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5.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tags/tag6.xml" ContentType="application/vnd.openxmlformats-officedocument.presentationml.tags+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44" r:id="rId4"/>
  </p:sldMasterIdLst>
  <p:notesMasterIdLst>
    <p:notesMasterId r:id="rId95"/>
  </p:notesMasterIdLst>
  <p:handoutMasterIdLst>
    <p:handoutMasterId r:id="rId96"/>
  </p:handoutMasterIdLst>
  <p:sldIdLst>
    <p:sldId id="285" r:id="rId5"/>
    <p:sldId id="12332" r:id="rId6"/>
    <p:sldId id="12566" r:id="rId7"/>
    <p:sldId id="12266" r:id="rId8"/>
    <p:sldId id="2147470719" r:id="rId9"/>
    <p:sldId id="2147471219" r:id="rId10"/>
    <p:sldId id="2147470745" r:id="rId11"/>
    <p:sldId id="2147471000" r:id="rId12"/>
    <p:sldId id="2147471220" r:id="rId13"/>
    <p:sldId id="2147471228" r:id="rId14"/>
    <p:sldId id="2146847879" r:id="rId15"/>
    <p:sldId id="2147471180" r:id="rId16"/>
    <p:sldId id="2147470728" r:id="rId17"/>
    <p:sldId id="2147471233" r:id="rId18"/>
    <p:sldId id="2147471178" r:id="rId19"/>
    <p:sldId id="349" r:id="rId20"/>
    <p:sldId id="2147375962" r:id="rId21"/>
    <p:sldId id="2146848121" r:id="rId22"/>
    <p:sldId id="2146847885" r:id="rId23"/>
    <p:sldId id="2146848078" r:id="rId24"/>
    <p:sldId id="2146847891" r:id="rId25"/>
    <p:sldId id="2147471174" r:id="rId26"/>
    <p:sldId id="2147470845" r:id="rId27"/>
    <p:sldId id="2147471221" r:id="rId28"/>
    <p:sldId id="2147471232" r:id="rId29"/>
    <p:sldId id="2147471234" r:id="rId30"/>
    <p:sldId id="2147471218" r:id="rId31"/>
    <p:sldId id="2147471163" r:id="rId32"/>
    <p:sldId id="2147471164" r:id="rId33"/>
    <p:sldId id="2147471166" r:id="rId34"/>
    <p:sldId id="2147471167" r:id="rId35"/>
    <p:sldId id="2147471205" r:id="rId36"/>
    <p:sldId id="2147471206" r:id="rId37"/>
    <p:sldId id="454" r:id="rId38"/>
    <p:sldId id="2147471130" r:id="rId39"/>
    <p:sldId id="408" r:id="rId40"/>
    <p:sldId id="2147471195" r:id="rId41"/>
    <p:sldId id="426" r:id="rId42"/>
    <p:sldId id="2147471196" r:id="rId43"/>
    <p:sldId id="2147471143" r:id="rId44"/>
    <p:sldId id="2146848080" r:id="rId45"/>
    <p:sldId id="2147471171" r:id="rId46"/>
    <p:sldId id="2147471217" r:id="rId47"/>
    <p:sldId id="2147471213" r:id="rId48"/>
    <p:sldId id="2147471215" r:id="rId49"/>
    <p:sldId id="2147471197" r:id="rId50"/>
    <p:sldId id="2147471160" r:id="rId51"/>
    <p:sldId id="327" r:id="rId52"/>
    <p:sldId id="1357" r:id="rId53"/>
    <p:sldId id="449" r:id="rId54"/>
    <p:sldId id="2147470747" r:id="rId55"/>
    <p:sldId id="2145706909" r:id="rId56"/>
    <p:sldId id="2147471198" r:id="rId57"/>
    <p:sldId id="2145706914" r:id="rId58"/>
    <p:sldId id="316" r:id="rId59"/>
    <p:sldId id="301" r:id="rId60"/>
    <p:sldId id="305" r:id="rId61"/>
    <p:sldId id="2147471200" r:id="rId62"/>
    <p:sldId id="2147471231" r:id="rId63"/>
    <p:sldId id="2147375933" r:id="rId64"/>
    <p:sldId id="2147375935" r:id="rId65"/>
    <p:sldId id="2147375937" r:id="rId66"/>
    <p:sldId id="2147375884" r:id="rId67"/>
    <p:sldId id="2147471201" r:id="rId68"/>
    <p:sldId id="2147471202" r:id="rId69"/>
    <p:sldId id="2147471207" r:id="rId70"/>
    <p:sldId id="547" r:id="rId71"/>
    <p:sldId id="2147471225" r:id="rId72"/>
    <p:sldId id="2147471235" r:id="rId73"/>
    <p:sldId id="2147471216" r:id="rId74"/>
    <p:sldId id="2147471227" r:id="rId75"/>
    <p:sldId id="2147471021" r:id="rId76"/>
    <p:sldId id="2147471203" r:id="rId77"/>
    <p:sldId id="2147471189" r:id="rId78"/>
    <p:sldId id="2147471223" r:id="rId79"/>
    <p:sldId id="2147471224" r:id="rId80"/>
    <p:sldId id="261" r:id="rId81"/>
    <p:sldId id="2147471193" r:id="rId82"/>
    <p:sldId id="2147471222" r:id="rId83"/>
    <p:sldId id="270" r:id="rId84"/>
    <p:sldId id="266" r:id="rId85"/>
    <p:sldId id="2147471204" r:id="rId86"/>
    <p:sldId id="2147471190" r:id="rId87"/>
    <p:sldId id="2147470746" r:id="rId88"/>
    <p:sldId id="12378" r:id="rId89"/>
    <p:sldId id="2147471184" r:id="rId90"/>
    <p:sldId id="2147470914" r:id="rId91"/>
    <p:sldId id="2147471186" r:id="rId92"/>
    <p:sldId id="278" r:id="rId93"/>
    <p:sldId id="280" r:id="rId9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3DC8A22-333E-614B-9687-AE67FF753BFE}">
          <p14:sldIdLst>
            <p14:sldId id="285"/>
            <p14:sldId id="12332"/>
            <p14:sldId id="12566"/>
            <p14:sldId id="12266"/>
            <p14:sldId id="2147470719"/>
            <p14:sldId id="2147471219"/>
            <p14:sldId id="2147470745"/>
            <p14:sldId id="2147471000"/>
            <p14:sldId id="2147471220"/>
            <p14:sldId id="2147471228"/>
            <p14:sldId id="2146847879"/>
            <p14:sldId id="2147471180"/>
            <p14:sldId id="2147470728"/>
            <p14:sldId id="2147471233"/>
            <p14:sldId id="2147471178"/>
            <p14:sldId id="349"/>
            <p14:sldId id="2147375962"/>
            <p14:sldId id="2146848121"/>
            <p14:sldId id="2146847885"/>
            <p14:sldId id="2146848078"/>
            <p14:sldId id="2146847891"/>
            <p14:sldId id="2147471174"/>
            <p14:sldId id="2147470845"/>
            <p14:sldId id="2147471221"/>
            <p14:sldId id="2147471232"/>
            <p14:sldId id="2147471234"/>
            <p14:sldId id="2147471218"/>
            <p14:sldId id="2147471163"/>
            <p14:sldId id="2147471164"/>
            <p14:sldId id="2147471166"/>
            <p14:sldId id="2147471167"/>
            <p14:sldId id="2147471205"/>
            <p14:sldId id="2147471206"/>
            <p14:sldId id="454"/>
            <p14:sldId id="2147471130"/>
            <p14:sldId id="408"/>
            <p14:sldId id="2147471195"/>
            <p14:sldId id="426"/>
            <p14:sldId id="2147471196"/>
            <p14:sldId id="2147471143"/>
            <p14:sldId id="2146848080"/>
            <p14:sldId id="2147471171"/>
            <p14:sldId id="2147471217"/>
            <p14:sldId id="2147471213"/>
            <p14:sldId id="2147471215"/>
            <p14:sldId id="2147471197"/>
            <p14:sldId id="2147471160"/>
            <p14:sldId id="327"/>
            <p14:sldId id="1357"/>
            <p14:sldId id="449"/>
            <p14:sldId id="2147470747"/>
            <p14:sldId id="2145706909"/>
            <p14:sldId id="2147471198"/>
            <p14:sldId id="2145706914"/>
            <p14:sldId id="316"/>
            <p14:sldId id="301"/>
            <p14:sldId id="305"/>
            <p14:sldId id="2147471200"/>
            <p14:sldId id="2147471231"/>
            <p14:sldId id="2147375933"/>
            <p14:sldId id="2147375935"/>
            <p14:sldId id="2147375937"/>
            <p14:sldId id="2147375884"/>
            <p14:sldId id="2147471201"/>
            <p14:sldId id="2147471202"/>
            <p14:sldId id="2147471207"/>
            <p14:sldId id="547"/>
            <p14:sldId id="2147471225"/>
            <p14:sldId id="2147471235"/>
            <p14:sldId id="2147471216"/>
            <p14:sldId id="2147471227"/>
            <p14:sldId id="2147471021"/>
            <p14:sldId id="2147471203"/>
            <p14:sldId id="2147471189"/>
            <p14:sldId id="2147471223"/>
            <p14:sldId id="2147471224"/>
            <p14:sldId id="261"/>
            <p14:sldId id="2147471193"/>
            <p14:sldId id="2147471222"/>
            <p14:sldId id="270"/>
            <p14:sldId id="266"/>
            <p14:sldId id="2147471204"/>
            <p14:sldId id="2147471190"/>
            <p14:sldId id="2147470746"/>
            <p14:sldId id="12378"/>
            <p14:sldId id="2147471184"/>
            <p14:sldId id="2147470914"/>
            <p14:sldId id="2147471186"/>
            <p14:sldId id="278"/>
            <p14:sldId id="280"/>
          </p14:sldIdLst>
        </p14:section>
      </p14:sectionLst>
    </p:ext>
    <p:ext uri="{EFAFB233-063F-42B5-8137-9DF3F51BA10A}">
      <p15:sldGuideLst xmlns:p15="http://schemas.microsoft.com/office/powerpoint/2012/main">
        <p15:guide id="1" orient="horz" pos="4220" userDrawn="1">
          <p15:clr>
            <a:srgbClr val="A4A3A4"/>
          </p15:clr>
        </p15:guide>
        <p15:guide id="2" pos="3840" userDrawn="1">
          <p15:clr>
            <a:srgbClr val="A4A3A4"/>
          </p15:clr>
        </p15:guide>
        <p15:guide id="3" orient="horz" pos="1344" userDrawn="1">
          <p15:clr>
            <a:srgbClr val="A4A3A4"/>
          </p15:clr>
        </p15:guide>
        <p15:guide id="4" orient="horz" pos="814"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443ED59-20C7-4FDF-8DCA-8A14D1AA1C8C}" name="Microsoft Office User" initials="MOU" userId="Microsoft Office User" providerId="None"/>
  <p188:author id="{3205848D-8653-9A56-BB78-D8F37BDA8516}" name="Fred Saad" initials="FS" userId="Fred Saad"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atthew Sydes" initials="MSyd" lastIdx="7" clrIdx="0"/>
  <p:cmAuthor id="2" name="Chris Parker" initials="" lastIdx="11" clrIdx="1"/>
  <p:cmAuthor id="3" name="Brennan Smith" initials="BS" lastIdx="30" clrIdx="2"/>
  <p:cmAuthor id="4" name="priya shreedhar" initials="ps" lastIdx="261" clrIdx="3">
    <p:extLst>
      <p:ext uri="{19B8F6BF-5375-455C-9EA6-DF929625EA0E}">
        <p15:presenceInfo xmlns:p15="http://schemas.microsoft.com/office/powerpoint/2012/main" userId="f9ba61e50b6f5cda" providerId="Windows Live"/>
      </p:ext>
    </p:extLst>
  </p:cmAuthor>
  <p:cmAuthor id="5" name="Bailey, Sarah (MAN-CMC)" initials="BS(C" lastIdx="1" clrIdx="4">
    <p:extLst>
      <p:ext uri="{19B8F6BF-5375-455C-9EA6-DF929625EA0E}">
        <p15:presenceInfo xmlns:p15="http://schemas.microsoft.com/office/powerpoint/2012/main" userId="S::sarah.bailey@connect-cmc.com::6f445a04-7b48-4d14-9452-cd5b4317951c" providerId="AD"/>
      </p:ext>
    </p:extLst>
  </p:cmAuthor>
  <p:cmAuthor id="6" name="Daniel Guns" initials="DG" lastIdx="4" clrIdx="5">
    <p:extLst>
      <p:ext uri="{19B8F6BF-5375-455C-9EA6-DF929625EA0E}">
        <p15:presenceInfo xmlns:p15="http://schemas.microsoft.com/office/powerpoint/2012/main" userId="3f98c98a79fdfd0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BA6B1"/>
    <a:srgbClr val="4F6EA5"/>
    <a:srgbClr val="930E4D"/>
    <a:srgbClr val="C0504D"/>
    <a:srgbClr val="03C74F"/>
    <a:srgbClr val="6C8DA1"/>
    <a:srgbClr val="00B7C6"/>
    <a:srgbClr val="00C5C5"/>
    <a:srgbClr val="000000"/>
    <a:srgbClr val="11346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020" autoAdjust="0"/>
    <p:restoredTop sz="96247" autoAdjust="0"/>
  </p:normalViewPr>
  <p:slideViewPr>
    <p:cSldViewPr snapToGrid="0" snapToObjects="1" showGuides="1">
      <p:cViewPr varScale="1">
        <p:scale>
          <a:sx n="85" d="100"/>
          <a:sy n="85" d="100"/>
        </p:scale>
        <p:origin x="653" y="72"/>
      </p:cViewPr>
      <p:guideLst>
        <p:guide orient="horz" pos="4220"/>
        <p:guide pos="3840"/>
        <p:guide orient="horz" pos="1344"/>
        <p:guide orient="horz" pos="814"/>
      </p:guideLst>
    </p:cSldViewPr>
  </p:slideViewPr>
  <p:notesTextViewPr>
    <p:cViewPr>
      <p:scale>
        <a:sx n="125" d="100"/>
        <a:sy n="125" d="100"/>
      </p:scale>
      <p:origin x="0" y="0"/>
    </p:cViewPr>
  </p:notesTextViewPr>
  <p:sorterViewPr>
    <p:cViewPr varScale="1">
      <p:scale>
        <a:sx n="1" d="1"/>
        <a:sy n="1" d="1"/>
      </p:scale>
      <p:origin x="0" y="-1395"/>
    </p:cViewPr>
  </p:sorterViewPr>
  <p:notesViewPr>
    <p:cSldViewPr snapToGrid="0" snapToObjects="1">
      <p:cViewPr varScale="1">
        <p:scale>
          <a:sx n="65" d="100"/>
          <a:sy n="65" d="100"/>
        </p:scale>
        <p:origin x="3082" y="3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slide" Target="slides/slide80.xml"/><Relationship Id="rId89" Type="http://schemas.openxmlformats.org/officeDocument/2006/relationships/slide" Target="slides/slide85.xml"/><Relationship Id="rId97" Type="http://schemas.openxmlformats.org/officeDocument/2006/relationships/commentAuthors" Target="commentAuthor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102" Type="http://schemas.microsoft.com/office/2018/10/relationships/authors" Target="author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notesMaster" Target="notesMasters/notes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openxmlformats.org/officeDocument/2006/relationships/oleObject" Target="file:///\\mudskipperbusinesslimited.local\data\Mudskipper\3%20Clients\AstraZeneca\Bioscience\AstraZeneca\Olaparib\Projects\Congresses\2020\ESMO\PROfound%20OS\Oral\Most%20common%20AEs.xlsx" TargetMode="External"/><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6.xml"/><Relationship Id="rId1" Type="http://schemas.microsoft.com/office/2011/relationships/chartStyle" Target="style6.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4334401965301666"/>
          <c:y val="0.26681293727612398"/>
          <c:w val="0.82261602762767361"/>
          <c:h val="0.6693839690274116"/>
        </c:manualLayout>
      </c:layout>
      <c:barChart>
        <c:barDir val="col"/>
        <c:grouping val="clustered"/>
        <c:varyColors val="0"/>
        <c:ser>
          <c:idx val="0"/>
          <c:order val="0"/>
          <c:spPr>
            <a:solidFill>
              <a:srgbClr val="830051"/>
            </a:solidFill>
            <a:ln>
              <a:noFill/>
            </a:ln>
            <a:effectLst/>
          </c:spPr>
          <c:invertIfNegative val="0"/>
          <c:dPt>
            <c:idx val="0"/>
            <c:invertIfNegative val="0"/>
            <c:bubble3D val="0"/>
            <c:spPr>
              <a:solidFill>
                <a:srgbClr val="C0504D"/>
              </a:solidFill>
              <a:ln>
                <a:noFill/>
              </a:ln>
              <a:effectLst/>
            </c:spPr>
            <c:extLst xmlns:c16r2="http://schemas.microsoft.com/office/drawing/2015/06/chart">
              <c:ext xmlns:c16="http://schemas.microsoft.com/office/drawing/2014/chart" uri="{C3380CC4-5D6E-409C-BE32-E72D297353CC}">
                <c16:uniqueId val="{00000001-7762-9645-8DD0-81DD4F544055}"/>
              </c:ext>
            </c:extLst>
          </c:dPt>
          <c:dPt>
            <c:idx val="1"/>
            <c:invertIfNegative val="0"/>
            <c:bubble3D val="0"/>
            <c:spPr>
              <a:solidFill>
                <a:srgbClr val="C0504D">
                  <a:lumMod val="60000"/>
                  <a:lumOff val="40000"/>
                </a:srgbClr>
              </a:solidFill>
              <a:ln>
                <a:noFill/>
              </a:ln>
              <a:effectLst/>
            </c:spPr>
            <c:extLst xmlns:c16r2="http://schemas.microsoft.com/office/drawing/2015/06/chart">
              <c:ext xmlns:c16="http://schemas.microsoft.com/office/drawing/2014/chart" uri="{C3380CC4-5D6E-409C-BE32-E72D297353CC}">
                <c16:uniqueId val="{00000003-7762-9645-8DD0-81DD4F544055}"/>
              </c:ext>
            </c:extLst>
          </c:dPt>
          <c:dLbls>
            <c:dLbl>
              <c:idx val="0"/>
              <c:tx>
                <c:rich>
                  <a:bodyPr/>
                  <a:lstStyle/>
                  <a:p>
                    <a:r>
                      <a:rPr lang="en-US" sz="1200" dirty="0"/>
                      <a:t>33%</a:t>
                    </a:r>
                    <a:endParaRPr lang="en-US" dirty="0"/>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7762-9645-8DD0-81DD4F544055}"/>
                </c:ext>
                <c:ext xmlns:c15="http://schemas.microsoft.com/office/drawing/2012/chart" uri="{CE6537A1-D6FC-4f65-9D91-7224C49458BB}"/>
              </c:extLst>
            </c:dLbl>
            <c:dLbl>
              <c:idx val="1"/>
              <c:tx>
                <c:rich>
                  <a:bodyPr/>
                  <a:lstStyle/>
                  <a:p>
                    <a:r>
                      <a:rPr lang="en-US" dirty="0"/>
                      <a:t>2%</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7762-9645-8DD0-81DD4F544055}"/>
                </c:ext>
                <c:ext xmlns:c15="http://schemas.microsoft.com/office/drawing/2012/chart" uri="{CE6537A1-D6FC-4f65-9D91-7224C49458BB}"/>
              </c:extLst>
            </c:dLbl>
            <c:spPr>
              <a:noFill/>
              <a:ln>
                <a:noFill/>
              </a:ln>
              <a:effectLst/>
            </c:spPr>
            <c:txPr>
              <a:bodyPr/>
              <a:lstStyle/>
              <a:p>
                <a:pPr>
                  <a:defRPr sz="1200" b="0"/>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Sheet1!$A$1:$B$1</c:f>
              <c:strCache>
                <c:ptCount val="2"/>
                <c:pt idx="0">
                  <c:v>Olaparib  (n=84)</c:v>
                </c:pt>
                <c:pt idx="1">
                  <c:v>Control (n=43)</c:v>
                </c:pt>
              </c:strCache>
            </c:strRef>
          </c:cat>
          <c:val>
            <c:numRef>
              <c:f>Sheet1!$A$2:$B$2</c:f>
              <c:numCache>
                <c:formatCode>General</c:formatCode>
                <c:ptCount val="2"/>
                <c:pt idx="0">
                  <c:v>33.299999999999997</c:v>
                </c:pt>
                <c:pt idx="1">
                  <c:v>2.2999999999999998</c:v>
                </c:pt>
              </c:numCache>
            </c:numRef>
          </c:val>
          <c:extLst xmlns:c16r2="http://schemas.microsoft.com/office/drawing/2015/06/chart">
            <c:ext xmlns:c16="http://schemas.microsoft.com/office/drawing/2014/chart" uri="{C3380CC4-5D6E-409C-BE32-E72D297353CC}">
              <c16:uniqueId val="{00000004-7762-9645-8DD0-81DD4F544055}"/>
            </c:ext>
          </c:extLst>
        </c:ser>
        <c:dLbls>
          <c:dLblPos val="outEnd"/>
          <c:showLegendKey val="0"/>
          <c:showVal val="1"/>
          <c:showCatName val="0"/>
          <c:showSerName val="0"/>
          <c:showPercent val="0"/>
          <c:showBubbleSize val="0"/>
        </c:dLbls>
        <c:gapWidth val="80"/>
        <c:axId val="453031968"/>
        <c:axId val="453032752"/>
      </c:barChart>
      <c:catAx>
        <c:axId val="453031968"/>
        <c:scaling>
          <c:orientation val="minMax"/>
        </c:scaling>
        <c:delete val="0"/>
        <c:axPos val="b"/>
        <c:numFmt formatCode="General" sourceLinked="1"/>
        <c:majorTickMark val="out"/>
        <c:minorTickMark val="none"/>
        <c:tickLblPos val="none"/>
        <c:spPr>
          <a:noFill/>
          <a:ln w="12700" cap="flat" cmpd="sng" algn="ctr">
            <a:solidFill>
              <a:srgbClr val="000000"/>
            </a:solidFill>
            <a:round/>
          </a:ln>
          <a:effectLst/>
        </c:spPr>
        <c:txPr>
          <a:bodyPr rot="-60000000" vert="horz"/>
          <a:lstStyle/>
          <a:p>
            <a:pPr>
              <a:defRPr/>
            </a:pPr>
            <a:endParaRPr lang="en-US"/>
          </a:p>
        </c:txPr>
        <c:crossAx val="453032752"/>
        <c:crosses val="autoZero"/>
        <c:auto val="1"/>
        <c:lblAlgn val="ctr"/>
        <c:lblOffset val="100"/>
        <c:noMultiLvlLbl val="0"/>
      </c:catAx>
      <c:valAx>
        <c:axId val="453032752"/>
        <c:scaling>
          <c:orientation val="minMax"/>
        </c:scaling>
        <c:delete val="0"/>
        <c:axPos val="l"/>
        <c:title>
          <c:tx>
            <c:rich>
              <a:bodyPr rot="-5400000" vert="horz"/>
              <a:lstStyle/>
              <a:p>
                <a:pPr>
                  <a:defRPr sz="1200"/>
                </a:pPr>
                <a:r>
                  <a:rPr lang="en-US" sz="1200" dirty="0"/>
                  <a:t>Objective response rate (%)</a:t>
                </a:r>
              </a:p>
            </c:rich>
          </c:tx>
          <c:layout>
            <c:manualLayout>
              <c:xMode val="edge"/>
              <c:yMode val="edge"/>
              <c:x val="2.1784772795712507E-2"/>
              <c:y val="0.3642770835370836"/>
            </c:manualLayout>
          </c:layout>
          <c:overlay val="0"/>
          <c:spPr>
            <a:noFill/>
            <a:ln>
              <a:noFill/>
            </a:ln>
            <a:effectLst/>
          </c:spPr>
        </c:title>
        <c:numFmt formatCode="General" sourceLinked="1"/>
        <c:majorTickMark val="out"/>
        <c:minorTickMark val="none"/>
        <c:tickLblPos val="nextTo"/>
        <c:spPr>
          <a:noFill/>
          <a:ln w="12700">
            <a:solidFill>
              <a:srgbClr val="000000"/>
            </a:solidFill>
          </a:ln>
          <a:effectLst/>
        </c:spPr>
        <c:txPr>
          <a:bodyPr rot="-60000000" vert="horz"/>
          <a:lstStyle/>
          <a:p>
            <a:pPr>
              <a:defRPr/>
            </a:pPr>
            <a:endParaRPr lang="en-US"/>
          </a:p>
        </c:txPr>
        <c:crossAx val="453031968"/>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00">
          <a:latin typeface="Arial" panose="020B0604020202020204" pitchFamily="34" charset="0"/>
          <a:cs typeface="Arial" panose="020B0604020202020204" pitchFamily="34" charset="0"/>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9989930420061E-2"/>
          <c:y val="1.7432741402548101E-2"/>
          <c:w val="0.90200100695799401"/>
          <c:h val="0.87864404093732196"/>
        </c:manualLayout>
      </c:layout>
      <c:barChart>
        <c:barDir val="col"/>
        <c:grouping val="clustered"/>
        <c:varyColors val="0"/>
        <c:ser>
          <c:idx val="0"/>
          <c:order val="0"/>
          <c:tx>
            <c:strRef>
              <c:f>Sheet4!$A$2</c:f>
              <c:strCache>
                <c:ptCount val="1"/>
                <c:pt idx="0">
                  <c:v>Ola</c:v>
                </c:pt>
              </c:strCache>
            </c:strRef>
          </c:tx>
          <c:spPr>
            <a:solidFill>
              <a:schemeClr val="accent1">
                <a:lumMod val="20000"/>
                <a:lumOff val="80000"/>
                <a:alpha val="50196"/>
              </a:schemeClr>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Sheet4!$B$1:$H$1</c:f>
              <c:strCache>
                <c:ptCount val="7"/>
                <c:pt idx="0">
                  <c:v>Anaemia*</c:v>
                </c:pt>
                <c:pt idx="1">
                  <c:v>Nausea</c:v>
                </c:pt>
                <c:pt idx="2">
                  <c:v>Fatigue or Asthenia</c:v>
                </c:pt>
                <c:pt idx="3">
                  <c:v>Decreased appetite</c:v>
                </c:pt>
                <c:pt idx="4">
                  <c:v>Diarrhoea</c:v>
                </c:pt>
                <c:pt idx="5">
                  <c:v>Vomiting</c:v>
                </c:pt>
                <c:pt idx="6">
                  <c:v>Constipation</c:v>
                </c:pt>
              </c:strCache>
            </c:strRef>
          </c:cat>
          <c:val>
            <c:numRef>
              <c:f>Sheet4!$B$2:$H$2</c:f>
              <c:numCache>
                <c:formatCode>General</c:formatCode>
                <c:ptCount val="7"/>
                <c:pt idx="0">
                  <c:v>50</c:v>
                </c:pt>
                <c:pt idx="1">
                  <c:v>43</c:v>
                </c:pt>
                <c:pt idx="2">
                  <c:v>42</c:v>
                </c:pt>
                <c:pt idx="3">
                  <c:v>31</c:v>
                </c:pt>
                <c:pt idx="4">
                  <c:v>21</c:v>
                </c:pt>
                <c:pt idx="5">
                  <c:v>20</c:v>
                </c:pt>
                <c:pt idx="6">
                  <c:v>19</c:v>
                </c:pt>
              </c:numCache>
            </c:numRef>
          </c:val>
          <c:extLst xmlns:c16r2="http://schemas.microsoft.com/office/drawing/2015/06/chart">
            <c:ext xmlns:c16="http://schemas.microsoft.com/office/drawing/2014/chart" uri="{C3380CC4-5D6E-409C-BE32-E72D297353CC}">
              <c16:uniqueId val="{00000000-5783-824D-B63D-97A0E2D0E3F8}"/>
            </c:ext>
          </c:extLst>
        </c:ser>
        <c:ser>
          <c:idx val="2"/>
          <c:order val="2"/>
          <c:tx>
            <c:strRef>
              <c:f>Sheet4!$A$4</c:f>
              <c:strCache>
                <c:ptCount val="1"/>
                <c:pt idx="0">
                  <c:v>Control</c:v>
                </c:pt>
              </c:strCache>
            </c:strRef>
          </c:tx>
          <c:spPr>
            <a:solidFill>
              <a:schemeClr val="accent6">
                <a:lumMod val="60000"/>
                <a:lumOff val="40000"/>
              </a:schemeClr>
            </a:solidFill>
            <a:ln>
              <a:noFill/>
            </a:ln>
            <a:effectLst/>
          </c:spPr>
          <c:invertIfNegative val="0"/>
          <c:dLbls>
            <c:dLbl>
              <c:idx val="4"/>
              <c:layout>
                <c:manualLayout>
                  <c:x val="-8.2389520800216194E-17"/>
                  <c:y val="6.1114781740826997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5783-824D-B63D-97A0E2D0E3F8}"/>
                </c:ext>
                <c:ext xmlns:c15="http://schemas.microsoft.com/office/drawing/2012/chart" uri="{CE6537A1-D6FC-4f65-9D91-7224C49458BB}"/>
              </c:extLst>
            </c:dLbl>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Sheet4!$B$1:$H$1</c:f>
              <c:strCache>
                <c:ptCount val="7"/>
                <c:pt idx="0">
                  <c:v>Anaemia*</c:v>
                </c:pt>
                <c:pt idx="1">
                  <c:v>Nausea</c:v>
                </c:pt>
                <c:pt idx="2">
                  <c:v>Fatigue or Asthenia</c:v>
                </c:pt>
                <c:pt idx="3">
                  <c:v>Decreased appetite</c:v>
                </c:pt>
                <c:pt idx="4">
                  <c:v>Diarrhoea</c:v>
                </c:pt>
                <c:pt idx="5">
                  <c:v>Vomiting</c:v>
                </c:pt>
                <c:pt idx="6">
                  <c:v>Constipation</c:v>
                </c:pt>
              </c:strCache>
            </c:strRef>
          </c:cat>
          <c:val>
            <c:numRef>
              <c:f>Sheet4!$B$4:$H$4</c:f>
              <c:numCache>
                <c:formatCode>General</c:formatCode>
                <c:ptCount val="7"/>
                <c:pt idx="0">
                  <c:v>15</c:v>
                </c:pt>
                <c:pt idx="1">
                  <c:v>21</c:v>
                </c:pt>
                <c:pt idx="2">
                  <c:v>33</c:v>
                </c:pt>
                <c:pt idx="3">
                  <c:v>18</c:v>
                </c:pt>
                <c:pt idx="4">
                  <c:v>7</c:v>
                </c:pt>
                <c:pt idx="5">
                  <c:v>13</c:v>
                </c:pt>
                <c:pt idx="6">
                  <c:v>15</c:v>
                </c:pt>
              </c:numCache>
            </c:numRef>
          </c:val>
          <c:extLst xmlns:c16r2="http://schemas.microsoft.com/office/drawing/2015/06/chart">
            <c:ext xmlns:c16="http://schemas.microsoft.com/office/drawing/2014/chart" uri="{C3380CC4-5D6E-409C-BE32-E72D297353CC}">
              <c16:uniqueId val="{00000002-5783-824D-B63D-97A0E2D0E3F8}"/>
            </c:ext>
          </c:extLst>
        </c:ser>
        <c:dLbls>
          <c:showLegendKey val="0"/>
          <c:showVal val="0"/>
          <c:showCatName val="0"/>
          <c:showSerName val="0"/>
          <c:showPercent val="0"/>
          <c:showBubbleSize val="0"/>
        </c:dLbls>
        <c:gapWidth val="219"/>
        <c:axId val="401050288"/>
        <c:axId val="401048720"/>
      </c:barChart>
      <c:barChart>
        <c:barDir val="col"/>
        <c:grouping val="clustered"/>
        <c:varyColors val="0"/>
        <c:ser>
          <c:idx val="1"/>
          <c:order val="1"/>
          <c:tx>
            <c:strRef>
              <c:f>Sheet4!$A$3</c:f>
              <c:strCache>
                <c:ptCount val="1"/>
                <c:pt idx="0">
                  <c:v>Ola Grade 3</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Sheet4!$B$1:$H$1</c:f>
              <c:strCache>
                <c:ptCount val="7"/>
                <c:pt idx="0">
                  <c:v>Anaemia*</c:v>
                </c:pt>
                <c:pt idx="1">
                  <c:v>Nausea</c:v>
                </c:pt>
                <c:pt idx="2">
                  <c:v>Fatigue or Asthenia</c:v>
                </c:pt>
                <c:pt idx="3">
                  <c:v>Decreased appetite</c:v>
                </c:pt>
                <c:pt idx="4">
                  <c:v>Diarrhoea</c:v>
                </c:pt>
                <c:pt idx="5">
                  <c:v>Vomiting</c:v>
                </c:pt>
                <c:pt idx="6">
                  <c:v>Constipation</c:v>
                </c:pt>
              </c:strCache>
            </c:strRef>
          </c:cat>
          <c:val>
            <c:numRef>
              <c:f>Sheet4!$B$3:$H$3</c:f>
              <c:numCache>
                <c:formatCode>General</c:formatCode>
                <c:ptCount val="7"/>
                <c:pt idx="0">
                  <c:v>23</c:v>
                </c:pt>
                <c:pt idx="1">
                  <c:v>2</c:v>
                </c:pt>
                <c:pt idx="2">
                  <c:v>3</c:v>
                </c:pt>
                <c:pt idx="3">
                  <c:v>2</c:v>
                </c:pt>
                <c:pt idx="4">
                  <c:v>1</c:v>
                </c:pt>
                <c:pt idx="5">
                  <c:v>2</c:v>
                </c:pt>
                <c:pt idx="6">
                  <c:v>0</c:v>
                </c:pt>
              </c:numCache>
            </c:numRef>
          </c:val>
          <c:extLst xmlns:c16r2="http://schemas.microsoft.com/office/drawing/2015/06/chart">
            <c:ext xmlns:c16="http://schemas.microsoft.com/office/drawing/2014/chart" uri="{C3380CC4-5D6E-409C-BE32-E72D297353CC}">
              <c16:uniqueId val="{00000003-5783-824D-B63D-97A0E2D0E3F8}"/>
            </c:ext>
          </c:extLst>
        </c:ser>
        <c:ser>
          <c:idx val="3"/>
          <c:order val="3"/>
          <c:tx>
            <c:strRef>
              <c:f>Sheet4!$A$5</c:f>
              <c:strCache>
                <c:ptCount val="1"/>
                <c:pt idx="0">
                  <c:v>Control Grade 3</c:v>
                </c:pt>
              </c:strCache>
            </c:strRef>
          </c:tx>
          <c:spPr>
            <a:solidFill>
              <a:schemeClr val="accent6"/>
            </a:solidFill>
            <a:ln>
              <a:noFill/>
            </a:ln>
            <a:effectLst/>
          </c:spPr>
          <c:invertIfNegative val="0"/>
          <c:dLbls>
            <c:dLbl>
              <c:idx val="3"/>
              <c:tx>
                <c:rich>
                  <a:bodyPr/>
                  <a:lstStyle/>
                  <a:p>
                    <a:r>
                      <a:rPr lang="en-US" dirty="0"/>
                      <a:t>&lt;</a:t>
                    </a:r>
                    <a:fld id="{7368D86F-0831-4C31-9EAC-CB1BCD80AE0D}" type="VALUE">
                      <a:rPr lang="en-US" smtClean="0"/>
                      <a:pPr/>
                      <a:t>[VALUE]</a:t>
                    </a:fld>
                    <a:endParaRPr lang="en-US" dirty="0"/>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72B6-4ABE-830D-DD735C20027E}"/>
                </c:ext>
                <c:ext xmlns:c15="http://schemas.microsoft.com/office/drawing/2012/chart" uri="{CE6537A1-D6FC-4f65-9D91-7224C49458BB}">
                  <c15:dlblFieldTable/>
                  <c15:showDataLabelsRange val="0"/>
                </c:ext>
              </c:extLst>
            </c:dLbl>
            <c:dLbl>
              <c:idx val="4"/>
              <c:layout>
                <c:manualLayout>
                  <c:x val="-8.2389520800216194E-17"/>
                  <c:y val="1.22229563481655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5783-824D-B63D-97A0E2D0E3F8}"/>
                </c:ext>
                <c:ext xmlns:c15="http://schemas.microsoft.com/office/drawing/2012/chart" uri="{CE6537A1-D6FC-4f65-9D91-7224C49458BB}"/>
              </c:extLst>
            </c:dLbl>
            <c:dLbl>
              <c:idx val="5"/>
              <c:tx>
                <c:rich>
                  <a:bodyPr/>
                  <a:lstStyle/>
                  <a:p>
                    <a:r>
                      <a:rPr lang="en-US" dirty="0"/>
                      <a:t>&lt;</a:t>
                    </a:r>
                    <a:fld id="{51573DAD-245A-4992-98BC-20E536078E43}" type="VALUE">
                      <a:rPr lang="en-US" smtClean="0"/>
                      <a:pPr/>
                      <a:t>[VALUE]</a:t>
                    </a:fld>
                    <a:endParaRPr lang="en-US" dirty="0"/>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72B6-4ABE-830D-DD735C20027E}"/>
                </c:ext>
                <c:ext xmlns:c15="http://schemas.microsoft.com/office/drawing/2012/chart" uri="{CE6537A1-D6FC-4f65-9D91-7224C49458BB}">
                  <c15:dlblFieldTable/>
                  <c15:showDataLabelsRange val="0"/>
                </c:ext>
              </c:extLst>
            </c:dLbl>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Sheet4!$B$1:$H$1</c:f>
              <c:strCache>
                <c:ptCount val="7"/>
                <c:pt idx="0">
                  <c:v>Anaemia*</c:v>
                </c:pt>
                <c:pt idx="1">
                  <c:v>Nausea</c:v>
                </c:pt>
                <c:pt idx="2">
                  <c:v>Fatigue or Asthenia</c:v>
                </c:pt>
                <c:pt idx="3">
                  <c:v>Decreased appetite</c:v>
                </c:pt>
                <c:pt idx="4">
                  <c:v>Diarrhoea</c:v>
                </c:pt>
                <c:pt idx="5">
                  <c:v>Vomiting</c:v>
                </c:pt>
                <c:pt idx="6">
                  <c:v>Constipation</c:v>
                </c:pt>
              </c:strCache>
            </c:strRef>
          </c:cat>
          <c:val>
            <c:numRef>
              <c:f>Sheet4!$B$5:$H$5</c:f>
              <c:numCache>
                <c:formatCode>General</c:formatCode>
                <c:ptCount val="7"/>
                <c:pt idx="0">
                  <c:v>5</c:v>
                </c:pt>
                <c:pt idx="1">
                  <c:v>0</c:v>
                </c:pt>
                <c:pt idx="2">
                  <c:v>5</c:v>
                </c:pt>
                <c:pt idx="3">
                  <c:v>1</c:v>
                </c:pt>
                <c:pt idx="4">
                  <c:v>0</c:v>
                </c:pt>
                <c:pt idx="5">
                  <c:v>1</c:v>
                </c:pt>
                <c:pt idx="6">
                  <c:v>0</c:v>
                </c:pt>
              </c:numCache>
            </c:numRef>
          </c:val>
          <c:extLst xmlns:c16r2="http://schemas.microsoft.com/office/drawing/2015/06/chart">
            <c:ext xmlns:c16="http://schemas.microsoft.com/office/drawing/2014/chart" uri="{C3380CC4-5D6E-409C-BE32-E72D297353CC}">
              <c16:uniqueId val="{00000005-5783-824D-B63D-97A0E2D0E3F8}"/>
            </c:ext>
          </c:extLst>
        </c:ser>
        <c:dLbls>
          <c:showLegendKey val="0"/>
          <c:showVal val="0"/>
          <c:showCatName val="0"/>
          <c:showSerName val="0"/>
          <c:showPercent val="0"/>
          <c:showBubbleSize val="0"/>
        </c:dLbls>
        <c:gapWidth val="219"/>
        <c:axId val="401044408"/>
        <c:axId val="401047152"/>
      </c:barChart>
      <c:catAx>
        <c:axId val="401050288"/>
        <c:scaling>
          <c:orientation val="minMax"/>
        </c:scaling>
        <c:delete val="0"/>
        <c:axPos val="b"/>
        <c:numFmt formatCode="General" sourceLinked="1"/>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401048720"/>
        <c:crosses val="autoZero"/>
        <c:auto val="1"/>
        <c:lblAlgn val="ctr"/>
        <c:lblOffset val="100"/>
        <c:noMultiLvlLbl val="0"/>
      </c:catAx>
      <c:valAx>
        <c:axId val="401048720"/>
        <c:scaling>
          <c:orientation val="minMax"/>
        </c:scaling>
        <c:delete val="0"/>
        <c:axPos val="l"/>
        <c:title>
          <c:tx>
            <c:rich>
              <a:bodyPr rot="-5400000" spcFirstLastPara="1" vertOverflow="ellipsis" vert="horz" wrap="square" anchor="ctr" anchorCtr="1"/>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r>
                  <a:rPr lang="en-GB" sz="1400" b="1" dirty="0"/>
                  <a:t>Patients (%)</a:t>
                </a:r>
              </a:p>
            </c:rich>
          </c:tx>
          <c:layout>
            <c:manualLayout>
              <c:xMode val="edge"/>
              <c:yMode val="edge"/>
              <c:x val="3.0307772682043242E-2"/>
              <c:y val="0.33072923192296949"/>
            </c:manualLayout>
          </c:layout>
          <c:overlay val="0"/>
          <c:spPr>
            <a:noFill/>
            <a:ln>
              <a:noFill/>
            </a:ln>
            <a:effectLst/>
          </c:spPr>
          <c:txPr>
            <a:bodyPr rot="-5400000" spcFirstLastPara="1" vertOverflow="ellipsis" vert="horz" wrap="square" anchor="ctr" anchorCtr="1"/>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out"/>
        <c:minorTickMark val="none"/>
        <c:tickLblPos val="nextTo"/>
        <c:spPr>
          <a:noFill/>
          <a:ln w="12700">
            <a:solidFill>
              <a:schemeClr val="tx1"/>
            </a:solidFill>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401050288"/>
        <c:crosses val="autoZero"/>
        <c:crossBetween val="between"/>
      </c:valAx>
      <c:valAx>
        <c:axId val="401047152"/>
        <c:scaling>
          <c:orientation val="minMax"/>
          <c:max val="60"/>
        </c:scaling>
        <c:delete val="1"/>
        <c:axPos val="r"/>
        <c:numFmt formatCode="General" sourceLinked="1"/>
        <c:majorTickMark val="out"/>
        <c:minorTickMark val="none"/>
        <c:tickLblPos val="nextTo"/>
        <c:crossAx val="401044408"/>
        <c:crosses val="max"/>
        <c:crossBetween val="between"/>
      </c:valAx>
      <c:catAx>
        <c:axId val="401044408"/>
        <c:scaling>
          <c:orientation val="minMax"/>
        </c:scaling>
        <c:delete val="1"/>
        <c:axPos val="b"/>
        <c:numFmt formatCode="General" sourceLinked="1"/>
        <c:majorTickMark val="out"/>
        <c:minorTickMark val="none"/>
        <c:tickLblPos val="nextTo"/>
        <c:crossAx val="401047152"/>
        <c:crosses val="autoZero"/>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sz="1200">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95122749948568"/>
          <c:y val="8.5806697169279855E-2"/>
          <c:w val="0.6982952881958232"/>
          <c:h val="0.82500051807411712"/>
        </c:manualLayout>
      </c:layout>
      <c:barChart>
        <c:barDir val="bar"/>
        <c:grouping val="stacked"/>
        <c:varyColors val="0"/>
        <c:ser>
          <c:idx val="0"/>
          <c:order val="0"/>
          <c:tx>
            <c:strRef>
              <c:f>Sheet1!$B$1</c:f>
              <c:strCache>
                <c:ptCount val="1"/>
                <c:pt idx="0">
                  <c:v>Grade &gt;=3</c:v>
                </c:pt>
              </c:strCache>
            </c:strRef>
          </c:tx>
          <c:spPr>
            <a:solidFill>
              <a:schemeClr val="tx2"/>
            </a:solidFill>
            <a:ln>
              <a:noFill/>
            </a:ln>
            <a:effectLst/>
          </c:spPr>
          <c:invertIfNegative val="0"/>
          <c:dLbls>
            <c:dLbl>
              <c:idx val="0"/>
              <c:delete val="1"/>
              <c:extLst xmlns:c16r2="http://schemas.microsoft.com/office/drawing/2015/06/chart">
                <c:ext xmlns:c16="http://schemas.microsoft.com/office/drawing/2014/chart" uri="{C3380CC4-5D6E-409C-BE32-E72D297353CC}">
                  <c16:uniqueId val="{00000000-23F1-D347-AE11-46BE1E9B9770}"/>
                </c:ext>
                <c:ext xmlns:c15="http://schemas.microsoft.com/office/drawing/2012/chart" uri="{CE6537A1-D6FC-4f65-9D91-7224C49458BB}"/>
              </c:extLst>
            </c:dLbl>
            <c:dLbl>
              <c:idx val="1"/>
              <c:delete val="1"/>
              <c:extLst xmlns:c16r2="http://schemas.microsoft.com/office/drawing/2015/06/chart">
                <c:ext xmlns:c16="http://schemas.microsoft.com/office/drawing/2014/chart" uri="{C3380CC4-5D6E-409C-BE32-E72D297353CC}">
                  <c16:uniqueId val="{00000001-23F1-D347-AE11-46BE1E9B9770}"/>
                </c:ext>
                <c:ext xmlns:c15="http://schemas.microsoft.com/office/drawing/2012/chart" uri="{CE6537A1-D6FC-4f65-9D91-7224C49458BB}"/>
              </c:extLst>
            </c:dLbl>
            <c:dLbl>
              <c:idx val="2"/>
              <c:delete val="1"/>
              <c:extLst xmlns:c16r2="http://schemas.microsoft.com/office/drawing/2015/06/chart">
                <c:ext xmlns:c16="http://schemas.microsoft.com/office/drawing/2014/chart" uri="{C3380CC4-5D6E-409C-BE32-E72D297353CC}">
                  <c16:uniqueId val="{00000002-23F1-D347-AE11-46BE1E9B9770}"/>
                </c:ext>
                <c:ext xmlns:c15="http://schemas.microsoft.com/office/drawing/2012/chart" uri="{CE6537A1-D6FC-4f65-9D91-7224C49458BB}"/>
              </c:extLst>
            </c:dLbl>
            <c:dLbl>
              <c:idx val="3"/>
              <c:layout>
                <c:manualLayout>
                  <c:x val="3.4744975796662615E-2"/>
                  <c:y val="-7.4909743276100861E-17"/>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23F1-D347-AE11-46BE1E9B9770}"/>
                </c:ext>
                <c:ext xmlns:c15="http://schemas.microsoft.com/office/drawing/2012/chart" uri="{CE6537A1-D6FC-4f65-9D91-7224C49458BB}"/>
              </c:extLst>
            </c:dLbl>
            <c:dLbl>
              <c:idx val="4"/>
              <c:delete val="1"/>
              <c:extLst xmlns:c16r2="http://schemas.microsoft.com/office/drawing/2015/06/chart">
                <c:ext xmlns:c16="http://schemas.microsoft.com/office/drawing/2014/chart" uri="{C3380CC4-5D6E-409C-BE32-E72D297353CC}">
                  <c16:uniqueId val="{00000004-23F1-D347-AE11-46BE1E9B9770}"/>
                </c:ext>
                <c:ext xmlns:c15="http://schemas.microsoft.com/office/drawing/2012/chart" uri="{CE6537A1-D6FC-4f65-9D91-7224C49458BB}"/>
              </c:extLst>
            </c:dLbl>
            <c:dLbl>
              <c:idx val="5"/>
              <c:layout>
                <c:manualLayout>
                  <c:x val="2.4350204568867682E-2"/>
                  <c:y val="0"/>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23F1-D347-AE11-46BE1E9B9770}"/>
                </c:ext>
                <c:ext xmlns:c15="http://schemas.microsoft.com/office/drawing/2012/chart" uri="{CE6537A1-D6FC-4f65-9D91-7224C49458BB}"/>
              </c:extLst>
            </c:dLbl>
            <c:dLbl>
              <c:idx val="6"/>
              <c:delete val="1"/>
              <c:extLst xmlns:c16r2="http://schemas.microsoft.com/office/drawing/2015/06/chart">
                <c:ext xmlns:c16="http://schemas.microsoft.com/office/drawing/2014/chart" uri="{C3380CC4-5D6E-409C-BE32-E72D297353CC}">
                  <c16:uniqueId val="{00000006-23F1-D347-AE11-46BE1E9B9770}"/>
                </c:ext>
                <c:ext xmlns:c15="http://schemas.microsoft.com/office/drawing/2012/chart" uri="{CE6537A1-D6FC-4f65-9D91-7224C49458BB}"/>
              </c:extLst>
            </c:dLbl>
            <c:dLbl>
              <c:idx val="7"/>
              <c:layout>
                <c:manualLayout>
                  <c:x val="3.5894752715573373E-2"/>
                  <c:y val="-4.0859969687304758E-3"/>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23F1-D347-AE11-46BE1E9B9770}"/>
                </c:ext>
                <c:ext xmlns:c15="http://schemas.microsoft.com/office/drawing/2012/chart" uri="{CE6537A1-D6FC-4f65-9D91-7224C49458BB}"/>
              </c:extLst>
            </c:dLbl>
            <c:dLbl>
              <c:idx val="8"/>
              <c:delete val="1"/>
              <c:extLst xmlns:c16r2="http://schemas.microsoft.com/office/drawing/2015/06/chart">
                <c:ext xmlns:c16="http://schemas.microsoft.com/office/drawing/2014/chart" uri="{C3380CC4-5D6E-409C-BE32-E72D297353CC}">
                  <c16:uniqueId val="{00000008-23F1-D347-AE11-46BE1E9B9770}"/>
                </c:ext>
                <c:ext xmlns:c15="http://schemas.microsoft.com/office/drawing/2012/chart" uri="{CE6537A1-D6FC-4f65-9D91-7224C49458BB}"/>
              </c:extLst>
            </c:dLbl>
            <c:dLbl>
              <c:idx val="9"/>
              <c:delete val="1"/>
              <c:extLst xmlns:c16r2="http://schemas.microsoft.com/office/drawing/2015/06/chart">
                <c:ext xmlns:c16="http://schemas.microsoft.com/office/drawing/2014/chart" uri="{C3380CC4-5D6E-409C-BE32-E72D297353CC}">
                  <c16:uniqueId val="{00000009-23F1-D347-AE11-46BE1E9B9770}"/>
                </c:ext>
                <c:ext xmlns:c15="http://schemas.microsoft.com/office/drawing/2012/chart" uri="{CE6537A1-D6FC-4f65-9D91-7224C49458BB}"/>
              </c:extLst>
            </c:dLbl>
            <c:dLbl>
              <c:idx val="10"/>
              <c:layout>
                <c:manualLayout>
                  <c:x val="2.191520328521937E-2"/>
                  <c:y val="0"/>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A-23F1-D347-AE11-46BE1E9B9770}"/>
                </c:ext>
                <c:ext xmlns:c15="http://schemas.microsoft.com/office/drawing/2012/chart" uri="{CE6537A1-D6FC-4f65-9D91-7224C49458BB}"/>
              </c:extLst>
            </c:dLbl>
            <c:dLbl>
              <c:idx val="11"/>
              <c:layout>
                <c:manualLayout>
                  <c:x val="3.381641585833909E-2"/>
                  <c:y val="0"/>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B-23F1-D347-AE11-46BE1E9B9770}"/>
                </c:ext>
                <c:ext xmlns:c15="http://schemas.microsoft.com/office/drawing/2012/chart" uri="{CE6537A1-D6FC-4f65-9D91-7224C49458BB}"/>
              </c:extLst>
            </c:dLbl>
            <c:dLbl>
              <c:idx val="12"/>
              <c:layout>
                <c:manualLayout>
                  <c:x val="2.7746822260502468E-2"/>
                  <c:y val="-2.7729547166762179E-17"/>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C-23F1-D347-AE11-46BE1E9B9770}"/>
                </c:ext>
                <c:ext xmlns:c15="http://schemas.microsoft.com/office/drawing/2012/chart" uri="{CE6537A1-D6FC-4f65-9D91-7224C49458BB}"/>
              </c:extLst>
            </c:dLbl>
            <c:dLbl>
              <c:idx val="13"/>
              <c:layout>
                <c:manualLayout>
                  <c:x val="4.1930615372174344E-2"/>
                  <c:y val="0"/>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D-23F1-D347-AE11-46BE1E9B9770}"/>
                </c:ext>
                <c:ext xmlns:c15="http://schemas.microsoft.com/office/drawing/2012/chart" uri="{CE6537A1-D6FC-4f65-9D91-7224C49458BB}"/>
              </c:extLst>
            </c:dLbl>
            <c:dLbl>
              <c:idx val="14"/>
              <c:layout>
                <c:manualLayout>
                  <c:x val="8.6936361293950382E-2"/>
                  <c:y val="0"/>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E-23F1-D347-AE11-46BE1E9B9770}"/>
                </c:ext>
                <c:ext xmlns:c15="http://schemas.microsoft.com/office/drawing/2012/chart" uri="{CE6537A1-D6FC-4f65-9D91-7224C49458BB}"/>
              </c:extLst>
            </c:dLbl>
            <c:dLbl>
              <c:idx val="15"/>
              <c:layout>
                <c:manualLayout>
                  <c:x val="0.19569557032375307"/>
                  <c:y val="0"/>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F-23F1-D347-AE11-46BE1E9B9770}"/>
                </c:ext>
                <c:ext xmlns:c15="http://schemas.microsoft.com/office/drawing/2012/chart" uri="{CE6537A1-D6FC-4f65-9D91-7224C49458BB}"/>
              </c:extLst>
            </c:dLbl>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Sheet1!$A$2:$A$17</c:f>
              <c:strCache>
                <c:ptCount val="16"/>
                <c:pt idx="0">
                  <c:v>Hot flush</c:v>
                </c:pt>
                <c:pt idx="1">
                  <c:v>Cough</c:v>
                </c:pt>
                <c:pt idx="2">
                  <c:v>Dizziness</c:v>
                </c:pt>
                <c:pt idx="3">
                  <c:v>Urinary tract infection</c:v>
                </c:pt>
                <c:pt idx="4">
                  <c:v>Peripheral oedema</c:v>
                </c:pt>
                <c:pt idx="5">
                  <c:v>Vomiting</c:v>
                </c:pt>
                <c:pt idx="6">
                  <c:v>Arthralgia</c:v>
                </c:pt>
                <c:pt idx="7">
                  <c:v>Hypertension</c:v>
                </c:pt>
                <c:pt idx="8">
                  <c:v>Decreased appetite</c:v>
                </c:pt>
                <c:pt idx="9">
                  <c:v>Constipation</c:v>
                </c:pt>
                <c:pt idx="10">
                  <c:v>Diarrhoea</c:v>
                </c:pt>
                <c:pt idx="11">
                  <c:v>Back pain</c:v>
                </c:pt>
                <c:pt idx="12">
                  <c:v>Nausea</c:v>
                </c:pt>
                <c:pt idx="13">
                  <c:v>Fatigue or asthenia</c:v>
                </c:pt>
                <c:pt idx="14">
                  <c:v>Anaemia*</c:v>
                </c:pt>
                <c:pt idx="15">
                  <c:v>Any</c:v>
                </c:pt>
              </c:strCache>
            </c:strRef>
          </c:cat>
          <c:val>
            <c:numRef>
              <c:f>Sheet1!$B$2:$B$17</c:f>
              <c:numCache>
                <c:formatCode>0.0</c:formatCode>
                <c:ptCount val="16"/>
                <c:pt idx="0">
                  <c:v>0</c:v>
                </c:pt>
                <c:pt idx="1">
                  <c:v>0</c:v>
                </c:pt>
                <c:pt idx="2">
                  <c:v>0</c:v>
                </c:pt>
                <c:pt idx="3">
                  <c:v>2.2999999999999998</c:v>
                </c:pt>
                <c:pt idx="4">
                  <c:v>0</c:v>
                </c:pt>
                <c:pt idx="5">
                  <c:v>1.3</c:v>
                </c:pt>
                <c:pt idx="6">
                  <c:v>0</c:v>
                </c:pt>
                <c:pt idx="7">
                  <c:v>3.8</c:v>
                </c:pt>
                <c:pt idx="8">
                  <c:v>1</c:v>
                </c:pt>
                <c:pt idx="9">
                  <c:v>0</c:v>
                </c:pt>
                <c:pt idx="10">
                  <c:v>1</c:v>
                </c:pt>
                <c:pt idx="11">
                  <c:v>1</c:v>
                </c:pt>
                <c:pt idx="12">
                  <c:v>0.3</c:v>
                </c:pt>
                <c:pt idx="13">
                  <c:v>2.2999999999999998</c:v>
                </c:pt>
                <c:pt idx="14">
                  <c:v>15.8</c:v>
                </c:pt>
                <c:pt idx="15">
                  <c:v>52.8</c:v>
                </c:pt>
              </c:numCache>
            </c:numRef>
          </c:val>
          <c:extLst xmlns:c16r2="http://schemas.microsoft.com/office/drawing/2015/06/chart">
            <c:ext xmlns:c16="http://schemas.microsoft.com/office/drawing/2014/chart" uri="{C3380CC4-5D6E-409C-BE32-E72D297353CC}">
              <c16:uniqueId val="{00000010-23F1-D347-AE11-46BE1E9B9770}"/>
            </c:ext>
          </c:extLst>
        </c:ser>
        <c:ser>
          <c:idx val="1"/>
          <c:order val="1"/>
          <c:tx>
            <c:strRef>
              <c:f>Sheet1!$C$1</c:f>
              <c:strCache>
                <c:ptCount val="1"/>
                <c:pt idx="0">
                  <c:v>All grades</c:v>
                </c:pt>
              </c:strCache>
            </c:strRef>
          </c:tx>
          <c:spPr>
            <a:solidFill>
              <a:schemeClr val="tx2">
                <a:lumMod val="20000"/>
                <a:lumOff val="80000"/>
              </a:schemeClr>
            </a:solidFill>
            <a:ln>
              <a:noFill/>
            </a:ln>
            <a:effectLst/>
          </c:spPr>
          <c:invertIfNegative val="0"/>
          <c:dLbls>
            <c:dLbl>
              <c:idx val="0"/>
              <c:layout>
                <c:manualLayout>
                  <c:x val="6.8180227674537339E-2"/>
                  <c:y val="-1.4981948655220172E-16"/>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1-23F1-D347-AE11-46BE1E9B9770}"/>
                </c:ext>
                <c:ext xmlns:c15="http://schemas.microsoft.com/office/drawing/2012/chart" uri="{CE6537A1-D6FC-4f65-9D91-7224C49458BB}"/>
              </c:extLst>
            </c:dLbl>
            <c:dLbl>
              <c:idx val="1"/>
              <c:layout>
                <c:manualLayout>
                  <c:x val="6.8180227674537339E-2"/>
                  <c:y val="0"/>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2-23F1-D347-AE11-46BE1E9B9770}"/>
                </c:ext>
                <c:ext xmlns:c15="http://schemas.microsoft.com/office/drawing/2012/chart" uri="{CE6537A1-D6FC-4f65-9D91-7224C49458BB}"/>
              </c:extLst>
            </c:dLbl>
            <c:dLbl>
              <c:idx val="2"/>
              <c:layout>
                <c:manualLayout>
                  <c:x val="7.3050613706603054E-2"/>
                  <c:y val="-7.4909743276100861E-17"/>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3-23F1-D347-AE11-46BE1E9B9770}"/>
                </c:ext>
                <c:ext xmlns:c15="http://schemas.microsoft.com/office/drawing/2012/chart" uri="{CE6537A1-D6FC-4f65-9D91-7224C49458BB}"/>
              </c:extLst>
            </c:dLbl>
            <c:dLbl>
              <c:idx val="3"/>
              <c:layout>
                <c:manualLayout>
                  <c:x val="7.3050230241833977E-2"/>
                  <c:y val="-7.4909743276100861E-17"/>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4-23F1-D347-AE11-46BE1E9B9770}"/>
                </c:ext>
                <c:ext xmlns:c15="http://schemas.microsoft.com/office/drawing/2012/chart" uri="{CE6537A1-D6FC-4f65-9D91-7224C49458BB}"/>
              </c:extLst>
            </c:dLbl>
            <c:dLbl>
              <c:idx val="4"/>
              <c:layout>
                <c:manualLayout>
                  <c:x val="7.5486190187405169E-2"/>
                  <c:y val="-4.0860331985371357E-3"/>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5-23F1-D347-AE11-46BE1E9B9770}"/>
                </c:ext>
                <c:ext xmlns:c15="http://schemas.microsoft.com/office/drawing/2012/chart" uri="{CE6537A1-D6FC-4f65-9D91-7224C49458BB}"/>
              </c:extLst>
            </c:dLbl>
            <c:dLbl>
              <c:idx val="5"/>
              <c:layout>
                <c:manualLayout>
                  <c:x val="7.5485231525482283E-2"/>
                  <c:y val="0"/>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6-23F1-D347-AE11-46BE1E9B9770}"/>
                </c:ext>
                <c:ext xmlns:c15="http://schemas.microsoft.com/office/drawing/2012/chart" uri="{CE6537A1-D6FC-4f65-9D91-7224C49458BB}"/>
              </c:extLst>
            </c:dLbl>
            <c:dLbl>
              <c:idx val="6"/>
              <c:layout>
                <c:manualLayout>
                  <c:x val="8.522504492769109E-2"/>
                  <c:y val="0"/>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7-23F1-D347-AE11-46BE1E9B9770}"/>
                </c:ext>
                <c:ext xmlns:c15="http://schemas.microsoft.com/office/drawing/2012/chart" uri="{CE6537A1-D6FC-4f65-9D91-7224C49458BB}"/>
              </c:extLst>
            </c:dLbl>
            <c:dLbl>
              <c:idx val="7"/>
              <c:layout>
                <c:manualLayout>
                  <c:x val="8.5225236660075629E-2"/>
                  <c:y val="-7.4909743276100861E-17"/>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8-23F1-D347-AE11-46BE1E9B9770}"/>
                </c:ext>
                <c:ext xmlns:c15="http://schemas.microsoft.com/office/drawing/2012/chart" uri="{CE6537A1-D6FC-4f65-9D91-7224C49458BB}"/>
              </c:extLst>
            </c:dLbl>
            <c:dLbl>
              <c:idx val="8"/>
              <c:layout>
                <c:manualLayout>
                  <c:x val="8.5698957450055124E-2"/>
                  <c:y val="-5.5459094333524358E-17"/>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9-23F1-D347-AE11-46BE1E9B9770}"/>
                </c:ext>
                <c:ext xmlns:c15="http://schemas.microsoft.com/office/drawing/2012/chart" uri="{CE6537A1-D6FC-4f65-9D91-7224C49458BB}"/>
              </c:extLst>
            </c:dLbl>
            <c:dLbl>
              <c:idx val="9"/>
              <c:layout>
                <c:manualLayout>
                  <c:x val="8.7660621408493122E-2"/>
                  <c:y val="-3.7454871638050431E-17"/>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A-23F1-D347-AE11-46BE1E9B9770}"/>
                </c:ext>
                <c:ext xmlns:c15="http://schemas.microsoft.com/office/drawing/2012/chart" uri="{CE6537A1-D6FC-4f65-9D91-7224C49458BB}"/>
              </c:extLst>
            </c:dLbl>
            <c:dLbl>
              <c:idx val="10"/>
              <c:layout>
                <c:manualLayout>
                  <c:x val="9.426628909203677E-2"/>
                  <c:y val="4.0862351637268486E-3"/>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B-23F1-D347-AE11-46BE1E9B9770}"/>
                </c:ext>
                <c:ext xmlns:c15="http://schemas.microsoft.com/office/drawing/2012/chart" uri="{CE6537A1-D6FC-4f65-9D91-7224C49458BB}">
                  <c15:layout>
                    <c:manualLayout>
                      <c:w val="7.6191190165355763E-2"/>
                      <c:h val="5.6223816811870976E-2"/>
                    </c:manualLayout>
                  </c15:layout>
                </c:ext>
              </c:extLst>
            </c:dLbl>
            <c:dLbl>
              <c:idx val="11"/>
              <c:layout>
                <c:manualLayout>
                  <c:x val="9.6475183158541006E-2"/>
                  <c:y val="0"/>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C-23F1-D347-AE11-46BE1E9B9770}"/>
                </c:ext>
                <c:ext xmlns:c15="http://schemas.microsoft.com/office/drawing/2012/chart" uri="{CE6537A1-D6FC-4f65-9D91-7224C49458BB}"/>
              </c:extLst>
            </c:dLbl>
            <c:dLbl>
              <c:idx val="12"/>
              <c:layout>
                <c:manualLayout>
                  <c:x val="0.1331581734190736"/>
                  <c:y val="-2.7729547166762179E-17"/>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D-23F1-D347-AE11-46BE1E9B9770}"/>
                </c:ext>
                <c:ext xmlns:c15="http://schemas.microsoft.com/office/drawing/2012/chart" uri="{CE6537A1-D6FC-4f65-9D91-7224C49458BB}"/>
              </c:extLst>
            </c:dLbl>
            <c:dLbl>
              <c:idx val="13"/>
              <c:layout>
                <c:manualLayout>
                  <c:x val="0.16123115675652802"/>
                  <c:y val="0"/>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E-23F1-D347-AE11-46BE1E9B9770}"/>
                </c:ext>
                <c:ext xmlns:c15="http://schemas.microsoft.com/office/drawing/2012/chart" uri="{CE6537A1-D6FC-4f65-9D91-7224C49458BB}"/>
              </c:extLst>
            </c:dLbl>
            <c:dLbl>
              <c:idx val="14"/>
              <c:layout>
                <c:manualLayout>
                  <c:x val="0.17989979915721699"/>
                  <c:y val="0"/>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F-23F1-D347-AE11-46BE1E9B9770}"/>
                </c:ext>
                <c:ext xmlns:c15="http://schemas.microsoft.com/office/drawing/2012/chart" uri="{CE6537A1-D6FC-4f65-9D91-7224C49458BB}"/>
              </c:extLst>
            </c:dLbl>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Sheet1!$A$2:$A$17</c:f>
              <c:strCache>
                <c:ptCount val="16"/>
                <c:pt idx="0">
                  <c:v>Hot flush</c:v>
                </c:pt>
                <c:pt idx="1">
                  <c:v>Cough</c:v>
                </c:pt>
                <c:pt idx="2">
                  <c:v>Dizziness</c:v>
                </c:pt>
                <c:pt idx="3">
                  <c:v>Urinary tract infection</c:v>
                </c:pt>
                <c:pt idx="4">
                  <c:v>Peripheral oedema</c:v>
                </c:pt>
                <c:pt idx="5">
                  <c:v>Vomiting</c:v>
                </c:pt>
                <c:pt idx="6">
                  <c:v>Arthralgia</c:v>
                </c:pt>
                <c:pt idx="7">
                  <c:v>Hypertension</c:v>
                </c:pt>
                <c:pt idx="8">
                  <c:v>Decreased appetite</c:v>
                </c:pt>
                <c:pt idx="9">
                  <c:v>Constipation</c:v>
                </c:pt>
                <c:pt idx="10">
                  <c:v>Diarrhoea</c:v>
                </c:pt>
                <c:pt idx="11">
                  <c:v>Back pain</c:v>
                </c:pt>
                <c:pt idx="12">
                  <c:v>Nausea</c:v>
                </c:pt>
                <c:pt idx="13">
                  <c:v>Fatigue or asthenia</c:v>
                </c:pt>
                <c:pt idx="14">
                  <c:v>Anaemia*</c:v>
                </c:pt>
                <c:pt idx="15">
                  <c:v>Any</c:v>
                </c:pt>
              </c:strCache>
            </c:strRef>
          </c:cat>
          <c:val>
            <c:numRef>
              <c:f>Sheet1!$C$2:$C$17</c:f>
              <c:numCache>
                <c:formatCode>0.0</c:formatCode>
                <c:ptCount val="16"/>
                <c:pt idx="0">
                  <c:v>8.8000000000000007</c:v>
                </c:pt>
                <c:pt idx="1">
                  <c:v>10.8</c:v>
                </c:pt>
                <c:pt idx="2">
                  <c:v>11.3</c:v>
                </c:pt>
                <c:pt idx="3">
                  <c:v>11.3</c:v>
                </c:pt>
                <c:pt idx="4">
                  <c:v>11.6</c:v>
                </c:pt>
                <c:pt idx="5">
                  <c:v>13.8</c:v>
                </c:pt>
                <c:pt idx="6">
                  <c:v>14.1</c:v>
                </c:pt>
                <c:pt idx="7">
                  <c:v>14.6</c:v>
                </c:pt>
                <c:pt idx="8">
                  <c:v>16.100000000000001</c:v>
                </c:pt>
                <c:pt idx="9">
                  <c:v>17.8</c:v>
                </c:pt>
                <c:pt idx="10">
                  <c:v>18.8</c:v>
                </c:pt>
                <c:pt idx="11">
                  <c:v>20.100000000000001</c:v>
                </c:pt>
                <c:pt idx="12">
                  <c:v>29.6</c:v>
                </c:pt>
                <c:pt idx="13">
                  <c:v>38.200000000000003</c:v>
                </c:pt>
                <c:pt idx="14">
                  <c:v>48</c:v>
                </c:pt>
                <c:pt idx="15">
                  <c:v>97.7</c:v>
                </c:pt>
              </c:numCache>
            </c:numRef>
          </c:val>
          <c:extLst xmlns:c16r2="http://schemas.microsoft.com/office/drawing/2015/06/chart">
            <c:ext xmlns:c16="http://schemas.microsoft.com/office/drawing/2014/chart" uri="{C3380CC4-5D6E-409C-BE32-E72D297353CC}">
              <c16:uniqueId val="{00000020-23F1-D347-AE11-46BE1E9B9770}"/>
            </c:ext>
          </c:extLst>
        </c:ser>
        <c:dLbls>
          <c:showLegendKey val="0"/>
          <c:showVal val="0"/>
          <c:showCatName val="0"/>
          <c:showSerName val="0"/>
          <c:showPercent val="0"/>
          <c:showBubbleSize val="0"/>
        </c:dLbls>
        <c:gapWidth val="30"/>
        <c:overlap val="100"/>
        <c:axId val="460706512"/>
        <c:axId val="460712392"/>
      </c:barChart>
      <c:catAx>
        <c:axId val="460706512"/>
        <c:scaling>
          <c:orientation val="minMax"/>
        </c:scaling>
        <c:delete val="0"/>
        <c:axPos val="r"/>
        <c:numFmt formatCode="General" sourceLinked="1"/>
        <c:majorTickMark val="none"/>
        <c:minorTickMark val="none"/>
        <c:tickLblPos val="high"/>
        <c:spPr>
          <a:noFill/>
          <a:ln w="9525" cap="flat" cmpd="sng" algn="ctr">
            <a:noFill/>
            <a:round/>
          </a:ln>
          <a:effectLst/>
        </c:spPr>
        <c:txPr>
          <a:bodyPr rot="-60000000" spcFirstLastPara="1" vertOverflow="ellipsis" vert="horz" wrap="square" anchor="ctr" anchorCtr="1"/>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460712392"/>
        <c:crosses val="autoZero"/>
        <c:auto val="1"/>
        <c:lblAlgn val="l"/>
        <c:lblOffset val="1000"/>
        <c:noMultiLvlLbl val="0"/>
      </c:catAx>
      <c:valAx>
        <c:axId val="460712392"/>
        <c:scaling>
          <c:orientation val="maxMin"/>
          <c:max val="100"/>
        </c:scaling>
        <c:delete val="0"/>
        <c:axPos val="b"/>
        <c:numFmt formatCode="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460706512"/>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9757435525671729E-2"/>
          <c:y val="8.2781613910022755E-2"/>
          <c:w val="0.64888508577052351"/>
          <c:h val="0.82895971382286715"/>
        </c:manualLayout>
      </c:layout>
      <c:barChart>
        <c:barDir val="bar"/>
        <c:grouping val="stacked"/>
        <c:varyColors val="0"/>
        <c:ser>
          <c:idx val="0"/>
          <c:order val="0"/>
          <c:tx>
            <c:strRef>
              <c:f>Sheet1!$B$1</c:f>
              <c:strCache>
                <c:ptCount val="1"/>
                <c:pt idx="0">
                  <c:v>Grade &gt;=3</c:v>
                </c:pt>
              </c:strCache>
            </c:strRef>
          </c:tx>
          <c:spPr>
            <a:solidFill>
              <a:schemeClr val="accent1"/>
            </a:solidFill>
            <a:ln>
              <a:noFill/>
            </a:ln>
            <a:effectLst/>
          </c:spPr>
          <c:invertIfNegative val="0"/>
          <c:dLbls>
            <c:dLbl>
              <c:idx val="0"/>
              <c:delete val="1"/>
              <c:extLst xmlns:c16r2="http://schemas.microsoft.com/office/drawing/2015/06/chart">
                <c:ext xmlns:c16="http://schemas.microsoft.com/office/drawing/2014/chart" uri="{C3380CC4-5D6E-409C-BE32-E72D297353CC}">
                  <c16:uniqueId val="{00000000-7554-8040-97E4-411A8C0BCBB1}"/>
                </c:ext>
                <c:ext xmlns:c15="http://schemas.microsoft.com/office/drawing/2012/chart" uri="{CE6537A1-D6FC-4f65-9D91-7224C49458BB}"/>
              </c:extLst>
            </c:dLbl>
            <c:dLbl>
              <c:idx val="1"/>
              <c:delete val="1"/>
              <c:extLst xmlns:c16r2="http://schemas.microsoft.com/office/drawing/2015/06/chart">
                <c:ext xmlns:c16="http://schemas.microsoft.com/office/drawing/2014/chart" uri="{C3380CC4-5D6E-409C-BE32-E72D297353CC}">
                  <c16:uniqueId val="{00000001-7554-8040-97E4-411A8C0BCBB1}"/>
                </c:ext>
                <c:ext xmlns:c15="http://schemas.microsoft.com/office/drawing/2012/chart" uri="{CE6537A1-D6FC-4f65-9D91-7224C49458BB}"/>
              </c:extLst>
            </c:dLbl>
            <c:dLbl>
              <c:idx val="2"/>
              <c:delete val="1"/>
              <c:extLst xmlns:c16r2="http://schemas.microsoft.com/office/drawing/2015/06/chart">
                <c:ext xmlns:c16="http://schemas.microsoft.com/office/drawing/2014/chart" uri="{C3380CC4-5D6E-409C-BE32-E72D297353CC}">
                  <c16:uniqueId val="{00000002-7554-8040-97E4-411A8C0BCBB1}"/>
                </c:ext>
                <c:ext xmlns:c15="http://schemas.microsoft.com/office/drawing/2012/chart" uri="{CE6537A1-D6FC-4f65-9D91-7224C49458BB}"/>
              </c:extLst>
            </c:dLbl>
            <c:dLbl>
              <c:idx val="3"/>
              <c:layout>
                <c:manualLayout>
                  <c:x val="3.7871747523728322E-2"/>
                  <c:y val="4.0860331985372103E-3"/>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7554-8040-97E4-411A8C0BCBB1}"/>
                </c:ext>
                <c:ext xmlns:c15="http://schemas.microsoft.com/office/drawing/2012/chart" uri="{CE6537A1-D6FC-4f65-9D91-7224C49458BB}"/>
              </c:extLst>
            </c:dLbl>
            <c:dLbl>
              <c:idx val="5"/>
              <c:layout>
                <c:manualLayout>
                  <c:x val="2.8125031755676183E-2"/>
                  <c:y val="-4.0860331985372103E-3"/>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7554-8040-97E4-411A8C0BCBB1}"/>
                </c:ext>
                <c:ext xmlns:c15="http://schemas.microsoft.com/office/drawing/2012/chart" uri="{CE6537A1-D6FC-4f65-9D91-7224C49458BB}"/>
              </c:extLst>
            </c:dLbl>
            <c:dLbl>
              <c:idx val="6"/>
              <c:delete val="1"/>
              <c:extLst xmlns:c16r2="http://schemas.microsoft.com/office/drawing/2015/06/chart">
                <c:ext xmlns:c16="http://schemas.microsoft.com/office/drawing/2014/chart" uri="{C3380CC4-5D6E-409C-BE32-E72D297353CC}">
                  <c16:uniqueId val="{00000005-7554-8040-97E4-411A8C0BCBB1}"/>
                </c:ext>
                <c:ext xmlns:c15="http://schemas.microsoft.com/office/drawing/2012/chart" uri="{CE6537A1-D6FC-4f65-9D91-7224C49458BB}"/>
              </c:extLst>
            </c:dLbl>
            <c:dLbl>
              <c:idx val="7"/>
              <c:layout>
                <c:manualLayout>
                  <c:x val="3.5682738889443837E-2"/>
                  <c:y val="-1.1091824150738899E-16"/>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6-7554-8040-97E4-411A8C0BCBB1}"/>
                </c:ext>
                <c:ext xmlns:c15="http://schemas.microsoft.com/office/drawing/2012/chart" uri="{CE6537A1-D6FC-4f65-9D91-7224C49458BB}"/>
              </c:extLst>
            </c:dLbl>
            <c:dLbl>
              <c:idx val="8"/>
              <c:delete val="1"/>
              <c:extLst xmlns:c16r2="http://schemas.microsoft.com/office/drawing/2015/06/chart">
                <c:ext xmlns:c16="http://schemas.microsoft.com/office/drawing/2014/chart" uri="{C3380CC4-5D6E-409C-BE32-E72D297353CC}">
                  <c16:uniqueId val="{00000007-7554-8040-97E4-411A8C0BCBB1}"/>
                </c:ext>
                <c:ext xmlns:c15="http://schemas.microsoft.com/office/drawing/2012/chart" uri="{CE6537A1-D6FC-4f65-9D91-7224C49458BB}"/>
              </c:extLst>
            </c:dLbl>
            <c:dLbl>
              <c:idx val="9"/>
              <c:layout>
                <c:manualLayout>
                  <c:x val="2.8125031755676193E-2"/>
                  <c:y val="-3.7454871638050431E-17"/>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8-7554-8040-97E4-411A8C0BCBB1}"/>
                </c:ext>
                <c:ext xmlns:c15="http://schemas.microsoft.com/office/drawing/2012/chart" uri="{CE6537A1-D6FC-4f65-9D91-7224C49458BB}"/>
              </c:extLst>
            </c:dLbl>
            <c:dLbl>
              <c:idx val="12"/>
              <c:layout>
                <c:manualLayout>
                  <c:x val="3.5436746240080003E-2"/>
                  <c:y val="0"/>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9-7554-8040-97E4-411A8C0BCBB1}"/>
                </c:ext>
                <c:ext xmlns:c15="http://schemas.microsoft.com/office/drawing/2012/chart" uri="{CE6537A1-D6FC-4f65-9D91-7224C49458BB}"/>
              </c:extLst>
            </c:dLbl>
            <c:dLbl>
              <c:idx val="13"/>
              <c:layout>
                <c:manualLayout>
                  <c:x val="3.7901657775716441E-2"/>
                  <c:y val="-2.7729560376847247E-17"/>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A-7554-8040-97E4-411A8C0BCBB1}"/>
                </c:ext>
                <c:ext xmlns:c15="http://schemas.microsoft.com/office/drawing/2012/chart" uri="{CE6537A1-D6FC-4f65-9D91-7224C49458BB}"/>
              </c:extLst>
            </c:dLbl>
            <c:dLbl>
              <c:idx val="14"/>
              <c:layout>
                <c:manualLayout>
                  <c:x val="3.6331561278724618E-2"/>
                  <c:y val="0"/>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B-7554-8040-97E4-411A8C0BCBB1}"/>
                </c:ext>
                <c:ext xmlns:c15="http://schemas.microsoft.com/office/drawing/2012/chart" uri="{CE6537A1-D6FC-4f65-9D91-7224C49458BB}"/>
              </c:extLst>
            </c:dLbl>
            <c:dLbl>
              <c:idx val="15"/>
              <c:layout>
                <c:manualLayout>
                  <c:x val="0.17000105261079113"/>
                  <c:y val="0"/>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C-7554-8040-97E4-411A8C0BCBB1}"/>
                </c:ext>
                <c:ext xmlns:c15="http://schemas.microsoft.com/office/drawing/2012/chart" uri="{CE6537A1-D6FC-4f65-9D91-7224C49458BB}"/>
              </c:extLst>
            </c:dLbl>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Sheet1!$A$2:$A$17</c:f>
              <c:strCache>
                <c:ptCount val="16"/>
                <c:pt idx="0">
                  <c:v>Hot flush</c:v>
                </c:pt>
                <c:pt idx="1">
                  <c:v>Cough</c:v>
                </c:pt>
                <c:pt idx="2">
                  <c:v>Dizziness</c:v>
                </c:pt>
                <c:pt idx="3">
                  <c:v>Urinary tract infection</c:v>
                </c:pt>
                <c:pt idx="4">
                  <c:v>Peripheral oedema</c:v>
                </c:pt>
                <c:pt idx="5">
                  <c:v>Vomiting</c:v>
                </c:pt>
                <c:pt idx="6">
                  <c:v>Arthralgia</c:v>
                </c:pt>
                <c:pt idx="7">
                  <c:v>Hypertension</c:v>
                </c:pt>
                <c:pt idx="8">
                  <c:v>Decreased appetite</c:v>
                </c:pt>
                <c:pt idx="9">
                  <c:v>Constipation</c:v>
                </c:pt>
                <c:pt idx="10">
                  <c:v>Diarrhoea</c:v>
                </c:pt>
                <c:pt idx="11">
                  <c:v>Back pain</c:v>
                </c:pt>
                <c:pt idx="12">
                  <c:v>Nausea</c:v>
                </c:pt>
                <c:pt idx="13">
                  <c:v>Fatigue or asthenia</c:v>
                </c:pt>
                <c:pt idx="14">
                  <c:v>Anaemia*</c:v>
                </c:pt>
                <c:pt idx="15">
                  <c:v>Any</c:v>
                </c:pt>
              </c:strCache>
            </c:strRef>
          </c:cat>
          <c:val>
            <c:numRef>
              <c:f>Sheet1!$B$2:$B$17</c:f>
              <c:numCache>
                <c:formatCode>0.0</c:formatCode>
                <c:ptCount val="16"/>
                <c:pt idx="0">
                  <c:v>0</c:v>
                </c:pt>
                <c:pt idx="1">
                  <c:v>0</c:v>
                </c:pt>
                <c:pt idx="2">
                  <c:v>0</c:v>
                </c:pt>
                <c:pt idx="3">
                  <c:v>1</c:v>
                </c:pt>
                <c:pt idx="4">
                  <c:v>0.3</c:v>
                </c:pt>
                <c:pt idx="5">
                  <c:v>0.3</c:v>
                </c:pt>
                <c:pt idx="6">
                  <c:v>0.5</c:v>
                </c:pt>
                <c:pt idx="7">
                  <c:v>3.5</c:v>
                </c:pt>
                <c:pt idx="8">
                  <c:v>0</c:v>
                </c:pt>
                <c:pt idx="9">
                  <c:v>0.3</c:v>
                </c:pt>
                <c:pt idx="10">
                  <c:v>0.3</c:v>
                </c:pt>
                <c:pt idx="11">
                  <c:v>1</c:v>
                </c:pt>
                <c:pt idx="12">
                  <c:v>0.3</c:v>
                </c:pt>
                <c:pt idx="13">
                  <c:v>1.5</c:v>
                </c:pt>
                <c:pt idx="14">
                  <c:v>3.3</c:v>
                </c:pt>
                <c:pt idx="15">
                  <c:v>40.4</c:v>
                </c:pt>
              </c:numCache>
            </c:numRef>
          </c:val>
          <c:extLst xmlns:c16r2="http://schemas.microsoft.com/office/drawing/2015/06/chart">
            <c:ext xmlns:c16="http://schemas.microsoft.com/office/drawing/2014/chart" uri="{C3380CC4-5D6E-409C-BE32-E72D297353CC}">
              <c16:uniqueId val="{0000000D-7554-8040-97E4-411A8C0BCBB1}"/>
            </c:ext>
          </c:extLst>
        </c:ser>
        <c:ser>
          <c:idx val="1"/>
          <c:order val="1"/>
          <c:tx>
            <c:strRef>
              <c:f>Sheet1!$C$1</c:f>
              <c:strCache>
                <c:ptCount val="1"/>
                <c:pt idx="0">
                  <c:v>All grades</c:v>
                </c:pt>
              </c:strCache>
            </c:strRef>
          </c:tx>
          <c:spPr>
            <a:solidFill>
              <a:schemeClr val="accent1">
                <a:lumMod val="20000"/>
                <a:lumOff val="80000"/>
              </a:schemeClr>
            </a:solidFill>
            <a:ln>
              <a:noFill/>
            </a:ln>
            <a:effectLst/>
          </c:spPr>
          <c:invertIfNegative val="0"/>
          <c:dLbls>
            <c:dLbl>
              <c:idx val="0"/>
              <c:layout>
                <c:manualLayout>
                  <c:x val="7.5485039793097744E-2"/>
                  <c:y val="0"/>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E-7554-8040-97E4-411A8C0BCBB1}"/>
                </c:ext>
                <c:ext xmlns:c15="http://schemas.microsoft.com/office/drawing/2012/chart" uri="{CE6537A1-D6FC-4f65-9D91-7224C49458BB}"/>
              </c:extLst>
            </c:dLbl>
            <c:dLbl>
              <c:idx val="1"/>
              <c:layout>
                <c:manualLayout>
                  <c:x val="5.3570028240262905E-2"/>
                  <c:y val="0"/>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F-7554-8040-97E4-411A8C0BCBB1}"/>
                </c:ext>
                <c:ext xmlns:c15="http://schemas.microsoft.com/office/drawing/2012/chart" uri="{CE6537A1-D6FC-4f65-9D91-7224C49458BB}"/>
              </c:extLst>
            </c:dLbl>
            <c:dLbl>
              <c:idx val="2"/>
              <c:layout>
                <c:manualLayout>
                  <c:x val="4.3830023105669663E-2"/>
                  <c:y val="-1.0609210195036537E-3"/>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0-7554-8040-97E4-411A8C0BCBB1}"/>
                </c:ext>
                <c:ext xmlns:c15="http://schemas.microsoft.com/office/drawing/2012/chart" uri="{CE6537A1-D6FC-4f65-9D91-7224C49458BB}"/>
              </c:extLst>
            </c:dLbl>
            <c:dLbl>
              <c:idx val="3"/>
              <c:layout>
                <c:manualLayout>
                  <c:x val="6.5745034658504495E-2"/>
                  <c:y val="9.0323585674839722E-4"/>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1-7554-8040-97E4-411A8C0BCBB1}"/>
                </c:ext>
                <c:ext xmlns:c15="http://schemas.microsoft.com/office/drawing/2012/chart" uri="{CE6537A1-D6FC-4f65-9D91-7224C49458BB}"/>
              </c:extLst>
            </c:dLbl>
            <c:dLbl>
              <c:idx val="4"/>
              <c:layout>
                <c:manualLayout>
                  <c:x val="7.7920041076746063E-2"/>
                  <c:y val="-1.0609210195036537E-3"/>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2-7554-8040-97E4-411A8C0BCBB1}"/>
                </c:ext>
                <c:ext xmlns:c15="http://schemas.microsoft.com/office/drawing/2012/chart" uri="{CE6537A1-D6FC-4f65-9D91-7224C49458BB}"/>
              </c:extLst>
            </c:dLbl>
            <c:dLbl>
              <c:idx val="5"/>
              <c:layout>
                <c:manualLayout>
                  <c:x val="5.8440030807559523E-2"/>
                  <c:y val="-1.0609210195036537E-3"/>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3-7554-8040-97E4-411A8C0BCBB1}"/>
                </c:ext>
                <c:ext xmlns:c15="http://schemas.microsoft.com/office/drawing/2012/chart" uri="{CE6537A1-D6FC-4f65-9D91-7224C49458BB}"/>
              </c:extLst>
            </c:dLbl>
            <c:dLbl>
              <c:idx val="6"/>
              <c:layout>
                <c:manualLayout>
                  <c:x val="9.496505006228427E-2"/>
                  <c:y val="0"/>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4-7554-8040-97E4-411A8C0BCBB1}"/>
                </c:ext>
                <c:ext xmlns:c15="http://schemas.microsoft.com/office/drawing/2012/chart" uri="{CE6537A1-D6FC-4f65-9D91-7224C49458BB}"/>
              </c:extLst>
            </c:dLbl>
            <c:dLbl>
              <c:idx val="7"/>
              <c:layout>
                <c:manualLayout>
                  <c:x val="9.2530048778635951E-2"/>
                  <c:y val="-1.1091824150738899E-16"/>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5-7554-8040-97E4-411A8C0BCBB1}"/>
                </c:ext>
                <c:ext xmlns:c15="http://schemas.microsoft.com/office/drawing/2012/chart" uri="{CE6537A1-D6FC-4f65-9D91-7224C49458BB}"/>
              </c:extLst>
            </c:dLbl>
            <c:dLbl>
              <c:idx val="8"/>
              <c:layout>
                <c:manualLayout>
                  <c:x val="5.3570028240262905E-2"/>
                  <c:y val="4.0859989152594138E-3"/>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6-7554-8040-97E4-411A8C0BCBB1}"/>
                </c:ext>
                <c:ext xmlns:c15="http://schemas.microsoft.com/office/drawing/2012/chart" uri="{CE6537A1-D6FC-4f65-9D91-7224C49458BB}"/>
              </c:extLst>
            </c:dLbl>
            <c:dLbl>
              <c:idx val="9"/>
              <c:layout>
                <c:manualLayout>
                  <c:x val="8.2790043644042674E-2"/>
                  <c:y val="0"/>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7-7554-8040-97E4-411A8C0BCBB1}"/>
                </c:ext>
                <c:ext xmlns:c15="http://schemas.microsoft.com/office/drawing/2012/chart" uri="{CE6537A1-D6FC-4f65-9D91-7224C49458BB}"/>
              </c:extLst>
            </c:dLbl>
            <c:dLbl>
              <c:idx val="10"/>
              <c:layout>
                <c:manualLayout>
                  <c:x val="6.3310033374856176E-2"/>
                  <c:y val="0"/>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8-7554-8040-97E4-411A8C0BCBB1}"/>
                </c:ext>
                <c:ext xmlns:c15="http://schemas.microsoft.com/office/drawing/2012/chart" uri="{CE6537A1-D6FC-4f65-9D91-7224C49458BB}"/>
              </c:extLst>
            </c:dLbl>
            <c:dLbl>
              <c:idx val="11"/>
              <c:layout>
                <c:manualLayout>
                  <c:x val="0.10227005391322921"/>
                  <c:y val="3.0250778957558156E-3"/>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9-7554-8040-97E4-411A8C0BCBB1}"/>
                </c:ext>
                <c:ext xmlns:c15="http://schemas.microsoft.com/office/drawing/2012/chart" uri="{CE6537A1-D6FC-4f65-9D91-7224C49458BB}"/>
              </c:extLst>
            </c:dLbl>
            <c:dLbl>
              <c:idx val="12"/>
              <c:layout>
                <c:manualLayout>
                  <c:x val="8.2790043644042688E-2"/>
                  <c:y val="-2.7729560376847247E-17"/>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A-7554-8040-97E4-411A8C0BCBB1}"/>
                </c:ext>
                <c:ext xmlns:c15="http://schemas.microsoft.com/office/drawing/2012/chart" uri="{CE6537A1-D6FC-4f65-9D91-7224C49458BB}"/>
              </c:extLst>
            </c:dLbl>
            <c:dLbl>
              <c:idx val="13"/>
              <c:layout>
                <c:manualLayout>
                  <c:x val="0.13149006931700899"/>
                  <c:y val="0"/>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B-7554-8040-97E4-411A8C0BCBB1}"/>
                </c:ext>
                <c:ext xmlns:c15="http://schemas.microsoft.com/office/drawing/2012/chart" uri="{CE6537A1-D6FC-4f65-9D91-7224C49458BB}"/>
              </c:extLst>
            </c:dLbl>
            <c:dLbl>
              <c:idx val="14"/>
              <c:layout>
                <c:manualLayout>
                  <c:x val="9.0095047494987632E-2"/>
                  <c:y val="0"/>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C-7554-8040-97E4-411A8C0BCBB1}"/>
                </c:ext>
                <c:ext xmlns:c15="http://schemas.microsoft.com/office/drawing/2012/chart" uri="{CE6537A1-D6FC-4f65-9D91-7224C49458BB}"/>
              </c:extLst>
            </c:dLbl>
            <c:dLbl>
              <c:idx val="15"/>
              <c:layout>
                <c:manualLayout>
                  <c:x val="0.11444506033147078"/>
                  <c:y val="0"/>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D-7554-8040-97E4-411A8C0BCBB1}"/>
                </c:ext>
                <c:ext xmlns:c15="http://schemas.microsoft.com/office/drawing/2012/chart" uri="{CE6537A1-D6FC-4f65-9D91-7224C49458BB}"/>
              </c:extLst>
            </c:dLbl>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Sheet1!$A$2:$A$17</c:f>
              <c:strCache>
                <c:ptCount val="16"/>
                <c:pt idx="0">
                  <c:v>Hot flush</c:v>
                </c:pt>
                <c:pt idx="1">
                  <c:v>Cough</c:v>
                </c:pt>
                <c:pt idx="2">
                  <c:v>Dizziness</c:v>
                </c:pt>
                <c:pt idx="3">
                  <c:v>Urinary tract infection</c:v>
                </c:pt>
                <c:pt idx="4">
                  <c:v>Peripheral oedema</c:v>
                </c:pt>
                <c:pt idx="5">
                  <c:v>Vomiting</c:v>
                </c:pt>
                <c:pt idx="6">
                  <c:v>Arthralgia</c:v>
                </c:pt>
                <c:pt idx="7">
                  <c:v>Hypertension</c:v>
                </c:pt>
                <c:pt idx="8">
                  <c:v>Decreased appetite</c:v>
                </c:pt>
                <c:pt idx="9">
                  <c:v>Constipation</c:v>
                </c:pt>
                <c:pt idx="10">
                  <c:v>Diarrhoea</c:v>
                </c:pt>
                <c:pt idx="11">
                  <c:v>Back pain</c:v>
                </c:pt>
                <c:pt idx="12">
                  <c:v>Nausea</c:v>
                </c:pt>
                <c:pt idx="13">
                  <c:v>Fatigue or asthenia</c:v>
                </c:pt>
                <c:pt idx="14">
                  <c:v>Anaemia*</c:v>
                </c:pt>
                <c:pt idx="15">
                  <c:v>Any</c:v>
                </c:pt>
              </c:strCache>
            </c:strRef>
          </c:cat>
          <c:val>
            <c:numRef>
              <c:f>Sheet1!$C$2:$C$17</c:f>
              <c:numCache>
                <c:formatCode>0.0</c:formatCode>
                <c:ptCount val="16"/>
                <c:pt idx="0">
                  <c:v>12.4</c:v>
                </c:pt>
                <c:pt idx="1">
                  <c:v>7.1</c:v>
                </c:pt>
                <c:pt idx="2">
                  <c:v>6.3</c:v>
                </c:pt>
                <c:pt idx="3">
                  <c:v>8.3000000000000007</c:v>
                </c:pt>
                <c:pt idx="4">
                  <c:v>11.6</c:v>
                </c:pt>
                <c:pt idx="5">
                  <c:v>9.1</c:v>
                </c:pt>
                <c:pt idx="6">
                  <c:v>18.899999999999999</c:v>
                </c:pt>
                <c:pt idx="7">
                  <c:v>16.899999999999999</c:v>
                </c:pt>
                <c:pt idx="8">
                  <c:v>7.1</c:v>
                </c:pt>
                <c:pt idx="9">
                  <c:v>14.6</c:v>
                </c:pt>
                <c:pt idx="10">
                  <c:v>9.8000000000000007</c:v>
                </c:pt>
                <c:pt idx="11">
                  <c:v>19.2</c:v>
                </c:pt>
                <c:pt idx="12">
                  <c:v>13.9</c:v>
                </c:pt>
                <c:pt idx="13">
                  <c:v>29.5</c:v>
                </c:pt>
                <c:pt idx="14">
                  <c:v>17.7</c:v>
                </c:pt>
                <c:pt idx="15">
                  <c:v>95.5</c:v>
                </c:pt>
              </c:numCache>
            </c:numRef>
          </c:val>
          <c:extLst xmlns:c16r2="http://schemas.microsoft.com/office/drawing/2015/06/chart">
            <c:ext xmlns:c16="http://schemas.microsoft.com/office/drawing/2014/chart" uri="{C3380CC4-5D6E-409C-BE32-E72D297353CC}">
              <c16:uniqueId val="{0000001E-7554-8040-97E4-411A8C0BCBB1}"/>
            </c:ext>
          </c:extLst>
        </c:ser>
        <c:dLbls>
          <c:showLegendKey val="0"/>
          <c:showVal val="0"/>
          <c:showCatName val="0"/>
          <c:showSerName val="0"/>
          <c:showPercent val="0"/>
          <c:showBubbleSize val="0"/>
        </c:dLbls>
        <c:gapWidth val="30"/>
        <c:overlap val="100"/>
        <c:axId val="460704552"/>
        <c:axId val="460712784"/>
      </c:barChart>
      <c:catAx>
        <c:axId val="460704552"/>
        <c:scaling>
          <c:orientation val="minMax"/>
        </c:scaling>
        <c:delete val="1"/>
        <c:axPos val="l"/>
        <c:numFmt formatCode="General" sourceLinked="1"/>
        <c:majorTickMark val="none"/>
        <c:minorTickMark val="none"/>
        <c:tickLblPos val="high"/>
        <c:crossAx val="460712784"/>
        <c:crosses val="autoZero"/>
        <c:auto val="1"/>
        <c:lblAlgn val="ctr"/>
        <c:lblOffset val="100"/>
        <c:noMultiLvlLbl val="0"/>
      </c:catAx>
      <c:valAx>
        <c:axId val="460712784"/>
        <c:scaling>
          <c:orientation val="minMax"/>
          <c:max val="100"/>
        </c:scaling>
        <c:delete val="0"/>
        <c:axPos val="b"/>
        <c:numFmt formatCode="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460704552"/>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a:noFill/>
    </a:ln>
    <a:effectLst/>
  </c:spPr>
  <c:txPr>
    <a:bodyPr/>
    <a:lstStyle/>
    <a:p>
      <a:pPr>
        <a:defRPr>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220501073729421"/>
          <c:y val="5.5310434021834221E-2"/>
          <c:w val="0.82984356955380578"/>
          <c:h val="0.75859591464110465"/>
        </c:manualLayout>
      </c:layout>
      <c:scatterChart>
        <c:scatterStyle val="lineMarker"/>
        <c:varyColors val="0"/>
        <c:ser>
          <c:idx val="0"/>
          <c:order val="0"/>
          <c:tx>
            <c:strRef>
              <c:f>Sheet1!$B$1</c:f>
              <c:strCache>
                <c:ptCount val="1"/>
                <c:pt idx="0">
                  <c:v>Y-Values</c:v>
                </c:pt>
              </c:strCache>
            </c:strRef>
          </c:tx>
          <c:spPr>
            <a:ln w="19050" cap="sq">
              <a:solidFill>
                <a:schemeClr val="accent6"/>
              </a:solidFill>
              <a:prstDash val="dash"/>
              <a:miter lim="800000"/>
            </a:ln>
            <a:effectLst/>
          </c:spPr>
          <c:marker>
            <c:symbol val="none"/>
          </c:marker>
          <c:xVal>
            <c:numRef>
              <c:f>Sheet1!$A$2:$A$4</c:f>
              <c:numCache>
                <c:formatCode>General</c:formatCode>
                <c:ptCount val="3"/>
                <c:pt idx="0">
                  <c:v>0</c:v>
                </c:pt>
                <c:pt idx="1">
                  <c:v>15</c:v>
                </c:pt>
                <c:pt idx="2">
                  <c:v>30</c:v>
                </c:pt>
              </c:numCache>
            </c:numRef>
          </c:xVal>
          <c:yVal>
            <c:numRef>
              <c:f>Sheet1!$B$2:$B$4</c:f>
              <c:numCache>
                <c:formatCode>General</c:formatCode>
                <c:ptCount val="3"/>
                <c:pt idx="0">
                  <c:v>50</c:v>
                </c:pt>
                <c:pt idx="1">
                  <c:v>50</c:v>
                </c:pt>
                <c:pt idx="2">
                  <c:v>50</c:v>
                </c:pt>
              </c:numCache>
            </c:numRef>
          </c:yVal>
          <c:smooth val="0"/>
          <c:extLst xmlns:c16r2="http://schemas.microsoft.com/office/drawing/2015/06/chart">
            <c:ext xmlns:c16="http://schemas.microsoft.com/office/drawing/2014/chart" uri="{C3380CC4-5D6E-409C-BE32-E72D297353CC}">
              <c16:uniqueId val="{00000000-36AA-7044-9618-19DBA79069E2}"/>
            </c:ext>
          </c:extLst>
        </c:ser>
        <c:dLbls>
          <c:showLegendKey val="0"/>
          <c:showVal val="0"/>
          <c:showCatName val="0"/>
          <c:showSerName val="0"/>
          <c:showPercent val="0"/>
          <c:showBubbleSize val="0"/>
        </c:dLbls>
        <c:axId val="460707296"/>
        <c:axId val="460711216"/>
      </c:scatterChart>
      <c:valAx>
        <c:axId val="460707296"/>
        <c:scaling>
          <c:orientation val="minMax"/>
          <c:max val="30"/>
        </c:scaling>
        <c:delete val="0"/>
        <c:axPos val="b"/>
        <c:title>
          <c:tx>
            <c:rich>
              <a:bodyPr rot="0" spcFirstLastPara="1" vertOverflow="ellipsis" vert="horz" wrap="square" anchor="ctr" anchorCtr="1"/>
              <a:lstStyle/>
              <a:p>
                <a:pPr>
                  <a:defRPr sz="1330" b="1" i="0" u="none" strike="noStrike" kern="1200" baseline="0">
                    <a:solidFill>
                      <a:schemeClr val="tx1"/>
                    </a:solidFill>
                    <a:latin typeface="Arial" panose="020B0604020202020204" pitchFamily="34" charset="0"/>
                    <a:ea typeface="+mn-ea"/>
                    <a:cs typeface="Arial" panose="020B0604020202020204" pitchFamily="34" charset="0"/>
                  </a:defRPr>
                </a:pPr>
                <a:r>
                  <a:rPr lang="en-US" b="1" dirty="0"/>
                  <a:t>Months from randomisation</a:t>
                </a:r>
              </a:p>
            </c:rich>
          </c:tx>
          <c:layout>
            <c:manualLayout>
              <c:xMode val="edge"/>
              <c:yMode val="edge"/>
              <c:x val="0.33755533285612027"/>
              <c:y val="0.91318779945178019"/>
            </c:manualLayout>
          </c:layout>
          <c:overlay val="0"/>
          <c:spPr>
            <a:noFill/>
            <a:ln>
              <a:noFill/>
            </a:ln>
            <a:effectLst/>
          </c:spPr>
          <c:txPr>
            <a:bodyPr rot="0" spcFirstLastPara="1" vertOverflow="ellipsis" vert="horz" wrap="square" anchor="ctr" anchorCtr="1"/>
            <a:lstStyle/>
            <a:p>
              <a:pPr>
                <a:defRPr sz="133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out"/>
        <c:minorTickMark val="none"/>
        <c:tickLblPos val="nextTo"/>
        <c:spPr>
          <a:noFill/>
          <a:ln w="9525" cap="sq" cmpd="sng" algn="ctr">
            <a:solidFill>
              <a:schemeClr val="tx1"/>
            </a:solidFill>
            <a:miter lim="800000"/>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460711216"/>
        <c:crosses val="autoZero"/>
        <c:crossBetween val="midCat"/>
        <c:majorUnit val="3"/>
      </c:valAx>
      <c:valAx>
        <c:axId val="460711216"/>
        <c:scaling>
          <c:orientation val="minMax"/>
          <c:max val="103"/>
          <c:min val="0"/>
        </c:scaling>
        <c:delete val="0"/>
        <c:axPos val="l"/>
        <c:title>
          <c:tx>
            <c:rich>
              <a:bodyPr rot="-5400000" spcFirstLastPara="1" vertOverflow="ellipsis" vert="horz" wrap="square" anchor="ctr" anchorCtr="1"/>
              <a:lstStyle/>
              <a:p>
                <a:pPr>
                  <a:defRPr sz="1330" b="1" i="0" u="none" strike="noStrike" kern="1200" baseline="0">
                    <a:solidFill>
                      <a:schemeClr val="tx1"/>
                    </a:solidFill>
                    <a:latin typeface="Arial" panose="020B0604020202020204" pitchFamily="34" charset="0"/>
                    <a:ea typeface="+mn-ea"/>
                    <a:cs typeface="Arial" panose="020B0604020202020204" pitchFamily="34" charset="0"/>
                  </a:defRPr>
                </a:pPr>
                <a:r>
                  <a:rPr lang="en-US" b="1" dirty="0"/>
                  <a:t>Patients without events (%)</a:t>
                </a:r>
              </a:p>
            </c:rich>
          </c:tx>
          <c:layout>
            <c:manualLayout>
              <c:xMode val="edge"/>
              <c:yMode val="edge"/>
              <c:x val="7.4010021474588406E-3"/>
              <c:y val="9.459783293722808E-2"/>
            </c:manualLayout>
          </c:layout>
          <c:overlay val="0"/>
          <c:spPr>
            <a:noFill/>
            <a:ln>
              <a:noFill/>
            </a:ln>
            <a:effectLst/>
          </c:spPr>
          <c:txPr>
            <a:bodyPr rot="-5400000" spcFirstLastPara="1" vertOverflow="ellipsis" vert="horz" wrap="square" anchor="ctr" anchorCtr="1"/>
            <a:lstStyle/>
            <a:p>
              <a:pPr>
                <a:defRPr sz="133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out"/>
        <c:minorTickMark val="none"/>
        <c:tickLblPos val="nextTo"/>
        <c:spPr>
          <a:noFill/>
          <a:ln w="9525" cap="sq" cmpd="sng" algn="ctr">
            <a:solidFill>
              <a:schemeClr val="tx1"/>
            </a:solidFill>
            <a:miter lim="800000"/>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460707296"/>
        <c:crosses val="autoZero"/>
        <c:crossBetween val="midCat"/>
      </c:valAx>
      <c:spPr>
        <a:solidFill>
          <a:schemeClr val="bg1"/>
        </a:solidFill>
        <a:ln>
          <a:noFill/>
        </a:ln>
        <a:effectLst/>
      </c:spPr>
    </c:plotArea>
    <c:plotVisOnly val="1"/>
    <c:dispBlanksAs val="span"/>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220501073729421"/>
          <c:y val="5.5310434021834221E-2"/>
          <c:w val="0.82984356955380578"/>
          <c:h val="0.75859591464110465"/>
        </c:manualLayout>
      </c:layout>
      <c:scatterChart>
        <c:scatterStyle val="lineMarker"/>
        <c:varyColors val="0"/>
        <c:ser>
          <c:idx val="0"/>
          <c:order val="0"/>
          <c:tx>
            <c:strRef>
              <c:f>Sheet1!$B$1</c:f>
              <c:strCache>
                <c:ptCount val="1"/>
                <c:pt idx="0">
                  <c:v>Y-Values</c:v>
                </c:pt>
              </c:strCache>
            </c:strRef>
          </c:tx>
          <c:spPr>
            <a:ln w="19050" cap="sq">
              <a:solidFill>
                <a:schemeClr val="accent6"/>
              </a:solidFill>
              <a:prstDash val="dash"/>
              <a:miter lim="800000"/>
            </a:ln>
            <a:effectLst/>
          </c:spPr>
          <c:marker>
            <c:symbol val="none"/>
          </c:marker>
          <c:xVal>
            <c:numRef>
              <c:f>Sheet1!$A$2:$A$4</c:f>
              <c:numCache>
                <c:formatCode>General</c:formatCode>
                <c:ptCount val="3"/>
                <c:pt idx="0">
                  <c:v>0</c:v>
                </c:pt>
                <c:pt idx="1">
                  <c:v>15</c:v>
                </c:pt>
                <c:pt idx="2">
                  <c:v>30</c:v>
                </c:pt>
              </c:numCache>
            </c:numRef>
          </c:xVal>
          <c:yVal>
            <c:numRef>
              <c:f>Sheet1!$B$2:$B$4</c:f>
              <c:numCache>
                <c:formatCode>General</c:formatCode>
                <c:ptCount val="3"/>
                <c:pt idx="0">
                  <c:v>50</c:v>
                </c:pt>
                <c:pt idx="1">
                  <c:v>50</c:v>
                </c:pt>
                <c:pt idx="2">
                  <c:v>50</c:v>
                </c:pt>
              </c:numCache>
            </c:numRef>
          </c:yVal>
          <c:smooth val="0"/>
          <c:extLst xmlns:c16r2="http://schemas.microsoft.com/office/drawing/2015/06/chart">
            <c:ext xmlns:c16="http://schemas.microsoft.com/office/drawing/2014/chart" uri="{C3380CC4-5D6E-409C-BE32-E72D297353CC}">
              <c16:uniqueId val="{00000000-D913-4994-B953-4785C52D6280}"/>
            </c:ext>
          </c:extLst>
        </c:ser>
        <c:dLbls>
          <c:showLegendKey val="0"/>
          <c:showVal val="0"/>
          <c:showCatName val="0"/>
          <c:showSerName val="0"/>
          <c:showPercent val="0"/>
          <c:showBubbleSize val="0"/>
        </c:dLbls>
        <c:axId val="460708864"/>
        <c:axId val="460701416"/>
      </c:scatterChart>
      <c:valAx>
        <c:axId val="460708864"/>
        <c:scaling>
          <c:orientation val="minMax"/>
          <c:max val="30"/>
        </c:scaling>
        <c:delete val="0"/>
        <c:axPos val="b"/>
        <c:title>
          <c:tx>
            <c:rich>
              <a:bodyPr rot="0" spcFirstLastPara="1" vertOverflow="ellipsis" vert="horz" wrap="square" anchor="ctr" anchorCtr="1"/>
              <a:lstStyle/>
              <a:p>
                <a:pPr>
                  <a:defRPr sz="1330" b="1" i="0" u="none" strike="noStrike" kern="1200" baseline="0">
                    <a:solidFill>
                      <a:schemeClr val="tx1"/>
                    </a:solidFill>
                    <a:latin typeface="Arial" panose="020B0604020202020204" pitchFamily="34" charset="0"/>
                    <a:ea typeface="+mn-ea"/>
                    <a:cs typeface="Arial" panose="020B0604020202020204" pitchFamily="34" charset="0"/>
                  </a:defRPr>
                </a:pPr>
                <a:r>
                  <a:rPr lang="en-US" b="1" dirty="0"/>
                  <a:t>Months from randomisation</a:t>
                </a:r>
              </a:p>
            </c:rich>
          </c:tx>
          <c:layout>
            <c:manualLayout>
              <c:xMode val="edge"/>
              <c:yMode val="edge"/>
              <c:x val="0.31331290861369604"/>
              <c:y val="0.91318779945178019"/>
            </c:manualLayout>
          </c:layout>
          <c:overlay val="0"/>
          <c:spPr>
            <a:noFill/>
            <a:ln>
              <a:noFill/>
            </a:ln>
            <a:effectLst/>
          </c:spPr>
          <c:txPr>
            <a:bodyPr rot="0" spcFirstLastPara="1" vertOverflow="ellipsis" vert="horz" wrap="square" anchor="ctr" anchorCtr="1"/>
            <a:lstStyle/>
            <a:p>
              <a:pPr>
                <a:defRPr sz="133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out"/>
        <c:minorTickMark val="none"/>
        <c:tickLblPos val="nextTo"/>
        <c:spPr>
          <a:noFill/>
          <a:ln w="9525" cap="sq" cmpd="sng" algn="ctr">
            <a:solidFill>
              <a:schemeClr val="tx1"/>
            </a:solidFill>
            <a:miter lim="800000"/>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460701416"/>
        <c:crosses val="autoZero"/>
        <c:crossBetween val="midCat"/>
        <c:majorUnit val="3"/>
      </c:valAx>
      <c:valAx>
        <c:axId val="460701416"/>
        <c:scaling>
          <c:orientation val="minMax"/>
          <c:max val="103"/>
          <c:min val="0"/>
        </c:scaling>
        <c:delete val="0"/>
        <c:axPos val="l"/>
        <c:title>
          <c:tx>
            <c:rich>
              <a:bodyPr rot="-5400000" spcFirstLastPara="1" vertOverflow="ellipsis" vert="horz" wrap="square" anchor="ctr" anchorCtr="1"/>
              <a:lstStyle/>
              <a:p>
                <a:pPr>
                  <a:defRPr sz="1330" b="1" i="0" u="none" strike="noStrike" kern="1200" baseline="0">
                    <a:solidFill>
                      <a:schemeClr val="tx1"/>
                    </a:solidFill>
                    <a:latin typeface="Arial" panose="020B0604020202020204" pitchFamily="34" charset="0"/>
                    <a:ea typeface="+mn-ea"/>
                    <a:cs typeface="Arial" panose="020B0604020202020204" pitchFamily="34" charset="0"/>
                  </a:defRPr>
                </a:pPr>
                <a:r>
                  <a:rPr lang="en-US" b="1" dirty="0"/>
                  <a:t>Patients without events (%)</a:t>
                </a:r>
              </a:p>
            </c:rich>
          </c:tx>
          <c:layout>
            <c:manualLayout>
              <c:xMode val="edge"/>
              <c:yMode val="edge"/>
              <c:x val="7.4010021474588406E-3"/>
              <c:y val="0.10616967478872277"/>
            </c:manualLayout>
          </c:layout>
          <c:overlay val="0"/>
          <c:spPr>
            <a:noFill/>
            <a:ln>
              <a:noFill/>
            </a:ln>
            <a:effectLst/>
          </c:spPr>
          <c:txPr>
            <a:bodyPr rot="-5400000" spcFirstLastPara="1" vertOverflow="ellipsis" vert="horz" wrap="square" anchor="ctr" anchorCtr="1"/>
            <a:lstStyle/>
            <a:p>
              <a:pPr>
                <a:defRPr sz="133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out"/>
        <c:minorTickMark val="none"/>
        <c:tickLblPos val="nextTo"/>
        <c:spPr>
          <a:noFill/>
          <a:ln w="9525" cap="sq" cmpd="sng" algn="ctr">
            <a:solidFill>
              <a:schemeClr val="tx1"/>
            </a:solidFill>
            <a:miter lim="800000"/>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460708864"/>
        <c:crosses val="autoZero"/>
        <c:crossBetween val="midCat"/>
      </c:valAx>
      <c:spPr>
        <a:solidFill>
          <a:schemeClr val="bg1"/>
        </a:solidFill>
        <a:ln>
          <a:noFill/>
        </a:ln>
        <a:effectLst/>
      </c:spPr>
    </c:plotArea>
    <c:plotVisOnly val="1"/>
    <c:dispBlanksAs val="span"/>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40664656843963"/>
          <c:y val="5.5310434021834221E-2"/>
          <c:w val="0.85327990261801634"/>
          <c:h val="0.75859591464110465"/>
        </c:manualLayout>
      </c:layout>
      <c:scatterChart>
        <c:scatterStyle val="lineMarker"/>
        <c:varyColors val="0"/>
        <c:ser>
          <c:idx val="0"/>
          <c:order val="0"/>
          <c:tx>
            <c:strRef>
              <c:f>Sheet1!$B$1</c:f>
              <c:strCache>
                <c:ptCount val="1"/>
                <c:pt idx="0">
                  <c:v>Y-Values</c:v>
                </c:pt>
              </c:strCache>
            </c:strRef>
          </c:tx>
          <c:spPr>
            <a:ln w="19050" cap="sq">
              <a:solidFill>
                <a:schemeClr val="tx1">
                  <a:lumMod val="50000"/>
                  <a:lumOff val="50000"/>
                </a:schemeClr>
              </a:solidFill>
              <a:prstDash val="dash"/>
              <a:miter lim="800000"/>
            </a:ln>
            <a:effectLst/>
          </c:spPr>
          <c:marker>
            <c:symbol val="none"/>
          </c:marker>
          <c:xVal>
            <c:numRef>
              <c:f>Sheet1!$A$2:$A$4</c:f>
              <c:numCache>
                <c:formatCode>General</c:formatCode>
                <c:ptCount val="3"/>
                <c:pt idx="0">
                  <c:v>0</c:v>
                </c:pt>
                <c:pt idx="1">
                  <c:v>15</c:v>
                </c:pt>
                <c:pt idx="2">
                  <c:v>30</c:v>
                </c:pt>
              </c:numCache>
            </c:numRef>
          </c:xVal>
          <c:yVal>
            <c:numRef>
              <c:f>Sheet1!$B$2:$B$4</c:f>
              <c:numCache>
                <c:formatCode>General</c:formatCode>
                <c:ptCount val="3"/>
                <c:pt idx="0">
                  <c:v>50</c:v>
                </c:pt>
                <c:pt idx="1">
                  <c:v>50</c:v>
                </c:pt>
                <c:pt idx="2">
                  <c:v>50</c:v>
                </c:pt>
              </c:numCache>
            </c:numRef>
          </c:yVal>
          <c:smooth val="0"/>
          <c:extLst xmlns:c16r2="http://schemas.microsoft.com/office/drawing/2015/06/chart">
            <c:ext xmlns:c16="http://schemas.microsoft.com/office/drawing/2014/chart" uri="{C3380CC4-5D6E-409C-BE32-E72D297353CC}">
              <c16:uniqueId val="{00000000-4CE5-4583-950A-7B9F9D610F84}"/>
            </c:ext>
          </c:extLst>
        </c:ser>
        <c:dLbls>
          <c:showLegendKey val="0"/>
          <c:showVal val="0"/>
          <c:showCatName val="0"/>
          <c:showSerName val="0"/>
          <c:showPercent val="0"/>
          <c:showBubbleSize val="0"/>
        </c:dLbls>
        <c:axId val="460710432"/>
        <c:axId val="460707688"/>
      </c:scatterChart>
      <c:valAx>
        <c:axId val="460710432"/>
        <c:scaling>
          <c:orientation val="minMax"/>
          <c:max val="30"/>
        </c:scaling>
        <c:delete val="0"/>
        <c:axPos val="b"/>
        <c:title>
          <c:tx>
            <c:rich>
              <a:bodyPr rot="0" spcFirstLastPara="1" vertOverflow="ellipsis" vert="horz" wrap="square" anchor="ctr" anchorCtr="1"/>
              <a:lstStyle/>
              <a:p>
                <a:pPr>
                  <a:defRPr lang="en-GB" sz="1100" b="1" i="0" u="none" strike="noStrike" kern="1200" baseline="0" noProof="0">
                    <a:solidFill>
                      <a:schemeClr val="tx1"/>
                    </a:solidFill>
                    <a:latin typeface="Arial" panose="020B0604020202020204" pitchFamily="34" charset="0"/>
                    <a:ea typeface="+mn-ea"/>
                    <a:cs typeface="Arial" panose="020B0604020202020204" pitchFamily="34" charset="0"/>
                  </a:defRPr>
                </a:pPr>
                <a:r>
                  <a:rPr lang="en-GB" sz="1100" b="1" noProof="0" dirty="0">
                    <a:latin typeface="Arial" panose="020B0604020202020204" pitchFamily="34" charset="0"/>
                    <a:cs typeface="Arial" panose="020B0604020202020204" pitchFamily="34" charset="0"/>
                  </a:rPr>
                  <a:t>Months from randomisation</a:t>
                </a:r>
              </a:p>
            </c:rich>
          </c:tx>
          <c:layout>
            <c:manualLayout>
              <c:xMode val="edge"/>
              <c:yMode val="edge"/>
              <c:x val="0.39088873980438549"/>
              <c:y val="0.91318769130119859"/>
            </c:manualLayout>
          </c:layout>
          <c:overlay val="0"/>
          <c:spPr>
            <a:noFill/>
            <a:ln>
              <a:noFill/>
            </a:ln>
            <a:effectLst/>
          </c:spPr>
          <c:txPr>
            <a:bodyPr rot="0" spcFirstLastPara="1" vertOverflow="ellipsis" vert="horz" wrap="square" anchor="ctr" anchorCtr="1"/>
            <a:lstStyle/>
            <a:p>
              <a:pPr>
                <a:defRPr lang="en-GB" sz="1100" b="1" i="0" u="none" strike="noStrike" kern="1200" baseline="0" noProof="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out"/>
        <c:minorTickMark val="none"/>
        <c:tickLblPos val="nextTo"/>
        <c:spPr>
          <a:noFill/>
          <a:ln w="9525" cap="sq" cmpd="sng" algn="ctr">
            <a:solidFill>
              <a:schemeClr val="tx1"/>
            </a:solidFill>
            <a:miter lim="800000"/>
          </a:ln>
          <a:effectLst/>
        </c:spPr>
        <c:txPr>
          <a:bodyPr rot="-6000000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460707688"/>
        <c:crosses val="autoZero"/>
        <c:crossBetween val="midCat"/>
        <c:majorUnit val="3"/>
      </c:valAx>
      <c:valAx>
        <c:axId val="460707688"/>
        <c:scaling>
          <c:orientation val="minMax"/>
          <c:max val="102"/>
          <c:min val="0"/>
        </c:scaling>
        <c:delete val="0"/>
        <c:axPos val="l"/>
        <c:title>
          <c:tx>
            <c:rich>
              <a:bodyPr rot="-5400000" spcFirstLastPara="1" vertOverflow="ellipsis" vert="horz" wrap="square" anchor="ctr" anchorCtr="1"/>
              <a:lstStyle/>
              <a:p>
                <a:pPr>
                  <a:defRPr sz="1100" b="1" i="0" u="none" strike="noStrike" kern="1200" baseline="0">
                    <a:solidFill>
                      <a:schemeClr val="tx1"/>
                    </a:solidFill>
                    <a:latin typeface="Arial" panose="020B0604020202020204" pitchFamily="34" charset="0"/>
                    <a:ea typeface="+mn-ea"/>
                    <a:cs typeface="Arial" panose="020B0604020202020204" pitchFamily="34" charset="0"/>
                  </a:defRPr>
                </a:pPr>
                <a:r>
                  <a:rPr lang="en-US" sz="1100" b="1" dirty="0">
                    <a:latin typeface="Arial" panose="020B0604020202020204" pitchFamily="34" charset="0"/>
                    <a:cs typeface="Arial" panose="020B0604020202020204" pitchFamily="34" charset="0"/>
                  </a:rPr>
                  <a:t>OS (%)</a:t>
                </a:r>
              </a:p>
            </c:rich>
          </c:tx>
          <c:layout>
            <c:manualLayout>
              <c:xMode val="edge"/>
              <c:yMode val="edge"/>
              <c:x val="7.4010163623164128E-3"/>
              <c:y val="0.22589432842633803"/>
            </c:manualLayout>
          </c:layout>
          <c:overlay val="0"/>
          <c:spPr>
            <a:noFill/>
            <a:ln>
              <a:noFill/>
            </a:ln>
            <a:effectLst/>
          </c:spPr>
          <c:txPr>
            <a:bodyPr rot="-5400000" spcFirstLastPara="1" vertOverflow="ellipsis" vert="horz" wrap="square" anchor="ctr" anchorCtr="1"/>
            <a:lstStyle/>
            <a:p>
              <a:pPr>
                <a:defRPr sz="11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out"/>
        <c:minorTickMark val="none"/>
        <c:tickLblPos val="nextTo"/>
        <c:spPr>
          <a:noFill/>
          <a:ln w="9525" cap="sq" cmpd="sng" algn="ctr">
            <a:solidFill>
              <a:schemeClr val="tx1"/>
            </a:solidFill>
            <a:miter lim="800000"/>
          </a:ln>
          <a:effectLst/>
        </c:spPr>
        <c:txPr>
          <a:bodyPr rot="-6000000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460710432"/>
        <c:crosses val="autoZero"/>
        <c:crossBetween val="midCat"/>
        <c:majorUnit val="10"/>
      </c:valAx>
      <c:spPr>
        <a:noFill/>
        <a:ln>
          <a:noFill/>
        </a:ln>
        <a:effectLst/>
      </c:spPr>
    </c:plotArea>
    <c:plotVisOnly val="1"/>
    <c:dispBlanksAs val="span"/>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Series 1</c:v>
                </c:pt>
              </c:strCache>
            </c:strRef>
          </c:tx>
          <c:spPr>
            <a:solidFill>
              <a:schemeClr val="accent1"/>
            </a:solidFill>
            <a:ln>
              <a:noFill/>
            </a:ln>
            <a:effectLst/>
          </c:spPr>
          <c:invertIfNegative val="0"/>
          <c:dLbls>
            <c:dLbl>
              <c:idx val="0"/>
              <c:tx>
                <c:rich>
                  <a:bodyPr/>
                  <a:lstStyle/>
                  <a:p>
                    <a:r>
                      <a:rPr lang="en-US" dirty="0"/>
                      <a:t>38% PR</a:t>
                    </a:r>
                  </a:p>
                </c:rich>
              </c:tx>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878A-5F4F-BA2A-E76DC286FE1E}"/>
                </c:ext>
                <c:ext xmlns:c15="http://schemas.microsoft.com/office/drawing/2012/chart" uri="{CE6537A1-D6FC-4f65-9D91-7224C49458BB}"/>
              </c:extLst>
            </c:dLbl>
            <c:dLbl>
              <c:idx val="1"/>
              <c:tx>
                <c:rich>
                  <a:bodyPr/>
                  <a:lstStyle/>
                  <a:p>
                    <a:r>
                      <a:rPr lang="en-US" dirty="0"/>
                      <a:t>17% PR</a:t>
                    </a:r>
                  </a:p>
                </c:rich>
              </c:tx>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6-878A-5F4F-BA2A-E76DC286FE1E}"/>
                </c:ext>
                <c:ext xmlns:c15="http://schemas.microsoft.com/office/drawing/2012/chart" uri="{CE6537A1-D6FC-4f65-9D91-7224C49458BB}"/>
              </c:extLst>
            </c:dLbl>
            <c:dLbl>
              <c:idx val="2"/>
              <c:tx>
                <c:rich>
                  <a:bodyPr/>
                  <a:lstStyle/>
                  <a:p>
                    <a:r>
                      <a:rPr lang="en-US" dirty="0"/>
                      <a:t>34% PR</a:t>
                    </a:r>
                  </a:p>
                </c:rich>
              </c:tx>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8-878A-5F4F-BA2A-E76DC286FE1E}"/>
                </c:ext>
                <c:ext xmlns:c15="http://schemas.microsoft.com/office/drawing/2012/chart" uri="{CE6537A1-D6FC-4f65-9D91-7224C49458BB}"/>
              </c:extLst>
            </c:dLbl>
            <c:dLbl>
              <c:idx val="3"/>
              <c:tx>
                <c:rich>
                  <a:bodyPr/>
                  <a:lstStyle/>
                  <a:p>
                    <a:r>
                      <a:rPr lang="en-US" dirty="0"/>
                      <a:t>17% PR</a:t>
                    </a:r>
                  </a:p>
                </c:rich>
              </c:tx>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A-878A-5F4F-BA2A-E76DC286FE1E}"/>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Niraparib + AAP</c:v>
                </c:pt>
                <c:pt idx="1">
                  <c:v>Placebo + AAP</c:v>
                </c:pt>
                <c:pt idx="2">
                  <c:v>Niraparib + AAP</c:v>
                </c:pt>
                <c:pt idx="3">
                  <c:v>Placebo + AAP</c:v>
                </c:pt>
              </c:strCache>
            </c:strRef>
          </c:cat>
          <c:val>
            <c:numRef>
              <c:f>Sheet1!$B$2:$B$5</c:f>
              <c:numCache>
                <c:formatCode>General</c:formatCode>
                <c:ptCount val="4"/>
                <c:pt idx="0">
                  <c:v>38</c:v>
                </c:pt>
                <c:pt idx="1">
                  <c:v>17</c:v>
                </c:pt>
                <c:pt idx="2">
                  <c:v>34</c:v>
                </c:pt>
                <c:pt idx="3">
                  <c:v>17</c:v>
                </c:pt>
              </c:numCache>
            </c:numRef>
          </c:val>
          <c:extLst xmlns:c16r2="http://schemas.microsoft.com/office/drawing/2015/06/chart">
            <c:ext xmlns:c16="http://schemas.microsoft.com/office/drawing/2014/chart" uri="{C3380CC4-5D6E-409C-BE32-E72D297353CC}">
              <c16:uniqueId val="{00000000-878A-5F4F-BA2A-E76DC286FE1E}"/>
            </c:ext>
          </c:extLst>
        </c:ser>
        <c:ser>
          <c:idx val="1"/>
          <c:order val="1"/>
          <c:tx>
            <c:strRef>
              <c:f>Sheet1!$C$1</c:f>
              <c:strCache>
                <c:ptCount val="1"/>
                <c:pt idx="0">
                  <c:v>Series 2</c:v>
                </c:pt>
              </c:strCache>
            </c:strRef>
          </c:tx>
          <c:spPr>
            <a:solidFill>
              <a:schemeClr val="tx2"/>
            </a:solidFill>
            <a:ln>
              <a:noFill/>
            </a:ln>
            <a:effectLst/>
          </c:spPr>
          <c:invertIfNegative val="0"/>
          <c:dLbls>
            <c:dLbl>
              <c:idx val="0"/>
              <c:tx>
                <c:rich>
                  <a:bodyPr/>
                  <a:lstStyle/>
                  <a:p>
                    <a:r>
                      <a:rPr lang="en-US" dirty="0"/>
                      <a:t>22% CR</a:t>
                    </a:r>
                  </a:p>
                </c:rich>
              </c:tx>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878A-5F4F-BA2A-E76DC286FE1E}"/>
                </c:ext>
                <c:ext xmlns:c15="http://schemas.microsoft.com/office/drawing/2012/chart" uri="{CE6537A1-D6FC-4f65-9D91-7224C49458BB}"/>
              </c:extLst>
            </c:dLbl>
            <c:dLbl>
              <c:idx val="1"/>
              <c:tx>
                <c:rich>
                  <a:bodyPr/>
                  <a:lstStyle/>
                  <a:p>
                    <a:r>
                      <a:rPr lang="en-US" dirty="0"/>
                      <a:t>11% CR</a:t>
                    </a:r>
                  </a:p>
                </c:rich>
              </c:tx>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878A-5F4F-BA2A-E76DC286FE1E}"/>
                </c:ext>
                <c:ext xmlns:c15="http://schemas.microsoft.com/office/drawing/2012/chart" uri="{CE6537A1-D6FC-4f65-9D91-7224C49458BB}"/>
              </c:extLst>
            </c:dLbl>
            <c:dLbl>
              <c:idx val="2"/>
              <c:tx>
                <c:rich>
                  <a:bodyPr/>
                  <a:lstStyle/>
                  <a:p>
                    <a:r>
                      <a:rPr lang="en-US" dirty="0"/>
                      <a:t>18% CR</a:t>
                    </a:r>
                  </a:p>
                </c:rich>
              </c:tx>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878A-5F4F-BA2A-E76DC286FE1E}"/>
                </c:ext>
                <c:ext xmlns:c15="http://schemas.microsoft.com/office/drawing/2012/chart" uri="{CE6537A1-D6FC-4f65-9D91-7224C49458BB}"/>
              </c:extLst>
            </c:dLbl>
            <c:dLbl>
              <c:idx val="3"/>
              <c:tx>
                <c:rich>
                  <a:bodyPr/>
                  <a:lstStyle/>
                  <a:p>
                    <a:r>
                      <a:rPr lang="en-US" dirty="0"/>
                      <a:t>14% CR</a:t>
                    </a:r>
                  </a:p>
                </c:rich>
              </c:tx>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9-878A-5F4F-BA2A-E76DC286FE1E}"/>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Niraparib + AAP</c:v>
                </c:pt>
                <c:pt idx="1">
                  <c:v>Placebo + AAP</c:v>
                </c:pt>
                <c:pt idx="2">
                  <c:v>Niraparib + AAP</c:v>
                </c:pt>
                <c:pt idx="3">
                  <c:v>Placebo + AAP</c:v>
                </c:pt>
              </c:strCache>
            </c:strRef>
          </c:cat>
          <c:val>
            <c:numRef>
              <c:f>Sheet1!$C$2:$C$5</c:f>
              <c:numCache>
                <c:formatCode>General</c:formatCode>
                <c:ptCount val="4"/>
                <c:pt idx="0">
                  <c:v>22</c:v>
                </c:pt>
                <c:pt idx="1">
                  <c:v>11</c:v>
                </c:pt>
                <c:pt idx="2">
                  <c:v>18</c:v>
                </c:pt>
                <c:pt idx="3">
                  <c:v>14</c:v>
                </c:pt>
              </c:numCache>
            </c:numRef>
          </c:val>
          <c:extLst xmlns:c16r2="http://schemas.microsoft.com/office/drawing/2015/06/chart">
            <c:ext xmlns:c16="http://schemas.microsoft.com/office/drawing/2014/chart" uri="{C3380CC4-5D6E-409C-BE32-E72D297353CC}">
              <c16:uniqueId val="{00000001-878A-5F4F-BA2A-E76DC286FE1E}"/>
            </c:ext>
          </c:extLst>
        </c:ser>
        <c:dLbls>
          <c:dLblPos val="ctr"/>
          <c:showLegendKey val="0"/>
          <c:showVal val="1"/>
          <c:showCatName val="0"/>
          <c:showSerName val="0"/>
          <c:showPercent val="0"/>
          <c:showBubbleSize val="0"/>
        </c:dLbls>
        <c:gapWidth val="150"/>
        <c:overlap val="100"/>
        <c:axId val="477317928"/>
        <c:axId val="477306952"/>
      </c:barChart>
      <c:catAx>
        <c:axId val="477317928"/>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477306952"/>
        <c:crosses val="autoZero"/>
        <c:auto val="1"/>
        <c:lblAlgn val="ctr"/>
        <c:lblOffset val="100"/>
        <c:noMultiLvlLbl val="0"/>
      </c:catAx>
      <c:valAx>
        <c:axId val="477306952"/>
        <c:scaling>
          <c:orientation val="minMax"/>
          <c:max val="80"/>
        </c:scaling>
        <c:delete val="0"/>
        <c:axPos val="l"/>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b="1" dirty="0">
                    <a:solidFill>
                      <a:schemeClr val="tx1"/>
                    </a:solidFill>
                    <a:latin typeface="Arial" panose="020B0604020202020204" pitchFamily="34" charset="0"/>
                    <a:cs typeface="Arial" panose="020B0604020202020204" pitchFamily="34" charset="0"/>
                  </a:rPr>
                  <a:t>Percentage of patients </a:t>
                </a:r>
                <a:br>
                  <a:rPr lang="en-US" b="1" dirty="0">
                    <a:solidFill>
                      <a:schemeClr val="tx1"/>
                    </a:solidFill>
                    <a:latin typeface="Arial" panose="020B0604020202020204" pitchFamily="34" charset="0"/>
                    <a:cs typeface="Arial" panose="020B0604020202020204" pitchFamily="34" charset="0"/>
                  </a:rPr>
                </a:br>
                <a:r>
                  <a:rPr lang="en-US" b="1" dirty="0">
                    <a:solidFill>
                      <a:schemeClr val="tx1"/>
                    </a:solidFill>
                    <a:latin typeface="Arial" panose="020B0604020202020204" pitchFamily="34" charset="0"/>
                    <a:cs typeface="Arial" panose="020B0604020202020204" pitchFamily="34" charset="0"/>
                  </a:rPr>
                  <a:t>with response</a:t>
                </a:r>
              </a:p>
            </c:rich>
          </c:tx>
          <c:layout>
            <c:manualLayout>
              <c:xMode val="edge"/>
              <c:yMode val="edge"/>
              <c:x val="1.1584129742253113E-3"/>
              <c:y val="0.13533063095201003"/>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477317928"/>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AFE4B82-03E2-4F76-9A09-5410B31C5051}"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1870DB6F-303D-4AFA-B225-A53EABE0819B}">
      <dgm:prSet phldrT="[Text]" custT="1"/>
      <dgm:spPr>
        <a:solidFill>
          <a:schemeClr val="accent2"/>
        </a:solidFill>
      </dgm:spPr>
      <dgm:t>
        <a:bodyPr/>
        <a:lstStyle/>
        <a:p>
          <a:r>
            <a:rPr lang="en-US" sz="1600" b="1" dirty="0">
              <a:solidFill>
                <a:schemeClr val="bg1"/>
              </a:solidFill>
              <a:latin typeface="Arial" panose="020B0604020202020204" pitchFamily="34" charset="0"/>
              <a:cs typeface="Arial" panose="020B0604020202020204" pitchFamily="34" charset="0"/>
            </a:rPr>
            <a:t>ADT + Abi/Apa/</a:t>
          </a:r>
          <a:br>
            <a:rPr lang="en-US" sz="1600" b="1" dirty="0">
              <a:solidFill>
                <a:schemeClr val="bg1"/>
              </a:solidFill>
              <a:latin typeface="Arial" panose="020B0604020202020204" pitchFamily="34" charset="0"/>
              <a:cs typeface="Arial" panose="020B0604020202020204" pitchFamily="34" charset="0"/>
            </a:rPr>
          </a:br>
          <a:r>
            <a:rPr lang="en-US" sz="1600" b="1" dirty="0">
              <a:solidFill>
                <a:schemeClr val="bg1"/>
              </a:solidFill>
              <a:latin typeface="Arial" panose="020B0604020202020204" pitchFamily="34" charset="0"/>
              <a:cs typeface="Arial" panose="020B0604020202020204" pitchFamily="34" charset="0"/>
            </a:rPr>
            <a:t>Daro/Enza </a:t>
          </a:r>
        </a:p>
      </dgm:t>
    </dgm:pt>
    <dgm:pt modelId="{7DE99155-519E-4B35-9167-631BE21700B0}" type="parTrans" cxnId="{FD37AE30-978A-4096-88E4-D35DE9F0311B}">
      <dgm:prSet/>
      <dgm:spPr/>
      <dgm:t>
        <a:bodyPr/>
        <a:lstStyle/>
        <a:p>
          <a:endParaRPr lang="en-US"/>
        </a:p>
      </dgm:t>
    </dgm:pt>
    <dgm:pt modelId="{76FE3CBF-D599-4B86-84E6-E65EFE761ECE}" type="sibTrans" cxnId="{FD37AE30-978A-4096-88E4-D35DE9F0311B}">
      <dgm:prSet/>
      <dgm:spPr/>
      <dgm:t>
        <a:bodyPr/>
        <a:lstStyle/>
        <a:p>
          <a:endParaRPr lang="en-US"/>
        </a:p>
      </dgm:t>
    </dgm:pt>
    <dgm:pt modelId="{15070F48-8D67-48C5-9ED3-993FB8ED7999}">
      <dgm:prSet phldrT="[Text]" custT="1"/>
      <dgm:spPr/>
      <dgm:t>
        <a:bodyPr/>
        <a:lstStyle/>
        <a:p>
          <a:r>
            <a:rPr lang="en-US" sz="1600" dirty="0">
              <a:latin typeface="Arial" panose="020B0604020202020204" pitchFamily="34" charset="0"/>
              <a:cs typeface="Arial" panose="020B0604020202020204" pitchFamily="34" charset="0"/>
            </a:rPr>
            <a:t>Doce/</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radium-223/ </a:t>
          </a:r>
          <a:r>
            <a:rPr lang="en-US" sz="1600" b="1" dirty="0">
              <a:solidFill>
                <a:schemeClr val="accent1"/>
              </a:solidFill>
              <a:latin typeface="Arial" panose="020B0604020202020204" pitchFamily="34" charset="0"/>
              <a:cs typeface="Arial" panose="020B0604020202020204" pitchFamily="34" charset="0"/>
            </a:rPr>
            <a:t>PARP</a:t>
          </a:r>
          <a:r>
            <a:rPr lang="en-US" sz="1600" baseline="30000" dirty="0">
              <a:latin typeface="Arial" panose="020B0604020202020204" pitchFamily="34" charset="0"/>
              <a:cs typeface="Arial" panose="020B0604020202020204" pitchFamily="34" charset="0"/>
            </a:rPr>
            <a:t>a</a:t>
          </a:r>
        </a:p>
      </dgm:t>
    </dgm:pt>
    <dgm:pt modelId="{F40F54A2-D923-424C-87FB-735E37491520}" type="parTrans" cxnId="{EA65C126-C098-4636-AB55-916B8734FE9E}">
      <dgm:prSet/>
      <dgm:spPr/>
      <dgm:t>
        <a:bodyPr/>
        <a:lstStyle/>
        <a:p>
          <a:endParaRPr lang="en-US"/>
        </a:p>
      </dgm:t>
    </dgm:pt>
    <dgm:pt modelId="{01D47178-B3FA-4FE5-8E76-799EEB624114}" type="sibTrans" cxnId="{EA65C126-C098-4636-AB55-916B8734FE9E}">
      <dgm:prSet/>
      <dgm:spPr/>
      <dgm:t>
        <a:bodyPr/>
        <a:lstStyle/>
        <a:p>
          <a:endParaRPr lang="en-US"/>
        </a:p>
      </dgm:t>
    </dgm:pt>
    <dgm:pt modelId="{C46879A3-2A40-4EB6-B7C8-5F0048DD27C5}">
      <dgm:prSet phldrT="[Text]" custT="1"/>
      <dgm:spPr/>
      <dgm:t>
        <a:bodyPr/>
        <a:lstStyle/>
        <a:p>
          <a:r>
            <a:rPr lang="en-US" sz="1200" kern="1200" dirty="0">
              <a:latin typeface="Arial" panose="020B0604020202020204" pitchFamily="34" charset="0"/>
              <a:cs typeface="Arial" panose="020B0604020202020204" pitchFamily="34" charset="0"/>
            </a:rPr>
            <a:t>Cabazitaxel</a:t>
          </a:r>
        </a:p>
        <a:p>
          <a:r>
            <a:rPr lang="en-US" sz="1200" b="1" kern="1200" dirty="0" err="1">
              <a:solidFill>
                <a:schemeClr val="tx2"/>
              </a:solidFill>
              <a:latin typeface="Arial" panose="020B0604020202020204" pitchFamily="34" charset="0"/>
              <a:cs typeface="Arial" panose="020B0604020202020204" pitchFamily="34" charset="0"/>
            </a:rPr>
            <a:t>PARPi</a:t>
          </a:r>
          <a:r>
            <a:rPr lang="en-US" sz="1200" kern="1200" baseline="30000" dirty="0" err="1">
              <a:solidFill>
                <a:srgbClr val="000000">
                  <a:hueOff val="0"/>
                  <a:satOff val="0"/>
                  <a:lumOff val="0"/>
                  <a:alphaOff val="0"/>
                </a:srgbClr>
              </a:solidFill>
              <a:latin typeface="Arial" panose="020B0604020202020204" pitchFamily="34" charset="0"/>
              <a:ea typeface="+mn-ea"/>
              <a:cs typeface="Arial" panose="020B0604020202020204" pitchFamily="34" charset="0"/>
            </a:rPr>
            <a:t>a</a:t>
          </a:r>
          <a:r>
            <a:rPr lang="en-US" sz="1200" kern="1200" dirty="0">
              <a:solidFill>
                <a:srgbClr val="000000">
                  <a:hueOff val="0"/>
                  <a:satOff val="0"/>
                  <a:lumOff val="0"/>
                  <a:alphaOff val="0"/>
                </a:srgbClr>
              </a:solidFill>
              <a:latin typeface="Arial" panose="020B0604020202020204" pitchFamily="34" charset="0"/>
              <a:ea typeface="+mn-ea"/>
              <a:cs typeface="Arial" panose="020B0604020202020204" pitchFamily="34" charset="0"/>
            </a:rPr>
            <a:t>/</a:t>
          </a:r>
          <a:r>
            <a:rPr lang="en-US" sz="1200" b="1" kern="1200" dirty="0">
              <a:solidFill>
                <a:schemeClr val="tx2"/>
              </a:solidFill>
              <a:latin typeface="Arial" panose="020B0604020202020204" pitchFamily="34" charset="0"/>
              <a:cs typeface="Arial" panose="020B0604020202020204" pitchFamily="34" charset="0"/>
            </a:rPr>
            <a:t>ICI</a:t>
          </a:r>
          <a:r>
            <a:rPr lang="en-US" sz="1200" kern="1200" baseline="30000" dirty="0">
              <a:solidFill>
                <a:srgbClr val="000000">
                  <a:hueOff val="0"/>
                  <a:satOff val="0"/>
                  <a:lumOff val="0"/>
                  <a:alphaOff val="0"/>
                </a:srgbClr>
              </a:solidFill>
              <a:latin typeface="Arial" panose="020B0604020202020204" pitchFamily="34" charset="0"/>
              <a:ea typeface="+mn-ea"/>
              <a:cs typeface="Arial" panose="020B0604020202020204" pitchFamily="34" charset="0"/>
            </a:rPr>
            <a:t>b</a:t>
          </a:r>
        </a:p>
        <a:p>
          <a:r>
            <a:rPr lang="en-US" sz="1200" kern="1200" dirty="0">
              <a:latin typeface="Arial" panose="020B0604020202020204" pitchFamily="34" charset="0"/>
              <a:cs typeface="Arial" panose="020B0604020202020204" pitchFamily="34" charset="0"/>
            </a:rPr>
            <a:t>Abi/Enza/Daro?</a:t>
          </a:r>
        </a:p>
        <a:p>
          <a:r>
            <a:rPr lang="en-US" sz="1200" kern="1200" dirty="0">
              <a:latin typeface="Arial" panose="020B0604020202020204" pitchFamily="34" charset="0"/>
              <a:cs typeface="Arial" panose="020B0604020202020204" pitchFamily="34" charset="0"/>
            </a:rPr>
            <a:t>Lu-PSMA</a:t>
          </a:r>
        </a:p>
      </dgm:t>
    </dgm:pt>
    <dgm:pt modelId="{444FF740-3773-42E8-B3A8-FD102D888644}" type="parTrans" cxnId="{91A9CC13-27DD-436F-92E5-A13DB2AD773D}">
      <dgm:prSet/>
      <dgm:spPr>
        <a:ln>
          <a:solidFill>
            <a:schemeClr val="accent1"/>
          </a:solidFill>
        </a:ln>
      </dgm:spPr>
      <dgm:t>
        <a:bodyPr/>
        <a:lstStyle/>
        <a:p>
          <a:endParaRPr lang="en-US"/>
        </a:p>
      </dgm:t>
    </dgm:pt>
    <dgm:pt modelId="{5979975C-D96B-4878-9AC9-632AF2326D2C}" type="sibTrans" cxnId="{91A9CC13-27DD-436F-92E5-A13DB2AD773D}">
      <dgm:prSet/>
      <dgm:spPr/>
      <dgm:t>
        <a:bodyPr/>
        <a:lstStyle/>
        <a:p>
          <a:endParaRPr lang="en-US"/>
        </a:p>
      </dgm:t>
    </dgm:pt>
    <dgm:pt modelId="{649CADE0-ED24-4001-8828-A5806F4F666F}">
      <dgm:prSet phldrT="[Text]" custT="1"/>
      <dgm:spPr>
        <a:solidFill>
          <a:schemeClr val="accent1"/>
        </a:solidFill>
      </dgm:spPr>
      <dgm:t>
        <a:bodyPr/>
        <a:lstStyle/>
        <a:p>
          <a:r>
            <a:rPr lang="en-US" sz="1600" b="1" dirty="0">
              <a:solidFill>
                <a:schemeClr val="bg1"/>
              </a:solidFill>
              <a:latin typeface="Arial" panose="020B0604020202020204" pitchFamily="34" charset="0"/>
              <a:cs typeface="Arial" panose="020B0604020202020204" pitchFamily="34" charset="0"/>
            </a:rPr>
            <a:t>ADT + </a:t>
          </a:r>
          <a:br>
            <a:rPr lang="en-US" sz="1600" b="1" dirty="0">
              <a:solidFill>
                <a:schemeClr val="bg1"/>
              </a:solidFill>
              <a:latin typeface="Arial" panose="020B0604020202020204" pitchFamily="34" charset="0"/>
              <a:cs typeface="Arial" panose="020B0604020202020204" pitchFamily="34" charset="0"/>
            </a:rPr>
          </a:br>
          <a:r>
            <a:rPr lang="en-US" sz="1600" b="1" dirty="0">
              <a:solidFill>
                <a:schemeClr val="bg1"/>
              </a:solidFill>
              <a:latin typeface="Arial" panose="020B0604020202020204" pitchFamily="34" charset="0"/>
              <a:cs typeface="Arial" panose="020B0604020202020204" pitchFamily="34" charset="0"/>
            </a:rPr>
            <a:t>Doce</a:t>
          </a:r>
        </a:p>
      </dgm:t>
    </dgm:pt>
    <dgm:pt modelId="{EBEC7C24-78B1-4C69-9CF3-F93EF1D2863F}" type="parTrans" cxnId="{B0C2D0CB-F8BB-4B41-A21B-18DDD12EA0E2}">
      <dgm:prSet/>
      <dgm:spPr/>
      <dgm:t>
        <a:bodyPr/>
        <a:lstStyle/>
        <a:p>
          <a:endParaRPr lang="en-US"/>
        </a:p>
      </dgm:t>
    </dgm:pt>
    <dgm:pt modelId="{7672200E-F5BF-4394-9F43-87CA6BFB69C6}" type="sibTrans" cxnId="{B0C2D0CB-F8BB-4B41-A21B-18DDD12EA0E2}">
      <dgm:prSet/>
      <dgm:spPr/>
      <dgm:t>
        <a:bodyPr/>
        <a:lstStyle/>
        <a:p>
          <a:endParaRPr lang="en-US"/>
        </a:p>
      </dgm:t>
    </dgm:pt>
    <dgm:pt modelId="{1166F7E8-2FAD-47B2-8F98-389BD5D6F1BF}">
      <dgm:prSet phldrT="[Text]" custT="1"/>
      <dgm:spPr/>
      <dgm:t>
        <a:bodyPr/>
        <a:lstStyle/>
        <a:p>
          <a:r>
            <a:rPr lang="en-US" sz="1600" b="1" dirty="0">
              <a:latin typeface="Arial" panose="020B0604020202020204" pitchFamily="34" charset="0"/>
              <a:cs typeface="Arial" panose="020B0604020202020204" pitchFamily="34" charset="0"/>
            </a:rPr>
            <a:t>Abi/</a:t>
          </a:r>
        </a:p>
        <a:p>
          <a:r>
            <a:rPr lang="en-US" sz="1600" b="1" dirty="0">
              <a:latin typeface="Arial" panose="020B0604020202020204" pitchFamily="34" charset="0"/>
              <a:cs typeface="Arial" panose="020B0604020202020204" pitchFamily="34" charset="0"/>
            </a:rPr>
            <a:t>Enza</a:t>
          </a:r>
        </a:p>
      </dgm:t>
    </dgm:pt>
    <dgm:pt modelId="{71ACEB46-6D3C-4EFF-AECC-6675A06F13B2}" type="parTrans" cxnId="{CD11E71B-47A6-4CB8-9A9A-1FF71A018F5C}">
      <dgm:prSet/>
      <dgm:spPr/>
      <dgm:t>
        <a:bodyPr/>
        <a:lstStyle/>
        <a:p>
          <a:endParaRPr lang="en-US"/>
        </a:p>
      </dgm:t>
    </dgm:pt>
    <dgm:pt modelId="{D121D95D-3065-4DCB-981C-0C53E6343F5B}" type="sibTrans" cxnId="{CD11E71B-47A6-4CB8-9A9A-1FF71A018F5C}">
      <dgm:prSet/>
      <dgm:spPr/>
      <dgm:t>
        <a:bodyPr/>
        <a:lstStyle/>
        <a:p>
          <a:endParaRPr lang="en-US"/>
        </a:p>
      </dgm:t>
    </dgm:pt>
    <dgm:pt modelId="{98D3C988-1B10-454D-ACD4-17108A985CA2}">
      <dgm:prSet phldrT="[Text]"/>
      <dgm:spPr/>
      <dgm:t>
        <a:bodyPr/>
        <a:lstStyle/>
        <a:p>
          <a:r>
            <a:rPr lang="en-US" dirty="0">
              <a:latin typeface="Arial" panose="020B0604020202020204" pitchFamily="34" charset="0"/>
              <a:cs typeface="Arial" panose="020B0604020202020204" pitchFamily="34" charset="0"/>
            </a:rPr>
            <a:t>Cabazitaxel (Doce)</a:t>
          </a:r>
        </a:p>
        <a:p>
          <a:r>
            <a:rPr lang="en-US" dirty="0">
              <a:latin typeface="Arial" panose="020B0604020202020204" pitchFamily="34" charset="0"/>
              <a:cs typeface="Arial" panose="020B0604020202020204" pitchFamily="34" charset="0"/>
            </a:rPr>
            <a:t>Radium-223</a:t>
          </a:r>
        </a:p>
        <a:p>
          <a:r>
            <a:rPr lang="en-US" b="1" dirty="0" err="1">
              <a:solidFill>
                <a:schemeClr val="tx2"/>
              </a:solidFill>
              <a:latin typeface="Arial" panose="020B0604020202020204" pitchFamily="34" charset="0"/>
              <a:cs typeface="Arial" panose="020B0604020202020204" pitchFamily="34" charset="0"/>
            </a:rPr>
            <a:t>PARPi</a:t>
          </a:r>
          <a:r>
            <a:rPr lang="en-US" baseline="30000" dirty="0" err="1">
              <a:solidFill>
                <a:srgbClr val="000000">
                  <a:hueOff val="0"/>
                  <a:satOff val="0"/>
                  <a:lumOff val="0"/>
                  <a:alphaOff val="0"/>
                </a:srgbClr>
              </a:solidFill>
              <a:latin typeface="Arial" panose="020B0604020202020204" pitchFamily="34" charset="0"/>
              <a:ea typeface="+mn-ea"/>
              <a:cs typeface="Arial" panose="020B0604020202020204" pitchFamily="34" charset="0"/>
            </a:rPr>
            <a:t>a</a:t>
          </a:r>
          <a:r>
            <a:rPr lang="en-US" dirty="0">
              <a:latin typeface="Arial" panose="020B0604020202020204" pitchFamily="34" charset="0"/>
              <a:cs typeface="Arial" panose="020B0604020202020204" pitchFamily="34" charset="0"/>
            </a:rPr>
            <a:t>/ICI</a:t>
          </a:r>
          <a:r>
            <a:rPr lang="en-US" baseline="30000" dirty="0">
              <a:solidFill>
                <a:srgbClr val="000000">
                  <a:hueOff val="0"/>
                  <a:satOff val="0"/>
                  <a:lumOff val="0"/>
                  <a:alphaOff val="0"/>
                </a:srgbClr>
              </a:solidFill>
              <a:latin typeface="Arial" panose="020B0604020202020204" pitchFamily="34" charset="0"/>
              <a:ea typeface="+mn-ea"/>
              <a:cs typeface="Arial" panose="020B0604020202020204" pitchFamily="34" charset="0"/>
            </a:rPr>
            <a:t>b</a:t>
          </a:r>
        </a:p>
        <a:p>
          <a:r>
            <a:rPr lang="en-US" dirty="0">
              <a:latin typeface="Arial" panose="020B0604020202020204" pitchFamily="34" charset="0"/>
              <a:cs typeface="Arial" panose="020B0604020202020204" pitchFamily="34" charset="0"/>
            </a:rPr>
            <a:t>Abi/Enza/Daro?</a:t>
          </a:r>
        </a:p>
        <a:p>
          <a:r>
            <a:rPr lang="en-US" dirty="0">
              <a:latin typeface="Arial" panose="020B0604020202020204" pitchFamily="34" charset="0"/>
              <a:cs typeface="Arial" panose="020B0604020202020204" pitchFamily="34" charset="0"/>
            </a:rPr>
            <a:t>Lu-PSMA</a:t>
          </a:r>
        </a:p>
      </dgm:t>
    </dgm:pt>
    <dgm:pt modelId="{36ADC3CC-C07C-4698-8A59-CB4FD5F545B1}" type="parTrans" cxnId="{6FB57EFA-1B70-44FE-BAD0-57F20043AB59}">
      <dgm:prSet/>
      <dgm:spPr>
        <a:ln>
          <a:solidFill>
            <a:schemeClr val="accent1"/>
          </a:solidFill>
        </a:ln>
      </dgm:spPr>
      <dgm:t>
        <a:bodyPr/>
        <a:lstStyle/>
        <a:p>
          <a:endParaRPr lang="en-US"/>
        </a:p>
      </dgm:t>
    </dgm:pt>
    <dgm:pt modelId="{82F28479-3C3F-4C7C-80A9-63EABD35AB77}" type="sibTrans" cxnId="{6FB57EFA-1B70-44FE-BAD0-57F20043AB59}">
      <dgm:prSet/>
      <dgm:spPr/>
      <dgm:t>
        <a:bodyPr/>
        <a:lstStyle/>
        <a:p>
          <a:endParaRPr lang="en-US"/>
        </a:p>
      </dgm:t>
    </dgm:pt>
    <dgm:pt modelId="{716DE6D2-1E6C-4B94-AEE8-E2A26B514BB2}">
      <dgm:prSet phldrT="[Text]" custT="1"/>
      <dgm:spPr>
        <a:solidFill>
          <a:schemeClr val="accent2"/>
        </a:solidFill>
      </dgm:spPr>
      <dgm:t>
        <a:bodyPr/>
        <a:lstStyle/>
        <a:p>
          <a:r>
            <a:rPr lang="en-US" sz="1600" b="1" dirty="0">
              <a:solidFill>
                <a:schemeClr val="bg1"/>
              </a:solidFill>
              <a:latin typeface="Arial" panose="020B0604020202020204" pitchFamily="34" charset="0"/>
              <a:cs typeface="Arial" panose="020B0604020202020204" pitchFamily="34" charset="0"/>
            </a:rPr>
            <a:t>ADT</a:t>
          </a:r>
        </a:p>
      </dgm:t>
    </dgm:pt>
    <dgm:pt modelId="{3427A9F1-352E-4719-8397-D0ED177365A9}" type="parTrans" cxnId="{8B7EF234-3218-435A-B568-78F43BB11D19}">
      <dgm:prSet/>
      <dgm:spPr/>
      <dgm:t>
        <a:bodyPr/>
        <a:lstStyle/>
        <a:p>
          <a:endParaRPr lang="en-US"/>
        </a:p>
      </dgm:t>
    </dgm:pt>
    <dgm:pt modelId="{36E1BA0C-5D6A-4D9B-A33C-3E8585999AF1}" type="sibTrans" cxnId="{8B7EF234-3218-435A-B568-78F43BB11D19}">
      <dgm:prSet/>
      <dgm:spPr/>
      <dgm:t>
        <a:bodyPr/>
        <a:lstStyle/>
        <a:p>
          <a:endParaRPr lang="en-US"/>
        </a:p>
      </dgm:t>
    </dgm:pt>
    <dgm:pt modelId="{1BBC9363-A36F-44AB-A125-64E5C599B0C4}">
      <dgm:prSet custT="1"/>
      <dgm:spPr/>
      <dgm:t>
        <a:bodyPr/>
        <a:lstStyle/>
        <a:p>
          <a:r>
            <a:rPr lang="en-US" sz="1600" b="0" dirty="0">
              <a:latin typeface="Arial" panose="020B0604020202020204" pitchFamily="34" charset="0"/>
              <a:cs typeface="Arial" panose="020B0604020202020204" pitchFamily="34" charset="0"/>
            </a:rPr>
            <a:t>Abi/</a:t>
          </a:r>
          <a:br>
            <a:rPr lang="en-US" sz="1600" b="0" dirty="0">
              <a:latin typeface="Arial" panose="020B0604020202020204" pitchFamily="34" charset="0"/>
              <a:cs typeface="Arial" panose="020B0604020202020204" pitchFamily="34" charset="0"/>
            </a:rPr>
          </a:br>
          <a:r>
            <a:rPr lang="en-US" sz="1600" b="0" dirty="0">
              <a:latin typeface="Arial" panose="020B0604020202020204" pitchFamily="34" charset="0"/>
              <a:cs typeface="Arial" panose="020B0604020202020204" pitchFamily="34" charset="0"/>
            </a:rPr>
            <a:t>Enza/ </a:t>
          </a:r>
          <a:br>
            <a:rPr lang="en-US" sz="1600" b="0" dirty="0">
              <a:latin typeface="Arial" panose="020B0604020202020204" pitchFamily="34" charset="0"/>
              <a:cs typeface="Arial" panose="020B0604020202020204" pitchFamily="34" charset="0"/>
            </a:rPr>
          </a:br>
          <a:r>
            <a:rPr lang="en-US" sz="1600" b="0" dirty="0">
              <a:latin typeface="Arial" panose="020B0604020202020204" pitchFamily="34" charset="0"/>
              <a:cs typeface="Arial" panose="020B0604020202020204" pitchFamily="34" charset="0"/>
            </a:rPr>
            <a:t>Doce</a:t>
          </a:r>
        </a:p>
      </dgm:t>
    </dgm:pt>
    <dgm:pt modelId="{760FB089-C6D7-4B62-BC2E-D8818BB94DAF}" type="parTrans" cxnId="{17EF031C-7F2A-4479-A335-41FCA0D3B14D}">
      <dgm:prSet/>
      <dgm:spPr/>
      <dgm:t>
        <a:bodyPr/>
        <a:lstStyle/>
        <a:p>
          <a:endParaRPr lang="en-US"/>
        </a:p>
      </dgm:t>
    </dgm:pt>
    <dgm:pt modelId="{CBEE5334-5619-4B86-83BA-76AA63904CAE}" type="sibTrans" cxnId="{17EF031C-7F2A-4479-A335-41FCA0D3B14D}">
      <dgm:prSet/>
      <dgm:spPr/>
      <dgm:t>
        <a:bodyPr/>
        <a:lstStyle/>
        <a:p>
          <a:endParaRPr lang="en-US"/>
        </a:p>
      </dgm:t>
    </dgm:pt>
    <dgm:pt modelId="{A6DC9CD3-75F2-4EA8-9750-728D1D9FFBE3}">
      <dgm:prSet custT="1"/>
      <dgm:spPr/>
      <dgm:t>
        <a:bodyPr/>
        <a:lstStyle/>
        <a:p>
          <a:r>
            <a:rPr lang="en-US" sz="1200" dirty="0">
              <a:latin typeface="Arial" panose="020B0604020202020204" pitchFamily="34" charset="0"/>
              <a:cs typeface="Arial" panose="020B0604020202020204" pitchFamily="34" charset="0"/>
            </a:rPr>
            <a:t>Cabazitaxel/Doce/</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radium-223</a:t>
          </a:r>
        </a:p>
        <a:p>
          <a:r>
            <a:rPr lang="en-US" sz="1200" b="1" dirty="0" err="1">
              <a:solidFill>
                <a:schemeClr val="tx2"/>
              </a:solidFill>
              <a:latin typeface="Arial" panose="020B0604020202020204" pitchFamily="34" charset="0"/>
              <a:cs typeface="Arial" panose="020B0604020202020204" pitchFamily="34" charset="0"/>
            </a:rPr>
            <a:t>PARPi</a:t>
          </a:r>
          <a:r>
            <a:rPr lang="en-US" sz="1200" baseline="30000" dirty="0" err="1">
              <a:latin typeface="Arial" panose="020B0604020202020204" pitchFamily="34" charset="0"/>
              <a:cs typeface="Arial" panose="020B0604020202020204" pitchFamily="34" charset="0"/>
            </a:rPr>
            <a:t>a</a:t>
          </a:r>
          <a:r>
            <a:rPr lang="en-US" sz="1200" dirty="0">
              <a:latin typeface="Arial" panose="020B0604020202020204" pitchFamily="34" charset="0"/>
              <a:cs typeface="Arial" panose="020B0604020202020204" pitchFamily="34" charset="0"/>
            </a:rPr>
            <a:t>/ICI</a:t>
          </a:r>
          <a:r>
            <a:rPr lang="en-US" sz="1200" baseline="30000" dirty="0">
              <a:latin typeface="Arial" panose="020B0604020202020204" pitchFamily="34" charset="0"/>
              <a:cs typeface="Arial" panose="020B0604020202020204" pitchFamily="34" charset="0"/>
            </a:rPr>
            <a:t>b</a:t>
          </a:r>
        </a:p>
        <a:p>
          <a:r>
            <a:rPr lang="en-US" sz="1200" dirty="0">
              <a:latin typeface="Arial" panose="020B0604020202020204" pitchFamily="34" charset="0"/>
              <a:cs typeface="Arial" panose="020B0604020202020204" pitchFamily="34" charset="0"/>
            </a:rPr>
            <a:t>Lu-PSMA</a:t>
          </a:r>
        </a:p>
      </dgm:t>
    </dgm:pt>
    <dgm:pt modelId="{39BCBC3F-06EA-4F43-89C1-88E6C3D23347}" type="parTrans" cxnId="{9EC7AC55-B45E-4EF5-A3E6-D7BCF065CA97}">
      <dgm:prSet/>
      <dgm:spPr>
        <a:ln>
          <a:solidFill>
            <a:schemeClr val="accent1"/>
          </a:solidFill>
        </a:ln>
      </dgm:spPr>
      <dgm:t>
        <a:bodyPr/>
        <a:lstStyle/>
        <a:p>
          <a:endParaRPr lang="en-US"/>
        </a:p>
      </dgm:t>
    </dgm:pt>
    <dgm:pt modelId="{2ED269FE-DAD5-40C9-9E0E-B17ACD16B2FF}" type="sibTrans" cxnId="{9EC7AC55-B45E-4EF5-A3E6-D7BCF065CA97}">
      <dgm:prSet/>
      <dgm:spPr/>
      <dgm:t>
        <a:bodyPr/>
        <a:lstStyle/>
        <a:p>
          <a:endParaRPr lang="en-US"/>
        </a:p>
      </dgm:t>
    </dgm:pt>
    <dgm:pt modelId="{8F85DF33-D97E-47C8-BF3D-1DE4EDF5ACCB}" type="pres">
      <dgm:prSet presAssocID="{9AFE4B82-03E2-4F76-9A09-5410B31C5051}" presName="diagram" presStyleCnt="0">
        <dgm:presLayoutVars>
          <dgm:chPref val="1"/>
          <dgm:dir/>
          <dgm:animOne val="branch"/>
          <dgm:animLvl val="lvl"/>
          <dgm:resizeHandles/>
        </dgm:presLayoutVars>
      </dgm:prSet>
      <dgm:spPr/>
      <dgm:t>
        <a:bodyPr/>
        <a:lstStyle/>
        <a:p>
          <a:endParaRPr lang="en-GB"/>
        </a:p>
      </dgm:t>
    </dgm:pt>
    <dgm:pt modelId="{E4825CB5-D292-47B6-9685-FD2D7F86DEC5}" type="pres">
      <dgm:prSet presAssocID="{1870DB6F-303D-4AFA-B225-A53EABE0819B}" presName="root" presStyleCnt="0"/>
      <dgm:spPr/>
    </dgm:pt>
    <dgm:pt modelId="{D4151297-B033-4157-80B5-19AEF2ACF0CC}" type="pres">
      <dgm:prSet presAssocID="{1870DB6F-303D-4AFA-B225-A53EABE0819B}" presName="rootComposite" presStyleCnt="0"/>
      <dgm:spPr/>
    </dgm:pt>
    <dgm:pt modelId="{DAE3A25D-A79A-497F-BC91-C50FF6BD3AD2}" type="pres">
      <dgm:prSet presAssocID="{1870DB6F-303D-4AFA-B225-A53EABE0819B}" presName="rootText" presStyleLbl="node1" presStyleIdx="0" presStyleCnt="3"/>
      <dgm:spPr/>
      <dgm:t>
        <a:bodyPr/>
        <a:lstStyle/>
        <a:p>
          <a:endParaRPr lang="en-GB"/>
        </a:p>
      </dgm:t>
    </dgm:pt>
    <dgm:pt modelId="{70A15D86-EC2B-43A4-987B-8405340EC1CC}" type="pres">
      <dgm:prSet presAssocID="{1870DB6F-303D-4AFA-B225-A53EABE0819B}" presName="rootConnector" presStyleLbl="node1" presStyleIdx="0" presStyleCnt="3"/>
      <dgm:spPr/>
      <dgm:t>
        <a:bodyPr/>
        <a:lstStyle/>
        <a:p>
          <a:endParaRPr lang="en-GB"/>
        </a:p>
      </dgm:t>
    </dgm:pt>
    <dgm:pt modelId="{C7220701-ECCC-4813-BCAB-4C36E7CEF467}" type="pres">
      <dgm:prSet presAssocID="{1870DB6F-303D-4AFA-B225-A53EABE0819B}" presName="childShape" presStyleCnt="0"/>
      <dgm:spPr/>
    </dgm:pt>
    <dgm:pt modelId="{F8B40829-D0E0-46B0-A16A-52451608566E}" type="pres">
      <dgm:prSet presAssocID="{F40F54A2-D923-424C-87FB-735E37491520}" presName="Name13" presStyleLbl="parChTrans1D2" presStyleIdx="0" presStyleCnt="6"/>
      <dgm:spPr/>
      <dgm:t>
        <a:bodyPr/>
        <a:lstStyle/>
        <a:p>
          <a:endParaRPr lang="en-GB"/>
        </a:p>
      </dgm:t>
    </dgm:pt>
    <dgm:pt modelId="{AEB4C008-5C2A-4CAD-9C76-58BF49FEA19C}" type="pres">
      <dgm:prSet presAssocID="{15070F48-8D67-48C5-9ED3-993FB8ED7999}" presName="childText" presStyleLbl="bgAcc1" presStyleIdx="0" presStyleCnt="6">
        <dgm:presLayoutVars>
          <dgm:bulletEnabled val="1"/>
        </dgm:presLayoutVars>
      </dgm:prSet>
      <dgm:spPr/>
      <dgm:t>
        <a:bodyPr/>
        <a:lstStyle/>
        <a:p>
          <a:endParaRPr lang="en-GB"/>
        </a:p>
      </dgm:t>
    </dgm:pt>
    <dgm:pt modelId="{3F246BAC-A41E-4AB0-8F7C-C6209E303164}" type="pres">
      <dgm:prSet presAssocID="{444FF740-3773-42E8-B3A8-FD102D888644}" presName="Name13" presStyleLbl="parChTrans1D2" presStyleIdx="1" presStyleCnt="6"/>
      <dgm:spPr/>
      <dgm:t>
        <a:bodyPr/>
        <a:lstStyle/>
        <a:p>
          <a:endParaRPr lang="en-GB"/>
        </a:p>
      </dgm:t>
    </dgm:pt>
    <dgm:pt modelId="{5F43F532-5726-4BE1-B603-B6B7E9EBB784}" type="pres">
      <dgm:prSet presAssocID="{C46879A3-2A40-4EB6-B7C8-5F0048DD27C5}" presName="childText" presStyleLbl="bgAcc1" presStyleIdx="1" presStyleCnt="6">
        <dgm:presLayoutVars>
          <dgm:bulletEnabled val="1"/>
        </dgm:presLayoutVars>
      </dgm:prSet>
      <dgm:spPr/>
      <dgm:t>
        <a:bodyPr/>
        <a:lstStyle/>
        <a:p>
          <a:endParaRPr lang="en-GB"/>
        </a:p>
      </dgm:t>
    </dgm:pt>
    <dgm:pt modelId="{1ED6D4A9-AE2D-4686-882A-77C8CC30565C}" type="pres">
      <dgm:prSet presAssocID="{649CADE0-ED24-4001-8828-A5806F4F666F}" presName="root" presStyleCnt="0"/>
      <dgm:spPr/>
    </dgm:pt>
    <dgm:pt modelId="{82685B62-8CE0-4CCB-9E47-1B59F309BC5D}" type="pres">
      <dgm:prSet presAssocID="{649CADE0-ED24-4001-8828-A5806F4F666F}" presName="rootComposite" presStyleCnt="0"/>
      <dgm:spPr/>
    </dgm:pt>
    <dgm:pt modelId="{3633FCC1-4E7E-4FD5-A832-06A221A48436}" type="pres">
      <dgm:prSet presAssocID="{649CADE0-ED24-4001-8828-A5806F4F666F}" presName="rootText" presStyleLbl="node1" presStyleIdx="1" presStyleCnt="3"/>
      <dgm:spPr/>
      <dgm:t>
        <a:bodyPr/>
        <a:lstStyle/>
        <a:p>
          <a:endParaRPr lang="en-GB"/>
        </a:p>
      </dgm:t>
    </dgm:pt>
    <dgm:pt modelId="{0996B985-6A21-4EE3-AD14-5EF3F615EDAA}" type="pres">
      <dgm:prSet presAssocID="{649CADE0-ED24-4001-8828-A5806F4F666F}" presName="rootConnector" presStyleLbl="node1" presStyleIdx="1" presStyleCnt="3"/>
      <dgm:spPr/>
      <dgm:t>
        <a:bodyPr/>
        <a:lstStyle/>
        <a:p>
          <a:endParaRPr lang="en-GB"/>
        </a:p>
      </dgm:t>
    </dgm:pt>
    <dgm:pt modelId="{71D9ED30-FA63-45CF-B0D4-682F3C60DE98}" type="pres">
      <dgm:prSet presAssocID="{649CADE0-ED24-4001-8828-A5806F4F666F}" presName="childShape" presStyleCnt="0"/>
      <dgm:spPr/>
    </dgm:pt>
    <dgm:pt modelId="{63C24093-E012-4A7C-BEE6-D51A09D2E6BF}" type="pres">
      <dgm:prSet presAssocID="{71ACEB46-6D3C-4EFF-AECC-6675A06F13B2}" presName="Name13" presStyleLbl="parChTrans1D2" presStyleIdx="2" presStyleCnt="6"/>
      <dgm:spPr/>
      <dgm:t>
        <a:bodyPr/>
        <a:lstStyle/>
        <a:p>
          <a:endParaRPr lang="en-GB"/>
        </a:p>
      </dgm:t>
    </dgm:pt>
    <dgm:pt modelId="{458D914A-02EB-4D7C-83E9-8E4DBFF454AE}" type="pres">
      <dgm:prSet presAssocID="{1166F7E8-2FAD-47B2-8F98-389BD5D6F1BF}" presName="childText" presStyleLbl="bgAcc1" presStyleIdx="2" presStyleCnt="6">
        <dgm:presLayoutVars>
          <dgm:bulletEnabled val="1"/>
        </dgm:presLayoutVars>
      </dgm:prSet>
      <dgm:spPr/>
      <dgm:t>
        <a:bodyPr/>
        <a:lstStyle/>
        <a:p>
          <a:endParaRPr lang="en-GB"/>
        </a:p>
      </dgm:t>
    </dgm:pt>
    <dgm:pt modelId="{1B57D457-6125-4B9A-AF01-0FBFDD66ACE7}" type="pres">
      <dgm:prSet presAssocID="{36ADC3CC-C07C-4698-8A59-CB4FD5F545B1}" presName="Name13" presStyleLbl="parChTrans1D2" presStyleIdx="3" presStyleCnt="6"/>
      <dgm:spPr/>
      <dgm:t>
        <a:bodyPr/>
        <a:lstStyle/>
        <a:p>
          <a:endParaRPr lang="en-GB"/>
        </a:p>
      </dgm:t>
    </dgm:pt>
    <dgm:pt modelId="{0C507859-B658-425F-9ABB-CE4F1DBE1E81}" type="pres">
      <dgm:prSet presAssocID="{98D3C988-1B10-454D-ACD4-17108A985CA2}" presName="childText" presStyleLbl="bgAcc1" presStyleIdx="3" presStyleCnt="6">
        <dgm:presLayoutVars>
          <dgm:bulletEnabled val="1"/>
        </dgm:presLayoutVars>
      </dgm:prSet>
      <dgm:spPr/>
      <dgm:t>
        <a:bodyPr/>
        <a:lstStyle/>
        <a:p>
          <a:endParaRPr lang="en-GB"/>
        </a:p>
      </dgm:t>
    </dgm:pt>
    <dgm:pt modelId="{F2FAEDDF-7BD5-4B5F-A828-3DD6D29F643A}" type="pres">
      <dgm:prSet presAssocID="{716DE6D2-1E6C-4B94-AEE8-E2A26B514BB2}" presName="root" presStyleCnt="0"/>
      <dgm:spPr/>
    </dgm:pt>
    <dgm:pt modelId="{57195256-1C4B-4CAE-8671-04DD38D59068}" type="pres">
      <dgm:prSet presAssocID="{716DE6D2-1E6C-4B94-AEE8-E2A26B514BB2}" presName="rootComposite" presStyleCnt="0"/>
      <dgm:spPr/>
    </dgm:pt>
    <dgm:pt modelId="{40642FA9-BE7C-4262-9416-28E1E101A573}" type="pres">
      <dgm:prSet presAssocID="{716DE6D2-1E6C-4B94-AEE8-E2A26B514BB2}" presName="rootText" presStyleLbl="node1" presStyleIdx="2" presStyleCnt="3"/>
      <dgm:spPr/>
      <dgm:t>
        <a:bodyPr/>
        <a:lstStyle/>
        <a:p>
          <a:endParaRPr lang="en-GB"/>
        </a:p>
      </dgm:t>
    </dgm:pt>
    <dgm:pt modelId="{34B8900E-D50F-4C9A-AFA1-78C141F85A2B}" type="pres">
      <dgm:prSet presAssocID="{716DE6D2-1E6C-4B94-AEE8-E2A26B514BB2}" presName="rootConnector" presStyleLbl="node1" presStyleIdx="2" presStyleCnt="3"/>
      <dgm:spPr/>
      <dgm:t>
        <a:bodyPr/>
        <a:lstStyle/>
        <a:p>
          <a:endParaRPr lang="en-GB"/>
        </a:p>
      </dgm:t>
    </dgm:pt>
    <dgm:pt modelId="{AC21058E-2A8C-4FB1-81A7-7A45B78EC44A}" type="pres">
      <dgm:prSet presAssocID="{716DE6D2-1E6C-4B94-AEE8-E2A26B514BB2}" presName="childShape" presStyleCnt="0"/>
      <dgm:spPr/>
    </dgm:pt>
    <dgm:pt modelId="{F9B921AD-8754-4021-9D6A-AAEF896A8EDF}" type="pres">
      <dgm:prSet presAssocID="{760FB089-C6D7-4B62-BC2E-D8818BB94DAF}" presName="Name13" presStyleLbl="parChTrans1D2" presStyleIdx="4" presStyleCnt="6"/>
      <dgm:spPr/>
      <dgm:t>
        <a:bodyPr/>
        <a:lstStyle/>
        <a:p>
          <a:endParaRPr lang="en-GB"/>
        </a:p>
      </dgm:t>
    </dgm:pt>
    <dgm:pt modelId="{1EF8260D-7BEB-4BE7-B430-1BAEC83AF22A}" type="pres">
      <dgm:prSet presAssocID="{1BBC9363-A36F-44AB-A125-64E5C599B0C4}" presName="childText" presStyleLbl="bgAcc1" presStyleIdx="4" presStyleCnt="6" custScaleX="103978">
        <dgm:presLayoutVars>
          <dgm:bulletEnabled val="1"/>
        </dgm:presLayoutVars>
      </dgm:prSet>
      <dgm:spPr/>
      <dgm:t>
        <a:bodyPr/>
        <a:lstStyle/>
        <a:p>
          <a:endParaRPr lang="en-GB"/>
        </a:p>
      </dgm:t>
    </dgm:pt>
    <dgm:pt modelId="{78F6E4E9-9388-4E72-A3AC-0D12EECA356E}" type="pres">
      <dgm:prSet presAssocID="{39BCBC3F-06EA-4F43-89C1-88E6C3D23347}" presName="Name13" presStyleLbl="parChTrans1D2" presStyleIdx="5" presStyleCnt="6"/>
      <dgm:spPr/>
      <dgm:t>
        <a:bodyPr/>
        <a:lstStyle/>
        <a:p>
          <a:endParaRPr lang="en-GB"/>
        </a:p>
      </dgm:t>
    </dgm:pt>
    <dgm:pt modelId="{B4C636EF-97C3-4A10-A586-C93B970280D5}" type="pres">
      <dgm:prSet presAssocID="{A6DC9CD3-75F2-4EA8-9750-728D1D9FFBE3}" presName="childText" presStyleLbl="bgAcc1" presStyleIdx="5" presStyleCnt="6" custScaleX="103978" custLinFactNeighborY="-5677">
        <dgm:presLayoutVars>
          <dgm:bulletEnabled val="1"/>
        </dgm:presLayoutVars>
      </dgm:prSet>
      <dgm:spPr/>
      <dgm:t>
        <a:bodyPr/>
        <a:lstStyle/>
        <a:p>
          <a:endParaRPr lang="en-GB"/>
        </a:p>
      </dgm:t>
    </dgm:pt>
  </dgm:ptLst>
  <dgm:cxnLst>
    <dgm:cxn modelId="{93C176ED-61B4-4042-A231-D515F81D828B}" type="presOf" srcId="{1870DB6F-303D-4AFA-B225-A53EABE0819B}" destId="{DAE3A25D-A79A-497F-BC91-C50FF6BD3AD2}" srcOrd="0" destOrd="0" presId="urn:microsoft.com/office/officeart/2005/8/layout/hierarchy3"/>
    <dgm:cxn modelId="{FD37AE30-978A-4096-88E4-D35DE9F0311B}" srcId="{9AFE4B82-03E2-4F76-9A09-5410B31C5051}" destId="{1870DB6F-303D-4AFA-B225-A53EABE0819B}" srcOrd="0" destOrd="0" parTransId="{7DE99155-519E-4B35-9167-631BE21700B0}" sibTransId="{76FE3CBF-D599-4B86-84E6-E65EFE761ECE}"/>
    <dgm:cxn modelId="{17EF031C-7F2A-4479-A335-41FCA0D3B14D}" srcId="{716DE6D2-1E6C-4B94-AEE8-E2A26B514BB2}" destId="{1BBC9363-A36F-44AB-A125-64E5C599B0C4}" srcOrd="0" destOrd="0" parTransId="{760FB089-C6D7-4B62-BC2E-D8818BB94DAF}" sibTransId="{CBEE5334-5619-4B86-83BA-76AA63904CAE}"/>
    <dgm:cxn modelId="{6FB57EFA-1B70-44FE-BAD0-57F20043AB59}" srcId="{649CADE0-ED24-4001-8828-A5806F4F666F}" destId="{98D3C988-1B10-454D-ACD4-17108A985CA2}" srcOrd="1" destOrd="0" parTransId="{36ADC3CC-C07C-4698-8A59-CB4FD5F545B1}" sibTransId="{82F28479-3C3F-4C7C-80A9-63EABD35AB77}"/>
    <dgm:cxn modelId="{8B7EF234-3218-435A-B568-78F43BB11D19}" srcId="{9AFE4B82-03E2-4F76-9A09-5410B31C5051}" destId="{716DE6D2-1E6C-4B94-AEE8-E2A26B514BB2}" srcOrd="2" destOrd="0" parTransId="{3427A9F1-352E-4719-8397-D0ED177365A9}" sibTransId="{36E1BA0C-5D6A-4D9B-A33C-3E8585999AF1}"/>
    <dgm:cxn modelId="{42DA233D-89A6-4981-9610-86295DED392C}" type="presOf" srcId="{C46879A3-2A40-4EB6-B7C8-5F0048DD27C5}" destId="{5F43F532-5726-4BE1-B603-B6B7E9EBB784}" srcOrd="0" destOrd="0" presId="urn:microsoft.com/office/officeart/2005/8/layout/hierarchy3"/>
    <dgm:cxn modelId="{59F66BEB-5C5D-4FF8-A2D8-07E28EC43068}" type="presOf" srcId="{1BBC9363-A36F-44AB-A125-64E5C599B0C4}" destId="{1EF8260D-7BEB-4BE7-B430-1BAEC83AF22A}" srcOrd="0" destOrd="0" presId="urn:microsoft.com/office/officeart/2005/8/layout/hierarchy3"/>
    <dgm:cxn modelId="{64F9DE28-0166-4A70-8857-07C004A02653}" type="presOf" srcId="{98D3C988-1B10-454D-ACD4-17108A985CA2}" destId="{0C507859-B658-425F-9ABB-CE4F1DBE1E81}" srcOrd="0" destOrd="0" presId="urn:microsoft.com/office/officeart/2005/8/layout/hierarchy3"/>
    <dgm:cxn modelId="{641A2788-06C8-483E-B072-9AEB52EB57E8}" type="presOf" srcId="{A6DC9CD3-75F2-4EA8-9750-728D1D9FFBE3}" destId="{B4C636EF-97C3-4A10-A586-C93B970280D5}" srcOrd="0" destOrd="0" presId="urn:microsoft.com/office/officeart/2005/8/layout/hierarchy3"/>
    <dgm:cxn modelId="{508A82AD-C9F8-4EC5-ABC3-84EE40BB6474}" type="presOf" srcId="{9AFE4B82-03E2-4F76-9A09-5410B31C5051}" destId="{8F85DF33-D97E-47C8-BF3D-1DE4EDF5ACCB}" srcOrd="0" destOrd="0" presId="urn:microsoft.com/office/officeart/2005/8/layout/hierarchy3"/>
    <dgm:cxn modelId="{449AEE9B-1D7A-4C6F-BB84-9064FCF0C363}" type="presOf" srcId="{15070F48-8D67-48C5-9ED3-993FB8ED7999}" destId="{AEB4C008-5C2A-4CAD-9C76-58BF49FEA19C}" srcOrd="0" destOrd="0" presId="urn:microsoft.com/office/officeart/2005/8/layout/hierarchy3"/>
    <dgm:cxn modelId="{D0F220CD-68F4-424D-B46E-18940D055DFE}" type="presOf" srcId="{716DE6D2-1E6C-4B94-AEE8-E2A26B514BB2}" destId="{34B8900E-D50F-4C9A-AFA1-78C141F85A2B}" srcOrd="1" destOrd="0" presId="urn:microsoft.com/office/officeart/2005/8/layout/hierarchy3"/>
    <dgm:cxn modelId="{91A9CC13-27DD-436F-92E5-A13DB2AD773D}" srcId="{1870DB6F-303D-4AFA-B225-A53EABE0819B}" destId="{C46879A3-2A40-4EB6-B7C8-5F0048DD27C5}" srcOrd="1" destOrd="0" parTransId="{444FF740-3773-42E8-B3A8-FD102D888644}" sibTransId="{5979975C-D96B-4878-9AC9-632AF2326D2C}"/>
    <dgm:cxn modelId="{BD6E8EAA-32D6-4C8A-B5BA-D028BF662C19}" type="presOf" srcId="{36ADC3CC-C07C-4698-8A59-CB4FD5F545B1}" destId="{1B57D457-6125-4B9A-AF01-0FBFDD66ACE7}" srcOrd="0" destOrd="0" presId="urn:microsoft.com/office/officeart/2005/8/layout/hierarchy3"/>
    <dgm:cxn modelId="{CD11E71B-47A6-4CB8-9A9A-1FF71A018F5C}" srcId="{649CADE0-ED24-4001-8828-A5806F4F666F}" destId="{1166F7E8-2FAD-47B2-8F98-389BD5D6F1BF}" srcOrd="0" destOrd="0" parTransId="{71ACEB46-6D3C-4EFF-AECC-6675A06F13B2}" sibTransId="{D121D95D-3065-4DCB-981C-0C53E6343F5B}"/>
    <dgm:cxn modelId="{2CFFCC12-4242-4D20-ABFA-35CE11F20A08}" type="presOf" srcId="{760FB089-C6D7-4B62-BC2E-D8818BB94DAF}" destId="{F9B921AD-8754-4021-9D6A-AAEF896A8EDF}" srcOrd="0" destOrd="0" presId="urn:microsoft.com/office/officeart/2005/8/layout/hierarchy3"/>
    <dgm:cxn modelId="{696E9970-3F91-49E5-8E98-929DB9667612}" type="presOf" srcId="{649CADE0-ED24-4001-8828-A5806F4F666F}" destId="{3633FCC1-4E7E-4FD5-A832-06A221A48436}" srcOrd="0" destOrd="0" presId="urn:microsoft.com/office/officeart/2005/8/layout/hierarchy3"/>
    <dgm:cxn modelId="{2F6DC066-88DE-4BEA-A70D-3C04736AFC9E}" type="presOf" srcId="{F40F54A2-D923-424C-87FB-735E37491520}" destId="{F8B40829-D0E0-46B0-A16A-52451608566E}" srcOrd="0" destOrd="0" presId="urn:microsoft.com/office/officeart/2005/8/layout/hierarchy3"/>
    <dgm:cxn modelId="{C0E5CB15-AD37-40CF-8751-135ECAB202F6}" type="presOf" srcId="{649CADE0-ED24-4001-8828-A5806F4F666F}" destId="{0996B985-6A21-4EE3-AD14-5EF3F615EDAA}" srcOrd="1" destOrd="0" presId="urn:microsoft.com/office/officeart/2005/8/layout/hierarchy3"/>
    <dgm:cxn modelId="{92AF15F2-B618-4733-8C3C-6F32B6042DA4}" type="presOf" srcId="{71ACEB46-6D3C-4EFF-AECC-6675A06F13B2}" destId="{63C24093-E012-4A7C-BEE6-D51A09D2E6BF}" srcOrd="0" destOrd="0" presId="urn:microsoft.com/office/officeart/2005/8/layout/hierarchy3"/>
    <dgm:cxn modelId="{B0C2D0CB-F8BB-4B41-A21B-18DDD12EA0E2}" srcId="{9AFE4B82-03E2-4F76-9A09-5410B31C5051}" destId="{649CADE0-ED24-4001-8828-A5806F4F666F}" srcOrd="1" destOrd="0" parTransId="{EBEC7C24-78B1-4C69-9CF3-F93EF1D2863F}" sibTransId="{7672200E-F5BF-4394-9F43-87CA6BFB69C6}"/>
    <dgm:cxn modelId="{07AB79FE-37D9-4641-8886-16BA0B1E170D}" type="presOf" srcId="{444FF740-3773-42E8-B3A8-FD102D888644}" destId="{3F246BAC-A41E-4AB0-8F7C-C6209E303164}" srcOrd="0" destOrd="0" presId="urn:microsoft.com/office/officeart/2005/8/layout/hierarchy3"/>
    <dgm:cxn modelId="{9EC7AC55-B45E-4EF5-A3E6-D7BCF065CA97}" srcId="{716DE6D2-1E6C-4B94-AEE8-E2A26B514BB2}" destId="{A6DC9CD3-75F2-4EA8-9750-728D1D9FFBE3}" srcOrd="1" destOrd="0" parTransId="{39BCBC3F-06EA-4F43-89C1-88E6C3D23347}" sibTransId="{2ED269FE-DAD5-40C9-9E0E-B17ACD16B2FF}"/>
    <dgm:cxn modelId="{EA65C126-C098-4636-AB55-916B8734FE9E}" srcId="{1870DB6F-303D-4AFA-B225-A53EABE0819B}" destId="{15070F48-8D67-48C5-9ED3-993FB8ED7999}" srcOrd="0" destOrd="0" parTransId="{F40F54A2-D923-424C-87FB-735E37491520}" sibTransId="{01D47178-B3FA-4FE5-8E76-799EEB624114}"/>
    <dgm:cxn modelId="{18BF63A1-A730-4D9C-8520-4917564013ED}" type="presOf" srcId="{1870DB6F-303D-4AFA-B225-A53EABE0819B}" destId="{70A15D86-EC2B-43A4-987B-8405340EC1CC}" srcOrd="1" destOrd="0" presId="urn:microsoft.com/office/officeart/2005/8/layout/hierarchy3"/>
    <dgm:cxn modelId="{D249A36F-D91B-4F54-9875-1219957253B6}" type="presOf" srcId="{716DE6D2-1E6C-4B94-AEE8-E2A26B514BB2}" destId="{40642FA9-BE7C-4262-9416-28E1E101A573}" srcOrd="0" destOrd="0" presId="urn:microsoft.com/office/officeart/2005/8/layout/hierarchy3"/>
    <dgm:cxn modelId="{DF38888F-4BA9-43E0-9965-95BE68859847}" type="presOf" srcId="{39BCBC3F-06EA-4F43-89C1-88E6C3D23347}" destId="{78F6E4E9-9388-4E72-A3AC-0D12EECA356E}" srcOrd="0" destOrd="0" presId="urn:microsoft.com/office/officeart/2005/8/layout/hierarchy3"/>
    <dgm:cxn modelId="{473239A7-3170-41F7-ADFD-70526A1D8A60}" type="presOf" srcId="{1166F7E8-2FAD-47B2-8F98-389BD5D6F1BF}" destId="{458D914A-02EB-4D7C-83E9-8E4DBFF454AE}" srcOrd="0" destOrd="0" presId="urn:microsoft.com/office/officeart/2005/8/layout/hierarchy3"/>
    <dgm:cxn modelId="{72EF4C81-2434-483A-9717-C469053774D1}" type="presParOf" srcId="{8F85DF33-D97E-47C8-BF3D-1DE4EDF5ACCB}" destId="{E4825CB5-D292-47B6-9685-FD2D7F86DEC5}" srcOrd="0" destOrd="0" presId="urn:microsoft.com/office/officeart/2005/8/layout/hierarchy3"/>
    <dgm:cxn modelId="{1D02C6CA-3E7A-49B1-857F-17C41D1258DA}" type="presParOf" srcId="{E4825CB5-D292-47B6-9685-FD2D7F86DEC5}" destId="{D4151297-B033-4157-80B5-19AEF2ACF0CC}" srcOrd="0" destOrd="0" presId="urn:microsoft.com/office/officeart/2005/8/layout/hierarchy3"/>
    <dgm:cxn modelId="{55DC1C5F-EE77-499F-9A7A-BC26BD2828A3}" type="presParOf" srcId="{D4151297-B033-4157-80B5-19AEF2ACF0CC}" destId="{DAE3A25D-A79A-497F-BC91-C50FF6BD3AD2}" srcOrd="0" destOrd="0" presId="urn:microsoft.com/office/officeart/2005/8/layout/hierarchy3"/>
    <dgm:cxn modelId="{9043BD59-9A10-47CA-89C1-821B6C165E96}" type="presParOf" srcId="{D4151297-B033-4157-80B5-19AEF2ACF0CC}" destId="{70A15D86-EC2B-43A4-987B-8405340EC1CC}" srcOrd="1" destOrd="0" presId="urn:microsoft.com/office/officeart/2005/8/layout/hierarchy3"/>
    <dgm:cxn modelId="{8EE2ABF6-163F-444D-AFB6-8558C93995BB}" type="presParOf" srcId="{E4825CB5-D292-47B6-9685-FD2D7F86DEC5}" destId="{C7220701-ECCC-4813-BCAB-4C36E7CEF467}" srcOrd="1" destOrd="0" presId="urn:microsoft.com/office/officeart/2005/8/layout/hierarchy3"/>
    <dgm:cxn modelId="{04531FFF-0973-463D-864E-B4A1CA097D86}" type="presParOf" srcId="{C7220701-ECCC-4813-BCAB-4C36E7CEF467}" destId="{F8B40829-D0E0-46B0-A16A-52451608566E}" srcOrd="0" destOrd="0" presId="urn:microsoft.com/office/officeart/2005/8/layout/hierarchy3"/>
    <dgm:cxn modelId="{2296CE0F-A995-4004-ACE2-24B2CB7E874E}" type="presParOf" srcId="{C7220701-ECCC-4813-BCAB-4C36E7CEF467}" destId="{AEB4C008-5C2A-4CAD-9C76-58BF49FEA19C}" srcOrd="1" destOrd="0" presId="urn:microsoft.com/office/officeart/2005/8/layout/hierarchy3"/>
    <dgm:cxn modelId="{CF9697D7-024B-4EA5-B3E3-A6669185234D}" type="presParOf" srcId="{C7220701-ECCC-4813-BCAB-4C36E7CEF467}" destId="{3F246BAC-A41E-4AB0-8F7C-C6209E303164}" srcOrd="2" destOrd="0" presId="urn:microsoft.com/office/officeart/2005/8/layout/hierarchy3"/>
    <dgm:cxn modelId="{36E52C60-0FC8-4BB4-993C-9131B35F00B4}" type="presParOf" srcId="{C7220701-ECCC-4813-BCAB-4C36E7CEF467}" destId="{5F43F532-5726-4BE1-B603-B6B7E9EBB784}" srcOrd="3" destOrd="0" presId="urn:microsoft.com/office/officeart/2005/8/layout/hierarchy3"/>
    <dgm:cxn modelId="{99640ABC-34DF-443A-B8B3-EAC2567A94D1}" type="presParOf" srcId="{8F85DF33-D97E-47C8-BF3D-1DE4EDF5ACCB}" destId="{1ED6D4A9-AE2D-4686-882A-77C8CC30565C}" srcOrd="1" destOrd="0" presId="urn:microsoft.com/office/officeart/2005/8/layout/hierarchy3"/>
    <dgm:cxn modelId="{3BCE32C3-4A6D-46CF-99B6-88A18C3B7B7A}" type="presParOf" srcId="{1ED6D4A9-AE2D-4686-882A-77C8CC30565C}" destId="{82685B62-8CE0-4CCB-9E47-1B59F309BC5D}" srcOrd="0" destOrd="0" presId="urn:microsoft.com/office/officeart/2005/8/layout/hierarchy3"/>
    <dgm:cxn modelId="{15548CC8-A086-49B1-BB46-6D2EA31EC65D}" type="presParOf" srcId="{82685B62-8CE0-4CCB-9E47-1B59F309BC5D}" destId="{3633FCC1-4E7E-4FD5-A832-06A221A48436}" srcOrd="0" destOrd="0" presId="urn:microsoft.com/office/officeart/2005/8/layout/hierarchy3"/>
    <dgm:cxn modelId="{383D0261-E7A8-40AB-9464-145EED40564C}" type="presParOf" srcId="{82685B62-8CE0-4CCB-9E47-1B59F309BC5D}" destId="{0996B985-6A21-4EE3-AD14-5EF3F615EDAA}" srcOrd="1" destOrd="0" presId="urn:microsoft.com/office/officeart/2005/8/layout/hierarchy3"/>
    <dgm:cxn modelId="{EC118268-1E95-497E-9E51-14159C79FE07}" type="presParOf" srcId="{1ED6D4A9-AE2D-4686-882A-77C8CC30565C}" destId="{71D9ED30-FA63-45CF-B0D4-682F3C60DE98}" srcOrd="1" destOrd="0" presId="urn:microsoft.com/office/officeart/2005/8/layout/hierarchy3"/>
    <dgm:cxn modelId="{B6BE19D2-FE57-4BE2-8EAE-74AAF5436E6F}" type="presParOf" srcId="{71D9ED30-FA63-45CF-B0D4-682F3C60DE98}" destId="{63C24093-E012-4A7C-BEE6-D51A09D2E6BF}" srcOrd="0" destOrd="0" presId="urn:microsoft.com/office/officeart/2005/8/layout/hierarchy3"/>
    <dgm:cxn modelId="{8F2ED821-4F11-4591-B7EE-B11CDF10E620}" type="presParOf" srcId="{71D9ED30-FA63-45CF-B0D4-682F3C60DE98}" destId="{458D914A-02EB-4D7C-83E9-8E4DBFF454AE}" srcOrd="1" destOrd="0" presId="urn:microsoft.com/office/officeart/2005/8/layout/hierarchy3"/>
    <dgm:cxn modelId="{6C8A62B7-2E17-4D4B-BA9D-04D3E852312E}" type="presParOf" srcId="{71D9ED30-FA63-45CF-B0D4-682F3C60DE98}" destId="{1B57D457-6125-4B9A-AF01-0FBFDD66ACE7}" srcOrd="2" destOrd="0" presId="urn:microsoft.com/office/officeart/2005/8/layout/hierarchy3"/>
    <dgm:cxn modelId="{58279062-2872-47CF-9277-2D80FF3C6A63}" type="presParOf" srcId="{71D9ED30-FA63-45CF-B0D4-682F3C60DE98}" destId="{0C507859-B658-425F-9ABB-CE4F1DBE1E81}" srcOrd="3" destOrd="0" presId="urn:microsoft.com/office/officeart/2005/8/layout/hierarchy3"/>
    <dgm:cxn modelId="{91E84D87-9BE2-4154-BA45-EA829EA621A8}" type="presParOf" srcId="{8F85DF33-D97E-47C8-BF3D-1DE4EDF5ACCB}" destId="{F2FAEDDF-7BD5-4B5F-A828-3DD6D29F643A}" srcOrd="2" destOrd="0" presId="urn:microsoft.com/office/officeart/2005/8/layout/hierarchy3"/>
    <dgm:cxn modelId="{E6887F08-47CB-4491-A1D5-2B1BAA924960}" type="presParOf" srcId="{F2FAEDDF-7BD5-4B5F-A828-3DD6D29F643A}" destId="{57195256-1C4B-4CAE-8671-04DD38D59068}" srcOrd="0" destOrd="0" presId="urn:microsoft.com/office/officeart/2005/8/layout/hierarchy3"/>
    <dgm:cxn modelId="{4ABC40DF-2D30-485D-9F8E-8869B719FF1E}" type="presParOf" srcId="{57195256-1C4B-4CAE-8671-04DD38D59068}" destId="{40642FA9-BE7C-4262-9416-28E1E101A573}" srcOrd="0" destOrd="0" presId="urn:microsoft.com/office/officeart/2005/8/layout/hierarchy3"/>
    <dgm:cxn modelId="{A83C49A9-1DF3-4A1B-A3F5-85B060C02CC8}" type="presParOf" srcId="{57195256-1C4B-4CAE-8671-04DD38D59068}" destId="{34B8900E-D50F-4C9A-AFA1-78C141F85A2B}" srcOrd="1" destOrd="0" presId="urn:microsoft.com/office/officeart/2005/8/layout/hierarchy3"/>
    <dgm:cxn modelId="{D46C35E3-BAF2-4C63-AF69-8AF8B1DCA0DC}" type="presParOf" srcId="{F2FAEDDF-7BD5-4B5F-A828-3DD6D29F643A}" destId="{AC21058E-2A8C-4FB1-81A7-7A45B78EC44A}" srcOrd="1" destOrd="0" presId="urn:microsoft.com/office/officeart/2005/8/layout/hierarchy3"/>
    <dgm:cxn modelId="{367982F9-350E-4980-B2F8-3FC4A73B559A}" type="presParOf" srcId="{AC21058E-2A8C-4FB1-81A7-7A45B78EC44A}" destId="{F9B921AD-8754-4021-9D6A-AAEF896A8EDF}" srcOrd="0" destOrd="0" presId="urn:microsoft.com/office/officeart/2005/8/layout/hierarchy3"/>
    <dgm:cxn modelId="{979198DC-BBC9-4F1A-8DE1-E1DCD7C9D863}" type="presParOf" srcId="{AC21058E-2A8C-4FB1-81A7-7A45B78EC44A}" destId="{1EF8260D-7BEB-4BE7-B430-1BAEC83AF22A}" srcOrd="1" destOrd="0" presId="urn:microsoft.com/office/officeart/2005/8/layout/hierarchy3"/>
    <dgm:cxn modelId="{BA8D74BF-345C-49FB-888A-8CDCC56654A2}" type="presParOf" srcId="{AC21058E-2A8C-4FB1-81A7-7A45B78EC44A}" destId="{78F6E4E9-9388-4E72-A3AC-0D12EECA356E}" srcOrd="2" destOrd="0" presId="urn:microsoft.com/office/officeart/2005/8/layout/hierarchy3"/>
    <dgm:cxn modelId="{8A9ADAED-46D3-40B6-98A3-4DE3B7EB59E0}" type="presParOf" srcId="{AC21058E-2A8C-4FB1-81A7-7A45B78EC44A}" destId="{B4C636EF-97C3-4A10-A586-C93B970280D5}" srcOrd="3"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 xmlns:a16="http://schemas.microsoft.com/office/drawing/2014/main" id="{DE7C2285-2F2B-4728-A55D-BFA79C14261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 xmlns:a16="http://schemas.microsoft.com/office/drawing/2014/main" id="{C8E90EC0-C526-47F8-9F35-6AB87EBAB83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98F589E-4E14-4A76-BFF9-DFD80BF31BB5}" type="datetimeFigureOut">
              <a:rPr lang="en-US" smtClean="0"/>
              <a:t>11/23/2022</a:t>
            </a:fld>
            <a:endParaRPr lang="en-US" dirty="0"/>
          </a:p>
        </p:txBody>
      </p:sp>
      <p:sp>
        <p:nvSpPr>
          <p:cNvPr id="4" name="Footer Placeholder 3">
            <a:extLst>
              <a:ext uri="{FF2B5EF4-FFF2-40B4-BE49-F238E27FC236}">
                <a16:creationId xmlns="" xmlns:a16="http://schemas.microsoft.com/office/drawing/2014/main" id="{61D5F0F6-9DBB-4197-BEEA-882948DD6FC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 xmlns:a16="http://schemas.microsoft.com/office/drawing/2014/main" id="{0A8866E1-BB49-44C0-AD53-6BA53D91A25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7FE1544-183C-4720-9795-C1735E9CF97A}" type="slidenum">
              <a:rPr lang="en-US" smtClean="0"/>
              <a:t>‹#›</a:t>
            </a:fld>
            <a:endParaRPr lang="en-US" dirty="0"/>
          </a:p>
        </p:txBody>
      </p:sp>
    </p:spTree>
    <p:extLst>
      <p:ext uri="{BB962C8B-B14F-4D97-AF65-F5344CB8AC3E}">
        <p14:creationId xmlns:p14="http://schemas.microsoft.com/office/powerpoint/2010/main" val="5874695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3CB7A3-9E1C-4448-BC37-86F8B66FB364}" type="datetimeFigureOut">
              <a:rPr lang="en-US" smtClean="0"/>
              <a:t>11/23/2022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58DACF-8309-2044-8EF4-AA7C90F4E9AA}" type="slidenum">
              <a:rPr lang="en-US" smtClean="0"/>
              <a:t>‹#›</a:t>
            </a:fld>
            <a:endParaRPr lang="en-US" dirty="0"/>
          </a:p>
        </p:txBody>
      </p:sp>
    </p:spTree>
    <p:extLst>
      <p:ext uri="{BB962C8B-B14F-4D97-AF65-F5344CB8AC3E}">
        <p14:creationId xmlns:p14="http://schemas.microsoft.com/office/powerpoint/2010/main" val="276383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258DACF-8309-2044-8EF4-AA7C90F4E9AA}" type="slidenum">
              <a:rPr lang="en-US" smtClean="0"/>
              <a:t>1</a:t>
            </a:fld>
            <a:endParaRPr lang="en-US" dirty="0"/>
          </a:p>
        </p:txBody>
      </p:sp>
    </p:spTree>
    <p:extLst>
      <p:ext uri="{BB962C8B-B14F-4D97-AF65-F5344CB8AC3E}">
        <p14:creationId xmlns:p14="http://schemas.microsoft.com/office/powerpoint/2010/main" val="21262824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100" b="1">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FA8F2B-6330-4173-8ED5-F5D628A8942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14988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58DACF-8309-2044-8EF4-AA7C90F4E9AA}" type="slidenum">
              <a:rPr lang="en-US" smtClean="0"/>
              <a:t>11</a:t>
            </a:fld>
            <a:endParaRPr lang="en-US" dirty="0"/>
          </a:p>
        </p:txBody>
      </p:sp>
    </p:spTree>
    <p:extLst>
      <p:ext uri="{BB962C8B-B14F-4D97-AF65-F5344CB8AC3E}">
        <p14:creationId xmlns:p14="http://schemas.microsoft.com/office/powerpoint/2010/main" val="11289893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258DACF-8309-2044-8EF4-AA7C90F4E9AA}" type="slidenum">
              <a:rPr lang="en-US" smtClean="0"/>
              <a:t>12</a:t>
            </a:fld>
            <a:endParaRPr lang="en-US" dirty="0"/>
          </a:p>
        </p:txBody>
      </p:sp>
    </p:spTree>
    <p:extLst>
      <p:ext uri="{BB962C8B-B14F-4D97-AF65-F5344CB8AC3E}">
        <p14:creationId xmlns:p14="http://schemas.microsoft.com/office/powerpoint/2010/main" val="36031023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258DACF-8309-2044-8EF4-AA7C90F4E9AA}" type="slidenum">
              <a:rPr lang="en-US" smtClean="0"/>
              <a:t>13</a:t>
            </a:fld>
            <a:endParaRPr lang="en-US" dirty="0"/>
          </a:p>
        </p:txBody>
      </p:sp>
    </p:spTree>
    <p:extLst>
      <p:ext uri="{BB962C8B-B14F-4D97-AF65-F5344CB8AC3E}">
        <p14:creationId xmlns:p14="http://schemas.microsoft.com/office/powerpoint/2010/main" val="24790875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DC5931-4298-4B08-9081-4D468A179420}"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01735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DC5931-4298-4B08-9081-4D468A179420}"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17467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258DACF-8309-2044-8EF4-AA7C90F4E9AA}" type="slidenum">
              <a:rPr lang="en-US" smtClean="0"/>
              <a:t>16</a:t>
            </a:fld>
            <a:endParaRPr lang="en-US" dirty="0"/>
          </a:p>
        </p:txBody>
      </p:sp>
    </p:spTree>
    <p:extLst>
      <p:ext uri="{BB962C8B-B14F-4D97-AF65-F5344CB8AC3E}">
        <p14:creationId xmlns:p14="http://schemas.microsoft.com/office/powerpoint/2010/main" val="32132241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258DACF-8309-2044-8EF4-AA7C90F4E9AA}" type="slidenum">
              <a:rPr lang="en-US" smtClean="0"/>
              <a:t>17</a:t>
            </a:fld>
            <a:endParaRPr lang="en-US" dirty="0"/>
          </a:p>
        </p:txBody>
      </p:sp>
    </p:spTree>
    <p:extLst>
      <p:ext uri="{BB962C8B-B14F-4D97-AF65-F5344CB8AC3E}">
        <p14:creationId xmlns:p14="http://schemas.microsoft.com/office/powerpoint/2010/main" val="24416069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258DACF-8309-2044-8EF4-AA7C90F4E9AA}" type="slidenum">
              <a:rPr lang="en-US" smtClean="0"/>
              <a:t>18</a:t>
            </a:fld>
            <a:endParaRPr lang="en-US" dirty="0"/>
          </a:p>
        </p:txBody>
      </p:sp>
    </p:spTree>
    <p:extLst>
      <p:ext uri="{BB962C8B-B14F-4D97-AF65-F5344CB8AC3E}">
        <p14:creationId xmlns:p14="http://schemas.microsoft.com/office/powerpoint/2010/main" val="37316275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972">
              <a:spcBef>
                <a:spcPts val="63"/>
              </a:spcBef>
            </a:pPr>
            <a:endParaRPr lang="en-GB" sz="1200" i="1" dirty="0">
              <a:solidFill>
                <a:schemeClr val="tx1"/>
              </a:solidFill>
              <a:cs typeface="Arial"/>
            </a:endParaRPr>
          </a:p>
        </p:txBody>
      </p:sp>
    </p:spTree>
    <p:extLst>
      <p:ext uri="{BB962C8B-B14F-4D97-AF65-F5344CB8AC3E}">
        <p14:creationId xmlns:p14="http://schemas.microsoft.com/office/powerpoint/2010/main" val="23909640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pPr marL="0" marR="0" lvl="0" indent="0" algn="l" defTabSz="471145"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5"/>
          </p:nvPr>
        </p:nvSpPr>
        <p:spPr/>
        <p:txBody>
          <a:bodyPr/>
          <a:lstStyle/>
          <a:p>
            <a:pPr marL="0" marR="0" lvl="0" indent="0" algn="r" defTabSz="471145" rtl="0" eaLnBrk="1" fontAlgn="auto" latinLnBrk="0" hangingPunct="1">
              <a:lnSpc>
                <a:spcPct val="100000"/>
              </a:lnSpc>
              <a:spcBef>
                <a:spcPts val="0"/>
              </a:spcBef>
              <a:spcAft>
                <a:spcPts val="0"/>
              </a:spcAft>
              <a:buClrTx/>
              <a:buSzTx/>
              <a:buFontTx/>
              <a:buNone/>
              <a:tabLst/>
              <a:defRPr/>
            </a:pPr>
            <a:fld id="{3C53626E-BC0F-674C-9570-A9D62C09EB52}" type="slidenum">
              <a:rPr kumimoji="0" lang="fr-FR" sz="1200" b="0" i="0" u="none" strike="noStrike" kern="1200" cap="none" spc="0" normalizeH="0" baseline="0" noProof="0">
                <a:ln>
                  <a:noFill/>
                </a:ln>
                <a:solidFill>
                  <a:prstClr val="black"/>
                </a:solidFill>
                <a:effectLst/>
                <a:uLnTx/>
                <a:uFillTx/>
                <a:latin typeface="Calibri"/>
                <a:ea typeface="+mn-ea"/>
                <a:cs typeface="+mn-cs"/>
              </a:rPr>
              <a:pPr marL="0" marR="0" lvl="0" indent="0" algn="r" defTabSz="471145" rtl="0" eaLnBrk="1" fontAlgn="auto" latinLnBrk="0" hangingPunct="1">
                <a:lnSpc>
                  <a:spcPct val="100000"/>
                </a:lnSpc>
                <a:spcBef>
                  <a:spcPts val="0"/>
                </a:spcBef>
                <a:spcAft>
                  <a:spcPts val="0"/>
                </a:spcAft>
                <a:buClrTx/>
                <a:buSzTx/>
                <a:buFontTx/>
                <a:buNone/>
                <a:tabLst/>
                <a:defRPr/>
              </a:pPr>
              <a:t>2</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080216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7998265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7963114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58DACF-8309-2044-8EF4-AA7C90F4E9AA}" type="slidenum">
              <a:rPr lang="en-US" smtClean="0"/>
              <a:t>22</a:t>
            </a:fld>
            <a:endParaRPr lang="en-US" dirty="0"/>
          </a:p>
        </p:txBody>
      </p:sp>
    </p:spTree>
    <p:extLst>
      <p:ext uri="{BB962C8B-B14F-4D97-AF65-F5344CB8AC3E}">
        <p14:creationId xmlns:p14="http://schemas.microsoft.com/office/powerpoint/2010/main" val="13902099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258DACF-8309-2044-8EF4-AA7C90F4E9AA}" type="slidenum">
              <a:rPr lang="en-US" smtClean="0"/>
              <a:t>23</a:t>
            </a:fld>
            <a:endParaRPr lang="en-US" dirty="0"/>
          </a:p>
        </p:txBody>
      </p:sp>
    </p:spTree>
    <p:extLst>
      <p:ext uri="{BB962C8B-B14F-4D97-AF65-F5344CB8AC3E}">
        <p14:creationId xmlns:p14="http://schemas.microsoft.com/office/powerpoint/2010/main" val="42250267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4757065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258DACF-8309-2044-8EF4-AA7C90F4E9AA}" type="slidenum">
              <a:rPr lang="en-US" smtClean="0"/>
              <a:t>25</a:t>
            </a:fld>
            <a:endParaRPr lang="en-US" dirty="0"/>
          </a:p>
        </p:txBody>
      </p:sp>
    </p:spTree>
    <p:extLst>
      <p:ext uri="{BB962C8B-B14F-4D97-AF65-F5344CB8AC3E}">
        <p14:creationId xmlns:p14="http://schemas.microsoft.com/office/powerpoint/2010/main" val="35611940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258DACF-8309-2044-8EF4-AA7C90F4E9AA}" type="slidenum">
              <a:rPr lang="en-US" smtClean="0"/>
              <a:t>26</a:t>
            </a:fld>
            <a:endParaRPr lang="en-US" dirty="0"/>
          </a:p>
        </p:txBody>
      </p:sp>
    </p:spTree>
    <p:extLst>
      <p:ext uri="{BB962C8B-B14F-4D97-AF65-F5344CB8AC3E}">
        <p14:creationId xmlns:p14="http://schemas.microsoft.com/office/powerpoint/2010/main" val="2570257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258DACF-8309-2044-8EF4-AA7C90F4E9AA}" type="slidenum">
              <a:rPr lang="en-US" smtClean="0"/>
              <a:t>27</a:t>
            </a:fld>
            <a:endParaRPr lang="en-US" dirty="0"/>
          </a:p>
        </p:txBody>
      </p:sp>
    </p:spTree>
    <p:extLst>
      <p:ext uri="{BB962C8B-B14F-4D97-AF65-F5344CB8AC3E}">
        <p14:creationId xmlns:p14="http://schemas.microsoft.com/office/powerpoint/2010/main" val="21726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258DACF-8309-2044-8EF4-AA7C90F4E9AA}" type="slidenum">
              <a:rPr lang="en-US" smtClean="0"/>
              <a:t>28</a:t>
            </a:fld>
            <a:endParaRPr lang="en-US" dirty="0"/>
          </a:p>
        </p:txBody>
      </p:sp>
    </p:spTree>
    <p:extLst>
      <p:ext uri="{BB962C8B-B14F-4D97-AF65-F5344CB8AC3E}">
        <p14:creationId xmlns:p14="http://schemas.microsoft.com/office/powerpoint/2010/main" val="12446215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258DACF-8309-2044-8EF4-AA7C90F4E9AA}" type="slidenum">
              <a:rPr lang="en-US" smtClean="0"/>
              <a:t>29</a:t>
            </a:fld>
            <a:endParaRPr lang="en-US" dirty="0"/>
          </a:p>
        </p:txBody>
      </p:sp>
    </p:spTree>
    <p:extLst>
      <p:ext uri="{BB962C8B-B14F-4D97-AF65-F5344CB8AC3E}">
        <p14:creationId xmlns:p14="http://schemas.microsoft.com/office/powerpoint/2010/main" val="28422839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pPr marL="0" marR="0" lvl="0" indent="0" algn="l" defTabSz="471145"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5"/>
          </p:nvPr>
        </p:nvSpPr>
        <p:spPr/>
        <p:txBody>
          <a:bodyPr/>
          <a:lstStyle/>
          <a:p>
            <a:pPr marL="0" marR="0" lvl="0" indent="0" algn="r" defTabSz="471145" rtl="0" eaLnBrk="1" fontAlgn="auto" latinLnBrk="0" hangingPunct="1">
              <a:lnSpc>
                <a:spcPct val="100000"/>
              </a:lnSpc>
              <a:spcBef>
                <a:spcPts val="0"/>
              </a:spcBef>
              <a:spcAft>
                <a:spcPts val="0"/>
              </a:spcAft>
              <a:buClrTx/>
              <a:buSzTx/>
              <a:buFontTx/>
              <a:buNone/>
              <a:tabLst/>
              <a:defRPr/>
            </a:pPr>
            <a:fld id="{3C53626E-BC0F-674C-9570-A9D62C09EB52}" type="slidenum">
              <a:rPr kumimoji="0" lang="fr-FR" sz="1200" b="0" i="0" u="none" strike="noStrike" kern="1200" cap="none" spc="0" normalizeH="0" baseline="0" noProof="0">
                <a:ln>
                  <a:noFill/>
                </a:ln>
                <a:solidFill>
                  <a:prstClr val="black"/>
                </a:solidFill>
                <a:effectLst/>
                <a:uLnTx/>
                <a:uFillTx/>
                <a:latin typeface="Calibri"/>
                <a:ea typeface="+mn-ea"/>
                <a:cs typeface="+mn-cs"/>
              </a:rPr>
              <a:pPr marL="0" marR="0" lvl="0" indent="0" algn="r" defTabSz="471145" rtl="0" eaLnBrk="1" fontAlgn="auto" latinLnBrk="0" hangingPunct="1">
                <a:lnSpc>
                  <a:spcPct val="100000"/>
                </a:lnSpc>
                <a:spcBef>
                  <a:spcPts val="0"/>
                </a:spcBef>
                <a:spcAft>
                  <a:spcPts val="0"/>
                </a:spcAft>
                <a:buClrTx/>
                <a:buSzTx/>
                <a:buFontTx/>
                <a:buNone/>
                <a:tabLst/>
                <a:defRPr/>
              </a:pPr>
              <a:t>3</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958279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258DACF-8309-2044-8EF4-AA7C90F4E9AA}" type="slidenum">
              <a:rPr lang="en-US" smtClean="0"/>
              <a:t>30</a:t>
            </a:fld>
            <a:endParaRPr lang="en-US" dirty="0"/>
          </a:p>
        </p:txBody>
      </p:sp>
    </p:spTree>
    <p:extLst>
      <p:ext uri="{BB962C8B-B14F-4D97-AF65-F5344CB8AC3E}">
        <p14:creationId xmlns:p14="http://schemas.microsoft.com/office/powerpoint/2010/main" val="27960029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258DACF-8309-2044-8EF4-AA7C90F4E9AA}" type="slidenum">
              <a:rPr lang="en-US" smtClean="0"/>
              <a:t>31</a:t>
            </a:fld>
            <a:endParaRPr lang="en-US" dirty="0"/>
          </a:p>
        </p:txBody>
      </p:sp>
    </p:spTree>
    <p:extLst>
      <p:ext uri="{BB962C8B-B14F-4D97-AF65-F5344CB8AC3E}">
        <p14:creationId xmlns:p14="http://schemas.microsoft.com/office/powerpoint/2010/main" val="38625614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258DACF-8309-2044-8EF4-AA7C90F4E9AA}" type="slidenum">
              <a:rPr lang="en-US" smtClean="0"/>
              <a:t>32</a:t>
            </a:fld>
            <a:endParaRPr lang="en-US" dirty="0"/>
          </a:p>
        </p:txBody>
      </p:sp>
    </p:spTree>
    <p:extLst>
      <p:ext uri="{BB962C8B-B14F-4D97-AF65-F5344CB8AC3E}">
        <p14:creationId xmlns:p14="http://schemas.microsoft.com/office/powerpoint/2010/main" val="5528600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258DACF-8309-2044-8EF4-AA7C90F4E9AA}" type="slidenum">
              <a:rPr lang="en-US" smtClean="0"/>
              <a:t>33</a:t>
            </a:fld>
            <a:endParaRPr lang="en-US" dirty="0"/>
          </a:p>
        </p:txBody>
      </p:sp>
    </p:spTree>
    <p:extLst>
      <p:ext uri="{BB962C8B-B14F-4D97-AF65-F5344CB8AC3E}">
        <p14:creationId xmlns:p14="http://schemas.microsoft.com/office/powerpoint/2010/main" val="2086141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258DACF-8309-2044-8EF4-AA7C90F4E9AA}" type="slidenum">
              <a:rPr lang="en-US" smtClean="0"/>
              <a:t>34</a:t>
            </a:fld>
            <a:endParaRPr lang="en-US" dirty="0"/>
          </a:p>
        </p:txBody>
      </p:sp>
    </p:spTree>
    <p:extLst>
      <p:ext uri="{BB962C8B-B14F-4D97-AF65-F5344CB8AC3E}">
        <p14:creationId xmlns:p14="http://schemas.microsoft.com/office/powerpoint/2010/main" val="40587942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6064868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258DACF-8309-2044-8EF4-AA7C90F4E9AA}" type="slidenum">
              <a:rPr lang="en-US" smtClean="0"/>
              <a:t>36</a:t>
            </a:fld>
            <a:endParaRPr lang="en-US" dirty="0"/>
          </a:p>
        </p:txBody>
      </p:sp>
    </p:spTree>
    <p:extLst>
      <p:ext uri="{BB962C8B-B14F-4D97-AF65-F5344CB8AC3E}">
        <p14:creationId xmlns:p14="http://schemas.microsoft.com/office/powerpoint/2010/main" val="28259888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258DACF-8309-2044-8EF4-AA7C90F4E9AA}" type="slidenum">
              <a:rPr lang="en-US" smtClean="0"/>
              <a:t>37</a:t>
            </a:fld>
            <a:endParaRPr lang="en-US" dirty="0"/>
          </a:p>
        </p:txBody>
      </p:sp>
    </p:spTree>
    <p:extLst>
      <p:ext uri="{BB962C8B-B14F-4D97-AF65-F5344CB8AC3E}">
        <p14:creationId xmlns:p14="http://schemas.microsoft.com/office/powerpoint/2010/main" val="1075054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258DACF-8309-2044-8EF4-AA7C90F4E9AA}" type="slidenum">
              <a:rPr lang="en-US" smtClean="0"/>
              <a:t>38</a:t>
            </a:fld>
            <a:endParaRPr lang="en-US" dirty="0"/>
          </a:p>
        </p:txBody>
      </p:sp>
    </p:spTree>
    <p:extLst>
      <p:ext uri="{BB962C8B-B14F-4D97-AF65-F5344CB8AC3E}">
        <p14:creationId xmlns:p14="http://schemas.microsoft.com/office/powerpoint/2010/main" val="26209497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258DACF-8309-2044-8EF4-AA7C90F4E9AA}" type="slidenum">
              <a:rPr lang="en-US" smtClean="0"/>
              <a:t>39</a:t>
            </a:fld>
            <a:endParaRPr lang="en-US" dirty="0"/>
          </a:p>
        </p:txBody>
      </p:sp>
    </p:spTree>
    <p:extLst>
      <p:ext uri="{BB962C8B-B14F-4D97-AF65-F5344CB8AC3E}">
        <p14:creationId xmlns:p14="http://schemas.microsoft.com/office/powerpoint/2010/main" val="39708045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pPr marL="0" marR="0" lvl="0" indent="0" algn="l" defTabSz="49474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5"/>
          </p:nvPr>
        </p:nvSpPr>
        <p:spPr/>
        <p:txBody>
          <a:bodyPr/>
          <a:lstStyle/>
          <a:p>
            <a:pPr marL="0" marR="0" lvl="0" indent="0" algn="r" defTabSz="494740" rtl="0" eaLnBrk="1" fontAlgn="auto" latinLnBrk="0" hangingPunct="1">
              <a:lnSpc>
                <a:spcPct val="100000"/>
              </a:lnSpc>
              <a:spcBef>
                <a:spcPts val="0"/>
              </a:spcBef>
              <a:spcAft>
                <a:spcPts val="0"/>
              </a:spcAft>
              <a:buClrTx/>
              <a:buSzTx/>
              <a:buFontTx/>
              <a:buNone/>
              <a:tabLst/>
              <a:defRPr/>
            </a:pPr>
            <a:fld id="{3C53626E-BC0F-674C-9570-A9D62C09EB52}" type="slidenum">
              <a:rPr kumimoji="0" lang="fr-FR" sz="1200" b="0" i="0" u="none" strike="noStrike" kern="1200" cap="none" spc="0" normalizeH="0" baseline="0" noProof="0">
                <a:ln>
                  <a:noFill/>
                </a:ln>
                <a:solidFill>
                  <a:prstClr val="black"/>
                </a:solidFill>
                <a:effectLst/>
                <a:uLnTx/>
                <a:uFillTx/>
                <a:latin typeface="Calibri"/>
                <a:ea typeface="+mn-ea"/>
                <a:cs typeface="+mn-cs"/>
              </a:rPr>
              <a:pPr marL="0" marR="0" lvl="0" indent="0" algn="r" defTabSz="494740" rtl="0" eaLnBrk="1" fontAlgn="auto" latinLnBrk="0" hangingPunct="1">
                <a:lnSpc>
                  <a:spcPct val="100000"/>
                </a:lnSpc>
                <a:spcBef>
                  <a:spcPts val="0"/>
                </a:spcBef>
                <a:spcAft>
                  <a:spcPts val="0"/>
                </a:spcAft>
                <a:buClrTx/>
                <a:buSzTx/>
                <a:buFontTx/>
                <a:buNone/>
                <a:tabLst/>
                <a:defRPr/>
              </a:pPr>
              <a:t>4</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843011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58DACF-8309-2044-8EF4-AA7C90F4E9AA}" type="slidenum">
              <a:rPr lang="en-US" smtClean="0"/>
              <a:t>40</a:t>
            </a:fld>
            <a:endParaRPr lang="en-US" dirty="0"/>
          </a:p>
        </p:txBody>
      </p:sp>
    </p:spTree>
    <p:extLst>
      <p:ext uri="{BB962C8B-B14F-4D97-AF65-F5344CB8AC3E}">
        <p14:creationId xmlns:p14="http://schemas.microsoft.com/office/powerpoint/2010/main" val="15918292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58DACF-8309-2044-8EF4-AA7C90F4E9AA}" type="slidenum">
              <a:rPr lang="en-US" smtClean="0"/>
              <a:t>41</a:t>
            </a:fld>
            <a:endParaRPr lang="en-US" dirty="0"/>
          </a:p>
        </p:txBody>
      </p:sp>
    </p:spTree>
    <p:extLst>
      <p:ext uri="{BB962C8B-B14F-4D97-AF65-F5344CB8AC3E}">
        <p14:creationId xmlns:p14="http://schemas.microsoft.com/office/powerpoint/2010/main" val="29445736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258DACF-8309-2044-8EF4-AA7C90F4E9AA}" type="slidenum">
              <a:rPr lang="en-US" smtClean="0"/>
              <a:t>42</a:t>
            </a:fld>
            <a:endParaRPr lang="en-US" dirty="0"/>
          </a:p>
        </p:txBody>
      </p:sp>
    </p:spTree>
    <p:extLst>
      <p:ext uri="{BB962C8B-B14F-4D97-AF65-F5344CB8AC3E}">
        <p14:creationId xmlns:p14="http://schemas.microsoft.com/office/powerpoint/2010/main" val="17517717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258DACF-8309-2044-8EF4-AA7C90F4E9AA}" type="slidenum">
              <a:rPr lang="en-US" smtClean="0"/>
              <a:t>43</a:t>
            </a:fld>
            <a:endParaRPr lang="en-US" dirty="0"/>
          </a:p>
        </p:txBody>
      </p:sp>
    </p:spTree>
    <p:extLst>
      <p:ext uri="{BB962C8B-B14F-4D97-AF65-F5344CB8AC3E}">
        <p14:creationId xmlns:p14="http://schemas.microsoft.com/office/powerpoint/2010/main" val="124166121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258DACF-8309-2044-8EF4-AA7C90F4E9AA}" type="slidenum">
              <a:rPr lang="en-US" smtClean="0"/>
              <a:t>44</a:t>
            </a:fld>
            <a:endParaRPr lang="en-US" dirty="0"/>
          </a:p>
        </p:txBody>
      </p:sp>
    </p:spTree>
    <p:extLst>
      <p:ext uri="{BB962C8B-B14F-4D97-AF65-F5344CB8AC3E}">
        <p14:creationId xmlns:p14="http://schemas.microsoft.com/office/powerpoint/2010/main" val="5273914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258DACF-8309-2044-8EF4-AA7C90F4E9AA}" type="slidenum">
              <a:rPr lang="en-US" smtClean="0"/>
              <a:t>45</a:t>
            </a:fld>
            <a:endParaRPr lang="en-US" dirty="0"/>
          </a:p>
        </p:txBody>
      </p:sp>
    </p:spTree>
    <p:extLst>
      <p:ext uri="{BB962C8B-B14F-4D97-AF65-F5344CB8AC3E}">
        <p14:creationId xmlns:p14="http://schemas.microsoft.com/office/powerpoint/2010/main" val="41846672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258DACF-8309-2044-8EF4-AA7C90F4E9AA}" type="slidenum">
              <a:rPr lang="en-US" smtClean="0"/>
              <a:t>46</a:t>
            </a:fld>
            <a:endParaRPr lang="en-US" dirty="0"/>
          </a:p>
        </p:txBody>
      </p:sp>
    </p:spTree>
    <p:extLst>
      <p:ext uri="{BB962C8B-B14F-4D97-AF65-F5344CB8AC3E}">
        <p14:creationId xmlns:p14="http://schemas.microsoft.com/office/powerpoint/2010/main" val="159816747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258DACF-8309-2044-8EF4-AA7C90F4E9AA}" type="slidenum">
              <a:rPr lang="en-US" smtClean="0"/>
              <a:t>47</a:t>
            </a:fld>
            <a:endParaRPr lang="en-US" dirty="0"/>
          </a:p>
        </p:txBody>
      </p:sp>
    </p:spTree>
    <p:extLst>
      <p:ext uri="{BB962C8B-B14F-4D97-AF65-F5344CB8AC3E}">
        <p14:creationId xmlns:p14="http://schemas.microsoft.com/office/powerpoint/2010/main" val="151689814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 xmlns:a16="http://schemas.microsoft.com/office/drawing/2014/main" id="{D9EC5BB1-E2F7-47B4-9431-2238EE9AC69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60" name="Slide Number Placeholder 3">
            <a:extLst>
              <a:ext uri="{FF2B5EF4-FFF2-40B4-BE49-F238E27FC236}">
                <a16:creationId xmlns="" xmlns:a16="http://schemas.microsoft.com/office/drawing/2014/main" id="{3532430B-201F-40DC-B78B-9D10399BE19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AD3F11C-F901-4B4B-B146-6AACAF544623}"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endParaRPr>
          </a:p>
        </p:txBody>
      </p:sp>
      <p:sp>
        <p:nvSpPr>
          <p:cNvPr id="2" name="Notes Placeholder 1"/>
          <p:cNvSpPr>
            <a:spLocks noGrp="1"/>
          </p:cNvSpPr>
          <p:nvPr>
            <p:ph type="body" sz="quarter" idx="10"/>
          </p:nvPr>
        </p:nvSpPr>
        <p:spPr/>
        <p:txBody>
          <a:bodyPr/>
          <a:lstStyle/>
          <a:p>
            <a:endParaRPr lang="en-GB"/>
          </a:p>
        </p:txBody>
      </p:sp>
    </p:spTree>
    <p:extLst>
      <p:ext uri="{BB962C8B-B14F-4D97-AF65-F5344CB8AC3E}">
        <p14:creationId xmlns:p14="http://schemas.microsoft.com/office/powerpoint/2010/main" val="30061550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 xmlns:a16="http://schemas.microsoft.com/office/drawing/2014/main" id="{2514D2D3-7F99-49CF-8F96-84DFF99E3DA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a:extLst>
              <a:ext uri="{FF2B5EF4-FFF2-40B4-BE49-F238E27FC236}">
                <a16:creationId xmlns="" xmlns:a16="http://schemas.microsoft.com/office/drawing/2014/main" id="{D3FE4019-57EE-46B5-A944-EFF062F7893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51204" name="Slide Number Placeholder 3">
            <a:extLst>
              <a:ext uri="{FF2B5EF4-FFF2-40B4-BE49-F238E27FC236}">
                <a16:creationId xmlns="" xmlns:a16="http://schemas.microsoft.com/office/drawing/2014/main" id="{87CD9159-52C5-467E-AB4A-F4DF51978C0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A535DE5-6F77-40C8-AC3A-47B95DEA9227}"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49</a:t>
            </a:fld>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37079200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endParaRPr lang="fr-FR" dirty="0"/>
          </a:p>
        </p:txBody>
      </p:sp>
      <p:sp>
        <p:nvSpPr>
          <p:cNvPr id="5" name="Slide Number Placeholder 4"/>
          <p:cNvSpPr>
            <a:spLocks noGrp="1"/>
          </p:cNvSpPr>
          <p:nvPr>
            <p:ph type="sldNum" sz="quarter" idx="5"/>
          </p:nvPr>
        </p:nvSpPr>
        <p:spPr/>
        <p:txBody>
          <a:bodyPr/>
          <a:lstStyle/>
          <a:p>
            <a:fld id="{3C53626E-BC0F-674C-9570-A9D62C09EB52}" type="slidenum">
              <a:rPr lang="fr-FR" smtClean="0"/>
              <a:pPr/>
              <a:t>5</a:t>
            </a:fld>
            <a:endParaRPr lang="fr-FR" dirty="0"/>
          </a:p>
        </p:txBody>
      </p:sp>
    </p:spTree>
    <p:extLst>
      <p:ext uri="{BB962C8B-B14F-4D97-AF65-F5344CB8AC3E}">
        <p14:creationId xmlns:p14="http://schemas.microsoft.com/office/powerpoint/2010/main" val="229805169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marL="0" marR="0" lvl="0" indent="0" algn="l" defTabSz="471145"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5"/>
          </p:nvPr>
        </p:nvSpPr>
        <p:spPr/>
        <p:txBody>
          <a:bodyPr/>
          <a:lstStyle/>
          <a:p>
            <a:pPr marL="0" marR="0" lvl="0" indent="0" algn="r" defTabSz="471145" rtl="0" eaLnBrk="1" fontAlgn="auto" latinLnBrk="0" hangingPunct="1">
              <a:lnSpc>
                <a:spcPct val="100000"/>
              </a:lnSpc>
              <a:spcBef>
                <a:spcPts val="0"/>
              </a:spcBef>
              <a:spcAft>
                <a:spcPts val="0"/>
              </a:spcAft>
              <a:buClrTx/>
              <a:buSzTx/>
              <a:buFontTx/>
              <a:buNone/>
              <a:tabLst/>
              <a:defRPr/>
            </a:pPr>
            <a:fld id="{3C53626E-BC0F-674C-9570-A9D62C09EB52}" type="slidenum">
              <a:rPr kumimoji="0" lang="fr-FR" sz="1200" b="0" i="0" u="none" strike="noStrike" kern="1200" cap="none" spc="0" normalizeH="0" baseline="0" noProof="0">
                <a:ln>
                  <a:noFill/>
                </a:ln>
                <a:solidFill>
                  <a:prstClr val="black"/>
                </a:solidFill>
                <a:effectLst/>
                <a:uLnTx/>
                <a:uFillTx/>
                <a:latin typeface="Calibri"/>
                <a:ea typeface="+mn-ea"/>
                <a:cs typeface="+mn-cs"/>
              </a:rPr>
              <a:pPr marL="0" marR="0" lvl="0" indent="0" algn="r" defTabSz="471145" rtl="0" eaLnBrk="1" fontAlgn="auto" latinLnBrk="0" hangingPunct="1">
                <a:lnSpc>
                  <a:spcPct val="100000"/>
                </a:lnSpc>
                <a:spcBef>
                  <a:spcPts val="0"/>
                </a:spcBef>
                <a:spcAft>
                  <a:spcPts val="0"/>
                </a:spcAft>
                <a:buClrTx/>
                <a:buSzTx/>
                <a:buFontTx/>
                <a:buNone/>
                <a:tabLst/>
                <a:defRPr/>
              </a:pPr>
              <a:t>50</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8692653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 xmlns:a16="http://schemas.microsoft.com/office/drawing/2014/main" id="{77EF1CDF-9D07-4C46-B706-B9C99EFC3CA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4" name="Slide Number Placeholder 3">
            <a:extLst>
              <a:ext uri="{FF2B5EF4-FFF2-40B4-BE49-F238E27FC236}">
                <a16:creationId xmlns="" xmlns:a16="http://schemas.microsoft.com/office/drawing/2014/main" id="{C71E8EEF-896D-4CB0-AFA8-F6506DF2158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DE444B5-4A39-468D-9B65-EB2DDD3E82D0}"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endParaRPr>
          </a:p>
        </p:txBody>
      </p:sp>
      <p:sp>
        <p:nvSpPr>
          <p:cNvPr id="2" name="Notes Placeholder 1"/>
          <p:cNvSpPr>
            <a:spLocks noGrp="1"/>
          </p:cNvSpPr>
          <p:nvPr>
            <p:ph type="body" sz="quarter" idx="10"/>
          </p:nvPr>
        </p:nvSpPr>
        <p:spPr/>
        <p:txBody>
          <a:bodyPr/>
          <a:lstStyle/>
          <a:p>
            <a:endParaRPr lang="en-GB"/>
          </a:p>
        </p:txBody>
      </p:sp>
    </p:spTree>
    <p:extLst>
      <p:ext uri="{BB962C8B-B14F-4D97-AF65-F5344CB8AC3E}">
        <p14:creationId xmlns:p14="http://schemas.microsoft.com/office/powerpoint/2010/main" val="3421018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3288" y="307975"/>
            <a:ext cx="5295900" cy="2978150"/>
          </a:xfrm>
        </p:spPr>
      </p:sp>
      <p:sp>
        <p:nvSpPr>
          <p:cNvPr id="3" name="Notes Placeholder 2"/>
          <p:cNvSpPr>
            <a:spLocks noGrp="1"/>
          </p:cNvSpPr>
          <p:nvPr>
            <p:ph type="body" idx="1"/>
          </p:nvPr>
        </p:nvSpPr>
        <p:spPr/>
        <p:txBody>
          <a:bodyPr/>
          <a:lstStyle/>
          <a:p>
            <a:pPr defTabSz="942289">
              <a:defRPr/>
            </a:pPr>
            <a:endParaRPr lang="en-GB" dirty="0">
              <a:solidFill>
                <a:prstClr val="black"/>
              </a:solidFill>
              <a:latin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857A81-DEF9-4B57-AC08-20326D7F815B}"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3179382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258DACF-8309-2044-8EF4-AA7C90F4E9AA}" type="slidenum">
              <a:rPr lang="en-US" smtClean="0"/>
              <a:t>53</a:t>
            </a:fld>
            <a:endParaRPr lang="en-US" dirty="0"/>
          </a:p>
        </p:txBody>
      </p:sp>
    </p:spTree>
    <p:extLst>
      <p:ext uri="{BB962C8B-B14F-4D97-AF65-F5344CB8AC3E}">
        <p14:creationId xmlns:p14="http://schemas.microsoft.com/office/powerpoint/2010/main" val="38298574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3288" y="307975"/>
            <a:ext cx="5295900" cy="2978150"/>
          </a:xfrm>
        </p:spPr>
      </p:sp>
      <p:sp>
        <p:nvSpPr>
          <p:cNvPr id="3" name="Notes Placeholder 2"/>
          <p:cNvSpPr>
            <a:spLocks noGrp="1"/>
          </p:cNvSpPr>
          <p:nvPr>
            <p:ph type="body" idx="1"/>
          </p:nvPr>
        </p:nvSpPr>
        <p:spPr/>
        <p:txBody>
          <a:bodyPr/>
          <a:lstStyle/>
          <a:p>
            <a:pPr defTabSz="942289">
              <a:defRPr/>
            </a:pPr>
            <a:endParaRPr lang="en-US" dirty="0">
              <a:solidFill>
                <a:prstClr val="black"/>
              </a:solidFill>
              <a:latin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857A81-DEF9-4B57-AC08-20326D7F815B}"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5774783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258DACF-8309-2044-8EF4-AA7C90F4E9AA}" type="slidenum">
              <a:rPr lang="en-US" smtClean="0"/>
              <a:t>55</a:t>
            </a:fld>
            <a:endParaRPr lang="en-US" dirty="0"/>
          </a:p>
        </p:txBody>
      </p:sp>
    </p:spTree>
    <p:extLst>
      <p:ext uri="{BB962C8B-B14F-4D97-AF65-F5344CB8AC3E}">
        <p14:creationId xmlns:p14="http://schemas.microsoft.com/office/powerpoint/2010/main" val="345944416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258DACF-8309-2044-8EF4-AA7C90F4E9AA}" type="slidenum">
              <a:rPr lang="en-US" smtClean="0"/>
              <a:t>56</a:t>
            </a:fld>
            <a:endParaRPr lang="en-US" dirty="0"/>
          </a:p>
        </p:txBody>
      </p:sp>
    </p:spTree>
    <p:extLst>
      <p:ext uri="{BB962C8B-B14F-4D97-AF65-F5344CB8AC3E}">
        <p14:creationId xmlns:p14="http://schemas.microsoft.com/office/powerpoint/2010/main" val="396690627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57</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0956031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8A38DF-6C33-40B9-8998-8C037513C6BB}"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CA"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Notes Placeholder 4"/>
          <p:cNvSpPr>
            <a:spLocks noGrp="1"/>
          </p:cNvSpPr>
          <p:nvPr>
            <p:ph type="body" sz="quarter" idx="10"/>
          </p:nvPr>
        </p:nvSpPr>
        <p:spPr/>
        <p:txBody>
          <a:bodyPr/>
          <a:lstStyle/>
          <a:p>
            <a:endParaRPr lang="en-GB"/>
          </a:p>
        </p:txBody>
      </p:sp>
    </p:spTree>
    <p:extLst>
      <p:ext uri="{BB962C8B-B14F-4D97-AF65-F5344CB8AC3E}">
        <p14:creationId xmlns:p14="http://schemas.microsoft.com/office/powerpoint/2010/main" val="51347439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DCC1BA2E-6615-4633-BC12-8A8E968CF4D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Notes Placeholder 4"/>
          <p:cNvSpPr>
            <a:spLocks noGrp="1"/>
          </p:cNvSpPr>
          <p:nvPr>
            <p:ph type="body" sz="quarter" idx="10"/>
          </p:nvPr>
        </p:nvSpPr>
        <p:spPr/>
        <p:txBody>
          <a:bodyPr/>
          <a:lstStyle/>
          <a:p>
            <a:endParaRPr lang="en-GB"/>
          </a:p>
        </p:txBody>
      </p:sp>
    </p:spTree>
    <p:extLst>
      <p:ext uri="{BB962C8B-B14F-4D97-AF65-F5344CB8AC3E}">
        <p14:creationId xmlns:p14="http://schemas.microsoft.com/office/powerpoint/2010/main" val="23970395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C53626E-BC0F-674C-9570-A9D62C09EB5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3624654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65BB8463-FF47-4AB8-A37C-6B473AF28FB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Notes Placeholder 4"/>
          <p:cNvSpPr>
            <a:spLocks noGrp="1"/>
          </p:cNvSpPr>
          <p:nvPr>
            <p:ph type="body" sz="quarter" idx="11"/>
          </p:nvPr>
        </p:nvSpPr>
        <p:spPr/>
        <p:txBody>
          <a:bodyPr/>
          <a:lstStyle/>
          <a:p>
            <a:endParaRPr lang="en-GB"/>
          </a:p>
        </p:txBody>
      </p:sp>
    </p:spTree>
    <p:extLst>
      <p:ext uri="{BB962C8B-B14F-4D97-AF65-F5344CB8AC3E}">
        <p14:creationId xmlns:p14="http://schemas.microsoft.com/office/powerpoint/2010/main" val="64934630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DCC1BA2E-6615-4633-BC12-8A8E968CF4D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Notes Placeholder 4"/>
          <p:cNvSpPr>
            <a:spLocks noGrp="1"/>
          </p:cNvSpPr>
          <p:nvPr>
            <p:ph type="body" sz="quarter" idx="10"/>
          </p:nvPr>
        </p:nvSpPr>
        <p:spPr/>
        <p:txBody>
          <a:bodyPr/>
          <a:lstStyle/>
          <a:p>
            <a:endParaRPr lang="en-GB"/>
          </a:p>
        </p:txBody>
      </p:sp>
    </p:spTree>
    <p:extLst>
      <p:ext uri="{BB962C8B-B14F-4D97-AF65-F5344CB8AC3E}">
        <p14:creationId xmlns:p14="http://schemas.microsoft.com/office/powerpoint/2010/main" val="81036718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65BB8463-FF47-4AB8-A37C-6B473AF28FB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Notes Placeholder 4"/>
          <p:cNvSpPr>
            <a:spLocks noGrp="1"/>
          </p:cNvSpPr>
          <p:nvPr>
            <p:ph type="body" sz="quarter" idx="11"/>
          </p:nvPr>
        </p:nvSpPr>
        <p:spPr/>
        <p:txBody>
          <a:bodyPr/>
          <a:lstStyle/>
          <a:p>
            <a:endParaRPr lang="en-GB"/>
          </a:p>
        </p:txBody>
      </p:sp>
    </p:spTree>
    <p:extLst>
      <p:ext uri="{BB962C8B-B14F-4D97-AF65-F5344CB8AC3E}">
        <p14:creationId xmlns:p14="http://schemas.microsoft.com/office/powerpoint/2010/main" val="356722331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65BB8463-FF47-4AB8-A37C-6B473AF28FB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Notes Placeholder 4"/>
          <p:cNvSpPr>
            <a:spLocks noGrp="1"/>
          </p:cNvSpPr>
          <p:nvPr>
            <p:ph type="body" sz="quarter" idx="11"/>
          </p:nvPr>
        </p:nvSpPr>
        <p:spPr/>
        <p:txBody>
          <a:bodyPr/>
          <a:lstStyle/>
          <a:p>
            <a:endParaRPr lang="en-GB"/>
          </a:p>
        </p:txBody>
      </p:sp>
    </p:spTree>
    <p:extLst>
      <p:ext uri="{BB962C8B-B14F-4D97-AF65-F5344CB8AC3E}">
        <p14:creationId xmlns:p14="http://schemas.microsoft.com/office/powerpoint/2010/main" val="259694641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8A38DF-6C33-40B9-8998-8C037513C6BB}"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CA"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Notes Placeholder 4"/>
          <p:cNvSpPr>
            <a:spLocks noGrp="1"/>
          </p:cNvSpPr>
          <p:nvPr>
            <p:ph type="body" sz="quarter" idx="10"/>
          </p:nvPr>
        </p:nvSpPr>
        <p:spPr/>
        <p:txBody>
          <a:bodyPr/>
          <a:lstStyle/>
          <a:p>
            <a:endParaRPr lang="en-GB"/>
          </a:p>
        </p:txBody>
      </p:sp>
    </p:spTree>
    <p:extLst>
      <p:ext uri="{BB962C8B-B14F-4D97-AF65-F5344CB8AC3E}">
        <p14:creationId xmlns:p14="http://schemas.microsoft.com/office/powerpoint/2010/main" val="343115578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258DACF-8309-2044-8EF4-AA7C90F4E9AA}" type="slidenum">
              <a:rPr lang="en-US" smtClean="0"/>
              <a:t>65</a:t>
            </a:fld>
            <a:endParaRPr lang="en-US" dirty="0"/>
          </a:p>
        </p:txBody>
      </p:sp>
    </p:spTree>
    <p:extLst>
      <p:ext uri="{BB962C8B-B14F-4D97-AF65-F5344CB8AC3E}">
        <p14:creationId xmlns:p14="http://schemas.microsoft.com/office/powerpoint/2010/main" val="200730130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258DACF-8309-2044-8EF4-AA7C90F4E9AA}" type="slidenum">
              <a:rPr lang="en-US" smtClean="0"/>
              <a:t>66</a:t>
            </a:fld>
            <a:endParaRPr lang="en-US" dirty="0"/>
          </a:p>
        </p:txBody>
      </p:sp>
    </p:spTree>
    <p:extLst>
      <p:ext uri="{BB962C8B-B14F-4D97-AF65-F5344CB8AC3E}">
        <p14:creationId xmlns:p14="http://schemas.microsoft.com/office/powerpoint/2010/main" val="117859877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5"/>
          </p:nvPr>
        </p:nvSpPr>
        <p:spPr/>
        <p:txBody>
          <a:bodyPr/>
          <a:lstStyle/>
          <a:p>
            <a:pPr>
              <a:defRPr/>
            </a:pPr>
            <a:fld id="{2FB72F01-6714-4A31-8C22-8E0F1B091B56}" type="slidenum">
              <a:rPr lang="en-US" altLang="en-US" smtClean="0"/>
              <a:pPr>
                <a:defRPr/>
              </a:pPr>
              <a:t>67</a:t>
            </a:fld>
            <a:endParaRPr lang="en-US" altLang="en-US" dirty="0"/>
          </a:p>
        </p:txBody>
      </p:sp>
    </p:spTree>
    <p:extLst>
      <p:ext uri="{BB962C8B-B14F-4D97-AF65-F5344CB8AC3E}">
        <p14:creationId xmlns:p14="http://schemas.microsoft.com/office/powerpoint/2010/main" val="204674269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258DACF-8309-2044-8EF4-AA7C90F4E9AA}" type="slidenum">
              <a:rPr lang="en-US" smtClean="0"/>
              <a:t>68</a:t>
            </a:fld>
            <a:endParaRPr lang="en-US" dirty="0"/>
          </a:p>
        </p:txBody>
      </p:sp>
    </p:spTree>
    <p:extLst>
      <p:ext uri="{BB962C8B-B14F-4D97-AF65-F5344CB8AC3E}">
        <p14:creationId xmlns:p14="http://schemas.microsoft.com/office/powerpoint/2010/main" val="407241856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258DACF-8309-2044-8EF4-AA7C90F4E9AA}" type="slidenum">
              <a:rPr lang="en-US" smtClean="0"/>
              <a:t>69</a:t>
            </a:fld>
            <a:endParaRPr lang="en-US" dirty="0"/>
          </a:p>
        </p:txBody>
      </p:sp>
    </p:spTree>
    <p:extLst>
      <p:ext uri="{BB962C8B-B14F-4D97-AF65-F5344CB8AC3E}">
        <p14:creationId xmlns:p14="http://schemas.microsoft.com/office/powerpoint/2010/main" val="33416094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258DACF-8309-2044-8EF4-AA7C90F4E9AA}" type="slidenum">
              <a:rPr lang="en-US" smtClean="0"/>
              <a:t>7</a:t>
            </a:fld>
            <a:endParaRPr lang="en-US" dirty="0"/>
          </a:p>
        </p:txBody>
      </p:sp>
    </p:spTree>
    <p:extLst>
      <p:ext uri="{BB962C8B-B14F-4D97-AF65-F5344CB8AC3E}">
        <p14:creationId xmlns:p14="http://schemas.microsoft.com/office/powerpoint/2010/main" val="176174375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258DACF-8309-2044-8EF4-AA7C90F4E9AA}" type="slidenum">
              <a:rPr lang="en-US" smtClean="0"/>
              <a:t>70</a:t>
            </a:fld>
            <a:endParaRPr lang="en-US" dirty="0"/>
          </a:p>
        </p:txBody>
      </p:sp>
    </p:spTree>
    <p:extLst>
      <p:ext uri="{BB962C8B-B14F-4D97-AF65-F5344CB8AC3E}">
        <p14:creationId xmlns:p14="http://schemas.microsoft.com/office/powerpoint/2010/main" val="395165811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258DACF-8309-2044-8EF4-AA7C90F4E9AA}" type="slidenum">
              <a:rPr lang="en-US" smtClean="0"/>
              <a:t>71</a:t>
            </a:fld>
            <a:endParaRPr lang="en-US" dirty="0"/>
          </a:p>
        </p:txBody>
      </p:sp>
    </p:spTree>
    <p:extLst>
      <p:ext uri="{BB962C8B-B14F-4D97-AF65-F5344CB8AC3E}">
        <p14:creationId xmlns:p14="http://schemas.microsoft.com/office/powerpoint/2010/main" val="195280190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CECEF16-1845-4D05-AF61-647A7547EB36}" type="slidenum">
              <a:rPr lang="en-GB" smtClean="0"/>
              <a:t>72</a:t>
            </a:fld>
            <a:endParaRPr lang="en-GB"/>
          </a:p>
        </p:txBody>
      </p:sp>
    </p:spTree>
    <p:extLst>
      <p:ext uri="{BB962C8B-B14F-4D97-AF65-F5344CB8AC3E}">
        <p14:creationId xmlns:p14="http://schemas.microsoft.com/office/powerpoint/2010/main" val="56789903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258DACF-8309-2044-8EF4-AA7C90F4E9AA}" type="slidenum">
              <a:rPr lang="en-US" smtClean="0"/>
              <a:t>73</a:t>
            </a:fld>
            <a:endParaRPr lang="en-US" dirty="0"/>
          </a:p>
        </p:txBody>
      </p:sp>
    </p:spTree>
    <p:extLst>
      <p:ext uri="{BB962C8B-B14F-4D97-AF65-F5344CB8AC3E}">
        <p14:creationId xmlns:p14="http://schemas.microsoft.com/office/powerpoint/2010/main" val="4752637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258DACF-8309-2044-8EF4-AA7C90F4E9AA}" type="slidenum">
              <a:rPr lang="en-US" smtClean="0"/>
              <a:t>74</a:t>
            </a:fld>
            <a:endParaRPr lang="en-US" dirty="0"/>
          </a:p>
        </p:txBody>
      </p:sp>
    </p:spTree>
    <p:extLst>
      <p:ext uri="{BB962C8B-B14F-4D97-AF65-F5344CB8AC3E}">
        <p14:creationId xmlns:p14="http://schemas.microsoft.com/office/powerpoint/2010/main" val="3324697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75</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8368477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76</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0625200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8A38DF-6C33-40B9-8998-8C037513C6BB}"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C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Notes Placeholder 4"/>
          <p:cNvSpPr>
            <a:spLocks noGrp="1"/>
          </p:cNvSpPr>
          <p:nvPr>
            <p:ph type="body" sz="quarter" idx="10"/>
          </p:nvPr>
        </p:nvSpPr>
        <p:spPr/>
        <p:txBody>
          <a:bodyPr/>
          <a:lstStyle/>
          <a:p>
            <a:endParaRPr lang="en-GB"/>
          </a:p>
        </p:txBody>
      </p:sp>
    </p:spTree>
    <p:extLst>
      <p:ext uri="{BB962C8B-B14F-4D97-AF65-F5344CB8AC3E}">
        <p14:creationId xmlns:p14="http://schemas.microsoft.com/office/powerpoint/2010/main" val="223921635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258DACF-8309-2044-8EF4-AA7C90F4E9AA}" type="slidenum">
              <a:rPr lang="en-US" smtClean="0"/>
              <a:t>78</a:t>
            </a:fld>
            <a:endParaRPr lang="en-US" dirty="0"/>
          </a:p>
        </p:txBody>
      </p:sp>
    </p:spTree>
    <p:extLst>
      <p:ext uri="{BB962C8B-B14F-4D97-AF65-F5344CB8AC3E}">
        <p14:creationId xmlns:p14="http://schemas.microsoft.com/office/powerpoint/2010/main" val="359854811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79</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992948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BB8463-FF47-4AB8-A37C-6B473AF28F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599452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258DACF-8309-2044-8EF4-AA7C90F4E9AA}" type="slidenum">
              <a:rPr lang="en-US" smtClean="0"/>
              <a:t>80</a:t>
            </a:fld>
            <a:endParaRPr lang="en-US" dirty="0"/>
          </a:p>
        </p:txBody>
      </p:sp>
    </p:spTree>
    <p:extLst>
      <p:ext uri="{BB962C8B-B14F-4D97-AF65-F5344CB8AC3E}">
        <p14:creationId xmlns:p14="http://schemas.microsoft.com/office/powerpoint/2010/main" val="307098399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258DACF-8309-2044-8EF4-AA7C90F4E9AA}" type="slidenum">
              <a:rPr lang="en-US" smtClean="0"/>
              <a:t>81</a:t>
            </a:fld>
            <a:endParaRPr lang="en-US" dirty="0"/>
          </a:p>
        </p:txBody>
      </p:sp>
    </p:spTree>
    <p:extLst>
      <p:ext uri="{BB962C8B-B14F-4D97-AF65-F5344CB8AC3E}">
        <p14:creationId xmlns:p14="http://schemas.microsoft.com/office/powerpoint/2010/main" val="179755008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258DACF-8309-2044-8EF4-AA7C90F4E9AA}" type="slidenum">
              <a:rPr lang="en-US" smtClean="0"/>
              <a:t>82</a:t>
            </a:fld>
            <a:endParaRPr lang="en-US" dirty="0"/>
          </a:p>
        </p:txBody>
      </p:sp>
    </p:spTree>
    <p:extLst>
      <p:ext uri="{BB962C8B-B14F-4D97-AF65-F5344CB8AC3E}">
        <p14:creationId xmlns:p14="http://schemas.microsoft.com/office/powerpoint/2010/main" val="310311355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258DACF-8309-2044-8EF4-AA7C90F4E9AA}" type="slidenum">
              <a:rPr lang="en-US" smtClean="0"/>
              <a:t>83</a:t>
            </a:fld>
            <a:endParaRPr lang="en-US" dirty="0"/>
          </a:p>
        </p:txBody>
      </p:sp>
    </p:spTree>
    <p:extLst>
      <p:ext uri="{BB962C8B-B14F-4D97-AF65-F5344CB8AC3E}">
        <p14:creationId xmlns:p14="http://schemas.microsoft.com/office/powerpoint/2010/main" val="426775371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258DACF-8309-2044-8EF4-AA7C90F4E9AA}" type="slidenum">
              <a:rPr lang="en-US" smtClean="0"/>
              <a:t>84</a:t>
            </a:fld>
            <a:endParaRPr lang="en-US" dirty="0"/>
          </a:p>
        </p:txBody>
      </p:sp>
    </p:spTree>
    <p:extLst>
      <p:ext uri="{BB962C8B-B14F-4D97-AF65-F5344CB8AC3E}">
        <p14:creationId xmlns:p14="http://schemas.microsoft.com/office/powerpoint/2010/main" val="378499332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C53626E-BC0F-674C-9570-A9D62C09EB5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2386011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258DACF-8309-2044-8EF4-AA7C90F4E9AA}" type="slidenum">
              <a:rPr lang="en-US" smtClean="0"/>
              <a:t>86</a:t>
            </a:fld>
            <a:endParaRPr lang="en-US" dirty="0"/>
          </a:p>
        </p:txBody>
      </p:sp>
    </p:spTree>
    <p:extLst>
      <p:ext uri="{BB962C8B-B14F-4D97-AF65-F5344CB8AC3E}">
        <p14:creationId xmlns:p14="http://schemas.microsoft.com/office/powerpoint/2010/main" val="68465880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7CECEF16-1845-4D05-AF61-647A7547EB36}" type="slidenum">
              <a:rPr lang="en-GB" smtClean="0"/>
              <a:t>87</a:t>
            </a:fld>
            <a:endParaRPr lang="en-GB"/>
          </a:p>
        </p:txBody>
      </p:sp>
      <p:sp>
        <p:nvSpPr>
          <p:cNvPr id="5" name="Notes Placeholder 4"/>
          <p:cNvSpPr>
            <a:spLocks noGrp="1"/>
          </p:cNvSpPr>
          <p:nvPr>
            <p:ph type="body" sz="quarter" idx="10"/>
          </p:nvPr>
        </p:nvSpPr>
        <p:spPr/>
        <p:txBody>
          <a:bodyPr/>
          <a:lstStyle/>
          <a:p>
            <a:endParaRPr lang="en-GB"/>
          </a:p>
        </p:txBody>
      </p:sp>
    </p:spTree>
    <p:extLst>
      <p:ext uri="{BB962C8B-B14F-4D97-AF65-F5344CB8AC3E}">
        <p14:creationId xmlns:p14="http://schemas.microsoft.com/office/powerpoint/2010/main" val="157428816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58DACF-8309-2044-8EF4-AA7C90F4E9A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9125024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19488"/>
          </a:xfrm>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C53626E-BC0F-674C-9570-A9D62C09EB5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89</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614054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BB8463-FF47-4AB8-A37C-6B473AF28F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261388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258DACF-8309-2044-8EF4-AA7C90F4E9AA}" type="slidenum">
              <a:rPr lang="en-US" smtClean="0"/>
              <a:t>90</a:t>
            </a:fld>
            <a:endParaRPr lang="en-US" dirty="0"/>
          </a:p>
        </p:txBody>
      </p:sp>
    </p:spTree>
    <p:extLst>
      <p:ext uri="{BB962C8B-B14F-4D97-AF65-F5344CB8AC3E}">
        <p14:creationId xmlns:p14="http://schemas.microsoft.com/office/powerpoint/2010/main" val="15785536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hyperlink" Target="https://www.linkedin.com/company/23742475" TargetMode="External"/><Relationship Id="rId13" Type="http://schemas.openxmlformats.org/officeDocument/2006/relationships/image" Target="../media/image6.png"/><Relationship Id="rId18" Type="http://schemas.openxmlformats.org/officeDocument/2006/relationships/image" Target="../media/image1.png"/><Relationship Id="rId3" Type="http://schemas.openxmlformats.org/officeDocument/2006/relationships/image" Target="../media/image4.svg"/><Relationship Id="rId7" Type="http://schemas.openxmlformats.org/officeDocument/2006/relationships/hyperlink" Target="mailto:antoine.lacombe@cor2ed.com" TargetMode="External"/><Relationship Id="rId12" Type="http://schemas.openxmlformats.org/officeDocument/2006/relationships/image" Target="../media/image5.png"/><Relationship Id="rId17" Type="http://schemas.openxmlformats.org/officeDocument/2006/relationships/image" Target="../media/image8.png"/><Relationship Id="rId2" Type="http://schemas.openxmlformats.org/officeDocument/2006/relationships/image" Target="../media/image3.png"/><Relationship Id="rId16" Type="http://schemas.microsoft.com/office/2007/relationships/hdphoto" Target="../media/hdphoto1.wdp"/><Relationship Id="rId1" Type="http://schemas.openxmlformats.org/officeDocument/2006/relationships/slideMaster" Target="../slideMasters/slideMaster1.xml"/><Relationship Id="rId6" Type="http://schemas.openxmlformats.org/officeDocument/2006/relationships/hyperlink" Target="mailto:froukje.sosef@cor2ed.com" TargetMode="External"/><Relationship Id="rId11" Type="http://schemas.openxmlformats.org/officeDocument/2006/relationships/hyperlink" Target="https://vimeo.com/channels/guconnect" TargetMode="External"/><Relationship Id="rId5" Type="http://schemas.openxmlformats.org/officeDocument/2006/relationships/image" Target="../media/image6.svg"/><Relationship Id="rId15" Type="http://schemas.openxmlformats.org/officeDocument/2006/relationships/image" Target="../media/image7.png"/><Relationship Id="rId10" Type="http://schemas.openxmlformats.org/officeDocument/2006/relationships/hyperlink" Target="https://twitter.com/guconnectinfo" TargetMode="External"/><Relationship Id="rId19"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hyperlink" Target="https://guconnect.cor2ed.com/" TargetMode="External"/><Relationship Id="rId14" Type="http://schemas.openxmlformats.org/officeDocument/2006/relationships/image" Target="../media/image9.sv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Disposition personnalisée">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D4F219E9-EB93-344E-AB38-CABE19D11848}"/>
              </a:ext>
            </a:extLst>
          </p:cNvPr>
          <p:cNvPicPr>
            <a:picLocks noChangeAspect="1"/>
          </p:cNvPicPr>
          <p:nvPr userDrawn="1"/>
        </p:nvPicPr>
        <p:blipFill rotWithShape="1">
          <a:blip r:embed="rId2"/>
          <a:srcRect l="1017" r="3425"/>
          <a:stretch/>
        </p:blipFill>
        <p:spPr>
          <a:xfrm>
            <a:off x="2911549" y="2125394"/>
            <a:ext cx="6368902" cy="2582672"/>
          </a:xfrm>
          <a:prstGeom prst="rect">
            <a:avLst/>
          </a:prstGeom>
        </p:spPr>
      </p:pic>
    </p:spTree>
    <p:extLst>
      <p:ext uri="{BB962C8B-B14F-4D97-AF65-F5344CB8AC3E}">
        <p14:creationId xmlns:p14="http://schemas.microsoft.com/office/powerpoint/2010/main" val="2242898611"/>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amp; legend">
    <p:spTree>
      <p:nvGrpSpPr>
        <p:cNvPr id="1" name=""/>
        <p:cNvGrpSpPr/>
        <p:nvPr/>
      </p:nvGrpSpPr>
      <p:grpSpPr>
        <a:xfrm>
          <a:off x="0" y="0"/>
          <a:ext cx="0" cy="0"/>
          <a:chOff x="0" y="0"/>
          <a:chExt cx="0" cy="0"/>
        </a:xfrm>
      </p:grpSpPr>
      <p:sp>
        <p:nvSpPr>
          <p:cNvPr id="3" name="Espace réservé pour une image  2"/>
          <p:cNvSpPr>
            <a:spLocks noGrp="1"/>
          </p:cNvSpPr>
          <p:nvPr>
            <p:ph type="pic" idx="1" hasCustomPrompt="1"/>
          </p:nvPr>
        </p:nvSpPr>
        <p:spPr>
          <a:xfrm>
            <a:off x="621216" y="239346"/>
            <a:ext cx="8931169" cy="4465706"/>
          </a:xfrm>
          <a:prstGeom prst="rect">
            <a:avLst/>
          </a:prstGeom>
        </p:spPr>
        <p:txBody>
          <a:bodyPr>
            <a:normAutofit/>
          </a:bodyPr>
          <a:lstStyle>
            <a:lvl1pPr marL="0" indent="0">
              <a:buNone/>
              <a:defRPr sz="2800" baseline="0">
                <a:latin typeface="Arial" panose="020B0604020202020204" pitchFamily="34" charset="0"/>
                <a:ea typeface="Verdana" panose="020B060403050404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Drop an image or click on the </a:t>
            </a:r>
            <a:r>
              <a:rPr lang="en-GB" noProof="0" dirty="0"/>
              <a:t>icon</a:t>
            </a:r>
            <a:r>
              <a:rPr lang="en-GB" dirty="0"/>
              <a:t> to add one </a:t>
            </a:r>
          </a:p>
        </p:txBody>
      </p:sp>
      <p:sp>
        <p:nvSpPr>
          <p:cNvPr id="4" name="Espace réservé du texte 3"/>
          <p:cNvSpPr>
            <a:spLocks noGrp="1"/>
          </p:cNvSpPr>
          <p:nvPr>
            <p:ph type="body" sz="half" idx="2" hasCustomPrompt="1"/>
          </p:nvPr>
        </p:nvSpPr>
        <p:spPr>
          <a:xfrm>
            <a:off x="609600" y="5013176"/>
            <a:ext cx="8942784" cy="804862"/>
          </a:xfrm>
          <a:prstGeom prst="rect">
            <a:avLst/>
          </a:prstGeom>
        </p:spPr>
        <p:txBody>
          <a:bodyPr lIns="0" tIns="0" rIns="0" bIns="0">
            <a:normAutofit/>
          </a:bodyPr>
          <a:lstStyle>
            <a:lvl1pPr marL="0" indent="0" algn="l">
              <a:buNone/>
              <a:defRPr sz="1800" b="0" i="0" baseline="0">
                <a:solidFill>
                  <a:srgbClr val="5D8298"/>
                </a:solidFill>
                <a:latin typeface="Arial" panose="020B0604020202020204" pitchFamily="34" charset="0"/>
                <a:ea typeface="Verdana" panose="020B060403050404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dirty="0"/>
              <a:t>Click and add text</a:t>
            </a:r>
          </a:p>
        </p:txBody>
      </p:sp>
      <p:sp>
        <p:nvSpPr>
          <p:cNvPr id="9" name="Espace réservé du numéro de diapositive 6">
            <a:extLst>
              <a:ext uri="{FF2B5EF4-FFF2-40B4-BE49-F238E27FC236}">
                <a16:creationId xmlns="" xmlns:a16="http://schemas.microsoft.com/office/drawing/2014/main" id="{610BCDA3-369C-43C8-A135-679B9AC3D312}"/>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
        <p:nvSpPr>
          <p:cNvPr id="7" name="Content Placeholder 5">
            <a:extLst>
              <a:ext uri="{FF2B5EF4-FFF2-40B4-BE49-F238E27FC236}">
                <a16:creationId xmlns="" xmlns:a16="http://schemas.microsoft.com/office/drawing/2014/main" id="{65B45DD1-D8DA-F347-A3D1-EAA2C6D05F24}"/>
              </a:ext>
            </a:extLst>
          </p:cNvPr>
          <p:cNvSpPr>
            <a:spLocks noGrp="1"/>
          </p:cNvSpPr>
          <p:nvPr>
            <p:ph sz="quarter" idx="15"/>
          </p:nvPr>
        </p:nvSpPr>
        <p:spPr>
          <a:xfrm>
            <a:off x="620184" y="6356351"/>
            <a:ext cx="8116800" cy="365125"/>
          </a:xfrm>
          <a:prstGeom prst="rect">
            <a:avLst/>
          </a:prstGeom>
        </p:spPr>
        <p:txBody>
          <a:bodyPr anchor="ctr" anchorCtr="0">
            <a:noAutofit/>
          </a:bodyPr>
          <a:lstStyle>
            <a:lvl1pPr marL="0" indent="0">
              <a:spcBef>
                <a:spcPts val="200"/>
              </a:spcBef>
              <a:buNone/>
              <a:defRPr sz="10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Tree>
    <p:extLst>
      <p:ext uri="{BB962C8B-B14F-4D97-AF65-F5344CB8AC3E}">
        <p14:creationId xmlns:p14="http://schemas.microsoft.com/office/powerpoint/2010/main" val="264616181"/>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Image text">
    <p:spTree>
      <p:nvGrpSpPr>
        <p:cNvPr id="1" name=""/>
        <p:cNvGrpSpPr/>
        <p:nvPr/>
      </p:nvGrpSpPr>
      <p:grpSpPr>
        <a:xfrm>
          <a:off x="0" y="0"/>
          <a:ext cx="0" cy="0"/>
          <a:chOff x="0" y="0"/>
          <a:chExt cx="0" cy="0"/>
        </a:xfrm>
      </p:grpSpPr>
      <p:sp>
        <p:nvSpPr>
          <p:cNvPr id="3" name="Espace réservé pour une image  2"/>
          <p:cNvSpPr>
            <a:spLocks noGrp="1"/>
          </p:cNvSpPr>
          <p:nvPr>
            <p:ph type="pic" idx="1" hasCustomPrompt="1"/>
          </p:nvPr>
        </p:nvSpPr>
        <p:spPr>
          <a:xfrm>
            <a:off x="609600" y="1412876"/>
            <a:ext cx="5181600" cy="4472781"/>
          </a:xfrm>
          <a:prstGeom prst="rect">
            <a:avLst/>
          </a:prstGeom>
        </p:spPr>
        <p:txBody>
          <a:bodyPr>
            <a:normAutofit/>
          </a:bodyPr>
          <a:lstStyle>
            <a:lvl1pPr marL="0" indent="0">
              <a:buNone/>
              <a:defRPr sz="28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noProof="0" dirty="0"/>
              <a:t>Drop an image or click on the icon to add one </a:t>
            </a:r>
          </a:p>
        </p:txBody>
      </p:sp>
      <p:sp>
        <p:nvSpPr>
          <p:cNvPr id="9" name="Content Placeholder 2">
            <a:extLst>
              <a:ext uri="{FF2B5EF4-FFF2-40B4-BE49-F238E27FC236}">
                <a16:creationId xmlns="" xmlns:a16="http://schemas.microsoft.com/office/drawing/2014/main" id="{7C4DDB2A-D091-4603-B954-F1F7415B5854}"/>
              </a:ext>
            </a:extLst>
          </p:cNvPr>
          <p:cNvSpPr>
            <a:spLocks noGrp="1"/>
          </p:cNvSpPr>
          <p:nvPr>
            <p:ph sz="quarter" idx="17"/>
          </p:nvPr>
        </p:nvSpPr>
        <p:spPr>
          <a:xfrm>
            <a:off x="6161452" y="1412876"/>
            <a:ext cx="5186755" cy="4473125"/>
          </a:xfrm>
        </p:spPr>
        <p:txBody>
          <a:bodyPr>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Title 4">
            <a:extLst>
              <a:ext uri="{FF2B5EF4-FFF2-40B4-BE49-F238E27FC236}">
                <a16:creationId xmlns="" xmlns:a16="http://schemas.microsoft.com/office/drawing/2014/main" id="{466B5AD6-CE67-4BBC-9EB2-93460D1CB785}"/>
              </a:ext>
            </a:extLst>
          </p:cNvPr>
          <p:cNvSpPr>
            <a:spLocks noGrp="1"/>
          </p:cNvSpPr>
          <p:nvPr>
            <p:ph type="title"/>
          </p:nvPr>
        </p:nvSpPr>
        <p:spPr>
          <a:xfrm>
            <a:off x="619200" y="246566"/>
            <a:ext cx="8740800" cy="807285"/>
          </a:xfrm>
        </p:spPr>
        <p:txBody>
          <a:bodyPr anchor="t"/>
          <a:lstStyle>
            <a:lvl1pPr>
              <a:lnSpc>
                <a:spcPts val="3000"/>
              </a:lnSpc>
              <a:defRPr>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13" name="Espace réservé du numéro de diapositive 6">
            <a:extLst>
              <a:ext uri="{FF2B5EF4-FFF2-40B4-BE49-F238E27FC236}">
                <a16:creationId xmlns="" xmlns:a16="http://schemas.microsoft.com/office/drawing/2014/main" id="{0221FD13-185B-46DF-BA72-E12DA2E55F09}"/>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
        <p:nvSpPr>
          <p:cNvPr id="8" name="Content Placeholder 5">
            <a:extLst>
              <a:ext uri="{FF2B5EF4-FFF2-40B4-BE49-F238E27FC236}">
                <a16:creationId xmlns="" xmlns:a16="http://schemas.microsoft.com/office/drawing/2014/main" id="{4F83C810-D1E6-F34E-B5D8-E1693AB87B4F}"/>
              </a:ext>
            </a:extLst>
          </p:cNvPr>
          <p:cNvSpPr>
            <a:spLocks noGrp="1"/>
          </p:cNvSpPr>
          <p:nvPr>
            <p:ph sz="quarter" idx="15"/>
          </p:nvPr>
        </p:nvSpPr>
        <p:spPr>
          <a:xfrm>
            <a:off x="620184" y="6356351"/>
            <a:ext cx="8116800" cy="365125"/>
          </a:xfrm>
          <a:prstGeom prst="rect">
            <a:avLst/>
          </a:prstGeom>
        </p:spPr>
        <p:txBody>
          <a:bodyPr anchor="ctr" anchorCtr="0">
            <a:noAutofit/>
          </a:bodyPr>
          <a:lstStyle>
            <a:lvl1pPr marL="0" indent="0">
              <a:spcBef>
                <a:spcPts val="200"/>
              </a:spcBef>
              <a:buNone/>
              <a:defRPr sz="10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Tree>
    <p:extLst>
      <p:ext uri="{BB962C8B-B14F-4D97-AF65-F5344CB8AC3E}">
        <p14:creationId xmlns:p14="http://schemas.microsoft.com/office/powerpoint/2010/main" val="804488972"/>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2 columns text">
    <p:spTree>
      <p:nvGrpSpPr>
        <p:cNvPr id="1" name=""/>
        <p:cNvGrpSpPr/>
        <p:nvPr/>
      </p:nvGrpSpPr>
      <p:grpSpPr>
        <a:xfrm>
          <a:off x="0" y="0"/>
          <a:ext cx="0" cy="0"/>
          <a:chOff x="0" y="0"/>
          <a:chExt cx="0" cy="0"/>
        </a:xfrm>
      </p:grpSpPr>
      <p:sp>
        <p:nvSpPr>
          <p:cNvPr id="11" name="Content Placeholder 2">
            <a:extLst>
              <a:ext uri="{FF2B5EF4-FFF2-40B4-BE49-F238E27FC236}">
                <a16:creationId xmlns="" xmlns:a16="http://schemas.microsoft.com/office/drawing/2014/main" id="{3162B263-5EE9-4AEE-8654-DD3CA21ACE82}"/>
              </a:ext>
            </a:extLst>
          </p:cNvPr>
          <p:cNvSpPr>
            <a:spLocks noGrp="1"/>
          </p:cNvSpPr>
          <p:nvPr>
            <p:ph sz="quarter" idx="16"/>
          </p:nvPr>
        </p:nvSpPr>
        <p:spPr>
          <a:xfrm>
            <a:off x="620184" y="1412876"/>
            <a:ext cx="5186755" cy="4473125"/>
          </a:xfrm>
        </p:spPr>
        <p:txBody>
          <a:bodyPr>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Content Placeholder 2">
            <a:extLst>
              <a:ext uri="{FF2B5EF4-FFF2-40B4-BE49-F238E27FC236}">
                <a16:creationId xmlns="" xmlns:a16="http://schemas.microsoft.com/office/drawing/2014/main" id="{E81C97C1-EB70-41CB-8E10-ED8420DF6B37}"/>
              </a:ext>
            </a:extLst>
          </p:cNvPr>
          <p:cNvSpPr>
            <a:spLocks noGrp="1"/>
          </p:cNvSpPr>
          <p:nvPr>
            <p:ph sz="quarter" idx="17"/>
          </p:nvPr>
        </p:nvSpPr>
        <p:spPr>
          <a:xfrm>
            <a:off x="6161452" y="1412876"/>
            <a:ext cx="5186755" cy="4473125"/>
          </a:xfrm>
        </p:spPr>
        <p:txBody>
          <a:bodyPr>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Title 4">
            <a:extLst>
              <a:ext uri="{FF2B5EF4-FFF2-40B4-BE49-F238E27FC236}">
                <a16:creationId xmlns="" xmlns:a16="http://schemas.microsoft.com/office/drawing/2014/main" id="{AD0C9F4F-B9B1-48AF-B0EA-B2DC04A96707}"/>
              </a:ext>
            </a:extLst>
          </p:cNvPr>
          <p:cNvSpPr>
            <a:spLocks noGrp="1"/>
          </p:cNvSpPr>
          <p:nvPr>
            <p:ph type="title"/>
          </p:nvPr>
        </p:nvSpPr>
        <p:spPr>
          <a:xfrm>
            <a:off x="619200" y="246566"/>
            <a:ext cx="8740800" cy="807285"/>
          </a:xfrm>
        </p:spPr>
        <p:txBody>
          <a:bodyPr anchor="t"/>
          <a:lstStyle>
            <a:lvl1pPr>
              <a:lnSpc>
                <a:spcPts val="3000"/>
              </a:lnSpc>
              <a:defRPr>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14" name="Espace réservé du numéro de diapositive 6">
            <a:extLst>
              <a:ext uri="{FF2B5EF4-FFF2-40B4-BE49-F238E27FC236}">
                <a16:creationId xmlns="" xmlns:a16="http://schemas.microsoft.com/office/drawing/2014/main" id="{D4634937-A53D-4397-98D3-B9CB083009B1}"/>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
        <p:nvSpPr>
          <p:cNvPr id="8" name="Content Placeholder 5">
            <a:extLst>
              <a:ext uri="{FF2B5EF4-FFF2-40B4-BE49-F238E27FC236}">
                <a16:creationId xmlns="" xmlns:a16="http://schemas.microsoft.com/office/drawing/2014/main" id="{FF841974-4C9E-1E42-8575-16AEEF96DFA1}"/>
              </a:ext>
            </a:extLst>
          </p:cNvPr>
          <p:cNvSpPr>
            <a:spLocks noGrp="1"/>
          </p:cNvSpPr>
          <p:nvPr>
            <p:ph sz="quarter" idx="15"/>
          </p:nvPr>
        </p:nvSpPr>
        <p:spPr>
          <a:xfrm>
            <a:off x="620184" y="6356351"/>
            <a:ext cx="8116800" cy="365125"/>
          </a:xfrm>
          <a:prstGeom prst="rect">
            <a:avLst/>
          </a:prstGeom>
        </p:spPr>
        <p:txBody>
          <a:bodyPr anchor="ctr" anchorCtr="0">
            <a:noAutofit/>
          </a:bodyPr>
          <a:lstStyle>
            <a:lvl1pPr marL="0" indent="0">
              <a:spcBef>
                <a:spcPts val="200"/>
              </a:spcBef>
              <a:buNone/>
              <a:defRPr sz="10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Tree>
    <p:extLst>
      <p:ext uri="{BB962C8B-B14F-4D97-AF65-F5344CB8AC3E}">
        <p14:creationId xmlns:p14="http://schemas.microsoft.com/office/powerpoint/2010/main" val="1754861371"/>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ubtitle 2 columns text">
    <p:spTree>
      <p:nvGrpSpPr>
        <p:cNvPr id="1" name=""/>
        <p:cNvGrpSpPr/>
        <p:nvPr/>
      </p:nvGrpSpPr>
      <p:grpSpPr>
        <a:xfrm>
          <a:off x="0" y="0"/>
          <a:ext cx="0" cy="0"/>
          <a:chOff x="0" y="0"/>
          <a:chExt cx="0" cy="0"/>
        </a:xfrm>
      </p:grpSpPr>
      <p:sp>
        <p:nvSpPr>
          <p:cNvPr id="11" name="Content Placeholder 2">
            <a:extLst>
              <a:ext uri="{FF2B5EF4-FFF2-40B4-BE49-F238E27FC236}">
                <a16:creationId xmlns="" xmlns:a16="http://schemas.microsoft.com/office/drawing/2014/main" id="{3162B263-5EE9-4AEE-8654-DD3CA21ACE82}"/>
              </a:ext>
            </a:extLst>
          </p:cNvPr>
          <p:cNvSpPr>
            <a:spLocks noGrp="1"/>
          </p:cNvSpPr>
          <p:nvPr>
            <p:ph sz="quarter" idx="16"/>
          </p:nvPr>
        </p:nvSpPr>
        <p:spPr>
          <a:xfrm>
            <a:off x="620184" y="2276872"/>
            <a:ext cx="5186755" cy="3609128"/>
          </a:xfrm>
        </p:spPr>
        <p:txBody>
          <a:bodyPr>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Content Placeholder 2">
            <a:extLst>
              <a:ext uri="{FF2B5EF4-FFF2-40B4-BE49-F238E27FC236}">
                <a16:creationId xmlns="" xmlns:a16="http://schemas.microsoft.com/office/drawing/2014/main" id="{E81C97C1-EB70-41CB-8E10-ED8420DF6B37}"/>
              </a:ext>
            </a:extLst>
          </p:cNvPr>
          <p:cNvSpPr>
            <a:spLocks noGrp="1"/>
          </p:cNvSpPr>
          <p:nvPr>
            <p:ph sz="quarter" idx="17"/>
          </p:nvPr>
        </p:nvSpPr>
        <p:spPr>
          <a:xfrm>
            <a:off x="6161452" y="2276872"/>
            <a:ext cx="5186755" cy="3609128"/>
          </a:xfrm>
        </p:spPr>
        <p:txBody>
          <a:bodyPr>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Espace réservé du texte 16">
            <a:extLst>
              <a:ext uri="{FF2B5EF4-FFF2-40B4-BE49-F238E27FC236}">
                <a16:creationId xmlns="" xmlns:a16="http://schemas.microsoft.com/office/drawing/2014/main" id="{AFEDB953-883A-4AA5-8CB4-3BCDFAC17C08}"/>
              </a:ext>
            </a:extLst>
          </p:cNvPr>
          <p:cNvSpPr>
            <a:spLocks noGrp="1"/>
          </p:cNvSpPr>
          <p:nvPr>
            <p:ph type="body" sz="quarter" idx="18" hasCustomPrompt="1"/>
          </p:nvPr>
        </p:nvSpPr>
        <p:spPr>
          <a:xfrm>
            <a:off x="6158414" y="1412776"/>
            <a:ext cx="5189793" cy="710664"/>
          </a:xfrm>
          <a:prstGeom prst="rect">
            <a:avLst/>
          </a:prstGeom>
        </p:spPr>
        <p:txBody>
          <a:bodyPr lIns="0" tIns="0" rIns="0" bIns="0"/>
          <a:lstStyle>
            <a:lvl1pPr marL="0" indent="0">
              <a:buNone/>
              <a:defRPr sz="2000" b="1" cap="all" spc="100" baseline="0">
                <a:solidFill>
                  <a:schemeClr val="accent1"/>
                </a:solidFill>
                <a:latin typeface="Arial" panose="020B0604020202020204" pitchFamily="34" charset="0"/>
                <a:ea typeface="Verdana" panose="020B0604030504040204" pitchFamily="34" charset="0"/>
                <a:cs typeface="Arial" panose="020B0604020202020204" pitchFamily="34" charset="0"/>
              </a:defRPr>
            </a:lvl1pPr>
          </a:lstStyle>
          <a:p>
            <a:pPr lvl="0"/>
            <a:r>
              <a:rPr lang="en-GB" noProof="0" dirty="0"/>
              <a:t>ADD TEXT</a:t>
            </a:r>
          </a:p>
        </p:txBody>
      </p:sp>
      <p:sp>
        <p:nvSpPr>
          <p:cNvPr id="15" name="Espace réservé du texte 16">
            <a:extLst>
              <a:ext uri="{FF2B5EF4-FFF2-40B4-BE49-F238E27FC236}">
                <a16:creationId xmlns="" xmlns:a16="http://schemas.microsoft.com/office/drawing/2014/main" id="{9BDE935D-F794-436A-87C3-56818AEA0041}"/>
              </a:ext>
            </a:extLst>
          </p:cNvPr>
          <p:cNvSpPr>
            <a:spLocks noGrp="1"/>
          </p:cNvSpPr>
          <p:nvPr>
            <p:ph type="body" sz="quarter" idx="19" hasCustomPrompt="1"/>
          </p:nvPr>
        </p:nvSpPr>
        <p:spPr>
          <a:xfrm>
            <a:off x="624418" y="1412776"/>
            <a:ext cx="5189793" cy="710664"/>
          </a:xfrm>
          <a:prstGeom prst="rect">
            <a:avLst/>
          </a:prstGeom>
        </p:spPr>
        <p:txBody>
          <a:bodyPr lIns="0" tIns="0" rIns="0" bIns="0"/>
          <a:lstStyle>
            <a:lvl1pPr marL="0" indent="0">
              <a:buNone/>
              <a:defRPr sz="2000" b="1" cap="all" spc="100" baseline="0">
                <a:solidFill>
                  <a:schemeClr val="accent1"/>
                </a:solidFill>
                <a:latin typeface="Arial" panose="020B0604020202020204" pitchFamily="34" charset="0"/>
                <a:ea typeface="Verdana" panose="020B0604030504040204" pitchFamily="34" charset="0"/>
                <a:cs typeface="Arial" panose="020B0604020202020204" pitchFamily="34" charset="0"/>
              </a:defRPr>
            </a:lvl1pPr>
          </a:lstStyle>
          <a:p>
            <a:pPr lvl="0"/>
            <a:r>
              <a:rPr lang="en-GB" noProof="0" dirty="0"/>
              <a:t>ADD TEXT</a:t>
            </a:r>
          </a:p>
        </p:txBody>
      </p:sp>
      <p:sp>
        <p:nvSpPr>
          <p:cNvPr id="14" name="Title 4">
            <a:extLst>
              <a:ext uri="{FF2B5EF4-FFF2-40B4-BE49-F238E27FC236}">
                <a16:creationId xmlns="" xmlns:a16="http://schemas.microsoft.com/office/drawing/2014/main" id="{B6B0310D-A0F1-4B76-98F1-54EC3C47F0DB}"/>
              </a:ext>
            </a:extLst>
          </p:cNvPr>
          <p:cNvSpPr>
            <a:spLocks noGrp="1"/>
          </p:cNvSpPr>
          <p:nvPr>
            <p:ph type="title"/>
          </p:nvPr>
        </p:nvSpPr>
        <p:spPr>
          <a:xfrm>
            <a:off x="619200" y="246566"/>
            <a:ext cx="8740800" cy="807285"/>
          </a:xfrm>
        </p:spPr>
        <p:txBody>
          <a:bodyPr anchor="t"/>
          <a:lstStyle>
            <a:lvl1pPr>
              <a:lnSpc>
                <a:spcPts val="3000"/>
              </a:lnSpc>
              <a:defRPr>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18" name="Espace réservé du numéro de diapositive 6">
            <a:extLst>
              <a:ext uri="{FF2B5EF4-FFF2-40B4-BE49-F238E27FC236}">
                <a16:creationId xmlns="" xmlns:a16="http://schemas.microsoft.com/office/drawing/2014/main" id="{444C8659-EDDD-4772-9C1F-9B4636FE34C2}"/>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
        <p:nvSpPr>
          <p:cNvPr id="10" name="Content Placeholder 5">
            <a:extLst>
              <a:ext uri="{FF2B5EF4-FFF2-40B4-BE49-F238E27FC236}">
                <a16:creationId xmlns="" xmlns:a16="http://schemas.microsoft.com/office/drawing/2014/main" id="{B72C77BE-E73D-844F-8127-C0CFE85FBD69}"/>
              </a:ext>
            </a:extLst>
          </p:cNvPr>
          <p:cNvSpPr>
            <a:spLocks noGrp="1"/>
          </p:cNvSpPr>
          <p:nvPr>
            <p:ph sz="quarter" idx="15"/>
          </p:nvPr>
        </p:nvSpPr>
        <p:spPr>
          <a:xfrm>
            <a:off x="620184" y="6356351"/>
            <a:ext cx="8116800" cy="365125"/>
          </a:xfrm>
          <a:prstGeom prst="rect">
            <a:avLst/>
          </a:prstGeom>
        </p:spPr>
        <p:txBody>
          <a:bodyPr anchor="ctr" anchorCtr="0">
            <a:noAutofit/>
          </a:bodyPr>
          <a:lstStyle>
            <a:lvl1pPr marL="0" indent="0">
              <a:spcBef>
                <a:spcPts val="200"/>
              </a:spcBef>
              <a:buNone/>
              <a:defRPr sz="10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Tree>
    <p:extLst>
      <p:ext uri="{BB962C8B-B14F-4D97-AF65-F5344CB8AC3E}">
        <p14:creationId xmlns:p14="http://schemas.microsoft.com/office/powerpoint/2010/main" val="1298108581"/>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End slide deck">
    <p:spTree>
      <p:nvGrpSpPr>
        <p:cNvPr id="1" name=""/>
        <p:cNvGrpSpPr/>
        <p:nvPr/>
      </p:nvGrpSpPr>
      <p:grpSpPr>
        <a:xfrm>
          <a:off x="0" y="0"/>
          <a:ext cx="0" cy="0"/>
          <a:chOff x="0" y="0"/>
          <a:chExt cx="0" cy="0"/>
        </a:xfrm>
      </p:grpSpPr>
      <p:sp>
        <p:nvSpPr>
          <p:cNvPr id="33" name="Titre 1">
            <a:extLst>
              <a:ext uri="{FF2B5EF4-FFF2-40B4-BE49-F238E27FC236}">
                <a16:creationId xmlns="" xmlns:a16="http://schemas.microsoft.com/office/drawing/2014/main" id="{30D9B83E-3D49-9A43-848F-2C7088C16D3D}"/>
              </a:ext>
            </a:extLst>
          </p:cNvPr>
          <p:cNvSpPr txBox="1">
            <a:spLocks/>
          </p:cNvSpPr>
          <p:nvPr userDrawn="1"/>
        </p:nvSpPr>
        <p:spPr>
          <a:xfrm>
            <a:off x="323528" y="3978378"/>
            <a:ext cx="4536504" cy="709423"/>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400" b="1" spc="-30" baseline="0" noProof="0" dirty="0">
                <a:solidFill>
                  <a:schemeClr val="accent1"/>
                </a:solidFill>
                <a:latin typeface="Arial" panose="020B0604020202020204" pitchFamily="34" charset="0"/>
                <a:ea typeface="Calibri" charset="0"/>
                <a:cs typeface="Arial" panose="020B0604020202020204" pitchFamily="34" charset="0"/>
              </a:rPr>
              <a:t>Dr. Antoine Lacombe </a:t>
            </a:r>
            <a:r>
              <a:rPr lang="en-GB" sz="1100" b="1" spc="-30" baseline="0" noProof="0" dirty="0">
                <a:solidFill>
                  <a:schemeClr val="accent1"/>
                </a:solidFill>
                <a:latin typeface="Arial" panose="020B0604020202020204" pitchFamily="34" charset="0"/>
                <a:ea typeface="Calibri" charset="0"/>
                <a:cs typeface="Arial" panose="020B0604020202020204" pitchFamily="34" charset="0"/>
              </a:rPr>
              <a:t>Pharm D, MBA</a:t>
            </a:r>
            <a:endParaRPr kumimoji="0" lang="en-GB" sz="1100" b="0" i="0" u="sng" strike="noStrike" kern="1200" cap="none" spc="-30" normalizeH="0" baseline="0" noProof="0" dirty="0">
              <a:ln>
                <a:noFill/>
              </a:ln>
              <a:solidFill>
                <a:schemeClr val="accent1"/>
              </a:solidFill>
              <a:effectLst/>
              <a:uLnTx/>
              <a:uFillTx/>
              <a:latin typeface="Arial" panose="020B0604020202020204" pitchFamily="34" charset="0"/>
              <a:ea typeface="Calibri" charset="0"/>
              <a:cs typeface="Arial" panose="020B0604020202020204" pitchFamily="34" charset="0"/>
            </a:endParaRPr>
          </a:p>
        </p:txBody>
      </p:sp>
      <p:sp>
        <p:nvSpPr>
          <p:cNvPr id="34" name="Titre 1">
            <a:extLst>
              <a:ext uri="{FF2B5EF4-FFF2-40B4-BE49-F238E27FC236}">
                <a16:creationId xmlns="" xmlns:a16="http://schemas.microsoft.com/office/drawing/2014/main" id="{211C4F2C-FAB1-F340-95E4-EA2A11675848}"/>
              </a:ext>
            </a:extLst>
          </p:cNvPr>
          <p:cNvSpPr txBox="1">
            <a:spLocks/>
          </p:cNvSpPr>
          <p:nvPr userDrawn="1"/>
        </p:nvSpPr>
        <p:spPr>
          <a:xfrm>
            <a:off x="787828" y="4475570"/>
            <a:ext cx="4536504" cy="382407"/>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400" b="0" spc="-30" baseline="0" noProof="0" dirty="0">
                <a:solidFill>
                  <a:srgbClr val="5D8298"/>
                </a:solidFill>
                <a:latin typeface="Arial" panose="020B0604020202020204" pitchFamily="34" charset="0"/>
                <a:ea typeface="Calibri" charset="0"/>
                <a:cs typeface="Arial" panose="020B0604020202020204" pitchFamily="34" charset="0"/>
              </a:rPr>
              <a:t>+41 79 529 42 79</a:t>
            </a:r>
            <a:endParaRPr kumimoji="0" lang="en-GB" sz="1400" b="0" i="0" u="sng" strike="noStrike" kern="1200" cap="none" spc="-3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endParaRPr>
          </a:p>
        </p:txBody>
      </p:sp>
      <p:sp>
        <p:nvSpPr>
          <p:cNvPr id="35" name="Titre 1">
            <a:extLst>
              <a:ext uri="{FF2B5EF4-FFF2-40B4-BE49-F238E27FC236}">
                <a16:creationId xmlns="" xmlns:a16="http://schemas.microsoft.com/office/drawing/2014/main" id="{A0C21822-41B9-CA49-B06D-38EC2CB48436}"/>
              </a:ext>
            </a:extLst>
          </p:cNvPr>
          <p:cNvSpPr txBox="1">
            <a:spLocks/>
          </p:cNvSpPr>
          <p:nvPr userDrawn="1"/>
        </p:nvSpPr>
        <p:spPr>
          <a:xfrm>
            <a:off x="348739" y="1556792"/>
            <a:ext cx="4797678" cy="1030504"/>
          </a:xfrm>
          <a:prstGeom prst="rect">
            <a:avLst/>
          </a:prstGeom>
        </p:spPr>
        <p:txBody>
          <a:bodyPr vert="horz" lIns="91440" tIns="45720" rIns="91440" bIns="45720" rtlCol="0" anchor="t">
            <a:normAutofit fontScale="92500" lnSpcReduction="10000"/>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800" b="0" i="0" u="none" strike="noStrike" kern="1200" cap="none" spc="-3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rPr>
              <a:t>GU CONNECT</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800" b="0" i="0" u="none" strike="noStrike" kern="1200" cap="none" spc="-3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rPr>
              <a:t>Bodenackerstrasse 17</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800" b="0" i="0" u="none" strike="noStrike" kern="1200" cap="none" spc="-3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rPr>
              <a:t>4103 Bottmingen </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800" b="0" i="0" u="none" strike="noStrike" kern="1200" cap="none" spc="-3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rPr>
              <a:t>SWITZERLAND</a:t>
            </a:r>
          </a:p>
        </p:txBody>
      </p:sp>
      <p:sp>
        <p:nvSpPr>
          <p:cNvPr id="37" name="Titre 1">
            <a:extLst>
              <a:ext uri="{FF2B5EF4-FFF2-40B4-BE49-F238E27FC236}">
                <a16:creationId xmlns="" xmlns:a16="http://schemas.microsoft.com/office/drawing/2014/main" id="{7238A4CF-B8D0-844F-9DEF-25CDF8B224F6}"/>
              </a:ext>
            </a:extLst>
          </p:cNvPr>
          <p:cNvSpPr txBox="1">
            <a:spLocks/>
          </p:cNvSpPr>
          <p:nvPr userDrawn="1"/>
        </p:nvSpPr>
        <p:spPr>
          <a:xfrm>
            <a:off x="323528" y="2628273"/>
            <a:ext cx="4536504" cy="709423"/>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400" b="1" spc="-30" baseline="0" noProof="0" dirty="0">
                <a:solidFill>
                  <a:schemeClr val="accent1"/>
                </a:solidFill>
                <a:latin typeface="Arial" panose="020B0604020202020204" pitchFamily="34" charset="0"/>
                <a:ea typeface="Calibri" charset="0"/>
                <a:cs typeface="Arial" panose="020B0604020202020204" pitchFamily="34" charset="0"/>
              </a:rPr>
              <a:t>Dr. Froukje Sosef </a:t>
            </a:r>
            <a:r>
              <a:rPr lang="en-GB" sz="1100" b="1" spc="-30" baseline="0" noProof="0" dirty="0">
                <a:solidFill>
                  <a:schemeClr val="accent1"/>
                </a:solidFill>
                <a:latin typeface="Arial" panose="020B0604020202020204" pitchFamily="34" charset="0"/>
                <a:ea typeface="Calibri" charset="0"/>
                <a:cs typeface="Arial" panose="020B0604020202020204" pitchFamily="34" charset="0"/>
              </a:rPr>
              <a:t>MD</a:t>
            </a:r>
            <a:endParaRPr kumimoji="0" lang="en-GB" sz="1100" b="0" i="0" u="sng" strike="noStrike" kern="1200" cap="none" spc="-30" normalizeH="0" baseline="0" noProof="0" dirty="0">
              <a:ln>
                <a:noFill/>
              </a:ln>
              <a:solidFill>
                <a:schemeClr val="accent1"/>
              </a:solidFill>
              <a:effectLst/>
              <a:uLnTx/>
              <a:uFillTx/>
              <a:latin typeface="Arial" panose="020B0604020202020204" pitchFamily="34" charset="0"/>
              <a:ea typeface="Calibri" charset="0"/>
              <a:cs typeface="Arial" panose="020B0604020202020204" pitchFamily="34" charset="0"/>
            </a:endParaRPr>
          </a:p>
        </p:txBody>
      </p:sp>
      <p:sp>
        <p:nvSpPr>
          <p:cNvPr id="38" name="Titre 1">
            <a:extLst>
              <a:ext uri="{FF2B5EF4-FFF2-40B4-BE49-F238E27FC236}">
                <a16:creationId xmlns="" xmlns:a16="http://schemas.microsoft.com/office/drawing/2014/main" id="{845B4609-3133-6145-B894-54903F34A6B6}"/>
              </a:ext>
            </a:extLst>
          </p:cNvPr>
          <p:cNvSpPr txBox="1">
            <a:spLocks/>
          </p:cNvSpPr>
          <p:nvPr userDrawn="1"/>
        </p:nvSpPr>
        <p:spPr>
          <a:xfrm>
            <a:off x="787828" y="3114282"/>
            <a:ext cx="4536504" cy="382407"/>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400" b="0" spc="-30" baseline="0" noProof="0" dirty="0">
                <a:solidFill>
                  <a:srgbClr val="5D8298"/>
                </a:solidFill>
                <a:latin typeface="Arial" panose="020B0604020202020204" pitchFamily="34" charset="0"/>
                <a:ea typeface="Calibri" charset="0"/>
                <a:cs typeface="Arial" panose="020B0604020202020204" pitchFamily="34" charset="0"/>
              </a:rPr>
              <a:t>+31 6 2324 3636</a:t>
            </a:r>
            <a:endParaRPr kumimoji="0" lang="en-GB" sz="1400" b="0" i="0" u="sng" strike="noStrike" kern="1200" cap="none" spc="-3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endParaRPr>
          </a:p>
        </p:txBody>
      </p:sp>
      <p:grpSp>
        <p:nvGrpSpPr>
          <p:cNvPr id="39" name="Group 38">
            <a:extLst>
              <a:ext uri="{FF2B5EF4-FFF2-40B4-BE49-F238E27FC236}">
                <a16:creationId xmlns="" xmlns:a16="http://schemas.microsoft.com/office/drawing/2014/main" id="{E48C88F5-BADD-6544-9BE2-3DE731661BDB}"/>
              </a:ext>
            </a:extLst>
          </p:cNvPr>
          <p:cNvGrpSpPr/>
          <p:nvPr userDrawn="1"/>
        </p:nvGrpSpPr>
        <p:grpSpPr>
          <a:xfrm>
            <a:off x="418902" y="3063588"/>
            <a:ext cx="356400" cy="356400"/>
            <a:chOff x="761970" y="3386221"/>
            <a:chExt cx="356400" cy="356400"/>
          </a:xfrm>
        </p:grpSpPr>
        <p:sp>
          <p:nvSpPr>
            <p:cNvPr id="40" name="Oval 39">
              <a:extLst>
                <a:ext uri="{FF2B5EF4-FFF2-40B4-BE49-F238E27FC236}">
                  <a16:creationId xmlns="" xmlns:a16="http://schemas.microsoft.com/office/drawing/2014/main" id="{FE9B20A3-5A45-944C-9336-BE3E37336B56}"/>
                </a:ext>
              </a:extLst>
            </p:cNvPr>
            <p:cNvSpPr/>
            <p:nvPr userDrawn="1"/>
          </p:nvSpPr>
          <p:spPr>
            <a:xfrm>
              <a:off x="761970" y="3386221"/>
              <a:ext cx="356400" cy="3564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spc="-30" baseline="0" dirty="0">
                <a:latin typeface="Arial" panose="020B0604020202020204" pitchFamily="34" charset="0"/>
                <a:cs typeface="Arial" panose="020B0604020202020204" pitchFamily="34" charset="0"/>
              </a:endParaRPr>
            </a:p>
          </p:txBody>
        </p:sp>
        <p:pic>
          <p:nvPicPr>
            <p:cNvPr id="41" name="Graphic 40" descr="Speaker Phone">
              <a:extLst>
                <a:ext uri="{FF2B5EF4-FFF2-40B4-BE49-F238E27FC236}">
                  <a16:creationId xmlns="" xmlns:a16="http://schemas.microsoft.com/office/drawing/2014/main" id="{06B8A188-B275-1749-B220-6BFC84E14DD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a:xfrm>
              <a:off x="783725" y="3406712"/>
              <a:ext cx="310320" cy="310320"/>
            </a:xfrm>
            <a:prstGeom prst="rect">
              <a:avLst/>
            </a:prstGeom>
          </p:spPr>
        </p:pic>
      </p:grpSp>
      <p:sp>
        <p:nvSpPr>
          <p:cNvPr id="42" name="Oval 41">
            <a:extLst>
              <a:ext uri="{FF2B5EF4-FFF2-40B4-BE49-F238E27FC236}">
                <a16:creationId xmlns="" xmlns:a16="http://schemas.microsoft.com/office/drawing/2014/main" id="{D6C6D3B7-EFD6-4F4E-8BF7-846A4E2ED40F}"/>
              </a:ext>
            </a:extLst>
          </p:cNvPr>
          <p:cNvSpPr/>
          <p:nvPr userDrawn="1"/>
        </p:nvSpPr>
        <p:spPr>
          <a:xfrm>
            <a:off x="417732" y="3496009"/>
            <a:ext cx="356400" cy="3564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spc="-30" baseline="0" dirty="0">
              <a:latin typeface="Arial" panose="020B0604020202020204" pitchFamily="34" charset="0"/>
              <a:cs typeface="Arial" panose="020B0604020202020204" pitchFamily="34" charset="0"/>
            </a:endParaRPr>
          </a:p>
        </p:txBody>
      </p:sp>
      <p:pic>
        <p:nvPicPr>
          <p:cNvPr id="43" name="Graphic 42" descr="Envelope">
            <a:extLst>
              <a:ext uri="{FF2B5EF4-FFF2-40B4-BE49-F238E27FC236}">
                <a16:creationId xmlns="" xmlns:a16="http://schemas.microsoft.com/office/drawing/2014/main" id="{203BF032-9D76-8446-90A2-81167A6F9E2B}"/>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 xmlns:asvg="http://schemas.microsoft.com/office/drawing/2016/SVG/main" r:embed="rId5"/>
              </a:ext>
            </a:extLst>
          </a:blip>
          <a:stretch>
            <a:fillRect/>
          </a:stretch>
        </p:blipFill>
        <p:spPr>
          <a:xfrm>
            <a:off x="475066" y="3552712"/>
            <a:ext cx="239704" cy="239704"/>
          </a:xfrm>
          <a:prstGeom prst="rect">
            <a:avLst/>
          </a:prstGeom>
        </p:spPr>
      </p:pic>
      <p:grpSp>
        <p:nvGrpSpPr>
          <p:cNvPr id="44" name="Group 43">
            <a:extLst>
              <a:ext uri="{FF2B5EF4-FFF2-40B4-BE49-F238E27FC236}">
                <a16:creationId xmlns="" xmlns:a16="http://schemas.microsoft.com/office/drawing/2014/main" id="{F688AFCF-7F8E-FB44-9041-B6F892F9DED9}"/>
              </a:ext>
            </a:extLst>
          </p:cNvPr>
          <p:cNvGrpSpPr/>
          <p:nvPr userDrawn="1"/>
        </p:nvGrpSpPr>
        <p:grpSpPr>
          <a:xfrm>
            <a:off x="423995" y="4414481"/>
            <a:ext cx="356400" cy="356400"/>
            <a:chOff x="761970" y="3386221"/>
            <a:chExt cx="356400" cy="356400"/>
          </a:xfrm>
        </p:grpSpPr>
        <p:sp>
          <p:nvSpPr>
            <p:cNvPr id="45" name="Oval 44">
              <a:extLst>
                <a:ext uri="{FF2B5EF4-FFF2-40B4-BE49-F238E27FC236}">
                  <a16:creationId xmlns="" xmlns:a16="http://schemas.microsoft.com/office/drawing/2014/main" id="{C64BC49A-DF7C-7A4A-9FC5-6671D04F56EE}"/>
                </a:ext>
              </a:extLst>
            </p:cNvPr>
            <p:cNvSpPr/>
            <p:nvPr userDrawn="1"/>
          </p:nvSpPr>
          <p:spPr>
            <a:xfrm>
              <a:off x="761970" y="3386221"/>
              <a:ext cx="356400" cy="3564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spc="-30" baseline="0" dirty="0">
                <a:latin typeface="Arial" panose="020B0604020202020204" pitchFamily="34" charset="0"/>
                <a:cs typeface="Arial" panose="020B0604020202020204" pitchFamily="34" charset="0"/>
              </a:endParaRPr>
            </a:p>
          </p:txBody>
        </p:sp>
        <p:pic>
          <p:nvPicPr>
            <p:cNvPr id="46" name="Graphic 45" descr="Speaker Phone">
              <a:extLst>
                <a:ext uri="{FF2B5EF4-FFF2-40B4-BE49-F238E27FC236}">
                  <a16:creationId xmlns="" xmlns:a16="http://schemas.microsoft.com/office/drawing/2014/main" id="{09189DD2-B0C0-D841-85CC-7369BEA6FF0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a:xfrm>
              <a:off x="783725" y="3406712"/>
              <a:ext cx="310320" cy="310320"/>
            </a:xfrm>
            <a:prstGeom prst="rect">
              <a:avLst/>
            </a:prstGeom>
          </p:spPr>
        </p:pic>
      </p:grpSp>
      <p:sp>
        <p:nvSpPr>
          <p:cNvPr id="47" name="Oval 46">
            <a:extLst>
              <a:ext uri="{FF2B5EF4-FFF2-40B4-BE49-F238E27FC236}">
                <a16:creationId xmlns="" xmlns:a16="http://schemas.microsoft.com/office/drawing/2014/main" id="{1AAE6246-96AE-DC49-8DE7-D838CD625CFC}"/>
              </a:ext>
            </a:extLst>
          </p:cNvPr>
          <p:cNvSpPr/>
          <p:nvPr userDrawn="1"/>
        </p:nvSpPr>
        <p:spPr>
          <a:xfrm>
            <a:off x="422825" y="4846902"/>
            <a:ext cx="356400" cy="3564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spc="-30" baseline="0" dirty="0">
              <a:latin typeface="Arial" panose="020B0604020202020204" pitchFamily="34" charset="0"/>
              <a:cs typeface="Arial" panose="020B0604020202020204" pitchFamily="34" charset="0"/>
            </a:endParaRPr>
          </a:p>
        </p:txBody>
      </p:sp>
      <p:pic>
        <p:nvPicPr>
          <p:cNvPr id="48" name="Graphic 47" descr="Envelope">
            <a:extLst>
              <a:ext uri="{FF2B5EF4-FFF2-40B4-BE49-F238E27FC236}">
                <a16:creationId xmlns="" xmlns:a16="http://schemas.microsoft.com/office/drawing/2014/main" id="{55462033-D5C5-2249-9B36-25F0C401F36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 xmlns:asvg="http://schemas.microsoft.com/office/drawing/2016/SVG/main" r:embed="rId5"/>
              </a:ext>
            </a:extLst>
          </a:blip>
          <a:stretch>
            <a:fillRect/>
          </a:stretch>
        </p:blipFill>
        <p:spPr>
          <a:xfrm>
            <a:off x="482343" y="4902641"/>
            <a:ext cx="239704" cy="239704"/>
          </a:xfrm>
          <a:prstGeom prst="rect">
            <a:avLst/>
          </a:prstGeom>
        </p:spPr>
      </p:pic>
      <p:sp>
        <p:nvSpPr>
          <p:cNvPr id="49" name="Titre 1">
            <a:extLst>
              <a:ext uri="{FF2B5EF4-FFF2-40B4-BE49-F238E27FC236}">
                <a16:creationId xmlns="" xmlns:a16="http://schemas.microsoft.com/office/drawing/2014/main" id="{E8583C5A-FD0A-BD46-BBC5-BD13714A25BB}"/>
              </a:ext>
            </a:extLst>
          </p:cNvPr>
          <p:cNvSpPr txBox="1">
            <a:spLocks/>
          </p:cNvSpPr>
          <p:nvPr userDrawn="1"/>
        </p:nvSpPr>
        <p:spPr>
          <a:xfrm>
            <a:off x="787828" y="4885348"/>
            <a:ext cx="4536504" cy="382407"/>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400" b="0" spc="-30" baseline="0" noProof="0" dirty="0">
                <a:solidFill>
                  <a:srgbClr val="5D8298"/>
                </a:solidFill>
                <a:latin typeface="Arial" panose="020B0604020202020204" pitchFamily="34" charset="0"/>
                <a:ea typeface="Calibri" charset="0"/>
                <a:cs typeface="Arial" panose="020B0604020202020204" pitchFamily="34" charset="0"/>
              </a:rPr>
              <a:t>antoine.lacombe@cor2ed.com</a:t>
            </a:r>
            <a:endParaRPr kumimoji="0" lang="en-GB" sz="1400" b="0" i="0" u="sng" strike="noStrike" kern="1200" cap="none" spc="-3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endParaRPr>
          </a:p>
        </p:txBody>
      </p:sp>
      <p:sp>
        <p:nvSpPr>
          <p:cNvPr id="50" name="Titre 1">
            <a:extLst>
              <a:ext uri="{FF2B5EF4-FFF2-40B4-BE49-F238E27FC236}">
                <a16:creationId xmlns="" xmlns:a16="http://schemas.microsoft.com/office/drawing/2014/main" id="{CFC48485-78A5-8A42-80FC-22461B1B7983}"/>
              </a:ext>
            </a:extLst>
          </p:cNvPr>
          <p:cNvSpPr txBox="1">
            <a:spLocks/>
          </p:cNvSpPr>
          <p:nvPr userDrawn="1"/>
        </p:nvSpPr>
        <p:spPr>
          <a:xfrm>
            <a:off x="787828" y="3557513"/>
            <a:ext cx="4536504" cy="382407"/>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400" b="0" spc="-30" baseline="0" noProof="0" dirty="0">
                <a:solidFill>
                  <a:srgbClr val="5D8298"/>
                </a:solidFill>
                <a:latin typeface="Arial" panose="020B0604020202020204" pitchFamily="34" charset="0"/>
                <a:ea typeface="Calibri" charset="0"/>
                <a:cs typeface="Arial" panose="020B0604020202020204" pitchFamily="34" charset="0"/>
              </a:rPr>
              <a:t>froukje.sosef@cor2ed.com</a:t>
            </a:r>
            <a:endParaRPr kumimoji="0" lang="en-GB" sz="1400" b="0" i="0" u="sng" strike="noStrike" kern="1200" cap="none" spc="-3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endParaRPr>
          </a:p>
        </p:txBody>
      </p:sp>
      <p:sp>
        <p:nvSpPr>
          <p:cNvPr id="52" name="Rounded Rectangle 51">
            <a:extLst>
              <a:ext uri="{FF2B5EF4-FFF2-40B4-BE49-F238E27FC236}">
                <a16:creationId xmlns="" xmlns:a16="http://schemas.microsoft.com/office/drawing/2014/main" id="{6DCF7B01-6C44-C043-BFD8-FFEF8F4FFBF8}"/>
              </a:ext>
            </a:extLst>
          </p:cNvPr>
          <p:cNvSpPr/>
          <p:nvPr userDrawn="1"/>
        </p:nvSpPr>
        <p:spPr>
          <a:xfrm>
            <a:off x="418160" y="5510895"/>
            <a:ext cx="369911" cy="369769"/>
          </a:xfrm>
          <a:prstGeom prst="roundRect">
            <a:avLst>
              <a:gd name="adj" fmla="val 11151"/>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pc="-30" baseline="0" dirty="0">
              <a:latin typeface="Arial" panose="020B0604020202020204" pitchFamily="34" charset="0"/>
              <a:cs typeface="Arial" panose="020B0604020202020204" pitchFamily="34" charset="0"/>
            </a:endParaRPr>
          </a:p>
        </p:txBody>
      </p:sp>
      <p:sp>
        <p:nvSpPr>
          <p:cNvPr id="53" name="Rounded Rectangle 52">
            <a:extLst>
              <a:ext uri="{FF2B5EF4-FFF2-40B4-BE49-F238E27FC236}">
                <a16:creationId xmlns="" xmlns:a16="http://schemas.microsoft.com/office/drawing/2014/main" id="{17C634CE-E48A-2A4D-AB27-2406D835CDEF}"/>
              </a:ext>
            </a:extLst>
          </p:cNvPr>
          <p:cNvSpPr/>
          <p:nvPr userDrawn="1"/>
        </p:nvSpPr>
        <p:spPr>
          <a:xfrm>
            <a:off x="3400127" y="6036410"/>
            <a:ext cx="369911" cy="369769"/>
          </a:xfrm>
          <a:prstGeom prst="roundRect">
            <a:avLst>
              <a:gd name="adj" fmla="val 11151"/>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pc="-30" baseline="0" dirty="0">
              <a:latin typeface="Arial" panose="020B0604020202020204" pitchFamily="34" charset="0"/>
              <a:cs typeface="Arial" panose="020B0604020202020204" pitchFamily="34" charset="0"/>
            </a:endParaRPr>
          </a:p>
        </p:txBody>
      </p:sp>
      <p:sp>
        <p:nvSpPr>
          <p:cNvPr id="54" name="TextBox 53">
            <a:extLst>
              <a:ext uri="{FF2B5EF4-FFF2-40B4-BE49-F238E27FC236}">
                <a16:creationId xmlns="" xmlns:a16="http://schemas.microsoft.com/office/drawing/2014/main" id="{11545D23-3443-4B4E-B16A-53F679FD88AC}"/>
              </a:ext>
            </a:extLst>
          </p:cNvPr>
          <p:cNvSpPr txBox="1"/>
          <p:nvPr userDrawn="1"/>
        </p:nvSpPr>
        <p:spPr>
          <a:xfrm>
            <a:off x="787049" y="5497848"/>
            <a:ext cx="2634939" cy="424732"/>
          </a:xfrm>
          <a:prstGeom prst="rect">
            <a:avLst/>
          </a:prstGeom>
          <a:noFill/>
        </p:spPr>
        <p:txBody>
          <a:bodyPr wrap="square" rtlCol="0">
            <a:spAutoFit/>
          </a:bodyPr>
          <a:lstStyle/>
          <a:p>
            <a:pPr>
              <a:lnSpc>
                <a:spcPct val="90000"/>
              </a:lnSpc>
            </a:pPr>
            <a:r>
              <a:rPr lang="en-GB" sz="1000" b="1" spc="-30" baseline="0" dirty="0">
                <a:solidFill>
                  <a:schemeClr val="tx2"/>
                </a:solidFill>
                <a:latin typeface="Arial" panose="020B0604020202020204" pitchFamily="34" charset="0"/>
                <a:ea typeface="Aileron" charset="0"/>
                <a:cs typeface="Arial" panose="020B0604020202020204" pitchFamily="34" charset="0"/>
              </a:rPr>
              <a:t>Connect on</a:t>
            </a:r>
          </a:p>
          <a:p>
            <a:pPr marL="0" marR="0" indent="0" algn="l" defTabSz="457200" rtl="0" eaLnBrk="1" fontAlgn="auto" latinLnBrk="0" hangingPunct="1">
              <a:lnSpc>
                <a:spcPct val="90000"/>
              </a:lnSpc>
              <a:spcBef>
                <a:spcPts val="0"/>
              </a:spcBef>
              <a:spcAft>
                <a:spcPts val="0"/>
              </a:spcAft>
              <a:buClrTx/>
              <a:buSzTx/>
              <a:buFontTx/>
              <a:buNone/>
              <a:tabLst/>
              <a:defRPr/>
            </a:pPr>
            <a:r>
              <a:rPr lang="en-GB" sz="1400" spc="-30" baseline="0" dirty="0">
                <a:solidFill>
                  <a:schemeClr val="tx2"/>
                </a:solidFill>
                <a:latin typeface="Arial" panose="020B0604020202020204" pitchFamily="34" charset="0"/>
                <a:ea typeface="Aileron" charset="0"/>
                <a:cs typeface="Arial" panose="020B0604020202020204" pitchFamily="34" charset="0"/>
              </a:rPr>
              <a:t>LinkedIn @GU CONNECT</a:t>
            </a:r>
          </a:p>
        </p:txBody>
      </p:sp>
      <p:sp>
        <p:nvSpPr>
          <p:cNvPr id="55" name="TextBox 54">
            <a:extLst>
              <a:ext uri="{FF2B5EF4-FFF2-40B4-BE49-F238E27FC236}">
                <a16:creationId xmlns="" xmlns:a16="http://schemas.microsoft.com/office/drawing/2014/main" id="{B8BF9290-E004-3540-868B-E4C5A9318280}"/>
              </a:ext>
            </a:extLst>
          </p:cNvPr>
          <p:cNvSpPr txBox="1"/>
          <p:nvPr userDrawn="1"/>
        </p:nvSpPr>
        <p:spPr>
          <a:xfrm>
            <a:off x="3821101" y="5497848"/>
            <a:ext cx="2634939" cy="431657"/>
          </a:xfrm>
          <a:prstGeom prst="rect">
            <a:avLst/>
          </a:prstGeom>
          <a:noFill/>
        </p:spPr>
        <p:txBody>
          <a:bodyPr wrap="square" rtlCol="0">
            <a:spAutoFit/>
          </a:bodyPr>
          <a:lstStyle/>
          <a:p>
            <a:pPr>
              <a:lnSpc>
                <a:spcPct val="90000"/>
              </a:lnSpc>
            </a:pPr>
            <a:r>
              <a:rPr lang="en-GB" sz="1000" b="1" spc="-30" baseline="0" dirty="0">
                <a:solidFill>
                  <a:schemeClr val="tx2"/>
                </a:solidFill>
                <a:latin typeface="Arial" panose="020B0604020202020204" pitchFamily="34" charset="0"/>
                <a:ea typeface="Aileron" charset="0"/>
                <a:cs typeface="Arial" panose="020B0604020202020204" pitchFamily="34" charset="0"/>
              </a:rPr>
              <a:t>Watch on</a:t>
            </a:r>
          </a:p>
          <a:p>
            <a:pPr>
              <a:lnSpc>
                <a:spcPct val="90000"/>
              </a:lnSpc>
            </a:pPr>
            <a:r>
              <a:rPr lang="en-GB" sz="1400" spc="-30" baseline="0" dirty="0">
                <a:solidFill>
                  <a:schemeClr val="tx2"/>
                </a:solidFill>
                <a:latin typeface="Arial" panose="020B0604020202020204" pitchFamily="34" charset="0"/>
                <a:ea typeface="Aileron" charset="0"/>
                <a:cs typeface="Arial" panose="020B0604020202020204" pitchFamily="34" charset="0"/>
              </a:rPr>
              <a:t>Vimeo @GU CONNECT</a:t>
            </a:r>
          </a:p>
        </p:txBody>
      </p:sp>
      <p:sp>
        <p:nvSpPr>
          <p:cNvPr id="56" name="Rectangle 55">
            <a:hlinkClick r:id="rId6"/>
            <a:extLst>
              <a:ext uri="{FF2B5EF4-FFF2-40B4-BE49-F238E27FC236}">
                <a16:creationId xmlns="" xmlns:a16="http://schemas.microsoft.com/office/drawing/2014/main" id="{ECC34AA8-766A-EB43-8FE2-E8FB6E9C3D2A}"/>
              </a:ext>
            </a:extLst>
          </p:cNvPr>
          <p:cNvSpPr/>
          <p:nvPr userDrawn="1"/>
        </p:nvSpPr>
        <p:spPr>
          <a:xfrm>
            <a:off x="787049" y="3551583"/>
            <a:ext cx="2141681" cy="331304"/>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pc="-30" baseline="0" dirty="0">
              <a:latin typeface="Arial" panose="020B0604020202020204" pitchFamily="34" charset="0"/>
              <a:cs typeface="Arial" panose="020B0604020202020204" pitchFamily="34" charset="0"/>
            </a:endParaRPr>
          </a:p>
        </p:txBody>
      </p:sp>
      <p:sp>
        <p:nvSpPr>
          <p:cNvPr id="57" name="Rectangle 56">
            <a:hlinkClick r:id="rId7"/>
            <a:extLst>
              <a:ext uri="{FF2B5EF4-FFF2-40B4-BE49-F238E27FC236}">
                <a16:creationId xmlns="" xmlns:a16="http://schemas.microsoft.com/office/drawing/2014/main" id="{4E7802E3-ED32-404A-8126-A4B56AFCEABE}"/>
              </a:ext>
            </a:extLst>
          </p:cNvPr>
          <p:cNvSpPr/>
          <p:nvPr userDrawn="1"/>
        </p:nvSpPr>
        <p:spPr>
          <a:xfrm>
            <a:off x="832866" y="4884954"/>
            <a:ext cx="2360908" cy="331304"/>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pc="-30" baseline="0" dirty="0">
              <a:latin typeface="Arial" panose="020B0604020202020204" pitchFamily="34" charset="0"/>
              <a:cs typeface="Arial" panose="020B0604020202020204" pitchFamily="34" charset="0"/>
            </a:endParaRPr>
          </a:p>
        </p:txBody>
      </p:sp>
      <p:sp>
        <p:nvSpPr>
          <p:cNvPr id="58" name="Rectangle 57">
            <a:hlinkClick r:id="rId8"/>
            <a:extLst>
              <a:ext uri="{FF2B5EF4-FFF2-40B4-BE49-F238E27FC236}">
                <a16:creationId xmlns="" xmlns:a16="http://schemas.microsoft.com/office/drawing/2014/main" id="{341CA860-02BB-924D-9BBB-24243CD225F6}"/>
              </a:ext>
            </a:extLst>
          </p:cNvPr>
          <p:cNvSpPr/>
          <p:nvPr userDrawn="1"/>
        </p:nvSpPr>
        <p:spPr>
          <a:xfrm>
            <a:off x="403163" y="5500414"/>
            <a:ext cx="2224621" cy="420239"/>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pc="-30" baseline="0" dirty="0">
              <a:latin typeface="Arial" panose="020B0604020202020204" pitchFamily="34" charset="0"/>
              <a:cs typeface="Arial" panose="020B0604020202020204" pitchFamily="34" charset="0"/>
            </a:endParaRPr>
          </a:p>
        </p:txBody>
      </p:sp>
      <p:sp>
        <p:nvSpPr>
          <p:cNvPr id="59" name="Rounded Rectangle 58">
            <a:extLst>
              <a:ext uri="{FF2B5EF4-FFF2-40B4-BE49-F238E27FC236}">
                <a16:creationId xmlns="" xmlns:a16="http://schemas.microsoft.com/office/drawing/2014/main" id="{44A6321E-3861-F043-A0C0-E5004BE12DEF}"/>
              </a:ext>
            </a:extLst>
          </p:cNvPr>
          <p:cNvSpPr/>
          <p:nvPr userDrawn="1"/>
        </p:nvSpPr>
        <p:spPr>
          <a:xfrm>
            <a:off x="416331" y="6033094"/>
            <a:ext cx="369911" cy="369769"/>
          </a:xfrm>
          <a:prstGeom prst="roundRect">
            <a:avLst>
              <a:gd name="adj" fmla="val 11151"/>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pc="-30" baseline="0" dirty="0">
              <a:latin typeface="Arial" panose="020B0604020202020204" pitchFamily="34" charset="0"/>
              <a:cs typeface="Arial" panose="020B0604020202020204" pitchFamily="34" charset="0"/>
            </a:endParaRPr>
          </a:p>
        </p:txBody>
      </p:sp>
      <p:sp>
        <p:nvSpPr>
          <p:cNvPr id="60" name="TextBox 59">
            <a:extLst>
              <a:ext uri="{FF2B5EF4-FFF2-40B4-BE49-F238E27FC236}">
                <a16:creationId xmlns="" xmlns:a16="http://schemas.microsoft.com/office/drawing/2014/main" id="{D588CC85-387A-AD4E-8865-A2F68822E936}"/>
              </a:ext>
            </a:extLst>
          </p:cNvPr>
          <p:cNvSpPr txBox="1"/>
          <p:nvPr userDrawn="1"/>
        </p:nvSpPr>
        <p:spPr>
          <a:xfrm>
            <a:off x="805458" y="6013567"/>
            <a:ext cx="2616530" cy="446276"/>
          </a:xfrm>
          <a:prstGeom prst="rect">
            <a:avLst/>
          </a:prstGeom>
          <a:noFill/>
          <a:ln>
            <a:noFill/>
          </a:ln>
        </p:spPr>
        <p:txBody>
          <a:bodyPr wrap="square" rtlCol="0">
            <a:spAutoFit/>
          </a:bodyPr>
          <a:lstStyle/>
          <a:p>
            <a:pPr>
              <a:lnSpc>
                <a:spcPct val="90000"/>
              </a:lnSpc>
            </a:pPr>
            <a:r>
              <a:rPr lang="en-GB" sz="1000" b="1" spc="-30" baseline="0" dirty="0">
                <a:solidFill>
                  <a:schemeClr val="tx2"/>
                </a:solidFill>
                <a:latin typeface="Arial" panose="020B0604020202020204" pitchFamily="34" charset="0"/>
                <a:ea typeface="Aileron" charset="0"/>
                <a:cs typeface="Arial" panose="020B0604020202020204" pitchFamily="34" charset="0"/>
              </a:rPr>
              <a:t>Visit us at</a:t>
            </a:r>
          </a:p>
          <a:p>
            <a:r>
              <a:rPr lang="en-US" sz="1400" kern="1200" dirty="0">
                <a:solidFill>
                  <a:schemeClr val="tx2"/>
                </a:solidFill>
                <a:effectLst/>
                <a:latin typeface="Arial" panose="020B0604020202020204" pitchFamily="34" charset="0"/>
                <a:ea typeface="+mn-ea"/>
                <a:cs typeface="Arial" panose="020B0604020202020204" pitchFamily="34" charset="0"/>
              </a:rPr>
              <a:t>https://guconnect.cor2ed.com/</a:t>
            </a:r>
            <a:endParaRPr lang="en-GB" sz="1400" kern="1200" dirty="0">
              <a:solidFill>
                <a:schemeClr val="tx2"/>
              </a:solidFill>
              <a:effectLst/>
              <a:latin typeface="Arial" panose="020B0604020202020204" pitchFamily="34" charset="0"/>
              <a:ea typeface="+mn-ea"/>
              <a:cs typeface="Arial" panose="020B0604020202020204" pitchFamily="34" charset="0"/>
            </a:endParaRPr>
          </a:p>
        </p:txBody>
      </p:sp>
      <p:sp>
        <p:nvSpPr>
          <p:cNvPr id="61" name="Rectangle 60">
            <a:hlinkClick r:id="rId9"/>
            <a:extLst>
              <a:ext uri="{FF2B5EF4-FFF2-40B4-BE49-F238E27FC236}">
                <a16:creationId xmlns="" xmlns:a16="http://schemas.microsoft.com/office/drawing/2014/main" id="{0094C2BB-7685-5B42-AEF5-B7618D606169}"/>
              </a:ext>
            </a:extLst>
          </p:cNvPr>
          <p:cNvSpPr/>
          <p:nvPr userDrawn="1"/>
        </p:nvSpPr>
        <p:spPr>
          <a:xfrm>
            <a:off x="391317" y="6007018"/>
            <a:ext cx="2907360" cy="420239"/>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pc="-30" baseline="0" dirty="0">
              <a:latin typeface="Arial" panose="020B0604020202020204" pitchFamily="34" charset="0"/>
              <a:cs typeface="Arial" panose="020B0604020202020204" pitchFamily="34" charset="0"/>
            </a:endParaRPr>
          </a:p>
        </p:txBody>
      </p:sp>
      <p:sp>
        <p:nvSpPr>
          <p:cNvPr id="62" name="TextBox 61">
            <a:extLst>
              <a:ext uri="{FF2B5EF4-FFF2-40B4-BE49-F238E27FC236}">
                <a16:creationId xmlns="" xmlns:a16="http://schemas.microsoft.com/office/drawing/2014/main" id="{4F811B57-F314-D249-B405-4E201720F927}"/>
              </a:ext>
            </a:extLst>
          </p:cNvPr>
          <p:cNvSpPr txBox="1"/>
          <p:nvPr userDrawn="1"/>
        </p:nvSpPr>
        <p:spPr>
          <a:xfrm>
            <a:off x="3820914" y="6013567"/>
            <a:ext cx="2634939" cy="424732"/>
          </a:xfrm>
          <a:prstGeom prst="rect">
            <a:avLst/>
          </a:prstGeom>
          <a:noFill/>
        </p:spPr>
        <p:txBody>
          <a:bodyPr wrap="square" rtlCol="0">
            <a:spAutoFit/>
          </a:bodyPr>
          <a:lstStyle/>
          <a:p>
            <a:pPr>
              <a:lnSpc>
                <a:spcPct val="90000"/>
              </a:lnSpc>
            </a:pPr>
            <a:r>
              <a:rPr lang="en-GB" sz="1000" b="1" spc="-30" baseline="0" dirty="0">
                <a:solidFill>
                  <a:schemeClr val="tx2"/>
                </a:solidFill>
                <a:latin typeface="Arial" panose="020B0604020202020204" pitchFamily="34" charset="0"/>
                <a:ea typeface="Aileron" charset="0"/>
                <a:cs typeface="Arial" panose="020B0604020202020204" pitchFamily="34" charset="0"/>
              </a:rPr>
              <a:t>Follow us on</a:t>
            </a:r>
          </a:p>
          <a:p>
            <a:pPr marL="0" marR="0" indent="0" algn="l" defTabSz="457200" rtl="0" eaLnBrk="1" fontAlgn="auto" latinLnBrk="0" hangingPunct="1">
              <a:lnSpc>
                <a:spcPct val="90000"/>
              </a:lnSpc>
              <a:spcBef>
                <a:spcPts val="0"/>
              </a:spcBef>
              <a:spcAft>
                <a:spcPts val="0"/>
              </a:spcAft>
              <a:buClrTx/>
              <a:buSzTx/>
              <a:buFontTx/>
              <a:buNone/>
              <a:tabLst/>
              <a:defRPr/>
            </a:pPr>
            <a:r>
              <a:rPr lang="en-GB" sz="1400" spc="-30" baseline="0" dirty="0">
                <a:solidFill>
                  <a:schemeClr val="tx2"/>
                </a:solidFill>
                <a:latin typeface="Arial" panose="020B0604020202020204" pitchFamily="34" charset="0"/>
                <a:ea typeface="Aileron" charset="0"/>
                <a:cs typeface="Arial" panose="020B0604020202020204" pitchFamily="34" charset="0"/>
              </a:rPr>
              <a:t>Twitter @guconnectinfo</a:t>
            </a:r>
          </a:p>
        </p:txBody>
      </p:sp>
      <p:sp>
        <p:nvSpPr>
          <p:cNvPr id="63" name="Rectangle 62">
            <a:hlinkClick r:id="rId10"/>
            <a:extLst>
              <a:ext uri="{FF2B5EF4-FFF2-40B4-BE49-F238E27FC236}">
                <a16:creationId xmlns="" xmlns:a16="http://schemas.microsoft.com/office/drawing/2014/main" id="{20D601F6-C3B3-7D44-8BD5-D679D7FD4EEB}"/>
              </a:ext>
            </a:extLst>
          </p:cNvPr>
          <p:cNvSpPr/>
          <p:nvPr userDrawn="1"/>
        </p:nvSpPr>
        <p:spPr>
          <a:xfrm>
            <a:off x="3380402" y="6033097"/>
            <a:ext cx="2475809" cy="420239"/>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pc="-30" baseline="0" dirty="0">
              <a:latin typeface="Arial" panose="020B0604020202020204" pitchFamily="34" charset="0"/>
              <a:cs typeface="Arial" panose="020B0604020202020204" pitchFamily="34" charset="0"/>
            </a:endParaRPr>
          </a:p>
        </p:txBody>
      </p:sp>
      <p:sp>
        <p:nvSpPr>
          <p:cNvPr id="64" name="Rounded Rectangle 63">
            <a:extLst>
              <a:ext uri="{FF2B5EF4-FFF2-40B4-BE49-F238E27FC236}">
                <a16:creationId xmlns="" xmlns:a16="http://schemas.microsoft.com/office/drawing/2014/main" id="{B103F255-4F6A-CA42-85A6-9FFB2A5D902D}"/>
              </a:ext>
            </a:extLst>
          </p:cNvPr>
          <p:cNvSpPr/>
          <p:nvPr userDrawn="1"/>
        </p:nvSpPr>
        <p:spPr>
          <a:xfrm>
            <a:off x="3404557" y="5510895"/>
            <a:ext cx="369911" cy="369769"/>
          </a:xfrm>
          <a:prstGeom prst="roundRect">
            <a:avLst>
              <a:gd name="adj" fmla="val 11151"/>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pc="-30" baseline="0" dirty="0">
              <a:latin typeface="Arial" panose="020B0604020202020204" pitchFamily="34" charset="0"/>
              <a:cs typeface="Arial" panose="020B0604020202020204" pitchFamily="34" charset="0"/>
            </a:endParaRPr>
          </a:p>
        </p:txBody>
      </p:sp>
      <p:sp>
        <p:nvSpPr>
          <p:cNvPr id="65" name="Rectangle 64">
            <a:hlinkClick r:id="rId11"/>
            <a:extLst>
              <a:ext uri="{FF2B5EF4-FFF2-40B4-BE49-F238E27FC236}">
                <a16:creationId xmlns="" xmlns:a16="http://schemas.microsoft.com/office/drawing/2014/main" id="{813F0D47-5A38-8F45-9EEC-88942D676D03}"/>
              </a:ext>
            </a:extLst>
          </p:cNvPr>
          <p:cNvSpPr/>
          <p:nvPr userDrawn="1"/>
        </p:nvSpPr>
        <p:spPr>
          <a:xfrm>
            <a:off x="3360576" y="5507360"/>
            <a:ext cx="2362295" cy="420239"/>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pc="-30" baseline="0" dirty="0">
              <a:latin typeface="Arial" panose="020B0604020202020204" pitchFamily="34" charset="0"/>
              <a:cs typeface="Arial" panose="020B0604020202020204" pitchFamily="34" charset="0"/>
            </a:endParaRPr>
          </a:p>
        </p:txBody>
      </p:sp>
      <p:pic>
        <p:nvPicPr>
          <p:cNvPr id="66" name="Picture 2" descr="Linkedin logo logo website icon - Popular Social Media Flat">
            <a:extLst>
              <a:ext uri="{FF2B5EF4-FFF2-40B4-BE49-F238E27FC236}">
                <a16:creationId xmlns="" xmlns:a16="http://schemas.microsoft.com/office/drawing/2014/main" id="{22CE719D-BF7E-6348-A086-82D4B96325CC}"/>
              </a:ext>
            </a:extLst>
          </p:cNvPr>
          <p:cNvPicPr>
            <a:picLocks noChangeAspect="1" noChangeArrowheads="1"/>
          </p:cNvPicPr>
          <p:nvPr userDrawn="1"/>
        </p:nvPicPr>
        <p:blipFill>
          <a:blip r:embed="rId12">
            <a:biLevel thresh="25000"/>
            <a:extLst>
              <a:ext uri="{28A0092B-C50C-407E-A947-70E740481C1C}">
                <a14:useLocalDpi xmlns:a14="http://schemas.microsoft.com/office/drawing/2010/main" val="0"/>
              </a:ext>
            </a:extLst>
          </a:blip>
          <a:srcRect/>
          <a:stretch>
            <a:fillRect/>
          </a:stretch>
        </p:blipFill>
        <p:spPr bwMode="auto">
          <a:xfrm>
            <a:off x="341784" y="5424935"/>
            <a:ext cx="526472" cy="526472"/>
          </a:xfrm>
          <a:prstGeom prst="rect">
            <a:avLst/>
          </a:prstGeom>
          <a:noFill/>
          <a:extLst>
            <a:ext uri="{909E8E84-426E-40DD-AFC4-6F175D3DCCD1}">
              <a14:hiddenFill xmlns:a14="http://schemas.microsoft.com/office/drawing/2010/main">
                <a:solidFill>
                  <a:srgbClr val="FFFFFF"/>
                </a:solidFill>
              </a14:hiddenFill>
            </a:ext>
          </a:extLst>
        </p:spPr>
      </p:pic>
      <p:pic>
        <p:nvPicPr>
          <p:cNvPr id="67" name="Graphic 66" descr="World">
            <a:extLst>
              <a:ext uri="{FF2B5EF4-FFF2-40B4-BE49-F238E27FC236}">
                <a16:creationId xmlns="" xmlns:a16="http://schemas.microsoft.com/office/drawing/2014/main" id="{4BB1D94F-DD59-E548-9CEB-1FCCF0910231}"/>
              </a:ext>
            </a:extLst>
          </p:cNvPr>
          <p:cNvPicPr>
            <a:picLocks noChangeAspect="1"/>
          </p:cNvPicPr>
          <p:nvPr userDrawn="1"/>
        </p:nvPicPr>
        <p:blipFill>
          <a:blip r:embed="rId13" cstate="screen">
            <a:extLst>
              <a:ext uri="{28A0092B-C50C-407E-A947-70E740481C1C}">
                <a14:useLocalDpi xmlns:a14="http://schemas.microsoft.com/office/drawing/2010/main"/>
              </a:ext>
              <a:ext uri="{96DAC541-7B7A-43D3-8B79-37D633B846F1}">
                <asvg:svgBlip xmlns="" xmlns:asvg="http://schemas.microsoft.com/office/drawing/2016/SVG/main" r:embed="rId14"/>
              </a:ext>
            </a:extLst>
          </a:blip>
          <a:stretch>
            <a:fillRect/>
          </a:stretch>
        </p:blipFill>
        <p:spPr>
          <a:xfrm>
            <a:off x="447989" y="6070903"/>
            <a:ext cx="306593" cy="306593"/>
          </a:xfrm>
          <a:prstGeom prst="rect">
            <a:avLst/>
          </a:prstGeom>
        </p:spPr>
      </p:pic>
      <p:pic>
        <p:nvPicPr>
          <p:cNvPr id="68" name="Picture 4" descr="Vimeo Icon Logo - Free vector graphic on Pixabay">
            <a:extLst>
              <a:ext uri="{FF2B5EF4-FFF2-40B4-BE49-F238E27FC236}">
                <a16:creationId xmlns="" xmlns:a16="http://schemas.microsoft.com/office/drawing/2014/main" id="{4A49D902-C062-0342-8928-6BF39FAB3487}"/>
              </a:ext>
            </a:extLst>
          </p:cNvPr>
          <p:cNvPicPr>
            <a:picLocks noChangeAspect="1" noChangeArrowheads="1"/>
          </p:cNvPicPr>
          <p:nvPr userDrawn="1"/>
        </p:nvPicPr>
        <p:blipFill>
          <a:blip r:embed="rId15">
            <a:biLevel thresh="25000"/>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307723" y="5424935"/>
            <a:ext cx="563578" cy="563578"/>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2" descr="Free White Twitter Icon - Download White Twitter Icon">
            <a:extLst>
              <a:ext uri="{FF2B5EF4-FFF2-40B4-BE49-F238E27FC236}">
                <a16:creationId xmlns="" xmlns:a16="http://schemas.microsoft.com/office/drawing/2014/main" id="{D0331001-11A8-BB4B-AB85-368EF2DF687C}"/>
              </a:ext>
            </a:extLst>
          </p:cNvPr>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3442843" y="6086443"/>
            <a:ext cx="278977" cy="278977"/>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70">
            <a:extLst>
              <a:ext uri="{FF2B5EF4-FFF2-40B4-BE49-F238E27FC236}">
                <a16:creationId xmlns="" xmlns:a16="http://schemas.microsoft.com/office/drawing/2014/main" id="{D8E0EEA8-7F63-2B4A-B445-EA6C22135F5D}"/>
              </a:ext>
            </a:extLst>
          </p:cNvPr>
          <p:cNvPicPr>
            <a:picLocks noChangeAspect="1"/>
          </p:cNvPicPr>
          <p:nvPr userDrawn="1"/>
        </p:nvPicPr>
        <p:blipFill rotWithShape="1">
          <a:blip r:embed="rId18"/>
          <a:srcRect l="1017" r="3425"/>
          <a:stretch/>
        </p:blipFill>
        <p:spPr>
          <a:xfrm>
            <a:off x="412883" y="677126"/>
            <a:ext cx="2174747" cy="881888"/>
          </a:xfrm>
          <a:prstGeom prst="rect">
            <a:avLst/>
          </a:prstGeom>
        </p:spPr>
      </p:pic>
      <p:sp>
        <p:nvSpPr>
          <p:cNvPr id="70" name="Titre 1">
            <a:extLst>
              <a:ext uri="{FF2B5EF4-FFF2-40B4-BE49-F238E27FC236}">
                <a16:creationId xmlns="" xmlns:a16="http://schemas.microsoft.com/office/drawing/2014/main" id="{7BDF4C6F-C254-DD4C-B8B1-8AEAC5625493}"/>
              </a:ext>
            </a:extLst>
          </p:cNvPr>
          <p:cNvSpPr txBox="1">
            <a:spLocks/>
          </p:cNvSpPr>
          <p:nvPr userDrawn="1"/>
        </p:nvSpPr>
        <p:spPr>
          <a:xfrm>
            <a:off x="5087888" y="6404238"/>
            <a:ext cx="6959903" cy="453762"/>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r>
              <a:rPr lang="en-GB" sz="1600" b="1" spc="-30" baseline="0" noProof="0" dirty="0">
                <a:solidFill>
                  <a:schemeClr val="accent1"/>
                </a:solidFill>
                <a:latin typeface="Arial" panose="020B0604020202020204" pitchFamily="34" charset="0"/>
                <a:ea typeface="Calibri" charset="0"/>
                <a:cs typeface="Arial" panose="020B0604020202020204" pitchFamily="34" charset="0"/>
              </a:rPr>
              <a:t>Heading to the heart of Independent Medical Education Since 2012</a:t>
            </a:r>
            <a:endParaRPr kumimoji="0" lang="en-GB" sz="1600" b="1" i="0" u="sng" strike="noStrike" kern="1200" cap="none" spc="-30" normalizeH="0" baseline="0" noProof="0" dirty="0">
              <a:ln>
                <a:noFill/>
              </a:ln>
              <a:solidFill>
                <a:schemeClr val="accent1"/>
              </a:solidFill>
              <a:effectLst/>
              <a:uLnTx/>
              <a:uFillTx/>
              <a:latin typeface="Arial" panose="020B0604020202020204" pitchFamily="34" charset="0"/>
              <a:ea typeface="Calibri" charset="0"/>
              <a:cs typeface="Arial" panose="020B0604020202020204" pitchFamily="34" charset="0"/>
            </a:endParaRPr>
          </a:p>
        </p:txBody>
      </p:sp>
      <p:pic>
        <p:nvPicPr>
          <p:cNvPr id="51" name="Picture 50">
            <a:extLst>
              <a:ext uri="{FF2B5EF4-FFF2-40B4-BE49-F238E27FC236}">
                <a16:creationId xmlns="" xmlns:a16="http://schemas.microsoft.com/office/drawing/2014/main" id="{DEAB7D36-1156-1B4C-8464-71C1C31F711D}"/>
              </a:ext>
            </a:extLst>
          </p:cNvPr>
          <p:cNvPicPr>
            <a:picLocks noChangeAspect="1"/>
          </p:cNvPicPr>
          <p:nvPr userDrawn="1"/>
        </p:nvPicPr>
        <p:blipFill rotWithShape="1">
          <a:blip r:embed="rId19"/>
          <a:srcRect l="4378" t="16757" r="13110" b="10564"/>
          <a:stretch/>
        </p:blipFill>
        <p:spPr>
          <a:xfrm>
            <a:off x="6598102" y="0"/>
            <a:ext cx="5593898" cy="6365420"/>
          </a:xfrm>
          <a:prstGeom prst="rect">
            <a:avLst/>
          </a:prstGeom>
        </p:spPr>
      </p:pic>
    </p:spTree>
    <p:extLst>
      <p:ext uri="{BB962C8B-B14F-4D97-AF65-F5344CB8AC3E}">
        <p14:creationId xmlns:p14="http://schemas.microsoft.com/office/powerpoint/2010/main" val="2349536450"/>
      </p:ext>
    </p:extLst>
  </p:cSld>
  <p:clrMapOvr>
    <a:masterClrMapping/>
  </p:clrMapOvr>
  <p:transition>
    <p:fade/>
  </p:transition>
  <p:extLst>
    <p:ext uri="{DCECCB84-F9BA-43D5-87BE-67443E8EF086}">
      <p15:sldGuideLst xmlns:p15="http://schemas.microsoft.com/office/powerpoint/2012/main">
        <p15:guide id="1" pos="275">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re et contenu">
    <p:spTree>
      <p:nvGrpSpPr>
        <p:cNvPr id="1" name=""/>
        <p:cNvGrpSpPr/>
        <p:nvPr/>
      </p:nvGrpSpPr>
      <p:grpSpPr>
        <a:xfrm>
          <a:off x="0" y="0"/>
          <a:ext cx="0" cy="0"/>
          <a:chOff x="0" y="0"/>
          <a:chExt cx="0" cy="0"/>
        </a:xfrm>
      </p:grpSpPr>
      <p:sp>
        <p:nvSpPr>
          <p:cNvPr id="9" name="Espace réservé du numéro de diapositive 6"/>
          <p:cNvSpPr>
            <a:spLocks noGrp="1"/>
          </p:cNvSpPr>
          <p:nvPr>
            <p:ph type="sldNum" sz="quarter" idx="4"/>
          </p:nvPr>
        </p:nvSpPr>
        <p:spPr>
          <a:xfrm>
            <a:off x="10704512" y="6356351"/>
            <a:ext cx="877888" cy="365125"/>
          </a:xfrm>
          <a:prstGeom prst="rect">
            <a:avLst/>
          </a:prstGeom>
        </p:spPr>
        <p:txBody>
          <a:bodyPr vert="horz" lIns="0" tIns="0" rIns="0" bIns="0" rtlCol="0" anchor="ctr"/>
          <a:lstStyle>
            <a:lvl1pPr algn="r">
              <a:defRPr sz="1200">
                <a:solidFill>
                  <a:srgbClr val="5D8298"/>
                </a:solidFill>
                <a:latin typeface="PT Sans Narrow" charset="-52"/>
                <a:ea typeface="PT Sans Narrow" charset="-52"/>
                <a:cs typeface="PT Sans Narrow" charset="-52"/>
              </a:defRPr>
            </a:lvl1pPr>
          </a:lstStyle>
          <a:p>
            <a:fld id="{FCE43C0F-8A7B-3A4B-9DB5-B3472E36E833}" type="slidenum">
              <a:rPr lang="en-GB" noProof="0" smtClean="0"/>
              <a:pPr/>
              <a:t>‹#›</a:t>
            </a:fld>
            <a:endParaRPr lang="en-GB" noProof="0" dirty="0"/>
          </a:p>
        </p:txBody>
      </p:sp>
      <p:sp>
        <p:nvSpPr>
          <p:cNvPr id="12" name="Content Placeholder 5"/>
          <p:cNvSpPr>
            <a:spLocks noGrp="1"/>
          </p:cNvSpPr>
          <p:nvPr>
            <p:ph sz="quarter" idx="13"/>
          </p:nvPr>
        </p:nvSpPr>
        <p:spPr>
          <a:xfrm>
            <a:off x="620184" y="6356351"/>
            <a:ext cx="8116800" cy="365125"/>
          </a:xfrm>
        </p:spPr>
        <p:txBody>
          <a:bodyPr anchor="ctr" anchorCtr="0">
            <a:noAutofit/>
          </a:bodyPr>
          <a:lstStyle>
            <a:lvl1pPr marL="0" indent="0">
              <a:spcBef>
                <a:spcPts val="100"/>
              </a:spcBef>
              <a:buNone/>
              <a:defRPr sz="1200">
                <a:latin typeface="PT Sans Narrow"/>
                <a:cs typeface="PT Sans Narrow"/>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a:t>Click to edit Master text styles</a:t>
            </a:r>
          </a:p>
        </p:txBody>
      </p:sp>
      <p:sp>
        <p:nvSpPr>
          <p:cNvPr id="3" name="Content Placeholder 2"/>
          <p:cNvSpPr>
            <a:spLocks noGrp="1"/>
          </p:cNvSpPr>
          <p:nvPr>
            <p:ph sz="quarter" idx="14"/>
          </p:nvPr>
        </p:nvSpPr>
        <p:spPr>
          <a:xfrm>
            <a:off x="620184" y="1425600"/>
            <a:ext cx="10962216" cy="44604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itle 3"/>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984093070"/>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Text">
    <p:spTree>
      <p:nvGrpSpPr>
        <p:cNvPr id="1" name=""/>
        <p:cNvGrpSpPr/>
        <p:nvPr/>
      </p:nvGrpSpPr>
      <p:grpSpPr>
        <a:xfrm>
          <a:off x="0" y="0"/>
          <a:ext cx="0" cy="0"/>
          <a:chOff x="0" y="0"/>
          <a:chExt cx="0" cy="0"/>
        </a:xfrm>
      </p:grpSpPr>
      <p:sp>
        <p:nvSpPr>
          <p:cNvPr id="2" name="Title 1"/>
          <p:cNvSpPr>
            <a:spLocks noGrp="1"/>
          </p:cNvSpPr>
          <p:nvPr>
            <p:ph type="title"/>
          </p:nvPr>
        </p:nvSpPr>
        <p:spPr>
          <a:xfrm>
            <a:off x="608008" y="174662"/>
            <a:ext cx="10972800" cy="646331"/>
          </a:xfrm>
          <a:prstGeom prst="rect">
            <a:avLst/>
          </a:prstGeom>
        </p:spPr>
        <p:txBody>
          <a:bodyPr anchor="t"/>
          <a:lstStyle>
            <a:lvl1pPr algn="l">
              <a:defRPr/>
            </a:lvl1pPr>
          </a:lstStyle>
          <a:p>
            <a:r>
              <a:rPr lang="en-US" dirty="0"/>
              <a:t>Click to edit Master title style</a:t>
            </a:r>
          </a:p>
        </p:txBody>
      </p:sp>
      <p:sp>
        <p:nvSpPr>
          <p:cNvPr id="13" name="Text Placeholder 12"/>
          <p:cNvSpPr>
            <a:spLocks noGrp="1"/>
          </p:cNvSpPr>
          <p:nvPr>
            <p:ph type="body" sz="quarter" idx="12"/>
          </p:nvPr>
        </p:nvSpPr>
        <p:spPr>
          <a:xfrm>
            <a:off x="193575" y="6613426"/>
            <a:ext cx="1181414" cy="115544"/>
          </a:xfrm>
        </p:spPr>
        <p:txBody>
          <a:bodyPr wrap="none" lIns="0" tIns="0" rIns="0" bIns="0" anchor="b">
            <a:spAutoFit/>
          </a:bodyPr>
          <a:lstStyle>
            <a:lvl1pPr marL="0" indent="0">
              <a:buNone/>
              <a:defRPr sz="751" baseline="0"/>
            </a:lvl1pPr>
          </a:lstStyle>
          <a:p>
            <a:pPr lvl="0"/>
            <a:r>
              <a:rPr lang="en-US"/>
              <a:t>Click to edit Master text styles</a:t>
            </a:r>
          </a:p>
        </p:txBody>
      </p:sp>
      <p:sp>
        <p:nvSpPr>
          <p:cNvPr id="6" name="Rectangle 17"/>
          <p:cNvSpPr>
            <a:spLocks noGrp="1" noChangeArrowheads="1"/>
          </p:cNvSpPr>
          <p:nvPr>
            <p:ph idx="1"/>
          </p:nvPr>
        </p:nvSpPr>
        <p:spPr bwMode="auto">
          <a:xfrm>
            <a:off x="609600" y="1604927"/>
            <a:ext cx="10972800" cy="4373563"/>
          </a:xfrm>
          <a:prstGeom prst="rect">
            <a:avLst/>
          </a:prstGeom>
          <a:noFill/>
          <a:ln>
            <a:noFill/>
          </a:ln>
          <a:effectLst/>
        </p:spPr>
        <p:txBody>
          <a:bodyPr/>
          <a:lstStyle>
            <a:lvl1pPr marL="0" indent="0">
              <a:buSzPct val="100000"/>
              <a:buFont typeface="Arial" panose="020B0604020202020204" pitchFamily="34" charset="0"/>
              <a:buNone/>
              <a:defRPr/>
            </a:lvl1pPr>
            <a:lvl2pPr marL="648305" indent="-305084">
              <a:buSzPct val="100000"/>
              <a:buFontTx/>
              <a:buBlip>
                <a:blip r:embed="rId2"/>
              </a:buBlip>
              <a:defRPr/>
            </a:lvl2pPr>
            <a:lvl3pPr>
              <a:buSzPct val="90000"/>
              <a:defRPr/>
            </a:lvl3pPr>
            <a:lvl4pPr marL="1372880" indent="-258607">
              <a:buSzPct val="100000"/>
              <a:buFontTx/>
              <a:buBlip>
                <a:blip r:embed="rId3"/>
              </a:buBlip>
              <a:defRPr/>
            </a:lvl4pPr>
            <a:lvl5pPr>
              <a:buSzPct val="1000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384180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169795"/>
            <a:ext cx="12192000" cy="1340768"/>
          </a:xfrm>
          <a:prstGeom prst="rect">
            <a:avLst/>
          </a:prstGeom>
          <a:noFill/>
        </p:spPr>
        <p:txBody>
          <a:bodyPr/>
          <a:lstStyle>
            <a:lvl1pPr>
              <a:defRPr>
                <a:solidFill>
                  <a:srgbClr val="002450"/>
                </a:solidFill>
              </a:defRPr>
            </a:lvl1pPr>
          </a:lstStyle>
          <a:p>
            <a:r>
              <a:rPr lang="en-US" dirty="0"/>
              <a:t>Click to edit Master title style</a:t>
            </a:r>
          </a:p>
        </p:txBody>
      </p:sp>
      <p:sp>
        <p:nvSpPr>
          <p:cNvPr id="3" name="Footer Placeholder 1">
            <a:extLst>
              <a:ext uri="{FF2B5EF4-FFF2-40B4-BE49-F238E27FC236}">
                <a16:creationId xmlns="" xmlns:a16="http://schemas.microsoft.com/office/drawing/2014/main" id="{88B4F1F8-A298-440C-AE8C-A1EC18E72D5D}"/>
              </a:ext>
            </a:extLst>
          </p:cNvPr>
          <p:cNvSpPr>
            <a:spLocks noGrp="1"/>
          </p:cNvSpPr>
          <p:nvPr>
            <p:ph type="ftr" sz="quarter" idx="10"/>
          </p:nvPr>
        </p:nvSpPr>
        <p:spPr>
          <a:xfrm>
            <a:off x="6769101" y="6165851"/>
            <a:ext cx="5204884" cy="555625"/>
          </a:xfrm>
          <a:prstGeom prst="rect">
            <a:avLst/>
          </a:prstGeom>
        </p:spPr>
        <p:txBody>
          <a:bodyPr vert="horz" lIns="91440" tIns="45720" rIns="91440" bIns="45720" rtlCol="0" anchor="ctr"/>
          <a:lstStyle>
            <a:lvl1pPr algn="ctr">
              <a:defRPr sz="1200" dirty="0">
                <a:solidFill>
                  <a:srgbClr val="800000"/>
                </a:solidFill>
              </a:defRPr>
            </a:lvl1pPr>
          </a:lstStyle>
          <a:p>
            <a:pPr>
              <a:defRPr/>
            </a:pPr>
            <a:endParaRPr lang="en-US" dirty="0"/>
          </a:p>
        </p:txBody>
      </p:sp>
    </p:spTree>
    <p:extLst>
      <p:ext uri="{BB962C8B-B14F-4D97-AF65-F5344CB8AC3E}">
        <p14:creationId xmlns:p14="http://schemas.microsoft.com/office/powerpoint/2010/main" val="25654250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 xmlns:a16="http://schemas.microsoft.com/office/drawing/2014/main" id="{41185972-ECA2-AE49-B80F-CC9E841412EF}"/>
              </a:ext>
            </a:extLst>
          </p:cNvPr>
          <p:cNvSpPr>
            <a:spLocks noGrp="1"/>
          </p:cNvSpPr>
          <p:nvPr>
            <p:ph type="dt" sz="half" idx="10"/>
          </p:nvPr>
        </p:nvSpPr>
        <p:spPr/>
        <p:txBody>
          <a:bodyPr rtlCol="0"/>
          <a:lstStyle>
            <a:lvl1pPr>
              <a:defRPr>
                <a:solidFill>
                  <a:schemeClr val="tx1">
                    <a:tint val="75000"/>
                  </a:schemeClr>
                </a:solidFill>
                <a:latin typeface="Verdana" panose="020B0604030504040204" pitchFamily="34" charset="0"/>
                <a:ea typeface="+mn-ea"/>
                <a:cs typeface="Arial" panose="020B0604020202020204" pitchFamily="34" charset="0"/>
              </a:defRPr>
            </a:lvl1pPr>
          </a:lstStyle>
          <a:p>
            <a:pPr>
              <a:defRPr/>
            </a:pPr>
            <a:endParaRPr lang="en-CA" dirty="0"/>
          </a:p>
        </p:txBody>
      </p:sp>
      <p:sp>
        <p:nvSpPr>
          <p:cNvPr id="5" name="Footer Placeholder 4">
            <a:extLst>
              <a:ext uri="{FF2B5EF4-FFF2-40B4-BE49-F238E27FC236}">
                <a16:creationId xmlns="" xmlns:a16="http://schemas.microsoft.com/office/drawing/2014/main" id="{8069AEC0-7346-FB40-8B15-44A0F11D8324}"/>
              </a:ext>
            </a:extLst>
          </p:cNvPr>
          <p:cNvSpPr>
            <a:spLocks noGrp="1"/>
          </p:cNvSpPr>
          <p:nvPr>
            <p:ph type="ftr" sz="quarter" idx="11"/>
          </p:nvPr>
        </p:nvSpPr>
        <p:spPr/>
        <p:txBody>
          <a:bodyPr/>
          <a:lstStyle>
            <a:lvl1pPr>
              <a:defRPr/>
            </a:lvl1pPr>
          </a:lstStyle>
          <a:p>
            <a:pPr>
              <a:defRPr/>
            </a:pPr>
            <a:endParaRPr lang="en-CA" dirty="0"/>
          </a:p>
        </p:txBody>
      </p:sp>
      <p:sp>
        <p:nvSpPr>
          <p:cNvPr id="6" name="Slide Number Placeholder 5">
            <a:extLst>
              <a:ext uri="{FF2B5EF4-FFF2-40B4-BE49-F238E27FC236}">
                <a16:creationId xmlns="" xmlns:a16="http://schemas.microsoft.com/office/drawing/2014/main" id="{DB7177FB-F72D-E24A-8266-E9D147104DFF}"/>
              </a:ext>
            </a:extLst>
          </p:cNvPr>
          <p:cNvSpPr>
            <a:spLocks noGrp="1"/>
          </p:cNvSpPr>
          <p:nvPr>
            <p:ph type="sldNum" sz="quarter" idx="12"/>
          </p:nvPr>
        </p:nvSpPr>
        <p:spPr/>
        <p:txBody>
          <a:bodyPr/>
          <a:lstStyle>
            <a:lvl1pPr>
              <a:defRPr/>
            </a:lvl1pPr>
          </a:lstStyle>
          <a:p>
            <a:pPr>
              <a:defRPr/>
            </a:pPr>
            <a:fld id="{9CE94497-1EB2-2845-A011-639302BCE4D0}" type="slidenum">
              <a:rPr lang="en-CA" altLang="x-none"/>
              <a:pPr>
                <a:defRPr/>
              </a:pPr>
              <a:t>‹#›</a:t>
            </a:fld>
            <a:endParaRPr lang="en-CA" altLang="x-none" dirty="0"/>
          </a:p>
        </p:txBody>
      </p:sp>
    </p:spTree>
    <p:extLst>
      <p:ext uri="{BB962C8B-B14F-4D97-AF65-F5344CB8AC3E}">
        <p14:creationId xmlns:p14="http://schemas.microsoft.com/office/powerpoint/2010/main" val="38047470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12118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only Separator Pale">
    <p:spTree>
      <p:nvGrpSpPr>
        <p:cNvPr id="1" name=""/>
        <p:cNvGrpSpPr/>
        <p:nvPr/>
      </p:nvGrpSpPr>
      <p:grpSpPr>
        <a:xfrm>
          <a:off x="0" y="0"/>
          <a:ext cx="0" cy="0"/>
          <a:chOff x="0" y="0"/>
          <a:chExt cx="0" cy="0"/>
        </a:xfrm>
      </p:grpSpPr>
      <p:pic>
        <p:nvPicPr>
          <p:cNvPr id="5" name="Picture 4" descr="A picture containing drawing, light&#10;&#10;Description automatically generated">
            <a:extLst>
              <a:ext uri="{FF2B5EF4-FFF2-40B4-BE49-F238E27FC236}">
                <a16:creationId xmlns="" xmlns:a16="http://schemas.microsoft.com/office/drawing/2014/main" id="{ACFC416F-D710-3A45-87DD-2DE1FCF77B33}"/>
              </a:ext>
            </a:extLst>
          </p:cNvPr>
          <p:cNvPicPr>
            <a:picLocks noChangeAspect="1"/>
          </p:cNvPicPr>
          <p:nvPr userDrawn="1"/>
        </p:nvPicPr>
        <p:blipFill>
          <a:blip r:embed="rId2">
            <a:alphaModFix amt="20000"/>
          </a:blip>
          <a:stretch>
            <a:fillRect/>
          </a:stretch>
        </p:blipFill>
        <p:spPr>
          <a:xfrm>
            <a:off x="0" y="0"/>
            <a:ext cx="12192000" cy="6858000"/>
          </a:xfrm>
          <a:prstGeom prst="rect">
            <a:avLst/>
          </a:prstGeom>
        </p:spPr>
      </p:pic>
      <p:sp>
        <p:nvSpPr>
          <p:cNvPr id="8" name="Titre 1"/>
          <p:cNvSpPr>
            <a:spLocks noGrp="1"/>
          </p:cNvSpPr>
          <p:nvPr>
            <p:ph type="title" hasCustomPrompt="1"/>
          </p:nvPr>
        </p:nvSpPr>
        <p:spPr>
          <a:xfrm>
            <a:off x="609600" y="274638"/>
            <a:ext cx="10972800" cy="5821362"/>
          </a:xfrm>
          <a:prstGeom prst="rect">
            <a:avLst/>
          </a:prstGeom>
        </p:spPr>
        <p:txBody>
          <a:bodyPr anchor="ctr">
            <a:normAutofit/>
          </a:bodyPr>
          <a:lstStyle>
            <a:lvl1pPr algn="ctr">
              <a:defRPr sz="4000" b="1" i="0">
                <a:solidFill>
                  <a:schemeClr val="accent1"/>
                </a:solidFill>
                <a:latin typeface="Arial" panose="020B0604020202020204" pitchFamily="34" charset="0"/>
                <a:ea typeface="Verdana" panose="020B0604030504040204" pitchFamily="34" charset="0"/>
                <a:cs typeface="Arial" panose="020B0604020202020204" pitchFamily="34" charset="0"/>
              </a:defRPr>
            </a:lvl1pPr>
          </a:lstStyle>
          <a:p>
            <a:r>
              <a:rPr lang="en-GB" noProof="0" dirty="0"/>
              <a:t>Click and Modify </a:t>
            </a:r>
            <a:br>
              <a:rPr lang="en-GB" noProof="0" dirty="0"/>
            </a:br>
            <a:r>
              <a:rPr lang="en-GB" noProof="0" dirty="0"/>
              <a:t>the text</a:t>
            </a:r>
          </a:p>
        </p:txBody>
      </p:sp>
      <p:sp>
        <p:nvSpPr>
          <p:cNvPr id="4" name="Espace réservé du numéro de diapositive 6">
            <a:extLst>
              <a:ext uri="{FF2B5EF4-FFF2-40B4-BE49-F238E27FC236}">
                <a16:creationId xmlns="" xmlns:a16="http://schemas.microsoft.com/office/drawing/2014/main" id="{85DA814E-187E-4E86-9496-B67EBCAD23B3}"/>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Tree>
    <p:extLst>
      <p:ext uri="{BB962C8B-B14F-4D97-AF65-F5344CB8AC3E}">
        <p14:creationId xmlns:p14="http://schemas.microsoft.com/office/powerpoint/2010/main" val="3299104797"/>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50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7"/>
          <p:cNvSpPr>
            <a:spLocks noGrp="1"/>
          </p:cNvSpPr>
          <p:nvPr>
            <p:ph type="body" sz="quarter" idx="11"/>
          </p:nvPr>
        </p:nvSpPr>
        <p:spPr>
          <a:xfrm>
            <a:off x="192245" y="6331791"/>
            <a:ext cx="10792057" cy="456693"/>
          </a:xfrm>
        </p:spPr>
        <p:txBody>
          <a:bodyPr anchor="b">
            <a:noAutofit/>
          </a:bodyPr>
          <a:lstStyle>
            <a:lvl1pPr marL="0" indent="0">
              <a:spcBef>
                <a:spcPts val="200"/>
              </a:spcBef>
              <a:buNone/>
              <a:defRPr sz="1000"/>
            </a:lvl1pPr>
            <a:lvl2pPr marL="457189" indent="0">
              <a:buNone/>
              <a:defRPr sz="1000"/>
            </a:lvl2pPr>
            <a:lvl3pPr marL="914377" indent="0">
              <a:buNone/>
              <a:defRPr sz="1000"/>
            </a:lvl3pPr>
            <a:lvl4pPr marL="1371566" indent="0">
              <a:buNone/>
              <a:defRPr sz="1000"/>
            </a:lvl4pPr>
            <a:lvl5pPr marL="1828754" indent="0">
              <a:buNone/>
              <a:defRPr sz="1000"/>
            </a:lvl5pPr>
          </a:lstStyle>
          <a:p>
            <a:pPr lvl="0"/>
            <a:r>
              <a:rPr lang="en-US" dirty="0"/>
              <a:t>Edit Master text styles</a:t>
            </a:r>
          </a:p>
        </p:txBody>
      </p:sp>
    </p:spTree>
    <p:extLst>
      <p:ext uri="{BB962C8B-B14F-4D97-AF65-F5344CB8AC3E}">
        <p14:creationId xmlns:p14="http://schemas.microsoft.com/office/powerpoint/2010/main" val="39749232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448172" y="1801368"/>
            <a:ext cx="11295782" cy="39502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
          <p:cNvSpPr>
            <a:spLocks noGrp="1"/>
          </p:cNvSpPr>
          <p:nvPr>
            <p:ph type="body" sz="quarter" idx="16" hasCustomPrompt="1"/>
          </p:nvPr>
        </p:nvSpPr>
        <p:spPr bwMode="gray">
          <a:xfrm>
            <a:off x="448173" y="5806440"/>
            <a:ext cx="11295782" cy="347472"/>
          </a:xfrm>
        </p:spPr>
        <p:txBody>
          <a:bodyPr lIns="0" tIns="0" rIns="0" bIns="0" anchor="b"/>
          <a:lstStyle>
            <a:lvl1pPr marL="228600" indent="-228600" algn="l" defTabSz="914400" rtl="0" eaLnBrk="1" latinLnBrk="0" hangingPunct="1">
              <a:lnSpc>
                <a:spcPct val="85000"/>
              </a:lnSpc>
              <a:spcBef>
                <a:spcPts val="200"/>
              </a:spcBef>
              <a:buClr>
                <a:schemeClr val="accent2"/>
              </a:buClr>
              <a:buSzPct val="85000"/>
              <a:buFont typeface="Arial" pitchFamily="34" charset="0"/>
              <a:buNone/>
              <a:tabLst>
                <a:tab pos="174625" algn="r"/>
                <a:tab pos="228600" algn="l"/>
              </a:tabLst>
              <a:defRPr lang="en-US" sz="800" kern="1200" dirty="0">
                <a:solidFill>
                  <a:srgbClr val="A1AAB1"/>
                </a:solidFill>
                <a:latin typeface="+mn-lt"/>
                <a:ea typeface="+mn-ea"/>
                <a:cs typeface="Arial" pitchFamily="34" charset="0"/>
              </a:defRPr>
            </a:lvl1pPr>
          </a:lstStyle>
          <a:p>
            <a:pPr lvl="0"/>
            <a:r>
              <a:rPr lang="en-US"/>
              <a:t>Click to edit source</a:t>
            </a:r>
          </a:p>
        </p:txBody>
      </p:sp>
      <p:sp>
        <p:nvSpPr>
          <p:cNvPr id="13" name="Text Placeholder 9"/>
          <p:cNvSpPr>
            <a:spLocks noGrp="1"/>
          </p:cNvSpPr>
          <p:nvPr>
            <p:ph type="body" sz="quarter" idx="15" hasCustomPrompt="1"/>
          </p:nvPr>
        </p:nvSpPr>
        <p:spPr bwMode="gray">
          <a:xfrm>
            <a:off x="448172" y="1307593"/>
            <a:ext cx="11295782" cy="396947"/>
          </a:xfrm>
          <a:prstGeom prst="rect">
            <a:avLst/>
          </a:prstGeom>
          <a:noFill/>
        </p:spPr>
        <p:txBody>
          <a:bodyPr wrap="square" lIns="0" rIns="0" rtlCol="0">
            <a:noAutofit/>
          </a:bodyPr>
          <a:lstStyle>
            <a:lvl1pPr marL="0" indent="0" algn="l" rtl="0" fontAlgn="base">
              <a:lnSpc>
                <a:spcPct val="85000"/>
              </a:lnSpc>
              <a:spcBef>
                <a:spcPct val="0"/>
              </a:spcBef>
              <a:spcAft>
                <a:spcPct val="0"/>
              </a:spcAft>
              <a:buNone/>
              <a:defRPr lang="en-US" sz="2000" b="0" kern="1200" smtClean="0">
                <a:solidFill>
                  <a:schemeClr val="tx1">
                    <a:lumMod val="50000"/>
                    <a:lumOff val="50000"/>
                  </a:schemeClr>
                </a:solidFill>
                <a:latin typeface="+mj-lt"/>
                <a:ea typeface="+mn-ea"/>
                <a:cs typeface="+mn-cs"/>
              </a:defRPr>
            </a:lvl1pPr>
            <a:lvl2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2pPr>
            <a:lvl3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3pPr>
            <a:lvl4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4pPr>
            <a:lvl5pPr algn="l" rtl="0" fontAlgn="base">
              <a:lnSpc>
                <a:spcPct val="90000"/>
              </a:lnSpc>
              <a:spcBef>
                <a:spcPct val="0"/>
              </a:spcBef>
              <a:spcAft>
                <a:spcPct val="0"/>
              </a:spcAft>
              <a:defRPr lang="en-US" sz="2200" b="1" kern="1200" dirty="0" smtClean="0">
                <a:solidFill>
                  <a:schemeClr val="tx1"/>
                </a:solidFill>
                <a:latin typeface="Arial Narrow" pitchFamily="34" charset="0"/>
                <a:ea typeface="+mn-ea"/>
                <a:cs typeface="+mn-cs"/>
              </a:defRPr>
            </a:lvl5pPr>
          </a:lstStyle>
          <a:p>
            <a:pPr lvl="0"/>
            <a:r>
              <a:rPr lang="en-US"/>
              <a:t>Click to edit subtitle</a:t>
            </a:r>
          </a:p>
        </p:txBody>
      </p:sp>
      <p:sp>
        <p:nvSpPr>
          <p:cNvPr id="2" name="Title 1"/>
          <p:cNvSpPr>
            <a:spLocks noGrp="1"/>
          </p:cNvSpPr>
          <p:nvPr>
            <p:ph type="title"/>
          </p:nvPr>
        </p:nvSpPr>
        <p:spPr bwMode="gray"/>
        <p:txBody>
          <a:bodyPr/>
          <a:lstStyle/>
          <a:p>
            <a:r>
              <a:rPr lang="en-US"/>
              <a:t>Click to edit Master title style</a:t>
            </a:r>
          </a:p>
        </p:txBody>
      </p:sp>
    </p:spTree>
    <p:custDataLst>
      <p:tags r:id="rId1"/>
    </p:custDataLst>
    <p:extLst>
      <p:ext uri="{BB962C8B-B14F-4D97-AF65-F5344CB8AC3E}">
        <p14:creationId xmlns:p14="http://schemas.microsoft.com/office/powerpoint/2010/main" val="9209806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le, Subtitle and Source">
    <p:spTree>
      <p:nvGrpSpPr>
        <p:cNvPr id="1" name=""/>
        <p:cNvGrpSpPr/>
        <p:nvPr/>
      </p:nvGrpSpPr>
      <p:grpSpPr>
        <a:xfrm>
          <a:off x="0" y="0"/>
          <a:ext cx="0" cy="0"/>
          <a:chOff x="0" y="0"/>
          <a:chExt cx="0" cy="0"/>
        </a:xfrm>
      </p:grpSpPr>
      <p:sp>
        <p:nvSpPr>
          <p:cNvPr id="12" name="Text Placeholder 9"/>
          <p:cNvSpPr>
            <a:spLocks noGrp="1"/>
          </p:cNvSpPr>
          <p:nvPr>
            <p:ph type="body" sz="quarter" idx="15" hasCustomPrompt="1"/>
          </p:nvPr>
        </p:nvSpPr>
        <p:spPr bwMode="gray">
          <a:xfrm>
            <a:off x="448172" y="1307593"/>
            <a:ext cx="11295782" cy="396947"/>
          </a:xfrm>
          <a:prstGeom prst="rect">
            <a:avLst/>
          </a:prstGeom>
          <a:noFill/>
        </p:spPr>
        <p:txBody>
          <a:bodyPr wrap="square" lIns="0" rIns="0" rtlCol="0">
            <a:noAutofit/>
          </a:bodyPr>
          <a:lstStyle>
            <a:lvl1pPr marL="0" indent="0" algn="l" rtl="0" fontAlgn="base">
              <a:lnSpc>
                <a:spcPct val="85000"/>
              </a:lnSpc>
              <a:spcBef>
                <a:spcPct val="0"/>
              </a:spcBef>
              <a:spcAft>
                <a:spcPct val="0"/>
              </a:spcAft>
              <a:buNone/>
              <a:defRPr lang="en-US" sz="2000" b="0" kern="1200" smtClean="0">
                <a:solidFill>
                  <a:schemeClr val="tx1">
                    <a:lumMod val="50000"/>
                    <a:lumOff val="50000"/>
                  </a:schemeClr>
                </a:solidFill>
                <a:latin typeface="+mj-lt"/>
                <a:ea typeface="+mn-ea"/>
                <a:cs typeface="+mn-cs"/>
              </a:defRPr>
            </a:lvl1pPr>
            <a:lvl2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2pPr>
            <a:lvl3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3pPr>
            <a:lvl4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4pPr>
            <a:lvl5pPr algn="l" rtl="0" fontAlgn="base">
              <a:lnSpc>
                <a:spcPct val="90000"/>
              </a:lnSpc>
              <a:spcBef>
                <a:spcPct val="0"/>
              </a:spcBef>
              <a:spcAft>
                <a:spcPct val="0"/>
              </a:spcAft>
              <a:defRPr lang="en-US" sz="2200" b="1" kern="1200" dirty="0" smtClean="0">
                <a:solidFill>
                  <a:schemeClr val="tx1"/>
                </a:solidFill>
                <a:latin typeface="Arial Narrow" pitchFamily="34" charset="0"/>
                <a:ea typeface="+mn-ea"/>
                <a:cs typeface="+mn-cs"/>
              </a:defRPr>
            </a:lvl5pPr>
          </a:lstStyle>
          <a:p>
            <a:pPr lvl="0"/>
            <a:r>
              <a:rPr lang="en-US"/>
              <a:t>Click to edit subtitle</a:t>
            </a:r>
          </a:p>
        </p:txBody>
      </p:sp>
      <p:sp>
        <p:nvSpPr>
          <p:cNvPr id="9" name="Text Placeholder 2"/>
          <p:cNvSpPr>
            <a:spLocks noGrp="1"/>
          </p:cNvSpPr>
          <p:nvPr>
            <p:ph type="body" sz="quarter" idx="16" hasCustomPrompt="1"/>
          </p:nvPr>
        </p:nvSpPr>
        <p:spPr bwMode="gray">
          <a:xfrm>
            <a:off x="448173" y="5806440"/>
            <a:ext cx="11295782" cy="347472"/>
          </a:xfrm>
        </p:spPr>
        <p:txBody>
          <a:bodyPr lIns="0" tIns="0" rIns="0" bIns="0" anchor="b"/>
          <a:lstStyle>
            <a:lvl1pPr marL="228600" indent="-228600" algn="l" defTabSz="914400" rtl="0" eaLnBrk="1" latinLnBrk="0" hangingPunct="1">
              <a:lnSpc>
                <a:spcPct val="85000"/>
              </a:lnSpc>
              <a:spcBef>
                <a:spcPts val="200"/>
              </a:spcBef>
              <a:buClr>
                <a:schemeClr val="accent2"/>
              </a:buClr>
              <a:buSzPct val="85000"/>
              <a:buFont typeface="Arial" pitchFamily="34" charset="0"/>
              <a:buNone/>
              <a:tabLst>
                <a:tab pos="174625" algn="r"/>
                <a:tab pos="228600" algn="l"/>
              </a:tabLst>
              <a:defRPr lang="en-US" sz="800" kern="1200" dirty="0">
                <a:solidFill>
                  <a:srgbClr val="A1AAB1"/>
                </a:solidFill>
                <a:latin typeface="+mn-lt"/>
                <a:ea typeface="+mn-ea"/>
                <a:cs typeface="Arial" pitchFamily="34" charset="0"/>
              </a:defRPr>
            </a:lvl1pPr>
          </a:lstStyle>
          <a:p>
            <a:pPr lvl="0"/>
            <a:r>
              <a:rPr lang="en-US"/>
              <a:t>Click to edit source</a:t>
            </a:r>
          </a:p>
        </p:txBody>
      </p:sp>
      <p:sp>
        <p:nvSpPr>
          <p:cNvPr id="2" name="Title 1"/>
          <p:cNvSpPr>
            <a:spLocks noGrp="1"/>
          </p:cNvSpPr>
          <p:nvPr>
            <p:ph type="title"/>
          </p:nvPr>
        </p:nvSpPr>
        <p:spPr bwMode="gray"/>
        <p:txBody>
          <a:bodyPr/>
          <a:lstStyle/>
          <a:p>
            <a:r>
              <a:rPr lang="en-US"/>
              <a:t>Click to edit Master title style</a:t>
            </a:r>
          </a:p>
        </p:txBody>
      </p:sp>
    </p:spTree>
    <p:custDataLst>
      <p:tags r:id="rId1"/>
    </p:custDataLst>
    <p:extLst>
      <p:ext uri="{BB962C8B-B14F-4D97-AF65-F5344CB8AC3E}">
        <p14:creationId xmlns:p14="http://schemas.microsoft.com/office/powerpoint/2010/main" val="1818938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9" name="Date Placeholder 8">
            <a:extLst>
              <a:ext uri="{FF2B5EF4-FFF2-40B4-BE49-F238E27FC236}">
                <a16:creationId xmlns="" xmlns:a16="http://schemas.microsoft.com/office/drawing/2014/main" id="{9B03F247-4297-4973-90A3-0193475AC741}"/>
              </a:ext>
            </a:extLst>
          </p:cNvPr>
          <p:cNvSpPr>
            <a:spLocks noGrp="1"/>
          </p:cNvSpPr>
          <p:nvPr>
            <p:ph type="dt" sz="half" idx="10"/>
          </p:nvPr>
        </p:nvSpPr>
        <p:spPr>
          <a:xfrm>
            <a:off x="10137663" y="6456258"/>
            <a:ext cx="1279358" cy="309145"/>
          </a:xfrm>
          <a:prstGeom prst="rect">
            <a:avLst/>
          </a:prstGeom>
        </p:spPr>
        <p:txBody>
          <a:bodyPr/>
          <a:lstStyle/>
          <a:p>
            <a:endParaRPr lang="en-GB" dirty="0"/>
          </a:p>
        </p:txBody>
      </p:sp>
      <p:sp>
        <p:nvSpPr>
          <p:cNvPr id="5" name="Text Placeholder 96">
            <a:extLst>
              <a:ext uri="{FF2B5EF4-FFF2-40B4-BE49-F238E27FC236}">
                <a16:creationId xmlns="" xmlns:a16="http://schemas.microsoft.com/office/drawing/2014/main" id="{5D317BC2-3CD5-4931-93AD-CC95F2C50D24}"/>
              </a:ext>
            </a:extLst>
          </p:cNvPr>
          <p:cNvSpPr>
            <a:spLocks noGrp="1"/>
          </p:cNvSpPr>
          <p:nvPr>
            <p:ph type="body" sz="quarter" idx="111" hasCustomPrompt="1"/>
          </p:nvPr>
        </p:nvSpPr>
        <p:spPr>
          <a:xfrm>
            <a:off x="407988" y="6200774"/>
            <a:ext cx="9729787" cy="657225"/>
          </a:xfrm>
        </p:spPr>
        <p:txBody>
          <a:bodyPr anchor="b" anchorCtr="0">
            <a:noAutofit/>
          </a:bodyPr>
          <a:lstStyle>
            <a:lvl1pPr>
              <a:spcAft>
                <a:spcPts val="300"/>
              </a:spcAft>
              <a:buNone/>
              <a:defRPr sz="800"/>
            </a:lvl1pPr>
          </a:lstStyle>
          <a:p>
            <a:pPr lvl="0"/>
            <a:r>
              <a:rPr lang="en-US" dirty="0"/>
              <a:t>Footnotes</a:t>
            </a:r>
          </a:p>
        </p:txBody>
      </p:sp>
    </p:spTree>
    <p:custDataLst>
      <p:tags r:id="rId1"/>
    </p:custDataLst>
    <p:extLst>
      <p:ext uri="{BB962C8B-B14F-4D97-AF65-F5344CB8AC3E}">
        <p14:creationId xmlns:p14="http://schemas.microsoft.com/office/powerpoint/2010/main" val="30929068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7">
            <a:extLst>
              <a:ext uri="{FF2B5EF4-FFF2-40B4-BE49-F238E27FC236}">
                <a16:creationId xmlns="" xmlns:a16="http://schemas.microsoft.com/office/drawing/2014/main" id="{43B645F8-9127-4B2B-8C09-80A0BF7C8E88}"/>
              </a:ext>
            </a:extLst>
          </p:cNvPr>
          <p:cNvSpPr>
            <a:spLocks noGrp="1"/>
          </p:cNvSpPr>
          <p:nvPr>
            <p:ph type="body" sz="quarter" idx="15"/>
          </p:nvPr>
        </p:nvSpPr>
        <p:spPr>
          <a:xfrm>
            <a:off x="0" y="6623424"/>
            <a:ext cx="8778240" cy="230832"/>
          </a:xfrm>
        </p:spPr>
        <p:txBody>
          <a:bodyPr wrap="square" anchor="b">
            <a:spAutoFit/>
          </a:bodyPr>
          <a:lstStyle>
            <a:lvl1pPr marL="0" indent="0" algn="l">
              <a:spcBef>
                <a:spcPts val="0"/>
              </a:spcBef>
              <a:buNone/>
              <a:defRPr sz="1000"/>
            </a:lvl1pPr>
            <a:lvl5pPr marL="1828754" indent="0">
              <a:buNone/>
              <a:defRPr/>
            </a:lvl5pPr>
          </a:lstStyle>
          <a:p>
            <a:pPr lvl="0"/>
            <a:r>
              <a:rPr lang="en-US" dirty="0"/>
              <a:t>Edit Master text styles</a:t>
            </a:r>
          </a:p>
        </p:txBody>
      </p:sp>
    </p:spTree>
    <p:extLst>
      <p:ext uri="{BB962C8B-B14F-4D97-AF65-F5344CB8AC3E}">
        <p14:creationId xmlns:p14="http://schemas.microsoft.com/office/powerpoint/2010/main" val="6782939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8942915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Content - Bullet Points">
    <p:spTree>
      <p:nvGrpSpPr>
        <p:cNvPr id="1" name=""/>
        <p:cNvGrpSpPr/>
        <p:nvPr/>
      </p:nvGrpSpPr>
      <p:grpSpPr>
        <a:xfrm>
          <a:off x="0" y="0"/>
          <a:ext cx="0" cy="0"/>
          <a:chOff x="0" y="0"/>
          <a:chExt cx="0" cy="0"/>
        </a:xfrm>
      </p:grpSpPr>
      <p:sp>
        <p:nvSpPr>
          <p:cNvPr id="12" name="Title 11"/>
          <p:cNvSpPr>
            <a:spLocks noGrp="1"/>
          </p:cNvSpPr>
          <p:nvPr>
            <p:ph type="title"/>
          </p:nvPr>
        </p:nvSpPr>
        <p:spPr>
          <a:xfrm>
            <a:off x="600762" y="384000"/>
            <a:ext cx="10990479" cy="960000"/>
          </a:xfrm>
        </p:spPr>
        <p:txBody>
          <a:bodyPr/>
          <a:lstStyle/>
          <a:p>
            <a:r>
              <a:rPr lang="en-US"/>
              <a:t>Click to edit Master title style</a:t>
            </a:r>
          </a:p>
        </p:txBody>
      </p:sp>
      <p:sp>
        <p:nvSpPr>
          <p:cNvPr id="13" name="Text Placeholder 2"/>
          <p:cNvSpPr>
            <a:spLocks noGrp="1"/>
          </p:cNvSpPr>
          <p:nvPr>
            <p:ph idx="1"/>
          </p:nvPr>
        </p:nvSpPr>
        <p:spPr>
          <a:xfrm>
            <a:off x="600763" y="1344000"/>
            <a:ext cx="10990476" cy="4320000"/>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Footer Placeholder 3">
            <a:extLst>
              <a:ext uri="{FF2B5EF4-FFF2-40B4-BE49-F238E27FC236}">
                <a16:creationId xmlns="" xmlns:a16="http://schemas.microsoft.com/office/drawing/2014/main" id="{65E8AF2E-2935-4D43-866E-C1566FC0185B}"/>
              </a:ext>
            </a:extLst>
          </p:cNvPr>
          <p:cNvSpPr>
            <a:spLocks noGrp="1"/>
          </p:cNvSpPr>
          <p:nvPr>
            <p:ph type="ftr" sz="quarter" idx="3"/>
          </p:nvPr>
        </p:nvSpPr>
        <p:spPr>
          <a:xfrm>
            <a:off x="1536000" y="6210000"/>
            <a:ext cx="10080000" cy="648000"/>
          </a:xfrm>
          <a:prstGeom prst="rect">
            <a:avLst/>
          </a:prstGeom>
        </p:spPr>
        <p:txBody>
          <a:bodyPr vert="horz" lIns="0" tIns="0" rIns="0" bIns="0" rtlCol="0" anchor="ctr"/>
          <a:lstStyle>
            <a:lvl1pPr algn="l">
              <a:defRPr sz="8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endParaRPr lang="en-GB" dirty="0"/>
          </a:p>
        </p:txBody>
      </p:sp>
      <p:sp>
        <p:nvSpPr>
          <p:cNvPr id="3" name="Text Placeholder 2">
            <a:extLst>
              <a:ext uri="{FF2B5EF4-FFF2-40B4-BE49-F238E27FC236}">
                <a16:creationId xmlns="" xmlns:a16="http://schemas.microsoft.com/office/drawing/2014/main" id="{DCBDEEF2-384B-A542-B630-B6BD69F99C94}"/>
              </a:ext>
            </a:extLst>
          </p:cNvPr>
          <p:cNvSpPr>
            <a:spLocks noGrp="1"/>
          </p:cNvSpPr>
          <p:nvPr>
            <p:ph type="body" sz="quarter" idx="10"/>
          </p:nvPr>
        </p:nvSpPr>
        <p:spPr>
          <a:xfrm>
            <a:off x="601134" y="5847979"/>
            <a:ext cx="10989733" cy="203133"/>
          </a:xfrm>
        </p:spPr>
        <p:txBody>
          <a:bodyPr anchor="b" anchorCtr="0">
            <a:spAutoFit/>
          </a:bodyPr>
          <a:lstStyle>
            <a:lvl1pPr marL="0" indent="0">
              <a:spcBef>
                <a:spcPts val="0"/>
              </a:spcBef>
              <a:spcAft>
                <a:spcPts val="400"/>
              </a:spcAft>
              <a:buFontTx/>
              <a:buNone/>
              <a:defRPr sz="800"/>
            </a:lvl1pPr>
            <a:lvl2pPr marL="287993" indent="0">
              <a:buFontTx/>
              <a:buNone/>
              <a:defRPr sz="800"/>
            </a:lvl2pPr>
            <a:lvl3pPr marL="575986" indent="0">
              <a:buFontTx/>
              <a:buNone/>
              <a:defRPr sz="800"/>
            </a:lvl3pPr>
            <a:lvl4pPr marL="863978" indent="0">
              <a:buFontTx/>
              <a:buNone/>
              <a:defRPr sz="800"/>
            </a:lvl4pPr>
            <a:lvl5pPr marL="2438279" indent="0">
              <a:buFontTx/>
              <a:buNone/>
              <a:defRPr sz="800"/>
            </a:lvl5pPr>
          </a:lstStyle>
          <a:p>
            <a:pPr lvl="0"/>
            <a:r>
              <a:rPr lang="en-US" dirty="0"/>
              <a:t>Click to edit Master text styles</a:t>
            </a:r>
          </a:p>
        </p:txBody>
      </p:sp>
    </p:spTree>
    <p:extLst>
      <p:ext uri="{BB962C8B-B14F-4D97-AF65-F5344CB8AC3E}">
        <p14:creationId xmlns:p14="http://schemas.microsoft.com/office/powerpoint/2010/main" val="1856529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_Disposition personnalisée">
    <p:spTree>
      <p:nvGrpSpPr>
        <p:cNvPr id="1" name=""/>
        <p:cNvGrpSpPr/>
        <p:nvPr/>
      </p:nvGrpSpPr>
      <p:grpSpPr>
        <a:xfrm>
          <a:off x="0" y="0"/>
          <a:ext cx="0" cy="0"/>
          <a:chOff x="0" y="0"/>
          <a:chExt cx="0" cy="0"/>
        </a:xfrm>
      </p:grpSpPr>
      <p:sp>
        <p:nvSpPr>
          <p:cNvPr id="9" name="Espace réservé du texte 2"/>
          <p:cNvSpPr>
            <a:spLocks noGrp="1"/>
          </p:cNvSpPr>
          <p:nvPr>
            <p:ph type="body" idx="1" hasCustomPrompt="1"/>
          </p:nvPr>
        </p:nvSpPr>
        <p:spPr>
          <a:xfrm>
            <a:off x="609600" y="1214362"/>
            <a:ext cx="10972800" cy="702470"/>
          </a:xfrm>
          <a:prstGeom prst="rect">
            <a:avLst/>
          </a:prstGeom>
        </p:spPr>
        <p:txBody>
          <a:bodyPr wrap="square" lIns="0" tIns="0" rIns="0" bIns="0" anchor="t"/>
          <a:lstStyle>
            <a:lvl1pPr marL="0" indent="0" algn="l">
              <a:buNone/>
              <a:defRPr sz="2000" b="1" i="0" cap="all" spc="100" baseline="0">
                <a:solidFill>
                  <a:srgbClr val="C7573C"/>
                </a:solidFill>
                <a:latin typeface="PT Sans Narrow" charset="-52"/>
                <a:ea typeface="PT Sans Narrow" charset="-52"/>
                <a:cs typeface="PT Sans Narrow" charset="-5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AND ADD TEXT</a:t>
            </a:r>
          </a:p>
        </p:txBody>
      </p:sp>
      <p:sp>
        <p:nvSpPr>
          <p:cNvPr id="16" name="Espace réservé du numéro de diapositive 6"/>
          <p:cNvSpPr>
            <a:spLocks noGrp="1"/>
          </p:cNvSpPr>
          <p:nvPr>
            <p:ph type="sldNum" sz="quarter" idx="4"/>
          </p:nvPr>
        </p:nvSpPr>
        <p:spPr>
          <a:xfrm>
            <a:off x="10704512" y="6356351"/>
            <a:ext cx="877888" cy="365125"/>
          </a:xfrm>
          <a:prstGeom prst="rect">
            <a:avLst/>
          </a:prstGeom>
        </p:spPr>
        <p:txBody>
          <a:bodyPr vert="horz" lIns="0" tIns="0" rIns="0" bIns="0" rtlCol="0" anchor="ctr"/>
          <a:lstStyle>
            <a:lvl1pPr algn="r">
              <a:defRPr sz="1200">
                <a:solidFill>
                  <a:srgbClr val="5D8298"/>
                </a:solidFill>
                <a:latin typeface="PT Sans Narrow" charset="-52"/>
                <a:ea typeface="PT Sans Narrow" charset="-52"/>
                <a:cs typeface="PT Sans Narrow" charset="-52"/>
              </a:defRPr>
            </a:lvl1pPr>
          </a:lstStyle>
          <a:p>
            <a:fld id="{FCE43C0F-8A7B-3A4B-9DB5-B3472E36E833}" type="slidenum">
              <a:rPr lang="en-GB" noProof="0" smtClean="0"/>
              <a:pPr/>
              <a:t>‹#›</a:t>
            </a:fld>
            <a:endParaRPr lang="en-GB" noProof="0" dirty="0"/>
          </a:p>
        </p:txBody>
      </p:sp>
      <p:sp>
        <p:nvSpPr>
          <p:cNvPr id="17" name="Content Placeholder 5"/>
          <p:cNvSpPr>
            <a:spLocks noGrp="1"/>
          </p:cNvSpPr>
          <p:nvPr>
            <p:ph sz="quarter" idx="13"/>
          </p:nvPr>
        </p:nvSpPr>
        <p:spPr>
          <a:xfrm>
            <a:off x="620184" y="6356351"/>
            <a:ext cx="8116800" cy="365125"/>
          </a:xfrm>
        </p:spPr>
        <p:txBody>
          <a:bodyPr anchor="ctr" anchorCtr="0">
            <a:noAutofit/>
          </a:bodyPr>
          <a:lstStyle>
            <a:lvl1pPr marL="0" indent="0">
              <a:buNone/>
              <a:defRPr sz="1200">
                <a:latin typeface="PT Sans Narrow"/>
                <a:cs typeface="PT Sans Narrow"/>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a:t>Click to edit Master text styles</a:t>
            </a:r>
          </a:p>
        </p:txBody>
      </p:sp>
      <p:sp>
        <p:nvSpPr>
          <p:cNvPr id="2" name="Title 1"/>
          <p:cNvSpPr>
            <a:spLocks noGrp="1"/>
          </p:cNvSpPr>
          <p:nvPr>
            <p:ph type="title"/>
          </p:nvPr>
        </p:nvSpPr>
        <p:spPr/>
        <p:txBody>
          <a:bodyPr/>
          <a:lstStyle/>
          <a:p>
            <a:r>
              <a:rPr lang="en-GB"/>
              <a:t>Click to edit Master title style</a:t>
            </a:r>
            <a:endParaRPr lang="en-US"/>
          </a:p>
        </p:txBody>
      </p:sp>
      <p:sp>
        <p:nvSpPr>
          <p:cNvPr id="4" name="Content Placeholder 3"/>
          <p:cNvSpPr>
            <a:spLocks noGrp="1"/>
          </p:cNvSpPr>
          <p:nvPr>
            <p:ph sz="quarter" idx="14"/>
          </p:nvPr>
        </p:nvSpPr>
        <p:spPr>
          <a:xfrm>
            <a:off x="620184" y="1987200"/>
            <a:ext cx="10963200" cy="3960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071431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3_Title and Text" userDrawn="1">
  <p:cSld name="3_Title and Text">
    <p:spTree>
      <p:nvGrpSpPr>
        <p:cNvPr id="1" name="Shape 16"/>
        <p:cNvGrpSpPr/>
        <p:nvPr/>
      </p:nvGrpSpPr>
      <p:grpSpPr>
        <a:xfrm>
          <a:off x="0" y="0"/>
          <a:ext cx="0" cy="0"/>
          <a:chOff x="0" y="0"/>
          <a:chExt cx="0" cy="0"/>
        </a:xfrm>
      </p:grpSpPr>
      <p:sp>
        <p:nvSpPr>
          <p:cNvPr id="19" name="Google Shape;19;p14"/>
          <p:cNvSpPr txBox="1">
            <a:spLocks noGrp="1"/>
          </p:cNvSpPr>
          <p:nvPr>
            <p:ph type="subTitle" idx="2"/>
          </p:nvPr>
        </p:nvSpPr>
        <p:spPr>
          <a:xfrm>
            <a:off x="479999" y="1222992"/>
            <a:ext cx="11213200"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Arial"/>
              <a:buNone/>
              <a:defRPr sz="2667" b="0" i="0" u="none" strike="noStrike" cap="none">
                <a:solidFill>
                  <a:srgbClr val="05416B"/>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Arial"/>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Arial"/>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a:p>
        </p:txBody>
      </p:sp>
      <p:sp>
        <p:nvSpPr>
          <p:cNvPr id="13" name="Google Shape;18;p14">
            <a:extLst>
              <a:ext uri="{FF2B5EF4-FFF2-40B4-BE49-F238E27FC236}">
                <a16:creationId xmlns="" xmlns:a16="http://schemas.microsoft.com/office/drawing/2014/main" id="{329DFE97-3C37-2843-919B-76136B9C9557}"/>
              </a:ext>
            </a:extLst>
          </p:cNvPr>
          <p:cNvSpPr txBox="1">
            <a:spLocks noGrp="1"/>
          </p:cNvSpPr>
          <p:nvPr>
            <p:ph type="ctrTitle"/>
          </p:nvPr>
        </p:nvSpPr>
        <p:spPr>
          <a:xfrm>
            <a:off x="479999" y="646992"/>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2867AE"/>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a:p>
        </p:txBody>
      </p:sp>
      <p:sp>
        <p:nvSpPr>
          <p:cNvPr id="14" name="Google Shape;17;p14">
            <a:extLst>
              <a:ext uri="{FF2B5EF4-FFF2-40B4-BE49-F238E27FC236}">
                <a16:creationId xmlns="" xmlns:a16="http://schemas.microsoft.com/office/drawing/2014/main" id="{57D9B4DA-E208-4D4F-A1E1-2BB4BA0AFEC8}"/>
              </a:ext>
            </a:extLst>
          </p:cNvPr>
          <p:cNvSpPr txBox="1">
            <a:spLocks noGrp="1"/>
          </p:cNvSpPr>
          <p:nvPr>
            <p:ph type="body" idx="1"/>
          </p:nvPr>
        </p:nvSpPr>
        <p:spPr>
          <a:xfrm>
            <a:off x="489667" y="2152433"/>
            <a:ext cx="11213200" cy="3600000"/>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Arial"/>
              <a:buNone/>
              <a:defRPr sz="2133" b="0" i="0" u="none" strike="noStrike" cap="none">
                <a:solidFill>
                  <a:srgbClr val="05416B"/>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a:p>
        </p:txBody>
      </p:sp>
    </p:spTree>
    <p:extLst>
      <p:ext uri="{BB962C8B-B14F-4D97-AF65-F5344CB8AC3E}">
        <p14:creationId xmlns:p14="http://schemas.microsoft.com/office/powerpoint/2010/main" val="3154703098"/>
      </p:ext>
    </p:extLst>
  </p:cSld>
  <p:clrMapOvr>
    <a:masterClrMapping/>
  </p:clrMapOvr>
  <p:extLst>
    <p:ext uri="{DCECCB84-F9BA-43D5-87BE-67443E8EF086}">
      <p15:sldGuideLst xmlns:p15="http://schemas.microsoft.com/office/powerpoint/2012/main">
        <p15:guide id="2" orient="horz" pos="2935">
          <p15:clr>
            <a:srgbClr val="FBAE40"/>
          </p15:clr>
        </p15:guide>
        <p15:guide id="3" orient="horz" pos="3094">
          <p15:clr>
            <a:srgbClr val="FBAE40"/>
          </p15:clr>
        </p15:guide>
        <p15:guide id="4" pos="226">
          <p15:clr>
            <a:srgbClr val="FBAE40"/>
          </p15:clr>
        </p15:guide>
        <p15:guide id="5" pos="5534">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D9635B2-3D27-4FA3-B863-05E4C9624AB6}"/>
              </a:ext>
            </a:extLst>
          </p:cNvPr>
          <p:cNvSpPr>
            <a:spLocks noGrp="1"/>
          </p:cNvSpPr>
          <p:nvPr>
            <p:ph type="title" hasCustomPrompt="1"/>
          </p:nvPr>
        </p:nvSpPr>
        <p:spPr>
          <a:xfrm>
            <a:off x="407987" y="547584"/>
            <a:ext cx="11376025" cy="864655"/>
          </a:xfrm>
        </p:spPr>
        <p:txBody>
          <a:bodyPr>
            <a:normAutofit/>
          </a:bodyPr>
          <a:lstStyle>
            <a:lvl1pPr>
              <a:defRPr sz="2400"/>
            </a:lvl1pPr>
          </a:lstStyle>
          <a:p>
            <a:r>
              <a:rPr lang="en-US"/>
              <a:t>Click to enter title here</a:t>
            </a:r>
          </a:p>
        </p:txBody>
      </p:sp>
      <p:sp>
        <p:nvSpPr>
          <p:cNvPr id="8" name="Content Placeholder 7">
            <a:extLst>
              <a:ext uri="{FF2B5EF4-FFF2-40B4-BE49-F238E27FC236}">
                <a16:creationId xmlns="" xmlns:a16="http://schemas.microsoft.com/office/drawing/2014/main" id="{91E4B5EC-9E53-45C3-B765-C1C483A070D0}"/>
              </a:ext>
            </a:extLst>
          </p:cNvPr>
          <p:cNvSpPr>
            <a:spLocks noGrp="1"/>
          </p:cNvSpPr>
          <p:nvPr>
            <p:ph sz="quarter" idx="19" hasCustomPrompt="1"/>
          </p:nvPr>
        </p:nvSpPr>
        <p:spPr>
          <a:xfrm>
            <a:off x="407988" y="1567815"/>
            <a:ext cx="11376024" cy="4608000"/>
          </a:xfrm>
        </p:spPr>
        <p:txBody>
          <a:bodyPr>
            <a:spAutoFit/>
          </a:bodyPr>
          <a:lstStyle>
            <a:lvl1pPr>
              <a:defRPr/>
            </a:lvl1pPr>
            <a:lvl2pPr marL="576000" indent="-288000">
              <a:defRPr/>
            </a:lvl2pPr>
          </a:lstStyle>
          <a:p>
            <a:pPr lvl="0"/>
            <a:r>
              <a:rPr lang="en-US"/>
              <a:t>Click to add text here. </a:t>
            </a:r>
            <a:br>
              <a:rPr lang="en-US"/>
            </a:br>
            <a:r>
              <a:rPr lang="en-US"/>
              <a:t>When pasting copy from other slides, be sure to right-click and choose ‘Keep text only’. </a:t>
            </a:r>
            <a:br>
              <a:rPr lang="en-US"/>
            </a:br>
            <a:r>
              <a:rPr lang="en-US"/>
              <a:t>To increase bullet level, select your text and press Tab.</a:t>
            </a:r>
            <a:br>
              <a:rPr lang="en-US"/>
            </a:br>
            <a:r>
              <a:rPr lang="en-US"/>
              <a:t>To decrease bullet level, select your bullet text and press Shift + Tab. </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F002CC1A-50FF-4A50-8660-D325E3429D98}"/>
              </a:ext>
            </a:extLst>
          </p:cNvPr>
          <p:cNvSpPr>
            <a:spLocks noGrp="1"/>
          </p:cNvSpPr>
          <p:nvPr>
            <p:ph type="dt" sz="half" idx="20"/>
          </p:nvPr>
        </p:nvSpPr>
        <p:spPr/>
        <p:txBody>
          <a:bodyPr/>
          <a:lstStyle/>
          <a:p>
            <a:endParaRPr lang="en-GB"/>
          </a:p>
        </p:txBody>
      </p:sp>
      <p:sp>
        <p:nvSpPr>
          <p:cNvPr id="10" name="Slide Number Placeholder 9">
            <a:extLst>
              <a:ext uri="{FF2B5EF4-FFF2-40B4-BE49-F238E27FC236}">
                <a16:creationId xmlns="" xmlns:a16="http://schemas.microsoft.com/office/drawing/2014/main" id="{7E938F29-84D5-4449-9358-343332B4BEF7}"/>
              </a:ext>
            </a:extLst>
          </p:cNvPr>
          <p:cNvSpPr>
            <a:spLocks noGrp="1"/>
          </p:cNvSpPr>
          <p:nvPr>
            <p:ph type="sldNum" sz="quarter" idx="22"/>
          </p:nvPr>
        </p:nvSpPr>
        <p:spPr/>
        <p:txBody>
          <a:bodyPr/>
          <a:lstStyle/>
          <a:p>
            <a:fld id="{F8E47D07-9D1E-4FE9-B31A-2F5863681021}" type="slidenum">
              <a:rPr lang="en-GB" smtClean="0"/>
              <a:pPr/>
              <a:t>‹#›</a:t>
            </a:fld>
            <a:endParaRPr lang="en-GB"/>
          </a:p>
        </p:txBody>
      </p:sp>
      <p:sp>
        <p:nvSpPr>
          <p:cNvPr id="11" name="Text Placeholder 96">
            <a:extLst>
              <a:ext uri="{FF2B5EF4-FFF2-40B4-BE49-F238E27FC236}">
                <a16:creationId xmlns="" xmlns:a16="http://schemas.microsoft.com/office/drawing/2014/main" id="{C949FF72-87ED-4607-89DB-176C532FA3A0}"/>
              </a:ext>
            </a:extLst>
          </p:cNvPr>
          <p:cNvSpPr>
            <a:spLocks noGrp="1"/>
          </p:cNvSpPr>
          <p:nvPr>
            <p:ph type="body" sz="quarter" idx="111" hasCustomPrompt="1"/>
          </p:nvPr>
        </p:nvSpPr>
        <p:spPr>
          <a:xfrm>
            <a:off x="407988" y="6200774"/>
            <a:ext cx="9729787" cy="657225"/>
          </a:xfrm>
        </p:spPr>
        <p:txBody>
          <a:bodyPr anchor="b" anchorCtr="0">
            <a:noAutofit/>
          </a:bodyPr>
          <a:lstStyle>
            <a:lvl1pPr>
              <a:spcAft>
                <a:spcPts val="300"/>
              </a:spcAft>
              <a:buNone/>
              <a:defRPr sz="800"/>
            </a:lvl1pPr>
          </a:lstStyle>
          <a:p>
            <a:pPr lvl="0"/>
            <a:r>
              <a:rPr lang="en-US"/>
              <a:t>Footnotes</a:t>
            </a:r>
          </a:p>
        </p:txBody>
      </p:sp>
    </p:spTree>
    <p:custDataLst>
      <p:tags r:id="rId1"/>
    </p:custDataLst>
    <p:extLst>
      <p:ext uri="{BB962C8B-B14F-4D97-AF65-F5344CB8AC3E}">
        <p14:creationId xmlns:p14="http://schemas.microsoft.com/office/powerpoint/2010/main" val="3225983949"/>
      </p:ext>
    </p:extLst>
  </p:cSld>
  <p:clrMapOvr>
    <a:masterClrMapping/>
  </p:clrMapOvr>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mp; sub separator pale">
    <p:spTree>
      <p:nvGrpSpPr>
        <p:cNvPr id="1" name=""/>
        <p:cNvGrpSpPr/>
        <p:nvPr/>
      </p:nvGrpSpPr>
      <p:grpSpPr>
        <a:xfrm>
          <a:off x="0" y="0"/>
          <a:ext cx="0" cy="0"/>
          <a:chOff x="0" y="0"/>
          <a:chExt cx="0" cy="0"/>
        </a:xfrm>
      </p:grpSpPr>
      <p:pic>
        <p:nvPicPr>
          <p:cNvPr id="9" name="Picture 8" descr="A picture containing drawing, light&#10;&#10;Description automatically generated">
            <a:extLst>
              <a:ext uri="{FF2B5EF4-FFF2-40B4-BE49-F238E27FC236}">
                <a16:creationId xmlns="" xmlns:a16="http://schemas.microsoft.com/office/drawing/2014/main" id="{9D033C0A-B3FE-7E4D-9435-7FC5A8EE3960}"/>
              </a:ext>
            </a:extLst>
          </p:cNvPr>
          <p:cNvPicPr>
            <a:picLocks noChangeAspect="1"/>
          </p:cNvPicPr>
          <p:nvPr userDrawn="1"/>
        </p:nvPicPr>
        <p:blipFill>
          <a:blip r:embed="rId2">
            <a:alphaModFix amt="20000"/>
          </a:blip>
          <a:stretch>
            <a:fillRect/>
          </a:stretch>
        </p:blipFill>
        <p:spPr>
          <a:xfrm>
            <a:off x="0" y="0"/>
            <a:ext cx="12192000" cy="6858000"/>
          </a:xfrm>
          <a:prstGeom prst="rect">
            <a:avLst/>
          </a:prstGeom>
        </p:spPr>
      </p:pic>
      <p:sp>
        <p:nvSpPr>
          <p:cNvPr id="5" name="Titre 1"/>
          <p:cNvSpPr>
            <a:spLocks noGrp="1"/>
          </p:cNvSpPr>
          <p:nvPr>
            <p:ph type="title" hasCustomPrompt="1"/>
          </p:nvPr>
        </p:nvSpPr>
        <p:spPr>
          <a:xfrm>
            <a:off x="609600" y="274638"/>
            <a:ext cx="10972800" cy="4162474"/>
          </a:xfrm>
          <a:prstGeom prst="rect">
            <a:avLst/>
          </a:prstGeom>
        </p:spPr>
        <p:txBody>
          <a:bodyPr anchor="ctr">
            <a:normAutofit/>
          </a:bodyPr>
          <a:lstStyle>
            <a:lvl1pPr algn="ctr">
              <a:defRPr sz="400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r>
              <a:rPr lang="en-GB" dirty="0"/>
              <a:t>Click and </a:t>
            </a:r>
            <a:r>
              <a:rPr lang="en-GB" noProof="0" dirty="0"/>
              <a:t>Modify</a:t>
            </a:r>
            <a:r>
              <a:rPr lang="en-GB" dirty="0"/>
              <a:t> the text</a:t>
            </a:r>
          </a:p>
        </p:txBody>
      </p:sp>
      <p:sp>
        <p:nvSpPr>
          <p:cNvPr id="6" name="Sous-titre 2"/>
          <p:cNvSpPr>
            <a:spLocks noGrp="1"/>
          </p:cNvSpPr>
          <p:nvPr>
            <p:ph type="subTitle" idx="1"/>
          </p:nvPr>
        </p:nvSpPr>
        <p:spPr>
          <a:xfrm>
            <a:off x="609600" y="4653136"/>
            <a:ext cx="10972800" cy="1655762"/>
          </a:xfrm>
          <a:prstGeom prst="rect">
            <a:avLst/>
          </a:prstGeom>
        </p:spPr>
        <p:txBody>
          <a:bodyPr>
            <a:normAutofit/>
          </a:bodyPr>
          <a:lstStyle>
            <a:lvl1pPr marL="0" indent="0" algn="ctr">
              <a:buNone/>
              <a:defRPr sz="3200">
                <a:solidFill>
                  <a:schemeClr val="accent1"/>
                </a:solidFill>
                <a:latin typeface="Arial" panose="020B0604020202020204" pitchFamily="34" charset="0"/>
                <a:cs typeface="Arial" panose="020B0604020202020204" pitchFamily="34" charset="0"/>
              </a:defRPr>
            </a:lvl1pPr>
          </a:lstStyle>
          <a:p>
            <a:endParaRPr lang="en-GB" dirty="0"/>
          </a:p>
        </p:txBody>
      </p:sp>
      <p:sp>
        <p:nvSpPr>
          <p:cNvPr id="8" name="Espace réservé du numéro de diapositive 6">
            <a:extLst>
              <a:ext uri="{FF2B5EF4-FFF2-40B4-BE49-F238E27FC236}">
                <a16:creationId xmlns="" xmlns:a16="http://schemas.microsoft.com/office/drawing/2014/main" id="{85DA814E-187E-4E86-9496-B67EBCAD23B3}"/>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Tree>
    <p:extLst>
      <p:ext uri="{BB962C8B-B14F-4D97-AF65-F5344CB8AC3E}">
        <p14:creationId xmlns:p14="http://schemas.microsoft.com/office/powerpoint/2010/main" val="2358934265"/>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le separator dark">
    <p:bg>
      <p:bgPr>
        <a:solidFill>
          <a:schemeClr val="accent1"/>
        </a:solidFill>
        <a:effectLst/>
      </p:bgPr>
    </p:bg>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609600" y="274638"/>
            <a:ext cx="10972800" cy="5821362"/>
          </a:xfrm>
          <a:prstGeom prst="rect">
            <a:avLst/>
          </a:prstGeom>
        </p:spPr>
        <p:txBody>
          <a:bodyPr anchor="ctr">
            <a:normAutofit/>
          </a:bodyPr>
          <a:lstStyle>
            <a:lvl1pPr algn="ctr">
              <a:defRPr sz="400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r>
              <a:rPr lang="en-GB" noProof="0" dirty="0"/>
              <a:t>Click and Modify the text</a:t>
            </a:r>
          </a:p>
        </p:txBody>
      </p:sp>
      <p:sp>
        <p:nvSpPr>
          <p:cNvPr id="3" name="Espace réservé du numéro de diapositive 6">
            <a:extLst>
              <a:ext uri="{FF2B5EF4-FFF2-40B4-BE49-F238E27FC236}">
                <a16:creationId xmlns="" xmlns:a16="http://schemas.microsoft.com/office/drawing/2014/main" id="{85DA814E-187E-4E86-9496-B67EBCAD23B3}"/>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Tree>
    <p:extLst>
      <p:ext uri="{BB962C8B-B14F-4D97-AF65-F5344CB8AC3E}">
        <p14:creationId xmlns:p14="http://schemas.microsoft.com/office/powerpoint/2010/main" val="3331976987"/>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amp; sub separator dark">
    <p:bg>
      <p:bgPr>
        <a:solidFill>
          <a:schemeClr val="accent1"/>
        </a:solidFill>
        <a:effectLst/>
      </p:bgPr>
    </p:bg>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609600" y="274638"/>
            <a:ext cx="10972800" cy="4162474"/>
          </a:xfrm>
          <a:prstGeom prst="rect">
            <a:avLst/>
          </a:prstGeom>
        </p:spPr>
        <p:txBody>
          <a:bodyPr anchor="ctr">
            <a:normAutofit/>
          </a:bodyPr>
          <a:lstStyle>
            <a:lvl1pPr algn="ctr">
              <a:defRPr sz="400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r>
              <a:rPr lang="en-GB" noProof="0" dirty="0"/>
              <a:t>Click and Modify the text</a:t>
            </a:r>
          </a:p>
        </p:txBody>
      </p:sp>
      <p:sp>
        <p:nvSpPr>
          <p:cNvPr id="3" name="Sous-titre 2"/>
          <p:cNvSpPr>
            <a:spLocks noGrp="1"/>
          </p:cNvSpPr>
          <p:nvPr>
            <p:ph type="subTitle" idx="1"/>
          </p:nvPr>
        </p:nvSpPr>
        <p:spPr>
          <a:xfrm>
            <a:off x="609600" y="4653136"/>
            <a:ext cx="10972800" cy="1655762"/>
          </a:xfrm>
          <a:prstGeom prst="rect">
            <a:avLst/>
          </a:prstGeom>
        </p:spPr>
        <p:txBody>
          <a:bodyPr>
            <a:normAutofit/>
          </a:bodyPr>
          <a:lstStyle>
            <a:lvl1pPr marL="0" indent="0" algn="ctr">
              <a:buNone/>
              <a:defRPr sz="320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endParaRPr lang="en-GB" noProof="0" dirty="0"/>
          </a:p>
        </p:txBody>
      </p:sp>
      <p:sp>
        <p:nvSpPr>
          <p:cNvPr id="4" name="Espace réservé du numéro de diapositive 6">
            <a:extLst>
              <a:ext uri="{FF2B5EF4-FFF2-40B4-BE49-F238E27FC236}">
                <a16:creationId xmlns="" xmlns:a16="http://schemas.microsoft.com/office/drawing/2014/main" id="{85DA814E-187E-4E86-9496-B67EBCAD23B3}"/>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Tree>
    <p:extLst>
      <p:ext uri="{BB962C8B-B14F-4D97-AF65-F5344CB8AC3E}">
        <p14:creationId xmlns:p14="http://schemas.microsoft.com/office/powerpoint/2010/main" val="1270149117"/>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sz="quarter" idx="12"/>
          </p:nvPr>
        </p:nvSpPr>
        <p:spPr>
          <a:xfrm>
            <a:off x="620184" y="1425600"/>
            <a:ext cx="10963200" cy="4528800"/>
          </a:xfrm>
        </p:spPr>
        <p:txBody>
          <a:bodyPr>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itle 4"/>
          <p:cNvSpPr>
            <a:spLocks noGrp="1"/>
          </p:cNvSpPr>
          <p:nvPr>
            <p:ph type="title"/>
          </p:nvPr>
        </p:nvSpPr>
        <p:spPr/>
        <p:txBody>
          <a:bodyPr anchor="t"/>
          <a:lstStyle>
            <a:lvl1pPr>
              <a:lnSpc>
                <a:spcPts val="3000"/>
              </a:lnSpc>
              <a:defRPr>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8" name="Espace réservé du numéro de diapositive 6">
            <a:extLst>
              <a:ext uri="{FF2B5EF4-FFF2-40B4-BE49-F238E27FC236}">
                <a16:creationId xmlns="" xmlns:a16="http://schemas.microsoft.com/office/drawing/2014/main" id="{85DA814E-187E-4E86-9496-B67EBCAD23B3}"/>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
        <p:nvSpPr>
          <p:cNvPr id="7" name="Content Placeholder 5">
            <a:extLst>
              <a:ext uri="{FF2B5EF4-FFF2-40B4-BE49-F238E27FC236}">
                <a16:creationId xmlns="" xmlns:a16="http://schemas.microsoft.com/office/drawing/2014/main" id="{FD972486-CB4A-8C43-B144-BABC948315A1}"/>
              </a:ext>
            </a:extLst>
          </p:cNvPr>
          <p:cNvSpPr>
            <a:spLocks noGrp="1"/>
          </p:cNvSpPr>
          <p:nvPr>
            <p:ph sz="quarter" idx="15"/>
          </p:nvPr>
        </p:nvSpPr>
        <p:spPr>
          <a:xfrm>
            <a:off x="620184" y="6356351"/>
            <a:ext cx="8116800" cy="365125"/>
          </a:xfrm>
          <a:prstGeom prst="rect">
            <a:avLst/>
          </a:prstGeom>
        </p:spPr>
        <p:txBody>
          <a:bodyPr anchor="ctr" anchorCtr="0">
            <a:noAutofit/>
          </a:bodyPr>
          <a:lstStyle>
            <a:lvl1pPr marL="0" indent="0">
              <a:spcBef>
                <a:spcPts val="200"/>
              </a:spcBef>
              <a:buNone/>
              <a:defRPr sz="10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Tree>
    <p:extLst>
      <p:ext uri="{BB962C8B-B14F-4D97-AF65-F5344CB8AC3E}">
        <p14:creationId xmlns:p14="http://schemas.microsoft.com/office/powerpoint/2010/main" val="4164880946"/>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106FDE4-E432-1449-991C-66397AB1E967}"/>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 xmlns:a16="http://schemas.microsoft.com/office/drawing/2014/main" id="{66C4C1C5-6767-E34C-929A-E3C475EA99BA}"/>
              </a:ext>
            </a:extLst>
          </p:cNvPr>
          <p:cNvSpPr>
            <a:spLocks noGrp="1"/>
          </p:cNvSpPr>
          <p:nvPr>
            <p:ph type="sldNum" sz="quarter" idx="10"/>
          </p:nvPr>
        </p:nvSpPr>
        <p:spPr/>
        <p:txBody>
          <a:bodyPr/>
          <a:lstStyle/>
          <a:p>
            <a:fld id="{FCE43C0F-8A7B-3A4B-9DB5-B3472E36E833}" type="slidenum">
              <a:rPr lang="en-GB" smtClean="0"/>
              <a:pPr/>
              <a:t>‹#›</a:t>
            </a:fld>
            <a:endParaRPr lang="en-GB" dirty="0"/>
          </a:p>
        </p:txBody>
      </p:sp>
    </p:spTree>
    <p:extLst>
      <p:ext uri="{BB962C8B-B14F-4D97-AF65-F5344CB8AC3E}">
        <p14:creationId xmlns:p14="http://schemas.microsoft.com/office/powerpoint/2010/main" val="2110536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Espace réservé du numéro de diapositive 6">
            <a:extLst>
              <a:ext uri="{FF2B5EF4-FFF2-40B4-BE49-F238E27FC236}">
                <a16:creationId xmlns="" xmlns:a16="http://schemas.microsoft.com/office/drawing/2014/main" id="{F046E0A4-E965-4C18-8444-05C49D8DD6B9}"/>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
        <p:nvSpPr>
          <p:cNvPr id="7" name="Title 4">
            <a:extLst>
              <a:ext uri="{FF2B5EF4-FFF2-40B4-BE49-F238E27FC236}">
                <a16:creationId xmlns="" xmlns:a16="http://schemas.microsoft.com/office/drawing/2014/main" id="{DE0BFF55-A527-48E6-AAD6-78DF86EF1158}"/>
              </a:ext>
            </a:extLst>
          </p:cNvPr>
          <p:cNvSpPr>
            <a:spLocks noGrp="1"/>
          </p:cNvSpPr>
          <p:nvPr>
            <p:ph type="title"/>
          </p:nvPr>
        </p:nvSpPr>
        <p:spPr>
          <a:xfrm>
            <a:off x="619200" y="246566"/>
            <a:ext cx="8740800" cy="807285"/>
          </a:xfrm>
        </p:spPr>
        <p:txBody>
          <a:bodyPr anchor="t"/>
          <a:lstStyle>
            <a:lvl1pPr>
              <a:lnSpc>
                <a:spcPts val="3000"/>
              </a:lnSpc>
              <a:defRPr>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8" name="Content Placeholder 5">
            <a:extLst>
              <a:ext uri="{FF2B5EF4-FFF2-40B4-BE49-F238E27FC236}">
                <a16:creationId xmlns="" xmlns:a16="http://schemas.microsoft.com/office/drawing/2014/main" id="{6F8C3B23-A099-4145-B586-48F012570475}"/>
              </a:ext>
            </a:extLst>
          </p:cNvPr>
          <p:cNvSpPr>
            <a:spLocks noGrp="1"/>
          </p:cNvSpPr>
          <p:nvPr>
            <p:ph sz="quarter" idx="15"/>
          </p:nvPr>
        </p:nvSpPr>
        <p:spPr>
          <a:xfrm>
            <a:off x="620184" y="6356351"/>
            <a:ext cx="8116800" cy="365125"/>
          </a:xfrm>
          <a:prstGeom prst="rect">
            <a:avLst/>
          </a:prstGeom>
        </p:spPr>
        <p:txBody>
          <a:bodyPr anchor="ctr" anchorCtr="0">
            <a:noAutofit/>
          </a:bodyPr>
          <a:lstStyle>
            <a:lvl1pPr marL="0" indent="0">
              <a:spcBef>
                <a:spcPts val="200"/>
              </a:spcBef>
              <a:buNone/>
              <a:defRPr sz="10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Tree>
    <p:extLst>
      <p:ext uri="{BB962C8B-B14F-4D97-AF65-F5344CB8AC3E}">
        <p14:creationId xmlns:p14="http://schemas.microsoft.com/office/powerpoint/2010/main" val="3775020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ubtitle content">
    <p:spTree>
      <p:nvGrpSpPr>
        <p:cNvPr id="1" name=""/>
        <p:cNvGrpSpPr/>
        <p:nvPr/>
      </p:nvGrpSpPr>
      <p:grpSpPr>
        <a:xfrm>
          <a:off x="0" y="0"/>
          <a:ext cx="0" cy="0"/>
          <a:chOff x="0" y="0"/>
          <a:chExt cx="0" cy="0"/>
        </a:xfrm>
      </p:grpSpPr>
      <p:sp>
        <p:nvSpPr>
          <p:cNvPr id="9" name="Espace réservé du texte 2"/>
          <p:cNvSpPr>
            <a:spLocks noGrp="1"/>
          </p:cNvSpPr>
          <p:nvPr>
            <p:ph type="body" idx="1" hasCustomPrompt="1"/>
          </p:nvPr>
        </p:nvSpPr>
        <p:spPr>
          <a:xfrm>
            <a:off x="609600" y="1430386"/>
            <a:ext cx="10972800" cy="702470"/>
          </a:xfrm>
          <a:prstGeom prst="rect">
            <a:avLst/>
          </a:prstGeom>
        </p:spPr>
        <p:txBody>
          <a:bodyPr wrap="square" lIns="0" tIns="0" rIns="0" bIns="0" anchor="t"/>
          <a:lstStyle>
            <a:lvl1pPr marL="0" indent="0" algn="l">
              <a:buNone/>
              <a:defRPr sz="2000" b="1" i="0" cap="all" spc="100" baseline="0">
                <a:solidFill>
                  <a:schemeClr val="accent1"/>
                </a:solidFill>
                <a:latin typeface="Arial" panose="020B0604020202020204" pitchFamily="34" charset="0"/>
                <a:ea typeface="Verdana" panose="020B060403050404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AND ADD TEXT</a:t>
            </a:r>
          </a:p>
        </p:txBody>
      </p:sp>
      <p:sp>
        <p:nvSpPr>
          <p:cNvPr id="3" name="Content Placeholder 2"/>
          <p:cNvSpPr>
            <a:spLocks noGrp="1"/>
          </p:cNvSpPr>
          <p:nvPr>
            <p:ph sz="quarter" idx="12"/>
          </p:nvPr>
        </p:nvSpPr>
        <p:spPr>
          <a:xfrm>
            <a:off x="620184" y="2132856"/>
            <a:ext cx="10963200" cy="3816424"/>
          </a:xfrm>
        </p:spPr>
        <p:txBody>
          <a:bodyPr>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Title 4">
            <a:extLst>
              <a:ext uri="{FF2B5EF4-FFF2-40B4-BE49-F238E27FC236}">
                <a16:creationId xmlns="" xmlns:a16="http://schemas.microsoft.com/office/drawing/2014/main" id="{E7BED270-F252-40E9-B649-31059F163421}"/>
              </a:ext>
            </a:extLst>
          </p:cNvPr>
          <p:cNvSpPr>
            <a:spLocks noGrp="1"/>
          </p:cNvSpPr>
          <p:nvPr>
            <p:ph type="title"/>
          </p:nvPr>
        </p:nvSpPr>
        <p:spPr>
          <a:xfrm>
            <a:off x="619200" y="246566"/>
            <a:ext cx="8740800" cy="807285"/>
          </a:xfrm>
        </p:spPr>
        <p:txBody>
          <a:bodyPr anchor="t"/>
          <a:lstStyle>
            <a:lvl1pPr>
              <a:lnSpc>
                <a:spcPts val="3000"/>
              </a:lnSpc>
              <a:defRPr>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13" name="Espace réservé du numéro de diapositive 6">
            <a:extLst>
              <a:ext uri="{FF2B5EF4-FFF2-40B4-BE49-F238E27FC236}">
                <a16:creationId xmlns="" xmlns:a16="http://schemas.microsoft.com/office/drawing/2014/main" id="{2C97B588-8F7E-484F-9C45-CC6F089B2D56}"/>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
        <p:nvSpPr>
          <p:cNvPr id="8" name="Content Placeholder 5">
            <a:extLst>
              <a:ext uri="{FF2B5EF4-FFF2-40B4-BE49-F238E27FC236}">
                <a16:creationId xmlns="" xmlns:a16="http://schemas.microsoft.com/office/drawing/2014/main" id="{09BD2B10-09B3-F844-9454-208DB63A3674}"/>
              </a:ext>
            </a:extLst>
          </p:cNvPr>
          <p:cNvSpPr>
            <a:spLocks noGrp="1"/>
          </p:cNvSpPr>
          <p:nvPr>
            <p:ph sz="quarter" idx="15"/>
          </p:nvPr>
        </p:nvSpPr>
        <p:spPr>
          <a:xfrm>
            <a:off x="620184" y="6356351"/>
            <a:ext cx="8116800" cy="365125"/>
          </a:xfrm>
          <a:prstGeom prst="rect">
            <a:avLst/>
          </a:prstGeom>
        </p:spPr>
        <p:txBody>
          <a:bodyPr anchor="ctr" anchorCtr="0">
            <a:noAutofit/>
          </a:bodyPr>
          <a:lstStyle>
            <a:lvl1pPr marL="0" indent="0">
              <a:spcBef>
                <a:spcPts val="200"/>
              </a:spcBef>
              <a:buNone/>
              <a:defRPr sz="10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Tree>
    <p:extLst>
      <p:ext uri="{BB962C8B-B14F-4D97-AF65-F5344CB8AC3E}">
        <p14:creationId xmlns:p14="http://schemas.microsoft.com/office/powerpoint/2010/main" val="42102174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3" name="Connecteur droit 4"/>
          <p:cNvCxnSpPr/>
          <p:nvPr userDrawn="1"/>
        </p:nvCxnSpPr>
        <p:spPr>
          <a:xfrm>
            <a:off x="621215" y="6126163"/>
            <a:ext cx="10972800"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4" name="Title Placeholder 3"/>
          <p:cNvSpPr>
            <a:spLocks noGrp="1"/>
          </p:cNvSpPr>
          <p:nvPr>
            <p:ph type="title"/>
          </p:nvPr>
        </p:nvSpPr>
        <p:spPr>
          <a:xfrm>
            <a:off x="619200" y="246566"/>
            <a:ext cx="8740800" cy="807285"/>
          </a:xfrm>
          <a:prstGeom prst="rect">
            <a:avLst/>
          </a:prstGeom>
        </p:spPr>
        <p:txBody>
          <a:bodyPr vert="horz" lIns="0" tIns="0" rIns="0" bIns="0" rtlCol="0" anchor="t" anchorCtr="0">
            <a:noAutofit/>
          </a:bodyPr>
          <a:lstStyle/>
          <a:p>
            <a:r>
              <a:rPr lang="en-GB" dirty="0"/>
              <a:t>Click to edit Master title style</a:t>
            </a:r>
            <a:endParaRPr lang="en-US" dirty="0"/>
          </a:p>
        </p:txBody>
      </p:sp>
      <p:sp>
        <p:nvSpPr>
          <p:cNvPr id="5" name="Text Placeholder 4"/>
          <p:cNvSpPr>
            <a:spLocks noGrp="1"/>
          </p:cNvSpPr>
          <p:nvPr>
            <p:ph type="body" idx="1"/>
          </p:nvPr>
        </p:nvSpPr>
        <p:spPr>
          <a:xfrm>
            <a:off x="619200" y="1425600"/>
            <a:ext cx="10963200" cy="4460400"/>
          </a:xfrm>
          <a:prstGeom prst="rect">
            <a:avLst/>
          </a:prstGeom>
        </p:spPr>
        <p:txBody>
          <a:bodyPr vert="horz" lIns="0" tIns="0" rIns="0" bIns="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Espace réservé du numéro de diapositive 6"/>
          <p:cNvSpPr>
            <a:spLocks noGrp="1"/>
          </p:cNvSpPr>
          <p:nvPr>
            <p:ph type="sldNum" sz="quarter" idx="4"/>
          </p:nvPr>
        </p:nvSpPr>
        <p:spPr>
          <a:xfrm>
            <a:off x="10800523" y="6356351"/>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pic>
        <p:nvPicPr>
          <p:cNvPr id="8" name="Picture 7">
            <a:extLst>
              <a:ext uri="{FF2B5EF4-FFF2-40B4-BE49-F238E27FC236}">
                <a16:creationId xmlns="" xmlns:a16="http://schemas.microsoft.com/office/drawing/2014/main" id="{D835F152-6A90-E24B-9A16-F07E260B1383}"/>
              </a:ext>
            </a:extLst>
          </p:cNvPr>
          <p:cNvPicPr>
            <a:picLocks noChangeAspect="1"/>
          </p:cNvPicPr>
          <p:nvPr userDrawn="1"/>
        </p:nvPicPr>
        <p:blipFill rotWithShape="1">
          <a:blip r:embed="rId31"/>
          <a:srcRect l="1017" r="3425"/>
          <a:stretch/>
        </p:blipFill>
        <p:spPr>
          <a:xfrm>
            <a:off x="9914481" y="311695"/>
            <a:ext cx="1708730" cy="692912"/>
          </a:xfrm>
          <a:prstGeom prst="rect">
            <a:avLst/>
          </a:prstGeom>
        </p:spPr>
      </p:pic>
    </p:spTree>
    <p:extLst>
      <p:ext uri="{BB962C8B-B14F-4D97-AF65-F5344CB8AC3E}">
        <p14:creationId xmlns:p14="http://schemas.microsoft.com/office/powerpoint/2010/main" val="206741859"/>
      </p:ext>
    </p:extLst>
  </p:cSld>
  <p:clrMap bg1="lt1" tx1="dk1" bg2="lt2" tx2="dk2" accent1="accent1" accent2="accent2" accent3="accent3" accent4="accent4" accent5="accent5" accent6="accent6" hlink="hlink" folHlink="folHlink"/>
  <p:sldLayoutIdLst>
    <p:sldLayoutId id="2147483945" r:id="rId1"/>
    <p:sldLayoutId id="2147483946" r:id="rId2"/>
    <p:sldLayoutId id="2147483947" r:id="rId3"/>
    <p:sldLayoutId id="2147483948" r:id="rId4"/>
    <p:sldLayoutId id="2147483949" r:id="rId5"/>
    <p:sldLayoutId id="2147483950" r:id="rId6"/>
    <p:sldLayoutId id="2147483972" r:id="rId7"/>
    <p:sldLayoutId id="2147483951" r:id="rId8"/>
    <p:sldLayoutId id="2147483952" r:id="rId9"/>
    <p:sldLayoutId id="2147483953" r:id="rId10"/>
    <p:sldLayoutId id="2147483954" r:id="rId11"/>
    <p:sldLayoutId id="2147483955" r:id="rId12"/>
    <p:sldLayoutId id="2147483956" r:id="rId13"/>
    <p:sldLayoutId id="2147483957" r:id="rId14"/>
    <p:sldLayoutId id="2147483958" r:id="rId15"/>
    <p:sldLayoutId id="2147483959" r:id="rId16"/>
    <p:sldLayoutId id="2147483960" r:id="rId17"/>
    <p:sldLayoutId id="2147483961" r:id="rId18"/>
    <p:sldLayoutId id="2147483962" r:id="rId19"/>
    <p:sldLayoutId id="2147483963" r:id="rId20"/>
    <p:sldLayoutId id="2147483964" r:id="rId21"/>
    <p:sldLayoutId id="2147483965" r:id="rId22"/>
    <p:sldLayoutId id="2147483966" r:id="rId23"/>
    <p:sldLayoutId id="2147483967" r:id="rId24"/>
    <p:sldLayoutId id="2147483968" r:id="rId25"/>
    <p:sldLayoutId id="2147483969" r:id="rId26"/>
    <p:sldLayoutId id="2147483970" r:id="rId27"/>
    <p:sldLayoutId id="2147483973" r:id="rId28"/>
    <p:sldLayoutId id="2147483974" r:id="rId29"/>
  </p:sldLayoutIdLst>
  <p:hf hdr="0" ftr="0" dt="0"/>
  <p:txStyles>
    <p:titleStyle>
      <a:lvl1pPr algn="l" defTabSz="457200" rtl="0" eaLnBrk="1" latinLnBrk="0" hangingPunct="1">
        <a:spcBef>
          <a:spcPct val="0"/>
        </a:spcBef>
        <a:buNone/>
        <a:defRPr sz="2600" b="1" i="0" kern="1200" cap="all" spc="100" baseline="0">
          <a:solidFill>
            <a:srgbClr val="5D8298"/>
          </a:solidFill>
          <a:latin typeface="Arial" panose="020B0604020202020204" pitchFamily="34" charset="0"/>
          <a:ea typeface="Verdana" panose="020B0604030504040204" pitchFamily="34" charset="0"/>
          <a:cs typeface="Arial" panose="020B0604020202020204" pitchFamily="34" charset="0"/>
        </a:defRPr>
      </a:lvl1pPr>
    </p:titleStyle>
    <p:bodyStyle>
      <a:lvl1pPr marL="288000" indent="-288000" algn="l" defTabSz="457200" rtl="0" eaLnBrk="1" latinLnBrk="0" hangingPunct="1">
        <a:spcBef>
          <a:spcPts val="1200"/>
        </a:spcBef>
        <a:buClr>
          <a:schemeClr val="accent1"/>
        </a:buClr>
        <a:buFont typeface="Arial"/>
        <a:buChar char="•"/>
        <a:defRPr sz="2000" b="0" i="0" kern="1200">
          <a:solidFill>
            <a:srgbClr val="5D8298"/>
          </a:solidFill>
          <a:latin typeface="Arial" panose="020B0604020202020204" pitchFamily="34" charset="0"/>
          <a:ea typeface="+mn-ea"/>
          <a:cs typeface="Arial" panose="020B0604020202020204" pitchFamily="34" charset="0"/>
        </a:defRPr>
      </a:lvl1pPr>
      <a:lvl2pPr marL="576000" indent="-288000" algn="l" defTabSz="457200" rtl="0" eaLnBrk="1" latinLnBrk="0" hangingPunct="1">
        <a:spcBef>
          <a:spcPts val="600"/>
        </a:spcBef>
        <a:buClr>
          <a:schemeClr val="accent1"/>
        </a:buClr>
        <a:buFont typeface="Lucida Grande"/>
        <a:buChar char="–"/>
        <a:defRPr sz="1800" b="0" i="0" kern="1200">
          <a:solidFill>
            <a:srgbClr val="5D8298"/>
          </a:solidFill>
          <a:latin typeface="Arial" panose="020B0604020202020204" pitchFamily="34" charset="0"/>
          <a:ea typeface="+mn-ea"/>
          <a:cs typeface="Arial" panose="020B0604020202020204" pitchFamily="34" charset="0"/>
        </a:defRPr>
      </a:lvl2pPr>
      <a:lvl3pPr marL="864000" indent="-288000" algn="l" defTabSz="457200" rtl="0" eaLnBrk="1" latinLnBrk="0" hangingPunct="1">
        <a:spcBef>
          <a:spcPts val="400"/>
        </a:spcBef>
        <a:buClr>
          <a:schemeClr val="accent1"/>
        </a:buClr>
        <a:buFont typeface="Arial"/>
        <a:buChar char="•"/>
        <a:defRPr sz="1600" b="0" i="0" kern="1200">
          <a:solidFill>
            <a:srgbClr val="5D8298"/>
          </a:solidFill>
          <a:latin typeface="Arial" panose="020B0604020202020204" pitchFamily="34" charset="0"/>
          <a:ea typeface="+mn-ea"/>
          <a:cs typeface="Arial" panose="020B0604020202020204" pitchFamily="34" charset="0"/>
        </a:defRPr>
      </a:lvl3pPr>
      <a:lvl4pPr marL="1152000" indent="-288000" algn="l" defTabSz="457200" rtl="0" eaLnBrk="1" latinLnBrk="0" hangingPunct="1">
        <a:spcBef>
          <a:spcPts val="0"/>
        </a:spcBef>
        <a:buClr>
          <a:schemeClr val="accent1"/>
        </a:buClr>
        <a:buFont typeface="Arial"/>
        <a:buChar char="•"/>
        <a:defRPr sz="1600" b="0" i="0" kern="1200">
          <a:solidFill>
            <a:srgbClr val="5D8298"/>
          </a:solidFill>
          <a:latin typeface="Arial" panose="020B0604020202020204" pitchFamily="34" charset="0"/>
          <a:ea typeface="+mn-ea"/>
          <a:cs typeface="Arial" panose="020B0604020202020204" pitchFamily="34" charset="0"/>
        </a:defRPr>
      </a:lvl4pPr>
      <a:lvl5pPr marL="1440000" indent="-288000" algn="l" defTabSz="457200" rtl="0" eaLnBrk="1" latinLnBrk="0" hangingPunct="1">
        <a:spcBef>
          <a:spcPts val="0"/>
        </a:spcBef>
        <a:buClr>
          <a:schemeClr val="accent1"/>
        </a:buClr>
        <a:buFont typeface="Arial"/>
        <a:buChar char="•"/>
        <a:defRPr sz="1600" b="0" i="0" kern="1200">
          <a:solidFill>
            <a:srgbClr val="5D8298"/>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90">
          <p15:clr>
            <a:srgbClr val="F26B43"/>
          </p15:clr>
        </p15:guide>
        <p15:guide id="2" pos="393">
          <p15:clr>
            <a:srgbClr val="F26B43"/>
          </p15:clr>
        </p15:guide>
        <p15:guide id="3" pos="7294">
          <p15:clr>
            <a:srgbClr val="F26B43"/>
          </p15:clr>
        </p15:guide>
        <p15:guide id="4" orient="horz" pos="22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hyperlink" Target="https://www.ema.europa.eu/en/medicines/human/summaries-opinion/lynparza-2" TargetMode="External"/><Relationship Id="rId2" Type="http://schemas.openxmlformats.org/officeDocument/2006/relationships/tags" Target="../tags/tag5.xml"/><Relationship Id="rId1" Type="http://schemas.openxmlformats.org/officeDocument/2006/relationships/vmlDrawing" Target="../drawings/vmlDrawing1.vml"/><Relationship Id="rId6" Type="http://schemas.openxmlformats.org/officeDocument/2006/relationships/image" Target="../media/image19.emf"/><Relationship Id="rId5" Type="http://schemas.openxmlformats.org/officeDocument/2006/relationships/oleObject" Target="../embeddings/oleObject1.bin"/><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hyperlink" Target="https://ir.clovisoncology.com/investors-and-news/news-releases/press-release-details/2022/TRITON3-Phase-3-Trial-of-Rubraca-rucaparib-Achieves-Primary-Endpoint-in-Men-with-Metastatic-Castration-Resistant-Prostate-Cancer-with-BRCA-or-ATM-Mutations/default.aspx" TargetMode="External"/><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35.svg"/></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5.jpeg"/><Relationship Id="rId5" Type="http://schemas.openxmlformats.org/officeDocument/2006/relationships/image" Target="../media/image14.jpg"/><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2.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3.xml"/><Relationship Id="rId1" Type="http://schemas.openxmlformats.org/officeDocument/2006/relationships/slideLayout" Target="../slideLayouts/slideLayout6.xml"/><Relationship Id="rId4" Type="http://schemas.openxmlformats.org/officeDocument/2006/relationships/image" Target="../media/image35.svg"/></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0.xml"/><Relationship Id="rId1" Type="http://schemas.openxmlformats.org/officeDocument/2006/relationships/slideLayout" Target="../slideLayouts/slideLayout6.xml"/><Relationship Id="rId4" Type="http://schemas.openxmlformats.org/officeDocument/2006/relationships/image" Target="../media/image43.png"/></Relationships>
</file>

<file path=ppt/slides/_rels/slide5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6.xml"/><Relationship Id="rId1" Type="http://schemas.openxmlformats.org/officeDocument/2006/relationships/vmlDrawing" Target="../drawings/vmlDrawing2.vml"/><Relationship Id="rId6" Type="http://schemas.openxmlformats.org/officeDocument/2006/relationships/image" Target="../media/image19.emf"/><Relationship Id="rId5" Type="http://schemas.openxmlformats.org/officeDocument/2006/relationships/oleObject" Target="../embeddings/oleObject2.bin"/><Relationship Id="rId4"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6.xml"/><Relationship Id="rId1" Type="http://schemas.openxmlformats.org/officeDocument/2006/relationships/slideLayout" Target="../slideLayouts/slideLayout6.xml"/><Relationship Id="rId4" Type="http://schemas.openxmlformats.org/officeDocument/2006/relationships/image" Target="../media/image48.png"/></Relationships>
</file>

<file path=ppt/slides/_rels/slide5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7.xml"/><Relationship Id="rId1" Type="http://schemas.openxmlformats.org/officeDocument/2006/relationships/slideLayout" Target="../slideLayouts/slideLayout9.xml"/><Relationship Id="rId4" Type="http://schemas.openxmlformats.org/officeDocument/2006/relationships/chart" Target="../charts/chart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60.xml"/><Relationship Id="rId1" Type="http://schemas.openxmlformats.org/officeDocument/2006/relationships/slideLayout" Target="../slideLayouts/slideLayout6.xml"/><Relationship Id="rId6" Type="http://schemas.openxmlformats.org/officeDocument/2006/relationships/image" Target="../media/image50.png"/><Relationship Id="rId5" Type="http://schemas.openxmlformats.org/officeDocument/2006/relationships/chart" Target="../charts/chart6.xml"/><Relationship Id="rId4" Type="http://schemas.openxmlformats.org/officeDocument/2006/relationships/image" Target="../media/image49.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62.xml"/><Relationship Id="rId1" Type="http://schemas.openxmlformats.org/officeDocument/2006/relationships/slideLayout" Target="../slideLayouts/slideLayout6.xml"/><Relationship Id="rId4" Type="http://schemas.openxmlformats.org/officeDocument/2006/relationships/image" Target="../media/image51.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0.xml"/><Relationship Id="rId1" Type="http://schemas.openxmlformats.org/officeDocument/2006/relationships/slideLayout" Target="../slideLayouts/slideLayout6.xml"/><Relationship Id="rId4" Type="http://schemas.openxmlformats.org/officeDocument/2006/relationships/image" Target="../media/image35.svg"/></Relationships>
</file>

<file path=ppt/slides/_rels/slide7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9.xml"/></Relationships>
</file>

<file path=ppt/slides/_rels/slide7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3.xml"/><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5.xml"/><Relationship Id="rId1" Type="http://schemas.openxmlformats.org/officeDocument/2006/relationships/slideLayout" Target="../slideLayouts/slideLayout9.xml"/><Relationship Id="rId4" Type="http://schemas.openxmlformats.org/officeDocument/2006/relationships/image" Target="../media/image56.png"/></Relationships>
</file>

<file path=ppt/slides/_rels/slide7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6.xml"/><Relationship Id="rId1" Type="http://schemas.openxmlformats.org/officeDocument/2006/relationships/slideLayout" Target="../slideLayouts/slideLayout9.xml"/><Relationship Id="rId4" Type="http://schemas.openxmlformats.org/officeDocument/2006/relationships/image" Target="../media/image58.png"/></Relationships>
</file>

<file path=ppt/slides/_rels/slide7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80.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1.xml"/><Relationship Id="rId1" Type="http://schemas.openxmlformats.org/officeDocument/2006/relationships/slideLayout" Target="../slideLayouts/slideLayout6.xml"/><Relationship Id="rId4" Type="http://schemas.openxmlformats.org/officeDocument/2006/relationships/image" Target="../media/image62.png"/></Relationships>
</file>

<file path=ppt/slides/_rels/slide8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2.xml"/><Relationship Id="rId1" Type="http://schemas.openxmlformats.org/officeDocument/2006/relationships/slideLayout" Target="../slideLayouts/slideLayout7.xml"/><Relationship Id="rId4" Type="http://schemas.openxmlformats.org/officeDocument/2006/relationships/image" Target="../media/image35.svg"/></Relationships>
</file>

<file path=ppt/slides/_rels/slide8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3.xml"/><Relationship Id="rId1" Type="http://schemas.openxmlformats.org/officeDocument/2006/relationships/slideLayout" Target="../slideLayouts/slideLayout9.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9.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8" Type="http://schemas.openxmlformats.org/officeDocument/2006/relationships/hyperlink" Target="mailto:elaine.wills@cor2ed.com?subject=GU%20connect" TargetMode="External"/><Relationship Id="rId3" Type="http://schemas.openxmlformats.org/officeDocument/2006/relationships/hyperlink" Target="https://twitter.com/guconnectinfo" TargetMode="External"/><Relationship Id="rId7" Type="http://schemas.openxmlformats.org/officeDocument/2006/relationships/hyperlink" Target="https://guconnect.cor2ed.com/" TargetMode="External"/><Relationship Id="rId2" Type="http://schemas.openxmlformats.org/officeDocument/2006/relationships/notesSlide" Target="../notesSlides/notesSlide89.xml"/><Relationship Id="rId1" Type="http://schemas.openxmlformats.org/officeDocument/2006/relationships/slideLayout" Target="../slideLayouts/slideLayout2.xml"/><Relationship Id="rId6" Type="http://schemas.openxmlformats.org/officeDocument/2006/relationships/hyperlink" Target="https://vimeo.com/channels/guconnect" TargetMode="External"/><Relationship Id="rId5" Type="http://schemas.openxmlformats.org/officeDocument/2006/relationships/hyperlink" Target="mailto:sam.brightwell@cor2ed.com" TargetMode="External"/><Relationship Id="rId4" Type="http://schemas.openxmlformats.org/officeDocument/2006/relationships/hyperlink" Target="https://www.linkedin.com/company/23742475" TargetMode="External"/><Relationship Id="rId9" Type="http://schemas.openxmlformats.org/officeDocument/2006/relationships/image" Target="../media/image64.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50871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 xmlns:a16="http://schemas.microsoft.com/office/drawing/2014/main" id="{82F6AC25-155B-4F8D-B67F-FE8BDCBA175E}"/>
              </a:ext>
            </a:extLst>
          </p:cNvPr>
          <p:cNvSpPr>
            <a:spLocks noGrp="1"/>
          </p:cNvSpPr>
          <p:nvPr>
            <p:ph type="title"/>
          </p:nvPr>
        </p:nvSpPr>
        <p:spPr/>
        <p:txBody>
          <a:bodyPr/>
          <a:lstStyle/>
          <a:p>
            <a:r>
              <a:rPr lang="en-GB"/>
              <a:t>Metastatic prostate cancer is biologically heterogeneous</a:t>
            </a:r>
            <a:endParaRPr lang="en-GB" dirty="0"/>
          </a:p>
        </p:txBody>
      </p:sp>
      <p:sp>
        <p:nvSpPr>
          <p:cNvPr id="3" name="Slide Number Placeholder 2">
            <a:extLst>
              <a:ext uri="{FF2B5EF4-FFF2-40B4-BE49-F238E27FC236}">
                <a16:creationId xmlns="" xmlns:a16="http://schemas.microsoft.com/office/drawing/2014/main" id="{D6BF6728-5F4C-A04F-9F20-3E2772B0D9AF}"/>
              </a:ext>
            </a:extLst>
          </p:cNvPr>
          <p:cNvSpPr>
            <a:spLocks noGrp="1"/>
          </p:cNvSpPr>
          <p:nvPr>
            <p:ph type="sldNum" sz="quarter" idx="4"/>
          </p:nvPr>
        </p:nvSpPr>
        <p:spPr/>
        <p:txBody>
          <a:bodyPr/>
          <a:lstStyle/>
          <a:p>
            <a:fld id="{4FF61421-0D1F-374C-A6EF-D3B8E531EC5C}" type="slidenum">
              <a:rPr lang="en-US" smtClean="0"/>
              <a:pPr/>
              <a:t>10</a:t>
            </a:fld>
            <a:endParaRPr lang="en-US"/>
          </a:p>
        </p:txBody>
      </p:sp>
      <p:sp>
        <p:nvSpPr>
          <p:cNvPr id="14" name="Content Placeholder 13">
            <a:extLst>
              <a:ext uri="{FF2B5EF4-FFF2-40B4-BE49-F238E27FC236}">
                <a16:creationId xmlns="" xmlns:a16="http://schemas.microsoft.com/office/drawing/2014/main" id="{719F524B-DF50-E14B-9651-7024508348B9}"/>
              </a:ext>
            </a:extLst>
          </p:cNvPr>
          <p:cNvSpPr>
            <a:spLocks noGrp="1"/>
          </p:cNvSpPr>
          <p:nvPr>
            <p:ph sz="quarter" idx="15"/>
          </p:nvPr>
        </p:nvSpPr>
        <p:spPr>
          <a:xfrm>
            <a:off x="620183" y="6356351"/>
            <a:ext cx="10915289" cy="365125"/>
          </a:xfrm>
        </p:spPr>
        <p:txBody>
          <a:bodyPr/>
          <a:lstStyle/>
          <a:p>
            <a:pPr>
              <a:spcBef>
                <a:spcPts val="0"/>
              </a:spcBef>
            </a:pPr>
            <a:r>
              <a:rPr lang="en-GB" sz="1000" baseline="30000" dirty="0"/>
              <a:t>a </a:t>
            </a:r>
            <a:r>
              <a:rPr lang="en-GB" sz="1000" dirty="0" err="1"/>
              <a:t>A</a:t>
            </a:r>
            <a:r>
              <a:rPr lang="en-GB" sz="1000" dirty="0"/>
              <a:t> multi-institutional study profiling 444 tumours from 429 </a:t>
            </a:r>
            <a:r>
              <a:rPr lang="en-GB" sz="1000" dirty="0" err="1"/>
              <a:t>mCRPC</a:t>
            </a:r>
            <a:r>
              <a:rPr lang="en-GB" sz="1000" dirty="0"/>
              <a:t> patients</a:t>
            </a:r>
          </a:p>
          <a:p>
            <a:pPr>
              <a:spcBef>
                <a:spcPts val="0"/>
              </a:spcBef>
            </a:pPr>
            <a:r>
              <a:rPr lang="en-GB" sz="1000" dirty="0"/>
              <a:t>AR, androgen receptor; ATM, ataxia telangiectasia mutated; BRCA1/2, breast cancer gene 1/2; </a:t>
            </a:r>
            <a:r>
              <a:rPr lang="fr-FR" sz="1000" dirty="0" err="1"/>
              <a:t>mCRPC</a:t>
            </a:r>
            <a:r>
              <a:rPr lang="fr-FR" sz="1000" dirty="0"/>
              <a:t>, </a:t>
            </a:r>
            <a:r>
              <a:rPr lang="fr-FR" sz="1000" dirty="0" err="1"/>
              <a:t>metastatic</a:t>
            </a:r>
            <a:r>
              <a:rPr lang="fr-FR" sz="1000" dirty="0"/>
              <a:t> castration-</a:t>
            </a:r>
            <a:r>
              <a:rPr lang="fr-FR" sz="1000" dirty="0" err="1"/>
              <a:t>resistant</a:t>
            </a:r>
            <a:r>
              <a:rPr lang="fr-FR" sz="1000" dirty="0"/>
              <a:t> prostate cancer; </a:t>
            </a:r>
            <a:r>
              <a:rPr lang="en-GB" sz="1000" dirty="0"/>
              <a:t>PI3K, phosphoinositide 3-kinase</a:t>
            </a:r>
            <a:r>
              <a:rPr lang="fr-FR" sz="1000" dirty="0"/>
              <a:t>; WNT, </a:t>
            </a:r>
            <a:r>
              <a:rPr lang="fr-FR" sz="1000" dirty="0" err="1"/>
              <a:t>wingless</a:t>
            </a:r>
            <a:r>
              <a:rPr lang="fr-FR" sz="1000" dirty="0"/>
              <a:t> </a:t>
            </a:r>
            <a:r>
              <a:rPr lang="fr-FR" sz="1000" dirty="0" err="1"/>
              <a:t>integration</a:t>
            </a:r>
            <a:endParaRPr lang="fr-FR" sz="1000" dirty="0"/>
          </a:p>
          <a:p>
            <a:pPr>
              <a:spcBef>
                <a:spcPts val="0"/>
              </a:spcBef>
            </a:pPr>
            <a:r>
              <a:rPr lang="fr-FR" sz="1000" dirty="0"/>
              <a:t>1. Robinson D, et al. </a:t>
            </a:r>
            <a:r>
              <a:rPr lang="fr-FR" sz="1000" dirty="0" err="1"/>
              <a:t>Cell</a:t>
            </a:r>
            <a:r>
              <a:rPr lang="fr-FR" sz="1000" dirty="0"/>
              <a:t>. 2015;161:1215-28; 2</a:t>
            </a:r>
            <a:r>
              <a:rPr lang="en-GB" sz="1000" dirty="0"/>
              <a:t>. </a:t>
            </a:r>
            <a:r>
              <a:rPr lang="fr-FR" sz="1000" dirty="0" err="1"/>
              <a:t>Abida</a:t>
            </a:r>
            <a:r>
              <a:rPr lang="fr-FR" sz="1000" dirty="0"/>
              <a:t> W, et al.</a:t>
            </a:r>
            <a:r>
              <a:rPr lang="pl-PL" sz="1000" dirty="0"/>
              <a:t> Proc Natl Acad Sci U S A</a:t>
            </a:r>
            <a:r>
              <a:rPr lang="fr-FR" sz="1000" dirty="0"/>
              <a:t>. 2019;116:11428-36; 3. </a:t>
            </a:r>
            <a:r>
              <a:rPr lang="en-GB" sz="1000" dirty="0"/>
              <a:t>Lord CJ and Ashworth A. Nature. 2012;481:287-93; 4. O’Connor MJ. </a:t>
            </a:r>
            <a:r>
              <a:rPr lang="en-GB" sz="1000" dirty="0" err="1"/>
              <a:t>Mol</a:t>
            </a:r>
            <a:r>
              <a:rPr lang="en-GB" sz="1000" dirty="0"/>
              <a:t> Cell. 2015;60:547-60 </a:t>
            </a:r>
          </a:p>
        </p:txBody>
      </p:sp>
      <p:sp>
        <p:nvSpPr>
          <p:cNvPr id="10" name="Rectangle 9">
            <a:extLst>
              <a:ext uri="{FF2B5EF4-FFF2-40B4-BE49-F238E27FC236}">
                <a16:creationId xmlns="" xmlns:a16="http://schemas.microsoft.com/office/drawing/2014/main" id="{348A272C-E12C-4B29-B2E3-48E883DDED53}"/>
              </a:ext>
            </a:extLst>
          </p:cNvPr>
          <p:cNvSpPr/>
          <p:nvPr/>
        </p:nvSpPr>
        <p:spPr>
          <a:xfrm>
            <a:off x="833830" y="1079777"/>
            <a:ext cx="3867151" cy="738664"/>
          </a:xfrm>
          <a:prstGeom prst="rect">
            <a:avLst/>
          </a:prstGeom>
          <a:noFill/>
        </p:spPr>
        <p:txBody>
          <a:bodyPr wrap="square" rtlCol="0">
            <a:spAutoFit/>
          </a:bodyPr>
          <a:lstStyle/>
          <a:p>
            <a:pPr algn="ctr"/>
            <a:r>
              <a:rPr lang="en-GB" sz="1400" b="1" dirty="0">
                <a:latin typeface="Arial" panose="020B0604020202020204" pitchFamily="34" charset="0"/>
                <a:cs typeface="Arial" panose="020B0604020202020204" pitchFamily="34" charset="0"/>
              </a:rPr>
              <a:t>Multiple pathways have been identified with genomic alterations in association with advanced prostate cancer</a:t>
            </a:r>
            <a:r>
              <a:rPr lang="en-GB" sz="1400" b="1" baseline="30000" dirty="0">
                <a:latin typeface="Arial" panose="020B0604020202020204" pitchFamily="34" charset="0"/>
                <a:cs typeface="Arial" panose="020B0604020202020204" pitchFamily="34" charset="0"/>
              </a:rPr>
              <a:t>1</a:t>
            </a:r>
          </a:p>
        </p:txBody>
      </p:sp>
      <p:grpSp>
        <p:nvGrpSpPr>
          <p:cNvPr id="5" name="Group 4">
            <a:extLst>
              <a:ext uri="{FF2B5EF4-FFF2-40B4-BE49-F238E27FC236}">
                <a16:creationId xmlns="" xmlns:a16="http://schemas.microsoft.com/office/drawing/2014/main" id="{97AED158-9A43-8F4A-95F1-C8634EF3E7E4}"/>
              </a:ext>
            </a:extLst>
          </p:cNvPr>
          <p:cNvGrpSpPr/>
          <p:nvPr/>
        </p:nvGrpSpPr>
        <p:grpSpPr>
          <a:xfrm>
            <a:off x="504820" y="2036941"/>
            <a:ext cx="4509620" cy="2656250"/>
            <a:chOff x="502320" y="1855272"/>
            <a:chExt cx="5465567" cy="3147456"/>
          </a:xfrm>
        </p:grpSpPr>
        <p:pic>
          <p:nvPicPr>
            <p:cNvPr id="38" name="Picture 37">
              <a:extLst>
                <a:ext uri="{FF2B5EF4-FFF2-40B4-BE49-F238E27FC236}">
                  <a16:creationId xmlns="" xmlns:a16="http://schemas.microsoft.com/office/drawing/2014/main" id="{F1E7F0D3-A566-4AE0-9F48-F7D0D261A573}"/>
                </a:ext>
              </a:extLst>
            </p:cNvPr>
            <p:cNvPicPr>
              <a:picLocks noChangeAspect="1"/>
            </p:cNvPicPr>
            <p:nvPr/>
          </p:nvPicPr>
          <p:blipFill rotWithShape="1">
            <a:blip r:embed="rId3">
              <a:extLst>
                <a:ext uri="{28A0092B-C50C-407E-A947-70E740481C1C}">
                  <a14:useLocalDpi xmlns:a14="http://schemas.microsoft.com/office/drawing/2010/main" val="0"/>
                </a:ext>
              </a:extLst>
            </a:blip>
            <a:srcRect b="32033"/>
            <a:stretch/>
          </p:blipFill>
          <p:spPr>
            <a:xfrm>
              <a:off x="502320" y="1855272"/>
              <a:ext cx="5465567" cy="3147456"/>
            </a:xfrm>
            <a:prstGeom prst="rect">
              <a:avLst/>
            </a:prstGeom>
          </p:spPr>
        </p:pic>
        <p:sp>
          <p:nvSpPr>
            <p:cNvPr id="33" name="TextBox 32">
              <a:extLst>
                <a:ext uri="{FF2B5EF4-FFF2-40B4-BE49-F238E27FC236}">
                  <a16:creationId xmlns="" xmlns:a16="http://schemas.microsoft.com/office/drawing/2014/main" id="{2C1EFF7E-BDB7-4AE1-AB1D-321D4512457C}"/>
                </a:ext>
              </a:extLst>
            </p:cNvPr>
            <p:cNvSpPr txBox="1"/>
            <p:nvPr/>
          </p:nvSpPr>
          <p:spPr>
            <a:xfrm>
              <a:off x="1866414" y="3664802"/>
              <a:ext cx="966765" cy="656446"/>
            </a:xfrm>
            <a:prstGeom prst="rect">
              <a:avLst/>
            </a:prstGeom>
            <a:noFill/>
          </p:spPr>
          <p:txBody>
            <a:bodyPr wrap="square" rtlCol="0">
              <a:spAutoFit/>
            </a:bodyPr>
            <a:lstStyle/>
            <a:p>
              <a:pPr algn="ctr" defTabSz="914332">
                <a:defRPr/>
              </a:pPr>
              <a:r>
                <a:rPr lang="en-GB" sz="1000">
                  <a:solidFill>
                    <a:srgbClr val="000000">
                      <a:lumMod val="75000"/>
                      <a:lumOff val="25000"/>
                    </a:srgbClr>
                  </a:solidFill>
                  <a:latin typeface="Arial"/>
                </a:rPr>
                <a:t>Tumour/</a:t>
              </a:r>
              <a:br>
                <a:rPr lang="en-GB" sz="1000">
                  <a:solidFill>
                    <a:srgbClr val="000000">
                      <a:lumMod val="75000"/>
                      <a:lumOff val="25000"/>
                    </a:srgbClr>
                  </a:solidFill>
                  <a:latin typeface="Arial"/>
                </a:rPr>
              </a:br>
              <a:r>
                <a:rPr lang="en-GB" sz="1000">
                  <a:solidFill>
                    <a:srgbClr val="000000">
                      <a:lumMod val="75000"/>
                      <a:lumOff val="25000"/>
                    </a:srgbClr>
                  </a:solidFill>
                  <a:latin typeface="Arial"/>
                </a:rPr>
                <a:t>germline</a:t>
              </a:r>
              <a:br>
                <a:rPr lang="en-GB" sz="1000">
                  <a:solidFill>
                    <a:srgbClr val="000000">
                      <a:lumMod val="75000"/>
                      <a:lumOff val="25000"/>
                    </a:srgbClr>
                  </a:solidFill>
                  <a:latin typeface="Arial"/>
                </a:rPr>
              </a:br>
              <a:r>
                <a:rPr lang="en-GB" sz="1000">
                  <a:solidFill>
                    <a:srgbClr val="000000">
                      <a:lumMod val="75000"/>
                      <a:lumOff val="25000"/>
                    </a:srgbClr>
                  </a:solidFill>
                  <a:latin typeface="Arial"/>
                </a:rPr>
                <a:t>exomes</a:t>
              </a:r>
            </a:p>
          </p:txBody>
        </p:sp>
        <p:sp>
          <p:nvSpPr>
            <p:cNvPr id="4" name="Rectangle 3">
              <a:extLst>
                <a:ext uri="{FF2B5EF4-FFF2-40B4-BE49-F238E27FC236}">
                  <a16:creationId xmlns="" xmlns:a16="http://schemas.microsoft.com/office/drawing/2014/main" id="{A0B2197B-87F7-3345-9DE6-B1524D399ECE}"/>
                </a:ext>
              </a:extLst>
            </p:cNvPr>
            <p:cNvSpPr/>
            <p:nvPr/>
          </p:nvSpPr>
          <p:spPr bwMode="auto">
            <a:xfrm>
              <a:off x="1993926" y="3447304"/>
              <a:ext cx="2433961" cy="155542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fontAlgn="base">
                <a:spcBef>
                  <a:spcPct val="0"/>
                </a:spcBef>
                <a:spcAft>
                  <a:spcPct val="0"/>
                </a:spcAft>
              </a:pPr>
              <a:endParaRPr lang="en-US" b="1">
                <a:latin typeface="Arial" charset="0"/>
              </a:endParaRPr>
            </a:p>
          </p:txBody>
        </p:sp>
      </p:grpSp>
      <p:sp>
        <p:nvSpPr>
          <p:cNvPr id="23" name="Oval 22">
            <a:extLst>
              <a:ext uri="{FF2B5EF4-FFF2-40B4-BE49-F238E27FC236}">
                <a16:creationId xmlns="" xmlns:a16="http://schemas.microsoft.com/office/drawing/2014/main" id="{0C705A7C-EA1D-5F45-AB1A-40DA66747B26}"/>
              </a:ext>
            </a:extLst>
          </p:cNvPr>
          <p:cNvSpPr/>
          <p:nvPr/>
        </p:nvSpPr>
        <p:spPr bwMode="auto">
          <a:xfrm>
            <a:off x="7817923" y="1664807"/>
            <a:ext cx="310896" cy="384048"/>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fontAlgn="base">
              <a:spcBef>
                <a:spcPct val="0"/>
              </a:spcBef>
              <a:spcAft>
                <a:spcPct val="0"/>
              </a:spcAft>
            </a:pPr>
            <a:endParaRPr lang="en-US" b="1">
              <a:latin typeface="Arial" charset="0"/>
            </a:endParaRPr>
          </a:p>
        </p:txBody>
      </p:sp>
      <p:sp>
        <p:nvSpPr>
          <p:cNvPr id="25" name="Oval 24">
            <a:extLst>
              <a:ext uri="{FF2B5EF4-FFF2-40B4-BE49-F238E27FC236}">
                <a16:creationId xmlns="" xmlns:a16="http://schemas.microsoft.com/office/drawing/2014/main" id="{E5AC6B20-7DD1-3341-B8EB-D5B3EF55443B}"/>
              </a:ext>
            </a:extLst>
          </p:cNvPr>
          <p:cNvSpPr/>
          <p:nvPr/>
        </p:nvSpPr>
        <p:spPr bwMode="auto">
          <a:xfrm>
            <a:off x="10773184" y="1681391"/>
            <a:ext cx="310896" cy="384048"/>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fontAlgn="base">
              <a:spcBef>
                <a:spcPct val="0"/>
              </a:spcBef>
              <a:spcAft>
                <a:spcPct val="0"/>
              </a:spcAft>
            </a:pPr>
            <a:endParaRPr lang="en-US" b="1">
              <a:latin typeface="Arial" charset="0"/>
            </a:endParaRPr>
          </a:p>
        </p:txBody>
      </p:sp>
      <p:sp>
        <p:nvSpPr>
          <p:cNvPr id="41" name="Rectangle 40">
            <a:extLst>
              <a:ext uri="{FF2B5EF4-FFF2-40B4-BE49-F238E27FC236}">
                <a16:creationId xmlns="" xmlns:a16="http://schemas.microsoft.com/office/drawing/2014/main" id="{4AD2E999-E347-0A46-A9DB-D5696CCD874A}"/>
              </a:ext>
            </a:extLst>
          </p:cNvPr>
          <p:cNvSpPr/>
          <p:nvPr/>
        </p:nvSpPr>
        <p:spPr bwMode="auto">
          <a:xfrm>
            <a:off x="8901144" y="1765671"/>
            <a:ext cx="387731" cy="329869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fontAlgn="base">
              <a:spcBef>
                <a:spcPct val="0"/>
              </a:spcBef>
              <a:spcAft>
                <a:spcPct val="0"/>
              </a:spcAft>
            </a:pPr>
            <a:endParaRPr lang="en-US" b="1">
              <a:latin typeface="Arial" charset="0"/>
            </a:endParaRPr>
          </a:p>
        </p:txBody>
      </p:sp>
      <p:sp>
        <p:nvSpPr>
          <p:cNvPr id="46" name="Rectangle: Single Corner Rounded 94">
            <a:extLst>
              <a:ext uri="{FF2B5EF4-FFF2-40B4-BE49-F238E27FC236}">
                <a16:creationId xmlns="" xmlns:a16="http://schemas.microsoft.com/office/drawing/2014/main" id="{34287185-1694-AE4A-8BEB-49CA3C720216}"/>
              </a:ext>
            </a:extLst>
          </p:cNvPr>
          <p:cNvSpPr/>
          <p:nvPr/>
        </p:nvSpPr>
        <p:spPr>
          <a:xfrm>
            <a:off x="9772616" y="3410833"/>
            <a:ext cx="2096579" cy="1293971"/>
          </a:xfrm>
          <a:prstGeom prst="round2DiagRect">
            <a:avLst/>
          </a:prstGeom>
          <a:solidFill>
            <a:schemeClr val="bg1">
              <a:lumMod val="85000"/>
              <a:alpha val="79000"/>
            </a:schemeClr>
          </a:solidFill>
        </p:spPr>
        <p:txBody>
          <a:bodyPr wrap="square" anchor="ctr">
            <a:spAutoFit/>
          </a:bodyPr>
          <a:lstStyle/>
          <a:p>
            <a:pPr marL="7938" indent="-7938" algn="ctr" defTabSz="914309">
              <a:defRPr/>
            </a:pPr>
            <a:r>
              <a:rPr lang="en-GB" sz="1400" b="1" dirty="0">
                <a:solidFill>
                  <a:srgbClr val="7030A0"/>
                </a:solidFill>
                <a:latin typeface="Arial"/>
              </a:rPr>
              <a:t>Homologous recombination repair (HRR) </a:t>
            </a:r>
            <a:r>
              <a:rPr lang="en-GB" sz="1400" b="1" dirty="0">
                <a:solidFill>
                  <a:schemeClr val="accent6">
                    <a:lumMod val="75000"/>
                  </a:schemeClr>
                </a:solidFill>
                <a:latin typeface="Arial"/>
              </a:rPr>
              <a:t>is a </a:t>
            </a:r>
            <a:br>
              <a:rPr lang="en-GB" sz="1400" b="1" dirty="0">
                <a:solidFill>
                  <a:schemeClr val="accent6">
                    <a:lumMod val="75000"/>
                  </a:schemeClr>
                </a:solidFill>
                <a:latin typeface="Arial"/>
              </a:rPr>
            </a:br>
            <a:r>
              <a:rPr lang="en-GB" sz="1400" b="1" dirty="0">
                <a:solidFill>
                  <a:schemeClr val="accent6">
                    <a:lumMod val="75000"/>
                  </a:schemeClr>
                </a:solidFill>
                <a:latin typeface="Arial"/>
              </a:rPr>
              <a:t>key mechanism </a:t>
            </a:r>
            <a:br>
              <a:rPr lang="en-GB" sz="1400" b="1" dirty="0">
                <a:solidFill>
                  <a:schemeClr val="accent6">
                    <a:lumMod val="75000"/>
                  </a:schemeClr>
                </a:solidFill>
                <a:latin typeface="Arial"/>
              </a:rPr>
            </a:br>
            <a:r>
              <a:rPr lang="en-GB" sz="1400" b="1" dirty="0">
                <a:solidFill>
                  <a:schemeClr val="accent6">
                    <a:lumMod val="75000"/>
                  </a:schemeClr>
                </a:solidFill>
                <a:latin typeface="Arial"/>
              </a:rPr>
              <a:t>for DNA repair</a:t>
            </a:r>
            <a:r>
              <a:rPr lang="en-GB" sz="1400" b="1" baseline="30000" dirty="0">
                <a:solidFill>
                  <a:schemeClr val="accent6">
                    <a:lumMod val="75000"/>
                  </a:schemeClr>
                </a:solidFill>
                <a:latin typeface="Arial"/>
              </a:rPr>
              <a:t>3,4</a:t>
            </a:r>
          </a:p>
        </p:txBody>
      </p:sp>
      <p:sp>
        <p:nvSpPr>
          <p:cNvPr id="133" name="Rectangle 132">
            <a:extLst>
              <a:ext uri="{FF2B5EF4-FFF2-40B4-BE49-F238E27FC236}">
                <a16:creationId xmlns="" xmlns:a16="http://schemas.microsoft.com/office/drawing/2014/main" id="{703720CA-2E5E-41FD-A5BE-6BB4B12746AF}"/>
              </a:ext>
            </a:extLst>
          </p:cNvPr>
          <p:cNvSpPr/>
          <p:nvPr/>
        </p:nvSpPr>
        <p:spPr bwMode="auto">
          <a:xfrm>
            <a:off x="9445679" y="4482910"/>
            <a:ext cx="60325" cy="105445"/>
          </a:xfrm>
          <a:prstGeom prst="rect">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fontAlgn="base">
              <a:spcBef>
                <a:spcPct val="0"/>
              </a:spcBef>
              <a:spcAft>
                <a:spcPct val="0"/>
              </a:spcAft>
            </a:pPr>
            <a:endParaRPr lang="en-US" b="1">
              <a:latin typeface="Arial" panose="020B0604020202020204" pitchFamily="34" charset="0"/>
              <a:cs typeface="Arial" panose="020B0604020202020204" pitchFamily="34" charset="0"/>
            </a:endParaRPr>
          </a:p>
        </p:txBody>
      </p:sp>
      <p:sp>
        <p:nvSpPr>
          <p:cNvPr id="134" name="TextBox 133">
            <a:extLst>
              <a:ext uri="{FF2B5EF4-FFF2-40B4-BE49-F238E27FC236}">
                <a16:creationId xmlns="" xmlns:a16="http://schemas.microsoft.com/office/drawing/2014/main" id="{ED428FE4-E9D2-4DEF-BD48-DBDF29506F38}"/>
              </a:ext>
            </a:extLst>
          </p:cNvPr>
          <p:cNvSpPr txBox="1"/>
          <p:nvPr/>
        </p:nvSpPr>
        <p:spPr>
          <a:xfrm>
            <a:off x="5799211" y="1007015"/>
            <a:ext cx="5682634" cy="523220"/>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Approximately 25% of patients with </a:t>
            </a:r>
            <a:r>
              <a:rPr lang="en-US" sz="1400" b="1" dirty="0" err="1">
                <a:latin typeface="Arial" panose="020B0604020202020204" pitchFamily="34" charset="0"/>
                <a:cs typeface="Arial" panose="020B0604020202020204" pitchFamily="34" charset="0"/>
              </a:rPr>
              <a:t>mCRPC</a:t>
            </a:r>
            <a:r>
              <a:rPr lang="en-US" sz="1400" b="1" dirty="0">
                <a:latin typeface="Arial" panose="020B0604020202020204" pitchFamily="34" charset="0"/>
                <a:cs typeface="Arial" panose="020B0604020202020204" pitchFamily="34" charset="0"/>
              </a:rPr>
              <a:t> have alterations associated with DNA repair pathways</a:t>
            </a:r>
            <a:r>
              <a:rPr lang="en-US" sz="1400" b="1" baseline="30000" dirty="0">
                <a:latin typeface="Arial" panose="020B0604020202020204" pitchFamily="34" charset="0"/>
                <a:cs typeface="Arial" panose="020B0604020202020204" pitchFamily="34" charset="0"/>
              </a:rPr>
              <a:t>a,2</a:t>
            </a:r>
            <a:r>
              <a:rPr lang="en-US" sz="1400" b="1" dirty="0">
                <a:latin typeface="Arial" panose="020B0604020202020204" pitchFamily="34" charset="0"/>
                <a:cs typeface="Arial" panose="020B0604020202020204" pitchFamily="34" charset="0"/>
              </a:rPr>
              <a:t> </a:t>
            </a:r>
            <a:endParaRPr lang="en-US" sz="1400" b="1" baseline="30000" dirty="0">
              <a:latin typeface="Arial" panose="020B0604020202020204" pitchFamily="34" charset="0"/>
              <a:cs typeface="Arial" panose="020B0604020202020204" pitchFamily="34" charset="0"/>
            </a:endParaRPr>
          </a:p>
        </p:txBody>
      </p:sp>
      <p:sp>
        <p:nvSpPr>
          <p:cNvPr id="136" name="Rectangle 135">
            <a:extLst>
              <a:ext uri="{FF2B5EF4-FFF2-40B4-BE49-F238E27FC236}">
                <a16:creationId xmlns="" xmlns:a16="http://schemas.microsoft.com/office/drawing/2014/main" id="{04D4D3A3-E9B5-4D9A-A467-9E5D8BD9C592}"/>
              </a:ext>
            </a:extLst>
          </p:cNvPr>
          <p:cNvSpPr/>
          <p:nvPr/>
        </p:nvSpPr>
        <p:spPr bwMode="auto">
          <a:xfrm>
            <a:off x="6692453" y="2982002"/>
            <a:ext cx="362441" cy="27538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fontAlgn="base">
              <a:spcBef>
                <a:spcPct val="0"/>
              </a:spcBef>
              <a:spcAft>
                <a:spcPct val="0"/>
              </a:spcAft>
            </a:pPr>
            <a:endParaRPr lang="en-US" b="1">
              <a:latin typeface="Arial" panose="020B0604020202020204" pitchFamily="34" charset="0"/>
              <a:cs typeface="Arial" panose="020B0604020202020204" pitchFamily="34" charset="0"/>
            </a:endParaRPr>
          </a:p>
        </p:txBody>
      </p:sp>
      <p:sp>
        <p:nvSpPr>
          <p:cNvPr id="137" name="Oval 136">
            <a:extLst>
              <a:ext uri="{FF2B5EF4-FFF2-40B4-BE49-F238E27FC236}">
                <a16:creationId xmlns="" xmlns:a16="http://schemas.microsoft.com/office/drawing/2014/main" id="{C45E8E1A-FA2F-4163-8FD5-8DEAF950AAA3}"/>
              </a:ext>
            </a:extLst>
          </p:cNvPr>
          <p:cNvSpPr/>
          <p:nvPr/>
        </p:nvSpPr>
        <p:spPr bwMode="auto">
          <a:xfrm>
            <a:off x="6406955" y="1661738"/>
            <a:ext cx="197292" cy="471398"/>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fontAlgn="base">
              <a:spcBef>
                <a:spcPct val="0"/>
              </a:spcBef>
              <a:spcAft>
                <a:spcPct val="0"/>
              </a:spcAft>
            </a:pPr>
            <a:endParaRPr lang="en-US" b="1">
              <a:latin typeface="Arial" panose="020B0604020202020204" pitchFamily="34" charset="0"/>
              <a:cs typeface="Arial" panose="020B0604020202020204" pitchFamily="34" charset="0"/>
            </a:endParaRPr>
          </a:p>
        </p:txBody>
      </p:sp>
      <p:sp>
        <p:nvSpPr>
          <p:cNvPr id="138" name="TextBox 137">
            <a:extLst>
              <a:ext uri="{FF2B5EF4-FFF2-40B4-BE49-F238E27FC236}">
                <a16:creationId xmlns="" xmlns:a16="http://schemas.microsoft.com/office/drawing/2014/main" id="{707D0033-7192-4265-8F05-E59E8F29AE8E}"/>
              </a:ext>
            </a:extLst>
          </p:cNvPr>
          <p:cNvSpPr txBox="1"/>
          <p:nvPr/>
        </p:nvSpPr>
        <p:spPr>
          <a:xfrm>
            <a:off x="5771782" y="1523521"/>
            <a:ext cx="938077" cy="1378006"/>
          </a:xfrm>
          <a:prstGeom prst="rect">
            <a:avLst/>
          </a:prstGeom>
          <a:noFill/>
        </p:spPr>
        <p:txBody>
          <a:bodyPr wrap="none" rtlCol="0">
            <a:spAutoFit/>
          </a:bodyPr>
          <a:lstStyle/>
          <a:p>
            <a:pPr algn="r">
              <a:lnSpc>
                <a:spcPts val="1720"/>
              </a:lnSpc>
            </a:pPr>
            <a:r>
              <a:rPr lang="en-US" sz="1100">
                <a:latin typeface="Arial" panose="020B0604020202020204" pitchFamily="34" charset="0"/>
                <a:cs typeface="Arial" panose="020B0604020202020204" pitchFamily="34" charset="0"/>
              </a:rPr>
              <a:t>PI3K</a:t>
            </a:r>
          </a:p>
          <a:p>
            <a:pPr algn="r">
              <a:lnSpc>
                <a:spcPts val="1720"/>
              </a:lnSpc>
            </a:pPr>
            <a:r>
              <a:rPr lang="en-US" sz="1100">
                <a:latin typeface="Arial" panose="020B0604020202020204" pitchFamily="34" charset="0"/>
                <a:cs typeface="Arial" panose="020B0604020202020204" pitchFamily="34" charset="0"/>
              </a:rPr>
              <a:t>Cell cycle</a:t>
            </a:r>
          </a:p>
          <a:p>
            <a:pPr algn="r">
              <a:lnSpc>
                <a:spcPts val="1720"/>
              </a:lnSpc>
            </a:pPr>
            <a:r>
              <a:rPr lang="en-US" sz="1100">
                <a:latin typeface="Arial" panose="020B0604020202020204" pitchFamily="34" charset="0"/>
                <a:cs typeface="Arial" panose="020B0604020202020204" pitchFamily="34" charset="0"/>
              </a:rPr>
              <a:t>Epigenetic</a:t>
            </a:r>
          </a:p>
          <a:p>
            <a:pPr algn="r">
              <a:lnSpc>
                <a:spcPts val="1720"/>
              </a:lnSpc>
            </a:pPr>
            <a:r>
              <a:rPr lang="en-US" sz="1100">
                <a:latin typeface="Arial" panose="020B0604020202020204" pitchFamily="34" charset="0"/>
                <a:cs typeface="Arial" panose="020B0604020202020204" pitchFamily="34" charset="0"/>
              </a:rPr>
              <a:t>DNA repair</a:t>
            </a:r>
          </a:p>
          <a:p>
            <a:pPr algn="r">
              <a:lnSpc>
                <a:spcPts val="1720"/>
              </a:lnSpc>
            </a:pPr>
            <a:r>
              <a:rPr lang="en-US" sz="1100">
                <a:latin typeface="Arial" panose="020B0604020202020204" pitchFamily="34" charset="0"/>
                <a:cs typeface="Arial" panose="020B0604020202020204" pitchFamily="34" charset="0"/>
              </a:rPr>
              <a:t>WNT</a:t>
            </a:r>
          </a:p>
          <a:p>
            <a:pPr algn="r">
              <a:lnSpc>
                <a:spcPts val="1720"/>
              </a:lnSpc>
            </a:pPr>
            <a:r>
              <a:rPr lang="en-US" sz="1100">
                <a:latin typeface="Arial" panose="020B0604020202020204" pitchFamily="34" charset="0"/>
                <a:cs typeface="Arial" panose="020B0604020202020204" pitchFamily="34" charset="0"/>
              </a:rPr>
              <a:t>MAP kinase</a:t>
            </a:r>
          </a:p>
        </p:txBody>
      </p:sp>
      <p:sp>
        <p:nvSpPr>
          <p:cNvPr id="139" name="TextBox 138">
            <a:extLst>
              <a:ext uri="{FF2B5EF4-FFF2-40B4-BE49-F238E27FC236}">
                <a16:creationId xmlns="" xmlns:a16="http://schemas.microsoft.com/office/drawing/2014/main" id="{664D3086-0AB3-467E-9BAF-729B0399F264}"/>
              </a:ext>
            </a:extLst>
          </p:cNvPr>
          <p:cNvSpPr txBox="1"/>
          <p:nvPr/>
        </p:nvSpPr>
        <p:spPr>
          <a:xfrm>
            <a:off x="6765218" y="2912734"/>
            <a:ext cx="341761" cy="261610"/>
          </a:xfrm>
          <a:prstGeom prst="rect">
            <a:avLst/>
          </a:prstGeom>
          <a:noFill/>
        </p:spPr>
        <p:txBody>
          <a:bodyPr wrap="none" rtlCol="0">
            <a:spAutoFit/>
          </a:bodyPr>
          <a:lstStyle/>
          <a:p>
            <a:pPr algn="ctr"/>
            <a:r>
              <a:rPr lang="en-US" sz="1100">
                <a:latin typeface="Arial" panose="020B0604020202020204" pitchFamily="34" charset="0"/>
                <a:cs typeface="Arial" panose="020B0604020202020204" pitchFamily="34" charset="0"/>
              </a:rPr>
              <a:t>10</a:t>
            </a:r>
          </a:p>
        </p:txBody>
      </p:sp>
      <p:sp>
        <p:nvSpPr>
          <p:cNvPr id="140" name="TextBox 139">
            <a:extLst>
              <a:ext uri="{FF2B5EF4-FFF2-40B4-BE49-F238E27FC236}">
                <a16:creationId xmlns="" xmlns:a16="http://schemas.microsoft.com/office/drawing/2014/main" id="{6767F7E4-C110-4426-AD44-374607821BCF}"/>
              </a:ext>
            </a:extLst>
          </p:cNvPr>
          <p:cNvSpPr txBox="1"/>
          <p:nvPr/>
        </p:nvSpPr>
        <p:spPr>
          <a:xfrm>
            <a:off x="6547383" y="2912734"/>
            <a:ext cx="263214" cy="261610"/>
          </a:xfrm>
          <a:prstGeom prst="rect">
            <a:avLst/>
          </a:prstGeom>
          <a:noFill/>
        </p:spPr>
        <p:txBody>
          <a:bodyPr wrap="none" rtlCol="0">
            <a:spAutoFit/>
          </a:bodyPr>
          <a:lstStyle/>
          <a:p>
            <a:pPr algn="ctr"/>
            <a:r>
              <a:rPr lang="en-US" sz="1100">
                <a:latin typeface="Arial" panose="020B0604020202020204" pitchFamily="34" charset="0"/>
                <a:cs typeface="Arial" panose="020B0604020202020204" pitchFamily="34" charset="0"/>
              </a:rPr>
              <a:t>0</a:t>
            </a:r>
          </a:p>
        </p:txBody>
      </p:sp>
      <p:sp>
        <p:nvSpPr>
          <p:cNvPr id="141" name="TextBox 140">
            <a:extLst>
              <a:ext uri="{FF2B5EF4-FFF2-40B4-BE49-F238E27FC236}">
                <a16:creationId xmlns="" xmlns:a16="http://schemas.microsoft.com/office/drawing/2014/main" id="{7DCD55C0-3D4F-403F-B9EA-C97D2F9F9DF0}"/>
              </a:ext>
            </a:extLst>
          </p:cNvPr>
          <p:cNvSpPr txBox="1"/>
          <p:nvPr/>
        </p:nvSpPr>
        <p:spPr>
          <a:xfrm>
            <a:off x="7019111" y="2912734"/>
            <a:ext cx="341761" cy="261610"/>
          </a:xfrm>
          <a:prstGeom prst="rect">
            <a:avLst/>
          </a:prstGeom>
          <a:noFill/>
        </p:spPr>
        <p:txBody>
          <a:bodyPr wrap="none" rtlCol="0">
            <a:spAutoFit/>
          </a:bodyPr>
          <a:lstStyle/>
          <a:p>
            <a:pPr algn="ctr"/>
            <a:r>
              <a:rPr lang="en-US" sz="1100">
                <a:latin typeface="Arial" panose="020B0604020202020204" pitchFamily="34" charset="0"/>
                <a:cs typeface="Arial" panose="020B0604020202020204" pitchFamily="34" charset="0"/>
              </a:rPr>
              <a:t>20</a:t>
            </a:r>
          </a:p>
        </p:txBody>
      </p:sp>
      <p:sp>
        <p:nvSpPr>
          <p:cNvPr id="142" name="TextBox 141">
            <a:extLst>
              <a:ext uri="{FF2B5EF4-FFF2-40B4-BE49-F238E27FC236}">
                <a16:creationId xmlns="" xmlns:a16="http://schemas.microsoft.com/office/drawing/2014/main" id="{C5AB575B-4CBF-4CD8-A674-CC7F9DFE7A54}"/>
              </a:ext>
            </a:extLst>
          </p:cNvPr>
          <p:cNvSpPr txBox="1"/>
          <p:nvPr/>
        </p:nvSpPr>
        <p:spPr>
          <a:xfrm>
            <a:off x="7272413" y="2912734"/>
            <a:ext cx="341761" cy="261610"/>
          </a:xfrm>
          <a:prstGeom prst="rect">
            <a:avLst/>
          </a:prstGeom>
          <a:noFill/>
        </p:spPr>
        <p:txBody>
          <a:bodyPr wrap="none" rtlCol="0">
            <a:spAutoFit/>
          </a:bodyPr>
          <a:lstStyle/>
          <a:p>
            <a:pPr algn="ctr"/>
            <a:r>
              <a:rPr lang="en-US" sz="1100">
                <a:latin typeface="Arial" panose="020B0604020202020204" pitchFamily="34" charset="0"/>
                <a:cs typeface="Arial" panose="020B0604020202020204" pitchFamily="34" charset="0"/>
              </a:rPr>
              <a:t>30</a:t>
            </a:r>
          </a:p>
        </p:txBody>
      </p:sp>
      <p:sp>
        <p:nvSpPr>
          <p:cNvPr id="143" name="TextBox 142">
            <a:extLst>
              <a:ext uri="{FF2B5EF4-FFF2-40B4-BE49-F238E27FC236}">
                <a16:creationId xmlns="" xmlns:a16="http://schemas.microsoft.com/office/drawing/2014/main" id="{FC3F5505-CC92-4F19-B416-9FD5A211DBE0}"/>
              </a:ext>
            </a:extLst>
          </p:cNvPr>
          <p:cNvSpPr txBox="1"/>
          <p:nvPr/>
        </p:nvSpPr>
        <p:spPr>
          <a:xfrm>
            <a:off x="7525938" y="2912734"/>
            <a:ext cx="341761" cy="261610"/>
          </a:xfrm>
          <a:prstGeom prst="rect">
            <a:avLst/>
          </a:prstGeom>
          <a:noFill/>
        </p:spPr>
        <p:txBody>
          <a:bodyPr wrap="none" rtlCol="0">
            <a:spAutoFit/>
          </a:bodyPr>
          <a:lstStyle/>
          <a:p>
            <a:pPr algn="ctr"/>
            <a:r>
              <a:rPr lang="en-US" sz="1100">
                <a:latin typeface="Arial" panose="020B0604020202020204" pitchFamily="34" charset="0"/>
                <a:cs typeface="Arial" panose="020B0604020202020204" pitchFamily="34" charset="0"/>
              </a:rPr>
              <a:t>40</a:t>
            </a:r>
          </a:p>
        </p:txBody>
      </p:sp>
      <p:sp>
        <p:nvSpPr>
          <p:cNvPr id="144" name="TextBox 143">
            <a:extLst>
              <a:ext uri="{FF2B5EF4-FFF2-40B4-BE49-F238E27FC236}">
                <a16:creationId xmlns="" xmlns:a16="http://schemas.microsoft.com/office/drawing/2014/main" id="{C6B89531-4CF2-41DD-954C-9214623ED42E}"/>
              </a:ext>
            </a:extLst>
          </p:cNvPr>
          <p:cNvSpPr txBox="1"/>
          <p:nvPr/>
        </p:nvSpPr>
        <p:spPr>
          <a:xfrm>
            <a:off x="7775067" y="2912734"/>
            <a:ext cx="341761" cy="261610"/>
          </a:xfrm>
          <a:prstGeom prst="rect">
            <a:avLst/>
          </a:prstGeom>
          <a:noFill/>
        </p:spPr>
        <p:txBody>
          <a:bodyPr wrap="none" rtlCol="0">
            <a:spAutoFit/>
          </a:bodyPr>
          <a:lstStyle/>
          <a:p>
            <a:pPr algn="ctr"/>
            <a:r>
              <a:rPr lang="en-US" sz="1100">
                <a:latin typeface="Arial" panose="020B0604020202020204" pitchFamily="34" charset="0"/>
                <a:cs typeface="Arial" panose="020B0604020202020204" pitchFamily="34" charset="0"/>
              </a:rPr>
              <a:t>50</a:t>
            </a:r>
          </a:p>
        </p:txBody>
      </p:sp>
      <p:sp>
        <p:nvSpPr>
          <p:cNvPr id="145" name="TextBox 144">
            <a:extLst>
              <a:ext uri="{FF2B5EF4-FFF2-40B4-BE49-F238E27FC236}">
                <a16:creationId xmlns="" xmlns:a16="http://schemas.microsoft.com/office/drawing/2014/main" id="{EDDF9C21-FF07-4774-87AC-84123D30B138}"/>
              </a:ext>
            </a:extLst>
          </p:cNvPr>
          <p:cNvSpPr txBox="1"/>
          <p:nvPr/>
        </p:nvSpPr>
        <p:spPr>
          <a:xfrm>
            <a:off x="8032545" y="2912734"/>
            <a:ext cx="341761" cy="261610"/>
          </a:xfrm>
          <a:prstGeom prst="rect">
            <a:avLst/>
          </a:prstGeom>
          <a:noFill/>
        </p:spPr>
        <p:txBody>
          <a:bodyPr wrap="none" rtlCol="0">
            <a:spAutoFit/>
          </a:bodyPr>
          <a:lstStyle/>
          <a:p>
            <a:pPr algn="ctr"/>
            <a:r>
              <a:rPr lang="en-US" sz="1100">
                <a:latin typeface="Arial" panose="020B0604020202020204" pitchFamily="34" charset="0"/>
                <a:cs typeface="Arial" panose="020B0604020202020204" pitchFamily="34" charset="0"/>
              </a:rPr>
              <a:t>60</a:t>
            </a:r>
          </a:p>
        </p:txBody>
      </p:sp>
      <p:sp>
        <p:nvSpPr>
          <p:cNvPr id="146" name="TextBox 145">
            <a:extLst>
              <a:ext uri="{FF2B5EF4-FFF2-40B4-BE49-F238E27FC236}">
                <a16:creationId xmlns="" xmlns:a16="http://schemas.microsoft.com/office/drawing/2014/main" id="{F5793946-303C-4A53-9242-1E7E05DABE55}"/>
              </a:ext>
            </a:extLst>
          </p:cNvPr>
          <p:cNvSpPr txBox="1"/>
          <p:nvPr/>
        </p:nvSpPr>
        <p:spPr>
          <a:xfrm>
            <a:off x="6724192" y="3125566"/>
            <a:ext cx="1438215" cy="261610"/>
          </a:xfrm>
          <a:prstGeom prst="rect">
            <a:avLst/>
          </a:prstGeom>
          <a:noFill/>
        </p:spPr>
        <p:txBody>
          <a:bodyPr wrap="none" rtlCol="0">
            <a:spAutoFit/>
          </a:bodyPr>
          <a:lstStyle/>
          <a:p>
            <a:pPr algn="ctr"/>
            <a:r>
              <a:rPr lang="en-US" sz="1100">
                <a:latin typeface="Arial" panose="020B0604020202020204" pitchFamily="34" charset="0"/>
                <a:cs typeface="Arial" panose="020B0604020202020204" pitchFamily="34" charset="0"/>
              </a:rPr>
              <a:t>Alteration frequency</a:t>
            </a:r>
          </a:p>
        </p:txBody>
      </p:sp>
      <p:sp>
        <p:nvSpPr>
          <p:cNvPr id="147" name="Rectangle 146">
            <a:extLst>
              <a:ext uri="{FF2B5EF4-FFF2-40B4-BE49-F238E27FC236}">
                <a16:creationId xmlns="" xmlns:a16="http://schemas.microsoft.com/office/drawing/2014/main" id="{4A00760A-020E-44B8-8E5A-333C43C3F20E}"/>
              </a:ext>
            </a:extLst>
          </p:cNvPr>
          <p:cNvSpPr/>
          <p:nvPr/>
        </p:nvSpPr>
        <p:spPr bwMode="auto">
          <a:xfrm>
            <a:off x="6682833" y="2694721"/>
            <a:ext cx="175334" cy="145343"/>
          </a:xfrm>
          <a:prstGeom prst="rect">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fontAlgn="base">
              <a:spcBef>
                <a:spcPct val="0"/>
              </a:spcBef>
              <a:spcAft>
                <a:spcPct val="0"/>
              </a:spcAft>
            </a:pPr>
            <a:endParaRPr lang="en-US" b="1">
              <a:latin typeface="Arial" panose="020B0604020202020204" pitchFamily="34" charset="0"/>
              <a:cs typeface="Arial" panose="020B0604020202020204" pitchFamily="34" charset="0"/>
            </a:endParaRPr>
          </a:p>
        </p:txBody>
      </p:sp>
      <p:sp>
        <p:nvSpPr>
          <p:cNvPr id="148" name="Rectangle 147">
            <a:extLst>
              <a:ext uri="{FF2B5EF4-FFF2-40B4-BE49-F238E27FC236}">
                <a16:creationId xmlns="" xmlns:a16="http://schemas.microsoft.com/office/drawing/2014/main" id="{8265DBE1-B077-4D50-8715-4CA513A1D271}"/>
              </a:ext>
            </a:extLst>
          </p:cNvPr>
          <p:cNvSpPr/>
          <p:nvPr/>
        </p:nvSpPr>
        <p:spPr bwMode="auto">
          <a:xfrm>
            <a:off x="6682833" y="2478150"/>
            <a:ext cx="409417" cy="145343"/>
          </a:xfrm>
          <a:prstGeom prst="rect">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fontAlgn="base">
              <a:spcBef>
                <a:spcPct val="0"/>
              </a:spcBef>
              <a:spcAft>
                <a:spcPct val="0"/>
              </a:spcAft>
            </a:pPr>
            <a:endParaRPr lang="en-US" b="1">
              <a:latin typeface="Arial" panose="020B0604020202020204" pitchFamily="34" charset="0"/>
              <a:cs typeface="Arial" panose="020B0604020202020204" pitchFamily="34" charset="0"/>
            </a:endParaRPr>
          </a:p>
        </p:txBody>
      </p:sp>
      <p:sp>
        <p:nvSpPr>
          <p:cNvPr id="149" name="Rectangle 148">
            <a:extLst>
              <a:ext uri="{FF2B5EF4-FFF2-40B4-BE49-F238E27FC236}">
                <a16:creationId xmlns="" xmlns:a16="http://schemas.microsoft.com/office/drawing/2014/main" id="{F294058A-48D6-4F8B-8214-9F9332B724EB}"/>
              </a:ext>
            </a:extLst>
          </p:cNvPr>
          <p:cNvSpPr/>
          <p:nvPr/>
        </p:nvSpPr>
        <p:spPr bwMode="auto">
          <a:xfrm>
            <a:off x="6682833" y="2261578"/>
            <a:ext cx="558515" cy="145343"/>
          </a:xfrm>
          <a:prstGeom prst="rect">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fontAlgn="base">
              <a:spcBef>
                <a:spcPct val="0"/>
              </a:spcBef>
              <a:spcAft>
                <a:spcPct val="0"/>
              </a:spcAft>
            </a:pPr>
            <a:endParaRPr lang="en-US" b="1">
              <a:latin typeface="Arial" panose="020B0604020202020204" pitchFamily="34" charset="0"/>
              <a:cs typeface="Arial" panose="020B0604020202020204" pitchFamily="34" charset="0"/>
            </a:endParaRPr>
          </a:p>
        </p:txBody>
      </p:sp>
      <p:sp>
        <p:nvSpPr>
          <p:cNvPr id="150" name="Rectangle 149">
            <a:extLst>
              <a:ext uri="{FF2B5EF4-FFF2-40B4-BE49-F238E27FC236}">
                <a16:creationId xmlns="" xmlns:a16="http://schemas.microsoft.com/office/drawing/2014/main" id="{963283A7-00DC-4CBB-9E01-2A07CE74104F}"/>
              </a:ext>
            </a:extLst>
          </p:cNvPr>
          <p:cNvSpPr/>
          <p:nvPr/>
        </p:nvSpPr>
        <p:spPr bwMode="auto">
          <a:xfrm>
            <a:off x="6682832" y="2045007"/>
            <a:ext cx="600827" cy="145343"/>
          </a:xfrm>
          <a:prstGeom prst="rect">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fontAlgn="base">
              <a:spcBef>
                <a:spcPct val="0"/>
              </a:spcBef>
              <a:spcAft>
                <a:spcPct val="0"/>
              </a:spcAft>
            </a:pPr>
            <a:endParaRPr lang="en-US" b="1">
              <a:latin typeface="Arial" panose="020B0604020202020204" pitchFamily="34" charset="0"/>
              <a:cs typeface="Arial" panose="020B0604020202020204" pitchFamily="34" charset="0"/>
            </a:endParaRPr>
          </a:p>
        </p:txBody>
      </p:sp>
      <p:sp>
        <p:nvSpPr>
          <p:cNvPr id="151" name="Rectangle 150">
            <a:extLst>
              <a:ext uri="{FF2B5EF4-FFF2-40B4-BE49-F238E27FC236}">
                <a16:creationId xmlns="" xmlns:a16="http://schemas.microsoft.com/office/drawing/2014/main" id="{5665BBDF-A86D-46A0-ABA1-707C9CEBF23A}"/>
              </a:ext>
            </a:extLst>
          </p:cNvPr>
          <p:cNvSpPr/>
          <p:nvPr/>
        </p:nvSpPr>
        <p:spPr bwMode="auto">
          <a:xfrm>
            <a:off x="6682832" y="1828436"/>
            <a:ext cx="782162" cy="145343"/>
          </a:xfrm>
          <a:prstGeom prst="rect">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fontAlgn="base">
              <a:spcBef>
                <a:spcPct val="0"/>
              </a:spcBef>
              <a:spcAft>
                <a:spcPct val="0"/>
              </a:spcAft>
            </a:pPr>
            <a:endParaRPr lang="en-US" b="1">
              <a:latin typeface="Arial" panose="020B0604020202020204" pitchFamily="34" charset="0"/>
              <a:cs typeface="Arial" panose="020B0604020202020204" pitchFamily="34" charset="0"/>
            </a:endParaRPr>
          </a:p>
        </p:txBody>
      </p:sp>
      <p:sp>
        <p:nvSpPr>
          <p:cNvPr id="152" name="Rectangle 151">
            <a:extLst>
              <a:ext uri="{FF2B5EF4-FFF2-40B4-BE49-F238E27FC236}">
                <a16:creationId xmlns="" xmlns:a16="http://schemas.microsoft.com/office/drawing/2014/main" id="{DCFE86C8-9B07-4855-8791-5B9A965640D3}"/>
              </a:ext>
            </a:extLst>
          </p:cNvPr>
          <p:cNvSpPr/>
          <p:nvPr/>
        </p:nvSpPr>
        <p:spPr bwMode="auto">
          <a:xfrm>
            <a:off x="6682832" y="1611865"/>
            <a:ext cx="1122668" cy="145343"/>
          </a:xfrm>
          <a:prstGeom prst="rect">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fontAlgn="base">
              <a:spcBef>
                <a:spcPct val="0"/>
              </a:spcBef>
              <a:spcAft>
                <a:spcPct val="0"/>
              </a:spcAft>
            </a:pPr>
            <a:endParaRPr lang="en-US" b="1">
              <a:latin typeface="Arial" panose="020B0604020202020204" pitchFamily="34" charset="0"/>
              <a:cs typeface="Arial" panose="020B0604020202020204" pitchFamily="34" charset="0"/>
            </a:endParaRPr>
          </a:p>
        </p:txBody>
      </p:sp>
      <p:cxnSp>
        <p:nvCxnSpPr>
          <p:cNvPr id="153" name="Straight Connector 152">
            <a:extLst>
              <a:ext uri="{FF2B5EF4-FFF2-40B4-BE49-F238E27FC236}">
                <a16:creationId xmlns="" xmlns:a16="http://schemas.microsoft.com/office/drawing/2014/main" id="{8C3D8313-984A-4001-9504-A0A5732D5B03}"/>
              </a:ext>
            </a:extLst>
          </p:cNvPr>
          <p:cNvCxnSpPr>
            <a:cxnSpLocks/>
          </p:cNvCxnSpPr>
          <p:nvPr/>
        </p:nvCxnSpPr>
        <p:spPr bwMode="auto">
          <a:xfrm>
            <a:off x="6682833" y="1532359"/>
            <a:ext cx="0" cy="1420748"/>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54" name="Straight Connector 153">
            <a:extLst>
              <a:ext uri="{FF2B5EF4-FFF2-40B4-BE49-F238E27FC236}">
                <a16:creationId xmlns="" xmlns:a16="http://schemas.microsoft.com/office/drawing/2014/main" id="{ED8EF6DF-FEDE-470D-90D8-2944F838B2F3}"/>
              </a:ext>
            </a:extLst>
          </p:cNvPr>
          <p:cNvCxnSpPr/>
          <p:nvPr/>
        </p:nvCxnSpPr>
        <p:spPr bwMode="auto">
          <a:xfrm>
            <a:off x="6682833" y="2888513"/>
            <a:ext cx="1523735"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nvGrpSpPr>
          <p:cNvPr id="155" name="Group 154">
            <a:extLst>
              <a:ext uri="{FF2B5EF4-FFF2-40B4-BE49-F238E27FC236}">
                <a16:creationId xmlns="" xmlns:a16="http://schemas.microsoft.com/office/drawing/2014/main" id="{C7B2538F-9746-497A-AC96-A0B44EE4797B}"/>
              </a:ext>
            </a:extLst>
          </p:cNvPr>
          <p:cNvGrpSpPr/>
          <p:nvPr/>
        </p:nvGrpSpPr>
        <p:grpSpPr>
          <a:xfrm>
            <a:off x="6936167" y="2888513"/>
            <a:ext cx="1266665" cy="72668"/>
            <a:chOff x="8793266" y="1795905"/>
            <a:chExt cx="1996028" cy="920979"/>
          </a:xfrm>
        </p:grpSpPr>
        <p:cxnSp>
          <p:nvCxnSpPr>
            <p:cNvPr id="210" name="Straight Connector 209">
              <a:extLst>
                <a:ext uri="{FF2B5EF4-FFF2-40B4-BE49-F238E27FC236}">
                  <a16:creationId xmlns="" xmlns:a16="http://schemas.microsoft.com/office/drawing/2014/main" id="{31891492-D35B-46A7-8935-A9DCABBC06FD}"/>
                </a:ext>
              </a:extLst>
            </p:cNvPr>
            <p:cNvCxnSpPr/>
            <p:nvPr/>
          </p:nvCxnSpPr>
          <p:spPr bwMode="auto">
            <a:xfrm>
              <a:off x="8793266" y="1795905"/>
              <a:ext cx="0" cy="920979"/>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211" name="Straight Connector 210">
              <a:extLst>
                <a:ext uri="{FF2B5EF4-FFF2-40B4-BE49-F238E27FC236}">
                  <a16:creationId xmlns="" xmlns:a16="http://schemas.microsoft.com/office/drawing/2014/main" id="{17767BED-90B1-4841-BA3F-B55A5771E584}"/>
                </a:ext>
              </a:extLst>
            </p:cNvPr>
            <p:cNvCxnSpPr/>
            <p:nvPr/>
          </p:nvCxnSpPr>
          <p:spPr bwMode="auto">
            <a:xfrm>
              <a:off x="9192472" y="1795905"/>
              <a:ext cx="0" cy="920979"/>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212" name="Straight Connector 211">
              <a:extLst>
                <a:ext uri="{FF2B5EF4-FFF2-40B4-BE49-F238E27FC236}">
                  <a16:creationId xmlns="" xmlns:a16="http://schemas.microsoft.com/office/drawing/2014/main" id="{B778513A-AE09-4848-9F9A-3DEEE8CDD634}"/>
                </a:ext>
              </a:extLst>
            </p:cNvPr>
            <p:cNvCxnSpPr/>
            <p:nvPr/>
          </p:nvCxnSpPr>
          <p:spPr bwMode="auto">
            <a:xfrm>
              <a:off x="9591678" y="1795905"/>
              <a:ext cx="0" cy="920979"/>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213" name="Straight Connector 212">
              <a:extLst>
                <a:ext uri="{FF2B5EF4-FFF2-40B4-BE49-F238E27FC236}">
                  <a16:creationId xmlns="" xmlns:a16="http://schemas.microsoft.com/office/drawing/2014/main" id="{515662BA-BA17-47D6-BE7F-C83367B9DD3B}"/>
                </a:ext>
              </a:extLst>
            </p:cNvPr>
            <p:cNvCxnSpPr/>
            <p:nvPr/>
          </p:nvCxnSpPr>
          <p:spPr bwMode="auto">
            <a:xfrm>
              <a:off x="9990884" y="1795905"/>
              <a:ext cx="0" cy="920979"/>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214" name="Straight Connector 213">
              <a:extLst>
                <a:ext uri="{FF2B5EF4-FFF2-40B4-BE49-F238E27FC236}">
                  <a16:creationId xmlns="" xmlns:a16="http://schemas.microsoft.com/office/drawing/2014/main" id="{C604B8EF-6228-494D-9BE4-198EAE3B889B}"/>
                </a:ext>
              </a:extLst>
            </p:cNvPr>
            <p:cNvCxnSpPr/>
            <p:nvPr/>
          </p:nvCxnSpPr>
          <p:spPr bwMode="auto">
            <a:xfrm>
              <a:off x="10390090" y="1795905"/>
              <a:ext cx="0" cy="920979"/>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215" name="Straight Connector 214">
              <a:extLst>
                <a:ext uri="{FF2B5EF4-FFF2-40B4-BE49-F238E27FC236}">
                  <a16:creationId xmlns="" xmlns:a16="http://schemas.microsoft.com/office/drawing/2014/main" id="{F1802810-FFC9-494D-9405-6A42BFC6A6D4}"/>
                </a:ext>
              </a:extLst>
            </p:cNvPr>
            <p:cNvCxnSpPr/>
            <p:nvPr/>
          </p:nvCxnSpPr>
          <p:spPr bwMode="auto">
            <a:xfrm>
              <a:off x="10789294" y="1795905"/>
              <a:ext cx="0" cy="920979"/>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sp>
        <p:nvSpPr>
          <p:cNvPr id="156" name="TextBox 155">
            <a:extLst>
              <a:ext uri="{FF2B5EF4-FFF2-40B4-BE49-F238E27FC236}">
                <a16:creationId xmlns="" xmlns:a16="http://schemas.microsoft.com/office/drawing/2014/main" id="{864B5027-DB27-421F-A2E6-C7D32D55C3EB}"/>
              </a:ext>
            </a:extLst>
          </p:cNvPr>
          <p:cNvSpPr txBox="1"/>
          <p:nvPr/>
        </p:nvSpPr>
        <p:spPr>
          <a:xfrm>
            <a:off x="8735484" y="1523523"/>
            <a:ext cx="732893" cy="4555093"/>
          </a:xfrm>
          <a:prstGeom prst="rect">
            <a:avLst/>
          </a:prstGeom>
          <a:noFill/>
        </p:spPr>
        <p:txBody>
          <a:bodyPr wrap="none" rtlCol="0">
            <a:spAutoFit/>
          </a:bodyPr>
          <a:lstStyle/>
          <a:p>
            <a:pPr algn="r">
              <a:lnSpc>
                <a:spcPts val="1160"/>
              </a:lnSpc>
            </a:pPr>
            <a:r>
              <a:rPr lang="en-US" sz="1051" dirty="0">
                <a:latin typeface="Arial" panose="020B0604020202020204" pitchFamily="34" charset="0"/>
                <a:cs typeface="Arial" panose="020B0604020202020204" pitchFamily="34" charset="0"/>
              </a:rPr>
              <a:t>AR</a:t>
            </a:r>
          </a:p>
          <a:p>
            <a:pPr algn="r">
              <a:lnSpc>
                <a:spcPts val="1160"/>
              </a:lnSpc>
            </a:pPr>
            <a:r>
              <a:rPr lang="en-US" sz="1051" dirty="0">
                <a:latin typeface="Arial" panose="020B0604020202020204" pitchFamily="34" charset="0"/>
                <a:cs typeface="Arial" panose="020B0604020202020204" pitchFamily="34" charset="0"/>
              </a:rPr>
              <a:t>ETS</a:t>
            </a:r>
          </a:p>
          <a:p>
            <a:pPr algn="r">
              <a:lnSpc>
                <a:spcPts val="1160"/>
              </a:lnSpc>
            </a:pPr>
            <a:r>
              <a:rPr lang="en-US" sz="1051" dirty="0">
                <a:latin typeface="Arial" panose="020B0604020202020204" pitchFamily="34" charset="0"/>
                <a:cs typeface="Arial" panose="020B0604020202020204" pitchFamily="34" charset="0"/>
              </a:rPr>
              <a:t>TP53</a:t>
            </a:r>
          </a:p>
          <a:p>
            <a:pPr algn="r">
              <a:lnSpc>
                <a:spcPts val="1160"/>
              </a:lnSpc>
            </a:pPr>
            <a:r>
              <a:rPr lang="en-US" sz="1051" dirty="0">
                <a:latin typeface="Arial" panose="020B0604020202020204" pitchFamily="34" charset="0"/>
                <a:cs typeface="Arial" panose="020B0604020202020204" pitchFamily="34" charset="0"/>
              </a:rPr>
              <a:t>PTEN</a:t>
            </a:r>
          </a:p>
          <a:p>
            <a:pPr algn="r">
              <a:lnSpc>
                <a:spcPts val="1160"/>
              </a:lnSpc>
            </a:pPr>
            <a:r>
              <a:rPr lang="en-US" sz="1051" dirty="0">
                <a:latin typeface="Arial" panose="020B0604020202020204" pitchFamily="34" charset="0"/>
                <a:cs typeface="Arial" panose="020B0604020202020204" pitchFamily="34" charset="0"/>
              </a:rPr>
              <a:t>RB1</a:t>
            </a:r>
          </a:p>
          <a:p>
            <a:pPr algn="r">
              <a:lnSpc>
                <a:spcPts val="1160"/>
              </a:lnSpc>
            </a:pPr>
            <a:r>
              <a:rPr lang="en-US" sz="1051" dirty="0">
                <a:latin typeface="Arial" panose="020B0604020202020204" pitchFamily="34" charset="0"/>
                <a:cs typeface="Arial" panose="020B0604020202020204" pitchFamily="34" charset="0"/>
              </a:rPr>
              <a:t>PIK3CA</a:t>
            </a:r>
          </a:p>
          <a:p>
            <a:pPr algn="r">
              <a:lnSpc>
                <a:spcPts val="1160"/>
              </a:lnSpc>
            </a:pPr>
            <a:r>
              <a:rPr lang="en-US" sz="1051" dirty="0">
                <a:latin typeface="Arial" panose="020B0604020202020204" pitchFamily="34" charset="0"/>
                <a:cs typeface="Arial" panose="020B0604020202020204" pitchFamily="34" charset="0"/>
              </a:rPr>
              <a:t>KMT2C</a:t>
            </a:r>
          </a:p>
          <a:p>
            <a:pPr algn="r">
              <a:lnSpc>
                <a:spcPts val="1160"/>
              </a:lnSpc>
            </a:pPr>
            <a:r>
              <a:rPr lang="en-US" sz="1051" dirty="0">
                <a:latin typeface="Arial" panose="020B0604020202020204" pitchFamily="34" charset="0"/>
                <a:cs typeface="Arial" panose="020B0604020202020204" pitchFamily="34" charset="0"/>
              </a:rPr>
              <a:t>FOXA1</a:t>
            </a:r>
          </a:p>
          <a:p>
            <a:pPr algn="r">
              <a:lnSpc>
                <a:spcPts val="1160"/>
              </a:lnSpc>
            </a:pPr>
            <a:r>
              <a:rPr lang="en-US" sz="1051" dirty="0">
                <a:latin typeface="Arial" panose="020B0604020202020204" pitchFamily="34" charset="0"/>
                <a:cs typeface="Arial" panose="020B0604020202020204" pitchFamily="34" charset="0"/>
              </a:rPr>
              <a:t>KMT2D</a:t>
            </a:r>
          </a:p>
          <a:p>
            <a:pPr algn="r">
              <a:lnSpc>
                <a:spcPts val="1160"/>
              </a:lnSpc>
            </a:pPr>
            <a:r>
              <a:rPr lang="en-US" sz="1051" dirty="0">
                <a:latin typeface="Arial" panose="020B0604020202020204" pitchFamily="34" charset="0"/>
                <a:cs typeface="Arial" panose="020B0604020202020204" pitchFamily="34" charset="0"/>
              </a:rPr>
              <a:t>BRCA2</a:t>
            </a:r>
          </a:p>
          <a:p>
            <a:pPr algn="r">
              <a:lnSpc>
                <a:spcPts val="1160"/>
              </a:lnSpc>
            </a:pPr>
            <a:r>
              <a:rPr lang="en-US" sz="1051" dirty="0">
                <a:latin typeface="Arial" panose="020B0604020202020204" pitchFamily="34" charset="0"/>
                <a:cs typeface="Arial" panose="020B0604020202020204" pitchFamily="34" charset="0"/>
              </a:rPr>
              <a:t>APC</a:t>
            </a:r>
          </a:p>
          <a:p>
            <a:pPr algn="r">
              <a:lnSpc>
                <a:spcPts val="1160"/>
              </a:lnSpc>
            </a:pPr>
            <a:r>
              <a:rPr lang="en-US" sz="1051" dirty="0">
                <a:latin typeface="Arial" panose="020B0604020202020204" pitchFamily="34" charset="0"/>
                <a:cs typeface="Arial" panose="020B0604020202020204" pitchFamily="34" charset="0"/>
              </a:rPr>
              <a:t>CDK12</a:t>
            </a:r>
          </a:p>
          <a:p>
            <a:pPr algn="r">
              <a:lnSpc>
                <a:spcPts val="1160"/>
              </a:lnSpc>
            </a:pPr>
            <a:r>
              <a:rPr lang="en-US" sz="1051" dirty="0">
                <a:latin typeface="Arial" panose="020B0604020202020204" pitchFamily="34" charset="0"/>
                <a:cs typeface="Arial" panose="020B0604020202020204" pitchFamily="34" charset="0"/>
              </a:rPr>
              <a:t>ATM</a:t>
            </a:r>
          </a:p>
          <a:p>
            <a:pPr algn="r">
              <a:lnSpc>
                <a:spcPts val="1160"/>
              </a:lnSpc>
            </a:pPr>
            <a:r>
              <a:rPr lang="en-US" sz="1051" dirty="0">
                <a:latin typeface="Arial" panose="020B0604020202020204" pitchFamily="34" charset="0"/>
                <a:cs typeface="Arial" panose="020B0604020202020204" pitchFamily="34" charset="0"/>
              </a:rPr>
              <a:t>SPOP</a:t>
            </a:r>
          </a:p>
          <a:p>
            <a:pPr algn="r">
              <a:lnSpc>
                <a:spcPts val="1160"/>
              </a:lnSpc>
            </a:pPr>
            <a:r>
              <a:rPr lang="en-US" sz="1051" dirty="0">
                <a:latin typeface="Arial" panose="020B0604020202020204" pitchFamily="34" charset="0"/>
                <a:cs typeface="Arial" panose="020B0604020202020204" pitchFamily="34" charset="0"/>
              </a:rPr>
              <a:t>CDKN1B</a:t>
            </a:r>
          </a:p>
          <a:p>
            <a:pPr algn="r">
              <a:lnSpc>
                <a:spcPts val="1160"/>
              </a:lnSpc>
            </a:pPr>
            <a:r>
              <a:rPr lang="en-US" sz="1051" dirty="0">
                <a:latin typeface="Arial" panose="020B0604020202020204" pitchFamily="34" charset="0"/>
                <a:cs typeface="Arial" panose="020B0604020202020204" pitchFamily="34" charset="0"/>
              </a:rPr>
              <a:t>CTNNB1</a:t>
            </a:r>
          </a:p>
          <a:p>
            <a:pPr algn="r">
              <a:lnSpc>
                <a:spcPts val="1160"/>
              </a:lnSpc>
            </a:pPr>
            <a:r>
              <a:rPr lang="en-US" sz="1051" dirty="0">
                <a:latin typeface="Arial" panose="020B0604020202020204" pitchFamily="34" charset="0"/>
                <a:cs typeface="Arial" panose="020B0604020202020204" pitchFamily="34" charset="0"/>
              </a:rPr>
              <a:t>ZBTB16</a:t>
            </a:r>
          </a:p>
          <a:p>
            <a:pPr algn="r">
              <a:lnSpc>
                <a:spcPts val="1160"/>
              </a:lnSpc>
            </a:pPr>
            <a:r>
              <a:rPr lang="en-US" sz="1051" dirty="0">
                <a:latin typeface="Arial" panose="020B0604020202020204" pitchFamily="34" charset="0"/>
                <a:cs typeface="Arial" panose="020B0604020202020204" pitchFamily="34" charset="0"/>
              </a:rPr>
              <a:t>RNF43</a:t>
            </a:r>
          </a:p>
          <a:p>
            <a:pPr algn="r">
              <a:lnSpc>
                <a:spcPts val="1160"/>
              </a:lnSpc>
            </a:pPr>
            <a:r>
              <a:rPr lang="en-US" sz="1051" dirty="0">
                <a:latin typeface="Arial" panose="020B0604020202020204" pitchFamily="34" charset="0"/>
                <a:cs typeface="Arial" panose="020B0604020202020204" pitchFamily="34" charset="0"/>
              </a:rPr>
              <a:t>CDKN2A</a:t>
            </a:r>
          </a:p>
          <a:p>
            <a:pPr algn="r">
              <a:lnSpc>
                <a:spcPts val="1160"/>
              </a:lnSpc>
            </a:pPr>
            <a:r>
              <a:rPr lang="en-US" sz="1051" dirty="0">
                <a:latin typeface="Arial" panose="020B0604020202020204" pitchFamily="34" charset="0"/>
                <a:cs typeface="Arial" panose="020B0604020202020204" pitchFamily="34" charset="0"/>
              </a:rPr>
              <a:t>PIK3R1</a:t>
            </a:r>
          </a:p>
          <a:p>
            <a:pPr algn="r">
              <a:lnSpc>
                <a:spcPts val="1160"/>
              </a:lnSpc>
            </a:pPr>
            <a:r>
              <a:rPr lang="en-US" sz="1051" dirty="0">
                <a:latin typeface="Arial" panose="020B0604020202020204" pitchFamily="34" charset="0"/>
                <a:cs typeface="Arial" panose="020B0604020202020204" pitchFamily="34" charset="0"/>
              </a:rPr>
              <a:t>KMT2A</a:t>
            </a:r>
          </a:p>
          <a:p>
            <a:pPr algn="r">
              <a:lnSpc>
                <a:spcPts val="1160"/>
              </a:lnSpc>
            </a:pPr>
            <a:r>
              <a:rPr lang="en-US" sz="1051" dirty="0">
                <a:latin typeface="Arial" panose="020B0604020202020204" pitchFamily="34" charset="0"/>
                <a:cs typeface="Arial" panose="020B0604020202020204" pitchFamily="34" charset="0"/>
              </a:rPr>
              <a:t>KDM6A</a:t>
            </a:r>
          </a:p>
          <a:p>
            <a:pPr algn="r">
              <a:lnSpc>
                <a:spcPts val="1160"/>
              </a:lnSpc>
            </a:pPr>
            <a:r>
              <a:rPr lang="en-US" sz="1051" dirty="0">
                <a:latin typeface="Arial" panose="020B0604020202020204" pitchFamily="34" charset="0"/>
                <a:cs typeface="Arial" panose="020B0604020202020204" pitchFamily="34" charset="0"/>
              </a:rPr>
              <a:t>PIK3CB</a:t>
            </a:r>
          </a:p>
          <a:p>
            <a:pPr algn="r">
              <a:lnSpc>
                <a:spcPts val="1160"/>
              </a:lnSpc>
            </a:pPr>
            <a:r>
              <a:rPr lang="en-US" sz="1051" dirty="0">
                <a:latin typeface="Arial" panose="020B0604020202020204" pitchFamily="34" charset="0"/>
                <a:cs typeface="Arial" panose="020B0604020202020204" pitchFamily="34" charset="0"/>
              </a:rPr>
              <a:t>FANCA</a:t>
            </a:r>
          </a:p>
          <a:p>
            <a:pPr algn="r">
              <a:lnSpc>
                <a:spcPts val="1160"/>
              </a:lnSpc>
            </a:pPr>
            <a:r>
              <a:rPr lang="en-US" sz="1051" dirty="0">
                <a:latin typeface="Arial" panose="020B0604020202020204" pitchFamily="34" charset="0"/>
                <a:cs typeface="Arial" panose="020B0604020202020204" pitchFamily="34" charset="0"/>
              </a:rPr>
              <a:t>BRAF</a:t>
            </a:r>
          </a:p>
          <a:p>
            <a:pPr algn="r">
              <a:lnSpc>
                <a:spcPts val="1160"/>
              </a:lnSpc>
            </a:pPr>
            <a:r>
              <a:rPr lang="en-US" sz="1051" dirty="0">
                <a:latin typeface="Arial" panose="020B0604020202020204" pitchFamily="34" charset="0"/>
                <a:cs typeface="Arial" panose="020B0604020202020204" pitchFamily="34" charset="0"/>
              </a:rPr>
              <a:t>BRCA1</a:t>
            </a:r>
          </a:p>
          <a:p>
            <a:pPr algn="r">
              <a:lnSpc>
                <a:spcPts val="1160"/>
              </a:lnSpc>
            </a:pPr>
            <a:r>
              <a:rPr lang="en-US" sz="1051" dirty="0">
                <a:latin typeface="Arial" panose="020B0604020202020204" pitchFamily="34" charset="0"/>
                <a:cs typeface="Arial" panose="020B0604020202020204" pitchFamily="34" charset="0"/>
              </a:rPr>
              <a:t>AKT1</a:t>
            </a:r>
          </a:p>
          <a:p>
            <a:pPr algn="r">
              <a:lnSpc>
                <a:spcPts val="1160"/>
              </a:lnSpc>
            </a:pPr>
            <a:r>
              <a:rPr lang="en-US" sz="1051" dirty="0">
                <a:latin typeface="Arial" panose="020B0604020202020204" pitchFamily="34" charset="0"/>
                <a:cs typeface="Arial" panose="020B0604020202020204" pitchFamily="34" charset="0"/>
              </a:rPr>
              <a:t>KRAS</a:t>
            </a:r>
          </a:p>
          <a:p>
            <a:pPr algn="r">
              <a:lnSpc>
                <a:spcPts val="1160"/>
              </a:lnSpc>
            </a:pPr>
            <a:r>
              <a:rPr lang="en-US" sz="1051" dirty="0">
                <a:latin typeface="Arial" panose="020B0604020202020204" pitchFamily="34" charset="0"/>
                <a:cs typeface="Arial" panose="020B0604020202020204" pitchFamily="34" charset="0"/>
              </a:rPr>
              <a:t>HRAS</a:t>
            </a:r>
          </a:p>
        </p:txBody>
      </p:sp>
      <p:sp>
        <p:nvSpPr>
          <p:cNvPr id="157" name="Right Arrow 53">
            <a:extLst>
              <a:ext uri="{FF2B5EF4-FFF2-40B4-BE49-F238E27FC236}">
                <a16:creationId xmlns="" xmlns:a16="http://schemas.microsoft.com/office/drawing/2014/main" id="{F6D5827E-A261-43CA-A051-6A3BEA38ADA1}"/>
              </a:ext>
            </a:extLst>
          </p:cNvPr>
          <p:cNvSpPr/>
          <p:nvPr/>
        </p:nvSpPr>
        <p:spPr bwMode="auto">
          <a:xfrm>
            <a:off x="5721803" y="2228552"/>
            <a:ext cx="156673" cy="190804"/>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fontAlgn="base">
              <a:spcBef>
                <a:spcPct val="0"/>
              </a:spcBef>
              <a:spcAft>
                <a:spcPct val="0"/>
              </a:spcAft>
            </a:pPr>
            <a:endParaRPr lang="en-US" b="1">
              <a:latin typeface="Arial" panose="020B0604020202020204" pitchFamily="34" charset="0"/>
              <a:cs typeface="Arial" panose="020B0604020202020204" pitchFamily="34" charset="0"/>
            </a:endParaRPr>
          </a:p>
        </p:txBody>
      </p:sp>
      <p:sp>
        <p:nvSpPr>
          <p:cNvPr id="158" name="Rectangle 157">
            <a:extLst>
              <a:ext uri="{FF2B5EF4-FFF2-40B4-BE49-F238E27FC236}">
                <a16:creationId xmlns="" xmlns:a16="http://schemas.microsoft.com/office/drawing/2014/main" id="{29CD03DB-427B-44FE-8808-B4F9199296DB}"/>
              </a:ext>
            </a:extLst>
          </p:cNvPr>
          <p:cNvSpPr/>
          <p:nvPr/>
        </p:nvSpPr>
        <p:spPr bwMode="auto">
          <a:xfrm>
            <a:off x="9428738" y="5846771"/>
            <a:ext cx="18000" cy="105445"/>
          </a:xfrm>
          <a:prstGeom prst="rect">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fontAlgn="base">
              <a:spcBef>
                <a:spcPct val="0"/>
              </a:spcBef>
              <a:spcAft>
                <a:spcPct val="0"/>
              </a:spcAft>
            </a:pPr>
            <a:endParaRPr lang="en-US" b="1">
              <a:latin typeface="Arial" panose="020B0604020202020204" pitchFamily="34" charset="0"/>
              <a:cs typeface="Arial" panose="020B0604020202020204" pitchFamily="34" charset="0"/>
            </a:endParaRPr>
          </a:p>
        </p:txBody>
      </p:sp>
      <p:sp>
        <p:nvSpPr>
          <p:cNvPr id="159" name="Rectangle 158">
            <a:extLst>
              <a:ext uri="{FF2B5EF4-FFF2-40B4-BE49-F238E27FC236}">
                <a16:creationId xmlns="" xmlns:a16="http://schemas.microsoft.com/office/drawing/2014/main" id="{C2B675AA-DF09-4A13-B636-212F6D4AA7E8}"/>
              </a:ext>
            </a:extLst>
          </p:cNvPr>
          <p:cNvSpPr/>
          <p:nvPr/>
        </p:nvSpPr>
        <p:spPr bwMode="auto">
          <a:xfrm>
            <a:off x="9428738" y="5695239"/>
            <a:ext cx="18000" cy="105445"/>
          </a:xfrm>
          <a:prstGeom prst="rect">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fontAlgn="base">
              <a:spcBef>
                <a:spcPct val="0"/>
              </a:spcBef>
              <a:spcAft>
                <a:spcPct val="0"/>
              </a:spcAft>
            </a:pPr>
            <a:endParaRPr lang="en-US" b="1">
              <a:latin typeface="Arial" panose="020B0604020202020204" pitchFamily="34" charset="0"/>
              <a:cs typeface="Arial" panose="020B0604020202020204" pitchFamily="34" charset="0"/>
            </a:endParaRPr>
          </a:p>
        </p:txBody>
      </p:sp>
      <p:sp>
        <p:nvSpPr>
          <p:cNvPr id="160" name="Rectangle 159">
            <a:extLst>
              <a:ext uri="{FF2B5EF4-FFF2-40B4-BE49-F238E27FC236}">
                <a16:creationId xmlns="" xmlns:a16="http://schemas.microsoft.com/office/drawing/2014/main" id="{865A40F5-69CA-4B40-B30E-D3F8B32E4CE0}"/>
              </a:ext>
            </a:extLst>
          </p:cNvPr>
          <p:cNvSpPr/>
          <p:nvPr/>
        </p:nvSpPr>
        <p:spPr bwMode="auto">
          <a:xfrm flipH="1">
            <a:off x="9430862" y="5543698"/>
            <a:ext cx="36000" cy="105445"/>
          </a:xfrm>
          <a:prstGeom prst="rect">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fontAlgn="base">
              <a:spcBef>
                <a:spcPct val="0"/>
              </a:spcBef>
              <a:spcAft>
                <a:spcPct val="0"/>
              </a:spcAft>
            </a:pPr>
            <a:endParaRPr lang="en-US" b="1">
              <a:latin typeface="Arial" panose="020B0604020202020204" pitchFamily="34" charset="0"/>
              <a:cs typeface="Arial" panose="020B0604020202020204" pitchFamily="34" charset="0"/>
            </a:endParaRPr>
          </a:p>
        </p:txBody>
      </p:sp>
      <p:sp>
        <p:nvSpPr>
          <p:cNvPr id="161" name="Rectangle 160">
            <a:extLst>
              <a:ext uri="{FF2B5EF4-FFF2-40B4-BE49-F238E27FC236}">
                <a16:creationId xmlns="" xmlns:a16="http://schemas.microsoft.com/office/drawing/2014/main" id="{C4B4E0BF-613C-4D7A-A1B7-55AE8A6AD961}"/>
              </a:ext>
            </a:extLst>
          </p:cNvPr>
          <p:cNvSpPr/>
          <p:nvPr/>
        </p:nvSpPr>
        <p:spPr bwMode="auto">
          <a:xfrm flipH="1">
            <a:off x="9430862" y="5392157"/>
            <a:ext cx="36000" cy="105445"/>
          </a:xfrm>
          <a:prstGeom prst="rect">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fontAlgn="base">
              <a:spcBef>
                <a:spcPct val="0"/>
              </a:spcBef>
              <a:spcAft>
                <a:spcPct val="0"/>
              </a:spcAft>
            </a:pPr>
            <a:endParaRPr lang="en-US" b="1">
              <a:latin typeface="Arial" panose="020B0604020202020204" pitchFamily="34" charset="0"/>
              <a:cs typeface="Arial" panose="020B0604020202020204" pitchFamily="34" charset="0"/>
            </a:endParaRPr>
          </a:p>
        </p:txBody>
      </p:sp>
      <p:sp>
        <p:nvSpPr>
          <p:cNvPr id="162" name="Rectangle 161">
            <a:extLst>
              <a:ext uri="{FF2B5EF4-FFF2-40B4-BE49-F238E27FC236}">
                <a16:creationId xmlns="" xmlns:a16="http://schemas.microsoft.com/office/drawing/2014/main" id="{163756B0-0704-4FB3-9ED3-19C93DE15109}"/>
              </a:ext>
            </a:extLst>
          </p:cNvPr>
          <p:cNvSpPr/>
          <p:nvPr/>
        </p:nvSpPr>
        <p:spPr bwMode="auto">
          <a:xfrm flipH="1">
            <a:off x="9430862" y="5240616"/>
            <a:ext cx="36000" cy="105445"/>
          </a:xfrm>
          <a:prstGeom prst="rect">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fontAlgn="base">
              <a:spcBef>
                <a:spcPct val="0"/>
              </a:spcBef>
              <a:spcAft>
                <a:spcPct val="0"/>
              </a:spcAft>
            </a:pPr>
            <a:endParaRPr lang="en-US" b="1">
              <a:latin typeface="Arial" panose="020B0604020202020204" pitchFamily="34" charset="0"/>
              <a:cs typeface="Arial" panose="020B0604020202020204" pitchFamily="34" charset="0"/>
            </a:endParaRPr>
          </a:p>
        </p:txBody>
      </p:sp>
      <p:sp>
        <p:nvSpPr>
          <p:cNvPr id="163" name="Rectangle 162">
            <a:extLst>
              <a:ext uri="{FF2B5EF4-FFF2-40B4-BE49-F238E27FC236}">
                <a16:creationId xmlns="" xmlns:a16="http://schemas.microsoft.com/office/drawing/2014/main" id="{F9C50253-7491-499E-9587-D663BF2F8ED9}"/>
              </a:ext>
            </a:extLst>
          </p:cNvPr>
          <p:cNvSpPr/>
          <p:nvPr/>
        </p:nvSpPr>
        <p:spPr bwMode="auto">
          <a:xfrm flipH="1">
            <a:off x="9430862" y="5089075"/>
            <a:ext cx="36000" cy="105445"/>
          </a:xfrm>
          <a:prstGeom prst="rect">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fontAlgn="base">
              <a:spcBef>
                <a:spcPct val="0"/>
              </a:spcBef>
              <a:spcAft>
                <a:spcPct val="0"/>
              </a:spcAft>
            </a:pPr>
            <a:endParaRPr lang="en-US" b="1">
              <a:latin typeface="Arial" panose="020B0604020202020204" pitchFamily="34" charset="0"/>
              <a:cs typeface="Arial" panose="020B0604020202020204" pitchFamily="34" charset="0"/>
            </a:endParaRPr>
          </a:p>
        </p:txBody>
      </p:sp>
      <p:sp>
        <p:nvSpPr>
          <p:cNvPr id="164" name="Rectangle 163">
            <a:extLst>
              <a:ext uri="{FF2B5EF4-FFF2-40B4-BE49-F238E27FC236}">
                <a16:creationId xmlns="" xmlns:a16="http://schemas.microsoft.com/office/drawing/2014/main" id="{048E4C11-6A82-42D5-8570-970676CEA80C}"/>
              </a:ext>
            </a:extLst>
          </p:cNvPr>
          <p:cNvSpPr/>
          <p:nvPr/>
        </p:nvSpPr>
        <p:spPr bwMode="auto">
          <a:xfrm flipH="1">
            <a:off x="9430861" y="4937534"/>
            <a:ext cx="62443" cy="105445"/>
          </a:xfrm>
          <a:prstGeom prst="rect">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fontAlgn="base">
              <a:spcBef>
                <a:spcPct val="0"/>
              </a:spcBef>
              <a:spcAft>
                <a:spcPct val="0"/>
              </a:spcAft>
            </a:pPr>
            <a:endParaRPr lang="en-US" b="1">
              <a:latin typeface="Arial" panose="020B0604020202020204" pitchFamily="34" charset="0"/>
              <a:cs typeface="Arial" panose="020B0604020202020204" pitchFamily="34" charset="0"/>
            </a:endParaRPr>
          </a:p>
        </p:txBody>
      </p:sp>
      <p:sp>
        <p:nvSpPr>
          <p:cNvPr id="165" name="Rectangle 164">
            <a:extLst>
              <a:ext uri="{FF2B5EF4-FFF2-40B4-BE49-F238E27FC236}">
                <a16:creationId xmlns="" xmlns:a16="http://schemas.microsoft.com/office/drawing/2014/main" id="{2CC85099-1279-48B4-9FE2-F9CAB4BC12EF}"/>
              </a:ext>
            </a:extLst>
          </p:cNvPr>
          <p:cNvSpPr/>
          <p:nvPr/>
        </p:nvSpPr>
        <p:spPr bwMode="auto">
          <a:xfrm flipH="1">
            <a:off x="9430860" y="4785992"/>
            <a:ext cx="78319" cy="105445"/>
          </a:xfrm>
          <a:prstGeom prst="rect">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fontAlgn="base">
              <a:spcBef>
                <a:spcPct val="0"/>
              </a:spcBef>
              <a:spcAft>
                <a:spcPct val="0"/>
              </a:spcAft>
            </a:pPr>
            <a:endParaRPr lang="en-US" b="1">
              <a:latin typeface="Arial" panose="020B0604020202020204" pitchFamily="34" charset="0"/>
              <a:cs typeface="Arial" panose="020B0604020202020204" pitchFamily="34" charset="0"/>
            </a:endParaRPr>
          </a:p>
        </p:txBody>
      </p:sp>
      <p:sp>
        <p:nvSpPr>
          <p:cNvPr id="166" name="Rectangle 165">
            <a:extLst>
              <a:ext uri="{FF2B5EF4-FFF2-40B4-BE49-F238E27FC236}">
                <a16:creationId xmlns="" xmlns:a16="http://schemas.microsoft.com/office/drawing/2014/main" id="{42CCD4EF-4A5C-4272-87FC-5E36B8FCD482}"/>
              </a:ext>
            </a:extLst>
          </p:cNvPr>
          <p:cNvSpPr/>
          <p:nvPr/>
        </p:nvSpPr>
        <p:spPr bwMode="auto">
          <a:xfrm flipH="1">
            <a:off x="9430860" y="4634451"/>
            <a:ext cx="78319" cy="105445"/>
          </a:xfrm>
          <a:prstGeom prst="rect">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fontAlgn="base">
              <a:spcBef>
                <a:spcPct val="0"/>
              </a:spcBef>
              <a:spcAft>
                <a:spcPct val="0"/>
              </a:spcAft>
            </a:pPr>
            <a:endParaRPr lang="en-US" b="1">
              <a:latin typeface="Arial" panose="020B0604020202020204" pitchFamily="34" charset="0"/>
              <a:cs typeface="Arial" panose="020B0604020202020204" pitchFamily="34" charset="0"/>
            </a:endParaRPr>
          </a:p>
        </p:txBody>
      </p:sp>
      <p:sp>
        <p:nvSpPr>
          <p:cNvPr id="167" name="Rectangle 166">
            <a:extLst>
              <a:ext uri="{FF2B5EF4-FFF2-40B4-BE49-F238E27FC236}">
                <a16:creationId xmlns="" xmlns:a16="http://schemas.microsoft.com/office/drawing/2014/main" id="{3EBD5403-7C1C-4115-B720-3C3E8D829706}"/>
              </a:ext>
            </a:extLst>
          </p:cNvPr>
          <p:cNvSpPr/>
          <p:nvPr/>
        </p:nvSpPr>
        <p:spPr bwMode="auto">
          <a:xfrm>
            <a:off x="9428738" y="4482910"/>
            <a:ext cx="18000" cy="105445"/>
          </a:xfrm>
          <a:prstGeom prst="rect">
            <a:avLst/>
          </a:prstGeom>
          <a:solidFill>
            <a:schemeClr val="tx2"/>
          </a:solid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fontAlgn="base">
              <a:spcBef>
                <a:spcPct val="0"/>
              </a:spcBef>
              <a:spcAft>
                <a:spcPct val="0"/>
              </a:spcAft>
            </a:pPr>
            <a:endParaRPr lang="en-US" b="1">
              <a:latin typeface="Arial" panose="020B0604020202020204" pitchFamily="34" charset="0"/>
              <a:cs typeface="Arial" panose="020B0604020202020204" pitchFamily="34" charset="0"/>
            </a:endParaRPr>
          </a:p>
        </p:txBody>
      </p:sp>
      <p:sp>
        <p:nvSpPr>
          <p:cNvPr id="168" name="Rectangle 167">
            <a:extLst>
              <a:ext uri="{FF2B5EF4-FFF2-40B4-BE49-F238E27FC236}">
                <a16:creationId xmlns="" xmlns:a16="http://schemas.microsoft.com/office/drawing/2014/main" id="{C1007AC3-FE86-4D1B-881C-51B703CDF2C3}"/>
              </a:ext>
            </a:extLst>
          </p:cNvPr>
          <p:cNvSpPr/>
          <p:nvPr/>
        </p:nvSpPr>
        <p:spPr bwMode="auto">
          <a:xfrm>
            <a:off x="9445679" y="4331369"/>
            <a:ext cx="60325" cy="105445"/>
          </a:xfrm>
          <a:prstGeom prst="rect">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fontAlgn="base">
              <a:spcBef>
                <a:spcPct val="0"/>
              </a:spcBef>
              <a:spcAft>
                <a:spcPct val="0"/>
              </a:spcAft>
            </a:pPr>
            <a:endParaRPr lang="en-US" b="1">
              <a:latin typeface="Arial" panose="020B0604020202020204" pitchFamily="34" charset="0"/>
              <a:cs typeface="Arial" panose="020B0604020202020204" pitchFamily="34" charset="0"/>
            </a:endParaRPr>
          </a:p>
        </p:txBody>
      </p:sp>
      <p:sp>
        <p:nvSpPr>
          <p:cNvPr id="169" name="Rectangle 168">
            <a:extLst>
              <a:ext uri="{FF2B5EF4-FFF2-40B4-BE49-F238E27FC236}">
                <a16:creationId xmlns="" xmlns:a16="http://schemas.microsoft.com/office/drawing/2014/main" id="{F882ABBB-CCBB-4CCC-91E2-C919B257482A}"/>
              </a:ext>
            </a:extLst>
          </p:cNvPr>
          <p:cNvSpPr/>
          <p:nvPr/>
        </p:nvSpPr>
        <p:spPr bwMode="auto">
          <a:xfrm>
            <a:off x="9428737" y="4331369"/>
            <a:ext cx="58217" cy="105445"/>
          </a:xfrm>
          <a:prstGeom prst="rect">
            <a:avLst/>
          </a:prstGeom>
          <a:solidFill>
            <a:schemeClr val="tx2"/>
          </a:solid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fontAlgn="base">
              <a:spcBef>
                <a:spcPct val="0"/>
              </a:spcBef>
              <a:spcAft>
                <a:spcPct val="0"/>
              </a:spcAft>
            </a:pPr>
            <a:endParaRPr lang="en-US" b="1">
              <a:latin typeface="Arial" panose="020B0604020202020204" pitchFamily="34" charset="0"/>
              <a:cs typeface="Arial" panose="020B0604020202020204" pitchFamily="34" charset="0"/>
            </a:endParaRPr>
          </a:p>
        </p:txBody>
      </p:sp>
      <p:sp>
        <p:nvSpPr>
          <p:cNvPr id="170" name="Rectangle 169">
            <a:extLst>
              <a:ext uri="{FF2B5EF4-FFF2-40B4-BE49-F238E27FC236}">
                <a16:creationId xmlns="" xmlns:a16="http://schemas.microsoft.com/office/drawing/2014/main" id="{EC2F0064-C988-4412-B8F5-DCDB153798EB}"/>
              </a:ext>
            </a:extLst>
          </p:cNvPr>
          <p:cNvSpPr/>
          <p:nvPr/>
        </p:nvSpPr>
        <p:spPr bwMode="auto">
          <a:xfrm>
            <a:off x="9445679" y="4179828"/>
            <a:ext cx="79376" cy="105445"/>
          </a:xfrm>
          <a:prstGeom prst="rect">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fontAlgn="base">
              <a:spcBef>
                <a:spcPct val="0"/>
              </a:spcBef>
              <a:spcAft>
                <a:spcPct val="0"/>
              </a:spcAft>
            </a:pPr>
            <a:endParaRPr lang="en-US" b="1">
              <a:latin typeface="Arial" panose="020B0604020202020204" pitchFamily="34" charset="0"/>
              <a:cs typeface="Arial" panose="020B0604020202020204" pitchFamily="34" charset="0"/>
            </a:endParaRPr>
          </a:p>
        </p:txBody>
      </p:sp>
      <p:sp>
        <p:nvSpPr>
          <p:cNvPr id="171" name="Rectangle 170">
            <a:extLst>
              <a:ext uri="{FF2B5EF4-FFF2-40B4-BE49-F238E27FC236}">
                <a16:creationId xmlns="" xmlns:a16="http://schemas.microsoft.com/office/drawing/2014/main" id="{48945DE9-B160-46B6-8108-F2287CCFB52D}"/>
              </a:ext>
            </a:extLst>
          </p:cNvPr>
          <p:cNvSpPr/>
          <p:nvPr/>
        </p:nvSpPr>
        <p:spPr bwMode="auto">
          <a:xfrm>
            <a:off x="9428738" y="4179828"/>
            <a:ext cx="18000" cy="105445"/>
          </a:xfrm>
          <a:prstGeom prst="rect">
            <a:avLst/>
          </a:prstGeom>
          <a:solidFill>
            <a:schemeClr val="tx2"/>
          </a:solid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fontAlgn="base">
              <a:spcBef>
                <a:spcPct val="0"/>
              </a:spcBef>
              <a:spcAft>
                <a:spcPct val="0"/>
              </a:spcAft>
            </a:pPr>
            <a:endParaRPr lang="en-US" b="1">
              <a:latin typeface="Arial" panose="020B0604020202020204" pitchFamily="34" charset="0"/>
              <a:cs typeface="Arial" panose="020B0604020202020204" pitchFamily="34" charset="0"/>
            </a:endParaRPr>
          </a:p>
        </p:txBody>
      </p:sp>
      <p:sp>
        <p:nvSpPr>
          <p:cNvPr id="172" name="Rectangle 171">
            <a:extLst>
              <a:ext uri="{FF2B5EF4-FFF2-40B4-BE49-F238E27FC236}">
                <a16:creationId xmlns="" xmlns:a16="http://schemas.microsoft.com/office/drawing/2014/main" id="{6BA3AC99-B846-45E0-B36B-35DE2F1B54C2}"/>
              </a:ext>
            </a:extLst>
          </p:cNvPr>
          <p:cNvSpPr/>
          <p:nvPr/>
        </p:nvSpPr>
        <p:spPr bwMode="auto">
          <a:xfrm>
            <a:off x="9445679" y="4028287"/>
            <a:ext cx="98426" cy="105445"/>
          </a:xfrm>
          <a:prstGeom prst="rect">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fontAlgn="base">
              <a:spcBef>
                <a:spcPct val="0"/>
              </a:spcBef>
              <a:spcAft>
                <a:spcPct val="0"/>
              </a:spcAft>
            </a:pPr>
            <a:endParaRPr lang="en-US" b="1">
              <a:latin typeface="Arial" panose="020B0604020202020204" pitchFamily="34" charset="0"/>
              <a:cs typeface="Arial" panose="020B0604020202020204" pitchFamily="34" charset="0"/>
            </a:endParaRPr>
          </a:p>
        </p:txBody>
      </p:sp>
      <p:sp>
        <p:nvSpPr>
          <p:cNvPr id="173" name="Rectangle 172">
            <a:extLst>
              <a:ext uri="{FF2B5EF4-FFF2-40B4-BE49-F238E27FC236}">
                <a16:creationId xmlns="" xmlns:a16="http://schemas.microsoft.com/office/drawing/2014/main" id="{24DC6AFC-4C24-4029-B459-5A0A45745162}"/>
              </a:ext>
            </a:extLst>
          </p:cNvPr>
          <p:cNvSpPr/>
          <p:nvPr/>
        </p:nvSpPr>
        <p:spPr bwMode="auto">
          <a:xfrm flipH="1">
            <a:off x="9426630" y="4028287"/>
            <a:ext cx="66674" cy="105445"/>
          </a:xfrm>
          <a:prstGeom prst="rect">
            <a:avLst/>
          </a:prstGeom>
          <a:solidFill>
            <a:schemeClr val="tx2"/>
          </a:solid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fontAlgn="base">
              <a:spcBef>
                <a:spcPct val="0"/>
              </a:spcBef>
              <a:spcAft>
                <a:spcPct val="0"/>
              </a:spcAft>
            </a:pPr>
            <a:endParaRPr lang="en-US" b="1">
              <a:latin typeface="Arial" panose="020B0604020202020204" pitchFamily="34" charset="0"/>
              <a:cs typeface="Arial" panose="020B0604020202020204" pitchFamily="34" charset="0"/>
            </a:endParaRPr>
          </a:p>
        </p:txBody>
      </p:sp>
      <p:sp>
        <p:nvSpPr>
          <p:cNvPr id="174" name="Rectangle 173">
            <a:extLst>
              <a:ext uri="{FF2B5EF4-FFF2-40B4-BE49-F238E27FC236}">
                <a16:creationId xmlns="" xmlns:a16="http://schemas.microsoft.com/office/drawing/2014/main" id="{BA2D5C5C-FBB6-4FE2-96E8-2FC1FD5AAAFE}"/>
              </a:ext>
            </a:extLst>
          </p:cNvPr>
          <p:cNvSpPr/>
          <p:nvPr/>
        </p:nvSpPr>
        <p:spPr bwMode="auto">
          <a:xfrm flipH="1">
            <a:off x="9430859" y="3876746"/>
            <a:ext cx="129120" cy="105445"/>
          </a:xfrm>
          <a:prstGeom prst="rect">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fontAlgn="base">
              <a:spcBef>
                <a:spcPct val="0"/>
              </a:spcBef>
              <a:spcAft>
                <a:spcPct val="0"/>
              </a:spcAft>
            </a:pPr>
            <a:endParaRPr lang="en-US" b="1">
              <a:latin typeface="Arial" panose="020B0604020202020204" pitchFamily="34" charset="0"/>
              <a:cs typeface="Arial" panose="020B0604020202020204" pitchFamily="34" charset="0"/>
            </a:endParaRPr>
          </a:p>
        </p:txBody>
      </p:sp>
      <p:sp>
        <p:nvSpPr>
          <p:cNvPr id="175" name="Rectangle 174">
            <a:extLst>
              <a:ext uri="{FF2B5EF4-FFF2-40B4-BE49-F238E27FC236}">
                <a16:creationId xmlns="" xmlns:a16="http://schemas.microsoft.com/office/drawing/2014/main" id="{6DE7C447-B3A0-42E7-BA64-462769ECA315}"/>
              </a:ext>
            </a:extLst>
          </p:cNvPr>
          <p:cNvSpPr/>
          <p:nvPr/>
        </p:nvSpPr>
        <p:spPr bwMode="auto">
          <a:xfrm>
            <a:off x="9445678" y="3725205"/>
            <a:ext cx="114301" cy="105445"/>
          </a:xfrm>
          <a:prstGeom prst="rect">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fontAlgn="base">
              <a:spcBef>
                <a:spcPct val="0"/>
              </a:spcBef>
              <a:spcAft>
                <a:spcPct val="0"/>
              </a:spcAft>
            </a:pPr>
            <a:endParaRPr lang="en-US" b="1">
              <a:latin typeface="Arial" panose="020B0604020202020204" pitchFamily="34" charset="0"/>
              <a:cs typeface="Arial" panose="020B0604020202020204" pitchFamily="34" charset="0"/>
            </a:endParaRPr>
          </a:p>
        </p:txBody>
      </p:sp>
      <p:sp>
        <p:nvSpPr>
          <p:cNvPr id="176" name="Rectangle 175">
            <a:extLst>
              <a:ext uri="{FF2B5EF4-FFF2-40B4-BE49-F238E27FC236}">
                <a16:creationId xmlns="" xmlns:a16="http://schemas.microsoft.com/office/drawing/2014/main" id="{A1E1F7D6-84CA-438A-A110-0E12EE0E5386}"/>
              </a:ext>
            </a:extLst>
          </p:cNvPr>
          <p:cNvSpPr/>
          <p:nvPr/>
        </p:nvSpPr>
        <p:spPr bwMode="auto">
          <a:xfrm flipH="1">
            <a:off x="9426629" y="3725205"/>
            <a:ext cx="79375" cy="105445"/>
          </a:xfrm>
          <a:prstGeom prst="rect">
            <a:avLst/>
          </a:prstGeom>
          <a:solidFill>
            <a:schemeClr val="tx2"/>
          </a:solid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fontAlgn="base">
              <a:spcBef>
                <a:spcPct val="0"/>
              </a:spcBef>
              <a:spcAft>
                <a:spcPct val="0"/>
              </a:spcAft>
            </a:pPr>
            <a:endParaRPr lang="en-US" b="1">
              <a:latin typeface="Arial" panose="020B0604020202020204" pitchFamily="34" charset="0"/>
              <a:cs typeface="Arial" panose="020B0604020202020204" pitchFamily="34" charset="0"/>
            </a:endParaRPr>
          </a:p>
        </p:txBody>
      </p:sp>
      <p:sp>
        <p:nvSpPr>
          <p:cNvPr id="177" name="Rectangle 176">
            <a:extLst>
              <a:ext uri="{FF2B5EF4-FFF2-40B4-BE49-F238E27FC236}">
                <a16:creationId xmlns="" xmlns:a16="http://schemas.microsoft.com/office/drawing/2014/main" id="{CDC165CE-7344-4403-ADCC-CE5BF039C39B}"/>
              </a:ext>
            </a:extLst>
          </p:cNvPr>
          <p:cNvSpPr/>
          <p:nvPr/>
        </p:nvSpPr>
        <p:spPr bwMode="auto">
          <a:xfrm flipH="1">
            <a:off x="9430858" y="3573664"/>
            <a:ext cx="160871" cy="105445"/>
          </a:xfrm>
          <a:prstGeom prst="rect">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fontAlgn="base">
              <a:spcBef>
                <a:spcPct val="0"/>
              </a:spcBef>
              <a:spcAft>
                <a:spcPct val="0"/>
              </a:spcAft>
            </a:pPr>
            <a:endParaRPr lang="en-US" b="1">
              <a:latin typeface="Arial" panose="020B0604020202020204" pitchFamily="34" charset="0"/>
              <a:cs typeface="Arial" panose="020B0604020202020204" pitchFamily="34" charset="0"/>
            </a:endParaRPr>
          </a:p>
        </p:txBody>
      </p:sp>
      <p:sp>
        <p:nvSpPr>
          <p:cNvPr id="178" name="Rectangle 177">
            <a:extLst>
              <a:ext uri="{FF2B5EF4-FFF2-40B4-BE49-F238E27FC236}">
                <a16:creationId xmlns="" xmlns:a16="http://schemas.microsoft.com/office/drawing/2014/main" id="{83E63E11-E564-453F-AD70-962AFC06DEA1}"/>
              </a:ext>
            </a:extLst>
          </p:cNvPr>
          <p:cNvSpPr/>
          <p:nvPr/>
        </p:nvSpPr>
        <p:spPr bwMode="auto">
          <a:xfrm>
            <a:off x="9445678" y="3422123"/>
            <a:ext cx="146051" cy="105445"/>
          </a:xfrm>
          <a:prstGeom prst="rect">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fontAlgn="base">
              <a:spcBef>
                <a:spcPct val="0"/>
              </a:spcBef>
              <a:spcAft>
                <a:spcPct val="0"/>
              </a:spcAft>
            </a:pPr>
            <a:endParaRPr lang="en-US" b="1">
              <a:latin typeface="Arial" panose="020B0604020202020204" pitchFamily="34" charset="0"/>
              <a:cs typeface="Arial" panose="020B0604020202020204" pitchFamily="34" charset="0"/>
            </a:endParaRPr>
          </a:p>
        </p:txBody>
      </p:sp>
      <p:sp>
        <p:nvSpPr>
          <p:cNvPr id="179" name="Rectangle 178">
            <a:extLst>
              <a:ext uri="{FF2B5EF4-FFF2-40B4-BE49-F238E27FC236}">
                <a16:creationId xmlns="" xmlns:a16="http://schemas.microsoft.com/office/drawing/2014/main" id="{DE254B0F-5550-48E2-BE6C-5C887BFDAD9A}"/>
              </a:ext>
            </a:extLst>
          </p:cNvPr>
          <p:cNvSpPr/>
          <p:nvPr/>
        </p:nvSpPr>
        <p:spPr bwMode="auto">
          <a:xfrm>
            <a:off x="9428738" y="3422123"/>
            <a:ext cx="18000" cy="105445"/>
          </a:xfrm>
          <a:prstGeom prst="rect">
            <a:avLst/>
          </a:prstGeom>
          <a:solidFill>
            <a:schemeClr val="tx2"/>
          </a:solid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fontAlgn="base">
              <a:spcBef>
                <a:spcPct val="0"/>
              </a:spcBef>
              <a:spcAft>
                <a:spcPct val="0"/>
              </a:spcAft>
            </a:pPr>
            <a:endParaRPr lang="en-US" b="1">
              <a:latin typeface="Arial" panose="020B0604020202020204" pitchFamily="34" charset="0"/>
              <a:cs typeface="Arial" panose="020B0604020202020204" pitchFamily="34" charset="0"/>
            </a:endParaRPr>
          </a:p>
        </p:txBody>
      </p:sp>
      <p:sp>
        <p:nvSpPr>
          <p:cNvPr id="180" name="Rectangle 179">
            <a:extLst>
              <a:ext uri="{FF2B5EF4-FFF2-40B4-BE49-F238E27FC236}">
                <a16:creationId xmlns="" xmlns:a16="http://schemas.microsoft.com/office/drawing/2014/main" id="{607E0BC0-6EAC-4F56-A0DF-1B2171CB6190}"/>
              </a:ext>
            </a:extLst>
          </p:cNvPr>
          <p:cNvSpPr/>
          <p:nvPr/>
        </p:nvSpPr>
        <p:spPr bwMode="auto">
          <a:xfrm flipH="1">
            <a:off x="9430858" y="3270582"/>
            <a:ext cx="160871" cy="105445"/>
          </a:xfrm>
          <a:prstGeom prst="rect">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fontAlgn="base">
              <a:spcBef>
                <a:spcPct val="0"/>
              </a:spcBef>
              <a:spcAft>
                <a:spcPct val="0"/>
              </a:spcAft>
            </a:pPr>
            <a:endParaRPr lang="en-US" b="1">
              <a:latin typeface="Arial" panose="020B0604020202020204" pitchFamily="34" charset="0"/>
              <a:cs typeface="Arial" panose="020B0604020202020204" pitchFamily="34" charset="0"/>
            </a:endParaRPr>
          </a:p>
        </p:txBody>
      </p:sp>
      <p:sp>
        <p:nvSpPr>
          <p:cNvPr id="181" name="Rectangle 180">
            <a:extLst>
              <a:ext uri="{FF2B5EF4-FFF2-40B4-BE49-F238E27FC236}">
                <a16:creationId xmlns="" xmlns:a16="http://schemas.microsoft.com/office/drawing/2014/main" id="{3167A196-4BC5-4A76-8415-F2EC97CDA65D}"/>
              </a:ext>
            </a:extLst>
          </p:cNvPr>
          <p:cNvSpPr/>
          <p:nvPr/>
        </p:nvSpPr>
        <p:spPr bwMode="auto">
          <a:xfrm>
            <a:off x="9445678" y="3119041"/>
            <a:ext cx="193677" cy="105445"/>
          </a:xfrm>
          <a:prstGeom prst="rect">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fontAlgn="base">
              <a:spcBef>
                <a:spcPct val="0"/>
              </a:spcBef>
              <a:spcAft>
                <a:spcPct val="0"/>
              </a:spcAft>
            </a:pPr>
            <a:endParaRPr lang="en-US" b="1">
              <a:latin typeface="Arial" panose="020B0604020202020204" pitchFamily="34" charset="0"/>
              <a:cs typeface="Arial" panose="020B0604020202020204" pitchFamily="34" charset="0"/>
            </a:endParaRPr>
          </a:p>
        </p:txBody>
      </p:sp>
      <p:sp>
        <p:nvSpPr>
          <p:cNvPr id="182" name="Rectangle 181">
            <a:extLst>
              <a:ext uri="{FF2B5EF4-FFF2-40B4-BE49-F238E27FC236}">
                <a16:creationId xmlns="" xmlns:a16="http://schemas.microsoft.com/office/drawing/2014/main" id="{EAFC8737-3CD2-40EC-94BC-30F047093FB6}"/>
              </a:ext>
            </a:extLst>
          </p:cNvPr>
          <p:cNvSpPr/>
          <p:nvPr/>
        </p:nvSpPr>
        <p:spPr bwMode="auto">
          <a:xfrm>
            <a:off x="9428738" y="3119041"/>
            <a:ext cx="18000" cy="105445"/>
          </a:xfrm>
          <a:prstGeom prst="rect">
            <a:avLst/>
          </a:prstGeom>
          <a:solidFill>
            <a:schemeClr val="tx2"/>
          </a:solid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fontAlgn="base">
              <a:spcBef>
                <a:spcPct val="0"/>
              </a:spcBef>
              <a:spcAft>
                <a:spcPct val="0"/>
              </a:spcAft>
            </a:pPr>
            <a:endParaRPr lang="en-US" b="1">
              <a:latin typeface="Arial" panose="020B0604020202020204" pitchFamily="34" charset="0"/>
              <a:cs typeface="Arial" panose="020B0604020202020204" pitchFamily="34" charset="0"/>
            </a:endParaRPr>
          </a:p>
        </p:txBody>
      </p:sp>
      <p:sp>
        <p:nvSpPr>
          <p:cNvPr id="183" name="Rectangle 182">
            <a:extLst>
              <a:ext uri="{FF2B5EF4-FFF2-40B4-BE49-F238E27FC236}">
                <a16:creationId xmlns="" xmlns:a16="http://schemas.microsoft.com/office/drawing/2014/main" id="{BFEF8D88-4B95-479A-9229-483BBB5A860D}"/>
              </a:ext>
            </a:extLst>
          </p:cNvPr>
          <p:cNvSpPr/>
          <p:nvPr/>
        </p:nvSpPr>
        <p:spPr bwMode="auto">
          <a:xfrm>
            <a:off x="9445678" y="2967500"/>
            <a:ext cx="193677" cy="105445"/>
          </a:xfrm>
          <a:prstGeom prst="rect">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fontAlgn="base">
              <a:spcBef>
                <a:spcPct val="0"/>
              </a:spcBef>
              <a:spcAft>
                <a:spcPct val="0"/>
              </a:spcAft>
            </a:pPr>
            <a:endParaRPr lang="en-US" b="1">
              <a:latin typeface="Arial" panose="020B0604020202020204" pitchFamily="34" charset="0"/>
              <a:cs typeface="Arial" panose="020B0604020202020204" pitchFamily="34" charset="0"/>
            </a:endParaRPr>
          </a:p>
        </p:txBody>
      </p:sp>
      <p:sp>
        <p:nvSpPr>
          <p:cNvPr id="184" name="Rectangle 183">
            <a:extLst>
              <a:ext uri="{FF2B5EF4-FFF2-40B4-BE49-F238E27FC236}">
                <a16:creationId xmlns="" xmlns:a16="http://schemas.microsoft.com/office/drawing/2014/main" id="{A2D7BEF9-12F5-456E-8988-C0B628FC76FB}"/>
              </a:ext>
            </a:extLst>
          </p:cNvPr>
          <p:cNvSpPr/>
          <p:nvPr/>
        </p:nvSpPr>
        <p:spPr bwMode="auto">
          <a:xfrm flipH="1">
            <a:off x="9430861" y="2967500"/>
            <a:ext cx="59268" cy="105445"/>
          </a:xfrm>
          <a:prstGeom prst="rect">
            <a:avLst/>
          </a:prstGeom>
          <a:solidFill>
            <a:schemeClr val="tx2"/>
          </a:solid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fontAlgn="base">
              <a:spcBef>
                <a:spcPct val="0"/>
              </a:spcBef>
              <a:spcAft>
                <a:spcPct val="0"/>
              </a:spcAft>
            </a:pPr>
            <a:endParaRPr lang="en-US" b="1">
              <a:latin typeface="Arial" panose="020B0604020202020204" pitchFamily="34" charset="0"/>
              <a:cs typeface="Arial" panose="020B0604020202020204" pitchFamily="34" charset="0"/>
            </a:endParaRPr>
          </a:p>
        </p:txBody>
      </p:sp>
      <p:sp>
        <p:nvSpPr>
          <p:cNvPr id="185" name="Rectangle 184">
            <a:extLst>
              <a:ext uri="{FF2B5EF4-FFF2-40B4-BE49-F238E27FC236}">
                <a16:creationId xmlns="" xmlns:a16="http://schemas.microsoft.com/office/drawing/2014/main" id="{9303F798-5D48-46EA-90C8-63A62582634D}"/>
              </a:ext>
            </a:extLst>
          </p:cNvPr>
          <p:cNvSpPr/>
          <p:nvPr/>
        </p:nvSpPr>
        <p:spPr bwMode="auto">
          <a:xfrm>
            <a:off x="9429805" y="2815959"/>
            <a:ext cx="228599" cy="105445"/>
          </a:xfrm>
          <a:prstGeom prst="rect">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fontAlgn="base">
              <a:spcBef>
                <a:spcPct val="0"/>
              </a:spcBef>
              <a:spcAft>
                <a:spcPct val="0"/>
              </a:spcAft>
            </a:pPr>
            <a:endParaRPr lang="en-US" b="1">
              <a:latin typeface="Arial" panose="020B0604020202020204" pitchFamily="34" charset="0"/>
              <a:cs typeface="Arial" panose="020B0604020202020204" pitchFamily="34" charset="0"/>
            </a:endParaRPr>
          </a:p>
        </p:txBody>
      </p:sp>
      <p:sp>
        <p:nvSpPr>
          <p:cNvPr id="186" name="Rectangle 185">
            <a:extLst>
              <a:ext uri="{FF2B5EF4-FFF2-40B4-BE49-F238E27FC236}">
                <a16:creationId xmlns="" xmlns:a16="http://schemas.microsoft.com/office/drawing/2014/main" id="{C6F37104-FE13-496E-8167-0E6DF1C9DD74}"/>
              </a:ext>
            </a:extLst>
          </p:cNvPr>
          <p:cNvSpPr/>
          <p:nvPr/>
        </p:nvSpPr>
        <p:spPr bwMode="auto">
          <a:xfrm>
            <a:off x="9429805" y="2664418"/>
            <a:ext cx="228599" cy="105445"/>
          </a:xfrm>
          <a:prstGeom prst="rect">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fontAlgn="base">
              <a:spcBef>
                <a:spcPct val="0"/>
              </a:spcBef>
              <a:spcAft>
                <a:spcPct val="0"/>
              </a:spcAft>
            </a:pPr>
            <a:endParaRPr lang="en-US" b="1">
              <a:latin typeface="Arial" panose="020B0604020202020204" pitchFamily="34" charset="0"/>
              <a:cs typeface="Arial" panose="020B0604020202020204" pitchFamily="34" charset="0"/>
            </a:endParaRPr>
          </a:p>
        </p:txBody>
      </p:sp>
      <p:sp>
        <p:nvSpPr>
          <p:cNvPr id="187" name="Rectangle 186">
            <a:extLst>
              <a:ext uri="{FF2B5EF4-FFF2-40B4-BE49-F238E27FC236}">
                <a16:creationId xmlns="" xmlns:a16="http://schemas.microsoft.com/office/drawing/2014/main" id="{A4007322-A772-40C1-9227-FB0DBEF0CFE7}"/>
              </a:ext>
            </a:extLst>
          </p:cNvPr>
          <p:cNvSpPr/>
          <p:nvPr/>
        </p:nvSpPr>
        <p:spPr bwMode="auto">
          <a:xfrm>
            <a:off x="9429805" y="2512877"/>
            <a:ext cx="228599" cy="105445"/>
          </a:xfrm>
          <a:prstGeom prst="rect">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fontAlgn="base">
              <a:spcBef>
                <a:spcPct val="0"/>
              </a:spcBef>
              <a:spcAft>
                <a:spcPct val="0"/>
              </a:spcAft>
            </a:pPr>
            <a:endParaRPr lang="en-US" b="1">
              <a:latin typeface="Arial" panose="020B0604020202020204" pitchFamily="34" charset="0"/>
              <a:cs typeface="Arial" panose="020B0604020202020204" pitchFamily="34" charset="0"/>
            </a:endParaRPr>
          </a:p>
        </p:txBody>
      </p:sp>
      <p:sp>
        <p:nvSpPr>
          <p:cNvPr id="188" name="Rectangle 187">
            <a:extLst>
              <a:ext uri="{FF2B5EF4-FFF2-40B4-BE49-F238E27FC236}">
                <a16:creationId xmlns="" xmlns:a16="http://schemas.microsoft.com/office/drawing/2014/main" id="{890E4002-9229-4EB0-B92D-C3E7E68E5DB1}"/>
              </a:ext>
            </a:extLst>
          </p:cNvPr>
          <p:cNvSpPr/>
          <p:nvPr/>
        </p:nvSpPr>
        <p:spPr bwMode="auto">
          <a:xfrm>
            <a:off x="9445678" y="2361336"/>
            <a:ext cx="330202" cy="105445"/>
          </a:xfrm>
          <a:prstGeom prst="rect">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fontAlgn="base">
              <a:spcBef>
                <a:spcPct val="0"/>
              </a:spcBef>
              <a:spcAft>
                <a:spcPct val="0"/>
              </a:spcAft>
            </a:pPr>
            <a:endParaRPr lang="en-US" b="1">
              <a:latin typeface="Arial" panose="020B0604020202020204" pitchFamily="34" charset="0"/>
              <a:cs typeface="Arial" panose="020B0604020202020204" pitchFamily="34" charset="0"/>
            </a:endParaRPr>
          </a:p>
        </p:txBody>
      </p:sp>
      <p:sp>
        <p:nvSpPr>
          <p:cNvPr id="189" name="Rectangle 188">
            <a:extLst>
              <a:ext uri="{FF2B5EF4-FFF2-40B4-BE49-F238E27FC236}">
                <a16:creationId xmlns="" xmlns:a16="http://schemas.microsoft.com/office/drawing/2014/main" id="{FA3A2673-E181-4AD1-81DF-1B2C9ACD27BB}"/>
              </a:ext>
            </a:extLst>
          </p:cNvPr>
          <p:cNvSpPr/>
          <p:nvPr/>
        </p:nvSpPr>
        <p:spPr bwMode="auto">
          <a:xfrm flipH="1">
            <a:off x="9430860" y="2361336"/>
            <a:ext cx="243419" cy="105445"/>
          </a:xfrm>
          <a:prstGeom prst="rect">
            <a:avLst/>
          </a:prstGeom>
          <a:solidFill>
            <a:schemeClr val="accent2"/>
          </a:solidFill>
          <a:ln w="9525"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fontAlgn="base">
              <a:spcBef>
                <a:spcPct val="0"/>
              </a:spcBef>
              <a:spcAft>
                <a:spcPct val="0"/>
              </a:spcAft>
            </a:pPr>
            <a:endParaRPr lang="en-US" b="1">
              <a:latin typeface="Arial" panose="020B0604020202020204" pitchFamily="34" charset="0"/>
              <a:cs typeface="Arial" panose="020B0604020202020204" pitchFamily="34" charset="0"/>
            </a:endParaRPr>
          </a:p>
        </p:txBody>
      </p:sp>
      <p:sp>
        <p:nvSpPr>
          <p:cNvPr id="190" name="Rectangle 189">
            <a:extLst>
              <a:ext uri="{FF2B5EF4-FFF2-40B4-BE49-F238E27FC236}">
                <a16:creationId xmlns="" xmlns:a16="http://schemas.microsoft.com/office/drawing/2014/main" id="{70D7B95F-51A2-455F-A2AB-B19AA5B2C39A}"/>
              </a:ext>
            </a:extLst>
          </p:cNvPr>
          <p:cNvSpPr/>
          <p:nvPr/>
        </p:nvSpPr>
        <p:spPr bwMode="auto">
          <a:xfrm>
            <a:off x="10661703" y="1603630"/>
            <a:ext cx="444502" cy="105445"/>
          </a:xfrm>
          <a:prstGeom prst="rect">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fontAlgn="base">
              <a:spcBef>
                <a:spcPct val="0"/>
              </a:spcBef>
              <a:spcAft>
                <a:spcPct val="0"/>
              </a:spcAft>
            </a:pPr>
            <a:endParaRPr lang="en-US" b="1">
              <a:latin typeface="Arial" panose="020B0604020202020204" pitchFamily="34" charset="0"/>
              <a:cs typeface="Arial" panose="020B0604020202020204" pitchFamily="34" charset="0"/>
            </a:endParaRPr>
          </a:p>
        </p:txBody>
      </p:sp>
      <p:sp>
        <p:nvSpPr>
          <p:cNvPr id="191" name="Rectangle 190">
            <a:extLst>
              <a:ext uri="{FF2B5EF4-FFF2-40B4-BE49-F238E27FC236}">
                <a16:creationId xmlns="" xmlns:a16="http://schemas.microsoft.com/office/drawing/2014/main" id="{68F2F154-377A-4A14-A6CB-D2F7CD19E970}"/>
              </a:ext>
            </a:extLst>
          </p:cNvPr>
          <p:cNvSpPr/>
          <p:nvPr/>
        </p:nvSpPr>
        <p:spPr bwMode="auto">
          <a:xfrm flipH="1">
            <a:off x="9430859" y="1603630"/>
            <a:ext cx="1272120" cy="105445"/>
          </a:xfrm>
          <a:prstGeom prst="rect">
            <a:avLst/>
          </a:prstGeom>
          <a:solidFill>
            <a:schemeClr val="accent2"/>
          </a:solidFill>
          <a:ln w="9525"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fontAlgn="base">
              <a:spcBef>
                <a:spcPct val="0"/>
              </a:spcBef>
              <a:spcAft>
                <a:spcPct val="0"/>
              </a:spcAft>
            </a:pPr>
            <a:endParaRPr lang="en-US" b="1">
              <a:latin typeface="Arial" panose="020B0604020202020204" pitchFamily="34" charset="0"/>
              <a:cs typeface="Arial" panose="020B0604020202020204" pitchFamily="34" charset="0"/>
            </a:endParaRPr>
          </a:p>
        </p:txBody>
      </p:sp>
      <p:sp>
        <p:nvSpPr>
          <p:cNvPr id="192" name="Rectangle 191">
            <a:extLst>
              <a:ext uri="{FF2B5EF4-FFF2-40B4-BE49-F238E27FC236}">
                <a16:creationId xmlns="" xmlns:a16="http://schemas.microsoft.com/office/drawing/2014/main" id="{19C1A1FE-B989-4A64-8829-BEDA7DCD2D92}"/>
              </a:ext>
            </a:extLst>
          </p:cNvPr>
          <p:cNvSpPr/>
          <p:nvPr/>
        </p:nvSpPr>
        <p:spPr bwMode="auto">
          <a:xfrm>
            <a:off x="9429805" y="1755171"/>
            <a:ext cx="1485900" cy="105445"/>
          </a:xfrm>
          <a:prstGeom prst="rect">
            <a:avLst/>
          </a:prstGeom>
          <a:solidFill>
            <a:schemeClr val="accent6"/>
          </a:solidFill>
          <a:ln w="9525" cap="flat" cmpd="sng" algn="ctr">
            <a:solidFill>
              <a:schemeClr val="accent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fontAlgn="base">
              <a:spcBef>
                <a:spcPct val="0"/>
              </a:spcBef>
              <a:spcAft>
                <a:spcPct val="0"/>
              </a:spcAft>
            </a:pPr>
            <a:endParaRPr lang="en-US" b="1">
              <a:latin typeface="Arial" panose="020B0604020202020204" pitchFamily="34" charset="0"/>
              <a:cs typeface="Arial" panose="020B0604020202020204" pitchFamily="34" charset="0"/>
            </a:endParaRPr>
          </a:p>
        </p:txBody>
      </p:sp>
      <p:sp>
        <p:nvSpPr>
          <p:cNvPr id="193" name="Rectangle 192">
            <a:extLst>
              <a:ext uri="{FF2B5EF4-FFF2-40B4-BE49-F238E27FC236}">
                <a16:creationId xmlns="" xmlns:a16="http://schemas.microsoft.com/office/drawing/2014/main" id="{382A60D1-8E6B-469E-BDD8-6425E9439190}"/>
              </a:ext>
            </a:extLst>
          </p:cNvPr>
          <p:cNvSpPr/>
          <p:nvPr/>
        </p:nvSpPr>
        <p:spPr bwMode="auto">
          <a:xfrm>
            <a:off x="9445678" y="2209794"/>
            <a:ext cx="346077" cy="105445"/>
          </a:xfrm>
          <a:prstGeom prst="rect">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fontAlgn="base">
              <a:spcBef>
                <a:spcPct val="0"/>
              </a:spcBef>
              <a:spcAft>
                <a:spcPct val="0"/>
              </a:spcAft>
            </a:pPr>
            <a:endParaRPr lang="en-US" b="1">
              <a:latin typeface="Arial" panose="020B0604020202020204" pitchFamily="34" charset="0"/>
              <a:cs typeface="Arial" panose="020B0604020202020204" pitchFamily="34" charset="0"/>
            </a:endParaRPr>
          </a:p>
        </p:txBody>
      </p:sp>
      <p:sp>
        <p:nvSpPr>
          <p:cNvPr id="194" name="Rectangle 193">
            <a:extLst>
              <a:ext uri="{FF2B5EF4-FFF2-40B4-BE49-F238E27FC236}">
                <a16:creationId xmlns="" xmlns:a16="http://schemas.microsoft.com/office/drawing/2014/main" id="{A414DBDA-7774-402C-85F9-8662407EF282}"/>
              </a:ext>
            </a:extLst>
          </p:cNvPr>
          <p:cNvSpPr/>
          <p:nvPr/>
        </p:nvSpPr>
        <p:spPr bwMode="auto">
          <a:xfrm flipH="1">
            <a:off x="9430860" y="2209794"/>
            <a:ext cx="243419" cy="105445"/>
          </a:xfrm>
          <a:prstGeom prst="rect">
            <a:avLst/>
          </a:prstGeom>
          <a:solidFill>
            <a:schemeClr val="tx2"/>
          </a:solid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fontAlgn="base">
              <a:spcBef>
                <a:spcPct val="0"/>
              </a:spcBef>
              <a:spcAft>
                <a:spcPct val="0"/>
              </a:spcAft>
            </a:pPr>
            <a:endParaRPr lang="en-US" b="1">
              <a:latin typeface="Arial" panose="020B0604020202020204" pitchFamily="34" charset="0"/>
              <a:cs typeface="Arial" panose="020B0604020202020204" pitchFamily="34" charset="0"/>
            </a:endParaRPr>
          </a:p>
        </p:txBody>
      </p:sp>
      <p:sp>
        <p:nvSpPr>
          <p:cNvPr id="195" name="Rectangle 194">
            <a:extLst>
              <a:ext uri="{FF2B5EF4-FFF2-40B4-BE49-F238E27FC236}">
                <a16:creationId xmlns="" xmlns:a16="http://schemas.microsoft.com/office/drawing/2014/main" id="{8068BCDD-650A-44B5-A41B-EA511BE28F76}"/>
              </a:ext>
            </a:extLst>
          </p:cNvPr>
          <p:cNvSpPr/>
          <p:nvPr/>
        </p:nvSpPr>
        <p:spPr bwMode="auto">
          <a:xfrm>
            <a:off x="9445678" y="2058253"/>
            <a:ext cx="882652" cy="105445"/>
          </a:xfrm>
          <a:prstGeom prst="rect">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fontAlgn="base">
              <a:spcBef>
                <a:spcPct val="0"/>
              </a:spcBef>
              <a:spcAft>
                <a:spcPct val="0"/>
              </a:spcAft>
            </a:pPr>
            <a:endParaRPr lang="en-US" b="1">
              <a:latin typeface="Arial" panose="020B0604020202020204" pitchFamily="34" charset="0"/>
              <a:cs typeface="Arial" panose="020B0604020202020204" pitchFamily="34" charset="0"/>
            </a:endParaRPr>
          </a:p>
        </p:txBody>
      </p:sp>
      <p:sp>
        <p:nvSpPr>
          <p:cNvPr id="196" name="Rectangle 195">
            <a:extLst>
              <a:ext uri="{FF2B5EF4-FFF2-40B4-BE49-F238E27FC236}">
                <a16:creationId xmlns="" xmlns:a16="http://schemas.microsoft.com/office/drawing/2014/main" id="{9CC70266-25D4-47F0-9E80-7E1A2F4AE2F8}"/>
              </a:ext>
            </a:extLst>
          </p:cNvPr>
          <p:cNvSpPr/>
          <p:nvPr/>
        </p:nvSpPr>
        <p:spPr bwMode="auto">
          <a:xfrm flipH="1">
            <a:off x="9430860" y="2058253"/>
            <a:ext cx="719669" cy="105445"/>
          </a:xfrm>
          <a:prstGeom prst="rect">
            <a:avLst/>
          </a:prstGeom>
          <a:solidFill>
            <a:schemeClr val="tx2"/>
          </a:solid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fontAlgn="base">
              <a:spcBef>
                <a:spcPct val="0"/>
              </a:spcBef>
              <a:spcAft>
                <a:spcPct val="0"/>
              </a:spcAft>
            </a:pPr>
            <a:endParaRPr lang="en-US" b="1">
              <a:latin typeface="Arial" panose="020B0604020202020204" pitchFamily="34" charset="0"/>
              <a:cs typeface="Arial" panose="020B0604020202020204" pitchFamily="34" charset="0"/>
            </a:endParaRPr>
          </a:p>
        </p:txBody>
      </p:sp>
      <p:sp>
        <p:nvSpPr>
          <p:cNvPr id="197" name="Rectangle 196">
            <a:extLst>
              <a:ext uri="{FF2B5EF4-FFF2-40B4-BE49-F238E27FC236}">
                <a16:creationId xmlns="" xmlns:a16="http://schemas.microsoft.com/office/drawing/2014/main" id="{F35A0D7A-87A2-47AF-B1E9-5AACC35E6D68}"/>
              </a:ext>
            </a:extLst>
          </p:cNvPr>
          <p:cNvSpPr/>
          <p:nvPr/>
        </p:nvSpPr>
        <p:spPr bwMode="auto">
          <a:xfrm>
            <a:off x="9445678" y="1906712"/>
            <a:ext cx="1120777" cy="105445"/>
          </a:xfrm>
          <a:prstGeom prst="rect">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fontAlgn="base">
              <a:spcBef>
                <a:spcPct val="0"/>
              </a:spcBef>
              <a:spcAft>
                <a:spcPct val="0"/>
              </a:spcAft>
            </a:pPr>
            <a:endParaRPr lang="en-US" b="1">
              <a:latin typeface="Arial" panose="020B0604020202020204" pitchFamily="34" charset="0"/>
              <a:cs typeface="Arial" panose="020B0604020202020204" pitchFamily="34" charset="0"/>
            </a:endParaRPr>
          </a:p>
        </p:txBody>
      </p:sp>
      <p:sp>
        <p:nvSpPr>
          <p:cNvPr id="198" name="Rectangle 197">
            <a:extLst>
              <a:ext uri="{FF2B5EF4-FFF2-40B4-BE49-F238E27FC236}">
                <a16:creationId xmlns="" xmlns:a16="http://schemas.microsoft.com/office/drawing/2014/main" id="{188B0E36-3277-4F63-9257-52661D0F1FB4}"/>
              </a:ext>
            </a:extLst>
          </p:cNvPr>
          <p:cNvSpPr/>
          <p:nvPr/>
        </p:nvSpPr>
        <p:spPr bwMode="auto">
          <a:xfrm flipH="1">
            <a:off x="9430861" y="1906712"/>
            <a:ext cx="75144" cy="105445"/>
          </a:xfrm>
          <a:prstGeom prst="rect">
            <a:avLst/>
          </a:prstGeom>
          <a:solidFill>
            <a:schemeClr val="tx2"/>
          </a:solid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fontAlgn="base">
              <a:spcBef>
                <a:spcPct val="0"/>
              </a:spcBef>
              <a:spcAft>
                <a:spcPct val="0"/>
              </a:spcAft>
            </a:pPr>
            <a:endParaRPr lang="en-US" b="1">
              <a:latin typeface="Arial" panose="020B0604020202020204" pitchFamily="34" charset="0"/>
              <a:cs typeface="Arial" panose="020B0604020202020204" pitchFamily="34" charset="0"/>
            </a:endParaRPr>
          </a:p>
        </p:txBody>
      </p:sp>
      <p:cxnSp>
        <p:nvCxnSpPr>
          <p:cNvPr id="199" name="Straight Connector 198">
            <a:extLst>
              <a:ext uri="{FF2B5EF4-FFF2-40B4-BE49-F238E27FC236}">
                <a16:creationId xmlns="" xmlns:a16="http://schemas.microsoft.com/office/drawing/2014/main" id="{A9B89A52-6474-4EB8-AC3D-ABAE5F3F37D8}"/>
              </a:ext>
            </a:extLst>
          </p:cNvPr>
          <p:cNvCxnSpPr>
            <a:cxnSpLocks/>
          </p:cNvCxnSpPr>
          <p:nvPr/>
        </p:nvCxnSpPr>
        <p:spPr bwMode="auto">
          <a:xfrm>
            <a:off x="9423615" y="1534716"/>
            <a:ext cx="0" cy="4478734"/>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200" name="TextBox 199">
            <a:extLst>
              <a:ext uri="{FF2B5EF4-FFF2-40B4-BE49-F238E27FC236}">
                <a16:creationId xmlns="" xmlns:a16="http://schemas.microsoft.com/office/drawing/2014/main" id="{70F5DD96-B3C6-460C-8777-706EB3A80C20}"/>
              </a:ext>
            </a:extLst>
          </p:cNvPr>
          <p:cNvSpPr txBox="1"/>
          <p:nvPr/>
        </p:nvSpPr>
        <p:spPr>
          <a:xfrm>
            <a:off x="10196490" y="5040424"/>
            <a:ext cx="1128835" cy="830997"/>
          </a:xfrm>
          <a:prstGeom prst="rect">
            <a:avLst/>
          </a:prstGeom>
          <a:noFill/>
        </p:spPr>
        <p:txBody>
          <a:bodyPr wrap="none" rtlCol="0">
            <a:spAutoFit/>
          </a:bodyPr>
          <a:lstStyle/>
          <a:p>
            <a:r>
              <a:rPr lang="en-US" sz="1200">
                <a:latin typeface="Arial" panose="020B0604020202020204" pitchFamily="34" charset="0"/>
                <a:cs typeface="Arial" panose="020B0604020202020204" pitchFamily="34" charset="0"/>
              </a:rPr>
              <a:t>Mutation</a:t>
            </a:r>
          </a:p>
          <a:p>
            <a:r>
              <a:rPr lang="en-US" sz="1200">
                <a:latin typeface="Arial" panose="020B0604020202020204" pitchFamily="34" charset="0"/>
                <a:cs typeface="Arial" panose="020B0604020202020204" pitchFamily="34" charset="0"/>
              </a:rPr>
              <a:t>Deep deletion</a:t>
            </a:r>
          </a:p>
          <a:p>
            <a:r>
              <a:rPr lang="en-US" sz="1200">
                <a:latin typeface="Arial" panose="020B0604020202020204" pitchFamily="34" charset="0"/>
                <a:cs typeface="Arial" panose="020B0604020202020204" pitchFamily="34" charset="0"/>
              </a:rPr>
              <a:t>Amplification</a:t>
            </a:r>
          </a:p>
          <a:p>
            <a:r>
              <a:rPr lang="en-US" sz="1200">
                <a:latin typeface="Arial" panose="020B0604020202020204" pitchFamily="34" charset="0"/>
                <a:cs typeface="Arial" panose="020B0604020202020204" pitchFamily="34" charset="0"/>
              </a:rPr>
              <a:t>Fusion</a:t>
            </a:r>
          </a:p>
        </p:txBody>
      </p:sp>
      <p:sp>
        <p:nvSpPr>
          <p:cNvPr id="201" name="Rectangle 200">
            <a:extLst>
              <a:ext uri="{FF2B5EF4-FFF2-40B4-BE49-F238E27FC236}">
                <a16:creationId xmlns="" xmlns:a16="http://schemas.microsoft.com/office/drawing/2014/main" id="{3FF66593-95B6-4248-AD53-00F661635E5C}"/>
              </a:ext>
            </a:extLst>
          </p:cNvPr>
          <p:cNvSpPr/>
          <p:nvPr/>
        </p:nvSpPr>
        <p:spPr bwMode="auto">
          <a:xfrm>
            <a:off x="10094614" y="5120716"/>
            <a:ext cx="118412" cy="118412"/>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fontAlgn="base">
              <a:spcBef>
                <a:spcPct val="0"/>
              </a:spcBef>
              <a:spcAft>
                <a:spcPct val="0"/>
              </a:spcAft>
            </a:pPr>
            <a:endParaRPr lang="en-US" b="1">
              <a:latin typeface="Arial" panose="020B0604020202020204" pitchFamily="34" charset="0"/>
              <a:cs typeface="Arial" panose="020B0604020202020204" pitchFamily="34" charset="0"/>
            </a:endParaRPr>
          </a:p>
        </p:txBody>
      </p:sp>
      <p:sp>
        <p:nvSpPr>
          <p:cNvPr id="202" name="Rectangle 201">
            <a:extLst>
              <a:ext uri="{FF2B5EF4-FFF2-40B4-BE49-F238E27FC236}">
                <a16:creationId xmlns="" xmlns:a16="http://schemas.microsoft.com/office/drawing/2014/main" id="{F023FFB2-8324-4714-AE44-2259B2F6E353}"/>
              </a:ext>
            </a:extLst>
          </p:cNvPr>
          <p:cNvSpPr/>
          <p:nvPr/>
        </p:nvSpPr>
        <p:spPr bwMode="auto">
          <a:xfrm>
            <a:off x="10094614" y="5302829"/>
            <a:ext cx="118412" cy="118412"/>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fontAlgn="base">
              <a:spcBef>
                <a:spcPct val="0"/>
              </a:spcBef>
              <a:spcAft>
                <a:spcPct val="0"/>
              </a:spcAft>
            </a:pPr>
            <a:endParaRPr lang="en-US" b="1">
              <a:latin typeface="Arial" panose="020B0604020202020204" pitchFamily="34" charset="0"/>
              <a:cs typeface="Arial" panose="020B0604020202020204" pitchFamily="34" charset="0"/>
            </a:endParaRPr>
          </a:p>
        </p:txBody>
      </p:sp>
      <p:sp>
        <p:nvSpPr>
          <p:cNvPr id="203" name="Rectangle 202">
            <a:extLst>
              <a:ext uri="{FF2B5EF4-FFF2-40B4-BE49-F238E27FC236}">
                <a16:creationId xmlns="" xmlns:a16="http://schemas.microsoft.com/office/drawing/2014/main" id="{DB7EF8C6-D574-4773-9807-3C812A8396A2}"/>
              </a:ext>
            </a:extLst>
          </p:cNvPr>
          <p:cNvSpPr/>
          <p:nvPr/>
        </p:nvSpPr>
        <p:spPr bwMode="auto">
          <a:xfrm>
            <a:off x="10094614" y="5484942"/>
            <a:ext cx="118412" cy="118412"/>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fontAlgn="base">
              <a:spcBef>
                <a:spcPct val="0"/>
              </a:spcBef>
              <a:spcAft>
                <a:spcPct val="0"/>
              </a:spcAft>
            </a:pPr>
            <a:endParaRPr lang="en-US" b="1">
              <a:latin typeface="Arial" panose="020B0604020202020204" pitchFamily="34" charset="0"/>
              <a:cs typeface="Arial" panose="020B0604020202020204" pitchFamily="34" charset="0"/>
            </a:endParaRPr>
          </a:p>
        </p:txBody>
      </p:sp>
      <p:sp>
        <p:nvSpPr>
          <p:cNvPr id="204" name="Rectangle 203">
            <a:extLst>
              <a:ext uri="{FF2B5EF4-FFF2-40B4-BE49-F238E27FC236}">
                <a16:creationId xmlns="" xmlns:a16="http://schemas.microsoft.com/office/drawing/2014/main" id="{A826948B-A472-4E14-9049-11EB39C36AD7}"/>
              </a:ext>
            </a:extLst>
          </p:cNvPr>
          <p:cNvSpPr/>
          <p:nvPr/>
        </p:nvSpPr>
        <p:spPr bwMode="auto">
          <a:xfrm>
            <a:off x="10094614" y="5667056"/>
            <a:ext cx="118412" cy="118412"/>
          </a:xfrm>
          <a:prstGeom prst="rect">
            <a:avLst/>
          </a:prstGeom>
          <a:solidFill>
            <a:schemeClr val="accent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fontAlgn="base">
              <a:spcBef>
                <a:spcPct val="0"/>
              </a:spcBef>
              <a:spcAft>
                <a:spcPct val="0"/>
              </a:spcAft>
            </a:pPr>
            <a:endParaRPr lang="en-US" b="1">
              <a:latin typeface="Arial" panose="020B0604020202020204" pitchFamily="34" charset="0"/>
              <a:cs typeface="Arial" panose="020B0604020202020204" pitchFamily="34" charset="0"/>
            </a:endParaRPr>
          </a:p>
        </p:txBody>
      </p:sp>
      <p:sp>
        <p:nvSpPr>
          <p:cNvPr id="205" name="Right Arrow 117">
            <a:extLst>
              <a:ext uri="{FF2B5EF4-FFF2-40B4-BE49-F238E27FC236}">
                <a16:creationId xmlns="" xmlns:a16="http://schemas.microsoft.com/office/drawing/2014/main" id="{133005DF-CB47-4E83-89F1-49C592B6EE52}"/>
              </a:ext>
            </a:extLst>
          </p:cNvPr>
          <p:cNvSpPr/>
          <p:nvPr/>
        </p:nvSpPr>
        <p:spPr bwMode="auto">
          <a:xfrm>
            <a:off x="8736947" y="2917249"/>
            <a:ext cx="156673" cy="190804"/>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fontAlgn="base">
              <a:spcBef>
                <a:spcPct val="0"/>
              </a:spcBef>
              <a:spcAft>
                <a:spcPct val="0"/>
              </a:spcAft>
            </a:pPr>
            <a:endParaRPr lang="en-US" b="1">
              <a:latin typeface="Arial" panose="020B0604020202020204" pitchFamily="34" charset="0"/>
              <a:cs typeface="Arial" panose="020B0604020202020204" pitchFamily="34" charset="0"/>
            </a:endParaRPr>
          </a:p>
        </p:txBody>
      </p:sp>
      <p:sp>
        <p:nvSpPr>
          <p:cNvPr id="206" name="Right Arrow 118">
            <a:extLst>
              <a:ext uri="{FF2B5EF4-FFF2-40B4-BE49-F238E27FC236}">
                <a16:creationId xmlns="" xmlns:a16="http://schemas.microsoft.com/office/drawing/2014/main" id="{83307E85-005B-4ABE-B014-7E9D7200EE36}"/>
              </a:ext>
            </a:extLst>
          </p:cNvPr>
          <p:cNvSpPr/>
          <p:nvPr/>
        </p:nvSpPr>
        <p:spPr bwMode="auto">
          <a:xfrm>
            <a:off x="8736947" y="3218437"/>
            <a:ext cx="156673" cy="190804"/>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fontAlgn="base">
              <a:spcBef>
                <a:spcPct val="0"/>
              </a:spcBef>
              <a:spcAft>
                <a:spcPct val="0"/>
              </a:spcAft>
            </a:pPr>
            <a:endParaRPr lang="en-US" b="1">
              <a:latin typeface="Arial" panose="020B0604020202020204" pitchFamily="34" charset="0"/>
              <a:cs typeface="Arial" panose="020B0604020202020204" pitchFamily="34" charset="0"/>
            </a:endParaRPr>
          </a:p>
        </p:txBody>
      </p:sp>
      <p:sp>
        <p:nvSpPr>
          <p:cNvPr id="207" name="Right Arrow 119">
            <a:extLst>
              <a:ext uri="{FF2B5EF4-FFF2-40B4-BE49-F238E27FC236}">
                <a16:creationId xmlns="" xmlns:a16="http://schemas.microsoft.com/office/drawing/2014/main" id="{15CE0936-3EC3-46BD-B320-8CC4D754A628}"/>
              </a:ext>
            </a:extLst>
          </p:cNvPr>
          <p:cNvSpPr/>
          <p:nvPr/>
        </p:nvSpPr>
        <p:spPr bwMode="auto">
          <a:xfrm>
            <a:off x="8736947" y="3369031"/>
            <a:ext cx="156673" cy="190804"/>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fontAlgn="base">
              <a:spcBef>
                <a:spcPct val="0"/>
              </a:spcBef>
              <a:spcAft>
                <a:spcPct val="0"/>
              </a:spcAft>
            </a:pPr>
            <a:endParaRPr lang="en-US" b="1">
              <a:latin typeface="Arial" panose="020B0604020202020204" pitchFamily="34" charset="0"/>
              <a:cs typeface="Arial" panose="020B0604020202020204" pitchFamily="34" charset="0"/>
            </a:endParaRPr>
          </a:p>
        </p:txBody>
      </p:sp>
      <p:sp>
        <p:nvSpPr>
          <p:cNvPr id="208" name="Right Arrow 120">
            <a:extLst>
              <a:ext uri="{FF2B5EF4-FFF2-40B4-BE49-F238E27FC236}">
                <a16:creationId xmlns="" xmlns:a16="http://schemas.microsoft.com/office/drawing/2014/main" id="{22EC7B92-4067-40D6-9B25-153F6A55EA80}"/>
              </a:ext>
            </a:extLst>
          </p:cNvPr>
          <p:cNvSpPr/>
          <p:nvPr/>
        </p:nvSpPr>
        <p:spPr bwMode="auto">
          <a:xfrm>
            <a:off x="8736947" y="5044950"/>
            <a:ext cx="156673" cy="190804"/>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fontAlgn="base">
              <a:spcBef>
                <a:spcPct val="0"/>
              </a:spcBef>
              <a:spcAft>
                <a:spcPct val="0"/>
              </a:spcAft>
            </a:pPr>
            <a:endParaRPr lang="en-US" b="1">
              <a:latin typeface="Arial" panose="020B0604020202020204" pitchFamily="34" charset="0"/>
              <a:cs typeface="Arial" panose="020B0604020202020204" pitchFamily="34" charset="0"/>
            </a:endParaRPr>
          </a:p>
        </p:txBody>
      </p:sp>
      <p:sp>
        <p:nvSpPr>
          <p:cNvPr id="209" name="Right Arrow 121">
            <a:extLst>
              <a:ext uri="{FF2B5EF4-FFF2-40B4-BE49-F238E27FC236}">
                <a16:creationId xmlns="" xmlns:a16="http://schemas.microsoft.com/office/drawing/2014/main" id="{AE09DE34-0832-4A3A-9B5A-3F1DA272755E}"/>
              </a:ext>
            </a:extLst>
          </p:cNvPr>
          <p:cNvSpPr/>
          <p:nvPr/>
        </p:nvSpPr>
        <p:spPr bwMode="auto">
          <a:xfrm>
            <a:off x="8736947" y="5358944"/>
            <a:ext cx="156673" cy="190804"/>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fontAlgn="base">
              <a:spcBef>
                <a:spcPct val="0"/>
              </a:spcBef>
              <a:spcAft>
                <a:spcPct val="0"/>
              </a:spcAft>
            </a:pPr>
            <a:endParaRPr lang="en-US" b="1">
              <a:latin typeface="Arial" panose="020B0604020202020204" pitchFamily="34" charset="0"/>
              <a:cs typeface="Arial" panose="020B0604020202020204" pitchFamily="34" charset="0"/>
            </a:endParaRPr>
          </a:p>
        </p:txBody>
      </p:sp>
      <p:sp>
        <p:nvSpPr>
          <p:cNvPr id="97" name="Rectangle: Single Corner Rounded 8">
            <a:extLst>
              <a:ext uri="{FF2B5EF4-FFF2-40B4-BE49-F238E27FC236}">
                <a16:creationId xmlns="" xmlns:a16="http://schemas.microsoft.com/office/drawing/2014/main" id="{5145A34C-067E-D745-A87E-C9D0CF233A5D}"/>
              </a:ext>
            </a:extLst>
          </p:cNvPr>
          <p:cNvSpPr/>
          <p:nvPr/>
        </p:nvSpPr>
        <p:spPr>
          <a:xfrm>
            <a:off x="978814" y="4604257"/>
            <a:ext cx="3521701" cy="707886"/>
          </a:xfrm>
          <a:prstGeom prst="round1Rect">
            <a:avLst/>
          </a:prstGeom>
          <a:solidFill>
            <a:schemeClr val="accent5"/>
          </a:solidFill>
        </p:spPr>
        <p:txBody>
          <a:bodyPr wrap="square">
            <a:spAutoFit/>
          </a:bodyPr>
          <a:lstStyle/>
          <a:p>
            <a:pPr algn="ctr" defTabSz="914354">
              <a:defRPr/>
            </a:pPr>
            <a:r>
              <a:rPr lang="en-GB" sz="2000" b="1" kern="0" dirty="0">
                <a:solidFill>
                  <a:srgbClr val="000000"/>
                </a:solidFill>
                <a:latin typeface="Arial"/>
              </a:rPr>
              <a:t>~23% of </a:t>
            </a:r>
            <a:r>
              <a:rPr lang="en-US" sz="2000" dirty="0">
                <a:latin typeface="Arial" panose="020B0604020202020204" pitchFamily="34" charset="0"/>
                <a:cs typeface="Arial" panose="020B0604020202020204" pitchFamily="34" charset="0"/>
              </a:rPr>
              <a:t>of </a:t>
            </a:r>
            <a:r>
              <a:rPr lang="en-US" sz="2000" dirty="0" err="1">
                <a:latin typeface="Arial" panose="020B0604020202020204" pitchFamily="34" charset="0"/>
                <a:cs typeface="Arial" panose="020B0604020202020204" pitchFamily="34" charset="0"/>
              </a:rPr>
              <a:t>mCRPC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harbour</a:t>
            </a:r>
            <a:endParaRPr lang="en-GB" sz="2000" b="1" kern="0" dirty="0">
              <a:solidFill>
                <a:srgbClr val="000000"/>
              </a:solidFill>
              <a:latin typeface="Arial" panose="020B0604020202020204" pitchFamily="34" charset="0"/>
              <a:cs typeface="Arial" panose="020B0604020202020204" pitchFamily="34" charset="0"/>
            </a:endParaRPr>
          </a:p>
          <a:p>
            <a:pPr algn="ctr" defTabSz="914354">
              <a:defRPr/>
            </a:pPr>
            <a:r>
              <a:rPr lang="en-GB" sz="2000" b="1" kern="0" dirty="0">
                <a:solidFill>
                  <a:srgbClr val="7030A0"/>
                </a:solidFill>
                <a:latin typeface="Arial"/>
              </a:rPr>
              <a:t>DNA repair </a:t>
            </a:r>
            <a:r>
              <a:rPr lang="en-GB" sz="2000" b="1" kern="0" dirty="0">
                <a:solidFill>
                  <a:srgbClr val="000000"/>
                </a:solidFill>
                <a:latin typeface="Arial"/>
              </a:rPr>
              <a:t>aberrations</a:t>
            </a:r>
            <a:r>
              <a:rPr lang="en-GB" sz="2000" b="1" kern="0" baseline="30000" dirty="0">
                <a:solidFill>
                  <a:srgbClr val="000000"/>
                </a:solidFill>
                <a:latin typeface="Arial"/>
              </a:rPr>
              <a:t>1</a:t>
            </a:r>
            <a:r>
              <a:rPr lang="en-GB" sz="2000" b="1" kern="0" dirty="0">
                <a:solidFill>
                  <a:srgbClr val="000000"/>
                </a:solidFill>
                <a:latin typeface="Arial"/>
              </a:rPr>
              <a:t> </a:t>
            </a:r>
            <a:endParaRPr lang="en-GB" sz="2000" b="1" kern="0" baseline="30000" dirty="0">
              <a:solidFill>
                <a:srgbClr val="000000"/>
              </a:solidFill>
              <a:latin typeface="Arial"/>
            </a:endParaRPr>
          </a:p>
        </p:txBody>
      </p:sp>
      <p:sp>
        <p:nvSpPr>
          <p:cNvPr id="28" name="Rectangle 27">
            <a:extLst>
              <a:ext uri="{FF2B5EF4-FFF2-40B4-BE49-F238E27FC236}">
                <a16:creationId xmlns="" xmlns:a16="http://schemas.microsoft.com/office/drawing/2014/main" id="{B6D44C94-CAFB-E340-F62D-8A73FF713D1D}"/>
              </a:ext>
            </a:extLst>
          </p:cNvPr>
          <p:cNvSpPr/>
          <p:nvPr/>
        </p:nvSpPr>
        <p:spPr bwMode="auto">
          <a:xfrm>
            <a:off x="9421482" y="3271441"/>
            <a:ext cx="18000" cy="105445"/>
          </a:xfrm>
          <a:prstGeom prst="rect">
            <a:avLst/>
          </a:prstGeom>
          <a:solidFill>
            <a:schemeClr val="tx2"/>
          </a:solid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fontAlgn="base">
              <a:spcBef>
                <a:spcPct val="0"/>
              </a:spcBef>
              <a:spcAft>
                <a:spcPct val="0"/>
              </a:spcAft>
            </a:pPr>
            <a:endParaRPr lang="en-US"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23205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 xmlns:a16="http://schemas.microsoft.com/office/drawing/2014/main" id="{5C43B2E3-F024-493D-977A-CBB8650B4FE5}"/>
              </a:ext>
            </a:extLst>
          </p:cNvPr>
          <p:cNvSpPr>
            <a:spLocks noGrp="1"/>
          </p:cNvSpPr>
          <p:nvPr>
            <p:ph type="title"/>
          </p:nvPr>
        </p:nvSpPr>
        <p:spPr/>
        <p:txBody>
          <a:bodyPr/>
          <a:lstStyle/>
          <a:p>
            <a:r>
              <a:rPr lang="en-GB" sz="2400" dirty="0"/>
              <a:t>Patients WITH HRR</a:t>
            </a:r>
            <a:r>
              <a:rPr lang="en-GB" sz="2400" cap="none" dirty="0"/>
              <a:t> MUTATIONS</a:t>
            </a:r>
            <a:r>
              <a:rPr lang="en-GB" sz="2400" dirty="0"/>
              <a:t> (INCLUDING </a:t>
            </a:r>
            <a:r>
              <a:rPr lang="en-GB" sz="2400" i="1" dirty="0"/>
              <a:t>BRCA2 </a:t>
            </a:r>
            <a:r>
              <a:rPr lang="en-GB" sz="2400" cap="none" dirty="0"/>
              <a:t>MUTATIONS)</a:t>
            </a:r>
            <a:r>
              <a:rPr lang="en-GB" sz="2400" dirty="0"/>
              <a:t> ARE MORE LIKELY TO HAVE POOR OUTCOMES ON STANDARD-OF-CARE therapies</a:t>
            </a:r>
            <a:r>
              <a:rPr lang="en-GB" sz="2400" baseline="30000" dirty="0"/>
              <a:t>1-3</a:t>
            </a:r>
          </a:p>
        </p:txBody>
      </p:sp>
      <p:sp>
        <p:nvSpPr>
          <p:cNvPr id="7" name="Slide Number Placeholder 6">
            <a:extLst>
              <a:ext uri="{FF2B5EF4-FFF2-40B4-BE49-F238E27FC236}">
                <a16:creationId xmlns="" xmlns:a16="http://schemas.microsoft.com/office/drawing/2014/main" id="{6027EAA1-06B8-4E46-B4FC-4342CD9966FF}"/>
              </a:ext>
            </a:extLst>
          </p:cNvPr>
          <p:cNvSpPr>
            <a:spLocks noGrp="1"/>
          </p:cNvSpPr>
          <p:nvPr>
            <p:ph type="sldNum" sz="quarter" idx="4"/>
          </p:nvPr>
        </p:nvSpPr>
        <p:spPr/>
        <p:txBody>
          <a:bodyPr/>
          <a:lstStyle/>
          <a:p>
            <a:fld id="{4FF61421-0D1F-374C-A6EF-D3B8E531EC5C}" type="slidenum">
              <a:rPr lang="en-GB" smtClean="0"/>
              <a:pPr/>
              <a:t>11</a:t>
            </a:fld>
            <a:endParaRPr lang="en-GB" dirty="0"/>
          </a:p>
        </p:txBody>
      </p:sp>
      <p:sp>
        <p:nvSpPr>
          <p:cNvPr id="21" name="Content Placeholder 20">
            <a:extLst>
              <a:ext uri="{FF2B5EF4-FFF2-40B4-BE49-F238E27FC236}">
                <a16:creationId xmlns="" xmlns:a16="http://schemas.microsoft.com/office/drawing/2014/main" id="{40C0C63C-9344-4B4A-BA03-3BA2A7397E43}"/>
              </a:ext>
            </a:extLst>
          </p:cNvPr>
          <p:cNvSpPr>
            <a:spLocks noGrp="1"/>
          </p:cNvSpPr>
          <p:nvPr>
            <p:ph sz="quarter" idx="15"/>
          </p:nvPr>
        </p:nvSpPr>
        <p:spPr>
          <a:xfrm>
            <a:off x="620183" y="6307597"/>
            <a:ext cx="11049737" cy="376172"/>
          </a:xfrm>
        </p:spPr>
        <p:txBody>
          <a:bodyPr/>
          <a:lstStyle/>
          <a:p>
            <a:r>
              <a:rPr lang="en-GB" dirty="0"/>
              <a:t>CI, confidence interval; CSS, cause-specific survival; ctDNA, circulating tumour DNA; HRR, homologous recombination repair; mCRPC, metastatic castration-resistant prostate cancer; </a:t>
            </a:r>
            <a:br>
              <a:rPr lang="en-GB" dirty="0"/>
            </a:br>
            <a:r>
              <a:rPr lang="en-GB" dirty="0"/>
              <a:t>PFS, progression-free survival</a:t>
            </a:r>
          </a:p>
          <a:p>
            <a:r>
              <a:rPr lang="en-GB" spc="-40" dirty="0"/>
              <a:t>1. Adapted from: Castro E, et al. J Clin Oncol. 2019;6:490-503; 2. Annala M, et al. Eur Urol. 2017;72:34-42; 3. Annala M, et al. Cancer Discov. 2018;8:444-57</a:t>
            </a:r>
          </a:p>
        </p:txBody>
      </p:sp>
      <p:sp>
        <p:nvSpPr>
          <p:cNvPr id="4" name="Title 6">
            <a:extLst>
              <a:ext uri="{FF2B5EF4-FFF2-40B4-BE49-F238E27FC236}">
                <a16:creationId xmlns="" xmlns:a16="http://schemas.microsoft.com/office/drawing/2014/main" id="{C4759D91-6121-4286-9035-C85DCA819876}"/>
              </a:ext>
            </a:extLst>
          </p:cNvPr>
          <p:cNvSpPr txBox="1">
            <a:spLocks/>
          </p:cNvSpPr>
          <p:nvPr/>
        </p:nvSpPr>
        <p:spPr>
          <a:xfrm>
            <a:off x="263071" y="-123785"/>
            <a:ext cx="11665859" cy="476704"/>
          </a:xfrm>
          <a:prstGeom prst="rect">
            <a:avLst/>
          </a:prstGeom>
        </p:spPr>
        <p:txBody>
          <a:bodyPr/>
          <a:lstStyle>
            <a:lvl1pPr algn="ctr" defTabSz="914400" rtl="0" eaLnBrk="1" latinLnBrk="0" hangingPunct="1">
              <a:lnSpc>
                <a:spcPct val="90000"/>
              </a:lnSpc>
              <a:spcBef>
                <a:spcPct val="0"/>
              </a:spcBef>
              <a:buNone/>
              <a:defRPr sz="4000" b="1" kern="1200">
                <a:solidFill>
                  <a:schemeClr val="accent1"/>
                </a:solidFill>
                <a:latin typeface="Agency FB" panose="020F0502020204030204" pitchFamily="34" charset="0"/>
                <a:ea typeface="Silom" pitchFamily="2" charset="-34"/>
                <a:cs typeface="Agency FB" panose="020F0502020204030204" pitchFamily="34" charset="0"/>
              </a:defRPr>
            </a:lvl1pPr>
          </a:lstStyle>
          <a:p>
            <a:endParaRPr lang="en-GB" dirty="0"/>
          </a:p>
        </p:txBody>
      </p:sp>
      <p:pic>
        <p:nvPicPr>
          <p:cNvPr id="8" name="Picture 7" descr="A screenshot of a cell phone&#10;&#10;Description automatically generated">
            <a:extLst>
              <a:ext uri="{FF2B5EF4-FFF2-40B4-BE49-F238E27FC236}">
                <a16:creationId xmlns="" xmlns:a16="http://schemas.microsoft.com/office/drawing/2014/main" id="{47FBE5B7-1190-48C2-9EBE-FC7B5B548F58}"/>
              </a:ext>
            </a:extLst>
          </p:cNvPr>
          <p:cNvPicPr>
            <a:picLocks noChangeAspect="1"/>
          </p:cNvPicPr>
          <p:nvPr/>
        </p:nvPicPr>
        <p:blipFill>
          <a:blip r:embed="rId3"/>
          <a:stretch>
            <a:fillRect/>
          </a:stretch>
        </p:blipFill>
        <p:spPr>
          <a:xfrm>
            <a:off x="-237163" y="1950715"/>
            <a:ext cx="6578761" cy="3746995"/>
          </a:xfrm>
          <a:prstGeom prst="rect">
            <a:avLst/>
          </a:prstGeom>
        </p:spPr>
      </p:pic>
      <p:sp>
        <p:nvSpPr>
          <p:cNvPr id="14" name="Rectangle: Diagonal Corners Rounded 13">
            <a:extLst>
              <a:ext uri="{FF2B5EF4-FFF2-40B4-BE49-F238E27FC236}">
                <a16:creationId xmlns="" xmlns:a16="http://schemas.microsoft.com/office/drawing/2014/main" id="{A8C4F6C4-B337-44F3-A881-AF8E4F7E5C01}"/>
              </a:ext>
            </a:extLst>
          </p:cNvPr>
          <p:cNvSpPr/>
          <p:nvPr/>
        </p:nvSpPr>
        <p:spPr>
          <a:xfrm>
            <a:off x="368469" y="1396240"/>
            <a:ext cx="6080459" cy="643957"/>
          </a:xfrm>
          <a:prstGeom prst="round2DiagRect">
            <a:avLst/>
          </a:prstGeom>
          <a:solidFill>
            <a:schemeClr val="accent1">
              <a:lumMod val="20000"/>
              <a:lumOff val="80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r>
              <a:rPr lang="en-GB" sz="1400" dirty="0">
                <a:solidFill>
                  <a:schemeClr val="tx1"/>
                </a:solidFill>
                <a:latin typeface="Arial" panose="020B0604020202020204" pitchFamily="34" charset="0"/>
                <a:cs typeface="Arial" panose="020B0604020202020204" pitchFamily="34" charset="0"/>
              </a:rPr>
              <a:t>Patients with </a:t>
            </a:r>
            <a:r>
              <a:rPr lang="en-GB" sz="1400" b="1" dirty="0">
                <a:solidFill>
                  <a:schemeClr val="tx1"/>
                </a:solidFill>
                <a:latin typeface="Arial" panose="020B0604020202020204" pitchFamily="34" charset="0"/>
                <a:cs typeface="Arial" panose="020B0604020202020204" pitchFamily="34" charset="0"/>
              </a:rPr>
              <a:t>germline HRR mutations</a:t>
            </a:r>
            <a:r>
              <a:rPr lang="en-GB" sz="1400" dirty="0">
                <a:solidFill>
                  <a:schemeClr val="tx1"/>
                </a:solidFill>
                <a:latin typeface="Arial" panose="020B0604020202020204" pitchFamily="34" charset="0"/>
                <a:cs typeface="Arial" panose="020B0604020202020204" pitchFamily="34" charset="0"/>
              </a:rPr>
              <a:t> including </a:t>
            </a:r>
            <a:r>
              <a:rPr lang="en-GB" sz="1400" i="1" dirty="0">
                <a:solidFill>
                  <a:schemeClr val="tx1"/>
                </a:solidFill>
                <a:latin typeface="Arial" panose="020B0604020202020204" pitchFamily="34" charset="0"/>
                <a:cs typeface="Arial" panose="020B0604020202020204" pitchFamily="34" charset="0"/>
              </a:rPr>
              <a:t>BRCA2</a:t>
            </a:r>
            <a:r>
              <a:rPr lang="en-GB" sz="1400" dirty="0">
                <a:solidFill>
                  <a:schemeClr val="tx1"/>
                </a:solidFill>
                <a:latin typeface="Arial" panose="020B0604020202020204" pitchFamily="34" charset="0"/>
                <a:cs typeface="Arial" panose="020B0604020202020204" pitchFamily="34" charset="0"/>
              </a:rPr>
              <a:t> mutations are more likely to have </a:t>
            </a:r>
            <a:r>
              <a:rPr lang="en-GB" sz="1400" b="1" dirty="0">
                <a:solidFill>
                  <a:schemeClr val="tx1"/>
                </a:solidFill>
                <a:latin typeface="Arial" panose="020B0604020202020204" pitchFamily="34" charset="0"/>
                <a:cs typeface="Arial" panose="020B0604020202020204" pitchFamily="34" charset="0"/>
              </a:rPr>
              <a:t>poor outcomes </a:t>
            </a:r>
            <a:r>
              <a:rPr lang="en-GB" sz="1400" dirty="0">
                <a:solidFill>
                  <a:schemeClr val="tx1"/>
                </a:solidFill>
                <a:latin typeface="Arial" panose="020B0604020202020204" pitchFamily="34" charset="0"/>
                <a:cs typeface="Arial" panose="020B0604020202020204" pitchFamily="34" charset="0"/>
              </a:rPr>
              <a:t>on standard-of care-therapies</a:t>
            </a:r>
            <a:r>
              <a:rPr lang="en-GB" sz="1400" baseline="30000" dirty="0">
                <a:solidFill>
                  <a:schemeClr val="tx1"/>
                </a:solidFill>
                <a:latin typeface="Arial" panose="020B0604020202020204" pitchFamily="34" charset="0"/>
                <a:cs typeface="Arial" panose="020B0604020202020204" pitchFamily="34" charset="0"/>
              </a:rPr>
              <a:t>1,2</a:t>
            </a:r>
          </a:p>
        </p:txBody>
      </p:sp>
      <p:sp>
        <p:nvSpPr>
          <p:cNvPr id="16" name="Rectangle: Diagonal Corners Rounded 15">
            <a:extLst>
              <a:ext uri="{FF2B5EF4-FFF2-40B4-BE49-F238E27FC236}">
                <a16:creationId xmlns="" xmlns:a16="http://schemas.microsoft.com/office/drawing/2014/main" id="{05295B9E-3BE2-4217-A009-084998DA9DA8}"/>
              </a:ext>
            </a:extLst>
          </p:cNvPr>
          <p:cNvSpPr/>
          <p:nvPr/>
        </p:nvSpPr>
        <p:spPr>
          <a:xfrm>
            <a:off x="6637650" y="1396240"/>
            <a:ext cx="5171455" cy="643957"/>
          </a:xfrm>
          <a:prstGeom prst="round2DiagRect">
            <a:avLst/>
          </a:prstGeom>
          <a:solidFill>
            <a:schemeClr val="accent1">
              <a:lumMod val="20000"/>
              <a:lumOff val="80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r>
              <a:rPr lang="en-GB" sz="1400" b="1" dirty="0">
                <a:solidFill>
                  <a:schemeClr val="tx1"/>
                </a:solidFill>
                <a:latin typeface="Arial" panose="020B0604020202020204" pitchFamily="34" charset="0"/>
                <a:cs typeface="Arial" panose="020B0604020202020204" pitchFamily="34" charset="0"/>
              </a:rPr>
              <a:t>Poor responses </a:t>
            </a:r>
            <a:r>
              <a:rPr lang="en-GB" sz="1400" dirty="0">
                <a:solidFill>
                  <a:schemeClr val="tx1"/>
                </a:solidFill>
                <a:latin typeface="Arial" panose="020B0604020202020204" pitchFamily="34" charset="0"/>
                <a:cs typeface="Arial" panose="020B0604020202020204" pitchFamily="34" charset="0"/>
              </a:rPr>
              <a:t>to standard therapy </a:t>
            </a:r>
            <a:br>
              <a:rPr lang="en-GB" sz="1400" dirty="0">
                <a:solidFill>
                  <a:schemeClr val="tx1"/>
                </a:solidFill>
                <a:latin typeface="Arial" panose="020B0604020202020204" pitchFamily="34" charset="0"/>
                <a:cs typeface="Arial" panose="020B0604020202020204" pitchFamily="34" charset="0"/>
              </a:rPr>
            </a:br>
            <a:r>
              <a:rPr lang="en-GB" sz="1400" dirty="0">
                <a:solidFill>
                  <a:schemeClr val="tx1"/>
                </a:solidFill>
                <a:latin typeface="Arial" panose="020B0604020202020204" pitchFamily="34" charset="0"/>
                <a:cs typeface="Arial" panose="020B0604020202020204" pitchFamily="34" charset="0"/>
              </a:rPr>
              <a:t>also seen for </a:t>
            </a:r>
            <a:r>
              <a:rPr lang="en-GB" sz="1400" b="1" dirty="0">
                <a:solidFill>
                  <a:schemeClr val="tx1"/>
                </a:solidFill>
                <a:latin typeface="Arial" panose="020B0604020202020204" pitchFamily="34" charset="0"/>
                <a:cs typeface="Arial" panose="020B0604020202020204" pitchFamily="34" charset="0"/>
              </a:rPr>
              <a:t>tumour HRR mutations</a:t>
            </a:r>
            <a:r>
              <a:rPr lang="en-GB" sz="1400" baseline="30000" dirty="0">
                <a:solidFill>
                  <a:schemeClr val="tx1"/>
                </a:solidFill>
                <a:latin typeface="Arial" panose="020B0604020202020204" pitchFamily="34" charset="0"/>
                <a:cs typeface="Arial" panose="020B0604020202020204" pitchFamily="34" charset="0"/>
              </a:rPr>
              <a:t>3</a:t>
            </a:r>
          </a:p>
        </p:txBody>
      </p:sp>
      <p:sp>
        <p:nvSpPr>
          <p:cNvPr id="20" name="TextBox 19">
            <a:extLst>
              <a:ext uri="{FF2B5EF4-FFF2-40B4-BE49-F238E27FC236}">
                <a16:creationId xmlns="" xmlns:a16="http://schemas.microsoft.com/office/drawing/2014/main" id="{83AB1705-FA6A-449D-974C-5058E0EBDD5F}"/>
              </a:ext>
            </a:extLst>
          </p:cNvPr>
          <p:cNvSpPr txBox="1"/>
          <p:nvPr/>
        </p:nvSpPr>
        <p:spPr>
          <a:xfrm rot="16200000">
            <a:off x="-849447" y="3623030"/>
            <a:ext cx="2671245" cy="307777"/>
          </a:xfrm>
          <a:prstGeom prst="rect">
            <a:avLst/>
          </a:prstGeom>
          <a:solidFill>
            <a:schemeClr val="bg1"/>
          </a:solidFill>
        </p:spPr>
        <p:txBody>
          <a:bodyPr wrap="square" rtlCol="0">
            <a:spAutoFit/>
          </a:bodyPr>
          <a:lstStyle/>
          <a:p>
            <a:pPr algn="ctr"/>
            <a:r>
              <a:rPr lang="en-GB" sz="1400" b="1" dirty="0">
                <a:latin typeface="Arial" panose="020B0604020202020204" pitchFamily="34" charset="0"/>
                <a:cs typeface="Arial" panose="020B0604020202020204" pitchFamily="34" charset="0"/>
              </a:rPr>
              <a:t>CSS (%)</a:t>
            </a:r>
            <a:endParaRPr lang="en-GB" sz="1400" b="1" baseline="30000" dirty="0">
              <a:latin typeface="Arial" panose="020B0604020202020204" pitchFamily="34" charset="0"/>
              <a:cs typeface="Arial" panose="020B0604020202020204" pitchFamily="34" charset="0"/>
            </a:endParaRPr>
          </a:p>
        </p:txBody>
      </p:sp>
      <p:sp>
        <p:nvSpPr>
          <p:cNvPr id="22" name="TextBox 21">
            <a:extLst>
              <a:ext uri="{FF2B5EF4-FFF2-40B4-BE49-F238E27FC236}">
                <a16:creationId xmlns="" xmlns:a16="http://schemas.microsoft.com/office/drawing/2014/main" id="{F3A7B7A0-4720-45A5-B5C8-97DED12FA6DA}"/>
              </a:ext>
            </a:extLst>
          </p:cNvPr>
          <p:cNvSpPr txBox="1"/>
          <p:nvPr/>
        </p:nvSpPr>
        <p:spPr>
          <a:xfrm>
            <a:off x="2072223" y="5468646"/>
            <a:ext cx="1292887" cy="307777"/>
          </a:xfrm>
          <a:prstGeom prst="rect">
            <a:avLst/>
          </a:prstGeom>
          <a:solidFill>
            <a:schemeClr val="bg1"/>
          </a:solidFill>
        </p:spPr>
        <p:txBody>
          <a:bodyPr wrap="square" rtlCol="0">
            <a:spAutoFit/>
          </a:bodyPr>
          <a:lstStyle/>
          <a:p>
            <a:r>
              <a:rPr lang="en-GB" sz="1400" b="1" dirty="0">
                <a:latin typeface="Arial" panose="020B0604020202020204" pitchFamily="34" charset="0"/>
                <a:cs typeface="Arial" panose="020B0604020202020204" pitchFamily="34" charset="0"/>
              </a:rPr>
              <a:t>Months</a:t>
            </a:r>
            <a:endParaRPr lang="en-GB" sz="1400" b="1" baseline="300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 xmlns:a16="http://schemas.microsoft.com/office/drawing/2014/main" id="{AEDB45D0-FEC8-E742-9F7F-982978E4704C}"/>
              </a:ext>
            </a:extLst>
          </p:cNvPr>
          <p:cNvSpPr txBox="1"/>
          <p:nvPr/>
        </p:nvSpPr>
        <p:spPr>
          <a:xfrm>
            <a:off x="3529394" y="5540884"/>
            <a:ext cx="5072158" cy="523220"/>
          </a:xfrm>
          <a:prstGeom prst="rect">
            <a:avLst/>
          </a:prstGeom>
          <a:noFill/>
        </p:spPr>
        <p:txBody>
          <a:bodyPr wrap="none" rtlCol="0">
            <a:spAutoFit/>
          </a:bodyPr>
          <a:lstStyle/>
          <a:p>
            <a:r>
              <a:rPr lang="en-GB" sz="2800" b="1" dirty="0">
                <a:solidFill>
                  <a:schemeClr val="accent1"/>
                </a:solidFill>
                <a:latin typeface="Arial" panose="020B0604020202020204" pitchFamily="34" charset="0"/>
                <a:cs typeface="Arial" panose="020B0604020202020204" pitchFamily="34" charset="0"/>
              </a:rPr>
              <a:t>We clearly need to do better </a:t>
            </a:r>
          </a:p>
        </p:txBody>
      </p:sp>
      <p:pic>
        <p:nvPicPr>
          <p:cNvPr id="34" name="Picture 33" descr="A screenshot of a cell phone&#10;&#10;Description automatically generated">
            <a:extLst>
              <a:ext uri="{FF2B5EF4-FFF2-40B4-BE49-F238E27FC236}">
                <a16:creationId xmlns="" xmlns:a16="http://schemas.microsoft.com/office/drawing/2014/main" id="{E2FAA0E8-4C6B-874F-A5BB-57556FDB24AD}"/>
              </a:ext>
            </a:extLst>
          </p:cNvPr>
          <p:cNvPicPr>
            <a:picLocks noChangeAspect="1"/>
          </p:cNvPicPr>
          <p:nvPr/>
        </p:nvPicPr>
        <p:blipFill rotWithShape="1">
          <a:blip r:embed="rId3">
            <a:duotone>
              <a:schemeClr val="accent1">
                <a:shade val="45000"/>
                <a:satMod val="135000"/>
              </a:schemeClr>
              <a:prstClr val="white"/>
            </a:duotone>
          </a:blip>
          <a:srcRect l="17867" t="14010" r="29788" b="13719"/>
          <a:stretch/>
        </p:blipFill>
        <p:spPr>
          <a:xfrm>
            <a:off x="937150" y="2475632"/>
            <a:ext cx="3443602" cy="2707995"/>
          </a:xfrm>
          <a:prstGeom prst="rect">
            <a:avLst/>
          </a:prstGeom>
          <a:solidFill>
            <a:schemeClr val="bg1"/>
          </a:solidFill>
        </p:spPr>
      </p:pic>
      <p:graphicFrame>
        <p:nvGraphicFramePr>
          <p:cNvPr id="19" name="Table 20">
            <a:extLst>
              <a:ext uri="{FF2B5EF4-FFF2-40B4-BE49-F238E27FC236}">
                <a16:creationId xmlns="" xmlns:a16="http://schemas.microsoft.com/office/drawing/2014/main" id="{4435666B-D8E2-466D-AE92-85E87054967A}"/>
              </a:ext>
            </a:extLst>
          </p:cNvPr>
          <p:cNvGraphicFramePr>
            <a:graphicFrameLocks noGrp="1"/>
          </p:cNvGraphicFramePr>
          <p:nvPr>
            <p:extLst>
              <p:ext uri="{D42A27DB-BD31-4B8C-83A1-F6EECF244321}">
                <p14:modId xmlns:p14="http://schemas.microsoft.com/office/powerpoint/2010/main" val="1215154974"/>
              </p:ext>
            </p:extLst>
          </p:nvPr>
        </p:nvGraphicFramePr>
        <p:xfrm>
          <a:off x="3678866" y="2684669"/>
          <a:ext cx="2862056" cy="1625600"/>
        </p:xfrm>
        <a:graphic>
          <a:graphicData uri="http://schemas.openxmlformats.org/drawingml/2006/table">
            <a:tbl>
              <a:tblPr firstRow="1" bandRow="1">
                <a:tableStyleId>{5C22544A-7EE6-4342-B048-85BDC9FD1C3A}</a:tableStyleId>
              </a:tblPr>
              <a:tblGrid>
                <a:gridCol w="1431028">
                  <a:extLst>
                    <a:ext uri="{9D8B030D-6E8A-4147-A177-3AD203B41FA5}">
                      <a16:colId xmlns="" xmlns:a16="http://schemas.microsoft.com/office/drawing/2014/main" val="2117557224"/>
                    </a:ext>
                  </a:extLst>
                </a:gridCol>
                <a:gridCol w="1431028">
                  <a:extLst>
                    <a:ext uri="{9D8B030D-6E8A-4147-A177-3AD203B41FA5}">
                      <a16:colId xmlns="" xmlns:a16="http://schemas.microsoft.com/office/drawing/2014/main" val="1945652446"/>
                    </a:ext>
                  </a:extLst>
                </a:gridCol>
              </a:tblGrid>
              <a:tr h="447040">
                <a:tc>
                  <a:txBody>
                    <a:bodyPr/>
                    <a:lstStyle/>
                    <a:p>
                      <a:r>
                        <a:rPr lang="en-GB" sz="800" dirty="0">
                          <a:solidFill>
                            <a:schemeClr val="tx1"/>
                          </a:solidFill>
                          <a:latin typeface="Arial" panose="020B0604020202020204" pitchFamily="34" charset="0"/>
                          <a:cs typeface="Arial" panose="020B0604020202020204" pitchFamily="34" charset="0"/>
                        </a:rPr>
                        <a:t>Group</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800" dirty="0">
                          <a:solidFill>
                            <a:schemeClr val="tx1"/>
                          </a:solidFill>
                          <a:latin typeface="Arial" panose="020B0604020202020204" pitchFamily="34" charset="0"/>
                          <a:cs typeface="Arial" panose="020B0604020202020204" pitchFamily="34" charset="0"/>
                        </a:rPr>
                        <a:t>Median CSS (95% CI)</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3664343090"/>
                  </a:ext>
                </a:extLst>
              </a:tr>
              <a:tr h="447040">
                <a:tc>
                  <a:txBody>
                    <a:bodyPr/>
                    <a:lstStyle/>
                    <a:p>
                      <a:r>
                        <a:rPr lang="en-GB" sz="800" b="1" dirty="0">
                          <a:solidFill>
                            <a:schemeClr val="bg1"/>
                          </a:solidFill>
                          <a:latin typeface="Arial" panose="020B0604020202020204" pitchFamily="34" charset="0"/>
                          <a:cs typeface="Arial" panose="020B0604020202020204" pitchFamily="34" charset="0"/>
                        </a:rPr>
                        <a:t>Non-carriers</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GB" sz="800" dirty="0">
                          <a:solidFill>
                            <a:schemeClr val="tx1"/>
                          </a:solidFill>
                          <a:latin typeface="Arial" panose="020B0604020202020204" pitchFamily="34" charset="0"/>
                          <a:cs typeface="Arial" panose="020B0604020202020204" pitchFamily="34" charset="0"/>
                        </a:rPr>
                        <a:t>33.2 months (29.0-37.4)</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822336733"/>
                  </a:ext>
                </a:extLst>
              </a:tr>
              <a:tr h="447040">
                <a:tc>
                  <a:txBody>
                    <a:bodyPr/>
                    <a:lstStyle/>
                    <a:p>
                      <a:r>
                        <a:rPr lang="en-GB" sz="800" b="1" i="1" dirty="0">
                          <a:solidFill>
                            <a:schemeClr val="tx1"/>
                          </a:solidFill>
                          <a:latin typeface="Arial" panose="020B0604020202020204" pitchFamily="34" charset="0"/>
                          <a:cs typeface="Arial" panose="020B0604020202020204" pitchFamily="34" charset="0"/>
                        </a:rPr>
                        <a:t>BRCA2 </a:t>
                      </a:r>
                      <a:r>
                        <a:rPr lang="en-GB" sz="800" b="1" i="0" dirty="0">
                          <a:solidFill>
                            <a:schemeClr val="tx1"/>
                          </a:solidFill>
                          <a:latin typeface="Arial" panose="020B0604020202020204" pitchFamily="34" charset="0"/>
                          <a:cs typeface="Arial" panose="020B0604020202020204" pitchFamily="34" charset="0"/>
                        </a:rPr>
                        <a:t>mutation carriers</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GB" sz="800" dirty="0">
                          <a:solidFill>
                            <a:schemeClr val="tx1"/>
                          </a:solidFill>
                          <a:latin typeface="Arial" panose="020B0604020202020204" pitchFamily="34" charset="0"/>
                          <a:cs typeface="Arial" panose="020B0604020202020204" pitchFamily="34" charset="0"/>
                        </a:rPr>
                        <a:t>17.4 months (10.7-24.2)</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207592957"/>
                  </a:ext>
                </a:extLst>
              </a:tr>
              <a:tr h="284480">
                <a:tc gridSpan="2">
                  <a:txBody>
                    <a:bodyPr/>
                    <a:lstStyle/>
                    <a:p>
                      <a:pPr algn="ctr"/>
                      <a:r>
                        <a:rPr lang="en-GB" sz="800" dirty="0">
                          <a:solidFill>
                            <a:schemeClr val="tx1"/>
                          </a:solidFill>
                          <a:latin typeface="Arial" panose="020B0604020202020204" pitchFamily="34" charset="0"/>
                          <a:cs typeface="Arial" panose="020B0604020202020204" pitchFamily="34" charset="0"/>
                        </a:rPr>
                        <a:t>Log-rank test p=0.0266</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GB"/>
                    </a:p>
                  </a:txBody>
                  <a:tcPr/>
                </a:tc>
                <a:extLst>
                  <a:ext uri="{0D108BD9-81ED-4DB2-BD59-A6C34878D82A}">
                    <a16:rowId xmlns="" xmlns:a16="http://schemas.microsoft.com/office/drawing/2014/main" val="2274706844"/>
                  </a:ext>
                </a:extLst>
              </a:tr>
            </a:tbl>
          </a:graphicData>
        </a:graphic>
      </p:graphicFrame>
      <p:sp>
        <p:nvSpPr>
          <p:cNvPr id="18" name="TextBox 17">
            <a:extLst>
              <a:ext uri="{FF2B5EF4-FFF2-40B4-BE49-F238E27FC236}">
                <a16:creationId xmlns="" xmlns:a16="http://schemas.microsoft.com/office/drawing/2014/main" id="{5B784B9C-5E47-45BA-87DA-99A1D226C792}"/>
              </a:ext>
            </a:extLst>
          </p:cNvPr>
          <p:cNvSpPr txBox="1"/>
          <p:nvPr/>
        </p:nvSpPr>
        <p:spPr>
          <a:xfrm>
            <a:off x="937150" y="2046229"/>
            <a:ext cx="4389503" cy="523220"/>
          </a:xfrm>
          <a:prstGeom prst="rect">
            <a:avLst/>
          </a:prstGeom>
          <a:solidFill>
            <a:schemeClr val="bg1"/>
          </a:solidFill>
        </p:spPr>
        <p:txBody>
          <a:bodyPr wrap="square" rtlCol="0">
            <a:spAutoFit/>
          </a:bodyPr>
          <a:lstStyle/>
          <a:p>
            <a:pPr algn="ctr"/>
            <a:r>
              <a:rPr lang="en-GB" sz="1400" b="1" dirty="0">
                <a:latin typeface="Arial" panose="020B0604020202020204" pitchFamily="34" charset="0"/>
                <a:cs typeface="Arial" panose="020B0604020202020204" pitchFamily="34" charset="0"/>
              </a:rPr>
              <a:t>Cancer-specific survival in patients with </a:t>
            </a:r>
            <a:br>
              <a:rPr lang="en-GB" sz="1400" b="1" dirty="0">
                <a:latin typeface="Arial" panose="020B0604020202020204" pitchFamily="34" charset="0"/>
                <a:cs typeface="Arial" panose="020B0604020202020204" pitchFamily="34" charset="0"/>
              </a:rPr>
            </a:br>
            <a:r>
              <a:rPr lang="en-GB" sz="1400" b="1" dirty="0">
                <a:latin typeface="Arial" panose="020B0604020202020204" pitchFamily="34" charset="0"/>
                <a:cs typeface="Arial" panose="020B0604020202020204" pitchFamily="34" charset="0"/>
              </a:rPr>
              <a:t>mCRPC with </a:t>
            </a:r>
            <a:r>
              <a:rPr lang="en-GB" sz="1400" b="1" i="1" dirty="0">
                <a:latin typeface="Arial" panose="020B0604020202020204" pitchFamily="34" charset="0"/>
                <a:cs typeface="Arial" panose="020B0604020202020204" pitchFamily="34" charset="0"/>
              </a:rPr>
              <a:t>BRCA2 </a:t>
            </a:r>
            <a:r>
              <a:rPr lang="en-GB" sz="1400" b="1" dirty="0">
                <a:latin typeface="Arial" panose="020B0604020202020204" pitchFamily="34" charset="0"/>
                <a:cs typeface="Arial" panose="020B0604020202020204" pitchFamily="34" charset="0"/>
              </a:rPr>
              <a:t>mutation</a:t>
            </a:r>
            <a:r>
              <a:rPr lang="en-GB" sz="1400" b="1" baseline="30000" dirty="0">
                <a:latin typeface="Arial" panose="020B0604020202020204" pitchFamily="34" charset="0"/>
                <a:cs typeface="Arial" panose="020B0604020202020204" pitchFamily="34" charset="0"/>
              </a:rPr>
              <a:t>1</a:t>
            </a:r>
          </a:p>
        </p:txBody>
      </p:sp>
      <p:pic>
        <p:nvPicPr>
          <p:cNvPr id="17" name="Picture 16" descr="A picture containing sitting, computer, table, computer&#10;&#10;Description automatically generated">
            <a:extLst>
              <a:ext uri="{FF2B5EF4-FFF2-40B4-BE49-F238E27FC236}">
                <a16:creationId xmlns="" xmlns:a16="http://schemas.microsoft.com/office/drawing/2014/main" id="{117E6F22-9EC3-625D-F94F-106A8E7583C8}"/>
              </a:ext>
            </a:extLst>
          </p:cNvPr>
          <p:cNvPicPr>
            <a:picLocks noChangeAspect="1"/>
          </p:cNvPicPr>
          <p:nvPr/>
        </p:nvPicPr>
        <p:blipFill rotWithShape="1">
          <a:blip r:embed="rId4"/>
          <a:srcRect b="17932"/>
          <a:stretch/>
        </p:blipFill>
        <p:spPr>
          <a:xfrm>
            <a:off x="6173969" y="1974610"/>
            <a:ext cx="5171456" cy="3802070"/>
          </a:xfrm>
          <a:prstGeom prst="rect">
            <a:avLst/>
          </a:prstGeom>
        </p:spPr>
      </p:pic>
      <p:sp>
        <p:nvSpPr>
          <p:cNvPr id="23" name="TextBox 22">
            <a:extLst>
              <a:ext uri="{FF2B5EF4-FFF2-40B4-BE49-F238E27FC236}">
                <a16:creationId xmlns="" xmlns:a16="http://schemas.microsoft.com/office/drawing/2014/main" id="{FE237C1C-5D23-1F8D-6470-BE2090406D47}"/>
              </a:ext>
            </a:extLst>
          </p:cNvPr>
          <p:cNvSpPr txBox="1"/>
          <p:nvPr/>
        </p:nvSpPr>
        <p:spPr>
          <a:xfrm rot="16200000">
            <a:off x="5630359" y="3623030"/>
            <a:ext cx="2671245" cy="307777"/>
          </a:xfrm>
          <a:prstGeom prst="rect">
            <a:avLst/>
          </a:prstGeom>
          <a:solidFill>
            <a:schemeClr val="bg1"/>
          </a:solidFill>
        </p:spPr>
        <p:txBody>
          <a:bodyPr wrap="square" rtlCol="0">
            <a:spAutoFit/>
          </a:bodyPr>
          <a:lstStyle/>
          <a:p>
            <a:pPr algn="ctr"/>
            <a:r>
              <a:rPr lang="en-GB" sz="1400" b="1" dirty="0">
                <a:latin typeface="Arial" panose="020B0604020202020204" pitchFamily="34" charset="0"/>
                <a:cs typeface="Arial" panose="020B0604020202020204" pitchFamily="34" charset="0"/>
              </a:rPr>
              <a:t>PFS (%)</a:t>
            </a:r>
            <a:endParaRPr lang="en-GB" sz="1400" b="1" baseline="30000" dirty="0">
              <a:latin typeface="Arial" panose="020B0604020202020204" pitchFamily="34" charset="0"/>
              <a:cs typeface="Arial" panose="020B0604020202020204" pitchFamily="34" charset="0"/>
            </a:endParaRPr>
          </a:p>
        </p:txBody>
      </p:sp>
      <p:sp>
        <p:nvSpPr>
          <p:cNvPr id="24" name="TextBox 23">
            <a:extLst>
              <a:ext uri="{FF2B5EF4-FFF2-40B4-BE49-F238E27FC236}">
                <a16:creationId xmlns="" xmlns:a16="http://schemas.microsoft.com/office/drawing/2014/main" id="{5BDE8CA2-8592-8814-B73D-2A53E5AC3D82}"/>
              </a:ext>
            </a:extLst>
          </p:cNvPr>
          <p:cNvSpPr txBox="1"/>
          <p:nvPr/>
        </p:nvSpPr>
        <p:spPr>
          <a:xfrm>
            <a:off x="8601552" y="5468646"/>
            <a:ext cx="1292887" cy="307777"/>
          </a:xfrm>
          <a:prstGeom prst="rect">
            <a:avLst/>
          </a:prstGeom>
          <a:solidFill>
            <a:schemeClr val="bg1"/>
          </a:solidFill>
        </p:spPr>
        <p:txBody>
          <a:bodyPr wrap="square" rtlCol="0">
            <a:spAutoFit/>
          </a:bodyPr>
          <a:lstStyle/>
          <a:p>
            <a:r>
              <a:rPr lang="en-GB" sz="1400" b="1" dirty="0">
                <a:latin typeface="Arial" panose="020B0604020202020204" pitchFamily="34" charset="0"/>
                <a:cs typeface="Arial" panose="020B0604020202020204" pitchFamily="34" charset="0"/>
              </a:rPr>
              <a:t>Months</a:t>
            </a:r>
            <a:endParaRPr lang="en-GB" sz="1400" b="1" baseline="30000" dirty="0">
              <a:latin typeface="Arial" panose="020B0604020202020204" pitchFamily="34" charset="0"/>
              <a:cs typeface="Arial" panose="020B0604020202020204" pitchFamily="34" charset="0"/>
            </a:endParaRPr>
          </a:p>
        </p:txBody>
      </p:sp>
      <p:graphicFrame>
        <p:nvGraphicFramePr>
          <p:cNvPr id="6" name="Table 20">
            <a:extLst>
              <a:ext uri="{FF2B5EF4-FFF2-40B4-BE49-F238E27FC236}">
                <a16:creationId xmlns="" xmlns:a16="http://schemas.microsoft.com/office/drawing/2014/main" id="{0D363C64-3151-8DD8-2E97-FE1692838967}"/>
              </a:ext>
            </a:extLst>
          </p:cNvPr>
          <p:cNvGraphicFramePr>
            <a:graphicFrameLocks noGrp="1"/>
          </p:cNvGraphicFramePr>
          <p:nvPr>
            <p:extLst>
              <p:ext uri="{D42A27DB-BD31-4B8C-83A1-F6EECF244321}">
                <p14:modId xmlns:p14="http://schemas.microsoft.com/office/powerpoint/2010/main" val="974851468"/>
              </p:ext>
            </p:extLst>
          </p:nvPr>
        </p:nvGraphicFramePr>
        <p:xfrm>
          <a:off x="9223377" y="2684669"/>
          <a:ext cx="2222400" cy="1399651"/>
        </p:xfrm>
        <a:graphic>
          <a:graphicData uri="http://schemas.openxmlformats.org/drawingml/2006/table">
            <a:tbl>
              <a:tblPr firstRow="1" bandRow="1">
                <a:tableStyleId>{5C22544A-7EE6-4342-B048-85BDC9FD1C3A}</a:tableStyleId>
              </a:tblPr>
              <a:tblGrid>
                <a:gridCol w="2222400">
                  <a:extLst>
                    <a:ext uri="{9D8B030D-6E8A-4147-A177-3AD203B41FA5}">
                      <a16:colId xmlns="" xmlns:a16="http://schemas.microsoft.com/office/drawing/2014/main" val="2117557224"/>
                    </a:ext>
                  </a:extLst>
                </a:gridCol>
              </a:tblGrid>
              <a:tr h="383705">
                <a:tc>
                  <a:txBody>
                    <a:bodyPr/>
                    <a:lstStyle/>
                    <a:p>
                      <a:pPr algn="l"/>
                      <a:r>
                        <a:rPr lang="en-GB" sz="800" b="1" dirty="0">
                          <a:solidFill>
                            <a:schemeClr val="tx1"/>
                          </a:solidFill>
                          <a:latin typeface="Arial" panose="020B0604020202020204" pitchFamily="34" charset="0"/>
                          <a:cs typeface="Arial" panose="020B0604020202020204" pitchFamily="34" charset="0"/>
                        </a:rPr>
                        <a:t>HRR defect</a:t>
                      </a:r>
                      <a:endParaRPr lang="en-GB" sz="800" dirty="0">
                        <a:solidFill>
                          <a:schemeClr val="tx1"/>
                        </a:solidFill>
                        <a:latin typeface="Arial" panose="020B0604020202020204" pitchFamily="34" charset="0"/>
                        <a:cs typeface="Arial" panose="020B0604020202020204" pitchFamily="34"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3664343090"/>
                  </a:ext>
                </a:extLst>
              </a:tr>
              <a:tr h="383705">
                <a:tc>
                  <a:txBody>
                    <a:bodyPr/>
                    <a:lstStyle/>
                    <a:p>
                      <a:pPr algn="l"/>
                      <a:r>
                        <a:rPr lang="en-GB" sz="800" b="1" dirty="0">
                          <a:solidFill>
                            <a:schemeClr val="bg1"/>
                          </a:solidFill>
                          <a:latin typeface="Arial" panose="020B0604020202020204" pitchFamily="34" charset="0"/>
                          <a:cs typeface="Arial" panose="020B0604020202020204" pitchFamily="34" charset="0"/>
                        </a:rPr>
                        <a:t> Yes</a:t>
                      </a:r>
                      <a:endParaRPr lang="en-GB" sz="800" dirty="0">
                        <a:solidFill>
                          <a:schemeClr val="bg1"/>
                        </a:solidFill>
                        <a:latin typeface="Arial" panose="020B0604020202020204" pitchFamily="34" charset="0"/>
                        <a:cs typeface="Arial" panose="020B0604020202020204" pitchFamily="34"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30E4D"/>
                    </a:solidFill>
                  </a:tcPr>
                </a:tc>
                <a:extLst>
                  <a:ext uri="{0D108BD9-81ED-4DB2-BD59-A6C34878D82A}">
                    <a16:rowId xmlns="" xmlns:a16="http://schemas.microsoft.com/office/drawing/2014/main" val="1822336733"/>
                  </a:ext>
                </a:extLst>
              </a:tr>
              <a:tr h="383705">
                <a:tc>
                  <a:txBody>
                    <a:bodyPr/>
                    <a:lstStyle/>
                    <a:p>
                      <a:pPr algn="l"/>
                      <a:r>
                        <a:rPr lang="en-GB" sz="800" b="1" dirty="0">
                          <a:solidFill>
                            <a:schemeClr val="bg1"/>
                          </a:solidFill>
                          <a:latin typeface="Arial" panose="020B0604020202020204" pitchFamily="34" charset="0"/>
                          <a:cs typeface="Arial" panose="020B0604020202020204" pitchFamily="34" charset="0"/>
                        </a:rPr>
                        <a:t> No</a:t>
                      </a:r>
                      <a:endParaRPr lang="en-GB" sz="800" i="1" dirty="0">
                        <a:solidFill>
                          <a:schemeClr val="bg1"/>
                        </a:solidFill>
                        <a:latin typeface="Arial" panose="020B0604020202020204" pitchFamily="34" charset="0"/>
                        <a:cs typeface="Arial" panose="020B0604020202020204" pitchFamily="34"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F6EA5"/>
                    </a:solidFill>
                  </a:tcPr>
                </a:tc>
                <a:extLst>
                  <a:ext uri="{0D108BD9-81ED-4DB2-BD59-A6C34878D82A}">
                    <a16:rowId xmlns="" xmlns:a16="http://schemas.microsoft.com/office/drawing/2014/main" val="207592957"/>
                  </a:ext>
                </a:extLst>
              </a:tr>
              <a:tr h="248536">
                <a:tc>
                  <a:txBody>
                    <a:bodyPr/>
                    <a:lstStyle/>
                    <a:p>
                      <a:pPr algn="l"/>
                      <a:r>
                        <a:rPr lang="en-GB" sz="800" b="1" dirty="0">
                          <a:solidFill>
                            <a:schemeClr val="bg1"/>
                          </a:solidFill>
                          <a:latin typeface="Arial" panose="020B0604020202020204" pitchFamily="34" charset="0"/>
                          <a:cs typeface="Arial" panose="020B0604020202020204" pitchFamily="34" charset="0"/>
                        </a:rPr>
                        <a:t> ctDNA unquantifiable</a:t>
                      </a:r>
                      <a:endParaRPr lang="en-GB" sz="800" dirty="0">
                        <a:solidFill>
                          <a:schemeClr val="bg1"/>
                        </a:solidFill>
                        <a:latin typeface="Arial" panose="020B0604020202020204" pitchFamily="34" charset="0"/>
                        <a:cs typeface="Arial" panose="020B0604020202020204" pitchFamily="34"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BA6B1"/>
                    </a:solidFill>
                  </a:tcPr>
                </a:tc>
                <a:extLst>
                  <a:ext uri="{0D108BD9-81ED-4DB2-BD59-A6C34878D82A}">
                    <a16:rowId xmlns="" xmlns:a16="http://schemas.microsoft.com/office/drawing/2014/main" val="2274706844"/>
                  </a:ext>
                </a:extLst>
              </a:tr>
            </a:tbl>
          </a:graphicData>
        </a:graphic>
      </p:graphicFrame>
      <p:sp>
        <p:nvSpPr>
          <p:cNvPr id="25" name="TextBox 24">
            <a:extLst>
              <a:ext uri="{FF2B5EF4-FFF2-40B4-BE49-F238E27FC236}">
                <a16:creationId xmlns="" xmlns:a16="http://schemas.microsoft.com/office/drawing/2014/main" id="{A9619BE8-8E42-2FEE-76BC-BF2F4D57D2E5}"/>
              </a:ext>
            </a:extLst>
          </p:cNvPr>
          <p:cNvSpPr txBox="1"/>
          <p:nvPr/>
        </p:nvSpPr>
        <p:spPr>
          <a:xfrm>
            <a:off x="6910279" y="2041485"/>
            <a:ext cx="4535498" cy="523220"/>
          </a:xfrm>
          <a:prstGeom prst="rect">
            <a:avLst/>
          </a:prstGeom>
          <a:solidFill>
            <a:schemeClr val="bg1"/>
          </a:solidFill>
        </p:spPr>
        <p:txBody>
          <a:bodyPr wrap="square" rtlCol="0">
            <a:spAutoFit/>
          </a:bodyPr>
          <a:lstStyle/>
          <a:p>
            <a:pPr algn="ctr"/>
            <a:r>
              <a:rPr lang="en-GB" sz="1400" b="1" dirty="0">
                <a:latin typeface="Arial" panose="020B0604020202020204" pitchFamily="34" charset="0"/>
                <a:cs typeface="Arial" panose="020B0604020202020204" pitchFamily="34" charset="0"/>
              </a:rPr>
              <a:t>Time to progression in patients with </a:t>
            </a:r>
            <a:br>
              <a:rPr lang="en-GB" sz="1400" b="1" dirty="0">
                <a:latin typeface="Arial" panose="020B0604020202020204" pitchFamily="34" charset="0"/>
                <a:cs typeface="Arial" panose="020B0604020202020204" pitchFamily="34" charset="0"/>
              </a:rPr>
            </a:br>
            <a:r>
              <a:rPr lang="en-GB" sz="1400" b="1" dirty="0">
                <a:latin typeface="Arial" panose="020B0604020202020204" pitchFamily="34" charset="0"/>
                <a:cs typeface="Arial" panose="020B0604020202020204" pitchFamily="34" charset="0"/>
              </a:rPr>
              <a:t>mCRPC with HRR mutations</a:t>
            </a:r>
            <a:r>
              <a:rPr lang="en-GB" sz="1400" b="1" baseline="30000" dirty="0">
                <a:latin typeface="Arial" panose="020B0604020202020204" pitchFamily="34" charset="0"/>
                <a:cs typeface="Arial" panose="020B0604020202020204" pitchFamily="34" charset="0"/>
              </a:rPr>
              <a:t>3</a:t>
            </a:r>
          </a:p>
        </p:txBody>
      </p:sp>
    </p:spTree>
    <p:extLst>
      <p:ext uri="{BB962C8B-B14F-4D97-AF65-F5344CB8AC3E}">
        <p14:creationId xmlns:p14="http://schemas.microsoft.com/office/powerpoint/2010/main" val="3589517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 xmlns:a16="http://schemas.microsoft.com/office/drawing/2014/main" id="{0E890B24-0414-424D-829B-382F1ADD4628}"/>
              </a:ext>
            </a:extLst>
          </p:cNvPr>
          <p:cNvSpPr>
            <a:spLocks noGrp="1"/>
          </p:cNvSpPr>
          <p:nvPr>
            <p:ph sz="quarter" idx="12"/>
          </p:nvPr>
        </p:nvSpPr>
        <p:spPr/>
        <p:txBody>
          <a:bodyPr/>
          <a:lstStyle/>
          <a:p>
            <a:r>
              <a:rPr lang="en-GB" dirty="0"/>
              <a:t>Through short reviews of data and interactive clinical cases we hope to cover important aspects in the management of advanced prostate cancer </a:t>
            </a:r>
          </a:p>
          <a:p>
            <a:pPr lvl="1"/>
            <a:r>
              <a:rPr lang="en-GB" dirty="0"/>
              <a:t>Importance of testing for HRR mutations</a:t>
            </a:r>
          </a:p>
          <a:p>
            <a:pPr lvl="1"/>
            <a:r>
              <a:rPr lang="en-GB" dirty="0"/>
              <a:t>Appropriate timing and strategies for testing</a:t>
            </a:r>
          </a:p>
          <a:p>
            <a:pPr lvl="1"/>
            <a:r>
              <a:rPr lang="en-GB" dirty="0"/>
              <a:t>Review appropriate use of PARP inhibitors in the continuum of care </a:t>
            </a:r>
          </a:p>
          <a:p>
            <a:pPr lvl="1"/>
            <a:r>
              <a:rPr lang="en-GB" dirty="0"/>
              <a:t>Discuss and share insights in areas of controversy</a:t>
            </a:r>
          </a:p>
          <a:p>
            <a:pPr lvl="1"/>
            <a:r>
              <a:rPr lang="en-GB" dirty="0"/>
              <a:t>Review ongoing work in the earlier use of PARP inhibitors in patients with HRR mutation and non-HRR mutation prostate cancer</a:t>
            </a:r>
          </a:p>
        </p:txBody>
      </p:sp>
      <p:sp>
        <p:nvSpPr>
          <p:cNvPr id="5" name="Title 4">
            <a:extLst>
              <a:ext uri="{FF2B5EF4-FFF2-40B4-BE49-F238E27FC236}">
                <a16:creationId xmlns="" xmlns:a16="http://schemas.microsoft.com/office/drawing/2014/main" id="{F7DB0AEC-DDAF-A940-A556-A899911E4029}"/>
              </a:ext>
            </a:extLst>
          </p:cNvPr>
          <p:cNvSpPr>
            <a:spLocks noGrp="1"/>
          </p:cNvSpPr>
          <p:nvPr>
            <p:ph type="title"/>
          </p:nvPr>
        </p:nvSpPr>
        <p:spPr/>
        <p:txBody>
          <a:bodyPr/>
          <a:lstStyle/>
          <a:p>
            <a:r>
              <a:rPr lang="en-GB" dirty="0"/>
              <a:t>Goals of this meeting</a:t>
            </a:r>
          </a:p>
        </p:txBody>
      </p:sp>
      <p:sp>
        <p:nvSpPr>
          <p:cNvPr id="7" name="Text Placeholder 6">
            <a:extLst>
              <a:ext uri="{FF2B5EF4-FFF2-40B4-BE49-F238E27FC236}">
                <a16:creationId xmlns="" xmlns:a16="http://schemas.microsoft.com/office/drawing/2014/main" id="{CBEBC5A7-471F-4645-8F1C-BFB91F257629}"/>
              </a:ext>
            </a:extLst>
          </p:cNvPr>
          <p:cNvSpPr>
            <a:spLocks noGrp="1"/>
          </p:cNvSpPr>
          <p:nvPr>
            <p:ph sz="quarter" idx="15"/>
          </p:nvPr>
        </p:nvSpPr>
        <p:spPr/>
        <p:txBody>
          <a:bodyPr/>
          <a:lstStyle/>
          <a:p>
            <a:r>
              <a:rPr lang="en-GB" dirty="0"/>
              <a:t>HRR, homologous recombination repair; PARP, poly-ADP ribose polymerase</a:t>
            </a:r>
          </a:p>
        </p:txBody>
      </p:sp>
      <p:sp>
        <p:nvSpPr>
          <p:cNvPr id="8" name="Slide Number Placeholder 7">
            <a:extLst>
              <a:ext uri="{FF2B5EF4-FFF2-40B4-BE49-F238E27FC236}">
                <a16:creationId xmlns="" xmlns:a16="http://schemas.microsoft.com/office/drawing/2014/main" id="{5301DFC8-5320-874B-962E-8BE1FCD2432D}"/>
              </a:ext>
            </a:extLst>
          </p:cNvPr>
          <p:cNvSpPr>
            <a:spLocks noGrp="1"/>
          </p:cNvSpPr>
          <p:nvPr>
            <p:ph type="sldNum" sz="quarter" idx="4"/>
          </p:nvPr>
        </p:nvSpPr>
        <p:spPr/>
        <p:txBody>
          <a:bodyPr/>
          <a:lstStyle/>
          <a:p>
            <a:fld id="{FCE43C0F-8A7B-3A4B-9DB5-B3472E36E833}" type="slidenum">
              <a:rPr lang="en-GB" smtClean="0"/>
              <a:pPr/>
              <a:t>12</a:t>
            </a:fld>
            <a:endParaRPr lang="en-GB" dirty="0"/>
          </a:p>
        </p:txBody>
      </p:sp>
    </p:spTree>
    <p:extLst>
      <p:ext uri="{BB962C8B-B14F-4D97-AF65-F5344CB8AC3E}">
        <p14:creationId xmlns:p14="http://schemas.microsoft.com/office/powerpoint/2010/main" val="20984840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FA115B0-02AF-44C8-9360-8F645029861D}"/>
              </a:ext>
            </a:extLst>
          </p:cNvPr>
          <p:cNvSpPr>
            <a:spLocks noGrp="1"/>
          </p:cNvSpPr>
          <p:nvPr>
            <p:ph type="title"/>
          </p:nvPr>
        </p:nvSpPr>
        <p:spPr>
          <a:xfrm>
            <a:off x="609600" y="242793"/>
            <a:ext cx="10972800" cy="5821362"/>
          </a:xfrm>
        </p:spPr>
        <p:txBody>
          <a:bodyPr>
            <a:noAutofit/>
          </a:bodyPr>
          <a:lstStyle/>
          <a:p>
            <a:pPr>
              <a:spcBef>
                <a:spcPts val="2400"/>
              </a:spcBef>
              <a:spcAft>
                <a:spcPts val="1200"/>
              </a:spcAft>
            </a:pPr>
            <a:r>
              <a:rPr lang="en-GB" dirty="0"/>
              <a:t>Use of PARP inhibitors beyond the first-line setting in </a:t>
            </a:r>
            <a:r>
              <a:rPr lang="en-GB" cap="none" dirty="0"/>
              <a:t>m</a:t>
            </a:r>
            <a:r>
              <a:rPr lang="en-GB" dirty="0"/>
              <a:t>CRPC</a:t>
            </a:r>
            <a:br>
              <a:rPr lang="en-GB" dirty="0"/>
            </a:br>
            <a:r>
              <a:rPr lang="en-GB" dirty="0"/>
              <a:t/>
            </a:r>
            <a:br>
              <a:rPr lang="en-GB" dirty="0"/>
            </a:br>
            <a:r>
              <a:rPr lang="en-GB" sz="3200" cap="none" dirty="0"/>
              <a:t>Prof. </a:t>
            </a:r>
            <a:r>
              <a:rPr lang="en-GB" altLang="en-US" sz="3200" cap="none" dirty="0"/>
              <a:t>Fred Saad, MD, FRCS</a:t>
            </a:r>
            <a:br>
              <a:rPr lang="en-GB" altLang="en-US" sz="3200" cap="none" dirty="0"/>
            </a:br>
            <a:r>
              <a:rPr lang="en-GB" altLang="en-US" sz="1800" cap="none" dirty="0"/>
              <a:t> </a:t>
            </a:r>
            <a:r>
              <a:rPr lang="en-GB" altLang="en-US" cap="none" dirty="0"/>
              <a:t/>
            </a:r>
            <a:br>
              <a:rPr lang="en-GB" altLang="en-US" cap="none" dirty="0"/>
            </a:br>
            <a:r>
              <a:rPr lang="en-GB" sz="3200" cap="none" dirty="0"/>
              <a:t>Prof. Gerhardt Attard, MD, FRCP, PhD</a:t>
            </a:r>
            <a:r>
              <a:rPr lang="en-GB" altLang="en-US" sz="3200" cap="none" dirty="0"/>
              <a:t/>
            </a:r>
            <a:br>
              <a:rPr lang="en-GB" altLang="en-US" sz="3200" cap="none" dirty="0"/>
            </a:br>
            <a:endParaRPr lang="en-GB" sz="2200" dirty="0"/>
          </a:p>
        </p:txBody>
      </p:sp>
      <p:sp>
        <p:nvSpPr>
          <p:cNvPr id="4" name="Slide Number Placeholder 3">
            <a:extLst>
              <a:ext uri="{FF2B5EF4-FFF2-40B4-BE49-F238E27FC236}">
                <a16:creationId xmlns="" xmlns:a16="http://schemas.microsoft.com/office/drawing/2014/main" id="{6AFEB2EE-5526-A347-89DC-2E71FF0D8125}"/>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E43C0F-8A7B-3A4B-9DB5-B3472E36E833}" type="slidenum">
              <a:rPr kumimoji="0" lang="en-GB" sz="1100" b="0" i="0" u="none" strike="noStrike" kern="1200" cap="none" spc="0" normalizeH="0" baseline="0" noProof="0" smtClean="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100" b="0" i="0" u="none" strike="noStrike" kern="1200" cap="none" spc="0" normalizeH="0" baseline="0" noProof="0" dirty="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endParaRPr>
          </a:p>
        </p:txBody>
      </p:sp>
      <p:sp>
        <p:nvSpPr>
          <p:cNvPr id="5" name="Text Placeholder 6">
            <a:extLst>
              <a:ext uri="{FF2B5EF4-FFF2-40B4-BE49-F238E27FC236}">
                <a16:creationId xmlns="" xmlns:a16="http://schemas.microsoft.com/office/drawing/2014/main" id="{42D17D85-3B69-EBA5-DD74-BB3D8A50F4EB}"/>
              </a:ext>
            </a:extLst>
          </p:cNvPr>
          <p:cNvSpPr txBox="1">
            <a:spLocks/>
          </p:cNvSpPr>
          <p:nvPr/>
        </p:nvSpPr>
        <p:spPr>
          <a:xfrm>
            <a:off x="620184" y="6356351"/>
            <a:ext cx="8116800" cy="365125"/>
          </a:xfrm>
          <a:prstGeom prst="rect">
            <a:avLst/>
          </a:prstGeom>
        </p:spPr>
        <p:txBody>
          <a:bodyPr/>
          <a:lstStyle>
            <a:lvl1pPr marL="288000" indent="-288000" algn="l" defTabSz="457200" rtl="0" eaLnBrk="1" latinLnBrk="0" hangingPunct="1">
              <a:spcBef>
                <a:spcPts val="1200"/>
              </a:spcBef>
              <a:buClr>
                <a:schemeClr val="accent1"/>
              </a:buClr>
              <a:buFont typeface="Arial"/>
              <a:buChar char="•"/>
              <a:defRPr sz="2000" b="0" i="0" kern="1200">
                <a:solidFill>
                  <a:srgbClr val="5D8298"/>
                </a:solidFill>
                <a:latin typeface="Arial" panose="020B0604020202020204" pitchFamily="34" charset="0"/>
                <a:ea typeface="+mn-ea"/>
                <a:cs typeface="Arial" panose="020B0604020202020204" pitchFamily="34" charset="0"/>
              </a:defRPr>
            </a:lvl1pPr>
            <a:lvl2pPr marL="576000" indent="-288000" algn="l" defTabSz="457200" rtl="0" eaLnBrk="1" latinLnBrk="0" hangingPunct="1">
              <a:spcBef>
                <a:spcPts val="600"/>
              </a:spcBef>
              <a:buClr>
                <a:schemeClr val="accent1"/>
              </a:buClr>
              <a:buFont typeface="Lucida Grande"/>
              <a:buChar char="–"/>
              <a:defRPr sz="1800" b="0" i="0" kern="1200">
                <a:solidFill>
                  <a:srgbClr val="5D8298"/>
                </a:solidFill>
                <a:latin typeface="Arial" panose="020B0604020202020204" pitchFamily="34" charset="0"/>
                <a:ea typeface="+mn-ea"/>
                <a:cs typeface="Arial" panose="020B0604020202020204" pitchFamily="34" charset="0"/>
              </a:defRPr>
            </a:lvl2pPr>
            <a:lvl3pPr marL="864000" indent="-288000" algn="l" defTabSz="457200" rtl="0" eaLnBrk="1" latinLnBrk="0" hangingPunct="1">
              <a:spcBef>
                <a:spcPts val="400"/>
              </a:spcBef>
              <a:buClr>
                <a:schemeClr val="accent1"/>
              </a:buClr>
              <a:buFont typeface="Arial"/>
              <a:buChar char="•"/>
              <a:defRPr sz="1600" b="0" i="0" kern="1200">
                <a:solidFill>
                  <a:srgbClr val="5D8298"/>
                </a:solidFill>
                <a:latin typeface="Arial" panose="020B0604020202020204" pitchFamily="34" charset="0"/>
                <a:ea typeface="+mn-ea"/>
                <a:cs typeface="Arial" panose="020B0604020202020204" pitchFamily="34" charset="0"/>
              </a:defRPr>
            </a:lvl3pPr>
            <a:lvl4pPr marL="1152000" indent="-288000" algn="l" defTabSz="457200" rtl="0" eaLnBrk="1" latinLnBrk="0" hangingPunct="1">
              <a:spcBef>
                <a:spcPts val="0"/>
              </a:spcBef>
              <a:buClr>
                <a:schemeClr val="accent1"/>
              </a:buClr>
              <a:buFont typeface="Arial"/>
              <a:buChar char="•"/>
              <a:defRPr sz="1600" b="0" i="0" kern="1200">
                <a:solidFill>
                  <a:srgbClr val="5D8298"/>
                </a:solidFill>
                <a:latin typeface="Arial" panose="020B0604020202020204" pitchFamily="34" charset="0"/>
                <a:ea typeface="+mn-ea"/>
                <a:cs typeface="Arial" panose="020B0604020202020204" pitchFamily="34" charset="0"/>
              </a:defRPr>
            </a:lvl4pPr>
            <a:lvl5pPr marL="1440000" indent="-288000" algn="l" defTabSz="457200" rtl="0" eaLnBrk="1" latinLnBrk="0" hangingPunct="1">
              <a:spcBef>
                <a:spcPts val="0"/>
              </a:spcBef>
              <a:buClr>
                <a:schemeClr val="accent1"/>
              </a:buClr>
              <a:buFont typeface="Arial"/>
              <a:buChar char="•"/>
              <a:defRPr sz="1600" b="0" i="0" kern="1200">
                <a:solidFill>
                  <a:srgbClr val="5D8298"/>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3C74F"/>
                </a:solidFill>
                <a:effectLst/>
                <a:uLnTx/>
                <a:uFillTx/>
                <a:latin typeface="Arial" panose="020B0604020202020204" pitchFamily="34" charset="0"/>
                <a:ea typeface="+mn-ea"/>
                <a:cs typeface="Arial" panose="020B0604020202020204" pitchFamily="34" charset="0"/>
              </a:rPr>
              <a:t>PARP, poly-ADP ribose polymerase</a:t>
            </a:r>
          </a:p>
        </p:txBody>
      </p:sp>
    </p:spTree>
    <p:extLst>
      <p:ext uri="{BB962C8B-B14F-4D97-AF65-F5344CB8AC3E}">
        <p14:creationId xmlns:p14="http://schemas.microsoft.com/office/powerpoint/2010/main" val="29167941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 xmlns:a16="http://schemas.microsoft.com/office/drawing/2014/main" id="{5C5F07AF-EEEE-4B5A-9B9F-C625F43BB2DD}"/>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9" name="think-cell Slide" r:id="rId5" imgW="473" imgH="473" progId="TCLayout.ActiveDocument.1">
                  <p:embed/>
                </p:oleObj>
              </mc:Choice>
              <mc:Fallback>
                <p:oleObj name="think-cell Slide" r:id="rId5" imgW="473" imgH="473" progId="TCLayout.ActiveDocument.1">
                  <p:embed/>
                  <p:pic>
                    <p:nvPicPr>
                      <p:cNvPr id="12" name="Object 11" hidden="1">
                        <a:extLst>
                          <a:ext uri="{FF2B5EF4-FFF2-40B4-BE49-F238E27FC236}">
                            <a16:creationId xmlns="" xmlns:a16="http://schemas.microsoft.com/office/drawing/2014/main" id="{5C5F07AF-EEEE-4B5A-9B9F-C625F43BB2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 xmlns:a16="http://schemas.microsoft.com/office/drawing/2014/main" id="{33CFA0EE-8128-4752-8FA3-0F6CD946B571}"/>
              </a:ext>
            </a:extLst>
          </p:cNvPr>
          <p:cNvSpPr>
            <a:spLocks noGrp="1"/>
          </p:cNvSpPr>
          <p:nvPr>
            <p:ph type="title"/>
          </p:nvPr>
        </p:nvSpPr>
        <p:spPr/>
        <p:txBody>
          <a:bodyPr/>
          <a:lstStyle/>
          <a:p>
            <a:r>
              <a:rPr lang="en-GB" dirty="0"/>
              <a:t>Available PARP inhibitors and their current tumour indications</a:t>
            </a:r>
          </a:p>
        </p:txBody>
      </p:sp>
      <p:sp>
        <p:nvSpPr>
          <p:cNvPr id="15" name="Content Placeholder 14">
            <a:extLst>
              <a:ext uri="{FF2B5EF4-FFF2-40B4-BE49-F238E27FC236}">
                <a16:creationId xmlns="" xmlns:a16="http://schemas.microsoft.com/office/drawing/2014/main" id="{58A533BC-8303-C94D-B760-A22E5D8CACEF}"/>
              </a:ext>
            </a:extLst>
          </p:cNvPr>
          <p:cNvSpPr>
            <a:spLocks noGrp="1"/>
          </p:cNvSpPr>
          <p:nvPr>
            <p:ph sz="quarter" idx="15"/>
          </p:nvPr>
        </p:nvSpPr>
        <p:spPr>
          <a:xfrm>
            <a:off x="609600" y="4561661"/>
            <a:ext cx="11098052" cy="1923604"/>
          </a:xfrm>
          <a:solidFill>
            <a:schemeClr val="bg1"/>
          </a:solidFill>
        </p:spPr>
        <p:txBody>
          <a:bodyPr wrap="square" anchor="b" anchorCtr="0">
            <a:spAutoFit/>
          </a:bodyPr>
          <a:lstStyle/>
          <a:p>
            <a:pPr marL="0" marR="0" lvl="0" indent="0" algn="l" defTabSz="914400" rtl="0" eaLnBrk="1" fontAlgn="auto" latinLnBrk="0" hangingPunct="1">
              <a:buClrTx/>
              <a:buSzTx/>
              <a:buFontTx/>
              <a:buNone/>
              <a:tabLst>
                <a:tab pos="87313" algn="l"/>
              </a:tabLst>
              <a:defRPr/>
            </a:pPr>
            <a:r>
              <a:rPr lang="en-GB" baseline="30000" dirty="0"/>
              <a:t>a</a:t>
            </a:r>
            <a:r>
              <a:rPr lang="en-GB" dirty="0"/>
              <a:t> Olaparib is FDA-approved for the treatment of adult patients with deleterious or suspected deleterious germline or somatic HRR mutation-positive mCRPC who have progressed following prior treatment with 	enzalutamide or abiraterone</a:t>
            </a:r>
            <a:r>
              <a:rPr lang="en-GB" baseline="30000" dirty="0"/>
              <a:t>1</a:t>
            </a:r>
            <a:br>
              <a:rPr lang="en-GB" baseline="30000" dirty="0"/>
            </a:br>
            <a:r>
              <a:rPr lang="en-GB" baseline="30000" dirty="0"/>
              <a:t>b</a:t>
            </a:r>
            <a:r>
              <a:rPr lang="en-GB" dirty="0"/>
              <a:t> Olaparib is EMA-approved as monotherapy for the treatment of adult patients with mCRPC and </a:t>
            </a:r>
            <a:r>
              <a:rPr lang="en-GB" i="1" dirty="0"/>
              <a:t>BRCA1/2</a:t>
            </a:r>
            <a:r>
              <a:rPr lang="en-GB" dirty="0"/>
              <a:t> mutations (germline and/or somatic) who have progressed following prior therapy that included an NHA</a:t>
            </a:r>
            <a:r>
              <a:rPr lang="en-GB" baseline="30000" dirty="0"/>
              <a:t>2 </a:t>
            </a:r>
            <a:r>
              <a:rPr lang="en-GB" dirty="0"/>
              <a:t>and has received a positive recommendation from the EMA CHMP to be used </a:t>
            </a:r>
            <a:r>
              <a:rPr lang="en-US" i="0" dirty="0">
                <a:solidFill>
                  <a:schemeClr val="tx2"/>
                </a:solidFill>
                <a:effectLst/>
              </a:rPr>
              <a:t>in combination with abiraterone and prednisone or prednisolone for the treatment of adult patients with </a:t>
            </a:r>
            <a:r>
              <a:rPr lang="en-US" i="0" dirty="0" err="1">
                <a:solidFill>
                  <a:schemeClr val="tx2"/>
                </a:solidFill>
                <a:effectLst/>
              </a:rPr>
              <a:t>mCRPC</a:t>
            </a:r>
            <a:r>
              <a:rPr lang="en-US" i="0" dirty="0">
                <a:solidFill>
                  <a:schemeClr val="tx2"/>
                </a:solidFill>
                <a:effectLst/>
              </a:rPr>
              <a:t> in whom chemotherapy is not clinically indicated</a:t>
            </a:r>
            <a:r>
              <a:rPr lang="en-US" i="0" baseline="30000" dirty="0">
                <a:solidFill>
                  <a:schemeClr val="tx2"/>
                </a:solidFill>
                <a:effectLst/>
              </a:rPr>
              <a:t>3</a:t>
            </a:r>
            <a:r>
              <a:rPr lang="en-GB" baseline="30000" dirty="0"/>
              <a:t/>
            </a:r>
            <a:br>
              <a:rPr lang="en-GB" baseline="30000" dirty="0"/>
            </a:br>
            <a:r>
              <a:rPr lang="en-GB" baseline="30000" dirty="0"/>
              <a:t>c</a:t>
            </a:r>
            <a:r>
              <a:rPr lang="en-GB" dirty="0"/>
              <a:t> Rucaparib is FDA-approved for the treatment of adult patients with a deleterious </a:t>
            </a:r>
            <a:r>
              <a:rPr lang="en-GB" i="1" dirty="0"/>
              <a:t>BRCA</a:t>
            </a:r>
            <a:r>
              <a:rPr lang="en-GB" dirty="0"/>
              <a:t> mutation-associated mCRPC who have been treated with AR-directed therapy and a taxane-based chemotherapy </a:t>
            </a:r>
            <a:br>
              <a:rPr lang="en-GB" dirty="0"/>
            </a:br>
            <a:r>
              <a:rPr lang="en-GB" dirty="0"/>
              <a:t>	(no current approval in prostate cancer in Europe)</a:t>
            </a:r>
            <a:r>
              <a:rPr lang="en-GB" baseline="30000" dirty="0"/>
              <a:t>4</a:t>
            </a:r>
          </a:p>
          <a:p>
            <a:pPr marL="0" marR="0" lvl="0" indent="0" algn="l" defTabSz="914400" rtl="0" eaLnBrk="1" fontAlgn="auto" latinLnBrk="0" hangingPunct="1">
              <a:buClrTx/>
              <a:buSzTx/>
              <a:buFontTx/>
              <a:buNone/>
              <a:tabLst>
                <a:tab pos="87313" algn="l"/>
              </a:tabLst>
              <a:defRPr/>
            </a:pPr>
            <a:r>
              <a:rPr lang="en-GB" baseline="30000" dirty="0"/>
              <a:t>d </a:t>
            </a:r>
            <a:r>
              <a:rPr lang="en-GB" dirty="0"/>
              <a:t>Niraparib FDA-approved dose is 300 mg QD and EMA approved dose is either 200 or 300 mg QD depending on weight and other factors</a:t>
            </a:r>
          </a:p>
          <a:p>
            <a:pPr lvl="0"/>
            <a:r>
              <a:rPr lang="en-GB" dirty="0"/>
              <a:t>AR, androgen receptor; BID, twice daily; CHMP, Committee for Medicinal Products for Human Use; EMA, European Medicines Agency; QD, once daily; EMA, European Medicines Agency; FDA, Food and Drug Administration; HRR, homologous recombination repair; mCRPC, metastatic castration-resistant prostate cancer; NHA, new hormonal agent; PARP, poly-ADP ribose polymerase</a:t>
            </a:r>
          </a:p>
          <a:p>
            <a:r>
              <a:rPr lang="en-GB" dirty="0"/>
              <a:t>1. Olaparib PI; 2. Olaparib SmPC; 3. </a:t>
            </a:r>
            <a:r>
              <a:rPr lang="en-GB" dirty="0">
                <a:hlinkClick r:id="rId7">
                  <a:extLst>
                    <a:ext uri="{A12FA001-AC4F-418D-AE19-62706E023703}">
                      <ahyp:hlinkClr xmlns="" xmlns:ahyp="http://schemas.microsoft.com/office/drawing/2018/hyperlinkcolor" val="tx"/>
                    </a:ext>
                  </a:extLst>
                </a:hlinkClick>
              </a:rPr>
              <a:t>Lynparza: Pending EC decision | European Medicines Agency (europa.eu)</a:t>
            </a:r>
            <a:r>
              <a:rPr lang="en-GB" dirty="0"/>
              <a:t>; 4. Rucaparib SmPC; 5. Rucaparib PI; 6. Niraparib PI; 7. Niraparib SmPC; 8. </a:t>
            </a:r>
            <a:r>
              <a:rPr lang="en-GB" dirty="0" err="1"/>
              <a:t>Talazoparib</a:t>
            </a:r>
            <a:r>
              <a:rPr lang="en-GB" dirty="0"/>
              <a:t> SmPC; </a:t>
            </a:r>
            <a:r>
              <a:rPr lang="en-GB" dirty="0" err="1"/>
              <a:t>Talazoparib</a:t>
            </a:r>
            <a:r>
              <a:rPr lang="en-GB" dirty="0"/>
              <a:t> PI.  All accessed November 2022.</a:t>
            </a:r>
          </a:p>
        </p:txBody>
      </p:sp>
      <p:graphicFrame>
        <p:nvGraphicFramePr>
          <p:cNvPr id="10" name="Table 9">
            <a:extLst>
              <a:ext uri="{FF2B5EF4-FFF2-40B4-BE49-F238E27FC236}">
                <a16:creationId xmlns="" xmlns:a16="http://schemas.microsoft.com/office/drawing/2014/main" id="{7CB62149-CC6E-4B1C-AF7D-465E4456F224}"/>
              </a:ext>
            </a:extLst>
          </p:cNvPr>
          <p:cNvGraphicFramePr>
            <a:graphicFrameLocks noGrp="1"/>
          </p:cNvGraphicFramePr>
          <p:nvPr/>
        </p:nvGraphicFramePr>
        <p:xfrm>
          <a:off x="623888" y="1316693"/>
          <a:ext cx="10955336" cy="2620763"/>
        </p:xfrm>
        <a:graphic>
          <a:graphicData uri="http://schemas.openxmlformats.org/drawingml/2006/table">
            <a:tbl>
              <a:tblPr firstRow="1" bandRow="1">
                <a:tableStyleId>{5C22544A-7EE6-4342-B048-85BDC9FD1C3A}</a:tableStyleId>
              </a:tblPr>
              <a:tblGrid>
                <a:gridCol w="3775392">
                  <a:extLst>
                    <a:ext uri="{9D8B030D-6E8A-4147-A177-3AD203B41FA5}">
                      <a16:colId xmlns="" xmlns:a16="http://schemas.microsoft.com/office/drawing/2014/main" val="20000"/>
                    </a:ext>
                  </a:extLst>
                </a:gridCol>
                <a:gridCol w="1794986">
                  <a:extLst>
                    <a:ext uri="{9D8B030D-6E8A-4147-A177-3AD203B41FA5}">
                      <a16:colId xmlns="" xmlns:a16="http://schemas.microsoft.com/office/drawing/2014/main" val="20001"/>
                    </a:ext>
                  </a:extLst>
                </a:gridCol>
                <a:gridCol w="1794986">
                  <a:extLst>
                    <a:ext uri="{9D8B030D-6E8A-4147-A177-3AD203B41FA5}">
                      <a16:colId xmlns="" xmlns:a16="http://schemas.microsoft.com/office/drawing/2014/main" val="805980590"/>
                    </a:ext>
                  </a:extLst>
                </a:gridCol>
                <a:gridCol w="1794986">
                  <a:extLst>
                    <a:ext uri="{9D8B030D-6E8A-4147-A177-3AD203B41FA5}">
                      <a16:colId xmlns="" xmlns:a16="http://schemas.microsoft.com/office/drawing/2014/main" val="20002"/>
                    </a:ext>
                  </a:extLst>
                </a:gridCol>
                <a:gridCol w="1794986">
                  <a:extLst>
                    <a:ext uri="{9D8B030D-6E8A-4147-A177-3AD203B41FA5}">
                      <a16:colId xmlns="" xmlns:a16="http://schemas.microsoft.com/office/drawing/2014/main" val="20003"/>
                    </a:ext>
                  </a:extLst>
                </a:gridCol>
              </a:tblGrid>
              <a:tr h="562589">
                <a:tc>
                  <a:txBody>
                    <a:bodyPr/>
                    <a:lstStyle>
                      <a:lvl1pPr marL="0" algn="l" defTabSz="914400" rtl="0" eaLnBrk="1" latinLnBrk="0" hangingPunct="1">
                        <a:defRPr sz="1800" b="1" kern="1200">
                          <a:solidFill>
                            <a:schemeClr val="dk1"/>
                          </a:solidFill>
                          <a:latin typeface="Calibri" panose="020F0502020204030204"/>
                        </a:defRPr>
                      </a:lvl1pPr>
                      <a:lvl2pPr marL="457200" algn="l" defTabSz="914400" rtl="0" eaLnBrk="1" latinLnBrk="0" hangingPunct="1">
                        <a:defRPr sz="1800" b="1" kern="1200">
                          <a:solidFill>
                            <a:schemeClr val="dk1"/>
                          </a:solidFill>
                          <a:latin typeface="Calibri" panose="020F0502020204030204"/>
                        </a:defRPr>
                      </a:lvl2pPr>
                      <a:lvl3pPr marL="914400" algn="l" defTabSz="914400" rtl="0" eaLnBrk="1" latinLnBrk="0" hangingPunct="1">
                        <a:defRPr sz="1800" b="1" kern="1200">
                          <a:solidFill>
                            <a:schemeClr val="dk1"/>
                          </a:solidFill>
                          <a:latin typeface="Calibri" panose="020F0502020204030204"/>
                        </a:defRPr>
                      </a:lvl3pPr>
                      <a:lvl4pPr marL="1371600" algn="l" defTabSz="914400" rtl="0" eaLnBrk="1" latinLnBrk="0" hangingPunct="1">
                        <a:defRPr sz="1800" b="1" kern="1200">
                          <a:solidFill>
                            <a:schemeClr val="dk1"/>
                          </a:solidFill>
                          <a:latin typeface="Calibri" panose="020F0502020204030204"/>
                        </a:defRPr>
                      </a:lvl4pPr>
                      <a:lvl5pPr marL="1828800" algn="l" defTabSz="914400" rtl="0" eaLnBrk="1" latinLnBrk="0" hangingPunct="1">
                        <a:defRPr sz="1800" b="1" kern="1200">
                          <a:solidFill>
                            <a:schemeClr val="dk1"/>
                          </a:solidFill>
                          <a:latin typeface="Calibri" panose="020F0502020204030204"/>
                        </a:defRPr>
                      </a:lvl5pPr>
                      <a:lvl6pPr marL="2286000" algn="l" defTabSz="914400" rtl="0" eaLnBrk="1" latinLnBrk="0" hangingPunct="1">
                        <a:defRPr sz="1800" b="1" kern="1200">
                          <a:solidFill>
                            <a:schemeClr val="dk1"/>
                          </a:solidFill>
                          <a:latin typeface="Calibri" panose="020F0502020204030204"/>
                        </a:defRPr>
                      </a:lvl6pPr>
                      <a:lvl7pPr marL="2743200" algn="l" defTabSz="914400" rtl="0" eaLnBrk="1" latinLnBrk="0" hangingPunct="1">
                        <a:defRPr sz="1800" b="1" kern="1200">
                          <a:solidFill>
                            <a:schemeClr val="dk1"/>
                          </a:solidFill>
                          <a:latin typeface="Calibri" panose="020F0502020204030204"/>
                        </a:defRPr>
                      </a:lvl7pPr>
                      <a:lvl8pPr marL="3200400" algn="l" defTabSz="914400" rtl="0" eaLnBrk="1" latinLnBrk="0" hangingPunct="1">
                        <a:defRPr sz="1800" b="1" kern="1200">
                          <a:solidFill>
                            <a:schemeClr val="dk1"/>
                          </a:solidFill>
                          <a:latin typeface="Calibri" panose="020F0502020204030204"/>
                        </a:defRPr>
                      </a:lvl8pPr>
                      <a:lvl9pPr marL="3657600" algn="l" defTabSz="914400" rtl="0" eaLnBrk="1" latinLnBrk="0" hangingPunct="1">
                        <a:defRPr sz="1800" b="1" kern="1200">
                          <a:solidFill>
                            <a:schemeClr val="dk1"/>
                          </a:solidFill>
                          <a:latin typeface="Calibri" panose="020F0502020204030204"/>
                        </a:defRPr>
                      </a:lvl9pPr>
                    </a:lstStyle>
                    <a:p>
                      <a:pPr algn="ctr" defTabSz="914400"/>
                      <a:endParaRPr lang="en-GB" sz="1400" noProof="0" dirty="0">
                        <a:latin typeface="Arial" panose="020B0604020202020204" pitchFamily="34" charset="0"/>
                        <a:cs typeface="Arial" panose="020B0604020202020204" pitchFamily="34" charset="0"/>
                      </a:endParaRPr>
                    </a:p>
                  </a:txBody>
                  <a:tcPr/>
                </a:tc>
                <a:tc>
                  <a:txBody>
                    <a:bodyPr/>
                    <a:lstStyle>
                      <a:lvl1pPr marL="0" algn="l" defTabSz="914400" rtl="0" eaLnBrk="1" latinLnBrk="0" hangingPunct="1">
                        <a:defRPr sz="1800" b="1" kern="1200">
                          <a:solidFill>
                            <a:schemeClr val="dk1"/>
                          </a:solidFill>
                          <a:latin typeface="Calibri" panose="020F0502020204030204"/>
                        </a:defRPr>
                      </a:lvl1pPr>
                      <a:lvl2pPr marL="457200" algn="l" defTabSz="914400" rtl="0" eaLnBrk="1" latinLnBrk="0" hangingPunct="1">
                        <a:defRPr sz="1800" b="1" kern="1200">
                          <a:solidFill>
                            <a:schemeClr val="dk1"/>
                          </a:solidFill>
                          <a:latin typeface="Calibri" panose="020F0502020204030204"/>
                        </a:defRPr>
                      </a:lvl2pPr>
                      <a:lvl3pPr marL="914400" algn="l" defTabSz="914400" rtl="0" eaLnBrk="1" latinLnBrk="0" hangingPunct="1">
                        <a:defRPr sz="1800" b="1" kern="1200">
                          <a:solidFill>
                            <a:schemeClr val="dk1"/>
                          </a:solidFill>
                          <a:latin typeface="Calibri" panose="020F0502020204030204"/>
                        </a:defRPr>
                      </a:lvl3pPr>
                      <a:lvl4pPr marL="1371600" algn="l" defTabSz="914400" rtl="0" eaLnBrk="1" latinLnBrk="0" hangingPunct="1">
                        <a:defRPr sz="1800" b="1" kern="1200">
                          <a:solidFill>
                            <a:schemeClr val="dk1"/>
                          </a:solidFill>
                          <a:latin typeface="Calibri" panose="020F0502020204030204"/>
                        </a:defRPr>
                      </a:lvl4pPr>
                      <a:lvl5pPr marL="1828800" algn="l" defTabSz="914400" rtl="0" eaLnBrk="1" latinLnBrk="0" hangingPunct="1">
                        <a:defRPr sz="1800" b="1" kern="1200">
                          <a:solidFill>
                            <a:schemeClr val="dk1"/>
                          </a:solidFill>
                          <a:latin typeface="Calibri" panose="020F0502020204030204"/>
                        </a:defRPr>
                      </a:lvl5pPr>
                      <a:lvl6pPr marL="2286000" algn="l" defTabSz="914400" rtl="0" eaLnBrk="1" latinLnBrk="0" hangingPunct="1">
                        <a:defRPr sz="1800" b="1" kern="1200">
                          <a:solidFill>
                            <a:schemeClr val="dk1"/>
                          </a:solidFill>
                          <a:latin typeface="Calibri" panose="020F0502020204030204"/>
                        </a:defRPr>
                      </a:lvl6pPr>
                      <a:lvl7pPr marL="2743200" algn="l" defTabSz="914400" rtl="0" eaLnBrk="1" latinLnBrk="0" hangingPunct="1">
                        <a:defRPr sz="1800" b="1" kern="1200">
                          <a:solidFill>
                            <a:schemeClr val="dk1"/>
                          </a:solidFill>
                          <a:latin typeface="Calibri" panose="020F0502020204030204"/>
                        </a:defRPr>
                      </a:lvl7pPr>
                      <a:lvl8pPr marL="3200400" algn="l" defTabSz="914400" rtl="0" eaLnBrk="1" latinLnBrk="0" hangingPunct="1">
                        <a:defRPr sz="1800" b="1" kern="1200">
                          <a:solidFill>
                            <a:schemeClr val="dk1"/>
                          </a:solidFill>
                          <a:latin typeface="Calibri" panose="020F0502020204030204"/>
                        </a:defRPr>
                      </a:lvl8pPr>
                      <a:lvl9pPr marL="3657600" algn="l" defTabSz="914400" rtl="0" eaLnBrk="1" latinLnBrk="0" hangingPunct="1">
                        <a:defRPr sz="1800" b="1" kern="1200">
                          <a:solidFill>
                            <a:schemeClr val="dk1"/>
                          </a:solidFill>
                          <a:latin typeface="Calibri" panose="020F0502020204030204"/>
                        </a:defRPr>
                      </a:lvl9pPr>
                    </a:lstStyle>
                    <a:p>
                      <a:pPr marL="0" marR="0" lvl="0" indent="0" algn="ctr" defTabSz="914400" rtl="0" eaLnBrk="1" fontAlgn="auto" hangingPunct="1">
                        <a:lnSpc>
                          <a:spcPct val="100000"/>
                        </a:lnSpc>
                        <a:spcBef>
                          <a:spcPts val="0"/>
                        </a:spcBef>
                        <a:spcAft>
                          <a:spcPts val="0"/>
                        </a:spcAft>
                        <a:buFontTx/>
                        <a:buNone/>
                      </a:pPr>
                      <a:r>
                        <a:rPr lang="en-GB" sz="1600" u="none" strike="noStrike" kern="1200" cap="none" spc="0" normalizeH="0" baseline="0" noProof="0" dirty="0">
                          <a:solidFill>
                            <a:schemeClr val="bg1"/>
                          </a:solidFill>
                          <a:latin typeface="Arial" panose="020B0604020202020204" pitchFamily="34" charset="0"/>
                          <a:cs typeface="Arial" panose="020B0604020202020204" pitchFamily="34" charset="0"/>
                          <a:sym typeface=""/>
                        </a:rPr>
                        <a:t>Olaparib</a:t>
                      </a:r>
                      <a:endParaRPr lang="en-GB" sz="1600" b="1" i="0" u="none" strike="noStrike" kern="1200" cap="none" spc="0" normalizeH="0" baseline="30000" noProof="0" dirty="0">
                        <a:solidFill>
                          <a:schemeClr val="bg1"/>
                        </a:solidFill>
                        <a:latin typeface="Arial" panose="020B0604020202020204" pitchFamily="34" charset="0"/>
                        <a:ea typeface="+mn-ea"/>
                        <a:cs typeface="Arial" panose="020B0604020202020204" pitchFamily="34" charset="0"/>
                        <a:sym typeface=""/>
                      </a:endParaRPr>
                    </a:p>
                  </a:txBody>
                  <a:tcPr anchor="ctr"/>
                </a:tc>
                <a:tc>
                  <a:txBody>
                    <a:bodyPr/>
                    <a:lstStyle>
                      <a:lvl1pPr marL="0" algn="l" defTabSz="914400" rtl="0" eaLnBrk="1" latinLnBrk="0" hangingPunct="1">
                        <a:defRPr sz="1800" b="1" kern="1200">
                          <a:solidFill>
                            <a:schemeClr val="dk1"/>
                          </a:solidFill>
                          <a:latin typeface="Calibri" panose="020F0502020204030204"/>
                        </a:defRPr>
                      </a:lvl1pPr>
                      <a:lvl2pPr marL="457200" algn="l" defTabSz="914400" rtl="0" eaLnBrk="1" latinLnBrk="0" hangingPunct="1">
                        <a:defRPr sz="1800" b="1" kern="1200">
                          <a:solidFill>
                            <a:schemeClr val="dk1"/>
                          </a:solidFill>
                          <a:latin typeface="Calibri" panose="020F0502020204030204"/>
                        </a:defRPr>
                      </a:lvl2pPr>
                      <a:lvl3pPr marL="914400" algn="l" defTabSz="914400" rtl="0" eaLnBrk="1" latinLnBrk="0" hangingPunct="1">
                        <a:defRPr sz="1800" b="1" kern="1200">
                          <a:solidFill>
                            <a:schemeClr val="dk1"/>
                          </a:solidFill>
                          <a:latin typeface="Calibri" panose="020F0502020204030204"/>
                        </a:defRPr>
                      </a:lvl3pPr>
                      <a:lvl4pPr marL="1371600" algn="l" defTabSz="914400" rtl="0" eaLnBrk="1" latinLnBrk="0" hangingPunct="1">
                        <a:defRPr sz="1800" b="1" kern="1200">
                          <a:solidFill>
                            <a:schemeClr val="dk1"/>
                          </a:solidFill>
                          <a:latin typeface="Calibri" panose="020F0502020204030204"/>
                        </a:defRPr>
                      </a:lvl4pPr>
                      <a:lvl5pPr marL="1828800" algn="l" defTabSz="914400" rtl="0" eaLnBrk="1" latinLnBrk="0" hangingPunct="1">
                        <a:defRPr sz="1800" b="1" kern="1200">
                          <a:solidFill>
                            <a:schemeClr val="dk1"/>
                          </a:solidFill>
                          <a:latin typeface="Calibri" panose="020F0502020204030204"/>
                        </a:defRPr>
                      </a:lvl5pPr>
                      <a:lvl6pPr marL="2286000" algn="l" defTabSz="914400" rtl="0" eaLnBrk="1" latinLnBrk="0" hangingPunct="1">
                        <a:defRPr sz="1800" b="1" kern="1200">
                          <a:solidFill>
                            <a:schemeClr val="dk1"/>
                          </a:solidFill>
                          <a:latin typeface="Calibri" panose="020F0502020204030204"/>
                        </a:defRPr>
                      </a:lvl6pPr>
                      <a:lvl7pPr marL="2743200" algn="l" defTabSz="914400" rtl="0" eaLnBrk="1" latinLnBrk="0" hangingPunct="1">
                        <a:defRPr sz="1800" b="1" kern="1200">
                          <a:solidFill>
                            <a:schemeClr val="dk1"/>
                          </a:solidFill>
                          <a:latin typeface="Calibri" panose="020F0502020204030204"/>
                        </a:defRPr>
                      </a:lvl7pPr>
                      <a:lvl8pPr marL="3200400" algn="l" defTabSz="914400" rtl="0" eaLnBrk="1" latinLnBrk="0" hangingPunct="1">
                        <a:defRPr sz="1800" b="1" kern="1200">
                          <a:solidFill>
                            <a:schemeClr val="dk1"/>
                          </a:solidFill>
                          <a:latin typeface="Calibri" panose="020F0502020204030204"/>
                        </a:defRPr>
                      </a:lvl8pPr>
                      <a:lvl9pPr marL="3657600" algn="l" defTabSz="914400" rtl="0" eaLnBrk="1" latinLnBrk="0" hangingPunct="1">
                        <a:defRPr sz="1800" b="1" kern="1200">
                          <a:solidFill>
                            <a:schemeClr val="dk1"/>
                          </a:solidFill>
                          <a:latin typeface="Calibri" panose="020F0502020204030204"/>
                        </a:defRPr>
                      </a:lvl9pPr>
                    </a:lstStyle>
                    <a:p>
                      <a:pPr marL="0" marR="0" lvl="0" indent="0" algn="ctr" defTabSz="914400" rtl="0" eaLnBrk="1" fontAlgn="auto" hangingPunct="1">
                        <a:lnSpc>
                          <a:spcPct val="100000"/>
                        </a:lnSpc>
                        <a:spcBef>
                          <a:spcPts val="0"/>
                        </a:spcBef>
                        <a:spcAft>
                          <a:spcPts val="0"/>
                        </a:spcAft>
                        <a:buFontTx/>
                        <a:buNone/>
                      </a:pPr>
                      <a:r>
                        <a:rPr lang="en-GB" sz="1600" u="none" strike="noStrike" kern="1200" cap="none" spc="0" normalizeH="0" baseline="0" noProof="0" dirty="0">
                          <a:solidFill>
                            <a:schemeClr val="bg1"/>
                          </a:solidFill>
                          <a:latin typeface="Arial" panose="020B0604020202020204" pitchFamily="34" charset="0"/>
                          <a:cs typeface="Arial" panose="020B0604020202020204" pitchFamily="34" charset="0"/>
                          <a:sym typeface=""/>
                        </a:rPr>
                        <a:t>Rucaparib</a:t>
                      </a:r>
                      <a:endParaRPr lang="en-GB" sz="1600" b="0" i="0" u="none" strike="noStrike" kern="1200" cap="none" spc="0" normalizeH="0" baseline="0" noProof="0" dirty="0">
                        <a:solidFill>
                          <a:schemeClr val="bg1"/>
                        </a:solidFill>
                        <a:latin typeface="Arial" panose="020B0604020202020204" pitchFamily="34" charset="0"/>
                        <a:ea typeface="+mn-ea"/>
                        <a:cs typeface="Arial" panose="020B0604020202020204" pitchFamily="34" charset="0"/>
                        <a:sym typeface=""/>
                      </a:endParaRPr>
                    </a:p>
                  </a:txBody>
                  <a:tcPr anchor="ctr"/>
                </a:tc>
                <a:tc>
                  <a:txBody>
                    <a:bodyPr/>
                    <a:lstStyle>
                      <a:lvl1pPr marL="0" algn="l" defTabSz="914400" rtl="0" eaLnBrk="1" latinLnBrk="0" hangingPunct="1">
                        <a:defRPr sz="1800" b="1" kern="1200">
                          <a:solidFill>
                            <a:schemeClr val="dk1"/>
                          </a:solidFill>
                          <a:latin typeface="Calibri" panose="020F0502020204030204"/>
                        </a:defRPr>
                      </a:lvl1pPr>
                      <a:lvl2pPr marL="457200" algn="l" defTabSz="914400" rtl="0" eaLnBrk="1" latinLnBrk="0" hangingPunct="1">
                        <a:defRPr sz="1800" b="1" kern="1200">
                          <a:solidFill>
                            <a:schemeClr val="dk1"/>
                          </a:solidFill>
                          <a:latin typeface="Calibri" panose="020F0502020204030204"/>
                        </a:defRPr>
                      </a:lvl2pPr>
                      <a:lvl3pPr marL="914400" algn="l" defTabSz="914400" rtl="0" eaLnBrk="1" latinLnBrk="0" hangingPunct="1">
                        <a:defRPr sz="1800" b="1" kern="1200">
                          <a:solidFill>
                            <a:schemeClr val="dk1"/>
                          </a:solidFill>
                          <a:latin typeface="Calibri" panose="020F0502020204030204"/>
                        </a:defRPr>
                      </a:lvl3pPr>
                      <a:lvl4pPr marL="1371600" algn="l" defTabSz="914400" rtl="0" eaLnBrk="1" latinLnBrk="0" hangingPunct="1">
                        <a:defRPr sz="1800" b="1" kern="1200">
                          <a:solidFill>
                            <a:schemeClr val="dk1"/>
                          </a:solidFill>
                          <a:latin typeface="Calibri" panose="020F0502020204030204"/>
                        </a:defRPr>
                      </a:lvl4pPr>
                      <a:lvl5pPr marL="1828800" algn="l" defTabSz="914400" rtl="0" eaLnBrk="1" latinLnBrk="0" hangingPunct="1">
                        <a:defRPr sz="1800" b="1" kern="1200">
                          <a:solidFill>
                            <a:schemeClr val="dk1"/>
                          </a:solidFill>
                          <a:latin typeface="Calibri" panose="020F0502020204030204"/>
                        </a:defRPr>
                      </a:lvl5pPr>
                      <a:lvl6pPr marL="2286000" algn="l" defTabSz="914400" rtl="0" eaLnBrk="1" latinLnBrk="0" hangingPunct="1">
                        <a:defRPr sz="1800" b="1" kern="1200">
                          <a:solidFill>
                            <a:schemeClr val="dk1"/>
                          </a:solidFill>
                          <a:latin typeface="Calibri" panose="020F0502020204030204"/>
                        </a:defRPr>
                      </a:lvl6pPr>
                      <a:lvl7pPr marL="2743200" algn="l" defTabSz="914400" rtl="0" eaLnBrk="1" latinLnBrk="0" hangingPunct="1">
                        <a:defRPr sz="1800" b="1" kern="1200">
                          <a:solidFill>
                            <a:schemeClr val="dk1"/>
                          </a:solidFill>
                          <a:latin typeface="Calibri" panose="020F0502020204030204"/>
                        </a:defRPr>
                      </a:lvl7pPr>
                      <a:lvl8pPr marL="3200400" algn="l" defTabSz="914400" rtl="0" eaLnBrk="1" latinLnBrk="0" hangingPunct="1">
                        <a:defRPr sz="1800" b="1" kern="1200">
                          <a:solidFill>
                            <a:schemeClr val="dk1"/>
                          </a:solidFill>
                          <a:latin typeface="Calibri" panose="020F0502020204030204"/>
                        </a:defRPr>
                      </a:lvl8pPr>
                      <a:lvl9pPr marL="3657600" algn="l" defTabSz="914400" rtl="0" eaLnBrk="1" latinLnBrk="0" hangingPunct="1">
                        <a:defRPr sz="1800" b="1" kern="1200">
                          <a:solidFill>
                            <a:schemeClr val="dk1"/>
                          </a:solidFill>
                          <a:latin typeface="Calibri" panose="020F0502020204030204"/>
                        </a:defRPr>
                      </a:lvl9pPr>
                    </a:lstStyle>
                    <a:p>
                      <a:pPr marL="0" marR="0" lvl="0" indent="0" algn="ctr" defTabSz="914400" rtl="0" eaLnBrk="1" fontAlgn="auto" hangingPunct="1">
                        <a:lnSpc>
                          <a:spcPct val="100000"/>
                        </a:lnSpc>
                        <a:spcBef>
                          <a:spcPts val="0"/>
                        </a:spcBef>
                        <a:spcAft>
                          <a:spcPts val="0"/>
                        </a:spcAft>
                        <a:buFontTx/>
                        <a:buNone/>
                      </a:pPr>
                      <a:r>
                        <a:rPr lang="en-GB" sz="1600" u="none" strike="noStrike" kern="1200" cap="none" spc="0" normalizeH="0" baseline="0" noProof="0" dirty="0">
                          <a:solidFill>
                            <a:schemeClr val="bg1"/>
                          </a:solidFill>
                          <a:latin typeface="Arial" panose="020B0604020202020204" pitchFamily="34" charset="0"/>
                          <a:cs typeface="Arial" panose="020B0604020202020204" pitchFamily="34" charset="0"/>
                          <a:sym typeface=""/>
                        </a:rPr>
                        <a:t>Niraparib</a:t>
                      </a:r>
                      <a:endParaRPr lang="en-GB" sz="1600" b="1" i="0" u="none" strike="noStrike" kern="1200" cap="none" spc="0" normalizeH="0" baseline="0" noProof="0" dirty="0">
                        <a:solidFill>
                          <a:schemeClr val="bg1"/>
                        </a:solidFill>
                        <a:latin typeface="Arial" panose="020B0604020202020204" pitchFamily="34" charset="0"/>
                        <a:ea typeface="+mn-ea"/>
                        <a:cs typeface="Arial" panose="020B0604020202020204" pitchFamily="34" charset="0"/>
                        <a:sym typeface=""/>
                      </a:endParaRPr>
                    </a:p>
                  </a:txBody>
                  <a:tcPr anchor="ctr"/>
                </a:tc>
                <a:tc>
                  <a:txBody>
                    <a:bodyPr/>
                    <a:lstStyle>
                      <a:lvl1pPr marL="0" algn="l" defTabSz="914400" rtl="0" eaLnBrk="1" latinLnBrk="0" hangingPunct="1">
                        <a:defRPr sz="1800" b="1" kern="1200">
                          <a:solidFill>
                            <a:schemeClr val="dk1"/>
                          </a:solidFill>
                          <a:latin typeface="Calibri" panose="020F0502020204030204"/>
                        </a:defRPr>
                      </a:lvl1pPr>
                      <a:lvl2pPr marL="457200" algn="l" defTabSz="914400" rtl="0" eaLnBrk="1" latinLnBrk="0" hangingPunct="1">
                        <a:defRPr sz="1800" b="1" kern="1200">
                          <a:solidFill>
                            <a:schemeClr val="dk1"/>
                          </a:solidFill>
                          <a:latin typeface="Calibri" panose="020F0502020204030204"/>
                        </a:defRPr>
                      </a:lvl2pPr>
                      <a:lvl3pPr marL="914400" algn="l" defTabSz="914400" rtl="0" eaLnBrk="1" latinLnBrk="0" hangingPunct="1">
                        <a:defRPr sz="1800" b="1" kern="1200">
                          <a:solidFill>
                            <a:schemeClr val="dk1"/>
                          </a:solidFill>
                          <a:latin typeface="Calibri" panose="020F0502020204030204"/>
                        </a:defRPr>
                      </a:lvl3pPr>
                      <a:lvl4pPr marL="1371600" algn="l" defTabSz="914400" rtl="0" eaLnBrk="1" latinLnBrk="0" hangingPunct="1">
                        <a:defRPr sz="1800" b="1" kern="1200">
                          <a:solidFill>
                            <a:schemeClr val="dk1"/>
                          </a:solidFill>
                          <a:latin typeface="Calibri" panose="020F0502020204030204"/>
                        </a:defRPr>
                      </a:lvl4pPr>
                      <a:lvl5pPr marL="1828800" algn="l" defTabSz="914400" rtl="0" eaLnBrk="1" latinLnBrk="0" hangingPunct="1">
                        <a:defRPr sz="1800" b="1" kern="1200">
                          <a:solidFill>
                            <a:schemeClr val="dk1"/>
                          </a:solidFill>
                          <a:latin typeface="Calibri" panose="020F0502020204030204"/>
                        </a:defRPr>
                      </a:lvl5pPr>
                      <a:lvl6pPr marL="2286000" algn="l" defTabSz="914400" rtl="0" eaLnBrk="1" latinLnBrk="0" hangingPunct="1">
                        <a:defRPr sz="1800" b="1" kern="1200">
                          <a:solidFill>
                            <a:schemeClr val="dk1"/>
                          </a:solidFill>
                          <a:latin typeface="Calibri" panose="020F0502020204030204"/>
                        </a:defRPr>
                      </a:lvl6pPr>
                      <a:lvl7pPr marL="2743200" algn="l" defTabSz="914400" rtl="0" eaLnBrk="1" latinLnBrk="0" hangingPunct="1">
                        <a:defRPr sz="1800" b="1" kern="1200">
                          <a:solidFill>
                            <a:schemeClr val="dk1"/>
                          </a:solidFill>
                          <a:latin typeface="Calibri" panose="020F0502020204030204"/>
                        </a:defRPr>
                      </a:lvl7pPr>
                      <a:lvl8pPr marL="3200400" algn="l" defTabSz="914400" rtl="0" eaLnBrk="1" latinLnBrk="0" hangingPunct="1">
                        <a:defRPr sz="1800" b="1" kern="1200">
                          <a:solidFill>
                            <a:schemeClr val="dk1"/>
                          </a:solidFill>
                          <a:latin typeface="Calibri" panose="020F0502020204030204"/>
                        </a:defRPr>
                      </a:lvl8pPr>
                      <a:lvl9pPr marL="3657600" algn="l" defTabSz="914400" rtl="0" eaLnBrk="1" latinLnBrk="0" hangingPunct="1">
                        <a:defRPr sz="1800" b="1" kern="1200">
                          <a:solidFill>
                            <a:schemeClr val="dk1"/>
                          </a:solidFill>
                          <a:latin typeface="Calibri" panose="020F0502020204030204"/>
                        </a:defRPr>
                      </a:lvl9pPr>
                    </a:lstStyle>
                    <a:p>
                      <a:pPr marL="0" marR="0" lvl="0" indent="0" algn="ctr" defTabSz="914400" rtl="0" eaLnBrk="1" fontAlgn="auto" hangingPunct="1">
                        <a:lnSpc>
                          <a:spcPct val="100000"/>
                        </a:lnSpc>
                        <a:spcBef>
                          <a:spcPts val="0"/>
                        </a:spcBef>
                        <a:spcAft>
                          <a:spcPts val="0"/>
                        </a:spcAft>
                        <a:buFontTx/>
                        <a:buNone/>
                      </a:pPr>
                      <a:r>
                        <a:rPr lang="en-GB" sz="1600" u="none" strike="noStrike" kern="1200" cap="none" spc="0" normalizeH="0" baseline="0" noProof="0" dirty="0">
                          <a:solidFill>
                            <a:schemeClr val="bg1"/>
                          </a:solidFill>
                          <a:latin typeface="Arial" panose="020B0604020202020204" pitchFamily="34" charset="0"/>
                          <a:cs typeface="Arial" panose="020B0604020202020204" pitchFamily="34" charset="0"/>
                          <a:sym typeface=""/>
                        </a:rPr>
                        <a:t>Talazoparib</a:t>
                      </a:r>
                      <a:endParaRPr lang="en-GB" sz="1600" b="1" i="0" u="none" strike="noStrike" kern="1200" cap="none" spc="0" normalizeH="0" baseline="0" noProof="0" dirty="0">
                        <a:solidFill>
                          <a:schemeClr val="bg1"/>
                        </a:solidFill>
                        <a:latin typeface="Arial" panose="020B0604020202020204" pitchFamily="34" charset="0"/>
                        <a:ea typeface="+mn-ea"/>
                        <a:cs typeface="Arial" panose="020B0604020202020204" pitchFamily="34" charset="0"/>
                        <a:sym typeface=""/>
                      </a:endParaRPr>
                    </a:p>
                  </a:txBody>
                  <a:tcPr anchor="ctr"/>
                </a:tc>
                <a:extLst>
                  <a:ext uri="{0D108BD9-81ED-4DB2-BD59-A6C34878D82A}">
                    <a16:rowId xmlns="" xmlns:a16="http://schemas.microsoft.com/office/drawing/2014/main" val="10000"/>
                  </a:ext>
                </a:extLst>
              </a:tr>
              <a:tr h="86945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Pct val="100000"/>
                        <a:buFont typeface="Arial" panose="020B0604020202020204" pitchFamily="34" charset="0"/>
                        <a:buNone/>
                      </a:pPr>
                      <a:r>
                        <a:rPr lang="en-GB" sz="1400" b="1" u="none" strike="noStrike" kern="1200" cap="none" spc="0" normalizeH="0" baseline="0" noProof="0" dirty="0">
                          <a:latin typeface="Arial" panose="020B0604020202020204" pitchFamily="34" charset="0"/>
                          <a:cs typeface="Arial" panose="020B0604020202020204" pitchFamily="34" charset="0"/>
                          <a:sym typeface=""/>
                        </a:rPr>
                        <a:t>Single-agent dose</a:t>
                      </a:r>
                      <a:r>
                        <a:rPr lang="en-GB" sz="1400" b="1" u="none" strike="noStrike" kern="1200" cap="none" spc="0" normalizeH="0" baseline="30000" noProof="0" dirty="0">
                          <a:latin typeface="Arial" panose="020B0604020202020204" pitchFamily="34" charset="0"/>
                          <a:cs typeface="Arial" panose="020B0604020202020204" pitchFamily="34" charset="0"/>
                          <a:sym typeface=""/>
                        </a:rPr>
                        <a:t> </a:t>
                      </a:r>
                      <a:r>
                        <a:rPr lang="en-GB" sz="1400" b="1" u="none" strike="noStrike" kern="1200" cap="none" spc="0" normalizeH="0" baseline="0" noProof="0" dirty="0">
                          <a:latin typeface="Arial" panose="020B0604020202020204" pitchFamily="34" charset="0"/>
                          <a:cs typeface="Arial" panose="020B0604020202020204" pitchFamily="34" charset="0"/>
                          <a:sym typeface=""/>
                        </a:rPr>
                        <a:t>(a</a:t>
                      </a:r>
                      <a:r>
                        <a:rPr lang="en-GB" sz="1400" b="1" u="none" strike="noStrike" kern="1200" cap="none" spc="0" normalizeH="0" noProof="0" dirty="0">
                          <a:latin typeface="Arial" panose="020B0604020202020204" pitchFamily="34" charset="0"/>
                          <a:cs typeface="Arial" panose="020B0604020202020204" pitchFamily="34" charset="0"/>
                          <a:sym typeface=""/>
                        </a:rPr>
                        <a:t>pproved for olaparib, rucaparib, niraparib, and talazoparib)</a:t>
                      </a:r>
                      <a:endParaRPr lang="en-GB" sz="1400" b="1" i="0" u="none" strike="noStrike" kern="1200" cap="none" spc="0" normalizeH="0" baseline="30000" noProof="0" dirty="0">
                        <a:solidFill>
                          <a:schemeClr val="tx1"/>
                        </a:solidFill>
                        <a:latin typeface="Arial" panose="020B0604020202020204" pitchFamily="34" charset="0"/>
                        <a:ea typeface="+mn-ea"/>
                        <a:cs typeface="Arial" panose="020B0604020202020204" pitchFamily="34" charset="0"/>
                        <a:sym typeface=""/>
                      </a:endParaRPr>
                    </a:p>
                  </a:txBody>
                  <a:tcPr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Pct val="100000"/>
                        <a:buFont typeface="Arial" panose="020B0604020202020204" pitchFamily="34" charset="0"/>
                        <a:buNone/>
                      </a:pPr>
                      <a:r>
                        <a:rPr lang="en-GB" sz="1400" u="none" strike="noStrike" kern="1200" cap="none" spc="0" normalizeH="0" baseline="0" noProof="0" dirty="0">
                          <a:latin typeface="Arial" panose="020B0604020202020204" pitchFamily="34" charset="0"/>
                          <a:cs typeface="Arial" panose="020B0604020202020204" pitchFamily="34" charset="0"/>
                          <a:sym typeface=""/>
                        </a:rPr>
                        <a:t>300 mg BID</a:t>
                      </a:r>
                      <a:endParaRPr lang="en-GB" sz="1400" b="0" i="0" u="none" strike="noStrike" kern="1200" cap="none" spc="0" normalizeH="0" baseline="0" noProof="0" dirty="0">
                        <a:solidFill>
                          <a:schemeClr val="tx1"/>
                        </a:solidFill>
                        <a:latin typeface="Arial" panose="020B0604020202020204" pitchFamily="34" charset="0"/>
                        <a:ea typeface="+mn-ea"/>
                        <a:cs typeface="Arial" panose="020B0604020202020204" pitchFamily="34" charset="0"/>
                        <a:sym typeface=""/>
                      </a:endParaRPr>
                    </a:p>
                  </a:txBody>
                  <a:tcPr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Pct val="100000"/>
                        <a:buFont typeface="Arial" panose="020B0604020202020204" pitchFamily="34" charset="0"/>
                        <a:buNone/>
                      </a:pPr>
                      <a:r>
                        <a:rPr lang="en-GB" sz="1400" u="none" strike="noStrike" kern="1200" cap="none" spc="0" normalizeH="0" baseline="0" noProof="0" dirty="0">
                          <a:latin typeface="Arial" panose="020B0604020202020204" pitchFamily="34" charset="0"/>
                          <a:cs typeface="Arial" panose="020B0604020202020204" pitchFamily="34" charset="0"/>
                          <a:sym typeface=""/>
                        </a:rPr>
                        <a:t>600 mg BID</a:t>
                      </a:r>
                      <a:endParaRPr lang="en-GB" sz="1400" b="0" i="0" u="none" strike="noStrike" kern="1200" cap="none" spc="0" normalizeH="0" baseline="0" noProof="0" dirty="0">
                        <a:solidFill>
                          <a:schemeClr val="tx1"/>
                        </a:solidFill>
                        <a:latin typeface="Arial" panose="020B0604020202020204" pitchFamily="34" charset="0"/>
                        <a:ea typeface="+mn-ea"/>
                        <a:cs typeface="Arial" panose="020B0604020202020204" pitchFamily="34" charset="0"/>
                        <a:sym typeface=""/>
                      </a:endParaRPr>
                    </a:p>
                  </a:txBody>
                  <a:tcPr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Pct val="100000"/>
                        <a:buFont typeface="Arial" panose="020B0604020202020204" pitchFamily="34" charset="0"/>
                        <a:buNone/>
                      </a:pPr>
                      <a:r>
                        <a:rPr lang="en-GB" sz="1400" u="none" strike="noStrike" kern="1200" cap="none" spc="0" normalizeH="0" baseline="0" noProof="0" dirty="0">
                          <a:latin typeface="Arial" panose="020B0604020202020204" pitchFamily="34" charset="0"/>
                          <a:cs typeface="Arial" panose="020B0604020202020204" pitchFamily="34" charset="0"/>
                          <a:sym typeface=""/>
                        </a:rPr>
                        <a:t>200/300</a:t>
                      </a:r>
                      <a:r>
                        <a:rPr lang="en-GB" sz="1400" u="none" strike="noStrike" kern="1200" cap="none" spc="0" normalizeH="0" baseline="30000" noProof="0" dirty="0">
                          <a:latin typeface="Arial" panose="020B0604020202020204" pitchFamily="34" charset="0"/>
                          <a:cs typeface="Arial" panose="020B0604020202020204" pitchFamily="34" charset="0"/>
                          <a:sym typeface=""/>
                        </a:rPr>
                        <a:t>d</a:t>
                      </a:r>
                      <a:r>
                        <a:rPr lang="en-GB" sz="1400" u="none" strike="noStrike" kern="1200" cap="none" spc="0" normalizeH="0" baseline="0" noProof="0" dirty="0">
                          <a:latin typeface="Arial" panose="020B0604020202020204" pitchFamily="34" charset="0"/>
                          <a:cs typeface="Arial" panose="020B0604020202020204" pitchFamily="34" charset="0"/>
                          <a:sym typeface=""/>
                        </a:rPr>
                        <a:t> mg QD</a:t>
                      </a:r>
                      <a:endParaRPr lang="en-GB" sz="1400" b="0" i="0" u="none" strike="noStrike" kern="1200" cap="none" spc="0" normalizeH="0" baseline="0" noProof="0" dirty="0">
                        <a:solidFill>
                          <a:schemeClr val="tx1"/>
                        </a:solidFill>
                        <a:latin typeface="Arial" panose="020B0604020202020204" pitchFamily="34" charset="0"/>
                        <a:ea typeface="+mn-ea"/>
                        <a:cs typeface="Arial" panose="020B0604020202020204" pitchFamily="34" charset="0"/>
                        <a:sym typeface=""/>
                      </a:endParaRPr>
                    </a:p>
                  </a:txBody>
                  <a:tcPr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Pct val="100000"/>
                        <a:buFont typeface="Arial" panose="020B0604020202020204" pitchFamily="34" charset="0"/>
                        <a:buNone/>
                      </a:pPr>
                      <a:r>
                        <a:rPr lang="en-GB" sz="1400" u="none" strike="noStrike" kern="1200" cap="none" spc="0" normalizeH="0" baseline="0" noProof="0" dirty="0">
                          <a:latin typeface="Arial" panose="020B0604020202020204" pitchFamily="34" charset="0"/>
                          <a:cs typeface="Arial" panose="020B0604020202020204" pitchFamily="34" charset="0"/>
                          <a:sym typeface=""/>
                        </a:rPr>
                        <a:t>1 mg QD</a:t>
                      </a:r>
                      <a:endParaRPr lang="en-GB" sz="1400" b="0" i="0" u="none" strike="noStrike" kern="1200" cap="none" spc="0" normalizeH="0" baseline="0" noProof="0" dirty="0">
                        <a:solidFill>
                          <a:schemeClr val="tx1"/>
                        </a:solidFill>
                        <a:latin typeface="Arial" panose="020B0604020202020204" pitchFamily="34" charset="0"/>
                        <a:ea typeface="+mn-ea"/>
                        <a:cs typeface="Arial" panose="020B0604020202020204" pitchFamily="34" charset="0"/>
                        <a:sym typeface=""/>
                      </a:endParaRPr>
                    </a:p>
                  </a:txBody>
                  <a:tcPr anchor="ctr"/>
                </a:tc>
                <a:extLst>
                  <a:ext uri="{0D108BD9-81ED-4DB2-BD59-A6C34878D82A}">
                    <a16:rowId xmlns="" xmlns:a16="http://schemas.microsoft.com/office/drawing/2014/main" val="10001"/>
                  </a:ext>
                </a:extLst>
              </a:tr>
              <a:tr h="118872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Pct val="100000"/>
                        <a:buFont typeface="Arial" panose="020B0604020202020204" pitchFamily="34" charset="0"/>
                        <a:buNone/>
                      </a:pPr>
                      <a:r>
                        <a:rPr lang="en-GB" sz="1400" b="1" u="none" strike="noStrike" kern="1200" cap="none" spc="0" normalizeH="0" baseline="0" noProof="0" dirty="0">
                          <a:latin typeface="Arial" panose="020B0604020202020204" pitchFamily="34" charset="0"/>
                          <a:cs typeface="Arial" panose="020B0604020202020204" pitchFamily="34" charset="0"/>
                          <a:sym typeface=""/>
                        </a:rPr>
                        <a:t>Tumour indications</a:t>
                      </a:r>
                      <a:endParaRPr lang="en-GB" sz="1400" b="1" i="0" u="none" strike="noStrike" kern="1200" cap="none" spc="0" normalizeH="0" baseline="0" noProof="0" dirty="0">
                        <a:solidFill>
                          <a:schemeClr val="tx1"/>
                        </a:solidFill>
                        <a:latin typeface="Arial" panose="020B0604020202020204" pitchFamily="34" charset="0"/>
                        <a:ea typeface="+mn-ea"/>
                        <a:cs typeface="Arial" panose="020B0604020202020204" pitchFamily="34" charset="0"/>
                        <a:sym typeface=""/>
                      </a:endParaRPr>
                    </a:p>
                  </a:txBody>
                  <a:tcPr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Pct val="100000"/>
                        <a:buFont typeface="Arial" panose="020B0604020202020204" pitchFamily="34" charset="0"/>
                        <a:buNone/>
                      </a:pPr>
                      <a:r>
                        <a:rPr lang="en-GB" sz="1400" u="none" strike="noStrike" kern="1200" cap="none" spc="0" normalizeH="0" baseline="0" noProof="0" dirty="0">
                          <a:latin typeface="Arial" panose="020B0604020202020204" pitchFamily="34" charset="0"/>
                          <a:cs typeface="Arial" panose="020B0604020202020204" pitchFamily="34" charset="0"/>
                          <a:sym typeface=""/>
                        </a:rPr>
                        <a:t>Ovarian cancer, breast cancer, pancreatic cancer, prostate cancer</a:t>
                      </a:r>
                      <a:r>
                        <a:rPr lang="en-GB" sz="1400" u="none" strike="noStrike" kern="1200" cap="none" spc="0" normalizeH="0" baseline="30000" noProof="0" dirty="0">
                          <a:latin typeface="Arial" panose="020B0604020202020204" pitchFamily="34" charset="0"/>
                          <a:cs typeface="Arial" panose="020B0604020202020204" pitchFamily="34" charset="0"/>
                          <a:sym typeface=""/>
                        </a:rPr>
                        <a:t>1,2,3,a,b</a:t>
                      </a:r>
                      <a:endParaRPr lang="en-GB" sz="1400" b="0" i="0" u="none" strike="noStrike" kern="1200" cap="none" spc="0" normalizeH="0" baseline="30000" noProof="0" dirty="0">
                        <a:solidFill>
                          <a:schemeClr val="tx1"/>
                        </a:solidFill>
                        <a:latin typeface="Arial" panose="020B0604020202020204" pitchFamily="34" charset="0"/>
                        <a:ea typeface="+mn-ea"/>
                        <a:cs typeface="Arial" panose="020B0604020202020204" pitchFamily="34" charset="0"/>
                        <a:sym typeface=""/>
                      </a:endParaRPr>
                    </a:p>
                  </a:txBody>
                  <a:tcPr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Pct val="100000"/>
                        <a:buFont typeface="Arial" panose="020B0604020202020204" pitchFamily="34" charset="0"/>
                        <a:buNone/>
                      </a:pPr>
                      <a:r>
                        <a:rPr lang="en-GB" sz="1400" u="none" strike="noStrike" kern="1200" cap="none" spc="0" normalizeH="0" baseline="0" noProof="0" dirty="0">
                          <a:latin typeface="Arial" panose="020B0604020202020204" pitchFamily="34" charset="0"/>
                          <a:cs typeface="Arial" panose="020B0604020202020204" pitchFamily="34" charset="0"/>
                          <a:sym typeface=""/>
                        </a:rPr>
                        <a:t>Ovarian </a:t>
                      </a:r>
                      <a:r>
                        <a:rPr lang="en-GB" sz="1400" u="none" strike="noStrike" kern="1200" cap="none" spc="0" normalizeH="0" baseline="0" noProof="0" dirty="0">
                          <a:latin typeface="Arial" panose="020B0604020202020204" pitchFamily="34" charset="0"/>
                          <a:cs typeface="Arial" panose="020B0604020202020204" pitchFamily="34" charset="0"/>
                        </a:rPr>
                        <a:t>cancer,</a:t>
                      </a:r>
                      <a:r>
                        <a:rPr lang="en-GB" sz="1400" u="none" strike="noStrike" kern="1200" cap="none" spc="0" normalizeH="0" baseline="30000" noProof="0" dirty="0">
                          <a:latin typeface="Arial" panose="020B0604020202020204" pitchFamily="34" charset="0"/>
                          <a:cs typeface="Arial" panose="020B0604020202020204" pitchFamily="34" charset="0"/>
                        </a:rPr>
                        <a:t>4,5</a:t>
                      </a:r>
                      <a:r>
                        <a:rPr lang="en-GB" sz="1400" u="none" strike="noStrike" kern="1200" cap="none" spc="0" normalizeH="0" baseline="0" noProof="0" dirty="0">
                          <a:latin typeface="Arial" panose="020B0604020202020204" pitchFamily="34" charset="0"/>
                          <a:cs typeface="Arial" panose="020B0604020202020204" pitchFamily="34" charset="0"/>
                          <a:sym typeface=""/>
                        </a:rPr>
                        <a:t> </a:t>
                      </a:r>
                      <a:br>
                        <a:rPr lang="en-GB" sz="1400" u="none" strike="noStrike" kern="1200" cap="none" spc="0" normalizeH="0" baseline="0" noProof="0" dirty="0">
                          <a:latin typeface="Arial" panose="020B0604020202020204" pitchFamily="34" charset="0"/>
                          <a:cs typeface="Arial" panose="020B0604020202020204" pitchFamily="34" charset="0"/>
                          <a:sym typeface=""/>
                        </a:rPr>
                      </a:br>
                      <a:r>
                        <a:rPr lang="en-GB" sz="1400" u="none" strike="noStrike" kern="1200" cap="none" spc="0" normalizeH="0" baseline="0" noProof="0" dirty="0">
                          <a:latin typeface="Arial" panose="020B0604020202020204" pitchFamily="34" charset="0"/>
                          <a:cs typeface="Arial" panose="020B0604020202020204" pitchFamily="34" charset="0"/>
                          <a:sym typeface=""/>
                        </a:rPr>
                        <a:t>prostate </a:t>
                      </a:r>
                      <a:r>
                        <a:rPr lang="en-GB" sz="1400" u="none" strike="noStrike" kern="1200" cap="none" spc="0" normalizeH="0" baseline="0" noProof="0" dirty="0">
                          <a:latin typeface="Arial" panose="020B0604020202020204" pitchFamily="34" charset="0"/>
                          <a:cs typeface="Arial" panose="020B0604020202020204" pitchFamily="34" charset="0"/>
                        </a:rPr>
                        <a:t>cancer</a:t>
                      </a:r>
                      <a:r>
                        <a:rPr lang="en-GB" sz="1400" u="none" strike="noStrike" kern="1200" cap="none" spc="0" normalizeH="0" baseline="30000" noProof="0" dirty="0">
                          <a:latin typeface="Arial" panose="020B0604020202020204" pitchFamily="34" charset="0"/>
                          <a:cs typeface="Arial" panose="020B0604020202020204" pitchFamily="34" charset="0"/>
                        </a:rPr>
                        <a:t>5</a:t>
                      </a:r>
                      <a:r>
                        <a:rPr lang="en-GB" sz="1400" u="none" strike="noStrike" kern="1200" cap="none" spc="0" normalizeH="0" baseline="30000" noProof="0" dirty="0">
                          <a:latin typeface="Arial" panose="020B0604020202020204" pitchFamily="34" charset="0"/>
                          <a:cs typeface="Arial" panose="020B0604020202020204" pitchFamily="34" charset="0"/>
                          <a:sym typeface=""/>
                        </a:rPr>
                        <a:t>,c</a:t>
                      </a:r>
                      <a:endParaRPr lang="en-GB" sz="1400" b="0" i="0" u="none" strike="noStrike" kern="1200" cap="none" spc="0" normalizeH="0" baseline="30000" noProof="0" dirty="0">
                        <a:solidFill>
                          <a:schemeClr val="tx1"/>
                        </a:solidFill>
                        <a:latin typeface="Arial" panose="020B0604020202020204" pitchFamily="34" charset="0"/>
                        <a:ea typeface="+mn-ea"/>
                        <a:cs typeface="Arial" panose="020B0604020202020204" pitchFamily="34" charset="0"/>
                        <a:sym typeface=""/>
                      </a:endParaRPr>
                    </a:p>
                  </a:txBody>
                  <a:tcPr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Pct val="100000"/>
                        <a:buFont typeface="Arial" panose="020B0604020202020204" pitchFamily="34" charset="0"/>
                        <a:buNone/>
                      </a:pPr>
                      <a:r>
                        <a:rPr lang="en-GB" sz="1400" u="none" strike="noStrike" kern="1200" cap="none" spc="0" normalizeH="0" baseline="0" noProof="0" dirty="0">
                          <a:latin typeface="Arial" panose="020B0604020202020204" pitchFamily="34" charset="0"/>
                          <a:cs typeface="Arial" panose="020B0604020202020204" pitchFamily="34" charset="0"/>
                          <a:sym typeface=""/>
                        </a:rPr>
                        <a:t>Ovarian cancer</a:t>
                      </a:r>
                      <a:r>
                        <a:rPr lang="en-GB" sz="1400" u="none" strike="noStrike" kern="1200" cap="none" spc="0" normalizeH="0" baseline="30000" noProof="0" dirty="0">
                          <a:latin typeface="Arial" panose="020B0604020202020204" pitchFamily="34" charset="0"/>
                          <a:cs typeface="Arial" panose="020B0604020202020204" pitchFamily="34" charset="0"/>
                          <a:sym typeface=""/>
                        </a:rPr>
                        <a:t>6,7</a:t>
                      </a:r>
                      <a:endParaRPr lang="en-GB" sz="1400" b="0" i="0" u="none" strike="noStrike" kern="1200" cap="none" spc="0" normalizeH="0" baseline="30000" noProof="0" dirty="0">
                        <a:solidFill>
                          <a:schemeClr val="tx1"/>
                        </a:solidFill>
                        <a:latin typeface="Arial" panose="020B0604020202020204" pitchFamily="34" charset="0"/>
                        <a:ea typeface="+mn-ea"/>
                        <a:cs typeface="Arial" panose="020B0604020202020204" pitchFamily="34" charset="0"/>
                        <a:sym typeface=""/>
                      </a:endParaRPr>
                    </a:p>
                  </a:txBody>
                  <a:tcPr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Pct val="100000"/>
                        <a:buFont typeface="Arial" panose="020B0604020202020204" pitchFamily="34" charset="0"/>
                        <a:buNone/>
                      </a:pPr>
                      <a:r>
                        <a:rPr lang="en-GB" sz="1400" u="none" strike="noStrike" kern="1200" cap="none" spc="0" normalizeH="0" baseline="0" noProof="0" dirty="0">
                          <a:latin typeface="Arial" panose="020B0604020202020204" pitchFamily="34" charset="0"/>
                          <a:cs typeface="Arial" panose="020B0604020202020204" pitchFamily="34" charset="0"/>
                          <a:sym typeface=""/>
                        </a:rPr>
                        <a:t>Breast cancer</a:t>
                      </a:r>
                      <a:r>
                        <a:rPr lang="en-GB" sz="1400" u="none" strike="noStrike" kern="1200" cap="none" spc="0" normalizeH="0" baseline="30000" noProof="0" dirty="0">
                          <a:latin typeface="Arial" panose="020B0604020202020204" pitchFamily="34" charset="0"/>
                          <a:cs typeface="Arial" panose="020B0604020202020204" pitchFamily="34" charset="0"/>
                          <a:sym typeface=""/>
                        </a:rPr>
                        <a:t>8,9</a:t>
                      </a:r>
                      <a:endParaRPr lang="en-GB" sz="1400" b="0" i="0" u="none" strike="noStrike" kern="1200" cap="none" spc="0" normalizeH="0" baseline="30000" noProof="0" dirty="0">
                        <a:solidFill>
                          <a:schemeClr val="tx1"/>
                        </a:solidFill>
                        <a:latin typeface="Arial" panose="020B0604020202020204" pitchFamily="34" charset="0"/>
                        <a:ea typeface="+mn-ea"/>
                        <a:cs typeface="Arial" panose="020B0604020202020204" pitchFamily="34" charset="0"/>
                        <a:sym typeface=""/>
                      </a:endParaRPr>
                    </a:p>
                  </a:txBody>
                  <a:tcPr anchor="ctr"/>
                </a:tc>
                <a:extLst>
                  <a:ext uri="{0D108BD9-81ED-4DB2-BD59-A6C34878D82A}">
                    <a16:rowId xmlns="" xmlns:a16="http://schemas.microsoft.com/office/drawing/2014/main" val="10004"/>
                  </a:ext>
                </a:extLst>
              </a:tr>
            </a:tbl>
          </a:graphicData>
        </a:graphic>
      </p:graphicFrame>
      <p:sp>
        <p:nvSpPr>
          <p:cNvPr id="3" name="Slide Number Placeholder 2">
            <a:extLst>
              <a:ext uri="{FF2B5EF4-FFF2-40B4-BE49-F238E27FC236}">
                <a16:creationId xmlns="" xmlns:a16="http://schemas.microsoft.com/office/drawing/2014/main" id="{AF9AB5AA-3D37-C85C-E86B-408EB6865783}"/>
              </a:ext>
            </a:extLst>
          </p:cNvPr>
          <p:cNvSpPr>
            <a:spLocks noGrp="1"/>
          </p:cNvSpPr>
          <p:nvPr>
            <p:ph type="sldNum" sz="quarter" idx="4"/>
          </p:nvPr>
        </p:nvSpPr>
        <p:spPr/>
        <p:txBody>
          <a:bodyPr/>
          <a:lstStyle/>
          <a:p>
            <a:fld id="{18DA6CFC-1861-4C15-81E1-7D7871A33D94}" type="slidenum">
              <a:rPr lang="en-GB" smtClean="0"/>
              <a:pPr/>
              <a:t>14</a:t>
            </a:fld>
            <a:endParaRPr lang="en-GB" dirty="0"/>
          </a:p>
        </p:txBody>
      </p:sp>
    </p:spTree>
    <p:extLst>
      <p:ext uri="{BB962C8B-B14F-4D97-AF65-F5344CB8AC3E}">
        <p14:creationId xmlns:p14="http://schemas.microsoft.com/office/powerpoint/2010/main" val="9853258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 xmlns:a16="http://schemas.microsoft.com/office/drawing/2014/main" id="{5A441B4A-B7EE-44F0-944B-10F13495BBE1}"/>
              </a:ext>
            </a:extLst>
          </p:cNvPr>
          <p:cNvSpPr>
            <a:spLocks noGrp="1"/>
          </p:cNvSpPr>
          <p:nvPr>
            <p:ph type="title"/>
          </p:nvPr>
        </p:nvSpPr>
        <p:spPr/>
        <p:txBody>
          <a:bodyPr/>
          <a:lstStyle/>
          <a:p>
            <a:r>
              <a:rPr lang="en-GB" dirty="0"/>
              <a:t>Phase 2/3 PARP inhibitor monotherapy trials in </a:t>
            </a:r>
            <a:r>
              <a:rPr lang="en-GB" cap="none" dirty="0"/>
              <a:t>m</a:t>
            </a:r>
            <a:r>
              <a:rPr lang="en-GB" dirty="0"/>
              <a:t>CRPC</a:t>
            </a:r>
          </a:p>
        </p:txBody>
      </p:sp>
      <p:sp>
        <p:nvSpPr>
          <p:cNvPr id="3" name="Slide Number Placeholder 2">
            <a:extLst>
              <a:ext uri="{FF2B5EF4-FFF2-40B4-BE49-F238E27FC236}">
                <a16:creationId xmlns="" xmlns:a16="http://schemas.microsoft.com/office/drawing/2014/main" id="{9AFA2527-2729-2CAF-A1DE-9CBD4A97CD68}"/>
              </a:ext>
            </a:extLst>
          </p:cNvPr>
          <p:cNvSpPr>
            <a:spLocks noGrp="1"/>
          </p:cNvSpPr>
          <p:nvPr>
            <p:ph type="sldNum" sz="quarter" idx="4"/>
          </p:nvPr>
        </p:nvSpPr>
        <p:spPr/>
        <p:txBody>
          <a:bodyPr/>
          <a:lstStyle/>
          <a:p>
            <a:fld id="{18DA6CFC-1861-4C15-81E1-7D7871A33D94}" type="slidenum">
              <a:rPr lang="en-GB" smtClean="0"/>
              <a:pPr/>
              <a:t>15</a:t>
            </a:fld>
            <a:endParaRPr lang="en-GB" dirty="0"/>
          </a:p>
        </p:txBody>
      </p:sp>
      <p:sp>
        <p:nvSpPr>
          <p:cNvPr id="11" name="Content Placeholder 10">
            <a:extLst>
              <a:ext uri="{FF2B5EF4-FFF2-40B4-BE49-F238E27FC236}">
                <a16:creationId xmlns="" xmlns:a16="http://schemas.microsoft.com/office/drawing/2014/main" id="{D3764067-2F65-DC44-B169-5C0B30C84884}"/>
              </a:ext>
            </a:extLst>
          </p:cNvPr>
          <p:cNvSpPr>
            <a:spLocks noGrp="1"/>
          </p:cNvSpPr>
          <p:nvPr>
            <p:ph sz="quarter" idx="15"/>
          </p:nvPr>
        </p:nvSpPr>
        <p:spPr>
          <a:xfrm>
            <a:off x="620184" y="5909096"/>
            <a:ext cx="11127868" cy="365125"/>
          </a:xfrm>
          <a:solidFill>
            <a:schemeClr val="bg1"/>
          </a:solidFill>
        </p:spPr>
        <p:txBody>
          <a:bodyPr/>
          <a:lstStyle/>
          <a:p>
            <a:pPr lvl="0"/>
            <a:r>
              <a:rPr lang="en-GB" dirty="0"/>
              <a:t>EMA, European Medicines Agency; FDA, United States Food and Drug Administration; HRR, homologous recombination repair; mCRPC, metastatic castration-resistant prostate cancer; P, phase; </a:t>
            </a:r>
            <a:br>
              <a:rPr lang="en-GB" dirty="0"/>
            </a:br>
            <a:r>
              <a:rPr lang="en-GB" dirty="0"/>
              <a:t>PARP, poly-ADP ribose polymerase; Q, quarter</a:t>
            </a:r>
          </a:p>
          <a:p>
            <a:pPr lvl="0"/>
            <a:r>
              <a:rPr lang="en-GB" dirty="0"/>
              <a:t>1. NCT02987543; 2. de Bono J, et al. N Engl J Med. 2020;382:2091-102; 3. FDA approves olaparib for HRR gene-mutated metastatic castration-resistant prostate cancer. www.fda.gov/drugs/drug-approvals-and-databases/fda-approves-olaparib-hrr-gene-mutated-metastatic-castration-resistant-prostate-cancer; 4. Lynparza SmPC; 5. Mateo J, et al. N Engl J Med. 2015;373:1697-708; </a:t>
            </a:r>
            <a:br>
              <a:rPr lang="en-GB" dirty="0"/>
            </a:br>
            <a:r>
              <a:rPr lang="en-GB" dirty="0"/>
              <a:t>6. Mateo J, et al. Lancet Oncol. 2020;21:162-74; 7. NCT02975934; 8. NCT02952534; 9. FDA grants accelerated approval to rucaparib for BRCA-mutated metastatic castration-resistant prostate cancer. www.fda.gov/drugs/fda-grants-accelerated-approval-rucaparib-brca-mutated-metastatic-castration-resistant-prostate; 10. Abida W, et al. J Clin Oncol. 2020;38:3763-72; 11. NCT02854436; 12. NCT03148795; </a:t>
            </a:r>
            <a:br>
              <a:rPr lang="en-GB" dirty="0"/>
            </a:br>
            <a:r>
              <a:rPr lang="en-GB" dirty="0"/>
              <a:t>13. de Bono JS, et al. Lancet Oncol. 2022;9:1250-64. All accessed August 2022.</a:t>
            </a:r>
          </a:p>
        </p:txBody>
      </p:sp>
      <p:grpSp>
        <p:nvGrpSpPr>
          <p:cNvPr id="2" name="Group 1">
            <a:extLst>
              <a:ext uri="{FF2B5EF4-FFF2-40B4-BE49-F238E27FC236}">
                <a16:creationId xmlns="" xmlns:a16="http://schemas.microsoft.com/office/drawing/2014/main" id="{E0AEA49C-AEDB-45C9-B12E-CCADA9368EEE}"/>
              </a:ext>
            </a:extLst>
          </p:cNvPr>
          <p:cNvGrpSpPr/>
          <p:nvPr/>
        </p:nvGrpSpPr>
        <p:grpSpPr>
          <a:xfrm>
            <a:off x="502906" y="1267889"/>
            <a:ext cx="11156164" cy="3975372"/>
            <a:chOff x="1117835" y="1435754"/>
            <a:chExt cx="9843695" cy="4372910"/>
          </a:xfrm>
        </p:grpSpPr>
        <p:cxnSp>
          <p:nvCxnSpPr>
            <p:cNvPr id="40" name="Straight Connector 39">
              <a:extLst>
                <a:ext uri="{FF2B5EF4-FFF2-40B4-BE49-F238E27FC236}">
                  <a16:creationId xmlns="" xmlns:a16="http://schemas.microsoft.com/office/drawing/2014/main" id="{CFEA7222-67BE-4C80-A868-0B2B99DB7C70}"/>
                </a:ext>
              </a:extLst>
            </p:cNvPr>
            <p:cNvCxnSpPr/>
            <p:nvPr/>
          </p:nvCxnSpPr>
          <p:spPr bwMode="auto">
            <a:xfrm flipH="1">
              <a:off x="7863502" y="2331288"/>
              <a:ext cx="0" cy="392805"/>
            </a:xfrm>
            <a:prstGeom prst="line">
              <a:avLst/>
            </a:prstGeom>
            <a:solidFill>
              <a:srgbClr val="00ADD0"/>
            </a:solidFill>
            <a:ln w="19050" cap="flat" cmpd="sng" algn="ctr">
              <a:solidFill>
                <a:schemeClr val="accent6"/>
              </a:solidFill>
              <a:prstDash val="solid"/>
              <a:round/>
              <a:headEnd type="none" w="med" len="med"/>
              <a:tailEnd type="none" w="med" len="med"/>
            </a:ln>
            <a:effectLst/>
          </p:spPr>
        </p:cxnSp>
        <p:cxnSp>
          <p:nvCxnSpPr>
            <p:cNvPr id="69" name="Straight Connector 68">
              <a:extLst>
                <a:ext uri="{FF2B5EF4-FFF2-40B4-BE49-F238E27FC236}">
                  <a16:creationId xmlns="" xmlns:a16="http://schemas.microsoft.com/office/drawing/2014/main" id="{97CDB289-2162-44FC-86A4-1955D8BFFE88}"/>
                </a:ext>
              </a:extLst>
            </p:cNvPr>
            <p:cNvCxnSpPr/>
            <p:nvPr/>
          </p:nvCxnSpPr>
          <p:spPr bwMode="auto">
            <a:xfrm flipH="1">
              <a:off x="7525377" y="2175414"/>
              <a:ext cx="0" cy="392805"/>
            </a:xfrm>
            <a:prstGeom prst="line">
              <a:avLst/>
            </a:prstGeom>
            <a:solidFill>
              <a:srgbClr val="00ADD0"/>
            </a:solidFill>
            <a:ln w="19050" cap="flat" cmpd="sng" algn="ctr">
              <a:solidFill>
                <a:schemeClr val="accent6"/>
              </a:solidFill>
              <a:prstDash val="solid"/>
              <a:round/>
              <a:headEnd type="none" w="med" len="med"/>
              <a:tailEnd type="none" w="med" len="med"/>
            </a:ln>
            <a:effectLst/>
          </p:spPr>
        </p:cxnSp>
        <p:sp>
          <p:nvSpPr>
            <p:cNvPr id="70" name="Round Diagonal Corner Rectangle 6">
              <a:extLst>
                <a:ext uri="{FF2B5EF4-FFF2-40B4-BE49-F238E27FC236}">
                  <a16:creationId xmlns="" xmlns:a16="http://schemas.microsoft.com/office/drawing/2014/main" id="{85FA051E-5AAB-4E87-8A97-E0505C2AAA05}"/>
                </a:ext>
              </a:extLst>
            </p:cNvPr>
            <p:cNvSpPr/>
            <p:nvPr/>
          </p:nvSpPr>
          <p:spPr bwMode="auto">
            <a:xfrm>
              <a:off x="2853167" y="1435754"/>
              <a:ext cx="1452285" cy="804672"/>
            </a:xfrm>
            <a:prstGeom prst="round2DiagRect">
              <a:avLst/>
            </a:prstGeom>
            <a:solidFill>
              <a:schemeClr val="accent1"/>
            </a:solidFill>
            <a:ln w="9525" cap="flat" cmpd="sng" algn="ctr">
              <a:noFill/>
              <a:prstDash val="solid"/>
              <a:round/>
              <a:headEnd type="none" w="med" len="med"/>
              <a:tailEnd type="none" w="med" len="med"/>
            </a:ln>
            <a:effectLst/>
          </p:spPr>
          <p:txBody>
            <a:bodyPr vert="horz" wrap="square" lIns="121920" tIns="60960" rIns="121920" bIns="60960" numCol="1" rtlCol="0" anchor="ctr" anchorCtr="0" compatLnSpc="1">
              <a:prstTxWarp prst="textNoShape">
                <a:avLst/>
              </a:prstTxWarp>
            </a:bodyPr>
            <a:lstStyle/>
            <a:p>
              <a:pPr marL="0" marR="0" lvl="0" indent="0" algn="ctr" defTabSz="1219140" rtl="0" eaLnBrk="1" fontAlgn="base" latinLnBrk="0" hangingPunct="1">
                <a:lnSpc>
                  <a:spcPct val="100000"/>
                </a:lnSpc>
                <a:spcBef>
                  <a:spcPct val="0"/>
                </a:spcBef>
                <a:spcAft>
                  <a:spcPct val="0"/>
                </a:spcAft>
                <a:buClrTx/>
                <a:buSzTx/>
                <a:buFontTx/>
                <a:buNone/>
                <a:tabLst/>
                <a:defRPr/>
              </a:pPr>
              <a:r>
                <a:rPr kumimoji="0" lang="en-GB" sz="110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Q1 2017</a:t>
              </a:r>
              <a:r>
                <a:rPr kumimoji="0" lang="en-GB" sz="1100" i="0" u="none" strike="noStrike" kern="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1</a:t>
              </a:r>
            </a:p>
            <a:p>
              <a:pPr marL="0" marR="0" lvl="0" indent="0" algn="ctr" defTabSz="1219140" rtl="0" eaLnBrk="1" fontAlgn="base" latinLnBrk="0" hangingPunct="1">
                <a:lnSpc>
                  <a:spcPct val="100000"/>
                </a:lnSpc>
                <a:spcBef>
                  <a:spcPct val="0"/>
                </a:spcBef>
                <a:spcAft>
                  <a:spcPct val="0"/>
                </a:spcAft>
                <a:buClrTx/>
                <a:buSzTx/>
                <a:buFontTx/>
                <a:buNone/>
                <a:tabLst/>
                <a:defRPr/>
              </a:pPr>
              <a:r>
                <a:rPr kumimoji="0" lang="en-GB" sz="11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PROfound </a:t>
              </a:r>
              <a:br>
                <a:rPr kumimoji="0" lang="en-GB" sz="11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en-GB" sz="11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study initiated</a:t>
              </a:r>
            </a:p>
          </p:txBody>
        </p:sp>
        <p:sp>
          <p:nvSpPr>
            <p:cNvPr id="71" name="Round Diagonal Corner Rectangle 14">
              <a:extLst>
                <a:ext uri="{FF2B5EF4-FFF2-40B4-BE49-F238E27FC236}">
                  <a16:creationId xmlns="" xmlns:a16="http://schemas.microsoft.com/office/drawing/2014/main" id="{B43900B3-0AC1-4316-BC4D-2781A84A2847}"/>
                </a:ext>
              </a:extLst>
            </p:cNvPr>
            <p:cNvSpPr/>
            <p:nvPr/>
          </p:nvSpPr>
          <p:spPr bwMode="auto">
            <a:xfrm>
              <a:off x="4824547" y="1435754"/>
              <a:ext cx="1452285" cy="804672"/>
            </a:xfrm>
            <a:prstGeom prst="round2DiagRect">
              <a:avLst/>
            </a:prstGeom>
            <a:solidFill>
              <a:schemeClr val="accent1"/>
            </a:solidFill>
            <a:ln w="9525" cap="flat" cmpd="sng" algn="ctr">
              <a:noFill/>
              <a:prstDash val="solid"/>
              <a:round/>
              <a:headEnd type="none" w="med" len="med"/>
              <a:tailEnd type="none" w="med" len="med"/>
            </a:ln>
            <a:effectLst/>
          </p:spPr>
          <p:txBody>
            <a:bodyPr vert="horz" wrap="square" lIns="121920" tIns="60960" rIns="121920" bIns="60960" numCol="1" rtlCol="0" anchor="ctr" anchorCtr="0" compatLnSpc="1">
              <a:prstTxWarp prst="textNoShape">
                <a:avLst/>
              </a:prstTxWarp>
            </a:bodyPr>
            <a:lstStyle/>
            <a:p>
              <a:pPr marL="0" marR="0" lvl="0" indent="0" algn="ctr" defTabSz="1219140" rtl="0" eaLnBrk="1" fontAlgn="base" latinLnBrk="0" hangingPunct="1">
                <a:lnSpc>
                  <a:spcPct val="100000"/>
                </a:lnSpc>
                <a:spcBef>
                  <a:spcPct val="0"/>
                </a:spcBef>
                <a:spcAft>
                  <a:spcPct val="0"/>
                </a:spcAft>
                <a:buClrTx/>
                <a:buSzTx/>
                <a:buFontTx/>
                <a:buNone/>
                <a:tabLst/>
                <a:defRPr/>
              </a:pPr>
              <a:r>
                <a:rPr kumimoji="0" lang="en-GB" sz="110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Q2 2020</a:t>
              </a:r>
              <a:r>
                <a:rPr kumimoji="0" lang="en-GB" sz="1100" i="0" u="none" strike="noStrike" kern="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2</a:t>
              </a:r>
            </a:p>
            <a:p>
              <a:pPr marL="0" marR="0" lvl="0" indent="0" algn="ctr" defTabSz="1219140" rtl="0" eaLnBrk="1" fontAlgn="base" latinLnBrk="0" hangingPunct="1">
                <a:lnSpc>
                  <a:spcPct val="100000"/>
                </a:lnSpc>
                <a:spcBef>
                  <a:spcPct val="0"/>
                </a:spcBef>
                <a:spcAft>
                  <a:spcPct val="0"/>
                </a:spcAft>
                <a:buClrTx/>
                <a:buSzTx/>
                <a:buFontTx/>
                <a:buNone/>
                <a:tabLst/>
                <a:defRPr/>
              </a:pPr>
              <a:r>
                <a:rPr kumimoji="0" lang="en-GB" sz="11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PROfound </a:t>
              </a:r>
              <a:br>
                <a:rPr kumimoji="0" lang="en-GB" sz="11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en-GB" sz="11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study </a:t>
              </a:r>
              <a:r>
                <a:rPr kumimoji="0" lang="en-GB" sz="1100"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published</a:t>
              </a:r>
            </a:p>
          </p:txBody>
        </p:sp>
        <p:sp>
          <p:nvSpPr>
            <p:cNvPr id="72" name="Triangle 65">
              <a:extLst>
                <a:ext uri="{FF2B5EF4-FFF2-40B4-BE49-F238E27FC236}">
                  <a16:creationId xmlns="" xmlns:a16="http://schemas.microsoft.com/office/drawing/2014/main" id="{F8234D7A-0BD7-4BC7-A48F-9470446A7235}"/>
                </a:ext>
              </a:extLst>
            </p:cNvPr>
            <p:cNvSpPr/>
            <p:nvPr/>
          </p:nvSpPr>
          <p:spPr bwMode="auto">
            <a:xfrm rot="5400000">
              <a:off x="10406133" y="2438510"/>
              <a:ext cx="693677" cy="417116"/>
            </a:xfrm>
            <a:prstGeom prst="triangle">
              <a:avLst/>
            </a:prstGeom>
            <a:solidFill>
              <a:schemeClr val="bg1">
                <a:lumMod val="85000"/>
              </a:scheme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lvl="0" indent="0" algn="l" defTabSz="1219140" rtl="0" eaLnBrk="1" fontAlgn="base" latinLnBrk="0" hangingPunct="1">
                <a:lnSpc>
                  <a:spcPct val="100000"/>
                </a:lnSpc>
                <a:spcBef>
                  <a:spcPct val="0"/>
                </a:spcBef>
                <a:spcAft>
                  <a:spcPct val="0"/>
                </a:spcAft>
                <a:buClrTx/>
                <a:buSzTx/>
                <a:buFontTx/>
                <a:buNone/>
                <a:tabLst/>
                <a:defRPr/>
              </a:pPr>
              <a:endParaRPr kumimoji="0" lang="en-GB"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cxnSp>
          <p:nvCxnSpPr>
            <p:cNvPr id="73" name="Straight Connector 72">
              <a:extLst>
                <a:ext uri="{FF2B5EF4-FFF2-40B4-BE49-F238E27FC236}">
                  <a16:creationId xmlns="" xmlns:a16="http://schemas.microsoft.com/office/drawing/2014/main" id="{E939A5DE-44AF-4875-A852-0C5FD3595771}"/>
                </a:ext>
              </a:extLst>
            </p:cNvPr>
            <p:cNvCxnSpPr>
              <a:cxnSpLocks/>
              <a:stCxn id="70" idx="1"/>
            </p:cNvCxnSpPr>
            <p:nvPr/>
          </p:nvCxnSpPr>
          <p:spPr bwMode="auto">
            <a:xfrm>
              <a:off x="3579309" y="2240426"/>
              <a:ext cx="1" cy="310801"/>
            </a:xfrm>
            <a:prstGeom prst="line">
              <a:avLst/>
            </a:prstGeom>
            <a:solidFill>
              <a:srgbClr val="00ADD0"/>
            </a:solidFill>
            <a:ln w="19050" cap="flat" cmpd="sng" algn="ctr">
              <a:solidFill>
                <a:schemeClr val="accent6"/>
              </a:solidFill>
              <a:prstDash val="solid"/>
              <a:round/>
              <a:headEnd type="none" w="med" len="med"/>
              <a:tailEnd type="none" w="med" len="med"/>
            </a:ln>
            <a:effectLst/>
          </p:spPr>
        </p:cxnSp>
        <p:sp>
          <p:nvSpPr>
            <p:cNvPr id="74" name="Right Arrow 69">
              <a:extLst>
                <a:ext uri="{FF2B5EF4-FFF2-40B4-BE49-F238E27FC236}">
                  <a16:creationId xmlns="" xmlns:a16="http://schemas.microsoft.com/office/drawing/2014/main" id="{C2B48EFD-FE12-4E6B-BD37-6A210B03A595}"/>
                </a:ext>
              </a:extLst>
            </p:cNvPr>
            <p:cNvSpPr/>
            <p:nvPr/>
          </p:nvSpPr>
          <p:spPr bwMode="auto">
            <a:xfrm>
              <a:off x="6328406" y="1692431"/>
              <a:ext cx="279046" cy="223659"/>
            </a:xfrm>
            <a:prstGeom prst="rightArrow">
              <a:avLst/>
            </a:prstGeom>
            <a:solidFill>
              <a:schemeClr val="accent1">
                <a:alpha val="80000"/>
              </a:scheme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lvl="0" indent="0" algn="l" defTabSz="1219140" rtl="0" eaLnBrk="1" fontAlgn="base" latinLnBrk="0" hangingPunct="1">
                <a:lnSpc>
                  <a:spcPct val="100000"/>
                </a:lnSpc>
                <a:spcBef>
                  <a:spcPct val="0"/>
                </a:spcBef>
                <a:spcAft>
                  <a:spcPct val="0"/>
                </a:spcAft>
                <a:buClrTx/>
                <a:buSzTx/>
                <a:buFontTx/>
                <a:buNone/>
                <a:tabLst/>
                <a:defRPr/>
              </a:pPr>
              <a:endParaRPr kumimoji="0" lang="en-GB" sz="9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cxnSp>
          <p:nvCxnSpPr>
            <p:cNvPr id="75" name="Connector: Elbow 89">
              <a:extLst>
                <a:ext uri="{FF2B5EF4-FFF2-40B4-BE49-F238E27FC236}">
                  <a16:creationId xmlns="" xmlns:a16="http://schemas.microsoft.com/office/drawing/2014/main" id="{84C6F9DC-4401-4E64-AA41-8F4237435014}"/>
                </a:ext>
              </a:extLst>
            </p:cNvPr>
            <p:cNvCxnSpPr>
              <a:cxnSpLocks/>
              <a:stCxn id="83" idx="0"/>
            </p:cNvCxnSpPr>
            <p:nvPr/>
          </p:nvCxnSpPr>
          <p:spPr bwMode="auto">
            <a:xfrm flipV="1">
              <a:off x="3368808" y="2874677"/>
              <a:ext cx="193086" cy="1493900"/>
            </a:xfrm>
            <a:prstGeom prst="bentConnector2">
              <a:avLst/>
            </a:prstGeom>
            <a:solidFill>
              <a:srgbClr val="00ADD0"/>
            </a:solidFill>
            <a:ln w="19050" cap="flat" cmpd="sng" algn="ctr">
              <a:solidFill>
                <a:schemeClr val="accent6"/>
              </a:solidFill>
              <a:prstDash val="solid"/>
              <a:round/>
              <a:headEnd type="none" w="med" len="med"/>
              <a:tailEnd type="none" w="med" len="med"/>
            </a:ln>
            <a:effectLst/>
          </p:spPr>
        </p:cxnSp>
        <p:cxnSp>
          <p:nvCxnSpPr>
            <p:cNvPr id="76" name="Connector: Elbow 93">
              <a:extLst>
                <a:ext uri="{FF2B5EF4-FFF2-40B4-BE49-F238E27FC236}">
                  <a16:creationId xmlns="" xmlns:a16="http://schemas.microsoft.com/office/drawing/2014/main" id="{50B040F3-15FE-49A2-90C7-69BD6ED3E882}"/>
                </a:ext>
              </a:extLst>
            </p:cNvPr>
            <p:cNvCxnSpPr>
              <a:cxnSpLocks/>
            </p:cNvCxnSpPr>
            <p:nvPr/>
          </p:nvCxnSpPr>
          <p:spPr bwMode="auto">
            <a:xfrm rot="10800000">
              <a:off x="4213445" y="2874677"/>
              <a:ext cx="71313" cy="2409588"/>
            </a:xfrm>
            <a:prstGeom prst="bentConnector2">
              <a:avLst/>
            </a:prstGeom>
            <a:solidFill>
              <a:srgbClr val="00ADD0"/>
            </a:solidFill>
            <a:ln w="19050" cap="flat" cmpd="sng" algn="ctr">
              <a:solidFill>
                <a:schemeClr val="accent6"/>
              </a:solidFill>
              <a:prstDash val="solid"/>
              <a:round/>
              <a:headEnd type="none" w="med" len="med"/>
              <a:tailEnd type="none" w="med" len="med"/>
            </a:ln>
            <a:effectLst/>
          </p:spPr>
        </p:cxnSp>
        <p:cxnSp>
          <p:nvCxnSpPr>
            <p:cNvPr id="77" name="Connector: Elbow 97">
              <a:extLst>
                <a:ext uri="{FF2B5EF4-FFF2-40B4-BE49-F238E27FC236}">
                  <a16:creationId xmlns="" xmlns:a16="http://schemas.microsoft.com/office/drawing/2014/main" id="{0C47FAB5-425C-44B0-ACE3-C0FB814AE34A}"/>
                </a:ext>
              </a:extLst>
            </p:cNvPr>
            <p:cNvCxnSpPr>
              <a:cxnSpLocks/>
            </p:cNvCxnSpPr>
            <p:nvPr/>
          </p:nvCxnSpPr>
          <p:spPr bwMode="auto">
            <a:xfrm rot="16200000" flipV="1">
              <a:off x="8325712" y="3511174"/>
              <a:ext cx="2146244" cy="873252"/>
            </a:xfrm>
            <a:prstGeom prst="bentConnector3">
              <a:avLst>
                <a:gd name="adj1" fmla="val 54360"/>
              </a:avLst>
            </a:prstGeom>
            <a:solidFill>
              <a:srgbClr val="00ADD0"/>
            </a:solidFill>
            <a:ln w="19050" cap="flat" cmpd="sng" algn="ctr">
              <a:solidFill>
                <a:schemeClr val="accent6"/>
              </a:solidFill>
              <a:prstDash val="solid"/>
              <a:round/>
              <a:headEnd type="none" w="med" len="med"/>
              <a:tailEnd type="none" w="med" len="med"/>
            </a:ln>
            <a:effectLst/>
          </p:spPr>
        </p:cxnSp>
        <p:cxnSp>
          <p:nvCxnSpPr>
            <p:cNvPr id="78" name="Connector: Elbow 100">
              <a:extLst>
                <a:ext uri="{FF2B5EF4-FFF2-40B4-BE49-F238E27FC236}">
                  <a16:creationId xmlns="" xmlns:a16="http://schemas.microsoft.com/office/drawing/2014/main" id="{B462A38D-6E87-4230-9CD7-E18019BA0E3B}"/>
                </a:ext>
              </a:extLst>
            </p:cNvPr>
            <p:cNvCxnSpPr>
              <a:cxnSpLocks/>
              <a:stCxn id="86" idx="0"/>
            </p:cNvCxnSpPr>
            <p:nvPr/>
          </p:nvCxnSpPr>
          <p:spPr bwMode="auto">
            <a:xfrm flipV="1">
              <a:off x="2598405" y="2686226"/>
              <a:ext cx="560623" cy="2635496"/>
            </a:xfrm>
            <a:prstGeom prst="bentConnector2">
              <a:avLst/>
            </a:prstGeom>
            <a:solidFill>
              <a:srgbClr val="00ADD0"/>
            </a:solidFill>
            <a:ln w="19050" cap="flat" cmpd="sng" algn="ctr">
              <a:solidFill>
                <a:schemeClr val="accent6"/>
              </a:solidFill>
              <a:prstDash val="solid"/>
              <a:round/>
              <a:headEnd type="none" w="med" len="med"/>
              <a:tailEnd type="none" w="med" len="med"/>
            </a:ln>
            <a:effectLst/>
          </p:spPr>
        </p:cxnSp>
        <p:cxnSp>
          <p:nvCxnSpPr>
            <p:cNvPr id="79" name="Connector: Elbow 104">
              <a:extLst>
                <a:ext uri="{FF2B5EF4-FFF2-40B4-BE49-F238E27FC236}">
                  <a16:creationId xmlns="" xmlns:a16="http://schemas.microsoft.com/office/drawing/2014/main" id="{2DC68EA6-C390-4F86-88FE-BCF9735221F8}"/>
                </a:ext>
              </a:extLst>
            </p:cNvPr>
            <p:cNvCxnSpPr>
              <a:cxnSpLocks/>
            </p:cNvCxnSpPr>
            <p:nvPr/>
          </p:nvCxnSpPr>
          <p:spPr bwMode="auto">
            <a:xfrm rot="16200000" flipV="1">
              <a:off x="7546544" y="3678827"/>
              <a:ext cx="2105552" cy="578155"/>
            </a:xfrm>
            <a:prstGeom prst="bentConnector3">
              <a:avLst>
                <a:gd name="adj1" fmla="val 54999"/>
              </a:avLst>
            </a:prstGeom>
            <a:solidFill>
              <a:srgbClr val="00ADD0"/>
            </a:solidFill>
            <a:ln w="19050" cap="flat" cmpd="sng" algn="ctr">
              <a:solidFill>
                <a:schemeClr val="accent6"/>
              </a:solidFill>
              <a:prstDash val="solid"/>
              <a:round/>
              <a:headEnd type="none" w="med" len="med"/>
              <a:tailEnd type="none" w="med" len="med"/>
            </a:ln>
            <a:effectLst/>
          </p:spPr>
        </p:cxnSp>
        <p:sp>
          <p:nvSpPr>
            <p:cNvPr id="82" name="Round Diagonal Corner Rectangle 17">
              <a:extLst>
                <a:ext uri="{FF2B5EF4-FFF2-40B4-BE49-F238E27FC236}">
                  <a16:creationId xmlns="" xmlns:a16="http://schemas.microsoft.com/office/drawing/2014/main" id="{E5BC1BC6-06FC-430A-A75B-F35336425CCD}"/>
                </a:ext>
              </a:extLst>
            </p:cNvPr>
            <p:cNvSpPr/>
            <p:nvPr/>
          </p:nvSpPr>
          <p:spPr bwMode="auto">
            <a:xfrm>
              <a:off x="4003215" y="3984642"/>
              <a:ext cx="1452285" cy="767869"/>
            </a:xfrm>
            <a:prstGeom prst="round2DiagRect">
              <a:avLst/>
            </a:prstGeom>
            <a:solidFill>
              <a:schemeClr val="accent2"/>
            </a:solidFill>
            <a:ln w="9525" cap="flat" cmpd="sng" algn="ctr">
              <a:noFill/>
              <a:prstDash val="solid"/>
              <a:round/>
              <a:headEnd type="none" w="med" len="med"/>
              <a:tailEnd type="none" w="med" len="med"/>
            </a:ln>
            <a:effectLst/>
          </p:spPr>
          <p:txBody>
            <a:bodyPr vert="horz" wrap="square" lIns="0" tIns="60960" rIns="0" bIns="60960" numCol="1" rtlCol="0" anchor="ctr" anchorCtr="0" compatLnSpc="1">
              <a:prstTxWarp prst="textNoShape">
                <a:avLst/>
              </a:prstTxWarp>
              <a:spAutoFit/>
            </a:bodyPr>
            <a:lstStyle/>
            <a:p>
              <a:pPr marL="0" marR="0" lvl="0" indent="0" algn="ctr" defTabSz="1219140" rtl="0" eaLnBrk="1" fontAlgn="base" latinLnBrk="0" hangingPunct="1">
                <a:lnSpc>
                  <a:spcPct val="100000"/>
                </a:lnSpc>
                <a:spcBef>
                  <a:spcPct val="0"/>
                </a:spcBef>
                <a:spcAft>
                  <a:spcPct val="0"/>
                </a:spcAft>
                <a:buClrTx/>
                <a:buSzTx/>
                <a:buFontTx/>
                <a:buNone/>
                <a:tabLst/>
                <a:defRPr/>
              </a:pPr>
              <a:r>
                <a:rPr kumimoji="0" lang="en-GB" sz="11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Q2 2017</a:t>
              </a:r>
              <a:r>
                <a:rPr kumimoji="0" lang="en-GB" sz="1100" b="0" i="0" u="none" strike="noStrike" kern="0" cap="none" spc="0" normalizeH="0" baseline="30000" noProof="0" dirty="0">
                  <a:ln>
                    <a:noFill/>
                  </a:ln>
                  <a:solidFill>
                    <a:prstClr val="white"/>
                  </a:solidFill>
                  <a:effectLst/>
                  <a:uLnTx/>
                  <a:uFillTx/>
                  <a:latin typeface="Arial" panose="020B0604020202020204" pitchFamily="34" charset="0"/>
                  <a:cs typeface="Arial" panose="020B0604020202020204" pitchFamily="34" charset="0"/>
                </a:rPr>
                <a:t>7</a:t>
              </a:r>
            </a:p>
            <a:p>
              <a:pPr marL="0" marR="0" lvl="0" indent="0" algn="ctr" defTabSz="1219140" rtl="0" eaLnBrk="1" fontAlgn="base" latinLnBrk="0" hangingPunct="1">
                <a:lnSpc>
                  <a:spcPct val="100000"/>
                </a:lnSpc>
                <a:spcBef>
                  <a:spcPct val="0"/>
                </a:spcBef>
                <a:spcAft>
                  <a:spcPct val="0"/>
                </a:spcAft>
                <a:buClrTx/>
                <a:buSzTx/>
                <a:buFontTx/>
                <a:buNone/>
                <a:tabLst/>
                <a:defRPr/>
              </a:pPr>
              <a:r>
                <a:rPr kumimoji="0" lang="en-GB" sz="1100"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P3 rucaparib study initiated </a:t>
              </a:r>
              <a:r>
                <a:rPr kumimoji="0" lang="en-GB" sz="11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(TRITON3)</a:t>
              </a:r>
            </a:p>
          </p:txBody>
        </p:sp>
        <p:sp>
          <p:nvSpPr>
            <p:cNvPr id="83" name="Round Diagonal Corner Rectangle 17">
              <a:extLst>
                <a:ext uri="{FF2B5EF4-FFF2-40B4-BE49-F238E27FC236}">
                  <a16:creationId xmlns="" xmlns:a16="http://schemas.microsoft.com/office/drawing/2014/main" id="{645A6ADC-4779-4355-8CC3-14494DB488DF}"/>
                </a:ext>
              </a:extLst>
            </p:cNvPr>
            <p:cNvSpPr/>
            <p:nvPr/>
          </p:nvSpPr>
          <p:spPr bwMode="auto">
            <a:xfrm>
              <a:off x="1916522" y="3984642"/>
              <a:ext cx="1452285" cy="767869"/>
            </a:xfrm>
            <a:prstGeom prst="round2DiagRect">
              <a:avLst/>
            </a:prstGeom>
            <a:solidFill>
              <a:schemeClr val="accent2"/>
            </a:solidFill>
            <a:ln w="9525" cap="flat" cmpd="sng" algn="ctr">
              <a:noFill/>
              <a:prstDash val="solid"/>
              <a:round/>
              <a:headEnd type="none" w="med" len="med"/>
              <a:tailEnd type="none" w="med" len="med"/>
            </a:ln>
            <a:effectLst/>
          </p:spPr>
          <p:txBody>
            <a:bodyPr vert="horz" wrap="square" lIns="0" tIns="60960" rIns="0" bIns="60960" numCol="1" rtlCol="0" anchor="ctr" anchorCtr="0" compatLnSpc="1">
              <a:prstTxWarp prst="textNoShape">
                <a:avLst/>
              </a:prstTxWarp>
              <a:spAutoFit/>
            </a:bodyPr>
            <a:lstStyle/>
            <a:p>
              <a:pPr marL="0" marR="0" lvl="0" indent="0" algn="ctr" defTabSz="1219140" rtl="0" eaLnBrk="1" fontAlgn="base" latinLnBrk="0" hangingPunct="1">
                <a:lnSpc>
                  <a:spcPct val="100000"/>
                </a:lnSpc>
                <a:spcBef>
                  <a:spcPct val="0"/>
                </a:spcBef>
                <a:spcAft>
                  <a:spcPct val="0"/>
                </a:spcAft>
                <a:buClrTx/>
                <a:buSzTx/>
                <a:buFontTx/>
                <a:buNone/>
                <a:tabLst/>
                <a:defRPr/>
              </a:pPr>
              <a:r>
                <a:rPr kumimoji="0" lang="en-GB" sz="11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Q1 2017</a:t>
              </a:r>
              <a:r>
                <a:rPr kumimoji="0" lang="en-GB" sz="1100" b="0" i="0" u="none" strike="noStrike" kern="0" cap="none" spc="0" normalizeH="0" baseline="30000" noProof="0" dirty="0">
                  <a:ln>
                    <a:noFill/>
                  </a:ln>
                  <a:solidFill>
                    <a:prstClr val="white"/>
                  </a:solidFill>
                  <a:effectLst/>
                  <a:uLnTx/>
                  <a:uFillTx/>
                  <a:latin typeface="Arial" panose="020B0604020202020204" pitchFamily="34" charset="0"/>
                  <a:cs typeface="Arial" panose="020B0604020202020204" pitchFamily="34" charset="0"/>
                </a:rPr>
                <a:t>8</a:t>
              </a:r>
            </a:p>
            <a:p>
              <a:pPr marL="0" marR="0" lvl="0" indent="0" algn="ctr" defTabSz="1219140" rtl="0" eaLnBrk="1" fontAlgn="base" latinLnBrk="0" hangingPunct="1">
                <a:lnSpc>
                  <a:spcPct val="100000"/>
                </a:lnSpc>
                <a:spcBef>
                  <a:spcPct val="0"/>
                </a:spcBef>
                <a:spcAft>
                  <a:spcPct val="0"/>
                </a:spcAft>
                <a:buClrTx/>
                <a:buSzTx/>
                <a:buFontTx/>
                <a:buNone/>
                <a:tabLst/>
                <a:defRPr/>
              </a:pPr>
              <a:r>
                <a:rPr kumimoji="0" lang="en-GB" sz="1100"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P2 rucaparib study initiated </a:t>
              </a:r>
              <a:r>
                <a:rPr kumimoji="0" lang="en-GB" sz="11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(TRITON2)</a:t>
              </a:r>
            </a:p>
          </p:txBody>
        </p:sp>
        <p:sp>
          <p:nvSpPr>
            <p:cNvPr id="85" name="Round Diagonal Corner Rectangle 20">
              <a:extLst>
                <a:ext uri="{FF2B5EF4-FFF2-40B4-BE49-F238E27FC236}">
                  <a16:creationId xmlns="" xmlns:a16="http://schemas.microsoft.com/office/drawing/2014/main" id="{DFECD4A8-68DC-42CA-8925-52D7AF280366}"/>
                </a:ext>
              </a:extLst>
            </p:cNvPr>
            <p:cNvSpPr/>
            <p:nvPr/>
          </p:nvSpPr>
          <p:spPr bwMode="auto">
            <a:xfrm>
              <a:off x="7885860" y="4834779"/>
              <a:ext cx="1452285" cy="973884"/>
            </a:xfrm>
            <a:prstGeom prst="round2DiagRect">
              <a:avLst/>
            </a:prstGeom>
            <a:solidFill>
              <a:schemeClr val="accent1">
                <a:lumMod val="75000"/>
              </a:schemeClr>
            </a:solidFill>
            <a:ln w="9525" cap="flat" cmpd="sng" algn="ctr">
              <a:noFill/>
              <a:prstDash val="solid"/>
              <a:round/>
              <a:headEnd type="none" w="med" len="med"/>
              <a:tailEnd type="none" w="med" len="med"/>
            </a:ln>
            <a:effectLst/>
          </p:spPr>
          <p:txBody>
            <a:bodyPr vert="horz" wrap="square" lIns="0" tIns="60960" rIns="0" bIns="60960" numCol="1" rtlCol="0" anchor="ctr" anchorCtr="0" compatLnSpc="1">
              <a:prstTxWarp prst="textNoShape">
                <a:avLst/>
              </a:prstTxWarp>
              <a:spAutoFit/>
            </a:bodyPr>
            <a:lstStyle/>
            <a:p>
              <a:pPr marL="0" marR="0" lvl="0" indent="0" algn="ctr" defTabSz="1219140" rtl="0" eaLnBrk="1" fontAlgn="base" latinLnBrk="0" hangingPunct="1">
                <a:lnSpc>
                  <a:spcPct val="100000"/>
                </a:lnSpc>
                <a:spcBef>
                  <a:spcPct val="0"/>
                </a:spcBef>
                <a:spcAft>
                  <a:spcPct val="0"/>
                </a:spcAft>
                <a:buClrTx/>
                <a:buSzTx/>
                <a:buFontTx/>
                <a:buNone/>
                <a:tabLst/>
                <a:defRPr/>
              </a:pPr>
              <a:r>
                <a:rPr kumimoji="0" lang="en-GB" sz="11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Q1 2021</a:t>
              </a:r>
              <a:r>
                <a:rPr kumimoji="0" lang="en-GB" sz="1100" b="0" i="0" u="none" strike="noStrike" kern="0" cap="none" spc="0" normalizeH="0" baseline="30000" noProof="0" dirty="0">
                  <a:ln>
                    <a:noFill/>
                  </a:ln>
                  <a:solidFill>
                    <a:prstClr val="white"/>
                  </a:solidFill>
                  <a:effectLst/>
                  <a:uLnTx/>
                  <a:uFillTx/>
                  <a:latin typeface="Arial" panose="020B0604020202020204" pitchFamily="34" charset="0"/>
                  <a:cs typeface="Arial" panose="020B0604020202020204" pitchFamily="34" charset="0"/>
                </a:rPr>
                <a:t>11</a:t>
              </a:r>
            </a:p>
            <a:p>
              <a:pPr marL="0" marR="0" lvl="0" indent="0" algn="ctr" defTabSz="1219140" rtl="0" eaLnBrk="1" fontAlgn="base" latinLnBrk="0" hangingPunct="1">
                <a:lnSpc>
                  <a:spcPct val="100000"/>
                </a:lnSpc>
                <a:spcBef>
                  <a:spcPct val="0"/>
                </a:spcBef>
                <a:spcAft>
                  <a:spcPct val="0"/>
                </a:spcAft>
                <a:buClrTx/>
                <a:buSzTx/>
                <a:buFontTx/>
                <a:buNone/>
                <a:tabLst/>
                <a:defRPr/>
              </a:pPr>
              <a:r>
                <a:rPr kumimoji="0" lang="en-GB" sz="1100"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P2 niraparib study </a:t>
              </a:r>
              <a:br>
                <a:rPr kumimoji="0" lang="en-GB" sz="1100"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br>
              <a:r>
                <a:rPr kumimoji="0" lang="en-GB" sz="1100"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primary completion </a:t>
              </a:r>
              <a:r>
                <a:rPr kumimoji="0" lang="en-GB" sz="11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(GALAHAD)</a:t>
              </a:r>
            </a:p>
          </p:txBody>
        </p:sp>
        <p:sp>
          <p:nvSpPr>
            <p:cNvPr id="86" name="Round Diagonal Corner Rectangle 20">
              <a:extLst>
                <a:ext uri="{FF2B5EF4-FFF2-40B4-BE49-F238E27FC236}">
                  <a16:creationId xmlns="" xmlns:a16="http://schemas.microsoft.com/office/drawing/2014/main" id="{B9A361F4-C070-42D0-A36A-3277545A9CC3}"/>
                </a:ext>
              </a:extLst>
            </p:cNvPr>
            <p:cNvSpPr/>
            <p:nvPr/>
          </p:nvSpPr>
          <p:spPr bwMode="auto">
            <a:xfrm>
              <a:off x="1146120" y="4937787"/>
              <a:ext cx="1452285" cy="767869"/>
            </a:xfrm>
            <a:prstGeom prst="round2DiagRect">
              <a:avLst/>
            </a:prstGeom>
            <a:solidFill>
              <a:schemeClr val="accent1">
                <a:lumMod val="75000"/>
              </a:schemeClr>
            </a:solidFill>
            <a:ln w="9525" cap="flat" cmpd="sng" algn="ctr">
              <a:noFill/>
              <a:prstDash val="solid"/>
              <a:round/>
              <a:headEnd type="none" w="med" len="med"/>
              <a:tailEnd type="none" w="med" len="med"/>
            </a:ln>
            <a:effectLst/>
          </p:spPr>
          <p:txBody>
            <a:bodyPr vert="horz" wrap="square" lIns="0" tIns="60960" rIns="0" bIns="60960" numCol="1" rtlCol="0" anchor="ctr" anchorCtr="0" compatLnSpc="1">
              <a:prstTxWarp prst="textNoShape">
                <a:avLst/>
              </a:prstTxWarp>
              <a:spAutoFit/>
            </a:bodyPr>
            <a:lstStyle/>
            <a:p>
              <a:pPr marL="0" marR="0" lvl="0" indent="0" algn="ctr" defTabSz="1219140" rtl="0" eaLnBrk="1" fontAlgn="base" latinLnBrk="0" hangingPunct="1">
                <a:lnSpc>
                  <a:spcPct val="100000"/>
                </a:lnSpc>
                <a:spcBef>
                  <a:spcPct val="0"/>
                </a:spcBef>
                <a:spcAft>
                  <a:spcPct val="0"/>
                </a:spcAft>
                <a:buClrTx/>
                <a:buSzTx/>
                <a:buFontTx/>
                <a:buNone/>
                <a:tabLst/>
                <a:defRPr/>
              </a:pPr>
              <a:r>
                <a:rPr kumimoji="0" lang="en-GB" sz="11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Q3 2016</a:t>
              </a:r>
              <a:r>
                <a:rPr kumimoji="0" lang="en-GB" sz="1100" b="0" i="0" u="none" strike="noStrike" kern="0" cap="none" spc="0" normalizeH="0" baseline="30000" noProof="0" dirty="0">
                  <a:ln>
                    <a:noFill/>
                  </a:ln>
                  <a:solidFill>
                    <a:prstClr val="white"/>
                  </a:solidFill>
                  <a:effectLst/>
                  <a:uLnTx/>
                  <a:uFillTx/>
                  <a:latin typeface="Arial" panose="020B0604020202020204" pitchFamily="34" charset="0"/>
                  <a:cs typeface="Arial" panose="020B0604020202020204" pitchFamily="34" charset="0"/>
                </a:rPr>
                <a:t>11</a:t>
              </a:r>
            </a:p>
            <a:p>
              <a:pPr marL="0" marR="0" lvl="0" indent="0" algn="ctr" defTabSz="1219140" rtl="0" eaLnBrk="1" fontAlgn="base" latinLnBrk="0" hangingPunct="1">
                <a:lnSpc>
                  <a:spcPct val="100000"/>
                </a:lnSpc>
                <a:spcBef>
                  <a:spcPct val="0"/>
                </a:spcBef>
                <a:spcAft>
                  <a:spcPct val="0"/>
                </a:spcAft>
                <a:buClrTx/>
                <a:buSzTx/>
                <a:buFontTx/>
                <a:buNone/>
                <a:tabLst/>
                <a:defRPr/>
              </a:pPr>
              <a:r>
                <a:rPr kumimoji="0" lang="en-GB" sz="1100"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P2 niraparib study initiated </a:t>
              </a:r>
              <a:r>
                <a:rPr kumimoji="0" lang="en-GB" sz="11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(GALAHAD)</a:t>
              </a:r>
            </a:p>
          </p:txBody>
        </p:sp>
        <p:sp>
          <p:nvSpPr>
            <p:cNvPr id="87" name="Round Diagonal Corner Rectangle 20">
              <a:extLst>
                <a:ext uri="{FF2B5EF4-FFF2-40B4-BE49-F238E27FC236}">
                  <a16:creationId xmlns="" xmlns:a16="http://schemas.microsoft.com/office/drawing/2014/main" id="{4DC1D654-612D-4DD5-9DC8-BFFD5CC32EF3}"/>
                </a:ext>
              </a:extLst>
            </p:cNvPr>
            <p:cNvSpPr/>
            <p:nvPr/>
          </p:nvSpPr>
          <p:spPr bwMode="auto">
            <a:xfrm>
              <a:off x="3884470" y="4937787"/>
              <a:ext cx="1452285" cy="767869"/>
            </a:xfrm>
            <a:prstGeom prst="round2DiagRect">
              <a:avLst/>
            </a:prstGeom>
            <a:solidFill>
              <a:schemeClr val="tx2">
                <a:lumMod val="75000"/>
              </a:schemeClr>
            </a:solidFill>
            <a:ln w="9525" cap="flat" cmpd="sng" algn="ctr">
              <a:noFill/>
              <a:prstDash val="solid"/>
              <a:round/>
              <a:headEnd type="none" w="med" len="med"/>
              <a:tailEnd type="none" w="med" len="med"/>
            </a:ln>
            <a:effectLst/>
          </p:spPr>
          <p:txBody>
            <a:bodyPr vert="horz" wrap="square" lIns="0" tIns="60960" rIns="0" bIns="60960" numCol="1" rtlCol="0" anchor="ctr" anchorCtr="0" compatLnSpc="1">
              <a:prstTxWarp prst="textNoShape">
                <a:avLst/>
              </a:prstTxWarp>
              <a:spAutoFit/>
            </a:bodyPr>
            <a:lstStyle/>
            <a:p>
              <a:pPr marL="0" marR="0" lvl="0" indent="0" algn="ctr" defTabSz="1219140" rtl="0" eaLnBrk="1" fontAlgn="base" latinLnBrk="0" hangingPunct="1">
                <a:lnSpc>
                  <a:spcPct val="100000"/>
                </a:lnSpc>
                <a:spcBef>
                  <a:spcPct val="0"/>
                </a:spcBef>
                <a:spcAft>
                  <a:spcPct val="0"/>
                </a:spcAft>
                <a:buClrTx/>
                <a:buSzTx/>
                <a:buFontTx/>
                <a:buNone/>
                <a:tabLst/>
                <a:defRPr/>
              </a:pPr>
              <a:r>
                <a:rPr kumimoji="0" lang="en-GB" sz="11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Q3 2017</a:t>
              </a:r>
              <a:r>
                <a:rPr kumimoji="0" lang="en-GB" sz="1100" b="0" i="0" u="none" strike="noStrike" kern="0" cap="none" spc="0" normalizeH="0" baseline="30000" noProof="0" dirty="0">
                  <a:ln>
                    <a:noFill/>
                  </a:ln>
                  <a:solidFill>
                    <a:prstClr val="white"/>
                  </a:solidFill>
                  <a:effectLst/>
                  <a:uLnTx/>
                  <a:uFillTx/>
                  <a:latin typeface="Arial" panose="020B0604020202020204" pitchFamily="34" charset="0"/>
                  <a:cs typeface="Arial" panose="020B0604020202020204" pitchFamily="34" charset="0"/>
                </a:rPr>
                <a:t>12</a:t>
              </a:r>
            </a:p>
            <a:p>
              <a:pPr marL="0" marR="0" lvl="0" indent="0" algn="ctr" defTabSz="1219140" rtl="0" eaLnBrk="1" fontAlgn="base" latinLnBrk="0" hangingPunct="1">
                <a:lnSpc>
                  <a:spcPct val="100000"/>
                </a:lnSpc>
                <a:spcBef>
                  <a:spcPct val="0"/>
                </a:spcBef>
                <a:spcAft>
                  <a:spcPct val="0"/>
                </a:spcAft>
                <a:buClrTx/>
                <a:buSzTx/>
                <a:buFontTx/>
                <a:buNone/>
                <a:tabLst/>
                <a:defRPr/>
              </a:pPr>
              <a:r>
                <a:rPr kumimoji="0" lang="en-GB" sz="1100"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P2 talazoparib study initiated</a:t>
              </a:r>
              <a:r>
                <a:rPr kumimoji="0" lang="en-GB" sz="11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(TALAPRO-1)</a:t>
              </a:r>
            </a:p>
          </p:txBody>
        </p:sp>
        <p:cxnSp>
          <p:nvCxnSpPr>
            <p:cNvPr id="88" name="Connector: Elbow 111">
              <a:extLst>
                <a:ext uri="{FF2B5EF4-FFF2-40B4-BE49-F238E27FC236}">
                  <a16:creationId xmlns="" xmlns:a16="http://schemas.microsoft.com/office/drawing/2014/main" id="{2345EE41-D09C-40D0-AFFD-589F42C74E9C}"/>
                </a:ext>
              </a:extLst>
            </p:cNvPr>
            <p:cNvCxnSpPr>
              <a:cxnSpLocks/>
            </p:cNvCxnSpPr>
            <p:nvPr/>
          </p:nvCxnSpPr>
          <p:spPr bwMode="auto">
            <a:xfrm rot="5400000" flipH="1" flipV="1">
              <a:off x="1975105" y="2911429"/>
              <a:ext cx="188243" cy="114905"/>
            </a:xfrm>
            <a:prstGeom prst="bentConnector3">
              <a:avLst>
                <a:gd name="adj1" fmla="val 50000"/>
              </a:avLst>
            </a:prstGeom>
            <a:solidFill>
              <a:srgbClr val="00ADD0"/>
            </a:solidFill>
            <a:ln w="19050" cap="flat" cmpd="sng" algn="ctr">
              <a:solidFill>
                <a:schemeClr val="accent6"/>
              </a:solidFill>
              <a:prstDash val="solid"/>
              <a:round/>
              <a:headEnd type="none" w="med" len="med"/>
              <a:tailEnd type="none" w="med" len="med"/>
            </a:ln>
            <a:effectLst/>
          </p:spPr>
        </p:cxnSp>
        <p:cxnSp>
          <p:nvCxnSpPr>
            <p:cNvPr id="89" name="Connector: Elbow 114">
              <a:extLst>
                <a:ext uri="{FF2B5EF4-FFF2-40B4-BE49-F238E27FC236}">
                  <a16:creationId xmlns="" xmlns:a16="http://schemas.microsoft.com/office/drawing/2014/main" id="{0B48B609-9C96-4B2C-B24D-5C59CA9B5C48}"/>
                </a:ext>
              </a:extLst>
            </p:cNvPr>
            <p:cNvCxnSpPr>
              <a:cxnSpLocks/>
            </p:cNvCxnSpPr>
            <p:nvPr/>
          </p:nvCxnSpPr>
          <p:spPr bwMode="auto">
            <a:xfrm rot="5400000" flipH="1" flipV="1">
              <a:off x="6467027" y="2868104"/>
              <a:ext cx="346962" cy="204029"/>
            </a:xfrm>
            <a:prstGeom prst="bentConnector3">
              <a:avLst>
                <a:gd name="adj1" fmla="val 50000"/>
              </a:avLst>
            </a:prstGeom>
            <a:solidFill>
              <a:srgbClr val="00ADD0"/>
            </a:solidFill>
            <a:ln w="19050" cap="flat" cmpd="sng" algn="ctr">
              <a:solidFill>
                <a:schemeClr val="accent6"/>
              </a:solidFill>
              <a:prstDash val="solid"/>
              <a:round/>
              <a:headEnd type="none" w="med" len="med"/>
              <a:tailEnd type="none" w="med" len="med"/>
            </a:ln>
            <a:effectLst/>
          </p:spPr>
        </p:cxnSp>
        <p:sp>
          <p:nvSpPr>
            <p:cNvPr id="90" name="Round Diagonal Corner Rectangle 24">
              <a:extLst>
                <a:ext uri="{FF2B5EF4-FFF2-40B4-BE49-F238E27FC236}">
                  <a16:creationId xmlns="" xmlns:a16="http://schemas.microsoft.com/office/drawing/2014/main" id="{72CF7AA2-795E-4B6E-A6DA-9BC026C8FF0A}"/>
                </a:ext>
              </a:extLst>
            </p:cNvPr>
            <p:cNvSpPr/>
            <p:nvPr/>
          </p:nvSpPr>
          <p:spPr bwMode="auto">
            <a:xfrm>
              <a:off x="9479138" y="4834780"/>
              <a:ext cx="1452285" cy="973884"/>
            </a:xfrm>
            <a:prstGeom prst="round2DiagRect">
              <a:avLst/>
            </a:prstGeom>
            <a:solidFill>
              <a:schemeClr val="tx2">
                <a:lumMod val="75000"/>
              </a:schemeClr>
            </a:solidFill>
            <a:ln w="9525" cap="flat" cmpd="sng" algn="ctr">
              <a:noFill/>
              <a:prstDash val="solid"/>
              <a:round/>
              <a:headEnd type="none" w="med" len="med"/>
              <a:tailEnd type="none" w="med" len="med"/>
            </a:ln>
            <a:effectLst/>
          </p:spPr>
          <p:txBody>
            <a:bodyPr vert="horz" wrap="square" lIns="0" tIns="60960" rIns="0" bIns="60960" numCol="1" rtlCol="0" anchor="ctr" anchorCtr="0" compatLnSpc="1">
              <a:prstTxWarp prst="textNoShape">
                <a:avLst/>
              </a:prstTxWarp>
              <a:spAutoFit/>
            </a:bodyPr>
            <a:lstStyle/>
            <a:p>
              <a:pPr marL="0" marR="0" lvl="0" indent="0" algn="ctr" defTabSz="1219140" rtl="0" eaLnBrk="1" fontAlgn="base" latinLnBrk="0" hangingPunct="1">
                <a:lnSpc>
                  <a:spcPct val="100000"/>
                </a:lnSpc>
                <a:spcBef>
                  <a:spcPct val="0"/>
                </a:spcBef>
                <a:spcAft>
                  <a:spcPct val="0"/>
                </a:spcAft>
                <a:buClrTx/>
                <a:buSzTx/>
                <a:buFontTx/>
                <a:buNone/>
                <a:tabLst/>
                <a:defRPr/>
              </a:pPr>
              <a:r>
                <a:rPr kumimoji="0" lang="en-GB" sz="11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Q3 2021</a:t>
              </a:r>
              <a:r>
                <a:rPr kumimoji="0" lang="en-GB" sz="1100" b="0" i="0" u="none" strike="noStrike" kern="0" cap="none" spc="0" normalizeH="0" baseline="30000" noProof="0" dirty="0">
                  <a:ln>
                    <a:noFill/>
                  </a:ln>
                  <a:solidFill>
                    <a:prstClr val="white"/>
                  </a:solidFill>
                  <a:effectLst/>
                  <a:uLnTx/>
                  <a:uFillTx/>
                  <a:latin typeface="Arial" panose="020B0604020202020204" pitchFamily="34" charset="0"/>
                  <a:cs typeface="Arial" panose="020B0604020202020204" pitchFamily="34" charset="0"/>
                </a:rPr>
                <a:t>13</a:t>
              </a:r>
              <a:endParaRPr kumimoji="0" lang="en-GB" sz="11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1219140" rtl="0" eaLnBrk="1" fontAlgn="base" latinLnBrk="0" hangingPunct="1">
                <a:lnSpc>
                  <a:spcPct val="100000"/>
                </a:lnSpc>
                <a:spcBef>
                  <a:spcPct val="0"/>
                </a:spcBef>
                <a:spcAft>
                  <a:spcPct val="0"/>
                </a:spcAft>
                <a:buClrTx/>
                <a:buSzTx/>
                <a:buFontTx/>
                <a:buNone/>
                <a:tabLst/>
                <a:defRPr/>
              </a:pPr>
              <a:r>
                <a:rPr kumimoji="0" lang="en-GB" sz="1100"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P2 talazoparib study publication </a:t>
              </a:r>
              <a:br>
                <a:rPr kumimoji="0" lang="en-GB" sz="1100"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br>
              <a:r>
                <a:rPr kumimoji="0" lang="en-GB" sz="11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(TALAPRO-1)</a:t>
              </a:r>
              <a:endParaRPr kumimoji="0" lang="en-GB" sz="1100"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cxnSp>
          <p:nvCxnSpPr>
            <p:cNvPr id="91" name="Connector: Elbow 86">
              <a:extLst>
                <a:ext uri="{FF2B5EF4-FFF2-40B4-BE49-F238E27FC236}">
                  <a16:creationId xmlns="" xmlns:a16="http://schemas.microsoft.com/office/drawing/2014/main" id="{5616564F-E8E4-437C-A9A8-DE9AA7709379}"/>
                </a:ext>
              </a:extLst>
            </p:cNvPr>
            <p:cNvCxnSpPr>
              <a:cxnSpLocks/>
              <a:stCxn id="82" idx="2"/>
            </p:cNvCxnSpPr>
            <p:nvPr/>
          </p:nvCxnSpPr>
          <p:spPr bwMode="auto">
            <a:xfrm rot="10800000">
              <a:off x="3721645" y="2863100"/>
              <a:ext cx="281571" cy="1505478"/>
            </a:xfrm>
            <a:prstGeom prst="bentConnector2">
              <a:avLst/>
            </a:prstGeom>
            <a:solidFill>
              <a:srgbClr val="00ADD0"/>
            </a:solidFill>
            <a:ln w="19050" cap="flat" cmpd="sng" algn="ctr">
              <a:solidFill>
                <a:schemeClr val="accent6"/>
              </a:solidFill>
              <a:prstDash val="solid"/>
              <a:round/>
              <a:headEnd type="none" w="med" len="med"/>
              <a:tailEnd type="none" w="med" len="med"/>
            </a:ln>
            <a:effectLst/>
          </p:spPr>
        </p:cxnSp>
        <p:cxnSp>
          <p:nvCxnSpPr>
            <p:cNvPr id="92" name="Straight Connector 91">
              <a:extLst>
                <a:ext uri="{FF2B5EF4-FFF2-40B4-BE49-F238E27FC236}">
                  <a16:creationId xmlns="" xmlns:a16="http://schemas.microsoft.com/office/drawing/2014/main" id="{671E7252-6091-4FA7-AF9B-D6C5C4C102F8}"/>
                </a:ext>
              </a:extLst>
            </p:cNvPr>
            <p:cNvCxnSpPr>
              <a:cxnSpLocks/>
            </p:cNvCxnSpPr>
            <p:nvPr/>
          </p:nvCxnSpPr>
          <p:spPr bwMode="auto">
            <a:xfrm>
              <a:off x="8037055" y="2907744"/>
              <a:ext cx="8008" cy="1114563"/>
            </a:xfrm>
            <a:prstGeom prst="line">
              <a:avLst/>
            </a:prstGeom>
            <a:solidFill>
              <a:srgbClr val="00ADD0"/>
            </a:solidFill>
            <a:ln w="19050" cap="flat" cmpd="sng" algn="ctr">
              <a:solidFill>
                <a:schemeClr val="accent6"/>
              </a:solidFill>
              <a:prstDash val="solid"/>
              <a:round/>
              <a:headEnd type="none" w="med" len="med"/>
              <a:tailEnd type="none" w="med" len="med"/>
            </a:ln>
            <a:effectLst/>
          </p:spPr>
        </p:cxnSp>
        <p:cxnSp>
          <p:nvCxnSpPr>
            <p:cNvPr id="93" name="Straight Connector 92">
              <a:extLst>
                <a:ext uri="{FF2B5EF4-FFF2-40B4-BE49-F238E27FC236}">
                  <a16:creationId xmlns="" xmlns:a16="http://schemas.microsoft.com/office/drawing/2014/main" id="{2BBE62D3-4A46-41F1-87E9-49FA32917BCE}"/>
                </a:ext>
              </a:extLst>
            </p:cNvPr>
            <p:cNvCxnSpPr>
              <a:cxnSpLocks/>
            </p:cNvCxnSpPr>
            <p:nvPr/>
          </p:nvCxnSpPr>
          <p:spPr bwMode="auto">
            <a:xfrm>
              <a:off x="9547937" y="2874677"/>
              <a:ext cx="0" cy="773666"/>
            </a:xfrm>
            <a:prstGeom prst="line">
              <a:avLst/>
            </a:prstGeom>
            <a:solidFill>
              <a:srgbClr val="00ADD0"/>
            </a:solidFill>
            <a:ln w="19050" cap="flat" cmpd="sng" algn="ctr">
              <a:solidFill>
                <a:schemeClr val="accent6"/>
              </a:solidFill>
              <a:prstDash val="solid"/>
              <a:round/>
              <a:headEnd type="none" w="med" len="med"/>
              <a:tailEnd type="none" w="med" len="med"/>
            </a:ln>
            <a:effectLst/>
          </p:spPr>
        </p:cxnSp>
        <p:sp>
          <p:nvSpPr>
            <p:cNvPr id="94" name="Round Diagonal Corner Rectangle 19">
              <a:extLst>
                <a:ext uri="{FF2B5EF4-FFF2-40B4-BE49-F238E27FC236}">
                  <a16:creationId xmlns="" xmlns:a16="http://schemas.microsoft.com/office/drawing/2014/main" id="{203E0E00-3B0C-4FC1-98A9-2352AD884EC7}"/>
                </a:ext>
              </a:extLst>
            </p:cNvPr>
            <p:cNvSpPr/>
            <p:nvPr/>
          </p:nvSpPr>
          <p:spPr bwMode="auto">
            <a:xfrm>
              <a:off x="9358639" y="2922316"/>
              <a:ext cx="1452285" cy="973884"/>
            </a:xfrm>
            <a:prstGeom prst="round2DiagRect">
              <a:avLst/>
            </a:prstGeom>
            <a:solidFill>
              <a:schemeClr val="accent2"/>
            </a:solidFill>
            <a:ln w="9525" cap="flat" cmpd="sng" algn="ctr">
              <a:noFill/>
              <a:prstDash val="solid"/>
              <a:round/>
              <a:headEnd type="none" w="med" len="med"/>
              <a:tailEnd type="none" w="med" len="med"/>
            </a:ln>
            <a:effectLst/>
          </p:spPr>
          <p:txBody>
            <a:bodyPr vert="horz" wrap="square" lIns="0" tIns="60960" rIns="0" bIns="60960" numCol="1" rtlCol="0" anchor="ctr" anchorCtr="0" compatLnSpc="1">
              <a:prstTxWarp prst="textNoShape">
                <a:avLst/>
              </a:prstTxWarp>
              <a:spAutoFit/>
            </a:bodyPr>
            <a:lstStyle/>
            <a:p>
              <a:pPr marL="0" marR="0" lvl="0" indent="0" algn="ctr" defTabSz="1219140" rtl="0" eaLnBrk="1" fontAlgn="base" latinLnBrk="0" hangingPunct="1">
                <a:lnSpc>
                  <a:spcPct val="100000"/>
                </a:lnSpc>
                <a:spcBef>
                  <a:spcPct val="0"/>
                </a:spcBef>
                <a:spcAft>
                  <a:spcPct val="0"/>
                </a:spcAft>
                <a:buClrTx/>
                <a:buSzTx/>
                <a:buFontTx/>
                <a:buNone/>
                <a:tabLst/>
                <a:defRPr/>
              </a:pPr>
              <a:r>
                <a:rPr kumimoji="0" lang="en-GB" sz="11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Q1 2022</a:t>
              </a:r>
              <a:r>
                <a:rPr kumimoji="0" lang="en-GB" sz="1100" b="0" i="0" u="none" strike="noStrike" kern="0" cap="none" spc="0" normalizeH="0" baseline="30000" noProof="0" dirty="0">
                  <a:ln>
                    <a:noFill/>
                  </a:ln>
                  <a:solidFill>
                    <a:prstClr val="white"/>
                  </a:solidFill>
                  <a:effectLst/>
                  <a:uLnTx/>
                  <a:uFillTx/>
                  <a:latin typeface="Arial" panose="020B0604020202020204" pitchFamily="34" charset="0"/>
                  <a:cs typeface="Arial" panose="020B0604020202020204" pitchFamily="34" charset="0"/>
                </a:rPr>
                <a:t>7</a:t>
              </a:r>
              <a:endParaRPr kumimoji="0" lang="en-GB" sz="11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1219140" rtl="0" eaLnBrk="1" fontAlgn="base" latinLnBrk="0" hangingPunct="1">
                <a:lnSpc>
                  <a:spcPct val="100000"/>
                </a:lnSpc>
                <a:spcBef>
                  <a:spcPct val="0"/>
                </a:spcBef>
                <a:spcAft>
                  <a:spcPct val="0"/>
                </a:spcAft>
                <a:buClrTx/>
                <a:buSzTx/>
                <a:buFontTx/>
                <a:buNone/>
                <a:tabLst/>
                <a:defRPr/>
              </a:pPr>
              <a:r>
                <a:rPr kumimoji="0" lang="en-GB" sz="1100"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P3 rucaparib study primary completion </a:t>
              </a:r>
              <a:r>
                <a:rPr kumimoji="0" lang="en-GB" sz="11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(TRITON3)</a:t>
              </a:r>
            </a:p>
          </p:txBody>
        </p:sp>
        <p:sp>
          <p:nvSpPr>
            <p:cNvPr id="95" name="Round Diagonal Corner Rectangle 14">
              <a:extLst>
                <a:ext uri="{FF2B5EF4-FFF2-40B4-BE49-F238E27FC236}">
                  <a16:creationId xmlns="" xmlns:a16="http://schemas.microsoft.com/office/drawing/2014/main" id="{A6141E8E-F3D0-4C3B-AB64-5E919E0A4F7D}"/>
                </a:ext>
              </a:extLst>
            </p:cNvPr>
            <p:cNvSpPr/>
            <p:nvPr/>
          </p:nvSpPr>
          <p:spPr bwMode="auto">
            <a:xfrm>
              <a:off x="6649338" y="1435754"/>
              <a:ext cx="1452285" cy="804672"/>
            </a:xfrm>
            <a:prstGeom prst="round2DiagRect">
              <a:avLst/>
            </a:prstGeom>
            <a:solidFill>
              <a:schemeClr val="accent1"/>
            </a:solidFill>
            <a:ln w="9525" cap="flat" cmpd="sng" algn="ctr">
              <a:noFill/>
              <a:prstDash val="solid"/>
              <a:round/>
              <a:headEnd type="none" w="med" len="med"/>
              <a:tailEnd type="none" w="med" len="med"/>
            </a:ln>
            <a:effectLst/>
          </p:spPr>
          <p:txBody>
            <a:bodyPr vert="horz" wrap="square" lIns="121920" tIns="60960" rIns="121920" bIns="60960" numCol="1" rtlCol="0" anchor="ctr" anchorCtr="0" compatLnSpc="1">
              <a:prstTxWarp prst="textNoShape">
                <a:avLst/>
              </a:prstTxWarp>
            </a:bodyPr>
            <a:lstStyle/>
            <a:p>
              <a:pPr marL="0" marR="0" lvl="0" indent="0" algn="ctr" defTabSz="1219140" rtl="0" eaLnBrk="1" fontAlgn="base" latinLnBrk="0" hangingPunct="1">
                <a:lnSpc>
                  <a:spcPct val="100000"/>
                </a:lnSpc>
                <a:spcBef>
                  <a:spcPct val="0"/>
                </a:spcBef>
                <a:spcAft>
                  <a:spcPct val="0"/>
                </a:spcAft>
                <a:buClrTx/>
                <a:buSzTx/>
                <a:buFontTx/>
                <a:buNone/>
                <a:tabLst/>
                <a:defRPr/>
              </a:pPr>
              <a:r>
                <a:rPr kumimoji="0" lang="en-GB" sz="110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Q2 2020</a:t>
              </a:r>
              <a:r>
                <a:rPr kumimoji="0" lang="en-GB" sz="1100" i="0" u="none" strike="noStrike" kern="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3</a:t>
              </a:r>
            </a:p>
            <a:p>
              <a:pPr marL="0" marR="0" lvl="0" indent="0" algn="ctr" defTabSz="1219140" rtl="0" eaLnBrk="1" fontAlgn="base" latinLnBrk="0" hangingPunct="1">
                <a:lnSpc>
                  <a:spcPct val="100000"/>
                </a:lnSpc>
                <a:spcBef>
                  <a:spcPct val="0"/>
                </a:spcBef>
                <a:spcAft>
                  <a:spcPct val="0"/>
                </a:spcAft>
                <a:buClrTx/>
                <a:buSzTx/>
                <a:buFontTx/>
                <a:buNone/>
                <a:tabLst/>
                <a:defRPr/>
              </a:pPr>
              <a:r>
                <a:rPr kumimoji="0" lang="en-GB" sz="11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FDA approval </a:t>
              </a:r>
              <a:br>
                <a:rPr kumimoji="0" lang="en-GB" sz="11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en-GB" sz="11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of olaparib</a:t>
              </a:r>
            </a:p>
          </p:txBody>
        </p:sp>
        <p:cxnSp>
          <p:nvCxnSpPr>
            <p:cNvPr id="96" name="Connector: Elbow 95">
              <a:extLst>
                <a:ext uri="{FF2B5EF4-FFF2-40B4-BE49-F238E27FC236}">
                  <a16:creationId xmlns="" xmlns:a16="http://schemas.microsoft.com/office/drawing/2014/main" id="{D157BE28-D8A1-4EEA-999F-CD41A121AD27}"/>
                </a:ext>
              </a:extLst>
            </p:cNvPr>
            <p:cNvCxnSpPr>
              <a:cxnSpLocks/>
              <a:endCxn id="97" idx="1"/>
            </p:cNvCxnSpPr>
            <p:nvPr/>
          </p:nvCxnSpPr>
          <p:spPr bwMode="auto">
            <a:xfrm flipV="1">
              <a:off x="7863502" y="2240426"/>
              <a:ext cx="1174842" cy="90862"/>
            </a:xfrm>
            <a:prstGeom prst="bentConnector2">
              <a:avLst/>
            </a:prstGeom>
            <a:ln w="19050">
              <a:solidFill>
                <a:schemeClr val="accent6"/>
              </a:solidFill>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97" name="Round Diagonal Corner Rectangle 14">
              <a:extLst>
                <a:ext uri="{FF2B5EF4-FFF2-40B4-BE49-F238E27FC236}">
                  <a16:creationId xmlns="" xmlns:a16="http://schemas.microsoft.com/office/drawing/2014/main" id="{2539097A-624F-43E4-A965-CB7395A12380}"/>
                </a:ext>
              </a:extLst>
            </p:cNvPr>
            <p:cNvSpPr/>
            <p:nvPr/>
          </p:nvSpPr>
          <p:spPr bwMode="auto">
            <a:xfrm>
              <a:off x="8312201" y="1435754"/>
              <a:ext cx="1452285" cy="804672"/>
            </a:xfrm>
            <a:prstGeom prst="round2DiagRect">
              <a:avLst/>
            </a:prstGeom>
            <a:solidFill>
              <a:schemeClr val="accent1"/>
            </a:solidFill>
            <a:ln w="9525" cap="flat" cmpd="sng" algn="ctr">
              <a:noFill/>
              <a:prstDash val="solid"/>
              <a:round/>
              <a:headEnd type="none" w="med" len="med"/>
              <a:tailEnd type="none" w="med" len="med"/>
            </a:ln>
            <a:effectLst/>
          </p:spPr>
          <p:txBody>
            <a:bodyPr vert="horz" wrap="square" lIns="121920" tIns="60960" rIns="121920" bIns="60960" numCol="1" rtlCol="0" anchor="ctr" anchorCtr="0" compatLnSpc="1">
              <a:prstTxWarp prst="textNoShape">
                <a:avLst/>
              </a:prstTxWarp>
            </a:bodyPr>
            <a:lstStyle/>
            <a:p>
              <a:pPr marL="0" marR="0" lvl="0" indent="0" algn="ctr" defTabSz="1219140" rtl="0" eaLnBrk="1" fontAlgn="base" latinLnBrk="0" hangingPunct="1">
                <a:lnSpc>
                  <a:spcPct val="100000"/>
                </a:lnSpc>
                <a:spcBef>
                  <a:spcPct val="0"/>
                </a:spcBef>
                <a:spcAft>
                  <a:spcPct val="0"/>
                </a:spcAft>
                <a:buClrTx/>
                <a:buSzTx/>
                <a:buFontTx/>
                <a:buNone/>
                <a:tabLst/>
                <a:defRPr/>
              </a:pPr>
              <a:r>
                <a:rPr kumimoji="0" lang="en-GB" sz="110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Q4 2020</a:t>
              </a:r>
              <a:r>
                <a:rPr kumimoji="0" lang="en-GB" sz="1100" i="0" u="none" strike="noStrike" kern="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4</a:t>
              </a:r>
            </a:p>
            <a:p>
              <a:pPr marL="0" marR="0" lvl="0" indent="0" algn="ctr" defTabSz="1219140" rtl="0" eaLnBrk="1" fontAlgn="base" latinLnBrk="0" hangingPunct="1">
                <a:lnSpc>
                  <a:spcPct val="100000"/>
                </a:lnSpc>
                <a:spcBef>
                  <a:spcPct val="0"/>
                </a:spcBef>
                <a:spcAft>
                  <a:spcPct val="0"/>
                </a:spcAft>
                <a:buClrTx/>
                <a:buSzTx/>
                <a:buFontTx/>
                <a:buNone/>
                <a:tabLst/>
                <a:defRPr/>
              </a:pPr>
              <a:r>
                <a:rPr kumimoji="0" lang="en-GB" sz="11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EMA approval of olaparib</a:t>
              </a:r>
            </a:p>
          </p:txBody>
        </p:sp>
        <p:sp>
          <p:nvSpPr>
            <p:cNvPr id="98" name="Round Diagonal Corner Rectangle 17">
              <a:extLst>
                <a:ext uri="{FF2B5EF4-FFF2-40B4-BE49-F238E27FC236}">
                  <a16:creationId xmlns="" xmlns:a16="http://schemas.microsoft.com/office/drawing/2014/main" id="{FA4C1F30-F79F-4E97-95D5-659CCF8A39D9}"/>
                </a:ext>
              </a:extLst>
            </p:cNvPr>
            <p:cNvSpPr/>
            <p:nvPr/>
          </p:nvSpPr>
          <p:spPr bwMode="auto">
            <a:xfrm>
              <a:off x="5927189" y="3984643"/>
              <a:ext cx="1452285" cy="767869"/>
            </a:xfrm>
            <a:prstGeom prst="round2DiagRect">
              <a:avLst/>
            </a:prstGeom>
            <a:solidFill>
              <a:schemeClr val="accent2"/>
            </a:solidFill>
            <a:ln w="9525" cap="flat" cmpd="sng" algn="ctr">
              <a:noFill/>
              <a:prstDash val="solid"/>
              <a:round/>
              <a:headEnd type="none" w="med" len="med"/>
              <a:tailEnd type="none" w="med" len="med"/>
            </a:ln>
            <a:effectLst/>
          </p:spPr>
          <p:txBody>
            <a:bodyPr vert="horz" wrap="square" lIns="0" tIns="60960" rIns="0" bIns="60960" numCol="1" rtlCol="0" anchor="ctr" anchorCtr="0" compatLnSpc="1">
              <a:prstTxWarp prst="textNoShape">
                <a:avLst/>
              </a:prstTxWarp>
              <a:spAutoFit/>
            </a:bodyPr>
            <a:lstStyle/>
            <a:p>
              <a:pPr marL="0" marR="0" lvl="0" indent="0" algn="ctr" defTabSz="1219140" rtl="0" eaLnBrk="1" fontAlgn="base" latinLnBrk="0" hangingPunct="1">
                <a:lnSpc>
                  <a:spcPct val="100000"/>
                </a:lnSpc>
                <a:spcBef>
                  <a:spcPct val="0"/>
                </a:spcBef>
                <a:spcAft>
                  <a:spcPct val="0"/>
                </a:spcAft>
                <a:buClrTx/>
                <a:buSzTx/>
                <a:buFontTx/>
                <a:buNone/>
                <a:tabLst/>
                <a:defRPr/>
              </a:pPr>
              <a:r>
                <a:rPr kumimoji="0" lang="en-GB" sz="11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Q2 2020</a:t>
              </a:r>
              <a:r>
                <a:rPr kumimoji="0" lang="en-GB" sz="1100" b="0" i="0" u="none" strike="noStrike" kern="0" cap="none" spc="0" normalizeH="0" baseline="30000" noProof="0" dirty="0">
                  <a:ln>
                    <a:noFill/>
                  </a:ln>
                  <a:solidFill>
                    <a:prstClr val="white"/>
                  </a:solidFill>
                  <a:effectLst/>
                  <a:uLnTx/>
                  <a:uFillTx/>
                  <a:latin typeface="Arial" panose="020B0604020202020204" pitchFamily="34" charset="0"/>
                  <a:cs typeface="Arial" panose="020B0604020202020204" pitchFamily="34" charset="0"/>
                </a:rPr>
                <a:t>9</a:t>
              </a:r>
            </a:p>
            <a:p>
              <a:pPr marL="0" marR="0" lvl="0" indent="0" algn="ctr" defTabSz="1219140" rtl="0" eaLnBrk="1" fontAlgn="base" latinLnBrk="0" hangingPunct="1">
                <a:lnSpc>
                  <a:spcPct val="100000"/>
                </a:lnSpc>
                <a:spcBef>
                  <a:spcPct val="0"/>
                </a:spcBef>
                <a:spcAft>
                  <a:spcPct val="0"/>
                </a:spcAft>
                <a:buClrTx/>
                <a:buSzTx/>
                <a:buFontTx/>
                <a:buNone/>
                <a:tabLst/>
                <a:defRPr/>
              </a:pPr>
              <a:r>
                <a:rPr kumimoji="0" lang="en-GB" sz="1100"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FDA accelerated approval of rucaparib</a:t>
              </a:r>
              <a:endParaRPr kumimoji="0" lang="en-GB" sz="11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cxnSp>
          <p:nvCxnSpPr>
            <p:cNvPr id="99" name="Connector: Elbow 89">
              <a:extLst>
                <a:ext uri="{FF2B5EF4-FFF2-40B4-BE49-F238E27FC236}">
                  <a16:creationId xmlns="" xmlns:a16="http://schemas.microsoft.com/office/drawing/2014/main" id="{6D5DEFB1-B1F9-474A-9A49-6AC489524CF2}"/>
                </a:ext>
              </a:extLst>
            </p:cNvPr>
            <p:cNvCxnSpPr>
              <a:cxnSpLocks/>
              <a:stCxn id="98" idx="3"/>
            </p:cNvCxnSpPr>
            <p:nvPr/>
          </p:nvCxnSpPr>
          <p:spPr bwMode="auto">
            <a:xfrm rot="5400000" flipH="1" flipV="1">
              <a:off x="6428539" y="3121467"/>
              <a:ext cx="1087969" cy="638382"/>
            </a:xfrm>
            <a:prstGeom prst="bentConnector3">
              <a:avLst>
                <a:gd name="adj1" fmla="val 50000"/>
              </a:avLst>
            </a:prstGeom>
            <a:solidFill>
              <a:srgbClr val="00ADD0"/>
            </a:solidFill>
            <a:ln w="19050" cap="flat" cmpd="sng" algn="ctr">
              <a:solidFill>
                <a:schemeClr val="accent6"/>
              </a:solidFill>
              <a:prstDash val="solid"/>
              <a:round/>
              <a:headEnd type="none" w="med" len="med"/>
              <a:tailEnd type="none" w="med" len="med"/>
            </a:ln>
            <a:effectLst/>
          </p:spPr>
        </p:cxnSp>
        <p:cxnSp>
          <p:nvCxnSpPr>
            <p:cNvPr id="100" name="Connector: Elbow 99">
              <a:extLst>
                <a:ext uri="{FF2B5EF4-FFF2-40B4-BE49-F238E27FC236}">
                  <a16:creationId xmlns="" xmlns:a16="http://schemas.microsoft.com/office/drawing/2014/main" id="{EF06F151-D256-4FE0-A9E0-E843FDDBF918}"/>
                </a:ext>
              </a:extLst>
            </p:cNvPr>
            <p:cNvCxnSpPr>
              <a:cxnSpLocks/>
              <a:stCxn id="71" idx="1"/>
            </p:cNvCxnSpPr>
            <p:nvPr/>
          </p:nvCxnSpPr>
          <p:spPr bwMode="auto">
            <a:xfrm rot="16200000" flipH="1">
              <a:off x="6467267" y="1323847"/>
              <a:ext cx="93634" cy="1926790"/>
            </a:xfrm>
            <a:prstGeom prst="bentConnector2">
              <a:avLst/>
            </a:prstGeom>
            <a:ln w="19050">
              <a:solidFill>
                <a:schemeClr val="accent6"/>
              </a:solidFill>
              <a:headEnd type="none" w="med" len="med"/>
              <a:tailEnd type="none" w="med" len="med"/>
            </a:ln>
          </p:spPr>
          <p:style>
            <a:lnRef idx="1">
              <a:schemeClr val="accent3"/>
            </a:lnRef>
            <a:fillRef idx="0">
              <a:schemeClr val="accent3"/>
            </a:fillRef>
            <a:effectRef idx="0">
              <a:schemeClr val="accent3"/>
            </a:effectRef>
            <a:fontRef idx="minor">
              <a:schemeClr val="tx1"/>
            </a:fontRef>
          </p:style>
        </p:cxnSp>
        <p:cxnSp>
          <p:nvCxnSpPr>
            <p:cNvPr id="101" name="Straight Connector 100">
              <a:extLst>
                <a:ext uri="{FF2B5EF4-FFF2-40B4-BE49-F238E27FC236}">
                  <a16:creationId xmlns="" xmlns:a16="http://schemas.microsoft.com/office/drawing/2014/main" id="{275DE133-2976-4E18-A2E5-09675F7080D4}"/>
                </a:ext>
              </a:extLst>
            </p:cNvPr>
            <p:cNvCxnSpPr>
              <a:cxnSpLocks/>
            </p:cNvCxnSpPr>
            <p:nvPr/>
          </p:nvCxnSpPr>
          <p:spPr bwMode="auto">
            <a:xfrm>
              <a:off x="7467015" y="2331289"/>
              <a:ext cx="0" cy="95905"/>
            </a:xfrm>
            <a:prstGeom prst="line">
              <a:avLst/>
            </a:prstGeom>
            <a:solidFill>
              <a:schemeClr val="accent1"/>
            </a:solidFill>
            <a:ln w="19050" cap="flat" cmpd="sng" algn="ctr">
              <a:solidFill>
                <a:schemeClr val="accent6"/>
              </a:solidFill>
              <a:prstDash val="solid"/>
              <a:round/>
              <a:headEnd type="none" w="med" len="med"/>
              <a:tailEnd type="none" w="med" len="med"/>
            </a:ln>
            <a:effectLst/>
          </p:spPr>
        </p:cxnSp>
        <p:sp>
          <p:nvSpPr>
            <p:cNvPr id="81" name="Round Diagonal Corner Rectangle 21">
              <a:extLst>
                <a:ext uri="{FF2B5EF4-FFF2-40B4-BE49-F238E27FC236}">
                  <a16:creationId xmlns="" xmlns:a16="http://schemas.microsoft.com/office/drawing/2014/main" id="{71A99982-AFE4-45CD-8BC9-FD92B7D80620}"/>
                </a:ext>
              </a:extLst>
            </p:cNvPr>
            <p:cNvSpPr/>
            <p:nvPr/>
          </p:nvSpPr>
          <p:spPr bwMode="auto">
            <a:xfrm>
              <a:off x="1117835" y="3025324"/>
              <a:ext cx="1452285" cy="767869"/>
            </a:xfrm>
            <a:prstGeom prst="round2DiagRect">
              <a:avLst/>
            </a:prstGeom>
            <a:solidFill>
              <a:schemeClr val="tx2"/>
            </a:solidFill>
            <a:ln w="9525" cap="flat" cmpd="sng" algn="ctr">
              <a:noFill/>
              <a:prstDash val="solid"/>
              <a:round/>
              <a:headEnd type="none" w="med" len="med"/>
              <a:tailEnd type="none" w="med" len="med"/>
            </a:ln>
            <a:effectLst/>
          </p:spPr>
          <p:txBody>
            <a:bodyPr vert="horz" wrap="square" lIns="0" tIns="60960" rIns="0" bIns="60960" numCol="1" rtlCol="0" anchor="ctr" anchorCtr="0" compatLnSpc="1">
              <a:prstTxWarp prst="textNoShape">
                <a:avLst/>
              </a:prstTxWarp>
              <a:spAutoFit/>
            </a:bodyPr>
            <a:lstStyle/>
            <a:p>
              <a:pPr marL="0" marR="0" lvl="0" indent="0" algn="ctr" defTabSz="1219140" rtl="0" eaLnBrk="1" fontAlgn="base" latinLnBrk="0" hangingPunct="1">
                <a:lnSpc>
                  <a:spcPct val="100000"/>
                </a:lnSpc>
                <a:spcBef>
                  <a:spcPct val="0"/>
                </a:spcBef>
                <a:spcAft>
                  <a:spcPct val="0"/>
                </a:spcAft>
                <a:buClrTx/>
                <a:buSzTx/>
                <a:buFontTx/>
                <a:buNone/>
                <a:tabLst/>
                <a:defRPr/>
              </a:pPr>
              <a:r>
                <a:rPr kumimoji="0" lang="en-GB" sz="11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Q4 2015</a:t>
              </a:r>
              <a:r>
                <a:rPr kumimoji="0" lang="en-GB" sz="1100" b="0" i="0" u="none" strike="noStrike" kern="0" cap="none" spc="0" normalizeH="0" baseline="30000" noProof="0" dirty="0">
                  <a:ln>
                    <a:noFill/>
                  </a:ln>
                  <a:solidFill>
                    <a:prstClr val="white"/>
                  </a:solidFill>
                  <a:effectLst/>
                  <a:uLnTx/>
                  <a:uFillTx/>
                  <a:latin typeface="Arial" panose="020B0604020202020204" pitchFamily="34" charset="0"/>
                  <a:cs typeface="Arial" panose="020B0604020202020204" pitchFamily="34" charset="0"/>
                </a:rPr>
                <a:t>5</a:t>
              </a:r>
            </a:p>
            <a:p>
              <a:pPr marL="0" marR="0" lvl="0" indent="0" algn="ctr" defTabSz="1219140" rtl="0" eaLnBrk="1" fontAlgn="base" latinLnBrk="0" hangingPunct="1">
                <a:lnSpc>
                  <a:spcPct val="100000"/>
                </a:lnSpc>
                <a:spcBef>
                  <a:spcPct val="0"/>
                </a:spcBef>
                <a:spcAft>
                  <a:spcPct val="0"/>
                </a:spcAft>
                <a:buClrTx/>
                <a:buSzTx/>
                <a:buFontTx/>
                <a:buNone/>
                <a:tabLst/>
                <a:defRPr/>
              </a:pPr>
              <a:r>
                <a:rPr kumimoji="0" lang="en-GB" sz="1100"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TOPARP-A </a:t>
              </a:r>
              <a:br>
                <a:rPr kumimoji="0" lang="en-GB" sz="1100"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br>
              <a:r>
                <a:rPr kumimoji="0" lang="en-GB" sz="1100"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data published</a:t>
              </a:r>
            </a:p>
          </p:txBody>
        </p:sp>
        <p:sp>
          <p:nvSpPr>
            <p:cNvPr id="80" name="Round Diagonal Corner Rectangle 12">
              <a:extLst>
                <a:ext uri="{FF2B5EF4-FFF2-40B4-BE49-F238E27FC236}">
                  <a16:creationId xmlns="" xmlns:a16="http://schemas.microsoft.com/office/drawing/2014/main" id="{D464857F-7B69-49D9-A052-21A379E24215}"/>
                </a:ext>
              </a:extLst>
            </p:cNvPr>
            <p:cNvSpPr/>
            <p:nvPr/>
          </p:nvSpPr>
          <p:spPr bwMode="auto">
            <a:xfrm>
              <a:off x="5113286" y="3025324"/>
              <a:ext cx="1452285" cy="767869"/>
            </a:xfrm>
            <a:prstGeom prst="round2DiagRect">
              <a:avLst/>
            </a:prstGeom>
            <a:solidFill>
              <a:schemeClr val="tx2"/>
            </a:solidFill>
            <a:ln w="9525" cap="flat" cmpd="sng" algn="ctr">
              <a:noFill/>
              <a:prstDash val="solid"/>
              <a:round/>
              <a:headEnd type="none" w="med" len="med"/>
              <a:tailEnd type="none" w="med" len="med"/>
            </a:ln>
            <a:effectLst/>
          </p:spPr>
          <p:txBody>
            <a:bodyPr vert="horz" wrap="square" lIns="0" tIns="60960" rIns="0" bIns="60960" numCol="1" rtlCol="0" anchor="ctr" anchorCtr="0" compatLnSpc="1">
              <a:prstTxWarp prst="textNoShape">
                <a:avLst/>
              </a:prstTxWarp>
              <a:spAutoFit/>
            </a:bodyPr>
            <a:lstStyle/>
            <a:p>
              <a:pPr marL="0" marR="0" lvl="0" indent="0" algn="ctr" defTabSz="1219140" rtl="0" eaLnBrk="1" fontAlgn="base" latinLnBrk="0" hangingPunct="1">
                <a:lnSpc>
                  <a:spcPct val="100000"/>
                </a:lnSpc>
                <a:spcBef>
                  <a:spcPct val="0"/>
                </a:spcBef>
                <a:spcAft>
                  <a:spcPct val="0"/>
                </a:spcAft>
                <a:buClrTx/>
                <a:buSzTx/>
                <a:buFontTx/>
                <a:buNone/>
                <a:tabLst/>
                <a:defRPr/>
              </a:pPr>
              <a:r>
                <a:rPr kumimoji="0" lang="en-GB" sz="11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Q4 2019</a:t>
              </a:r>
              <a:r>
                <a:rPr kumimoji="0" lang="en-GB" sz="1100" b="0" i="0" u="none" strike="noStrike" kern="0" cap="none" spc="0" normalizeH="0" baseline="30000" noProof="0" dirty="0">
                  <a:ln>
                    <a:noFill/>
                  </a:ln>
                  <a:solidFill>
                    <a:prstClr val="white"/>
                  </a:solidFill>
                  <a:effectLst/>
                  <a:uLnTx/>
                  <a:uFillTx/>
                  <a:latin typeface="Arial" panose="020B0604020202020204" pitchFamily="34" charset="0"/>
                  <a:cs typeface="Arial" panose="020B0604020202020204" pitchFamily="34" charset="0"/>
                </a:rPr>
                <a:t>6</a:t>
              </a:r>
            </a:p>
            <a:p>
              <a:pPr marL="0" marR="0" lvl="0" indent="0" algn="ctr" defTabSz="1219140" rtl="0" eaLnBrk="1" fontAlgn="base" latinLnBrk="0" hangingPunct="1">
                <a:lnSpc>
                  <a:spcPct val="100000"/>
                </a:lnSpc>
                <a:spcBef>
                  <a:spcPct val="0"/>
                </a:spcBef>
                <a:spcAft>
                  <a:spcPct val="0"/>
                </a:spcAft>
                <a:buClrTx/>
                <a:buSzTx/>
                <a:buFontTx/>
                <a:buNone/>
                <a:tabLst/>
                <a:defRPr/>
              </a:pPr>
              <a:r>
                <a:rPr kumimoji="0" lang="en-GB" sz="1100"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TOPARP-B </a:t>
              </a:r>
              <a:br>
                <a:rPr kumimoji="0" lang="en-GB" sz="1100"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br>
              <a:r>
                <a:rPr kumimoji="0" lang="en-GB" sz="1100"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data published</a:t>
              </a:r>
            </a:p>
          </p:txBody>
        </p:sp>
        <p:sp>
          <p:nvSpPr>
            <p:cNvPr id="84" name="Round Diagonal Corner Rectangle 17">
              <a:extLst>
                <a:ext uri="{FF2B5EF4-FFF2-40B4-BE49-F238E27FC236}">
                  <a16:creationId xmlns="" xmlns:a16="http://schemas.microsoft.com/office/drawing/2014/main" id="{4BA913DC-4A6C-42BB-A40E-6A7A92C97FA6}"/>
                </a:ext>
              </a:extLst>
            </p:cNvPr>
            <p:cNvSpPr/>
            <p:nvPr/>
          </p:nvSpPr>
          <p:spPr bwMode="auto">
            <a:xfrm>
              <a:off x="7407793" y="3984643"/>
              <a:ext cx="1452285" cy="767869"/>
            </a:xfrm>
            <a:prstGeom prst="round2DiagRect">
              <a:avLst/>
            </a:prstGeom>
            <a:solidFill>
              <a:schemeClr val="accent2"/>
            </a:solidFill>
            <a:ln w="9525" cap="flat" cmpd="sng" algn="ctr">
              <a:noFill/>
              <a:prstDash val="solid"/>
              <a:round/>
              <a:headEnd type="none" w="med" len="med"/>
              <a:tailEnd type="none" w="med" len="med"/>
            </a:ln>
            <a:effectLst/>
          </p:spPr>
          <p:txBody>
            <a:bodyPr vert="horz" wrap="square" lIns="0" tIns="60960" rIns="0" bIns="60960" numCol="1" rtlCol="0" anchor="ctr" anchorCtr="0" compatLnSpc="1">
              <a:prstTxWarp prst="textNoShape">
                <a:avLst/>
              </a:prstTxWarp>
              <a:spAutoFit/>
            </a:bodyPr>
            <a:lstStyle/>
            <a:p>
              <a:pPr marL="0" marR="0" lvl="0" indent="0" algn="ctr" defTabSz="1219140" rtl="0" eaLnBrk="1" fontAlgn="base" latinLnBrk="0" hangingPunct="1">
                <a:lnSpc>
                  <a:spcPct val="100000"/>
                </a:lnSpc>
                <a:spcBef>
                  <a:spcPct val="0"/>
                </a:spcBef>
                <a:spcAft>
                  <a:spcPct val="0"/>
                </a:spcAft>
                <a:buClrTx/>
                <a:buSzTx/>
                <a:buFontTx/>
                <a:buNone/>
                <a:tabLst/>
                <a:defRPr/>
              </a:pPr>
              <a:r>
                <a:rPr kumimoji="0" lang="en-GB" sz="11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Q</a:t>
              </a:r>
              <a:r>
                <a:rPr lang="en-GB" sz="1100" kern="0" dirty="0">
                  <a:solidFill>
                    <a:prstClr val="white"/>
                  </a:solidFill>
                  <a:latin typeface="Arial" panose="020B0604020202020204" pitchFamily="34" charset="0"/>
                  <a:cs typeface="Arial" panose="020B0604020202020204" pitchFamily="34" charset="0"/>
                </a:rPr>
                <a:t>3</a:t>
              </a:r>
              <a:r>
                <a:rPr kumimoji="0" lang="en-GB" sz="11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2020</a:t>
              </a:r>
              <a:r>
                <a:rPr kumimoji="0" lang="en-GB" sz="1100" b="0" i="0" u="none" strike="noStrike" kern="0" cap="none" spc="0" normalizeH="0" baseline="30000" noProof="0" dirty="0">
                  <a:ln>
                    <a:noFill/>
                  </a:ln>
                  <a:solidFill>
                    <a:prstClr val="white"/>
                  </a:solidFill>
                  <a:effectLst/>
                  <a:uLnTx/>
                  <a:uFillTx/>
                  <a:latin typeface="Arial" panose="020B0604020202020204" pitchFamily="34" charset="0"/>
                  <a:cs typeface="Arial" panose="020B0604020202020204" pitchFamily="34" charset="0"/>
                </a:rPr>
                <a:t>10</a:t>
              </a:r>
            </a:p>
            <a:p>
              <a:pPr marL="0" marR="0" lvl="0" indent="0" algn="ctr" defTabSz="1219140" rtl="0" eaLnBrk="1" fontAlgn="base" latinLnBrk="0" hangingPunct="1">
                <a:lnSpc>
                  <a:spcPct val="100000"/>
                </a:lnSpc>
                <a:spcBef>
                  <a:spcPct val="0"/>
                </a:spcBef>
                <a:spcAft>
                  <a:spcPct val="0"/>
                </a:spcAft>
                <a:buClrTx/>
                <a:buSzTx/>
                <a:buFontTx/>
                <a:buNone/>
                <a:tabLst/>
                <a:defRPr/>
              </a:pPr>
              <a:r>
                <a:rPr kumimoji="0" lang="en-GB" sz="1100"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P2 rucaparib study </a:t>
              </a:r>
              <a:br>
                <a:rPr kumimoji="0" lang="en-GB" sz="1100"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br>
              <a:r>
                <a:rPr kumimoji="0" lang="en-GB" sz="1100"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published </a:t>
              </a:r>
              <a:r>
                <a:rPr kumimoji="0" lang="en-GB" sz="11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(TRITON2)</a:t>
              </a:r>
            </a:p>
          </p:txBody>
        </p:sp>
      </p:grpSp>
      <p:graphicFrame>
        <p:nvGraphicFramePr>
          <p:cNvPr id="102" name="Table 101">
            <a:extLst>
              <a:ext uri="{FF2B5EF4-FFF2-40B4-BE49-F238E27FC236}">
                <a16:creationId xmlns="" xmlns:a16="http://schemas.microsoft.com/office/drawing/2014/main" id="{C8ABCD43-8A83-4C4C-90D4-FA243D4FCF5A}"/>
              </a:ext>
            </a:extLst>
          </p:cNvPr>
          <p:cNvGraphicFramePr>
            <a:graphicFrameLocks noGrp="1"/>
          </p:cNvGraphicFramePr>
          <p:nvPr>
            <p:extLst>
              <p:ext uri="{D42A27DB-BD31-4B8C-83A1-F6EECF244321}">
                <p14:modId xmlns:p14="http://schemas.microsoft.com/office/powerpoint/2010/main" val="1251324479"/>
              </p:ext>
            </p:extLst>
          </p:nvPr>
        </p:nvGraphicFramePr>
        <p:xfrm>
          <a:off x="466291" y="2130490"/>
          <a:ext cx="10734176" cy="482621"/>
        </p:xfrm>
        <a:graphic>
          <a:graphicData uri="http://schemas.openxmlformats.org/drawingml/2006/table">
            <a:tbl>
              <a:tblPr firstRow="1" bandRow="1"/>
              <a:tblGrid>
                <a:gridCol w="1341772">
                  <a:extLst>
                    <a:ext uri="{9D8B030D-6E8A-4147-A177-3AD203B41FA5}">
                      <a16:colId xmlns="" xmlns:a16="http://schemas.microsoft.com/office/drawing/2014/main" val="962695431"/>
                    </a:ext>
                  </a:extLst>
                </a:gridCol>
                <a:gridCol w="1341772">
                  <a:extLst>
                    <a:ext uri="{9D8B030D-6E8A-4147-A177-3AD203B41FA5}">
                      <a16:colId xmlns="" xmlns:a16="http://schemas.microsoft.com/office/drawing/2014/main" val="2966533795"/>
                    </a:ext>
                  </a:extLst>
                </a:gridCol>
                <a:gridCol w="1341772">
                  <a:extLst>
                    <a:ext uri="{9D8B030D-6E8A-4147-A177-3AD203B41FA5}">
                      <a16:colId xmlns="" xmlns:a16="http://schemas.microsoft.com/office/drawing/2014/main" val="3288574179"/>
                    </a:ext>
                  </a:extLst>
                </a:gridCol>
                <a:gridCol w="1341772">
                  <a:extLst>
                    <a:ext uri="{9D8B030D-6E8A-4147-A177-3AD203B41FA5}">
                      <a16:colId xmlns="" xmlns:a16="http://schemas.microsoft.com/office/drawing/2014/main" val="1512705033"/>
                    </a:ext>
                  </a:extLst>
                </a:gridCol>
                <a:gridCol w="1341772">
                  <a:extLst>
                    <a:ext uri="{9D8B030D-6E8A-4147-A177-3AD203B41FA5}">
                      <a16:colId xmlns="" xmlns:a16="http://schemas.microsoft.com/office/drawing/2014/main" val="1719266827"/>
                    </a:ext>
                  </a:extLst>
                </a:gridCol>
                <a:gridCol w="1341772">
                  <a:extLst>
                    <a:ext uri="{9D8B030D-6E8A-4147-A177-3AD203B41FA5}">
                      <a16:colId xmlns="" xmlns:a16="http://schemas.microsoft.com/office/drawing/2014/main" val="595880254"/>
                    </a:ext>
                  </a:extLst>
                </a:gridCol>
                <a:gridCol w="1341772">
                  <a:extLst>
                    <a:ext uri="{9D8B030D-6E8A-4147-A177-3AD203B41FA5}">
                      <a16:colId xmlns="" xmlns:a16="http://schemas.microsoft.com/office/drawing/2014/main" val="359190171"/>
                    </a:ext>
                  </a:extLst>
                </a:gridCol>
                <a:gridCol w="1341772">
                  <a:extLst>
                    <a:ext uri="{9D8B030D-6E8A-4147-A177-3AD203B41FA5}">
                      <a16:colId xmlns="" xmlns:a16="http://schemas.microsoft.com/office/drawing/2014/main" val="3027688605"/>
                    </a:ext>
                  </a:extLst>
                </a:gridCol>
              </a:tblGrid>
              <a:tr h="482621">
                <a:tc>
                  <a:txBody>
                    <a:bodyPr/>
                    <a:lstStyle>
                      <a:lvl1pPr marL="0" algn="l" defTabSz="685800" rtl="0" eaLnBrk="1" latinLnBrk="0" hangingPunct="1">
                        <a:defRPr sz="1400" b="1" kern="1200">
                          <a:solidFill>
                            <a:schemeClr val="lt1"/>
                          </a:solidFill>
                          <a:latin typeface="Arial"/>
                        </a:defRPr>
                      </a:lvl1pPr>
                      <a:lvl2pPr marL="342900" algn="l" defTabSz="685800" rtl="0" eaLnBrk="1" latinLnBrk="0" hangingPunct="1">
                        <a:defRPr sz="1400" b="1" kern="1200">
                          <a:solidFill>
                            <a:schemeClr val="lt1"/>
                          </a:solidFill>
                          <a:latin typeface="Arial"/>
                        </a:defRPr>
                      </a:lvl2pPr>
                      <a:lvl3pPr marL="685800" algn="l" defTabSz="685800" rtl="0" eaLnBrk="1" latinLnBrk="0" hangingPunct="1">
                        <a:defRPr sz="1400" b="1" kern="1200">
                          <a:solidFill>
                            <a:schemeClr val="lt1"/>
                          </a:solidFill>
                          <a:latin typeface="Arial"/>
                        </a:defRPr>
                      </a:lvl3pPr>
                      <a:lvl4pPr marL="1028700" algn="l" defTabSz="685800" rtl="0" eaLnBrk="1" latinLnBrk="0" hangingPunct="1">
                        <a:defRPr sz="1400" b="1" kern="1200">
                          <a:solidFill>
                            <a:schemeClr val="lt1"/>
                          </a:solidFill>
                          <a:latin typeface="Arial"/>
                        </a:defRPr>
                      </a:lvl4pPr>
                      <a:lvl5pPr marL="1371600" algn="l" defTabSz="685800" rtl="0" eaLnBrk="1" latinLnBrk="0" hangingPunct="1">
                        <a:defRPr sz="1400" b="1" kern="1200">
                          <a:solidFill>
                            <a:schemeClr val="lt1"/>
                          </a:solidFill>
                          <a:latin typeface="Arial"/>
                        </a:defRPr>
                      </a:lvl5pPr>
                      <a:lvl6pPr marL="1714500" algn="l" defTabSz="685800" rtl="0" eaLnBrk="1" latinLnBrk="0" hangingPunct="1">
                        <a:defRPr sz="1400" b="1" kern="1200">
                          <a:solidFill>
                            <a:schemeClr val="lt1"/>
                          </a:solidFill>
                          <a:latin typeface="Arial"/>
                        </a:defRPr>
                      </a:lvl6pPr>
                      <a:lvl7pPr marL="2057400" algn="l" defTabSz="685800" rtl="0" eaLnBrk="1" latinLnBrk="0" hangingPunct="1">
                        <a:defRPr sz="1400" b="1" kern="1200">
                          <a:solidFill>
                            <a:schemeClr val="lt1"/>
                          </a:solidFill>
                          <a:latin typeface="Arial"/>
                        </a:defRPr>
                      </a:lvl7pPr>
                      <a:lvl8pPr marL="2400300" algn="l" defTabSz="685800" rtl="0" eaLnBrk="1" latinLnBrk="0" hangingPunct="1">
                        <a:defRPr sz="1400" b="1" kern="1200">
                          <a:solidFill>
                            <a:schemeClr val="lt1"/>
                          </a:solidFill>
                          <a:latin typeface="Arial"/>
                        </a:defRPr>
                      </a:lvl8pPr>
                      <a:lvl9pPr marL="2743200" algn="l" defTabSz="685800" rtl="0" eaLnBrk="1" latinLnBrk="0" hangingPunct="1">
                        <a:defRPr sz="1400" b="1" kern="1200">
                          <a:solidFill>
                            <a:schemeClr val="lt1"/>
                          </a:solidFill>
                          <a:latin typeface="Arial"/>
                        </a:defRPr>
                      </a:lvl9pPr>
                    </a:lstStyle>
                    <a:p>
                      <a:pPr algn="ctr"/>
                      <a:r>
                        <a:rPr lang="en-US" sz="1700" dirty="0">
                          <a:solidFill>
                            <a:schemeClr val="tx1"/>
                          </a:solidFill>
                        </a:rPr>
                        <a:t>2015</a:t>
                      </a:r>
                    </a:p>
                  </a:txBody>
                  <a:tcPr marL="138176" marR="138176" marT="55418" marB="55418" anchor="ctr">
                    <a:lnL w="3175" cap="flat" cmpd="sng" algn="ctr">
                      <a:noFill/>
                      <a:prstDash val="solid"/>
                      <a:round/>
                      <a:headEnd type="none" w="med" len="med"/>
                      <a:tailEnd type="none" w="med" len="med"/>
                    </a:lnL>
                    <a:lnR w="12700" cmpd="sng">
                      <a:solidFill>
                        <a:srgbClr val="FFFFFF"/>
                      </a:solid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marL="0" algn="l" defTabSz="685800" rtl="0" eaLnBrk="1" latinLnBrk="0" hangingPunct="1">
                        <a:defRPr sz="1400" b="1" kern="1200">
                          <a:solidFill>
                            <a:schemeClr val="lt1"/>
                          </a:solidFill>
                          <a:latin typeface="Arial"/>
                        </a:defRPr>
                      </a:lvl1pPr>
                      <a:lvl2pPr marL="342900" algn="l" defTabSz="685800" rtl="0" eaLnBrk="1" latinLnBrk="0" hangingPunct="1">
                        <a:defRPr sz="1400" b="1" kern="1200">
                          <a:solidFill>
                            <a:schemeClr val="lt1"/>
                          </a:solidFill>
                          <a:latin typeface="Arial"/>
                        </a:defRPr>
                      </a:lvl2pPr>
                      <a:lvl3pPr marL="685800" algn="l" defTabSz="685800" rtl="0" eaLnBrk="1" latinLnBrk="0" hangingPunct="1">
                        <a:defRPr sz="1400" b="1" kern="1200">
                          <a:solidFill>
                            <a:schemeClr val="lt1"/>
                          </a:solidFill>
                          <a:latin typeface="Arial"/>
                        </a:defRPr>
                      </a:lvl3pPr>
                      <a:lvl4pPr marL="1028700" algn="l" defTabSz="685800" rtl="0" eaLnBrk="1" latinLnBrk="0" hangingPunct="1">
                        <a:defRPr sz="1400" b="1" kern="1200">
                          <a:solidFill>
                            <a:schemeClr val="lt1"/>
                          </a:solidFill>
                          <a:latin typeface="Arial"/>
                        </a:defRPr>
                      </a:lvl4pPr>
                      <a:lvl5pPr marL="1371600" algn="l" defTabSz="685800" rtl="0" eaLnBrk="1" latinLnBrk="0" hangingPunct="1">
                        <a:defRPr sz="1400" b="1" kern="1200">
                          <a:solidFill>
                            <a:schemeClr val="lt1"/>
                          </a:solidFill>
                          <a:latin typeface="Arial"/>
                        </a:defRPr>
                      </a:lvl5pPr>
                      <a:lvl6pPr marL="1714500" algn="l" defTabSz="685800" rtl="0" eaLnBrk="1" latinLnBrk="0" hangingPunct="1">
                        <a:defRPr sz="1400" b="1" kern="1200">
                          <a:solidFill>
                            <a:schemeClr val="lt1"/>
                          </a:solidFill>
                          <a:latin typeface="Arial"/>
                        </a:defRPr>
                      </a:lvl6pPr>
                      <a:lvl7pPr marL="2057400" algn="l" defTabSz="685800" rtl="0" eaLnBrk="1" latinLnBrk="0" hangingPunct="1">
                        <a:defRPr sz="1400" b="1" kern="1200">
                          <a:solidFill>
                            <a:schemeClr val="lt1"/>
                          </a:solidFill>
                          <a:latin typeface="Arial"/>
                        </a:defRPr>
                      </a:lvl7pPr>
                      <a:lvl8pPr marL="2400300" algn="l" defTabSz="685800" rtl="0" eaLnBrk="1" latinLnBrk="0" hangingPunct="1">
                        <a:defRPr sz="1400" b="1" kern="1200">
                          <a:solidFill>
                            <a:schemeClr val="lt1"/>
                          </a:solidFill>
                          <a:latin typeface="Arial"/>
                        </a:defRPr>
                      </a:lvl8pPr>
                      <a:lvl9pPr marL="2743200" algn="l" defTabSz="685800" rtl="0" eaLnBrk="1" latinLnBrk="0" hangingPunct="1">
                        <a:defRPr sz="1400" b="1" kern="1200">
                          <a:solidFill>
                            <a:schemeClr val="lt1"/>
                          </a:solidFill>
                          <a:latin typeface="Arial"/>
                        </a:defRPr>
                      </a:lvl9pPr>
                    </a:lstStyle>
                    <a:p>
                      <a:pPr algn="ctr"/>
                      <a:r>
                        <a:rPr lang="en-US" sz="1700" dirty="0">
                          <a:solidFill>
                            <a:schemeClr val="tx1"/>
                          </a:solidFill>
                        </a:rPr>
                        <a:t>2016</a:t>
                      </a:r>
                    </a:p>
                  </a:txBody>
                  <a:tcPr marL="138176" marR="138176" marT="55418" marB="55418" anchor="ctr">
                    <a:lnL w="12700" cmpd="sng">
                      <a:solidFill>
                        <a:srgbClr val="FFFFFF"/>
                      </a:solidFill>
                    </a:lnL>
                    <a:lnR w="12700" cmpd="sng">
                      <a:solidFill>
                        <a:srgbClr val="FFFFFF"/>
                      </a:solid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marL="0" algn="l" defTabSz="685800" rtl="0" eaLnBrk="1" latinLnBrk="0" hangingPunct="1">
                        <a:defRPr sz="1400" b="1" kern="1200">
                          <a:solidFill>
                            <a:schemeClr val="lt1"/>
                          </a:solidFill>
                          <a:latin typeface="Arial"/>
                        </a:defRPr>
                      </a:lvl1pPr>
                      <a:lvl2pPr marL="342900" algn="l" defTabSz="685800" rtl="0" eaLnBrk="1" latinLnBrk="0" hangingPunct="1">
                        <a:defRPr sz="1400" b="1" kern="1200">
                          <a:solidFill>
                            <a:schemeClr val="lt1"/>
                          </a:solidFill>
                          <a:latin typeface="Arial"/>
                        </a:defRPr>
                      </a:lvl2pPr>
                      <a:lvl3pPr marL="685800" algn="l" defTabSz="685800" rtl="0" eaLnBrk="1" latinLnBrk="0" hangingPunct="1">
                        <a:defRPr sz="1400" b="1" kern="1200">
                          <a:solidFill>
                            <a:schemeClr val="lt1"/>
                          </a:solidFill>
                          <a:latin typeface="Arial"/>
                        </a:defRPr>
                      </a:lvl3pPr>
                      <a:lvl4pPr marL="1028700" algn="l" defTabSz="685800" rtl="0" eaLnBrk="1" latinLnBrk="0" hangingPunct="1">
                        <a:defRPr sz="1400" b="1" kern="1200">
                          <a:solidFill>
                            <a:schemeClr val="lt1"/>
                          </a:solidFill>
                          <a:latin typeface="Arial"/>
                        </a:defRPr>
                      </a:lvl4pPr>
                      <a:lvl5pPr marL="1371600" algn="l" defTabSz="685800" rtl="0" eaLnBrk="1" latinLnBrk="0" hangingPunct="1">
                        <a:defRPr sz="1400" b="1" kern="1200">
                          <a:solidFill>
                            <a:schemeClr val="lt1"/>
                          </a:solidFill>
                          <a:latin typeface="Arial"/>
                        </a:defRPr>
                      </a:lvl5pPr>
                      <a:lvl6pPr marL="1714500" algn="l" defTabSz="685800" rtl="0" eaLnBrk="1" latinLnBrk="0" hangingPunct="1">
                        <a:defRPr sz="1400" b="1" kern="1200">
                          <a:solidFill>
                            <a:schemeClr val="lt1"/>
                          </a:solidFill>
                          <a:latin typeface="Arial"/>
                        </a:defRPr>
                      </a:lvl6pPr>
                      <a:lvl7pPr marL="2057400" algn="l" defTabSz="685800" rtl="0" eaLnBrk="1" latinLnBrk="0" hangingPunct="1">
                        <a:defRPr sz="1400" b="1" kern="1200">
                          <a:solidFill>
                            <a:schemeClr val="lt1"/>
                          </a:solidFill>
                          <a:latin typeface="Arial"/>
                        </a:defRPr>
                      </a:lvl7pPr>
                      <a:lvl8pPr marL="2400300" algn="l" defTabSz="685800" rtl="0" eaLnBrk="1" latinLnBrk="0" hangingPunct="1">
                        <a:defRPr sz="1400" b="1" kern="1200">
                          <a:solidFill>
                            <a:schemeClr val="lt1"/>
                          </a:solidFill>
                          <a:latin typeface="Arial"/>
                        </a:defRPr>
                      </a:lvl8pPr>
                      <a:lvl9pPr marL="2743200" algn="l" defTabSz="685800" rtl="0" eaLnBrk="1" latinLnBrk="0" hangingPunct="1">
                        <a:defRPr sz="1400" b="1" kern="1200">
                          <a:solidFill>
                            <a:schemeClr val="lt1"/>
                          </a:solidFill>
                          <a:latin typeface="Arial"/>
                        </a:defRPr>
                      </a:lvl9pPr>
                    </a:lstStyle>
                    <a:p>
                      <a:pPr algn="ctr"/>
                      <a:r>
                        <a:rPr lang="en-US" sz="1700" dirty="0">
                          <a:solidFill>
                            <a:schemeClr val="tx1"/>
                          </a:solidFill>
                        </a:rPr>
                        <a:t>2017</a:t>
                      </a:r>
                    </a:p>
                  </a:txBody>
                  <a:tcPr marL="138176" marR="138176" marT="55418" marB="55418" anchor="ctr">
                    <a:lnL w="12700" cmpd="sng">
                      <a:solidFill>
                        <a:srgbClr val="FFFFFF"/>
                      </a:solidFill>
                    </a:lnL>
                    <a:lnR w="12700" cmpd="sng">
                      <a:solidFill>
                        <a:srgbClr val="FFFFFF"/>
                      </a:solid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marL="0" algn="l" defTabSz="685800" rtl="0" eaLnBrk="1" latinLnBrk="0" hangingPunct="1">
                        <a:defRPr sz="1400" b="1" kern="1200">
                          <a:solidFill>
                            <a:schemeClr val="lt1"/>
                          </a:solidFill>
                          <a:latin typeface="Arial"/>
                        </a:defRPr>
                      </a:lvl1pPr>
                      <a:lvl2pPr marL="342900" algn="l" defTabSz="685800" rtl="0" eaLnBrk="1" latinLnBrk="0" hangingPunct="1">
                        <a:defRPr sz="1400" b="1" kern="1200">
                          <a:solidFill>
                            <a:schemeClr val="lt1"/>
                          </a:solidFill>
                          <a:latin typeface="Arial"/>
                        </a:defRPr>
                      </a:lvl2pPr>
                      <a:lvl3pPr marL="685800" algn="l" defTabSz="685800" rtl="0" eaLnBrk="1" latinLnBrk="0" hangingPunct="1">
                        <a:defRPr sz="1400" b="1" kern="1200">
                          <a:solidFill>
                            <a:schemeClr val="lt1"/>
                          </a:solidFill>
                          <a:latin typeface="Arial"/>
                        </a:defRPr>
                      </a:lvl3pPr>
                      <a:lvl4pPr marL="1028700" algn="l" defTabSz="685800" rtl="0" eaLnBrk="1" latinLnBrk="0" hangingPunct="1">
                        <a:defRPr sz="1400" b="1" kern="1200">
                          <a:solidFill>
                            <a:schemeClr val="lt1"/>
                          </a:solidFill>
                          <a:latin typeface="Arial"/>
                        </a:defRPr>
                      </a:lvl4pPr>
                      <a:lvl5pPr marL="1371600" algn="l" defTabSz="685800" rtl="0" eaLnBrk="1" latinLnBrk="0" hangingPunct="1">
                        <a:defRPr sz="1400" b="1" kern="1200">
                          <a:solidFill>
                            <a:schemeClr val="lt1"/>
                          </a:solidFill>
                          <a:latin typeface="Arial"/>
                        </a:defRPr>
                      </a:lvl5pPr>
                      <a:lvl6pPr marL="1714500" algn="l" defTabSz="685800" rtl="0" eaLnBrk="1" latinLnBrk="0" hangingPunct="1">
                        <a:defRPr sz="1400" b="1" kern="1200">
                          <a:solidFill>
                            <a:schemeClr val="lt1"/>
                          </a:solidFill>
                          <a:latin typeface="Arial"/>
                        </a:defRPr>
                      </a:lvl6pPr>
                      <a:lvl7pPr marL="2057400" algn="l" defTabSz="685800" rtl="0" eaLnBrk="1" latinLnBrk="0" hangingPunct="1">
                        <a:defRPr sz="1400" b="1" kern="1200">
                          <a:solidFill>
                            <a:schemeClr val="lt1"/>
                          </a:solidFill>
                          <a:latin typeface="Arial"/>
                        </a:defRPr>
                      </a:lvl7pPr>
                      <a:lvl8pPr marL="2400300" algn="l" defTabSz="685800" rtl="0" eaLnBrk="1" latinLnBrk="0" hangingPunct="1">
                        <a:defRPr sz="1400" b="1" kern="1200">
                          <a:solidFill>
                            <a:schemeClr val="lt1"/>
                          </a:solidFill>
                          <a:latin typeface="Arial"/>
                        </a:defRPr>
                      </a:lvl8pPr>
                      <a:lvl9pPr marL="2743200" algn="l" defTabSz="685800" rtl="0" eaLnBrk="1" latinLnBrk="0" hangingPunct="1">
                        <a:defRPr sz="1400" b="1" kern="1200">
                          <a:solidFill>
                            <a:schemeClr val="lt1"/>
                          </a:solidFill>
                          <a:latin typeface="Arial"/>
                        </a:defRPr>
                      </a:lvl9pPr>
                    </a:lstStyle>
                    <a:p>
                      <a:pPr algn="ctr"/>
                      <a:r>
                        <a:rPr lang="en-US" sz="1700" dirty="0">
                          <a:solidFill>
                            <a:schemeClr val="tx1"/>
                          </a:solidFill>
                        </a:rPr>
                        <a:t>2018</a:t>
                      </a:r>
                    </a:p>
                  </a:txBody>
                  <a:tcPr marL="138176" marR="138176" marT="55418" marB="55418" anchor="ctr">
                    <a:lnL w="12700" cmpd="sng">
                      <a:solidFill>
                        <a:srgbClr val="FFFFFF"/>
                      </a:solidFill>
                    </a:lnL>
                    <a:lnR w="12700" cmpd="sng">
                      <a:solidFill>
                        <a:srgbClr val="FFFFFF"/>
                      </a:solid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marL="0" algn="l" defTabSz="685800" rtl="0" eaLnBrk="1" latinLnBrk="0" hangingPunct="1">
                        <a:defRPr sz="1400" b="1" kern="1200">
                          <a:solidFill>
                            <a:schemeClr val="lt1"/>
                          </a:solidFill>
                          <a:latin typeface="Arial"/>
                        </a:defRPr>
                      </a:lvl1pPr>
                      <a:lvl2pPr marL="342900" algn="l" defTabSz="685800" rtl="0" eaLnBrk="1" latinLnBrk="0" hangingPunct="1">
                        <a:defRPr sz="1400" b="1" kern="1200">
                          <a:solidFill>
                            <a:schemeClr val="lt1"/>
                          </a:solidFill>
                          <a:latin typeface="Arial"/>
                        </a:defRPr>
                      </a:lvl2pPr>
                      <a:lvl3pPr marL="685800" algn="l" defTabSz="685800" rtl="0" eaLnBrk="1" latinLnBrk="0" hangingPunct="1">
                        <a:defRPr sz="1400" b="1" kern="1200">
                          <a:solidFill>
                            <a:schemeClr val="lt1"/>
                          </a:solidFill>
                          <a:latin typeface="Arial"/>
                        </a:defRPr>
                      </a:lvl3pPr>
                      <a:lvl4pPr marL="1028700" algn="l" defTabSz="685800" rtl="0" eaLnBrk="1" latinLnBrk="0" hangingPunct="1">
                        <a:defRPr sz="1400" b="1" kern="1200">
                          <a:solidFill>
                            <a:schemeClr val="lt1"/>
                          </a:solidFill>
                          <a:latin typeface="Arial"/>
                        </a:defRPr>
                      </a:lvl4pPr>
                      <a:lvl5pPr marL="1371600" algn="l" defTabSz="685800" rtl="0" eaLnBrk="1" latinLnBrk="0" hangingPunct="1">
                        <a:defRPr sz="1400" b="1" kern="1200">
                          <a:solidFill>
                            <a:schemeClr val="lt1"/>
                          </a:solidFill>
                          <a:latin typeface="Arial"/>
                        </a:defRPr>
                      </a:lvl5pPr>
                      <a:lvl6pPr marL="1714500" algn="l" defTabSz="685800" rtl="0" eaLnBrk="1" latinLnBrk="0" hangingPunct="1">
                        <a:defRPr sz="1400" b="1" kern="1200">
                          <a:solidFill>
                            <a:schemeClr val="lt1"/>
                          </a:solidFill>
                          <a:latin typeface="Arial"/>
                        </a:defRPr>
                      </a:lvl6pPr>
                      <a:lvl7pPr marL="2057400" algn="l" defTabSz="685800" rtl="0" eaLnBrk="1" latinLnBrk="0" hangingPunct="1">
                        <a:defRPr sz="1400" b="1" kern="1200">
                          <a:solidFill>
                            <a:schemeClr val="lt1"/>
                          </a:solidFill>
                          <a:latin typeface="Arial"/>
                        </a:defRPr>
                      </a:lvl7pPr>
                      <a:lvl8pPr marL="2400300" algn="l" defTabSz="685800" rtl="0" eaLnBrk="1" latinLnBrk="0" hangingPunct="1">
                        <a:defRPr sz="1400" b="1" kern="1200">
                          <a:solidFill>
                            <a:schemeClr val="lt1"/>
                          </a:solidFill>
                          <a:latin typeface="Arial"/>
                        </a:defRPr>
                      </a:lvl8pPr>
                      <a:lvl9pPr marL="2743200" algn="l" defTabSz="685800" rtl="0" eaLnBrk="1" latinLnBrk="0" hangingPunct="1">
                        <a:defRPr sz="1400" b="1" kern="1200">
                          <a:solidFill>
                            <a:schemeClr val="lt1"/>
                          </a:solidFill>
                          <a:latin typeface="Arial"/>
                        </a:defRPr>
                      </a:lvl9pPr>
                    </a:lstStyle>
                    <a:p>
                      <a:pPr algn="ctr"/>
                      <a:r>
                        <a:rPr lang="en-US" sz="1700" dirty="0">
                          <a:solidFill>
                            <a:schemeClr val="tx1"/>
                          </a:solidFill>
                        </a:rPr>
                        <a:t>2019</a:t>
                      </a:r>
                    </a:p>
                  </a:txBody>
                  <a:tcPr marL="138176" marR="138176" marT="55418" marB="55418" anchor="ctr">
                    <a:lnL w="12700" cmpd="sng">
                      <a:solidFill>
                        <a:srgbClr val="FFFFFF"/>
                      </a:solidFill>
                    </a:lnL>
                    <a:lnR w="12700" cmpd="sng">
                      <a:solidFill>
                        <a:srgbClr val="FFFFFF"/>
                      </a:solid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marL="0" algn="l" defTabSz="685800" rtl="0" eaLnBrk="1" latinLnBrk="0" hangingPunct="1">
                        <a:defRPr sz="1400" b="1" kern="1200">
                          <a:solidFill>
                            <a:schemeClr val="lt1"/>
                          </a:solidFill>
                          <a:latin typeface="Arial"/>
                        </a:defRPr>
                      </a:lvl1pPr>
                      <a:lvl2pPr marL="342900" algn="l" defTabSz="685800" rtl="0" eaLnBrk="1" latinLnBrk="0" hangingPunct="1">
                        <a:defRPr sz="1400" b="1" kern="1200">
                          <a:solidFill>
                            <a:schemeClr val="lt1"/>
                          </a:solidFill>
                          <a:latin typeface="Arial"/>
                        </a:defRPr>
                      </a:lvl2pPr>
                      <a:lvl3pPr marL="685800" algn="l" defTabSz="685800" rtl="0" eaLnBrk="1" latinLnBrk="0" hangingPunct="1">
                        <a:defRPr sz="1400" b="1" kern="1200">
                          <a:solidFill>
                            <a:schemeClr val="lt1"/>
                          </a:solidFill>
                          <a:latin typeface="Arial"/>
                        </a:defRPr>
                      </a:lvl3pPr>
                      <a:lvl4pPr marL="1028700" algn="l" defTabSz="685800" rtl="0" eaLnBrk="1" latinLnBrk="0" hangingPunct="1">
                        <a:defRPr sz="1400" b="1" kern="1200">
                          <a:solidFill>
                            <a:schemeClr val="lt1"/>
                          </a:solidFill>
                          <a:latin typeface="Arial"/>
                        </a:defRPr>
                      </a:lvl4pPr>
                      <a:lvl5pPr marL="1371600" algn="l" defTabSz="685800" rtl="0" eaLnBrk="1" latinLnBrk="0" hangingPunct="1">
                        <a:defRPr sz="1400" b="1" kern="1200">
                          <a:solidFill>
                            <a:schemeClr val="lt1"/>
                          </a:solidFill>
                          <a:latin typeface="Arial"/>
                        </a:defRPr>
                      </a:lvl5pPr>
                      <a:lvl6pPr marL="1714500" algn="l" defTabSz="685800" rtl="0" eaLnBrk="1" latinLnBrk="0" hangingPunct="1">
                        <a:defRPr sz="1400" b="1" kern="1200">
                          <a:solidFill>
                            <a:schemeClr val="lt1"/>
                          </a:solidFill>
                          <a:latin typeface="Arial"/>
                        </a:defRPr>
                      </a:lvl6pPr>
                      <a:lvl7pPr marL="2057400" algn="l" defTabSz="685800" rtl="0" eaLnBrk="1" latinLnBrk="0" hangingPunct="1">
                        <a:defRPr sz="1400" b="1" kern="1200">
                          <a:solidFill>
                            <a:schemeClr val="lt1"/>
                          </a:solidFill>
                          <a:latin typeface="Arial"/>
                        </a:defRPr>
                      </a:lvl7pPr>
                      <a:lvl8pPr marL="2400300" algn="l" defTabSz="685800" rtl="0" eaLnBrk="1" latinLnBrk="0" hangingPunct="1">
                        <a:defRPr sz="1400" b="1" kern="1200">
                          <a:solidFill>
                            <a:schemeClr val="lt1"/>
                          </a:solidFill>
                          <a:latin typeface="Arial"/>
                        </a:defRPr>
                      </a:lvl8pPr>
                      <a:lvl9pPr marL="2743200" algn="l" defTabSz="685800" rtl="0" eaLnBrk="1" latinLnBrk="0" hangingPunct="1">
                        <a:defRPr sz="1400" b="1" kern="1200">
                          <a:solidFill>
                            <a:schemeClr val="lt1"/>
                          </a:solidFill>
                          <a:latin typeface="Arial"/>
                        </a:defRPr>
                      </a:lvl9pPr>
                    </a:lstStyle>
                    <a:p>
                      <a:pPr algn="ctr"/>
                      <a:r>
                        <a:rPr lang="en-US" sz="1700" dirty="0">
                          <a:solidFill>
                            <a:schemeClr val="tx1"/>
                          </a:solidFill>
                        </a:rPr>
                        <a:t>2020</a:t>
                      </a:r>
                    </a:p>
                  </a:txBody>
                  <a:tcPr marL="138176" marR="138176" marT="55418" marB="55418" anchor="ctr">
                    <a:lnL w="12700" cap="flat" cmpd="sng" algn="ctr">
                      <a:solidFill>
                        <a:srgbClr val="FFFFFF"/>
                      </a:solidFill>
                      <a:prstDash val="solid"/>
                      <a:round/>
                      <a:headEnd type="none" w="med" len="med"/>
                      <a:tailEnd type="none" w="med" len="med"/>
                    </a:lnL>
                    <a:lnR w="12700" cmpd="sng">
                      <a:solidFill>
                        <a:srgbClr val="FFFFFF"/>
                      </a:solid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marL="0" algn="l" defTabSz="685800" rtl="0" eaLnBrk="1" latinLnBrk="0" hangingPunct="1">
                        <a:defRPr sz="1400" b="1" kern="1200">
                          <a:solidFill>
                            <a:schemeClr val="lt1"/>
                          </a:solidFill>
                          <a:latin typeface="Arial"/>
                        </a:defRPr>
                      </a:lvl1pPr>
                      <a:lvl2pPr marL="342900" algn="l" defTabSz="685800" rtl="0" eaLnBrk="1" latinLnBrk="0" hangingPunct="1">
                        <a:defRPr sz="1400" b="1" kern="1200">
                          <a:solidFill>
                            <a:schemeClr val="lt1"/>
                          </a:solidFill>
                          <a:latin typeface="Arial"/>
                        </a:defRPr>
                      </a:lvl2pPr>
                      <a:lvl3pPr marL="685800" algn="l" defTabSz="685800" rtl="0" eaLnBrk="1" latinLnBrk="0" hangingPunct="1">
                        <a:defRPr sz="1400" b="1" kern="1200">
                          <a:solidFill>
                            <a:schemeClr val="lt1"/>
                          </a:solidFill>
                          <a:latin typeface="Arial"/>
                        </a:defRPr>
                      </a:lvl3pPr>
                      <a:lvl4pPr marL="1028700" algn="l" defTabSz="685800" rtl="0" eaLnBrk="1" latinLnBrk="0" hangingPunct="1">
                        <a:defRPr sz="1400" b="1" kern="1200">
                          <a:solidFill>
                            <a:schemeClr val="lt1"/>
                          </a:solidFill>
                          <a:latin typeface="Arial"/>
                        </a:defRPr>
                      </a:lvl4pPr>
                      <a:lvl5pPr marL="1371600" algn="l" defTabSz="685800" rtl="0" eaLnBrk="1" latinLnBrk="0" hangingPunct="1">
                        <a:defRPr sz="1400" b="1" kern="1200">
                          <a:solidFill>
                            <a:schemeClr val="lt1"/>
                          </a:solidFill>
                          <a:latin typeface="Arial"/>
                        </a:defRPr>
                      </a:lvl5pPr>
                      <a:lvl6pPr marL="1714500" algn="l" defTabSz="685800" rtl="0" eaLnBrk="1" latinLnBrk="0" hangingPunct="1">
                        <a:defRPr sz="1400" b="1" kern="1200">
                          <a:solidFill>
                            <a:schemeClr val="lt1"/>
                          </a:solidFill>
                          <a:latin typeface="Arial"/>
                        </a:defRPr>
                      </a:lvl6pPr>
                      <a:lvl7pPr marL="2057400" algn="l" defTabSz="685800" rtl="0" eaLnBrk="1" latinLnBrk="0" hangingPunct="1">
                        <a:defRPr sz="1400" b="1" kern="1200">
                          <a:solidFill>
                            <a:schemeClr val="lt1"/>
                          </a:solidFill>
                          <a:latin typeface="Arial"/>
                        </a:defRPr>
                      </a:lvl7pPr>
                      <a:lvl8pPr marL="2400300" algn="l" defTabSz="685800" rtl="0" eaLnBrk="1" latinLnBrk="0" hangingPunct="1">
                        <a:defRPr sz="1400" b="1" kern="1200">
                          <a:solidFill>
                            <a:schemeClr val="lt1"/>
                          </a:solidFill>
                          <a:latin typeface="Arial"/>
                        </a:defRPr>
                      </a:lvl8pPr>
                      <a:lvl9pPr marL="2743200" algn="l" defTabSz="685800" rtl="0" eaLnBrk="1" latinLnBrk="0" hangingPunct="1">
                        <a:defRPr sz="1400" b="1" kern="1200">
                          <a:solidFill>
                            <a:schemeClr val="lt1"/>
                          </a:solidFill>
                          <a:latin typeface="Arial"/>
                        </a:defRPr>
                      </a:lvl9pPr>
                    </a:lstStyle>
                    <a:p>
                      <a:pPr algn="ctr"/>
                      <a:r>
                        <a:rPr lang="en-US" sz="1700" dirty="0">
                          <a:solidFill>
                            <a:schemeClr val="tx1"/>
                          </a:solidFill>
                        </a:rPr>
                        <a:t>2021</a:t>
                      </a:r>
                    </a:p>
                  </a:txBody>
                  <a:tcPr marL="138176" marR="138176" marT="55418" marB="55418" anchor="ctr">
                    <a:lnL w="12700" cmpd="sng">
                      <a:solidFill>
                        <a:srgbClr val="FFFFFF"/>
                      </a:solidFill>
                    </a:lnL>
                    <a:lnR w="12700" cmpd="sng">
                      <a:solidFill>
                        <a:srgbClr val="FFFFFF"/>
                      </a:solid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marL="0" algn="l" defTabSz="685800" rtl="0" eaLnBrk="1" latinLnBrk="0" hangingPunct="1">
                        <a:defRPr sz="1400" b="1" kern="1200">
                          <a:solidFill>
                            <a:schemeClr val="lt1"/>
                          </a:solidFill>
                          <a:latin typeface="Arial"/>
                        </a:defRPr>
                      </a:lvl1pPr>
                      <a:lvl2pPr marL="342900" algn="l" defTabSz="685800" rtl="0" eaLnBrk="1" latinLnBrk="0" hangingPunct="1">
                        <a:defRPr sz="1400" b="1" kern="1200">
                          <a:solidFill>
                            <a:schemeClr val="lt1"/>
                          </a:solidFill>
                          <a:latin typeface="Arial"/>
                        </a:defRPr>
                      </a:lvl2pPr>
                      <a:lvl3pPr marL="685800" algn="l" defTabSz="685800" rtl="0" eaLnBrk="1" latinLnBrk="0" hangingPunct="1">
                        <a:defRPr sz="1400" b="1" kern="1200">
                          <a:solidFill>
                            <a:schemeClr val="lt1"/>
                          </a:solidFill>
                          <a:latin typeface="Arial"/>
                        </a:defRPr>
                      </a:lvl3pPr>
                      <a:lvl4pPr marL="1028700" algn="l" defTabSz="685800" rtl="0" eaLnBrk="1" latinLnBrk="0" hangingPunct="1">
                        <a:defRPr sz="1400" b="1" kern="1200">
                          <a:solidFill>
                            <a:schemeClr val="lt1"/>
                          </a:solidFill>
                          <a:latin typeface="Arial"/>
                        </a:defRPr>
                      </a:lvl4pPr>
                      <a:lvl5pPr marL="1371600" algn="l" defTabSz="685800" rtl="0" eaLnBrk="1" latinLnBrk="0" hangingPunct="1">
                        <a:defRPr sz="1400" b="1" kern="1200">
                          <a:solidFill>
                            <a:schemeClr val="lt1"/>
                          </a:solidFill>
                          <a:latin typeface="Arial"/>
                        </a:defRPr>
                      </a:lvl5pPr>
                      <a:lvl6pPr marL="1714500" algn="l" defTabSz="685800" rtl="0" eaLnBrk="1" latinLnBrk="0" hangingPunct="1">
                        <a:defRPr sz="1400" b="1" kern="1200">
                          <a:solidFill>
                            <a:schemeClr val="lt1"/>
                          </a:solidFill>
                          <a:latin typeface="Arial"/>
                        </a:defRPr>
                      </a:lvl6pPr>
                      <a:lvl7pPr marL="2057400" algn="l" defTabSz="685800" rtl="0" eaLnBrk="1" latinLnBrk="0" hangingPunct="1">
                        <a:defRPr sz="1400" b="1" kern="1200">
                          <a:solidFill>
                            <a:schemeClr val="lt1"/>
                          </a:solidFill>
                          <a:latin typeface="Arial"/>
                        </a:defRPr>
                      </a:lvl7pPr>
                      <a:lvl8pPr marL="2400300" algn="l" defTabSz="685800" rtl="0" eaLnBrk="1" latinLnBrk="0" hangingPunct="1">
                        <a:defRPr sz="1400" b="1" kern="1200">
                          <a:solidFill>
                            <a:schemeClr val="lt1"/>
                          </a:solidFill>
                          <a:latin typeface="Arial"/>
                        </a:defRPr>
                      </a:lvl8pPr>
                      <a:lvl9pPr marL="2743200" algn="l" defTabSz="685800" rtl="0" eaLnBrk="1" latinLnBrk="0" hangingPunct="1">
                        <a:defRPr sz="1400" b="1" kern="1200">
                          <a:solidFill>
                            <a:schemeClr val="lt1"/>
                          </a:solidFill>
                          <a:latin typeface="Arial"/>
                        </a:defRPr>
                      </a:lvl9pPr>
                    </a:lstStyle>
                    <a:p>
                      <a:pPr algn="ctr"/>
                      <a:r>
                        <a:rPr lang="en-US" sz="1700" dirty="0">
                          <a:solidFill>
                            <a:schemeClr val="tx1"/>
                          </a:solidFill>
                        </a:rPr>
                        <a:t>2022</a:t>
                      </a:r>
                    </a:p>
                  </a:txBody>
                  <a:tcPr marL="138176" marR="138176" marT="55418" marB="55418" anchor="ctr">
                    <a:lnL w="12700" cmpd="sng">
                      <a:solidFill>
                        <a:srgbClr val="FFFFFF"/>
                      </a:solidFill>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 xmlns:a16="http://schemas.microsoft.com/office/drawing/2014/main" val="1914871689"/>
                  </a:ext>
                </a:extLst>
              </a:tr>
            </a:tbl>
          </a:graphicData>
        </a:graphic>
      </p:graphicFrame>
    </p:spTree>
    <p:extLst>
      <p:ext uri="{BB962C8B-B14F-4D97-AF65-F5344CB8AC3E}">
        <p14:creationId xmlns:p14="http://schemas.microsoft.com/office/powerpoint/2010/main" val="8468067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8" name="Straight Connector 67">
            <a:extLst>
              <a:ext uri="{FF2B5EF4-FFF2-40B4-BE49-F238E27FC236}">
                <a16:creationId xmlns="" xmlns:a16="http://schemas.microsoft.com/office/drawing/2014/main" id="{A38E3E3A-A19A-E94B-AA99-66E7B29A1ED9}"/>
              </a:ext>
            </a:extLst>
          </p:cNvPr>
          <p:cNvCxnSpPr>
            <a:cxnSpLocks/>
          </p:cNvCxnSpPr>
          <p:nvPr/>
        </p:nvCxnSpPr>
        <p:spPr>
          <a:xfrm>
            <a:off x="6734175" y="2955925"/>
            <a:ext cx="4408841" cy="0"/>
          </a:xfrm>
          <a:prstGeom prst="line">
            <a:avLst/>
          </a:prstGeom>
          <a:ln w="12700">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21506" name="Title 1">
            <a:extLst>
              <a:ext uri="{FF2B5EF4-FFF2-40B4-BE49-F238E27FC236}">
                <a16:creationId xmlns="" xmlns:a16="http://schemas.microsoft.com/office/drawing/2014/main" id="{34538DC2-2E04-42A8-B7D8-8FC09E74F8D7}"/>
              </a:ext>
            </a:extLst>
          </p:cNvPr>
          <p:cNvSpPr>
            <a:spLocks noGrp="1" noChangeArrowheads="1"/>
          </p:cNvSpPr>
          <p:nvPr>
            <p:ph type="title"/>
          </p:nvPr>
        </p:nvSpPr>
        <p:spPr>
          <a:xfrm>
            <a:off x="580652" y="154664"/>
            <a:ext cx="9107820" cy="807285"/>
          </a:xfrm>
        </p:spPr>
        <p:txBody>
          <a:bodyPr/>
          <a:lstStyle/>
          <a:p>
            <a:r>
              <a:rPr lang="en-GB" altLang="en-US" dirty="0"/>
              <a:t>TRITON2: </a:t>
            </a:r>
            <a:r>
              <a:rPr lang="en-GB" dirty="0"/>
              <a:t>Post NHA and Chemo </a:t>
            </a:r>
            <a:br>
              <a:rPr lang="en-GB" dirty="0"/>
            </a:br>
            <a:r>
              <a:rPr lang="en-GB" dirty="0"/>
              <a:t>Rucaparib Monotherapy in </a:t>
            </a:r>
            <a:r>
              <a:rPr lang="en-GB" cap="none" dirty="0"/>
              <a:t>m</a:t>
            </a:r>
            <a:r>
              <a:rPr lang="en-GB" dirty="0"/>
              <a:t>CRPC with </a:t>
            </a:r>
            <a:r>
              <a:rPr lang="en-GB" i="1" dirty="0"/>
              <a:t>BRCA1</a:t>
            </a:r>
            <a:r>
              <a:rPr lang="en-GB" dirty="0"/>
              <a:t> or </a:t>
            </a:r>
            <a:r>
              <a:rPr lang="en-GB" i="1" dirty="0"/>
              <a:t>BRCA2</a:t>
            </a:r>
            <a:r>
              <a:rPr lang="en-GB" dirty="0"/>
              <a:t> alterations</a:t>
            </a:r>
            <a:endParaRPr lang="en-GB" altLang="en-US" dirty="0"/>
          </a:p>
        </p:txBody>
      </p:sp>
      <p:sp>
        <p:nvSpPr>
          <p:cNvPr id="28" name="Slide Number Placeholder 27">
            <a:extLst>
              <a:ext uri="{FF2B5EF4-FFF2-40B4-BE49-F238E27FC236}">
                <a16:creationId xmlns="" xmlns:a16="http://schemas.microsoft.com/office/drawing/2014/main" id="{511F2051-9DF6-C447-955C-41C3AC43EE4D}"/>
              </a:ext>
            </a:extLst>
          </p:cNvPr>
          <p:cNvSpPr>
            <a:spLocks noGrp="1"/>
          </p:cNvSpPr>
          <p:nvPr>
            <p:ph type="sldNum" sz="quarter" idx="4"/>
          </p:nvPr>
        </p:nvSpPr>
        <p:spPr/>
        <p:txBody>
          <a:bodyPr/>
          <a:lstStyle/>
          <a:p>
            <a:pPr lvl="0"/>
            <a:fld id="{FCE43C0F-8A7B-3A4B-9DB5-B3472E36E833}" type="slidenum">
              <a:rPr lang="en-GB" noProof="0" smtClean="0"/>
              <a:pPr lvl="0"/>
              <a:t>16</a:t>
            </a:fld>
            <a:endParaRPr lang="en-GB" noProof="0" dirty="0"/>
          </a:p>
        </p:txBody>
      </p:sp>
      <p:sp>
        <p:nvSpPr>
          <p:cNvPr id="8" name="TextBox 7">
            <a:extLst>
              <a:ext uri="{FF2B5EF4-FFF2-40B4-BE49-F238E27FC236}">
                <a16:creationId xmlns="" xmlns:a16="http://schemas.microsoft.com/office/drawing/2014/main" id="{2B73E192-A51C-435C-BF35-AB6AD6800E85}"/>
              </a:ext>
            </a:extLst>
          </p:cNvPr>
          <p:cNvSpPr txBox="1"/>
          <p:nvPr/>
        </p:nvSpPr>
        <p:spPr>
          <a:xfrm>
            <a:off x="5064310" y="5539055"/>
            <a:ext cx="5979955" cy="461665"/>
          </a:xfrm>
          <a:prstGeom prst="rect">
            <a:avLst/>
          </a:prstGeom>
          <a:noFill/>
        </p:spPr>
        <p:txBody>
          <a:bodyPr wrap="square" l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Best change from baseline in (A) sum of target lesion(s) in the independent radiology review-evaluable population and in (B) PSA in the overall efficacy population</a:t>
            </a:r>
          </a:p>
        </p:txBody>
      </p:sp>
      <p:grpSp>
        <p:nvGrpSpPr>
          <p:cNvPr id="21532" name="Group 21531">
            <a:extLst>
              <a:ext uri="{FF2B5EF4-FFF2-40B4-BE49-F238E27FC236}">
                <a16:creationId xmlns="" xmlns:a16="http://schemas.microsoft.com/office/drawing/2014/main" id="{1AA0D46F-5C2C-39F2-C4EB-AFC20A26733E}"/>
              </a:ext>
            </a:extLst>
          </p:cNvPr>
          <p:cNvGrpSpPr/>
          <p:nvPr/>
        </p:nvGrpSpPr>
        <p:grpSpPr>
          <a:xfrm>
            <a:off x="580652" y="1374337"/>
            <a:ext cx="4430171" cy="4671705"/>
            <a:chOff x="293083" y="1333785"/>
            <a:chExt cx="4430171" cy="4671705"/>
          </a:xfrm>
        </p:grpSpPr>
        <p:pic>
          <p:nvPicPr>
            <p:cNvPr id="21529" name="Picture 21528">
              <a:extLst>
                <a:ext uri="{FF2B5EF4-FFF2-40B4-BE49-F238E27FC236}">
                  <a16:creationId xmlns="" xmlns:a16="http://schemas.microsoft.com/office/drawing/2014/main" id="{7E2BFDA9-DAE8-3C20-6A32-D9CEDDBDC694}"/>
                </a:ext>
              </a:extLst>
            </p:cNvPr>
            <p:cNvPicPr>
              <a:picLocks noChangeAspect="1"/>
            </p:cNvPicPr>
            <p:nvPr/>
          </p:nvPicPr>
          <p:blipFill rotWithShape="1">
            <a:blip r:embed="rId3"/>
            <a:srcRect t="20799" r="49532" b="-1"/>
            <a:stretch/>
          </p:blipFill>
          <p:spPr>
            <a:xfrm>
              <a:off x="293083" y="1333785"/>
              <a:ext cx="4430171" cy="2321103"/>
            </a:xfrm>
            <a:prstGeom prst="rect">
              <a:avLst/>
            </a:prstGeom>
          </p:spPr>
        </p:pic>
        <p:pic>
          <p:nvPicPr>
            <p:cNvPr id="21531" name="Picture 21530">
              <a:extLst>
                <a:ext uri="{FF2B5EF4-FFF2-40B4-BE49-F238E27FC236}">
                  <a16:creationId xmlns="" xmlns:a16="http://schemas.microsoft.com/office/drawing/2014/main" id="{D66BD9AA-00B3-5EBE-9F70-CDFAA59AC30D}"/>
                </a:ext>
              </a:extLst>
            </p:cNvPr>
            <p:cNvPicPr>
              <a:picLocks noChangeAspect="1"/>
            </p:cNvPicPr>
            <p:nvPr/>
          </p:nvPicPr>
          <p:blipFill rotWithShape="1">
            <a:blip r:embed="rId3"/>
            <a:srcRect l="50468" t="20799" b="-1"/>
            <a:stretch/>
          </p:blipFill>
          <p:spPr>
            <a:xfrm>
              <a:off x="334133" y="3684387"/>
              <a:ext cx="4348069" cy="2321103"/>
            </a:xfrm>
            <a:prstGeom prst="rect">
              <a:avLst/>
            </a:prstGeom>
          </p:spPr>
        </p:pic>
      </p:grpSp>
      <p:sp>
        <p:nvSpPr>
          <p:cNvPr id="21533" name="TextBox 21532">
            <a:extLst>
              <a:ext uri="{FF2B5EF4-FFF2-40B4-BE49-F238E27FC236}">
                <a16:creationId xmlns="" xmlns:a16="http://schemas.microsoft.com/office/drawing/2014/main" id="{327A2FDD-A9AE-9988-E88D-36242F71DC94}"/>
              </a:ext>
            </a:extLst>
          </p:cNvPr>
          <p:cNvSpPr txBox="1"/>
          <p:nvPr/>
        </p:nvSpPr>
        <p:spPr>
          <a:xfrm>
            <a:off x="636691" y="1385246"/>
            <a:ext cx="64944" cy="152349"/>
          </a:xfrm>
          <a:prstGeom prst="rect">
            <a:avLst/>
          </a:prstGeom>
          <a:noFill/>
        </p:spPr>
        <p:txBody>
          <a:bodyPr wrap="square" lIns="0" tIns="0" rIns="0" bIns="0" rtlCol="0">
            <a:spAutoFit/>
          </a:bodyPr>
          <a:lstStyle/>
          <a:p>
            <a:pPr algn="ctr">
              <a:lnSpc>
                <a:spcPct val="90000"/>
              </a:lnSpc>
            </a:pPr>
            <a:r>
              <a:rPr lang="en-GB" sz="1100" b="1" dirty="0">
                <a:solidFill>
                  <a:srgbClr val="505050"/>
                </a:solidFill>
                <a:latin typeface="Arial" panose="020B0604020202020204" pitchFamily="34" charset="0"/>
                <a:ea typeface="Aileron" charset="0"/>
                <a:cs typeface="Arial" panose="020B0604020202020204" pitchFamily="34" charset="0"/>
              </a:rPr>
              <a:t>A</a:t>
            </a:r>
          </a:p>
        </p:txBody>
      </p:sp>
      <p:sp>
        <p:nvSpPr>
          <p:cNvPr id="21535" name="TextBox 21534">
            <a:extLst>
              <a:ext uri="{FF2B5EF4-FFF2-40B4-BE49-F238E27FC236}">
                <a16:creationId xmlns="" xmlns:a16="http://schemas.microsoft.com/office/drawing/2014/main" id="{B5CCB5D7-EB79-85E5-25B0-4E4CD5ECC3D5}"/>
              </a:ext>
            </a:extLst>
          </p:cNvPr>
          <p:cNvSpPr txBox="1"/>
          <p:nvPr/>
        </p:nvSpPr>
        <p:spPr>
          <a:xfrm>
            <a:off x="637133" y="3782711"/>
            <a:ext cx="112852" cy="152349"/>
          </a:xfrm>
          <a:prstGeom prst="rect">
            <a:avLst/>
          </a:prstGeom>
          <a:noFill/>
        </p:spPr>
        <p:txBody>
          <a:bodyPr wrap="square" lIns="0" tIns="0" rIns="0" bIns="0" rtlCol="0">
            <a:spAutoFit/>
          </a:bodyPr>
          <a:lstStyle/>
          <a:p>
            <a:pPr algn="ctr">
              <a:lnSpc>
                <a:spcPct val="90000"/>
              </a:lnSpc>
            </a:pPr>
            <a:r>
              <a:rPr lang="en-GB" sz="1100" b="1" dirty="0">
                <a:solidFill>
                  <a:srgbClr val="505050"/>
                </a:solidFill>
                <a:latin typeface="Arial" panose="020B0604020202020204" pitchFamily="34" charset="0"/>
                <a:ea typeface="Aileron" charset="0"/>
                <a:cs typeface="Arial" panose="020B0604020202020204" pitchFamily="34" charset="0"/>
              </a:rPr>
              <a:t>B</a:t>
            </a:r>
          </a:p>
        </p:txBody>
      </p:sp>
      <p:sp>
        <p:nvSpPr>
          <p:cNvPr id="2" name="TextBox 1">
            <a:extLst>
              <a:ext uri="{FF2B5EF4-FFF2-40B4-BE49-F238E27FC236}">
                <a16:creationId xmlns="" xmlns:a16="http://schemas.microsoft.com/office/drawing/2014/main" id="{11AA72B9-5C29-5242-BCA2-0604DFFDCAC4}"/>
              </a:ext>
            </a:extLst>
          </p:cNvPr>
          <p:cNvSpPr txBox="1"/>
          <p:nvPr/>
        </p:nvSpPr>
        <p:spPr>
          <a:xfrm>
            <a:off x="8403286" y="4430199"/>
            <a:ext cx="1229439" cy="193899"/>
          </a:xfrm>
          <a:prstGeom prst="rect">
            <a:avLst/>
          </a:prstGeom>
          <a:noFill/>
        </p:spPr>
        <p:txBody>
          <a:bodyPr wrap="none" lIns="0" tIns="0" rIns="0" bIns="0" rtlCol="0">
            <a:spAutoFit/>
          </a:bodyPr>
          <a:lstStyle/>
          <a:p>
            <a:pPr algn="ctr">
              <a:lnSpc>
                <a:spcPct val="90000"/>
              </a:lnSpc>
            </a:pPr>
            <a:r>
              <a:rPr lang="en-GB" sz="1400" b="1" dirty="0">
                <a:latin typeface="Arial" panose="020B0604020202020204" pitchFamily="34" charset="0"/>
                <a:ea typeface="Aileron" charset="0"/>
                <a:cs typeface="Arial" panose="020B0604020202020204" pitchFamily="34" charset="0"/>
              </a:rPr>
              <a:t>Time (months)</a:t>
            </a:r>
          </a:p>
        </p:txBody>
      </p:sp>
      <p:sp>
        <p:nvSpPr>
          <p:cNvPr id="15" name="TextBox 14">
            <a:extLst>
              <a:ext uri="{FF2B5EF4-FFF2-40B4-BE49-F238E27FC236}">
                <a16:creationId xmlns="" xmlns:a16="http://schemas.microsoft.com/office/drawing/2014/main" id="{2FA24B1D-B4A7-DF4B-A1D7-3406DBFA31B6}"/>
              </a:ext>
            </a:extLst>
          </p:cNvPr>
          <p:cNvSpPr txBox="1"/>
          <p:nvPr/>
        </p:nvSpPr>
        <p:spPr>
          <a:xfrm rot="16200000">
            <a:off x="5613560" y="2647869"/>
            <a:ext cx="748603" cy="193899"/>
          </a:xfrm>
          <a:prstGeom prst="rect">
            <a:avLst/>
          </a:prstGeom>
          <a:noFill/>
        </p:spPr>
        <p:txBody>
          <a:bodyPr wrap="none" lIns="0" tIns="0" rIns="0" bIns="0" rtlCol="0">
            <a:spAutoFit/>
          </a:bodyPr>
          <a:lstStyle/>
          <a:p>
            <a:pPr algn="ctr">
              <a:lnSpc>
                <a:spcPct val="90000"/>
              </a:lnSpc>
            </a:pPr>
            <a:r>
              <a:rPr lang="en-GB" sz="1400" b="1" dirty="0">
                <a:latin typeface="Arial" panose="020B0604020202020204" pitchFamily="34" charset="0"/>
                <a:ea typeface="Aileron" charset="0"/>
                <a:cs typeface="Arial" panose="020B0604020202020204" pitchFamily="34" charset="0"/>
              </a:rPr>
              <a:t>rPFS (%)</a:t>
            </a:r>
          </a:p>
        </p:txBody>
      </p:sp>
      <p:sp>
        <p:nvSpPr>
          <p:cNvPr id="16" name="TextBox 15">
            <a:extLst>
              <a:ext uri="{FF2B5EF4-FFF2-40B4-BE49-F238E27FC236}">
                <a16:creationId xmlns="" xmlns:a16="http://schemas.microsoft.com/office/drawing/2014/main" id="{46A151F6-E280-DD48-A3EF-97028ADA1AEF}"/>
              </a:ext>
            </a:extLst>
          </p:cNvPr>
          <p:cNvSpPr txBox="1"/>
          <p:nvPr/>
        </p:nvSpPr>
        <p:spPr>
          <a:xfrm>
            <a:off x="6271749" y="1848677"/>
            <a:ext cx="298160" cy="193899"/>
          </a:xfrm>
          <a:prstGeom prst="rect">
            <a:avLst/>
          </a:prstGeom>
          <a:noFill/>
        </p:spPr>
        <p:txBody>
          <a:bodyPr wrap="none" lIns="0" tIns="0" rIns="0" bIns="0" rtlCol="0">
            <a:spAutoFit/>
          </a:bodyPr>
          <a:lstStyle/>
          <a:p>
            <a:pPr algn="r">
              <a:lnSpc>
                <a:spcPct val="90000"/>
              </a:lnSpc>
            </a:pPr>
            <a:r>
              <a:rPr lang="en-GB" sz="1400" dirty="0">
                <a:latin typeface="Arial" panose="020B0604020202020204" pitchFamily="34" charset="0"/>
                <a:ea typeface="Aileron" charset="0"/>
                <a:cs typeface="Arial" panose="020B0604020202020204" pitchFamily="34" charset="0"/>
              </a:rPr>
              <a:t>100</a:t>
            </a:r>
          </a:p>
        </p:txBody>
      </p:sp>
      <p:cxnSp>
        <p:nvCxnSpPr>
          <p:cNvPr id="4" name="Straight Connector 3">
            <a:extLst>
              <a:ext uri="{FF2B5EF4-FFF2-40B4-BE49-F238E27FC236}">
                <a16:creationId xmlns="" xmlns:a16="http://schemas.microsoft.com/office/drawing/2014/main" id="{70B710AF-0B9A-D944-9693-B03FC73C323E}"/>
              </a:ext>
            </a:extLst>
          </p:cNvPr>
          <p:cNvCxnSpPr/>
          <p:nvPr/>
        </p:nvCxnSpPr>
        <p:spPr>
          <a:xfrm>
            <a:off x="6651625" y="1946275"/>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 xmlns:a16="http://schemas.microsoft.com/office/drawing/2014/main" id="{FF7365CA-626F-2D4A-A10B-B26E88E0E98A}"/>
              </a:ext>
            </a:extLst>
          </p:cNvPr>
          <p:cNvCxnSpPr/>
          <p:nvPr/>
        </p:nvCxnSpPr>
        <p:spPr>
          <a:xfrm>
            <a:off x="6661150" y="2146300"/>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 xmlns:a16="http://schemas.microsoft.com/office/drawing/2014/main" id="{83A45DC2-E3CE-0E43-A3BE-52D7F8936048}"/>
              </a:ext>
            </a:extLst>
          </p:cNvPr>
          <p:cNvSpPr txBox="1"/>
          <p:nvPr/>
        </p:nvSpPr>
        <p:spPr>
          <a:xfrm>
            <a:off x="6371137" y="2051877"/>
            <a:ext cx="198772" cy="193899"/>
          </a:xfrm>
          <a:prstGeom prst="rect">
            <a:avLst/>
          </a:prstGeom>
          <a:noFill/>
        </p:spPr>
        <p:txBody>
          <a:bodyPr wrap="none" lIns="0" tIns="0" rIns="0" bIns="0" rtlCol="0">
            <a:spAutoFit/>
          </a:bodyPr>
          <a:lstStyle/>
          <a:p>
            <a:pPr algn="r">
              <a:lnSpc>
                <a:spcPct val="90000"/>
              </a:lnSpc>
            </a:pPr>
            <a:r>
              <a:rPr lang="en-GB" sz="1400" dirty="0">
                <a:latin typeface="Arial" panose="020B0604020202020204" pitchFamily="34" charset="0"/>
                <a:ea typeface="Aileron" charset="0"/>
                <a:cs typeface="Arial" panose="020B0604020202020204" pitchFamily="34" charset="0"/>
              </a:rPr>
              <a:t>90</a:t>
            </a:r>
          </a:p>
        </p:txBody>
      </p:sp>
      <p:cxnSp>
        <p:nvCxnSpPr>
          <p:cNvPr id="21" name="Straight Connector 20">
            <a:extLst>
              <a:ext uri="{FF2B5EF4-FFF2-40B4-BE49-F238E27FC236}">
                <a16:creationId xmlns="" xmlns:a16="http://schemas.microsoft.com/office/drawing/2014/main" id="{B82335DE-1900-654B-AF17-6661F1B938FE}"/>
              </a:ext>
            </a:extLst>
          </p:cNvPr>
          <p:cNvCxnSpPr/>
          <p:nvPr/>
        </p:nvCxnSpPr>
        <p:spPr>
          <a:xfrm>
            <a:off x="6661150" y="2349500"/>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 xmlns:a16="http://schemas.microsoft.com/office/drawing/2014/main" id="{B6E4856D-8208-024A-B051-49B170877457}"/>
              </a:ext>
            </a:extLst>
          </p:cNvPr>
          <p:cNvSpPr txBox="1"/>
          <p:nvPr/>
        </p:nvSpPr>
        <p:spPr>
          <a:xfrm>
            <a:off x="6371137" y="2255077"/>
            <a:ext cx="198772" cy="193899"/>
          </a:xfrm>
          <a:prstGeom prst="rect">
            <a:avLst/>
          </a:prstGeom>
          <a:noFill/>
        </p:spPr>
        <p:txBody>
          <a:bodyPr wrap="none" lIns="0" tIns="0" rIns="0" bIns="0" rtlCol="0">
            <a:spAutoFit/>
          </a:bodyPr>
          <a:lstStyle/>
          <a:p>
            <a:pPr algn="r">
              <a:lnSpc>
                <a:spcPct val="90000"/>
              </a:lnSpc>
            </a:pPr>
            <a:r>
              <a:rPr lang="en-GB" sz="1400" dirty="0">
                <a:latin typeface="Arial" panose="020B0604020202020204" pitchFamily="34" charset="0"/>
                <a:ea typeface="Aileron" charset="0"/>
                <a:cs typeface="Arial" panose="020B0604020202020204" pitchFamily="34" charset="0"/>
              </a:rPr>
              <a:t>80</a:t>
            </a:r>
          </a:p>
        </p:txBody>
      </p:sp>
      <p:cxnSp>
        <p:nvCxnSpPr>
          <p:cNvPr id="23" name="Straight Connector 22">
            <a:extLst>
              <a:ext uri="{FF2B5EF4-FFF2-40B4-BE49-F238E27FC236}">
                <a16:creationId xmlns="" xmlns:a16="http://schemas.microsoft.com/office/drawing/2014/main" id="{F922B1E9-95F7-794E-B659-185EDFF376FA}"/>
              </a:ext>
            </a:extLst>
          </p:cNvPr>
          <p:cNvCxnSpPr/>
          <p:nvPr/>
        </p:nvCxnSpPr>
        <p:spPr>
          <a:xfrm>
            <a:off x="6661150" y="2555875"/>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 xmlns:a16="http://schemas.microsoft.com/office/drawing/2014/main" id="{5403D9B8-7100-5A4C-B0C1-7E536B2B4BBE}"/>
              </a:ext>
            </a:extLst>
          </p:cNvPr>
          <p:cNvSpPr txBox="1"/>
          <p:nvPr/>
        </p:nvSpPr>
        <p:spPr>
          <a:xfrm>
            <a:off x="6371137" y="2461452"/>
            <a:ext cx="198772" cy="193899"/>
          </a:xfrm>
          <a:prstGeom prst="rect">
            <a:avLst/>
          </a:prstGeom>
          <a:noFill/>
        </p:spPr>
        <p:txBody>
          <a:bodyPr wrap="none" lIns="0" tIns="0" rIns="0" bIns="0" rtlCol="0">
            <a:spAutoFit/>
          </a:bodyPr>
          <a:lstStyle/>
          <a:p>
            <a:pPr algn="r">
              <a:lnSpc>
                <a:spcPct val="90000"/>
              </a:lnSpc>
            </a:pPr>
            <a:r>
              <a:rPr lang="en-GB" sz="1400" dirty="0">
                <a:latin typeface="Arial" panose="020B0604020202020204" pitchFamily="34" charset="0"/>
                <a:ea typeface="Aileron" charset="0"/>
                <a:cs typeface="Arial" panose="020B0604020202020204" pitchFamily="34" charset="0"/>
              </a:rPr>
              <a:t>70</a:t>
            </a:r>
          </a:p>
        </p:txBody>
      </p:sp>
      <p:sp>
        <p:nvSpPr>
          <p:cNvPr id="26" name="TextBox 25">
            <a:extLst>
              <a:ext uri="{FF2B5EF4-FFF2-40B4-BE49-F238E27FC236}">
                <a16:creationId xmlns="" xmlns:a16="http://schemas.microsoft.com/office/drawing/2014/main" id="{365066E9-59BA-374B-BE99-140E4FF864C8}"/>
              </a:ext>
            </a:extLst>
          </p:cNvPr>
          <p:cNvSpPr txBox="1"/>
          <p:nvPr/>
        </p:nvSpPr>
        <p:spPr>
          <a:xfrm>
            <a:off x="6371137" y="2661477"/>
            <a:ext cx="198772" cy="193899"/>
          </a:xfrm>
          <a:prstGeom prst="rect">
            <a:avLst/>
          </a:prstGeom>
          <a:noFill/>
        </p:spPr>
        <p:txBody>
          <a:bodyPr wrap="none" lIns="0" tIns="0" rIns="0" bIns="0" rtlCol="0">
            <a:spAutoFit/>
          </a:bodyPr>
          <a:lstStyle/>
          <a:p>
            <a:pPr algn="r">
              <a:lnSpc>
                <a:spcPct val="90000"/>
              </a:lnSpc>
            </a:pPr>
            <a:r>
              <a:rPr lang="en-GB" sz="1400" dirty="0">
                <a:latin typeface="Arial" panose="020B0604020202020204" pitchFamily="34" charset="0"/>
                <a:ea typeface="Aileron" charset="0"/>
                <a:cs typeface="Arial" panose="020B0604020202020204" pitchFamily="34" charset="0"/>
              </a:rPr>
              <a:t>60</a:t>
            </a:r>
          </a:p>
        </p:txBody>
      </p:sp>
      <p:sp>
        <p:nvSpPr>
          <p:cNvPr id="31" name="TextBox 30">
            <a:extLst>
              <a:ext uri="{FF2B5EF4-FFF2-40B4-BE49-F238E27FC236}">
                <a16:creationId xmlns="" xmlns:a16="http://schemas.microsoft.com/office/drawing/2014/main" id="{942BE1B3-8975-5843-A008-1C9438BFD6F6}"/>
              </a:ext>
            </a:extLst>
          </p:cNvPr>
          <p:cNvSpPr txBox="1"/>
          <p:nvPr/>
        </p:nvSpPr>
        <p:spPr>
          <a:xfrm>
            <a:off x="6371137" y="3061527"/>
            <a:ext cx="198772" cy="193899"/>
          </a:xfrm>
          <a:prstGeom prst="rect">
            <a:avLst/>
          </a:prstGeom>
          <a:noFill/>
        </p:spPr>
        <p:txBody>
          <a:bodyPr wrap="none" lIns="0" tIns="0" rIns="0" bIns="0" rtlCol="0">
            <a:spAutoFit/>
          </a:bodyPr>
          <a:lstStyle/>
          <a:p>
            <a:pPr algn="r">
              <a:lnSpc>
                <a:spcPct val="90000"/>
              </a:lnSpc>
            </a:pPr>
            <a:r>
              <a:rPr lang="en-GB" sz="1400" dirty="0">
                <a:latin typeface="Arial" panose="020B0604020202020204" pitchFamily="34" charset="0"/>
                <a:ea typeface="Aileron" charset="0"/>
                <a:cs typeface="Arial" panose="020B0604020202020204" pitchFamily="34" charset="0"/>
              </a:rPr>
              <a:t>40</a:t>
            </a:r>
          </a:p>
        </p:txBody>
      </p:sp>
      <p:cxnSp>
        <p:nvCxnSpPr>
          <p:cNvPr id="33" name="Straight Connector 32">
            <a:extLst>
              <a:ext uri="{FF2B5EF4-FFF2-40B4-BE49-F238E27FC236}">
                <a16:creationId xmlns="" xmlns:a16="http://schemas.microsoft.com/office/drawing/2014/main" id="{7B44C41E-160E-4348-B31F-937A66AEF8E7}"/>
              </a:ext>
            </a:extLst>
          </p:cNvPr>
          <p:cNvCxnSpPr/>
          <p:nvPr/>
        </p:nvCxnSpPr>
        <p:spPr>
          <a:xfrm>
            <a:off x="6661150" y="3359150"/>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4" name="TextBox 33">
            <a:extLst>
              <a:ext uri="{FF2B5EF4-FFF2-40B4-BE49-F238E27FC236}">
                <a16:creationId xmlns="" xmlns:a16="http://schemas.microsoft.com/office/drawing/2014/main" id="{C32D47FE-9295-3747-BD59-2A615DC5B587}"/>
              </a:ext>
            </a:extLst>
          </p:cNvPr>
          <p:cNvSpPr txBox="1"/>
          <p:nvPr/>
        </p:nvSpPr>
        <p:spPr>
          <a:xfrm>
            <a:off x="6371137" y="3264727"/>
            <a:ext cx="198772" cy="193899"/>
          </a:xfrm>
          <a:prstGeom prst="rect">
            <a:avLst/>
          </a:prstGeom>
          <a:noFill/>
        </p:spPr>
        <p:txBody>
          <a:bodyPr wrap="none" lIns="0" tIns="0" rIns="0" bIns="0" rtlCol="0">
            <a:spAutoFit/>
          </a:bodyPr>
          <a:lstStyle/>
          <a:p>
            <a:pPr algn="r">
              <a:lnSpc>
                <a:spcPct val="90000"/>
              </a:lnSpc>
            </a:pPr>
            <a:r>
              <a:rPr lang="en-GB" sz="1400" dirty="0">
                <a:latin typeface="Arial" panose="020B0604020202020204" pitchFamily="34" charset="0"/>
                <a:ea typeface="Aileron" charset="0"/>
                <a:cs typeface="Arial" panose="020B0604020202020204" pitchFamily="34" charset="0"/>
              </a:rPr>
              <a:t>30</a:t>
            </a:r>
          </a:p>
        </p:txBody>
      </p:sp>
      <p:cxnSp>
        <p:nvCxnSpPr>
          <p:cNvPr id="35" name="Straight Connector 34">
            <a:extLst>
              <a:ext uri="{FF2B5EF4-FFF2-40B4-BE49-F238E27FC236}">
                <a16:creationId xmlns="" xmlns:a16="http://schemas.microsoft.com/office/drawing/2014/main" id="{D06889A4-CBF6-4E46-B4FE-7B87C84387FF}"/>
              </a:ext>
            </a:extLst>
          </p:cNvPr>
          <p:cNvCxnSpPr/>
          <p:nvPr/>
        </p:nvCxnSpPr>
        <p:spPr>
          <a:xfrm>
            <a:off x="6661150" y="3559175"/>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6" name="TextBox 35">
            <a:extLst>
              <a:ext uri="{FF2B5EF4-FFF2-40B4-BE49-F238E27FC236}">
                <a16:creationId xmlns="" xmlns:a16="http://schemas.microsoft.com/office/drawing/2014/main" id="{031A6269-F85E-0B48-A48C-DA13B2A816AA}"/>
              </a:ext>
            </a:extLst>
          </p:cNvPr>
          <p:cNvSpPr txBox="1"/>
          <p:nvPr/>
        </p:nvSpPr>
        <p:spPr>
          <a:xfrm>
            <a:off x="6371137" y="3464752"/>
            <a:ext cx="198772" cy="193899"/>
          </a:xfrm>
          <a:prstGeom prst="rect">
            <a:avLst/>
          </a:prstGeom>
          <a:noFill/>
        </p:spPr>
        <p:txBody>
          <a:bodyPr wrap="none" lIns="0" tIns="0" rIns="0" bIns="0" rtlCol="0">
            <a:spAutoFit/>
          </a:bodyPr>
          <a:lstStyle/>
          <a:p>
            <a:pPr algn="r">
              <a:lnSpc>
                <a:spcPct val="90000"/>
              </a:lnSpc>
            </a:pPr>
            <a:r>
              <a:rPr lang="en-GB" sz="1400" dirty="0">
                <a:latin typeface="Arial" panose="020B0604020202020204" pitchFamily="34" charset="0"/>
                <a:ea typeface="Aileron" charset="0"/>
                <a:cs typeface="Arial" panose="020B0604020202020204" pitchFamily="34" charset="0"/>
              </a:rPr>
              <a:t>20</a:t>
            </a:r>
          </a:p>
        </p:txBody>
      </p:sp>
      <p:cxnSp>
        <p:nvCxnSpPr>
          <p:cNvPr id="37" name="Straight Connector 36">
            <a:extLst>
              <a:ext uri="{FF2B5EF4-FFF2-40B4-BE49-F238E27FC236}">
                <a16:creationId xmlns="" xmlns:a16="http://schemas.microsoft.com/office/drawing/2014/main" id="{01CEC022-3759-4949-B614-A651C0C6FF16}"/>
              </a:ext>
            </a:extLst>
          </p:cNvPr>
          <p:cNvCxnSpPr/>
          <p:nvPr/>
        </p:nvCxnSpPr>
        <p:spPr>
          <a:xfrm>
            <a:off x="6661150" y="3759200"/>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8" name="TextBox 37">
            <a:extLst>
              <a:ext uri="{FF2B5EF4-FFF2-40B4-BE49-F238E27FC236}">
                <a16:creationId xmlns="" xmlns:a16="http://schemas.microsoft.com/office/drawing/2014/main" id="{F6AFC380-7106-6247-8D9A-40091F43214D}"/>
              </a:ext>
            </a:extLst>
          </p:cNvPr>
          <p:cNvSpPr txBox="1"/>
          <p:nvPr/>
        </p:nvSpPr>
        <p:spPr>
          <a:xfrm>
            <a:off x="6371137" y="3664777"/>
            <a:ext cx="198772" cy="193899"/>
          </a:xfrm>
          <a:prstGeom prst="rect">
            <a:avLst/>
          </a:prstGeom>
          <a:noFill/>
        </p:spPr>
        <p:txBody>
          <a:bodyPr wrap="none" lIns="0" tIns="0" rIns="0" bIns="0" rtlCol="0">
            <a:spAutoFit/>
          </a:bodyPr>
          <a:lstStyle/>
          <a:p>
            <a:pPr algn="r">
              <a:lnSpc>
                <a:spcPct val="90000"/>
              </a:lnSpc>
            </a:pPr>
            <a:r>
              <a:rPr lang="en-GB" sz="1400" dirty="0">
                <a:latin typeface="Arial" panose="020B0604020202020204" pitchFamily="34" charset="0"/>
                <a:ea typeface="Aileron" charset="0"/>
                <a:cs typeface="Arial" panose="020B0604020202020204" pitchFamily="34" charset="0"/>
              </a:rPr>
              <a:t>10</a:t>
            </a:r>
          </a:p>
        </p:txBody>
      </p:sp>
      <p:cxnSp>
        <p:nvCxnSpPr>
          <p:cNvPr id="39" name="Straight Connector 38">
            <a:extLst>
              <a:ext uri="{FF2B5EF4-FFF2-40B4-BE49-F238E27FC236}">
                <a16:creationId xmlns="" xmlns:a16="http://schemas.microsoft.com/office/drawing/2014/main" id="{CE459B7A-6C8F-A743-9A76-CA36105BDBDE}"/>
              </a:ext>
            </a:extLst>
          </p:cNvPr>
          <p:cNvCxnSpPr>
            <a:cxnSpLocks/>
          </p:cNvCxnSpPr>
          <p:nvPr/>
        </p:nvCxnSpPr>
        <p:spPr>
          <a:xfrm flipV="1">
            <a:off x="6732075" y="1853125"/>
            <a:ext cx="0" cy="210610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 xmlns:a16="http://schemas.microsoft.com/office/drawing/2014/main" id="{74BF6150-08D7-DA42-8A8D-866852FBAB76}"/>
              </a:ext>
            </a:extLst>
          </p:cNvPr>
          <p:cNvCxnSpPr>
            <a:cxnSpLocks/>
          </p:cNvCxnSpPr>
          <p:nvPr/>
        </p:nvCxnSpPr>
        <p:spPr>
          <a:xfrm rot="16200000">
            <a:off x="7325591" y="3990975"/>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 xmlns:a16="http://schemas.microsoft.com/office/drawing/2014/main" id="{087E07C9-8EC3-0445-A6FB-F46CBAFEABFC}"/>
              </a:ext>
            </a:extLst>
          </p:cNvPr>
          <p:cNvCxnSpPr>
            <a:cxnSpLocks/>
          </p:cNvCxnSpPr>
          <p:nvPr/>
        </p:nvCxnSpPr>
        <p:spPr>
          <a:xfrm>
            <a:off x="6718300" y="3962400"/>
            <a:ext cx="4498975"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4" name="TextBox 43">
            <a:extLst>
              <a:ext uri="{FF2B5EF4-FFF2-40B4-BE49-F238E27FC236}">
                <a16:creationId xmlns="" xmlns:a16="http://schemas.microsoft.com/office/drawing/2014/main" id="{F3670B3F-54DE-5744-8758-E11EBE060A36}"/>
              </a:ext>
            </a:extLst>
          </p:cNvPr>
          <p:cNvSpPr txBox="1"/>
          <p:nvPr/>
        </p:nvSpPr>
        <p:spPr>
          <a:xfrm>
            <a:off x="6680073" y="4068002"/>
            <a:ext cx="99386" cy="193899"/>
          </a:xfrm>
          <a:prstGeom prst="rect">
            <a:avLst/>
          </a:prstGeom>
          <a:noFill/>
        </p:spPr>
        <p:txBody>
          <a:bodyPr wrap="none" lIns="0" tIns="0" rIns="0" bIns="0" rtlCol="0">
            <a:spAutoFit/>
          </a:bodyPr>
          <a:lstStyle/>
          <a:p>
            <a:pPr algn="ctr">
              <a:lnSpc>
                <a:spcPct val="90000"/>
              </a:lnSpc>
            </a:pPr>
            <a:r>
              <a:rPr lang="en-GB" sz="1400" dirty="0">
                <a:latin typeface="Arial" panose="020B0604020202020204" pitchFamily="34" charset="0"/>
                <a:ea typeface="Aileron" charset="0"/>
                <a:cs typeface="Arial" panose="020B0604020202020204" pitchFamily="34" charset="0"/>
              </a:rPr>
              <a:t>0</a:t>
            </a:r>
          </a:p>
        </p:txBody>
      </p:sp>
      <p:sp>
        <p:nvSpPr>
          <p:cNvPr id="45" name="TextBox 44">
            <a:extLst>
              <a:ext uri="{FF2B5EF4-FFF2-40B4-BE49-F238E27FC236}">
                <a16:creationId xmlns="" xmlns:a16="http://schemas.microsoft.com/office/drawing/2014/main" id="{DCCFE590-6CF7-1242-BA99-E1B1E2154CD5}"/>
              </a:ext>
            </a:extLst>
          </p:cNvPr>
          <p:cNvSpPr txBox="1"/>
          <p:nvPr/>
        </p:nvSpPr>
        <p:spPr>
          <a:xfrm>
            <a:off x="7311898" y="4068002"/>
            <a:ext cx="99386" cy="193899"/>
          </a:xfrm>
          <a:prstGeom prst="rect">
            <a:avLst/>
          </a:prstGeom>
          <a:noFill/>
        </p:spPr>
        <p:txBody>
          <a:bodyPr wrap="none" lIns="0" tIns="0" rIns="0" bIns="0" rtlCol="0">
            <a:spAutoFit/>
          </a:bodyPr>
          <a:lstStyle/>
          <a:p>
            <a:pPr algn="ctr">
              <a:lnSpc>
                <a:spcPct val="90000"/>
              </a:lnSpc>
            </a:pPr>
            <a:r>
              <a:rPr lang="en-GB" sz="1400" dirty="0">
                <a:latin typeface="Arial" panose="020B0604020202020204" pitchFamily="34" charset="0"/>
                <a:ea typeface="Aileron" charset="0"/>
                <a:cs typeface="Arial" panose="020B0604020202020204" pitchFamily="34" charset="0"/>
              </a:rPr>
              <a:t>4</a:t>
            </a:r>
          </a:p>
        </p:txBody>
      </p:sp>
      <p:cxnSp>
        <p:nvCxnSpPr>
          <p:cNvPr id="46" name="Straight Connector 45">
            <a:extLst>
              <a:ext uri="{FF2B5EF4-FFF2-40B4-BE49-F238E27FC236}">
                <a16:creationId xmlns="" xmlns:a16="http://schemas.microsoft.com/office/drawing/2014/main" id="{A2125902-A920-C342-A341-C84979553721}"/>
              </a:ext>
            </a:extLst>
          </p:cNvPr>
          <p:cNvCxnSpPr>
            <a:cxnSpLocks/>
          </p:cNvCxnSpPr>
          <p:nvPr/>
        </p:nvCxnSpPr>
        <p:spPr>
          <a:xfrm rot="16200000">
            <a:off x="7954241" y="3990975"/>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7" name="TextBox 46">
            <a:extLst>
              <a:ext uri="{FF2B5EF4-FFF2-40B4-BE49-F238E27FC236}">
                <a16:creationId xmlns="" xmlns:a16="http://schemas.microsoft.com/office/drawing/2014/main" id="{A6911BFF-B201-5F4F-BCE5-7EBDF9AF3061}"/>
              </a:ext>
            </a:extLst>
          </p:cNvPr>
          <p:cNvSpPr txBox="1"/>
          <p:nvPr/>
        </p:nvSpPr>
        <p:spPr>
          <a:xfrm>
            <a:off x="7940548" y="4068002"/>
            <a:ext cx="99386" cy="193899"/>
          </a:xfrm>
          <a:prstGeom prst="rect">
            <a:avLst/>
          </a:prstGeom>
          <a:noFill/>
        </p:spPr>
        <p:txBody>
          <a:bodyPr wrap="none" lIns="0" tIns="0" rIns="0" bIns="0" rtlCol="0">
            <a:spAutoFit/>
          </a:bodyPr>
          <a:lstStyle/>
          <a:p>
            <a:pPr algn="ctr">
              <a:lnSpc>
                <a:spcPct val="90000"/>
              </a:lnSpc>
            </a:pPr>
            <a:r>
              <a:rPr lang="en-GB" sz="1400" dirty="0">
                <a:latin typeface="Arial" panose="020B0604020202020204" pitchFamily="34" charset="0"/>
                <a:ea typeface="Aileron" charset="0"/>
                <a:cs typeface="Arial" panose="020B0604020202020204" pitchFamily="34" charset="0"/>
              </a:rPr>
              <a:t>8</a:t>
            </a:r>
          </a:p>
        </p:txBody>
      </p:sp>
      <p:cxnSp>
        <p:nvCxnSpPr>
          <p:cNvPr id="48" name="Straight Connector 47">
            <a:extLst>
              <a:ext uri="{FF2B5EF4-FFF2-40B4-BE49-F238E27FC236}">
                <a16:creationId xmlns="" xmlns:a16="http://schemas.microsoft.com/office/drawing/2014/main" id="{E46E1EBC-A557-2B46-81D6-1E4E35BF348A}"/>
              </a:ext>
            </a:extLst>
          </p:cNvPr>
          <p:cNvCxnSpPr>
            <a:cxnSpLocks/>
          </p:cNvCxnSpPr>
          <p:nvPr/>
        </p:nvCxnSpPr>
        <p:spPr>
          <a:xfrm rot="16200000">
            <a:off x="8582891" y="3990975"/>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9" name="TextBox 48">
            <a:extLst>
              <a:ext uri="{FF2B5EF4-FFF2-40B4-BE49-F238E27FC236}">
                <a16:creationId xmlns="" xmlns:a16="http://schemas.microsoft.com/office/drawing/2014/main" id="{D806AFAF-5ABA-9945-BEC2-D8346102D462}"/>
              </a:ext>
            </a:extLst>
          </p:cNvPr>
          <p:cNvSpPr txBox="1"/>
          <p:nvPr/>
        </p:nvSpPr>
        <p:spPr>
          <a:xfrm>
            <a:off x="8519505" y="4068002"/>
            <a:ext cx="198773" cy="193899"/>
          </a:xfrm>
          <a:prstGeom prst="rect">
            <a:avLst/>
          </a:prstGeom>
          <a:noFill/>
        </p:spPr>
        <p:txBody>
          <a:bodyPr wrap="none" lIns="0" tIns="0" rIns="0" bIns="0" rtlCol="0">
            <a:spAutoFit/>
          </a:bodyPr>
          <a:lstStyle/>
          <a:p>
            <a:pPr algn="ctr">
              <a:lnSpc>
                <a:spcPct val="90000"/>
              </a:lnSpc>
            </a:pPr>
            <a:r>
              <a:rPr lang="en-GB" sz="1400" dirty="0">
                <a:latin typeface="Arial" panose="020B0604020202020204" pitchFamily="34" charset="0"/>
                <a:ea typeface="Aileron" charset="0"/>
                <a:cs typeface="Arial" panose="020B0604020202020204" pitchFamily="34" charset="0"/>
              </a:rPr>
              <a:t>12</a:t>
            </a:r>
          </a:p>
        </p:txBody>
      </p:sp>
      <p:cxnSp>
        <p:nvCxnSpPr>
          <p:cNvPr id="51" name="Straight Connector 50">
            <a:extLst>
              <a:ext uri="{FF2B5EF4-FFF2-40B4-BE49-F238E27FC236}">
                <a16:creationId xmlns="" xmlns:a16="http://schemas.microsoft.com/office/drawing/2014/main" id="{FF3AB1A9-0583-7447-8FF9-9ABF08AA4650}"/>
              </a:ext>
            </a:extLst>
          </p:cNvPr>
          <p:cNvCxnSpPr>
            <a:cxnSpLocks/>
          </p:cNvCxnSpPr>
          <p:nvPr/>
        </p:nvCxnSpPr>
        <p:spPr>
          <a:xfrm rot="16200000">
            <a:off x="9217891" y="3990975"/>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2" name="TextBox 51">
            <a:extLst>
              <a:ext uri="{FF2B5EF4-FFF2-40B4-BE49-F238E27FC236}">
                <a16:creationId xmlns="" xmlns:a16="http://schemas.microsoft.com/office/drawing/2014/main" id="{607FB1E9-069D-2247-AA21-F0E1C67D6BF6}"/>
              </a:ext>
            </a:extLst>
          </p:cNvPr>
          <p:cNvSpPr txBox="1"/>
          <p:nvPr/>
        </p:nvSpPr>
        <p:spPr>
          <a:xfrm>
            <a:off x="9154505" y="4068002"/>
            <a:ext cx="198773" cy="193899"/>
          </a:xfrm>
          <a:prstGeom prst="rect">
            <a:avLst/>
          </a:prstGeom>
          <a:noFill/>
        </p:spPr>
        <p:txBody>
          <a:bodyPr wrap="none" lIns="0" tIns="0" rIns="0" bIns="0" rtlCol="0">
            <a:spAutoFit/>
          </a:bodyPr>
          <a:lstStyle/>
          <a:p>
            <a:pPr algn="ctr">
              <a:lnSpc>
                <a:spcPct val="90000"/>
              </a:lnSpc>
            </a:pPr>
            <a:r>
              <a:rPr lang="en-GB" sz="1400" dirty="0">
                <a:latin typeface="Arial" panose="020B0604020202020204" pitchFamily="34" charset="0"/>
                <a:ea typeface="Aileron" charset="0"/>
                <a:cs typeface="Arial" panose="020B0604020202020204" pitchFamily="34" charset="0"/>
              </a:rPr>
              <a:t>16</a:t>
            </a:r>
          </a:p>
        </p:txBody>
      </p:sp>
      <p:cxnSp>
        <p:nvCxnSpPr>
          <p:cNvPr id="53" name="Straight Connector 52">
            <a:extLst>
              <a:ext uri="{FF2B5EF4-FFF2-40B4-BE49-F238E27FC236}">
                <a16:creationId xmlns="" xmlns:a16="http://schemas.microsoft.com/office/drawing/2014/main" id="{EFAFDC1C-93E7-8D44-A11C-4FEFBBA22BC9}"/>
              </a:ext>
            </a:extLst>
          </p:cNvPr>
          <p:cNvCxnSpPr>
            <a:cxnSpLocks/>
          </p:cNvCxnSpPr>
          <p:nvPr/>
        </p:nvCxnSpPr>
        <p:spPr>
          <a:xfrm rot="16200000">
            <a:off x="9849716" y="3990975"/>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4" name="TextBox 53">
            <a:extLst>
              <a:ext uri="{FF2B5EF4-FFF2-40B4-BE49-F238E27FC236}">
                <a16:creationId xmlns="" xmlns:a16="http://schemas.microsoft.com/office/drawing/2014/main" id="{6D0145CD-97AA-5643-82B8-30C1FE5444F2}"/>
              </a:ext>
            </a:extLst>
          </p:cNvPr>
          <p:cNvSpPr txBox="1"/>
          <p:nvPr/>
        </p:nvSpPr>
        <p:spPr>
          <a:xfrm>
            <a:off x="9786330" y="4068002"/>
            <a:ext cx="198773" cy="193899"/>
          </a:xfrm>
          <a:prstGeom prst="rect">
            <a:avLst/>
          </a:prstGeom>
          <a:noFill/>
        </p:spPr>
        <p:txBody>
          <a:bodyPr wrap="none" lIns="0" tIns="0" rIns="0" bIns="0" rtlCol="0">
            <a:spAutoFit/>
          </a:bodyPr>
          <a:lstStyle/>
          <a:p>
            <a:pPr algn="ctr">
              <a:lnSpc>
                <a:spcPct val="90000"/>
              </a:lnSpc>
            </a:pPr>
            <a:r>
              <a:rPr lang="en-GB" sz="1400" dirty="0">
                <a:latin typeface="Arial" panose="020B0604020202020204" pitchFamily="34" charset="0"/>
                <a:ea typeface="Aileron" charset="0"/>
                <a:cs typeface="Arial" panose="020B0604020202020204" pitchFamily="34" charset="0"/>
              </a:rPr>
              <a:t>20</a:t>
            </a:r>
          </a:p>
        </p:txBody>
      </p:sp>
      <p:cxnSp>
        <p:nvCxnSpPr>
          <p:cNvPr id="55" name="Straight Connector 54">
            <a:extLst>
              <a:ext uri="{FF2B5EF4-FFF2-40B4-BE49-F238E27FC236}">
                <a16:creationId xmlns="" xmlns:a16="http://schemas.microsoft.com/office/drawing/2014/main" id="{729A57F6-E7D6-0C40-BB6F-D21D3028FBB5}"/>
              </a:ext>
            </a:extLst>
          </p:cNvPr>
          <p:cNvCxnSpPr>
            <a:cxnSpLocks/>
          </p:cNvCxnSpPr>
          <p:nvPr/>
        </p:nvCxnSpPr>
        <p:spPr>
          <a:xfrm rot="16200000">
            <a:off x="10475191" y="3990975"/>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6" name="TextBox 55">
            <a:extLst>
              <a:ext uri="{FF2B5EF4-FFF2-40B4-BE49-F238E27FC236}">
                <a16:creationId xmlns="" xmlns:a16="http://schemas.microsoft.com/office/drawing/2014/main" id="{AB68735C-24EE-E14E-8410-949710A3D616}"/>
              </a:ext>
            </a:extLst>
          </p:cNvPr>
          <p:cNvSpPr txBox="1"/>
          <p:nvPr/>
        </p:nvSpPr>
        <p:spPr>
          <a:xfrm>
            <a:off x="10411805" y="4068002"/>
            <a:ext cx="198773" cy="193899"/>
          </a:xfrm>
          <a:prstGeom prst="rect">
            <a:avLst/>
          </a:prstGeom>
          <a:noFill/>
        </p:spPr>
        <p:txBody>
          <a:bodyPr wrap="none" lIns="0" tIns="0" rIns="0" bIns="0" rtlCol="0">
            <a:spAutoFit/>
          </a:bodyPr>
          <a:lstStyle/>
          <a:p>
            <a:pPr algn="ctr">
              <a:lnSpc>
                <a:spcPct val="90000"/>
              </a:lnSpc>
            </a:pPr>
            <a:r>
              <a:rPr lang="en-GB" sz="1400" dirty="0">
                <a:latin typeface="Arial" panose="020B0604020202020204" pitchFamily="34" charset="0"/>
                <a:ea typeface="Aileron" charset="0"/>
                <a:cs typeface="Arial" panose="020B0604020202020204" pitchFamily="34" charset="0"/>
              </a:rPr>
              <a:t>24</a:t>
            </a:r>
          </a:p>
        </p:txBody>
      </p:sp>
      <p:cxnSp>
        <p:nvCxnSpPr>
          <p:cNvPr id="57" name="Straight Connector 56">
            <a:extLst>
              <a:ext uri="{FF2B5EF4-FFF2-40B4-BE49-F238E27FC236}">
                <a16:creationId xmlns="" xmlns:a16="http://schemas.microsoft.com/office/drawing/2014/main" id="{A8687202-2123-9241-8961-ECF0068DE4F2}"/>
              </a:ext>
            </a:extLst>
          </p:cNvPr>
          <p:cNvCxnSpPr>
            <a:cxnSpLocks/>
          </p:cNvCxnSpPr>
          <p:nvPr/>
        </p:nvCxnSpPr>
        <p:spPr>
          <a:xfrm rot="16200000">
            <a:off x="11107016" y="3990975"/>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8" name="TextBox 57">
            <a:extLst>
              <a:ext uri="{FF2B5EF4-FFF2-40B4-BE49-F238E27FC236}">
                <a16:creationId xmlns="" xmlns:a16="http://schemas.microsoft.com/office/drawing/2014/main" id="{498B164F-F931-5E40-8F1E-588EC13D6E6F}"/>
              </a:ext>
            </a:extLst>
          </p:cNvPr>
          <p:cNvSpPr txBox="1"/>
          <p:nvPr/>
        </p:nvSpPr>
        <p:spPr>
          <a:xfrm>
            <a:off x="11043630" y="4068002"/>
            <a:ext cx="198773" cy="193899"/>
          </a:xfrm>
          <a:prstGeom prst="rect">
            <a:avLst/>
          </a:prstGeom>
          <a:noFill/>
        </p:spPr>
        <p:txBody>
          <a:bodyPr wrap="none" lIns="0" tIns="0" rIns="0" bIns="0" rtlCol="0">
            <a:spAutoFit/>
          </a:bodyPr>
          <a:lstStyle/>
          <a:p>
            <a:pPr algn="ctr">
              <a:lnSpc>
                <a:spcPct val="90000"/>
              </a:lnSpc>
            </a:pPr>
            <a:r>
              <a:rPr lang="en-GB" sz="1400" dirty="0">
                <a:latin typeface="Arial" panose="020B0604020202020204" pitchFamily="34" charset="0"/>
                <a:ea typeface="Aileron" charset="0"/>
                <a:cs typeface="Arial" panose="020B0604020202020204" pitchFamily="34" charset="0"/>
              </a:rPr>
              <a:t>28</a:t>
            </a:r>
          </a:p>
        </p:txBody>
      </p:sp>
      <p:sp>
        <p:nvSpPr>
          <p:cNvPr id="59" name="TextBox 58">
            <a:extLst>
              <a:ext uri="{FF2B5EF4-FFF2-40B4-BE49-F238E27FC236}">
                <a16:creationId xmlns="" xmlns:a16="http://schemas.microsoft.com/office/drawing/2014/main" id="{361DC8C2-BF06-DC4B-8DBE-FD2C367930C6}"/>
              </a:ext>
            </a:extLst>
          </p:cNvPr>
          <p:cNvSpPr txBox="1"/>
          <p:nvPr/>
        </p:nvSpPr>
        <p:spPr>
          <a:xfrm>
            <a:off x="6587356" y="4753803"/>
            <a:ext cx="284822" cy="387798"/>
          </a:xfrm>
          <a:prstGeom prst="rect">
            <a:avLst/>
          </a:prstGeom>
          <a:noFill/>
        </p:spPr>
        <p:txBody>
          <a:bodyPr wrap="none" lIns="0" tIns="0" rIns="0" bIns="0" rtlCol="0">
            <a:spAutoFit/>
          </a:bodyPr>
          <a:lstStyle/>
          <a:p>
            <a:pPr algn="ctr">
              <a:lnSpc>
                <a:spcPct val="90000"/>
              </a:lnSpc>
            </a:pPr>
            <a:r>
              <a:rPr lang="en-GB" sz="1400" dirty="0">
                <a:latin typeface="Arial" panose="020B0604020202020204" pitchFamily="34" charset="0"/>
                <a:ea typeface="Aileron" charset="0"/>
                <a:cs typeface="Arial" panose="020B0604020202020204" pitchFamily="34" charset="0"/>
              </a:rPr>
              <a:t>115</a:t>
            </a:r>
          </a:p>
          <a:p>
            <a:pPr algn="ctr">
              <a:lnSpc>
                <a:spcPct val="90000"/>
              </a:lnSpc>
            </a:pPr>
            <a:r>
              <a:rPr lang="en-GB" sz="1400" dirty="0">
                <a:latin typeface="Arial" panose="020B0604020202020204" pitchFamily="34" charset="0"/>
                <a:ea typeface="Aileron" charset="0"/>
                <a:cs typeface="Arial" panose="020B0604020202020204" pitchFamily="34" charset="0"/>
              </a:rPr>
              <a:t>(0)</a:t>
            </a:r>
          </a:p>
        </p:txBody>
      </p:sp>
      <p:sp>
        <p:nvSpPr>
          <p:cNvPr id="60" name="TextBox 59">
            <a:extLst>
              <a:ext uri="{FF2B5EF4-FFF2-40B4-BE49-F238E27FC236}">
                <a16:creationId xmlns="" xmlns:a16="http://schemas.microsoft.com/office/drawing/2014/main" id="{844C876B-459E-0F48-A189-4C1F70024004}"/>
              </a:ext>
            </a:extLst>
          </p:cNvPr>
          <p:cNvSpPr txBox="1"/>
          <p:nvPr/>
        </p:nvSpPr>
        <p:spPr>
          <a:xfrm>
            <a:off x="7202894" y="4753803"/>
            <a:ext cx="317395" cy="387798"/>
          </a:xfrm>
          <a:prstGeom prst="rect">
            <a:avLst/>
          </a:prstGeom>
          <a:noFill/>
        </p:spPr>
        <p:txBody>
          <a:bodyPr wrap="none" lIns="0" tIns="0" rIns="0" bIns="0" rtlCol="0">
            <a:spAutoFit/>
          </a:bodyPr>
          <a:lstStyle/>
          <a:p>
            <a:pPr algn="ctr">
              <a:lnSpc>
                <a:spcPct val="90000"/>
              </a:lnSpc>
            </a:pPr>
            <a:r>
              <a:rPr lang="en-GB" sz="1400" dirty="0">
                <a:latin typeface="Arial" panose="020B0604020202020204" pitchFamily="34" charset="0"/>
                <a:ea typeface="Aileron" charset="0"/>
                <a:cs typeface="Arial" panose="020B0604020202020204" pitchFamily="34" charset="0"/>
              </a:rPr>
              <a:t>80</a:t>
            </a:r>
          </a:p>
          <a:p>
            <a:pPr algn="ctr">
              <a:lnSpc>
                <a:spcPct val="90000"/>
              </a:lnSpc>
            </a:pPr>
            <a:r>
              <a:rPr lang="en-GB" sz="1400" dirty="0">
                <a:latin typeface="Arial" panose="020B0604020202020204" pitchFamily="34" charset="0"/>
                <a:ea typeface="Aileron" charset="0"/>
                <a:cs typeface="Arial" panose="020B0604020202020204" pitchFamily="34" charset="0"/>
              </a:rPr>
              <a:t>(21)</a:t>
            </a:r>
          </a:p>
        </p:txBody>
      </p:sp>
      <p:sp>
        <p:nvSpPr>
          <p:cNvPr id="61" name="TextBox 60">
            <a:extLst>
              <a:ext uri="{FF2B5EF4-FFF2-40B4-BE49-F238E27FC236}">
                <a16:creationId xmlns="" xmlns:a16="http://schemas.microsoft.com/office/drawing/2014/main" id="{1FDC11B7-E407-D445-B4A9-9F350B6ADD48}"/>
              </a:ext>
            </a:extLst>
          </p:cNvPr>
          <p:cNvSpPr txBox="1"/>
          <p:nvPr/>
        </p:nvSpPr>
        <p:spPr>
          <a:xfrm>
            <a:off x="7831544" y="4753803"/>
            <a:ext cx="317395" cy="387798"/>
          </a:xfrm>
          <a:prstGeom prst="rect">
            <a:avLst/>
          </a:prstGeom>
          <a:noFill/>
        </p:spPr>
        <p:txBody>
          <a:bodyPr wrap="none" lIns="0" tIns="0" rIns="0" bIns="0" rtlCol="0">
            <a:spAutoFit/>
          </a:bodyPr>
          <a:lstStyle/>
          <a:p>
            <a:pPr algn="ctr">
              <a:lnSpc>
                <a:spcPct val="90000"/>
              </a:lnSpc>
            </a:pPr>
            <a:r>
              <a:rPr lang="en-GB" sz="1400" dirty="0">
                <a:latin typeface="Arial" panose="020B0604020202020204" pitchFamily="34" charset="0"/>
                <a:ea typeface="Aileron" charset="0"/>
                <a:cs typeface="Arial" panose="020B0604020202020204" pitchFamily="34" charset="0"/>
              </a:rPr>
              <a:t>53</a:t>
            </a:r>
          </a:p>
          <a:p>
            <a:pPr algn="ctr">
              <a:lnSpc>
                <a:spcPct val="90000"/>
              </a:lnSpc>
            </a:pPr>
            <a:r>
              <a:rPr lang="en-GB" sz="1400" dirty="0">
                <a:latin typeface="Arial" panose="020B0604020202020204" pitchFamily="34" charset="0"/>
                <a:ea typeface="Aileron" charset="0"/>
                <a:cs typeface="Arial" panose="020B0604020202020204" pitchFamily="34" charset="0"/>
              </a:rPr>
              <a:t>(34)</a:t>
            </a:r>
          </a:p>
        </p:txBody>
      </p:sp>
      <p:sp>
        <p:nvSpPr>
          <p:cNvPr id="62" name="TextBox 61">
            <a:extLst>
              <a:ext uri="{FF2B5EF4-FFF2-40B4-BE49-F238E27FC236}">
                <a16:creationId xmlns="" xmlns:a16="http://schemas.microsoft.com/office/drawing/2014/main" id="{6379E223-230E-7D4D-B285-DB856095201F}"/>
              </a:ext>
            </a:extLst>
          </p:cNvPr>
          <p:cNvSpPr txBox="1"/>
          <p:nvPr/>
        </p:nvSpPr>
        <p:spPr>
          <a:xfrm>
            <a:off x="8460194" y="4753803"/>
            <a:ext cx="317395" cy="387798"/>
          </a:xfrm>
          <a:prstGeom prst="rect">
            <a:avLst/>
          </a:prstGeom>
          <a:noFill/>
        </p:spPr>
        <p:txBody>
          <a:bodyPr wrap="none" lIns="0" tIns="0" rIns="0" bIns="0" rtlCol="0">
            <a:spAutoFit/>
          </a:bodyPr>
          <a:lstStyle/>
          <a:p>
            <a:pPr algn="ctr">
              <a:lnSpc>
                <a:spcPct val="90000"/>
              </a:lnSpc>
            </a:pPr>
            <a:r>
              <a:rPr lang="en-GB" sz="1400" dirty="0">
                <a:latin typeface="Arial" panose="020B0604020202020204" pitchFamily="34" charset="0"/>
                <a:ea typeface="Aileron" charset="0"/>
                <a:cs typeface="Arial" panose="020B0604020202020204" pitchFamily="34" charset="0"/>
              </a:rPr>
              <a:t>17</a:t>
            </a:r>
          </a:p>
          <a:p>
            <a:pPr algn="ctr">
              <a:lnSpc>
                <a:spcPct val="90000"/>
              </a:lnSpc>
            </a:pPr>
            <a:r>
              <a:rPr lang="en-GB" sz="1400" dirty="0">
                <a:latin typeface="Arial" panose="020B0604020202020204" pitchFamily="34" charset="0"/>
                <a:ea typeface="Aileron" charset="0"/>
                <a:cs typeface="Arial" panose="020B0604020202020204" pitchFamily="34" charset="0"/>
              </a:rPr>
              <a:t>(50)</a:t>
            </a:r>
          </a:p>
        </p:txBody>
      </p:sp>
      <p:sp>
        <p:nvSpPr>
          <p:cNvPr id="63" name="TextBox 62">
            <a:extLst>
              <a:ext uri="{FF2B5EF4-FFF2-40B4-BE49-F238E27FC236}">
                <a16:creationId xmlns="" xmlns:a16="http://schemas.microsoft.com/office/drawing/2014/main" id="{8299426A-CD97-B245-BF3A-9CB4AED1E9F2}"/>
              </a:ext>
            </a:extLst>
          </p:cNvPr>
          <p:cNvSpPr txBox="1"/>
          <p:nvPr/>
        </p:nvSpPr>
        <p:spPr>
          <a:xfrm>
            <a:off x="9095194" y="4753803"/>
            <a:ext cx="317395" cy="387798"/>
          </a:xfrm>
          <a:prstGeom prst="rect">
            <a:avLst/>
          </a:prstGeom>
          <a:noFill/>
        </p:spPr>
        <p:txBody>
          <a:bodyPr wrap="none" lIns="0" tIns="0" rIns="0" bIns="0" rtlCol="0">
            <a:spAutoFit/>
          </a:bodyPr>
          <a:lstStyle/>
          <a:p>
            <a:pPr algn="ctr">
              <a:lnSpc>
                <a:spcPct val="90000"/>
              </a:lnSpc>
            </a:pPr>
            <a:r>
              <a:rPr lang="en-GB" sz="1400" dirty="0">
                <a:latin typeface="Arial" panose="020B0604020202020204" pitchFamily="34" charset="0"/>
                <a:ea typeface="Aileron" charset="0"/>
                <a:cs typeface="Arial" panose="020B0604020202020204" pitchFamily="34" charset="0"/>
              </a:rPr>
              <a:t>9</a:t>
            </a:r>
            <a:br>
              <a:rPr lang="en-GB" sz="1400" dirty="0">
                <a:latin typeface="Arial" panose="020B0604020202020204" pitchFamily="34" charset="0"/>
                <a:ea typeface="Aileron" charset="0"/>
                <a:cs typeface="Arial" panose="020B0604020202020204" pitchFamily="34" charset="0"/>
              </a:rPr>
            </a:br>
            <a:r>
              <a:rPr lang="en-GB" sz="1400" dirty="0">
                <a:latin typeface="Arial" panose="020B0604020202020204" pitchFamily="34" charset="0"/>
                <a:ea typeface="Aileron" charset="0"/>
                <a:cs typeface="Arial" panose="020B0604020202020204" pitchFamily="34" charset="0"/>
              </a:rPr>
              <a:t>(53)</a:t>
            </a:r>
          </a:p>
        </p:txBody>
      </p:sp>
      <p:sp>
        <p:nvSpPr>
          <p:cNvPr id="64" name="TextBox 63">
            <a:extLst>
              <a:ext uri="{FF2B5EF4-FFF2-40B4-BE49-F238E27FC236}">
                <a16:creationId xmlns="" xmlns:a16="http://schemas.microsoft.com/office/drawing/2014/main" id="{0E0869D6-D906-B945-8CB8-1DEE9EE3ED4C}"/>
              </a:ext>
            </a:extLst>
          </p:cNvPr>
          <p:cNvSpPr txBox="1"/>
          <p:nvPr/>
        </p:nvSpPr>
        <p:spPr>
          <a:xfrm>
            <a:off x="9727019" y="4753803"/>
            <a:ext cx="317395" cy="387798"/>
          </a:xfrm>
          <a:prstGeom prst="rect">
            <a:avLst/>
          </a:prstGeom>
          <a:noFill/>
        </p:spPr>
        <p:txBody>
          <a:bodyPr wrap="none" lIns="0" tIns="0" rIns="0" bIns="0" rtlCol="0">
            <a:spAutoFit/>
          </a:bodyPr>
          <a:lstStyle/>
          <a:p>
            <a:pPr algn="ctr">
              <a:lnSpc>
                <a:spcPct val="90000"/>
              </a:lnSpc>
            </a:pPr>
            <a:r>
              <a:rPr lang="en-GB" sz="1400" dirty="0">
                <a:latin typeface="Arial" panose="020B0604020202020204" pitchFamily="34" charset="0"/>
                <a:ea typeface="Aileron" charset="0"/>
                <a:cs typeface="Arial" panose="020B0604020202020204" pitchFamily="34" charset="0"/>
              </a:rPr>
              <a:t>4</a:t>
            </a:r>
            <a:br>
              <a:rPr lang="en-GB" sz="1400" dirty="0">
                <a:latin typeface="Arial" panose="020B0604020202020204" pitchFamily="34" charset="0"/>
                <a:ea typeface="Aileron" charset="0"/>
                <a:cs typeface="Arial" panose="020B0604020202020204" pitchFamily="34" charset="0"/>
              </a:rPr>
            </a:br>
            <a:r>
              <a:rPr lang="en-GB" sz="1400" dirty="0">
                <a:latin typeface="Arial" panose="020B0604020202020204" pitchFamily="34" charset="0"/>
                <a:ea typeface="Aileron" charset="0"/>
                <a:cs typeface="Arial" panose="020B0604020202020204" pitchFamily="34" charset="0"/>
              </a:rPr>
              <a:t>(53)</a:t>
            </a:r>
          </a:p>
        </p:txBody>
      </p:sp>
      <p:sp>
        <p:nvSpPr>
          <p:cNvPr id="65" name="TextBox 64">
            <a:extLst>
              <a:ext uri="{FF2B5EF4-FFF2-40B4-BE49-F238E27FC236}">
                <a16:creationId xmlns="" xmlns:a16="http://schemas.microsoft.com/office/drawing/2014/main" id="{68211809-1E77-AF41-9508-F9C2DEA4889F}"/>
              </a:ext>
            </a:extLst>
          </p:cNvPr>
          <p:cNvSpPr txBox="1"/>
          <p:nvPr/>
        </p:nvSpPr>
        <p:spPr>
          <a:xfrm>
            <a:off x="10352494" y="4753803"/>
            <a:ext cx="317395" cy="387798"/>
          </a:xfrm>
          <a:prstGeom prst="rect">
            <a:avLst/>
          </a:prstGeom>
          <a:noFill/>
        </p:spPr>
        <p:txBody>
          <a:bodyPr wrap="none" lIns="0" tIns="0" rIns="0" bIns="0" rtlCol="0">
            <a:spAutoFit/>
          </a:bodyPr>
          <a:lstStyle/>
          <a:p>
            <a:pPr algn="ctr">
              <a:lnSpc>
                <a:spcPct val="90000"/>
              </a:lnSpc>
            </a:pPr>
            <a:r>
              <a:rPr lang="en-GB" sz="1400" dirty="0">
                <a:latin typeface="Arial" panose="020B0604020202020204" pitchFamily="34" charset="0"/>
                <a:ea typeface="Aileron" charset="0"/>
                <a:cs typeface="Arial" panose="020B0604020202020204" pitchFamily="34" charset="0"/>
              </a:rPr>
              <a:t>3</a:t>
            </a:r>
            <a:br>
              <a:rPr lang="en-GB" sz="1400" dirty="0">
                <a:latin typeface="Arial" panose="020B0604020202020204" pitchFamily="34" charset="0"/>
                <a:ea typeface="Aileron" charset="0"/>
                <a:cs typeface="Arial" panose="020B0604020202020204" pitchFamily="34" charset="0"/>
              </a:rPr>
            </a:br>
            <a:r>
              <a:rPr lang="en-GB" sz="1400" dirty="0">
                <a:latin typeface="Arial" panose="020B0604020202020204" pitchFamily="34" charset="0"/>
                <a:ea typeface="Aileron" charset="0"/>
                <a:cs typeface="Arial" panose="020B0604020202020204" pitchFamily="34" charset="0"/>
              </a:rPr>
              <a:t>(53)</a:t>
            </a:r>
          </a:p>
        </p:txBody>
      </p:sp>
      <p:sp>
        <p:nvSpPr>
          <p:cNvPr id="66" name="TextBox 65">
            <a:extLst>
              <a:ext uri="{FF2B5EF4-FFF2-40B4-BE49-F238E27FC236}">
                <a16:creationId xmlns="" xmlns:a16="http://schemas.microsoft.com/office/drawing/2014/main" id="{C353790F-3629-AC44-AB18-D318C7F5AA68}"/>
              </a:ext>
            </a:extLst>
          </p:cNvPr>
          <p:cNvSpPr txBox="1"/>
          <p:nvPr/>
        </p:nvSpPr>
        <p:spPr>
          <a:xfrm>
            <a:off x="10984319" y="4753803"/>
            <a:ext cx="317395" cy="387798"/>
          </a:xfrm>
          <a:prstGeom prst="rect">
            <a:avLst/>
          </a:prstGeom>
          <a:noFill/>
        </p:spPr>
        <p:txBody>
          <a:bodyPr wrap="none" lIns="0" tIns="0" rIns="0" bIns="0" rtlCol="0">
            <a:spAutoFit/>
          </a:bodyPr>
          <a:lstStyle/>
          <a:p>
            <a:pPr algn="ctr">
              <a:lnSpc>
                <a:spcPct val="90000"/>
              </a:lnSpc>
            </a:pPr>
            <a:r>
              <a:rPr lang="en-GB" sz="1400" dirty="0">
                <a:latin typeface="Arial" panose="020B0604020202020204" pitchFamily="34" charset="0"/>
                <a:ea typeface="Aileron" charset="0"/>
                <a:cs typeface="Arial" panose="020B0604020202020204" pitchFamily="34" charset="0"/>
              </a:rPr>
              <a:t>0</a:t>
            </a:r>
          </a:p>
          <a:p>
            <a:pPr algn="ctr">
              <a:lnSpc>
                <a:spcPct val="90000"/>
              </a:lnSpc>
            </a:pPr>
            <a:r>
              <a:rPr lang="en-GB" sz="1400" dirty="0">
                <a:latin typeface="Arial" panose="020B0604020202020204" pitchFamily="34" charset="0"/>
                <a:ea typeface="Aileron" charset="0"/>
                <a:cs typeface="Arial" panose="020B0604020202020204" pitchFamily="34" charset="0"/>
              </a:rPr>
              <a:t>(53)</a:t>
            </a:r>
          </a:p>
        </p:txBody>
      </p:sp>
      <p:sp>
        <p:nvSpPr>
          <p:cNvPr id="67" name="TextBox 66">
            <a:extLst>
              <a:ext uri="{FF2B5EF4-FFF2-40B4-BE49-F238E27FC236}">
                <a16:creationId xmlns="" xmlns:a16="http://schemas.microsoft.com/office/drawing/2014/main" id="{60B82C9B-5026-3A4C-9C3E-CB328F43B319}"/>
              </a:ext>
            </a:extLst>
          </p:cNvPr>
          <p:cNvSpPr txBox="1"/>
          <p:nvPr/>
        </p:nvSpPr>
        <p:spPr>
          <a:xfrm>
            <a:off x="5571840" y="4753803"/>
            <a:ext cx="924933" cy="387798"/>
          </a:xfrm>
          <a:prstGeom prst="rect">
            <a:avLst/>
          </a:prstGeom>
          <a:noFill/>
        </p:spPr>
        <p:txBody>
          <a:bodyPr wrap="none" lIns="0" tIns="0" rIns="0" bIns="0" rtlCol="0">
            <a:spAutoFit/>
          </a:bodyPr>
          <a:lstStyle/>
          <a:p>
            <a:pPr algn="r">
              <a:lnSpc>
                <a:spcPct val="90000"/>
              </a:lnSpc>
            </a:pPr>
            <a:r>
              <a:rPr lang="en-GB" sz="1400" b="1" dirty="0">
                <a:latin typeface="Arial" panose="020B0604020202020204" pitchFamily="34" charset="0"/>
                <a:ea typeface="Aileron" charset="0"/>
                <a:cs typeface="Arial" panose="020B0604020202020204" pitchFamily="34" charset="0"/>
              </a:rPr>
              <a:t>No. at risk:</a:t>
            </a:r>
            <a:br>
              <a:rPr lang="en-GB" sz="1400" b="1" dirty="0">
                <a:latin typeface="Arial" panose="020B0604020202020204" pitchFamily="34" charset="0"/>
                <a:ea typeface="Aileron" charset="0"/>
                <a:cs typeface="Arial" panose="020B0604020202020204" pitchFamily="34" charset="0"/>
              </a:rPr>
            </a:br>
            <a:r>
              <a:rPr lang="en-GB" sz="1400" b="1" dirty="0">
                <a:latin typeface="Arial" panose="020B0604020202020204" pitchFamily="34" charset="0"/>
                <a:ea typeface="Aileron" charset="0"/>
                <a:cs typeface="Arial" panose="020B0604020202020204" pitchFamily="34" charset="0"/>
              </a:rPr>
              <a:t>(events)</a:t>
            </a:r>
          </a:p>
        </p:txBody>
      </p:sp>
      <p:pic>
        <p:nvPicPr>
          <p:cNvPr id="17" name="Picture 16">
            <a:extLst>
              <a:ext uri="{FF2B5EF4-FFF2-40B4-BE49-F238E27FC236}">
                <a16:creationId xmlns="" xmlns:a16="http://schemas.microsoft.com/office/drawing/2014/main" id="{D58FC35E-62B3-8749-8CF1-D2FEE4E84D67}"/>
              </a:ext>
            </a:extLst>
          </p:cNvPr>
          <p:cNvPicPr>
            <a:picLocks noChangeAspect="1"/>
          </p:cNvPicPr>
          <p:nvPr/>
        </p:nvPicPr>
        <p:blipFill>
          <a:blip r:embed="rId4"/>
          <a:stretch>
            <a:fillRect/>
          </a:stretch>
        </p:blipFill>
        <p:spPr>
          <a:xfrm>
            <a:off x="6690799" y="1903899"/>
            <a:ext cx="4421701" cy="1464776"/>
          </a:xfrm>
          <a:prstGeom prst="rect">
            <a:avLst/>
          </a:prstGeom>
        </p:spPr>
      </p:pic>
      <p:cxnSp>
        <p:nvCxnSpPr>
          <p:cNvPr id="25" name="Straight Connector 24">
            <a:extLst>
              <a:ext uri="{FF2B5EF4-FFF2-40B4-BE49-F238E27FC236}">
                <a16:creationId xmlns="" xmlns:a16="http://schemas.microsoft.com/office/drawing/2014/main" id="{FE56AC37-4C82-984A-A145-EBF968702B6E}"/>
              </a:ext>
            </a:extLst>
          </p:cNvPr>
          <p:cNvCxnSpPr/>
          <p:nvPr/>
        </p:nvCxnSpPr>
        <p:spPr>
          <a:xfrm>
            <a:off x="6661150" y="2755900"/>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 xmlns:a16="http://schemas.microsoft.com/office/drawing/2014/main" id="{50730A4A-C3BD-7C42-9E9C-C195B5C093B6}"/>
              </a:ext>
            </a:extLst>
          </p:cNvPr>
          <p:cNvCxnSpPr/>
          <p:nvPr/>
        </p:nvCxnSpPr>
        <p:spPr>
          <a:xfrm>
            <a:off x="6661150" y="2955925"/>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 xmlns:a16="http://schemas.microsoft.com/office/drawing/2014/main" id="{DD336EC8-CC7E-B845-B99F-B2FC2DF5A202}"/>
              </a:ext>
            </a:extLst>
          </p:cNvPr>
          <p:cNvSpPr txBox="1"/>
          <p:nvPr/>
        </p:nvSpPr>
        <p:spPr>
          <a:xfrm>
            <a:off x="6371137" y="2861502"/>
            <a:ext cx="198772" cy="193899"/>
          </a:xfrm>
          <a:prstGeom prst="rect">
            <a:avLst/>
          </a:prstGeom>
          <a:noFill/>
        </p:spPr>
        <p:txBody>
          <a:bodyPr wrap="none" lIns="0" tIns="0" rIns="0" bIns="0" rtlCol="0">
            <a:spAutoFit/>
          </a:bodyPr>
          <a:lstStyle/>
          <a:p>
            <a:pPr algn="r">
              <a:lnSpc>
                <a:spcPct val="90000"/>
              </a:lnSpc>
            </a:pPr>
            <a:r>
              <a:rPr lang="en-GB" sz="1400" dirty="0">
                <a:latin typeface="Arial" panose="020B0604020202020204" pitchFamily="34" charset="0"/>
                <a:ea typeface="Aileron" charset="0"/>
                <a:cs typeface="Arial" panose="020B0604020202020204" pitchFamily="34" charset="0"/>
              </a:rPr>
              <a:t>50</a:t>
            </a:r>
          </a:p>
        </p:txBody>
      </p:sp>
      <p:cxnSp>
        <p:nvCxnSpPr>
          <p:cNvPr id="30" name="Straight Connector 29">
            <a:extLst>
              <a:ext uri="{FF2B5EF4-FFF2-40B4-BE49-F238E27FC236}">
                <a16:creationId xmlns="" xmlns:a16="http://schemas.microsoft.com/office/drawing/2014/main" id="{721E1CD6-C473-E74B-8626-02CA70A90BD2}"/>
              </a:ext>
            </a:extLst>
          </p:cNvPr>
          <p:cNvCxnSpPr/>
          <p:nvPr/>
        </p:nvCxnSpPr>
        <p:spPr>
          <a:xfrm>
            <a:off x="6661150" y="3155950"/>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aphicFrame>
        <p:nvGraphicFramePr>
          <p:cNvPr id="11" name="Table 10">
            <a:extLst>
              <a:ext uri="{FF2B5EF4-FFF2-40B4-BE49-F238E27FC236}">
                <a16:creationId xmlns="" xmlns:a16="http://schemas.microsoft.com/office/drawing/2014/main" id="{1A939F16-FB3D-D548-B29D-C4B96A409F35}"/>
              </a:ext>
            </a:extLst>
          </p:cNvPr>
          <p:cNvGraphicFramePr>
            <a:graphicFrameLocks noGrp="1"/>
          </p:cNvGraphicFramePr>
          <p:nvPr>
            <p:extLst>
              <p:ext uri="{D42A27DB-BD31-4B8C-83A1-F6EECF244321}">
                <p14:modId xmlns:p14="http://schemas.microsoft.com/office/powerpoint/2010/main" val="3076549597"/>
              </p:ext>
            </p:extLst>
          </p:nvPr>
        </p:nvGraphicFramePr>
        <p:xfrm>
          <a:off x="8389208" y="1913424"/>
          <a:ext cx="2912506" cy="548640"/>
        </p:xfrm>
        <a:graphic>
          <a:graphicData uri="http://schemas.openxmlformats.org/drawingml/2006/table">
            <a:tbl>
              <a:tblPr firstRow="1" bandRow="1">
                <a:tableStyleId>{5C22544A-7EE6-4342-B048-85BDC9FD1C3A}</a:tableStyleId>
              </a:tblPr>
              <a:tblGrid>
                <a:gridCol w="1242732">
                  <a:extLst>
                    <a:ext uri="{9D8B030D-6E8A-4147-A177-3AD203B41FA5}">
                      <a16:colId xmlns="" xmlns:a16="http://schemas.microsoft.com/office/drawing/2014/main" val="3690746187"/>
                    </a:ext>
                  </a:extLst>
                </a:gridCol>
                <a:gridCol w="854765">
                  <a:extLst>
                    <a:ext uri="{9D8B030D-6E8A-4147-A177-3AD203B41FA5}">
                      <a16:colId xmlns="" xmlns:a16="http://schemas.microsoft.com/office/drawing/2014/main" val="2265998080"/>
                    </a:ext>
                  </a:extLst>
                </a:gridCol>
                <a:gridCol w="815009">
                  <a:extLst>
                    <a:ext uri="{9D8B030D-6E8A-4147-A177-3AD203B41FA5}">
                      <a16:colId xmlns="" xmlns:a16="http://schemas.microsoft.com/office/drawing/2014/main" val="3102160198"/>
                    </a:ext>
                  </a:extLst>
                </a:gridCol>
              </a:tblGrid>
              <a:tr h="0">
                <a:tc>
                  <a:txBody>
                    <a:bodyPr/>
                    <a:lstStyle/>
                    <a:p>
                      <a:pPr algn="ctr"/>
                      <a:r>
                        <a:rPr lang="en-US" sz="1200" dirty="0"/>
                        <a:t>Median, months</a:t>
                      </a:r>
                    </a:p>
                  </a:txBody>
                  <a:tcPr/>
                </a:tc>
                <a:tc>
                  <a:txBody>
                    <a:bodyPr/>
                    <a:lstStyle/>
                    <a:p>
                      <a:pPr algn="ctr"/>
                      <a:r>
                        <a:rPr lang="en-US" sz="1200" dirty="0"/>
                        <a:t>95% CI</a:t>
                      </a:r>
                    </a:p>
                  </a:txBody>
                  <a:tcPr/>
                </a:tc>
                <a:tc>
                  <a:txBody>
                    <a:bodyPr/>
                    <a:lstStyle/>
                    <a:p>
                      <a:pPr algn="ctr"/>
                      <a:r>
                        <a:rPr lang="en-US" sz="1200" dirty="0"/>
                        <a:t>Range</a:t>
                      </a:r>
                    </a:p>
                  </a:txBody>
                  <a:tcPr/>
                </a:tc>
                <a:extLst>
                  <a:ext uri="{0D108BD9-81ED-4DB2-BD59-A6C34878D82A}">
                    <a16:rowId xmlns="" xmlns:a16="http://schemas.microsoft.com/office/drawing/2014/main" val="986231613"/>
                  </a:ext>
                </a:extLst>
              </a:tr>
              <a:tr h="0">
                <a:tc>
                  <a:txBody>
                    <a:bodyPr/>
                    <a:lstStyle/>
                    <a:p>
                      <a:pPr algn="l"/>
                      <a:r>
                        <a:rPr lang="en-US" sz="1200" b="1" dirty="0"/>
                        <a:t>9.0</a:t>
                      </a:r>
                    </a:p>
                  </a:txBody>
                  <a:tcPr/>
                </a:tc>
                <a:tc>
                  <a:txBody>
                    <a:bodyPr/>
                    <a:lstStyle/>
                    <a:p>
                      <a:pPr algn="ctr"/>
                      <a:r>
                        <a:rPr lang="en-US" sz="1200" dirty="0"/>
                        <a:t>8.3-13.5</a:t>
                      </a:r>
                    </a:p>
                  </a:txBody>
                  <a:tcPr/>
                </a:tc>
                <a:tc>
                  <a:txBody>
                    <a:bodyPr/>
                    <a:lstStyle/>
                    <a:p>
                      <a:pPr algn="ctr"/>
                      <a:r>
                        <a:rPr lang="en-US" sz="1200" dirty="0"/>
                        <a:t>0.0-27.6+</a:t>
                      </a:r>
                    </a:p>
                  </a:txBody>
                  <a:tcPr/>
                </a:tc>
                <a:extLst>
                  <a:ext uri="{0D108BD9-81ED-4DB2-BD59-A6C34878D82A}">
                    <a16:rowId xmlns="" xmlns:a16="http://schemas.microsoft.com/office/drawing/2014/main" val="1154422067"/>
                  </a:ext>
                </a:extLst>
              </a:tr>
            </a:tbl>
          </a:graphicData>
        </a:graphic>
      </p:graphicFrame>
      <p:sp>
        <p:nvSpPr>
          <p:cNvPr id="10" name="Text Placeholder 3">
            <a:extLst>
              <a:ext uri="{FF2B5EF4-FFF2-40B4-BE49-F238E27FC236}">
                <a16:creationId xmlns="" xmlns:a16="http://schemas.microsoft.com/office/drawing/2014/main" id="{87287B4B-D23B-085E-4843-DEC1716AC726}"/>
              </a:ext>
            </a:extLst>
          </p:cNvPr>
          <p:cNvSpPr txBox="1">
            <a:spLocks/>
          </p:cNvSpPr>
          <p:nvPr/>
        </p:nvSpPr>
        <p:spPr>
          <a:xfrm>
            <a:off x="620184" y="6330178"/>
            <a:ext cx="10962216" cy="391299"/>
          </a:xfrm>
          <a:prstGeom prst="rect">
            <a:avLst/>
          </a:prstGeom>
        </p:spPr>
        <p:txBody>
          <a:bodyPr vert="horz" lIns="0" tIns="0" rIns="0" bIns="0" rtlCol="0" anchor="ctr" anchorCtr="0">
            <a:noAutofit/>
          </a:bodyPr>
          <a:lstStyle>
            <a:lvl1pPr marL="0" indent="0" algn="l" defTabSz="457200" rtl="0" eaLnBrk="1" latinLnBrk="0" hangingPunct="1">
              <a:spcBef>
                <a:spcPts val="200"/>
              </a:spcBef>
              <a:buClr>
                <a:schemeClr val="accent1"/>
              </a:buClr>
              <a:buFont typeface="Arial"/>
              <a:buNone/>
              <a:defRPr sz="1000" b="0" i="0" kern="1200" spc="-30" baseline="0">
                <a:solidFill>
                  <a:srgbClr val="5D8298"/>
                </a:solidFill>
                <a:latin typeface="Arial" panose="020B0604020202020204" pitchFamily="34" charset="0"/>
                <a:ea typeface="+mn-ea"/>
                <a:cs typeface="Arial" panose="020B0604020202020204" pitchFamily="34" charset="0"/>
              </a:defRPr>
            </a:lvl1pPr>
            <a:lvl2pPr marL="457200" indent="0" algn="l" defTabSz="457200" rtl="0" eaLnBrk="1" latinLnBrk="0" hangingPunct="1">
              <a:spcBef>
                <a:spcPts val="600"/>
              </a:spcBef>
              <a:buClr>
                <a:schemeClr val="accent1"/>
              </a:buClr>
              <a:buFont typeface="Lucida Grande"/>
              <a:buNone/>
              <a:defRPr sz="1200" b="0" i="0" kern="1200">
                <a:solidFill>
                  <a:srgbClr val="5D8298"/>
                </a:solidFill>
                <a:latin typeface="PT Sans Narrow"/>
                <a:ea typeface="+mn-ea"/>
                <a:cs typeface="PT Sans Narrow"/>
              </a:defRPr>
            </a:lvl2pPr>
            <a:lvl3pPr marL="914400" indent="0" algn="l" defTabSz="457200" rtl="0" eaLnBrk="1" latinLnBrk="0" hangingPunct="1">
              <a:spcBef>
                <a:spcPts val="400"/>
              </a:spcBef>
              <a:buClr>
                <a:schemeClr val="accent1"/>
              </a:buClr>
              <a:buFont typeface="Arial"/>
              <a:buNone/>
              <a:defRPr sz="1200" b="0" i="0" kern="1200">
                <a:solidFill>
                  <a:srgbClr val="5D8298"/>
                </a:solidFill>
                <a:latin typeface="PT Sans Narrow"/>
                <a:ea typeface="+mn-ea"/>
                <a:cs typeface="PT Sans Narrow"/>
              </a:defRPr>
            </a:lvl3pPr>
            <a:lvl4pPr marL="1371600" indent="0" algn="l" defTabSz="457200" rtl="0" eaLnBrk="1" latinLnBrk="0" hangingPunct="1">
              <a:spcBef>
                <a:spcPts val="0"/>
              </a:spcBef>
              <a:buClr>
                <a:schemeClr val="accent1"/>
              </a:buClr>
              <a:buFont typeface="Arial"/>
              <a:buNone/>
              <a:defRPr sz="1200" b="0" i="0" kern="1200">
                <a:solidFill>
                  <a:srgbClr val="5D8298"/>
                </a:solidFill>
                <a:latin typeface="PT Sans Narrow"/>
                <a:ea typeface="+mn-ea"/>
                <a:cs typeface="PT Sans Narrow"/>
              </a:defRPr>
            </a:lvl4pPr>
            <a:lvl5pPr marL="1828800" indent="0" algn="l" defTabSz="457200" rtl="0" eaLnBrk="1" latinLnBrk="0" hangingPunct="1">
              <a:spcBef>
                <a:spcPts val="0"/>
              </a:spcBef>
              <a:buClr>
                <a:schemeClr val="accent1"/>
              </a:buClr>
              <a:buFont typeface="Arial"/>
              <a:buNone/>
              <a:defRPr sz="1200" b="0" i="0" kern="1200">
                <a:solidFill>
                  <a:srgbClr val="5D8298"/>
                </a:solidFill>
                <a:latin typeface="PT Sans Narrow"/>
                <a:ea typeface="+mn-ea"/>
                <a:cs typeface="PT Sans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dirty="0"/>
              <a:t>Chemo, chemotherapy; CI, confidence interval; mCRPC, metastatic castration resistant prostate cancer; NHA, new hormonal agent; PSA, prostate-specific antigen, rPFS, radiographic progression-free survival</a:t>
            </a:r>
          </a:p>
          <a:p>
            <a:r>
              <a:rPr lang="en-GB" altLang="en-US" dirty="0"/>
              <a:t>Adapted from: </a:t>
            </a:r>
            <a:r>
              <a:rPr lang="en-GB" altLang="en-US" dirty="0" err="1"/>
              <a:t>Abida</a:t>
            </a:r>
            <a:r>
              <a:rPr lang="en-GB" altLang="en-US" dirty="0"/>
              <a:t> W, et al. J Clin Oncol. 2020;38:3763-72 </a:t>
            </a:r>
          </a:p>
        </p:txBody>
      </p:sp>
    </p:spTree>
    <p:extLst>
      <p:ext uri="{BB962C8B-B14F-4D97-AF65-F5344CB8AC3E}">
        <p14:creationId xmlns:p14="http://schemas.microsoft.com/office/powerpoint/2010/main" val="18725791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 name="Content Placeholder 5" descr="Graphical user interface, chart, histogram&#10;&#10;Description automatically generated">
            <a:extLst>
              <a:ext uri="{FF2B5EF4-FFF2-40B4-BE49-F238E27FC236}">
                <a16:creationId xmlns="" xmlns:a16="http://schemas.microsoft.com/office/drawing/2014/main" id="{A6451146-E7C4-BC47-86B8-2CAEE231DCFA}"/>
              </a:ext>
            </a:extLst>
          </p:cNvPr>
          <p:cNvPicPr>
            <a:picLocks noChangeAspect="1"/>
          </p:cNvPicPr>
          <p:nvPr/>
        </p:nvPicPr>
        <p:blipFill rotWithShape="1">
          <a:blip r:embed="rId3">
            <a:duotone>
              <a:schemeClr val="accent1">
                <a:shade val="45000"/>
                <a:satMod val="135000"/>
              </a:schemeClr>
              <a:prstClr val="white"/>
            </a:duotone>
          </a:blip>
          <a:srcRect l="17440" t="55972" r="9287" b="6335"/>
          <a:stretch/>
        </p:blipFill>
        <p:spPr>
          <a:xfrm>
            <a:off x="7159625" y="3867150"/>
            <a:ext cx="3943350" cy="1949450"/>
          </a:xfrm>
          <a:prstGeom prst="rect">
            <a:avLst/>
          </a:prstGeom>
          <a:ln>
            <a:noFill/>
          </a:ln>
        </p:spPr>
      </p:pic>
      <p:sp>
        <p:nvSpPr>
          <p:cNvPr id="2" name="Title 1">
            <a:extLst>
              <a:ext uri="{FF2B5EF4-FFF2-40B4-BE49-F238E27FC236}">
                <a16:creationId xmlns="" xmlns:a16="http://schemas.microsoft.com/office/drawing/2014/main" id="{B4F19A76-8A85-F645-9DE8-02827BABE089}"/>
              </a:ext>
            </a:extLst>
          </p:cNvPr>
          <p:cNvSpPr>
            <a:spLocks noGrp="1"/>
          </p:cNvSpPr>
          <p:nvPr>
            <p:ph type="title"/>
          </p:nvPr>
        </p:nvSpPr>
        <p:spPr>
          <a:xfrm>
            <a:off x="619199" y="246566"/>
            <a:ext cx="9111209" cy="807285"/>
          </a:xfrm>
        </p:spPr>
        <p:txBody>
          <a:bodyPr/>
          <a:lstStyle/>
          <a:p>
            <a:r>
              <a:rPr lang="en-GB" sz="2000" dirty="0"/>
              <a:t>GALAHAD: Niraparib Monotherapy Post NHT and Chemo Results for </a:t>
            </a:r>
            <a:r>
              <a:rPr lang="en-GB" sz="2000" i="1" dirty="0"/>
              <a:t>BRCA</a:t>
            </a:r>
            <a:r>
              <a:rPr lang="en-GB" sz="2000" dirty="0"/>
              <a:t>-ALTERED vs Non </a:t>
            </a:r>
            <a:r>
              <a:rPr lang="en-GB" sz="2000" i="1" dirty="0"/>
              <a:t>BRCA</a:t>
            </a:r>
            <a:r>
              <a:rPr lang="en-GB" sz="2000" dirty="0"/>
              <a:t>-ALTERED </a:t>
            </a:r>
            <a:r>
              <a:rPr lang="en-GB" sz="2000" cap="none" dirty="0"/>
              <a:t>m</a:t>
            </a:r>
            <a:r>
              <a:rPr lang="en-GB" sz="2000" dirty="0"/>
              <a:t>CRPC </a:t>
            </a:r>
          </a:p>
        </p:txBody>
      </p:sp>
      <p:sp>
        <p:nvSpPr>
          <p:cNvPr id="8" name="TextBox 7">
            <a:extLst>
              <a:ext uri="{FF2B5EF4-FFF2-40B4-BE49-F238E27FC236}">
                <a16:creationId xmlns="" xmlns:a16="http://schemas.microsoft.com/office/drawing/2014/main" id="{E1BC553C-11BC-474B-B0EB-2EBD51E245AA}"/>
              </a:ext>
            </a:extLst>
          </p:cNvPr>
          <p:cNvSpPr txBox="1"/>
          <p:nvPr/>
        </p:nvSpPr>
        <p:spPr>
          <a:xfrm>
            <a:off x="2257853" y="1140929"/>
            <a:ext cx="3498073" cy="400110"/>
          </a:xfrm>
          <a:prstGeom prst="rect">
            <a:avLst/>
          </a:prstGeom>
          <a:noFill/>
        </p:spPr>
        <p:txBody>
          <a:bodyPr wrap="none" rtlCol="0">
            <a:spAutoFit/>
          </a:bodyPr>
          <a:lstStyle/>
          <a:p>
            <a:r>
              <a:rPr lang="en-GB" sz="2000" b="1" cap="all" dirty="0">
                <a:solidFill>
                  <a:schemeClr val="accent1"/>
                </a:solidFill>
                <a:latin typeface="Arial" panose="020B0604020202020204" pitchFamily="34" charset="0"/>
                <a:cs typeface="Arial" panose="020B0604020202020204" pitchFamily="34" charset="0"/>
              </a:rPr>
              <a:t>Measurable response</a:t>
            </a:r>
          </a:p>
        </p:txBody>
      </p:sp>
      <p:pic>
        <p:nvPicPr>
          <p:cNvPr id="11" name="Content Placeholder 5" descr="Graphical user interface, chart, histogram&#10;&#10;Description automatically generated">
            <a:extLst>
              <a:ext uri="{FF2B5EF4-FFF2-40B4-BE49-F238E27FC236}">
                <a16:creationId xmlns="" xmlns:a16="http://schemas.microsoft.com/office/drawing/2014/main" id="{CA084B06-9AB5-BC44-9AA2-C63B305D4F6B}"/>
              </a:ext>
            </a:extLst>
          </p:cNvPr>
          <p:cNvPicPr>
            <a:picLocks noChangeAspect="1"/>
          </p:cNvPicPr>
          <p:nvPr/>
        </p:nvPicPr>
        <p:blipFill rotWithShape="1">
          <a:blip r:embed="rId3">
            <a:duotone>
              <a:schemeClr val="accent1">
                <a:shade val="45000"/>
                <a:satMod val="135000"/>
              </a:schemeClr>
              <a:prstClr val="white"/>
            </a:duotone>
          </a:blip>
          <a:srcRect l="17498" t="6169" r="8874" b="56027"/>
          <a:stretch/>
        </p:blipFill>
        <p:spPr>
          <a:xfrm>
            <a:off x="7159082" y="1613209"/>
            <a:ext cx="3947533" cy="1955181"/>
          </a:xfrm>
          <a:prstGeom prst="rect">
            <a:avLst/>
          </a:prstGeom>
        </p:spPr>
      </p:pic>
      <p:pic>
        <p:nvPicPr>
          <p:cNvPr id="12" name="Content Placeholder 5" descr="Chart, histogram&#10;&#10;Description automatically generated">
            <a:extLst>
              <a:ext uri="{FF2B5EF4-FFF2-40B4-BE49-F238E27FC236}">
                <a16:creationId xmlns="" xmlns:a16="http://schemas.microsoft.com/office/drawing/2014/main" id="{050493FA-F7EF-5E48-A6D7-90AA0E46407B}"/>
              </a:ext>
            </a:extLst>
          </p:cNvPr>
          <p:cNvPicPr>
            <a:picLocks noChangeAspect="1"/>
          </p:cNvPicPr>
          <p:nvPr/>
        </p:nvPicPr>
        <p:blipFill rotWithShape="1">
          <a:blip r:embed="rId4">
            <a:duotone>
              <a:schemeClr val="accent1">
                <a:shade val="45000"/>
                <a:satMod val="135000"/>
              </a:schemeClr>
              <a:prstClr val="white"/>
            </a:duotone>
          </a:blip>
          <a:srcRect l="15799" t="5244" r="7489" b="60125"/>
          <a:stretch/>
        </p:blipFill>
        <p:spPr bwMode="auto">
          <a:xfrm>
            <a:off x="1898056" y="1668528"/>
            <a:ext cx="3891175" cy="1873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a:extLst>
              <a:ext uri="{FF2B5EF4-FFF2-40B4-BE49-F238E27FC236}">
                <a16:creationId xmlns="" xmlns:a16="http://schemas.microsoft.com/office/drawing/2014/main" id="{AD04EE06-4063-7544-8498-5E8D1B01E418}"/>
              </a:ext>
            </a:extLst>
          </p:cNvPr>
          <p:cNvSpPr txBox="1"/>
          <p:nvPr/>
        </p:nvSpPr>
        <p:spPr>
          <a:xfrm>
            <a:off x="3529639" y="3618607"/>
            <a:ext cx="597921" cy="166199"/>
          </a:xfrm>
          <a:prstGeom prst="rect">
            <a:avLst/>
          </a:prstGeom>
          <a:noFill/>
        </p:spPr>
        <p:txBody>
          <a:bodyPr wrap="none" lIns="0" tIns="0" rIns="0" bIns="0" rtlCol="0">
            <a:spAutoFit/>
          </a:bodyPr>
          <a:lstStyle/>
          <a:p>
            <a:pPr algn="ctr">
              <a:lnSpc>
                <a:spcPct val="90000"/>
              </a:lnSpc>
            </a:pPr>
            <a:r>
              <a:rPr lang="en-GB" sz="1200" b="1" dirty="0">
                <a:latin typeface="Arial" panose="020B0604020202020204" pitchFamily="34" charset="0"/>
                <a:ea typeface="Aileron" charset="0"/>
                <a:cs typeface="Arial" panose="020B0604020202020204" pitchFamily="34" charset="0"/>
              </a:rPr>
              <a:t>Patients</a:t>
            </a:r>
          </a:p>
        </p:txBody>
      </p:sp>
      <p:sp>
        <p:nvSpPr>
          <p:cNvPr id="18" name="TextBox 17">
            <a:extLst>
              <a:ext uri="{FF2B5EF4-FFF2-40B4-BE49-F238E27FC236}">
                <a16:creationId xmlns="" xmlns:a16="http://schemas.microsoft.com/office/drawing/2014/main" id="{8A6BEAD6-8AB9-8C4C-8C3A-F02EF35E11B3}"/>
              </a:ext>
            </a:extLst>
          </p:cNvPr>
          <p:cNvSpPr txBox="1"/>
          <p:nvPr/>
        </p:nvSpPr>
        <p:spPr>
          <a:xfrm rot="16200000">
            <a:off x="252114" y="2286210"/>
            <a:ext cx="2050241" cy="498598"/>
          </a:xfrm>
          <a:prstGeom prst="rect">
            <a:avLst/>
          </a:prstGeom>
          <a:noFill/>
        </p:spPr>
        <p:txBody>
          <a:bodyPr wrap="none" lIns="0" tIns="0" rIns="0" bIns="0" rtlCol="0">
            <a:spAutoFit/>
          </a:bodyPr>
          <a:lstStyle/>
          <a:p>
            <a:pPr algn="ctr">
              <a:lnSpc>
                <a:spcPct val="90000"/>
              </a:lnSpc>
            </a:pPr>
            <a:r>
              <a:rPr lang="en-GB" sz="1200" b="1" dirty="0">
                <a:latin typeface="Arial" panose="020B0604020202020204" pitchFamily="34" charset="0"/>
                <a:ea typeface="Aileron" charset="0"/>
                <a:cs typeface="Arial" panose="020B0604020202020204" pitchFamily="34" charset="0"/>
              </a:rPr>
              <a:t>Maximum change in sum </a:t>
            </a:r>
            <a:br>
              <a:rPr lang="en-GB" sz="1200" b="1" dirty="0">
                <a:latin typeface="Arial" panose="020B0604020202020204" pitchFamily="34" charset="0"/>
                <a:ea typeface="Aileron" charset="0"/>
                <a:cs typeface="Arial" panose="020B0604020202020204" pitchFamily="34" charset="0"/>
              </a:rPr>
            </a:br>
            <a:r>
              <a:rPr lang="en-GB" sz="1200" b="1" dirty="0">
                <a:latin typeface="Arial" panose="020B0604020202020204" pitchFamily="34" charset="0"/>
                <a:ea typeface="Aileron" charset="0"/>
                <a:cs typeface="Arial" panose="020B0604020202020204" pitchFamily="34" charset="0"/>
              </a:rPr>
              <a:t>of target tumour lesion </a:t>
            </a:r>
            <a:br>
              <a:rPr lang="en-GB" sz="1200" b="1" dirty="0">
                <a:latin typeface="Arial" panose="020B0604020202020204" pitchFamily="34" charset="0"/>
                <a:ea typeface="Aileron" charset="0"/>
                <a:cs typeface="Arial" panose="020B0604020202020204" pitchFamily="34" charset="0"/>
              </a:rPr>
            </a:br>
            <a:r>
              <a:rPr lang="en-GB" sz="1200" b="1" dirty="0">
                <a:latin typeface="Arial" panose="020B0604020202020204" pitchFamily="34" charset="0"/>
                <a:ea typeface="Aileron" charset="0"/>
                <a:cs typeface="Arial" panose="020B0604020202020204" pitchFamily="34" charset="0"/>
              </a:rPr>
              <a:t>diameters from baseline (%)</a:t>
            </a:r>
          </a:p>
        </p:txBody>
      </p:sp>
      <p:sp>
        <p:nvSpPr>
          <p:cNvPr id="19" name="TextBox 18">
            <a:extLst>
              <a:ext uri="{FF2B5EF4-FFF2-40B4-BE49-F238E27FC236}">
                <a16:creationId xmlns="" xmlns:a16="http://schemas.microsoft.com/office/drawing/2014/main" id="{BA142F6C-5A08-4643-912C-2DAF15EC8FF0}"/>
              </a:ext>
            </a:extLst>
          </p:cNvPr>
          <p:cNvSpPr txBox="1"/>
          <p:nvPr/>
        </p:nvSpPr>
        <p:spPr>
          <a:xfrm>
            <a:off x="1563704" y="1582465"/>
            <a:ext cx="206788" cy="2068259"/>
          </a:xfrm>
          <a:prstGeom prst="rect">
            <a:avLst/>
          </a:prstGeom>
          <a:noFill/>
        </p:spPr>
        <p:txBody>
          <a:bodyPr wrap="none" lIns="0" tIns="0" rIns="0" bIns="0" rtlCol="0">
            <a:spAutoFit/>
          </a:bodyPr>
          <a:lstStyle/>
          <a:p>
            <a:pPr algn="r">
              <a:lnSpc>
                <a:spcPct val="80000"/>
              </a:lnSpc>
            </a:pPr>
            <a:r>
              <a:rPr lang="en-GB" sz="800" dirty="0">
                <a:latin typeface="Arial" panose="020B0604020202020204" pitchFamily="34" charset="0"/>
                <a:ea typeface="Aileron" charset="0"/>
                <a:cs typeface="Arial" panose="020B0604020202020204" pitchFamily="34" charset="0"/>
              </a:rPr>
              <a:t>100</a:t>
            </a:r>
          </a:p>
          <a:p>
            <a:pPr algn="r">
              <a:lnSpc>
                <a:spcPct val="80000"/>
              </a:lnSpc>
            </a:pPr>
            <a:r>
              <a:rPr lang="en-GB" sz="800" dirty="0">
                <a:latin typeface="Arial" panose="020B0604020202020204" pitchFamily="34" charset="0"/>
                <a:ea typeface="Aileron" charset="0"/>
                <a:cs typeface="Arial" panose="020B0604020202020204" pitchFamily="34" charset="0"/>
              </a:rPr>
              <a:t>90</a:t>
            </a:r>
          </a:p>
          <a:p>
            <a:pPr algn="r">
              <a:lnSpc>
                <a:spcPct val="80000"/>
              </a:lnSpc>
            </a:pPr>
            <a:r>
              <a:rPr lang="en-GB" sz="800" dirty="0">
                <a:latin typeface="Arial" panose="020B0604020202020204" pitchFamily="34" charset="0"/>
                <a:ea typeface="Aileron" charset="0"/>
                <a:cs typeface="Arial" panose="020B0604020202020204" pitchFamily="34" charset="0"/>
              </a:rPr>
              <a:t>80</a:t>
            </a:r>
          </a:p>
          <a:p>
            <a:pPr algn="r">
              <a:lnSpc>
                <a:spcPct val="80000"/>
              </a:lnSpc>
            </a:pPr>
            <a:r>
              <a:rPr lang="en-GB" sz="800" dirty="0">
                <a:latin typeface="Arial" panose="020B0604020202020204" pitchFamily="34" charset="0"/>
                <a:ea typeface="Aileron" charset="0"/>
                <a:cs typeface="Arial" panose="020B0604020202020204" pitchFamily="34" charset="0"/>
              </a:rPr>
              <a:t>70</a:t>
            </a:r>
          </a:p>
          <a:p>
            <a:pPr algn="r">
              <a:lnSpc>
                <a:spcPct val="80000"/>
              </a:lnSpc>
            </a:pPr>
            <a:r>
              <a:rPr lang="en-GB" sz="800" dirty="0">
                <a:latin typeface="Arial" panose="020B0604020202020204" pitchFamily="34" charset="0"/>
                <a:ea typeface="Aileron" charset="0"/>
                <a:cs typeface="Arial" panose="020B0604020202020204" pitchFamily="34" charset="0"/>
              </a:rPr>
              <a:t>60</a:t>
            </a:r>
          </a:p>
          <a:p>
            <a:pPr algn="r">
              <a:lnSpc>
                <a:spcPct val="80000"/>
              </a:lnSpc>
            </a:pPr>
            <a:r>
              <a:rPr lang="en-GB" sz="800" dirty="0">
                <a:latin typeface="Arial" panose="020B0604020202020204" pitchFamily="34" charset="0"/>
                <a:ea typeface="Aileron" charset="0"/>
                <a:cs typeface="Arial" panose="020B0604020202020204" pitchFamily="34" charset="0"/>
              </a:rPr>
              <a:t>50</a:t>
            </a:r>
          </a:p>
          <a:p>
            <a:pPr algn="r">
              <a:lnSpc>
                <a:spcPct val="80000"/>
              </a:lnSpc>
            </a:pPr>
            <a:r>
              <a:rPr lang="en-GB" sz="800" dirty="0">
                <a:latin typeface="Arial" panose="020B0604020202020204" pitchFamily="34" charset="0"/>
                <a:ea typeface="Aileron" charset="0"/>
                <a:cs typeface="Arial" panose="020B0604020202020204" pitchFamily="34" charset="0"/>
              </a:rPr>
              <a:t>40</a:t>
            </a:r>
          </a:p>
          <a:p>
            <a:pPr algn="r">
              <a:lnSpc>
                <a:spcPct val="80000"/>
              </a:lnSpc>
            </a:pPr>
            <a:r>
              <a:rPr lang="en-GB" sz="800" dirty="0">
                <a:latin typeface="Arial" panose="020B0604020202020204" pitchFamily="34" charset="0"/>
                <a:ea typeface="Aileron" charset="0"/>
                <a:cs typeface="Arial" panose="020B0604020202020204" pitchFamily="34" charset="0"/>
              </a:rPr>
              <a:t>30</a:t>
            </a:r>
          </a:p>
          <a:p>
            <a:pPr algn="r">
              <a:lnSpc>
                <a:spcPct val="80000"/>
              </a:lnSpc>
            </a:pPr>
            <a:r>
              <a:rPr lang="en-GB" sz="800" dirty="0">
                <a:latin typeface="Arial" panose="020B0604020202020204" pitchFamily="34" charset="0"/>
                <a:ea typeface="Aileron" charset="0"/>
                <a:cs typeface="Arial" panose="020B0604020202020204" pitchFamily="34" charset="0"/>
              </a:rPr>
              <a:t>20</a:t>
            </a:r>
          </a:p>
          <a:p>
            <a:pPr algn="r">
              <a:lnSpc>
                <a:spcPct val="80000"/>
              </a:lnSpc>
            </a:pPr>
            <a:r>
              <a:rPr lang="en-GB" sz="800" dirty="0">
                <a:latin typeface="Arial" panose="020B0604020202020204" pitchFamily="34" charset="0"/>
                <a:ea typeface="Aileron" charset="0"/>
                <a:cs typeface="Arial" panose="020B0604020202020204" pitchFamily="34" charset="0"/>
              </a:rPr>
              <a:t>10</a:t>
            </a:r>
          </a:p>
          <a:p>
            <a:pPr algn="r">
              <a:lnSpc>
                <a:spcPct val="80000"/>
              </a:lnSpc>
            </a:pPr>
            <a:r>
              <a:rPr lang="en-GB" sz="800" dirty="0">
                <a:latin typeface="Arial" panose="020B0604020202020204" pitchFamily="34" charset="0"/>
                <a:ea typeface="Aileron" charset="0"/>
                <a:cs typeface="Arial" panose="020B0604020202020204" pitchFamily="34" charset="0"/>
              </a:rPr>
              <a:t>0</a:t>
            </a:r>
          </a:p>
          <a:p>
            <a:pPr algn="r">
              <a:lnSpc>
                <a:spcPct val="80000"/>
              </a:lnSpc>
            </a:pPr>
            <a:r>
              <a:rPr lang="en-GB" sz="800" dirty="0">
                <a:latin typeface="Arial" panose="020B0604020202020204" pitchFamily="34" charset="0"/>
                <a:ea typeface="Aileron" charset="0"/>
                <a:cs typeface="Arial" panose="020B0604020202020204" pitchFamily="34" charset="0"/>
              </a:rPr>
              <a:t>-10</a:t>
            </a:r>
          </a:p>
          <a:p>
            <a:pPr algn="r">
              <a:lnSpc>
                <a:spcPct val="80000"/>
              </a:lnSpc>
            </a:pPr>
            <a:r>
              <a:rPr lang="en-GB" sz="800" dirty="0">
                <a:latin typeface="Arial" panose="020B0604020202020204" pitchFamily="34" charset="0"/>
                <a:ea typeface="Aileron" charset="0"/>
                <a:cs typeface="Arial" panose="020B0604020202020204" pitchFamily="34" charset="0"/>
              </a:rPr>
              <a:t>-20</a:t>
            </a:r>
          </a:p>
          <a:p>
            <a:pPr algn="r">
              <a:lnSpc>
                <a:spcPct val="80000"/>
              </a:lnSpc>
            </a:pPr>
            <a:r>
              <a:rPr lang="en-GB" sz="800" dirty="0">
                <a:latin typeface="Arial" panose="020B0604020202020204" pitchFamily="34" charset="0"/>
                <a:ea typeface="Aileron" charset="0"/>
                <a:cs typeface="Arial" panose="020B0604020202020204" pitchFamily="34" charset="0"/>
              </a:rPr>
              <a:t>-30</a:t>
            </a:r>
          </a:p>
          <a:p>
            <a:pPr algn="r">
              <a:lnSpc>
                <a:spcPct val="80000"/>
              </a:lnSpc>
            </a:pPr>
            <a:r>
              <a:rPr lang="en-GB" sz="800" dirty="0">
                <a:latin typeface="Arial" panose="020B0604020202020204" pitchFamily="34" charset="0"/>
                <a:ea typeface="Aileron" charset="0"/>
                <a:cs typeface="Arial" panose="020B0604020202020204" pitchFamily="34" charset="0"/>
              </a:rPr>
              <a:t>-40</a:t>
            </a:r>
          </a:p>
          <a:p>
            <a:pPr algn="r">
              <a:lnSpc>
                <a:spcPct val="80000"/>
              </a:lnSpc>
            </a:pPr>
            <a:r>
              <a:rPr lang="en-GB" sz="800" dirty="0">
                <a:latin typeface="Arial" panose="020B0604020202020204" pitchFamily="34" charset="0"/>
                <a:ea typeface="Aileron" charset="0"/>
                <a:cs typeface="Arial" panose="020B0604020202020204" pitchFamily="34" charset="0"/>
              </a:rPr>
              <a:t>-50</a:t>
            </a:r>
          </a:p>
          <a:p>
            <a:pPr algn="r">
              <a:lnSpc>
                <a:spcPct val="80000"/>
              </a:lnSpc>
            </a:pPr>
            <a:r>
              <a:rPr lang="en-GB" sz="800" dirty="0">
                <a:latin typeface="Arial" panose="020B0604020202020204" pitchFamily="34" charset="0"/>
                <a:ea typeface="Aileron" charset="0"/>
                <a:cs typeface="Arial" panose="020B0604020202020204" pitchFamily="34" charset="0"/>
              </a:rPr>
              <a:t>-60</a:t>
            </a:r>
          </a:p>
          <a:p>
            <a:pPr algn="r">
              <a:lnSpc>
                <a:spcPct val="80000"/>
              </a:lnSpc>
            </a:pPr>
            <a:r>
              <a:rPr lang="en-GB" sz="800" dirty="0">
                <a:latin typeface="Arial" panose="020B0604020202020204" pitchFamily="34" charset="0"/>
                <a:ea typeface="Aileron" charset="0"/>
                <a:cs typeface="Arial" panose="020B0604020202020204" pitchFamily="34" charset="0"/>
              </a:rPr>
              <a:t>-70</a:t>
            </a:r>
          </a:p>
          <a:p>
            <a:pPr algn="r">
              <a:lnSpc>
                <a:spcPct val="80000"/>
              </a:lnSpc>
            </a:pPr>
            <a:r>
              <a:rPr lang="en-GB" sz="800" dirty="0">
                <a:latin typeface="Arial" panose="020B0604020202020204" pitchFamily="34" charset="0"/>
                <a:ea typeface="Aileron" charset="0"/>
                <a:cs typeface="Arial" panose="020B0604020202020204" pitchFamily="34" charset="0"/>
              </a:rPr>
              <a:t>-80</a:t>
            </a:r>
          </a:p>
          <a:p>
            <a:pPr algn="r">
              <a:lnSpc>
                <a:spcPct val="80000"/>
              </a:lnSpc>
            </a:pPr>
            <a:r>
              <a:rPr lang="en-GB" sz="800" dirty="0">
                <a:latin typeface="Arial" panose="020B0604020202020204" pitchFamily="34" charset="0"/>
                <a:ea typeface="Aileron" charset="0"/>
                <a:cs typeface="Arial" panose="020B0604020202020204" pitchFamily="34" charset="0"/>
              </a:rPr>
              <a:t>-90</a:t>
            </a:r>
          </a:p>
          <a:p>
            <a:pPr algn="r">
              <a:lnSpc>
                <a:spcPct val="80000"/>
              </a:lnSpc>
            </a:pPr>
            <a:r>
              <a:rPr lang="en-GB" sz="800" dirty="0">
                <a:latin typeface="Arial" panose="020B0604020202020204" pitchFamily="34" charset="0"/>
                <a:ea typeface="Aileron" charset="0"/>
                <a:cs typeface="Arial" panose="020B0604020202020204" pitchFamily="34" charset="0"/>
              </a:rPr>
              <a:t>-100</a:t>
            </a:r>
          </a:p>
        </p:txBody>
      </p:sp>
      <p:cxnSp>
        <p:nvCxnSpPr>
          <p:cNvPr id="20" name="Straight Connector 19">
            <a:extLst>
              <a:ext uri="{FF2B5EF4-FFF2-40B4-BE49-F238E27FC236}">
                <a16:creationId xmlns="" xmlns:a16="http://schemas.microsoft.com/office/drawing/2014/main" id="{2C2F71EA-4281-5548-B9DA-B493BA61FF9B}"/>
              </a:ext>
            </a:extLst>
          </p:cNvPr>
          <p:cNvCxnSpPr/>
          <p:nvPr/>
        </p:nvCxnSpPr>
        <p:spPr>
          <a:xfrm>
            <a:off x="1798274" y="1624707"/>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2" name="Rectangle 21">
            <a:extLst>
              <a:ext uri="{FF2B5EF4-FFF2-40B4-BE49-F238E27FC236}">
                <a16:creationId xmlns="" xmlns:a16="http://schemas.microsoft.com/office/drawing/2014/main" id="{1D640ED9-FAE0-4C42-BD09-99602E44B46D}"/>
              </a:ext>
            </a:extLst>
          </p:cNvPr>
          <p:cNvSpPr/>
          <p:nvPr/>
        </p:nvSpPr>
        <p:spPr>
          <a:xfrm>
            <a:off x="1867849" y="1597877"/>
            <a:ext cx="3949700" cy="1984375"/>
          </a:xfrm>
          <a:prstGeom prst="rect">
            <a:avLst/>
          </a:pr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cxnSp>
        <p:nvCxnSpPr>
          <p:cNvPr id="23" name="Straight Connector 22">
            <a:extLst>
              <a:ext uri="{FF2B5EF4-FFF2-40B4-BE49-F238E27FC236}">
                <a16:creationId xmlns="" xmlns:a16="http://schemas.microsoft.com/office/drawing/2014/main" id="{A5A388F2-D90B-A14D-BB70-8C88DDDC58E9}"/>
              </a:ext>
            </a:extLst>
          </p:cNvPr>
          <p:cNvCxnSpPr/>
          <p:nvPr/>
        </p:nvCxnSpPr>
        <p:spPr>
          <a:xfrm>
            <a:off x="1798274" y="3564632"/>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 xmlns:a16="http://schemas.microsoft.com/office/drawing/2014/main" id="{63A300EE-E1DB-A14C-889D-436E3EDFF102}"/>
              </a:ext>
            </a:extLst>
          </p:cNvPr>
          <p:cNvCxnSpPr/>
          <p:nvPr/>
        </p:nvCxnSpPr>
        <p:spPr>
          <a:xfrm>
            <a:off x="1798274" y="1721703"/>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 xmlns:a16="http://schemas.microsoft.com/office/drawing/2014/main" id="{A649E88A-E0FA-834C-95D7-D1D841069DEF}"/>
              </a:ext>
            </a:extLst>
          </p:cNvPr>
          <p:cNvCxnSpPr/>
          <p:nvPr/>
        </p:nvCxnSpPr>
        <p:spPr>
          <a:xfrm>
            <a:off x="1798274" y="1818699"/>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 xmlns:a16="http://schemas.microsoft.com/office/drawing/2014/main" id="{1EA56733-C55E-2F41-A7EF-2CF161CDEB11}"/>
              </a:ext>
            </a:extLst>
          </p:cNvPr>
          <p:cNvCxnSpPr/>
          <p:nvPr/>
        </p:nvCxnSpPr>
        <p:spPr>
          <a:xfrm>
            <a:off x="1798274" y="1915695"/>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 xmlns:a16="http://schemas.microsoft.com/office/drawing/2014/main" id="{EE011253-7598-A243-979A-DE7FA2F0B8B7}"/>
              </a:ext>
            </a:extLst>
          </p:cNvPr>
          <p:cNvCxnSpPr/>
          <p:nvPr/>
        </p:nvCxnSpPr>
        <p:spPr>
          <a:xfrm>
            <a:off x="1798274" y="2012691"/>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 xmlns:a16="http://schemas.microsoft.com/office/drawing/2014/main" id="{D354A129-84C7-8949-8DBD-1200EA53B905}"/>
              </a:ext>
            </a:extLst>
          </p:cNvPr>
          <p:cNvCxnSpPr/>
          <p:nvPr/>
        </p:nvCxnSpPr>
        <p:spPr>
          <a:xfrm>
            <a:off x="1798274" y="2109687"/>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 xmlns:a16="http://schemas.microsoft.com/office/drawing/2014/main" id="{69B11EB3-C6EA-A644-BE30-931DF4DADCDE}"/>
              </a:ext>
            </a:extLst>
          </p:cNvPr>
          <p:cNvCxnSpPr/>
          <p:nvPr/>
        </p:nvCxnSpPr>
        <p:spPr>
          <a:xfrm>
            <a:off x="1798274" y="2206683"/>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 xmlns:a16="http://schemas.microsoft.com/office/drawing/2014/main" id="{F2D03868-1BDA-DD43-A8BC-F2CF86D8FD3C}"/>
              </a:ext>
            </a:extLst>
          </p:cNvPr>
          <p:cNvCxnSpPr/>
          <p:nvPr/>
        </p:nvCxnSpPr>
        <p:spPr>
          <a:xfrm>
            <a:off x="1798274" y="2303679"/>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 xmlns:a16="http://schemas.microsoft.com/office/drawing/2014/main" id="{68BB8E04-4BC2-CC45-939F-50E38E94B682}"/>
              </a:ext>
            </a:extLst>
          </p:cNvPr>
          <p:cNvCxnSpPr/>
          <p:nvPr/>
        </p:nvCxnSpPr>
        <p:spPr>
          <a:xfrm>
            <a:off x="1798274" y="2400675"/>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 xmlns:a16="http://schemas.microsoft.com/office/drawing/2014/main" id="{A9F3D1EE-6748-6C46-878F-ACF0269D53BF}"/>
              </a:ext>
            </a:extLst>
          </p:cNvPr>
          <p:cNvCxnSpPr/>
          <p:nvPr/>
        </p:nvCxnSpPr>
        <p:spPr>
          <a:xfrm>
            <a:off x="1798274" y="2497671"/>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 xmlns:a16="http://schemas.microsoft.com/office/drawing/2014/main" id="{AD6EA054-BA3F-234A-AFC7-085A0A5541F3}"/>
              </a:ext>
            </a:extLst>
          </p:cNvPr>
          <p:cNvCxnSpPr/>
          <p:nvPr/>
        </p:nvCxnSpPr>
        <p:spPr>
          <a:xfrm>
            <a:off x="1798274" y="2691663"/>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 xmlns:a16="http://schemas.microsoft.com/office/drawing/2014/main" id="{9D4149F1-BF97-C44C-97CB-34F3224990B7}"/>
              </a:ext>
            </a:extLst>
          </p:cNvPr>
          <p:cNvCxnSpPr/>
          <p:nvPr/>
        </p:nvCxnSpPr>
        <p:spPr>
          <a:xfrm>
            <a:off x="1798274" y="2788659"/>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 xmlns:a16="http://schemas.microsoft.com/office/drawing/2014/main" id="{2597AEDF-A8F4-6A47-B708-40D4BF812960}"/>
              </a:ext>
            </a:extLst>
          </p:cNvPr>
          <p:cNvCxnSpPr/>
          <p:nvPr/>
        </p:nvCxnSpPr>
        <p:spPr>
          <a:xfrm>
            <a:off x="1798274" y="2885655"/>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 xmlns:a16="http://schemas.microsoft.com/office/drawing/2014/main" id="{14F78641-DCD5-C643-AC80-96DF398B1AA8}"/>
              </a:ext>
            </a:extLst>
          </p:cNvPr>
          <p:cNvCxnSpPr/>
          <p:nvPr/>
        </p:nvCxnSpPr>
        <p:spPr>
          <a:xfrm>
            <a:off x="1798274" y="2982651"/>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 xmlns:a16="http://schemas.microsoft.com/office/drawing/2014/main" id="{2A4581B3-95A5-2B45-95A5-4BE8F4270D52}"/>
              </a:ext>
            </a:extLst>
          </p:cNvPr>
          <p:cNvCxnSpPr/>
          <p:nvPr/>
        </p:nvCxnSpPr>
        <p:spPr>
          <a:xfrm>
            <a:off x="1798274" y="3079647"/>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 xmlns:a16="http://schemas.microsoft.com/office/drawing/2014/main" id="{8C2726F4-9189-9D44-8DCC-E60444283379}"/>
              </a:ext>
            </a:extLst>
          </p:cNvPr>
          <p:cNvCxnSpPr/>
          <p:nvPr/>
        </p:nvCxnSpPr>
        <p:spPr>
          <a:xfrm>
            <a:off x="1798274" y="3273639"/>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 xmlns:a16="http://schemas.microsoft.com/office/drawing/2014/main" id="{42F2458B-30D0-0E47-B108-F447A10BF908}"/>
              </a:ext>
            </a:extLst>
          </p:cNvPr>
          <p:cNvCxnSpPr/>
          <p:nvPr/>
        </p:nvCxnSpPr>
        <p:spPr>
          <a:xfrm>
            <a:off x="1798274" y="3176643"/>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 xmlns:a16="http://schemas.microsoft.com/office/drawing/2014/main" id="{FFEFBF1D-A762-6C48-B4F6-DB5401B15615}"/>
              </a:ext>
            </a:extLst>
          </p:cNvPr>
          <p:cNvCxnSpPr/>
          <p:nvPr/>
        </p:nvCxnSpPr>
        <p:spPr>
          <a:xfrm>
            <a:off x="1798274" y="3370635"/>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 xmlns:a16="http://schemas.microsoft.com/office/drawing/2014/main" id="{93EFF387-7733-8F40-BF9D-B247B7080145}"/>
              </a:ext>
            </a:extLst>
          </p:cNvPr>
          <p:cNvCxnSpPr/>
          <p:nvPr/>
        </p:nvCxnSpPr>
        <p:spPr>
          <a:xfrm>
            <a:off x="1798274" y="3467631"/>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8" name="Rectangle 47">
            <a:extLst>
              <a:ext uri="{FF2B5EF4-FFF2-40B4-BE49-F238E27FC236}">
                <a16:creationId xmlns="" xmlns:a16="http://schemas.microsoft.com/office/drawing/2014/main" id="{23655CFB-B65B-6A4F-AE54-D6CE91DB0B83}"/>
              </a:ext>
            </a:extLst>
          </p:cNvPr>
          <p:cNvSpPr/>
          <p:nvPr/>
        </p:nvSpPr>
        <p:spPr>
          <a:xfrm>
            <a:off x="5469185" y="1624706"/>
            <a:ext cx="316613" cy="119221"/>
          </a:xfrm>
          <a:prstGeom prst="rect">
            <a:avLst/>
          </a:prstGeom>
          <a:solidFill>
            <a:schemeClr val="bg1"/>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6" name="TextBox 15">
            <a:extLst>
              <a:ext uri="{FF2B5EF4-FFF2-40B4-BE49-F238E27FC236}">
                <a16:creationId xmlns="" xmlns:a16="http://schemas.microsoft.com/office/drawing/2014/main" id="{B5990397-4E41-E44E-929F-4B66CB3B5702}"/>
              </a:ext>
            </a:extLst>
          </p:cNvPr>
          <p:cNvSpPr txBox="1"/>
          <p:nvPr/>
        </p:nvSpPr>
        <p:spPr>
          <a:xfrm>
            <a:off x="5236092" y="1633358"/>
            <a:ext cx="519373" cy="193899"/>
          </a:xfrm>
          <a:prstGeom prst="rect">
            <a:avLst/>
          </a:prstGeom>
          <a:noFill/>
        </p:spPr>
        <p:txBody>
          <a:bodyPr wrap="none" lIns="0" tIns="0" rIns="0" bIns="0" rtlCol="0">
            <a:spAutoFit/>
          </a:bodyPr>
          <a:lstStyle/>
          <a:p>
            <a:pPr algn="ctr">
              <a:lnSpc>
                <a:spcPct val="90000"/>
              </a:lnSpc>
            </a:pPr>
            <a:r>
              <a:rPr lang="en-GB" sz="1400" b="1" i="1" dirty="0">
                <a:solidFill>
                  <a:schemeClr val="accent1"/>
                </a:solidFill>
                <a:latin typeface="Arial" panose="020B0604020202020204" pitchFamily="34" charset="0"/>
                <a:ea typeface="Aileron" charset="0"/>
                <a:cs typeface="Arial" panose="020B0604020202020204" pitchFamily="34" charset="0"/>
              </a:rPr>
              <a:t>BRCA</a:t>
            </a:r>
            <a:endParaRPr lang="en-GB" sz="1400" b="1" dirty="0">
              <a:solidFill>
                <a:schemeClr val="accent1"/>
              </a:solidFill>
              <a:latin typeface="Arial" panose="020B0604020202020204" pitchFamily="34" charset="0"/>
              <a:ea typeface="Aileron" charset="0"/>
              <a:cs typeface="Arial" panose="020B0604020202020204" pitchFamily="34" charset="0"/>
            </a:endParaRPr>
          </a:p>
        </p:txBody>
      </p:sp>
      <p:pic>
        <p:nvPicPr>
          <p:cNvPr id="49" name="Content Placeholder 5" descr="Chart, histogram&#10;&#10;Description automatically generated">
            <a:extLst>
              <a:ext uri="{FF2B5EF4-FFF2-40B4-BE49-F238E27FC236}">
                <a16:creationId xmlns="" xmlns:a16="http://schemas.microsoft.com/office/drawing/2014/main" id="{435D4E5F-5410-414B-98BE-CD7F0AFE82F3}"/>
              </a:ext>
            </a:extLst>
          </p:cNvPr>
          <p:cNvPicPr>
            <a:picLocks noChangeAspect="1"/>
          </p:cNvPicPr>
          <p:nvPr/>
        </p:nvPicPr>
        <p:blipFill rotWithShape="1">
          <a:blip r:embed="rId4">
            <a:duotone>
              <a:schemeClr val="accent1">
                <a:shade val="45000"/>
                <a:satMod val="135000"/>
              </a:schemeClr>
              <a:prstClr val="white"/>
            </a:duotone>
          </a:blip>
          <a:srcRect l="15825" t="55726" r="7016" b="13318"/>
          <a:stretch/>
        </p:blipFill>
        <p:spPr bwMode="auto">
          <a:xfrm>
            <a:off x="1875281" y="4120828"/>
            <a:ext cx="3913949" cy="1674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Slide Number Placeholder 49">
            <a:extLst>
              <a:ext uri="{FF2B5EF4-FFF2-40B4-BE49-F238E27FC236}">
                <a16:creationId xmlns="" xmlns:a16="http://schemas.microsoft.com/office/drawing/2014/main" id="{FEBC107B-9F01-594D-9ED5-D4AAFFF97169}"/>
              </a:ext>
            </a:extLst>
          </p:cNvPr>
          <p:cNvSpPr>
            <a:spLocks noGrp="1"/>
          </p:cNvSpPr>
          <p:nvPr>
            <p:ph type="sldNum" sz="quarter" idx="4"/>
          </p:nvPr>
        </p:nvSpPr>
        <p:spPr/>
        <p:txBody>
          <a:bodyPr/>
          <a:lstStyle/>
          <a:p>
            <a:fld id="{FCE43C0F-8A7B-3A4B-9DB5-B3472E36E833}" type="slidenum">
              <a:rPr lang="en-GB" smtClean="0"/>
              <a:pPr/>
              <a:t>17</a:t>
            </a:fld>
            <a:endParaRPr lang="en-GB" dirty="0"/>
          </a:p>
        </p:txBody>
      </p:sp>
      <p:sp>
        <p:nvSpPr>
          <p:cNvPr id="44" name="TextBox 43">
            <a:extLst>
              <a:ext uri="{FF2B5EF4-FFF2-40B4-BE49-F238E27FC236}">
                <a16:creationId xmlns="" xmlns:a16="http://schemas.microsoft.com/office/drawing/2014/main" id="{484C4524-8A97-BD48-B662-2F001484FF22}"/>
              </a:ext>
            </a:extLst>
          </p:cNvPr>
          <p:cNvSpPr txBox="1"/>
          <p:nvPr/>
        </p:nvSpPr>
        <p:spPr>
          <a:xfrm>
            <a:off x="3529639" y="5878586"/>
            <a:ext cx="597921" cy="166199"/>
          </a:xfrm>
          <a:prstGeom prst="rect">
            <a:avLst/>
          </a:prstGeom>
          <a:noFill/>
        </p:spPr>
        <p:txBody>
          <a:bodyPr wrap="none" lIns="0" tIns="0" rIns="0" bIns="0" rtlCol="0">
            <a:spAutoFit/>
          </a:bodyPr>
          <a:lstStyle/>
          <a:p>
            <a:pPr algn="ctr">
              <a:lnSpc>
                <a:spcPct val="90000"/>
              </a:lnSpc>
            </a:pPr>
            <a:r>
              <a:rPr lang="en-GB" sz="1200" b="1" dirty="0">
                <a:latin typeface="Arial" panose="020B0604020202020204" pitchFamily="34" charset="0"/>
                <a:ea typeface="Aileron" charset="0"/>
                <a:cs typeface="Arial" panose="020B0604020202020204" pitchFamily="34" charset="0"/>
              </a:rPr>
              <a:t>Patients</a:t>
            </a:r>
          </a:p>
        </p:txBody>
      </p:sp>
      <p:sp>
        <p:nvSpPr>
          <p:cNvPr id="45" name="TextBox 44">
            <a:extLst>
              <a:ext uri="{FF2B5EF4-FFF2-40B4-BE49-F238E27FC236}">
                <a16:creationId xmlns="" xmlns:a16="http://schemas.microsoft.com/office/drawing/2014/main" id="{5E7DB899-6DA3-B844-9BA9-3D803A0F369B}"/>
              </a:ext>
            </a:extLst>
          </p:cNvPr>
          <p:cNvSpPr txBox="1"/>
          <p:nvPr/>
        </p:nvSpPr>
        <p:spPr>
          <a:xfrm rot="16200000">
            <a:off x="252114" y="4546189"/>
            <a:ext cx="2050241" cy="498598"/>
          </a:xfrm>
          <a:prstGeom prst="rect">
            <a:avLst/>
          </a:prstGeom>
          <a:noFill/>
        </p:spPr>
        <p:txBody>
          <a:bodyPr wrap="none" lIns="0" tIns="0" rIns="0" bIns="0" rtlCol="0">
            <a:spAutoFit/>
          </a:bodyPr>
          <a:lstStyle/>
          <a:p>
            <a:pPr algn="ctr">
              <a:lnSpc>
                <a:spcPct val="90000"/>
              </a:lnSpc>
            </a:pPr>
            <a:r>
              <a:rPr lang="en-GB" sz="1200" b="1" dirty="0">
                <a:latin typeface="Arial" panose="020B0604020202020204" pitchFamily="34" charset="0"/>
                <a:ea typeface="Aileron" charset="0"/>
                <a:cs typeface="Arial" panose="020B0604020202020204" pitchFamily="34" charset="0"/>
              </a:rPr>
              <a:t>Maximum change in sum </a:t>
            </a:r>
            <a:br>
              <a:rPr lang="en-GB" sz="1200" b="1" dirty="0">
                <a:latin typeface="Arial" panose="020B0604020202020204" pitchFamily="34" charset="0"/>
                <a:ea typeface="Aileron" charset="0"/>
                <a:cs typeface="Arial" panose="020B0604020202020204" pitchFamily="34" charset="0"/>
              </a:rPr>
            </a:br>
            <a:r>
              <a:rPr lang="en-GB" sz="1200" b="1" dirty="0">
                <a:latin typeface="Arial" panose="020B0604020202020204" pitchFamily="34" charset="0"/>
                <a:ea typeface="Aileron" charset="0"/>
                <a:cs typeface="Arial" panose="020B0604020202020204" pitchFamily="34" charset="0"/>
              </a:rPr>
              <a:t>of target tumour lesion </a:t>
            </a:r>
            <a:br>
              <a:rPr lang="en-GB" sz="1200" b="1" dirty="0">
                <a:latin typeface="Arial" panose="020B0604020202020204" pitchFamily="34" charset="0"/>
                <a:ea typeface="Aileron" charset="0"/>
                <a:cs typeface="Arial" panose="020B0604020202020204" pitchFamily="34" charset="0"/>
              </a:rPr>
            </a:br>
            <a:r>
              <a:rPr lang="en-GB" sz="1200" b="1" dirty="0">
                <a:latin typeface="Arial" panose="020B0604020202020204" pitchFamily="34" charset="0"/>
                <a:ea typeface="Aileron" charset="0"/>
                <a:cs typeface="Arial" panose="020B0604020202020204" pitchFamily="34" charset="0"/>
              </a:rPr>
              <a:t>diameters from baseline (%)</a:t>
            </a:r>
          </a:p>
        </p:txBody>
      </p:sp>
      <p:sp>
        <p:nvSpPr>
          <p:cNvPr id="47" name="TextBox 46">
            <a:extLst>
              <a:ext uri="{FF2B5EF4-FFF2-40B4-BE49-F238E27FC236}">
                <a16:creationId xmlns="" xmlns:a16="http://schemas.microsoft.com/office/drawing/2014/main" id="{7A733BAD-1C77-2D4F-A3F9-E541D96C9CAA}"/>
              </a:ext>
            </a:extLst>
          </p:cNvPr>
          <p:cNvSpPr txBox="1"/>
          <p:nvPr/>
        </p:nvSpPr>
        <p:spPr>
          <a:xfrm>
            <a:off x="1563704" y="3842444"/>
            <a:ext cx="206788" cy="2068259"/>
          </a:xfrm>
          <a:prstGeom prst="rect">
            <a:avLst/>
          </a:prstGeom>
          <a:noFill/>
        </p:spPr>
        <p:txBody>
          <a:bodyPr wrap="none" lIns="0" tIns="0" rIns="0" bIns="0" rtlCol="0">
            <a:spAutoFit/>
          </a:bodyPr>
          <a:lstStyle/>
          <a:p>
            <a:pPr algn="r">
              <a:lnSpc>
                <a:spcPct val="80000"/>
              </a:lnSpc>
            </a:pPr>
            <a:r>
              <a:rPr lang="en-GB" sz="800" dirty="0">
                <a:latin typeface="Arial" panose="020B0604020202020204" pitchFamily="34" charset="0"/>
                <a:ea typeface="Aileron" charset="0"/>
                <a:cs typeface="Arial" panose="020B0604020202020204" pitchFamily="34" charset="0"/>
              </a:rPr>
              <a:t>100</a:t>
            </a:r>
          </a:p>
          <a:p>
            <a:pPr algn="r">
              <a:lnSpc>
                <a:spcPct val="80000"/>
              </a:lnSpc>
            </a:pPr>
            <a:r>
              <a:rPr lang="en-GB" sz="800" dirty="0">
                <a:latin typeface="Arial" panose="020B0604020202020204" pitchFamily="34" charset="0"/>
                <a:ea typeface="Aileron" charset="0"/>
                <a:cs typeface="Arial" panose="020B0604020202020204" pitchFamily="34" charset="0"/>
              </a:rPr>
              <a:t>90</a:t>
            </a:r>
          </a:p>
          <a:p>
            <a:pPr algn="r">
              <a:lnSpc>
                <a:spcPct val="80000"/>
              </a:lnSpc>
            </a:pPr>
            <a:r>
              <a:rPr lang="en-GB" sz="800" dirty="0">
                <a:latin typeface="Arial" panose="020B0604020202020204" pitchFamily="34" charset="0"/>
                <a:ea typeface="Aileron" charset="0"/>
                <a:cs typeface="Arial" panose="020B0604020202020204" pitchFamily="34" charset="0"/>
              </a:rPr>
              <a:t>80</a:t>
            </a:r>
          </a:p>
          <a:p>
            <a:pPr algn="r">
              <a:lnSpc>
                <a:spcPct val="80000"/>
              </a:lnSpc>
            </a:pPr>
            <a:r>
              <a:rPr lang="en-GB" sz="800" dirty="0">
                <a:latin typeface="Arial" panose="020B0604020202020204" pitchFamily="34" charset="0"/>
                <a:ea typeface="Aileron" charset="0"/>
                <a:cs typeface="Arial" panose="020B0604020202020204" pitchFamily="34" charset="0"/>
              </a:rPr>
              <a:t>70</a:t>
            </a:r>
          </a:p>
          <a:p>
            <a:pPr algn="r">
              <a:lnSpc>
                <a:spcPct val="80000"/>
              </a:lnSpc>
            </a:pPr>
            <a:r>
              <a:rPr lang="en-GB" sz="800" dirty="0">
                <a:latin typeface="Arial" panose="020B0604020202020204" pitchFamily="34" charset="0"/>
                <a:ea typeface="Aileron" charset="0"/>
                <a:cs typeface="Arial" panose="020B0604020202020204" pitchFamily="34" charset="0"/>
              </a:rPr>
              <a:t>60</a:t>
            </a:r>
          </a:p>
          <a:p>
            <a:pPr algn="r">
              <a:lnSpc>
                <a:spcPct val="80000"/>
              </a:lnSpc>
            </a:pPr>
            <a:r>
              <a:rPr lang="en-GB" sz="800" dirty="0">
                <a:latin typeface="Arial" panose="020B0604020202020204" pitchFamily="34" charset="0"/>
                <a:ea typeface="Aileron" charset="0"/>
                <a:cs typeface="Arial" panose="020B0604020202020204" pitchFamily="34" charset="0"/>
              </a:rPr>
              <a:t>50</a:t>
            </a:r>
          </a:p>
          <a:p>
            <a:pPr algn="r">
              <a:lnSpc>
                <a:spcPct val="80000"/>
              </a:lnSpc>
            </a:pPr>
            <a:r>
              <a:rPr lang="en-GB" sz="800" dirty="0">
                <a:latin typeface="Arial" panose="020B0604020202020204" pitchFamily="34" charset="0"/>
                <a:ea typeface="Aileron" charset="0"/>
                <a:cs typeface="Arial" panose="020B0604020202020204" pitchFamily="34" charset="0"/>
              </a:rPr>
              <a:t>40</a:t>
            </a:r>
          </a:p>
          <a:p>
            <a:pPr algn="r">
              <a:lnSpc>
                <a:spcPct val="80000"/>
              </a:lnSpc>
            </a:pPr>
            <a:r>
              <a:rPr lang="en-GB" sz="800" dirty="0">
                <a:latin typeface="Arial" panose="020B0604020202020204" pitchFamily="34" charset="0"/>
                <a:ea typeface="Aileron" charset="0"/>
                <a:cs typeface="Arial" panose="020B0604020202020204" pitchFamily="34" charset="0"/>
              </a:rPr>
              <a:t>30</a:t>
            </a:r>
          </a:p>
          <a:p>
            <a:pPr algn="r">
              <a:lnSpc>
                <a:spcPct val="80000"/>
              </a:lnSpc>
            </a:pPr>
            <a:r>
              <a:rPr lang="en-GB" sz="800" dirty="0">
                <a:latin typeface="Arial" panose="020B0604020202020204" pitchFamily="34" charset="0"/>
                <a:ea typeface="Aileron" charset="0"/>
                <a:cs typeface="Arial" panose="020B0604020202020204" pitchFamily="34" charset="0"/>
              </a:rPr>
              <a:t>20</a:t>
            </a:r>
          </a:p>
          <a:p>
            <a:pPr algn="r">
              <a:lnSpc>
                <a:spcPct val="80000"/>
              </a:lnSpc>
            </a:pPr>
            <a:r>
              <a:rPr lang="en-GB" sz="800" dirty="0">
                <a:latin typeface="Arial" panose="020B0604020202020204" pitchFamily="34" charset="0"/>
                <a:ea typeface="Aileron" charset="0"/>
                <a:cs typeface="Arial" panose="020B0604020202020204" pitchFamily="34" charset="0"/>
              </a:rPr>
              <a:t>10</a:t>
            </a:r>
          </a:p>
          <a:p>
            <a:pPr algn="r">
              <a:lnSpc>
                <a:spcPct val="80000"/>
              </a:lnSpc>
            </a:pPr>
            <a:r>
              <a:rPr lang="en-GB" sz="800" dirty="0">
                <a:latin typeface="Arial" panose="020B0604020202020204" pitchFamily="34" charset="0"/>
                <a:ea typeface="Aileron" charset="0"/>
                <a:cs typeface="Arial" panose="020B0604020202020204" pitchFamily="34" charset="0"/>
              </a:rPr>
              <a:t>0</a:t>
            </a:r>
          </a:p>
          <a:p>
            <a:pPr algn="r">
              <a:lnSpc>
                <a:spcPct val="80000"/>
              </a:lnSpc>
            </a:pPr>
            <a:r>
              <a:rPr lang="en-GB" sz="800" dirty="0">
                <a:latin typeface="Arial" panose="020B0604020202020204" pitchFamily="34" charset="0"/>
                <a:ea typeface="Aileron" charset="0"/>
                <a:cs typeface="Arial" panose="020B0604020202020204" pitchFamily="34" charset="0"/>
              </a:rPr>
              <a:t>-10</a:t>
            </a:r>
          </a:p>
          <a:p>
            <a:pPr algn="r">
              <a:lnSpc>
                <a:spcPct val="80000"/>
              </a:lnSpc>
            </a:pPr>
            <a:r>
              <a:rPr lang="en-GB" sz="800" dirty="0">
                <a:latin typeface="Arial" panose="020B0604020202020204" pitchFamily="34" charset="0"/>
                <a:ea typeface="Aileron" charset="0"/>
                <a:cs typeface="Arial" panose="020B0604020202020204" pitchFamily="34" charset="0"/>
              </a:rPr>
              <a:t>-20</a:t>
            </a:r>
          </a:p>
          <a:p>
            <a:pPr algn="r">
              <a:lnSpc>
                <a:spcPct val="80000"/>
              </a:lnSpc>
            </a:pPr>
            <a:r>
              <a:rPr lang="en-GB" sz="800" dirty="0">
                <a:latin typeface="Arial" panose="020B0604020202020204" pitchFamily="34" charset="0"/>
                <a:ea typeface="Aileron" charset="0"/>
                <a:cs typeface="Arial" panose="020B0604020202020204" pitchFamily="34" charset="0"/>
              </a:rPr>
              <a:t>-30</a:t>
            </a:r>
          </a:p>
          <a:p>
            <a:pPr algn="r">
              <a:lnSpc>
                <a:spcPct val="80000"/>
              </a:lnSpc>
            </a:pPr>
            <a:r>
              <a:rPr lang="en-GB" sz="800" dirty="0">
                <a:latin typeface="Arial" panose="020B0604020202020204" pitchFamily="34" charset="0"/>
                <a:ea typeface="Aileron" charset="0"/>
                <a:cs typeface="Arial" panose="020B0604020202020204" pitchFamily="34" charset="0"/>
              </a:rPr>
              <a:t>-40</a:t>
            </a:r>
          </a:p>
          <a:p>
            <a:pPr algn="r">
              <a:lnSpc>
                <a:spcPct val="80000"/>
              </a:lnSpc>
            </a:pPr>
            <a:r>
              <a:rPr lang="en-GB" sz="800" dirty="0">
                <a:latin typeface="Arial" panose="020B0604020202020204" pitchFamily="34" charset="0"/>
                <a:ea typeface="Aileron" charset="0"/>
                <a:cs typeface="Arial" panose="020B0604020202020204" pitchFamily="34" charset="0"/>
              </a:rPr>
              <a:t>-50</a:t>
            </a:r>
          </a:p>
          <a:p>
            <a:pPr algn="r">
              <a:lnSpc>
                <a:spcPct val="80000"/>
              </a:lnSpc>
            </a:pPr>
            <a:r>
              <a:rPr lang="en-GB" sz="800" dirty="0">
                <a:latin typeface="Arial" panose="020B0604020202020204" pitchFamily="34" charset="0"/>
                <a:ea typeface="Aileron" charset="0"/>
                <a:cs typeface="Arial" panose="020B0604020202020204" pitchFamily="34" charset="0"/>
              </a:rPr>
              <a:t>-60</a:t>
            </a:r>
          </a:p>
          <a:p>
            <a:pPr algn="r">
              <a:lnSpc>
                <a:spcPct val="80000"/>
              </a:lnSpc>
            </a:pPr>
            <a:r>
              <a:rPr lang="en-GB" sz="800" dirty="0">
                <a:latin typeface="Arial" panose="020B0604020202020204" pitchFamily="34" charset="0"/>
                <a:ea typeface="Aileron" charset="0"/>
                <a:cs typeface="Arial" panose="020B0604020202020204" pitchFamily="34" charset="0"/>
              </a:rPr>
              <a:t>-70</a:t>
            </a:r>
          </a:p>
          <a:p>
            <a:pPr algn="r">
              <a:lnSpc>
                <a:spcPct val="80000"/>
              </a:lnSpc>
            </a:pPr>
            <a:r>
              <a:rPr lang="en-GB" sz="800" dirty="0">
                <a:latin typeface="Arial" panose="020B0604020202020204" pitchFamily="34" charset="0"/>
                <a:ea typeface="Aileron" charset="0"/>
                <a:cs typeface="Arial" panose="020B0604020202020204" pitchFamily="34" charset="0"/>
              </a:rPr>
              <a:t>-80</a:t>
            </a:r>
          </a:p>
          <a:p>
            <a:pPr algn="r">
              <a:lnSpc>
                <a:spcPct val="80000"/>
              </a:lnSpc>
            </a:pPr>
            <a:r>
              <a:rPr lang="en-GB" sz="800" dirty="0">
                <a:latin typeface="Arial" panose="020B0604020202020204" pitchFamily="34" charset="0"/>
                <a:ea typeface="Aileron" charset="0"/>
                <a:cs typeface="Arial" panose="020B0604020202020204" pitchFamily="34" charset="0"/>
              </a:rPr>
              <a:t>-90</a:t>
            </a:r>
          </a:p>
          <a:p>
            <a:pPr algn="r">
              <a:lnSpc>
                <a:spcPct val="80000"/>
              </a:lnSpc>
            </a:pPr>
            <a:r>
              <a:rPr lang="en-GB" sz="800" dirty="0">
                <a:latin typeface="Arial" panose="020B0604020202020204" pitchFamily="34" charset="0"/>
                <a:ea typeface="Aileron" charset="0"/>
                <a:cs typeface="Arial" panose="020B0604020202020204" pitchFamily="34" charset="0"/>
              </a:rPr>
              <a:t>-100</a:t>
            </a:r>
          </a:p>
        </p:txBody>
      </p:sp>
      <p:cxnSp>
        <p:nvCxnSpPr>
          <p:cNvPr id="51" name="Straight Connector 50">
            <a:extLst>
              <a:ext uri="{FF2B5EF4-FFF2-40B4-BE49-F238E27FC236}">
                <a16:creationId xmlns="" xmlns:a16="http://schemas.microsoft.com/office/drawing/2014/main" id="{7B87F9B3-3559-704C-96A4-205D98C68C02}"/>
              </a:ext>
            </a:extLst>
          </p:cNvPr>
          <p:cNvCxnSpPr/>
          <p:nvPr/>
        </p:nvCxnSpPr>
        <p:spPr>
          <a:xfrm>
            <a:off x="1798274" y="3884686"/>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2" name="Rectangle 51">
            <a:extLst>
              <a:ext uri="{FF2B5EF4-FFF2-40B4-BE49-F238E27FC236}">
                <a16:creationId xmlns="" xmlns:a16="http://schemas.microsoft.com/office/drawing/2014/main" id="{174FC9C9-D8A1-CF47-A51D-F8BCD0E0B39F}"/>
              </a:ext>
            </a:extLst>
          </p:cNvPr>
          <p:cNvSpPr/>
          <p:nvPr/>
        </p:nvSpPr>
        <p:spPr>
          <a:xfrm>
            <a:off x="1867849" y="3857856"/>
            <a:ext cx="3949700" cy="1984375"/>
          </a:xfrm>
          <a:prstGeom prst="rect">
            <a:avLst/>
          </a:pr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cxnSp>
        <p:nvCxnSpPr>
          <p:cNvPr id="53" name="Straight Connector 52">
            <a:extLst>
              <a:ext uri="{FF2B5EF4-FFF2-40B4-BE49-F238E27FC236}">
                <a16:creationId xmlns="" xmlns:a16="http://schemas.microsoft.com/office/drawing/2014/main" id="{14DED475-C796-D24F-B407-52677F315FF4}"/>
              </a:ext>
            </a:extLst>
          </p:cNvPr>
          <p:cNvCxnSpPr/>
          <p:nvPr/>
        </p:nvCxnSpPr>
        <p:spPr>
          <a:xfrm>
            <a:off x="1798274" y="5824611"/>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 xmlns:a16="http://schemas.microsoft.com/office/drawing/2014/main" id="{37FEE452-42FD-DC47-BAF0-86FA2EC82F21}"/>
              </a:ext>
            </a:extLst>
          </p:cNvPr>
          <p:cNvCxnSpPr/>
          <p:nvPr/>
        </p:nvCxnSpPr>
        <p:spPr>
          <a:xfrm>
            <a:off x="1798274" y="3981682"/>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5" name="Straight Connector 54">
            <a:extLst>
              <a:ext uri="{FF2B5EF4-FFF2-40B4-BE49-F238E27FC236}">
                <a16:creationId xmlns="" xmlns:a16="http://schemas.microsoft.com/office/drawing/2014/main" id="{34099D9A-7359-6441-B56A-58C18D48F704}"/>
              </a:ext>
            </a:extLst>
          </p:cNvPr>
          <p:cNvCxnSpPr/>
          <p:nvPr/>
        </p:nvCxnSpPr>
        <p:spPr>
          <a:xfrm>
            <a:off x="1798274" y="4078678"/>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6" name="Straight Connector 55">
            <a:extLst>
              <a:ext uri="{FF2B5EF4-FFF2-40B4-BE49-F238E27FC236}">
                <a16:creationId xmlns="" xmlns:a16="http://schemas.microsoft.com/office/drawing/2014/main" id="{A037A0BD-2E37-4E49-BD70-035958C68792}"/>
              </a:ext>
            </a:extLst>
          </p:cNvPr>
          <p:cNvCxnSpPr/>
          <p:nvPr/>
        </p:nvCxnSpPr>
        <p:spPr>
          <a:xfrm>
            <a:off x="1798274" y="417567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 xmlns:a16="http://schemas.microsoft.com/office/drawing/2014/main" id="{9957C3AC-FED0-744C-AE53-81721EB677C9}"/>
              </a:ext>
            </a:extLst>
          </p:cNvPr>
          <p:cNvCxnSpPr/>
          <p:nvPr/>
        </p:nvCxnSpPr>
        <p:spPr>
          <a:xfrm>
            <a:off x="1798274" y="4272670"/>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8" name="Straight Connector 57">
            <a:extLst>
              <a:ext uri="{FF2B5EF4-FFF2-40B4-BE49-F238E27FC236}">
                <a16:creationId xmlns="" xmlns:a16="http://schemas.microsoft.com/office/drawing/2014/main" id="{127C0EE6-ADDA-214B-8BB5-384FE30E03B1}"/>
              </a:ext>
            </a:extLst>
          </p:cNvPr>
          <p:cNvCxnSpPr/>
          <p:nvPr/>
        </p:nvCxnSpPr>
        <p:spPr>
          <a:xfrm>
            <a:off x="1798274" y="4369666"/>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9" name="Straight Connector 58">
            <a:extLst>
              <a:ext uri="{FF2B5EF4-FFF2-40B4-BE49-F238E27FC236}">
                <a16:creationId xmlns="" xmlns:a16="http://schemas.microsoft.com/office/drawing/2014/main" id="{40E52532-63FF-6C4A-A56D-12BE2229E9A4}"/>
              </a:ext>
            </a:extLst>
          </p:cNvPr>
          <p:cNvCxnSpPr/>
          <p:nvPr/>
        </p:nvCxnSpPr>
        <p:spPr>
          <a:xfrm>
            <a:off x="1798274" y="4466662"/>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0" name="Straight Connector 59">
            <a:extLst>
              <a:ext uri="{FF2B5EF4-FFF2-40B4-BE49-F238E27FC236}">
                <a16:creationId xmlns="" xmlns:a16="http://schemas.microsoft.com/office/drawing/2014/main" id="{D6C5047D-A5EB-4340-AF49-C5F40B9D5469}"/>
              </a:ext>
            </a:extLst>
          </p:cNvPr>
          <p:cNvCxnSpPr/>
          <p:nvPr/>
        </p:nvCxnSpPr>
        <p:spPr>
          <a:xfrm>
            <a:off x="1798274" y="4563658"/>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1" name="Straight Connector 60">
            <a:extLst>
              <a:ext uri="{FF2B5EF4-FFF2-40B4-BE49-F238E27FC236}">
                <a16:creationId xmlns="" xmlns:a16="http://schemas.microsoft.com/office/drawing/2014/main" id="{E11AC3BF-74F2-F342-9678-398F3F08F7BB}"/>
              </a:ext>
            </a:extLst>
          </p:cNvPr>
          <p:cNvCxnSpPr/>
          <p:nvPr/>
        </p:nvCxnSpPr>
        <p:spPr>
          <a:xfrm>
            <a:off x="1798274" y="466065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2" name="Straight Connector 61">
            <a:extLst>
              <a:ext uri="{FF2B5EF4-FFF2-40B4-BE49-F238E27FC236}">
                <a16:creationId xmlns="" xmlns:a16="http://schemas.microsoft.com/office/drawing/2014/main" id="{D94CC878-0B34-BB42-BE5F-629F90196A20}"/>
              </a:ext>
            </a:extLst>
          </p:cNvPr>
          <p:cNvCxnSpPr/>
          <p:nvPr/>
        </p:nvCxnSpPr>
        <p:spPr>
          <a:xfrm>
            <a:off x="1798274" y="4757650"/>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3" name="Straight Connector 62">
            <a:extLst>
              <a:ext uri="{FF2B5EF4-FFF2-40B4-BE49-F238E27FC236}">
                <a16:creationId xmlns="" xmlns:a16="http://schemas.microsoft.com/office/drawing/2014/main" id="{1975B25A-7DD0-5C41-AB05-827CCF23425C}"/>
              </a:ext>
            </a:extLst>
          </p:cNvPr>
          <p:cNvCxnSpPr/>
          <p:nvPr/>
        </p:nvCxnSpPr>
        <p:spPr>
          <a:xfrm>
            <a:off x="1798274" y="4951642"/>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4" name="Straight Connector 63">
            <a:extLst>
              <a:ext uri="{FF2B5EF4-FFF2-40B4-BE49-F238E27FC236}">
                <a16:creationId xmlns="" xmlns:a16="http://schemas.microsoft.com/office/drawing/2014/main" id="{B8AD50A9-BCE7-8441-9B12-2637773F500A}"/>
              </a:ext>
            </a:extLst>
          </p:cNvPr>
          <p:cNvCxnSpPr/>
          <p:nvPr/>
        </p:nvCxnSpPr>
        <p:spPr>
          <a:xfrm>
            <a:off x="1798274" y="5048638"/>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5" name="Straight Connector 64">
            <a:extLst>
              <a:ext uri="{FF2B5EF4-FFF2-40B4-BE49-F238E27FC236}">
                <a16:creationId xmlns="" xmlns:a16="http://schemas.microsoft.com/office/drawing/2014/main" id="{EF7E9A76-4636-5E4C-AE77-B16142291D4F}"/>
              </a:ext>
            </a:extLst>
          </p:cNvPr>
          <p:cNvCxnSpPr/>
          <p:nvPr/>
        </p:nvCxnSpPr>
        <p:spPr>
          <a:xfrm>
            <a:off x="1798274" y="514563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6" name="Straight Connector 65">
            <a:extLst>
              <a:ext uri="{FF2B5EF4-FFF2-40B4-BE49-F238E27FC236}">
                <a16:creationId xmlns="" xmlns:a16="http://schemas.microsoft.com/office/drawing/2014/main" id="{D91E85FB-4906-DD48-9070-592B8B4C7F8A}"/>
              </a:ext>
            </a:extLst>
          </p:cNvPr>
          <p:cNvCxnSpPr/>
          <p:nvPr/>
        </p:nvCxnSpPr>
        <p:spPr>
          <a:xfrm>
            <a:off x="1798274" y="5242630"/>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7" name="Straight Connector 66">
            <a:extLst>
              <a:ext uri="{FF2B5EF4-FFF2-40B4-BE49-F238E27FC236}">
                <a16:creationId xmlns="" xmlns:a16="http://schemas.microsoft.com/office/drawing/2014/main" id="{3571D029-F120-054E-8301-93E18E723865}"/>
              </a:ext>
            </a:extLst>
          </p:cNvPr>
          <p:cNvCxnSpPr/>
          <p:nvPr/>
        </p:nvCxnSpPr>
        <p:spPr>
          <a:xfrm>
            <a:off x="1798274" y="5339626"/>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a:extLst>
              <a:ext uri="{FF2B5EF4-FFF2-40B4-BE49-F238E27FC236}">
                <a16:creationId xmlns="" xmlns:a16="http://schemas.microsoft.com/office/drawing/2014/main" id="{D52DE2DD-5E1B-DE40-A207-8DE829D7C98C}"/>
              </a:ext>
            </a:extLst>
          </p:cNvPr>
          <p:cNvCxnSpPr/>
          <p:nvPr/>
        </p:nvCxnSpPr>
        <p:spPr>
          <a:xfrm>
            <a:off x="1798274" y="5533618"/>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a:extLst>
              <a:ext uri="{FF2B5EF4-FFF2-40B4-BE49-F238E27FC236}">
                <a16:creationId xmlns="" xmlns:a16="http://schemas.microsoft.com/office/drawing/2014/main" id="{97E9B930-33E0-EE4A-89EF-72059577BE15}"/>
              </a:ext>
            </a:extLst>
          </p:cNvPr>
          <p:cNvCxnSpPr/>
          <p:nvPr/>
        </p:nvCxnSpPr>
        <p:spPr>
          <a:xfrm>
            <a:off x="1798274" y="5436622"/>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a:extLst>
              <a:ext uri="{FF2B5EF4-FFF2-40B4-BE49-F238E27FC236}">
                <a16:creationId xmlns="" xmlns:a16="http://schemas.microsoft.com/office/drawing/2014/main" id="{E89D996E-6CB7-FC40-B1D2-03D85E8996A5}"/>
              </a:ext>
            </a:extLst>
          </p:cNvPr>
          <p:cNvCxnSpPr/>
          <p:nvPr/>
        </p:nvCxnSpPr>
        <p:spPr>
          <a:xfrm>
            <a:off x="1798274" y="563061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a:extLst>
              <a:ext uri="{FF2B5EF4-FFF2-40B4-BE49-F238E27FC236}">
                <a16:creationId xmlns="" xmlns:a16="http://schemas.microsoft.com/office/drawing/2014/main" id="{EFC8A067-2366-DA4C-B269-D6E0E64324DD}"/>
              </a:ext>
            </a:extLst>
          </p:cNvPr>
          <p:cNvCxnSpPr/>
          <p:nvPr/>
        </p:nvCxnSpPr>
        <p:spPr>
          <a:xfrm>
            <a:off x="1798274" y="5727610"/>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2" name="Rectangle 71">
            <a:extLst>
              <a:ext uri="{FF2B5EF4-FFF2-40B4-BE49-F238E27FC236}">
                <a16:creationId xmlns="" xmlns:a16="http://schemas.microsoft.com/office/drawing/2014/main" id="{74F361CF-CC0C-994B-86E4-77E18BBD502E}"/>
              </a:ext>
            </a:extLst>
          </p:cNvPr>
          <p:cNvSpPr/>
          <p:nvPr/>
        </p:nvSpPr>
        <p:spPr>
          <a:xfrm>
            <a:off x="5469185" y="3884685"/>
            <a:ext cx="316613" cy="119221"/>
          </a:xfrm>
          <a:prstGeom prst="rect">
            <a:avLst/>
          </a:prstGeom>
          <a:solidFill>
            <a:schemeClr val="bg1"/>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73" name="TextBox 72">
            <a:extLst>
              <a:ext uri="{FF2B5EF4-FFF2-40B4-BE49-F238E27FC236}">
                <a16:creationId xmlns="" xmlns:a16="http://schemas.microsoft.com/office/drawing/2014/main" id="{07A87EE6-5A67-1A46-8063-93BEA3A8680C}"/>
              </a:ext>
            </a:extLst>
          </p:cNvPr>
          <p:cNvSpPr txBox="1"/>
          <p:nvPr/>
        </p:nvSpPr>
        <p:spPr>
          <a:xfrm>
            <a:off x="4822983" y="3905807"/>
            <a:ext cx="916918" cy="193899"/>
          </a:xfrm>
          <a:prstGeom prst="rect">
            <a:avLst/>
          </a:prstGeom>
          <a:noFill/>
        </p:spPr>
        <p:txBody>
          <a:bodyPr wrap="none" lIns="0" tIns="0" rIns="0" bIns="0" rtlCol="0">
            <a:spAutoFit/>
          </a:bodyPr>
          <a:lstStyle/>
          <a:p>
            <a:pPr algn="r">
              <a:lnSpc>
                <a:spcPct val="90000"/>
              </a:lnSpc>
            </a:pPr>
            <a:r>
              <a:rPr lang="en-GB" sz="1400" b="1" dirty="0">
                <a:solidFill>
                  <a:schemeClr val="accent1"/>
                </a:solidFill>
                <a:latin typeface="Arial" panose="020B0604020202020204" pitchFamily="34" charset="0"/>
                <a:ea typeface="Aileron" charset="0"/>
                <a:cs typeface="Arial" panose="020B0604020202020204" pitchFamily="34" charset="0"/>
              </a:rPr>
              <a:t>Non </a:t>
            </a:r>
            <a:r>
              <a:rPr lang="en-GB" sz="1400" b="1" i="1" dirty="0">
                <a:solidFill>
                  <a:schemeClr val="accent1"/>
                </a:solidFill>
                <a:latin typeface="Arial" panose="020B0604020202020204" pitchFamily="34" charset="0"/>
                <a:ea typeface="Aileron" charset="0"/>
                <a:cs typeface="Arial" panose="020B0604020202020204" pitchFamily="34" charset="0"/>
              </a:rPr>
              <a:t>BRCA</a:t>
            </a:r>
            <a:endParaRPr lang="en-GB" sz="1400" b="1" dirty="0">
              <a:solidFill>
                <a:schemeClr val="accent1"/>
              </a:solidFill>
              <a:latin typeface="Arial" panose="020B0604020202020204" pitchFamily="34" charset="0"/>
              <a:ea typeface="Aileron" charset="0"/>
              <a:cs typeface="Arial" panose="020B0604020202020204" pitchFamily="34" charset="0"/>
            </a:endParaRPr>
          </a:p>
        </p:txBody>
      </p:sp>
      <p:cxnSp>
        <p:nvCxnSpPr>
          <p:cNvPr id="74" name="Straight Connector 73">
            <a:extLst>
              <a:ext uri="{FF2B5EF4-FFF2-40B4-BE49-F238E27FC236}">
                <a16:creationId xmlns="" xmlns:a16="http://schemas.microsoft.com/office/drawing/2014/main" id="{F23E894B-9D1B-244C-9149-6E904618C66E}"/>
              </a:ext>
            </a:extLst>
          </p:cNvPr>
          <p:cNvCxnSpPr/>
          <p:nvPr/>
        </p:nvCxnSpPr>
        <p:spPr>
          <a:xfrm>
            <a:off x="1798274" y="2594667"/>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a:extLst>
              <a:ext uri="{FF2B5EF4-FFF2-40B4-BE49-F238E27FC236}">
                <a16:creationId xmlns="" xmlns:a16="http://schemas.microsoft.com/office/drawing/2014/main" id="{D9020987-2CD1-F14A-87CD-D92D10B4F566}"/>
              </a:ext>
            </a:extLst>
          </p:cNvPr>
          <p:cNvCxnSpPr/>
          <p:nvPr/>
        </p:nvCxnSpPr>
        <p:spPr>
          <a:xfrm>
            <a:off x="1798274" y="4854646"/>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6" name="TextBox 75">
            <a:extLst>
              <a:ext uri="{FF2B5EF4-FFF2-40B4-BE49-F238E27FC236}">
                <a16:creationId xmlns="" xmlns:a16="http://schemas.microsoft.com/office/drawing/2014/main" id="{F93BB4B3-7670-6A4C-A2B3-B758ED625F6C}"/>
              </a:ext>
            </a:extLst>
          </p:cNvPr>
          <p:cNvSpPr txBox="1"/>
          <p:nvPr/>
        </p:nvSpPr>
        <p:spPr>
          <a:xfrm>
            <a:off x="8042062" y="1140929"/>
            <a:ext cx="2202975" cy="400110"/>
          </a:xfrm>
          <a:prstGeom prst="rect">
            <a:avLst/>
          </a:prstGeom>
          <a:noFill/>
        </p:spPr>
        <p:txBody>
          <a:bodyPr wrap="none" rtlCol="0">
            <a:spAutoFit/>
          </a:bodyPr>
          <a:lstStyle/>
          <a:p>
            <a:r>
              <a:rPr lang="en-GB" sz="2000" b="1" cap="all" dirty="0">
                <a:solidFill>
                  <a:schemeClr val="accent1"/>
                </a:solidFill>
                <a:latin typeface="Arial" panose="020B0604020202020204" pitchFamily="34" charset="0"/>
                <a:cs typeface="Arial" panose="020B0604020202020204" pitchFamily="34" charset="0"/>
              </a:rPr>
              <a:t>PSA response</a:t>
            </a:r>
          </a:p>
        </p:txBody>
      </p:sp>
      <p:sp>
        <p:nvSpPr>
          <p:cNvPr id="78" name="TextBox 77">
            <a:extLst>
              <a:ext uri="{FF2B5EF4-FFF2-40B4-BE49-F238E27FC236}">
                <a16:creationId xmlns="" xmlns:a16="http://schemas.microsoft.com/office/drawing/2014/main" id="{86C5E13C-07D3-B84D-BC3D-57FA23152B9B}"/>
              </a:ext>
            </a:extLst>
          </p:cNvPr>
          <p:cNvSpPr txBox="1"/>
          <p:nvPr/>
        </p:nvSpPr>
        <p:spPr>
          <a:xfrm>
            <a:off x="8815760" y="3618607"/>
            <a:ext cx="597921" cy="166199"/>
          </a:xfrm>
          <a:prstGeom prst="rect">
            <a:avLst/>
          </a:prstGeom>
          <a:noFill/>
        </p:spPr>
        <p:txBody>
          <a:bodyPr wrap="none" lIns="0" tIns="0" rIns="0" bIns="0" rtlCol="0">
            <a:spAutoFit/>
          </a:bodyPr>
          <a:lstStyle/>
          <a:p>
            <a:pPr algn="ctr">
              <a:lnSpc>
                <a:spcPct val="90000"/>
              </a:lnSpc>
            </a:pPr>
            <a:r>
              <a:rPr lang="en-GB" sz="1200" b="1" dirty="0">
                <a:latin typeface="Arial" panose="020B0604020202020204" pitchFamily="34" charset="0"/>
                <a:ea typeface="Aileron" charset="0"/>
                <a:cs typeface="Arial" panose="020B0604020202020204" pitchFamily="34" charset="0"/>
              </a:rPr>
              <a:t>Patients</a:t>
            </a:r>
          </a:p>
        </p:txBody>
      </p:sp>
      <p:sp>
        <p:nvSpPr>
          <p:cNvPr id="79" name="TextBox 78">
            <a:extLst>
              <a:ext uri="{FF2B5EF4-FFF2-40B4-BE49-F238E27FC236}">
                <a16:creationId xmlns="" xmlns:a16="http://schemas.microsoft.com/office/drawing/2014/main" id="{5F33B27C-41E9-FB40-B430-49AEA39A82DE}"/>
              </a:ext>
            </a:extLst>
          </p:cNvPr>
          <p:cNvSpPr txBox="1"/>
          <p:nvPr/>
        </p:nvSpPr>
        <p:spPr>
          <a:xfrm rot="16200000">
            <a:off x="5685211" y="2369309"/>
            <a:ext cx="1830630" cy="332399"/>
          </a:xfrm>
          <a:prstGeom prst="rect">
            <a:avLst/>
          </a:prstGeom>
          <a:noFill/>
        </p:spPr>
        <p:txBody>
          <a:bodyPr wrap="none" lIns="0" tIns="0" rIns="0" bIns="0" rtlCol="0">
            <a:spAutoFit/>
          </a:bodyPr>
          <a:lstStyle/>
          <a:p>
            <a:pPr algn="ctr">
              <a:lnSpc>
                <a:spcPct val="90000"/>
              </a:lnSpc>
            </a:pPr>
            <a:r>
              <a:rPr lang="en-GB" sz="1200" b="1" dirty="0">
                <a:latin typeface="Arial" panose="020B0604020202020204" pitchFamily="34" charset="0"/>
                <a:ea typeface="Aileron" charset="0"/>
                <a:cs typeface="Arial" panose="020B0604020202020204" pitchFamily="34" charset="0"/>
              </a:rPr>
              <a:t>Maximum change in PSA</a:t>
            </a:r>
            <a:br>
              <a:rPr lang="en-GB" sz="1200" b="1" dirty="0">
                <a:latin typeface="Arial" panose="020B0604020202020204" pitchFamily="34" charset="0"/>
                <a:ea typeface="Aileron" charset="0"/>
                <a:cs typeface="Arial" panose="020B0604020202020204" pitchFamily="34" charset="0"/>
              </a:rPr>
            </a:br>
            <a:r>
              <a:rPr lang="en-GB" sz="1200" b="1" dirty="0">
                <a:latin typeface="Arial" panose="020B0604020202020204" pitchFamily="34" charset="0"/>
                <a:ea typeface="Aileron" charset="0"/>
                <a:cs typeface="Arial" panose="020B0604020202020204" pitchFamily="34" charset="0"/>
              </a:rPr>
              <a:t>from baseline (%)</a:t>
            </a:r>
          </a:p>
        </p:txBody>
      </p:sp>
      <p:sp>
        <p:nvSpPr>
          <p:cNvPr id="80" name="TextBox 79">
            <a:extLst>
              <a:ext uri="{FF2B5EF4-FFF2-40B4-BE49-F238E27FC236}">
                <a16:creationId xmlns="" xmlns:a16="http://schemas.microsoft.com/office/drawing/2014/main" id="{94794FB5-7526-624D-9F7B-771784B03CE2}"/>
              </a:ext>
            </a:extLst>
          </p:cNvPr>
          <p:cNvSpPr txBox="1"/>
          <p:nvPr/>
        </p:nvSpPr>
        <p:spPr>
          <a:xfrm>
            <a:off x="6849825" y="1582465"/>
            <a:ext cx="206788" cy="2068259"/>
          </a:xfrm>
          <a:prstGeom prst="rect">
            <a:avLst/>
          </a:prstGeom>
          <a:noFill/>
        </p:spPr>
        <p:txBody>
          <a:bodyPr wrap="none" lIns="0" tIns="0" rIns="0" bIns="0" rtlCol="0">
            <a:spAutoFit/>
          </a:bodyPr>
          <a:lstStyle/>
          <a:p>
            <a:pPr algn="r">
              <a:lnSpc>
                <a:spcPct val="80000"/>
              </a:lnSpc>
            </a:pPr>
            <a:r>
              <a:rPr lang="en-GB" sz="800" dirty="0">
                <a:latin typeface="Arial" panose="020B0604020202020204" pitchFamily="34" charset="0"/>
                <a:ea typeface="Aileron" charset="0"/>
                <a:cs typeface="Arial" panose="020B0604020202020204" pitchFamily="34" charset="0"/>
              </a:rPr>
              <a:t>100</a:t>
            </a:r>
          </a:p>
          <a:p>
            <a:pPr algn="r">
              <a:lnSpc>
                <a:spcPct val="80000"/>
              </a:lnSpc>
            </a:pPr>
            <a:r>
              <a:rPr lang="en-GB" sz="800" dirty="0">
                <a:latin typeface="Arial" panose="020B0604020202020204" pitchFamily="34" charset="0"/>
                <a:ea typeface="Aileron" charset="0"/>
                <a:cs typeface="Arial" panose="020B0604020202020204" pitchFamily="34" charset="0"/>
              </a:rPr>
              <a:t>90</a:t>
            </a:r>
          </a:p>
          <a:p>
            <a:pPr algn="r">
              <a:lnSpc>
                <a:spcPct val="80000"/>
              </a:lnSpc>
            </a:pPr>
            <a:r>
              <a:rPr lang="en-GB" sz="800" dirty="0">
                <a:latin typeface="Arial" panose="020B0604020202020204" pitchFamily="34" charset="0"/>
                <a:ea typeface="Aileron" charset="0"/>
                <a:cs typeface="Arial" panose="020B0604020202020204" pitchFamily="34" charset="0"/>
              </a:rPr>
              <a:t>80</a:t>
            </a:r>
          </a:p>
          <a:p>
            <a:pPr algn="r">
              <a:lnSpc>
                <a:spcPct val="80000"/>
              </a:lnSpc>
            </a:pPr>
            <a:r>
              <a:rPr lang="en-GB" sz="800" dirty="0">
                <a:latin typeface="Arial" panose="020B0604020202020204" pitchFamily="34" charset="0"/>
                <a:ea typeface="Aileron" charset="0"/>
                <a:cs typeface="Arial" panose="020B0604020202020204" pitchFamily="34" charset="0"/>
              </a:rPr>
              <a:t>70</a:t>
            </a:r>
          </a:p>
          <a:p>
            <a:pPr algn="r">
              <a:lnSpc>
                <a:spcPct val="80000"/>
              </a:lnSpc>
            </a:pPr>
            <a:r>
              <a:rPr lang="en-GB" sz="800" dirty="0">
                <a:latin typeface="Arial" panose="020B0604020202020204" pitchFamily="34" charset="0"/>
                <a:ea typeface="Aileron" charset="0"/>
                <a:cs typeface="Arial" panose="020B0604020202020204" pitchFamily="34" charset="0"/>
              </a:rPr>
              <a:t>60</a:t>
            </a:r>
          </a:p>
          <a:p>
            <a:pPr algn="r">
              <a:lnSpc>
                <a:spcPct val="80000"/>
              </a:lnSpc>
            </a:pPr>
            <a:r>
              <a:rPr lang="en-GB" sz="800" dirty="0">
                <a:latin typeface="Arial" panose="020B0604020202020204" pitchFamily="34" charset="0"/>
                <a:ea typeface="Aileron" charset="0"/>
                <a:cs typeface="Arial" panose="020B0604020202020204" pitchFamily="34" charset="0"/>
              </a:rPr>
              <a:t>50</a:t>
            </a:r>
          </a:p>
          <a:p>
            <a:pPr algn="r">
              <a:lnSpc>
                <a:spcPct val="80000"/>
              </a:lnSpc>
            </a:pPr>
            <a:r>
              <a:rPr lang="en-GB" sz="800" dirty="0">
                <a:latin typeface="Arial" panose="020B0604020202020204" pitchFamily="34" charset="0"/>
                <a:ea typeface="Aileron" charset="0"/>
                <a:cs typeface="Arial" panose="020B0604020202020204" pitchFamily="34" charset="0"/>
              </a:rPr>
              <a:t>40</a:t>
            </a:r>
          </a:p>
          <a:p>
            <a:pPr algn="r">
              <a:lnSpc>
                <a:spcPct val="80000"/>
              </a:lnSpc>
            </a:pPr>
            <a:r>
              <a:rPr lang="en-GB" sz="800" dirty="0">
                <a:latin typeface="Arial" panose="020B0604020202020204" pitchFamily="34" charset="0"/>
                <a:ea typeface="Aileron" charset="0"/>
                <a:cs typeface="Arial" panose="020B0604020202020204" pitchFamily="34" charset="0"/>
              </a:rPr>
              <a:t>30</a:t>
            </a:r>
          </a:p>
          <a:p>
            <a:pPr algn="r">
              <a:lnSpc>
                <a:spcPct val="80000"/>
              </a:lnSpc>
            </a:pPr>
            <a:r>
              <a:rPr lang="en-GB" sz="800" dirty="0">
                <a:latin typeface="Arial" panose="020B0604020202020204" pitchFamily="34" charset="0"/>
                <a:ea typeface="Aileron" charset="0"/>
                <a:cs typeface="Arial" panose="020B0604020202020204" pitchFamily="34" charset="0"/>
              </a:rPr>
              <a:t>20</a:t>
            </a:r>
          </a:p>
          <a:p>
            <a:pPr algn="r">
              <a:lnSpc>
                <a:spcPct val="80000"/>
              </a:lnSpc>
            </a:pPr>
            <a:r>
              <a:rPr lang="en-GB" sz="800" dirty="0">
                <a:latin typeface="Arial" panose="020B0604020202020204" pitchFamily="34" charset="0"/>
                <a:ea typeface="Aileron" charset="0"/>
                <a:cs typeface="Arial" panose="020B0604020202020204" pitchFamily="34" charset="0"/>
              </a:rPr>
              <a:t>10</a:t>
            </a:r>
          </a:p>
          <a:p>
            <a:pPr algn="r">
              <a:lnSpc>
                <a:spcPct val="80000"/>
              </a:lnSpc>
            </a:pPr>
            <a:r>
              <a:rPr lang="en-GB" sz="800" dirty="0">
                <a:latin typeface="Arial" panose="020B0604020202020204" pitchFamily="34" charset="0"/>
                <a:ea typeface="Aileron" charset="0"/>
                <a:cs typeface="Arial" panose="020B0604020202020204" pitchFamily="34" charset="0"/>
              </a:rPr>
              <a:t>0</a:t>
            </a:r>
          </a:p>
          <a:p>
            <a:pPr algn="r">
              <a:lnSpc>
                <a:spcPct val="80000"/>
              </a:lnSpc>
            </a:pPr>
            <a:r>
              <a:rPr lang="en-GB" sz="800" dirty="0">
                <a:latin typeface="Arial" panose="020B0604020202020204" pitchFamily="34" charset="0"/>
                <a:ea typeface="Aileron" charset="0"/>
                <a:cs typeface="Arial" panose="020B0604020202020204" pitchFamily="34" charset="0"/>
              </a:rPr>
              <a:t>-10</a:t>
            </a:r>
          </a:p>
          <a:p>
            <a:pPr algn="r">
              <a:lnSpc>
                <a:spcPct val="80000"/>
              </a:lnSpc>
            </a:pPr>
            <a:r>
              <a:rPr lang="en-GB" sz="800" dirty="0">
                <a:latin typeface="Arial" panose="020B0604020202020204" pitchFamily="34" charset="0"/>
                <a:ea typeface="Aileron" charset="0"/>
                <a:cs typeface="Arial" panose="020B0604020202020204" pitchFamily="34" charset="0"/>
              </a:rPr>
              <a:t>-20</a:t>
            </a:r>
          </a:p>
          <a:p>
            <a:pPr algn="r">
              <a:lnSpc>
                <a:spcPct val="80000"/>
              </a:lnSpc>
            </a:pPr>
            <a:r>
              <a:rPr lang="en-GB" sz="800" dirty="0">
                <a:latin typeface="Arial" panose="020B0604020202020204" pitchFamily="34" charset="0"/>
                <a:ea typeface="Aileron" charset="0"/>
                <a:cs typeface="Arial" panose="020B0604020202020204" pitchFamily="34" charset="0"/>
              </a:rPr>
              <a:t>-30</a:t>
            </a:r>
          </a:p>
          <a:p>
            <a:pPr algn="r">
              <a:lnSpc>
                <a:spcPct val="80000"/>
              </a:lnSpc>
            </a:pPr>
            <a:r>
              <a:rPr lang="en-GB" sz="800" dirty="0">
                <a:latin typeface="Arial" panose="020B0604020202020204" pitchFamily="34" charset="0"/>
                <a:ea typeface="Aileron" charset="0"/>
                <a:cs typeface="Arial" panose="020B0604020202020204" pitchFamily="34" charset="0"/>
              </a:rPr>
              <a:t>-40</a:t>
            </a:r>
          </a:p>
          <a:p>
            <a:pPr algn="r">
              <a:lnSpc>
                <a:spcPct val="80000"/>
              </a:lnSpc>
            </a:pPr>
            <a:r>
              <a:rPr lang="en-GB" sz="800" dirty="0">
                <a:latin typeface="Arial" panose="020B0604020202020204" pitchFamily="34" charset="0"/>
                <a:ea typeface="Aileron" charset="0"/>
                <a:cs typeface="Arial" panose="020B0604020202020204" pitchFamily="34" charset="0"/>
              </a:rPr>
              <a:t>-50</a:t>
            </a:r>
          </a:p>
          <a:p>
            <a:pPr algn="r">
              <a:lnSpc>
                <a:spcPct val="80000"/>
              </a:lnSpc>
            </a:pPr>
            <a:r>
              <a:rPr lang="en-GB" sz="800" dirty="0">
                <a:latin typeface="Arial" panose="020B0604020202020204" pitchFamily="34" charset="0"/>
                <a:ea typeface="Aileron" charset="0"/>
                <a:cs typeface="Arial" panose="020B0604020202020204" pitchFamily="34" charset="0"/>
              </a:rPr>
              <a:t>-60</a:t>
            </a:r>
          </a:p>
          <a:p>
            <a:pPr algn="r">
              <a:lnSpc>
                <a:spcPct val="80000"/>
              </a:lnSpc>
            </a:pPr>
            <a:r>
              <a:rPr lang="en-GB" sz="800" dirty="0">
                <a:latin typeface="Arial" panose="020B0604020202020204" pitchFamily="34" charset="0"/>
                <a:ea typeface="Aileron" charset="0"/>
                <a:cs typeface="Arial" panose="020B0604020202020204" pitchFamily="34" charset="0"/>
              </a:rPr>
              <a:t>-70</a:t>
            </a:r>
          </a:p>
          <a:p>
            <a:pPr algn="r">
              <a:lnSpc>
                <a:spcPct val="80000"/>
              </a:lnSpc>
            </a:pPr>
            <a:r>
              <a:rPr lang="en-GB" sz="800" dirty="0">
                <a:latin typeface="Arial" panose="020B0604020202020204" pitchFamily="34" charset="0"/>
                <a:ea typeface="Aileron" charset="0"/>
                <a:cs typeface="Arial" panose="020B0604020202020204" pitchFamily="34" charset="0"/>
              </a:rPr>
              <a:t>-80</a:t>
            </a:r>
          </a:p>
          <a:p>
            <a:pPr algn="r">
              <a:lnSpc>
                <a:spcPct val="80000"/>
              </a:lnSpc>
            </a:pPr>
            <a:r>
              <a:rPr lang="en-GB" sz="800" dirty="0">
                <a:latin typeface="Arial" panose="020B0604020202020204" pitchFamily="34" charset="0"/>
                <a:ea typeface="Aileron" charset="0"/>
                <a:cs typeface="Arial" panose="020B0604020202020204" pitchFamily="34" charset="0"/>
              </a:rPr>
              <a:t>-90</a:t>
            </a:r>
          </a:p>
          <a:p>
            <a:pPr algn="r">
              <a:lnSpc>
                <a:spcPct val="80000"/>
              </a:lnSpc>
            </a:pPr>
            <a:r>
              <a:rPr lang="en-GB" sz="800" dirty="0">
                <a:latin typeface="Arial" panose="020B0604020202020204" pitchFamily="34" charset="0"/>
                <a:ea typeface="Aileron" charset="0"/>
                <a:cs typeface="Arial" panose="020B0604020202020204" pitchFamily="34" charset="0"/>
              </a:rPr>
              <a:t>-100</a:t>
            </a:r>
          </a:p>
        </p:txBody>
      </p:sp>
      <p:cxnSp>
        <p:nvCxnSpPr>
          <p:cNvPr id="81" name="Straight Connector 80">
            <a:extLst>
              <a:ext uri="{FF2B5EF4-FFF2-40B4-BE49-F238E27FC236}">
                <a16:creationId xmlns="" xmlns:a16="http://schemas.microsoft.com/office/drawing/2014/main" id="{619B969B-0E98-F541-8A5C-A113387CE759}"/>
              </a:ext>
            </a:extLst>
          </p:cNvPr>
          <p:cNvCxnSpPr/>
          <p:nvPr/>
        </p:nvCxnSpPr>
        <p:spPr>
          <a:xfrm>
            <a:off x="7084395" y="1624707"/>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2" name="Rectangle 81">
            <a:extLst>
              <a:ext uri="{FF2B5EF4-FFF2-40B4-BE49-F238E27FC236}">
                <a16:creationId xmlns="" xmlns:a16="http://schemas.microsoft.com/office/drawing/2014/main" id="{68514678-1163-5C44-AD9B-AFA29366086E}"/>
              </a:ext>
            </a:extLst>
          </p:cNvPr>
          <p:cNvSpPr/>
          <p:nvPr/>
        </p:nvSpPr>
        <p:spPr>
          <a:xfrm>
            <a:off x="7153970" y="1597877"/>
            <a:ext cx="3949700" cy="1984375"/>
          </a:xfrm>
          <a:prstGeom prst="rect">
            <a:avLst/>
          </a:pr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cxnSp>
        <p:nvCxnSpPr>
          <p:cNvPr id="83" name="Straight Connector 82">
            <a:extLst>
              <a:ext uri="{FF2B5EF4-FFF2-40B4-BE49-F238E27FC236}">
                <a16:creationId xmlns="" xmlns:a16="http://schemas.microsoft.com/office/drawing/2014/main" id="{04C1CC2C-9F3B-5A44-8847-64F9A469CAEC}"/>
              </a:ext>
            </a:extLst>
          </p:cNvPr>
          <p:cNvCxnSpPr/>
          <p:nvPr/>
        </p:nvCxnSpPr>
        <p:spPr>
          <a:xfrm>
            <a:off x="7084395" y="3564632"/>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4" name="Straight Connector 83">
            <a:extLst>
              <a:ext uri="{FF2B5EF4-FFF2-40B4-BE49-F238E27FC236}">
                <a16:creationId xmlns="" xmlns:a16="http://schemas.microsoft.com/office/drawing/2014/main" id="{8C64D637-BC9F-3C40-960D-72BFC88356F5}"/>
              </a:ext>
            </a:extLst>
          </p:cNvPr>
          <p:cNvCxnSpPr/>
          <p:nvPr/>
        </p:nvCxnSpPr>
        <p:spPr>
          <a:xfrm>
            <a:off x="7084395" y="1721703"/>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5" name="Straight Connector 84">
            <a:extLst>
              <a:ext uri="{FF2B5EF4-FFF2-40B4-BE49-F238E27FC236}">
                <a16:creationId xmlns="" xmlns:a16="http://schemas.microsoft.com/office/drawing/2014/main" id="{31522C73-473F-A846-8DDE-928D2B233671}"/>
              </a:ext>
            </a:extLst>
          </p:cNvPr>
          <p:cNvCxnSpPr/>
          <p:nvPr/>
        </p:nvCxnSpPr>
        <p:spPr>
          <a:xfrm>
            <a:off x="7084395" y="1818699"/>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6" name="Straight Connector 85">
            <a:extLst>
              <a:ext uri="{FF2B5EF4-FFF2-40B4-BE49-F238E27FC236}">
                <a16:creationId xmlns="" xmlns:a16="http://schemas.microsoft.com/office/drawing/2014/main" id="{14D144E5-C557-224B-83F4-9FDB35C42E1B}"/>
              </a:ext>
            </a:extLst>
          </p:cNvPr>
          <p:cNvCxnSpPr/>
          <p:nvPr/>
        </p:nvCxnSpPr>
        <p:spPr>
          <a:xfrm>
            <a:off x="7084395" y="1915695"/>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7" name="Straight Connector 86">
            <a:extLst>
              <a:ext uri="{FF2B5EF4-FFF2-40B4-BE49-F238E27FC236}">
                <a16:creationId xmlns="" xmlns:a16="http://schemas.microsoft.com/office/drawing/2014/main" id="{FF22F0E9-A35E-E74E-93DB-AF9B8CD9DD1B}"/>
              </a:ext>
            </a:extLst>
          </p:cNvPr>
          <p:cNvCxnSpPr/>
          <p:nvPr/>
        </p:nvCxnSpPr>
        <p:spPr>
          <a:xfrm>
            <a:off x="7084395" y="2012691"/>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8" name="Straight Connector 87">
            <a:extLst>
              <a:ext uri="{FF2B5EF4-FFF2-40B4-BE49-F238E27FC236}">
                <a16:creationId xmlns="" xmlns:a16="http://schemas.microsoft.com/office/drawing/2014/main" id="{B0DBA951-D381-9C4F-B783-5415652A722C}"/>
              </a:ext>
            </a:extLst>
          </p:cNvPr>
          <p:cNvCxnSpPr/>
          <p:nvPr/>
        </p:nvCxnSpPr>
        <p:spPr>
          <a:xfrm>
            <a:off x="7084395" y="2109687"/>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9" name="Straight Connector 88">
            <a:extLst>
              <a:ext uri="{FF2B5EF4-FFF2-40B4-BE49-F238E27FC236}">
                <a16:creationId xmlns="" xmlns:a16="http://schemas.microsoft.com/office/drawing/2014/main" id="{656C3AFA-2378-6E4F-8C80-2993E4C37AB8}"/>
              </a:ext>
            </a:extLst>
          </p:cNvPr>
          <p:cNvCxnSpPr/>
          <p:nvPr/>
        </p:nvCxnSpPr>
        <p:spPr>
          <a:xfrm>
            <a:off x="7084395" y="2206683"/>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0" name="Straight Connector 89">
            <a:extLst>
              <a:ext uri="{FF2B5EF4-FFF2-40B4-BE49-F238E27FC236}">
                <a16:creationId xmlns="" xmlns:a16="http://schemas.microsoft.com/office/drawing/2014/main" id="{5849D9AC-C762-2041-8E23-7DA3D93C2F57}"/>
              </a:ext>
            </a:extLst>
          </p:cNvPr>
          <p:cNvCxnSpPr/>
          <p:nvPr/>
        </p:nvCxnSpPr>
        <p:spPr>
          <a:xfrm>
            <a:off x="7084395" y="2303679"/>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a:extLst>
              <a:ext uri="{FF2B5EF4-FFF2-40B4-BE49-F238E27FC236}">
                <a16:creationId xmlns="" xmlns:a16="http://schemas.microsoft.com/office/drawing/2014/main" id="{96F7933C-4E34-FB47-8DAE-5CD92C23DD05}"/>
              </a:ext>
            </a:extLst>
          </p:cNvPr>
          <p:cNvCxnSpPr/>
          <p:nvPr/>
        </p:nvCxnSpPr>
        <p:spPr>
          <a:xfrm>
            <a:off x="7084395" y="2400675"/>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2" name="Straight Connector 91">
            <a:extLst>
              <a:ext uri="{FF2B5EF4-FFF2-40B4-BE49-F238E27FC236}">
                <a16:creationId xmlns="" xmlns:a16="http://schemas.microsoft.com/office/drawing/2014/main" id="{6F2D7683-F8EE-F04A-AC29-B9ECD93DCC44}"/>
              </a:ext>
            </a:extLst>
          </p:cNvPr>
          <p:cNvCxnSpPr/>
          <p:nvPr/>
        </p:nvCxnSpPr>
        <p:spPr>
          <a:xfrm>
            <a:off x="7084395" y="2497671"/>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3" name="Straight Connector 92">
            <a:extLst>
              <a:ext uri="{FF2B5EF4-FFF2-40B4-BE49-F238E27FC236}">
                <a16:creationId xmlns="" xmlns:a16="http://schemas.microsoft.com/office/drawing/2014/main" id="{2CE1B577-89AB-F348-9C26-D1EDE1FD3F53}"/>
              </a:ext>
            </a:extLst>
          </p:cNvPr>
          <p:cNvCxnSpPr/>
          <p:nvPr/>
        </p:nvCxnSpPr>
        <p:spPr>
          <a:xfrm>
            <a:off x="7084395" y="2691663"/>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4" name="Straight Connector 93">
            <a:extLst>
              <a:ext uri="{FF2B5EF4-FFF2-40B4-BE49-F238E27FC236}">
                <a16:creationId xmlns="" xmlns:a16="http://schemas.microsoft.com/office/drawing/2014/main" id="{6D18B327-7F8C-0E41-86D2-8D9B756C25D7}"/>
              </a:ext>
            </a:extLst>
          </p:cNvPr>
          <p:cNvCxnSpPr/>
          <p:nvPr/>
        </p:nvCxnSpPr>
        <p:spPr>
          <a:xfrm>
            <a:off x="7084395" y="2788659"/>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5" name="Straight Connector 94">
            <a:extLst>
              <a:ext uri="{FF2B5EF4-FFF2-40B4-BE49-F238E27FC236}">
                <a16:creationId xmlns="" xmlns:a16="http://schemas.microsoft.com/office/drawing/2014/main" id="{2F820C10-04D8-BE48-BF0E-263624036E53}"/>
              </a:ext>
            </a:extLst>
          </p:cNvPr>
          <p:cNvCxnSpPr/>
          <p:nvPr/>
        </p:nvCxnSpPr>
        <p:spPr>
          <a:xfrm>
            <a:off x="7084395" y="2885655"/>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6" name="Straight Connector 95">
            <a:extLst>
              <a:ext uri="{FF2B5EF4-FFF2-40B4-BE49-F238E27FC236}">
                <a16:creationId xmlns="" xmlns:a16="http://schemas.microsoft.com/office/drawing/2014/main" id="{B5EF36F6-C60A-7045-A273-FBC634F69E75}"/>
              </a:ext>
            </a:extLst>
          </p:cNvPr>
          <p:cNvCxnSpPr/>
          <p:nvPr/>
        </p:nvCxnSpPr>
        <p:spPr>
          <a:xfrm>
            <a:off x="7084395" y="2982651"/>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7" name="Straight Connector 96">
            <a:extLst>
              <a:ext uri="{FF2B5EF4-FFF2-40B4-BE49-F238E27FC236}">
                <a16:creationId xmlns="" xmlns:a16="http://schemas.microsoft.com/office/drawing/2014/main" id="{71D7AA5F-E3F2-0942-A168-8BB396D42982}"/>
              </a:ext>
            </a:extLst>
          </p:cNvPr>
          <p:cNvCxnSpPr/>
          <p:nvPr/>
        </p:nvCxnSpPr>
        <p:spPr>
          <a:xfrm>
            <a:off x="7084395" y="3079647"/>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8" name="Straight Connector 97">
            <a:extLst>
              <a:ext uri="{FF2B5EF4-FFF2-40B4-BE49-F238E27FC236}">
                <a16:creationId xmlns="" xmlns:a16="http://schemas.microsoft.com/office/drawing/2014/main" id="{C20F45CA-19DC-834C-98A8-3D4E582938F3}"/>
              </a:ext>
            </a:extLst>
          </p:cNvPr>
          <p:cNvCxnSpPr/>
          <p:nvPr/>
        </p:nvCxnSpPr>
        <p:spPr>
          <a:xfrm>
            <a:off x="7084395" y="3273639"/>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9" name="Straight Connector 98">
            <a:extLst>
              <a:ext uri="{FF2B5EF4-FFF2-40B4-BE49-F238E27FC236}">
                <a16:creationId xmlns="" xmlns:a16="http://schemas.microsoft.com/office/drawing/2014/main" id="{21B87828-EE23-9A40-A235-A2C2AC3FA54C}"/>
              </a:ext>
            </a:extLst>
          </p:cNvPr>
          <p:cNvCxnSpPr/>
          <p:nvPr/>
        </p:nvCxnSpPr>
        <p:spPr>
          <a:xfrm>
            <a:off x="7084395" y="3176643"/>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0" name="Straight Connector 99">
            <a:extLst>
              <a:ext uri="{FF2B5EF4-FFF2-40B4-BE49-F238E27FC236}">
                <a16:creationId xmlns="" xmlns:a16="http://schemas.microsoft.com/office/drawing/2014/main" id="{462226EB-8913-1548-8C0D-B41F15AD89F1}"/>
              </a:ext>
            </a:extLst>
          </p:cNvPr>
          <p:cNvCxnSpPr/>
          <p:nvPr/>
        </p:nvCxnSpPr>
        <p:spPr>
          <a:xfrm>
            <a:off x="7084395" y="3370635"/>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1" name="Straight Connector 100">
            <a:extLst>
              <a:ext uri="{FF2B5EF4-FFF2-40B4-BE49-F238E27FC236}">
                <a16:creationId xmlns="" xmlns:a16="http://schemas.microsoft.com/office/drawing/2014/main" id="{B48ED91B-F9DB-BB4E-A2D6-20CCBACB8FD3}"/>
              </a:ext>
            </a:extLst>
          </p:cNvPr>
          <p:cNvCxnSpPr/>
          <p:nvPr/>
        </p:nvCxnSpPr>
        <p:spPr>
          <a:xfrm>
            <a:off x="7084395" y="3467631"/>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2" name="Rectangle 101">
            <a:extLst>
              <a:ext uri="{FF2B5EF4-FFF2-40B4-BE49-F238E27FC236}">
                <a16:creationId xmlns="" xmlns:a16="http://schemas.microsoft.com/office/drawing/2014/main" id="{D83555CC-06AC-4E48-84EE-C37495A44944}"/>
              </a:ext>
            </a:extLst>
          </p:cNvPr>
          <p:cNvSpPr/>
          <p:nvPr/>
        </p:nvSpPr>
        <p:spPr>
          <a:xfrm>
            <a:off x="10755306" y="1624706"/>
            <a:ext cx="316613" cy="119221"/>
          </a:xfrm>
          <a:prstGeom prst="rect">
            <a:avLst/>
          </a:prstGeom>
          <a:solidFill>
            <a:schemeClr val="bg1"/>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03" name="TextBox 102">
            <a:extLst>
              <a:ext uri="{FF2B5EF4-FFF2-40B4-BE49-F238E27FC236}">
                <a16:creationId xmlns="" xmlns:a16="http://schemas.microsoft.com/office/drawing/2014/main" id="{0A13A3A6-F97D-A84F-BB20-BD75488F5B87}"/>
              </a:ext>
            </a:extLst>
          </p:cNvPr>
          <p:cNvSpPr txBox="1"/>
          <p:nvPr/>
        </p:nvSpPr>
        <p:spPr>
          <a:xfrm>
            <a:off x="10540836" y="1633357"/>
            <a:ext cx="519373" cy="193899"/>
          </a:xfrm>
          <a:prstGeom prst="rect">
            <a:avLst/>
          </a:prstGeom>
          <a:noFill/>
        </p:spPr>
        <p:txBody>
          <a:bodyPr wrap="none" lIns="0" tIns="0" rIns="0" bIns="0" rtlCol="0">
            <a:spAutoFit/>
          </a:bodyPr>
          <a:lstStyle/>
          <a:p>
            <a:pPr algn="ctr">
              <a:lnSpc>
                <a:spcPct val="90000"/>
              </a:lnSpc>
            </a:pPr>
            <a:r>
              <a:rPr lang="en-GB" sz="1400" b="1" i="1" dirty="0">
                <a:solidFill>
                  <a:schemeClr val="accent1"/>
                </a:solidFill>
                <a:latin typeface="Arial" panose="020B0604020202020204" pitchFamily="34" charset="0"/>
                <a:ea typeface="Aileron" charset="0"/>
                <a:cs typeface="Arial" panose="020B0604020202020204" pitchFamily="34" charset="0"/>
              </a:rPr>
              <a:t>BRCA</a:t>
            </a:r>
            <a:endParaRPr lang="en-GB" sz="1400" b="1" dirty="0">
              <a:solidFill>
                <a:schemeClr val="accent1"/>
              </a:solidFill>
              <a:latin typeface="Arial" panose="020B0604020202020204" pitchFamily="34" charset="0"/>
              <a:ea typeface="Aileron" charset="0"/>
              <a:cs typeface="Arial" panose="020B0604020202020204" pitchFamily="34" charset="0"/>
            </a:endParaRPr>
          </a:p>
        </p:txBody>
      </p:sp>
      <p:sp>
        <p:nvSpPr>
          <p:cNvPr id="105" name="TextBox 104">
            <a:extLst>
              <a:ext uri="{FF2B5EF4-FFF2-40B4-BE49-F238E27FC236}">
                <a16:creationId xmlns="" xmlns:a16="http://schemas.microsoft.com/office/drawing/2014/main" id="{2B380A6D-0DDD-8B45-8D22-1A46ED6CE43A}"/>
              </a:ext>
            </a:extLst>
          </p:cNvPr>
          <p:cNvSpPr txBox="1"/>
          <p:nvPr/>
        </p:nvSpPr>
        <p:spPr>
          <a:xfrm>
            <a:off x="8815760" y="5878586"/>
            <a:ext cx="597921" cy="166199"/>
          </a:xfrm>
          <a:prstGeom prst="rect">
            <a:avLst/>
          </a:prstGeom>
          <a:noFill/>
        </p:spPr>
        <p:txBody>
          <a:bodyPr wrap="none" lIns="0" tIns="0" rIns="0" bIns="0" rtlCol="0">
            <a:spAutoFit/>
          </a:bodyPr>
          <a:lstStyle/>
          <a:p>
            <a:pPr algn="ctr">
              <a:lnSpc>
                <a:spcPct val="90000"/>
              </a:lnSpc>
            </a:pPr>
            <a:r>
              <a:rPr lang="en-GB" sz="1200" b="1" dirty="0">
                <a:latin typeface="Arial" panose="020B0604020202020204" pitchFamily="34" charset="0"/>
                <a:ea typeface="Aileron" charset="0"/>
                <a:cs typeface="Arial" panose="020B0604020202020204" pitchFamily="34" charset="0"/>
              </a:rPr>
              <a:t>Patients</a:t>
            </a:r>
          </a:p>
        </p:txBody>
      </p:sp>
      <p:sp>
        <p:nvSpPr>
          <p:cNvPr id="106" name="TextBox 105">
            <a:extLst>
              <a:ext uri="{FF2B5EF4-FFF2-40B4-BE49-F238E27FC236}">
                <a16:creationId xmlns="" xmlns:a16="http://schemas.microsoft.com/office/drawing/2014/main" id="{E698AC21-1E2B-CC4F-BF19-F5237C62CBE1}"/>
              </a:ext>
            </a:extLst>
          </p:cNvPr>
          <p:cNvSpPr txBox="1"/>
          <p:nvPr/>
        </p:nvSpPr>
        <p:spPr>
          <a:xfrm rot="16200000">
            <a:off x="5685211" y="4629288"/>
            <a:ext cx="1830629" cy="332399"/>
          </a:xfrm>
          <a:prstGeom prst="rect">
            <a:avLst/>
          </a:prstGeom>
          <a:noFill/>
        </p:spPr>
        <p:txBody>
          <a:bodyPr wrap="none" lIns="0" tIns="0" rIns="0" bIns="0" rtlCol="0">
            <a:spAutoFit/>
          </a:bodyPr>
          <a:lstStyle/>
          <a:p>
            <a:pPr algn="ctr">
              <a:lnSpc>
                <a:spcPct val="90000"/>
              </a:lnSpc>
            </a:pPr>
            <a:r>
              <a:rPr lang="en-GB" sz="1200" b="1" dirty="0">
                <a:latin typeface="Arial" panose="020B0604020202020204" pitchFamily="34" charset="0"/>
                <a:ea typeface="Aileron" charset="0"/>
                <a:cs typeface="Arial" panose="020B0604020202020204" pitchFamily="34" charset="0"/>
              </a:rPr>
              <a:t>Maximum change in PSA</a:t>
            </a:r>
            <a:br>
              <a:rPr lang="en-GB" sz="1200" b="1" dirty="0">
                <a:latin typeface="Arial" panose="020B0604020202020204" pitchFamily="34" charset="0"/>
                <a:ea typeface="Aileron" charset="0"/>
                <a:cs typeface="Arial" panose="020B0604020202020204" pitchFamily="34" charset="0"/>
              </a:rPr>
            </a:br>
            <a:r>
              <a:rPr lang="en-GB" sz="1200" b="1" dirty="0">
                <a:latin typeface="Arial" panose="020B0604020202020204" pitchFamily="34" charset="0"/>
                <a:ea typeface="Aileron" charset="0"/>
                <a:cs typeface="Arial" panose="020B0604020202020204" pitchFamily="34" charset="0"/>
              </a:rPr>
              <a:t>from baseline (%)</a:t>
            </a:r>
          </a:p>
        </p:txBody>
      </p:sp>
      <p:sp>
        <p:nvSpPr>
          <p:cNvPr id="107" name="TextBox 106">
            <a:extLst>
              <a:ext uri="{FF2B5EF4-FFF2-40B4-BE49-F238E27FC236}">
                <a16:creationId xmlns="" xmlns:a16="http://schemas.microsoft.com/office/drawing/2014/main" id="{22255E88-2A84-FF45-B467-A4C2C7F67511}"/>
              </a:ext>
            </a:extLst>
          </p:cNvPr>
          <p:cNvSpPr txBox="1"/>
          <p:nvPr/>
        </p:nvSpPr>
        <p:spPr>
          <a:xfrm>
            <a:off x="6849825" y="3842444"/>
            <a:ext cx="206788" cy="2068259"/>
          </a:xfrm>
          <a:prstGeom prst="rect">
            <a:avLst/>
          </a:prstGeom>
          <a:noFill/>
        </p:spPr>
        <p:txBody>
          <a:bodyPr wrap="none" lIns="0" tIns="0" rIns="0" bIns="0" rtlCol="0">
            <a:spAutoFit/>
          </a:bodyPr>
          <a:lstStyle/>
          <a:p>
            <a:pPr algn="r">
              <a:lnSpc>
                <a:spcPct val="80000"/>
              </a:lnSpc>
            </a:pPr>
            <a:r>
              <a:rPr lang="en-GB" sz="800" dirty="0">
                <a:latin typeface="Arial" panose="020B0604020202020204" pitchFamily="34" charset="0"/>
                <a:ea typeface="Aileron" charset="0"/>
                <a:cs typeface="Arial" panose="020B0604020202020204" pitchFamily="34" charset="0"/>
              </a:rPr>
              <a:t>100</a:t>
            </a:r>
          </a:p>
          <a:p>
            <a:pPr algn="r">
              <a:lnSpc>
                <a:spcPct val="80000"/>
              </a:lnSpc>
            </a:pPr>
            <a:r>
              <a:rPr lang="en-GB" sz="800" dirty="0">
                <a:latin typeface="Arial" panose="020B0604020202020204" pitchFamily="34" charset="0"/>
                <a:ea typeface="Aileron" charset="0"/>
                <a:cs typeface="Arial" panose="020B0604020202020204" pitchFamily="34" charset="0"/>
              </a:rPr>
              <a:t>90</a:t>
            </a:r>
          </a:p>
          <a:p>
            <a:pPr algn="r">
              <a:lnSpc>
                <a:spcPct val="80000"/>
              </a:lnSpc>
            </a:pPr>
            <a:r>
              <a:rPr lang="en-GB" sz="800" dirty="0">
                <a:latin typeface="Arial" panose="020B0604020202020204" pitchFamily="34" charset="0"/>
                <a:ea typeface="Aileron" charset="0"/>
                <a:cs typeface="Arial" panose="020B0604020202020204" pitchFamily="34" charset="0"/>
              </a:rPr>
              <a:t>80</a:t>
            </a:r>
          </a:p>
          <a:p>
            <a:pPr algn="r">
              <a:lnSpc>
                <a:spcPct val="80000"/>
              </a:lnSpc>
            </a:pPr>
            <a:r>
              <a:rPr lang="en-GB" sz="800" dirty="0">
                <a:latin typeface="Arial" panose="020B0604020202020204" pitchFamily="34" charset="0"/>
                <a:ea typeface="Aileron" charset="0"/>
                <a:cs typeface="Arial" panose="020B0604020202020204" pitchFamily="34" charset="0"/>
              </a:rPr>
              <a:t>70</a:t>
            </a:r>
          </a:p>
          <a:p>
            <a:pPr algn="r">
              <a:lnSpc>
                <a:spcPct val="80000"/>
              </a:lnSpc>
            </a:pPr>
            <a:r>
              <a:rPr lang="en-GB" sz="800" dirty="0">
                <a:latin typeface="Arial" panose="020B0604020202020204" pitchFamily="34" charset="0"/>
                <a:ea typeface="Aileron" charset="0"/>
                <a:cs typeface="Arial" panose="020B0604020202020204" pitchFamily="34" charset="0"/>
              </a:rPr>
              <a:t>60</a:t>
            </a:r>
          </a:p>
          <a:p>
            <a:pPr algn="r">
              <a:lnSpc>
                <a:spcPct val="80000"/>
              </a:lnSpc>
            </a:pPr>
            <a:r>
              <a:rPr lang="en-GB" sz="800" dirty="0">
                <a:latin typeface="Arial" panose="020B0604020202020204" pitchFamily="34" charset="0"/>
                <a:ea typeface="Aileron" charset="0"/>
                <a:cs typeface="Arial" panose="020B0604020202020204" pitchFamily="34" charset="0"/>
              </a:rPr>
              <a:t>50</a:t>
            </a:r>
          </a:p>
          <a:p>
            <a:pPr algn="r">
              <a:lnSpc>
                <a:spcPct val="80000"/>
              </a:lnSpc>
            </a:pPr>
            <a:r>
              <a:rPr lang="en-GB" sz="800" dirty="0">
                <a:latin typeface="Arial" panose="020B0604020202020204" pitchFamily="34" charset="0"/>
                <a:ea typeface="Aileron" charset="0"/>
                <a:cs typeface="Arial" panose="020B0604020202020204" pitchFamily="34" charset="0"/>
              </a:rPr>
              <a:t>40</a:t>
            </a:r>
          </a:p>
          <a:p>
            <a:pPr algn="r">
              <a:lnSpc>
                <a:spcPct val="80000"/>
              </a:lnSpc>
            </a:pPr>
            <a:r>
              <a:rPr lang="en-GB" sz="800" dirty="0">
                <a:latin typeface="Arial" panose="020B0604020202020204" pitchFamily="34" charset="0"/>
                <a:ea typeface="Aileron" charset="0"/>
                <a:cs typeface="Arial" panose="020B0604020202020204" pitchFamily="34" charset="0"/>
              </a:rPr>
              <a:t>30</a:t>
            </a:r>
          </a:p>
          <a:p>
            <a:pPr algn="r">
              <a:lnSpc>
                <a:spcPct val="80000"/>
              </a:lnSpc>
            </a:pPr>
            <a:r>
              <a:rPr lang="en-GB" sz="800" dirty="0">
                <a:latin typeface="Arial" panose="020B0604020202020204" pitchFamily="34" charset="0"/>
                <a:ea typeface="Aileron" charset="0"/>
                <a:cs typeface="Arial" panose="020B0604020202020204" pitchFamily="34" charset="0"/>
              </a:rPr>
              <a:t>20</a:t>
            </a:r>
          </a:p>
          <a:p>
            <a:pPr algn="r">
              <a:lnSpc>
                <a:spcPct val="80000"/>
              </a:lnSpc>
            </a:pPr>
            <a:r>
              <a:rPr lang="en-GB" sz="800" dirty="0">
                <a:latin typeface="Arial" panose="020B0604020202020204" pitchFamily="34" charset="0"/>
                <a:ea typeface="Aileron" charset="0"/>
                <a:cs typeface="Arial" panose="020B0604020202020204" pitchFamily="34" charset="0"/>
              </a:rPr>
              <a:t>10</a:t>
            </a:r>
          </a:p>
          <a:p>
            <a:pPr algn="r">
              <a:lnSpc>
                <a:spcPct val="80000"/>
              </a:lnSpc>
            </a:pPr>
            <a:r>
              <a:rPr lang="en-GB" sz="800" dirty="0">
                <a:latin typeface="Arial" panose="020B0604020202020204" pitchFamily="34" charset="0"/>
                <a:ea typeface="Aileron" charset="0"/>
                <a:cs typeface="Arial" panose="020B0604020202020204" pitchFamily="34" charset="0"/>
              </a:rPr>
              <a:t>0</a:t>
            </a:r>
          </a:p>
          <a:p>
            <a:pPr algn="r">
              <a:lnSpc>
                <a:spcPct val="80000"/>
              </a:lnSpc>
            </a:pPr>
            <a:r>
              <a:rPr lang="en-GB" sz="800" dirty="0">
                <a:latin typeface="Arial" panose="020B0604020202020204" pitchFamily="34" charset="0"/>
                <a:ea typeface="Aileron" charset="0"/>
                <a:cs typeface="Arial" panose="020B0604020202020204" pitchFamily="34" charset="0"/>
              </a:rPr>
              <a:t>-10</a:t>
            </a:r>
          </a:p>
          <a:p>
            <a:pPr algn="r">
              <a:lnSpc>
                <a:spcPct val="80000"/>
              </a:lnSpc>
            </a:pPr>
            <a:r>
              <a:rPr lang="en-GB" sz="800" dirty="0">
                <a:latin typeface="Arial" panose="020B0604020202020204" pitchFamily="34" charset="0"/>
                <a:ea typeface="Aileron" charset="0"/>
                <a:cs typeface="Arial" panose="020B0604020202020204" pitchFamily="34" charset="0"/>
              </a:rPr>
              <a:t>-20</a:t>
            </a:r>
          </a:p>
          <a:p>
            <a:pPr algn="r">
              <a:lnSpc>
                <a:spcPct val="80000"/>
              </a:lnSpc>
            </a:pPr>
            <a:r>
              <a:rPr lang="en-GB" sz="800" dirty="0">
                <a:latin typeface="Arial" panose="020B0604020202020204" pitchFamily="34" charset="0"/>
                <a:ea typeface="Aileron" charset="0"/>
                <a:cs typeface="Arial" panose="020B0604020202020204" pitchFamily="34" charset="0"/>
              </a:rPr>
              <a:t>-30</a:t>
            </a:r>
          </a:p>
          <a:p>
            <a:pPr algn="r">
              <a:lnSpc>
                <a:spcPct val="80000"/>
              </a:lnSpc>
            </a:pPr>
            <a:r>
              <a:rPr lang="en-GB" sz="800" dirty="0">
                <a:latin typeface="Arial" panose="020B0604020202020204" pitchFamily="34" charset="0"/>
                <a:ea typeface="Aileron" charset="0"/>
                <a:cs typeface="Arial" panose="020B0604020202020204" pitchFamily="34" charset="0"/>
              </a:rPr>
              <a:t>-40</a:t>
            </a:r>
          </a:p>
          <a:p>
            <a:pPr algn="r">
              <a:lnSpc>
                <a:spcPct val="80000"/>
              </a:lnSpc>
            </a:pPr>
            <a:r>
              <a:rPr lang="en-GB" sz="800" dirty="0">
                <a:latin typeface="Arial" panose="020B0604020202020204" pitchFamily="34" charset="0"/>
                <a:ea typeface="Aileron" charset="0"/>
                <a:cs typeface="Arial" panose="020B0604020202020204" pitchFamily="34" charset="0"/>
              </a:rPr>
              <a:t>-50</a:t>
            </a:r>
          </a:p>
          <a:p>
            <a:pPr algn="r">
              <a:lnSpc>
                <a:spcPct val="80000"/>
              </a:lnSpc>
            </a:pPr>
            <a:r>
              <a:rPr lang="en-GB" sz="800" dirty="0">
                <a:latin typeface="Arial" panose="020B0604020202020204" pitchFamily="34" charset="0"/>
                <a:ea typeface="Aileron" charset="0"/>
                <a:cs typeface="Arial" panose="020B0604020202020204" pitchFamily="34" charset="0"/>
              </a:rPr>
              <a:t>-60</a:t>
            </a:r>
          </a:p>
          <a:p>
            <a:pPr algn="r">
              <a:lnSpc>
                <a:spcPct val="80000"/>
              </a:lnSpc>
            </a:pPr>
            <a:r>
              <a:rPr lang="en-GB" sz="800" dirty="0">
                <a:latin typeface="Arial" panose="020B0604020202020204" pitchFamily="34" charset="0"/>
                <a:ea typeface="Aileron" charset="0"/>
                <a:cs typeface="Arial" panose="020B0604020202020204" pitchFamily="34" charset="0"/>
              </a:rPr>
              <a:t>-70</a:t>
            </a:r>
          </a:p>
          <a:p>
            <a:pPr algn="r">
              <a:lnSpc>
                <a:spcPct val="80000"/>
              </a:lnSpc>
            </a:pPr>
            <a:r>
              <a:rPr lang="en-GB" sz="800" dirty="0">
                <a:latin typeface="Arial" panose="020B0604020202020204" pitchFamily="34" charset="0"/>
                <a:ea typeface="Aileron" charset="0"/>
                <a:cs typeface="Arial" panose="020B0604020202020204" pitchFamily="34" charset="0"/>
              </a:rPr>
              <a:t>-80</a:t>
            </a:r>
          </a:p>
          <a:p>
            <a:pPr algn="r">
              <a:lnSpc>
                <a:spcPct val="80000"/>
              </a:lnSpc>
            </a:pPr>
            <a:r>
              <a:rPr lang="en-GB" sz="800" dirty="0">
                <a:latin typeface="Arial" panose="020B0604020202020204" pitchFamily="34" charset="0"/>
                <a:ea typeface="Aileron" charset="0"/>
                <a:cs typeface="Arial" panose="020B0604020202020204" pitchFamily="34" charset="0"/>
              </a:rPr>
              <a:t>-90</a:t>
            </a:r>
          </a:p>
          <a:p>
            <a:pPr algn="r">
              <a:lnSpc>
                <a:spcPct val="80000"/>
              </a:lnSpc>
            </a:pPr>
            <a:r>
              <a:rPr lang="en-GB" sz="800" dirty="0">
                <a:latin typeface="Arial" panose="020B0604020202020204" pitchFamily="34" charset="0"/>
                <a:ea typeface="Aileron" charset="0"/>
                <a:cs typeface="Arial" panose="020B0604020202020204" pitchFamily="34" charset="0"/>
              </a:rPr>
              <a:t>-100</a:t>
            </a:r>
          </a:p>
        </p:txBody>
      </p:sp>
      <p:cxnSp>
        <p:nvCxnSpPr>
          <p:cNvPr id="108" name="Straight Connector 107">
            <a:extLst>
              <a:ext uri="{FF2B5EF4-FFF2-40B4-BE49-F238E27FC236}">
                <a16:creationId xmlns="" xmlns:a16="http://schemas.microsoft.com/office/drawing/2014/main" id="{32CA78F0-0EA2-C147-B6D2-39F7EB9AAE09}"/>
              </a:ext>
            </a:extLst>
          </p:cNvPr>
          <p:cNvCxnSpPr/>
          <p:nvPr/>
        </p:nvCxnSpPr>
        <p:spPr>
          <a:xfrm>
            <a:off x="7084395" y="3884686"/>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9" name="Rectangle 108">
            <a:extLst>
              <a:ext uri="{FF2B5EF4-FFF2-40B4-BE49-F238E27FC236}">
                <a16:creationId xmlns="" xmlns:a16="http://schemas.microsoft.com/office/drawing/2014/main" id="{74AA93C0-55D1-5644-80AB-2E3DAB0EC680}"/>
              </a:ext>
            </a:extLst>
          </p:cNvPr>
          <p:cNvSpPr/>
          <p:nvPr/>
        </p:nvSpPr>
        <p:spPr>
          <a:xfrm>
            <a:off x="7153970" y="3857856"/>
            <a:ext cx="3949700" cy="1984375"/>
          </a:xfrm>
          <a:prstGeom prst="rect">
            <a:avLst/>
          </a:pr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cxnSp>
        <p:nvCxnSpPr>
          <p:cNvPr id="110" name="Straight Connector 109">
            <a:extLst>
              <a:ext uri="{FF2B5EF4-FFF2-40B4-BE49-F238E27FC236}">
                <a16:creationId xmlns="" xmlns:a16="http://schemas.microsoft.com/office/drawing/2014/main" id="{F1965A1B-D5DC-9B4E-826F-7B7FE48FB615}"/>
              </a:ext>
            </a:extLst>
          </p:cNvPr>
          <p:cNvCxnSpPr/>
          <p:nvPr/>
        </p:nvCxnSpPr>
        <p:spPr>
          <a:xfrm>
            <a:off x="7084395" y="5824611"/>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1" name="Straight Connector 110">
            <a:extLst>
              <a:ext uri="{FF2B5EF4-FFF2-40B4-BE49-F238E27FC236}">
                <a16:creationId xmlns="" xmlns:a16="http://schemas.microsoft.com/office/drawing/2014/main" id="{366D05F0-1894-1648-8B9A-597000BB0CA2}"/>
              </a:ext>
            </a:extLst>
          </p:cNvPr>
          <p:cNvCxnSpPr/>
          <p:nvPr/>
        </p:nvCxnSpPr>
        <p:spPr>
          <a:xfrm>
            <a:off x="7084395" y="3981682"/>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2" name="Straight Connector 111">
            <a:extLst>
              <a:ext uri="{FF2B5EF4-FFF2-40B4-BE49-F238E27FC236}">
                <a16:creationId xmlns="" xmlns:a16="http://schemas.microsoft.com/office/drawing/2014/main" id="{E8086042-FB1A-5C4F-A9E8-052AFB2A0CA2}"/>
              </a:ext>
            </a:extLst>
          </p:cNvPr>
          <p:cNvCxnSpPr/>
          <p:nvPr/>
        </p:nvCxnSpPr>
        <p:spPr>
          <a:xfrm>
            <a:off x="7084395" y="4078678"/>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a:extLst>
              <a:ext uri="{FF2B5EF4-FFF2-40B4-BE49-F238E27FC236}">
                <a16:creationId xmlns="" xmlns:a16="http://schemas.microsoft.com/office/drawing/2014/main" id="{A02886D8-11F0-A849-906F-72E8ED59F852}"/>
              </a:ext>
            </a:extLst>
          </p:cNvPr>
          <p:cNvCxnSpPr/>
          <p:nvPr/>
        </p:nvCxnSpPr>
        <p:spPr>
          <a:xfrm>
            <a:off x="7084395" y="417567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4" name="Straight Connector 113">
            <a:extLst>
              <a:ext uri="{FF2B5EF4-FFF2-40B4-BE49-F238E27FC236}">
                <a16:creationId xmlns="" xmlns:a16="http://schemas.microsoft.com/office/drawing/2014/main" id="{1A9DDD6C-03FC-BD46-8C55-4F45CDC4C636}"/>
              </a:ext>
            </a:extLst>
          </p:cNvPr>
          <p:cNvCxnSpPr/>
          <p:nvPr/>
        </p:nvCxnSpPr>
        <p:spPr>
          <a:xfrm>
            <a:off x="7084395" y="4272670"/>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5" name="Straight Connector 114">
            <a:extLst>
              <a:ext uri="{FF2B5EF4-FFF2-40B4-BE49-F238E27FC236}">
                <a16:creationId xmlns="" xmlns:a16="http://schemas.microsoft.com/office/drawing/2014/main" id="{7C689BA9-ACCE-4342-A212-39B208080519}"/>
              </a:ext>
            </a:extLst>
          </p:cNvPr>
          <p:cNvCxnSpPr/>
          <p:nvPr/>
        </p:nvCxnSpPr>
        <p:spPr>
          <a:xfrm>
            <a:off x="7084395" y="4369666"/>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a:extLst>
              <a:ext uri="{FF2B5EF4-FFF2-40B4-BE49-F238E27FC236}">
                <a16:creationId xmlns="" xmlns:a16="http://schemas.microsoft.com/office/drawing/2014/main" id="{51A490EA-6ADD-4543-B2B7-68269E563D97}"/>
              </a:ext>
            </a:extLst>
          </p:cNvPr>
          <p:cNvCxnSpPr/>
          <p:nvPr/>
        </p:nvCxnSpPr>
        <p:spPr>
          <a:xfrm>
            <a:off x="7084395" y="4466662"/>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7" name="Straight Connector 116">
            <a:extLst>
              <a:ext uri="{FF2B5EF4-FFF2-40B4-BE49-F238E27FC236}">
                <a16:creationId xmlns="" xmlns:a16="http://schemas.microsoft.com/office/drawing/2014/main" id="{2AD33DC5-A27F-F14E-879B-02AC4BF1680E}"/>
              </a:ext>
            </a:extLst>
          </p:cNvPr>
          <p:cNvCxnSpPr/>
          <p:nvPr/>
        </p:nvCxnSpPr>
        <p:spPr>
          <a:xfrm>
            <a:off x="7084395" y="4563658"/>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8" name="Straight Connector 117">
            <a:extLst>
              <a:ext uri="{FF2B5EF4-FFF2-40B4-BE49-F238E27FC236}">
                <a16:creationId xmlns="" xmlns:a16="http://schemas.microsoft.com/office/drawing/2014/main" id="{751637F6-A382-1B44-A83E-C6C1BB062E25}"/>
              </a:ext>
            </a:extLst>
          </p:cNvPr>
          <p:cNvCxnSpPr/>
          <p:nvPr/>
        </p:nvCxnSpPr>
        <p:spPr>
          <a:xfrm>
            <a:off x="7084395" y="466065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9" name="Straight Connector 118">
            <a:extLst>
              <a:ext uri="{FF2B5EF4-FFF2-40B4-BE49-F238E27FC236}">
                <a16:creationId xmlns="" xmlns:a16="http://schemas.microsoft.com/office/drawing/2014/main" id="{9997AA12-BC87-A047-B7D3-421D3217FDAF}"/>
              </a:ext>
            </a:extLst>
          </p:cNvPr>
          <p:cNvCxnSpPr/>
          <p:nvPr/>
        </p:nvCxnSpPr>
        <p:spPr>
          <a:xfrm>
            <a:off x="7084395" y="4757650"/>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0" name="Straight Connector 119">
            <a:extLst>
              <a:ext uri="{FF2B5EF4-FFF2-40B4-BE49-F238E27FC236}">
                <a16:creationId xmlns="" xmlns:a16="http://schemas.microsoft.com/office/drawing/2014/main" id="{99E58CE8-CE52-2048-BD4D-20A8FA51EB9F}"/>
              </a:ext>
            </a:extLst>
          </p:cNvPr>
          <p:cNvCxnSpPr/>
          <p:nvPr/>
        </p:nvCxnSpPr>
        <p:spPr>
          <a:xfrm>
            <a:off x="7084395" y="4951642"/>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1" name="Straight Connector 120">
            <a:extLst>
              <a:ext uri="{FF2B5EF4-FFF2-40B4-BE49-F238E27FC236}">
                <a16:creationId xmlns="" xmlns:a16="http://schemas.microsoft.com/office/drawing/2014/main" id="{0EFED767-C408-8A40-A0DC-6A916367C8AE}"/>
              </a:ext>
            </a:extLst>
          </p:cNvPr>
          <p:cNvCxnSpPr/>
          <p:nvPr/>
        </p:nvCxnSpPr>
        <p:spPr>
          <a:xfrm>
            <a:off x="7084395" y="5048638"/>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2" name="Straight Connector 121">
            <a:extLst>
              <a:ext uri="{FF2B5EF4-FFF2-40B4-BE49-F238E27FC236}">
                <a16:creationId xmlns="" xmlns:a16="http://schemas.microsoft.com/office/drawing/2014/main" id="{2877D6C9-D20C-5946-940F-B527916DE3A6}"/>
              </a:ext>
            </a:extLst>
          </p:cNvPr>
          <p:cNvCxnSpPr/>
          <p:nvPr/>
        </p:nvCxnSpPr>
        <p:spPr>
          <a:xfrm>
            <a:off x="7084395" y="514563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3" name="Straight Connector 122">
            <a:extLst>
              <a:ext uri="{FF2B5EF4-FFF2-40B4-BE49-F238E27FC236}">
                <a16:creationId xmlns="" xmlns:a16="http://schemas.microsoft.com/office/drawing/2014/main" id="{BB1EE14D-A8B7-1144-B176-0DC67FDBBA17}"/>
              </a:ext>
            </a:extLst>
          </p:cNvPr>
          <p:cNvCxnSpPr/>
          <p:nvPr/>
        </p:nvCxnSpPr>
        <p:spPr>
          <a:xfrm>
            <a:off x="7084395" y="5242630"/>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4" name="Straight Connector 123">
            <a:extLst>
              <a:ext uri="{FF2B5EF4-FFF2-40B4-BE49-F238E27FC236}">
                <a16:creationId xmlns="" xmlns:a16="http://schemas.microsoft.com/office/drawing/2014/main" id="{4A1BAF5E-31FC-CB47-AF69-8C3655195059}"/>
              </a:ext>
            </a:extLst>
          </p:cNvPr>
          <p:cNvCxnSpPr/>
          <p:nvPr/>
        </p:nvCxnSpPr>
        <p:spPr>
          <a:xfrm>
            <a:off x="7084395" y="5339626"/>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5" name="Straight Connector 124">
            <a:extLst>
              <a:ext uri="{FF2B5EF4-FFF2-40B4-BE49-F238E27FC236}">
                <a16:creationId xmlns="" xmlns:a16="http://schemas.microsoft.com/office/drawing/2014/main" id="{596953F4-CC84-AE4B-B1A6-DD39BF0B83BA}"/>
              </a:ext>
            </a:extLst>
          </p:cNvPr>
          <p:cNvCxnSpPr/>
          <p:nvPr/>
        </p:nvCxnSpPr>
        <p:spPr>
          <a:xfrm>
            <a:off x="7084395" y="5533618"/>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6" name="Straight Connector 125">
            <a:extLst>
              <a:ext uri="{FF2B5EF4-FFF2-40B4-BE49-F238E27FC236}">
                <a16:creationId xmlns="" xmlns:a16="http://schemas.microsoft.com/office/drawing/2014/main" id="{B5097485-FC2F-ED48-A913-31E0C6CA0F3A}"/>
              </a:ext>
            </a:extLst>
          </p:cNvPr>
          <p:cNvCxnSpPr/>
          <p:nvPr/>
        </p:nvCxnSpPr>
        <p:spPr>
          <a:xfrm>
            <a:off x="7084395" y="5436622"/>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7" name="Straight Connector 126">
            <a:extLst>
              <a:ext uri="{FF2B5EF4-FFF2-40B4-BE49-F238E27FC236}">
                <a16:creationId xmlns="" xmlns:a16="http://schemas.microsoft.com/office/drawing/2014/main" id="{8B038276-E13E-1E4C-BB8B-451096E879E4}"/>
              </a:ext>
            </a:extLst>
          </p:cNvPr>
          <p:cNvCxnSpPr/>
          <p:nvPr/>
        </p:nvCxnSpPr>
        <p:spPr>
          <a:xfrm>
            <a:off x="7084395" y="563061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8" name="Straight Connector 127">
            <a:extLst>
              <a:ext uri="{FF2B5EF4-FFF2-40B4-BE49-F238E27FC236}">
                <a16:creationId xmlns="" xmlns:a16="http://schemas.microsoft.com/office/drawing/2014/main" id="{426FC465-C6D1-234F-BA17-B4C139AA0F4C}"/>
              </a:ext>
            </a:extLst>
          </p:cNvPr>
          <p:cNvCxnSpPr/>
          <p:nvPr/>
        </p:nvCxnSpPr>
        <p:spPr>
          <a:xfrm>
            <a:off x="7084395" y="5727610"/>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29" name="Rectangle 128">
            <a:extLst>
              <a:ext uri="{FF2B5EF4-FFF2-40B4-BE49-F238E27FC236}">
                <a16:creationId xmlns="" xmlns:a16="http://schemas.microsoft.com/office/drawing/2014/main" id="{C45C7632-3868-D64B-AB12-244B5EDAFFA8}"/>
              </a:ext>
            </a:extLst>
          </p:cNvPr>
          <p:cNvSpPr/>
          <p:nvPr/>
        </p:nvSpPr>
        <p:spPr>
          <a:xfrm>
            <a:off x="10755306" y="3884685"/>
            <a:ext cx="316613" cy="119221"/>
          </a:xfrm>
          <a:prstGeom prst="rect">
            <a:avLst/>
          </a:prstGeom>
          <a:solidFill>
            <a:schemeClr val="bg1"/>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30" name="TextBox 129">
            <a:extLst>
              <a:ext uri="{FF2B5EF4-FFF2-40B4-BE49-F238E27FC236}">
                <a16:creationId xmlns="" xmlns:a16="http://schemas.microsoft.com/office/drawing/2014/main" id="{39FB3BC7-CEE6-494C-AA22-B3DB93869CFB}"/>
              </a:ext>
            </a:extLst>
          </p:cNvPr>
          <p:cNvSpPr txBox="1"/>
          <p:nvPr/>
        </p:nvSpPr>
        <p:spPr>
          <a:xfrm>
            <a:off x="10111382" y="3905807"/>
            <a:ext cx="916918" cy="193899"/>
          </a:xfrm>
          <a:prstGeom prst="rect">
            <a:avLst/>
          </a:prstGeom>
          <a:solidFill>
            <a:schemeClr val="bg1"/>
          </a:solidFill>
        </p:spPr>
        <p:txBody>
          <a:bodyPr wrap="none" lIns="0" tIns="0" rIns="0" bIns="0" rtlCol="0">
            <a:spAutoFit/>
          </a:bodyPr>
          <a:lstStyle/>
          <a:p>
            <a:pPr algn="r">
              <a:lnSpc>
                <a:spcPct val="90000"/>
              </a:lnSpc>
            </a:pPr>
            <a:r>
              <a:rPr lang="en-GB" sz="1400" b="1" dirty="0">
                <a:solidFill>
                  <a:schemeClr val="accent1"/>
                </a:solidFill>
                <a:latin typeface="Arial" panose="020B0604020202020204" pitchFamily="34" charset="0"/>
                <a:ea typeface="Aileron" charset="0"/>
                <a:cs typeface="Arial" panose="020B0604020202020204" pitchFamily="34" charset="0"/>
              </a:rPr>
              <a:t>Non </a:t>
            </a:r>
            <a:r>
              <a:rPr lang="en-GB" sz="1400" b="1" i="1" dirty="0">
                <a:solidFill>
                  <a:schemeClr val="accent1"/>
                </a:solidFill>
                <a:latin typeface="Arial" panose="020B0604020202020204" pitchFamily="34" charset="0"/>
                <a:ea typeface="Aileron" charset="0"/>
                <a:cs typeface="Arial" panose="020B0604020202020204" pitchFamily="34" charset="0"/>
              </a:rPr>
              <a:t>BRCA</a:t>
            </a:r>
            <a:endParaRPr lang="en-GB" sz="1400" b="1" dirty="0">
              <a:solidFill>
                <a:schemeClr val="accent1"/>
              </a:solidFill>
              <a:latin typeface="Arial" panose="020B0604020202020204" pitchFamily="34" charset="0"/>
              <a:ea typeface="Aileron" charset="0"/>
              <a:cs typeface="Arial" panose="020B0604020202020204" pitchFamily="34" charset="0"/>
            </a:endParaRPr>
          </a:p>
        </p:txBody>
      </p:sp>
      <p:cxnSp>
        <p:nvCxnSpPr>
          <p:cNvPr id="131" name="Straight Connector 130">
            <a:extLst>
              <a:ext uri="{FF2B5EF4-FFF2-40B4-BE49-F238E27FC236}">
                <a16:creationId xmlns="" xmlns:a16="http://schemas.microsoft.com/office/drawing/2014/main" id="{15D4D5F9-675E-F548-8FC7-795BE47605B2}"/>
              </a:ext>
            </a:extLst>
          </p:cNvPr>
          <p:cNvCxnSpPr/>
          <p:nvPr/>
        </p:nvCxnSpPr>
        <p:spPr>
          <a:xfrm>
            <a:off x="7084395" y="2594667"/>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2" name="Straight Connector 131">
            <a:extLst>
              <a:ext uri="{FF2B5EF4-FFF2-40B4-BE49-F238E27FC236}">
                <a16:creationId xmlns="" xmlns:a16="http://schemas.microsoft.com/office/drawing/2014/main" id="{43CB8787-73CC-6749-AB73-D83AA92DFF61}"/>
              </a:ext>
            </a:extLst>
          </p:cNvPr>
          <p:cNvCxnSpPr/>
          <p:nvPr/>
        </p:nvCxnSpPr>
        <p:spPr>
          <a:xfrm>
            <a:off x="7084395" y="4854646"/>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34" name="TextBox 133">
            <a:extLst>
              <a:ext uri="{FF2B5EF4-FFF2-40B4-BE49-F238E27FC236}">
                <a16:creationId xmlns="" xmlns:a16="http://schemas.microsoft.com/office/drawing/2014/main" id="{B1BC948A-8083-E642-8B61-18DCD9D0069A}"/>
              </a:ext>
            </a:extLst>
          </p:cNvPr>
          <p:cNvSpPr txBox="1"/>
          <p:nvPr/>
        </p:nvSpPr>
        <p:spPr>
          <a:xfrm>
            <a:off x="644643" y="1415994"/>
            <a:ext cx="364202" cy="307777"/>
          </a:xfrm>
          <a:prstGeom prst="rect">
            <a:avLst/>
          </a:prstGeom>
          <a:noFill/>
        </p:spPr>
        <p:txBody>
          <a:bodyPr wrap="none" rtlCol="0">
            <a:spAutoFit/>
          </a:bodyPr>
          <a:lstStyle/>
          <a:p>
            <a:r>
              <a:rPr lang="en-GB" sz="1400" b="1" dirty="0">
                <a:solidFill>
                  <a:schemeClr val="accent1"/>
                </a:solidFill>
                <a:latin typeface="Arial" panose="020B0604020202020204" pitchFamily="34" charset="0"/>
                <a:cs typeface="Arial" panose="020B0604020202020204" pitchFamily="34" charset="0"/>
              </a:rPr>
              <a:t>A.</a:t>
            </a:r>
          </a:p>
        </p:txBody>
      </p:sp>
      <p:sp>
        <p:nvSpPr>
          <p:cNvPr id="135" name="TextBox 134">
            <a:extLst>
              <a:ext uri="{FF2B5EF4-FFF2-40B4-BE49-F238E27FC236}">
                <a16:creationId xmlns="" xmlns:a16="http://schemas.microsoft.com/office/drawing/2014/main" id="{90028F43-8FE2-164F-AD97-5E1943C82310}"/>
              </a:ext>
            </a:extLst>
          </p:cNvPr>
          <p:cNvSpPr txBox="1"/>
          <p:nvPr/>
        </p:nvSpPr>
        <p:spPr>
          <a:xfrm>
            <a:off x="644643" y="3675973"/>
            <a:ext cx="364202" cy="307777"/>
          </a:xfrm>
          <a:prstGeom prst="rect">
            <a:avLst/>
          </a:prstGeom>
          <a:noFill/>
        </p:spPr>
        <p:txBody>
          <a:bodyPr wrap="none" rtlCol="0">
            <a:spAutoFit/>
          </a:bodyPr>
          <a:lstStyle/>
          <a:p>
            <a:r>
              <a:rPr lang="en-GB" sz="1400" b="1" dirty="0">
                <a:solidFill>
                  <a:schemeClr val="accent1"/>
                </a:solidFill>
                <a:latin typeface="Arial" panose="020B0604020202020204" pitchFamily="34" charset="0"/>
                <a:cs typeface="Arial" panose="020B0604020202020204" pitchFamily="34" charset="0"/>
              </a:rPr>
              <a:t>B.</a:t>
            </a:r>
          </a:p>
        </p:txBody>
      </p:sp>
      <p:sp>
        <p:nvSpPr>
          <p:cNvPr id="136" name="TextBox 135">
            <a:extLst>
              <a:ext uri="{FF2B5EF4-FFF2-40B4-BE49-F238E27FC236}">
                <a16:creationId xmlns="" xmlns:a16="http://schemas.microsoft.com/office/drawing/2014/main" id="{F6F50398-EAF6-604D-BF2E-8FB888DD4410}"/>
              </a:ext>
            </a:extLst>
          </p:cNvPr>
          <p:cNvSpPr txBox="1"/>
          <p:nvPr/>
        </p:nvSpPr>
        <p:spPr>
          <a:xfrm>
            <a:off x="6056701" y="1415994"/>
            <a:ext cx="364202" cy="307777"/>
          </a:xfrm>
          <a:prstGeom prst="rect">
            <a:avLst/>
          </a:prstGeom>
          <a:noFill/>
        </p:spPr>
        <p:txBody>
          <a:bodyPr wrap="none" rtlCol="0">
            <a:spAutoFit/>
          </a:bodyPr>
          <a:lstStyle/>
          <a:p>
            <a:r>
              <a:rPr lang="en-GB" sz="1400" b="1" dirty="0">
                <a:solidFill>
                  <a:schemeClr val="accent1"/>
                </a:solidFill>
                <a:latin typeface="Arial" panose="020B0604020202020204" pitchFamily="34" charset="0"/>
                <a:cs typeface="Arial" panose="020B0604020202020204" pitchFamily="34" charset="0"/>
              </a:rPr>
              <a:t>A.</a:t>
            </a:r>
          </a:p>
        </p:txBody>
      </p:sp>
      <p:sp>
        <p:nvSpPr>
          <p:cNvPr id="137" name="TextBox 136">
            <a:extLst>
              <a:ext uri="{FF2B5EF4-FFF2-40B4-BE49-F238E27FC236}">
                <a16:creationId xmlns="" xmlns:a16="http://schemas.microsoft.com/office/drawing/2014/main" id="{CAE249F1-1D22-BA48-8804-0E5E48AC093D}"/>
              </a:ext>
            </a:extLst>
          </p:cNvPr>
          <p:cNvSpPr txBox="1"/>
          <p:nvPr/>
        </p:nvSpPr>
        <p:spPr>
          <a:xfrm>
            <a:off x="6056701" y="3675973"/>
            <a:ext cx="364202" cy="307777"/>
          </a:xfrm>
          <a:prstGeom prst="rect">
            <a:avLst/>
          </a:prstGeom>
          <a:noFill/>
        </p:spPr>
        <p:txBody>
          <a:bodyPr wrap="none" rtlCol="0">
            <a:spAutoFit/>
          </a:bodyPr>
          <a:lstStyle/>
          <a:p>
            <a:r>
              <a:rPr lang="en-GB" sz="1400" b="1" dirty="0">
                <a:solidFill>
                  <a:schemeClr val="accent1"/>
                </a:solidFill>
                <a:latin typeface="Arial" panose="020B0604020202020204" pitchFamily="34" charset="0"/>
                <a:cs typeface="Arial" panose="020B0604020202020204" pitchFamily="34" charset="0"/>
              </a:rPr>
              <a:t>B.</a:t>
            </a:r>
          </a:p>
        </p:txBody>
      </p:sp>
      <p:sp>
        <p:nvSpPr>
          <p:cNvPr id="10" name="Text Placeholder 3">
            <a:extLst>
              <a:ext uri="{FF2B5EF4-FFF2-40B4-BE49-F238E27FC236}">
                <a16:creationId xmlns="" xmlns:a16="http://schemas.microsoft.com/office/drawing/2014/main" id="{09CC8116-E78F-E150-FE12-7F295ED982C8}"/>
              </a:ext>
            </a:extLst>
          </p:cNvPr>
          <p:cNvSpPr txBox="1">
            <a:spLocks/>
          </p:cNvSpPr>
          <p:nvPr/>
        </p:nvSpPr>
        <p:spPr>
          <a:xfrm>
            <a:off x="575593" y="6280386"/>
            <a:ext cx="10784557" cy="377802"/>
          </a:xfrm>
          <a:prstGeom prst="rect">
            <a:avLst/>
          </a:prstGeom>
        </p:spPr>
        <p:txBody>
          <a:bodyPr vert="horz" lIns="0" tIns="0" rIns="0" bIns="0" rtlCol="0" anchor="ctr" anchorCtr="0">
            <a:noAutofit/>
          </a:bodyPr>
          <a:lstStyle>
            <a:lvl1pPr marL="0" indent="0" algn="l" defTabSz="457200" rtl="0" eaLnBrk="1" latinLnBrk="0" hangingPunct="1">
              <a:spcBef>
                <a:spcPts val="200"/>
              </a:spcBef>
              <a:buClr>
                <a:schemeClr val="accent1"/>
              </a:buClr>
              <a:buFont typeface="Arial"/>
              <a:buNone/>
              <a:defRPr sz="1000" b="0" i="0" kern="1200" spc="-30" baseline="0">
                <a:solidFill>
                  <a:srgbClr val="5D8298"/>
                </a:solidFill>
                <a:latin typeface="Arial" panose="020B0604020202020204" pitchFamily="34" charset="0"/>
                <a:ea typeface="+mn-ea"/>
                <a:cs typeface="Arial" panose="020B0604020202020204" pitchFamily="34" charset="0"/>
              </a:defRPr>
            </a:lvl1pPr>
            <a:lvl2pPr marL="457200" indent="0" algn="l" defTabSz="457200" rtl="0" eaLnBrk="1" latinLnBrk="0" hangingPunct="1">
              <a:spcBef>
                <a:spcPts val="600"/>
              </a:spcBef>
              <a:buClr>
                <a:schemeClr val="accent1"/>
              </a:buClr>
              <a:buFont typeface="Lucida Grande"/>
              <a:buNone/>
              <a:defRPr sz="1200" b="0" i="0" kern="1200">
                <a:solidFill>
                  <a:srgbClr val="5D8298"/>
                </a:solidFill>
                <a:latin typeface="PT Sans Narrow"/>
                <a:ea typeface="+mn-ea"/>
                <a:cs typeface="PT Sans Narrow"/>
              </a:defRPr>
            </a:lvl2pPr>
            <a:lvl3pPr marL="914400" indent="0" algn="l" defTabSz="457200" rtl="0" eaLnBrk="1" latinLnBrk="0" hangingPunct="1">
              <a:spcBef>
                <a:spcPts val="400"/>
              </a:spcBef>
              <a:buClr>
                <a:schemeClr val="accent1"/>
              </a:buClr>
              <a:buFont typeface="Arial"/>
              <a:buNone/>
              <a:defRPr sz="1200" b="0" i="0" kern="1200">
                <a:solidFill>
                  <a:srgbClr val="5D8298"/>
                </a:solidFill>
                <a:latin typeface="PT Sans Narrow"/>
                <a:ea typeface="+mn-ea"/>
                <a:cs typeface="PT Sans Narrow"/>
              </a:defRPr>
            </a:lvl3pPr>
            <a:lvl4pPr marL="1371600" indent="0" algn="l" defTabSz="457200" rtl="0" eaLnBrk="1" latinLnBrk="0" hangingPunct="1">
              <a:spcBef>
                <a:spcPts val="0"/>
              </a:spcBef>
              <a:buClr>
                <a:schemeClr val="accent1"/>
              </a:buClr>
              <a:buFont typeface="Arial"/>
              <a:buNone/>
              <a:defRPr sz="1200" b="0" i="0" kern="1200">
                <a:solidFill>
                  <a:srgbClr val="5D8298"/>
                </a:solidFill>
                <a:latin typeface="PT Sans Narrow"/>
                <a:ea typeface="+mn-ea"/>
                <a:cs typeface="PT Sans Narrow"/>
              </a:defRPr>
            </a:lvl4pPr>
            <a:lvl5pPr marL="1828800" indent="0" algn="l" defTabSz="457200" rtl="0" eaLnBrk="1" latinLnBrk="0" hangingPunct="1">
              <a:spcBef>
                <a:spcPts val="0"/>
              </a:spcBef>
              <a:buClr>
                <a:schemeClr val="accent1"/>
              </a:buClr>
              <a:buFont typeface="Arial"/>
              <a:buNone/>
              <a:defRPr sz="1200" b="0" i="0" kern="1200">
                <a:solidFill>
                  <a:srgbClr val="5D8298"/>
                </a:solidFill>
                <a:latin typeface="PT Sans Narrow"/>
                <a:ea typeface="+mn-ea"/>
                <a:cs typeface="PT Sans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solidFill>
                  <a:schemeClr val="tx1"/>
                </a:solidFill>
              </a:rPr>
              <a:t>Patients were eligible to enter the study if a deleterious germline or somatic alteration was found in at least one of the following genes: </a:t>
            </a:r>
            <a:r>
              <a:rPr lang="en-US" i="1" dirty="0">
                <a:solidFill>
                  <a:schemeClr val="tx1"/>
                </a:solidFill>
              </a:rPr>
              <a:t>ATM, BRCA1, BRCA2, BRIP1, CHEK2, FANCA, HDAC2</a:t>
            </a:r>
            <a:r>
              <a:rPr lang="en-US" dirty="0">
                <a:solidFill>
                  <a:schemeClr val="tx1"/>
                </a:solidFill>
              </a:rPr>
              <a:t>, and </a:t>
            </a:r>
            <a:r>
              <a:rPr lang="en-US" i="1" dirty="0">
                <a:solidFill>
                  <a:schemeClr val="tx1"/>
                </a:solidFill>
              </a:rPr>
              <a:t>PALB2</a:t>
            </a:r>
            <a:endParaRPr lang="en-GB" i="1" dirty="0">
              <a:solidFill>
                <a:schemeClr val="tx1"/>
              </a:solidFill>
            </a:endParaRPr>
          </a:p>
          <a:p>
            <a:r>
              <a:rPr lang="en-GB" dirty="0"/>
              <a:t>Chemo, chemotherapy; mCRPC, metastatic castration resistant prostate cancer; NHT, new hormonal therapy; PSA, prostate-specific antigen. Smith MR, et al. Lancet Oncol. 2022;23(3):362-73 (supplementary appendix)</a:t>
            </a:r>
            <a:endParaRPr lang="en-GB" dirty="0">
              <a:highlight>
                <a:srgbClr val="FFFF00"/>
              </a:highlight>
            </a:endParaRPr>
          </a:p>
        </p:txBody>
      </p:sp>
    </p:spTree>
    <p:extLst>
      <p:ext uri="{BB962C8B-B14F-4D97-AF65-F5344CB8AC3E}">
        <p14:creationId xmlns:p14="http://schemas.microsoft.com/office/powerpoint/2010/main" val="1572120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Picture 62">
            <a:extLst>
              <a:ext uri="{FF2B5EF4-FFF2-40B4-BE49-F238E27FC236}">
                <a16:creationId xmlns="" xmlns:a16="http://schemas.microsoft.com/office/drawing/2014/main" id="{93064FCA-C7E8-864C-839C-872ED2048208}"/>
              </a:ext>
            </a:extLst>
          </p:cNvPr>
          <p:cNvPicPr>
            <a:picLocks noChangeAspect="1"/>
          </p:cNvPicPr>
          <p:nvPr/>
        </p:nvPicPr>
        <p:blipFill>
          <a:blip r:embed="rId3"/>
          <a:stretch>
            <a:fillRect/>
          </a:stretch>
        </p:blipFill>
        <p:spPr>
          <a:xfrm>
            <a:off x="3498850" y="3918269"/>
            <a:ext cx="6102350" cy="1233486"/>
          </a:xfrm>
          <a:prstGeom prst="rect">
            <a:avLst/>
          </a:prstGeom>
        </p:spPr>
      </p:pic>
      <p:sp>
        <p:nvSpPr>
          <p:cNvPr id="2" name="Title 1">
            <a:extLst>
              <a:ext uri="{FF2B5EF4-FFF2-40B4-BE49-F238E27FC236}">
                <a16:creationId xmlns="" xmlns:a16="http://schemas.microsoft.com/office/drawing/2014/main" id="{E4A6991C-0D41-7348-8C3C-DFA875D347D3}"/>
              </a:ext>
            </a:extLst>
          </p:cNvPr>
          <p:cNvSpPr>
            <a:spLocks noGrp="1"/>
          </p:cNvSpPr>
          <p:nvPr>
            <p:ph type="title"/>
          </p:nvPr>
        </p:nvSpPr>
        <p:spPr/>
        <p:txBody>
          <a:bodyPr/>
          <a:lstStyle/>
          <a:p>
            <a:r>
              <a:rPr lang="en-GB" sz="2400" dirty="0"/>
              <a:t>TALAPRO-1: </a:t>
            </a:r>
            <a:br>
              <a:rPr lang="en-GB" sz="2400" dirty="0"/>
            </a:br>
            <a:r>
              <a:rPr lang="en-GB" sz="2400" dirty="0"/>
              <a:t>Talazoparib Monotherapy Post NHT and Chemo</a:t>
            </a:r>
          </a:p>
        </p:txBody>
      </p:sp>
      <p:sp>
        <p:nvSpPr>
          <p:cNvPr id="5" name="Slide Number Placeholder 4">
            <a:extLst>
              <a:ext uri="{FF2B5EF4-FFF2-40B4-BE49-F238E27FC236}">
                <a16:creationId xmlns="" xmlns:a16="http://schemas.microsoft.com/office/drawing/2014/main" id="{A05B5F24-6C9D-6941-9C15-63241524495D}"/>
              </a:ext>
            </a:extLst>
          </p:cNvPr>
          <p:cNvSpPr>
            <a:spLocks noGrp="1"/>
          </p:cNvSpPr>
          <p:nvPr>
            <p:ph type="sldNum" sz="quarter" idx="4"/>
          </p:nvPr>
        </p:nvSpPr>
        <p:spPr/>
        <p:txBody>
          <a:bodyPr/>
          <a:lstStyle/>
          <a:p>
            <a:fld id="{FCE43C0F-8A7B-3A4B-9DB5-B3472E36E833}" type="slidenum">
              <a:rPr lang="en-GB" smtClean="0"/>
              <a:pPr/>
              <a:t>18</a:t>
            </a:fld>
            <a:endParaRPr lang="en-GB" dirty="0"/>
          </a:p>
        </p:txBody>
      </p:sp>
      <p:sp>
        <p:nvSpPr>
          <p:cNvPr id="14" name="TextBox 13">
            <a:extLst>
              <a:ext uri="{FF2B5EF4-FFF2-40B4-BE49-F238E27FC236}">
                <a16:creationId xmlns="" xmlns:a16="http://schemas.microsoft.com/office/drawing/2014/main" id="{8C77B889-D990-914A-914D-5CE51185F6BA}"/>
              </a:ext>
            </a:extLst>
          </p:cNvPr>
          <p:cNvSpPr txBox="1"/>
          <p:nvPr/>
        </p:nvSpPr>
        <p:spPr bwMode="auto">
          <a:xfrm>
            <a:off x="3158728" y="3883492"/>
            <a:ext cx="251218" cy="1538883"/>
          </a:xfrm>
          <a:prstGeom prst="rect">
            <a:avLst/>
          </a:prstGeom>
          <a:noFill/>
        </p:spPr>
        <p:txBody>
          <a:bodyPr wrap="square" lIns="0" tIns="0" rIns="0" bIns="0">
            <a:spAutoFit/>
          </a:bodyPr>
          <a:lstStyle/>
          <a:p>
            <a:pPr marL="0" marR="0" lvl="0" indent="0" algn="r" defTabSz="685739" rtl="0" eaLnBrk="1" fontAlgn="auto" latinLnBrk="0" hangingPunct="1">
              <a:lnSpc>
                <a:spcPct val="98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100</a:t>
            </a:r>
          </a:p>
          <a:p>
            <a:pPr marL="0" marR="0" lvl="0" indent="0" algn="r" defTabSz="685739" rtl="0" eaLnBrk="1" fontAlgn="auto" latinLnBrk="0" hangingPunct="1">
              <a:lnSpc>
                <a:spcPct val="98000"/>
              </a:lnSpc>
              <a:spcBef>
                <a:spcPts val="0"/>
              </a:spcBef>
              <a:spcAft>
                <a:spcPts val="0"/>
              </a:spcAft>
              <a:buClrTx/>
              <a:buSzTx/>
              <a:buFontTx/>
              <a:buNone/>
              <a:tabLst/>
              <a:defRPr/>
            </a:pPr>
            <a:r>
              <a:rPr lang="en-GB" sz="1000" dirty="0">
                <a:solidFill>
                  <a:prstClr val="black"/>
                </a:solidFill>
                <a:latin typeface="Arial" panose="020B0604020202020204" pitchFamily="34" charset="0"/>
                <a:ea typeface="MS PGothic" panose="020B0600070205080204" pitchFamily="34" charset="-128"/>
                <a:cs typeface="Arial" panose="020B0604020202020204" pitchFamily="34" charset="0"/>
              </a:rPr>
              <a:t>90</a:t>
            </a:r>
          </a:p>
          <a:p>
            <a:pPr marL="0" marR="0" lvl="0" indent="0" algn="r" defTabSz="685739" rtl="0" eaLnBrk="1" fontAlgn="auto" latinLnBrk="0" hangingPunct="1">
              <a:lnSpc>
                <a:spcPct val="98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80</a:t>
            </a:r>
          </a:p>
          <a:p>
            <a:pPr marL="0" marR="0" lvl="0" indent="0" algn="r" defTabSz="685739" rtl="0" eaLnBrk="1" fontAlgn="auto" latinLnBrk="0" hangingPunct="1">
              <a:lnSpc>
                <a:spcPct val="98000"/>
              </a:lnSpc>
              <a:spcBef>
                <a:spcPts val="0"/>
              </a:spcBef>
              <a:spcAft>
                <a:spcPts val="0"/>
              </a:spcAft>
              <a:buClrTx/>
              <a:buSzTx/>
              <a:buFontTx/>
              <a:buNone/>
              <a:tabLst/>
              <a:defRPr/>
            </a:pPr>
            <a:r>
              <a:rPr lang="en-GB" sz="1000" dirty="0">
                <a:solidFill>
                  <a:prstClr val="black"/>
                </a:solidFill>
                <a:latin typeface="Arial" panose="020B0604020202020204" pitchFamily="34" charset="0"/>
                <a:ea typeface="MS PGothic" panose="020B0600070205080204" pitchFamily="34" charset="-128"/>
                <a:cs typeface="Arial" panose="020B0604020202020204" pitchFamily="34" charset="0"/>
              </a:rPr>
              <a:t>70</a:t>
            </a:r>
          </a:p>
          <a:p>
            <a:pPr marL="0" marR="0" lvl="0" indent="0" algn="r" defTabSz="685739" rtl="0" eaLnBrk="1" fontAlgn="auto" latinLnBrk="0" hangingPunct="1">
              <a:lnSpc>
                <a:spcPct val="98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60</a:t>
            </a:r>
          </a:p>
          <a:p>
            <a:pPr marL="0" marR="0" lvl="0" indent="0" algn="r" defTabSz="685739" rtl="0" eaLnBrk="1" fontAlgn="auto" latinLnBrk="0" hangingPunct="1">
              <a:lnSpc>
                <a:spcPct val="98000"/>
              </a:lnSpc>
              <a:spcBef>
                <a:spcPts val="0"/>
              </a:spcBef>
              <a:spcAft>
                <a:spcPts val="0"/>
              </a:spcAft>
              <a:buClrTx/>
              <a:buSzTx/>
              <a:buFontTx/>
              <a:buNone/>
              <a:tabLst/>
              <a:defRPr/>
            </a:pPr>
            <a:r>
              <a:rPr lang="en-GB" sz="1000" dirty="0">
                <a:solidFill>
                  <a:prstClr val="black"/>
                </a:solidFill>
                <a:latin typeface="Arial" panose="020B0604020202020204" pitchFamily="34" charset="0"/>
                <a:ea typeface="MS PGothic" panose="020B0600070205080204" pitchFamily="34" charset="-128"/>
                <a:cs typeface="Arial" panose="020B0604020202020204" pitchFamily="34" charset="0"/>
              </a:rPr>
              <a:t>50</a:t>
            </a:r>
          </a:p>
          <a:p>
            <a:pPr marL="0" marR="0" lvl="0" indent="0" algn="r" defTabSz="685739" rtl="0" eaLnBrk="1" fontAlgn="auto" latinLnBrk="0" hangingPunct="1">
              <a:lnSpc>
                <a:spcPct val="98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40</a:t>
            </a:r>
          </a:p>
          <a:p>
            <a:pPr marL="0" marR="0" lvl="0" indent="0" algn="r" defTabSz="685739" rtl="0" eaLnBrk="1" fontAlgn="auto" latinLnBrk="0" hangingPunct="1">
              <a:lnSpc>
                <a:spcPct val="98000"/>
              </a:lnSpc>
              <a:spcBef>
                <a:spcPts val="0"/>
              </a:spcBef>
              <a:spcAft>
                <a:spcPts val="0"/>
              </a:spcAft>
              <a:buClrTx/>
              <a:buSzTx/>
              <a:buFontTx/>
              <a:buNone/>
              <a:tabLst/>
              <a:defRPr/>
            </a:pPr>
            <a:r>
              <a:rPr lang="en-GB" sz="1000" dirty="0">
                <a:solidFill>
                  <a:prstClr val="black"/>
                </a:solidFill>
                <a:latin typeface="Arial" panose="020B0604020202020204" pitchFamily="34" charset="0"/>
                <a:ea typeface="MS PGothic" panose="020B0600070205080204" pitchFamily="34" charset="-128"/>
                <a:cs typeface="Arial" panose="020B0604020202020204" pitchFamily="34" charset="0"/>
              </a:rPr>
              <a:t>30</a:t>
            </a:r>
          </a:p>
          <a:p>
            <a:pPr marL="0" marR="0" lvl="0" indent="0" algn="r" defTabSz="685739" rtl="0" eaLnBrk="1" fontAlgn="auto" latinLnBrk="0" hangingPunct="1">
              <a:lnSpc>
                <a:spcPct val="98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20</a:t>
            </a:r>
          </a:p>
          <a:p>
            <a:pPr marL="0" marR="0" lvl="0" indent="0" algn="r" defTabSz="685739" rtl="0" eaLnBrk="1" fontAlgn="auto" latinLnBrk="0" hangingPunct="1">
              <a:lnSpc>
                <a:spcPct val="98000"/>
              </a:lnSpc>
              <a:spcBef>
                <a:spcPts val="0"/>
              </a:spcBef>
              <a:spcAft>
                <a:spcPts val="0"/>
              </a:spcAft>
              <a:buClrTx/>
              <a:buSzTx/>
              <a:buFontTx/>
              <a:buNone/>
              <a:tabLst/>
              <a:defRPr/>
            </a:pPr>
            <a:r>
              <a:rPr lang="en-GB" sz="1000" dirty="0">
                <a:solidFill>
                  <a:prstClr val="black"/>
                </a:solidFill>
                <a:latin typeface="Arial" panose="020B0604020202020204" pitchFamily="34" charset="0"/>
                <a:ea typeface="MS PGothic" panose="020B0600070205080204" pitchFamily="34" charset="-128"/>
                <a:cs typeface="Arial" panose="020B0604020202020204" pitchFamily="34" charset="0"/>
              </a:rPr>
              <a:t>10</a:t>
            </a:r>
          </a:p>
        </p:txBody>
      </p:sp>
      <p:sp>
        <p:nvSpPr>
          <p:cNvPr id="15" name="Line 57">
            <a:extLst>
              <a:ext uri="{FF2B5EF4-FFF2-40B4-BE49-F238E27FC236}">
                <a16:creationId xmlns="" xmlns:a16="http://schemas.microsoft.com/office/drawing/2014/main" id="{274DAF7E-8EEF-4844-AE1E-8286A2EE941E}"/>
              </a:ext>
            </a:extLst>
          </p:cNvPr>
          <p:cNvSpPr>
            <a:spLocks noChangeShapeType="1"/>
          </p:cNvSpPr>
          <p:nvPr/>
        </p:nvSpPr>
        <p:spPr bwMode="auto">
          <a:xfrm flipH="1">
            <a:off x="3437118" y="3960436"/>
            <a:ext cx="61738" cy="0"/>
          </a:xfrm>
          <a:prstGeom prst="line">
            <a:avLst/>
          </a:prstGeom>
          <a:noFill/>
          <a:ln w="127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6" name="Line 50">
            <a:extLst>
              <a:ext uri="{FF2B5EF4-FFF2-40B4-BE49-F238E27FC236}">
                <a16:creationId xmlns="" xmlns:a16="http://schemas.microsoft.com/office/drawing/2014/main" id="{A366F4A4-06C1-C04C-B413-8D5298C70984}"/>
              </a:ext>
            </a:extLst>
          </p:cNvPr>
          <p:cNvSpPr>
            <a:spLocks noChangeShapeType="1"/>
          </p:cNvSpPr>
          <p:nvPr/>
        </p:nvSpPr>
        <p:spPr bwMode="auto">
          <a:xfrm>
            <a:off x="3498827" y="5310305"/>
            <a:ext cx="6329114" cy="0"/>
          </a:xfrm>
          <a:prstGeom prst="line">
            <a:avLst/>
          </a:prstGeom>
          <a:noFill/>
          <a:ln w="127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8" name="Line 49">
            <a:extLst>
              <a:ext uri="{FF2B5EF4-FFF2-40B4-BE49-F238E27FC236}">
                <a16:creationId xmlns="" xmlns:a16="http://schemas.microsoft.com/office/drawing/2014/main" id="{C4397B4C-84DA-8A4A-BD00-F064171C48D5}"/>
              </a:ext>
            </a:extLst>
          </p:cNvPr>
          <p:cNvSpPr>
            <a:spLocks noChangeShapeType="1"/>
          </p:cNvSpPr>
          <p:nvPr/>
        </p:nvSpPr>
        <p:spPr bwMode="auto">
          <a:xfrm flipV="1">
            <a:off x="3498828" y="3916679"/>
            <a:ext cx="0" cy="1393625"/>
          </a:xfrm>
          <a:prstGeom prst="line">
            <a:avLst/>
          </a:prstGeom>
          <a:noFill/>
          <a:ln w="127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FF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0" name="TextBox 19">
            <a:extLst>
              <a:ext uri="{FF2B5EF4-FFF2-40B4-BE49-F238E27FC236}">
                <a16:creationId xmlns="" xmlns:a16="http://schemas.microsoft.com/office/drawing/2014/main" id="{47CD61AA-38DF-9D44-8BA2-C246F36079A8}"/>
              </a:ext>
            </a:extLst>
          </p:cNvPr>
          <p:cNvSpPr txBox="1"/>
          <p:nvPr/>
        </p:nvSpPr>
        <p:spPr bwMode="auto">
          <a:xfrm>
            <a:off x="4614374" y="5515220"/>
            <a:ext cx="4321730" cy="153888"/>
          </a:xfrm>
          <a:prstGeom prst="rect">
            <a:avLst/>
          </a:prstGeom>
          <a:noFill/>
        </p:spPr>
        <p:txBody>
          <a:bodyPr wrap="square" lIns="0" tIns="0" rIns="0" bIns="0">
            <a:spAutoFit/>
          </a:bodyPr>
          <a:lstStyle/>
          <a:p>
            <a:pPr marL="0" marR="0" lvl="0" indent="0" algn="ctr" defTabSz="457159"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Time since start of treatment (months)</a:t>
            </a:r>
          </a:p>
        </p:txBody>
      </p:sp>
      <p:sp>
        <p:nvSpPr>
          <p:cNvPr id="21" name="TextBox 20">
            <a:extLst>
              <a:ext uri="{FF2B5EF4-FFF2-40B4-BE49-F238E27FC236}">
                <a16:creationId xmlns="" xmlns:a16="http://schemas.microsoft.com/office/drawing/2014/main" id="{183F45BC-9816-964F-94CD-E980FDEE34A8}"/>
              </a:ext>
            </a:extLst>
          </p:cNvPr>
          <p:cNvSpPr txBox="1"/>
          <p:nvPr/>
        </p:nvSpPr>
        <p:spPr bwMode="auto">
          <a:xfrm rot="16200000">
            <a:off x="2290488" y="4491391"/>
            <a:ext cx="1463449" cy="153888"/>
          </a:xfrm>
          <a:prstGeom prst="rect">
            <a:avLst/>
          </a:prstGeom>
          <a:noFill/>
        </p:spPr>
        <p:txBody>
          <a:bodyPr wrap="square" lIns="0" tIns="0" rIns="0" bIns="0" anchor="b">
            <a:spAutoFit/>
          </a:bodyPr>
          <a:lstStyle/>
          <a:p>
            <a:pPr marL="0" marR="0" lvl="0" indent="0" algn="ctr" defTabSz="457159"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rPFS (%)</a:t>
            </a:r>
          </a:p>
        </p:txBody>
      </p:sp>
      <p:sp>
        <p:nvSpPr>
          <p:cNvPr id="22" name="Line 57">
            <a:extLst>
              <a:ext uri="{FF2B5EF4-FFF2-40B4-BE49-F238E27FC236}">
                <a16:creationId xmlns="" xmlns:a16="http://schemas.microsoft.com/office/drawing/2014/main" id="{CC31DE67-9354-CE45-89A6-2F1F42063876}"/>
              </a:ext>
            </a:extLst>
          </p:cNvPr>
          <p:cNvSpPr>
            <a:spLocks noChangeShapeType="1"/>
          </p:cNvSpPr>
          <p:nvPr/>
        </p:nvSpPr>
        <p:spPr bwMode="auto">
          <a:xfrm flipH="1">
            <a:off x="3437118" y="4100136"/>
            <a:ext cx="61738" cy="0"/>
          </a:xfrm>
          <a:prstGeom prst="line">
            <a:avLst/>
          </a:prstGeom>
          <a:noFill/>
          <a:ln w="127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3" name="Line 57">
            <a:extLst>
              <a:ext uri="{FF2B5EF4-FFF2-40B4-BE49-F238E27FC236}">
                <a16:creationId xmlns="" xmlns:a16="http://schemas.microsoft.com/office/drawing/2014/main" id="{A9C6A530-A020-7048-9BF4-C03DC65ADDAF}"/>
              </a:ext>
            </a:extLst>
          </p:cNvPr>
          <p:cNvSpPr>
            <a:spLocks noChangeShapeType="1"/>
          </p:cNvSpPr>
          <p:nvPr/>
        </p:nvSpPr>
        <p:spPr bwMode="auto">
          <a:xfrm flipH="1">
            <a:off x="3437118" y="4252536"/>
            <a:ext cx="61738" cy="0"/>
          </a:xfrm>
          <a:prstGeom prst="line">
            <a:avLst/>
          </a:prstGeom>
          <a:noFill/>
          <a:ln w="127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4" name="Line 57">
            <a:extLst>
              <a:ext uri="{FF2B5EF4-FFF2-40B4-BE49-F238E27FC236}">
                <a16:creationId xmlns="" xmlns:a16="http://schemas.microsoft.com/office/drawing/2014/main" id="{5B149D81-CFDD-1B44-B484-2712979D1166}"/>
              </a:ext>
            </a:extLst>
          </p:cNvPr>
          <p:cNvSpPr>
            <a:spLocks noChangeShapeType="1"/>
          </p:cNvSpPr>
          <p:nvPr/>
        </p:nvSpPr>
        <p:spPr bwMode="auto">
          <a:xfrm flipH="1">
            <a:off x="3437118" y="4404936"/>
            <a:ext cx="61738" cy="0"/>
          </a:xfrm>
          <a:prstGeom prst="line">
            <a:avLst/>
          </a:prstGeom>
          <a:noFill/>
          <a:ln w="127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5" name="Line 57">
            <a:extLst>
              <a:ext uri="{FF2B5EF4-FFF2-40B4-BE49-F238E27FC236}">
                <a16:creationId xmlns="" xmlns:a16="http://schemas.microsoft.com/office/drawing/2014/main" id="{2A4C06B2-FA69-1942-89B3-3D3EDA87F732}"/>
              </a:ext>
            </a:extLst>
          </p:cNvPr>
          <p:cNvSpPr>
            <a:spLocks noChangeShapeType="1"/>
          </p:cNvSpPr>
          <p:nvPr/>
        </p:nvSpPr>
        <p:spPr bwMode="auto">
          <a:xfrm flipH="1">
            <a:off x="3437118" y="4554161"/>
            <a:ext cx="61738" cy="0"/>
          </a:xfrm>
          <a:prstGeom prst="line">
            <a:avLst/>
          </a:prstGeom>
          <a:noFill/>
          <a:ln w="127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6" name="Line 57">
            <a:extLst>
              <a:ext uri="{FF2B5EF4-FFF2-40B4-BE49-F238E27FC236}">
                <a16:creationId xmlns="" xmlns:a16="http://schemas.microsoft.com/office/drawing/2014/main" id="{410CA113-5F7A-6C4F-9FDE-7420739761B4}"/>
              </a:ext>
            </a:extLst>
          </p:cNvPr>
          <p:cNvSpPr>
            <a:spLocks noChangeShapeType="1"/>
          </p:cNvSpPr>
          <p:nvPr/>
        </p:nvSpPr>
        <p:spPr bwMode="auto">
          <a:xfrm flipH="1">
            <a:off x="3437118" y="4706561"/>
            <a:ext cx="61738" cy="0"/>
          </a:xfrm>
          <a:prstGeom prst="line">
            <a:avLst/>
          </a:prstGeom>
          <a:noFill/>
          <a:ln w="127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7" name="Line 57">
            <a:extLst>
              <a:ext uri="{FF2B5EF4-FFF2-40B4-BE49-F238E27FC236}">
                <a16:creationId xmlns="" xmlns:a16="http://schemas.microsoft.com/office/drawing/2014/main" id="{87592193-4D1F-2A4D-93C8-EA82930FA14F}"/>
              </a:ext>
            </a:extLst>
          </p:cNvPr>
          <p:cNvSpPr>
            <a:spLocks noChangeShapeType="1"/>
          </p:cNvSpPr>
          <p:nvPr/>
        </p:nvSpPr>
        <p:spPr bwMode="auto">
          <a:xfrm flipH="1">
            <a:off x="3437118" y="4862136"/>
            <a:ext cx="61738" cy="0"/>
          </a:xfrm>
          <a:prstGeom prst="line">
            <a:avLst/>
          </a:prstGeom>
          <a:noFill/>
          <a:ln w="127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8" name="Line 57">
            <a:extLst>
              <a:ext uri="{FF2B5EF4-FFF2-40B4-BE49-F238E27FC236}">
                <a16:creationId xmlns="" xmlns:a16="http://schemas.microsoft.com/office/drawing/2014/main" id="{BBE83982-BD36-7341-B945-66169D2E6DD3}"/>
              </a:ext>
            </a:extLst>
          </p:cNvPr>
          <p:cNvSpPr>
            <a:spLocks noChangeShapeType="1"/>
          </p:cNvSpPr>
          <p:nvPr/>
        </p:nvSpPr>
        <p:spPr bwMode="auto">
          <a:xfrm flipH="1">
            <a:off x="3437118" y="5008186"/>
            <a:ext cx="61738" cy="0"/>
          </a:xfrm>
          <a:prstGeom prst="line">
            <a:avLst/>
          </a:prstGeom>
          <a:noFill/>
          <a:ln w="127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9" name="Line 57">
            <a:extLst>
              <a:ext uri="{FF2B5EF4-FFF2-40B4-BE49-F238E27FC236}">
                <a16:creationId xmlns="" xmlns:a16="http://schemas.microsoft.com/office/drawing/2014/main" id="{A48352F5-5CDB-FC4B-A24E-19536335EAF2}"/>
              </a:ext>
            </a:extLst>
          </p:cNvPr>
          <p:cNvSpPr>
            <a:spLocks noChangeShapeType="1"/>
          </p:cNvSpPr>
          <p:nvPr/>
        </p:nvSpPr>
        <p:spPr bwMode="auto">
          <a:xfrm flipH="1">
            <a:off x="3437118" y="5160586"/>
            <a:ext cx="61738" cy="0"/>
          </a:xfrm>
          <a:prstGeom prst="line">
            <a:avLst/>
          </a:prstGeom>
          <a:noFill/>
          <a:ln w="127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30" name="Line 57">
            <a:extLst>
              <a:ext uri="{FF2B5EF4-FFF2-40B4-BE49-F238E27FC236}">
                <a16:creationId xmlns="" xmlns:a16="http://schemas.microsoft.com/office/drawing/2014/main" id="{E32EB043-A185-724F-9939-96E1A14BA849}"/>
              </a:ext>
            </a:extLst>
          </p:cNvPr>
          <p:cNvSpPr>
            <a:spLocks noChangeShapeType="1"/>
          </p:cNvSpPr>
          <p:nvPr/>
        </p:nvSpPr>
        <p:spPr bwMode="auto">
          <a:xfrm flipH="1">
            <a:off x="3437118" y="5310305"/>
            <a:ext cx="61738" cy="0"/>
          </a:xfrm>
          <a:prstGeom prst="line">
            <a:avLst/>
          </a:prstGeom>
          <a:noFill/>
          <a:ln w="127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31" name="TextBox 30">
            <a:extLst>
              <a:ext uri="{FF2B5EF4-FFF2-40B4-BE49-F238E27FC236}">
                <a16:creationId xmlns="" xmlns:a16="http://schemas.microsoft.com/office/drawing/2014/main" id="{792DA49F-16DC-874C-9284-AD447D72B0A2}"/>
              </a:ext>
            </a:extLst>
          </p:cNvPr>
          <p:cNvSpPr txBox="1"/>
          <p:nvPr/>
        </p:nvSpPr>
        <p:spPr bwMode="auto">
          <a:xfrm>
            <a:off x="3371453" y="5388442"/>
            <a:ext cx="251218" cy="150811"/>
          </a:xfrm>
          <a:prstGeom prst="rect">
            <a:avLst/>
          </a:prstGeom>
          <a:noFill/>
        </p:spPr>
        <p:txBody>
          <a:bodyPr wrap="square" lIns="0" tIns="0" rIns="0" bIns="0">
            <a:spAutoFit/>
          </a:bodyPr>
          <a:lstStyle/>
          <a:p>
            <a:pPr marL="0" marR="0" lvl="0" indent="0" algn="ctr" defTabSz="685739" rtl="0" eaLnBrk="1" fontAlgn="auto" latinLnBrk="0" hangingPunct="1">
              <a:lnSpc>
                <a:spcPct val="98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0</a:t>
            </a:r>
            <a:endParaRPr lang="en-GB" sz="1000" dirty="0">
              <a:solidFill>
                <a:prstClr val="black"/>
              </a:solidFill>
              <a:latin typeface="Arial" panose="020B0604020202020204" pitchFamily="34" charset="0"/>
              <a:ea typeface="MS PGothic" panose="020B0600070205080204" pitchFamily="34" charset="-128"/>
              <a:cs typeface="Arial" panose="020B0604020202020204" pitchFamily="34" charset="0"/>
            </a:endParaRPr>
          </a:p>
        </p:txBody>
      </p:sp>
      <p:sp>
        <p:nvSpPr>
          <p:cNvPr id="32" name="Line 66">
            <a:extLst>
              <a:ext uri="{FF2B5EF4-FFF2-40B4-BE49-F238E27FC236}">
                <a16:creationId xmlns="" xmlns:a16="http://schemas.microsoft.com/office/drawing/2014/main" id="{020AC58E-BBB4-7446-8A7B-FFA627F9A9C1}"/>
              </a:ext>
            </a:extLst>
          </p:cNvPr>
          <p:cNvSpPr>
            <a:spLocks noChangeShapeType="1"/>
          </p:cNvSpPr>
          <p:nvPr/>
        </p:nvSpPr>
        <p:spPr bwMode="auto">
          <a:xfrm>
            <a:off x="3498828" y="5310305"/>
            <a:ext cx="0" cy="78097"/>
          </a:xfrm>
          <a:prstGeom prst="line">
            <a:avLst/>
          </a:prstGeom>
          <a:noFill/>
          <a:ln w="127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33" name="TextBox 32">
            <a:extLst>
              <a:ext uri="{FF2B5EF4-FFF2-40B4-BE49-F238E27FC236}">
                <a16:creationId xmlns="" xmlns:a16="http://schemas.microsoft.com/office/drawing/2014/main" id="{E922866D-777C-4F4C-8141-F9350D3E2DFE}"/>
              </a:ext>
            </a:extLst>
          </p:cNvPr>
          <p:cNvSpPr txBox="1"/>
          <p:nvPr/>
        </p:nvSpPr>
        <p:spPr bwMode="auto">
          <a:xfrm>
            <a:off x="4228703" y="5388442"/>
            <a:ext cx="251218" cy="150811"/>
          </a:xfrm>
          <a:prstGeom prst="rect">
            <a:avLst/>
          </a:prstGeom>
          <a:noFill/>
        </p:spPr>
        <p:txBody>
          <a:bodyPr wrap="square" lIns="0" tIns="0" rIns="0" bIns="0">
            <a:spAutoFit/>
          </a:bodyPr>
          <a:lstStyle/>
          <a:p>
            <a:pPr marL="0" marR="0" lvl="0" indent="0" algn="ctr" defTabSz="685739" rtl="0" eaLnBrk="1" fontAlgn="auto" latinLnBrk="0" hangingPunct="1">
              <a:lnSpc>
                <a:spcPct val="98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3</a:t>
            </a:r>
            <a:endParaRPr lang="en-GB" sz="1000" dirty="0">
              <a:solidFill>
                <a:prstClr val="black"/>
              </a:solidFill>
              <a:latin typeface="Arial" panose="020B0604020202020204" pitchFamily="34" charset="0"/>
              <a:ea typeface="MS PGothic" panose="020B0600070205080204" pitchFamily="34" charset="-128"/>
              <a:cs typeface="Arial" panose="020B0604020202020204" pitchFamily="34" charset="0"/>
            </a:endParaRPr>
          </a:p>
        </p:txBody>
      </p:sp>
      <p:sp>
        <p:nvSpPr>
          <p:cNvPr id="34" name="Line 66">
            <a:extLst>
              <a:ext uri="{FF2B5EF4-FFF2-40B4-BE49-F238E27FC236}">
                <a16:creationId xmlns="" xmlns:a16="http://schemas.microsoft.com/office/drawing/2014/main" id="{7AAA0B34-32EA-F84C-9950-E8061829516D}"/>
              </a:ext>
            </a:extLst>
          </p:cNvPr>
          <p:cNvSpPr>
            <a:spLocks noChangeShapeType="1"/>
          </p:cNvSpPr>
          <p:nvPr/>
        </p:nvSpPr>
        <p:spPr bwMode="auto">
          <a:xfrm>
            <a:off x="4356078" y="5310305"/>
            <a:ext cx="0" cy="78097"/>
          </a:xfrm>
          <a:prstGeom prst="line">
            <a:avLst/>
          </a:prstGeom>
          <a:noFill/>
          <a:ln w="127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35" name="TextBox 34">
            <a:extLst>
              <a:ext uri="{FF2B5EF4-FFF2-40B4-BE49-F238E27FC236}">
                <a16:creationId xmlns="" xmlns:a16="http://schemas.microsoft.com/office/drawing/2014/main" id="{EF69E3E7-FCD8-9540-81FD-414BEC49665B}"/>
              </a:ext>
            </a:extLst>
          </p:cNvPr>
          <p:cNvSpPr txBox="1"/>
          <p:nvPr/>
        </p:nvSpPr>
        <p:spPr bwMode="auto">
          <a:xfrm>
            <a:off x="5089128" y="5388442"/>
            <a:ext cx="251218" cy="150811"/>
          </a:xfrm>
          <a:prstGeom prst="rect">
            <a:avLst/>
          </a:prstGeom>
          <a:noFill/>
        </p:spPr>
        <p:txBody>
          <a:bodyPr wrap="square" lIns="0" tIns="0" rIns="0" bIns="0">
            <a:spAutoFit/>
          </a:bodyPr>
          <a:lstStyle/>
          <a:p>
            <a:pPr marL="0" marR="0" lvl="0" indent="0" algn="ctr" defTabSz="685739" rtl="0" eaLnBrk="1" fontAlgn="auto" latinLnBrk="0" hangingPunct="1">
              <a:lnSpc>
                <a:spcPct val="98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6</a:t>
            </a:r>
            <a:endParaRPr lang="en-GB" sz="1000" dirty="0">
              <a:solidFill>
                <a:prstClr val="black"/>
              </a:solidFill>
              <a:latin typeface="Arial" panose="020B0604020202020204" pitchFamily="34" charset="0"/>
              <a:ea typeface="MS PGothic" panose="020B0600070205080204" pitchFamily="34" charset="-128"/>
              <a:cs typeface="Arial" panose="020B0604020202020204" pitchFamily="34" charset="0"/>
            </a:endParaRPr>
          </a:p>
        </p:txBody>
      </p:sp>
      <p:sp>
        <p:nvSpPr>
          <p:cNvPr id="36" name="Line 66">
            <a:extLst>
              <a:ext uri="{FF2B5EF4-FFF2-40B4-BE49-F238E27FC236}">
                <a16:creationId xmlns="" xmlns:a16="http://schemas.microsoft.com/office/drawing/2014/main" id="{393594A4-961E-CA44-A1E2-255846AA324E}"/>
              </a:ext>
            </a:extLst>
          </p:cNvPr>
          <p:cNvSpPr>
            <a:spLocks noChangeShapeType="1"/>
          </p:cNvSpPr>
          <p:nvPr/>
        </p:nvSpPr>
        <p:spPr bwMode="auto">
          <a:xfrm>
            <a:off x="5216503" y="5310305"/>
            <a:ext cx="0" cy="78097"/>
          </a:xfrm>
          <a:prstGeom prst="line">
            <a:avLst/>
          </a:prstGeom>
          <a:noFill/>
          <a:ln w="127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37" name="TextBox 36">
            <a:extLst>
              <a:ext uri="{FF2B5EF4-FFF2-40B4-BE49-F238E27FC236}">
                <a16:creationId xmlns="" xmlns:a16="http://schemas.microsoft.com/office/drawing/2014/main" id="{B8D31F3E-991C-6E4D-9F19-FFBBDBFC96EF}"/>
              </a:ext>
            </a:extLst>
          </p:cNvPr>
          <p:cNvSpPr txBox="1"/>
          <p:nvPr/>
        </p:nvSpPr>
        <p:spPr bwMode="auto">
          <a:xfrm>
            <a:off x="5949553" y="5388442"/>
            <a:ext cx="251218" cy="150811"/>
          </a:xfrm>
          <a:prstGeom prst="rect">
            <a:avLst/>
          </a:prstGeom>
          <a:noFill/>
        </p:spPr>
        <p:txBody>
          <a:bodyPr wrap="square" lIns="0" tIns="0" rIns="0" bIns="0">
            <a:spAutoFit/>
          </a:bodyPr>
          <a:lstStyle/>
          <a:p>
            <a:pPr marL="0" marR="0" lvl="0" indent="0" algn="ctr" defTabSz="685739" rtl="0" eaLnBrk="1" fontAlgn="auto" latinLnBrk="0" hangingPunct="1">
              <a:lnSpc>
                <a:spcPct val="98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9</a:t>
            </a:r>
            <a:endParaRPr lang="en-GB" sz="1000" dirty="0">
              <a:solidFill>
                <a:prstClr val="black"/>
              </a:solidFill>
              <a:latin typeface="Arial" panose="020B0604020202020204" pitchFamily="34" charset="0"/>
              <a:ea typeface="MS PGothic" panose="020B0600070205080204" pitchFamily="34" charset="-128"/>
              <a:cs typeface="Arial" panose="020B0604020202020204" pitchFamily="34" charset="0"/>
            </a:endParaRPr>
          </a:p>
        </p:txBody>
      </p:sp>
      <p:sp>
        <p:nvSpPr>
          <p:cNvPr id="38" name="Line 66">
            <a:extLst>
              <a:ext uri="{FF2B5EF4-FFF2-40B4-BE49-F238E27FC236}">
                <a16:creationId xmlns="" xmlns:a16="http://schemas.microsoft.com/office/drawing/2014/main" id="{66E81973-F299-3545-9FA9-0CA86F26E411}"/>
              </a:ext>
            </a:extLst>
          </p:cNvPr>
          <p:cNvSpPr>
            <a:spLocks noChangeShapeType="1"/>
          </p:cNvSpPr>
          <p:nvPr/>
        </p:nvSpPr>
        <p:spPr bwMode="auto">
          <a:xfrm>
            <a:off x="6076928" y="5310305"/>
            <a:ext cx="0" cy="78097"/>
          </a:xfrm>
          <a:prstGeom prst="line">
            <a:avLst/>
          </a:prstGeom>
          <a:noFill/>
          <a:ln w="127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39" name="TextBox 38">
            <a:extLst>
              <a:ext uri="{FF2B5EF4-FFF2-40B4-BE49-F238E27FC236}">
                <a16:creationId xmlns="" xmlns:a16="http://schemas.microsoft.com/office/drawing/2014/main" id="{E0ECF3BF-E6E8-7E43-92A8-A4B0D45E3CF0}"/>
              </a:ext>
            </a:extLst>
          </p:cNvPr>
          <p:cNvSpPr txBox="1"/>
          <p:nvPr/>
        </p:nvSpPr>
        <p:spPr bwMode="auto">
          <a:xfrm>
            <a:off x="6806803" y="5388442"/>
            <a:ext cx="251218" cy="150811"/>
          </a:xfrm>
          <a:prstGeom prst="rect">
            <a:avLst/>
          </a:prstGeom>
          <a:noFill/>
        </p:spPr>
        <p:txBody>
          <a:bodyPr wrap="square" lIns="0" tIns="0" rIns="0" bIns="0">
            <a:spAutoFit/>
          </a:bodyPr>
          <a:lstStyle/>
          <a:p>
            <a:pPr marL="0" marR="0" lvl="0" indent="0" algn="ctr" defTabSz="685739" rtl="0" eaLnBrk="1" fontAlgn="auto" latinLnBrk="0" hangingPunct="1">
              <a:lnSpc>
                <a:spcPct val="98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12</a:t>
            </a:r>
            <a:endParaRPr lang="en-GB" sz="1000" dirty="0">
              <a:solidFill>
                <a:prstClr val="black"/>
              </a:solidFill>
              <a:latin typeface="Arial" panose="020B0604020202020204" pitchFamily="34" charset="0"/>
              <a:ea typeface="MS PGothic" panose="020B0600070205080204" pitchFamily="34" charset="-128"/>
              <a:cs typeface="Arial" panose="020B0604020202020204" pitchFamily="34" charset="0"/>
            </a:endParaRPr>
          </a:p>
        </p:txBody>
      </p:sp>
      <p:sp>
        <p:nvSpPr>
          <p:cNvPr id="40" name="Line 66">
            <a:extLst>
              <a:ext uri="{FF2B5EF4-FFF2-40B4-BE49-F238E27FC236}">
                <a16:creationId xmlns="" xmlns:a16="http://schemas.microsoft.com/office/drawing/2014/main" id="{362A90E1-B4D5-B54B-8C3C-42F7457DA23F}"/>
              </a:ext>
            </a:extLst>
          </p:cNvPr>
          <p:cNvSpPr>
            <a:spLocks noChangeShapeType="1"/>
          </p:cNvSpPr>
          <p:nvPr/>
        </p:nvSpPr>
        <p:spPr bwMode="auto">
          <a:xfrm>
            <a:off x="6934178" y="5310305"/>
            <a:ext cx="0" cy="78097"/>
          </a:xfrm>
          <a:prstGeom prst="line">
            <a:avLst/>
          </a:prstGeom>
          <a:noFill/>
          <a:ln w="127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1" name="TextBox 40">
            <a:extLst>
              <a:ext uri="{FF2B5EF4-FFF2-40B4-BE49-F238E27FC236}">
                <a16:creationId xmlns="" xmlns:a16="http://schemas.microsoft.com/office/drawing/2014/main" id="{838FB487-D0D0-404A-A071-3F0650EA9341}"/>
              </a:ext>
            </a:extLst>
          </p:cNvPr>
          <p:cNvSpPr txBox="1"/>
          <p:nvPr/>
        </p:nvSpPr>
        <p:spPr bwMode="auto">
          <a:xfrm>
            <a:off x="9388078" y="5388442"/>
            <a:ext cx="251218" cy="150811"/>
          </a:xfrm>
          <a:prstGeom prst="rect">
            <a:avLst/>
          </a:prstGeom>
          <a:noFill/>
        </p:spPr>
        <p:txBody>
          <a:bodyPr wrap="square" lIns="0" tIns="0" rIns="0" bIns="0">
            <a:spAutoFit/>
          </a:bodyPr>
          <a:lstStyle/>
          <a:p>
            <a:pPr marL="0" marR="0" lvl="0" indent="0" algn="ctr" defTabSz="685739" rtl="0" eaLnBrk="1" fontAlgn="auto" latinLnBrk="0" hangingPunct="1">
              <a:lnSpc>
                <a:spcPct val="98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21</a:t>
            </a:r>
            <a:endParaRPr lang="en-GB" sz="1000" dirty="0">
              <a:solidFill>
                <a:prstClr val="black"/>
              </a:solidFill>
              <a:latin typeface="Arial" panose="020B0604020202020204" pitchFamily="34" charset="0"/>
              <a:ea typeface="MS PGothic" panose="020B0600070205080204" pitchFamily="34" charset="-128"/>
              <a:cs typeface="Arial" panose="020B0604020202020204" pitchFamily="34" charset="0"/>
            </a:endParaRPr>
          </a:p>
        </p:txBody>
      </p:sp>
      <p:sp>
        <p:nvSpPr>
          <p:cNvPr id="42" name="Line 66">
            <a:extLst>
              <a:ext uri="{FF2B5EF4-FFF2-40B4-BE49-F238E27FC236}">
                <a16:creationId xmlns="" xmlns:a16="http://schemas.microsoft.com/office/drawing/2014/main" id="{21FDFEF4-9590-434D-9FC0-8A89B259E5B1}"/>
              </a:ext>
            </a:extLst>
          </p:cNvPr>
          <p:cNvSpPr>
            <a:spLocks noChangeShapeType="1"/>
          </p:cNvSpPr>
          <p:nvPr/>
        </p:nvSpPr>
        <p:spPr bwMode="auto">
          <a:xfrm>
            <a:off x="9515453" y="5310305"/>
            <a:ext cx="0" cy="78097"/>
          </a:xfrm>
          <a:prstGeom prst="line">
            <a:avLst/>
          </a:prstGeom>
          <a:noFill/>
          <a:ln w="127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3" name="TextBox 42">
            <a:extLst>
              <a:ext uri="{FF2B5EF4-FFF2-40B4-BE49-F238E27FC236}">
                <a16:creationId xmlns="" xmlns:a16="http://schemas.microsoft.com/office/drawing/2014/main" id="{932FC16E-B513-5F43-83F3-0A0E744B3EAC}"/>
              </a:ext>
            </a:extLst>
          </p:cNvPr>
          <p:cNvSpPr txBox="1"/>
          <p:nvPr/>
        </p:nvSpPr>
        <p:spPr bwMode="auto">
          <a:xfrm>
            <a:off x="8527653" y="5388442"/>
            <a:ext cx="251218" cy="150811"/>
          </a:xfrm>
          <a:prstGeom prst="rect">
            <a:avLst/>
          </a:prstGeom>
          <a:noFill/>
        </p:spPr>
        <p:txBody>
          <a:bodyPr wrap="square" lIns="0" tIns="0" rIns="0" bIns="0">
            <a:spAutoFit/>
          </a:bodyPr>
          <a:lstStyle/>
          <a:p>
            <a:pPr marL="0" marR="0" lvl="0" indent="0" algn="ctr" defTabSz="685739" rtl="0" eaLnBrk="1" fontAlgn="auto" latinLnBrk="0" hangingPunct="1">
              <a:lnSpc>
                <a:spcPct val="98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18</a:t>
            </a:r>
            <a:endParaRPr lang="en-GB" sz="1000" dirty="0">
              <a:solidFill>
                <a:prstClr val="black"/>
              </a:solidFill>
              <a:latin typeface="Arial" panose="020B0604020202020204" pitchFamily="34" charset="0"/>
              <a:ea typeface="MS PGothic" panose="020B0600070205080204" pitchFamily="34" charset="-128"/>
              <a:cs typeface="Arial" panose="020B0604020202020204" pitchFamily="34" charset="0"/>
            </a:endParaRPr>
          </a:p>
        </p:txBody>
      </p:sp>
      <p:sp>
        <p:nvSpPr>
          <p:cNvPr id="44" name="Line 66">
            <a:extLst>
              <a:ext uri="{FF2B5EF4-FFF2-40B4-BE49-F238E27FC236}">
                <a16:creationId xmlns="" xmlns:a16="http://schemas.microsoft.com/office/drawing/2014/main" id="{F5865A4D-6401-0F4F-910E-1F0B375C7A7E}"/>
              </a:ext>
            </a:extLst>
          </p:cNvPr>
          <p:cNvSpPr>
            <a:spLocks noChangeShapeType="1"/>
          </p:cNvSpPr>
          <p:nvPr/>
        </p:nvSpPr>
        <p:spPr bwMode="auto">
          <a:xfrm>
            <a:off x="8655028" y="5310305"/>
            <a:ext cx="0" cy="78097"/>
          </a:xfrm>
          <a:prstGeom prst="line">
            <a:avLst/>
          </a:prstGeom>
          <a:noFill/>
          <a:ln w="127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 name="TextBox 44">
            <a:extLst>
              <a:ext uri="{FF2B5EF4-FFF2-40B4-BE49-F238E27FC236}">
                <a16:creationId xmlns="" xmlns:a16="http://schemas.microsoft.com/office/drawing/2014/main" id="{A479297B-10E5-924D-BC1A-C9E137994842}"/>
              </a:ext>
            </a:extLst>
          </p:cNvPr>
          <p:cNvSpPr txBox="1"/>
          <p:nvPr/>
        </p:nvSpPr>
        <p:spPr bwMode="auto">
          <a:xfrm>
            <a:off x="7667228" y="5388442"/>
            <a:ext cx="251218" cy="150811"/>
          </a:xfrm>
          <a:prstGeom prst="rect">
            <a:avLst/>
          </a:prstGeom>
          <a:noFill/>
        </p:spPr>
        <p:txBody>
          <a:bodyPr wrap="square" lIns="0" tIns="0" rIns="0" bIns="0">
            <a:spAutoFit/>
          </a:bodyPr>
          <a:lstStyle/>
          <a:p>
            <a:pPr marL="0" marR="0" lvl="0" indent="0" algn="ctr" defTabSz="685739" rtl="0" eaLnBrk="1" fontAlgn="auto" latinLnBrk="0" hangingPunct="1">
              <a:lnSpc>
                <a:spcPct val="98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15</a:t>
            </a:r>
            <a:endParaRPr lang="en-GB" sz="1000" dirty="0">
              <a:solidFill>
                <a:prstClr val="black"/>
              </a:solidFill>
              <a:latin typeface="Arial" panose="020B0604020202020204" pitchFamily="34" charset="0"/>
              <a:ea typeface="MS PGothic" panose="020B0600070205080204" pitchFamily="34" charset="-128"/>
              <a:cs typeface="Arial" panose="020B0604020202020204" pitchFamily="34" charset="0"/>
            </a:endParaRPr>
          </a:p>
        </p:txBody>
      </p:sp>
      <p:sp>
        <p:nvSpPr>
          <p:cNvPr id="46" name="Line 66">
            <a:extLst>
              <a:ext uri="{FF2B5EF4-FFF2-40B4-BE49-F238E27FC236}">
                <a16:creationId xmlns="" xmlns:a16="http://schemas.microsoft.com/office/drawing/2014/main" id="{644B46A7-C514-824A-ADA0-8E4FE7A78F53}"/>
              </a:ext>
            </a:extLst>
          </p:cNvPr>
          <p:cNvSpPr>
            <a:spLocks noChangeShapeType="1"/>
          </p:cNvSpPr>
          <p:nvPr/>
        </p:nvSpPr>
        <p:spPr bwMode="auto">
          <a:xfrm>
            <a:off x="7794603" y="5310305"/>
            <a:ext cx="0" cy="78097"/>
          </a:xfrm>
          <a:prstGeom prst="line">
            <a:avLst/>
          </a:prstGeom>
          <a:noFill/>
          <a:ln w="127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7" name="TextBox 46">
            <a:extLst>
              <a:ext uri="{FF2B5EF4-FFF2-40B4-BE49-F238E27FC236}">
                <a16:creationId xmlns="" xmlns:a16="http://schemas.microsoft.com/office/drawing/2014/main" id="{FFB7C1AD-42BE-EF49-8FA6-A872FC40199A}"/>
              </a:ext>
            </a:extLst>
          </p:cNvPr>
          <p:cNvSpPr txBox="1"/>
          <p:nvPr/>
        </p:nvSpPr>
        <p:spPr bwMode="auto">
          <a:xfrm>
            <a:off x="3336528" y="5738962"/>
            <a:ext cx="346472" cy="332399"/>
          </a:xfrm>
          <a:prstGeom prst="rect">
            <a:avLst/>
          </a:prstGeom>
          <a:noFill/>
        </p:spPr>
        <p:txBody>
          <a:bodyPr wrap="square" lIns="0" tIns="0" rIns="0" bIns="0">
            <a:spAutoFit/>
          </a:bodyPr>
          <a:lstStyle/>
          <a:p>
            <a:pPr marL="0" marR="0" lvl="0" indent="0" algn="ctr" defTabSz="685739" rtl="0" eaLnBrk="1" fontAlgn="auto" latinLnBrk="0" hangingPunct="1">
              <a:lnSpc>
                <a:spcPct val="9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104 (0)</a:t>
            </a:r>
          </a:p>
          <a:p>
            <a:pPr marL="0" marR="0" lvl="0" indent="0" algn="ctr" defTabSz="685739" rtl="0" eaLnBrk="1" fontAlgn="auto" latinLnBrk="0" hangingPunct="1">
              <a:lnSpc>
                <a:spcPct val="90000"/>
              </a:lnSpc>
              <a:spcBef>
                <a:spcPts val="0"/>
              </a:spcBef>
              <a:spcAft>
                <a:spcPts val="0"/>
              </a:spcAft>
              <a:buClrTx/>
              <a:buSzTx/>
              <a:buFontTx/>
              <a:buNone/>
              <a:tabLst/>
              <a:defRPr/>
            </a:pPr>
            <a:r>
              <a:rPr lang="en-GB" sz="800" dirty="0">
                <a:solidFill>
                  <a:prstClr val="black"/>
                </a:solidFill>
                <a:latin typeface="Arial" panose="020B0604020202020204" pitchFamily="34" charset="0"/>
                <a:ea typeface="MS PGothic" panose="020B0600070205080204" pitchFamily="34" charset="-128"/>
                <a:cs typeface="Arial" panose="020B0604020202020204" pitchFamily="34" charset="0"/>
              </a:rPr>
              <a:t>61 (0)</a:t>
            </a:r>
          </a:p>
          <a:p>
            <a:pPr marL="0" marR="0" lvl="0" indent="0" algn="ctr" defTabSz="685739" rtl="0" eaLnBrk="1" fontAlgn="auto" latinLnBrk="0" hangingPunct="1">
              <a:lnSpc>
                <a:spcPct val="90000"/>
              </a:lnSpc>
              <a:spcBef>
                <a:spcPts val="0"/>
              </a:spcBef>
              <a:spcAft>
                <a:spcPts val="0"/>
              </a:spcAft>
              <a:buClrTx/>
              <a:buSzTx/>
              <a:buFontTx/>
              <a:buNone/>
              <a:tabLst/>
              <a:defRPr/>
            </a:pPr>
            <a:r>
              <a:rPr lang="en-GB" sz="800" dirty="0">
                <a:solidFill>
                  <a:prstClr val="black"/>
                </a:solidFill>
                <a:latin typeface="Arial" panose="020B0604020202020204" pitchFamily="34" charset="0"/>
                <a:ea typeface="MS PGothic" panose="020B0600070205080204" pitchFamily="34" charset="-128"/>
                <a:cs typeface="Arial" panose="020B0604020202020204" pitchFamily="34" charset="0"/>
              </a:rPr>
              <a:t>17 (0)</a:t>
            </a:r>
          </a:p>
        </p:txBody>
      </p:sp>
      <p:sp>
        <p:nvSpPr>
          <p:cNvPr id="48" name="TextBox 47">
            <a:extLst>
              <a:ext uri="{FF2B5EF4-FFF2-40B4-BE49-F238E27FC236}">
                <a16:creationId xmlns="" xmlns:a16="http://schemas.microsoft.com/office/drawing/2014/main" id="{0A88899D-74DE-2849-89A8-5B7D9F2543BD}"/>
              </a:ext>
            </a:extLst>
          </p:cNvPr>
          <p:cNvSpPr txBox="1"/>
          <p:nvPr/>
        </p:nvSpPr>
        <p:spPr bwMode="auto">
          <a:xfrm>
            <a:off x="4178300" y="5738962"/>
            <a:ext cx="320671" cy="332399"/>
          </a:xfrm>
          <a:prstGeom prst="rect">
            <a:avLst/>
          </a:prstGeom>
          <a:noFill/>
        </p:spPr>
        <p:txBody>
          <a:bodyPr wrap="square" lIns="0" tIns="0" rIns="0" bIns="0">
            <a:spAutoFit/>
          </a:bodyPr>
          <a:lstStyle/>
          <a:p>
            <a:pPr marL="0" marR="0" lvl="0" indent="0" algn="ctr" defTabSz="685739" rtl="0" eaLnBrk="1" fontAlgn="auto" latinLnBrk="0" hangingPunct="1">
              <a:lnSpc>
                <a:spcPct val="9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72 (7)</a:t>
            </a:r>
          </a:p>
          <a:p>
            <a:pPr marL="0" marR="0" lvl="0" indent="0" algn="ctr" defTabSz="685739" rtl="0" eaLnBrk="1" fontAlgn="auto" latinLnBrk="0" hangingPunct="1">
              <a:lnSpc>
                <a:spcPct val="90000"/>
              </a:lnSpc>
              <a:spcBef>
                <a:spcPts val="0"/>
              </a:spcBef>
              <a:spcAft>
                <a:spcPts val="0"/>
              </a:spcAft>
              <a:buClrTx/>
              <a:buSzTx/>
              <a:buFontTx/>
              <a:buNone/>
              <a:tabLst/>
              <a:defRPr/>
            </a:pPr>
            <a:r>
              <a:rPr lang="en-GB" sz="800" dirty="0">
                <a:solidFill>
                  <a:prstClr val="black"/>
                </a:solidFill>
                <a:latin typeface="Arial" panose="020B0604020202020204" pitchFamily="34" charset="0"/>
                <a:ea typeface="MS PGothic" panose="020B0600070205080204" pitchFamily="34" charset="-128"/>
                <a:cs typeface="Arial" panose="020B0604020202020204" pitchFamily="34" charset="0"/>
              </a:rPr>
              <a:t>52 (1)</a:t>
            </a:r>
          </a:p>
          <a:p>
            <a:pPr marL="0" marR="0" lvl="0" indent="0" algn="ctr" defTabSz="685739" rtl="0" eaLnBrk="1" fontAlgn="auto" latinLnBrk="0" hangingPunct="1">
              <a:lnSpc>
                <a:spcPct val="90000"/>
              </a:lnSpc>
              <a:spcBef>
                <a:spcPts val="0"/>
              </a:spcBef>
              <a:spcAft>
                <a:spcPts val="0"/>
              </a:spcAft>
              <a:buClrTx/>
              <a:buSzTx/>
              <a:buFontTx/>
              <a:buNone/>
              <a:tabLst/>
              <a:defRPr/>
            </a:pPr>
            <a:r>
              <a:rPr lang="en-GB" sz="800" dirty="0">
                <a:solidFill>
                  <a:prstClr val="black"/>
                </a:solidFill>
                <a:latin typeface="Arial" panose="020B0604020202020204" pitchFamily="34" charset="0"/>
                <a:ea typeface="MS PGothic" panose="020B0600070205080204" pitchFamily="34" charset="-128"/>
                <a:cs typeface="Arial" panose="020B0604020202020204" pitchFamily="34" charset="0"/>
              </a:rPr>
              <a:t>8 (2)</a:t>
            </a:r>
          </a:p>
        </p:txBody>
      </p:sp>
      <p:sp>
        <p:nvSpPr>
          <p:cNvPr id="51" name="TextBox 50">
            <a:extLst>
              <a:ext uri="{FF2B5EF4-FFF2-40B4-BE49-F238E27FC236}">
                <a16:creationId xmlns="" xmlns:a16="http://schemas.microsoft.com/office/drawing/2014/main" id="{37DE6705-03B1-714D-BB49-B80C254B95E6}"/>
              </a:ext>
            </a:extLst>
          </p:cNvPr>
          <p:cNvSpPr txBox="1"/>
          <p:nvPr/>
        </p:nvSpPr>
        <p:spPr bwMode="auto">
          <a:xfrm>
            <a:off x="6716498" y="3998089"/>
            <a:ext cx="4827370" cy="332399"/>
          </a:xfrm>
          <a:prstGeom prst="rect">
            <a:avLst/>
          </a:prstGeom>
          <a:solidFill>
            <a:schemeClr val="bg1"/>
          </a:solidFill>
        </p:spPr>
        <p:txBody>
          <a:bodyPr wrap="square" lIns="0" tIns="0" rIns="0" bIns="0">
            <a:spAutoFit/>
          </a:bodyPr>
          <a:lstStyle/>
          <a:p>
            <a:pPr marL="0" marR="0" lvl="0" indent="0" defTabSz="685739" rtl="0" eaLnBrk="1" fontAlgn="auto" latinLnBrk="0" hangingPunct="1">
              <a:lnSpc>
                <a:spcPct val="9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Overall (n=104; events: 63; median rPFS: 5.6 months [95% CI 3.7-8.8])</a:t>
            </a:r>
          </a:p>
          <a:p>
            <a:pPr defTabSz="685739">
              <a:lnSpc>
                <a:spcPct val="90000"/>
              </a:lnSpc>
              <a:defRPr/>
            </a:pPr>
            <a:r>
              <a:rPr lang="en-GB" sz="800" i="1" dirty="0">
                <a:solidFill>
                  <a:prstClr val="black"/>
                </a:solidFill>
                <a:latin typeface="Arial" panose="020B0604020202020204" pitchFamily="34" charset="0"/>
                <a:ea typeface="MS PGothic" panose="020B0600070205080204" pitchFamily="34" charset="-128"/>
                <a:cs typeface="Arial" panose="020B0604020202020204" pitchFamily="34" charset="0"/>
              </a:rPr>
              <a:t>BRCA1/BRCA2 </a:t>
            </a:r>
            <a:r>
              <a:rPr lang="en-GB" sz="800" dirty="0">
                <a:solidFill>
                  <a:prstClr val="black"/>
                </a:solidFill>
                <a:latin typeface="Arial" panose="020B0604020202020204" pitchFamily="34" charset="0"/>
                <a:ea typeface="MS PGothic" panose="020B0600070205080204" pitchFamily="34" charset="-128"/>
                <a:cs typeface="Arial" panose="020B0604020202020204" pitchFamily="34" charset="0"/>
              </a:rPr>
              <a:t>(n=61; events: 31; median </a:t>
            </a:r>
            <a:r>
              <a:rPr kumimoji="0" lang="en-GB" sz="8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rPFS</a:t>
            </a:r>
            <a:r>
              <a:rPr lang="en-GB" sz="800" dirty="0">
                <a:solidFill>
                  <a:prstClr val="black"/>
                </a:solidFill>
                <a:latin typeface="Arial" panose="020B0604020202020204" pitchFamily="34" charset="0"/>
                <a:ea typeface="MS PGothic" panose="020B0600070205080204" pitchFamily="34" charset="-128"/>
                <a:cs typeface="Arial" panose="020B0604020202020204" pitchFamily="34" charset="0"/>
              </a:rPr>
              <a:t>: 11.2 months [95% CI 7.5-19.2])</a:t>
            </a:r>
          </a:p>
          <a:p>
            <a:pPr defTabSz="685739">
              <a:lnSpc>
                <a:spcPct val="90000"/>
              </a:lnSpc>
              <a:defRPr/>
            </a:pPr>
            <a:r>
              <a:rPr lang="en-GB" sz="800" i="1" dirty="0">
                <a:solidFill>
                  <a:prstClr val="black"/>
                </a:solidFill>
                <a:latin typeface="Arial" panose="020B0604020202020204" pitchFamily="34" charset="0"/>
                <a:ea typeface="MS PGothic" panose="020B0600070205080204" pitchFamily="34" charset="-128"/>
                <a:cs typeface="Arial" panose="020B0604020202020204" pitchFamily="34" charset="0"/>
              </a:rPr>
              <a:t>ATM</a:t>
            </a:r>
            <a:r>
              <a:rPr lang="en-GB" sz="800" dirty="0">
                <a:solidFill>
                  <a:prstClr val="black"/>
                </a:solidFill>
                <a:latin typeface="Arial" panose="020B0604020202020204" pitchFamily="34" charset="0"/>
                <a:ea typeface="MS PGothic" panose="020B0600070205080204" pitchFamily="34" charset="-128"/>
                <a:cs typeface="Arial" panose="020B0604020202020204" pitchFamily="34" charset="0"/>
              </a:rPr>
              <a:t> (n=17; events: 11; median </a:t>
            </a:r>
            <a:r>
              <a:rPr kumimoji="0" lang="en-GB" sz="8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rPFS</a:t>
            </a:r>
            <a:r>
              <a:rPr lang="en-GB" sz="800" dirty="0">
                <a:solidFill>
                  <a:prstClr val="black"/>
                </a:solidFill>
                <a:latin typeface="Arial" panose="020B0604020202020204" pitchFamily="34" charset="0"/>
                <a:ea typeface="MS PGothic" panose="020B0600070205080204" pitchFamily="34" charset="-128"/>
                <a:cs typeface="Arial" panose="020B0604020202020204" pitchFamily="34" charset="0"/>
              </a:rPr>
              <a:t>: 3.5 months [95% CI 1.7-8.3])</a:t>
            </a:r>
          </a:p>
        </p:txBody>
      </p:sp>
      <p:sp>
        <p:nvSpPr>
          <p:cNvPr id="52" name="TextBox 51">
            <a:extLst>
              <a:ext uri="{FF2B5EF4-FFF2-40B4-BE49-F238E27FC236}">
                <a16:creationId xmlns="" xmlns:a16="http://schemas.microsoft.com/office/drawing/2014/main" id="{864358EB-C22A-A64D-B79C-90C7CE9A40C4}"/>
              </a:ext>
            </a:extLst>
          </p:cNvPr>
          <p:cNvSpPr txBox="1"/>
          <p:nvPr/>
        </p:nvSpPr>
        <p:spPr bwMode="auto">
          <a:xfrm>
            <a:off x="4228703" y="3663079"/>
            <a:ext cx="4321730" cy="184666"/>
          </a:xfrm>
          <a:prstGeom prst="rect">
            <a:avLst/>
          </a:prstGeom>
          <a:noFill/>
        </p:spPr>
        <p:txBody>
          <a:bodyPr wrap="square" lIns="0" tIns="0" rIns="0" bIns="0">
            <a:spAutoFit/>
          </a:bodyPr>
          <a:lstStyle/>
          <a:p>
            <a:pPr marL="0" marR="0" lvl="0" indent="0" algn="ctr" defTabSz="457159" rtl="0" eaLnBrk="1" fontAlgn="auto" latinLnBrk="0" hangingPunct="1">
              <a:lnSpc>
                <a:spcPct val="100000"/>
              </a:lnSpc>
              <a:spcBef>
                <a:spcPts val="0"/>
              </a:spcBef>
              <a:spcAft>
                <a:spcPts val="0"/>
              </a:spcAft>
              <a:buClrTx/>
              <a:buSzTx/>
              <a:buFontTx/>
              <a:buNone/>
              <a:tabLst/>
              <a:defRPr/>
            </a:pPr>
            <a:r>
              <a:rPr lang="en-GB" sz="1200" b="1" dirty="0" err="1">
                <a:solidFill>
                  <a:prstClr val="black"/>
                </a:solidFill>
                <a:latin typeface="Arial" panose="020B0604020202020204" pitchFamily="34" charset="0"/>
                <a:ea typeface="MS PGothic" panose="020B0600070205080204" pitchFamily="34" charset="-128"/>
                <a:cs typeface="Arial" panose="020B0604020202020204" pitchFamily="34" charset="0"/>
              </a:rPr>
              <a:t>rPFS</a:t>
            </a:r>
            <a:r>
              <a:rPr lang="en-GB" sz="1200" b="1" dirty="0">
                <a:solidFill>
                  <a:prstClr val="black"/>
                </a:solidFill>
                <a:latin typeface="Arial" panose="020B0604020202020204" pitchFamily="34" charset="0"/>
                <a:ea typeface="MS PGothic" panose="020B0600070205080204" pitchFamily="34" charset="-128"/>
                <a:cs typeface="Arial" panose="020B0604020202020204" pitchFamily="34" charset="0"/>
              </a:rPr>
              <a:t> by HRR gene altered</a:t>
            </a:r>
            <a:r>
              <a:rPr kumimoji="0" lang="en-GB" sz="1200" b="1" i="0" u="none" strike="noStrike" kern="1200" cap="none" spc="0" normalizeH="0" baseline="3000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a</a:t>
            </a:r>
          </a:p>
        </p:txBody>
      </p:sp>
      <p:sp>
        <p:nvSpPr>
          <p:cNvPr id="53" name="TextBox 52">
            <a:extLst>
              <a:ext uri="{FF2B5EF4-FFF2-40B4-BE49-F238E27FC236}">
                <a16:creationId xmlns="" xmlns:a16="http://schemas.microsoft.com/office/drawing/2014/main" id="{B1538B90-C2B2-F349-AFF8-D12EE58BE76B}"/>
              </a:ext>
            </a:extLst>
          </p:cNvPr>
          <p:cNvSpPr txBox="1"/>
          <p:nvPr/>
        </p:nvSpPr>
        <p:spPr bwMode="auto">
          <a:xfrm>
            <a:off x="5035550" y="5738962"/>
            <a:ext cx="381000" cy="332399"/>
          </a:xfrm>
          <a:prstGeom prst="rect">
            <a:avLst/>
          </a:prstGeom>
          <a:noFill/>
        </p:spPr>
        <p:txBody>
          <a:bodyPr wrap="square" lIns="0" tIns="0" rIns="0" bIns="0">
            <a:spAutoFit/>
          </a:bodyPr>
          <a:lstStyle/>
          <a:p>
            <a:pPr marL="0" marR="0" lvl="0" indent="0" algn="ctr" defTabSz="685739" rtl="0" eaLnBrk="1" fontAlgn="auto" latinLnBrk="0" hangingPunct="1">
              <a:lnSpc>
                <a:spcPct val="9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38 (18)</a:t>
            </a:r>
          </a:p>
          <a:p>
            <a:pPr marL="0" marR="0" lvl="0" indent="0" algn="ctr" defTabSz="685739" rtl="0" eaLnBrk="1" fontAlgn="auto" latinLnBrk="0" hangingPunct="1">
              <a:lnSpc>
                <a:spcPct val="90000"/>
              </a:lnSpc>
              <a:spcBef>
                <a:spcPts val="0"/>
              </a:spcBef>
              <a:spcAft>
                <a:spcPts val="0"/>
              </a:spcAft>
              <a:buClrTx/>
              <a:buSzTx/>
              <a:buFontTx/>
              <a:buNone/>
              <a:tabLst/>
              <a:defRPr/>
            </a:pPr>
            <a:r>
              <a:rPr lang="en-GB" sz="800" dirty="0">
                <a:solidFill>
                  <a:prstClr val="black"/>
                </a:solidFill>
                <a:latin typeface="Arial" panose="020B0604020202020204" pitchFamily="34" charset="0"/>
                <a:ea typeface="MS PGothic" panose="020B0600070205080204" pitchFamily="34" charset="-128"/>
                <a:cs typeface="Arial" panose="020B0604020202020204" pitchFamily="34" charset="0"/>
              </a:rPr>
              <a:t>31 (10)</a:t>
            </a:r>
          </a:p>
          <a:p>
            <a:pPr marL="0" marR="0" lvl="0" indent="0" algn="ctr" defTabSz="685739" rtl="0" eaLnBrk="1" fontAlgn="auto" latinLnBrk="0" hangingPunct="1">
              <a:lnSpc>
                <a:spcPct val="90000"/>
              </a:lnSpc>
              <a:spcBef>
                <a:spcPts val="0"/>
              </a:spcBef>
              <a:spcAft>
                <a:spcPts val="0"/>
              </a:spcAft>
              <a:buClrTx/>
              <a:buSzTx/>
              <a:buFontTx/>
              <a:buNone/>
              <a:tabLst/>
              <a:defRPr/>
            </a:pPr>
            <a:r>
              <a:rPr lang="en-GB" sz="800" dirty="0">
                <a:solidFill>
                  <a:prstClr val="black"/>
                </a:solidFill>
                <a:latin typeface="Arial" panose="020B0604020202020204" pitchFamily="34" charset="0"/>
                <a:ea typeface="MS PGothic" panose="020B0600070205080204" pitchFamily="34" charset="-128"/>
                <a:cs typeface="Arial" panose="020B0604020202020204" pitchFamily="34" charset="0"/>
              </a:rPr>
              <a:t>5 (3)</a:t>
            </a:r>
          </a:p>
        </p:txBody>
      </p:sp>
      <p:sp>
        <p:nvSpPr>
          <p:cNvPr id="54" name="TextBox 53">
            <a:extLst>
              <a:ext uri="{FF2B5EF4-FFF2-40B4-BE49-F238E27FC236}">
                <a16:creationId xmlns="" xmlns:a16="http://schemas.microsoft.com/office/drawing/2014/main" id="{9CEB90BE-F7E7-A646-936B-D60F1CE8886A}"/>
              </a:ext>
            </a:extLst>
          </p:cNvPr>
          <p:cNvSpPr txBox="1"/>
          <p:nvPr/>
        </p:nvSpPr>
        <p:spPr bwMode="auto">
          <a:xfrm>
            <a:off x="5905500" y="5738962"/>
            <a:ext cx="381000" cy="332399"/>
          </a:xfrm>
          <a:prstGeom prst="rect">
            <a:avLst/>
          </a:prstGeom>
          <a:noFill/>
        </p:spPr>
        <p:txBody>
          <a:bodyPr wrap="square" lIns="0" tIns="0" rIns="0" bIns="0">
            <a:spAutoFit/>
          </a:bodyPr>
          <a:lstStyle/>
          <a:p>
            <a:pPr marL="0" marR="0" lvl="0" indent="0" algn="ctr" defTabSz="685739" rtl="0" eaLnBrk="1" fontAlgn="auto" latinLnBrk="0" hangingPunct="1">
              <a:lnSpc>
                <a:spcPct val="9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26 (22)</a:t>
            </a:r>
          </a:p>
          <a:p>
            <a:pPr marL="0" marR="0" lvl="0" indent="0" algn="ctr" defTabSz="685739" rtl="0" eaLnBrk="1" fontAlgn="auto" latinLnBrk="0" hangingPunct="1">
              <a:lnSpc>
                <a:spcPct val="90000"/>
              </a:lnSpc>
              <a:spcBef>
                <a:spcPts val="0"/>
              </a:spcBef>
              <a:spcAft>
                <a:spcPts val="0"/>
              </a:spcAft>
              <a:buClrTx/>
              <a:buSzTx/>
              <a:buFontTx/>
              <a:buNone/>
              <a:tabLst/>
              <a:defRPr/>
            </a:pPr>
            <a:r>
              <a:rPr lang="en-GB" sz="800" dirty="0">
                <a:solidFill>
                  <a:prstClr val="black"/>
                </a:solidFill>
                <a:latin typeface="Arial" panose="020B0604020202020204" pitchFamily="34" charset="0"/>
                <a:ea typeface="MS PGothic" panose="020B0600070205080204" pitchFamily="34" charset="-128"/>
                <a:cs typeface="Arial" panose="020B0604020202020204" pitchFamily="34" charset="0"/>
              </a:rPr>
              <a:t>23 (14)</a:t>
            </a:r>
          </a:p>
          <a:p>
            <a:pPr marL="0" marR="0" lvl="0" indent="0" algn="ctr" defTabSz="685739" rtl="0" eaLnBrk="1" fontAlgn="auto" latinLnBrk="0" hangingPunct="1">
              <a:lnSpc>
                <a:spcPct val="90000"/>
              </a:lnSpc>
              <a:spcBef>
                <a:spcPts val="0"/>
              </a:spcBef>
              <a:spcAft>
                <a:spcPts val="0"/>
              </a:spcAft>
              <a:buClrTx/>
              <a:buSzTx/>
              <a:buFontTx/>
              <a:buNone/>
              <a:tabLst/>
              <a:defRPr/>
            </a:pPr>
            <a:r>
              <a:rPr lang="en-GB" sz="800" dirty="0">
                <a:solidFill>
                  <a:prstClr val="black"/>
                </a:solidFill>
                <a:latin typeface="Arial" panose="020B0604020202020204" pitchFamily="34" charset="0"/>
                <a:ea typeface="MS PGothic" panose="020B0600070205080204" pitchFamily="34" charset="-128"/>
                <a:cs typeface="Arial" panose="020B0604020202020204" pitchFamily="34" charset="0"/>
              </a:rPr>
              <a:t>3 (3)</a:t>
            </a:r>
          </a:p>
        </p:txBody>
      </p:sp>
      <p:sp>
        <p:nvSpPr>
          <p:cNvPr id="55" name="TextBox 54">
            <a:extLst>
              <a:ext uri="{FF2B5EF4-FFF2-40B4-BE49-F238E27FC236}">
                <a16:creationId xmlns="" xmlns:a16="http://schemas.microsoft.com/office/drawing/2014/main" id="{F4A8A067-8381-D948-882F-6FA0967083D4}"/>
              </a:ext>
            </a:extLst>
          </p:cNvPr>
          <p:cNvSpPr txBox="1"/>
          <p:nvPr/>
        </p:nvSpPr>
        <p:spPr bwMode="auto">
          <a:xfrm>
            <a:off x="6750050" y="5738962"/>
            <a:ext cx="381000" cy="332399"/>
          </a:xfrm>
          <a:prstGeom prst="rect">
            <a:avLst/>
          </a:prstGeom>
          <a:noFill/>
        </p:spPr>
        <p:txBody>
          <a:bodyPr wrap="square" lIns="0" tIns="0" rIns="0" bIns="0">
            <a:spAutoFit/>
          </a:bodyPr>
          <a:lstStyle/>
          <a:p>
            <a:pPr marL="0" marR="0" lvl="0" indent="0" algn="ctr" defTabSz="685739" rtl="0" eaLnBrk="1" fontAlgn="auto" latinLnBrk="0" hangingPunct="1">
              <a:lnSpc>
                <a:spcPct val="9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16 (29)</a:t>
            </a:r>
          </a:p>
          <a:p>
            <a:pPr marL="0" marR="0" lvl="0" indent="0" algn="ctr" defTabSz="685739" rtl="0" eaLnBrk="1" fontAlgn="auto" latinLnBrk="0" hangingPunct="1">
              <a:lnSpc>
                <a:spcPct val="90000"/>
              </a:lnSpc>
              <a:spcBef>
                <a:spcPts val="0"/>
              </a:spcBef>
              <a:spcAft>
                <a:spcPts val="0"/>
              </a:spcAft>
              <a:buClrTx/>
              <a:buSzTx/>
              <a:buFontTx/>
              <a:buNone/>
              <a:tabLst/>
              <a:defRPr/>
            </a:pPr>
            <a:r>
              <a:rPr lang="en-GB" sz="800" dirty="0">
                <a:solidFill>
                  <a:prstClr val="black"/>
                </a:solidFill>
                <a:latin typeface="Arial" panose="020B0604020202020204" pitchFamily="34" charset="0"/>
                <a:ea typeface="MS PGothic" panose="020B0600070205080204" pitchFamily="34" charset="-128"/>
                <a:cs typeface="Arial" panose="020B0604020202020204" pitchFamily="34" charset="0"/>
              </a:rPr>
              <a:t>15 (19)</a:t>
            </a:r>
          </a:p>
          <a:p>
            <a:pPr marL="0" marR="0" lvl="0" indent="0" algn="ctr" defTabSz="685739" rtl="0" eaLnBrk="1" fontAlgn="auto" latinLnBrk="0" hangingPunct="1">
              <a:lnSpc>
                <a:spcPct val="90000"/>
              </a:lnSpc>
              <a:spcBef>
                <a:spcPts val="0"/>
              </a:spcBef>
              <a:spcAft>
                <a:spcPts val="0"/>
              </a:spcAft>
              <a:buClrTx/>
              <a:buSzTx/>
              <a:buFontTx/>
              <a:buNone/>
              <a:tabLst/>
              <a:defRPr/>
            </a:pPr>
            <a:r>
              <a:rPr lang="en-GB" sz="800" dirty="0">
                <a:solidFill>
                  <a:prstClr val="black"/>
                </a:solidFill>
                <a:latin typeface="Arial" panose="020B0604020202020204" pitchFamily="34" charset="0"/>
                <a:ea typeface="MS PGothic" panose="020B0600070205080204" pitchFamily="34" charset="-128"/>
                <a:cs typeface="Arial" panose="020B0604020202020204" pitchFamily="34" charset="0"/>
              </a:rPr>
              <a:t>1 (5)</a:t>
            </a:r>
          </a:p>
        </p:txBody>
      </p:sp>
      <p:sp>
        <p:nvSpPr>
          <p:cNvPr id="56" name="TextBox 55">
            <a:extLst>
              <a:ext uri="{FF2B5EF4-FFF2-40B4-BE49-F238E27FC236}">
                <a16:creationId xmlns="" xmlns:a16="http://schemas.microsoft.com/office/drawing/2014/main" id="{2EAB280D-4D55-BB42-A9E9-9E4D57D72CAA}"/>
              </a:ext>
            </a:extLst>
          </p:cNvPr>
          <p:cNvSpPr txBox="1"/>
          <p:nvPr/>
        </p:nvSpPr>
        <p:spPr bwMode="auto">
          <a:xfrm>
            <a:off x="7591425" y="5738962"/>
            <a:ext cx="381000" cy="332399"/>
          </a:xfrm>
          <a:prstGeom prst="rect">
            <a:avLst/>
          </a:prstGeom>
          <a:noFill/>
        </p:spPr>
        <p:txBody>
          <a:bodyPr wrap="square" lIns="0" tIns="0" rIns="0" bIns="0">
            <a:spAutoFit/>
          </a:bodyPr>
          <a:lstStyle/>
          <a:p>
            <a:pPr marL="0" marR="0" lvl="0" indent="0" algn="ctr" defTabSz="685739" rtl="0" eaLnBrk="1" fontAlgn="auto" latinLnBrk="0" hangingPunct="1">
              <a:lnSpc>
                <a:spcPct val="9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10 (34)</a:t>
            </a:r>
          </a:p>
          <a:p>
            <a:pPr marL="0" marR="0" lvl="0" indent="0" algn="ctr" defTabSz="685739" rtl="0" eaLnBrk="1" fontAlgn="auto" latinLnBrk="0" hangingPunct="1">
              <a:lnSpc>
                <a:spcPct val="90000"/>
              </a:lnSpc>
              <a:spcBef>
                <a:spcPts val="0"/>
              </a:spcBef>
              <a:spcAft>
                <a:spcPts val="0"/>
              </a:spcAft>
              <a:buClrTx/>
              <a:buSzTx/>
              <a:buFontTx/>
              <a:buNone/>
              <a:tabLst/>
              <a:defRPr/>
            </a:pPr>
            <a:r>
              <a:rPr lang="en-GB" sz="800" dirty="0">
                <a:solidFill>
                  <a:prstClr val="black"/>
                </a:solidFill>
                <a:latin typeface="Arial" panose="020B0604020202020204" pitchFamily="34" charset="0"/>
                <a:ea typeface="MS PGothic" panose="020B0600070205080204" pitchFamily="34" charset="-128"/>
                <a:cs typeface="Arial" panose="020B0604020202020204" pitchFamily="34" charset="0"/>
              </a:rPr>
              <a:t>9 (24)</a:t>
            </a:r>
          </a:p>
          <a:p>
            <a:pPr marL="0" marR="0" lvl="0" indent="0" algn="ctr" defTabSz="685739" rtl="0" eaLnBrk="1" fontAlgn="auto" latinLnBrk="0" hangingPunct="1">
              <a:lnSpc>
                <a:spcPct val="90000"/>
              </a:lnSpc>
              <a:spcBef>
                <a:spcPts val="0"/>
              </a:spcBef>
              <a:spcAft>
                <a:spcPts val="0"/>
              </a:spcAft>
              <a:buClrTx/>
              <a:buSzTx/>
              <a:buFontTx/>
              <a:buNone/>
              <a:tabLst/>
              <a:defRPr/>
            </a:pPr>
            <a:r>
              <a:rPr lang="en-GB" sz="800" dirty="0">
                <a:solidFill>
                  <a:prstClr val="black"/>
                </a:solidFill>
                <a:latin typeface="Arial" panose="020B0604020202020204" pitchFamily="34" charset="0"/>
                <a:ea typeface="MS PGothic" panose="020B0600070205080204" pitchFamily="34" charset="-128"/>
                <a:cs typeface="Arial" panose="020B0604020202020204" pitchFamily="34" charset="0"/>
              </a:rPr>
              <a:t>1 (5)</a:t>
            </a:r>
          </a:p>
        </p:txBody>
      </p:sp>
      <p:sp>
        <p:nvSpPr>
          <p:cNvPr id="57" name="TextBox 56">
            <a:extLst>
              <a:ext uri="{FF2B5EF4-FFF2-40B4-BE49-F238E27FC236}">
                <a16:creationId xmlns="" xmlns:a16="http://schemas.microsoft.com/office/drawing/2014/main" id="{07CC7F7A-7256-0548-804F-D0A5D5AC8F49}"/>
              </a:ext>
            </a:extLst>
          </p:cNvPr>
          <p:cNvSpPr txBox="1"/>
          <p:nvPr/>
        </p:nvSpPr>
        <p:spPr bwMode="auto">
          <a:xfrm>
            <a:off x="8467725" y="5738962"/>
            <a:ext cx="381000" cy="332399"/>
          </a:xfrm>
          <a:prstGeom prst="rect">
            <a:avLst/>
          </a:prstGeom>
          <a:noFill/>
        </p:spPr>
        <p:txBody>
          <a:bodyPr wrap="square" lIns="0" tIns="0" rIns="0" bIns="0">
            <a:spAutoFit/>
          </a:bodyPr>
          <a:lstStyle/>
          <a:p>
            <a:pPr marL="0" marR="0" lvl="0" indent="0" algn="ctr" defTabSz="685739" rtl="0" eaLnBrk="1" fontAlgn="auto" latinLnBrk="0" hangingPunct="1">
              <a:lnSpc>
                <a:spcPct val="9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4 (39)</a:t>
            </a:r>
          </a:p>
          <a:p>
            <a:pPr marL="0" marR="0" lvl="0" indent="0" algn="ctr" defTabSz="685739" rtl="0" eaLnBrk="1" fontAlgn="auto" latinLnBrk="0" hangingPunct="1">
              <a:lnSpc>
                <a:spcPct val="90000"/>
              </a:lnSpc>
              <a:spcBef>
                <a:spcPts val="0"/>
              </a:spcBef>
              <a:spcAft>
                <a:spcPts val="0"/>
              </a:spcAft>
              <a:buClrTx/>
              <a:buSzTx/>
              <a:buFontTx/>
              <a:buNone/>
              <a:tabLst/>
              <a:defRPr/>
            </a:pPr>
            <a:r>
              <a:rPr lang="en-GB" sz="800" dirty="0">
                <a:solidFill>
                  <a:prstClr val="black"/>
                </a:solidFill>
                <a:latin typeface="Arial" panose="020B0604020202020204" pitchFamily="34" charset="0"/>
                <a:ea typeface="MS PGothic" panose="020B0600070205080204" pitchFamily="34" charset="-128"/>
                <a:cs typeface="Arial" panose="020B0604020202020204" pitchFamily="34" charset="0"/>
              </a:rPr>
              <a:t>4 (28)</a:t>
            </a:r>
          </a:p>
          <a:p>
            <a:pPr marL="0" marR="0" lvl="0" indent="0" algn="ctr" defTabSz="685739" rtl="0" eaLnBrk="1" fontAlgn="auto" latinLnBrk="0" hangingPunct="1">
              <a:lnSpc>
                <a:spcPct val="90000"/>
              </a:lnSpc>
              <a:spcBef>
                <a:spcPts val="0"/>
              </a:spcBef>
              <a:spcAft>
                <a:spcPts val="0"/>
              </a:spcAft>
              <a:buClrTx/>
              <a:buSzTx/>
              <a:buFontTx/>
              <a:buNone/>
              <a:tabLst/>
              <a:defRPr/>
            </a:pPr>
            <a:r>
              <a:rPr lang="en-GB" sz="800" dirty="0">
                <a:solidFill>
                  <a:prstClr val="black"/>
                </a:solidFill>
                <a:latin typeface="Arial" panose="020B0604020202020204" pitchFamily="34" charset="0"/>
                <a:ea typeface="MS PGothic" panose="020B0600070205080204" pitchFamily="34" charset="-128"/>
                <a:cs typeface="Arial" panose="020B0604020202020204" pitchFamily="34" charset="0"/>
              </a:rPr>
              <a:t>0 (6)</a:t>
            </a:r>
          </a:p>
        </p:txBody>
      </p:sp>
      <p:sp>
        <p:nvSpPr>
          <p:cNvPr id="58" name="TextBox 57">
            <a:extLst>
              <a:ext uri="{FF2B5EF4-FFF2-40B4-BE49-F238E27FC236}">
                <a16:creationId xmlns="" xmlns:a16="http://schemas.microsoft.com/office/drawing/2014/main" id="{B5D56388-4FE6-A74C-995C-0444FE1F4C30}"/>
              </a:ext>
            </a:extLst>
          </p:cNvPr>
          <p:cNvSpPr txBox="1"/>
          <p:nvPr/>
        </p:nvSpPr>
        <p:spPr bwMode="auto">
          <a:xfrm>
            <a:off x="2522334" y="5628163"/>
            <a:ext cx="2011165" cy="443198"/>
          </a:xfrm>
          <a:prstGeom prst="rect">
            <a:avLst/>
          </a:prstGeom>
          <a:noFill/>
        </p:spPr>
        <p:txBody>
          <a:bodyPr wrap="square" lIns="0" tIns="0" rIns="0" bIns="0">
            <a:spAutoFit/>
          </a:bodyPr>
          <a:lstStyle/>
          <a:p>
            <a:pPr marL="0" marR="0" lvl="0" indent="0" defTabSz="685739" rtl="0" eaLnBrk="1" fontAlgn="auto" latinLnBrk="0" hangingPunct="1">
              <a:lnSpc>
                <a:spcPct val="9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No. of patients risk (no. censored)</a:t>
            </a:r>
          </a:p>
          <a:p>
            <a:pPr marL="0" marR="0" lvl="0" indent="0" defTabSz="685739" rtl="0" eaLnBrk="1" fontAlgn="auto" latinLnBrk="0" hangingPunct="1">
              <a:lnSpc>
                <a:spcPct val="90000"/>
              </a:lnSpc>
              <a:spcBef>
                <a:spcPts val="0"/>
              </a:spcBef>
              <a:spcAft>
                <a:spcPts val="0"/>
              </a:spcAft>
              <a:buClrTx/>
              <a:buSzTx/>
              <a:buFontTx/>
              <a:buNone/>
              <a:tabLst/>
              <a:defRPr/>
            </a:pPr>
            <a:r>
              <a:rPr lang="en-GB" sz="800" b="1" dirty="0">
                <a:solidFill>
                  <a:prstClr val="black"/>
                </a:solidFill>
                <a:latin typeface="Arial" panose="020B0604020202020204" pitchFamily="34" charset="0"/>
                <a:ea typeface="MS PGothic" panose="020B0600070205080204" pitchFamily="34" charset="-128"/>
                <a:cs typeface="Arial" panose="020B0604020202020204" pitchFamily="34" charset="0"/>
              </a:rPr>
              <a:t>Overall</a:t>
            </a:r>
          </a:p>
          <a:p>
            <a:pPr marL="0" marR="0" lvl="0" indent="0" defTabSz="685739" rtl="0" eaLnBrk="1" fontAlgn="auto" latinLnBrk="0" hangingPunct="1">
              <a:lnSpc>
                <a:spcPct val="90000"/>
              </a:lnSpc>
              <a:spcBef>
                <a:spcPts val="0"/>
              </a:spcBef>
              <a:spcAft>
                <a:spcPts val="0"/>
              </a:spcAft>
              <a:buClrTx/>
              <a:buSzTx/>
              <a:buFontTx/>
              <a:buNone/>
              <a:tabLst/>
              <a:defRPr/>
            </a:pPr>
            <a:r>
              <a:rPr lang="en-GB" sz="800" b="1" i="1" dirty="0">
                <a:solidFill>
                  <a:prstClr val="black"/>
                </a:solidFill>
                <a:latin typeface="Arial" panose="020B0604020202020204" pitchFamily="34" charset="0"/>
                <a:ea typeface="MS PGothic" panose="020B0600070205080204" pitchFamily="34" charset="-128"/>
                <a:cs typeface="Arial" panose="020B0604020202020204" pitchFamily="34" charset="0"/>
              </a:rPr>
              <a:t>BRCA1/BRCA2</a:t>
            </a:r>
          </a:p>
          <a:p>
            <a:pPr marL="0" marR="0" lvl="0" indent="0" defTabSz="685739" rtl="0" eaLnBrk="1" fontAlgn="auto" latinLnBrk="0" hangingPunct="1">
              <a:lnSpc>
                <a:spcPct val="90000"/>
              </a:lnSpc>
              <a:spcBef>
                <a:spcPts val="0"/>
              </a:spcBef>
              <a:spcAft>
                <a:spcPts val="0"/>
              </a:spcAft>
              <a:buClrTx/>
              <a:buSzTx/>
              <a:buFontTx/>
              <a:buNone/>
              <a:tabLst/>
              <a:defRPr/>
            </a:pPr>
            <a:r>
              <a:rPr lang="en-GB" sz="800" b="1" i="1" dirty="0">
                <a:solidFill>
                  <a:prstClr val="black"/>
                </a:solidFill>
                <a:latin typeface="Arial" panose="020B0604020202020204" pitchFamily="34" charset="0"/>
                <a:ea typeface="MS PGothic" panose="020B0600070205080204" pitchFamily="34" charset="-128"/>
                <a:cs typeface="Arial" panose="020B0604020202020204" pitchFamily="34" charset="0"/>
              </a:rPr>
              <a:t>ATM</a:t>
            </a:r>
          </a:p>
        </p:txBody>
      </p:sp>
      <p:grpSp>
        <p:nvGrpSpPr>
          <p:cNvPr id="262" name="Group 261">
            <a:extLst>
              <a:ext uri="{FF2B5EF4-FFF2-40B4-BE49-F238E27FC236}">
                <a16:creationId xmlns="" xmlns:a16="http://schemas.microsoft.com/office/drawing/2014/main" id="{616269DE-CE21-0044-AF4A-A10DB333B410}"/>
              </a:ext>
            </a:extLst>
          </p:cNvPr>
          <p:cNvGrpSpPr/>
          <p:nvPr/>
        </p:nvGrpSpPr>
        <p:grpSpPr>
          <a:xfrm>
            <a:off x="3974954" y="4008703"/>
            <a:ext cx="5121475" cy="1095575"/>
            <a:chOff x="3974954" y="4054423"/>
            <a:chExt cx="5121475" cy="1095575"/>
          </a:xfrm>
        </p:grpSpPr>
        <p:grpSp>
          <p:nvGrpSpPr>
            <p:cNvPr id="174" name="Group 173">
              <a:extLst>
                <a:ext uri="{FF2B5EF4-FFF2-40B4-BE49-F238E27FC236}">
                  <a16:creationId xmlns="" xmlns:a16="http://schemas.microsoft.com/office/drawing/2014/main" id="{3EDE7F08-5FEB-9549-AD83-DD99933CACF0}"/>
                </a:ext>
              </a:extLst>
            </p:cNvPr>
            <p:cNvGrpSpPr/>
            <p:nvPr/>
          </p:nvGrpSpPr>
          <p:grpSpPr>
            <a:xfrm>
              <a:off x="9000979" y="5054548"/>
              <a:ext cx="95450" cy="95450"/>
              <a:chOff x="5052890" y="5070275"/>
              <a:chExt cx="95450" cy="95450"/>
            </a:xfrm>
          </p:grpSpPr>
          <p:sp>
            <p:nvSpPr>
              <p:cNvPr id="175" name="Line 66">
                <a:extLst>
                  <a:ext uri="{FF2B5EF4-FFF2-40B4-BE49-F238E27FC236}">
                    <a16:creationId xmlns="" xmlns:a16="http://schemas.microsoft.com/office/drawing/2014/main" id="{D678E2E6-F7CB-504C-97A6-FCC8FEBA1D57}"/>
                  </a:ext>
                </a:extLst>
              </p:cNvPr>
              <p:cNvSpPr>
                <a:spLocks noChangeShapeType="1"/>
              </p:cNvSpPr>
              <p:nvPr/>
            </p:nvSpPr>
            <p:spPr bwMode="auto">
              <a:xfrm rot="2700000">
                <a:off x="5100615" y="5070275"/>
                <a:ext cx="0" cy="95450"/>
              </a:xfrm>
              <a:prstGeom prst="line">
                <a:avLst/>
              </a:prstGeom>
              <a:noFill/>
              <a:ln w="19050" cap="sq">
                <a:solidFill>
                  <a:schemeClr val="accent1"/>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76" name="Line 66">
                <a:extLst>
                  <a:ext uri="{FF2B5EF4-FFF2-40B4-BE49-F238E27FC236}">
                    <a16:creationId xmlns="" xmlns:a16="http://schemas.microsoft.com/office/drawing/2014/main" id="{FEEFFB25-D866-6247-B18D-A9F759E50021}"/>
                  </a:ext>
                </a:extLst>
              </p:cNvPr>
              <p:cNvSpPr>
                <a:spLocks noChangeShapeType="1"/>
              </p:cNvSpPr>
              <p:nvPr/>
            </p:nvSpPr>
            <p:spPr bwMode="auto">
              <a:xfrm rot="-2700000">
                <a:off x="5100615" y="5070275"/>
                <a:ext cx="0" cy="95450"/>
              </a:xfrm>
              <a:prstGeom prst="line">
                <a:avLst/>
              </a:prstGeom>
              <a:noFill/>
              <a:ln w="19050" cap="sq">
                <a:solidFill>
                  <a:schemeClr val="accent1"/>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177" name="Group 176">
              <a:extLst>
                <a:ext uri="{FF2B5EF4-FFF2-40B4-BE49-F238E27FC236}">
                  <a16:creationId xmlns="" xmlns:a16="http://schemas.microsoft.com/office/drawing/2014/main" id="{67A11174-D223-FC41-BBC0-2C861A67CB6A}"/>
                </a:ext>
              </a:extLst>
            </p:cNvPr>
            <p:cNvGrpSpPr/>
            <p:nvPr/>
          </p:nvGrpSpPr>
          <p:grpSpPr>
            <a:xfrm>
              <a:off x="8185004" y="4695773"/>
              <a:ext cx="95450" cy="95450"/>
              <a:chOff x="5052890" y="5070275"/>
              <a:chExt cx="95450" cy="95450"/>
            </a:xfrm>
          </p:grpSpPr>
          <p:sp>
            <p:nvSpPr>
              <p:cNvPr id="178" name="Line 66">
                <a:extLst>
                  <a:ext uri="{FF2B5EF4-FFF2-40B4-BE49-F238E27FC236}">
                    <a16:creationId xmlns="" xmlns:a16="http://schemas.microsoft.com/office/drawing/2014/main" id="{D3138B02-15E9-0945-9586-C17F5D216911}"/>
                  </a:ext>
                </a:extLst>
              </p:cNvPr>
              <p:cNvSpPr>
                <a:spLocks noChangeShapeType="1"/>
              </p:cNvSpPr>
              <p:nvPr/>
            </p:nvSpPr>
            <p:spPr bwMode="auto">
              <a:xfrm rot="2700000">
                <a:off x="5100615" y="5070275"/>
                <a:ext cx="0" cy="95450"/>
              </a:xfrm>
              <a:prstGeom prst="line">
                <a:avLst/>
              </a:prstGeom>
              <a:noFill/>
              <a:ln w="19050" cap="sq">
                <a:solidFill>
                  <a:schemeClr val="accent1"/>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79" name="Line 66">
                <a:extLst>
                  <a:ext uri="{FF2B5EF4-FFF2-40B4-BE49-F238E27FC236}">
                    <a16:creationId xmlns="" xmlns:a16="http://schemas.microsoft.com/office/drawing/2014/main" id="{9FEB9D65-9958-4043-8131-B702A04B002A}"/>
                  </a:ext>
                </a:extLst>
              </p:cNvPr>
              <p:cNvSpPr>
                <a:spLocks noChangeShapeType="1"/>
              </p:cNvSpPr>
              <p:nvPr/>
            </p:nvSpPr>
            <p:spPr bwMode="auto">
              <a:xfrm rot="-2700000">
                <a:off x="5100615" y="5070275"/>
                <a:ext cx="0" cy="95450"/>
              </a:xfrm>
              <a:prstGeom prst="line">
                <a:avLst/>
              </a:prstGeom>
              <a:noFill/>
              <a:ln w="19050" cap="sq">
                <a:solidFill>
                  <a:schemeClr val="accent1"/>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181" name="Group 180">
              <a:extLst>
                <a:ext uri="{FF2B5EF4-FFF2-40B4-BE49-F238E27FC236}">
                  <a16:creationId xmlns="" xmlns:a16="http://schemas.microsoft.com/office/drawing/2014/main" id="{3866EC7F-CB96-A344-A499-60661DF5ECD1}"/>
                </a:ext>
              </a:extLst>
            </p:cNvPr>
            <p:cNvGrpSpPr/>
            <p:nvPr/>
          </p:nvGrpSpPr>
          <p:grpSpPr>
            <a:xfrm>
              <a:off x="8150079" y="4695773"/>
              <a:ext cx="95450" cy="95450"/>
              <a:chOff x="5052890" y="5070275"/>
              <a:chExt cx="95450" cy="95450"/>
            </a:xfrm>
          </p:grpSpPr>
          <p:sp>
            <p:nvSpPr>
              <p:cNvPr id="182" name="Line 66">
                <a:extLst>
                  <a:ext uri="{FF2B5EF4-FFF2-40B4-BE49-F238E27FC236}">
                    <a16:creationId xmlns="" xmlns:a16="http://schemas.microsoft.com/office/drawing/2014/main" id="{5011DAE6-AD12-2E49-8CA1-70827C98489B}"/>
                  </a:ext>
                </a:extLst>
              </p:cNvPr>
              <p:cNvSpPr>
                <a:spLocks noChangeShapeType="1"/>
              </p:cNvSpPr>
              <p:nvPr/>
            </p:nvSpPr>
            <p:spPr bwMode="auto">
              <a:xfrm rot="2700000">
                <a:off x="5100615" y="5070275"/>
                <a:ext cx="0" cy="95450"/>
              </a:xfrm>
              <a:prstGeom prst="line">
                <a:avLst/>
              </a:prstGeom>
              <a:noFill/>
              <a:ln w="19050" cap="sq">
                <a:solidFill>
                  <a:schemeClr val="accent1"/>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83" name="Line 66">
                <a:extLst>
                  <a:ext uri="{FF2B5EF4-FFF2-40B4-BE49-F238E27FC236}">
                    <a16:creationId xmlns="" xmlns:a16="http://schemas.microsoft.com/office/drawing/2014/main" id="{5E27D1FD-C6A2-3547-A22A-EA8268A0B718}"/>
                  </a:ext>
                </a:extLst>
              </p:cNvPr>
              <p:cNvSpPr>
                <a:spLocks noChangeShapeType="1"/>
              </p:cNvSpPr>
              <p:nvPr/>
            </p:nvSpPr>
            <p:spPr bwMode="auto">
              <a:xfrm rot="-2700000">
                <a:off x="5100615" y="5070275"/>
                <a:ext cx="0" cy="95450"/>
              </a:xfrm>
              <a:prstGeom prst="line">
                <a:avLst/>
              </a:prstGeom>
              <a:noFill/>
              <a:ln w="19050" cap="sq">
                <a:solidFill>
                  <a:schemeClr val="accent1"/>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184" name="Group 183">
              <a:extLst>
                <a:ext uri="{FF2B5EF4-FFF2-40B4-BE49-F238E27FC236}">
                  <a16:creationId xmlns="" xmlns:a16="http://schemas.microsoft.com/office/drawing/2014/main" id="{E7457391-3DE1-834F-ADB6-CE82CA4AEF0C}"/>
                </a:ext>
              </a:extLst>
            </p:cNvPr>
            <p:cNvGrpSpPr/>
            <p:nvPr/>
          </p:nvGrpSpPr>
          <p:grpSpPr>
            <a:xfrm>
              <a:off x="8140554" y="4695773"/>
              <a:ext cx="95450" cy="95450"/>
              <a:chOff x="5052890" y="5070275"/>
              <a:chExt cx="95450" cy="95450"/>
            </a:xfrm>
          </p:grpSpPr>
          <p:sp>
            <p:nvSpPr>
              <p:cNvPr id="185" name="Line 66">
                <a:extLst>
                  <a:ext uri="{FF2B5EF4-FFF2-40B4-BE49-F238E27FC236}">
                    <a16:creationId xmlns="" xmlns:a16="http://schemas.microsoft.com/office/drawing/2014/main" id="{C783E40D-1CCE-B349-815D-C3AF058E57E4}"/>
                  </a:ext>
                </a:extLst>
              </p:cNvPr>
              <p:cNvSpPr>
                <a:spLocks noChangeShapeType="1"/>
              </p:cNvSpPr>
              <p:nvPr/>
            </p:nvSpPr>
            <p:spPr bwMode="auto">
              <a:xfrm rot="2700000">
                <a:off x="5100615" y="5070275"/>
                <a:ext cx="0" cy="95450"/>
              </a:xfrm>
              <a:prstGeom prst="line">
                <a:avLst/>
              </a:prstGeom>
              <a:noFill/>
              <a:ln w="19050" cap="sq">
                <a:solidFill>
                  <a:schemeClr val="accent1"/>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86" name="Line 66">
                <a:extLst>
                  <a:ext uri="{FF2B5EF4-FFF2-40B4-BE49-F238E27FC236}">
                    <a16:creationId xmlns="" xmlns:a16="http://schemas.microsoft.com/office/drawing/2014/main" id="{0AD26A11-5AC2-E044-991F-4E0CC739AC6C}"/>
                  </a:ext>
                </a:extLst>
              </p:cNvPr>
              <p:cNvSpPr>
                <a:spLocks noChangeShapeType="1"/>
              </p:cNvSpPr>
              <p:nvPr/>
            </p:nvSpPr>
            <p:spPr bwMode="auto">
              <a:xfrm rot="-2700000">
                <a:off x="5100615" y="5070275"/>
                <a:ext cx="0" cy="95450"/>
              </a:xfrm>
              <a:prstGeom prst="line">
                <a:avLst/>
              </a:prstGeom>
              <a:noFill/>
              <a:ln w="19050" cap="sq">
                <a:solidFill>
                  <a:schemeClr val="accent1"/>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187" name="Group 186">
              <a:extLst>
                <a:ext uri="{FF2B5EF4-FFF2-40B4-BE49-F238E27FC236}">
                  <a16:creationId xmlns="" xmlns:a16="http://schemas.microsoft.com/office/drawing/2014/main" id="{923CDDCD-A3E9-804D-A04F-D5A04567AF0E}"/>
                </a:ext>
              </a:extLst>
            </p:cNvPr>
            <p:cNvGrpSpPr/>
            <p:nvPr/>
          </p:nvGrpSpPr>
          <p:grpSpPr>
            <a:xfrm>
              <a:off x="7899254" y="4695773"/>
              <a:ext cx="95450" cy="95450"/>
              <a:chOff x="5052890" y="5070275"/>
              <a:chExt cx="95450" cy="95450"/>
            </a:xfrm>
          </p:grpSpPr>
          <p:sp>
            <p:nvSpPr>
              <p:cNvPr id="188" name="Line 66">
                <a:extLst>
                  <a:ext uri="{FF2B5EF4-FFF2-40B4-BE49-F238E27FC236}">
                    <a16:creationId xmlns="" xmlns:a16="http://schemas.microsoft.com/office/drawing/2014/main" id="{0E6E3A3F-EE2E-9B49-97A1-5F9DFBB0B3D8}"/>
                  </a:ext>
                </a:extLst>
              </p:cNvPr>
              <p:cNvSpPr>
                <a:spLocks noChangeShapeType="1"/>
              </p:cNvSpPr>
              <p:nvPr/>
            </p:nvSpPr>
            <p:spPr bwMode="auto">
              <a:xfrm rot="2700000">
                <a:off x="5100615" y="5070275"/>
                <a:ext cx="0" cy="95450"/>
              </a:xfrm>
              <a:prstGeom prst="line">
                <a:avLst/>
              </a:prstGeom>
              <a:noFill/>
              <a:ln w="19050" cap="sq">
                <a:solidFill>
                  <a:schemeClr val="accent1"/>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89" name="Line 66">
                <a:extLst>
                  <a:ext uri="{FF2B5EF4-FFF2-40B4-BE49-F238E27FC236}">
                    <a16:creationId xmlns="" xmlns:a16="http://schemas.microsoft.com/office/drawing/2014/main" id="{D49248A5-4DB7-0649-9AC7-D96E865B79C9}"/>
                  </a:ext>
                </a:extLst>
              </p:cNvPr>
              <p:cNvSpPr>
                <a:spLocks noChangeShapeType="1"/>
              </p:cNvSpPr>
              <p:nvPr/>
            </p:nvSpPr>
            <p:spPr bwMode="auto">
              <a:xfrm rot="-2700000">
                <a:off x="5100615" y="5070275"/>
                <a:ext cx="0" cy="95450"/>
              </a:xfrm>
              <a:prstGeom prst="line">
                <a:avLst/>
              </a:prstGeom>
              <a:noFill/>
              <a:ln w="19050" cap="sq">
                <a:solidFill>
                  <a:schemeClr val="accent1"/>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190" name="Group 189">
              <a:extLst>
                <a:ext uri="{FF2B5EF4-FFF2-40B4-BE49-F238E27FC236}">
                  <a16:creationId xmlns="" xmlns:a16="http://schemas.microsoft.com/office/drawing/2014/main" id="{C7FA52C7-0F7F-0D4B-A368-957D4A43E4B8}"/>
                </a:ext>
              </a:extLst>
            </p:cNvPr>
            <p:cNvGrpSpPr/>
            <p:nvPr/>
          </p:nvGrpSpPr>
          <p:grpSpPr>
            <a:xfrm>
              <a:off x="7429354" y="4695773"/>
              <a:ext cx="95450" cy="95450"/>
              <a:chOff x="5052890" y="5070275"/>
              <a:chExt cx="95450" cy="95450"/>
            </a:xfrm>
          </p:grpSpPr>
          <p:sp>
            <p:nvSpPr>
              <p:cNvPr id="191" name="Line 66">
                <a:extLst>
                  <a:ext uri="{FF2B5EF4-FFF2-40B4-BE49-F238E27FC236}">
                    <a16:creationId xmlns="" xmlns:a16="http://schemas.microsoft.com/office/drawing/2014/main" id="{BBCA1F80-8E03-BF49-9EB3-8350EE6220F6}"/>
                  </a:ext>
                </a:extLst>
              </p:cNvPr>
              <p:cNvSpPr>
                <a:spLocks noChangeShapeType="1"/>
              </p:cNvSpPr>
              <p:nvPr/>
            </p:nvSpPr>
            <p:spPr bwMode="auto">
              <a:xfrm rot="2700000">
                <a:off x="5100615" y="5070275"/>
                <a:ext cx="0" cy="95450"/>
              </a:xfrm>
              <a:prstGeom prst="line">
                <a:avLst/>
              </a:prstGeom>
              <a:noFill/>
              <a:ln w="19050" cap="sq">
                <a:solidFill>
                  <a:schemeClr val="accent1"/>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92" name="Line 66">
                <a:extLst>
                  <a:ext uri="{FF2B5EF4-FFF2-40B4-BE49-F238E27FC236}">
                    <a16:creationId xmlns="" xmlns:a16="http://schemas.microsoft.com/office/drawing/2014/main" id="{6B809AB0-8131-554D-839E-7688AC8E82BF}"/>
                  </a:ext>
                </a:extLst>
              </p:cNvPr>
              <p:cNvSpPr>
                <a:spLocks noChangeShapeType="1"/>
              </p:cNvSpPr>
              <p:nvPr/>
            </p:nvSpPr>
            <p:spPr bwMode="auto">
              <a:xfrm rot="-2700000">
                <a:off x="5100615" y="5070275"/>
                <a:ext cx="0" cy="95450"/>
              </a:xfrm>
              <a:prstGeom prst="line">
                <a:avLst/>
              </a:prstGeom>
              <a:noFill/>
              <a:ln w="19050" cap="sq">
                <a:solidFill>
                  <a:schemeClr val="accent1"/>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193" name="Group 192">
              <a:extLst>
                <a:ext uri="{FF2B5EF4-FFF2-40B4-BE49-F238E27FC236}">
                  <a16:creationId xmlns="" xmlns:a16="http://schemas.microsoft.com/office/drawing/2014/main" id="{3ACE5F74-2062-E94F-9135-0340D76203B4}"/>
                </a:ext>
              </a:extLst>
            </p:cNvPr>
            <p:cNvGrpSpPr/>
            <p:nvPr/>
          </p:nvGrpSpPr>
          <p:grpSpPr>
            <a:xfrm>
              <a:off x="7403954" y="4695773"/>
              <a:ext cx="95450" cy="95450"/>
              <a:chOff x="5052890" y="5070275"/>
              <a:chExt cx="95450" cy="95450"/>
            </a:xfrm>
          </p:grpSpPr>
          <p:sp>
            <p:nvSpPr>
              <p:cNvPr id="194" name="Line 66">
                <a:extLst>
                  <a:ext uri="{FF2B5EF4-FFF2-40B4-BE49-F238E27FC236}">
                    <a16:creationId xmlns="" xmlns:a16="http://schemas.microsoft.com/office/drawing/2014/main" id="{C1EFB359-6523-014D-88B2-BBB9BC84E586}"/>
                  </a:ext>
                </a:extLst>
              </p:cNvPr>
              <p:cNvSpPr>
                <a:spLocks noChangeShapeType="1"/>
              </p:cNvSpPr>
              <p:nvPr/>
            </p:nvSpPr>
            <p:spPr bwMode="auto">
              <a:xfrm rot="2700000">
                <a:off x="5100615" y="5070275"/>
                <a:ext cx="0" cy="95450"/>
              </a:xfrm>
              <a:prstGeom prst="line">
                <a:avLst/>
              </a:prstGeom>
              <a:noFill/>
              <a:ln w="19050" cap="sq">
                <a:solidFill>
                  <a:schemeClr val="accent1"/>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95" name="Line 66">
                <a:extLst>
                  <a:ext uri="{FF2B5EF4-FFF2-40B4-BE49-F238E27FC236}">
                    <a16:creationId xmlns="" xmlns:a16="http://schemas.microsoft.com/office/drawing/2014/main" id="{7CAE70C4-E716-6A4F-8496-8D9B2002CC00}"/>
                  </a:ext>
                </a:extLst>
              </p:cNvPr>
              <p:cNvSpPr>
                <a:spLocks noChangeShapeType="1"/>
              </p:cNvSpPr>
              <p:nvPr/>
            </p:nvSpPr>
            <p:spPr bwMode="auto">
              <a:xfrm rot="-2700000">
                <a:off x="5100615" y="5070275"/>
                <a:ext cx="0" cy="95450"/>
              </a:xfrm>
              <a:prstGeom prst="line">
                <a:avLst/>
              </a:prstGeom>
              <a:noFill/>
              <a:ln w="19050" cap="sq">
                <a:solidFill>
                  <a:schemeClr val="accent1"/>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196" name="Group 195">
              <a:extLst>
                <a:ext uri="{FF2B5EF4-FFF2-40B4-BE49-F238E27FC236}">
                  <a16:creationId xmlns="" xmlns:a16="http://schemas.microsoft.com/office/drawing/2014/main" id="{DF0F1B20-8455-974C-B8C3-CE25AFEA7E85}"/>
                </a:ext>
              </a:extLst>
            </p:cNvPr>
            <p:cNvGrpSpPr/>
            <p:nvPr/>
          </p:nvGrpSpPr>
          <p:grpSpPr>
            <a:xfrm>
              <a:off x="7384904" y="4695773"/>
              <a:ext cx="95450" cy="95450"/>
              <a:chOff x="5052890" y="5070275"/>
              <a:chExt cx="95450" cy="95450"/>
            </a:xfrm>
          </p:grpSpPr>
          <p:sp>
            <p:nvSpPr>
              <p:cNvPr id="197" name="Line 66">
                <a:extLst>
                  <a:ext uri="{FF2B5EF4-FFF2-40B4-BE49-F238E27FC236}">
                    <a16:creationId xmlns="" xmlns:a16="http://schemas.microsoft.com/office/drawing/2014/main" id="{19D0BCA6-3C96-9D41-97A4-4769C7E98268}"/>
                  </a:ext>
                </a:extLst>
              </p:cNvPr>
              <p:cNvSpPr>
                <a:spLocks noChangeShapeType="1"/>
              </p:cNvSpPr>
              <p:nvPr/>
            </p:nvSpPr>
            <p:spPr bwMode="auto">
              <a:xfrm rot="2700000">
                <a:off x="5100615" y="5070275"/>
                <a:ext cx="0" cy="95450"/>
              </a:xfrm>
              <a:prstGeom prst="line">
                <a:avLst/>
              </a:prstGeom>
              <a:noFill/>
              <a:ln w="19050" cap="sq">
                <a:solidFill>
                  <a:schemeClr val="accent1"/>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98" name="Line 66">
                <a:extLst>
                  <a:ext uri="{FF2B5EF4-FFF2-40B4-BE49-F238E27FC236}">
                    <a16:creationId xmlns="" xmlns:a16="http://schemas.microsoft.com/office/drawing/2014/main" id="{143D7F87-F13E-E043-AEFA-75043B2BD635}"/>
                  </a:ext>
                </a:extLst>
              </p:cNvPr>
              <p:cNvSpPr>
                <a:spLocks noChangeShapeType="1"/>
              </p:cNvSpPr>
              <p:nvPr/>
            </p:nvSpPr>
            <p:spPr bwMode="auto">
              <a:xfrm rot="-2700000">
                <a:off x="5100615" y="5070275"/>
                <a:ext cx="0" cy="95450"/>
              </a:xfrm>
              <a:prstGeom prst="line">
                <a:avLst/>
              </a:prstGeom>
              <a:noFill/>
              <a:ln w="19050" cap="sq">
                <a:solidFill>
                  <a:schemeClr val="accent1"/>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199" name="Group 198">
              <a:extLst>
                <a:ext uri="{FF2B5EF4-FFF2-40B4-BE49-F238E27FC236}">
                  <a16:creationId xmlns="" xmlns:a16="http://schemas.microsoft.com/office/drawing/2014/main" id="{B5F952D0-A91D-934F-BA3A-E0A431502CFC}"/>
                </a:ext>
              </a:extLst>
            </p:cNvPr>
            <p:cNvGrpSpPr/>
            <p:nvPr/>
          </p:nvGrpSpPr>
          <p:grpSpPr>
            <a:xfrm>
              <a:off x="7378554" y="4651323"/>
              <a:ext cx="95450" cy="95450"/>
              <a:chOff x="5052890" y="5070275"/>
              <a:chExt cx="95450" cy="95450"/>
            </a:xfrm>
          </p:grpSpPr>
          <p:sp>
            <p:nvSpPr>
              <p:cNvPr id="200" name="Line 66">
                <a:extLst>
                  <a:ext uri="{FF2B5EF4-FFF2-40B4-BE49-F238E27FC236}">
                    <a16:creationId xmlns="" xmlns:a16="http://schemas.microsoft.com/office/drawing/2014/main" id="{DF491F14-6350-A44B-A77C-03CA67A0A705}"/>
                  </a:ext>
                </a:extLst>
              </p:cNvPr>
              <p:cNvSpPr>
                <a:spLocks noChangeShapeType="1"/>
              </p:cNvSpPr>
              <p:nvPr/>
            </p:nvSpPr>
            <p:spPr bwMode="auto">
              <a:xfrm rot="2700000">
                <a:off x="5100615" y="5070275"/>
                <a:ext cx="0" cy="95450"/>
              </a:xfrm>
              <a:prstGeom prst="line">
                <a:avLst/>
              </a:prstGeom>
              <a:noFill/>
              <a:ln w="19050" cap="sq">
                <a:solidFill>
                  <a:schemeClr val="accent1"/>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01" name="Line 66">
                <a:extLst>
                  <a:ext uri="{FF2B5EF4-FFF2-40B4-BE49-F238E27FC236}">
                    <a16:creationId xmlns="" xmlns:a16="http://schemas.microsoft.com/office/drawing/2014/main" id="{2E4EF92B-8A65-B34D-BE7B-9FE1F7D08111}"/>
                  </a:ext>
                </a:extLst>
              </p:cNvPr>
              <p:cNvSpPr>
                <a:spLocks noChangeShapeType="1"/>
              </p:cNvSpPr>
              <p:nvPr/>
            </p:nvSpPr>
            <p:spPr bwMode="auto">
              <a:xfrm rot="-2700000">
                <a:off x="5100615" y="5070275"/>
                <a:ext cx="0" cy="95450"/>
              </a:xfrm>
              <a:prstGeom prst="line">
                <a:avLst/>
              </a:prstGeom>
              <a:noFill/>
              <a:ln w="19050" cap="sq">
                <a:solidFill>
                  <a:schemeClr val="accent1"/>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202" name="Group 201">
              <a:extLst>
                <a:ext uri="{FF2B5EF4-FFF2-40B4-BE49-F238E27FC236}">
                  <a16:creationId xmlns="" xmlns:a16="http://schemas.microsoft.com/office/drawing/2014/main" id="{B51EF1DA-FDB4-6C45-96A1-A857A3DB51F1}"/>
                </a:ext>
              </a:extLst>
            </p:cNvPr>
            <p:cNvGrpSpPr/>
            <p:nvPr/>
          </p:nvGrpSpPr>
          <p:grpSpPr>
            <a:xfrm>
              <a:off x="7343629" y="4651323"/>
              <a:ext cx="95450" cy="95450"/>
              <a:chOff x="5052890" y="5070275"/>
              <a:chExt cx="95450" cy="95450"/>
            </a:xfrm>
          </p:grpSpPr>
          <p:sp>
            <p:nvSpPr>
              <p:cNvPr id="203" name="Line 66">
                <a:extLst>
                  <a:ext uri="{FF2B5EF4-FFF2-40B4-BE49-F238E27FC236}">
                    <a16:creationId xmlns="" xmlns:a16="http://schemas.microsoft.com/office/drawing/2014/main" id="{ED555C2B-2E4A-E140-B1FE-C179524A4349}"/>
                  </a:ext>
                </a:extLst>
              </p:cNvPr>
              <p:cNvSpPr>
                <a:spLocks noChangeShapeType="1"/>
              </p:cNvSpPr>
              <p:nvPr/>
            </p:nvSpPr>
            <p:spPr bwMode="auto">
              <a:xfrm rot="2700000">
                <a:off x="5100615" y="5070275"/>
                <a:ext cx="0" cy="95450"/>
              </a:xfrm>
              <a:prstGeom prst="line">
                <a:avLst/>
              </a:prstGeom>
              <a:noFill/>
              <a:ln w="19050" cap="sq">
                <a:solidFill>
                  <a:schemeClr val="accent1"/>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04" name="Line 66">
                <a:extLst>
                  <a:ext uri="{FF2B5EF4-FFF2-40B4-BE49-F238E27FC236}">
                    <a16:creationId xmlns="" xmlns:a16="http://schemas.microsoft.com/office/drawing/2014/main" id="{79BC11DE-1F2E-6043-BD4F-204F9B42ACB1}"/>
                  </a:ext>
                </a:extLst>
              </p:cNvPr>
              <p:cNvSpPr>
                <a:spLocks noChangeShapeType="1"/>
              </p:cNvSpPr>
              <p:nvPr/>
            </p:nvSpPr>
            <p:spPr bwMode="auto">
              <a:xfrm rot="-2700000">
                <a:off x="5100615" y="5070275"/>
                <a:ext cx="0" cy="95450"/>
              </a:xfrm>
              <a:prstGeom prst="line">
                <a:avLst/>
              </a:prstGeom>
              <a:noFill/>
              <a:ln w="19050" cap="sq">
                <a:solidFill>
                  <a:schemeClr val="accent1"/>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205" name="Group 204">
              <a:extLst>
                <a:ext uri="{FF2B5EF4-FFF2-40B4-BE49-F238E27FC236}">
                  <a16:creationId xmlns="" xmlns:a16="http://schemas.microsoft.com/office/drawing/2014/main" id="{FD1BF413-3FF0-2744-B5C7-D1E44F12B2AE}"/>
                </a:ext>
              </a:extLst>
            </p:cNvPr>
            <p:cNvGrpSpPr/>
            <p:nvPr/>
          </p:nvGrpSpPr>
          <p:grpSpPr>
            <a:xfrm>
              <a:off x="6886429" y="4651323"/>
              <a:ext cx="95450" cy="95450"/>
              <a:chOff x="5052890" y="5070275"/>
              <a:chExt cx="95450" cy="95450"/>
            </a:xfrm>
          </p:grpSpPr>
          <p:sp>
            <p:nvSpPr>
              <p:cNvPr id="206" name="Line 66">
                <a:extLst>
                  <a:ext uri="{FF2B5EF4-FFF2-40B4-BE49-F238E27FC236}">
                    <a16:creationId xmlns="" xmlns:a16="http://schemas.microsoft.com/office/drawing/2014/main" id="{C0607587-1731-A444-97C1-5A8C32EB9BA2}"/>
                  </a:ext>
                </a:extLst>
              </p:cNvPr>
              <p:cNvSpPr>
                <a:spLocks noChangeShapeType="1"/>
              </p:cNvSpPr>
              <p:nvPr/>
            </p:nvSpPr>
            <p:spPr bwMode="auto">
              <a:xfrm rot="2700000">
                <a:off x="5100615" y="5070275"/>
                <a:ext cx="0" cy="95450"/>
              </a:xfrm>
              <a:prstGeom prst="line">
                <a:avLst/>
              </a:prstGeom>
              <a:noFill/>
              <a:ln w="19050" cap="sq">
                <a:solidFill>
                  <a:schemeClr val="accent1"/>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07" name="Line 66">
                <a:extLst>
                  <a:ext uri="{FF2B5EF4-FFF2-40B4-BE49-F238E27FC236}">
                    <a16:creationId xmlns="" xmlns:a16="http://schemas.microsoft.com/office/drawing/2014/main" id="{FDFB742D-6E90-7A49-B9D0-B4C40C594CE4}"/>
                  </a:ext>
                </a:extLst>
              </p:cNvPr>
              <p:cNvSpPr>
                <a:spLocks noChangeShapeType="1"/>
              </p:cNvSpPr>
              <p:nvPr/>
            </p:nvSpPr>
            <p:spPr bwMode="auto">
              <a:xfrm rot="-2700000">
                <a:off x="5100615" y="5070275"/>
                <a:ext cx="0" cy="95450"/>
              </a:xfrm>
              <a:prstGeom prst="line">
                <a:avLst/>
              </a:prstGeom>
              <a:noFill/>
              <a:ln w="19050" cap="sq">
                <a:solidFill>
                  <a:schemeClr val="accent1"/>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208" name="Group 207">
              <a:extLst>
                <a:ext uri="{FF2B5EF4-FFF2-40B4-BE49-F238E27FC236}">
                  <a16:creationId xmlns="" xmlns:a16="http://schemas.microsoft.com/office/drawing/2014/main" id="{BDC23062-32C8-C440-A1F0-1221F7B4E05A}"/>
                </a:ext>
              </a:extLst>
            </p:cNvPr>
            <p:cNvGrpSpPr/>
            <p:nvPr/>
          </p:nvGrpSpPr>
          <p:grpSpPr>
            <a:xfrm>
              <a:off x="6632429" y="4606873"/>
              <a:ext cx="95450" cy="95450"/>
              <a:chOff x="5052890" y="5070275"/>
              <a:chExt cx="95450" cy="95450"/>
            </a:xfrm>
          </p:grpSpPr>
          <p:sp>
            <p:nvSpPr>
              <p:cNvPr id="209" name="Line 66">
                <a:extLst>
                  <a:ext uri="{FF2B5EF4-FFF2-40B4-BE49-F238E27FC236}">
                    <a16:creationId xmlns="" xmlns:a16="http://schemas.microsoft.com/office/drawing/2014/main" id="{052B1C60-DC8C-2B4F-9A9F-5D6F2DD8D3C0}"/>
                  </a:ext>
                </a:extLst>
              </p:cNvPr>
              <p:cNvSpPr>
                <a:spLocks noChangeShapeType="1"/>
              </p:cNvSpPr>
              <p:nvPr/>
            </p:nvSpPr>
            <p:spPr bwMode="auto">
              <a:xfrm rot="2700000">
                <a:off x="5100615" y="5070275"/>
                <a:ext cx="0" cy="95450"/>
              </a:xfrm>
              <a:prstGeom prst="line">
                <a:avLst/>
              </a:prstGeom>
              <a:noFill/>
              <a:ln w="19050" cap="sq">
                <a:solidFill>
                  <a:schemeClr val="accent1"/>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10" name="Line 66">
                <a:extLst>
                  <a:ext uri="{FF2B5EF4-FFF2-40B4-BE49-F238E27FC236}">
                    <a16:creationId xmlns="" xmlns:a16="http://schemas.microsoft.com/office/drawing/2014/main" id="{6C4D09FE-86F6-F848-97A7-66DA33C48E74}"/>
                  </a:ext>
                </a:extLst>
              </p:cNvPr>
              <p:cNvSpPr>
                <a:spLocks noChangeShapeType="1"/>
              </p:cNvSpPr>
              <p:nvPr/>
            </p:nvSpPr>
            <p:spPr bwMode="auto">
              <a:xfrm rot="-2700000">
                <a:off x="5100615" y="5070275"/>
                <a:ext cx="0" cy="95450"/>
              </a:xfrm>
              <a:prstGeom prst="line">
                <a:avLst/>
              </a:prstGeom>
              <a:noFill/>
              <a:ln w="19050" cap="sq">
                <a:solidFill>
                  <a:schemeClr val="accent1"/>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212" name="Group 211">
              <a:extLst>
                <a:ext uri="{FF2B5EF4-FFF2-40B4-BE49-F238E27FC236}">
                  <a16:creationId xmlns="" xmlns:a16="http://schemas.microsoft.com/office/drawing/2014/main" id="{2C96D4E4-10FB-E34D-9CC3-D3B0858F6C13}"/>
                </a:ext>
              </a:extLst>
            </p:cNvPr>
            <p:cNvGrpSpPr/>
            <p:nvPr/>
          </p:nvGrpSpPr>
          <p:grpSpPr>
            <a:xfrm>
              <a:off x="6511779" y="4533848"/>
              <a:ext cx="95450" cy="95450"/>
              <a:chOff x="5052890" y="5070275"/>
              <a:chExt cx="95450" cy="95450"/>
            </a:xfrm>
          </p:grpSpPr>
          <p:sp>
            <p:nvSpPr>
              <p:cNvPr id="213" name="Line 66">
                <a:extLst>
                  <a:ext uri="{FF2B5EF4-FFF2-40B4-BE49-F238E27FC236}">
                    <a16:creationId xmlns="" xmlns:a16="http://schemas.microsoft.com/office/drawing/2014/main" id="{6C8E5492-6AE2-AA4F-BA0E-A4AC0C5E907E}"/>
                  </a:ext>
                </a:extLst>
              </p:cNvPr>
              <p:cNvSpPr>
                <a:spLocks noChangeShapeType="1"/>
              </p:cNvSpPr>
              <p:nvPr/>
            </p:nvSpPr>
            <p:spPr bwMode="auto">
              <a:xfrm rot="2700000">
                <a:off x="5100615" y="5070275"/>
                <a:ext cx="0" cy="95450"/>
              </a:xfrm>
              <a:prstGeom prst="line">
                <a:avLst/>
              </a:prstGeom>
              <a:noFill/>
              <a:ln w="19050" cap="sq">
                <a:solidFill>
                  <a:schemeClr val="accent1"/>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14" name="Line 66">
                <a:extLst>
                  <a:ext uri="{FF2B5EF4-FFF2-40B4-BE49-F238E27FC236}">
                    <a16:creationId xmlns="" xmlns:a16="http://schemas.microsoft.com/office/drawing/2014/main" id="{DE5236E9-F004-B843-BA95-B10C68BFCC0A}"/>
                  </a:ext>
                </a:extLst>
              </p:cNvPr>
              <p:cNvSpPr>
                <a:spLocks noChangeShapeType="1"/>
              </p:cNvSpPr>
              <p:nvPr/>
            </p:nvSpPr>
            <p:spPr bwMode="auto">
              <a:xfrm rot="-2700000">
                <a:off x="5100615" y="5070275"/>
                <a:ext cx="0" cy="95450"/>
              </a:xfrm>
              <a:prstGeom prst="line">
                <a:avLst/>
              </a:prstGeom>
              <a:noFill/>
              <a:ln w="19050" cap="sq">
                <a:solidFill>
                  <a:schemeClr val="accent1"/>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215" name="Group 214">
              <a:extLst>
                <a:ext uri="{FF2B5EF4-FFF2-40B4-BE49-F238E27FC236}">
                  <a16:creationId xmlns="" xmlns:a16="http://schemas.microsoft.com/office/drawing/2014/main" id="{B4A9F01E-8876-3548-BFCD-30D8AD1C24CF}"/>
                </a:ext>
              </a:extLst>
            </p:cNvPr>
            <p:cNvGrpSpPr/>
            <p:nvPr/>
          </p:nvGrpSpPr>
          <p:grpSpPr>
            <a:xfrm>
              <a:off x="6530829" y="4533848"/>
              <a:ext cx="95450" cy="95450"/>
              <a:chOff x="5052890" y="5070275"/>
              <a:chExt cx="95450" cy="95450"/>
            </a:xfrm>
          </p:grpSpPr>
          <p:sp>
            <p:nvSpPr>
              <p:cNvPr id="216" name="Line 66">
                <a:extLst>
                  <a:ext uri="{FF2B5EF4-FFF2-40B4-BE49-F238E27FC236}">
                    <a16:creationId xmlns="" xmlns:a16="http://schemas.microsoft.com/office/drawing/2014/main" id="{6847CF45-84E2-E446-8E6C-DF41744777E4}"/>
                  </a:ext>
                </a:extLst>
              </p:cNvPr>
              <p:cNvSpPr>
                <a:spLocks noChangeShapeType="1"/>
              </p:cNvSpPr>
              <p:nvPr/>
            </p:nvSpPr>
            <p:spPr bwMode="auto">
              <a:xfrm rot="2700000">
                <a:off x="5100615" y="5070275"/>
                <a:ext cx="0" cy="95450"/>
              </a:xfrm>
              <a:prstGeom prst="line">
                <a:avLst/>
              </a:prstGeom>
              <a:noFill/>
              <a:ln w="19050" cap="sq">
                <a:solidFill>
                  <a:schemeClr val="accent1"/>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17" name="Line 66">
                <a:extLst>
                  <a:ext uri="{FF2B5EF4-FFF2-40B4-BE49-F238E27FC236}">
                    <a16:creationId xmlns="" xmlns:a16="http://schemas.microsoft.com/office/drawing/2014/main" id="{FB08B2F9-9C4A-9348-BD85-711277D93C18}"/>
                  </a:ext>
                </a:extLst>
              </p:cNvPr>
              <p:cNvSpPr>
                <a:spLocks noChangeShapeType="1"/>
              </p:cNvSpPr>
              <p:nvPr/>
            </p:nvSpPr>
            <p:spPr bwMode="auto">
              <a:xfrm rot="-2700000">
                <a:off x="5100615" y="5070275"/>
                <a:ext cx="0" cy="95450"/>
              </a:xfrm>
              <a:prstGeom prst="line">
                <a:avLst/>
              </a:prstGeom>
              <a:noFill/>
              <a:ln w="19050" cap="sq">
                <a:solidFill>
                  <a:schemeClr val="accent1"/>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218" name="Group 217">
              <a:extLst>
                <a:ext uri="{FF2B5EF4-FFF2-40B4-BE49-F238E27FC236}">
                  <a16:creationId xmlns="" xmlns:a16="http://schemas.microsoft.com/office/drawing/2014/main" id="{EF59F8C8-0B12-7E44-9688-92A157D32117}"/>
                </a:ext>
              </a:extLst>
            </p:cNvPr>
            <p:cNvGrpSpPr/>
            <p:nvPr/>
          </p:nvGrpSpPr>
          <p:grpSpPr>
            <a:xfrm>
              <a:off x="6594329" y="4533848"/>
              <a:ext cx="95450" cy="95450"/>
              <a:chOff x="5052890" y="5070275"/>
              <a:chExt cx="95450" cy="95450"/>
            </a:xfrm>
          </p:grpSpPr>
          <p:sp>
            <p:nvSpPr>
              <p:cNvPr id="219" name="Line 66">
                <a:extLst>
                  <a:ext uri="{FF2B5EF4-FFF2-40B4-BE49-F238E27FC236}">
                    <a16:creationId xmlns="" xmlns:a16="http://schemas.microsoft.com/office/drawing/2014/main" id="{83AADD66-8607-B94C-883B-98E19290A9FF}"/>
                  </a:ext>
                </a:extLst>
              </p:cNvPr>
              <p:cNvSpPr>
                <a:spLocks noChangeShapeType="1"/>
              </p:cNvSpPr>
              <p:nvPr/>
            </p:nvSpPr>
            <p:spPr bwMode="auto">
              <a:xfrm rot="2700000">
                <a:off x="5100615" y="5070275"/>
                <a:ext cx="0" cy="95450"/>
              </a:xfrm>
              <a:prstGeom prst="line">
                <a:avLst/>
              </a:prstGeom>
              <a:noFill/>
              <a:ln w="19050" cap="sq">
                <a:solidFill>
                  <a:schemeClr val="accent1"/>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20" name="Line 66">
                <a:extLst>
                  <a:ext uri="{FF2B5EF4-FFF2-40B4-BE49-F238E27FC236}">
                    <a16:creationId xmlns="" xmlns:a16="http://schemas.microsoft.com/office/drawing/2014/main" id="{5D6DAA3A-3078-574B-B20A-FE4063B9A284}"/>
                  </a:ext>
                </a:extLst>
              </p:cNvPr>
              <p:cNvSpPr>
                <a:spLocks noChangeShapeType="1"/>
              </p:cNvSpPr>
              <p:nvPr/>
            </p:nvSpPr>
            <p:spPr bwMode="auto">
              <a:xfrm rot="-2700000">
                <a:off x="5100615" y="5070275"/>
                <a:ext cx="0" cy="95450"/>
              </a:xfrm>
              <a:prstGeom prst="line">
                <a:avLst/>
              </a:prstGeom>
              <a:noFill/>
              <a:ln w="19050" cap="sq">
                <a:solidFill>
                  <a:schemeClr val="accent1"/>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221" name="Group 220">
              <a:extLst>
                <a:ext uri="{FF2B5EF4-FFF2-40B4-BE49-F238E27FC236}">
                  <a16:creationId xmlns="" xmlns:a16="http://schemas.microsoft.com/office/drawing/2014/main" id="{29D55ED6-0C92-314C-AA18-33579F6C0744}"/>
                </a:ext>
              </a:extLst>
            </p:cNvPr>
            <p:cNvGrpSpPr/>
            <p:nvPr/>
          </p:nvGrpSpPr>
          <p:grpSpPr>
            <a:xfrm>
              <a:off x="6572104" y="4533848"/>
              <a:ext cx="95450" cy="95450"/>
              <a:chOff x="5052890" y="5070275"/>
              <a:chExt cx="95450" cy="95450"/>
            </a:xfrm>
          </p:grpSpPr>
          <p:sp>
            <p:nvSpPr>
              <p:cNvPr id="222" name="Line 66">
                <a:extLst>
                  <a:ext uri="{FF2B5EF4-FFF2-40B4-BE49-F238E27FC236}">
                    <a16:creationId xmlns="" xmlns:a16="http://schemas.microsoft.com/office/drawing/2014/main" id="{51E5BE8D-AED0-334B-B02E-11F2CA94A8C9}"/>
                  </a:ext>
                </a:extLst>
              </p:cNvPr>
              <p:cNvSpPr>
                <a:spLocks noChangeShapeType="1"/>
              </p:cNvSpPr>
              <p:nvPr/>
            </p:nvSpPr>
            <p:spPr bwMode="auto">
              <a:xfrm rot="2700000">
                <a:off x="5100615" y="5070275"/>
                <a:ext cx="0" cy="95450"/>
              </a:xfrm>
              <a:prstGeom prst="line">
                <a:avLst/>
              </a:prstGeom>
              <a:noFill/>
              <a:ln w="19050" cap="sq">
                <a:solidFill>
                  <a:schemeClr val="accent1"/>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23" name="Line 66">
                <a:extLst>
                  <a:ext uri="{FF2B5EF4-FFF2-40B4-BE49-F238E27FC236}">
                    <a16:creationId xmlns="" xmlns:a16="http://schemas.microsoft.com/office/drawing/2014/main" id="{2A791F3E-236B-1E4C-94F7-005882C62D3C}"/>
                  </a:ext>
                </a:extLst>
              </p:cNvPr>
              <p:cNvSpPr>
                <a:spLocks noChangeShapeType="1"/>
              </p:cNvSpPr>
              <p:nvPr/>
            </p:nvSpPr>
            <p:spPr bwMode="auto">
              <a:xfrm rot="-2700000">
                <a:off x="5100615" y="5070275"/>
                <a:ext cx="0" cy="95450"/>
              </a:xfrm>
              <a:prstGeom prst="line">
                <a:avLst/>
              </a:prstGeom>
              <a:noFill/>
              <a:ln w="19050" cap="sq">
                <a:solidFill>
                  <a:schemeClr val="accent1"/>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224" name="Group 223">
              <a:extLst>
                <a:ext uri="{FF2B5EF4-FFF2-40B4-BE49-F238E27FC236}">
                  <a16:creationId xmlns="" xmlns:a16="http://schemas.microsoft.com/office/drawing/2014/main" id="{70F06C45-107A-004A-9C7B-EA5F3D5A1CEE}"/>
                </a:ext>
              </a:extLst>
            </p:cNvPr>
            <p:cNvGrpSpPr/>
            <p:nvPr/>
          </p:nvGrpSpPr>
          <p:grpSpPr>
            <a:xfrm>
              <a:off x="6108554" y="4533848"/>
              <a:ext cx="95450" cy="95450"/>
              <a:chOff x="5052890" y="5070275"/>
              <a:chExt cx="95450" cy="95450"/>
            </a:xfrm>
          </p:grpSpPr>
          <p:sp>
            <p:nvSpPr>
              <p:cNvPr id="225" name="Line 66">
                <a:extLst>
                  <a:ext uri="{FF2B5EF4-FFF2-40B4-BE49-F238E27FC236}">
                    <a16:creationId xmlns="" xmlns:a16="http://schemas.microsoft.com/office/drawing/2014/main" id="{069D9705-8E8B-994D-B3D6-E3B96E1B543D}"/>
                  </a:ext>
                </a:extLst>
              </p:cNvPr>
              <p:cNvSpPr>
                <a:spLocks noChangeShapeType="1"/>
              </p:cNvSpPr>
              <p:nvPr/>
            </p:nvSpPr>
            <p:spPr bwMode="auto">
              <a:xfrm rot="2700000">
                <a:off x="5100615" y="5070275"/>
                <a:ext cx="0" cy="95450"/>
              </a:xfrm>
              <a:prstGeom prst="line">
                <a:avLst/>
              </a:prstGeom>
              <a:noFill/>
              <a:ln w="19050" cap="sq">
                <a:solidFill>
                  <a:schemeClr val="accent1"/>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26" name="Line 66">
                <a:extLst>
                  <a:ext uri="{FF2B5EF4-FFF2-40B4-BE49-F238E27FC236}">
                    <a16:creationId xmlns="" xmlns:a16="http://schemas.microsoft.com/office/drawing/2014/main" id="{937174B1-7ACB-8045-9B9A-43B50566192E}"/>
                  </a:ext>
                </a:extLst>
              </p:cNvPr>
              <p:cNvSpPr>
                <a:spLocks noChangeShapeType="1"/>
              </p:cNvSpPr>
              <p:nvPr/>
            </p:nvSpPr>
            <p:spPr bwMode="auto">
              <a:xfrm rot="-2700000">
                <a:off x="5100615" y="5070275"/>
                <a:ext cx="0" cy="95450"/>
              </a:xfrm>
              <a:prstGeom prst="line">
                <a:avLst/>
              </a:prstGeom>
              <a:noFill/>
              <a:ln w="19050" cap="sq">
                <a:solidFill>
                  <a:schemeClr val="accent1"/>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227" name="Group 226">
              <a:extLst>
                <a:ext uri="{FF2B5EF4-FFF2-40B4-BE49-F238E27FC236}">
                  <a16:creationId xmlns="" xmlns:a16="http://schemas.microsoft.com/office/drawing/2014/main" id="{887F8F5F-8B1E-DA40-B7E3-AEEABE55D975}"/>
                </a:ext>
              </a:extLst>
            </p:cNvPr>
            <p:cNvGrpSpPr/>
            <p:nvPr/>
          </p:nvGrpSpPr>
          <p:grpSpPr>
            <a:xfrm>
              <a:off x="5772004" y="4460823"/>
              <a:ext cx="95450" cy="95450"/>
              <a:chOff x="5052890" y="5070275"/>
              <a:chExt cx="95450" cy="95450"/>
            </a:xfrm>
          </p:grpSpPr>
          <p:sp>
            <p:nvSpPr>
              <p:cNvPr id="228" name="Line 66">
                <a:extLst>
                  <a:ext uri="{FF2B5EF4-FFF2-40B4-BE49-F238E27FC236}">
                    <a16:creationId xmlns="" xmlns:a16="http://schemas.microsoft.com/office/drawing/2014/main" id="{64AC074B-C728-BF44-B3ED-4B7AEB3B7CF9}"/>
                  </a:ext>
                </a:extLst>
              </p:cNvPr>
              <p:cNvSpPr>
                <a:spLocks noChangeShapeType="1"/>
              </p:cNvSpPr>
              <p:nvPr/>
            </p:nvSpPr>
            <p:spPr bwMode="auto">
              <a:xfrm rot="2700000">
                <a:off x="5100615" y="5070275"/>
                <a:ext cx="0" cy="95450"/>
              </a:xfrm>
              <a:prstGeom prst="line">
                <a:avLst/>
              </a:prstGeom>
              <a:noFill/>
              <a:ln w="19050" cap="sq">
                <a:solidFill>
                  <a:schemeClr val="accent1"/>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29" name="Line 66">
                <a:extLst>
                  <a:ext uri="{FF2B5EF4-FFF2-40B4-BE49-F238E27FC236}">
                    <a16:creationId xmlns="" xmlns:a16="http://schemas.microsoft.com/office/drawing/2014/main" id="{87ABB1F3-AA63-9B4D-A837-CFE1B45B4824}"/>
                  </a:ext>
                </a:extLst>
              </p:cNvPr>
              <p:cNvSpPr>
                <a:spLocks noChangeShapeType="1"/>
              </p:cNvSpPr>
              <p:nvPr/>
            </p:nvSpPr>
            <p:spPr bwMode="auto">
              <a:xfrm rot="-2700000">
                <a:off x="5100615" y="5070275"/>
                <a:ext cx="0" cy="95450"/>
              </a:xfrm>
              <a:prstGeom prst="line">
                <a:avLst/>
              </a:prstGeom>
              <a:noFill/>
              <a:ln w="19050" cap="sq">
                <a:solidFill>
                  <a:schemeClr val="accent1"/>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230" name="Group 229">
              <a:extLst>
                <a:ext uri="{FF2B5EF4-FFF2-40B4-BE49-F238E27FC236}">
                  <a16:creationId xmlns="" xmlns:a16="http://schemas.microsoft.com/office/drawing/2014/main" id="{D1085F4C-827D-2448-97A4-3098491998B7}"/>
                </a:ext>
              </a:extLst>
            </p:cNvPr>
            <p:cNvGrpSpPr/>
            <p:nvPr/>
          </p:nvGrpSpPr>
          <p:grpSpPr>
            <a:xfrm>
              <a:off x="5825979" y="4489398"/>
              <a:ext cx="95450" cy="95450"/>
              <a:chOff x="5052890" y="5070275"/>
              <a:chExt cx="95450" cy="95450"/>
            </a:xfrm>
          </p:grpSpPr>
          <p:sp>
            <p:nvSpPr>
              <p:cNvPr id="231" name="Line 66">
                <a:extLst>
                  <a:ext uri="{FF2B5EF4-FFF2-40B4-BE49-F238E27FC236}">
                    <a16:creationId xmlns="" xmlns:a16="http://schemas.microsoft.com/office/drawing/2014/main" id="{347542A5-A40C-8F47-9EF8-E1E5CDE88A68}"/>
                  </a:ext>
                </a:extLst>
              </p:cNvPr>
              <p:cNvSpPr>
                <a:spLocks noChangeShapeType="1"/>
              </p:cNvSpPr>
              <p:nvPr/>
            </p:nvSpPr>
            <p:spPr bwMode="auto">
              <a:xfrm rot="2700000">
                <a:off x="5100615" y="5070275"/>
                <a:ext cx="0" cy="95450"/>
              </a:xfrm>
              <a:prstGeom prst="line">
                <a:avLst/>
              </a:prstGeom>
              <a:noFill/>
              <a:ln w="19050" cap="sq">
                <a:solidFill>
                  <a:schemeClr val="accent1"/>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32" name="Line 66">
                <a:extLst>
                  <a:ext uri="{FF2B5EF4-FFF2-40B4-BE49-F238E27FC236}">
                    <a16:creationId xmlns="" xmlns:a16="http://schemas.microsoft.com/office/drawing/2014/main" id="{0DDAE06E-2E3D-204B-99C9-570D7D79D63B}"/>
                  </a:ext>
                </a:extLst>
              </p:cNvPr>
              <p:cNvSpPr>
                <a:spLocks noChangeShapeType="1"/>
              </p:cNvSpPr>
              <p:nvPr/>
            </p:nvSpPr>
            <p:spPr bwMode="auto">
              <a:xfrm rot="-2700000">
                <a:off x="5100615" y="5070275"/>
                <a:ext cx="0" cy="95450"/>
              </a:xfrm>
              <a:prstGeom prst="line">
                <a:avLst/>
              </a:prstGeom>
              <a:noFill/>
              <a:ln w="19050" cap="sq">
                <a:solidFill>
                  <a:schemeClr val="accent1"/>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233" name="Group 232">
              <a:extLst>
                <a:ext uri="{FF2B5EF4-FFF2-40B4-BE49-F238E27FC236}">
                  <a16:creationId xmlns="" xmlns:a16="http://schemas.microsoft.com/office/drawing/2014/main" id="{92BD9F71-229E-8B4D-9A13-B010C497E90B}"/>
                </a:ext>
              </a:extLst>
            </p:cNvPr>
            <p:cNvGrpSpPr/>
            <p:nvPr/>
          </p:nvGrpSpPr>
          <p:grpSpPr>
            <a:xfrm>
              <a:off x="5899004" y="4489398"/>
              <a:ext cx="95450" cy="95450"/>
              <a:chOff x="5052890" y="5070275"/>
              <a:chExt cx="95450" cy="95450"/>
            </a:xfrm>
          </p:grpSpPr>
          <p:sp>
            <p:nvSpPr>
              <p:cNvPr id="234" name="Line 66">
                <a:extLst>
                  <a:ext uri="{FF2B5EF4-FFF2-40B4-BE49-F238E27FC236}">
                    <a16:creationId xmlns="" xmlns:a16="http://schemas.microsoft.com/office/drawing/2014/main" id="{9051338D-2F90-D045-9AE6-C5DE21566305}"/>
                  </a:ext>
                </a:extLst>
              </p:cNvPr>
              <p:cNvSpPr>
                <a:spLocks noChangeShapeType="1"/>
              </p:cNvSpPr>
              <p:nvPr/>
            </p:nvSpPr>
            <p:spPr bwMode="auto">
              <a:xfrm rot="2700000">
                <a:off x="5100615" y="5070275"/>
                <a:ext cx="0" cy="95450"/>
              </a:xfrm>
              <a:prstGeom prst="line">
                <a:avLst/>
              </a:prstGeom>
              <a:noFill/>
              <a:ln w="19050" cap="sq">
                <a:solidFill>
                  <a:schemeClr val="accent1"/>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35" name="Line 66">
                <a:extLst>
                  <a:ext uri="{FF2B5EF4-FFF2-40B4-BE49-F238E27FC236}">
                    <a16:creationId xmlns="" xmlns:a16="http://schemas.microsoft.com/office/drawing/2014/main" id="{DDA3C2BE-31C4-214B-8731-CA2204D0CEF1}"/>
                  </a:ext>
                </a:extLst>
              </p:cNvPr>
              <p:cNvSpPr>
                <a:spLocks noChangeShapeType="1"/>
              </p:cNvSpPr>
              <p:nvPr/>
            </p:nvSpPr>
            <p:spPr bwMode="auto">
              <a:xfrm rot="-2700000">
                <a:off x="5100615" y="5070275"/>
                <a:ext cx="0" cy="95450"/>
              </a:xfrm>
              <a:prstGeom prst="line">
                <a:avLst/>
              </a:prstGeom>
              <a:noFill/>
              <a:ln w="19050" cap="sq">
                <a:solidFill>
                  <a:schemeClr val="accent1"/>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237" name="Group 236">
              <a:extLst>
                <a:ext uri="{FF2B5EF4-FFF2-40B4-BE49-F238E27FC236}">
                  <a16:creationId xmlns="" xmlns:a16="http://schemas.microsoft.com/office/drawing/2014/main" id="{9BEF1D52-7E3F-3A4F-BFBD-489AD052D105}"/>
                </a:ext>
              </a:extLst>
            </p:cNvPr>
            <p:cNvGrpSpPr/>
            <p:nvPr/>
          </p:nvGrpSpPr>
          <p:grpSpPr>
            <a:xfrm>
              <a:off x="5092554" y="4400498"/>
              <a:ext cx="95450" cy="95450"/>
              <a:chOff x="5052890" y="5070275"/>
              <a:chExt cx="95450" cy="95450"/>
            </a:xfrm>
          </p:grpSpPr>
          <p:sp>
            <p:nvSpPr>
              <p:cNvPr id="238" name="Line 66">
                <a:extLst>
                  <a:ext uri="{FF2B5EF4-FFF2-40B4-BE49-F238E27FC236}">
                    <a16:creationId xmlns="" xmlns:a16="http://schemas.microsoft.com/office/drawing/2014/main" id="{AD8AF635-58B9-4A48-9353-00FCE5B3F464}"/>
                  </a:ext>
                </a:extLst>
              </p:cNvPr>
              <p:cNvSpPr>
                <a:spLocks noChangeShapeType="1"/>
              </p:cNvSpPr>
              <p:nvPr/>
            </p:nvSpPr>
            <p:spPr bwMode="auto">
              <a:xfrm rot="2700000">
                <a:off x="5100615" y="5070275"/>
                <a:ext cx="0" cy="95450"/>
              </a:xfrm>
              <a:prstGeom prst="line">
                <a:avLst/>
              </a:prstGeom>
              <a:noFill/>
              <a:ln w="19050" cap="sq">
                <a:solidFill>
                  <a:schemeClr val="accent1"/>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39" name="Line 66">
                <a:extLst>
                  <a:ext uri="{FF2B5EF4-FFF2-40B4-BE49-F238E27FC236}">
                    <a16:creationId xmlns="" xmlns:a16="http://schemas.microsoft.com/office/drawing/2014/main" id="{10F32E3B-2503-9547-8503-1B99F5064ABB}"/>
                  </a:ext>
                </a:extLst>
              </p:cNvPr>
              <p:cNvSpPr>
                <a:spLocks noChangeShapeType="1"/>
              </p:cNvSpPr>
              <p:nvPr/>
            </p:nvSpPr>
            <p:spPr bwMode="auto">
              <a:xfrm rot="-2700000">
                <a:off x="5100615" y="5070275"/>
                <a:ext cx="0" cy="95450"/>
              </a:xfrm>
              <a:prstGeom prst="line">
                <a:avLst/>
              </a:prstGeom>
              <a:noFill/>
              <a:ln w="19050" cap="sq">
                <a:solidFill>
                  <a:schemeClr val="accent1"/>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240" name="Group 239">
              <a:extLst>
                <a:ext uri="{FF2B5EF4-FFF2-40B4-BE49-F238E27FC236}">
                  <a16:creationId xmlns="" xmlns:a16="http://schemas.microsoft.com/office/drawing/2014/main" id="{B8042CED-939D-664A-BBBE-8171936FAB41}"/>
                </a:ext>
              </a:extLst>
            </p:cNvPr>
            <p:cNvGrpSpPr/>
            <p:nvPr/>
          </p:nvGrpSpPr>
          <p:grpSpPr>
            <a:xfrm>
              <a:off x="5048104" y="4371923"/>
              <a:ext cx="95450" cy="95450"/>
              <a:chOff x="5052890" y="5070275"/>
              <a:chExt cx="95450" cy="95450"/>
            </a:xfrm>
          </p:grpSpPr>
          <p:sp>
            <p:nvSpPr>
              <p:cNvPr id="241" name="Line 66">
                <a:extLst>
                  <a:ext uri="{FF2B5EF4-FFF2-40B4-BE49-F238E27FC236}">
                    <a16:creationId xmlns="" xmlns:a16="http://schemas.microsoft.com/office/drawing/2014/main" id="{85FB3DA2-B401-FA4D-A8C6-8F2782B6AE57}"/>
                  </a:ext>
                </a:extLst>
              </p:cNvPr>
              <p:cNvSpPr>
                <a:spLocks noChangeShapeType="1"/>
              </p:cNvSpPr>
              <p:nvPr/>
            </p:nvSpPr>
            <p:spPr bwMode="auto">
              <a:xfrm rot="2700000">
                <a:off x="5100615" y="5070275"/>
                <a:ext cx="0" cy="95450"/>
              </a:xfrm>
              <a:prstGeom prst="line">
                <a:avLst/>
              </a:prstGeom>
              <a:noFill/>
              <a:ln w="19050" cap="sq">
                <a:solidFill>
                  <a:schemeClr val="accent1"/>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42" name="Line 66">
                <a:extLst>
                  <a:ext uri="{FF2B5EF4-FFF2-40B4-BE49-F238E27FC236}">
                    <a16:creationId xmlns="" xmlns:a16="http://schemas.microsoft.com/office/drawing/2014/main" id="{50A0A70A-C458-7D4E-932A-ECE1E9CEE180}"/>
                  </a:ext>
                </a:extLst>
              </p:cNvPr>
              <p:cNvSpPr>
                <a:spLocks noChangeShapeType="1"/>
              </p:cNvSpPr>
              <p:nvPr/>
            </p:nvSpPr>
            <p:spPr bwMode="auto">
              <a:xfrm rot="-2700000">
                <a:off x="5100615" y="5070275"/>
                <a:ext cx="0" cy="95450"/>
              </a:xfrm>
              <a:prstGeom prst="line">
                <a:avLst/>
              </a:prstGeom>
              <a:noFill/>
              <a:ln w="19050" cap="sq">
                <a:solidFill>
                  <a:schemeClr val="accent1"/>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243" name="Group 242">
              <a:extLst>
                <a:ext uri="{FF2B5EF4-FFF2-40B4-BE49-F238E27FC236}">
                  <a16:creationId xmlns="" xmlns:a16="http://schemas.microsoft.com/office/drawing/2014/main" id="{479B8E3E-8321-064A-8CBD-57315DE0FA10}"/>
                </a:ext>
              </a:extLst>
            </p:cNvPr>
            <p:cNvGrpSpPr/>
            <p:nvPr/>
          </p:nvGrpSpPr>
          <p:grpSpPr>
            <a:xfrm>
              <a:off x="5019529" y="4352873"/>
              <a:ext cx="95450" cy="95450"/>
              <a:chOff x="5052890" y="5070275"/>
              <a:chExt cx="95450" cy="95450"/>
            </a:xfrm>
          </p:grpSpPr>
          <p:sp>
            <p:nvSpPr>
              <p:cNvPr id="244" name="Line 66">
                <a:extLst>
                  <a:ext uri="{FF2B5EF4-FFF2-40B4-BE49-F238E27FC236}">
                    <a16:creationId xmlns="" xmlns:a16="http://schemas.microsoft.com/office/drawing/2014/main" id="{47D458D1-91C1-9243-B87A-A81CE56146C9}"/>
                  </a:ext>
                </a:extLst>
              </p:cNvPr>
              <p:cNvSpPr>
                <a:spLocks noChangeShapeType="1"/>
              </p:cNvSpPr>
              <p:nvPr/>
            </p:nvSpPr>
            <p:spPr bwMode="auto">
              <a:xfrm rot="2700000">
                <a:off x="5100615" y="5070275"/>
                <a:ext cx="0" cy="95450"/>
              </a:xfrm>
              <a:prstGeom prst="line">
                <a:avLst/>
              </a:prstGeom>
              <a:noFill/>
              <a:ln w="19050" cap="sq">
                <a:solidFill>
                  <a:schemeClr val="accent1"/>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45" name="Line 66">
                <a:extLst>
                  <a:ext uri="{FF2B5EF4-FFF2-40B4-BE49-F238E27FC236}">
                    <a16:creationId xmlns="" xmlns:a16="http://schemas.microsoft.com/office/drawing/2014/main" id="{A774F315-E588-124B-ACB8-9B175C1AC08E}"/>
                  </a:ext>
                </a:extLst>
              </p:cNvPr>
              <p:cNvSpPr>
                <a:spLocks noChangeShapeType="1"/>
              </p:cNvSpPr>
              <p:nvPr/>
            </p:nvSpPr>
            <p:spPr bwMode="auto">
              <a:xfrm rot="-2700000">
                <a:off x="5100615" y="5070275"/>
                <a:ext cx="0" cy="95450"/>
              </a:xfrm>
              <a:prstGeom prst="line">
                <a:avLst/>
              </a:prstGeom>
              <a:noFill/>
              <a:ln w="19050" cap="sq">
                <a:solidFill>
                  <a:schemeClr val="accent1"/>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246" name="Group 245">
              <a:extLst>
                <a:ext uri="{FF2B5EF4-FFF2-40B4-BE49-F238E27FC236}">
                  <a16:creationId xmlns="" xmlns:a16="http://schemas.microsoft.com/office/drawing/2014/main" id="{80D60C30-BCF4-7A48-B26F-B3E03CB75704}"/>
                </a:ext>
              </a:extLst>
            </p:cNvPr>
            <p:cNvGrpSpPr/>
            <p:nvPr/>
          </p:nvGrpSpPr>
          <p:grpSpPr>
            <a:xfrm>
              <a:off x="4978254" y="4279848"/>
              <a:ext cx="95450" cy="95450"/>
              <a:chOff x="5052890" y="5070275"/>
              <a:chExt cx="95450" cy="95450"/>
            </a:xfrm>
          </p:grpSpPr>
          <p:sp>
            <p:nvSpPr>
              <p:cNvPr id="247" name="Line 66">
                <a:extLst>
                  <a:ext uri="{FF2B5EF4-FFF2-40B4-BE49-F238E27FC236}">
                    <a16:creationId xmlns="" xmlns:a16="http://schemas.microsoft.com/office/drawing/2014/main" id="{092DFADC-8DBD-CC4F-84D2-96C649AAC2BE}"/>
                  </a:ext>
                </a:extLst>
              </p:cNvPr>
              <p:cNvSpPr>
                <a:spLocks noChangeShapeType="1"/>
              </p:cNvSpPr>
              <p:nvPr/>
            </p:nvSpPr>
            <p:spPr bwMode="auto">
              <a:xfrm rot="2700000">
                <a:off x="5100615" y="5070275"/>
                <a:ext cx="0" cy="95450"/>
              </a:xfrm>
              <a:prstGeom prst="line">
                <a:avLst/>
              </a:prstGeom>
              <a:noFill/>
              <a:ln w="19050" cap="sq">
                <a:solidFill>
                  <a:schemeClr val="accent1"/>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48" name="Line 66">
                <a:extLst>
                  <a:ext uri="{FF2B5EF4-FFF2-40B4-BE49-F238E27FC236}">
                    <a16:creationId xmlns="" xmlns:a16="http://schemas.microsoft.com/office/drawing/2014/main" id="{EAB20BBF-BD23-094F-B752-2172E45A16DC}"/>
                  </a:ext>
                </a:extLst>
              </p:cNvPr>
              <p:cNvSpPr>
                <a:spLocks noChangeShapeType="1"/>
              </p:cNvSpPr>
              <p:nvPr/>
            </p:nvSpPr>
            <p:spPr bwMode="auto">
              <a:xfrm rot="-2700000">
                <a:off x="5100615" y="5070275"/>
                <a:ext cx="0" cy="95450"/>
              </a:xfrm>
              <a:prstGeom prst="line">
                <a:avLst/>
              </a:prstGeom>
              <a:noFill/>
              <a:ln w="19050" cap="sq">
                <a:solidFill>
                  <a:schemeClr val="accent1"/>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250" name="Group 249">
              <a:extLst>
                <a:ext uri="{FF2B5EF4-FFF2-40B4-BE49-F238E27FC236}">
                  <a16:creationId xmlns="" xmlns:a16="http://schemas.microsoft.com/office/drawing/2014/main" id="{7A7341D8-44E8-7A45-9781-6126644B9DDD}"/>
                </a:ext>
              </a:extLst>
            </p:cNvPr>
            <p:cNvGrpSpPr/>
            <p:nvPr/>
          </p:nvGrpSpPr>
          <p:grpSpPr>
            <a:xfrm>
              <a:off x="4638529" y="4232223"/>
              <a:ext cx="95450" cy="95450"/>
              <a:chOff x="5052890" y="5070275"/>
              <a:chExt cx="95450" cy="95450"/>
            </a:xfrm>
          </p:grpSpPr>
          <p:sp>
            <p:nvSpPr>
              <p:cNvPr id="251" name="Line 66">
                <a:extLst>
                  <a:ext uri="{FF2B5EF4-FFF2-40B4-BE49-F238E27FC236}">
                    <a16:creationId xmlns="" xmlns:a16="http://schemas.microsoft.com/office/drawing/2014/main" id="{C8CFF34C-4501-2B41-953D-38CACA3E376F}"/>
                  </a:ext>
                </a:extLst>
              </p:cNvPr>
              <p:cNvSpPr>
                <a:spLocks noChangeShapeType="1"/>
              </p:cNvSpPr>
              <p:nvPr/>
            </p:nvSpPr>
            <p:spPr bwMode="auto">
              <a:xfrm rot="2700000">
                <a:off x="5100615" y="5070275"/>
                <a:ext cx="0" cy="95450"/>
              </a:xfrm>
              <a:prstGeom prst="line">
                <a:avLst/>
              </a:prstGeom>
              <a:noFill/>
              <a:ln w="19050" cap="sq">
                <a:solidFill>
                  <a:schemeClr val="accent1"/>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52" name="Line 66">
                <a:extLst>
                  <a:ext uri="{FF2B5EF4-FFF2-40B4-BE49-F238E27FC236}">
                    <a16:creationId xmlns="" xmlns:a16="http://schemas.microsoft.com/office/drawing/2014/main" id="{27264FCF-C294-714F-9DB3-0E384BF07762}"/>
                  </a:ext>
                </a:extLst>
              </p:cNvPr>
              <p:cNvSpPr>
                <a:spLocks noChangeShapeType="1"/>
              </p:cNvSpPr>
              <p:nvPr/>
            </p:nvSpPr>
            <p:spPr bwMode="auto">
              <a:xfrm rot="-2700000">
                <a:off x="5100615" y="5070275"/>
                <a:ext cx="0" cy="95450"/>
              </a:xfrm>
              <a:prstGeom prst="line">
                <a:avLst/>
              </a:prstGeom>
              <a:noFill/>
              <a:ln w="19050" cap="sq">
                <a:solidFill>
                  <a:schemeClr val="accent1"/>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253" name="Group 252">
              <a:extLst>
                <a:ext uri="{FF2B5EF4-FFF2-40B4-BE49-F238E27FC236}">
                  <a16:creationId xmlns="" xmlns:a16="http://schemas.microsoft.com/office/drawing/2014/main" id="{38ADAB90-8F58-2245-A69D-5C2A417F924C}"/>
                </a:ext>
              </a:extLst>
            </p:cNvPr>
            <p:cNvGrpSpPr/>
            <p:nvPr/>
          </p:nvGrpSpPr>
          <p:grpSpPr>
            <a:xfrm>
              <a:off x="4517879" y="4232223"/>
              <a:ext cx="95450" cy="95450"/>
              <a:chOff x="5052890" y="5070275"/>
              <a:chExt cx="95450" cy="95450"/>
            </a:xfrm>
          </p:grpSpPr>
          <p:sp>
            <p:nvSpPr>
              <p:cNvPr id="254" name="Line 66">
                <a:extLst>
                  <a:ext uri="{FF2B5EF4-FFF2-40B4-BE49-F238E27FC236}">
                    <a16:creationId xmlns="" xmlns:a16="http://schemas.microsoft.com/office/drawing/2014/main" id="{F150A264-1F3C-8645-BB72-839F4C842C7A}"/>
                  </a:ext>
                </a:extLst>
              </p:cNvPr>
              <p:cNvSpPr>
                <a:spLocks noChangeShapeType="1"/>
              </p:cNvSpPr>
              <p:nvPr/>
            </p:nvSpPr>
            <p:spPr bwMode="auto">
              <a:xfrm rot="2700000">
                <a:off x="5100615" y="5070275"/>
                <a:ext cx="0" cy="95450"/>
              </a:xfrm>
              <a:prstGeom prst="line">
                <a:avLst/>
              </a:prstGeom>
              <a:noFill/>
              <a:ln w="19050" cap="sq">
                <a:solidFill>
                  <a:schemeClr val="accent1"/>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55" name="Line 66">
                <a:extLst>
                  <a:ext uri="{FF2B5EF4-FFF2-40B4-BE49-F238E27FC236}">
                    <a16:creationId xmlns="" xmlns:a16="http://schemas.microsoft.com/office/drawing/2014/main" id="{3976A5DA-993E-1F42-B4AD-04417FCE7B56}"/>
                  </a:ext>
                </a:extLst>
              </p:cNvPr>
              <p:cNvSpPr>
                <a:spLocks noChangeShapeType="1"/>
              </p:cNvSpPr>
              <p:nvPr/>
            </p:nvSpPr>
            <p:spPr bwMode="auto">
              <a:xfrm rot="-2700000">
                <a:off x="5100615" y="5070275"/>
                <a:ext cx="0" cy="95450"/>
              </a:xfrm>
              <a:prstGeom prst="line">
                <a:avLst/>
              </a:prstGeom>
              <a:noFill/>
              <a:ln w="19050" cap="sq">
                <a:solidFill>
                  <a:schemeClr val="accent1"/>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256" name="Group 255">
              <a:extLst>
                <a:ext uri="{FF2B5EF4-FFF2-40B4-BE49-F238E27FC236}">
                  <a16:creationId xmlns="" xmlns:a16="http://schemas.microsoft.com/office/drawing/2014/main" id="{47A7DAB6-AB36-ED4E-BB40-7BBFD3CE7365}"/>
                </a:ext>
              </a:extLst>
            </p:cNvPr>
            <p:cNvGrpSpPr/>
            <p:nvPr/>
          </p:nvGrpSpPr>
          <p:grpSpPr>
            <a:xfrm>
              <a:off x="3974954" y="4054423"/>
              <a:ext cx="95450" cy="95450"/>
              <a:chOff x="5052890" y="5070275"/>
              <a:chExt cx="95450" cy="95450"/>
            </a:xfrm>
          </p:grpSpPr>
          <p:sp>
            <p:nvSpPr>
              <p:cNvPr id="257" name="Line 66">
                <a:extLst>
                  <a:ext uri="{FF2B5EF4-FFF2-40B4-BE49-F238E27FC236}">
                    <a16:creationId xmlns="" xmlns:a16="http://schemas.microsoft.com/office/drawing/2014/main" id="{C40D8150-04F1-664A-9A48-2DDF5EE69317}"/>
                  </a:ext>
                </a:extLst>
              </p:cNvPr>
              <p:cNvSpPr>
                <a:spLocks noChangeShapeType="1"/>
              </p:cNvSpPr>
              <p:nvPr/>
            </p:nvSpPr>
            <p:spPr bwMode="auto">
              <a:xfrm rot="2700000">
                <a:off x="5100615" y="5070275"/>
                <a:ext cx="0" cy="95450"/>
              </a:xfrm>
              <a:prstGeom prst="line">
                <a:avLst/>
              </a:prstGeom>
              <a:noFill/>
              <a:ln w="19050" cap="sq">
                <a:solidFill>
                  <a:schemeClr val="accent1"/>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58" name="Line 66">
                <a:extLst>
                  <a:ext uri="{FF2B5EF4-FFF2-40B4-BE49-F238E27FC236}">
                    <a16:creationId xmlns="" xmlns:a16="http://schemas.microsoft.com/office/drawing/2014/main" id="{95E8B21C-5D3A-B04A-B56C-06662A1D9EF7}"/>
                  </a:ext>
                </a:extLst>
              </p:cNvPr>
              <p:cNvSpPr>
                <a:spLocks noChangeShapeType="1"/>
              </p:cNvSpPr>
              <p:nvPr/>
            </p:nvSpPr>
            <p:spPr bwMode="auto">
              <a:xfrm rot="-2700000">
                <a:off x="5100615" y="5070275"/>
                <a:ext cx="0" cy="95450"/>
              </a:xfrm>
              <a:prstGeom prst="line">
                <a:avLst/>
              </a:prstGeom>
              <a:noFill/>
              <a:ln w="19050" cap="sq">
                <a:solidFill>
                  <a:schemeClr val="accent1"/>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grpSp>
        <p:nvGrpSpPr>
          <p:cNvPr id="259" name="Group 258">
            <a:extLst>
              <a:ext uri="{FF2B5EF4-FFF2-40B4-BE49-F238E27FC236}">
                <a16:creationId xmlns="" xmlns:a16="http://schemas.microsoft.com/office/drawing/2014/main" id="{D1DFBFCC-8EC7-D54D-974B-E112E6922375}"/>
              </a:ext>
            </a:extLst>
          </p:cNvPr>
          <p:cNvGrpSpPr/>
          <p:nvPr/>
        </p:nvGrpSpPr>
        <p:grpSpPr>
          <a:xfrm>
            <a:off x="4444854" y="4507178"/>
            <a:ext cx="95450" cy="95450"/>
            <a:chOff x="5052890" y="5070275"/>
            <a:chExt cx="95450" cy="95450"/>
          </a:xfrm>
        </p:grpSpPr>
        <p:sp>
          <p:nvSpPr>
            <p:cNvPr id="260" name="Line 66">
              <a:extLst>
                <a:ext uri="{FF2B5EF4-FFF2-40B4-BE49-F238E27FC236}">
                  <a16:creationId xmlns="" xmlns:a16="http://schemas.microsoft.com/office/drawing/2014/main" id="{9DD6D6AD-5EE7-4047-B1D5-0C6AB066AF08}"/>
                </a:ext>
              </a:extLst>
            </p:cNvPr>
            <p:cNvSpPr>
              <a:spLocks noChangeShapeType="1"/>
            </p:cNvSpPr>
            <p:nvPr/>
          </p:nvSpPr>
          <p:spPr bwMode="auto">
            <a:xfrm rot="2700000">
              <a:off x="5100615" y="5070275"/>
              <a:ext cx="0" cy="95450"/>
            </a:xfrm>
            <a:prstGeom prst="line">
              <a:avLst/>
            </a:prstGeom>
            <a:noFill/>
            <a:ln w="19050" cap="sq">
              <a:solidFill>
                <a:schemeClr val="tx2"/>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61" name="Line 66">
              <a:extLst>
                <a:ext uri="{FF2B5EF4-FFF2-40B4-BE49-F238E27FC236}">
                  <a16:creationId xmlns="" xmlns:a16="http://schemas.microsoft.com/office/drawing/2014/main" id="{6B905720-E854-0546-A738-B12A228EA936}"/>
                </a:ext>
              </a:extLst>
            </p:cNvPr>
            <p:cNvSpPr>
              <a:spLocks noChangeShapeType="1"/>
            </p:cNvSpPr>
            <p:nvPr/>
          </p:nvSpPr>
          <p:spPr bwMode="auto">
            <a:xfrm rot="-2700000">
              <a:off x="5100615" y="5070275"/>
              <a:ext cx="0" cy="95450"/>
            </a:xfrm>
            <a:prstGeom prst="line">
              <a:avLst/>
            </a:prstGeom>
            <a:noFill/>
            <a:ln w="19050" cap="sq">
              <a:solidFill>
                <a:schemeClr val="tx2"/>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173" name="Group 172">
            <a:extLst>
              <a:ext uri="{FF2B5EF4-FFF2-40B4-BE49-F238E27FC236}">
                <a16:creationId xmlns="" xmlns:a16="http://schemas.microsoft.com/office/drawing/2014/main" id="{88C7F10B-4A6B-564B-B952-FA04FA1FB5EE}"/>
              </a:ext>
            </a:extLst>
          </p:cNvPr>
          <p:cNvGrpSpPr/>
          <p:nvPr/>
        </p:nvGrpSpPr>
        <p:grpSpPr>
          <a:xfrm>
            <a:off x="3460604" y="3891228"/>
            <a:ext cx="5623125" cy="1289250"/>
            <a:chOff x="3460604" y="3936948"/>
            <a:chExt cx="5623125" cy="1289250"/>
          </a:xfrm>
        </p:grpSpPr>
        <p:grpSp>
          <p:nvGrpSpPr>
            <p:cNvPr id="7" name="Group 6">
              <a:extLst>
                <a:ext uri="{FF2B5EF4-FFF2-40B4-BE49-F238E27FC236}">
                  <a16:creationId xmlns="" xmlns:a16="http://schemas.microsoft.com/office/drawing/2014/main" id="{D9C8CB44-A2B0-6944-BC4C-7FD17CA9B85A}"/>
                </a:ext>
              </a:extLst>
            </p:cNvPr>
            <p:cNvGrpSpPr/>
            <p:nvPr/>
          </p:nvGrpSpPr>
          <p:grpSpPr>
            <a:xfrm>
              <a:off x="6102204" y="4775148"/>
              <a:ext cx="95450" cy="95450"/>
              <a:chOff x="5052890" y="5070275"/>
              <a:chExt cx="95450" cy="95450"/>
            </a:xfrm>
          </p:grpSpPr>
          <p:sp>
            <p:nvSpPr>
              <p:cNvPr id="59" name="Line 66">
                <a:extLst>
                  <a:ext uri="{FF2B5EF4-FFF2-40B4-BE49-F238E27FC236}">
                    <a16:creationId xmlns="" xmlns:a16="http://schemas.microsoft.com/office/drawing/2014/main" id="{C4CF9846-F91F-F448-AA65-50A732D00576}"/>
                  </a:ext>
                </a:extLst>
              </p:cNvPr>
              <p:cNvSpPr>
                <a:spLocks noChangeShapeType="1"/>
              </p:cNvSpPr>
              <p:nvPr/>
            </p:nvSpPr>
            <p:spPr bwMode="auto">
              <a:xfrm rot="2700000">
                <a:off x="5100615" y="5070275"/>
                <a:ext cx="0" cy="95450"/>
              </a:xfrm>
              <a:prstGeom prst="line">
                <a:avLst/>
              </a:prstGeom>
              <a:noFill/>
              <a:ln w="19050" cap="sq">
                <a:solidFill>
                  <a:schemeClr val="accent2"/>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60" name="Line 66">
                <a:extLst>
                  <a:ext uri="{FF2B5EF4-FFF2-40B4-BE49-F238E27FC236}">
                    <a16:creationId xmlns="" xmlns:a16="http://schemas.microsoft.com/office/drawing/2014/main" id="{6EC0D797-3C80-FD48-A8BA-39652268B5B6}"/>
                  </a:ext>
                </a:extLst>
              </p:cNvPr>
              <p:cNvSpPr>
                <a:spLocks noChangeShapeType="1"/>
              </p:cNvSpPr>
              <p:nvPr/>
            </p:nvSpPr>
            <p:spPr bwMode="auto">
              <a:xfrm rot="-2700000">
                <a:off x="5100615" y="5070275"/>
                <a:ext cx="0" cy="95450"/>
              </a:xfrm>
              <a:prstGeom prst="line">
                <a:avLst/>
              </a:prstGeom>
              <a:noFill/>
              <a:ln w="19050" cap="sq">
                <a:solidFill>
                  <a:schemeClr val="accent2"/>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64" name="Group 63">
              <a:extLst>
                <a:ext uri="{FF2B5EF4-FFF2-40B4-BE49-F238E27FC236}">
                  <a16:creationId xmlns="" xmlns:a16="http://schemas.microsoft.com/office/drawing/2014/main" id="{CB1A1F4A-A4A5-9642-962B-0EFEF9975872}"/>
                </a:ext>
              </a:extLst>
            </p:cNvPr>
            <p:cNvGrpSpPr/>
            <p:nvPr/>
          </p:nvGrpSpPr>
          <p:grpSpPr>
            <a:xfrm>
              <a:off x="6492729" y="4775148"/>
              <a:ext cx="95450" cy="95450"/>
              <a:chOff x="5052890" y="5070275"/>
              <a:chExt cx="95450" cy="95450"/>
            </a:xfrm>
          </p:grpSpPr>
          <p:sp>
            <p:nvSpPr>
              <p:cNvPr id="65" name="Line 66">
                <a:extLst>
                  <a:ext uri="{FF2B5EF4-FFF2-40B4-BE49-F238E27FC236}">
                    <a16:creationId xmlns="" xmlns:a16="http://schemas.microsoft.com/office/drawing/2014/main" id="{90C264E5-D5E1-DA4C-8E4D-F20CA80B729E}"/>
                  </a:ext>
                </a:extLst>
              </p:cNvPr>
              <p:cNvSpPr>
                <a:spLocks noChangeShapeType="1"/>
              </p:cNvSpPr>
              <p:nvPr/>
            </p:nvSpPr>
            <p:spPr bwMode="auto">
              <a:xfrm rot="2700000">
                <a:off x="5100615" y="5070275"/>
                <a:ext cx="0" cy="95450"/>
              </a:xfrm>
              <a:prstGeom prst="line">
                <a:avLst/>
              </a:prstGeom>
              <a:noFill/>
              <a:ln w="19050" cap="sq">
                <a:solidFill>
                  <a:schemeClr val="accent2"/>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66" name="Line 66">
                <a:extLst>
                  <a:ext uri="{FF2B5EF4-FFF2-40B4-BE49-F238E27FC236}">
                    <a16:creationId xmlns="" xmlns:a16="http://schemas.microsoft.com/office/drawing/2014/main" id="{F0940752-092C-C740-9094-5660328184E4}"/>
                  </a:ext>
                </a:extLst>
              </p:cNvPr>
              <p:cNvSpPr>
                <a:spLocks noChangeShapeType="1"/>
              </p:cNvSpPr>
              <p:nvPr/>
            </p:nvSpPr>
            <p:spPr bwMode="auto">
              <a:xfrm rot="-2700000">
                <a:off x="5100615" y="5070275"/>
                <a:ext cx="0" cy="95450"/>
              </a:xfrm>
              <a:prstGeom prst="line">
                <a:avLst/>
              </a:prstGeom>
              <a:noFill/>
              <a:ln w="19050" cap="sq">
                <a:solidFill>
                  <a:schemeClr val="accent2"/>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67" name="Group 66">
              <a:extLst>
                <a:ext uri="{FF2B5EF4-FFF2-40B4-BE49-F238E27FC236}">
                  <a16:creationId xmlns="" xmlns:a16="http://schemas.microsoft.com/office/drawing/2014/main" id="{F5AD892E-CFA5-E84E-95F2-767707A4F065}"/>
                </a:ext>
              </a:extLst>
            </p:cNvPr>
            <p:cNvGrpSpPr/>
            <p:nvPr/>
          </p:nvGrpSpPr>
          <p:grpSpPr>
            <a:xfrm>
              <a:off x="6505429" y="4775148"/>
              <a:ext cx="95450" cy="95450"/>
              <a:chOff x="5052890" y="5070275"/>
              <a:chExt cx="95450" cy="95450"/>
            </a:xfrm>
          </p:grpSpPr>
          <p:sp>
            <p:nvSpPr>
              <p:cNvPr id="68" name="Line 66">
                <a:extLst>
                  <a:ext uri="{FF2B5EF4-FFF2-40B4-BE49-F238E27FC236}">
                    <a16:creationId xmlns="" xmlns:a16="http://schemas.microsoft.com/office/drawing/2014/main" id="{E4977840-57E8-2B41-A6AC-2A4CECEFE393}"/>
                  </a:ext>
                </a:extLst>
              </p:cNvPr>
              <p:cNvSpPr>
                <a:spLocks noChangeShapeType="1"/>
              </p:cNvSpPr>
              <p:nvPr/>
            </p:nvSpPr>
            <p:spPr bwMode="auto">
              <a:xfrm rot="2700000">
                <a:off x="5100615" y="5070275"/>
                <a:ext cx="0" cy="95450"/>
              </a:xfrm>
              <a:prstGeom prst="line">
                <a:avLst/>
              </a:prstGeom>
              <a:noFill/>
              <a:ln w="19050" cap="sq">
                <a:solidFill>
                  <a:schemeClr val="accent2"/>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69" name="Line 66">
                <a:extLst>
                  <a:ext uri="{FF2B5EF4-FFF2-40B4-BE49-F238E27FC236}">
                    <a16:creationId xmlns="" xmlns:a16="http://schemas.microsoft.com/office/drawing/2014/main" id="{688A9268-A2EF-1A47-9BD4-347501FCAE27}"/>
                  </a:ext>
                </a:extLst>
              </p:cNvPr>
              <p:cNvSpPr>
                <a:spLocks noChangeShapeType="1"/>
              </p:cNvSpPr>
              <p:nvPr/>
            </p:nvSpPr>
            <p:spPr bwMode="auto">
              <a:xfrm rot="-2700000">
                <a:off x="5100615" y="5070275"/>
                <a:ext cx="0" cy="95450"/>
              </a:xfrm>
              <a:prstGeom prst="line">
                <a:avLst/>
              </a:prstGeom>
              <a:noFill/>
              <a:ln w="19050" cap="sq">
                <a:solidFill>
                  <a:schemeClr val="accent2"/>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70" name="Group 69">
              <a:extLst>
                <a:ext uri="{FF2B5EF4-FFF2-40B4-BE49-F238E27FC236}">
                  <a16:creationId xmlns="" xmlns:a16="http://schemas.microsoft.com/office/drawing/2014/main" id="{3EB10825-FEE8-1843-8DCE-59777A7200CF}"/>
                </a:ext>
              </a:extLst>
            </p:cNvPr>
            <p:cNvGrpSpPr/>
            <p:nvPr/>
          </p:nvGrpSpPr>
          <p:grpSpPr>
            <a:xfrm>
              <a:off x="6530829" y="4775148"/>
              <a:ext cx="95450" cy="95450"/>
              <a:chOff x="5052890" y="5070275"/>
              <a:chExt cx="95450" cy="95450"/>
            </a:xfrm>
          </p:grpSpPr>
          <p:sp>
            <p:nvSpPr>
              <p:cNvPr id="71" name="Line 66">
                <a:extLst>
                  <a:ext uri="{FF2B5EF4-FFF2-40B4-BE49-F238E27FC236}">
                    <a16:creationId xmlns="" xmlns:a16="http://schemas.microsoft.com/office/drawing/2014/main" id="{74F81403-82B9-1847-A508-131D8F7A5867}"/>
                  </a:ext>
                </a:extLst>
              </p:cNvPr>
              <p:cNvSpPr>
                <a:spLocks noChangeShapeType="1"/>
              </p:cNvSpPr>
              <p:nvPr/>
            </p:nvSpPr>
            <p:spPr bwMode="auto">
              <a:xfrm rot="2700000">
                <a:off x="5100615" y="5070275"/>
                <a:ext cx="0" cy="95450"/>
              </a:xfrm>
              <a:prstGeom prst="line">
                <a:avLst/>
              </a:prstGeom>
              <a:noFill/>
              <a:ln w="19050" cap="sq">
                <a:solidFill>
                  <a:schemeClr val="accent2"/>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72" name="Line 66">
                <a:extLst>
                  <a:ext uri="{FF2B5EF4-FFF2-40B4-BE49-F238E27FC236}">
                    <a16:creationId xmlns="" xmlns:a16="http://schemas.microsoft.com/office/drawing/2014/main" id="{8CF8831B-E041-E74E-920D-1C6BA0D28DC6}"/>
                  </a:ext>
                </a:extLst>
              </p:cNvPr>
              <p:cNvSpPr>
                <a:spLocks noChangeShapeType="1"/>
              </p:cNvSpPr>
              <p:nvPr/>
            </p:nvSpPr>
            <p:spPr bwMode="auto">
              <a:xfrm rot="-2700000">
                <a:off x="5100615" y="5070275"/>
                <a:ext cx="0" cy="95450"/>
              </a:xfrm>
              <a:prstGeom prst="line">
                <a:avLst/>
              </a:prstGeom>
              <a:noFill/>
              <a:ln w="19050" cap="sq">
                <a:solidFill>
                  <a:schemeClr val="accent2"/>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73" name="Group 72">
              <a:extLst>
                <a:ext uri="{FF2B5EF4-FFF2-40B4-BE49-F238E27FC236}">
                  <a16:creationId xmlns="" xmlns:a16="http://schemas.microsoft.com/office/drawing/2014/main" id="{07E6A9A2-221A-ED4A-AA16-2D4482355C1D}"/>
                </a:ext>
              </a:extLst>
            </p:cNvPr>
            <p:cNvGrpSpPr/>
            <p:nvPr/>
          </p:nvGrpSpPr>
          <p:grpSpPr>
            <a:xfrm>
              <a:off x="6549879" y="4775148"/>
              <a:ext cx="95450" cy="95450"/>
              <a:chOff x="5052890" y="5070275"/>
              <a:chExt cx="95450" cy="95450"/>
            </a:xfrm>
          </p:grpSpPr>
          <p:sp>
            <p:nvSpPr>
              <p:cNvPr id="74" name="Line 66">
                <a:extLst>
                  <a:ext uri="{FF2B5EF4-FFF2-40B4-BE49-F238E27FC236}">
                    <a16:creationId xmlns="" xmlns:a16="http://schemas.microsoft.com/office/drawing/2014/main" id="{E2805F5A-03AE-C74C-A98B-C97BB06B3506}"/>
                  </a:ext>
                </a:extLst>
              </p:cNvPr>
              <p:cNvSpPr>
                <a:spLocks noChangeShapeType="1"/>
              </p:cNvSpPr>
              <p:nvPr/>
            </p:nvSpPr>
            <p:spPr bwMode="auto">
              <a:xfrm rot="2700000">
                <a:off x="5100615" y="5070275"/>
                <a:ext cx="0" cy="95450"/>
              </a:xfrm>
              <a:prstGeom prst="line">
                <a:avLst/>
              </a:prstGeom>
              <a:noFill/>
              <a:ln w="19050" cap="sq">
                <a:solidFill>
                  <a:schemeClr val="accent2"/>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75" name="Line 66">
                <a:extLst>
                  <a:ext uri="{FF2B5EF4-FFF2-40B4-BE49-F238E27FC236}">
                    <a16:creationId xmlns="" xmlns:a16="http://schemas.microsoft.com/office/drawing/2014/main" id="{8194AB21-B201-054C-A3BF-655C8B16898D}"/>
                  </a:ext>
                </a:extLst>
              </p:cNvPr>
              <p:cNvSpPr>
                <a:spLocks noChangeShapeType="1"/>
              </p:cNvSpPr>
              <p:nvPr/>
            </p:nvSpPr>
            <p:spPr bwMode="auto">
              <a:xfrm rot="-2700000">
                <a:off x="5100615" y="5070275"/>
                <a:ext cx="0" cy="95450"/>
              </a:xfrm>
              <a:prstGeom prst="line">
                <a:avLst/>
              </a:prstGeom>
              <a:noFill/>
              <a:ln w="19050" cap="sq">
                <a:solidFill>
                  <a:schemeClr val="accent2"/>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76" name="Group 75">
              <a:extLst>
                <a:ext uri="{FF2B5EF4-FFF2-40B4-BE49-F238E27FC236}">
                  <a16:creationId xmlns="" xmlns:a16="http://schemas.microsoft.com/office/drawing/2014/main" id="{256B67FF-748C-7E4D-8E26-E12FD6928D10}"/>
                </a:ext>
              </a:extLst>
            </p:cNvPr>
            <p:cNvGrpSpPr/>
            <p:nvPr/>
          </p:nvGrpSpPr>
          <p:grpSpPr>
            <a:xfrm>
              <a:off x="6578454" y="4775148"/>
              <a:ext cx="95450" cy="95450"/>
              <a:chOff x="5052890" y="5070275"/>
              <a:chExt cx="95450" cy="95450"/>
            </a:xfrm>
          </p:grpSpPr>
          <p:sp>
            <p:nvSpPr>
              <p:cNvPr id="77" name="Line 66">
                <a:extLst>
                  <a:ext uri="{FF2B5EF4-FFF2-40B4-BE49-F238E27FC236}">
                    <a16:creationId xmlns="" xmlns:a16="http://schemas.microsoft.com/office/drawing/2014/main" id="{3D6B57F2-C993-3443-A952-E4BE6E043273}"/>
                  </a:ext>
                </a:extLst>
              </p:cNvPr>
              <p:cNvSpPr>
                <a:spLocks noChangeShapeType="1"/>
              </p:cNvSpPr>
              <p:nvPr/>
            </p:nvSpPr>
            <p:spPr bwMode="auto">
              <a:xfrm rot="2700000">
                <a:off x="5100615" y="5070275"/>
                <a:ext cx="0" cy="95450"/>
              </a:xfrm>
              <a:prstGeom prst="line">
                <a:avLst/>
              </a:prstGeom>
              <a:noFill/>
              <a:ln w="19050" cap="sq">
                <a:solidFill>
                  <a:schemeClr val="accent2"/>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78" name="Line 66">
                <a:extLst>
                  <a:ext uri="{FF2B5EF4-FFF2-40B4-BE49-F238E27FC236}">
                    <a16:creationId xmlns="" xmlns:a16="http://schemas.microsoft.com/office/drawing/2014/main" id="{ADDB9721-524F-F543-97D8-854F9EF6C4DA}"/>
                  </a:ext>
                </a:extLst>
              </p:cNvPr>
              <p:cNvSpPr>
                <a:spLocks noChangeShapeType="1"/>
              </p:cNvSpPr>
              <p:nvPr/>
            </p:nvSpPr>
            <p:spPr bwMode="auto">
              <a:xfrm rot="-2700000">
                <a:off x="5100615" y="5070275"/>
                <a:ext cx="0" cy="95450"/>
              </a:xfrm>
              <a:prstGeom prst="line">
                <a:avLst/>
              </a:prstGeom>
              <a:noFill/>
              <a:ln w="19050" cap="sq">
                <a:solidFill>
                  <a:schemeClr val="accent2"/>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80" name="Group 79">
              <a:extLst>
                <a:ext uri="{FF2B5EF4-FFF2-40B4-BE49-F238E27FC236}">
                  <a16:creationId xmlns="" xmlns:a16="http://schemas.microsoft.com/office/drawing/2014/main" id="{D801F932-C2FB-E34C-8D2E-01D3ADE9CFA7}"/>
                </a:ext>
              </a:extLst>
            </p:cNvPr>
            <p:cNvGrpSpPr/>
            <p:nvPr/>
          </p:nvGrpSpPr>
          <p:grpSpPr>
            <a:xfrm>
              <a:off x="6629254" y="4819598"/>
              <a:ext cx="95450" cy="95450"/>
              <a:chOff x="5052890" y="5070275"/>
              <a:chExt cx="95450" cy="95450"/>
            </a:xfrm>
          </p:grpSpPr>
          <p:sp>
            <p:nvSpPr>
              <p:cNvPr id="81" name="Line 66">
                <a:extLst>
                  <a:ext uri="{FF2B5EF4-FFF2-40B4-BE49-F238E27FC236}">
                    <a16:creationId xmlns="" xmlns:a16="http://schemas.microsoft.com/office/drawing/2014/main" id="{E19F6F77-C473-5A4D-A4F1-B7C22AD2536B}"/>
                  </a:ext>
                </a:extLst>
              </p:cNvPr>
              <p:cNvSpPr>
                <a:spLocks noChangeShapeType="1"/>
              </p:cNvSpPr>
              <p:nvPr/>
            </p:nvSpPr>
            <p:spPr bwMode="auto">
              <a:xfrm rot="2700000">
                <a:off x="5100615" y="5070275"/>
                <a:ext cx="0" cy="95450"/>
              </a:xfrm>
              <a:prstGeom prst="line">
                <a:avLst/>
              </a:prstGeom>
              <a:noFill/>
              <a:ln w="19050" cap="sq">
                <a:solidFill>
                  <a:schemeClr val="accent2"/>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82" name="Line 66">
                <a:extLst>
                  <a:ext uri="{FF2B5EF4-FFF2-40B4-BE49-F238E27FC236}">
                    <a16:creationId xmlns="" xmlns:a16="http://schemas.microsoft.com/office/drawing/2014/main" id="{3413CEAF-3621-0C4E-80DC-15F021164956}"/>
                  </a:ext>
                </a:extLst>
              </p:cNvPr>
              <p:cNvSpPr>
                <a:spLocks noChangeShapeType="1"/>
              </p:cNvSpPr>
              <p:nvPr/>
            </p:nvSpPr>
            <p:spPr bwMode="auto">
              <a:xfrm rot="-2700000">
                <a:off x="5100615" y="5070275"/>
                <a:ext cx="0" cy="95450"/>
              </a:xfrm>
              <a:prstGeom prst="line">
                <a:avLst/>
              </a:prstGeom>
              <a:noFill/>
              <a:ln w="19050" cap="sq">
                <a:solidFill>
                  <a:schemeClr val="accent2"/>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83" name="Group 82">
              <a:extLst>
                <a:ext uri="{FF2B5EF4-FFF2-40B4-BE49-F238E27FC236}">
                  <a16:creationId xmlns="" xmlns:a16="http://schemas.microsoft.com/office/drawing/2014/main" id="{6B17836F-934A-0249-8C6D-E2E33F888C2D}"/>
                </a:ext>
              </a:extLst>
            </p:cNvPr>
            <p:cNvGrpSpPr/>
            <p:nvPr/>
          </p:nvGrpSpPr>
          <p:grpSpPr>
            <a:xfrm>
              <a:off x="6889604" y="4844998"/>
              <a:ext cx="95450" cy="95450"/>
              <a:chOff x="5052890" y="5070275"/>
              <a:chExt cx="95450" cy="95450"/>
            </a:xfrm>
          </p:grpSpPr>
          <p:sp>
            <p:nvSpPr>
              <p:cNvPr id="84" name="Line 66">
                <a:extLst>
                  <a:ext uri="{FF2B5EF4-FFF2-40B4-BE49-F238E27FC236}">
                    <a16:creationId xmlns="" xmlns:a16="http://schemas.microsoft.com/office/drawing/2014/main" id="{BF49E765-B4CD-734D-81B2-C797BD4F62B5}"/>
                  </a:ext>
                </a:extLst>
              </p:cNvPr>
              <p:cNvSpPr>
                <a:spLocks noChangeShapeType="1"/>
              </p:cNvSpPr>
              <p:nvPr/>
            </p:nvSpPr>
            <p:spPr bwMode="auto">
              <a:xfrm rot="2700000">
                <a:off x="5100615" y="5070275"/>
                <a:ext cx="0" cy="95450"/>
              </a:xfrm>
              <a:prstGeom prst="line">
                <a:avLst/>
              </a:prstGeom>
              <a:noFill/>
              <a:ln w="19050" cap="sq">
                <a:solidFill>
                  <a:schemeClr val="accent2"/>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85" name="Line 66">
                <a:extLst>
                  <a:ext uri="{FF2B5EF4-FFF2-40B4-BE49-F238E27FC236}">
                    <a16:creationId xmlns="" xmlns:a16="http://schemas.microsoft.com/office/drawing/2014/main" id="{EEAF3154-1E3A-9C49-A2B5-410F3AE108F2}"/>
                  </a:ext>
                </a:extLst>
              </p:cNvPr>
              <p:cNvSpPr>
                <a:spLocks noChangeShapeType="1"/>
              </p:cNvSpPr>
              <p:nvPr/>
            </p:nvSpPr>
            <p:spPr bwMode="auto">
              <a:xfrm rot="-2700000">
                <a:off x="5100615" y="5070275"/>
                <a:ext cx="0" cy="95450"/>
              </a:xfrm>
              <a:prstGeom prst="line">
                <a:avLst/>
              </a:prstGeom>
              <a:noFill/>
              <a:ln w="19050" cap="sq">
                <a:solidFill>
                  <a:schemeClr val="accent2"/>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86" name="Group 85">
              <a:extLst>
                <a:ext uri="{FF2B5EF4-FFF2-40B4-BE49-F238E27FC236}">
                  <a16:creationId xmlns="" xmlns:a16="http://schemas.microsoft.com/office/drawing/2014/main" id="{FB7662F4-86C3-4447-8776-E0A8B2E2428F}"/>
                </a:ext>
              </a:extLst>
            </p:cNvPr>
            <p:cNvGrpSpPr/>
            <p:nvPr/>
          </p:nvGrpSpPr>
          <p:grpSpPr>
            <a:xfrm>
              <a:off x="7356329" y="4844998"/>
              <a:ext cx="95450" cy="95450"/>
              <a:chOff x="5052890" y="5070275"/>
              <a:chExt cx="95450" cy="95450"/>
            </a:xfrm>
          </p:grpSpPr>
          <p:sp>
            <p:nvSpPr>
              <p:cNvPr id="87" name="Line 66">
                <a:extLst>
                  <a:ext uri="{FF2B5EF4-FFF2-40B4-BE49-F238E27FC236}">
                    <a16:creationId xmlns="" xmlns:a16="http://schemas.microsoft.com/office/drawing/2014/main" id="{88C9D725-277C-1947-A657-782D3D04FABB}"/>
                  </a:ext>
                </a:extLst>
              </p:cNvPr>
              <p:cNvSpPr>
                <a:spLocks noChangeShapeType="1"/>
              </p:cNvSpPr>
              <p:nvPr/>
            </p:nvSpPr>
            <p:spPr bwMode="auto">
              <a:xfrm rot="2700000">
                <a:off x="5100615" y="5070275"/>
                <a:ext cx="0" cy="95450"/>
              </a:xfrm>
              <a:prstGeom prst="line">
                <a:avLst/>
              </a:prstGeom>
              <a:noFill/>
              <a:ln w="19050" cap="sq">
                <a:solidFill>
                  <a:schemeClr val="accent2"/>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88" name="Line 66">
                <a:extLst>
                  <a:ext uri="{FF2B5EF4-FFF2-40B4-BE49-F238E27FC236}">
                    <a16:creationId xmlns="" xmlns:a16="http://schemas.microsoft.com/office/drawing/2014/main" id="{2BD1EA65-25F3-1744-AC5B-C8A21554A571}"/>
                  </a:ext>
                </a:extLst>
              </p:cNvPr>
              <p:cNvSpPr>
                <a:spLocks noChangeShapeType="1"/>
              </p:cNvSpPr>
              <p:nvPr/>
            </p:nvSpPr>
            <p:spPr bwMode="auto">
              <a:xfrm rot="-2700000">
                <a:off x="5100615" y="5070275"/>
                <a:ext cx="0" cy="95450"/>
              </a:xfrm>
              <a:prstGeom prst="line">
                <a:avLst/>
              </a:prstGeom>
              <a:noFill/>
              <a:ln w="19050" cap="sq">
                <a:solidFill>
                  <a:schemeClr val="accent2"/>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89" name="Group 88">
              <a:extLst>
                <a:ext uri="{FF2B5EF4-FFF2-40B4-BE49-F238E27FC236}">
                  <a16:creationId xmlns="" xmlns:a16="http://schemas.microsoft.com/office/drawing/2014/main" id="{CD094EC0-9C6D-D745-9483-E04D7284C992}"/>
                </a:ext>
              </a:extLst>
            </p:cNvPr>
            <p:cNvGrpSpPr/>
            <p:nvPr/>
          </p:nvGrpSpPr>
          <p:grpSpPr>
            <a:xfrm>
              <a:off x="7378554" y="4844998"/>
              <a:ext cx="95450" cy="95450"/>
              <a:chOff x="5052890" y="5070275"/>
              <a:chExt cx="95450" cy="95450"/>
            </a:xfrm>
          </p:grpSpPr>
          <p:sp>
            <p:nvSpPr>
              <p:cNvPr id="90" name="Line 66">
                <a:extLst>
                  <a:ext uri="{FF2B5EF4-FFF2-40B4-BE49-F238E27FC236}">
                    <a16:creationId xmlns="" xmlns:a16="http://schemas.microsoft.com/office/drawing/2014/main" id="{7EB3761A-880F-6C41-8CD4-5E40A4CE5B99}"/>
                  </a:ext>
                </a:extLst>
              </p:cNvPr>
              <p:cNvSpPr>
                <a:spLocks noChangeShapeType="1"/>
              </p:cNvSpPr>
              <p:nvPr/>
            </p:nvSpPr>
            <p:spPr bwMode="auto">
              <a:xfrm rot="2700000">
                <a:off x="5100615" y="5070275"/>
                <a:ext cx="0" cy="95450"/>
              </a:xfrm>
              <a:prstGeom prst="line">
                <a:avLst/>
              </a:prstGeom>
              <a:noFill/>
              <a:ln w="19050" cap="sq">
                <a:solidFill>
                  <a:schemeClr val="accent2"/>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91" name="Line 66">
                <a:extLst>
                  <a:ext uri="{FF2B5EF4-FFF2-40B4-BE49-F238E27FC236}">
                    <a16:creationId xmlns="" xmlns:a16="http://schemas.microsoft.com/office/drawing/2014/main" id="{0508D30F-93EC-084B-BB2B-12C932325144}"/>
                  </a:ext>
                </a:extLst>
              </p:cNvPr>
              <p:cNvSpPr>
                <a:spLocks noChangeShapeType="1"/>
              </p:cNvSpPr>
              <p:nvPr/>
            </p:nvSpPr>
            <p:spPr bwMode="auto">
              <a:xfrm rot="-2700000">
                <a:off x="5100615" y="5070275"/>
                <a:ext cx="0" cy="95450"/>
              </a:xfrm>
              <a:prstGeom prst="line">
                <a:avLst/>
              </a:prstGeom>
              <a:noFill/>
              <a:ln w="19050" cap="sq">
                <a:solidFill>
                  <a:schemeClr val="accent2"/>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92" name="Group 91">
              <a:extLst>
                <a:ext uri="{FF2B5EF4-FFF2-40B4-BE49-F238E27FC236}">
                  <a16:creationId xmlns="" xmlns:a16="http://schemas.microsoft.com/office/drawing/2014/main" id="{78FCF955-6EE9-FF4F-A7EB-518E8F792CD3}"/>
                </a:ext>
              </a:extLst>
            </p:cNvPr>
            <p:cNvGrpSpPr/>
            <p:nvPr/>
          </p:nvGrpSpPr>
          <p:grpSpPr>
            <a:xfrm>
              <a:off x="7394429" y="4876748"/>
              <a:ext cx="95450" cy="95450"/>
              <a:chOff x="5052890" y="5070275"/>
              <a:chExt cx="95450" cy="95450"/>
            </a:xfrm>
          </p:grpSpPr>
          <p:sp>
            <p:nvSpPr>
              <p:cNvPr id="93" name="Line 66">
                <a:extLst>
                  <a:ext uri="{FF2B5EF4-FFF2-40B4-BE49-F238E27FC236}">
                    <a16:creationId xmlns="" xmlns:a16="http://schemas.microsoft.com/office/drawing/2014/main" id="{C27DEC86-04FE-6948-8A2C-C6CD68D38A15}"/>
                  </a:ext>
                </a:extLst>
              </p:cNvPr>
              <p:cNvSpPr>
                <a:spLocks noChangeShapeType="1"/>
              </p:cNvSpPr>
              <p:nvPr/>
            </p:nvSpPr>
            <p:spPr bwMode="auto">
              <a:xfrm rot="2700000">
                <a:off x="5100615" y="5070275"/>
                <a:ext cx="0" cy="95450"/>
              </a:xfrm>
              <a:prstGeom prst="line">
                <a:avLst/>
              </a:prstGeom>
              <a:noFill/>
              <a:ln w="19050" cap="sq">
                <a:solidFill>
                  <a:schemeClr val="accent2"/>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94" name="Line 66">
                <a:extLst>
                  <a:ext uri="{FF2B5EF4-FFF2-40B4-BE49-F238E27FC236}">
                    <a16:creationId xmlns="" xmlns:a16="http://schemas.microsoft.com/office/drawing/2014/main" id="{204C486E-D624-C142-8CAD-9A7A9FFF421A}"/>
                  </a:ext>
                </a:extLst>
              </p:cNvPr>
              <p:cNvSpPr>
                <a:spLocks noChangeShapeType="1"/>
              </p:cNvSpPr>
              <p:nvPr/>
            </p:nvSpPr>
            <p:spPr bwMode="auto">
              <a:xfrm rot="-2700000">
                <a:off x="5100615" y="5070275"/>
                <a:ext cx="0" cy="95450"/>
              </a:xfrm>
              <a:prstGeom prst="line">
                <a:avLst/>
              </a:prstGeom>
              <a:noFill/>
              <a:ln w="19050" cap="sq">
                <a:solidFill>
                  <a:schemeClr val="accent2"/>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95" name="Group 94">
              <a:extLst>
                <a:ext uri="{FF2B5EF4-FFF2-40B4-BE49-F238E27FC236}">
                  <a16:creationId xmlns="" xmlns:a16="http://schemas.microsoft.com/office/drawing/2014/main" id="{AFFB68D8-B9DF-5F49-98E4-5211057A2826}"/>
                </a:ext>
              </a:extLst>
            </p:cNvPr>
            <p:cNvGrpSpPr/>
            <p:nvPr/>
          </p:nvGrpSpPr>
          <p:grpSpPr>
            <a:xfrm>
              <a:off x="7410304" y="4876748"/>
              <a:ext cx="95450" cy="95450"/>
              <a:chOff x="5052890" y="5070275"/>
              <a:chExt cx="95450" cy="95450"/>
            </a:xfrm>
          </p:grpSpPr>
          <p:sp>
            <p:nvSpPr>
              <p:cNvPr id="96" name="Line 66">
                <a:extLst>
                  <a:ext uri="{FF2B5EF4-FFF2-40B4-BE49-F238E27FC236}">
                    <a16:creationId xmlns="" xmlns:a16="http://schemas.microsoft.com/office/drawing/2014/main" id="{A03C4E3B-D219-0F4B-B385-1BB5E85A2B8B}"/>
                  </a:ext>
                </a:extLst>
              </p:cNvPr>
              <p:cNvSpPr>
                <a:spLocks noChangeShapeType="1"/>
              </p:cNvSpPr>
              <p:nvPr/>
            </p:nvSpPr>
            <p:spPr bwMode="auto">
              <a:xfrm rot="2700000">
                <a:off x="5100615" y="5070275"/>
                <a:ext cx="0" cy="95450"/>
              </a:xfrm>
              <a:prstGeom prst="line">
                <a:avLst/>
              </a:prstGeom>
              <a:noFill/>
              <a:ln w="19050" cap="sq">
                <a:solidFill>
                  <a:schemeClr val="accent2"/>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97" name="Line 66">
                <a:extLst>
                  <a:ext uri="{FF2B5EF4-FFF2-40B4-BE49-F238E27FC236}">
                    <a16:creationId xmlns="" xmlns:a16="http://schemas.microsoft.com/office/drawing/2014/main" id="{96B43333-6CB1-414A-AA96-3A2864BD63C3}"/>
                  </a:ext>
                </a:extLst>
              </p:cNvPr>
              <p:cNvSpPr>
                <a:spLocks noChangeShapeType="1"/>
              </p:cNvSpPr>
              <p:nvPr/>
            </p:nvSpPr>
            <p:spPr bwMode="auto">
              <a:xfrm rot="-2700000">
                <a:off x="5100615" y="5070275"/>
                <a:ext cx="0" cy="95450"/>
              </a:xfrm>
              <a:prstGeom prst="line">
                <a:avLst/>
              </a:prstGeom>
              <a:noFill/>
              <a:ln w="19050" cap="sq">
                <a:solidFill>
                  <a:schemeClr val="accent2"/>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99" name="Group 98">
              <a:extLst>
                <a:ext uri="{FF2B5EF4-FFF2-40B4-BE49-F238E27FC236}">
                  <a16:creationId xmlns="" xmlns:a16="http://schemas.microsoft.com/office/drawing/2014/main" id="{0512FDAE-584E-2145-AF90-966D95640300}"/>
                </a:ext>
              </a:extLst>
            </p:cNvPr>
            <p:cNvGrpSpPr/>
            <p:nvPr/>
          </p:nvGrpSpPr>
          <p:grpSpPr>
            <a:xfrm>
              <a:off x="7426179" y="4876748"/>
              <a:ext cx="95450" cy="95450"/>
              <a:chOff x="5052890" y="5070275"/>
              <a:chExt cx="95450" cy="95450"/>
            </a:xfrm>
          </p:grpSpPr>
          <p:sp>
            <p:nvSpPr>
              <p:cNvPr id="100" name="Line 66">
                <a:extLst>
                  <a:ext uri="{FF2B5EF4-FFF2-40B4-BE49-F238E27FC236}">
                    <a16:creationId xmlns="" xmlns:a16="http://schemas.microsoft.com/office/drawing/2014/main" id="{6931CC86-BAD9-3D4D-A267-5234B8F90EEF}"/>
                  </a:ext>
                </a:extLst>
              </p:cNvPr>
              <p:cNvSpPr>
                <a:spLocks noChangeShapeType="1"/>
              </p:cNvSpPr>
              <p:nvPr/>
            </p:nvSpPr>
            <p:spPr bwMode="auto">
              <a:xfrm rot="2700000">
                <a:off x="5100615" y="5070275"/>
                <a:ext cx="0" cy="95450"/>
              </a:xfrm>
              <a:prstGeom prst="line">
                <a:avLst/>
              </a:prstGeom>
              <a:noFill/>
              <a:ln w="19050" cap="sq">
                <a:solidFill>
                  <a:schemeClr val="accent2"/>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01" name="Line 66">
                <a:extLst>
                  <a:ext uri="{FF2B5EF4-FFF2-40B4-BE49-F238E27FC236}">
                    <a16:creationId xmlns="" xmlns:a16="http://schemas.microsoft.com/office/drawing/2014/main" id="{BCECDB7E-6409-6946-9E14-B6CC5989EF73}"/>
                  </a:ext>
                </a:extLst>
              </p:cNvPr>
              <p:cNvSpPr>
                <a:spLocks noChangeShapeType="1"/>
              </p:cNvSpPr>
              <p:nvPr/>
            </p:nvSpPr>
            <p:spPr bwMode="auto">
              <a:xfrm rot="-2700000">
                <a:off x="5100615" y="5070275"/>
                <a:ext cx="0" cy="95450"/>
              </a:xfrm>
              <a:prstGeom prst="line">
                <a:avLst/>
              </a:prstGeom>
              <a:noFill/>
              <a:ln w="19050" cap="sq">
                <a:solidFill>
                  <a:schemeClr val="accent2"/>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102" name="Group 101">
              <a:extLst>
                <a:ext uri="{FF2B5EF4-FFF2-40B4-BE49-F238E27FC236}">
                  <a16:creationId xmlns="" xmlns:a16="http://schemas.microsoft.com/office/drawing/2014/main" id="{ADB09025-2F38-EA46-A03A-8F5E1D2E510A}"/>
                </a:ext>
              </a:extLst>
            </p:cNvPr>
            <p:cNvGrpSpPr/>
            <p:nvPr/>
          </p:nvGrpSpPr>
          <p:grpSpPr>
            <a:xfrm>
              <a:off x="7899254" y="4876748"/>
              <a:ext cx="95450" cy="95450"/>
              <a:chOff x="5052890" y="5070275"/>
              <a:chExt cx="95450" cy="95450"/>
            </a:xfrm>
          </p:grpSpPr>
          <p:sp>
            <p:nvSpPr>
              <p:cNvPr id="103" name="Line 66">
                <a:extLst>
                  <a:ext uri="{FF2B5EF4-FFF2-40B4-BE49-F238E27FC236}">
                    <a16:creationId xmlns="" xmlns:a16="http://schemas.microsoft.com/office/drawing/2014/main" id="{2F0B73B0-3375-C843-A27C-63CFFFDBD914}"/>
                  </a:ext>
                </a:extLst>
              </p:cNvPr>
              <p:cNvSpPr>
                <a:spLocks noChangeShapeType="1"/>
              </p:cNvSpPr>
              <p:nvPr/>
            </p:nvSpPr>
            <p:spPr bwMode="auto">
              <a:xfrm rot="2700000">
                <a:off x="5100615" y="5070275"/>
                <a:ext cx="0" cy="95450"/>
              </a:xfrm>
              <a:prstGeom prst="line">
                <a:avLst/>
              </a:prstGeom>
              <a:noFill/>
              <a:ln w="19050" cap="sq">
                <a:solidFill>
                  <a:schemeClr val="accent2"/>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04" name="Line 66">
                <a:extLst>
                  <a:ext uri="{FF2B5EF4-FFF2-40B4-BE49-F238E27FC236}">
                    <a16:creationId xmlns="" xmlns:a16="http://schemas.microsoft.com/office/drawing/2014/main" id="{6FD013BC-B871-EE4A-8468-FF03B84E26A5}"/>
                  </a:ext>
                </a:extLst>
              </p:cNvPr>
              <p:cNvSpPr>
                <a:spLocks noChangeShapeType="1"/>
              </p:cNvSpPr>
              <p:nvPr/>
            </p:nvSpPr>
            <p:spPr bwMode="auto">
              <a:xfrm rot="-2700000">
                <a:off x="5100615" y="5070275"/>
                <a:ext cx="0" cy="95450"/>
              </a:xfrm>
              <a:prstGeom prst="line">
                <a:avLst/>
              </a:prstGeom>
              <a:noFill/>
              <a:ln w="19050" cap="sq">
                <a:solidFill>
                  <a:schemeClr val="accent2"/>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105" name="Group 104">
              <a:extLst>
                <a:ext uri="{FF2B5EF4-FFF2-40B4-BE49-F238E27FC236}">
                  <a16:creationId xmlns="" xmlns:a16="http://schemas.microsoft.com/office/drawing/2014/main" id="{292DDB74-09E4-214B-AEE2-C0092C4805DE}"/>
                </a:ext>
              </a:extLst>
            </p:cNvPr>
            <p:cNvGrpSpPr/>
            <p:nvPr/>
          </p:nvGrpSpPr>
          <p:grpSpPr>
            <a:xfrm>
              <a:off x="8131029" y="4876748"/>
              <a:ext cx="95450" cy="95450"/>
              <a:chOff x="5052890" y="5070275"/>
              <a:chExt cx="95450" cy="95450"/>
            </a:xfrm>
          </p:grpSpPr>
          <p:sp>
            <p:nvSpPr>
              <p:cNvPr id="106" name="Line 66">
                <a:extLst>
                  <a:ext uri="{FF2B5EF4-FFF2-40B4-BE49-F238E27FC236}">
                    <a16:creationId xmlns="" xmlns:a16="http://schemas.microsoft.com/office/drawing/2014/main" id="{4C132FAA-0A04-6E4D-A361-20C1E4E1F9F9}"/>
                  </a:ext>
                </a:extLst>
              </p:cNvPr>
              <p:cNvSpPr>
                <a:spLocks noChangeShapeType="1"/>
              </p:cNvSpPr>
              <p:nvPr/>
            </p:nvSpPr>
            <p:spPr bwMode="auto">
              <a:xfrm rot="2700000">
                <a:off x="5100615" y="5070275"/>
                <a:ext cx="0" cy="95450"/>
              </a:xfrm>
              <a:prstGeom prst="line">
                <a:avLst/>
              </a:prstGeom>
              <a:noFill/>
              <a:ln w="19050" cap="sq">
                <a:solidFill>
                  <a:schemeClr val="accent2"/>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07" name="Line 66">
                <a:extLst>
                  <a:ext uri="{FF2B5EF4-FFF2-40B4-BE49-F238E27FC236}">
                    <a16:creationId xmlns="" xmlns:a16="http://schemas.microsoft.com/office/drawing/2014/main" id="{43DB1063-ECCC-EA47-B1F0-17D48084B6E1}"/>
                  </a:ext>
                </a:extLst>
              </p:cNvPr>
              <p:cNvSpPr>
                <a:spLocks noChangeShapeType="1"/>
              </p:cNvSpPr>
              <p:nvPr/>
            </p:nvSpPr>
            <p:spPr bwMode="auto">
              <a:xfrm rot="-2700000">
                <a:off x="5100615" y="5070275"/>
                <a:ext cx="0" cy="95450"/>
              </a:xfrm>
              <a:prstGeom prst="line">
                <a:avLst/>
              </a:prstGeom>
              <a:noFill/>
              <a:ln w="19050" cap="sq">
                <a:solidFill>
                  <a:schemeClr val="accent2"/>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109" name="Group 108">
              <a:extLst>
                <a:ext uri="{FF2B5EF4-FFF2-40B4-BE49-F238E27FC236}">
                  <a16:creationId xmlns="" xmlns:a16="http://schemas.microsoft.com/office/drawing/2014/main" id="{8C3AB541-B802-EB49-A244-404A37FDD1B9}"/>
                </a:ext>
              </a:extLst>
            </p:cNvPr>
            <p:cNvGrpSpPr/>
            <p:nvPr/>
          </p:nvGrpSpPr>
          <p:grpSpPr>
            <a:xfrm>
              <a:off x="8156429" y="4876748"/>
              <a:ext cx="95450" cy="95450"/>
              <a:chOff x="5052890" y="5070275"/>
              <a:chExt cx="95450" cy="95450"/>
            </a:xfrm>
          </p:grpSpPr>
          <p:sp>
            <p:nvSpPr>
              <p:cNvPr id="110" name="Line 66">
                <a:extLst>
                  <a:ext uri="{FF2B5EF4-FFF2-40B4-BE49-F238E27FC236}">
                    <a16:creationId xmlns="" xmlns:a16="http://schemas.microsoft.com/office/drawing/2014/main" id="{C5463866-63ED-9543-876C-4167C68E4617}"/>
                  </a:ext>
                </a:extLst>
              </p:cNvPr>
              <p:cNvSpPr>
                <a:spLocks noChangeShapeType="1"/>
              </p:cNvSpPr>
              <p:nvPr/>
            </p:nvSpPr>
            <p:spPr bwMode="auto">
              <a:xfrm rot="2700000">
                <a:off x="5100615" y="5070275"/>
                <a:ext cx="0" cy="95450"/>
              </a:xfrm>
              <a:prstGeom prst="line">
                <a:avLst/>
              </a:prstGeom>
              <a:noFill/>
              <a:ln w="19050" cap="sq">
                <a:solidFill>
                  <a:schemeClr val="accent2"/>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11" name="Line 66">
                <a:extLst>
                  <a:ext uri="{FF2B5EF4-FFF2-40B4-BE49-F238E27FC236}">
                    <a16:creationId xmlns="" xmlns:a16="http://schemas.microsoft.com/office/drawing/2014/main" id="{5F08CA74-E721-4D45-9B54-7BC910B5974E}"/>
                  </a:ext>
                </a:extLst>
              </p:cNvPr>
              <p:cNvSpPr>
                <a:spLocks noChangeShapeType="1"/>
              </p:cNvSpPr>
              <p:nvPr/>
            </p:nvSpPr>
            <p:spPr bwMode="auto">
              <a:xfrm rot="-2700000">
                <a:off x="5100615" y="5070275"/>
                <a:ext cx="0" cy="95450"/>
              </a:xfrm>
              <a:prstGeom prst="line">
                <a:avLst/>
              </a:prstGeom>
              <a:noFill/>
              <a:ln w="19050" cap="sq">
                <a:solidFill>
                  <a:schemeClr val="accent2"/>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112" name="Group 111">
              <a:extLst>
                <a:ext uri="{FF2B5EF4-FFF2-40B4-BE49-F238E27FC236}">
                  <a16:creationId xmlns="" xmlns:a16="http://schemas.microsoft.com/office/drawing/2014/main" id="{BCB9E37D-3E71-0C4A-A45A-2FC56FEB30B0}"/>
                </a:ext>
              </a:extLst>
            </p:cNvPr>
            <p:cNvGrpSpPr/>
            <p:nvPr/>
          </p:nvGrpSpPr>
          <p:grpSpPr>
            <a:xfrm>
              <a:off x="8204054" y="4956123"/>
              <a:ext cx="95450" cy="95450"/>
              <a:chOff x="5052890" y="5070275"/>
              <a:chExt cx="95450" cy="95450"/>
            </a:xfrm>
          </p:grpSpPr>
          <p:sp>
            <p:nvSpPr>
              <p:cNvPr id="113" name="Line 66">
                <a:extLst>
                  <a:ext uri="{FF2B5EF4-FFF2-40B4-BE49-F238E27FC236}">
                    <a16:creationId xmlns="" xmlns:a16="http://schemas.microsoft.com/office/drawing/2014/main" id="{C4D8E41A-B92F-9245-9263-D69A4152B398}"/>
                  </a:ext>
                </a:extLst>
              </p:cNvPr>
              <p:cNvSpPr>
                <a:spLocks noChangeShapeType="1"/>
              </p:cNvSpPr>
              <p:nvPr/>
            </p:nvSpPr>
            <p:spPr bwMode="auto">
              <a:xfrm rot="2700000">
                <a:off x="5100615" y="5070275"/>
                <a:ext cx="0" cy="95450"/>
              </a:xfrm>
              <a:prstGeom prst="line">
                <a:avLst/>
              </a:prstGeom>
              <a:noFill/>
              <a:ln w="19050" cap="sq">
                <a:solidFill>
                  <a:schemeClr val="accent2"/>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14" name="Line 66">
                <a:extLst>
                  <a:ext uri="{FF2B5EF4-FFF2-40B4-BE49-F238E27FC236}">
                    <a16:creationId xmlns="" xmlns:a16="http://schemas.microsoft.com/office/drawing/2014/main" id="{DC3B238F-1516-4A42-A884-4871287E19F2}"/>
                  </a:ext>
                </a:extLst>
              </p:cNvPr>
              <p:cNvSpPr>
                <a:spLocks noChangeShapeType="1"/>
              </p:cNvSpPr>
              <p:nvPr/>
            </p:nvSpPr>
            <p:spPr bwMode="auto">
              <a:xfrm rot="-2700000">
                <a:off x="5100615" y="5070275"/>
                <a:ext cx="0" cy="95450"/>
              </a:xfrm>
              <a:prstGeom prst="line">
                <a:avLst/>
              </a:prstGeom>
              <a:noFill/>
              <a:ln w="19050" cap="sq">
                <a:solidFill>
                  <a:schemeClr val="accent2"/>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115" name="Group 114">
              <a:extLst>
                <a:ext uri="{FF2B5EF4-FFF2-40B4-BE49-F238E27FC236}">
                  <a16:creationId xmlns="" xmlns:a16="http://schemas.microsoft.com/office/drawing/2014/main" id="{F12D28CF-0F14-784B-B7C0-DB76DEE69180}"/>
                </a:ext>
              </a:extLst>
            </p:cNvPr>
            <p:cNvGrpSpPr/>
            <p:nvPr/>
          </p:nvGrpSpPr>
          <p:grpSpPr>
            <a:xfrm>
              <a:off x="8988279" y="5130748"/>
              <a:ext cx="95450" cy="95450"/>
              <a:chOff x="5052890" y="5070275"/>
              <a:chExt cx="95450" cy="95450"/>
            </a:xfrm>
          </p:grpSpPr>
          <p:sp>
            <p:nvSpPr>
              <p:cNvPr id="116" name="Line 66">
                <a:extLst>
                  <a:ext uri="{FF2B5EF4-FFF2-40B4-BE49-F238E27FC236}">
                    <a16:creationId xmlns="" xmlns:a16="http://schemas.microsoft.com/office/drawing/2014/main" id="{BB39EABF-3E4C-9C42-9251-9DD6DAEB029F}"/>
                  </a:ext>
                </a:extLst>
              </p:cNvPr>
              <p:cNvSpPr>
                <a:spLocks noChangeShapeType="1"/>
              </p:cNvSpPr>
              <p:nvPr/>
            </p:nvSpPr>
            <p:spPr bwMode="auto">
              <a:xfrm rot="2700000">
                <a:off x="5100615" y="5070275"/>
                <a:ext cx="0" cy="95450"/>
              </a:xfrm>
              <a:prstGeom prst="line">
                <a:avLst/>
              </a:prstGeom>
              <a:noFill/>
              <a:ln w="19050" cap="sq">
                <a:solidFill>
                  <a:schemeClr val="accent2"/>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17" name="Line 66">
                <a:extLst>
                  <a:ext uri="{FF2B5EF4-FFF2-40B4-BE49-F238E27FC236}">
                    <a16:creationId xmlns="" xmlns:a16="http://schemas.microsoft.com/office/drawing/2014/main" id="{9CFBE7FA-1D7D-FF4B-9066-0EB1469D1172}"/>
                  </a:ext>
                </a:extLst>
              </p:cNvPr>
              <p:cNvSpPr>
                <a:spLocks noChangeShapeType="1"/>
              </p:cNvSpPr>
              <p:nvPr/>
            </p:nvSpPr>
            <p:spPr bwMode="auto">
              <a:xfrm rot="-2700000">
                <a:off x="5100615" y="5070275"/>
                <a:ext cx="0" cy="95450"/>
              </a:xfrm>
              <a:prstGeom prst="line">
                <a:avLst/>
              </a:prstGeom>
              <a:noFill/>
              <a:ln w="19050" cap="sq">
                <a:solidFill>
                  <a:schemeClr val="accent2"/>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118" name="Group 117">
              <a:extLst>
                <a:ext uri="{FF2B5EF4-FFF2-40B4-BE49-F238E27FC236}">
                  <a16:creationId xmlns="" xmlns:a16="http://schemas.microsoft.com/office/drawing/2014/main" id="{EF81C844-50A2-8241-B5A3-1E48410D789D}"/>
                </a:ext>
              </a:extLst>
            </p:cNvPr>
            <p:cNvGrpSpPr/>
            <p:nvPr/>
          </p:nvGrpSpPr>
          <p:grpSpPr>
            <a:xfrm>
              <a:off x="5918054" y="4756098"/>
              <a:ext cx="95450" cy="95450"/>
              <a:chOff x="5052890" y="5070275"/>
              <a:chExt cx="95450" cy="95450"/>
            </a:xfrm>
          </p:grpSpPr>
          <p:sp>
            <p:nvSpPr>
              <p:cNvPr id="119" name="Line 66">
                <a:extLst>
                  <a:ext uri="{FF2B5EF4-FFF2-40B4-BE49-F238E27FC236}">
                    <a16:creationId xmlns="" xmlns:a16="http://schemas.microsoft.com/office/drawing/2014/main" id="{562ADDB5-7AA3-164E-9346-E68189FAEB47}"/>
                  </a:ext>
                </a:extLst>
              </p:cNvPr>
              <p:cNvSpPr>
                <a:spLocks noChangeShapeType="1"/>
              </p:cNvSpPr>
              <p:nvPr/>
            </p:nvSpPr>
            <p:spPr bwMode="auto">
              <a:xfrm rot="2700000">
                <a:off x="5100615" y="5070275"/>
                <a:ext cx="0" cy="95450"/>
              </a:xfrm>
              <a:prstGeom prst="line">
                <a:avLst/>
              </a:prstGeom>
              <a:noFill/>
              <a:ln w="19050" cap="sq">
                <a:solidFill>
                  <a:schemeClr val="accent2"/>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20" name="Line 66">
                <a:extLst>
                  <a:ext uri="{FF2B5EF4-FFF2-40B4-BE49-F238E27FC236}">
                    <a16:creationId xmlns="" xmlns:a16="http://schemas.microsoft.com/office/drawing/2014/main" id="{6192E357-803F-4C4C-8475-E4B422360D70}"/>
                  </a:ext>
                </a:extLst>
              </p:cNvPr>
              <p:cNvSpPr>
                <a:spLocks noChangeShapeType="1"/>
              </p:cNvSpPr>
              <p:nvPr/>
            </p:nvSpPr>
            <p:spPr bwMode="auto">
              <a:xfrm rot="-2700000">
                <a:off x="5100615" y="5070275"/>
                <a:ext cx="0" cy="95450"/>
              </a:xfrm>
              <a:prstGeom prst="line">
                <a:avLst/>
              </a:prstGeom>
              <a:noFill/>
              <a:ln w="19050" cap="sq">
                <a:solidFill>
                  <a:schemeClr val="accent2"/>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121" name="Group 120">
              <a:extLst>
                <a:ext uri="{FF2B5EF4-FFF2-40B4-BE49-F238E27FC236}">
                  <a16:creationId xmlns="" xmlns:a16="http://schemas.microsoft.com/office/drawing/2014/main" id="{639E01F1-8A25-FB4F-8934-D9491FB21D7F}"/>
                </a:ext>
              </a:extLst>
            </p:cNvPr>
            <p:cNvGrpSpPr/>
            <p:nvPr/>
          </p:nvGrpSpPr>
          <p:grpSpPr>
            <a:xfrm>
              <a:off x="5886304" y="4756098"/>
              <a:ext cx="95450" cy="95450"/>
              <a:chOff x="5052890" y="5070275"/>
              <a:chExt cx="95450" cy="95450"/>
            </a:xfrm>
          </p:grpSpPr>
          <p:sp>
            <p:nvSpPr>
              <p:cNvPr id="122" name="Line 66">
                <a:extLst>
                  <a:ext uri="{FF2B5EF4-FFF2-40B4-BE49-F238E27FC236}">
                    <a16:creationId xmlns="" xmlns:a16="http://schemas.microsoft.com/office/drawing/2014/main" id="{093DD1EF-BD9C-974C-8DF6-05A520933ECB}"/>
                  </a:ext>
                </a:extLst>
              </p:cNvPr>
              <p:cNvSpPr>
                <a:spLocks noChangeShapeType="1"/>
              </p:cNvSpPr>
              <p:nvPr/>
            </p:nvSpPr>
            <p:spPr bwMode="auto">
              <a:xfrm rot="2700000">
                <a:off x="5100615" y="5070275"/>
                <a:ext cx="0" cy="95450"/>
              </a:xfrm>
              <a:prstGeom prst="line">
                <a:avLst/>
              </a:prstGeom>
              <a:noFill/>
              <a:ln w="19050" cap="sq">
                <a:solidFill>
                  <a:schemeClr val="accent2"/>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23" name="Line 66">
                <a:extLst>
                  <a:ext uri="{FF2B5EF4-FFF2-40B4-BE49-F238E27FC236}">
                    <a16:creationId xmlns="" xmlns:a16="http://schemas.microsoft.com/office/drawing/2014/main" id="{E0F701E3-F979-F644-8846-D7BF04A885FE}"/>
                  </a:ext>
                </a:extLst>
              </p:cNvPr>
              <p:cNvSpPr>
                <a:spLocks noChangeShapeType="1"/>
              </p:cNvSpPr>
              <p:nvPr/>
            </p:nvSpPr>
            <p:spPr bwMode="auto">
              <a:xfrm rot="-2700000">
                <a:off x="5100615" y="5070275"/>
                <a:ext cx="0" cy="95450"/>
              </a:xfrm>
              <a:prstGeom prst="line">
                <a:avLst/>
              </a:prstGeom>
              <a:noFill/>
              <a:ln w="19050" cap="sq">
                <a:solidFill>
                  <a:schemeClr val="accent2"/>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124" name="Group 123">
              <a:extLst>
                <a:ext uri="{FF2B5EF4-FFF2-40B4-BE49-F238E27FC236}">
                  <a16:creationId xmlns="" xmlns:a16="http://schemas.microsoft.com/office/drawing/2014/main" id="{8C66C090-328A-484D-8B31-463BAEADBFE7}"/>
                </a:ext>
              </a:extLst>
            </p:cNvPr>
            <p:cNvGrpSpPr/>
            <p:nvPr/>
          </p:nvGrpSpPr>
          <p:grpSpPr>
            <a:xfrm>
              <a:off x="5832329" y="4756098"/>
              <a:ext cx="95450" cy="95450"/>
              <a:chOff x="5052890" y="5070275"/>
              <a:chExt cx="95450" cy="95450"/>
            </a:xfrm>
          </p:grpSpPr>
          <p:sp>
            <p:nvSpPr>
              <p:cNvPr id="125" name="Line 66">
                <a:extLst>
                  <a:ext uri="{FF2B5EF4-FFF2-40B4-BE49-F238E27FC236}">
                    <a16:creationId xmlns="" xmlns:a16="http://schemas.microsoft.com/office/drawing/2014/main" id="{5EE57D6B-A30C-C444-882A-D60E2E947091}"/>
                  </a:ext>
                </a:extLst>
              </p:cNvPr>
              <p:cNvSpPr>
                <a:spLocks noChangeShapeType="1"/>
              </p:cNvSpPr>
              <p:nvPr/>
            </p:nvSpPr>
            <p:spPr bwMode="auto">
              <a:xfrm rot="2700000">
                <a:off x="5100615" y="5070275"/>
                <a:ext cx="0" cy="95450"/>
              </a:xfrm>
              <a:prstGeom prst="line">
                <a:avLst/>
              </a:prstGeom>
              <a:noFill/>
              <a:ln w="19050" cap="sq">
                <a:solidFill>
                  <a:schemeClr val="accent2"/>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26" name="Line 66">
                <a:extLst>
                  <a:ext uri="{FF2B5EF4-FFF2-40B4-BE49-F238E27FC236}">
                    <a16:creationId xmlns="" xmlns:a16="http://schemas.microsoft.com/office/drawing/2014/main" id="{C1D512F1-32D0-6F46-8D2C-2F4FCE974A19}"/>
                  </a:ext>
                </a:extLst>
              </p:cNvPr>
              <p:cNvSpPr>
                <a:spLocks noChangeShapeType="1"/>
              </p:cNvSpPr>
              <p:nvPr/>
            </p:nvSpPr>
            <p:spPr bwMode="auto">
              <a:xfrm rot="-2700000">
                <a:off x="5100615" y="5070275"/>
                <a:ext cx="0" cy="95450"/>
              </a:xfrm>
              <a:prstGeom prst="line">
                <a:avLst/>
              </a:prstGeom>
              <a:noFill/>
              <a:ln w="19050" cap="sq">
                <a:solidFill>
                  <a:schemeClr val="accent2"/>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127" name="Group 126">
              <a:extLst>
                <a:ext uri="{FF2B5EF4-FFF2-40B4-BE49-F238E27FC236}">
                  <a16:creationId xmlns="" xmlns:a16="http://schemas.microsoft.com/office/drawing/2014/main" id="{23D57092-A7C4-FB43-8641-AAC0B48FFA35}"/>
                </a:ext>
              </a:extLst>
            </p:cNvPr>
            <p:cNvGrpSpPr/>
            <p:nvPr/>
          </p:nvGrpSpPr>
          <p:grpSpPr>
            <a:xfrm>
              <a:off x="5778354" y="4692598"/>
              <a:ext cx="95450" cy="95450"/>
              <a:chOff x="5052890" y="5070275"/>
              <a:chExt cx="95450" cy="95450"/>
            </a:xfrm>
          </p:grpSpPr>
          <p:sp>
            <p:nvSpPr>
              <p:cNvPr id="128" name="Line 66">
                <a:extLst>
                  <a:ext uri="{FF2B5EF4-FFF2-40B4-BE49-F238E27FC236}">
                    <a16:creationId xmlns="" xmlns:a16="http://schemas.microsoft.com/office/drawing/2014/main" id="{5E06F2B9-9B56-E34C-B829-7481B306C234}"/>
                  </a:ext>
                </a:extLst>
              </p:cNvPr>
              <p:cNvSpPr>
                <a:spLocks noChangeShapeType="1"/>
              </p:cNvSpPr>
              <p:nvPr/>
            </p:nvSpPr>
            <p:spPr bwMode="auto">
              <a:xfrm rot="2700000">
                <a:off x="5100615" y="5070275"/>
                <a:ext cx="0" cy="95450"/>
              </a:xfrm>
              <a:prstGeom prst="line">
                <a:avLst/>
              </a:prstGeom>
              <a:noFill/>
              <a:ln w="19050" cap="sq">
                <a:solidFill>
                  <a:schemeClr val="accent2"/>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29" name="Line 66">
                <a:extLst>
                  <a:ext uri="{FF2B5EF4-FFF2-40B4-BE49-F238E27FC236}">
                    <a16:creationId xmlns="" xmlns:a16="http://schemas.microsoft.com/office/drawing/2014/main" id="{C8110300-A7A7-2646-A254-7508DCC0B845}"/>
                  </a:ext>
                </a:extLst>
              </p:cNvPr>
              <p:cNvSpPr>
                <a:spLocks noChangeShapeType="1"/>
              </p:cNvSpPr>
              <p:nvPr/>
            </p:nvSpPr>
            <p:spPr bwMode="auto">
              <a:xfrm rot="-2700000">
                <a:off x="5100615" y="5070275"/>
                <a:ext cx="0" cy="95450"/>
              </a:xfrm>
              <a:prstGeom prst="line">
                <a:avLst/>
              </a:prstGeom>
              <a:noFill/>
              <a:ln w="19050" cap="sq">
                <a:solidFill>
                  <a:schemeClr val="accent2"/>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130" name="Group 129">
              <a:extLst>
                <a:ext uri="{FF2B5EF4-FFF2-40B4-BE49-F238E27FC236}">
                  <a16:creationId xmlns="" xmlns:a16="http://schemas.microsoft.com/office/drawing/2014/main" id="{4CD492BC-109B-8E41-8BB9-76EF19B3E6BF}"/>
                </a:ext>
              </a:extLst>
            </p:cNvPr>
            <p:cNvGrpSpPr/>
            <p:nvPr/>
          </p:nvGrpSpPr>
          <p:grpSpPr>
            <a:xfrm>
              <a:off x="5149704" y="4625923"/>
              <a:ext cx="95450" cy="95450"/>
              <a:chOff x="5052890" y="5070275"/>
              <a:chExt cx="95450" cy="95450"/>
            </a:xfrm>
          </p:grpSpPr>
          <p:sp>
            <p:nvSpPr>
              <p:cNvPr id="131" name="Line 66">
                <a:extLst>
                  <a:ext uri="{FF2B5EF4-FFF2-40B4-BE49-F238E27FC236}">
                    <a16:creationId xmlns="" xmlns:a16="http://schemas.microsoft.com/office/drawing/2014/main" id="{FADDBB6A-2ABD-3E4F-8549-AC0C70308F54}"/>
                  </a:ext>
                </a:extLst>
              </p:cNvPr>
              <p:cNvSpPr>
                <a:spLocks noChangeShapeType="1"/>
              </p:cNvSpPr>
              <p:nvPr/>
            </p:nvSpPr>
            <p:spPr bwMode="auto">
              <a:xfrm rot="2700000">
                <a:off x="5100615" y="5070275"/>
                <a:ext cx="0" cy="95450"/>
              </a:xfrm>
              <a:prstGeom prst="line">
                <a:avLst/>
              </a:prstGeom>
              <a:noFill/>
              <a:ln w="19050" cap="sq">
                <a:solidFill>
                  <a:schemeClr val="accent2"/>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32" name="Line 66">
                <a:extLst>
                  <a:ext uri="{FF2B5EF4-FFF2-40B4-BE49-F238E27FC236}">
                    <a16:creationId xmlns="" xmlns:a16="http://schemas.microsoft.com/office/drawing/2014/main" id="{BCA9E7D8-FFA8-6548-B7F2-70DCF88737F9}"/>
                  </a:ext>
                </a:extLst>
              </p:cNvPr>
              <p:cNvSpPr>
                <a:spLocks noChangeShapeType="1"/>
              </p:cNvSpPr>
              <p:nvPr/>
            </p:nvSpPr>
            <p:spPr bwMode="auto">
              <a:xfrm rot="-2700000">
                <a:off x="5100615" y="5070275"/>
                <a:ext cx="0" cy="95450"/>
              </a:xfrm>
              <a:prstGeom prst="line">
                <a:avLst/>
              </a:prstGeom>
              <a:noFill/>
              <a:ln w="19050" cap="sq">
                <a:solidFill>
                  <a:schemeClr val="accent2"/>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133" name="Group 132">
              <a:extLst>
                <a:ext uri="{FF2B5EF4-FFF2-40B4-BE49-F238E27FC236}">
                  <a16:creationId xmlns="" xmlns:a16="http://schemas.microsoft.com/office/drawing/2014/main" id="{B5093B02-BD27-CB47-A83A-173A5E6D6DC4}"/>
                </a:ext>
              </a:extLst>
            </p:cNvPr>
            <p:cNvGrpSpPr/>
            <p:nvPr/>
          </p:nvGrpSpPr>
          <p:grpSpPr>
            <a:xfrm>
              <a:off x="5079854" y="4625923"/>
              <a:ext cx="95450" cy="95450"/>
              <a:chOff x="5052890" y="5070275"/>
              <a:chExt cx="95450" cy="95450"/>
            </a:xfrm>
          </p:grpSpPr>
          <p:sp>
            <p:nvSpPr>
              <p:cNvPr id="134" name="Line 66">
                <a:extLst>
                  <a:ext uri="{FF2B5EF4-FFF2-40B4-BE49-F238E27FC236}">
                    <a16:creationId xmlns="" xmlns:a16="http://schemas.microsoft.com/office/drawing/2014/main" id="{AD0E63FF-6B10-304C-AA42-0B06481D5CA4}"/>
                  </a:ext>
                </a:extLst>
              </p:cNvPr>
              <p:cNvSpPr>
                <a:spLocks noChangeShapeType="1"/>
              </p:cNvSpPr>
              <p:nvPr/>
            </p:nvSpPr>
            <p:spPr bwMode="auto">
              <a:xfrm rot="2700000">
                <a:off x="5100615" y="5070275"/>
                <a:ext cx="0" cy="95450"/>
              </a:xfrm>
              <a:prstGeom prst="line">
                <a:avLst/>
              </a:prstGeom>
              <a:noFill/>
              <a:ln w="19050" cap="sq">
                <a:solidFill>
                  <a:schemeClr val="accent2"/>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35" name="Line 66">
                <a:extLst>
                  <a:ext uri="{FF2B5EF4-FFF2-40B4-BE49-F238E27FC236}">
                    <a16:creationId xmlns="" xmlns:a16="http://schemas.microsoft.com/office/drawing/2014/main" id="{9877B986-09B2-7341-BA52-CF47B428B3C8}"/>
                  </a:ext>
                </a:extLst>
              </p:cNvPr>
              <p:cNvSpPr>
                <a:spLocks noChangeShapeType="1"/>
              </p:cNvSpPr>
              <p:nvPr/>
            </p:nvSpPr>
            <p:spPr bwMode="auto">
              <a:xfrm rot="-2700000">
                <a:off x="5100615" y="5070275"/>
                <a:ext cx="0" cy="95450"/>
              </a:xfrm>
              <a:prstGeom prst="line">
                <a:avLst/>
              </a:prstGeom>
              <a:noFill/>
              <a:ln w="19050" cap="sq">
                <a:solidFill>
                  <a:schemeClr val="accent2"/>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136" name="Group 135">
              <a:extLst>
                <a:ext uri="{FF2B5EF4-FFF2-40B4-BE49-F238E27FC236}">
                  <a16:creationId xmlns="" xmlns:a16="http://schemas.microsoft.com/office/drawing/2014/main" id="{6F572D15-5F61-2442-94C5-186BFA85E949}"/>
                </a:ext>
              </a:extLst>
            </p:cNvPr>
            <p:cNvGrpSpPr/>
            <p:nvPr/>
          </p:nvGrpSpPr>
          <p:grpSpPr>
            <a:xfrm>
              <a:off x="5054454" y="4606873"/>
              <a:ext cx="95450" cy="95450"/>
              <a:chOff x="5052890" y="5070275"/>
              <a:chExt cx="95450" cy="95450"/>
            </a:xfrm>
          </p:grpSpPr>
          <p:sp>
            <p:nvSpPr>
              <p:cNvPr id="137" name="Line 66">
                <a:extLst>
                  <a:ext uri="{FF2B5EF4-FFF2-40B4-BE49-F238E27FC236}">
                    <a16:creationId xmlns="" xmlns:a16="http://schemas.microsoft.com/office/drawing/2014/main" id="{A5ECD752-27D7-B54C-9FEF-4BAD3A7BE467}"/>
                  </a:ext>
                </a:extLst>
              </p:cNvPr>
              <p:cNvSpPr>
                <a:spLocks noChangeShapeType="1"/>
              </p:cNvSpPr>
              <p:nvPr/>
            </p:nvSpPr>
            <p:spPr bwMode="auto">
              <a:xfrm rot="2700000">
                <a:off x="5100615" y="5070275"/>
                <a:ext cx="0" cy="95450"/>
              </a:xfrm>
              <a:prstGeom prst="line">
                <a:avLst/>
              </a:prstGeom>
              <a:noFill/>
              <a:ln w="19050" cap="sq">
                <a:solidFill>
                  <a:schemeClr val="accent2"/>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38" name="Line 66">
                <a:extLst>
                  <a:ext uri="{FF2B5EF4-FFF2-40B4-BE49-F238E27FC236}">
                    <a16:creationId xmlns="" xmlns:a16="http://schemas.microsoft.com/office/drawing/2014/main" id="{0B455E6A-7693-0442-828C-CAE74334D739}"/>
                  </a:ext>
                </a:extLst>
              </p:cNvPr>
              <p:cNvSpPr>
                <a:spLocks noChangeShapeType="1"/>
              </p:cNvSpPr>
              <p:nvPr/>
            </p:nvSpPr>
            <p:spPr bwMode="auto">
              <a:xfrm rot="-2700000">
                <a:off x="5100615" y="5070275"/>
                <a:ext cx="0" cy="95450"/>
              </a:xfrm>
              <a:prstGeom prst="line">
                <a:avLst/>
              </a:prstGeom>
              <a:noFill/>
              <a:ln w="19050" cap="sq">
                <a:solidFill>
                  <a:schemeClr val="accent2"/>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139" name="Group 138">
              <a:extLst>
                <a:ext uri="{FF2B5EF4-FFF2-40B4-BE49-F238E27FC236}">
                  <a16:creationId xmlns="" xmlns:a16="http://schemas.microsoft.com/office/drawing/2014/main" id="{44539D88-57AD-E446-B92A-66F59D0A3A04}"/>
                </a:ext>
              </a:extLst>
            </p:cNvPr>
            <p:cNvGrpSpPr/>
            <p:nvPr/>
          </p:nvGrpSpPr>
          <p:grpSpPr>
            <a:xfrm>
              <a:off x="5019529" y="4571948"/>
              <a:ext cx="95450" cy="95450"/>
              <a:chOff x="5052890" y="5070275"/>
              <a:chExt cx="95450" cy="95450"/>
            </a:xfrm>
          </p:grpSpPr>
          <p:sp>
            <p:nvSpPr>
              <p:cNvPr id="140" name="Line 66">
                <a:extLst>
                  <a:ext uri="{FF2B5EF4-FFF2-40B4-BE49-F238E27FC236}">
                    <a16:creationId xmlns="" xmlns:a16="http://schemas.microsoft.com/office/drawing/2014/main" id="{296D7BE0-8010-154F-87DB-A4876530C6FA}"/>
                  </a:ext>
                </a:extLst>
              </p:cNvPr>
              <p:cNvSpPr>
                <a:spLocks noChangeShapeType="1"/>
              </p:cNvSpPr>
              <p:nvPr/>
            </p:nvSpPr>
            <p:spPr bwMode="auto">
              <a:xfrm rot="2700000">
                <a:off x="5100615" y="5070275"/>
                <a:ext cx="0" cy="95450"/>
              </a:xfrm>
              <a:prstGeom prst="line">
                <a:avLst/>
              </a:prstGeom>
              <a:noFill/>
              <a:ln w="19050" cap="sq">
                <a:solidFill>
                  <a:schemeClr val="accent2"/>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41" name="Line 66">
                <a:extLst>
                  <a:ext uri="{FF2B5EF4-FFF2-40B4-BE49-F238E27FC236}">
                    <a16:creationId xmlns="" xmlns:a16="http://schemas.microsoft.com/office/drawing/2014/main" id="{6824668A-E747-984F-AD80-5EDEA5F8B284}"/>
                  </a:ext>
                </a:extLst>
              </p:cNvPr>
              <p:cNvSpPr>
                <a:spLocks noChangeShapeType="1"/>
              </p:cNvSpPr>
              <p:nvPr/>
            </p:nvSpPr>
            <p:spPr bwMode="auto">
              <a:xfrm rot="-2700000">
                <a:off x="5100615" y="5070275"/>
                <a:ext cx="0" cy="95450"/>
              </a:xfrm>
              <a:prstGeom prst="line">
                <a:avLst/>
              </a:prstGeom>
              <a:noFill/>
              <a:ln w="19050" cap="sq">
                <a:solidFill>
                  <a:schemeClr val="accent2"/>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142" name="Group 141">
              <a:extLst>
                <a:ext uri="{FF2B5EF4-FFF2-40B4-BE49-F238E27FC236}">
                  <a16:creationId xmlns="" xmlns:a16="http://schemas.microsoft.com/office/drawing/2014/main" id="{6738CF9D-4A2E-2041-A636-652D7D626D8F}"/>
                </a:ext>
              </a:extLst>
            </p:cNvPr>
            <p:cNvGrpSpPr/>
            <p:nvPr/>
          </p:nvGrpSpPr>
          <p:grpSpPr>
            <a:xfrm>
              <a:off x="4975079" y="4524323"/>
              <a:ext cx="95450" cy="95450"/>
              <a:chOff x="5052890" y="5070275"/>
              <a:chExt cx="95450" cy="95450"/>
            </a:xfrm>
          </p:grpSpPr>
          <p:sp>
            <p:nvSpPr>
              <p:cNvPr id="143" name="Line 66">
                <a:extLst>
                  <a:ext uri="{FF2B5EF4-FFF2-40B4-BE49-F238E27FC236}">
                    <a16:creationId xmlns="" xmlns:a16="http://schemas.microsoft.com/office/drawing/2014/main" id="{476B14FC-52D2-0F4B-9DF6-97E52AC214B6}"/>
                  </a:ext>
                </a:extLst>
              </p:cNvPr>
              <p:cNvSpPr>
                <a:spLocks noChangeShapeType="1"/>
              </p:cNvSpPr>
              <p:nvPr/>
            </p:nvSpPr>
            <p:spPr bwMode="auto">
              <a:xfrm rot="2700000">
                <a:off x="5100615" y="5070275"/>
                <a:ext cx="0" cy="95450"/>
              </a:xfrm>
              <a:prstGeom prst="line">
                <a:avLst/>
              </a:prstGeom>
              <a:noFill/>
              <a:ln w="19050" cap="sq">
                <a:solidFill>
                  <a:schemeClr val="accent2"/>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44" name="Line 66">
                <a:extLst>
                  <a:ext uri="{FF2B5EF4-FFF2-40B4-BE49-F238E27FC236}">
                    <a16:creationId xmlns="" xmlns:a16="http://schemas.microsoft.com/office/drawing/2014/main" id="{259A7789-E039-F840-820C-1E2149804404}"/>
                  </a:ext>
                </a:extLst>
              </p:cNvPr>
              <p:cNvSpPr>
                <a:spLocks noChangeShapeType="1"/>
              </p:cNvSpPr>
              <p:nvPr/>
            </p:nvSpPr>
            <p:spPr bwMode="auto">
              <a:xfrm rot="-2700000">
                <a:off x="5100615" y="5070275"/>
                <a:ext cx="0" cy="95450"/>
              </a:xfrm>
              <a:prstGeom prst="line">
                <a:avLst/>
              </a:prstGeom>
              <a:noFill/>
              <a:ln w="19050" cap="sq">
                <a:solidFill>
                  <a:schemeClr val="accent2"/>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145" name="Group 144">
              <a:extLst>
                <a:ext uri="{FF2B5EF4-FFF2-40B4-BE49-F238E27FC236}">
                  <a16:creationId xmlns="" xmlns:a16="http://schemas.microsoft.com/office/drawing/2014/main" id="{91E48861-3335-8048-92F2-468FF8B1F3D8}"/>
                </a:ext>
              </a:extLst>
            </p:cNvPr>
            <p:cNvGrpSpPr/>
            <p:nvPr/>
          </p:nvGrpSpPr>
          <p:grpSpPr>
            <a:xfrm>
              <a:off x="4994129" y="4540198"/>
              <a:ext cx="95450" cy="95450"/>
              <a:chOff x="5052890" y="5070275"/>
              <a:chExt cx="95450" cy="95450"/>
            </a:xfrm>
          </p:grpSpPr>
          <p:sp>
            <p:nvSpPr>
              <p:cNvPr id="146" name="Line 66">
                <a:extLst>
                  <a:ext uri="{FF2B5EF4-FFF2-40B4-BE49-F238E27FC236}">
                    <a16:creationId xmlns="" xmlns:a16="http://schemas.microsoft.com/office/drawing/2014/main" id="{BFB6A48B-F606-5144-9695-7C6DF12B7E1A}"/>
                  </a:ext>
                </a:extLst>
              </p:cNvPr>
              <p:cNvSpPr>
                <a:spLocks noChangeShapeType="1"/>
              </p:cNvSpPr>
              <p:nvPr/>
            </p:nvSpPr>
            <p:spPr bwMode="auto">
              <a:xfrm rot="2700000">
                <a:off x="5100615" y="5070275"/>
                <a:ext cx="0" cy="95450"/>
              </a:xfrm>
              <a:prstGeom prst="line">
                <a:avLst/>
              </a:prstGeom>
              <a:noFill/>
              <a:ln w="19050" cap="sq">
                <a:solidFill>
                  <a:schemeClr val="accent2"/>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47" name="Line 66">
                <a:extLst>
                  <a:ext uri="{FF2B5EF4-FFF2-40B4-BE49-F238E27FC236}">
                    <a16:creationId xmlns="" xmlns:a16="http://schemas.microsoft.com/office/drawing/2014/main" id="{BEB4E86C-F722-2C4E-AEF5-81DDF3711565}"/>
                  </a:ext>
                </a:extLst>
              </p:cNvPr>
              <p:cNvSpPr>
                <a:spLocks noChangeShapeType="1"/>
              </p:cNvSpPr>
              <p:nvPr/>
            </p:nvSpPr>
            <p:spPr bwMode="auto">
              <a:xfrm rot="-2700000">
                <a:off x="5100615" y="5070275"/>
                <a:ext cx="0" cy="95450"/>
              </a:xfrm>
              <a:prstGeom prst="line">
                <a:avLst/>
              </a:prstGeom>
              <a:noFill/>
              <a:ln w="19050" cap="sq">
                <a:solidFill>
                  <a:schemeClr val="accent2"/>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148" name="Group 147">
              <a:extLst>
                <a:ext uri="{FF2B5EF4-FFF2-40B4-BE49-F238E27FC236}">
                  <a16:creationId xmlns="" xmlns:a16="http://schemas.microsoft.com/office/drawing/2014/main" id="{C91EBD95-EAB9-2A4B-B474-50F537937763}"/>
                </a:ext>
              </a:extLst>
            </p:cNvPr>
            <p:cNvGrpSpPr/>
            <p:nvPr/>
          </p:nvGrpSpPr>
          <p:grpSpPr>
            <a:xfrm>
              <a:off x="4651229" y="4486223"/>
              <a:ext cx="95450" cy="95450"/>
              <a:chOff x="5052890" y="5070275"/>
              <a:chExt cx="95450" cy="95450"/>
            </a:xfrm>
          </p:grpSpPr>
          <p:sp>
            <p:nvSpPr>
              <p:cNvPr id="149" name="Line 66">
                <a:extLst>
                  <a:ext uri="{FF2B5EF4-FFF2-40B4-BE49-F238E27FC236}">
                    <a16:creationId xmlns="" xmlns:a16="http://schemas.microsoft.com/office/drawing/2014/main" id="{153BAFAD-8501-4B41-A43F-049069EA3E7A}"/>
                  </a:ext>
                </a:extLst>
              </p:cNvPr>
              <p:cNvSpPr>
                <a:spLocks noChangeShapeType="1"/>
              </p:cNvSpPr>
              <p:nvPr/>
            </p:nvSpPr>
            <p:spPr bwMode="auto">
              <a:xfrm rot="2700000">
                <a:off x="5100615" y="5070275"/>
                <a:ext cx="0" cy="95450"/>
              </a:xfrm>
              <a:prstGeom prst="line">
                <a:avLst/>
              </a:prstGeom>
              <a:noFill/>
              <a:ln w="19050" cap="sq">
                <a:solidFill>
                  <a:schemeClr val="accent2"/>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50" name="Line 66">
                <a:extLst>
                  <a:ext uri="{FF2B5EF4-FFF2-40B4-BE49-F238E27FC236}">
                    <a16:creationId xmlns="" xmlns:a16="http://schemas.microsoft.com/office/drawing/2014/main" id="{56EFC443-D772-2D48-B791-854E10F3AD11}"/>
                  </a:ext>
                </a:extLst>
              </p:cNvPr>
              <p:cNvSpPr>
                <a:spLocks noChangeShapeType="1"/>
              </p:cNvSpPr>
              <p:nvPr/>
            </p:nvSpPr>
            <p:spPr bwMode="auto">
              <a:xfrm rot="-2700000">
                <a:off x="5100615" y="5070275"/>
                <a:ext cx="0" cy="95450"/>
              </a:xfrm>
              <a:prstGeom prst="line">
                <a:avLst/>
              </a:prstGeom>
              <a:noFill/>
              <a:ln w="19050" cap="sq">
                <a:solidFill>
                  <a:schemeClr val="accent2"/>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151" name="Group 150">
              <a:extLst>
                <a:ext uri="{FF2B5EF4-FFF2-40B4-BE49-F238E27FC236}">
                  <a16:creationId xmlns="" xmlns:a16="http://schemas.microsoft.com/office/drawing/2014/main" id="{054B5BF3-9CC9-4549-90EF-572207074166}"/>
                </a:ext>
              </a:extLst>
            </p:cNvPr>
            <p:cNvGrpSpPr/>
            <p:nvPr/>
          </p:nvGrpSpPr>
          <p:grpSpPr>
            <a:xfrm>
              <a:off x="4521054" y="4486223"/>
              <a:ext cx="95450" cy="95450"/>
              <a:chOff x="5052890" y="5070275"/>
              <a:chExt cx="95450" cy="95450"/>
            </a:xfrm>
          </p:grpSpPr>
          <p:sp>
            <p:nvSpPr>
              <p:cNvPr id="152" name="Line 66">
                <a:extLst>
                  <a:ext uri="{FF2B5EF4-FFF2-40B4-BE49-F238E27FC236}">
                    <a16:creationId xmlns="" xmlns:a16="http://schemas.microsoft.com/office/drawing/2014/main" id="{D67E60D0-54DC-A44E-9D6A-8EAE3DE87946}"/>
                  </a:ext>
                </a:extLst>
              </p:cNvPr>
              <p:cNvSpPr>
                <a:spLocks noChangeShapeType="1"/>
              </p:cNvSpPr>
              <p:nvPr/>
            </p:nvSpPr>
            <p:spPr bwMode="auto">
              <a:xfrm rot="2700000">
                <a:off x="5100615" y="5070275"/>
                <a:ext cx="0" cy="95450"/>
              </a:xfrm>
              <a:prstGeom prst="line">
                <a:avLst/>
              </a:prstGeom>
              <a:noFill/>
              <a:ln w="19050" cap="sq">
                <a:solidFill>
                  <a:schemeClr val="accent2"/>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53" name="Line 66">
                <a:extLst>
                  <a:ext uri="{FF2B5EF4-FFF2-40B4-BE49-F238E27FC236}">
                    <a16:creationId xmlns="" xmlns:a16="http://schemas.microsoft.com/office/drawing/2014/main" id="{B3400CB9-9B2D-0843-9525-F1E3D86906F6}"/>
                  </a:ext>
                </a:extLst>
              </p:cNvPr>
              <p:cNvSpPr>
                <a:spLocks noChangeShapeType="1"/>
              </p:cNvSpPr>
              <p:nvPr/>
            </p:nvSpPr>
            <p:spPr bwMode="auto">
              <a:xfrm rot="-2700000">
                <a:off x="5100615" y="5070275"/>
                <a:ext cx="0" cy="95450"/>
              </a:xfrm>
              <a:prstGeom prst="line">
                <a:avLst/>
              </a:prstGeom>
              <a:noFill/>
              <a:ln w="19050" cap="sq">
                <a:solidFill>
                  <a:schemeClr val="accent2"/>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154" name="Group 153">
              <a:extLst>
                <a:ext uri="{FF2B5EF4-FFF2-40B4-BE49-F238E27FC236}">
                  <a16:creationId xmlns="" xmlns:a16="http://schemas.microsoft.com/office/drawing/2014/main" id="{37C248C4-6042-A94B-AE61-054FE8CEB8EF}"/>
                </a:ext>
              </a:extLst>
            </p:cNvPr>
            <p:cNvGrpSpPr/>
            <p:nvPr/>
          </p:nvGrpSpPr>
          <p:grpSpPr>
            <a:xfrm>
              <a:off x="4444854" y="4314773"/>
              <a:ext cx="95450" cy="95450"/>
              <a:chOff x="5052890" y="5070275"/>
              <a:chExt cx="95450" cy="95450"/>
            </a:xfrm>
          </p:grpSpPr>
          <p:sp>
            <p:nvSpPr>
              <p:cNvPr id="155" name="Line 66">
                <a:extLst>
                  <a:ext uri="{FF2B5EF4-FFF2-40B4-BE49-F238E27FC236}">
                    <a16:creationId xmlns="" xmlns:a16="http://schemas.microsoft.com/office/drawing/2014/main" id="{D5F43CA4-A8BC-E742-933B-0261866E08A5}"/>
                  </a:ext>
                </a:extLst>
              </p:cNvPr>
              <p:cNvSpPr>
                <a:spLocks noChangeShapeType="1"/>
              </p:cNvSpPr>
              <p:nvPr/>
            </p:nvSpPr>
            <p:spPr bwMode="auto">
              <a:xfrm rot="2700000">
                <a:off x="5100615" y="5070275"/>
                <a:ext cx="0" cy="95450"/>
              </a:xfrm>
              <a:prstGeom prst="line">
                <a:avLst/>
              </a:prstGeom>
              <a:noFill/>
              <a:ln w="19050" cap="sq">
                <a:solidFill>
                  <a:schemeClr val="accent2"/>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56" name="Line 66">
                <a:extLst>
                  <a:ext uri="{FF2B5EF4-FFF2-40B4-BE49-F238E27FC236}">
                    <a16:creationId xmlns="" xmlns:a16="http://schemas.microsoft.com/office/drawing/2014/main" id="{523F0380-2BBC-B944-96D1-C520E008D03F}"/>
                  </a:ext>
                </a:extLst>
              </p:cNvPr>
              <p:cNvSpPr>
                <a:spLocks noChangeShapeType="1"/>
              </p:cNvSpPr>
              <p:nvPr/>
            </p:nvSpPr>
            <p:spPr bwMode="auto">
              <a:xfrm rot="-2700000">
                <a:off x="5100615" y="5070275"/>
                <a:ext cx="0" cy="95450"/>
              </a:xfrm>
              <a:prstGeom prst="line">
                <a:avLst/>
              </a:prstGeom>
              <a:noFill/>
              <a:ln w="19050" cap="sq">
                <a:solidFill>
                  <a:schemeClr val="accent2"/>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157" name="Group 156">
              <a:extLst>
                <a:ext uri="{FF2B5EF4-FFF2-40B4-BE49-F238E27FC236}">
                  <a16:creationId xmlns="" xmlns:a16="http://schemas.microsoft.com/office/drawing/2014/main" id="{7F601B1C-99F6-7C4A-A691-70ED8B51CEA1}"/>
                </a:ext>
              </a:extLst>
            </p:cNvPr>
            <p:cNvGrpSpPr/>
            <p:nvPr/>
          </p:nvGrpSpPr>
          <p:grpSpPr>
            <a:xfrm>
              <a:off x="4051154" y="4241748"/>
              <a:ext cx="95450" cy="95450"/>
              <a:chOff x="5052890" y="5070275"/>
              <a:chExt cx="95450" cy="95450"/>
            </a:xfrm>
          </p:grpSpPr>
          <p:sp>
            <p:nvSpPr>
              <p:cNvPr id="158" name="Line 66">
                <a:extLst>
                  <a:ext uri="{FF2B5EF4-FFF2-40B4-BE49-F238E27FC236}">
                    <a16:creationId xmlns="" xmlns:a16="http://schemas.microsoft.com/office/drawing/2014/main" id="{A547D1DB-0D14-3647-BB7F-A38D4AD98259}"/>
                  </a:ext>
                </a:extLst>
              </p:cNvPr>
              <p:cNvSpPr>
                <a:spLocks noChangeShapeType="1"/>
              </p:cNvSpPr>
              <p:nvPr/>
            </p:nvSpPr>
            <p:spPr bwMode="auto">
              <a:xfrm rot="2700000">
                <a:off x="5100615" y="5070275"/>
                <a:ext cx="0" cy="95450"/>
              </a:xfrm>
              <a:prstGeom prst="line">
                <a:avLst/>
              </a:prstGeom>
              <a:noFill/>
              <a:ln w="19050" cap="sq">
                <a:solidFill>
                  <a:schemeClr val="accent2"/>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59" name="Line 66">
                <a:extLst>
                  <a:ext uri="{FF2B5EF4-FFF2-40B4-BE49-F238E27FC236}">
                    <a16:creationId xmlns="" xmlns:a16="http://schemas.microsoft.com/office/drawing/2014/main" id="{05DAAD8F-AB75-BD49-BC10-5FCB8388A6F5}"/>
                  </a:ext>
                </a:extLst>
              </p:cNvPr>
              <p:cNvSpPr>
                <a:spLocks noChangeShapeType="1"/>
              </p:cNvSpPr>
              <p:nvPr/>
            </p:nvSpPr>
            <p:spPr bwMode="auto">
              <a:xfrm rot="-2700000">
                <a:off x="5100615" y="5070275"/>
                <a:ext cx="0" cy="95450"/>
              </a:xfrm>
              <a:prstGeom prst="line">
                <a:avLst/>
              </a:prstGeom>
              <a:noFill/>
              <a:ln w="19050" cap="sq">
                <a:solidFill>
                  <a:schemeClr val="accent2"/>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160" name="Group 159">
              <a:extLst>
                <a:ext uri="{FF2B5EF4-FFF2-40B4-BE49-F238E27FC236}">
                  <a16:creationId xmlns="" xmlns:a16="http://schemas.microsoft.com/office/drawing/2014/main" id="{779150EB-2BD5-754A-8061-494953D0A040}"/>
                </a:ext>
              </a:extLst>
            </p:cNvPr>
            <p:cNvGrpSpPr/>
            <p:nvPr/>
          </p:nvGrpSpPr>
          <p:grpSpPr>
            <a:xfrm>
              <a:off x="3968604" y="4184598"/>
              <a:ext cx="95450" cy="95450"/>
              <a:chOff x="5052890" y="5070275"/>
              <a:chExt cx="95450" cy="95450"/>
            </a:xfrm>
          </p:grpSpPr>
          <p:sp>
            <p:nvSpPr>
              <p:cNvPr id="161" name="Line 66">
                <a:extLst>
                  <a:ext uri="{FF2B5EF4-FFF2-40B4-BE49-F238E27FC236}">
                    <a16:creationId xmlns="" xmlns:a16="http://schemas.microsoft.com/office/drawing/2014/main" id="{DA60162A-1866-1848-A58F-A8B02EC13756}"/>
                  </a:ext>
                </a:extLst>
              </p:cNvPr>
              <p:cNvSpPr>
                <a:spLocks noChangeShapeType="1"/>
              </p:cNvSpPr>
              <p:nvPr/>
            </p:nvSpPr>
            <p:spPr bwMode="auto">
              <a:xfrm rot="2700000">
                <a:off x="5100615" y="5070275"/>
                <a:ext cx="0" cy="95450"/>
              </a:xfrm>
              <a:prstGeom prst="line">
                <a:avLst/>
              </a:prstGeom>
              <a:noFill/>
              <a:ln w="19050" cap="sq">
                <a:solidFill>
                  <a:schemeClr val="accent2"/>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62" name="Line 66">
                <a:extLst>
                  <a:ext uri="{FF2B5EF4-FFF2-40B4-BE49-F238E27FC236}">
                    <a16:creationId xmlns="" xmlns:a16="http://schemas.microsoft.com/office/drawing/2014/main" id="{0FEB4BF2-9B67-114D-AB0E-9E04788BE6BA}"/>
                  </a:ext>
                </a:extLst>
              </p:cNvPr>
              <p:cNvSpPr>
                <a:spLocks noChangeShapeType="1"/>
              </p:cNvSpPr>
              <p:nvPr/>
            </p:nvSpPr>
            <p:spPr bwMode="auto">
              <a:xfrm rot="-2700000">
                <a:off x="5100615" y="5070275"/>
                <a:ext cx="0" cy="95450"/>
              </a:xfrm>
              <a:prstGeom prst="line">
                <a:avLst/>
              </a:prstGeom>
              <a:noFill/>
              <a:ln w="19050" cap="sq">
                <a:solidFill>
                  <a:schemeClr val="accent2"/>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163" name="Group 162">
              <a:extLst>
                <a:ext uri="{FF2B5EF4-FFF2-40B4-BE49-F238E27FC236}">
                  <a16:creationId xmlns="" xmlns:a16="http://schemas.microsoft.com/office/drawing/2014/main" id="{93E935B8-8281-BC4D-82A5-2422879D041C}"/>
                </a:ext>
              </a:extLst>
            </p:cNvPr>
            <p:cNvGrpSpPr/>
            <p:nvPr/>
          </p:nvGrpSpPr>
          <p:grpSpPr>
            <a:xfrm>
              <a:off x="3930504" y="4140148"/>
              <a:ext cx="95450" cy="95450"/>
              <a:chOff x="5052890" y="5070275"/>
              <a:chExt cx="95450" cy="95450"/>
            </a:xfrm>
          </p:grpSpPr>
          <p:sp>
            <p:nvSpPr>
              <p:cNvPr id="164" name="Line 66">
                <a:extLst>
                  <a:ext uri="{FF2B5EF4-FFF2-40B4-BE49-F238E27FC236}">
                    <a16:creationId xmlns="" xmlns:a16="http://schemas.microsoft.com/office/drawing/2014/main" id="{E0D79B6B-7919-CA41-9817-77A6F3D11952}"/>
                  </a:ext>
                </a:extLst>
              </p:cNvPr>
              <p:cNvSpPr>
                <a:spLocks noChangeShapeType="1"/>
              </p:cNvSpPr>
              <p:nvPr/>
            </p:nvSpPr>
            <p:spPr bwMode="auto">
              <a:xfrm rot="2700000">
                <a:off x="5100615" y="5070275"/>
                <a:ext cx="0" cy="95450"/>
              </a:xfrm>
              <a:prstGeom prst="line">
                <a:avLst/>
              </a:prstGeom>
              <a:noFill/>
              <a:ln w="19050" cap="sq">
                <a:solidFill>
                  <a:schemeClr val="accent2"/>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65" name="Line 66">
                <a:extLst>
                  <a:ext uri="{FF2B5EF4-FFF2-40B4-BE49-F238E27FC236}">
                    <a16:creationId xmlns="" xmlns:a16="http://schemas.microsoft.com/office/drawing/2014/main" id="{F9D08F1C-D891-9F43-B8CD-466759ECCEE6}"/>
                  </a:ext>
                </a:extLst>
              </p:cNvPr>
              <p:cNvSpPr>
                <a:spLocks noChangeShapeType="1"/>
              </p:cNvSpPr>
              <p:nvPr/>
            </p:nvSpPr>
            <p:spPr bwMode="auto">
              <a:xfrm rot="-2700000">
                <a:off x="5100615" y="5070275"/>
                <a:ext cx="0" cy="95450"/>
              </a:xfrm>
              <a:prstGeom prst="line">
                <a:avLst/>
              </a:prstGeom>
              <a:noFill/>
              <a:ln w="19050" cap="sq">
                <a:solidFill>
                  <a:schemeClr val="accent2"/>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166" name="Group 165">
              <a:extLst>
                <a:ext uri="{FF2B5EF4-FFF2-40B4-BE49-F238E27FC236}">
                  <a16:creationId xmlns="" xmlns:a16="http://schemas.microsoft.com/office/drawing/2014/main" id="{F11559C5-84F4-6A4B-90F0-DF89C476893F}"/>
                </a:ext>
              </a:extLst>
            </p:cNvPr>
            <p:cNvGrpSpPr/>
            <p:nvPr/>
          </p:nvGrpSpPr>
          <p:grpSpPr>
            <a:xfrm>
              <a:off x="3460604" y="3936948"/>
              <a:ext cx="95450" cy="95450"/>
              <a:chOff x="5052890" y="5070275"/>
              <a:chExt cx="95450" cy="95450"/>
            </a:xfrm>
          </p:grpSpPr>
          <p:sp>
            <p:nvSpPr>
              <p:cNvPr id="167" name="Line 66">
                <a:extLst>
                  <a:ext uri="{FF2B5EF4-FFF2-40B4-BE49-F238E27FC236}">
                    <a16:creationId xmlns="" xmlns:a16="http://schemas.microsoft.com/office/drawing/2014/main" id="{E0D74B8F-F378-404B-8399-A0DD8EDEA0D6}"/>
                  </a:ext>
                </a:extLst>
              </p:cNvPr>
              <p:cNvSpPr>
                <a:spLocks noChangeShapeType="1"/>
              </p:cNvSpPr>
              <p:nvPr/>
            </p:nvSpPr>
            <p:spPr bwMode="auto">
              <a:xfrm rot="2700000">
                <a:off x="5100615" y="5070275"/>
                <a:ext cx="0" cy="95450"/>
              </a:xfrm>
              <a:prstGeom prst="line">
                <a:avLst/>
              </a:prstGeom>
              <a:noFill/>
              <a:ln w="19050" cap="sq">
                <a:solidFill>
                  <a:schemeClr val="accent2"/>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68" name="Line 66">
                <a:extLst>
                  <a:ext uri="{FF2B5EF4-FFF2-40B4-BE49-F238E27FC236}">
                    <a16:creationId xmlns="" xmlns:a16="http://schemas.microsoft.com/office/drawing/2014/main" id="{F3D40DBD-EC63-0B4A-B56A-E08CD981D266}"/>
                  </a:ext>
                </a:extLst>
              </p:cNvPr>
              <p:cNvSpPr>
                <a:spLocks noChangeShapeType="1"/>
              </p:cNvSpPr>
              <p:nvPr/>
            </p:nvSpPr>
            <p:spPr bwMode="auto">
              <a:xfrm rot="-2700000">
                <a:off x="5100615" y="5070275"/>
                <a:ext cx="0" cy="95450"/>
              </a:xfrm>
              <a:prstGeom prst="line">
                <a:avLst/>
              </a:prstGeom>
              <a:noFill/>
              <a:ln w="19050" cap="sq">
                <a:solidFill>
                  <a:schemeClr val="accent2"/>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grpSp>
        <p:nvGrpSpPr>
          <p:cNvPr id="263" name="Group 262">
            <a:extLst>
              <a:ext uri="{FF2B5EF4-FFF2-40B4-BE49-F238E27FC236}">
                <a16:creationId xmlns="" xmlns:a16="http://schemas.microsoft.com/office/drawing/2014/main" id="{FFA15D09-EA86-AC47-AD9A-066B08D1C1E7}"/>
              </a:ext>
            </a:extLst>
          </p:cNvPr>
          <p:cNvGrpSpPr/>
          <p:nvPr/>
        </p:nvGrpSpPr>
        <p:grpSpPr>
          <a:xfrm>
            <a:off x="8202322" y="4935803"/>
            <a:ext cx="95450" cy="95450"/>
            <a:chOff x="5052890" y="5070275"/>
            <a:chExt cx="95450" cy="95450"/>
          </a:xfrm>
        </p:grpSpPr>
        <p:sp>
          <p:nvSpPr>
            <p:cNvPr id="264" name="Line 66">
              <a:extLst>
                <a:ext uri="{FF2B5EF4-FFF2-40B4-BE49-F238E27FC236}">
                  <a16:creationId xmlns="" xmlns:a16="http://schemas.microsoft.com/office/drawing/2014/main" id="{B6B539A9-FC57-AB4E-A626-3B4AB3349A90}"/>
                </a:ext>
              </a:extLst>
            </p:cNvPr>
            <p:cNvSpPr>
              <a:spLocks noChangeShapeType="1"/>
            </p:cNvSpPr>
            <p:nvPr/>
          </p:nvSpPr>
          <p:spPr bwMode="auto">
            <a:xfrm rot="2700000">
              <a:off x="5100615" y="5070275"/>
              <a:ext cx="0" cy="95450"/>
            </a:xfrm>
            <a:prstGeom prst="line">
              <a:avLst/>
            </a:prstGeom>
            <a:noFill/>
            <a:ln w="19050" cap="sq">
              <a:solidFill>
                <a:schemeClr val="tx2"/>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65" name="Line 66">
              <a:extLst>
                <a:ext uri="{FF2B5EF4-FFF2-40B4-BE49-F238E27FC236}">
                  <a16:creationId xmlns="" xmlns:a16="http://schemas.microsoft.com/office/drawing/2014/main" id="{2474458D-31F9-9A48-BB43-4F4CC8604CB3}"/>
                </a:ext>
              </a:extLst>
            </p:cNvPr>
            <p:cNvSpPr>
              <a:spLocks noChangeShapeType="1"/>
            </p:cNvSpPr>
            <p:nvPr/>
          </p:nvSpPr>
          <p:spPr bwMode="auto">
            <a:xfrm rot="-2700000">
              <a:off x="5100615" y="5070275"/>
              <a:ext cx="0" cy="95450"/>
            </a:xfrm>
            <a:prstGeom prst="line">
              <a:avLst/>
            </a:prstGeom>
            <a:noFill/>
            <a:ln w="19050" cap="sq">
              <a:solidFill>
                <a:schemeClr val="tx2"/>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267" name="Group 266">
            <a:extLst>
              <a:ext uri="{FF2B5EF4-FFF2-40B4-BE49-F238E27FC236}">
                <a16:creationId xmlns="" xmlns:a16="http://schemas.microsoft.com/office/drawing/2014/main" id="{2B562292-4C88-914E-AB42-209199817425}"/>
              </a:ext>
            </a:extLst>
          </p:cNvPr>
          <p:cNvGrpSpPr/>
          <p:nvPr/>
        </p:nvGrpSpPr>
        <p:grpSpPr>
          <a:xfrm>
            <a:off x="6635026" y="4948503"/>
            <a:ext cx="95450" cy="95450"/>
            <a:chOff x="5052890" y="5070275"/>
            <a:chExt cx="95450" cy="95450"/>
          </a:xfrm>
        </p:grpSpPr>
        <p:sp>
          <p:nvSpPr>
            <p:cNvPr id="268" name="Line 66">
              <a:extLst>
                <a:ext uri="{FF2B5EF4-FFF2-40B4-BE49-F238E27FC236}">
                  <a16:creationId xmlns="" xmlns:a16="http://schemas.microsoft.com/office/drawing/2014/main" id="{7CEB4DC0-949A-F44C-8B4A-98BA8DFC66AF}"/>
                </a:ext>
              </a:extLst>
            </p:cNvPr>
            <p:cNvSpPr>
              <a:spLocks noChangeShapeType="1"/>
            </p:cNvSpPr>
            <p:nvPr/>
          </p:nvSpPr>
          <p:spPr bwMode="auto">
            <a:xfrm rot="2700000">
              <a:off x="5100615" y="5070275"/>
              <a:ext cx="0" cy="95450"/>
            </a:xfrm>
            <a:prstGeom prst="line">
              <a:avLst/>
            </a:prstGeom>
            <a:noFill/>
            <a:ln w="19050" cap="sq">
              <a:solidFill>
                <a:schemeClr val="tx2"/>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69" name="Line 66">
              <a:extLst>
                <a:ext uri="{FF2B5EF4-FFF2-40B4-BE49-F238E27FC236}">
                  <a16:creationId xmlns="" xmlns:a16="http://schemas.microsoft.com/office/drawing/2014/main" id="{CFB71B26-11A7-8142-AB1B-45044A026EC7}"/>
                </a:ext>
              </a:extLst>
            </p:cNvPr>
            <p:cNvSpPr>
              <a:spLocks noChangeShapeType="1"/>
            </p:cNvSpPr>
            <p:nvPr/>
          </p:nvSpPr>
          <p:spPr bwMode="auto">
            <a:xfrm rot="-2700000">
              <a:off x="5100615" y="5070275"/>
              <a:ext cx="0" cy="95450"/>
            </a:xfrm>
            <a:prstGeom prst="line">
              <a:avLst/>
            </a:prstGeom>
            <a:noFill/>
            <a:ln w="19050" cap="sq">
              <a:solidFill>
                <a:schemeClr val="tx2"/>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271" name="Group 270">
            <a:extLst>
              <a:ext uri="{FF2B5EF4-FFF2-40B4-BE49-F238E27FC236}">
                <a16:creationId xmlns="" xmlns:a16="http://schemas.microsoft.com/office/drawing/2014/main" id="{73B741E3-FD51-8240-92FF-EE4DE4A3D376}"/>
              </a:ext>
            </a:extLst>
          </p:cNvPr>
          <p:cNvGrpSpPr/>
          <p:nvPr/>
        </p:nvGrpSpPr>
        <p:grpSpPr>
          <a:xfrm>
            <a:off x="6523901" y="4948503"/>
            <a:ext cx="95450" cy="95450"/>
            <a:chOff x="5052890" y="5070275"/>
            <a:chExt cx="95450" cy="95450"/>
          </a:xfrm>
        </p:grpSpPr>
        <p:sp>
          <p:nvSpPr>
            <p:cNvPr id="272" name="Line 66">
              <a:extLst>
                <a:ext uri="{FF2B5EF4-FFF2-40B4-BE49-F238E27FC236}">
                  <a16:creationId xmlns="" xmlns:a16="http://schemas.microsoft.com/office/drawing/2014/main" id="{04A6DD17-2896-8642-ABEF-7110B7D5C140}"/>
                </a:ext>
              </a:extLst>
            </p:cNvPr>
            <p:cNvSpPr>
              <a:spLocks noChangeShapeType="1"/>
            </p:cNvSpPr>
            <p:nvPr/>
          </p:nvSpPr>
          <p:spPr bwMode="auto">
            <a:xfrm rot="2700000">
              <a:off x="5100615" y="5070275"/>
              <a:ext cx="0" cy="95450"/>
            </a:xfrm>
            <a:prstGeom prst="line">
              <a:avLst/>
            </a:prstGeom>
            <a:noFill/>
            <a:ln w="19050" cap="sq">
              <a:solidFill>
                <a:schemeClr val="tx2"/>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73" name="Line 66">
              <a:extLst>
                <a:ext uri="{FF2B5EF4-FFF2-40B4-BE49-F238E27FC236}">
                  <a16:creationId xmlns="" xmlns:a16="http://schemas.microsoft.com/office/drawing/2014/main" id="{BF9A9C9E-D40E-B746-A9C3-BE5D560E0E2B}"/>
                </a:ext>
              </a:extLst>
            </p:cNvPr>
            <p:cNvSpPr>
              <a:spLocks noChangeShapeType="1"/>
            </p:cNvSpPr>
            <p:nvPr/>
          </p:nvSpPr>
          <p:spPr bwMode="auto">
            <a:xfrm rot="-2700000">
              <a:off x="5100615" y="5070275"/>
              <a:ext cx="0" cy="95450"/>
            </a:xfrm>
            <a:prstGeom prst="line">
              <a:avLst/>
            </a:prstGeom>
            <a:noFill/>
            <a:ln w="19050" cap="sq">
              <a:solidFill>
                <a:schemeClr val="tx2"/>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274" name="Group 273">
            <a:extLst>
              <a:ext uri="{FF2B5EF4-FFF2-40B4-BE49-F238E27FC236}">
                <a16:creationId xmlns="" xmlns:a16="http://schemas.microsoft.com/office/drawing/2014/main" id="{1E94CFD4-E146-4F4C-8C29-FC36BBB6A1CE}"/>
              </a:ext>
            </a:extLst>
          </p:cNvPr>
          <p:cNvGrpSpPr/>
          <p:nvPr/>
        </p:nvGrpSpPr>
        <p:grpSpPr>
          <a:xfrm>
            <a:off x="4066451" y="4418278"/>
            <a:ext cx="95450" cy="95450"/>
            <a:chOff x="5052890" y="5070275"/>
            <a:chExt cx="95450" cy="95450"/>
          </a:xfrm>
        </p:grpSpPr>
        <p:sp>
          <p:nvSpPr>
            <p:cNvPr id="275" name="Line 66">
              <a:extLst>
                <a:ext uri="{FF2B5EF4-FFF2-40B4-BE49-F238E27FC236}">
                  <a16:creationId xmlns="" xmlns:a16="http://schemas.microsoft.com/office/drawing/2014/main" id="{EFE790C4-CC59-D44C-A2D0-CB4903CDF577}"/>
                </a:ext>
              </a:extLst>
            </p:cNvPr>
            <p:cNvSpPr>
              <a:spLocks noChangeShapeType="1"/>
            </p:cNvSpPr>
            <p:nvPr/>
          </p:nvSpPr>
          <p:spPr bwMode="auto">
            <a:xfrm rot="2700000">
              <a:off x="5100615" y="5070275"/>
              <a:ext cx="0" cy="95450"/>
            </a:xfrm>
            <a:prstGeom prst="line">
              <a:avLst/>
            </a:prstGeom>
            <a:noFill/>
            <a:ln w="19050" cap="sq">
              <a:solidFill>
                <a:schemeClr val="tx2"/>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76" name="Line 66">
              <a:extLst>
                <a:ext uri="{FF2B5EF4-FFF2-40B4-BE49-F238E27FC236}">
                  <a16:creationId xmlns="" xmlns:a16="http://schemas.microsoft.com/office/drawing/2014/main" id="{15A90AD3-79C7-3845-99D5-7C976070E475}"/>
                </a:ext>
              </a:extLst>
            </p:cNvPr>
            <p:cNvSpPr>
              <a:spLocks noChangeShapeType="1"/>
            </p:cNvSpPr>
            <p:nvPr/>
          </p:nvSpPr>
          <p:spPr bwMode="auto">
            <a:xfrm rot="-2700000">
              <a:off x="5100615" y="5070275"/>
              <a:ext cx="0" cy="95450"/>
            </a:xfrm>
            <a:prstGeom prst="line">
              <a:avLst/>
            </a:prstGeom>
            <a:noFill/>
            <a:ln w="19050" cap="sq">
              <a:solidFill>
                <a:schemeClr val="tx2"/>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282" name="Group 281">
            <a:extLst>
              <a:ext uri="{FF2B5EF4-FFF2-40B4-BE49-F238E27FC236}">
                <a16:creationId xmlns="" xmlns:a16="http://schemas.microsoft.com/office/drawing/2014/main" id="{33582BC9-E180-A84D-BB56-B82CEDDAF533}"/>
              </a:ext>
            </a:extLst>
          </p:cNvPr>
          <p:cNvGrpSpPr/>
          <p:nvPr/>
        </p:nvGrpSpPr>
        <p:grpSpPr>
          <a:xfrm>
            <a:off x="6448159" y="4206972"/>
            <a:ext cx="184154" cy="95450"/>
            <a:chOff x="6298934" y="4062192"/>
            <a:chExt cx="184154" cy="95450"/>
          </a:xfrm>
        </p:grpSpPr>
        <p:grpSp>
          <p:nvGrpSpPr>
            <p:cNvPr id="277" name="Group 276">
              <a:extLst>
                <a:ext uri="{FF2B5EF4-FFF2-40B4-BE49-F238E27FC236}">
                  <a16:creationId xmlns="" xmlns:a16="http://schemas.microsoft.com/office/drawing/2014/main" id="{32022571-EDAF-E149-B11E-75301E81ECDE}"/>
                </a:ext>
              </a:extLst>
            </p:cNvPr>
            <p:cNvGrpSpPr/>
            <p:nvPr/>
          </p:nvGrpSpPr>
          <p:grpSpPr>
            <a:xfrm>
              <a:off x="6343286" y="4062192"/>
              <a:ext cx="95450" cy="95450"/>
              <a:chOff x="5052890" y="5070275"/>
              <a:chExt cx="95450" cy="95450"/>
            </a:xfrm>
          </p:grpSpPr>
          <p:sp>
            <p:nvSpPr>
              <p:cNvPr id="278" name="Line 66">
                <a:extLst>
                  <a:ext uri="{FF2B5EF4-FFF2-40B4-BE49-F238E27FC236}">
                    <a16:creationId xmlns="" xmlns:a16="http://schemas.microsoft.com/office/drawing/2014/main" id="{3260950F-08EC-7346-988A-04FC003FB3C0}"/>
                  </a:ext>
                </a:extLst>
              </p:cNvPr>
              <p:cNvSpPr>
                <a:spLocks noChangeShapeType="1"/>
              </p:cNvSpPr>
              <p:nvPr/>
            </p:nvSpPr>
            <p:spPr bwMode="auto">
              <a:xfrm rot="2700000">
                <a:off x="5100615" y="5070275"/>
                <a:ext cx="0" cy="95450"/>
              </a:xfrm>
              <a:prstGeom prst="line">
                <a:avLst/>
              </a:prstGeom>
              <a:noFill/>
              <a:ln w="19050" cap="sq">
                <a:solidFill>
                  <a:schemeClr val="tx2"/>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79" name="Line 66">
                <a:extLst>
                  <a:ext uri="{FF2B5EF4-FFF2-40B4-BE49-F238E27FC236}">
                    <a16:creationId xmlns="" xmlns:a16="http://schemas.microsoft.com/office/drawing/2014/main" id="{86AB2668-E13F-3649-B02F-5949A929167C}"/>
                  </a:ext>
                </a:extLst>
              </p:cNvPr>
              <p:cNvSpPr>
                <a:spLocks noChangeShapeType="1"/>
              </p:cNvSpPr>
              <p:nvPr/>
            </p:nvSpPr>
            <p:spPr bwMode="auto">
              <a:xfrm rot="-2700000">
                <a:off x="5100615" y="5070275"/>
                <a:ext cx="0" cy="95450"/>
              </a:xfrm>
              <a:prstGeom prst="line">
                <a:avLst/>
              </a:prstGeom>
              <a:noFill/>
              <a:ln w="19050" cap="sq">
                <a:solidFill>
                  <a:schemeClr val="tx2"/>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cxnSp>
          <p:nvCxnSpPr>
            <p:cNvPr id="281" name="Straight Connector 280">
              <a:extLst>
                <a:ext uri="{FF2B5EF4-FFF2-40B4-BE49-F238E27FC236}">
                  <a16:creationId xmlns="" xmlns:a16="http://schemas.microsoft.com/office/drawing/2014/main" id="{426A993C-1805-B540-94D8-6FD49DAEF9E4}"/>
                </a:ext>
              </a:extLst>
            </p:cNvPr>
            <p:cNvCxnSpPr/>
            <p:nvPr/>
          </p:nvCxnSpPr>
          <p:spPr>
            <a:xfrm>
              <a:off x="6298934" y="4109917"/>
              <a:ext cx="184154" cy="0"/>
            </a:xfrm>
            <a:prstGeom prst="line">
              <a:avLst/>
            </a:prstGeom>
            <a:ln w="25400">
              <a:solidFill>
                <a:schemeClr val="tx2"/>
              </a:solidFill>
            </a:ln>
            <a:effectLst/>
          </p:spPr>
          <p:style>
            <a:lnRef idx="2">
              <a:schemeClr val="accent1"/>
            </a:lnRef>
            <a:fillRef idx="0">
              <a:schemeClr val="accent1"/>
            </a:fillRef>
            <a:effectRef idx="1">
              <a:schemeClr val="accent1"/>
            </a:effectRef>
            <a:fontRef idx="minor">
              <a:schemeClr val="tx1"/>
            </a:fontRef>
          </p:style>
        </p:cxnSp>
      </p:grpSp>
      <p:grpSp>
        <p:nvGrpSpPr>
          <p:cNvPr id="283" name="Group 282">
            <a:extLst>
              <a:ext uri="{FF2B5EF4-FFF2-40B4-BE49-F238E27FC236}">
                <a16:creationId xmlns="" xmlns:a16="http://schemas.microsoft.com/office/drawing/2014/main" id="{E8E00F82-76DC-4948-BE3C-5A115C89E9D8}"/>
              </a:ext>
            </a:extLst>
          </p:cNvPr>
          <p:cNvGrpSpPr/>
          <p:nvPr/>
        </p:nvGrpSpPr>
        <p:grpSpPr>
          <a:xfrm>
            <a:off x="6448159" y="4095847"/>
            <a:ext cx="184154" cy="95450"/>
            <a:chOff x="6298934" y="4062192"/>
            <a:chExt cx="184154" cy="95450"/>
          </a:xfrm>
        </p:grpSpPr>
        <p:grpSp>
          <p:nvGrpSpPr>
            <p:cNvPr id="284" name="Group 283">
              <a:extLst>
                <a:ext uri="{FF2B5EF4-FFF2-40B4-BE49-F238E27FC236}">
                  <a16:creationId xmlns="" xmlns:a16="http://schemas.microsoft.com/office/drawing/2014/main" id="{CB4BAE38-A1FD-BB4F-8328-91D97ADE18F0}"/>
                </a:ext>
              </a:extLst>
            </p:cNvPr>
            <p:cNvGrpSpPr/>
            <p:nvPr/>
          </p:nvGrpSpPr>
          <p:grpSpPr>
            <a:xfrm>
              <a:off x="6343286" y="4062192"/>
              <a:ext cx="95450" cy="95450"/>
              <a:chOff x="5052890" y="5070275"/>
              <a:chExt cx="95450" cy="95450"/>
            </a:xfrm>
          </p:grpSpPr>
          <p:sp>
            <p:nvSpPr>
              <p:cNvPr id="286" name="Line 66">
                <a:extLst>
                  <a:ext uri="{FF2B5EF4-FFF2-40B4-BE49-F238E27FC236}">
                    <a16:creationId xmlns="" xmlns:a16="http://schemas.microsoft.com/office/drawing/2014/main" id="{EA0D7C75-F27A-A84E-BACD-88288AA0339C}"/>
                  </a:ext>
                </a:extLst>
              </p:cNvPr>
              <p:cNvSpPr>
                <a:spLocks noChangeShapeType="1"/>
              </p:cNvSpPr>
              <p:nvPr/>
            </p:nvSpPr>
            <p:spPr bwMode="auto">
              <a:xfrm rot="2700000">
                <a:off x="5100615" y="5070275"/>
                <a:ext cx="0" cy="95450"/>
              </a:xfrm>
              <a:prstGeom prst="line">
                <a:avLst/>
              </a:prstGeom>
              <a:noFill/>
              <a:ln w="19050" cap="sq">
                <a:solidFill>
                  <a:schemeClr val="accent1"/>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87" name="Line 66">
                <a:extLst>
                  <a:ext uri="{FF2B5EF4-FFF2-40B4-BE49-F238E27FC236}">
                    <a16:creationId xmlns="" xmlns:a16="http://schemas.microsoft.com/office/drawing/2014/main" id="{B4CDBE6A-49BC-FB44-B011-5A11A4F77F99}"/>
                  </a:ext>
                </a:extLst>
              </p:cNvPr>
              <p:cNvSpPr>
                <a:spLocks noChangeShapeType="1"/>
              </p:cNvSpPr>
              <p:nvPr/>
            </p:nvSpPr>
            <p:spPr bwMode="auto">
              <a:xfrm rot="-2700000">
                <a:off x="5100615" y="5070275"/>
                <a:ext cx="0" cy="95450"/>
              </a:xfrm>
              <a:prstGeom prst="line">
                <a:avLst/>
              </a:prstGeom>
              <a:noFill/>
              <a:ln w="19050" cap="sq">
                <a:solidFill>
                  <a:schemeClr val="accent1"/>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cxnSp>
          <p:nvCxnSpPr>
            <p:cNvPr id="285" name="Straight Connector 284">
              <a:extLst>
                <a:ext uri="{FF2B5EF4-FFF2-40B4-BE49-F238E27FC236}">
                  <a16:creationId xmlns="" xmlns:a16="http://schemas.microsoft.com/office/drawing/2014/main" id="{5F401F08-B0E5-5540-96BB-48DA3828DEFF}"/>
                </a:ext>
              </a:extLst>
            </p:cNvPr>
            <p:cNvCxnSpPr/>
            <p:nvPr/>
          </p:nvCxnSpPr>
          <p:spPr>
            <a:xfrm>
              <a:off x="6298934" y="4109917"/>
              <a:ext cx="184154" cy="0"/>
            </a:xfrm>
            <a:prstGeom prst="line">
              <a:avLst/>
            </a:prstGeom>
            <a:ln w="254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288" name="Group 287">
            <a:extLst>
              <a:ext uri="{FF2B5EF4-FFF2-40B4-BE49-F238E27FC236}">
                <a16:creationId xmlns="" xmlns:a16="http://schemas.microsoft.com/office/drawing/2014/main" id="{75D4BEF0-A8A3-0F43-89EE-F54C6C718A6E}"/>
              </a:ext>
            </a:extLst>
          </p:cNvPr>
          <p:cNvGrpSpPr/>
          <p:nvPr/>
        </p:nvGrpSpPr>
        <p:grpSpPr>
          <a:xfrm>
            <a:off x="6448159" y="4000597"/>
            <a:ext cx="184154" cy="95450"/>
            <a:chOff x="6298934" y="4062192"/>
            <a:chExt cx="184154" cy="95450"/>
          </a:xfrm>
        </p:grpSpPr>
        <p:grpSp>
          <p:nvGrpSpPr>
            <p:cNvPr id="289" name="Group 288">
              <a:extLst>
                <a:ext uri="{FF2B5EF4-FFF2-40B4-BE49-F238E27FC236}">
                  <a16:creationId xmlns="" xmlns:a16="http://schemas.microsoft.com/office/drawing/2014/main" id="{348A6A94-89B7-AA4D-A9FC-42120B9A407B}"/>
                </a:ext>
              </a:extLst>
            </p:cNvPr>
            <p:cNvGrpSpPr/>
            <p:nvPr/>
          </p:nvGrpSpPr>
          <p:grpSpPr>
            <a:xfrm>
              <a:off x="6343286" y="4062192"/>
              <a:ext cx="95450" cy="95450"/>
              <a:chOff x="5052890" y="5070275"/>
              <a:chExt cx="95450" cy="95450"/>
            </a:xfrm>
          </p:grpSpPr>
          <p:sp>
            <p:nvSpPr>
              <p:cNvPr id="291" name="Line 66">
                <a:extLst>
                  <a:ext uri="{FF2B5EF4-FFF2-40B4-BE49-F238E27FC236}">
                    <a16:creationId xmlns="" xmlns:a16="http://schemas.microsoft.com/office/drawing/2014/main" id="{23B00F43-542E-E74A-9169-6B2EAE228994}"/>
                  </a:ext>
                </a:extLst>
              </p:cNvPr>
              <p:cNvSpPr>
                <a:spLocks noChangeShapeType="1"/>
              </p:cNvSpPr>
              <p:nvPr/>
            </p:nvSpPr>
            <p:spPr bwMode="auto">
              <a:xfrm rot="2700000">
                <a:off x="5100615" y="5070275"/>
                <a:ext cx="0" cy="95450"/>
              </a:xfrm>
              <a:prstGeom prst="line">
                <a:avLst/>
              </a:prstGeom>
              <a:noFill/>
              <a:ln w="19050" cap="sq">
                <a:solidFill>
                  <a:schemeClr val="accent2"/>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92" name="Line 66">
                <a:extLst>
                  <a:ext uri="{FF2B5EF4-FFF2-40B4-BE49-F238E27FC236}">
                    <a16:creationId xmlns="" xmlns:a16="http://schemas.microsoft.com/office/drawing/2014/main" id="{03F67008-E8E9-714F-8938-D80C7CCA2463}"/>
                  </a:ext>
                </a:extLst>
              </p:cNvPr>
              <p:cNvSpPr>
                <a:spLocks noChangeShapeType="1"/>
              </p:cNvSpPr>
              <p:nvPr/>
            </p:nvSpPr>
            <p:spPr bwMode="auto">
              <a:xfrm rot="-2700000">
                <a:off x="5100615" y="5070275"/>
                <a:ext cx="0" cy="95450"/>
              </a:xfrm>
              <a:prstGeom prst="line">
                <a:avLst/>
              </a:prstGeom>
              <a:noFill/>
              <a:ln w="19050" cap="sq">
                <a:solidFill>
                  <a:schemeClr val="accent2"/>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cxnSp>
          <p:nvCxnSpPr>
            <p:cNvPr id="290" name="Straight Connector 289">
              <a:extLst>
                <a:ext uri="{FF2B5EF4-FFF2-40B4-BE49-F238E27FC236}">
                  <a16:creationId xmlns="" xmlns:a16="http://schemas.microsoft.com/office/drawing/2014/main" id="{E73BBF37-8C70-8240-8E38-B59C40F9F736}"/>
                </a:ext>
              </a:extLst>
            </p:cNvPr>
            <p:cNvCxnSpPr/>
            <p:nvPr/>
          </p:nvCxnSpPr>
          <p:spPr>
            <a:xfrm>
              <a:off x="6298934" y="4109917"/>
              <a:ext cx="184154" cy="0"/>
            </a:xfrm>
            <a:prstGeom prst="line">
              <a:avLst/>
            </a:prstGeom>
            <a:ln w="25400">
              <a:solidFill>
                <a:schemeClr val="accent2"/>
              </a:solidFill>
            </a:ln>
            <a:effectLst/>
          </p:spPr>
          <p:style>
            <a:lnRef idx="2">
              <a:schemeClr val="accent1"/>
            </a:lnRef>
            <a:fillRef idx="0">
              <a:schemeClr val="accent1"/>
            </a:fillRef>
            <a:effectRef idx="1">
              <a:schemeClr val="accent1"/>
            </a:effectRef>
            <a:fontRef idx="minor">
              <a:schemeClr val="tx1"/>
            </a:fontRef>
          </p:style>
        </p:cxnSp>
      </p:grpSp>
      <p:sp>
        <p:nvSpPr>
          <p:cNvPr id="10" name="Text Placeholder 3">
            <a:extLst>
              <a:ext uri="{FF2B5EF4-FFF2-40B4-BE49-F238E27FC236}">
                <a16:creationId xmlns="" xmlns:a16="http://schemas.microsoft.com/office/drawing/2014/main" id="{46DE5189-A1DC-C6F8-6F75-94CF80F178BE}"/>
              </a:ext>
            </a:extLst>
          </p:cNvPr>
          <p:cNvSpPr txBox="1">
            <a:spLocks/>
          </p:cNvSpPr>
          <p:nvPr/>
        </p:nvSpPr>
        <p:spPr>
          <a:xfrm>
            <a:off x="620184" y="6343675"/>
            <a:ext cx="10584110" cy="377802"/>
          </a:xfrm>
          <a:prstGeom prst="rect">
            <a:avLst/>
          </a:prstGeom>
        </p:spPr>
        <p:txBody>
          <a:bodyPr vert="horz" lIns="0" tIns="0" rIns="0" bIns="0" rtlCol="0" anchor="ctr" anchorCtr="0">
            <a:noAutofit/>
          </a:bodyPr>
          <a:lstStyle>
            <a:lvl1pPr marL="0" indent="0" algn="l" defTabSz="457200" rtl="0" eaLnBrk="1" latinLnBrk="0" hangingPunct="1">
              <a:spcBef>
                <a:spcPts val="200"/>
              </a:spcBef>
              <a:buClr>
                <a:schemeClr val="accent1"/>
              </a:buClr>
              <a:buFont typeface="Arial"/>
              <a:buNone/>
              <a:defRPr sz="1000" b="0" i="0" kern="1200" spc="-30" baseline="0">
                <a:solidFill>
                  <a:srgbClr val="5D8298"/>
                </a:solidFill>
                <a:latin typeface="Arial" panose="020B0604020202020204" pitchFamily="34" charset="0"/>
                <a:ea typeface="+mn-ea"/>
                <a:cs typeface="Arial" panose="020B0604020202020204" pitchFamily="34" charset="0"/>
              </a:defRPr>
            </a:lvl1pPr>
            <a:lvl2pPr marL="457200" indent="0" algn="l" defTabSz="457200" rtl="0" eaLnBrk="1" latinLnBrk="0" hangingPunct="1">
              <a:spcBef>
                <a:spcPts val="600"/>
              </a:spcBef>
              <a:buClr>
                <a:schemeClr val="accent1"/>
              </a:buClr>
              <a:buFont typeface="Lucida Grande"/>
              <a:buNone/>
              <a:defRPr sz="1200" b="0" i="0" kern="1200">
                <a:solidFill>
                  <a:srgbClr val="5D8298"/>
                </a:solidFill>
                <a:latin typeface="PT Sans Narrow"/>
                <a:ea typeface="+mn-ea"/>
                <a:cs typeface="PT Sans Narrow"/>
              </a:defRPr>
            </a:lvl2pPr>
            <a:lvl3pPr marL="914400" indent="0" algn="l" defTabSz="457200" rtl="0" eaLnBrk="1" latinLnBrk="0" hangingPunct="1">
              <a:spcBef>
                <a:spcPts val="400"/>
              </a:spcBef>
              <a:buClr>
                <a:schemeClr val="accent1"/>
              </a:buClr>
              <a:buFont typeface="Arial"/>
              <a:buNone/>
              <a:defRPr sz="1200" b="0" i="0" kern="1200">
                <a:solidFill>
                  <a:srgbClr val="5D8298"/>
                </a:solidFill>
                <a:latin typeface="PT Sans Narrow"/>
                <a:ea typeface="+mn-ea"/>
                <a:cs typeface="PT Sans Narrow"/>
              </a:defRPr>
            </a:lvl3pPr>
            <a:lvl4pPr marL="1371600" indent="0" algn="l" defTabSz="457200" rtl="0" eaLnBrk="1" latinLnBrk="0" hangingPunct="1">
              <a:spcBef>
                <a:spcPts val="0"/>
              </a:spcBef>
              <a:buClr>
                <a:schemeClr val="accent1"/>
              </a:buClr>
              <a:buFont typeface="Arial"/>
              <a:buNone/>
              <a:defRPr sz="1200" b="0" i="0" kern="1200">
                <a:solidFill>
                  <a:srgbClr val="5D8298"/>
                </a:solidFill>
                <a:latin typeface="PT Sans Narrow"/>
                <a:ea typeface="+mn-ea"/>
                <a:cs typeface="PT Sans Narrow"/>
              </a:defRPr>
            </a:lvl4pPr>
            <a:lvl5pPr marL="1828800" indent="0" algn="l" defTabSz="457200" rtl="0" eaLnBrk="1" latinLnBrk="0" hangingPunct="1">
              <a:spcBef>
                <a:spcPts val="0"/>
              </a:spcBef>
              <a:buClr>
                <a:schemeClr val="accent1"/>
              </a:buClr>
              <a:buFont typeface="Arial"/>
              <a:buNone/>
              <a:defRPr sz="1200" b="0" i="0" kern="1200">
                <a:solidFill>
                  <a:srgbClr val="5D8298"/>
                </a:solidFill>
                <a:latin typeface="PT Sans Narrow"/>
                <a:ea typeface="+mn-ea"/>
                <a:cs typeface="PT Sans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dirty="0">
                <a:ea typeface="MS PGothic" panose="020B0600070205080204" pitchFamily="34" charset="-128"/>
              </a:rPr>
              <a:t>BICR, blinded independent central review; chemo, chemotherapy; CI, confidence interval; NHT, new hormonal therapy; PSA, prostate specific antigen; rPFS, radiographic progression-free survival</a:t>
            </a:r>
          </a:p>
          <a:p>
            <a:r>
              <a:rPr lang="en-GB" dirty="0">
                <a:ea typeface="MS PGothic" panose="020B0600070205080204" pitchFamily="34" charset="-128"/>
              </a:rPr>
              <a:t>Adapted from: de Bono J, et al. Lancet Oncol. 2021;22:1250-64</a:t>
            </a:r>
          </a:p>
        </p:txBody>
      </p:sp>
      <p:sp>
        <p:nvSpPr>
          <p:cNvPr id="3" name="TextBox 2">
            <a:extLst>
              <a:ext uri="{FF2B5EF4-FFF2-40B4-BE49-F238E27FC236}">
                <a16:creationId xmlns="" xmlns:a16="http://schemas.microsoft.com/office/drawing/2014/main" id="{FDAEB57B-CBE3-43A4-3372-B69503CA2170}"/>
              </a:ext>
            </a:extLst>
          </p:cNvPr>
          <p:cNvSpPr txBox="1"/>
          <p:nvPr/>
        </p:nvSpPr>
        <p:spPr>
          <a:xfrm>
            <a:off x="9538072" y="5902702"/>
            <a:ext cx="2075888" cy="138499"/>
          </a:xfrm>
          <a:prstGeom prst="rect">
            <a:avLst/>
          </a:prstGeom>
          <a:noFill/>
        </p:spPr>
        <p:txBody>
          <a:bodyPr wrap="none" lIns="0" tIns="0" rIns="0" bIns="0" rtlCol="0">
            <a:spAutoFit/>
          </a:bodyPr>
          <a:lstStyle/>
          <a:p>
            <a:pPr algn="ctr">
              <a:lnSpc>
                <a:spcPct val="90000"/>
              </a:lnSpc>
            </a:pPr>
            <a:r>
              <a:rPr lang="en-GB" sz="1000" baseline="30000" dirty="0">
                <a:solidFill>
                  <a:prstClr val="black"/>
                </a:solidFill>
                <a:latin typeface="Arial" panose="020B0604020202020204" pitchFamily="34" charset="0"/>
                <a:ea typeface="MS PGothic" panose="020B0600070205080204" pitchFamily="34" charset="-128"/>
                <a:cs typeface="Arial" panose="020B0604020202020204" pitchFamily="34" charset="0"/>
              </a:rPr>
              <a:t>a</a:t>
            </a:r>
            <a:r>
              <a:rPr kumimoji="0" lang="en-GB" sz="100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BICR; antitumour activity population</a:t>
            </a:r>
            <a:endParaRPr lang="en-GB" sz="1000" dirty="0">
              <a:solidFill>
                <a:srgbClr val="505050"/>
              </a:solidFill>
              <a:latin typeface="Arial" panose="020B0604020202020204" pitchFamily="34" charset="0"/>
              <a:ea typeface="Aileron" charset="0"/>
              <a:cs typeface="Arial" panose="020B0604020202020204" pitchFamily="34" charset="0"/>
            </a:endParaRPr>
          </a:p>
        </p:txBody>
      </p:sp>
      <p:grpSp>
        <p:nvGrpSpPr>
          <p:cNvPr id="49" name="Group 48">
            <a:extLst>
              <a:ext uri="{FF2B5EF4-FFF2-40B4-BE49-F238E27FC236}">
                <a16:creationId xmlns="" xmlns:a16="http://schemas.microsoft.com/office/drawing/2014/main" id="{DBFCFD4F-4167-3B83-1E04-2B8AD99E175A}"/>
              </a:ext>
            </a:extLst>
          </p:cNvPr>
          <p:cNvGrpSpPr/>
          <p:nvPr/>
        </p:nvGrpSpPr>
        <p:grpSpPr>
          <a:xfrm>
            <a:off x="5746595" y="1087595"/>
            <a:ext cx="6193847" cy="2484586"/>
            <a:chOff x="5746595" y="1087595"/>
            <a:chExt cx="6193847" cy="2484586"/>
          </a:xfrm>
        </p:grpSpPr>
        <p:pic>
          <p:nvPicPr>
            <p:cNvPr id="4" name="Picture 3" descr="Chart&#10;&#10;Description automatically generated">
              <a:extLst>
                <a:ext uri="{FF2B5EF4-FFF2-40B4-BE49-F238E27FC236}">
                  <a16:creationId xmlns="" xmlns:a16="http://schemas.microsoft.com/office/drawing/2014/main" id="{693611A8-059C-1B4D-B667-6A34D42A2C8F}"/>
                </a:ext>
              </a:extLst>
            </p:cNvPr>
            <p:cNvPicPr>
              <a:picLocks noChangeAspect="1"/>
            </p:cNvPicPr>
            <p:nvPr/>
          </p:nvPicPr>
          <p:blipFill rotWithShape="1">
            <a:blip r:embed="rId4"/>
            <a:srcRect l="2049" b="3761"/>
            <a:stretch/>
          </p:blipFill>
          <p:spPr>
            <a:xfrm>
              <a:off x="5746595" y="1087595"/>
              <a:ext cx="6193847" cy="2484586"/>
            </a:xfrm>
            <a:prstGeom prst="rect">
              <a:avLst/>
            </a:prstGeom>
          </p:spPr>
        </p:pic>
        <p:pic>
          <p:nvPicPr>
            <p:cNvPr id="12" name="Picture 11">
              <a:extLst>
                <a:ext uri="{FF2B5EF4-FFF2-40B4-BE49-F238E27FC236}">
                  <a16:creationId xmlns="" xmlns:a16="http://schemas.microsoft.com/office/drawing/2014/main" id="{B82F6143-2363-F395-CAD0-B5CA8D020EA1}"/>
                </a:ext>
              </a:extLst>
            </p:cNvPr>
            <p:cNvPicPr>
              <a:picLocks noChangeAspect="1"/>
            </p:cNvPicPr>
            <p:nvPr/>
          </p:nvPicPr>
          <p:blipFill>
            <a:blip r:embed="rId5"/>
            <a:stretch>
              <a:fillRect/>
            </a:stretch>
          </p:blipFill>
          <p:spPr>
            <a:xfrm>
              <a:off x="9987825" y="1168281"/>
              <a:ext cx="1851820" cy="914479"/>
            </a:xfrm>
            <a:prstGeom prst="rect">
              <a:avLst/>
            </a:prstGeom>
          </p:spPr>
        </p:pic>
      </p:grpSp>
      <p:grpSp>
        <p:nvGrpSpPr>
          <p:cNvPr id="249" name="Group 248">
            <a:extLst>
              <a:ext uri="{FF2B5EF4-FFF2-40B4-BE49-F238E27FC236}">
                <a16:creationId xmlns="" xmlns:a16="http://schemas.microsoft.com/office/drawing/2014/main" id="{07CDE1EA-C246-119B-BB64-C3A285614FB6}"/>
              </a:ext>
            </a:extLst>
          </p:cNvPr>
          <p:cNvGrpSpPr/>
          <p:nvPr/>
        </p:nvGrpSpPr>
        <p:grpSpPr>
          <a:xfrm>
            <a:off x="386575" y="1084774"/>
            <a:ext cx="5285679" cy="2485144"/>
            <a:chOff x="386575" y="1084774"/>
            <a:chExt cx="5285679" cy="2485144"/>
          </a:xfrm>
        </p:grpSpPr>
        <p:pic>
          <p:nvPicPr>
            <p:cNvPr id="8" name="Picture 7" descr="Chart&#10;&#10;Description automatically generated">
              <a:extLst>
                <a:ext uri="{FF2B5EF4-FFF2-40B4-BE49-F238E27FC236}">
                  <a16:creationId xmlns="" xmlns:a16="http://schemas.microsoft.com/office/drawing/2014/main" id="{13BA66A7-C719-4D47-A0B3-F0DF968893DE}"/>
                </a:ext>
              </a:extLst>
            </p:cNvPr>
            <p:cNvPicPr>
              <a:picLocks noChangeAspect="1"/>
            </p:cNvPicPr>
            <p:nvPr/>
          </p:nvPicPr>
          <p:blipFill rotWithShape="1">
            <a:blip r:embed="rId6"/>
            <a:srcRect l="3574" r="2324" b="6405"/>
            <a:stretch/>
          </p:blipFill>
          <p:spPr>
            <a:xfrm>
              <a:off x="386575" y="1084774"/>
              <a:ext cx="5285679" cy="2485144"/>
            </a:xfrm>
            <a:prstGeom prst="rect">
              <a:avLst/>
            </a:prstGeom>
          </p:spPr>
        </p:pic>
        <p:pic>
          <p:nvPicPr>
            <p:cNvPr id="17" name="Picture 16">
              <a:extLst>
                <a:ext uri="{FF2B5EF4-FFF2-40B4-BE49-F238E27FC236}">
                  <a16:creationId xmlns="" xmlns:a16="http://schemas.microsoft.com/office/drawing/2014/main" id="{F8D8F938-56CF-0088-EA6B-AB13A73A9BE1}"/>
                </a:ext>
              </a:extLst>
            </p:cNvPr>
            <p:cNvPicPr>
              <a:picLocks noChangeAspect="1"/>
            </p:cNvPicPr>
            <p:nvPr/>
          </p:nvPicPr>
          <p:blipFill>
            <a:blip r:embed="rId7"/>
            <a:stretch>
              <a:fillRect/>
            </a:stretch>
          </p:blipFill>
          <p:spPr>
            <a:xfrm>
              <a:off x="3673252" y="1180629"/>
              <a:ext cx="1958510" cy="1143099"/>
            </a:xfrm>
            <a:prstGeom prst="rect">
              <a:avLst/>
            </a:prstGeom>
          </p:spPr>
        </p:pic>
      </p:grpSp>
    </p:spTree>
    <p:extLst>
      <p:ext uri="{BB962C8B-B14F-4D97-AF65-F5344CB8AC3E}">
        <p14:creationId xmlns:p14="http://schemas.microsoft.com/office/powerpoint/2010/main" val="23495676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5B070947-63CB-4145-9668-1A5952CF0567}"/>
              </a:ext>
            </a:extLst>
          </p:cNvPr>
          <p:cNvSpPr>
            <a:spLocks noGrp="1"/>
          </p:cNvSpPr>
          <p:nvPr>
            <p:ph type="title"/>
          </p:nvPr>
        </p:nvSpPr>
        <p:spPr/>
        <p:txBody>
          <a:bodyPr/>
          <a:lstStyle/>
          <a:p>
            <a:r>
              <a:rPr lang="en-GB" dirty="0"/>
              <a:t>PRO</a:t>
            </a:r>
            <a:r>
              <a:rPr lang="en-GB" cap="none" dirty="0"/>
              <a:t>found</a:t>
            </a:r>
            <a:r>
              <a:rPr lang="en-GB" dirty="0"/>
              <a:t>: First Phase 3 RCT of a PARP Inhibitor in </a:t>
            </a:r>
            <a:r>
              <a:rPr lang="en-GB" cap="none" dirty="0"/>
              <a:t>m</a:t>
            </a:r>
            <a:r>
              <a:rPr lang="en-GB" dirty="0"/>
              <a:t>CRPC (Olaparib vs Enzalutamide or Abiraterone)</a:t>
            </a:r>
          </a:p>
        </p:txBody>
      </p:sp>
      <p:sp>
        <p:nvSpPr>
          <p:cNvPr id="7" name="Slide Number Placeholder 6">
            <a:extLst>
              <a:ext uri="{FF2B5EF4-FFF2-40B4-BE49-F238E27FC236}">
                <a16:creationId xmlns="" xmlns:a16="http://schemas.microsoft.com/office/drawing/2014/main" id="{00F2903B-079F-4F43-BB32-F80227ACFBC8}"/>
              </a:ext>
            </a:extLst>
          </p:cNvPr>
          <p:cNvSpPr>
            <a:spLocks noGrp="1"/>
          </p:cNvSpPr>
          <p:nvPr>
            <p:ph type="sldNum" sz="quarter" idx="4"/>
          </p:nvPr>
        </p:nvSpPr>
        <p:spPr/>
        <p:txBody>
          <a:bodyPr/>
          <a:lstStyle/>
          <a:p>
            <a:fld id="{FCE43C0F-8A7B-3A4B-9DB5-B3472E36E833}" type="slidenum">
              <a:rPr lang="en-GB" smtClean="0"/>
              <a:pPr/>
              <a:t>19</a:t>
            </a:fld>
            <a:endParaRPr lang="en-GB" dirty="0"/>
          </a:p>
        </p:txBody>
      </p:sp>
      <p:sp>
        <p:nvSpPr>
          <p:cNvPr id="33" name="Content Placeholder 32">
            <a:extLst>
              <a:ext uri="{FF2B5EF4-FFF2-40B4-BE49-F238E27FC236}">
                <a16:creationId xmlns="" xmlns:a16="http://schemas.microsoft.com/office/drawing/2014/main" id="{62FFA512-4FB8-244B-AE55-9C6C6F6392F4}"/>
              </a:ext>
            </a:extLst>
          </p:cNvPr>
          <p:cNvSpPr>
            <a:spLocks noGrp="1"/>
          </p:cNvSpPr>
          <p:nvPr>
            <p:ph sz="quarter" idx="15"/>
          </p:nvPr>
        </p:nvSpPr>
        <p:spPr>
          <a:xfrm>
            <a:off x="620184" y="6334049"/>
            <a:ext cx="10664850" cy="365125"/>
          </a:xfrm>
        </p:spPr>
        <p:txBody>
          <a:bodyPr/>
          <a:lstStyle/>
          <a:p>
            <a:r>
              <a:rPr lang="en-GB" sz="800" baseline="30000" dirty="0"/>
              <a:t>a</a:t>
            </a:r>
            <a:r>
              <a:rPr lang="en-GB" sz="800" dirty="0"/>
              <a:t> Cohort B included patients with </a:t>
            </a:r>
            <a:r>
              <a:rPr lang="en-GB" sz="800" i="1" dirty="0"/>
              <a:t>BARD1, BRIP1, CDK12, CHEK1, CHEK2, FANCL, PALB2, PPP2R2A, RAD51B, RAD51C, RAD51D</a:t>
            </a:r>
            <a:r>
              <a:rPr lang="en-GB" sz="800" dirty="0"/>
              <a:t>, or </a:t>
            </a:r>
            <a:r>
              <a:rPr lang="en-GB" sz="800" i="1" dirty="0"/>
              <a:t>RAD54L</a:t>
            </a:r>
            <a:r>
              <a:rPr lang="en-GB" sz="800" dirty="0"/>
              <a:t> mutations</a:t>
            </a:r>
          </a:p>
          <a:p>
            <a:r>
              <a:rPr lang="en-GB" sz="800" dirty="0"/>
              <a:t>ARAT, androgen receptor-axis-targeted therapies; BICR, blinded independent central review; ECOG, Eastern Cooperative Oncology Group; HRR, homologous recombination repair; mCRPC, metastatic castration-resistant prostate cancer; </a:t>
            </a:r>
            <a:br>
              <a:rPr lang="en-GB" sz="800" dirty="0"/>
            </a:br>
            <a:r>
              <a:rPr lang="en-GB" sz="800" dirty="0"/>
              <a:t>NHA, new hormonal agent; ORR, objective response rate; OS, overall survival; PARP, poly-ADP ribose polymerase; rPFS, radiographic progression-free survival; PVWG3, Prostate Cancer Working Group 3; RCT, randomised controlled trial; </a:t>
            </a:r>
            <a:br>
              <a:rPr lang="en-GB" sz="800" dirty="0"/>
            </a:br>
            <a:r>
              <a:rPr lang="en-GB" sz="800" dirty="0"/>
              <a:t>RECIST, Response Evaluation Criteria in Solid Tumours</a:t>
            </a:r>
          </a:p>
          <a:p>
            <a:r>
              <a:rPr lang="en-GB" sz="800" dirty="0"/>
              <a:t>de Bono JS, et al. N Engl J Med. 2020;382:2091-102</a:t>
            </a:r>
          </a:p>
        </p:txBody>
      </p:sp>
      <p:sp>
        <p:nvSpPr>
          <p:cNvPr id="4" name="object 19">
            <a:extLst>
              <a:ext uri="{FF2B5EF4-FFF2-40B4-BE49-F238E27FC236}">
                <a16:creationId xmlns="" xmlns:a16="http://schemas.microsoft.com/office/drawing/2014/main" id="{D3C2816D-C197-4F65-A384-0A800F119878}"/>
              </a:ext>
            </a:extLst>
          </p:cNvPr>
          <p:cNvSpPr/>
          <p:nvPr/>
        </p:nvSpPr>
        <p:spPr>
          <a:xfrm>
            <a:off x="619200" y="2037689"/>
            <a:ext cx="3952287" cy="3091918"/>
          </a:xfrm>
          <a:prstGeom prst="roundRect">
            <a:avLst>
              <a:gd name="adj" fmla="val 5124"/>
            </a:avLst>
          </a:prstGeom>
          <a:noFill/>
          <a:ln w="38100">
            <a:solidFill>
              <a:schemeClr val="tx1">
                <a:lumMod val="50000"/>
                <a:lumOff val="50000"/>
              </a:schemeClr>
            </a:solidFill>
          </a:ln>
        </p:spPr>
        <p:txBody>
          <a:bodyPr wrap="square" lIns="67792" tIns="67792" rIns="67792" bIns="67792" rtlCol="0" anchor="ctr"/>
          <a:lstStyle/>
          <a:p>
            <a:pPr defTabSz="460731">
              <a:spcAft>
                <a:spcPts val="605"/>
              </a:spcAft>
              <a:defRPr/>
            </a:pPr>
            <a:r>
              <a:rPr lang="en-GB" sz="2000" b="1" kern="0" dirty="0">
                <a:solidFill>
                  <a:schemeClr val="tx2"/>
                </a:solidFill>
                <a:latin typeface="Arial" panose="020B0604020202020204" pitchFamily="34" charset="0"/>
                <a:cs typeface="Arial" panose="020B0604020202020204" pitchFamily="34" charset="0"/>
              </a:rPr>
              <a:t>Key eligibility criteria</a:t>
            </a:r>
          </a:p>
          <a:p>
            <a:pPr marL="273050" indent="-266700" defTabSz="460731">
              <a:buClr>
                <a:schemeClr val="accent1"/>
              </a:buClr>
              <a:buFont typeface="Arial" panose="020B0604020202020204" pitchFamily="34" charset="0"/>
              <a:buChar char="•"/>
              <a:defRPr/>
            </a:pPr>
            <a:r>
              <a:rPr lang="en-GB" sz="2000" b="1" kern="0" dirty="0">
                <a:solidFill>
                  <a:schemeClr val="tx2"/>
                </a:solidFill>
                <a:latin typeface="Arial" panose="020B0604020202020204" pitchFamily="34" charset="0"/>
                <a:cs typeface="Arial" panose="020B0604020202020204" pitchFamily="34" charset="0"/>
              </a:rPr>
              <a:t>mCRPC with disease progression on prior NHA e.g. abiraterone or enzalutamide</a:t>
            </a:r>
          </a:p>
          <a:p>
            <a:pPr marL="273050" indent="-266700" defTabSz="460731">
              <a:spcBef>
                <a:spcPts val="605"/>
              </a:spcBef>
              <a:buClr>
                <a:schemeClr val="accent1"/>
              </a:buClr>
              <a:buFont typeface="Arial" panose="020B0604020202020204" pitchFamily="34" charset="0"/>
              <a:buChar char="•"/>
              <a:defRPr/>
            </a:pPr>
            <a:r>
              <a:rPr lang="en-GB" sz="2000" b="1" kern="0" dirty="0">
                <a:solidFill>
                  <a:schemeClr val="tx2"/>
                </a:solidFill>
                <a:latin typeface="Arial" panose="020B0604020202020204" pitchFamily="34" charset="0"/>
                <a:cs typeface="Arial" panose="020B0604020202020204" pitchFamily="34" charset="0"/>
              </a:rPr>
              <a:t>Alterations in ≥1 of any qualifying gene with a direct or indirect role in HRR</a:t>
            </a:r>
          </a:p>
        </p:txBody>
      </p:sp>
      <p:sp>
        <p:nvSpPr>
          <p:cNvPr id="10" name="Rounded Rectangle 35">
            <a:extLst>
              <a:ext uri="{FF2B5EF4-FFF2-40B4-BE49-F238E27FC236}">
                <a16:creationId xmlns="" xmlns:a16="http://schemas.microsoft.com/office/drawing/2014/main" id="{E5AAC79E-EC2C-476E-ACED-E4DA93D0F960}"/>
              </a:ext>
            </a:extLst>
          </p:cNvPr>
          <p:cNvSpPr/>
          <p:nvPr/>
        </p:nvSpPr>
        <p:spPr>
          <a:xfrm>
            <a:off x="7791290" y="1654372"/>
            <a:ext cx="2197483" cy="767999"/>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60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Olaparib (tablets)</a:t>
            </a:r>
            <a:br>
              <a:rPr kumimoji="0" lang="en-GB" sz="1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br>
            <a:r>
              <a:rPr kumimoji="0" lang="en-GB" sz="1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(N=162)</a:t>
            </a:r>
          </a:p>
        </p:txBody>
      </p:sp>
      <p:sp>
        <p:nvSpPr>
          <p:cNvPr id="12" name="Rounded Rectangle 39">
            <a:extLst>
              <a:ext uri="{FF2B5EF4-FFF2-40B4-BE49-F238E27FC236}">
                <a16:creationId xmlns="" xmlns:a16="http://schemas.microsoft.com/office/drawing/2014/main" id="{108A62A9-5259-46A2-B190-CDD8CAF4A8C2}"/>
              </a:ext>
            </a:extLst>
          </p:cNvPr>
          <p:cNvSpPr/>
          <p:nvPr/>
        </p:nvSpPr>
        <p:spPr>
          <a:xfrm>
            <a:off x="7791290" y="3646442"/>
            <a:ext cx="2197484" cy="768250"/>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60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Olaparib (tablets)</a:t>
            </a:r>
            <a:br>
              <a:rPr kumimoji="0" lang="en-GB" sz="1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br>
            <a:r>
              <a:rPr kumimoji="0" lang="en-GB" sz="1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(N=94)</a:t>
            </a:r>
          </a:p>
        </p:txBody>
      </p:sp>
      <p:cxnSp>
        <p:nvCxnSpPr>
          <p:cNvPr id="13" name="Straight Arrow Connector 12">
            <a:extLst>
              <a:ext uri="{FF2B5EF4-FFF2-40B4-BE49-F238E27FC236}">
                <a16:creationId xmlns="" xmlns:a16="http://schemas.microsoft.com/office/drawing/2014/main" id="{39740348-0EE1-4B41-8B91-226FE29DBCC4}"/>
              </a:ext>
            </a:extLst>
          </p:cNvPr>
          <p:cNvCxnSpPr>
            <a:cxnSpLocks/>
          </p:cNvCxnSpPr>
          <p:nvPr/>
        </p:nvCxnSpPr>
        <p:spPr>
          <a:xfrm>
            <a:off x="7142602" y="4060270"/>
            <a:ext cx="646376" cy="0"/>
          </a:xfrm>
          <a:prstGeom prst="straightConnector1">
            <a:avLst/>
          </a:prstGeom>
          <a:noFill/>
          <a:ln w="9525" cap="flat" cmpd="sng" algn="ctr">
            <a:solidFill>
              <a:schemeClr val="bg1">
                <a:lumMod val="50000"/>
              </a:schemeClr>
            </a:solidFill>
            <a:prstDash val="solid"/>
            <a:tailEnd type="triangle" w="lg" len="lg"/>
          </a:ln>
          <a:effectLst/>
        </p:spPr>
      </p:cxnSp>
      <p:sp>
        <p:nvSpPr>
          <p:cNvPr id="14" name="TextBox 13">
            <a:extLst>
              <a:ext uri="{FF2B5EF4-FFF2-40B4-BE49-F238E27FC236}">
                <a16:creationId xmlns="" xmlns:a16="http://schemas.microsoft.com/office/drawing/2014/main" id="{91D65280-577A-4B9B-BF53-6CC4C1CC953C}"/>
              </a:ext>
            </a:extLst>
          </p:cNvPr>
          <p:cNvSpPr txBox="1"/>
          <p:nvPr/>
        </p:nvSpPr>
        <p:spPr>
          <a:xfrm>
            <a:off x="7296116" y="2313848"/>
            <a:ext cx="800411" cy="307777"/>
          </a:xfrm>
          <a:prstGeom prst="rect">
            <a:avLst/>
          </a:prstGeom>
          <a:noFill/>
        </p:spPr>
        <p:txBody>
          <a:bodyPr wrap="square" rtlCol="0">
            <a:spAutoFit/>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2:1</a:t>
            </a:r>
          </a:p>
        </p:txBody>
      </p:sp>
      <p:cxnSp>
        <p:nvCxnSpPr>
          <p:cNvPr id="16" name="Straight Arrow Connector 15">
            <a:extLst>
              <a:ext uri="{FF2B5EF4-FFF2-40B4-BE49-F238E27FC236}">
                <a16:creationId xmlns="" xmlns:a16="http://schemas.microsoft.com/office/drawing/2014/main" id="{57E4BA0A-F45F-4C1C-B82E-177558017322}"/>
              </a:ext>
            </a:extLst>
          </p:cNvPr>
          <p:cNvCxnSpPr>
            <a:cxnSpLocks/>
          </p:cNvCxnSpPr>
          <p:nvPr/>
        </p:nvCxnSpPr>
        <p:spPr>
          <a:xfrm>
            <a:off x="7142597" y="4899507"/>
            <a:ext cx="646381" cy="0"/>
          </a:xfrm>
          <a:prstGeom prst="straightConnector1">
            <a:avLst/>
          </a:prstGeom>
          <a:noFill/>
          <a:ln w="9525" cap="flat" cmpd="sng" algn="ctr">
            <a:solidFill>
              <a:schemeClr val="bg1">
                <a:lumMod val="50000"/>
              </a:schemeClr>
            </a:solidFill>
            <a:prstDash val="solid"/>
            <a:tailEnd type="triangle" w="lg" len="lg"/>
          </a:ln>
          <a:effectLst/>
        </p:spPr>
      </p:cxnSp>
      <p:sp>
        <p:nvSpPr>
          <p:cNvPr id="17" name="TextBox 16">
            <a:extLst>
              <a:ext uri="{FF2B5EF4-FFF2-40B4-BE49-F238E27FC236}">
                <a16:creationId xmlns="" xmlns:a16="http://schemas.microsoft.com/office/drawing/2014/main" id="{024B7F99-C844-4504-B574-E22CA41FA4E3}"/>
              </a:ext>
            </a:extLst>
          </p:cNvPr>
          <p:cNvSpPr txBox="1"/>
          <p:nvPr/>
        </p:nvSpPr>
        <p:spPr>
          <a:xfrm>
            <a:off x="7296116" y="4289093"/>
            <a:ext cx="802320" cy="307777"/>
          </a:xfrm>
          <a:prstGeom prst="rect">
            <a:avLst/>
          </a:prstGeom>
          <a:noFill/>
        </p:spPr>
        <p:txBody>
          <a:bodyPr wrap="square" rtlCol="0">
            <a:spAutoFit/>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2:1</a:t>
            </a:r>
            <a:endParaRPr kumimoji="0" lang="en-GB" sz="1400" b="0" i="0" u="none" strike="noStrike" kern="1200" cap="none" spc="0" normalizeH="0" baseline="0" noProof="0" dirty="0">
              <a:ln>
                <a:noFill/>
              </a:ln>
              <a:solidFill>
                <a:srgbClr val="830051">
                  <a:lumMod val="60000"/>
                  <a:lumOff val="40000"/>
                </a:srgbClr>
              </a:solidFill>
              <a:effectLst/>
              <a:uLnTx/>
              <a:uFillTx/>
              <a:latin typeface="Arial" panose="020B0604020202020204" pitchFamily="34" charset="0"/>
              <a:cs typeface="Arial" panose="020B0604020202020204" pitchFamily="34" charset="0"/>
            </a:endParaRPr>
          </a:p>
        </p:txBody>
      </p:sp>
      <p:cxnSp>
        <p:nvCxnSpPr>
          <p:cNvPr id="18" name="Straight Connector 17">
            <a:extLst>
              <a:ext uri="{FF2B5EF4-FFF2-40B4-BE49-F238E27FC236}">
                <a16:creationId xmlns="" xmlns:a16="http://schemas.microsoft.com/office/drawing/2014/main" id="{94A20CD6-A27B-4C1E-9EED-CD67F40560B2}"/>
              </a:ext>
            </a:extLst>
          </p:cNvPr>
          <p:cNvCxnSpPr>
            <a:cxnSpLocks/>
          </p:cNvCxnSpPr>
          <p:nvPr/>
        </p:nvCxnSpPr>
        <p:spPr>
          <a:xfrm>
            <a:off x="9841398" y="4897362"/>
            <a:ext cx="413898" cy="0"/>
          </a:xfrm>
          <a:prstGeom prst="line">
            <a:avLst/>
          </a:prstGeom>
          <a:ln w="6350">
            <a:solidFill>
              <a:schemeClr val="bg1">
                <a:lumMod val="50000"/>
              </a:schemeClr>
            </a:solidFill>
            <a:prstDash val="dash"/>
            <a:tailEnd type="triangle"/>
          </a:ln>
          <a:effectLst/>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 xmlns:a16="http://schemas.microsoft.com/office/drawing/2014/main" id="{D50AB0C6-6AA8-4EDE-BB32-7A243C12DF6D}"/>
              </a:ext>
            </a:extLst>
          </p:cNvPr>
          <p:cNvSpPr txBox="1"/>
          <p:nvPr/>
        </p:nvSpPr>
        <p:spPr>
          <a:xfrm>
            <a:off x="10218221" y="2506274"/>
            <a:ext cx="1799230" cy="738664"/>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Optional olaparib </a:t>
            </a: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upon progression at time of BICR</a:t>
            </a:r>
          </a:p>
        </p:txBody>
      </p:sp>
      <p:sp>
        <p:nvSpPr>
          <p:cNvPr id="20" name="TextBox 19">
            <a:extLst>
              <a:ext uri="{FF2B5EF4-FFF2-40B4-BE49-F238E27FC236}">
                <a16:creationId xmlns="" xmlns:a16="http://schemas.microsoft.com/office/drawing/2014/main" id="{0D548646-835D-4F92-AD0F-1033AEF413D6}"/>
              </a:ext>
            </a:extLst>
          </p:cNvPr>
          <p:cNvSpPr txBox="1"/>
          <p:nvPr/>
        </p:nvSpPr>
        <p:spPr>
          <a:xfrm>
            <a:off x="10218221" y="4487398"/>
            <a:ext cx="1812117" cy="738664"/>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Optional olaparib </a:t>
            </a: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upon progression at time of BICR</a:t>
            </a:r>
          </a:p>
        </p:txBody>
      </p:sp>
      <p:sp>
        <p:nvSpPr>
          <p:cNvPr id="21" name="TextBox 20">
            <a:extLst>
              <a:ext uri="{FF2B5EF4-FFF2-40B4-BE49-F238E27FC236}">
                <a16:creationId xmlns="" xmlns:a16="http://schemas.microsoft.com/office/drawing/2014/main" id="{E768E932-34D7-4C8D-8CA9-6A6EDC78F314}"/>
              </a:ext>
            </a:extLst>
          </p:cNvPr>
          <p:cNvSpPr txBox="1"/>
          <p:nvPr/>
        </p:nvSpPr>
        <p:spPr>
          <a:xfrm>
            <a:off x="4952272" y="3167775"/>
            <a:ext cx="2197008" cy="307777"/>
          </a:xfrm>
          <a:prstGeom prst="rect">
            <a:avLst/>
          </a:prstGeom>
          <a:noFill/>
        </p:spPr>
        <p:txBody>
          <a:bodyPr wrap="square" rtlCol="0">
            <a:spAutoFit/>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Open-label</a:t>
            </a:r>
          </a:p>
        </p:txBody>
      </p:sp>
      <p:cxnSp>
        <p:nvCxnSpPr>
          <p:cNvPr id="22" name="Straight Connector 21">
            <a:extLst>
              <a:ext uri="{FF2B5EF4-FFF2-40B4-BE49-F238E27FC236}">
                <a16:creationId xmlns="" xmlns:a16="http://schemas.microsoft.com/office/drawing/2014/main" id="{2D3EBC99-D8A9-4EAC-A615-FA3DF367D499}"/>
              </a:ext>
            </a:extLst>
          </p:cNvPr>
          <p:cNvCxnSpPr>
            <a:cxnSpLocks/>
          </p:cNvCxnSpPr>
          <p:nvPr/>
        </p:nvCxnSpPr>
        <p:spPr>
          <a:xfrm>
            <a:off x="9841399" y="2908655"/>
            <a:ext cx="406229" cy="0"/>
          </a:xfrm>
          <a:prstGeom prst="line">
            <a:avLst/>
          </a:prstGeom>
          <a:ln w="6350">
            <a:solidFill>
              <a:schemeClr val="bg1">
                <a:lumMod val="50000"/>
              </a:schemeClr>
            </a:solidFill>
            <a:prstDash val="dash"/>
            <a:tailEnd type="triangle"/>
          </a:ln>
          <a:effectLst/>
        </p:spPr>
        <p:style>
          <a:lnRef idx="2">
            <a:schemeClr val="accent1"/>
          </a:lnRef>
          <a:fillRef idx="0">
            <a:schemeClr val="accent1"/>
          </a:fillRef>
          <a:effectRef idx="1">
            <a:schemeClr val="accent1"/>
          </a:effectRef>
          <a:fontRef idx="minor">
            <a:schemeClr val="tx1"/>
          </a:fontRef>
        </p:style>
      </p:cxnSp>
      <p:grpSp>
        <p:nvGrpSpPr>
          <p:cNvPr id="23" name="Group 22">
            <a:extLst>
              <a:ext uri="{FF2B5EF4-FFF2-40B4-BE49-F238E27FC236}">
                <a16:creationId xmlns="" xmlns:a16="http://schemas.microsoft.com/office/drawing/2014/main" id="{39DC6D8F-27E8-4648-9A32-72F04498EEF9}"/>
              </a:ext>
            </a:extLst>
          </p:cNvPr>
          <p:cNvGrpSpPr/>
          <p:nvPr/>
        </p:nvGrpSpPr>
        <p:grpSpPr>
          <a:xfrm>
            <a:off x="7154573" y="2040818"/>
            <a:ext cx="634405" cy="867839"/>
            <a:chOff x="4141409" y="2704162"/>
            <a:chExt cx="337287" cy="549885"/>
          </a:xfrm>
        </p:grpSpPr>
        <p:cxnSp>
          <p:nvCxnSpPr>
            <p:cNvPr id="24" name="Straight Arrow Connector 23">
              <a:extLst>
                <a:ext uri="{FF2B5EF4-FFF2-40B4-BE49-F238E27FC236}">
                  <a16:creationId xmlns="" xmlns:a16="http://schemas.microsoft.com/office/drawing/2014/main" id="{8294AE89-3E69-4349-AAAE-607A17A22B0C}"/>
                </a:ext>
              </a:extLst>
            </p:cNvPr>
            <p:cNvCxnSpPr>
              <a:cxnSpLocks/>
            </p:cNvCxnSpPr>
            <p:nvPr/>
          </p:nvCxnSpPr>
          <p:spPr>
            <a:xfrm>
              <a:off x="4141409" y="2704162"/>
              <a:ext cx="337287" cy="0"/>
            </a:xfrm>
            <a:prstGeom prst="straightConnector1">
              <a:avLst/>
            </a:prstGeom>
            <a:noFill/>
            <a:ln w="9525" cap="flat" cmpd="sng" algn="ctr">
              <a:solidFill>
                <a:schemeClr val="bg1">
                  <a:lumMod val="50000"/>
                </a:schemeClr>
              </a:solidFill>
              <a:prstDash val="solid"/>
              <a:tailEnd type="triangle" w="lg" len="lg"/>
            </a:ln>
            <a:effectLst/>
          </p:spPr>
        </p:cxnSp>
        <p:cxnSp>
          <p:nvCxnSpPr>
            <p:cNvPr id="25" name="Straight Arrow Connector 24">
              <a:extLst>
                <a:ext uri="{FF2B5EF4-FFF2-40B4-BE49-F238E27FC236}">
                  <a16:creationId xmlns="" xmlns:a16="http://schemas.microsoft.com/office/drawing/2014/main" id="{07A677CC-E704-4319-9D23-1EF6D770DA14}"/>
                </a:ext>
              </a:extLst>
            </p:cNvPr>
            <p:cNvCxnSpPr>
              <a:cxnSpLocks/>
            </p:cNvCxnSpPr>
            <p:nvPr/>
          </p:nvCxnSpPr>
          <p:spPr>
            <a:xfrm>
              <a:off x="4141409" y="3254047"/>
              <a:ext cx="337287" cy="0"/>
            </a:xfrm>
            <a:prstGeom prst="straightConnector1">
              <a:avLst/>
            </a:prstGeom>
            <a:noFill/>
            <a:ln w="9525" cap="flat" cmpd="sng" algn="ctr">
              <a:solidFill>
                <a:schemeClr val="bg1">
                  <a:lumMod val="50000"/>
                </a:schemeClr>
              </a:solidFill>
              <a:prstDash val="solid"/>
              <a:tailEnd type="triangle" w="lg" len="lg"/>
            </a:ln>
            <a:effectLst/>
          </p:spPr>
        </p:cxnSp>
      </p:grpSp>
      <p:sp>
        <p:nvSpPr>
          <p:cNvPr id="41" name="Rounded Rectangle 40"/>
          <p:cNvSpPr/>
          <p:nvPr/>
        </p:nvSpPr>
        <p:spPr>
          <a:xfrm>
            <a:off x="619200" y="1501260"/>
            <a:ext cx="3952287" cy="422969"/>
          </a:xfrm>
          <a:prstGeom prst="roundRect">
            <a:avLst/>
          </a:prstGeom>
          <a:solidFill>
            <a:schemeClr val="accent1"/>
          </a:solidFill>
        </p:spPr>
        <p:txBody>
          <a:bodyPr wrap="non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dirty="0">
                <a:solidFill>
                  <a:prstClr val="white"/>
                </a:solidFill>
                <a:latin typeface="Arial" panose="020B0604020202020204" pitchFamily="34" charset="0"/>
                <a:cs typeface="Arial" panose="020B0604020202020204" pitchFamily="34" charset="0"/>
              </a:rPr>
              <a:t>Randomised, open-label, phase 3 study </a:t>
            </a:r>
          </a:p>
        </p:txBody>
      </p:sp>
      <p:grpSp>
        <p:nvGrpSpPr>
          <p:cNvPr id="27" name="Group 26">
            <a:extLst>
              <a:ext uri="{FF2B5EF4-FFF2-40B4-BE49-F238E27FC236}">
                <a16:creationId xmlns="" xmlns:a16="http://schemas.microsoft.com/office/drawing/2014/main" id="{EFC53D72-3ED9-9B45-871F-B8D33C8159E3}"/>
              </a:ext>
            </a:extLst>
          </p:cNvPr>
          <p:cNvGrpSpPr/>
          <p:nvPr/>
        </p:nvGrpSpPr>
        <p:grpSpPr>
          <a:xfrm>
            <a:off x="1403205" y="5339522"/>
            <a:ext cx="9532426" cy="775048"/>
            <a:chOff x="-181343" y="5411081"/>
            <a:chExt cx="9532426" cy="775048"/>
          </a:xfrm>
          <a:solidFill>
            <a:schemeClr val="bg1">
              <a:lumMod val="95000"/>
            </a:schemeClr>
          </a:solidFill>
        </p:grpSpPr>
        <p:sp>
          <p:nvSpPr>
            <p:cNvPr id="28" name="Rectangle 27"/>
            <p:cNvSpPr/>
            <p:nvPr/>
          </p:nvSpPr>
          <p:spPr>
            <a:xfrm>
              <a:off x="-181343" y="5411081"/>
              <a:ext cx="9532426" cy="307777"/>
            </a:xfrm>
            <a:prstGeom prst="rect">
              <a:avLst/>
            </a:prstGeom>
            <a:noFill/>
          </p:spPr>
          <p:txBody>
            <a:bodyPr wrap="square">
              <a:spAutoFit/>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chemeClr val="accent2"/>
                  </a:solidFill>
                  <a:effectLst/>
                  <a:uLnTx/>
                  <a:uFillTx/>
                  <a:latin typeface="Arial" panose="020B0604020202020204" pitchFamily="34" charset="0"/>
                  <a:cs typeface="Arial" panose="020B0604020202020204" pitchFamily="34" charset="0"/>
                </a:rPr>
                <a:t>Primary endpoint: </a:t>
              </a:r>
              <a:r>
                <a:rPr kumimoji="0" lang="en-GB"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rPFS by BICR using RECIST v1.1 (soft tissue) and PCWG3 (bone) criteria (cohort A)</a:t>
              </a:r>
              <a:endParaRPr kumimoji="0" lang="en-CA"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9" name="Rectangle 28"/>
            <p:cNvSpPr/>
            <p:nvPr/>
          </p:nvSpPr>
          <p:spPr>
            <a:xfrm>
              <a:off x="-181342" y="5661666"/>
              <a:ext cx="2434925" cy="524463"/>
            </a:xfrm>
            <a:prstGeom prst="rect">
              <a:avLst/>
            </a:prstGeom>
            <a:noFill/>
          </p:spPr>
          <p:txBody>
            <a:bodyPr wrap="square">
              <a:noAutofit/>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chemeClr val="accent2"/>
                  </a:solidFill>
                  <a:effectLst/>
                  <a:uLnTx/>
                  <a:uFillTx/>
                  <a:latin typeface="Arial" panose="020B0604020202020204" pitchFamily="34" charset="0"/>
                  <a:cs typeface="Arial" panose="020B0604020202020204" pitchFamily="34" charset="0"/>
                </a:rPr>
                <a:t>Key secondary endpoints:</a:t>
              </a:r>
              <a:endParaRPr kumimoji="0" lang="en-GB" sz="1400" b="0" i="0" u="none" strike="noStrike" kern="1200" cap="none" spc="0" normalizeH="0" baseline="0" noProof="0" dirty="0">
                <a:ln>
                  <a:noFill/>
                </a:ln>
                <a:solidFill>
                  <a:schemeClr val="accent2"/>
                </a:solidFill>
                <a:effectLst/>
                <a:uLnTx/>
                <a:uFillTx/>
                <a:latin typeface="Arial" panose="020B0604020202020204" pitchFamily="34" charset="0"/>
                <a:cs typeface="Arial" panose="020B0604020202020204" pitchFamily="34" charset="0"/>
              </a:endParaRPr>
            </a:p>
          </p:txBody>
        </p:sp>
        <p:sp>
          <p:nvSpPr>
            <p:cNvPr id="31" name="Rectangle 30">
              <a:extLst>
                <a:ext uri="{FF2B5EF4-FFF2-40B4-BE49-F238E27FC236}">
                  <a16:creationId xmlns="" xmlns:a16="http://schemas.microsoft.com/office/drawing/2014/main" id="{70BCFB1B-588E-FD45-9203-495EEEB04085}"/>
                </a:ext>
              </a:extLst>
            </p:cNvPr>
            <p:cNvSpPr/>
            <p:nvPr/>
          </p:nvSpPr>
          <p:spPr>
            <a:xfrm>
              <a:off x="2166485" y="5661666"/>
              <a:ext cx="6324087" cy="524463"/>
            </a:xfrm>
            <a:prstGeom prst="rect">
              <a:avLst/>
            </a:prstGeom>
            <a:noFill/>
          </p:spPr>
          <p:txBody>
            <a:bodyPr wrap="square">
              <a:noAutofit/>
            </a:bodyPr>
            <a:lstStyle/>
            <a:p>
              <a:pPr marL="285750" marR="0" lvl="0" indent="-285750" algn="l" defTabSz="457178"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Cohort A: Confirmed ORR, time to pain progression, OS</a:t>
              </a:r>
            </a:p>
            <a:p>
              <a:pPr marL="285750" marR="0" lvl="0" indent="-285750" algn="l" defTabSz="457178"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Cohort A + B: rPFS</a:t>
              </a:r>
            </a:p>
          </p:txBody>
        </p:sp>
      </p:grpSp>
      <p:sp>
        <p:nvSpPr>
          <p:cNvPr id="2" name="Rectangle 1">
            <a:extLst>
              <a:ext uri="{FF2B5EF4-FFF2-40B4-BE49-F238E27FC236}">
                <a16:creationId xmlns="" xmlns:a16="http://schemas.microsoft.com/office/drawing/2014/main" id="{BF6D01A0-52D3-2845-8583-74DD0ACE47EA}"/>
              </a:ext>
            </a:extLst>
          </p:cNvPr>
          <p:cNvSpPr/>
          <p:nvPr/>
        </p:nvSpPr>
        <p:spPr>
          <a:xfrm>
            <a:off x="4839629" y="1501260"/>
            <a:ext cx="7190709" cy="2030238"/>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latin typeface="Arial" panose="020B0604020202020204" pitchFamily="34" charset="0"/>
              <a:cs typeface="Arial" panose="020B0604020202020204" pitchFamily="34" charset="0"/>
            </a:endParaRPr>
          </a:p>
        </p:txBody>
      </p:sp>
      <p:sp>
        <p:nvSpPr>
          <p:cNvPr id="11" name="Rounded Rectangle 36">
            <a:extLst>
              <a:ext uri="{FF2B5EF4-FFF2-40B4-BE49-F238E27FC236}">
                <a16:creationId xmlns="" xmlns:a16="http://schemas.microsoft.com/office/drawing/2014/main" id="{A9B590EB-DE4E-4A50-9AA6-D5EC30FFB42C}"/>
              </a:ext>
            </a:extLst>
          </p:cNvPr>
          <p:cNvSpPr/>
          <p:nvPr/>
        </p:nvSpPr>
        <p:spPr>
          <a:xfrm>
            <a:off x="7791290" y="2532747"/>
            <a:ext cx="2197483" cy="767999"/>
          </a:xfrm>
          <a:prstGeom prst="round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60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Physician’s choice of</a:t>
            </a:r>
            <a:r>
              <a:rPr kumimoji="0" lang="en-GB" sz="1400" b="1" i="0" u="none" strike="noStrike" kern="1200" cap="none" spc="0" normalizeH="0" noProof="0" dirty="0">
                <a:ln>
                  <a:noFill/>
                </a:ln>
                <a:solidFill>
                  <a:prstClr val="white"/>
                </a:solidFill>
                <a:effectLst/>
                <a:uLnTx/>
                <a:uFillTx/>
                <a:latin typeface="Arial" panose="020B0604020202020204" pitchFamily="34" charset="0"/>
                <a:cs typeface="Arial" panose="020B0604020202020204" pitchFamily="34" charset="0"/>
              </a:rPr>
              <a:t> e</a:t>
            </a:r>
            <a:r>
              <a:rPr kumimoji="0" lang="en-GB" sz="1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nzalutamide or abiraterone (N=83)</a:t>
            </a:r>
          </a:p>
        </p:txBody>
      </p:sp>
      <p:sp>
        <p:nvSpPr>
          <p:cNvPr id="15" name="Rounded Rectangle 42">
            <a:extLst>
              <a:ext uri="{FF2B5EF4-FFF2-40B4-BE49-F238E27FC236}">
                <a16:creationId xmlns="" xmlns:a16="http://schemas.microsoft.com/office/drawing/2014/main" id="{D5FB35C0-581E-4184-8279-CFAB9F9D8AD0}"/>
              </a:ext>
            </a:extLst>
          </p:cNvPr>
          <p:cNvSpPr/>
          <p:nvPr/>
        </p:nvSpPr>
        <p:spPr>
          <a:xfrm>
            <a:off x="7791290" y="4508406"/>
            <a:ext cx="2197484" cy="768891"/>
          </a:xfrm>
          <a:prstGeom prst="round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defTabSz="457178">
              <a:spcAft>
                <a:spcPts val="600"/>
              </a:spcAft>
              <a:defRPr/>
            </a:pPr>
            <a:r>
              <a:rPr lang="en-GB" sz="1400" b="1" dirty="0">
                <a:solidFill>
                  <a:prstClr val="white"/>
                </a:solidFill>
                <a:latin typeface="Arial" panose="020B0604020202020204" pitchFamily="34" charset="0"/>
                <a:cs typeface="Arial" panose="020B0604020202020204" pitchFamily="34" charset="0"/>
              </a:rPr>
              <a:t>Physician’s choice of enzalutamide or abiraterone (N=48)</a:t>
            </a:r>
            <a:endParaRPr kumimoji="0" lang="en-GB" sz="1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8" name="Rounded Rectangle 31">
            <a:extLst>
              <a:ext uri="{FF2B5EF4-FFF2-40B4-BE49-F238E27FC236}">
                <a16:creationId xmlns="" xmlns:a16="http://schemas.microsoft.com/office/drawing/2014/main" id="{8A4D5078-ED7F-496F-8619-1AEB9823AB03}"/>
              </a:ext>
            </a:extLst>
          </p:cNvPr>
          <p:cNvSpPr/>
          <p:nvPr/>
        </p:nvSpPr>
        <p:spPr>
          <a:xfrm>
            <a:off x="4984746" y="1885384"/>
            <a:ext cx="2306256" cy="1200000"/>
          </a:xfrm>
          <a:prstGeom prst="round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COHORT A</a:t>
            </a:r>
          </a:p>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(N=245)</a:t>
            </a:r>
          </a:p>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GB" sz="1400" b="1"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BRCA1/2</a:t>
            </a:r>
            <a:r>
              <a:rPr kumimoji="0" lang="en-GB" sz="1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or </a:t>
            </a:r>
            <a:r>
              <a:rPr kumimoji="0" lang="en-GB" sz="1400" b="1"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ATM</a:t>
            </a:r>
          </a:p>
        </p:txBody>
      </p:sp>
      <p:sp>
        <p:nvSpPr>
          <p:cNvPr id="9" name="Rounded Rectangle 32">
            <a:extLst>
              <a:ext uri="{FF2B5EF4-FFF2-40B4-BE49-F238E27FC236}">
                <a16:creationId xmlns="" xmlns:a16="http://schemas.microsoft.com/office/drawing/2014/main" id="{BAA6FC22-CD21-4FD6-AD08-1E67B5159972}"/>
              </a:ext>
            </a:extLst>
          </p:cNvPr>
          <p:cNvSpPr/>
          <p:nvPr/>
        </p:nvSpPr>
        <p:spPr>
          <a:xfrm>
            <a:off x="4984723" y="3851674"/>
            <a:ext cx="2306256" cy="1200000"/>
          </a:xfrm>
          <a:prstGeom prst="round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COHORT B</a:t>
            </a:r>
          </a:p>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(N=142)</a:t>
            </a:r>
          </a:p>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Other </a:t>
            </a:r>
            <a:r>
              <a:rPr kumimoji="0" lang="en-GB" sz="14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HRR</a:t>
            </a:r>
            <a:r>
              <a:rPr kumimoji="0" lang="en-GB" sz="1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mutations</a:t>
            </a:r>
            <a:r>
              <a:rPr kumimoji="0" lang="en-GB" sz="1400" b="1" i="0" u="none" strike="noStrike" kern="1200" cap="none" spc="0" normalizeH="0" baseline="30000" noProof="0" dirty="0">
                <a:ln>
                  <a:noFill/>
                </a:ln>
                <a:solidFill>
                  <a:prstClr val="black"/>
                </a:solidFill>
                <a:effectLst/>
                <a:uLnTx/>
                <a:uFillTx/>
                <a:latin typeface="Arial" panose="020B0604020202020204" pitchFamily="34" charset="0"/>
                <a:cs typeface="Arial" panose="020B0604020202020204" pitchFamily="34" charset="0"/>
              </a:rPr>
              <a:t>a</a:t>
            </a:r>
          </a:p>
        </p:txBody>
      </p:sp>
    </p:spTree>
    <p:extLst>
      <p:ext uri="{BB962C8B-B14F-4D97-AF65-F5344CB8AC3E}">
        <p14:creationId xmlns:p14="http://schemas.microsoft.com/office/powerpoint/2010/main" val="28320619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1FFDFC1-14C9-46EB-AAE1-4ED58FD77AA7}"/>
              </a:ext>
            </a:extLst>
          </p:cNvPr>
          <p:cNvSpPr>
            <a:spLocks noGrp="1"/>
          </p:cNvSpPr>
          <p:nvPr>
            <p:ph type="title"/>
          </p:nvPr>
        </p:nvSpPr>
        <p:spPr/>
        <p:txBody>
          <a:bodyPr/>
          <a:lstStyle/>
          <a:p>
            <a:r>
              <a:rPr lang="en-GB" dirty="0"/>
              <a:t>GU CONNECT </a:t>
            </a:r>
            <a:br>
              <a:rPr lang="en-GB" dirty="0"/>
            </a:br>
            <a:r>
              <a:rPr lang="en-GB" dirty="0"/>
              <a:t>VIRTUAL EXPERTS KNOWLEDGE SHARE</a:t>
            </a:r>
            <a:br>
              <a:rPr lang="en-GB" dirty="0"/>
            </a:br>
            <a:r>
              <a:rPr lang="en-GB" dirty="0"/>
              <a:t/>
            </a:r>
            <a:br>
              <a:rPr lang="en-GB" dirty="0"/>
            </a:br>
            <a:r>
              <a:rPr lang="en-GB" sz="3600" dirty="0"/>
              <a:t>Incorporating PARP inhibitors into prostate cancer clinical practice</a:t>
            </a:r>
            <a:br>
              <a:rPr lang="en-GB" sz="3600" dirty="0"/>
            </a:br>
            <a:r>
              <a:rPr lang="en-GB" dirty="0"/>
              <a:t/>
            </a:r>
            <a:br>
              <a:rPr lang="en-GB" dirty="0"/>
            </a:br>
            <a:r>
              <a:rPr lang="en-GB" sz="2400" cap="none" dirty="0"/>
              <a:t>NOVEMBER 2022</a:t>
            </a:r>
          </a:p>
        </p:txBody>
      </p:sp>
      <p:sp>
        <p:nvSpPr>
          <p:cNvPr id="4" name="TextBox 3">
            <a:extLst>
              <a:ext uri="{FF2B5EF4-FFF2-40B4-BE49-F238E27FC236}">
                <a16:creationId xmlns="" xmlns:a16="http://schemas.microsoft.com/office/drawing/2014/main" id="{F0E20365-C3C1-40B4-A6DE-D8972F9AB818}"/>
              </a:ext>
            </a:extLst>
          </p:cNvPr>
          <p:cNvSpPr txBox="1"/>
          <p:nvPr/>
        </p:nvSpPr>
        <p:spPr>
          <a:xfrm>
            <a:off x="619200" y="6416288"/>
            <a:ext cx="2797561" cy="246221"/>
          </a:xfrm>
          <a:prstGeom prst="rect">
            <a:avLst/>
          </a:prstGeom>
          <a:noFill/>
        </p:spPr>
        <p:txBody>
          <a:bodyPr wrap="none" rtlCol="0" anchor="ctr"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err="1">
                <a:ln>
                  <a:noFill/>
                </a:ln>
                <a:solidFill>
                  <a:srgbClr val="03C74F"/>
                </a:solidFill>
                <a:effectLst/>
                <a:uLnTx/>
                <a:uFillTx/>
                <a:latin typeface="Arial" panose="020B0604020202020204" pitchFamily="34" charset="0"/>
                <a:ea typeface="+mn-ea"/>
                <a:cs typeface="Arial" panose="020B0604020202020204" pitchFamily="34" charset="0"/>
              </a:rPr>
              <a:t>PARPi</a:t>
            </a:r>
            <a:r>
              <a:rPr kumimoji="0" lang="en-GB" sz="1000" b="0" i="0" u="none" strike="noStrike" kern="1200" cap="none" spc="0" normalizeH="0" baseline="0" noProof="0" dirty="0">
                <a:ln>
                  <a:noFill/>
                </a:ln>
                <a:solidFill>
                  <a:srgbClr val="03C74F"/>
                </a:solidFill>
                <a:effectLst/>
                <a:uLnTx/>
                <a:uFillTx/>
                <a:latin typeface="Arial" panose="020B0604020202020204" pitchFamily="34" charset="0"/>
                <a:ea typeface="+mn-ea"/>
                <a:cs typeface="Arial" panose="020B0604020202020204" pitchFamily="34" charset="0"/>
              </a:rPr>
              <a:t>, poly-ADP ribose polymerase inhibitors</a:t>
            </a:r>
          </a:p>
        </p:txBody>
      </p:sp>
      <p:sp>
        <p:nvSpPr>
          <p:cNvPr id="5" name="Slide Number Placeholder 4">
            <a:extLst>
              <a:ext uri="{FF2B5EF4-FFF2-40B4-BE49-F238E27FC236}">
                <a16:creationId xmlns="" xmlns:a16="http://schemas.microsoft.com/office/drawing/2014/main" id="{7DE1A25A-CE70-1A4E-9535-E7C008038397}"/>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E43C0F-8A7B-3A4B-9DB5-B3472E36E833}" type="slidenum">
              <a:rPr kumimoji="0" lang="en-GB" sz="1100" b="0" i="0" u="none" strike="noStrike" kern="1200" cap="none" spc="0" normalizeH="0" baseline="0" noProof="0" smtClean="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100" b="0" i="0" u="none" strike="noStrike" kern="1200" cap="none" spc="0" normalizeH="0" baseline="0" noProof="0" dirty="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30237236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 name="Freeform 93">
            <a:extLst>
              <a:ext uri="{FF2B5EF4-FFF2-40B4-BE49-F238E27FC236}">
                <a16:creationId xmlns="" xmlns:a16="http://schemas.microsoft.com/office/drawing/2014/main" id="{57770A98-A2D0-4283-8909-804CFAABD45F}"/>
              </a:ext>
            </a:extLst>
          </p:cNvPr>
          <p:cNvSpPr>
            <a:spLocks/>
          </p:cNvSpPr>
          <p:nvPr/>
        </p:nvSpPr>
        <p:spPr bwMode="auto">
          <a:xfrm>
            <a:off x="1744164" y="2189587"/>
            <a:ext cx="3613109" cy="2492801"/>
          </a:xfrm>
          <a:custGeom>
            <a:avLst/>
            <a:gdLst>
              <a:gd name="T0" fmla="*/ 2105 w 2261"/>
              <a:gd name="T1" fmla="*/ 1311 h 1386"/>
              <a:gd name="T2" fmla="*/ 2003 w 2261"/>
              <a:gd name="T3" fmla="*/ 1280 h 1386"/>
              <a:gd name="T4" fmla="*/ 1969 w 2261"/>
              <a:gd name="T5" fmla="*/ 1221 h 1386"/>
              <a:gd name="T6" fmla="*/ 1758 w 2261"/>
              <a:gd name="T7" fmla="*/ 1180 h 1386"/>
              <a:gd name="T8" fmla="*/ 1666 w 2261"/>
              <a:gd name="T9" fmla="*/ 1140 h 1386"/>
              <a:gd name="T10" fmla="*/ 1395 w 2261"/>
              <a:gd name="T11" fmla="*/ 1103 h 1386"/>
              <a:gd name="T12" fmla="*/ 1383 w 2261"/>
              <a:gd name="T13" fmla="*/ 1066 h 1386"/>
              <a:gd name="T14" fmla="*/ 1358 w 2261"/>
              <a:gd name="T15" fmla="*/ 1054 h 1386"/>
              <a:gd name="T16" fmla="*/ 1350 w 2261"/>
              <a:gd name="T17" fmla="*/ 1011 h 1386"/>
              <a:gd name="T18" fmla="*/ 1333 w 2261"/>
              <a:gd name="T19" fmla="*/ 993 h 1386"/>
              <a:gd name="T20" fmla="*/ 1329 w 2261"/>
              <a:gd name="T21" fmla="*/ 979 h 1386"/>
              <a:gd name="T22" fmla="*/ 1270 w 2261"/>
              <a:gd name="T23" fmla="*/ 970 h 1386"/>
              <a:gd name="T24" fmla="*/ 1237 w 2261"/>
              <a:gd name="T25" fmla="*/ 940 h 1386"/>
              <a:gd name="T26" fmla="*/ 1158 w 2261"/>
              <a:gd name="T27" fmla="*/ 926 h 1386"/>
              <a:gd name="T28" fmla="*/ 1154 w 2261"/>
              <a:gd name="T29" fmla="*/ 897 h 1386"/>
              <a:gd name="T30" fmla="*/ 1121 w 2261"/>
              <a:gd name="T31" fmla="*/ 881 h 1386"/>
              <a:gd name="T32" fmla="*/ 1111 w 2261"/>
              <a:gd name="T33" fmla="*/ 844 h 1386"/>
              <a:gd name="T34" fmla="*/ 952 w 2261"/>
              <a:gd name="T35" fmla="*/ 816 h 1386"/>
              <a:gd name="T36" fmla="*/ 937 w 2261"/>
              <a:gd name="T37" fmla="*/ 789 h 1386"/>
              <a:gd name="T38" fmla="*/ 907 w 2261"/>
              <a:gd name="T39" fmla="*/ 779 h 1386"/>
              <a:gd name="T40" fmla="*/ 903 w 2261"/>
              <a:gd name="T41" fmla="*/ 697 h 1386"/>
              <a:gd name="T42" fmla="*/ 882 w 2261"/>
              <a:gd name="T43" fmla="*/ 683 h 1386"/>
              <a:gd name="T44" fmla="*/ 878 w 2261"/>
              <a:gd name="T45" fmla="*/ 661 h 1386"/>
              <a:gd name="T46" fmla="*/ 841 w 2261"/>
              <a:gd name="T47" fmla="*/ 653 h 1386"/>
              <a:gd name="T48" fmla="*/ 764 w 2261"/>
              <a:gd name="T49" fmla="*/ 628 h 1386"/>
              <a:gd name="T50" fmla="*/ 715 w 2261"/>
              <a:gd name="T51" fmla="*/ 616 h 1386"/>
              <a:gd name="T52" fmla="*/ 705 w 2261"/>
              <a:gd name="T53" fmla="*/ 593 h 1386"/>
              <a:gd name="T54" fmla="*/ 690 w 2261"/>
              <a:gd name="T55" fmla="*/ 585 h 1386"/>
              <a:gd name="T56" fmla="*/ 688 w 2261"/>
              <a:gd name="T57" fmla="*/ 553 h 1386"/>
              <a:gd name="T58" fmla="*/ 682 w 2261"/>
              <a:gd name="T59" fmla="*/ 549 h 1386"/>
              <a:gd name="T60" fmla="*/ 680 w 2261"/>
              <a:gd name="T61" fmla="*/ 528 h 1386"/>
              <a:gd name="T62" fmla="*/ 674 w 2261"/>
              <a:gd name="T63" fmla="*/ 504 h 1386"/>
              <a:gd name="T64" fmla="*/ 660 w 2261"/>
              <a:gd name="T65" fmla="*/ 485 h 1386"/>
              <a:gd name="T66" fmla="*/ 654 w 2261"/>
              <a:gd name="T67" fmla="*/ 475 h 1386"/>
              <a:gd name="T68" fmla="*/ 484 w 2261"/>
              <a:gd name="T69" fmla="*/ 430 h 1386"/>
              <a:gd name="T70" fmla="*/ 456 w 2261"/>
              <a:gd name="T71" fmla="*/ 424 h 1386"/>
              <a:gd name="T72" fmla="*/ 451 w 2261"/>
              <a:gd name="T73" fmla="*/ 365 h 1386"/>
              <a:gd name="T74" fmla="*/ 443 w 2261"/>
              <a:gd name="T75" fmla="*/ 355 h 1386"/>
              <a:gd name="T76" fmla="*/ 435 w 2261"/>
              <a:gd name="T77" fmla="*/ 327 h 1386"/>
              <a:gd name="T78" fmla="*/ 349 w 2261"/>
              <a:gd name="T79" fmla="*/ 316 h 1386"/>
              <a:gd name="T80" fmla="*/ 325 w 2261"/>
              <a:gd name="T81" fmla="*/ 296 h 1386"/>
              <a:gd name="T82" fmla="*/ 278 w 2261"/>
              <a:gd name="T83" fmla="*/ 282 h 1386"/>
              <a:gd name="T84" fmla="*/ 270 w 2261"/>
              <a:gd name="T85" fmla="*/ 265 h 1386"/>
              <a:gd name="T86" fmla="*/ 247 w 2261"/>
              <a:gd name="T87" fmla="*/ 243 h 1386"/>
              <a:gd name="T88" fmla="*/ 241 w 2261"/>
              <a:gd name="T89" fmla="*/ 200 h 1386"/>
              <a:gd name="T90" fmla="*/ 225 w 2261"/>
              <a:gd name="T91" fmla="*/ 170 h 1386"/>
              <a:gd name="T92" fmla="*/ 223 w 2261"/>
              <a:gd name="T93" fmla="*/ 129 h 1386"/>
              <a:gd name="T94" fmla="*/ 213 w 2261"/>
              <a:gd name="T95" fmla="*/ 109 h 1386"/>
              <a:gd name="T96" fmla="*/ 210 w 2261"/>
              <a:gd name="T97" fmla="*/ 82 h 1386"/>
              <a:gd name="T98" fmla="*/ 188 w 2261"/>
              <a:gd name="T99" fmla="*/ 70 h 1386"/>
              <a:gd name="T100" fmla="*/ 168 w 2261"/>
              <a:gd name="T101" fmla="*/ 49 h 1386"/>
              <a:gd name="T102" fmla="*/ 61 w 2261"/>
              <a:gd name="T103" fmla="*/ 39 h 1386"/>
              <a:gd name="T104" fmla="*/ 53 w 2261"/>
              <a:gd name="T105" fmla="*/ 11 h 1386"/>
              <a:gd name="T106" fmla="*/ 0 w 2261"/>
              <a:gd name="T107" fmla="*/ 0 h 1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61" h="1386">
                <a:moveTo>
                  <a:pt x="2261" y="1386"/>
                </a:moveTo>
                <a:lnTo>
                  <a:pt x="2105" y="1386"/>
                </a:lnTo>
                <a:lnTo>
                  <a:pt x="2105" y="1311"/>
                </a:lnTo>
                <a:lnTo>
                  <a:pt x="2026" y="1311"/>
                </a:lnTo>
                <a:lnTo>
                  <a:pt x="2026" y="1280"/>
                </a:lnTo>
                <a:lnTo>
                  <a:pt x="2003" y="1280"/>
                </a:lnTo>
                <a:lnTo>
                  <a:pt x="2003" y="1250"/>
                </a:lnTo>
                <a:lnTo>
                  <a:pt x="1969" y="1250"/>
                </a:lnTo>
                <a:lnTo>
                  <a:pt x="1969" y="1221"/>
                </a:lnTo>
                <a:lnTo>
                  <a:pt x="1781" y="1221"/>
                </a:lnTo>
                <a:lnTo>
                  <a:pt x="1781" y="1180"/>
                </a:lnTo>
                <a:lnTo>
                  <a:pt x="1758" y="1180"/>
                </a:lnTo>
                <a:lnTo>
                  <a:pt x="1758" y="1160"/>
                </a:lnTo>
                <a:lnTo>
                  <a:pt x="1666" y="1160"/>
                </a:lnTo>
                <a:lnTo>
                  <a:pt x="1666" y="1140"/>
                </a:lnTo>
                <a:lnTo>
                  <a:pt x="1601" y="1140"/>
                </a:lnTo>
                <a:lnTo>
                  <a:pt x="1601" y="1103"/>
                </a:lnTo>
                <a:lnTo>
                  <a:pt x="1395" y="1103"/>
                </a:lnTo>
                <a:lnTo>
                  <a:pt x="1395" y="1087"/>
                </a:lnTo>
                <a:lnTo>
                  <a:pt x="1383" y="1087"/>
                </a:lnTo>
                <a:lnTo>
                  <a:pt x="1383" y="1066"/>
                </a:lnTo>
                <a:lnTo>
                  <a:pt x="1372" y="1066"/>
                </a:lnTo>
                <a:lnTo>
                  <a:pt x="1372" y="1054"/>
                </a:lnTo>
                <a:lnTo>
                  <a:pt x="1358" y="1054"/>
                </a:lnTo>
                <a:lnTo>
                  <a:pt x="1358" y="1023"/>
                </a:lnTo>
                <a:lnTo>
                  <a:pt x="1350" y="1023"/>
                </a:lnTo>
                <a:lnTo>
                  <a:pt x="1350" y="1011"/>
                </a:lnTo>
                <a:lnTo>
                  <a:pt x="1340" y="1011"/>
                </a:lnTo>
                <a:lnTo>
                  <a:pt x="1340" y="993"/>
                </a:lnTo>
                <a:lnTo>
                  <a:pt x="1333" y="993"/>
                </a:lnTo>
                <a:lnTo>
                  <a:pt x="1333" y="983"/>
                </a:lnTo>
                <a:lnTo>
                  <a:pt x="1329" y="983"/>
                </a:lnTo>
                <a:lnTo>
                  <a:pt x="1329" y="979"/>
                </a:lnTo>
                <a:lnTo>
                  <a:pt x="1325" y="979"/>
                </a:lnTo>
                <a:lnTo>
                  <a:pt x="1325" y="970"/>
                </a:lnTo>
                <a:lnTo>
                  <a:pt x="1270" y="970"/>
                </a:lnTo>
                <a:lnTo>
                  <a:pt x="1270" y="952"/>
                </a:lnTo>
                <a:lnTo>
                  <a:pt x="1237" y="952"/>
                </a:lnTo>
                <a:lnTo>
                  <a:pt x="1237" y="940"/>
                </a:lnTo>
                <a:lnTo>
                  <a:pt x="1201" y="940"/>
                </a:lnTo>
                <a:lnTo>
                  <a:pt x="1201" y="926"/>
                </a:lnTo>
                <a:lnTo>
                  <a:pt x="1158" y="926"/>
                </a:lnTo>
                <a:lnTo>
                  <a:pt x="1158" y="909"/>
                </a:lnTo>
                <a:lnTo>
                  <a:pt x="1154" y="909"/>
                </a:lnTo>
                <a:lnTo>
                  <a:pt x="1154" y="897"/>
                </a:lnTo>
                <a:lnTo>
                  <a:pt x="1142" y="897"/>
                </a:lnTo>
                <a:lnTo>
                  <a:pt x="1142" y="881"/>
                </a:lnTo>
                <a:lnTo>
                  <a:pt x="1121" y="881"/>
                </a:lnTo>
                <a:lnTo>
                  <a:pt x="1121" y="858"/>
                </a:lnTo>
                <a:lnTo>
                  <a:pt x="1111" y="858"/>
                </a:lnTo>
                <a:lnTo>
                  <a:pt x="1111" y="844"/>
                </a:lnTo>
                <a:lnTo>
                  <a:pt x="1097" y="844"/>
                </a:lnTo>
                <a:lnTo>
                  <a:pt x="1097" y="816"/>
                </a:lnTo>
                <a:lnTo>
                  <a:pt x="952" y="816"/>
                </a:lnTo>
                <a:lnTo>
                  <a:pt x="952" y="807"/>
                </a:lnTo>
                <a:lnTo>
                  <a:pt x="937" y="807"/>
                </a:lnTo>
                <a:lnTo>
                  <a:pt x="937" y="789"/>
                </a:lnTo>
                <a:lnTo>
                  <a:pt x="929" y="789"/>
                </a:lnTo>
                <a:lnTo>
                  <a:pt x="929" y="779"/>
                </a:lnTo>
                <a:lnTo>
                  <a:pt x="907" y="779"/>
                </a:lnTo>
                <a:lnTo>
                  <a:pt x="907" y="732"/>
                </a:lnTo>
                <a:lnTo>
                  <a:pt x="903" y="732"/>
                </a:lnTo>
                <a:lnTo>
                  <a:pt x="903" y="697"/>
                </a:lnTo>
                <a:lnTo>
                  <a:pt x="895" y="697"/>
                </a:lnTo>
                <a:lnTo>
                  <a:pt x="895" y="683"/>
                </a:lnTo>
                <a:lnTo>
                  <a:pt x="882" y="683"/>
                </a:lnTo>
                <a:lnTo>
                  <a:pt x="882" y="671"/>
                </a:lnTo>
                <a:lnTo>
                  <a:pt x="878" y="671"/>
                </a:lnTo>
                <a:lnTo>
                  <a:pt x="878" y="661"/>
                </a:lnTo>
                <a:lnTo>
                  <a:pt x="856" y="661"/>
                </a:lnTo>
                <a:lnTo>
                  <a:pt x="856" y="653"/>
                </a:lnTo>
                <a:lnTo>
                  <a:pt x="841" y="653"/>
                </a:lnTo>
                <a:lnTo>
                  <a:pt x="841" y="638"/>
                </a:lnTo>
                <a:lnTo>
                  <a:pt x="764" y="638"/>
                </a:lnTo>
                <a:lnTo>
                  <a:pt x="764" y="628"/>
                </a:lnTo>
                <a:lnTo>
                  <a:pt x="762" y="628"/>
                </a:lnTo>
                <a:lnTo>
                  <a:pt x="762" y="616"/>
                </a:lnTo>
                <a:lnTo>
                  <a:pt x="715" y="616"/>
                </a:lnTo>
                <a:lnTo>
                  <a:pt x="715" y="608"/>
                </a:lnTo>
                <a:lnTo>
                  <a:pt x="705" y="608"/>
                </a:lnTo>
                <a:lnTo>
                  <a:pt x="705" y="593"/>
                </a:lnTo>
                <a:lnTo>
                  <a:pt x="698" y="593"/>
                </a:lnTo>
                <a:lnTo>
                  <a:pt x="698" y="585"/>
                </a:lnTo>
                <a:lnTo>
                  <a:pt x="690" y="585"/>
                </a:lnTo>
                <a:lnTo>
                  <a:pt x="690" y="561"/>
                </a:lnTo>
                <a:lnTo>
                  <a:pt x="688" y="561"/>
                </a:lnTo>
                <a:lnTo>
                  <a:pt x="688" y="553"/>
                </a:lnTo>
                <a:lnTo>
                  <a:pt x="684" y="553"/>
                </a:lnTo>
                <a:lnTo>
                  <a:pt x="684" y="549"/>
                </a:lnTo>
                <a:lnTo>
                  <a:pt x="682" y="549"/>
                </a:lnTo>
                <a:lnTo>
                  <a:pt x="682" y="538"/>
                </a:lnTo>
                <a:lnTo>
                  <a:pt x="680" y="538"/>
                </a:lnTo>
                <a:lnTo>
                  <a:pt x="680" y="528"/>
                </a:lnTo>
                <a:lnTo>
                  <a:pt x="676" y="528"/>
                </a:lnTo>
                <a:lnTo>
                  <a:pt x="676" y="504"/>
                </a:lnTo>
                <a:lnTo>
                  <a:pt x="674" y="504"/>
                </a:lnTo>
                <a:lnTo>
                  <a:pt x="674" y="500"/>
                </a:lnTo>
                <a:lnTo>
                  <a:pt x="660" y="500"/>
                </a:lnTo>
                <a:lnTo>
                  <a:pt x="660" y="485"/>
                </a:lnTo>
                <a:lnTo>
                  <a:pt x="656" y="485"/>
                </a:lnTo>
                <a:lnTo>
                  <a:pt x="656" y="475"/>
                </a:lnTo>
                <a:lnTo>
                  <a:pt x="654" y="475"/>
                </a:lnTo>
                <a:lnTo>
                  <a:pt x="654" y="443"/>
                </a:lnTo>
                <a:lnTo>
                  <a:pt x="484" y="443"/>
                </a:lnTo>
                <a:lnTo>
                  <a:pt x="484" y="430"/>
                </a:lnTo>
                <a:lnTo>
                  <a:pt x="458" y="430"/>
                </a:lnTo>
                <a:lnTo>
                  <a:pt x="458" y="424"/>
                </a:lnTo>
                <a:lnTo>
                  <a:pt x="456" y="424"/>
                </a:lnTo>
                <a:lnTo>
                  <a:pt x="456" y="398"/>
                </a:lnTo>
                <a:lnTo>
                  <a:pt x="451" y="398"/>
                </a:lnTo>
                <a:lnTo>
                  <a:pt x="451" y="365"/>
                </a:lnTo>
                <a:lnTo>
                  <a:pt x="447" y="365"/>
                </a:lnTo>
                <a:lnTo>
                  <a:pt x="447" y="355"/>
                </a:lnTo>
                <a:lnTo>
                  <a:pt x="443" y="355"/>
                </a:lnTo>
                <a:lnTo>
                  <a:pt x="443" y="345"/>
                </a:lnTo>
                <a:lnTo>
                  <a:pt x="435" y="345"/>
                </a:lnTo>
                <a:lnTo>
                  <a:pt x="435" y="327"/>
                </a:lnTo>
                <a:lnTo>
                  <a:pt x="384" y="327"/>
                </a:lnTo>
                <a:lnTo>
                  <a:pt x="384" y="316"/>
                </a:lnTo>
                <a:lnTo>
                  <a:pt x="349" y="316"/>
                </a:lnTo>
                <a:lnTo>
                  <a:pt x="349" y="306"/>
                </a:lnTo>
                <a:lnTo>
                  <a:pt x="325" y="306"/>
                </a:lnTo>
                <a:lnTo>
                  <a:pt x="325" y="296"/>
                </a:lnTo>
                <a:lnTo>
                  <a:pt x="317" y="296"/>
                </a:lnTo>
                <a:lnTo>
                  <a:pt x="317" y="282"/>
                </a:lnTo>
                <a:lnTo>
                  <a:pt x="278" y="282"/>
                </a:lnTo>
                <a:lnTo>
                  <a:pt x="278" y="272"/>
                </a:lnTo>
                <a:lnTo>
                  <a:pt x="270" y="272"/>
                </a:lnTo>
                <a:lnTo>
                  <a:pt x="270" y="265"/>
                </a:lnTo>
                <a:lnTo>
                  <a:pt x="257" y="265"/>
                </a:lnTo>
                <a:lnTo>
                  <a:pt x="257" y="243"/>
                </a:lnTo>
                <a:lnTo>
                  <a:pt x="247" y="243"/>
                </a:lnTo>
                <a:lnTo>
                  <a:pt x="247" y="221"/>
                </a:lnTo>
                <a:lnTo>
                  <a:pt x="241" y="221"/>
                </a:lnTo>
                <a:lnTo>
                  <a:pt x="241" y="200"/>
                </a:lnTo>
                <a:lnTo>
                  <a:pt x="231" y="200"/>
                </a:lnTo>
                <a:lnTo>
                  <a:pt x="231" y="170"/>
                </a:lnTo>
                <a:lnTo>
                  <a:pt x="225" y="170"/>
                </a:lnTo>
                <a:lnTo>
                  <a:pt x="225" y="147"/>
                </a:lnTo>
                <a:lnTo>
                  <a:pt x="223" y="147"/>
                </a:lnTo>
                <a:lnTo>
                  <a:pt x="223" y="129"/>
                </a:lnTo>
                <a:lnTo>
                  <a:pt x="219" y="129"/>
                </a:lnTo>
                <a:lnTo>
                  <a:pt x="219" y="109"/>
                </a:lnTo>
                <a:lnTo>
                  <a:pt x="213" y="109"/>
                </a:lnTo>
                <a:lnTo>
                  <a:pt x="213" y="98"/>
                </a:lnTo>
                <a:lnTo>
                  <a:pt x="210" y="98"/>
                </a:lnTo>
                <a:lnTo>
                  <a:pt x="210" y="82"/>
                </a:lnTo>
                <a:lnTo>
                  <a:pt x="202" y="82"/>
                </a:lnTo>
                <a:lnTo>
                  <a:pt x="202" y="70"/>
                </a:lnTo>
                <a:lnTo>
                  <a:pt x="188" y="70"/>
                </a:lnTo>
                <a:lnTo>
                  <a:pt x="188" y="62"/>
                </a:lnTo>
                <a:lnTo>
                  <a:pt x="168" y="62"/>
                </a:lnTo>
                <a:lnTo>
                  <a:pt x="168" y="49"/>
                </a:lnTo>
                <a:lnTo>
                  <a:pt x="82" y="49"/>
                </a:lnTo>
                <a:lnTo>
                  <a:pt x="82" y="39"/>
                </a:lnTo>
                <a:lnTo>
                  <a:pt x="61" y="39"/>
                </a:lnTo>
                <a:lnTo>
                  <a:pt x="61" y="29"/>
                </a:lnTo>
                <a:lnTo>
                  <a:pt x="53" y="29"/>
                </a:lnTo>
                <a:lnTo>
                  <a:pt x="53" y="11"/>
                </a:lnTo>
                <a:lnTo>
                  <a:pt x="37" y="11"/>
                </a:lnTo>
                <a:lnTo>
                  <a:pt x="37" y="0"/>
                </a:lnTo>
                <a:lnTo>
                  <a:pt x="0" y="0"/>
                </a:lnTo>
              </a:path>
            </a:pathLst>
          </a:custGeom>
          <a:noFill/>
          <a:ln w="1270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5" name="Title 4">
            <a:extLst>
              <a:ext uri="{FF2B5EF4-FFF2-40B4-BE49-F238E27FC236}">
                <a16:creationId xmlns="" xmlns:a16="http://schemas.microsoft.com/office/drawing/2014/main" id="{9BF96581-29AD-C448-99CD-9F2457A807DA}"/>
              </a:ext>
            </a:extLst>
          </p:cNvPr>
          <p:cNvSpPr>
            <a:spLocks noGrp="1"/>
          </p:cNvSpPr>
          <p:nvPr>
            <p:ph type="title"/>
          </p:nvPr>
        </p:nvSpPr>
        <p:spPr/>
        <p:txBody>
          <a:bodyPr/>
          <a:lstStyle/>
          <a:p>
            <a:r>
              <a:rPr lang="en-GB" dirty="0"/>
              <a:t>PRO</a:t>
            </a:r>
            <a:r>
              <a:rPr lang="en-GB" cap="none" dirty="0"/>
              <a:t>found</a:t>
            </a:r>
            <a:r>
              <a:rPr lang="en-GB" dirty="0"/>
              <a:t> Primary Endpoint: </a:t>
            </a:r>
            <a:br>
              <a:rPr lang="en-GB" dirty="0"/>
            </a:br>
            <a:r>
              <a:rPr lang="en-GB" dirty="0"/>
              <a:t>Significant Improvement in </a:t>
            </a:r>
            <a:r>
              <a:rPr lang="en-GB" cap="none" dirty="0"/>
              <a:t>r</a:t>
            </a:r>
            <a:r>
              <a:rPr lang="en-GB" dirty="0"/>
              <a:t>PFS in </a:t>
            </a:r>
            <a:r>
              <a:rPr lang="en-GB" cap="none" dirty="0"/>
              <a:t>m</a:t>
            </a:r>
            <a:r>
              <a:rPr lang="en-GB" dirty="0"/>
              <a:t>CRPC with </a:t>
            </a:r>
            <a:r>
              <a:rPr lang="en-GB" i="1" dirty="0"/>
              <a:t>BRCA1/2</a:t>
            </a:r>
            <a:r>
              <a:rPr lang="en-GB" dirty="0"/>
              <a:t> or </a:t>
            </a:r>
            <a:r>
              <a:rPr lang="en-GB" i="1" dirty="0"/>
              <a:t>ATM</a:t>
            </a:r>
            <a:r>
              <a:rPr lang="en-GB" dirty="0"/>
              <a:t> Mutations (Cohort A)</a:t>
            </a:r>
          </a:p>
        </p:txBody>
      </p:sp>
      <p:sp>
        <p:nvSpPr>
          <p:cNvPr id="2" name="Slide Number Placeholder 1">
            <a:extLst>
              <a:ext uri="{FF2B5EF4-FFF2-40B4-BE49-F238E27FC236}">
                <a16:creationId xmlns="" xmlns:a16="http://schemas.microsoft.com/office/drawing/2014/main" id="{F29B4DD4-B003-3F44-B167-D0A574C59D11}"/>
              </a:ext>
            </a:extLst>
          </p:cNvPr>
          <p:cNvSpPr>
            <a:spLocks noGrp="1"/>
          </p:cNvSpPr>
          <p:nvPr>
            <p:ph type="sldNum" sz="quarter" idx="4"/>
          </p:nvPr>
        </p:nvSpPr>
        <p:spPr/>
        <p:txBody>
          <a:bodyPr/>
          <a:lstStyle/>
          <a:p>
            <a:fld id="{FCE43C0F-8A7B-3A4B-9DB5-B3472E36E833}" type="slidenum">
              <a:rPr lang="en-GB" smtClean="0"/>
              <a:pPr/>
              <a:t>20</a:t>
            </a:fld>
            <a:endParaRPr lang="en-GB" dirty="0"/>
          </a:p>
        </p:txBody>
      </p:sp>
      <p:sp>
        <p:nvSpPr>
          <p:cNvPr id="9" name="Content Placeholder 8">
            <a:extLst>
              <a:ext uri="{FF2B5EF4-FFF2-40B4-BE49-F238E27FC236}">
                <a16:creationId xmlns="" xmlns:a16="http://schemas.microsoft.com/office/drawing/2014/main" id="{B699E91C-741A-2544-9303-C9190154EFE4}"/>
              </a:ext>
            </a:extLst>
          </p:cNvPr>
          <p:cNvSpPr>
            <a:spLocks noGrp="1"/>
          </p:cNvSpPr>
          <p:nvPr>
            <p:ph sz="quarter" idx="15"/>
          </p:nvPr>
        </p:nvSpPr>
        <p:spPr>
          <a:xfrm>
            <a:off x="620184" y="6326615"/>
            <a:ext cx="10962216" cy="365125"/>
          </a:xfrm>
        </p:spPr>
        <p:txBody>
          <a:bodyPr/>
          <a:lstStyle/>
          <a:p>
            <a:pPr lvl="0"/>
            <a:r>
              <a:rPr lang="en-GB" dirty="0"/>
              <a:t>CI, confidence interval; HR, hazard ratio; mCRPC, metastatic castration-resistant prostate cancer; OR, odds ratio; ORR, overall response rate; rPFS, radiographic progression-free survival</a:t>
            </a:r>
          </a:p>
          <a:p>
            <a:pPr lvl="0"/>
            <a:r>
              <a:rPr lang="en-GB" dirty="0"/>
              <a:t>de Bono JS, et al. N Engl J Med. 2020;382:2091-102</a:t>
            </a:r>
          </a:p>
        </p:txBody>
      </p:sp>
      <p:sp>
        <p:nvSpPr>
          <p:cNvPr id="4" name="Rectangle 3"/>
          <p:cNvSpPr/>
          <p:nvPr/>
        </p:nvSpPr>
        <p:spPr>
          <a:xfrm>
            <a:off x="830161" y="1503138"/>
            <a:ext cx="6081916" cy="609079"/>
          </a:xfrm>
          <a:prstGeom prst="rect">
            <a:avLst/>
          </a:prstGeom>
          <a:noFill/>
          <a:ln w="38100">
            <a:noFill/>
          </a:ln>
        </p:spPr>
        <p:txBody>
          <a:bodyPr wrap="square">
            <a:spAutoFit/>
          </a:bodyPr>
          <a:lstStyle/>
          <a:p>
            <a:pPr marL="0" marR="0" lvl="0" indent="0" defTabSz="914400" rtl="0" eaLnBrk="1" fontAlgn="auto" latinLnBrk="0" hangingPunct="1">
              <a:lnSpc>
                <a:spcPct val="90000"/>
              </a:lnSpc>
              <a:spcBef>
                <a:spcPts val="0"/>
              </a:spcBef>
              <a:spcAft>
                <a:spcPts val="0"/>
              </a:spcAft>
              <a:buClrTx/>
              <a:buSzTx/>
              <a:buFontTx/>
              <a:buNone/>
              <a:tabLst/>
              <a:defRPr/>
            </a:pPr>
            <a:r>
              <a:rPr kumimoji="0" lang="en-GB" sz="1800" b="1" i="0" u="none" strike="noStrike" kern="1200" cap="all" spc="0" normalizeH="0" noProof="0" dirty="0">
                <a:ln>
                  <a:noFill/>
                </a:ln>
                <a:solidFill>
                  <a:schemeClr val="accent1"/>
                </a:solidFill>
                <a:effectLst/>
                <a:uLnTx/>
                <a:uFillTx/>
                <a:latin typeface="Arial" panose="020B0604020202020204" pitchFamily="34" charset="0"/>
                <a:cs typeface="Arial" panose="020B0604020202020204" pitchFamily="34" charset="0"/>
              </a:rPr>
              <a:t>66% reduction in risk of progression or </a:t>
            </a:r>
            <a:br>
              <a:rPr kumimoji="0" lang="en-GB" sz="1800" b="1" i="0" u="none" strike="noStrike" kern="1200" cap="all" spc="0" normalizeH="0" noProof="0" dirty="0">
                <a:ln>
                  <a:noFill/>
                </a:ln>
                <a:solidFill>
                  <a:schemeClr val="accent1"/>
                </a:solidFill>
                <a:effectLst/>
                <a:uLnTx/>
                <a:uFillTx/>
                <a:latin typeface="Arial" panose="020B0604020202020204" pitchFamily="34" charset="0"/>
                <a:cs typeface="Arial" panose="020B0604020202020204" pitchFamily="34" charset="0"/>
              </a:rPr>
            </a:br>
            <a:r>
              <a:rPr kumimoji="0" lang="en-GB" sz="1800" b="1" i="0" u="none" strike="noStrike" kern="1200" cap="all" spc="0" normalizeH="0" noProof="0" dirty="0">
                <a:ln>
                  <a:noFill/>
                </a:ln>
                <a:solidFill>
                  <a:schemeClr val="accent1"/>
                </a:solidFill>
                <a:effectLst/>
                <a:uLnTx/>
                <a:uFillTx/>
                <a:latin typeface="Arial" panose="020B0604020202020204" pitchFamily="34" charset="0"/>
                <a:cs typeface="Arial" panose="020B0604020202020204" pitchFamily="34" charset="0"/>
              </a:rPr>
              <a:t>death with olaparib vs physician’s choice</a:t>
            </a:r>
          </a:p>
        </p:txBody>
      </p:sp>
      <p:grpSp>
        <p:nvGrpSpPr>
          <p:cNvPr id="556" name="Group 555">
            <a:extLst>
              <a:ext uri="{FF2B5EF4-FFF2-40B4-BE49-F238E27FC236}">
                <a16:creationId xmlns="" xmlns:a16="http://schemas.microsoft.com/office/drawing/2014/main" id="{C5CA77AF-D70B-4E5B-85BF-BA5987F673E1}"/>
              </a:ext>
            </a:extLst>
          </p:cNvPr>
          <p:cNvGrpSpPr/>
          <p:nvPr/>
        </p:nvGrpSpPr>
        <p:grpSpPr>
          <a:xfrm>
            <a:off x="1649880" y="2182394"/>
            <a:ext cx="4207835" cy="2866901"/>
            <a:chOff x="2481263" y="1287463"/>
            <a:chExt cx="4180149" cy="2530476"/>
          </a:xfrm>
        </p:grpSpPr>
        <p:sp>
          <p:nvSpPr>
            <p:cNvPr id="699" name="Freeform 5">
              <a:extLst>
                <a:ext uri="{FF2B5EF4-FFF2-40B4-BE49-F238E27FC236}">
                  <a16:creationId xmlns="" xmlns:a16="http://schemas.microsoft.com/office/drawing/2014/main" id="{524F5E45-7EB8-4E2A-9D12-AC516037BBD8}"/>
                </a:ext>
              </a:extLst>
            </p:cNvPr>
            <p:cNvSpPr>
              <a:spLocks/>
            </p:cNvSpPr>
            <p:nvPr/>
          </p:nvSpPr>
          <p:spPr bwMode="auto">
            <a:xfrm>
              <a:off x="2571751" y="1287463"/>
              <a:ext cx="4087813" cy="2439988"/>
            </a:xfrm>
            <a:custGeom>
              <a:avLst/>
              <a:gdLst>
                <a:gd name="T0" fmla="*/ 0 w 2575"/>
                <a:gd name="T1" fmla="*/ 0 h 1537"/>
                <a:gd name="T2" fmla="*/ 0 w 2575"/>
                <a:gd name="T3" fmla="*/ 1537 h 1537"/>
                <a:gd name="T4" fmla="*/ 2575 w 2575"/>
                <a:gd name="T5" fmla="*/ 1537 h 1537"/>
              </a:gdLst>
              <a:ahLst/>
              <a:cxnLst>
                <a:cxn ang="0">
                  <a:pos x="T0" y="T1"/>
                </a:cxn>
                <a:cxn ang="0">
                  <a:pos x="T2" y="T3"/>
                </a:cxn>
                <a:cxn ang="0">
                  <a:pos x="T4" y="T5"/>
                </a:cxn>
              </a:cxnLst>
              <a:rect l="0" t="0" r="r" b="b"/>
              <a:pathLst>
                <a:path w="2575" h="1537">
                  <a:moveTo>
                    <a:pt x="0" y="0"/>
                  </a:moveTo>
                  <a:lnTo>
                    <a:pt x="0" y="1537"/>
                  </a:lnTo>
                  <a:lnTo>
                    <a:pt x="2575" y="1537"/>
                  </a:lnTo>
                </a:path>
              </a:pathLst>
            </a:custGeom>
            <a:noFill/>
            <a:ln w="19050"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700" name="Line 6">
              <a:extLst>
                <a:ext uri="{FF2B5EF4-FFF2-40B4-BE49-F238E27FC236}">
                  <a16:creationId xmlns="" xmlns:a16="http://schemas.microsoft.com/office/drawing/2014/main" id="{F16CF0DE-C20D-412D-8C44-E136E20A2912}"/>
                </a:ext>
              </a:extLst>
            </p:cNvPr>
            <p:cNvSpPr>
              <a:spLocks noChangeShapeType="1"/>
            </p:cNvSpPr>
            <p:nvPr/>
          </p:nvSpPr>
          <p:spPr bwMode="auto">
            <a:xfrm>
              <a:off x="2481263" y="1290638"/>
              <a:ext cx="90488"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701" name="Line 7">
              <a:extLst>
                <a:ext uri="{FF2B5EF4-FFF2-40B4-BE49-F238E27FC236}">
                  <a16:creationId xmlns="" xmlns:a16="http://schemas.microsoft.com/office/drawing/2014/main" id="{A981A2E1-9EAC-4161-9A8F-522B2E654159}"/>
                </a:ext>
              </a:extLst>
            </p:cNvPr>
            <p:cNvSpPr>
              <a:spLocks noChangeShapeType="1"/>
            </p:cNvSpPr>
            <p:nvPr/>
          </p:nvSpPr>
          <p:spPr bwMode="auto">
            <a:xfrm>
              <a:off x="2481263" y="1533526"/>
              <a:ext cx="90488"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702" name="Line 8">
              <a:extLst>
                <a:ext uri="{FF2B5EF4-FFF2-40B4-BE49-F238E27FC236}">
                  <a16:creationId xmlns="" xmlns:a16="http://schemas.microsoft.com/office/drawing/2014/main" id="{598779B3-7639-43B1-A1B6-2A9D8C5CE7E8}"/>
                </a:ext>
              </a:extLst>
            </p:cNvPr>
            <p:cNvSpPr>
              <a:spLocks noChangeShapeType="1"/>
            </p:cNvSpPr>
            <p:nvPr/>
          </p:nvSpPr>
          <p:spPr bwMode="auto">
            <a:xfrm>
              <a:off x="2481263" y="1779588"/>
              <a:ext cx="90488"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703" name="Line 9">
              <a:extLst>
                <a:ext uri="{FF2B5EF4-FFF2-40B4-BE49-F238E27FC236}">
                  <a16:creationId xmlns="" xmlns:a16="http://schemas.microsoft.com/office/drawing/2014/main" id="{562F3D79-5F8E-4830-9F22-AAACAC956235}"/>
                </a:ext>
              </a:extLst>
            </p:cNvPr>
            <p:cNvSpPr>
              <a:spLocks noChangeShapeType="1"/>
            </p:cNvSpPr>
            <p:nvPr/>
          </p:nvSpPr>
          <p:spPr bwMode="auto">
            <a:xfrm>
              <a:off x="2481263" y="2022476"/>
              <a:ext cx="90488"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704" name="Line 10">
              <a:extLst>
                <a:ext uri="{FF2B5EF4-FFF2-40B4-BE49-F238E27FC236}">
                  <a16:creationId xmlns="" xmlns:a16="http://schemas.microsoft.com/office/drawing/2014/main" id="{4CF1D54D-935D-45FB-8A8B-C9E904E4DDF4}"/>
                </a:ext>
              </a:extLst>
            </p:cNvPr>
            <p:cNvSpPr>
              <a:spLocks noChangeShapeType="1"/>
            </p:cNvSpPr>
            <p:nvPr/>
          </p:nvSpPr>
          <p:spPr bwMode="auto">
            <a:xfrm>
              <a:off x="2481263" y="2265363"/>
              <a:ext cx="90488"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705" name="Line 11">
              <a:extLst>
                <a:ext uri="{FF2B5EF4-FFF2-40B4-BE49-F238E27FC236}">
                  <a16:creationId xmlns="" xmlns:a16="http://schemas.microsoft.com/office/drawing/2014/main" id="{9EF6703B-E3B8-4569-8F70-D0C8C6519E6D}"/>
                </a:ext>
              </a:extLst>
            </p:cNvPr>
            <p:cNvSpPr>
              <a:spLocks noChangeShapeType="1"/>
            </p:cNvSpPr>
            <p:nvPr/>
          </p:nvSpPr>
          <p:spPr bwMode="auto">
            <a:xfrm>
              <a:off x="2481263" y="2508251"/>
              <a:ext cx="90488"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706" name="Line 12">
              <a:extLst>
                <a:ext uri="{FF2B5EF4-FFF2-40B4-BE49-F238E27FC236}">
                  <a16:creationId xmlns="" xmlns:a16="http://schemas.microsoft.com/office/drawing/2014/main" id="{2998C44C-BD19-4E1C-8572-E7E870C18480}"/>
                </a:ext>
              </a:extLst>
            </p:cNvPr>
            <p:cNvSpPr>
              <a:spLocks noChangeShapeType="1"/>
            </p:cNvSpPr>
            <p:nvPr/>
          </p:nvSpPr>
          <p:spPr bwMode="auto">
            <a:xfrm>
              <a:off x="2481263" y="2751138"/>
              <a:ext cx="90488"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707" name="Line 13">
              <a:extLst>
                <a:ext uri="{FF2B5EF4-FFF2-40B4-BE49-F238E27FC236}">
                  <a16:creationId xmlns="" xmlns:a16="http://schemas.microsoft.com/office/drawing/2014/main" id="{2E963158-D291-474E-B62D-A183D4D48ABA}"/>
                </a:ext>
              </a:extLst>
            </p:cNvPr>
            <p:cNvSpPr>
              <a:spLocks noChangeShapeType="1"/>
            </p:cNvSpPr>
            <p:nvPr/>
          </p:nvSpPr>
          <p:spPr bwMode="auto">
            <a:xfrm>
              <a:off x="2481263" y="2995613"/>
              <a:ext cx="90488"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708" name="Line 14">
              <a:extLst>
                <a:ext uri="{FF2B5EF4-FFF2-40B4-BE49-F238E27FC236}">
                  <a16:creationId xmlns="" xmlns:a16="http://schemas.microsoft.com/office/drawing/2014/main" id="{DE6642D7-E171-4DE6-8D1A-9FC2005F9405}"/>
                </a:ext>
              </a:extLst>
            </p:cNvPr>
            <p:cNvSpPr>
              <a:spLocks noChangeShapeType="1"/>
            </p:cNvSpPr>
            <p:nvPr/>
          </p:nvSpPr>
          <p:spPr bwMode="auto">
            <a:xfrm>
              <a:off x="2481263" y="3238501"/>
              <a:ext cx="90488"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709" name="Line 15">
              <a:extLst>
                <a:ext uri="{FF2B5EF4-FFF2-40B4-BE49-F238E27FC236}">
                  <a16:creationId xmlns="" xmlns:a16="http://schemas.microsoft.com/office/drawing/2014/main" id="{D7300FCD-C682-49D0-B50F-80C67CBB3C56}"/>
                </a:ext>
              </a:extLst>
            </p:cNvPr>
            <p:cNvSpPr>
              <a:spLocks noChangeShapeType="1"/>
            </p:cNvSpPr>
            <p:nvPr/>
          </p:nvSpPr>
          <p:spPr bwMode="auto">
            <a:xfrm>
              <a:off x="2481263" y="3481388"/>
              <a:ext cx="90488"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710" name="Line 16">
              <a:extLst>
                <a:ext uri="{FF2B5EF4-FFF2-40B4-BE49-F238E27FC236}">
                  <a16:creationId xmlns="" xmlns:a16="http://schemas.microsoft.com/office/drawing/2014/main" id="{BD08165C-050D-4799-970A-232AC1BEC333}"/>
                </a:ext>
              </a:extLst>
            </p:cNvPr>
            <p:cNvSpPr>
              <a:spLocks noChangeShapeType="1"/>
            </p:cNvSpPr>
            <p:nvPr/>
          </p:nvSpPr>
          <p:spPr bwMode="auto">
            <a:xfrm>
              <a:off x="2481263" y="3727451"/>
              <a:ext cx="90488"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711" name="Line 17">
              <a:extLst>
                <a:ext uri="{FF2B5EF4-FFF2-40B4-BE49-F238E27FC236}">
                  <a16:creationId xmlns="" xmlns:a16="http://schemas.microsoft.com/office/drawing/2014/main" id="{98A2C007-F91F-41BE-BD3F-701317D300A2}"/>
                </a:ext>
              </a:extLst>
            </p:cNvPr>
            <p:cNvSpPr>
              <a:spLocks noChangeShapeType="1"/>
            </p:cNvSpPr>
            <p:nvPr/>
          </p:nvSpPr>
          <p:spPr bwMode="auto">
            <a:xfrm>
              <a:off x="2571751"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712" name="Line 18">
              <a:extLst>
                <a:ext uri="{FF2B5EF4-FFF2-40B4-BE49-F238E27FC236}">
                  <a16:creationId xmlns="" xmlns:a16="http://schemas.microsoft.com/office/drawing/2014/main" id="{F7AE6B18-59E2-4DB6-A468-FB3221B0DD55}"/>
                </a:ext>
              </a:extLst>
            </p:cNvPr>
            <p:cNvSpPr>
              <a:spLocks noChangeShapeType="1"/>
            </p:cNvSpPr>
            <p:nvPr/>
          </p:nvSpPr>
          <p:spPr bwMode="auto">
            <a:xfrm>
              <a:off x="2767013"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713" name="Line 19">
              <a:extLst>
                <a:ext uri="{FF2B5EF4-FFF2-40B4-BE49-F238E27FC236}">
                  <a16:creationId xmlns="" xmlns:a16="http://schemas.microsoft.com/office/drawing/2014/main" id="{58F59A51-24A0-4E0A-B64A-5350D431A1B4}"/>
                </a:ext>
              </a:extLst>
            </p:cNvPr>
            <p:cNvSpPr>
              <a:spLocks noChangeShapeType="1"/>
            </p:cNvSpPr>
            <p:nvPr/>
          </p:nvSpPr>
          <p:spPr bwMode="auto">
            <a:xfrm>
              <a:off x="2960688"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714" name="Line 20">
              <a:extLst>
                <a:ext uri="{FF2B5EF4-FFF2-40B4-BE49-F238E27FC236}">
                  <a16:creationId xmlns="" xmlns:a16="http://schemas.microsoft.com/office/drawing/2014/main" id="{83CA9F81-1C42-4D3C-A796-7080CE4CE0FA}"/>
                </a:ext>
              </a:extLst>
            </p:cNvPr>
            <p:cNvSpPr>
              <a:spLocks noChangeShapeType="1"/>
            </p:cNvSpPr>
            <p:nvPr/>
          </p:nvSpPr>
          <p:spPr bwMode="auto">
            <a:xfrm>
              <a:off x="3155951"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715" name="Line 21">
              <a:extLst>
                <a:ext uri="{FF2B5EF4-FFF2-40B4-BE49-F238E27FC236}">
                  <a16:creationId xmlns="" xmlns:a16="http://schemas.microsoft.com/office/drawing/2014/main" id="{295204E6-66C1-44A9-9D48-BD6C2E22D1D9}"/>
                </a:ext>
              </a:extLst>
            </p:cNvPr>
            <p:cNvSpPr>
              <a:spLocks noChangeShapeType="1"/>
            </p:cNvSpPr>
            <p:nvPr/>
          </p:nvSpPr>
          <p:spPr bwMode="auto">
            <a:xfrm>
              <a:off x="3349626"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716" name="Line 22">
              <a:extLst>
                <a:ext uri="{FF2B5EF4-FFF2-40B4-BE49-F238E27FC236}">
                  <a16:creationId xmlns="" xmlns:a16="http://schemas.microsoft.com/office/drawing/2014/main" id="{11685A63-4A41-4535-9E40-B782134039D5}"/>
                </a:ext>
              </a:extLst>
            </p:cNvPr>
            <p:cNvSpPr>
              <a:spLocks noChangeShapeType="1"/>
            </p:cNvSpPr>
            <p:nvPr/>
          </p:nvSpPr>
          <p:spPr bwMode="auto">
            <a:xfrm>
              <a:off x="3544888"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717" name="Line 23">
              <a:extLst>
                <a:ext uri="{FF2B5EF4-FFF2-40B4-BE49-F238E27FC236}">
                  <a16:creationId xmlns="" xmlns:a16="http://schemas.microsoft.com/office/drawing/2014/main" id="{4E2B318F-82C9-452F-B642-D184B5EE94BC}"/>
                </a:ext>
              </a:extLst>
            </p:cNvPr>
            <p:cNvSpPr>
              <a:spLocks noChangeShapeType="1"/>
            </p:cNvSpPr>
            <p:nvPr/>
          </p:nvSpPr>
          <p:spPr bwMode="auto">
            <a:xfrm>
              <a:off x="3738563"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718" name="Line 24">
              <a:extLst>
                <a:ext uri="{FF2B5EF4-FFF2-40B4-BE49-F238E27FC236}">
                  <a16:creationId xmlns="" xmlns:a16="http://schemas.microsoft.com/office/drawing/2014/main" id="{CEC9372B-462B-4C49-A1EB-4C5DF03C7F7D}"/>
                </a:ext>
              </a:extLst>
            </p:cNvPr>
            <p:cNvSpPr>
              <a:spLocks noChangeShapeType="1"/>
            </p:cNvSpPr>
            <p:nvPr/>
          </p:nvSpPr>
          <p:spPr bwMode="auto">
            <a:xfrm>
              <a:off x="3933826"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719" name="Line 25">
              <a:extLst>
                <a:ext uri="{FF2B5EF4-FFF2-40B4-BE49-F238E27FC236}">
                  <a16:creationId xmlns="" xmlns:a16="http://schemas.microsoft.com/office/drawing/2014/main" id="{69128862-B647-4621-B1D5-AFB5D97D6C7C}"/>
                </a:ext>
              </a:extLst>
            </p:cNvPr>
            <p:cNvSpPr>
              <a:spLocks noChangeShapeType="1"/>
            </p:cNvSpPr>
            <p:nvPr/>
          </p:nvSpPr>
          <p:spPr bwMode="auto">
            <a:xfrm>
              <a:off x="4127501"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720" name="Line 26">
              <a:extLst>
                <a:ext uri="{FF2B5EF4-FFF2-40B4-BE49-F238E27FC236}">
                  <a16:creationId xmlns="" xmlns:a16="http://schemas.microsoft.com/office/drawing/2014/main" id="{B992BED1-5956-4E38-A994-EB65A51DFD75}"/>
                </a:ext>
              </a:extLst>
            </p:cNvPr>
            <p:cNvSpPr>
              <a:spLocks noChangeShapeType="1"/>
            </p:cNvSpPr>
            <p:nvPr/>
          </p:nvSpPr>
          <p:spPr bwMode="auto">
            <a:xfrm>
              <a:off x="4322763"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721" name="Line 27">
              <a:extLst>
                <a:ext uri="{FF2B5EF4-FFF2-40B4-BE49-F238E27FC236}">
                  <a16:creationId xmlns="" xmlns:a16="http://schemas.microsoft.com/office/drawing/2014/main" id="{984579A5-C71E-43E0-9C9C-0D7112B64EC1}"/>
                </a:ext>
              </a:extLst>
            </p:cNvPr>
            <p:cNvSpPr>
              <a:spLocks noChangeShapeType="1"/>
            </p:cNvSpPr>
            <p:nvPr/>
          </p:nvSpPr>
          <p:spPr bwMode="auto">
            <a:xfrm>
              <a:off x="4516438"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722" name="Line 28">
              <a:extLst>
                <a:ext uri="{FF2B5EF4-FFF2-40B4-BE49-F238E27FC236}">
                  <a16:creationId xmlns="" xmlns:a16="http://schemas.microsoft.com/office/drawing/2014/main" id="{D9D8486D-47B3-49E9-9990-F6F76110AF7C}"/>
                </a:ext>
              </a:extLst>
            </p:cNvPr>
            <p:cNvSpPr>
              <a:spLocks noChangeShapeType="1"/>
            </p:cNvSpPr>
            <p:nvPr/>
          </p:nvSpPr>
          <p:spPr bwMode="auto">
            <a:xfrm>
              <a:off x="4711701"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723" name="Line 29">
              <a:extLst>
                <a:ext uri="{FF2B5EF4-FFF2-40B4-BE49-F238E27FC236}">
                  <a16:creationId xmlns="" xmlns:a16="http://schemas.microsoft.com/office/drawing/2014/main" id="{738A76D2-B0F4-4878-8CEA-04E64AD322F4}"/>
                </a:ext>
              </a:extLst>
            </p:cNvPr>
            <p:cNvSpPr>
              <a:spLocks noChangeShapeType="1"/>
            </p:cNvSpPr>
            <p:nvPr/>
          </p:nvSpPr>
          <p:spPr bwMode="auto">
            <a:xfrm>
              <a:off x="4905376"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724" name="Line 30">
              <a:extLst>
                <a:ext uri="{FF2B5EF4-FFF2-40B4-BE49-F238E27FC236}">
                  <a16:creationId xmlns="" xmlns:a16="http://schemas.microsoft.com/office/drawing/2014/main" id="{A2110F2B-EB46-4893-BF0F-26D0D7CA2E37}"/>
                </a:ext>
              </a:extLst>
            </p:cNvPr>
            <p:cNvSpPr>
              <a:spLocks noChangeShapeType="1"/>
            </p:cNvSpPr>
            <p:nvPr/>
          </p:nvSpPr>
          <p:spPr bwMode="auto">
            <a:xfrm>
              <a:off x="5100638"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725" name="Line 31">
              <a:extLst>
                <a:ext uri="{FF2B5EF4-FFF2-40B4-BE49-F238E27FC236}">
                  <a16:creationId xmlns="" xmlns:a16="http://schemas.microsoft.com/office/drawing/2014/main" id="{B1423C96-0E07-4898-81A4-A22930C07304}"/>
                </a:ext>
              </a:extLst>
            </p:cNvPr>
            <p:cNvSpPr>
              <a:spLocks noChangeShapeType="1"/>
            </p:cNvSpPr>
            <p:nvPr/>
          </p:nvSpPr>
          <p:spPr bwMode="auto">
            <a:xfrm>
              <a:off x="5294313"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726" name="Line 32">
              <a:extLst>
                <a:ext uri="{FF2B5EF4-FFF2-40B4-BE49-F238E27FC236}">
                  <a16:creationId xmlns="" xmlns:a16="http://schemas.microsoft.com/office/drawing/2014/main" id="{87E79F8D-FC5E-4566-BCE3-949936E95E12}"/>
                </a:ext>
              </a:extLst>
            </p:cNvPr>
            <p:cNvSpPr>
              <a:spLocks noChangeShapeType="1"/>
            </p:cNvSpPr>
            <p:nvPr/>
          </p:nvSpPr>
          <p:spPr bwMode="auto">
            <a:xfrm>
              <a:off x="5489576"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727" name="Line 33">
              <a:extLst>
                <a:ext uri="{FF2B5EF4-FFF2-40B4-BE49-F238E27FC236}">
                  <a16:creationId xmlns="" xmlns:a16="http://schemas.microsoft.com/office/drawing/2014/main" id="{252A106F-1EB6-44CB-9DAB-7CBF90E5F27C}"/>
                </a:ext>
              </a:extLst>
            </p:cNvPr>
            <p:cNvSpPr>
              <a:spLocks noChangeShapeType="1"/>
            </p:cNvSpPr>
            <p:nvPr/>
          </p:nvSpPr>
          <p:spPr bwMode="auto">
            <a:xfrm>
              <a:off x="5683251"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728" name="Line 34">
              <a:extLst>
                <a:ext uri="{FF2B5EF4-FFF2-40B4-BE49-F238E27FC236}">
                  <a16:creationId xmlns="" xmlns:a16="http://schemas.microsoft.com/office/drawing/2014/main" id="{A420C5A1-CD95-40FE-ADE7-E6409C019E0B}"/>
                </a:ext>
              </a:extLst>
            </p:cNvPr>
            <p:cNvSpPr>
              <a:spLocks noChangeShapeType="1"/>
            </p:cNvSpPr>
            <p:nvPr/>
          </p:nvSpPr>
          <p:spPr bwMode="auto">
            <a:xfrm>
              <a:off x="5878513"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729" name="Line 35">
              <a:extLst>
                <a:ext uri="{FF2B5EF4-FFF2-40B4-BE49-F238E27FC236}">
                  <a16:creationId xmlns="" xmlns:a16="http://schemas.microsoft.com/office/drawing/2014/main" id="{A1639C6B-2CA0-47A0-AC48-297372ACF8D7}"/>
                </a:ext>
              </a:extLst>
            </p:cNvPr>
            <p:cNvSpPr>
              <a:spLocks noChangeShapeType="1"/>
            </p:cNvSpPr>
            <p:nvPr/>
          </p:nvSpPr>
          <p:spPr bwMode="auto">
            <a:xfrm>
              <a:off x="6072188"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730" name="Line 36">
              <a:extLst>
                <a:ext uri="{FF2B5EF4-FFF2-40B4-BE49-F238E27FC236}">
                  <a16:creationId xmlns="" xmlns:a16="http://schemas.microsoft.com/office/drawing/2014/main" id="{CEE38DF0-3A4B-4BCB-AC12-275E9BF5D2C8}"/>
                </a:ext>
              </a:extLst>
            </p:cNvPr>
            <p:cNvSpPr>
              <a:spLocks noChangeShapeType="1"/>
            </p:cNvSpPr>
            <p:nvPr/>
          </p:nvSpPr>
          <p:spPr bwMode="auto">
            <a:xfrm>
              <a:off x="6267451"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731" name="Line 37">
              <a:extLst>
                <a:ext uri="{FF2B5EF4-FFF2-40B4-BE49-F238E27FC236}">
                  <a16:creationId xmlns="" xmlns:a16="http://schemas.microsoft.com/office/drawing/2014/main" id="{A34FE25B-7C03-4385-9F38-ED1389F2D74A}"/>
                </a:ext>
              </a:extLst>
            </p:cNvPr>
            <p:cNvSpPr>
              <a:spLocks noChangeShapeType="1"/>
            </p:cNvSpPr>
            <p:nvPr/>
          </p:nvSpPr>
          <p:spPr bwMode="auto">
            <a:xfrm>
              <a:off x="6461126"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732" name="Line 38">
              <a:extLst>
                <a:ext uri="{FF2B5EF4-FFF2-40B4-BE49-F238E27FC236}">
                  <a16:creationId xmlns="" xmlns:a16="http://schemas.microsoft.com/office/drawing/2014/main" id="{CE0A8600-6B1D-4B2D-AC05-AEF3565DB81B}"/>
                </a:ext>
              </a:extLst>
            </p:cNvPr>
            <p:cNvSpPr>
              <a:spLocks noChangeShapeType="1"/>
            </p:cNvSpPr>
            <p:nvPr/>
          </p:nvSpPr>
          <p:spPr bwMode="auto">
            <a:xfrm>
              <a:off x="6661412"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sp>
        <p:nvSpPr>
          <p:cNvPr id="557" name="Oval 39">
            <a:extLst>
              <a:ext uri="{FF2B5EF4-FFF2-40B4-BE49-F238E27FC236}">
                <a16:creationId xmlns="" xmlns:a16="http://schemas.microsoft.com/office/drawing/2014/main" id="{E7C3788A-14A9-4B1F-9A6A-E8E88F3791AB}"/>
              </a:ext>
            </a:extLst>
          </p:cNvPr>
          <p:cNvSpPr>
            <a:spLocks noChangeArrowheads="1"/>
          </p:cNvSpPr>
          <p:nvPr/>
        </p:nvSpPr>
        <p:spPr bwMode="auto">
          <a:xfrm>
            <a:off x="1721792" y="2153617"/>
            <a:ext cx="62323" cy="70144"/>
          </a:xfrm>
          <a:prstGeom prst="ellipse">
            <a:avLst/>
          </a:prstGeom>
          <a:noFill/>
          <a:ln w="1270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558" name="Oval 40">
            <a:extLst>
              <a:ext uri="{FF2B5EF4-FFF2-40B4-BE49-F238E27FC236}">
                <a16:creationId xmlns="" xmlns:a16="http://schemas.microsoft.com/office/drawing/2014/main" id="{240CBC6C-FDC9-475E-8691-BB18DE18851E}"/>
              </a:ext>
            </a:extLst>
          </p:cNvPr>
          <p:cNvSpPr>
            <a:spLocks noChangeArrowheads="1"/>
          </p:cNvSpPr>
          <p:nvPr/>
        </p:nvSpPr>
        <p:spPr bwMode="auto">
          <a:xfrm>
            <a:off x="2047786" y="2971961"/>
            <a:ext cx="62323" cy="71943"/>
          </a:xfrm>
          <a:prstGeom prst="ellipse">
            <a:avLst/>
          </a:prstGeom>
          <a:noFill/>
          <a:ln w="12700" cap="flat">
            <a:solidFill>
              <a:schemeClr val="accent1"/>
            </a:solidFill>
            <a:prstDash val="solid"/>
            <a:miter lim="800000"/>
            <a:headEnd/>
            <a:tailEnd/>
          </a:ln>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559" name="Oval 41">
            <a:extLst>
              <a:ext uri="{FF2B5EF4-FFF2-40B4-BE49-F238E27FC236}">
                <a16:creationId xmlns="" xmlns:a16="http://schemas.microsoft.com/office/drawing/2014/main" id="{0901BE8B-C3D9-44FF-9CD6-0B7E3E209A84}"/>
              </a:ext>
            </a:extLst>
          </p:cNvPr>
          <p:cNvSpPr>
            <a:spLocks noChangeArrowheads="1"/>
          </p:cNvSpPr>
          <p:nvPr/>
        </p:nvSpPr>
        <p:spPr bwMode="auto">
          <a:xfrm>
            <a:off x="2169235" y="3283111"/>
            <a:ext cx="67117" cy="71943"/>
          </a:xfrm>
          <a:prstGeom prst="ellipse">
            <a:avLst/>
          </a:prstGeom>
          <a:noFill/>
          <a:ln w="12700" cap="flat">
            <a:solidFill>
              <a:schemeClr val="accent1"/>
            </a:solidFill>
            <a:prstDash val="solid"/>
            <a:miter lim="800000"/>
            <a:headEnd/>
            <a:tailEnd/>
          </a:ln>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560" name="Oval 42">
            <a:extLst>
              <a:ext uri="{FF2B5EF4-FFF2-40B4-BE49-F238E27FC236}">
                <a16:creationId xmlns="" xmlns:a16="http://schemas.microsoft.com/office/drawing/2014/main" id="{EECB0174-6968-4A76-AE6A-1B27E7F350D9}"/>
              </a:ext>
            </a:extLst>
          </p:cNvPr>
          <p:cNvSpPr>
            <a:spLocks noChangeArrowheads="1"/>
          </p:cNvSpPr>
          <p:nvPr/>
        </p:nvSpPr>
        <p:spPr bwMode="auto">
          <a:xfrm>
            <a:off x="2407339" y="3534910"/>
            <a:ext cx="63921" cy="70144"/>
          </a:xfrm>
          <a:prstGeom prst="ellipse">
            <a:avLst/>
          </a:prstGeom>
          <a:noFill/>
          <a:ln w="1270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561" name="Oval 43">
            <a:extLst>
              <a:ext uri="{FF2B5EF4-FFF2-40B4-BE49-F238E27FC236}">
                <a16:creationId xmlns="" xmlns:a16="http://schemas.microsoft.com/office/drawing/2014/main" id="{21D35686-AEC5-4665-B66F-682212308641}"/>
              </a:ext>
            </a:extLst>
          </p:cNvPr>
          <p:cNvSpPr>
            <a:spLocks noChangeArrowheads="1"/>
          </p:cNvSpPr>
          <p:nvPr/>
        </p:nvSpPr>
        <p:spPr bwMode="auto">
          <a:xfrm>
            <a:off x="2429711" y="3820880"/>
            <a:ext cx="62323" cy="70144"/>
          </a:xfrm>
          <a:prstGeom prst="ellipse">
            <a:avLst/>
          </a:prstGeom>
          <a:noFill/>
          <a:ln w="12700" cap="flat">
            <a:solidFill>
              <a:schemeClr val="accent1"/>
            </a:solidFill>
            <a:prstDash val="solid"/>
            <a:miter lim="800000"/>
            <a:headEnd/>
            <a:tailEnd/>
          </a:ln>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562" name="Oval 44">
            <a:extLst>
              <a:ext uri="{FF2B5EF4-FFF2-40B4-BE49-F238E27FC236}">
                <a16:creationId xmlns="" xmlns:a16="http://schemas.microsoft.com/office/drawing/2014/main" id="{39E37F34-F9A4-45B7-A312-BEC65D7A3991}"/>
              </a:ext>
            </a:extLst>
          </p:cNvPr>
          <p:cNvSpPr>
            <a:spLocks noChangeArrowheads="1"/>
          </p:cNvSpPr>
          <p:nvPr/>
        </p:nvSpPr>
        <p:spPr bwMode="auto">
          <a:xfrm>
            <a:off x="2671012" y="4121239"/>
            <a:ext cx="62323" cy="70144"/>
          </a:xfrm>
          <a:prstGeom prst="ellipse">
            <a:avLst/>
          </a:prstGeom>
          <a:noFill/>
          <a:ln w="12700" cap="flat">
            <a:solidFill>
              <a:schemeClr val="accent1"/>
            </a:solidFill>
            <a:prstDash val="solid"/>
            <a:miter lim="800000"/>
            <a:headEnd/>
            <a:tailEnd/>
          </a:ln>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563" name="Oval 45">
            <a:extLst>
              <a:ext uri="{FF2B5EF4-FFF2-40B4-BE49-F238E27FC236}">
                <a16:creationId xmlns="" xmlns:a16="http://schemas.microsoft.com/office/drawing/2014/main" id="{105D125F-FE96-480A-BE6B-074EB6898E38}"/>
              </a:ext>
            </a:extLst>
          </p:cNvPr>
          <p:cNvSpPr>
            <a:spLocks noChangeArrowheads="1"/>
          </p:cNvSpPr>
          <p:nvPr/>
        </p:nvSpPr>
        <p:spPr bwMode="auto">
          <a:xfrm>
            <a:off x="2771685" y="4205772"/>
            <a:ext cx="62323" cy="70144"/>
          </a:xfrm>
          <a:prstGeom prst="ellipse">
            <a:avLst/>
          </a:prstGeom>
          <a:noFill/>
          <a:ln w="12700" cap="flat">
            <a:solidFill>
              <a:schemeClr val="accent1"/>
            </a:solidFill>
            <a:prstDash val="solid"/>
            <a:miter lim="800000"/>
            <a:headEnd/>
            <a:tailEnd/>
          </a:ln>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564" name="Oval 46">
            <a:extLst>
              <a:ext uri="{FF2B5EF4-FFF2-40B4-BE49-F238E27FC236}">
                <a16:creationId xmlns="" xmlns:a16="http://schemas.microsoft.com/office/drawing/2014/main" id="{34D6E212-0F95-482D-9439-3BBF4AF666EB}"/>
              </a:ext>
            </a:extLst>
          </p:cNvPr>
          <p:cNvSpPr>
            <a:spLocks noChangeArrowheads="1"/>
          </p:cNvSpPr>
          <p:nvPr/>
        </p:nvSpPr>
        <p:spPr bwMode="auto">
          <a:xfrm>
            <a:off x="2798853" y="4243539"/>
            <a:ext cx="63921" cy="71943"/>
          </a:xfrm>
          <a:prstGeom prst="ellipse">
            <a:avLst/>
          </a:prstGeom>
          <a:noFill/>
          <a:ln w="12700" cap="flat">
            <a:solidFill>
              <a:schemeClr val="accent1"/>
            </a:solidFill>
            <a:prstDash val="solid"/>
            <a:miter lim="800000"/>
            <a:headEnd/>
            <a:tailEnd/>
          </a:ln>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565" name="Oval 47">
            <a:extLst>
              <a:ext uri="{FF2B5EF4-FFF2-40B4-BE49-F238E27FC236}">
                <a16:creationId xmlns="" xmlns:a16="http://schemas.microsoft.com/office/drawing/2014/main" id="{BDBEF527-D2D7-4A91-8EEF-5435322E599A}"/>
              </a:ext>
            </a:extLst>
          </p:cNvPr>
          <p:cNvSpPr>
            <a:spLocks noChangeArrowheads="1"/>
          </p:cNvSpPr>
          <p:nvPr/>
        </p:nvSpPr>
        <p:spPr bwMode="auto">
          <a:xfrm>
            <a:off x="2853185" y="4286704"/>
            <a:ext cx="62323" cy="70144"/>
          </a:xfrm>
          <a:prstGeom prst="ellipse">
            <a:avLst/>
          </a:prstGeom>
          <a:noFill/>
          <a:ln w="12700" cap="flat">
            <a:solidFill>
              <a:schemeClr val="accent1"/>
            </a:solidFill>
            <a:prstDash val="solid"/>
            <a:miter lim="800000"/>
            <a:headEnd/>
            <a:tailEnd/>
          </a:ln>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566" name="Oval 48">
            <a:extLst>
              <a:ext uri="{FF2B5EF4-FFF2-40B4-BE49-F238E27FC236}">
                <a16:creationId xmlns="" xmlns:a16="http://schemas.microsoft.com/office/drawing/2014/main" id="{CF90392B-0622-4F50-A33B-BEFB277DBE49}"/>
              </a:ext>
            </a:extLst>
          </p:cNvPr>
          <p:cNvSpPr>
            <a:spLocks noChangeArrowheads="1"/>
          </p:cNvSpPr>
          <p:nvPr/>
        </p:nvSpPr>
        <p:spPr bwMode="auto">
          <a:xfrm>
            <a:off x="3144024" y="4480949"/>
            <a:ext cx="62323" cy="70144"/>
          </a:xfrm>
          <a:prstGeom prst="ellipse">
            <a:avLst/>
          </a:prstGeom>
          <a:noFill/>
          <a:ln w="12700" cap="flat">
            <a:solidFill>
              <a:schemeClr val="accent1"/>
            </a:solidFill>
            <a:prstDash val="solid"/>
            <a:miter lim="800000"/>
            <a:headEnd/>
            <a:tailEnd/>
          </a:ln>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567" name="Oval 49">
            <a:extLst>
              <a:ext uri="{FF2B5EF4-FFF2-40B4-BE49-F238E27FC236}">
                <a16:creationId xmlns="" xmlns:a16="http://schemas.microsoft.com/office/drawing/2014/main" id="{D550CB2F-4BFF-42F5-8293-DF991EE59882}"/>
              </a:ext>
            </a:extLst>
          </p:cNvPr>
          <p:cNvSpPr>
            <a:spLocks noChangeArrowheads="1"/>
          </p:cNvSpPr>
          <p:nvPr/>
        </p:nvSpPr>
        <p:spPr bwMode="auto">
          <a:xfrm>
            <a:off x="3506772" y="4587065"/>
            <a:ext cx="62323" cy="70144"/>
          </a:xfrm>
          <a:prstGeom prst="ellipse">
            <a:avLst/>
          </a:prstGeom>
          <a:noFill/>
          <a:ln w="12700" cap="flat">
            <a:solidFill>
              <a:schemeClr val="accent1"/>
            </a:solidFill>
            <a:prstDash val="solid"/>
            <a:miter lim="800000"/>
            <a:headEnd/>
            <a:tailEnd/>
          </a:ln>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568" name="Oval 50">
            <a:extLst>
              <a:ext uri="{FF2B5EF4-FFF2-40B4-BE49-F238E27FC236}">
                <a16:creationId xmlns="" xmlns:a16="http://schemas.microsoft.com/office/drawing/2014/main" id="{02B463C0-F554-420E-84E9-557E3D547041}"/>
              </a:ext>
            </a:extLst>
          </p:cNvPr>
          <p:cNvSpPr>
            <a:spLocks noChangeArrowheads="1"/>
          </p:cNvSpPr>
          <p:nvPr/>
        </p:nvSpPr>
        <p:spPr bwMode="auto">
          <a:xfrm>
            <a:off x="3594664" y="4650015"/>
            <a:ext cx="65520" cy="73742"/>
          </a:xfrm>
          <a:prstGeom prst="ellipse">
            <a:avLst/>
          </a:prstGeom>
          <a:noFill/>
          <a:ln w="12700" cap="flat">
            <a:solidFill>
              <a:schemeClr val="accent1"/>
            </a:solidFill>
            <a:prstDash val="solid"/>
            <a:miter lim="800000"/>
            <a:headEnd/>
            <a:tailEnd/>
          </a:ln>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569" name="Oval 51">
            <a:extLst>
              <a:ext uri="{FF2B5EF4-FFF2-40B4-BE49-F238E27FC236}">
                <a16:creationId xmlns="" xmlns:a16="http://schemas.microsoft.com/office/drawing/2014/main" id="{F809894F-8076-4E31-B988-DDA680DF4DAD}"/>
              </a:ext>
            </a:extLst>
          </p:cNvPr>
          <p:cNvSpPr>
            <a:spLocks noChangeArrowheads="1"/>
          </p:cNvSpPr>
          <p:nvPr/>
        </p:nvSpPr>
        <p:spPr bwMode="auto">
          <a:xfrm>
            <a:off x="4559864" y="4738144"/>
            <a:ext cx="62323" cy="71943"/>
          </a:xfrm>
          <a:prstGeom prst="ellipse">
            <a:avLst/>
          </a:prstGeom>
          <a:noFill/>
          <a:ln w="12700" cap="flat">
            <a:solidFill>
              <a:schemeClr val="accent1"/>
            </a:solidFill>
            <a:prstDash val="solid"/>
            <a:miter lim="800000"/>
            <a:headEnd/>
            <a:tailEnd/>
          </a:ln>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570" name="Oval 52">
            <a:extLst>
              <a:ext uri="{FF2B5EF4-FFF2-40B4-BE49-F238E27FC236}">
                <a16:creationId xmlns="" xmlns:a16="http://schemas.microsoft.com/office/drawing/2014/main" id="{92BDD8DB-CB1E-4949-8EA5-8E7FABBF88AF}"/>
              </a:ext>
            </a:extLst>
          </p:cNvPr>
          <p:cNvSpPr>
            <a:spLocks noChangeArrowheads="1"/>
          </p:cNvSpPr>
          <p:nvPr/>
        </p:nvSpPr>
        <p:spPr bwMode="auto">
          <a:xfrm>
            <a:off x="5285362" y="4738144"/>
            <a:ext cx="63921" cy="71943"/>
          </a:xfrm>
          <a:prstGeom prst="ellipse">
            <a:avLst/>
          </a:prstGeom>
          <a:noFill/>
          <a:ln w="12700" cap="flat">
            <a:solidFill>
              <a:schemeClr val="accent1"/>
            </a:solidFill>
            <a:prstDash val="solid"/>
            <a:miter lim="800000"/>
            <a:headEnd/>
            <a:tailEnd/>
          </a:ln>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571" name="Oval 53">
            <a:extLst>
              <a:ext uri="{FF2B5EF4-FFF2-40B4-BE49-F238E27FC236}">
                <a16:creationId xmlns="" xmlns:a16="http://schemas.microsoft.com/office/drawing/2014/main" id="{0E3AD4D4-727C-49C8-8FFF-9F12BAED20C3}"/>
              </a:ext>
            </a:extLst>
          </p:cNvPr>
          <p:cNvSpPr>
            <a:spLocks noChangeArrowheads="1"/>
          </p:cNvSpPr>
          <p:nvPr/>
        </p:nvSpPr>
        <p:spPr bwMode="auto">
          <a:xfrm>
            <a:off x="5326910" y="4642820"/>
            <a:ext cx="65520" cy="71943"/>
          </a:xfrm>
          <a:prstGeom prst="ellipse">
            <a:avLst/>
          </a:prstGeom>
          <a:noFill/>
          <a:ln w="1270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572" name="Oval 54">
            <a:extLst>
              <a:ext uri="{FF2B5EF4-FFF2-40B4-BE49-F238E27FC236}">
                <a16:creationId xmlns="" xmlns:a16="http://schemas.microsoft.com/office/drawing/2014/main" id="{95194322-A5EC-47F6-99E9-8153CF3C14F9}"/>
              </a:ext>
            </a:extLst>
          </p:cNvPr>
          <p:cNvSpPr>
            <a:spLocks noChangeArrowheads="1"/>
          </p:cNvSpPr>
          <p:nvPr/>
        </p:nvSpPr>
        <p:spPr bwMode="auto">
          <a:xfrm>
            <a:off x="5274176" y="4642820"/>
            <a:ext cx="62323" cy="71943"/>
          </a:xfrm>
          <a:prstGeom prst="ellipse">
            <a:avLst/>
          </a:prstGeom>
          <a:noFill/>
          <a:ln w="1270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573" name="Oval 55">
            <a:extLst>
              <a:ext uri="{FF2B5EF4-FFF2-40B4-BE49-F238E27FC236}">
                <a16:creationId xmlns="" xmlns:a16="http://schemas.microsoft.com/office/drawing/2014/main" id="{4BE50AC3-464F-43AF-AA95-936166C59C7B}"/>
              </a:ext>
            </a:extLst>
          </p:cNvPr>
          <p:cNvSpPr>
            <a:spLocks noChangeArrowheads="1"/>
          </p:cNvSpPr>
          <p:nvPr/>
        </p:nvSpPr>
        <p:spPr bwMode="auto">
          <a:xfrm>
            <a:off x="5007308" y="4513324"/>
            <a:ext cx="62323" cy="73742"/>
          </a:xfrm>
          <a:prstGeom prst="ellipse">
            <a:avLst/>
          </a:prstGeom>
          <a:noFill/>
          <a:ln w="1270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574" name="Oval 56">
            <a:extLst>
              <a:ext uri="{FF2B5EF4-FFF2-40B4-BE49-F238E27FC236}">
                <a16:creationId xmlns="" xmlns:a16="http://schemas.microsoft.com/office/drawing/2014/main" id="{142805E7-D769-478E-84BA-B74124D156EB}"/>
              </a:ext>
            </a:extLst>
          </p:cNvPr>
          <p:cNvSpPr>
            <a:spLocks noChangeArrowheads="1"/>
          </p:cNvSpPr>
          <p:nvPr/>
        </p:nvSpPr>
        <p:spPr bwMode="auto">
          <a:xfrm>
            <a:off x="4968955" y="4513324"/>
            <a:ext cx="63921" cy="73742"/>
          </a:xfrm>
          <a:prstGeom prst="ellipse">
            <a:avLst/>
          </a:prstGeom>
          <a:noFill/>
          <a:ln w="1270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575" name="Oval 57">
            <a:extLst>
              <a:ext uri="{FF2B5EF4-FFF2-40B4-BE49-F238E27FC236}">
                <a16:creationId xmlns="" xmlns:a16="http://schemas.microsoft.com/office/drawing/2014/main" id="{7083CD4D-1A18-4404-AAA6-85A3908F9B3F}"/>
              </a:ext>
            </a:extLst>
          </p:cNvPr>
          <p:cNvSpPr>
            <a:spLocks noChangeArrowheads="1"/>
          </p:cNvSpPr>
          <p:nvPr/>
        </p:nvSpPr>
        <p:spPr bwMode="auto">
          <a:xfrm>
            <a:off x="4922612" y="4455769"/>
            <a:ext cx="62323" cy="70144"/>
          </a:xfrm>
          <a:prstGeom prst="ellipse">
            <a:avLst/>
          </a:prstGeom>
          <a:noFill/>
          <a:ln w="1270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576" name="Oval 58">
            <a:extLst>
              <a:ext uri="{FF2B5EF4-FFF2-40B4-BE49-F238E27FC236}">
                <a16:creationId xmlns="" xmlns:a16="http://schemas.microsoft.com/office/drawing/2014/main" id="{9DB3F0D8-5BF6-49D9-865E-88AE9BB08529}"/>
              </a:ext>
            </a:extLst>
          </p:cNvPr>
          <p:cNvSpPr>
            <a:spLocks noChangeArrowheads="1"/>
          </p:cNvSpPr>
          <p:nvPr/>
        </p:nvSpPr>
        <p:spPr bwMode="auto">
          <a:xfrm>
            <a:off x="4590226" y="4349655"/>
            <a:ext cx="63921" cy="71943"/>
          </a:xfrm>
          <a:prstGeom prst="ellipse">
            <a:avLst/>
          </a:prstGeom>
          <a:noFill/>
          <a:ln w="1270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577" name="Oval 59">
            <a:extLst>
              <a:ext uri="{FF2B5EF4-FFF2-40B4-BE49-F238E27FC236}">
                <a16:creationId xmlns="" xmlns:a16="http://schemas.microsoft.com/office/drawing/2014/main" id="{29A7FA2B-9EC7-4BAC-8606-C3F847FE96B1}"/>
              </a:ext>
            </a:extLst>
          </p:cNvPr>
          <p:cNvSpPr>
            <a:spLocks noChangeArrowheads="1"/>
          </p:cNvSpPr>
          <p:nvPr/>
        </p:nvSpPr>
        <p:spPr bwMode="auto">
          <a:xfrm>
            <a:off x="4387278" y="4243539"/>
            <a:ext cx="62323" cy="75540"/>
          </a:xfrm>
          <a:prstGeom prst="ellipse">
            <a:avLst/>
          </a:prstGeom>
          <a:noFill/>
          <a:ln w="1270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578" name="Oval 60">
            <a:extLst>
              <a:ext uri="{FF2B5EF4-FFF2-40B4-BE49-F238E27FC236}">
                <a16:creationId xmlns="" xmlns:a16="http://schemas.microsoft.com/office/drawing/2014/main" id="{A0828387-C7E6-4604-9254-92B13FE9BE2F}"/>
              </a:ext>
            </a:extLst>
          </p:cNvPr>
          <p:cNvSpPr>
            <a:spLocks noChangeArrowheads="1"/>
          </p:cNvSpPr>
          <p:nvPr/>
        </p:nvSpPr>
        <p:spPr bwMode="auto">
          <a:xfrm>
            <a:off x="4286602" y="4202174"/>
            <a:ext cx="62323" cy="73742"/>
          </a:xfrm>
          <a:prstGeom prst="ellipse">
            <a:avLst/>
          </a:prstGeom>
          <a:noFill/>
          <a:ln w="1270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579" name="Oval 61">
            <a:extLst>
              <a:ext uri="{FF2B5EF4-FFF2-40B4-BE49-F238E27FC236}">
                <a16:creationId xmlns="" xmlns:a16="http://schemas.microsoft.com/office/drawing/2014/main" id="{46A96FC7-9972-4E2B-A39E-2B65B461E2E6}"/>
              </a:ext>
            </a:extLst>
          </p:cNvPr>
          <p:cNvSpPr>
            <a:spLocks noChangeArrowheads="1"/>
          </p:cNvSpPr>
          <p:nvPr/>
        </p:nvSpPr>
        <p:spPr bwMode="auto">
          <a:xfrm>
            <a:off x="4267427" y="4137425"/>
            <a:ext cx="63921" cy="71943"/>
          </a:xfrm>
          <a:prstGeom prst="ellipse">
            <a:avLst/>
          </a:prstGeom>
          <a:noFill/>
          <a:ln w="1270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580" name="Oval 62">
            <a:extLst>
              <a:ext uri="{FF2B5EF4-FFF2-40B4-BE49-F238E27FC236}">
                <a16:creationId xmlns="" xmlns:a16="http://schemas.microsoft.com/office/drawing/2014/main" id="{1578C707-6A2D-4885-99E2-7B9FCF88984C}"/>
              </a:ext>
            </a:extLst>
          </p:cNvPr>
          <p:cNvSpPr>
            <a:spLocks noChangeArrowheads="1"/>
          </p:cNvSpPr>
          <p:nvPr/>
        </p:nvSpPr>
        <p:spPr bwMode="auto">
          <a:xfrm>
            <a:off x="4217888" y="4137425"/>
            <a:ext cx="62323" cy="71943"/>
          </a:xfrm>
          <a:prstGeom prst="ellipse">
            <a:avLst/>
          </a:prstGeom>
          <a:noFill/>
          <a:ln w="1270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581" name="Oval 63">
            <a:extLst>
              <a:ext uri="{FF2B5EF4-FFF2-40B4-BE49-F238E27FC236}">
                <a16:creationId xmlns="" xmlns:a16="http://schemas.microsoft.com/office/drawing/2014/main" id="{E0521014-5B85-4D0B-B418-0EC9A0BEEC08}"/>
              </a:ext>
            </a:extLst>
          </p:cNvPr>
          <p:cNvSpPr>
            <a:spLocks noChangeArrowheads="1"/>
          </p:cNvSpPr>
          <p:nvPr/>
        </p:nvSpPr>
        <p:spPr bwMode="auto">
          <a:xfrm>
            <a:off x="4192320" y="4137425"/>
            <a:ext cx="63921" cy="71943"/>
          </a:xfrm>
          <a:prstGeom prst="ellipse">
            <a:avLst/>
          </a:prstGeom>
          <a:noFill/>
          <a:ln w="1270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582" name="Oval 64">
            <a:extLst>
              <a:ext uri="{FF2B5EF4-FFF2-40B4-BE49-F238E27FC236}">
                <a16:creationId xmlns="" xmlns:a16="http://schemas.microsoft.com/office/drawing/2014/main" id="{97CEBBDE-8FA8-4A1C-8287-18905EAAC098}"/>
              </a:ext>
            </a:extLst>
          </p:cNvPr>
          <p:cNvSpPr>
            <a:spLocks noChangeArrowheads="1"/>
          </p:cNvSpPr>
          <p:nvPr/>
        </p:nvSpPr>
        <p:spPr bwMode="auto">
          <a:xfrm>
            <a:off x="3907875" y="4074476"/>
            <a:ext cx="62323" cy="70144"/>
          </a:xfrm>
          <a:prstGeom prst="ellipse">
            <a:avLst/>
          </a:prstGeom>
          <a:noFill/>
          <a:ln w="1270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583" name="Oval 65">
            <a:extLst>
              <a:ext uri="{FF2B5EF4-FFF2-40B4-BE49-F238E27FC236}">
                <a16:creationId xmlns="" xmlns:a16="http://schemas.microsoft.com/office/drawing/2014/main" id="{CAB7F3A0-30FD-437E-92DF-A7AD61F8D622}"/>
              </a:ext>
            </a:extLst>
          </p:cNvPr>
          <p:cNvSpPr>
            <a:spLocks noChangeArrowheads="1"/>
          </p:cNvSpPr>
          <p:nvPr/>
        </p:nvSpPr>
        <p:spPr bwMode="auto">
          <a:xfrm>
            <a:off x="3917462" y="4074476"/>
            <a:ext cx="62323" cy="70144"/>
          </a:xfrm>
          <a:prstGeom prst="ellipse">
            <a:avLst/>
          </a:prstGeom>
          <a:noFill/>
          <a:ln w="1270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584" name="Oval 66">
            <a:extLst>
              <a:ext uri="{FF2B5EF4-FFF2-40B4-BE49-F238E27FC236}">
                <a16:creationId xmlns="" xmlns:a16="http://schemas.microsoft.com/office/drawing/2014/main" id="{949AE2C7-7371-42D5-B56C-AA76743DB829}"/>
              </a:ext>
            </a:extLst>
          </p:cNvPr>
          <p:cNvSpPr>
            <a:spLocks noChangeArrowheads="1"/>
          </p:cNvSpPr>
          <p:nvPr/>
        </p:nvSpPr>
        <p:spPr bwMode="auto">
          <a:xfrm>
            <a:off x="3882305" y="4052893"/>
            <a:ext cx="63921" cy="71943"/>
          </a:xfrm>
          <a:prstGeom prst="ellipse">
            <a:avLst/>
          </a:prstGeom>
          <a:noFill/>
          <a:ln w="1270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585" name="Oval 67">
            <a:extLst>
              <a:ext uri="{FF2B5EF4-FFF2-40B4-BE49-F238E27FC236}">
                <a16:creationId xmlns="" xmlns:a16="http://schemas.microsoft.com/office/drawing/2014/main" id="{B805D366-C9FE-4FBB-BC9D-0035C03CC2D0}"/>
              </a:ext>
            </a:extLst>
          </p:cNvPr>
          <p:cNvSpPr>
            <a:spLocks noChangeArrowheads="1"/>
          </p:cNvSpPr>
          <p:nvPr/>
        </p:nvSpPr>
        <p:spPr bwMode="auto">
          <a:xfrm>
            <a:off x="3871119" y="3993541"/>
            <a:ext cx="62323" cy="73742"/>
          </a:xfrm>
          <a:prstGeom prst="ellipse">
            <a:avLst/>
          </a:prstGeom>
          <a:noFill/>
          <a:ln w="1270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586" name="Oval 68">
            <a:extLst>
              <a:ext uri="{FF2B5EF4-FFF2-40B4-BE49-F238E27FC236}">
                <a16:creationId xmlns="" xmlns:a16="http://schemas.microsoft.com/office/drawing/2014/main" id="{5DF8ED54-3AEA-430E-A24E-B8B8D4481F35}"/>
              </a:ext>
            </a:extLst>
          </p:cNvPr>
          <p:cNvSpPr>
            <a:spLocks noChangeArrowheads="1"/>
          </p:cNvSpPr>
          <p:nvPr/>
        </p:nvSpPr>
        <p:spPr bwMode="auto">
          <a:xfrm>
            <a:off x="3561105" y="3795700"/>
            <a:ext cx="62323" cy="70144"/>
          </a:xfrm>
          <a:prstGeom prst="ellipse">
            <a:avLst/>
          </a:prstGeom>
          <a:noFill/>
          <a:ln w="1270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587" name="Oval 69">
            <a:extLst>
              <a:ext uri="{FF2B5EF4-FFF2-40B4-BE49-F238E27FC236}">
                <a16:creationId xmlns="" xmlns:a16="http://schemas.microsoft.com/office/drawing/2014/main" id="{87292A04-2930-4782-9F14-09B782BEE39E}"/>
              </a:ext>
            </a:extLst>
          </p:cNvPr>
          <p:cNvSpPr>
            <a:spLocks noChangeArrowheads="1"/>
          </p:cNvSpPr>
          <p:nvPr/>
        </p:nvSpPr>
        <p:spPr bwMode="auto">
          <a:xfrm>
            <a:off x="3545124" y="3770521"/>
            <a:ext cx="62323" cy="70144"/>
          </a:xfrm>
          <a:prstGeom prst="ellipse">
            <a:avLst/>
          </a:prstGeom>
          <a:noFill/>
          <a:ln w="1270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588" name="Oval 70">
            <a:extLst>
              <a:ext uri="{FF2B5EF4-FFF2-40B4-BE49-F238E27FC236}">
                <a16:creationId xmlns="" xmlns:a16="http://schemas.microsoft.com/office/drawing/2014/main" id="{7F993FE5-FB28-4CD6-8C5A-3A40FC58D205}"/>
              </a:ext>
            </a:extLst>
          </p:cNvPr>
          <p:cNvSpPr>
            <a:spLocks noChangeArrowheads="1"/>
          </p:cNvSpPr>
          <p:nvPr/>
        </p:nvSpPr>
        <p:spPr bwMode="auto">
          <a:xfrm>
            <a:off x="3535536" y="3743542"/>
            <a:ext cx="62323" cy="70144"/>
          </a:xfrm>
          <a:prstGeom prst="ellipse">
            <a:avLst/>
          </a:prstGeom>
          <a:noFill/>
          <a:ln w="1270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589" name="Oval 71">
            <a:extLst>
              <a:ext uri="{FF2B5EF4-FFF2-40B4-BE49-F238E27FC236}">
                <a16:creationId xmlns="" xmlns:a16="http://schemas.microsoft.com/office/drawing/2014/main" id="{11A56EF1-B194-4519-98A3-CFAD9B7DDDD9}"/>
              </a:ext>
            </a:extLst>
          </p:cNvPr>
          <p:cNvSpPr>
            <a:spLocks noChangeArrowheads="1"/>
          </p:cNvSpPr>
          <p:nvPr/>
        </p:nvSpPr>
        <p:spPr bwMode="auto">
          <a:xfrm>
            <a:off x="3479607" y="3671599"/>
            <a:ext cx="65520" cy="71943"/>
          </a:xfrm>
          <a:prstGeom prst="ellipse">
            <a:avLst/>
          </a:prstGeom>
          <a:noFill/>
          <a:ln w="1270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590" name="Oval 72">
            <a:extLst>
              <a:ext uri="{FF2B5EF4-FFF2-40B4-BE49-F238E27FC236}">
                <a16:creationId xmlns="" xmlns:a16="http://schemas.microsoft.com/office/drawing/2014/main" id="{0A82C88F-65DC-4C56-A59C-A8A86C3016CA}"/>
              </a:ext>
            </a:extLst>
          </p:cNvPr>
          <p:cNvSpPr>
            <a:spLocks noChangeArrowheads="1"/>
          </p:cNvSpPr>
          <p:nvPr/>
        </p:nvSpPr>
        <p:spPr bwMode="auto">
          <a:xfrm>
            <a:off x="3343775" y="3623039"/>
            <a:ext cx="63921" cy="70144"/>
          </a:xfrm>
          <a:prstGeom prst="ellipse">
            <a:avLst/>
          </a:prstGeom>
          <a:noFill/>
          <a:ln w="1270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591" name="Oval 73">
            <a:extLst>
              <a:ext uri="{FF2B5EF4-FFF2-40B4-BE49-F238E27FC236}">
                <a16:creationId xmlns="" xmlns:a16="http://schemas.microsoft.com/office/drawing/2014/main" id="{A8AE121E-4881-410D-853D-D72E434115FD}"/>
              </a:ext>
            </a:extLst>
          </p:cNvPr>
          <p:cNvSpPr>
            <a:spLocks noChangeArrowheads="1"/>
          </p:cNvSpPr>
          <p:nvPr/>
        </p:nvSpPr>
        <p:spPr bwMode="auto">
          <a:xfrm>
            <a:off x="3215934" y="3605053"/>
            <a:ext cx="62323" cy="70144"/>
          </a:xfrm>
          <a:prstGeom prst="ellipse">
            <a:avLst/>
          </a:prstGeom>
          <a:noFill/>
          <a:ln w="1270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592" name="Oval 74">
            <a:extLst>
              <a:ext uri="{FF2B5EF4-FFF2-40B4-BE49-F238E27FC236}">
                <a16:creationId xmlns="" xmlns:a16="http://schemas.microsoft.com/office/drawing/2014/main" id="{31E23D32-A20C-4E0D-9AEF-BA6E5B00AE4D}"/>
              </a:ext>
            </a:extLst>
          </p:cNvPr>
          <p:cNvSpPr>
            <a:spLocks noChangeArrowheads="1"/>
          </p:cNvSpPr>
          <p:nvPr/>
        </p:nvSpPr>
        <p:spPr bwMode="auto">
          <a:xfrm>
            <a:off x="3196757" y="3576275"/>
            <a:ext cx="65520" cy="70144"/>
          </a:xfrm>
          <a:prstGeom prst="ellipse">
            <a:avLst/>
          </a:prstGeom>
          <a:noFill/>
          <a:ln w="1270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593" name="Oval 75">
            <a:extLst>
              <a:ext uri="{FF2B5EF4-FFF2-40B4-BE49-F238E27FC236}">
                <a16:creationId xmlns="" xmlns:a16="http://schemas.microsoft.com/office/drawing/2014/main" id="{25324892-F095-4D8B-B33A-C61C95B950CF}"/>
              </a:ext>
            </a:extLst>
          </p:cNvPr>
          <p:cNvSpPr>
            <a:spLocks noChangeArrowheads="1"/>
          </p:cNvSpPr>
          <p:nvPr/>
        </p:nvSpPr>
        <p:spPr bwMode="auto">
          <a:xfrm>
            <a:off x="3174385" y="3554694"/>
            <a:ext cx="67117" cy="71943"/>
          </a:xfrm>
          <a:prstGeom prst="ellipse">
            <a:avLst/>
          </a:prstGeom>
          <a:noFill/>
          <a:ln w="1270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594" name="Oval 76">
            <a:extLst>
              <a:ext uri="{FF2B5EF4-FFF2-40B4-BE49-F238E27FC236}">
                <a16:creationId xmlns="" xmlns:a16="http://schemas.microsoft.com/office/drawing/2014/main" id="{A343CEF2-4EC3-4F9C-83E2-D8D98BFAE4E3}"/>
              </a:ext>
            </a:extLst>
          </p:cNvPr>
          <p:cNvSpPr>
            <a:spLocks noChangeArrowheads="1"/>
          </p:cNvSpPr>
          <p:nvPr/>
        </p:nvSpPr>
        <p:spPr bwMode="auto">
          <a:xfrm>
            <a:off x="3160004" y="3554694"/>
            <a:ext cx="65520" cy="71943"/>
          </a:xfrm>
          <a:prstGeom prst="ellipse">
            <a:avLst/>
          </a:prstGeom>
          <a:noFill/>
          <a:ln w="1270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595" name="Oval 77">
            <a:extLst>
              <a:ext uri="{FF2B5EF4-FFF2-40B4-BE49-F238E27FC236}">
                <a16:creationId xmlns="" xmlns:a16="http://schemas.microsoft.com/office/drawing/2014/main" id="{2794901B-4423-458B-98AC-BDA399017995}"/>
              </a:ext>
            </a:extLst>
          </p:cNvPr>
          <p:cNvSpPr>
            <a:spLocks noChangeArrowheads="1"/>
          </p:cNvSpPr>
          <p:nvPr/>
        </p:nvSpPr>
        <p:spPr bwMode="auto">
          <a:xfrm>
            <a:off x="3156808" y="3470161"/>
            <a:ext cx="62323" cy="71943"/>
          </a:xfrm>
          <a:prstGeom prst="ellipse">
            <a:avLst/>
          </a:prstGeom>
          <a:noFill/>
          <a:ln w="1270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596" name="Oval 78">
            <a:extLst>
              <a:ext uri="{FF2B5EF4-FFF2-40B4-BE49-F238E27FC236}">
                <a16:creationId xmlns="" xmlns:a16="http://schemas.microsoft.com/office/drawing/2014/main" id="{5503BB9E-0D46-464F-A092-2554CB8634A4}"/>
              </a:ext>
            </a:extLst>
          </p:cNvPr>
          <p:cNvSpPr>
            <a:spLocks noChangeArrowheads="1"/>
          </p:cNvSpPr>
          <p:nvPr/>
        </p:nvSpPr>
        <p:spPr bwMode="auto">
          <a:xfrm>
            <a:off x="3124848" y="3382032"/>
            <a:ext cx="62323" cy="70144"/>
          </a:xfrm>
          <a:prstGeom prst="ellipse">
            <a:avLst/>
          </a:prstGeom>
          <a:noFill/>
          <a:ln w="1270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597" name="Oval 79">
            <a:extLst>
              <a:ext uri="{FF2B5EF4-FFF2-40B4-BE49-F238E27FC236}">
                <a16:creationId xmlns="" xmlns:a16="http://schemas.microsoft.com/office/drawing/2014/main" id="{71EF0CCA-7377-485C-A179-E8688DB9DF7A}"/>
              </a:ext>
            </a:extLst>
          </p:cNvPr>
          <p:cNvSpPr>
            <a:spLocks noChangeArrowheads="1"/>
          </p:cNvSpPr>
          <p:nvPr/>
        </p:nvSpPr>
        <p:spPr bwMode="auto">
          <a:xfrm>
            <a:off x="3121652" y="3382032"/>
            <a:ext cx="62323" cy="70144"/>
          </a:xfrm>
          <a:prstGeom prst="ellipse">
            <a:avLst/>
          </a:prstGeom>
          <a:noFill/>
          <a:ln w="1270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598" name="Oval 80">
            <a:extLst>
              <a:ext uri="{FF2B5EF4-FFF2-40B4-BE49-F238E27FC236}">
                <a16:creationId xmlns="" xmlns:a16="http://schemas.microsoft.com/office/drawing/2014/main" id="{4BB12474-2F85-45D0-8092-20EE77A98B43}"/>
              </a:ext>
            </a:extLst>
          </p:cNvPr>
          <p:cNvSpPr>
            <a:spLocks noChangeArrowheads="1"/>
          </p:cNvSpPr>
          <p:nvPr/>
        </p:nvSpPr>
        <p:spPr bwMode="auto">
          <a:xfrm>
            <a:off x="3052937" y="3301097"/>
            <a:ext cx="62323" cy="70144"/>
          </a:xfrm>
          <a:prstGeom prst="ellipse">
            <a:avLst/>
          </a:prstGeom>
          <a:noFill/>
          <a:ln w="1270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599" name="Oval 81">
            <a:extLst>
              <a:ext uri="{FF2B5EF4-FFF2-40B4-BE49-F238E27FC236}">
                <a16:creationId xmlns="" xmlns:a16="http://schemas.microsoft.com/office/drawing/2014/main" id="{BCF1AB3E-9483-4BCF-A1B7-1F1BF7E02703}"/>
              </a:ext>
            </a:extLst>
          </p:cNvPr>
          <p:cNvSpPr>
            <a:spLocks noChangeArrowheads="1"/>
          </p:cNvSpPr>
          <p:nvPr/>
        </p:nvSpPr>
        <p:spPr bwMode="auto">
          <a:xfrm>
            <a:off x="2856381" y="3261527"/>
            <a:ext cx="62323" cy="71943"/>
          </a:xfrm>
          <a:prstGeom prst="ellipse">
            <a:avLst/>
          </a:prstGeom>
          <a:noFill/>
          <a:ln w="1270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00" name="Oval 82">
            <a:extLst>
              <a:ext uri="{FF2B5EF4-FFF2-40B4-BE49-F238E27FC236}">
                <a16:creationId xmlns="" xmlns:a16="http://schemas.microsoft.com/office/drawing/2014/main" id="{98224A36-16A3-4E00-8232-FF2F2D8E5B28}"/>
              </a:ext>
            </a:extLst>
          </p:cNvPr>
          <p:cNvSpPr>
            <a:spLocks noChangeArrowheads="1"/>
          </p:cNvSpPr>
          <p:nvPr/>
        </p:nvSpPr>
        <p:spPr bwMode="auto">
          <a:xfrm>
            <a:off x="2789265" y="3070881"/>
            <a:ext cx="63921" cy="71943"/>
          </a:xfrm>
          <a:prstGeom prst="ellipse">
            <a:avLst/>
          </a:prstGeom>
          <a:noFill/>
          <a:ln w="1270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01" name="Oval 83">
            <a:extLst>
              <a:ext uri="{FF2B5EF4-FFF2-40B4-BE49-F238E27FC236}">
                <a16:creationId xmlns="" xmlns:a16="http://schemas.microsoft.com/office/drawing/2014/main" id="{26F0A4BC-5382-4EEE-B29B-46289D7DC32A}"/>
              </a:ext>
            </a:extLst>
          </p:cNvPr>
          <p:cNvSpPr>
            <a:spLocks noChangeArrowheads="1"/>
          </p:cNvSpPr>
          <p:nvPr/>
        </p:nvSpPr>
        <p:spPr bwMode="auto">
          <a:xfrm>
            <a:off x="2771685" y="3051097"/>
            <a:ext cx="62323" cy="70144"/>
          </a:xfrm>
          <a:prstGeom prst="ellipse">
            <a:avLst/>
          </a:prstGeom>
          <a:noFill/>
          <a:ln w="1270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02" name="Oval 84">
            <a:extLst>
              <a:ext uri="{FF2B5EF4-FFF2-40B4-BE49-F238E27FC236}">
                <a16:creationId xmlns="" xmlns:a16="http://schemas.microsoft.com/office/drawing/2014/main" id="{36D9583B-264B-4416-B7B7-804C3983ED2E}"/>
              </a:ext>
            </a:extLst>
          </p:cNvPr>
          <p:cNvSpPr>
            <a:spLocks noChangeArrowheads="1"/>
          </p:cNvSpPr>
          <p:nvPr/>
        </p:nvSpPr>
        <p:spPr bwMode="auto">
          <a:xfrm>
            <a:off x="2642247" y="2952176"/>
            <a:ext cx="63921" cy="70144"/>
          </a:xfrm>
          <a:prstGeom prst="ellipse">
            <a:avLst/>
          </a:prstGeom>
          <a:noFill/>
          <a:ln w="1270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03" name="Oval 85">
            <a:extLst>
              <a:ext uri="{FF2B5EF4-FFF2-40B4-BE49-F238E27FC236}">
                <a16:creationId xmlns="" xmlns:a16="http://schemas.microsoft.com/office/drawing/2014/main" id="{2611DA65-5D2B-4321-B55B-700D33A00C84}"/>
              </a:ext>
            </a:extLst>
          </p:cNvPr>
          <p:cNvSpPr>
            <a:spLocks noChangeArrowheads="1"/>
          </p:cNvSpPr>
          <p:nvPr/>
        </p:nvSpPr>
        <p:spPr bwMode="auto">
          <a:xfrm>
            <a:off x="2498426" y="2952176"/>
            <a:ext cx="62323" cy="70144"/>
          </a:xfrm>
          <a:prstGeom prst="ellipse">
            <a:avLst/>
          </a:prstGeom>
          <a:noFill/>
          <a:ln w="1270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04" name="Oval 86">
            <a:extLst>
              <a:ext uri="{FF2B5EF4-FFF2-40B4-BE49-F238E27FC236}">
                <a16:creationId xmlns="" xmlns:a16="http://schemas.microsoft.com/office/drawing/2014/main" id="{83EB7877-800B-423B-9ADA-8629DD74F9F6}"/>
              </a:ext>
            </a:extLst>
          </p:cNvPr>
          <p:cNvSpPr>
            <a:spLocks noChangeArrowheads="1"/>
          </p:cNvSpPr>
          <p:nvPr/>
        </p:nvSpPr>
        <p:spPr bwMode="auto">
          <a:xfrm>
            <a:off x="2432907" y="2873040"/>
            <a:ext cx="62323" cy="71943"/>
          </a:xfrm>
          <a:prstGeom prst="ellipse">
            <a:avLst/>
          </a:prstGeom>
          <a:noFill/>
          <a:ln w="1270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05" name="Oval 87">
            <a:extLst>
              <a:ext uri="{FF2B5EF4-FFF2-40B4-BE49-F238E27FC236}">
                <a16:creationId xmlns="" xmlns:a16="http://schemas.microsoft.com/office/drawing/2014/main" id="{42A63479-9149-46B4-B304-E69DF12518E6}"/>
              </a:ext>
            </a:extLst>
          </p:cNvPr>
          <p:cNvSpPr>
            <a:spLocks noChangeArrowheads="1"/>
          </p:cNvSpPr>
          <p:nvPr/>
        </p:nvSpPr>
        <p:spPr bwMode="auto">
          <a:xfrm>
            <a:off x="2210784" y="2662610"/>
            <a:ext cx="62323" cy="73742"/>
          </a:xfrm>
          <a:prstGeom prst="ellipse">
            <a:avLst/>
          </a:prstGeom>
          <a:noFill/>
          <a:ln w="1270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06" name="Oval 88">
            <a:extLst>
              <a:ext uri="{FF2B5EF4-FFF2-40B4-BE49-F238E27FC236}">
                <a16:creationId xmlns="" xmlns:a16="http://schemas.microsoft.com/office/drawing/2014/main" id="{4C7E597C-6AA1-4BCD-AB21-B26DA7A633CE}"/>
              </a:ext>
            </a:extLst>
          </p:cNvPr>
          <p:cNvSpPr>
            <a:spLocks noChangeArrowheads="1"/>
          </p:cNvSpPr>
          <p:nvPr/>
        </p:nvSpPr>
        <p:spPr bwMode="auto">
          <a:xfrm>
            <a:off x="2084540" y="2513328"/>
            <a:ext cx="67117" cy="70144"/>
          </a:xfrm>
          <a:prstGeom prst="ellipse">
            <a:avLst/>
          </a:prstGeom>
          <a:noFill/>
          <a:ln w="1270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07" name="Oval 89">
            <a:extLst>
              <a:ext uri="{FF2B5EF4-FFF2-40B4-BE49-F238E27FC236}">
                <a16:creationId xmlns="" xmlns:a16="http://schemas.microsoft.com/office/drawing/2014/main" id="{980C40E8-5484-4A8D-A289-BFA3306B6EAF}"/>
              </a:ext>
            </a:extLst>
          </p:cNvPr>
          <p:cNvSpPr>
            <a:spLocks noChangeArrowheads="1"/>
          </p:cNvSpPr>
          <p:nvPr/>
        </p:nvSpPr>
        <p:spPr bwMode="auto">
          <a:xfrm>
            <a:off x="2060570" y="2385631"/>
            <a:ext cx="65520" cy="71943"/>
          </a:xfrm>
          <a:prstGeom prst="ellipse">
            <a:avLst/>
          </a:prstGeom>
          <a:noFill/>
          <a:ln w="1270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08" name="Oval 90">
            <a:extLst>
              <a:ext uri="{FF2B5EF4-FFF2-40B4-BE49-F238E27FC236}">
                <a16:creationId xmlns="" xmlns:a16="http://schemas.microsoft.com/office/drawing/2014/main" id="{8EFF63E0-B2E3-489B-A7B3-DC2AB1A30BEC}"/>
              </a:ext>
            </a:extLst>
          </p:cNvPr>
          <p:cNvSpPr>
            <a:spLocks noChangeArrowheads="1"/>
          </p:cNvSpPr>
          <p:nvPr/>
        </p:nvSpPr>
        <p:spPr bwMode="auto">
          <a:xfrm>
            <a:off x="2050982" y="2333472"/>
            <a:ext cx="65520" cy="70144"/>
          </a:xfrm>
          <a:prstGeom prst="ellipse">
            <a:avLst/>
          </a:prstGeom>
          <a:noFill/>
          <a:ln w="1270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09" name="Oval 91">
            <a:extLst>
              <a:ext uri="{FF2B5EF4-FFF2-40B4-BE49-F238E27FC236}">
                <a16:creationId xmlns="" xmlns:a16="http://schemas.microsoft.com/office/drawing/2014/main" id="{C8A9B42F-B08C-4B92-97EC-3467A1F46BDB}"/>
              </a:ext>
            </a:extLst>
          </p:cNvPr>
          <p:cNvSpPr>
            <a:spLocks noChangeArrowheads="1"/>
          </p:cNvSpPr>
          <p:nvPr/>
        </p:nvSpPr>
        <p:spPr bwMode="auto">
          <a:xfrm>
            <a:off x="4964161" y="4513324"/>
            <a:ext cx="62323" cy="73742"/>
          </a:xfrm>
          <a:prstGeom prst="ellipse">
            <a:avLst/>
          </a:prstGeom>
          <a:noFill/>
          <a:ln w="1270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10" name="Freeform 92">
            <a:extLst>
              <a:ext uri="{FF2B5EF4-FFF2-40B4-BE49-F238E27FC236}">
                <a16:creationId xmlns="" xmlns:a16="http://schemas.microsoft.com/office/drawing/2014/main" id="{790D037C-4CA3-4E96-9FF1-46A42D7B96EC}"/>
              </a:ext>
            </a:extLst>
          </p:cNvPr>
          <p:cNvSpPr>
            <a:spLocks/>
          </p:cNvSpPr>
          <p:nvPr/>
        </p:nvSpPr>
        <p:spPr bwMode="auto">
          <a:xfrm>
            <a:off x="1744164" y="2189587"/>
            <a:ext cx="3579551" cy="2584528"/>
          </a:xfrm>
          <a:custGeom>
            <a:avLst/>
            <a:gdLst>
              <a:gd name="T0" fmla="*/ 1564 w 2240"/>
              <a:gd name="T1" fmla="*/ 1437 h 1437"/>
              <a:gd name="T2" fmla="*/ 1150 w 2240"/>
              <a:gd name="T3" fmla="*/ 1390 h 1437"/>
              <a:gd name="T4" fmla="*/ 1076 w 2240"/>
              <a:gd name="T5" fmla="*/ 1354 h 1437"/>
              <a:gd name="T6" fmla="*/ 907 w 2240"/>
              <a:gd name="T7" fmla="*/ 1325 h 1437"/>
              <a:gd name="T8" fmla="*/ 892 w 2240"/>
              <a:gd name="T9" fmla="*/ 1284 h 1437"/>
              <a:gd name="T10" fmla="*/ 886 w 2240"/>
              <a:gd name="T11" fmla="*/ 1266 h 1437"/>
              <a:gd name="T12" fmla="*/ 866 w 2240"/>
              <a:gd name="T13" fmla="*/ 1241 h 1437"/>
              <a:gd name="T14" fmla="*/ 805 w 2240"/>
              <a:gd name="T15" fmla="*/ 1213 h 1437"/>
              <a:gd name="T16" fmla="*/ 690 w 2240"/>
              <a:gd name="T17" fmla="*/ 1186 h 1437"/>
              <a:gd name="T18" fmla="*/ 668 w 2240"/>
              <a:gd name="T19" fmla="*/ 1162 h 1437"/>
              <a:gd name="T20" fmla="*/ 654 w 2240"/>
              <a:gd name="T21" fmla="*/ 1138 h 1437"/>
              <a:gd name="T22" fmla="*/ 500 w 2240"/>
              <a:gd name="T23" fmla="*/ 1093 h 1437"/>
              <a:gd name="T24" fmla="*/ 474 w 2240"/>
              <a:gd name="T25" fmla="*/ 1076 h 1437"/>
              <a:gd name="T26" fmla="*/ 464 w 2240"/>
              <a:gd name="T27" fmla="*/ 1050 h 1437"/>
              <a:gd name="T28" fmla="*/ 458 w 2240"/>
              <a:gd name="T29" fmla="*/ 1025 h 1437"/>
              <a:gd name="T30" fmla="*/ 455 w 2240"/>
              <a:gd name="T31" fmla="*/ 1009 h 1437"/>
              <a:gd name="T32" fmla="*/ 447 w 2240"/>
              <a:gd name="T33" fmla="*/ 926 h 1437"/>
              <a:gd name="T34" fmla="*/ 443 w 2240"/>
              <a:gd name="T35" fmla="*/ 889 h 1437"/>
              <a:gd name="T36" fmla="*/ 439 w 2240"/>
              <a:gd name="T37" fmla="*/ 838 h 1437"/>
              <a:gd name="T38" fmla="*/ 433 w 2240"/>
              <a:gd name="T39" fmla="*/ 826 h 1437"/>
              <a:gd name="T40" fmla="*/ 427 w 2240"/>
              <a:gd name="T41" fmla="*/ 685 h 1437"/>
              <a:gd name="T42" fmla="*/ 364 w 2240"/>
              <a:gd name="T43" fmla="*/ 669 h 1437"/>
              <a:gd name="T44" fmla="*/ 317 w 2240"/>
              <a:gd name="T45" fmla="*/ 648 h 1437"/>
              <a:gd name="T46" fmla="*/ 245 w 2240"/>
              <a:gd name="T47" fmla="*/ 630 h 1437"/>
              <a:gd name="T48" fmla="*/ 235 w 2240"/>
              <a:gd name="T49" fmla="*/ 610 h 1437"/>
              <a:gd name="T50" fmla="*/ 231 w 2240"/>
              <a:gd name="T51" fmla="*/ 575 h 1437"/>
              <a:gd name="T52" fmla="*/ 225 w 2240"/>
              <a:gd name="T53" fmla="*/ 530 h 1437"/>
              <a:gd name="T54" fmla="*/ 217 w 2240"/>
              <a:gd name="T55" fmla="*/ 488 h 1437"/>
              <a:gd name="T56" fmla="*/ 210 w 2240"/>
              <a:gd name="T57" fmla="*/ 447 h 1437"/>
              <a:gd name="T58" fmla="*/ 206 w 2240"/>
              <a:gd name="T59" fmla="*/ 245 h 1437"/>
              <a:gd name="T60" fmla="*/ 202 w 2240"/>
              <a:gd name="T61" fmla="*/ 188 h 1437"/>
              <a:gd name="T62" fmla="*/ 192 w 2240"/>
              <a:gd name="T63" fmla="*/ 133 h 1437"/>
              <a:gd name="T64" fmla="*/ 168 w 2240"/>
              <a:gd name="T65" fmla="*/ 94 h 1437"/>
              <a:gd name="T66" fmla="*/ 145 w 2240"/>
              <a:gd name="T67" fmla="*/ 78 h 1437"/>
              <a:gd name="T68" fmla="*/ 119 w 2240"/>
              <a:gd name="T69" fmla="*/ 37 h 1437"/>
              <a:gd name="T70" fmla="*/ 90 w 2240"/>
              <a:gd name="T71" fmla="*/ 21 h 1437"/>
              <a:gd name="T72" fmla="*/ 0 w 2240"/>
              <a:gd name="T73" fmla="*/ 0 h 1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40" h="1437">
                <a:moveTo>
                  <a:pt x="2240" y="1437"/>
                </a:moveTo>
                <a:lnTo>
                  <a:pt x="1564" y="1437"/>
                </a:lnTo>
                <a:lnTo>
                  <a:pt x="1564" y="1390"/>
                </a:lnTo>
                <a:lnTo>
                  <a:pt x="1150" y="1390"/>
                </a:lnTo>
                <a:lnTo>
                  <a:pt x="1150" y="1354"/>
                </a:lnTo>
                <a:lnTo>
                  <a:pt x="1076" y="1354"/>
                </a:lnTo>
                <a:lnTo>
                  <a:pt x="1076" y="1325"/>
                </a:lnTo>
                <a:lnTo>
                  <a:pt x="907" y="1325"/>
                </a:lnTo>
                <a:lnTo>
                  <a:pt x="907" y="1284"/>
                </a:lnTo>
                <a:lnTo>
                  <a:pt x="892" y="1284"/>
                </a:lnTo>
                <a:lnTo>
                  <a:pt x="892" y="1266"/>
                </a:lnTo>
                <a:lnTo>
                  <a:pt x="886" y="1266"/>
                </a:lnTo>
                <a:lnTo>
                  <a:pt x="886" y="1241"/>
                </a:lnTo>
                <a:lnTo>
                  <a:pt x="866" y="1241"/>
                </a:lnTo>
                <a:lnTo>
                  <a:pt x="866" y="1213"/>
                </a:lnTo>
                <a:lnTo>
                  <a:pt x="805" y="1213"/>
                </a:lnTo>
                <a:lnTo>
                  <a:pt x="805" y="1186"/>
                </a:lnTo>
                <a:lnTo>
                  <a:pt x="690" y="1186"/>
                </a:lnTo>
                <a:lnTo>
                  <a:pt x="690" y="1162"/>
                </a:lnTo>
                <a:lnTo>
                  <a:pt x="668" y="1162"/>
                </a:lnTo>
                <a:lnTo>
                  <a:pt x="668" y="1138"/>
                </a:lnTo>
                <a:lnTo>
                  <a:pt x="654" y="1138"/>
                </a:lnTo>
                <a:lnTo>
                  <a:pt x="654" y="1093"/>
                </a:lnTo>
                <a:lnTo>
                  <a:pt x="500" y="1093"/>
                </a:lnTo>
                <a:lnTo>
                  <a:pt x="500" y="1076"/>
                </a:lnTo>
                <a:lnTo>
                  <a:pt x="474" y="1076"/>
                </a:lnTo>
                <a:lnTo>
                  <a:pt x="474" y="1050"/>
                </a:lnTo>
                <a:lnTo>
                  <a:pt x="464" y="1050"/>
                </a:lnTo>
                <a:lnTo>
                  <a:pt x="464" y="1025"/>
                </a:lnTo>
                <a:lnTo>
                  <a:pt x="458" y="1025"/>
                </a:lnTo>
                <a:lnTo>
                  <a:pt x="458" y="1009"/>
                </a:lnTo>
                <a:lnTo>
                  <a:pt x="455" y="1009"/>
                </a:lnTo>
                <a:lnTo>
                  <a:pt x="455" y="926"/>
                </a:lnTo>
                <a:lnTo>
                  <a:pt x="447" y="926"/>
                </a:lnTo>
                <a:lnTo>
                  <a:pt x="447" y="889"/>
                </a:lnTo>
                <a:lnTo>
                  <a:pt x="443" y="889"/>
                </a:lnTo>
                <a:lnTo>
                  <a:pt x="443" y="838"/>
                </a:lnTo>
                <a:lnTo>
                  <a:pt x="439" y="838"/>
                </a:lnTo>
                <a:lnTo>
                  <a:pt x="439" y="826"/>
                </a:lnTo>
                <a:lnTo>
                  <a:pt x="433" y="826"/>
                </a:lnTo>
                <a:lnTo>
                  <a:pt x="433" y="685"/>
                </a:lnTo>
                <a:lnTo>
                  <a:pt x="427" y="685"/>
                </a:lnTo>
                <a:lnTo>
                  <a:pt x="427" y="669"/>
                </a:lnTo>
                <a:lnTo>
                  <a:pt x="364" y="669"/>
                </a:lnTo>
                <a:lnTo>
                  <a:pt x="364" y="648"/>
                </a:lnTo>
                <a:lnTo>
                  <a:pt x="317" y="648"/>
                </a:lnTo>
                <a:lnTo>
                  <a:pt x="317" y="630"/>
                </a:lnTo>
                <a:lnTo>
                  <a:pt x="245" y="630"/>
                </a:lnTo>
                <a:lnTo>
                  <a:pt x="245" y="610"/>
                </a:lnTo>
                <a:lnTo>
                  <a:pt x="235" y="610"/>
                </a:lnTo>
                <a:lnTo>
                  <a:pt x="235" y="575"/>
                </a:lnTo>
                <a:lnTo>
                  <a:pt x="231" y="575"/>
                </a:lnTo>
                <a:lnTo>
                  <a:pt x="231" y="530"/>
                </a:lnTo>
                <a:lnTo>
                  <a:pt x="225" y="530"/>
                </a:lnTo>
                <a:lnTo>
                  <a:pt x="225" y="488"/>
                </a:lnTo>
                <a:lnTo>
                  <a:pt x="217" y="488"/>
                </a:lnTo>
                <a:lnTo>
                  <a:pt x="217" y="447"/>
                </a:lnTo>
                <a:lnTo>
                  <a:pt x="210" y="447"/>
                </a:lnTo>
                <a:lnTo>
                  <a:pt x="210" y="245"/>
                </a:lnTo>
                <a:lnTo>
                  <a:pt x="206" y="245"/>
                </a:lnTo>
                <a:lnTo>
                  <a:pt x="206" y="188"/>
                </a:lnTo>
                <a:lnTo>
                  <a:pt x="202" y="188"/>
                </a:lnTo>
                <a:lnTo>
                  <a:pt x="202" y="133"/>
                </a:lnTo>
                <a:lnTo>
                  <a:pt x="192" y="133"/>
                </a:lnTo>
                <a:lnTo>
                  <a:pt x="192" y="94"/>
                </a:lnTo>
                <a:lnTo>
                  <a:pt x="168" y="94"/>
                </a:lnTo>
                <a:lnTo>
                  <a:pt x="168" y="78"/>
                </a:lnTo>
                <a:lnTo>
                  <a:pt x="145" y="78"/>
                </a:lnTo>
                <a:lnTo>
                  <a:pt x="145" y="37"/>
                </a:lnTo>
                <a:lnTo>
                  <a:pt x="119" y="37"/>
                </a:lnTo>
                <a:lnTo>
                  <a:pt x="119" y="21"/>
                </a:lnTo>
                <a:lnTo>
                  <a:pt x="90" y="21"/>
                </a:lnTo>
                <a:lnTo>
                  <a:pt x="90" y="0"/>
                </a:lnTo>
                <a:lnTo>
                  <a:pt x="0" y="0"/>
                </a:lnTo>
              </a:path>
            </a:pathLst>
          </a:custGeom>
          <a:noFill/>
          <a:ln w="1270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12" name="TextBox 611">
            <a:extLst>
              <a:ext uri="{FF2B5EF4-FFF2-40B4-BE49-F238E27FC236}">
                <a16:creationId xmlns="" xmlns:a16="http://schemas.microsoft.com/office/drawing/2014/main" id="{E52B6B51-D0E9-444B-AB42-82169BC2464F}"/>
              </a:ext>
            </a:extLst>
          </p:cNvPr>
          <p:cNvSpPr txBox="1"/>
          <p:nvPr/>
        </p:nvSpPr>
        <p:spPr>
          <a:xfrm>
            <a:off x="1590751" y="5049636"/>
            <a:ext cx="298386" cy="184666"/>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0</a:t>
            </a:r>
          </a:p>
        </p:txBody>
      </p:sp>
      <p:sp>
        <p:nvSpPr>
          <p:cNvPr id="613" name="TextBox 612">
            <a:extLst>
              <a:ext uri="{FF2B5EF4-FFF2-40B4-BE49-F238E27FC236}">
                <a16:creationId xmlns="" xmlns:a16="http://schemas.microsoft.com/office/drawing/2014/main" id="{02C3426F-6500-4DFE-B265-A2C21AB42183}"/>
              </a:ext>
            </a:extLst>
          </p:cNvPr>
          <p:cNvSpPr txBox="1"/>
          <p:nvPr/>
        </p:nvSpPr>
        <p:spPr>
          <a:xfrm>
            <a:off x="1983513" y="5049636"/>
            <a:ext cx="298386" cy="184666"/>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a:t>
            </a:r>
          </a:p>
        </p:txBody>
      </p:sp>
      <p:sp>
        <p:nvSpPr>
          <p:cNvPr id="614" name="TextBox 613">
            <a:extLst>
              <a:ext uri="{FF2B5EF4-FFF2-40B4-BE49-F238E27FC236}">
                <a16:creationId xmlns="" xmlns:a16="http://schemas.microsoft.com/office/drawing/2014/main" id="{ECF3C95D-DEEB-4978-9A5C-EF51569A92BB}"/>
              </a:ext>
            </a:extLst>
          </p:cNvPr>
          <p:cNvSpPr txBox="1"/>
          <p:nvPr/>
        </p:nvSpPr>
        <p:spPr>
          <a:xfrm>
            <a:off x="2189149" y="5049636"/>
            <a:ext cx="298386" cy="184666"/>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3</a:t>
            </a:r>
          </a:p>
        </p:txBody>
      </p:sp>
      <p:sp>
        <p:nvSpPr>
          <p:cNvPr id="615" name="TextBox 614">
            <a:extLst>
              <a:ext uri="{FF2B5EF4-FFF2-40B4-BE49-F238E27FC236}">
                <a16:creationId xmlns="" xmlns:a16="http://schemas.microsoft.com/office/drawing/2014/main" id="{F99693D7-4D68-4371-9986-61A0F5200C7F}"/>
              </a:ext>
            </a:extLst>
          </p:cNvPr>
          <p:cNvSpPr txBox="1"/>
          <p:nvPr/>
        </p:nvSpPr>
        <p:spPr>
          <a:xfrm>
            <a:off x="2364442" y="5049636"/>
            <a:ext cx="298386" cy="184666"/>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4</a:t>
            </a:r>
          </a:p>
        </p:txBody>
      </p:sp>
      <p:sp>
        <p:nvSpPr>
          <p:cNvPr id="616" name="TextBox 615">
            <a:extLst>
              <a:ext uri="{FF2B5EF4-FFF2-40B4-BE49-F238E27FC236}">
                <a16:creationId xmlns="" xmlns:a16="http://schemas.microsoft.com/office/drawing/2014/main" id="{5C1842A7-2DC8-42DE-A30B-5C989D9C4C34}"/>
              </a:ext>
            </a:extLst>
          </p:cNvPr>
          <p:cNvSpPr txBox="1"/>
          <p:nvPr/>
        </p:nvSpPr>
        <p:spPr>
          <a:xfrm>
            <a:off x="2559963" y="5049636"/>
            <a:ext cx="298386" cy="184666"/>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5</a:t>
            </a:r>
          </a:p>
        </p:txBody>
      </p:sp>
      <p:sp>
        <p:nvSpPr>
          <p:cNvPr id="617" name="TextBox 616">
            <a:extLst>
              <a:ext uri="{FF2B5EF4-FFF2-40B4-BE49-F238E27FC236}">
                <a16:creationId xmlns="" xmlns:a16="http://schemas.microsoft.com/office/drawing/2014/main" id="{A3FB66ED-DF01-48B2-B66E-EB65CBF8B603}"/>
              </a:ext>
            </a:extLst>
          </p:cNvPr>
          <p:cNvSpPr txBox="1"/>
          <p:nvPr/>
        </p:nvSpPr>
        <p:spPr>
          <a:xfrm>
            <a:off x="2765599" y="5049636"/>
            <a:ext cx="298386" cy="184666"/>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6</a:t>
            </a:r>
          </a:p>
        </p:txBody>
      </p:sp>
      <p:sp>
        <p:nvSpPr>
          <p:cNvPr id="618" name="TextBox 617">
            <a:extLst>
              <a:ext uri="{FF2B5EF4-FFF2-40B4-BE49-F238E27FC236}">
                <a16:creationId xmlns="" xmlns:a16="http://schemas.microsoft.com/office/drawing/2014/main" id="{8EB5A19B-BB6E-4752-BEC2-DFE0E392CFD1}"/>
              </a:ext>
            </a:extLst>
          </p:cNvPr>
          <p:cNvSpPr txBox="1"/>
          <p:nvPr/>
        </p:nvSpPr>
        <p:spPr>
          <a:xfrm>
            <a:off x="2956063" y="5049636"/>
            <a:ext cx="298386" cy="184666"/>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7</a:t>
            </a:r>
          </a:p>
        </p:txBody>
      </p:sp>
      <p:sp>
        <p:nvSpPr>
          <p:cNvPr id="619" name="TextBox 618">
            <a:extLst>
              <a:ext uri="{FF2B5EF4-FFF2-40B4-BE49-F238E27FC236}">
                <a16:creationId xmlns="" xmlns:a16="http://schemas.microsoft.com/office/drawing/2014/main" id="{9AAF9BE0-A1CE-46E2-97E0-274754C0BD59}"/>
              </a:ext>
            </a:extLst>
          </p:cNvPr>
          <p:cNvSpPr txBox="1"/>
          <p:nvPr/>
        </p:nvSpPr>
        <p:spPr>
          <a:xfrm>
            <a:off x="3151585" y="5049636"/>
            <a:ext cx="298386" cy="184666"/>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8</a:t>
            </a:r>
          </a:p>
        </p:txBody>
      </p:sp>
      <p:sp>
        <p:nvSpPr>
          <p:cNvPr id="620" name="TextBox 619">
            <a:extLst>
              <a:ext uri="{FF2B5EF4-FFF2-40B4-BE49-F238E27FC236}">
                <a16:creationId xmlns="" xmlns:a16="http://schemas.microsoft.com/office/drawing/2014/main" id="{84696F5C-BE37-41C4-BB42-1EE13630CFBF}"/>
              </a:ext>
            </a:extLst>
          </p:cNvPr>
          <p:cNvSpPr txBox="1"/>
          <p:nvPr/>
        </p:nvSpPr>
        <p:spPr>
          <a:xfrm>
            <a:off x="3347106" y="5049636"/>
            <a:ext cx="298386" cy="184666"/>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9</a:t>
            </a:r>
          </a:p>
        </p:txBody>
      </p:sp>
      <p:sp>
        <p:nvSpPr>
          <p:cNvPr id="621" name="TextBox 620">
            <a:extLst>
              <a:ext uri="{FF2B5EF4-FFF2-40B4-BE49-F238E27FC236}">
                <a16:creationId xmlns="" xmlns:a16="http://schemas.microsoft.com/office/drawing/2014/main" id="{2E8FE045-6B20-4B29-B5B2-68889402C2F9}"/>
              </a:ext>
            </a:extLst>
          </p:cNvPr>
          <p:cNvSpPr txBox="1"/>
          <p:nvPr/>
        </p:nvSpPr>
        <p:spPr>
          <a:xfrm>
            <a:off x="3542623" y="5049636"/>
            <a:ext cx="298386" cy="184666"/>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10</a:t>
            </a:r>
          </a:p>
        </p:txBody>
      </p:sp>
      <p:sp>
        <p:nvSpPr>
          <p:cNvPr id="622" name="TextBox 621">
            <a:extLst>
              <a:ext uri="{FF2B5EF4-FFF2-40B4-BE49-F238E27FC236}">
                <a16:creationId xmlns="" xmlns:a16="http://schemas.microsoft.com/office/drawing/2014/main" id="{9027440A-3539-464A-A8CA-7093A5A25FA7}"/>
              </a:ext>
            </a:extLst>
          </p:cNvPr>
          <p:cNvSpPr txBox="1"/>
          <p:nvPr/>
        </p:nvSpPr>
        <p:spPr>
          <a:xfrm>
            <a:off x="3738148" y="5049636"/>
            <a:ext cx="298386" cy="184666"/>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11</a:t>
            </a:r>
          </a:p>
        </p:txBody>
      </p:sp>
      <p:sp>
        <p:nvSpPr>
          <p:cNvPr id="623" name="TextBox 622">
            <a:extLst>
              <a:ext uri="{FF2B5EF4-FFF2-40B4-BE49-F238E27FC236}">
                <a16:creationId xmlns="" xmlns:a16="http://schemas.microsoft.com/office/drawing/2014/main" id="{B273FB10-4B23-499F-A2AA-936F41848974}"/>
              </a:ext>
            </a:extLst>
          </p:cNvPr>
          <p:cNvSpPr txBox="1"/>
          <p:nvPr/>
        </p:nvSpPr>
        <p:spPr>
          <a:xfrm>
            <a:off x="3938720" y="5049636"/>
            <a:ext cx="298386" cy="184666"/>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12</a:t>
            </a:r>
          </a:p>
        </p:txBody>
      </p:sp>
      <p:sp>
        <p:nvSpPr>
          <p:cNvPr id="624" name="TextBox 623">
            <a:extLst>
              <a:ext uri="{FF2B5EF4-FFF2-40B4-BE49-F238E27FC236}">
                <a16:creationId xmlns="" xmlns:a16="http://schemas.microsoft.com/office/drawing/2014/main" id="{1FFCC1D7-5916-4E7A-B4BC-0D975285EB23}"/>
              </a:ext>
            </a:extLst>
          </p:cNvPr>
          <p:cNvSpPr txBox="1"/>
          <p:nvPr/>
        </p:nvSpPr>
        <p:spPr>
          <a:xfrm>
            <a:off x="4134244" y="5049636"/>
            <a:ext cx="298386" cy="184666"/>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13</a:t>
            </a:r>
          </a:p>
        </p:txBody>
      </p:sp>
      <p:sp>
        <p:nvSpPr>
          <p:cNvPr id="625" name="TextBox 624">
            <a:extLst>
              <a:ext uri="{FF2B5EF4-FFF2-40B4-BE49-F238E27FC236}">
                <a16:creationId xmlns="" xmlns:a16="http://schemas.microsoft.com/office/drawing/2014/main" id="{79D27B10-1242-4A6D-9111-A223B43C8BF3}"/>
              </a:ext>
            </a:extLst>
          </p:cNvPr>
          <p:cNvSpPr txBox="1"/>
          <p:nvPr/>
        </p:nvSpPr>
        <p:spPr>
          <a:xfrm>
            <a:off x="4329762" y="5049636"/>
            <a:ext cx="298386" cy="184666"/>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14</a:t>
            </a:r>
          </a:p>
        </p:txBody>
      </p:sp>
      <p:sp>
        <p:nvSpPr>
          <p:cNvPr id="626" name="TextBox 625">
            <a:extLst>
              <a:ext uri="{FF2B5EF4-FFF2-40B4-BE49-F238E27FC236}">
                <a16:creationId xmlns="" xmlns:a16="http://schemas.microsoft.com/office/drawing/2014/main" id="{224B7350-A4FF-4CDA-AEE0-A33A8EC49B16}"/>
              </a:ext>
            </a:extLst>
          </p:cNvPr>
          <p:cNvSpPr txBox="1"/>
          <p:nvPr/>
        </p:nvSpPr>
        <p:spPr>
          <a:xfrm>
            <a:off x="4535398" y="5049636"/>
            <a:ext cx="298386" cy="184666"/>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15</a:t>
            </a:r>
          </a:p>
        </p:txBody>
      </p:sp>
      <p:sp>
        <p:nvSpPr>
          <p:cNvPr id="627" name="TextBox 626">
            <a:extLst>
              <a:ext uri="{FF2B5EF4-FFF2-40B4-BE49-F238E27FC236}">
                <a16:creationId xmlns="" xmlns:a16="http://schemas.microsoft.com/office/drawing/2014/main" id="{FEAF8D7D-A803-49C8-A3E7-1055D909E0FC}"/>
              </a:ext>
            </a:extLst>
          </p:cNvPr>
          <p:cNvSpPr txBox="1"/>
          <p:nvPr/>
        </p:nvSpPr>
        <p:spPr>
          <a:xfrm>
            <a:off x="4720804" y="5049636"/>
            <a:ext cx="298386" cy="184666"/>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16</a:t>
            </a:r>
          </a:p>
        </p:txBody>
      </p:sp>
      <p:sp>
        <p:nvSpPr>
          <p:cNvPr id="628" name="TextBox 627">
            <a:extLst>
              <a:ext uri="{FF2B5EF4-FFF2-40B4-BE49-F238E27FC236}">
                <a16:creationId xmlns="" xmlns:a16="http://schemas.microsoft.com/office/drawing/2014/main" id="{0C43FC9D-7878-4AEE-902E-9C97354F1353}"/>
              </a:ext>
            </a:extLst>
          </p:cNvPr>
          <p:cNvSpPr txBox="1"/>
          <p:nvPr/>
        </p:nvSpPr>
        <p:spPr>
          <a:xfrm>
            <a:off x="4916326" y="5049636"/>
            <a:ext cx="298386" cy="184666"/>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17</a:t>
            </a:r>
          </a:p>
        </p:txBody>
      </p:sp>
      <p:sp>
        <p:nvSpPr>
          <p:cNvPr id="629" name="TextBox 628">
            <a:extLst>
              <a:ext uri="{FF2B5EF4-FFF2-40B4-BE49-F238E27FC236}">
                <a16:creationId xmlns="" xmlns:a16="http://schemas.microsoft.com/office/drawing/2014/main" id="{938C345B-054E-4108-8599-0C5BC2F7F061}"/>
              </a:ext>
            </a:extLst>
          </p:cNvPr>
          <p:cNvSpPr txBox="1"/>
          <p:nvPr/>
        </p:nvSpPr>
        <p:spPr>
          <a:xfrm>
            <a:off x="5116904" y="5049636"/>
            <a:ext cx="298386" cy="184666"/>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18</a:t>
            </a:r>
          </a:p>
        </p:txBody>
      </p:sp>
      <p:sp>
        <p:nvSpPr>
          <p:cNvPr id="630" name="TextBox 629">
            <a:extLst>
              <a:ext uri="{FF2B5EF4-FFF2-40B4-BE49-F238E27FC236}">
                <a16:creationId xmlns="" xmlns:a16="http://schemas.microsoft.com/office/drawing/2014/main" id="{0A7DA3D2-B6BE-4C38-8F25-96005763DE82}"/>
              </a:ext>
            </a:extLst>
          </p:cNvPr>
          <p:cNvSpPr txBox="1"/>
          <p:nvPr/>
        </p:nvSpPr>
        <p:spPr>
          <a:xfrm>
            <a:off x="5307369" y="5049636"/>
            <a:ext cx="298386" cy="184666"/>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19</a:t>
            </a:r>
          </a:p>
        </p:txBody>
      </p:sp>
      <p:sp>
        <p:nvSpPr>
          <p:cNvPr id="631" name="TextBox 630">
            <a:extLst>
              <a:ext uri="{FF2B5EF4-FFF2-40B4-BE49-F238E27FC236}">
                <a16:creationId xmlns="" xmlns:a16="http://schemas.microsoft.com/office/drawing/2014/main" id="{192090D7-76E9-4193-90B4-D40042CA69C5}"/>
              </a:ext>
            </a:extLst>
          </p:cNvPr>
          <p:cNvSpPr txBox="1"/>
          <p:nvPr/>
        </p:nvSpPr>
        <p:spPr>
          <a:xfrm>
            <a:off x="5507947" y="5049636"/>
            <a:ext cx="298386" cy="184666"/>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20</a:t>
            </a:r>
          </a:p>
        </p:txBody>
      </p:sp>
      <p:sp>
        <p:nvSpPr>
          <p:cNvPr id="632" name="TextBox 631">
            <a:extLst>
              <a:ext uri="{FF2B5EF4-FFF2-40B4-BE49-F238E27FC236}">
                <a16:creationId xmlns="" xmlns:a16="http://schemas.microsoft.com/office/drawing/2014/main" id="{FBA1A6A9-C21B-4C70-9918-D4BBF88C2328}"/>
              </a:ext>
            </a:extLst>
          </p:cNvPr>
          <p:cNvSpPr txBox="1"/>
          <p:nvPr/>
        </p:nvSpPr>
        <p:spPr>
          <a:xfrm>
            <a:off x="5703464" y="5049636"/>
            <a:ext cx="298386" cy="184666"/>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21</a:t>
            </a:r>
          </a:p>
        </p:txBody>
      </p:sp>
      <p:sp>
        <p:nvSpPr>
          <p:cNvPr id="633" name="TextBox 632">
            <a:extLst>
              <a:ext uri="{FF2B5EF4-FFF2-40B4-BE49-F238E27FC236}">
                <a16:creationId xmlns="" xmlns:a16="http://schemas.microsoft.com/office/drawing/2014/main" id="{16A0EF70-C349-4771-90FE-E97C6B543897}"/>
              </a:ext>
            </a:extLst>
          </p:cNvPr>
          <p:cNvSpPr txBox="1"/>
          <p:nvPr/>
        </p:nvSpPr>
        <p:spPr>
          <a:xfrm>
            <a:off x="1786272" y="5049636"/>
            <a:ext cx="298386" cy="184666"/>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a:t>
            </a:r>
          </a:p>
        </p:txBody>
      </p:sp>
      <p:sp>
        <p:nvSpPr>
          <p:cNvPr id="634" name="TextBox 633">
            <a:extLst>
              <a:ext uri="{FF2B5EF4-FFF2-40B4-BE49-F238E27FC236}">
                <a16:creationId xmlns="" xmlns:a16="http://schemas.microsoft.com/office/drawing/2014/main" id="{7155B211-3FA1-45E4-8EAF-8DC07728956E}"/>
              </a:ext>
            </a:extLst>
          </p:cNvPr>
          <p:cNvSpPr txBox="1"/>
          <p:nvPr/>
        </p:nvSpPr>
        <p:spPr>
          <a:xfrm>
            <a:off x="1292447" y="4852352"/>
            <a:ext cx="298386" cy="184666"/>
          </a:xfrm>
          <a:prstGeom prst="rect">
            <a:avLst/>
          </a:prstGeom>
          <a:noFill/>
        </p:spPr>
        <p:txBody>
          <a:bodyPr wrap="square" lIns="0" tIns="0" rIns="0" bIns="0" rtlCol="0" anchor="ctr">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0.0</a:t>
            </a:r>
          </a:p>
        </p:txBody>
      </p:sp>
      <p:sp>
        <p:nvSpPr>
          <p:cNvPr id="635" name="TextBox 634">
            <a:extLst>
              <a:ext uri="{FF2B5EF4-FFF2-40B4-BE49-F238E27FC236}">
                <a16:creationId xmlns="" xmlns:a16="http://schemas.microsoft.com/office/drawing/2014/main" id="{B81D56D6-9928-4CA2-867C-F8FD3D5AFD9C}"/>
              </a:ext>
            </a:extLst>
          </p:cNvPr>
          <p:cNvSpPr txBox="1"/>
          <p:nvPr/>
        </p:nvSpPr>
        <p:spPr>
          <a:xfrm>
            <a:off x="1292447" y="4577059"/>
            <a:ext cx="298386" cy="184666"/>
          </a:xfrm>
          <a:prstGeom prst="rect">
            <a:avLst/>
          </a:prstGeom>
          <a:noFill/>
        </p:spPr>
        <p:txBody>
          <a:bodyPr wrap="square" lIns="0" tIns="0" rIns="0" bIns="0" rtlCol="0" anchor="ctr">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0.1</a:t>
            </a:r>
          </a:p>
        </p:txBody>
      </p:sp>
      <p:sp>
        <p:nvSpPr>
          <p:cNvPr id="636" name="TextBox 635">
            <a:extLst>
              <a:ext uri="{FF2B5EF4-FFF2-40B4-BE49-F238E27FC236}">
                <a16:creationId xmlns="" xmlns:a16="http://schemas.microsoft.com/office/drawing/2014/main" id="{D4505791-7FE0-4C10-BC45-8949C10A9903}"/>
              </a:ext>
            </a:extLst>
          </p:cNvPr>
          <p:cNvSpPr txBox="1"/>
          <p:nvPr/>
        </p:nvSpPr>
        <p:spPr>
          <a:xfrm>
            <a:off x="1292447" y="2925279"/>
            <a:ext cx="298386" cy="184666"/>
          </a:xfrm>
          <a:prstGeom prst="rect">
            <a:avLst/>
          </a:prstGeom>
          <a:noFill/>
        </p:spPr>
        <p:txBody>
          <a:bodyPr wrap="square" lIns="0" tIns="0" rIns="0" bIns="0" rtlCol="0" anchor="ctr">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0.7</a:t>
            </a:r>
          </a:p>
        </p:txBody>
      </p:sp>
      <p:sp>
        <p:nvSpPr>
          <p:cNvPr id="637" name="TextBox 636">
            <a:extLst>
              <a:ext uri="{FF2B5EF4-FFF2-40B4-BE49-F238E27FC236}">
                <a16:creationId xmlns="" xmlns:a16="http://schemas.microsoft.com/office/drawing/2014/main" id="{C5FCB5CB-49AA-4362-903F-C23BC6712A69}"/>
              </a:ext>
            </a:extLst>
          </p:cNvPr>
          <p:cNvSpPr txBox="1"/>
          <p:nvPr/>
        </p:nvSpPr>
        <p:spPr>
          <a:xfrm>
            <a:off x="1292447" y="3200575"/>
            <a:ext cx="298386" cy="184666"/>
          </a:xfrm>
          <a:prstGeom prst="rect">
            <a:avLst/>
          </a:prstGeom>
          <a:noFill/>
        </p:spPr>
        <p:txBody>
          <a:bodyPr wrap="square" lIns="0" tIns="0" rIns="0" bIns="0" rtlCol="0" anchor="ctr">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0.6</a:t>
            </a:r>
          </a:p>
        </p:txBody>
      </p:sp>
      <p:sp>
        <p:nvSpPr>
          <p:cNvPr id="638" name="TextBox 637">
            <a:extLst>
              <a:ext uri="{FF2B5EF4-FFF2-40B4-BE49-F238E27FC236}">
                <a16:creationId xmlns="" xmlns:a16="http://schemas.microsoft.com/office/drawing/2014/main" id="{0DE583E4-A603-4BD3-8B2D-F3F28447F28D}"/>
              </a:ext>
            </a:extLst>
          </p:cNvPr>
          <p:cNvSpPr txBox="1"/>
          <p:nvPr/>
        </p:nvSpPr>
        <p:spPr>
          <a:xfrm>
            <a:off x="1292447" y="3475873"/>
            <a:ext cx="298386" cy="184666"/>
          </a:xfrm>
          <a:prstGeom prst="rect">
            <a:avLst/>
          </a:prstGeom>
          <a:noFill/>
        </p:spPr>
        <p:txBody>
          <a:bodyPr wrap="square" lIns="0" tIns="0" rIns="0" bIns="0" rtlCol="0" anchor="ctr">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0.5</a:t>
            </a:r>
          </a:p>
        </p:txBody>
      </p:sp>
      <p:sp>
        <p:nvSpPr>
          <p:cNvPr id="639" name="TextBox 638">
            <a:extLst>
              <a:ext uri="{FF2B5EF4-FFF2-40B4-BE49-F238E27FC236}">
                <a16:creationId xmlns="" xmlns:a16="http://schemas.microsoft.com/office/drawing/2014/main" id="{D7D35314-CDF0-4EA9-AA18-28920E693AFD}"/>
              </a:ext>
            </a:extLst>
          </p:cNvPr>
          <p:cNvSpPr txBox="1"/>
          <p:nvPr/>
        </p:nvSpPr>
        <p:spPr>
          <a:xfrm>
            <a:off x="1292447" y="3751169"/>
            <a:ext cx="298386" cy="184666"/>
          </a:xfrm>
          <a:prstGeom prst="rect">
            <a:avLst/>
          </a:prstGeom>
          <a:noFill/>
        </p:spPr>
        <p:txBody>
          <a:bodyPr wrap="square" lIns="0" tIns="0" rIns="0" bIns="0" rtlCol="0" anchor="ctr">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0.4</a:t>
            </a:r>
          </a:p>
        </p:txBody>
      </p:sp>
      <p:sp>
        <p:nvSpPr>
          <p:cNvPr id="640" name="TextBox 639">
            <a:extLst>
              <a:ext uri="{FF2B5EF4-FFF2-40B4-BE49-F238E27FC236}">
                <a16:creationId xmlns="" xmlns:a16="http://schemas.microsoft.com/office/drawing/2014/main" id="{5198E9C2-57F8-4D63-A869-54B9DD0CA006}"/>
              </a:ext>
            </a:extLst>
          </p:cNvPr>
          <p:cNvSpPr txBox="1"/>
          <p:nvPr/>
        </p:nvSpPr>
        <p:spPr>
          <a:xfrm>
            <a:off x="1292447" y="4026465"/>
            <a:ext cx="298386" cy="184666"/>
          </a:xfrm>
          <a:prstGeom prst="rect">
            <a:avLst/>
          </a:prstGeom>
          <a:noFill/>
        </p:spPr>
        <p:txBody>
          <a:bodyPr wrap="square" lIns="0" tIns="0" rIns="0" bIns="0" rtlCol="0" anchor="ctr">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0.3</a:t>
            </a:r>
          </a:p>
        </p:txBody>
      </p:sp>
      <p:sp>
        <p:nvSpPr>
          <p:cNvPr id="641" name="TextBox 640">
            <a:extLst>
              <a:ext uri="{FF2B5EF4-FFF2-40B4-BE49-F238E27FC236}">
                <a16:creationId xmlns="" xmlns:a16="http://schemas.microsoft.com/office/drawing/2014/main" id="{DBCBD0C8-F2D7-43C9-B295-71A326A181B1}"/>
              </a:ext>
            </a:extLst>
          </p:cNvPr>
          <p:cNvSpPr txBox="1"/>
          <p:nvPr/>
        </p:nvSpPr>
        <p:spPr>
          <a:xfrm>
            <a:off x="1292447" y="4301763"/>
            <a:ext cx="298386" cy="184666"/>
          </a:xfrm>
          <a:prstGeom prst="rect">
            <a:avLst/>
          </a:prstGeom>
          <a:noFill/>
        </p:spPr>
        <p:txBody>
          <a:bodyPr wrap="square" lIns="0" tIns="0" rIns="0" bIns="0" rtlCol="0" anchor="ctr">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0.2</a:t>
            </a:r>
          </a:p>
        </p:txBody>
      </p:sp>
      <p:sp>
        <p:nvSpPr>
          <p:cNvPr id="642" name="TextBox 641">
            <a:extLst>
              <a:ext uri="{FF2B5EF4-FFF2-40B4-BE49-F238E27FC236}">
                <a16:creationId xmlns="" xmlns:a16="http://schemas.microsoft.com/office/drawing/2014/main" id="{333B5069-BD4C-4544-B10B-DB1C32AF7B89}"/>
              </a:ext>
            </a:extLst>
          </p:cNvPr>
          <p:cNvSpPr txBox="1"/>
          <p:nvPr/>
        </p:nvSpPr>
        <p:spPr>
          <a:xfrm>
            <a:off x="1292447" y="2099390"/>
            <a:ext cx="298386" cy="184666"/>
          </a:xfrm>
          <a:prstGeom prst="rect">
            <a:avLst/>
          </a:prstGeom>
          <a:noFill/>
        </p:spPr>
        <p:txBody>
          <a:bodyPr wrap="square" lIns="0" tIns="0" rIns="0" bIns="0" rtlCol="0" anchor="ctr">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1.0</a:t>
            </a:r>
          </a:p>
        </p:txBody>
      </p:sp>
      <p:sp>
        <p:nvSpPr>
          <p:cNvPr id="643" name="TextBox 642">
            <a:extLst>
              <a:ext uri="{FF2B5EF4-FFF2-40B4-BE49-F238E27FC236}">
                <a16:creationId xmlns="" xmlns:a16="http://schemas.microsoft.com/office/drawing/2014/main" id="{CCEE6B4E-7B87-495A-B82E-FC8FAD2C8C5C}"/>
              </a:ext>
            </a:extLst>
          </p:cNvPr>
          <p:cNvSpPr txBox="1"/>
          <p:nvPr/>
        </p:nvSpPr>
        <p:spPr>
          <a:xfrm>
            <a:off x="1297373" y="2374686"/>
            <a:ext cx="298386" cy="184666"/>
          </a:xfrm>
          <a:prstGeom prst="rect">
            <a:avLst/>
          </a:prstGeom>
          <a:noFill/>
        </p:spPr>
        <p:txBody>
          <a:bodyPr wrap="square" lIns="0" tIns="0" rIns="0" bIns="0" rtlCol="0" anchor="ctr">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0.9</a:t>
            </a:r>
          </a:p>
        </p:txBody>
      </p:sp>
      <p:sp>
        <p:nvSpPr>
          <p:cNvPr id="644" name="TextBox 643">
            <a:extLst>
              <a:ext uri="{FF2B5EF4-FFF2-40B4-BE49-F238E27FC236}">
                <a16:creationId xmlns="" xmlns:a16="http://schemas.microsoft.com/office/drawing/2014/main" id="{67200C84-5840-4A15-9A6C-B897FB418C9B}"/>
              </a:ext>
            </a:extLst>
          </p:cNvPr>
          <p:cNvSpPr txBox="1"/>
          <p:nvPr/>
        </p:nvSpPr>
        <p:spPr>
          <a:xfrm>
            <a:off x="1292447" y="2649983"/>
            <a:ext cx="298386" cy="184666"/>
          </a:xfrm>
          <a:prstGeom prst="rect">
            <a:avLst/>
          </a:prstGeom>
          <a:noFill/>
        </p:spPr>
        <p:txBody>
          <a:bodyPr wrap="square" lIns="0" tIns="0" rIns="0" bIns="0" rtlCol="0" anchor="ctr">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0.8</a:t>
            </a:r>
          </a:p>
        </p:txBody>
      </p:sp>
      <p:sp>
        <p:nvSpPr>
          <p:cNvPr id="645" name="TextBox 644">
            <a:extLst>
              <a:ext uri="{FF2B5EF4-FFF2-40B4-BE49-F238E27FC236}">
                <a16:creationId xmlns="" xmlns:a16="http://schemas.microsoft.com/office/drawing/2014/main" id="{3F4C5962-A299-4866-8A9B-411832C8FD7F}"/>
              </a:ext>
            </a:extLst>
          </p:cNvPr>
          <p:cNvSpPr txBox="1"/>
          <p:nvPr/>
        </p:nvSpPr>
        <p:spPr>
          <a:xfrm>
            <a:off x="1744164" y="5326965"/>
            <a:ext cx="4111690" cy="184666"/>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Time from randomisation (months)</a:t>
            </a:r>
          </a:p>
        </p:txBody>
      </p:sp>
      <p:sp>
        <p:nvSpPr>
          <p:cNvPr id="646" name="TextBox 645">
            <a:extLst>
              <a:ext uri="{FF2B5EF4-FFF2-40B4-BE49-F238E27FC236}">
                <a16:creationId xmlns="" xmlns:a16="http://schemas.microsoft.com/office/drawing/2014/main" id="{001F5FE4-60EE-4176-83CB-F9966C7FB096}"/>
              </a:ext>
            </a:extLst>
          </p:cNvPr>
          <p:cNvSpPr txBox="1"/>
          <p:nvPr/>
        </p:nvSpPr>
        <p:spPr>
          <a:xfrm rot="16200000">
            <a:off x="-193534" y="3474049"/>
            <a:ext cx="2760783" cy="184666"/>
          </a:xfrm>
          <a:prstGeom prst="rect">
            <a:avLst/>
          </a:prstGeom>
          <a:noFill/>
        </p:spPr>
        <p:txBody>
          <a:bodyPr wrap="square" lIns="0" tIns="0" rIns="0" bIns="0" rtlCol="0" anchor="b">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effectLst/>
                <a:uLnTx/>
                <a:uFillTx/>
                <a:latin typeface="Arial" panose="020B0604020202020204" pitchFamily="34" charset="0"/>
                <a:cs typeface="Arial" panose="020B0604020202020204" pitchFamily="34" charset="0"/>
              </a:rPr>
              <a:t>Probability of </a:t>
            </a:r>
            <a:r>
              <a:rPr lang="en-GB" sz="1200" b="1" kern="0" dirty="0">
                <a:latin typeface="Arial" panose="020B0604020202020204" pitchFamily="34" charset="0"/>
                <a:cs typeface="Arial" panose="020B0604020202020204" pitchFamily="34" charset="0"/>
              </a:rPr>
              <a:t>rPFS</a:t>
            </a:r>
            <a:endParaRPr kumimoji="0" lang="en-GB" sz="1200" b="1" i="0" u="none" strike="noStrike" kern="0" cap="none" spc="0" normalizeH="0" baseline="0" noProof="0" dirty="0">
              <a:ln>
                <a:noFill/>
              </a:ln>
              <a:effectLst/>
              <a:uLnTx/>
              <a:uFillTx/>
              <a:latin typeface="Arial" panose="020B0604020202020204" pitchFamily="34" charset="0"/>
              <a:cs typeface="Arial" panose="020B0604020202020204" pitchFamily="34" charset="0"/>
            </a:endParaRPr>
          </a:p>
        </p:txBody>
      </p:sp>
      <p:grpSp>
        <p:nvGrpSpPr>
          <p:cNvPr id="647" name="Group 646">
            <a:extLst>
              <a:ext uri="{FF2B5EF4-FFF2-40B4-BE49-F238E27FC236}">
                <a16:creationId xmlns="" xmlns:a16="http://schemas.microsoft.com/office/drawing/2014/main" id="{B7BA643F-3919-49A9-9A07-D2D66BEFE297}"/>
              </a:ext>
            </a:extLst>
          </p:cNvPr>
          <p:cNvGrpSpPr/>
          <p:nvPr/>
        </p:nvGrpSpPr>
        <p:grpSpPr>
          <a:xfrm>
            <a:off x="437545" y="5430216"/>
            <a:ext cx="5564303" cy="517222"/>
            <a:chOff x="1276903" y="4162827"/>
            <a:chExt cx="5527697" cy="456529"/>
          </a:xfrm>
        </p:grpSpPr>
        <p:grpSp>
          <p:nvGrpSpPr>
            <p:cNvPr id="650" name="Group 649">
              <a:extLst>
                <a:ext uri="{FF2B5EF4-FFF2-40B4-BE49-F238E27FC236}">
                  <a16:creationId xmlns="" xmlns:a16="http://schemas.microsoft.com/office/drawing/2014/main" id="{37C122C9-AC38-4EAC-8FB9-468EE15B2FE4}"/>
                </a:ext>
              </a:extLst>
            </p:cNvPr>
            <p:cNvGrpSpPr/>
            <p:nvPr/>
          </p:nvGrpSpPr>
          <p:grpSpPr>
            <a:xfrm>
              <a:off x="1276908" y="4162827"/>
              <a:ext cx="5527691" cy="285916"/>
              <a:chOff x="1276908" y="4152701"/>
              <a:chExt cx="5527691" cy="285916"/>
            </a:xfrm>
          </p:grpSpPr>
          <p:sp>
            <p:nvSpPr>
              <p:cNvPr id="675" name="TextBox 674">
                <a:extLst>
                  <a:ext uri="{FF2B5EF4-FFF2-40B4-BE49-F238E27FC236}">
                    <a16:creationId xmlns="" xmlns:a16="http://schemas.microsoft.com/office/drawing/2014/main" id="{22891351-48B9-4F44-8AC9-E511A2C6A5E5}"/>
                  </a:ext>
                </a:extLst>
              </p:cNvPr>
              <p:cNvSpPr txBox="1"/>
              <p:nvPr/>
            </p:nvSpPr>
            <p:spPr>
              <a:xfrm>
                <a:off x="2422522" y="4329952"/>
                <a:ext cx="296423" cy="108665"/>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162</a:t>
                </a:r>
                <a:endParaRPr kumimoji="0" lang="en-GB" sz="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76" name="TextBox 675">
                <a:extLst>
                  <a:ext uri="{FF2B5EF4-FFF2-40B4-BE49-F238E27FC236}">
                    <a16:creationId xmlns="" xmlns:a16="http://schemas.microsoft.com/office/drawing/2014/main" id="{56CB06B6-A297-4B4B-8997-53E86C82A021}"/>
                  </a:ext>
                </a:extLst>
              </p:cNvPr>
              <p:cNvSpPr txBox="1"/>
              <p:nvPr/>
            </p:nvSpPr>
            <p:spPr>
              <a:xfrm>
                <a:off x="2812701" y="4329952"/>
                <a:ext cx="296423" cy="108665"/>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126</a:t>
                </a:r>
                <a:endParaRPr kumimoji="0" lang="en-GB" sz="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77" name="TextBox 676">
                <a:extLst>
                  <a:ext uri="{FF2B5EF4-FFF2-40B4-BE49-F238E27FC236}">
                    <a16:creationId xmlns="" xmlns:a16="http://schemas.microsoft.com/office/drawing/2014/main" id="{C8C925E5-3660-4F15-91CE-592E5233DAE5}"/>
                  </a:ext>
                </a:extLst>
              </p:cNvPr>
              <p:cNvSpPr txBox="1"/>
              <p:nvPr/>
            </p:nvSpPr>
            <p:spPr>
              <a:xfrm>
                <a:off x="3016984" y="4329952"/>
                <a:ext cx="296423" cy="108665"/>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116</a:t>
                </a:r>
                <a:endParaRPr kumimoji="0" lang="en-GB" sz="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78" name="TextBox 677">
                <a:extLst>
                  <a:ext uri="{FF2B5EF4-FFF2-40B4-BE49-F238E27FC236}">
                    <a16:creationId xmlns="" xmlns:a16="http://schemas.microsoft.com/office/drawing/2014/main" id="{F9C9F01C-7A2C-460D-9F2B-6916ECC58062}"/>
                  </a:ext>
                </a:extLst>
              </p:cNvPr>
              <p:cNvSpPr txBox="1"/>
              <p:nvPr/>
            </p:nvSpPr>
            <p:spPr>
              <a:xfrm>
                <a:off x="3191124" y="4329952"/>
                <a:ext cx="296423" cy="108665"/>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102</a:t>
                </a:r>
                <a:endParaRPr kumimoji="0" lang="en-GB" sz="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79" name="TextBox 678">
                <a:extLst>
                  <a:ext uri="{FF2B5EF4-FFF2-40B4-BE49-F238E27FC236}">
                    <a16:creationId xmlns="" xmlns:a16="http://schemas.microsoft.com/office/drawing/2014/main" id="{F25C27C2-B600-4964-AA32-5679E3391C59}"/>
                  </a:ext>
                </a:extLst>
              </p:cNvPr>
              <p:cNvSpPr txBox="1"/>
              <p:nvPr/>
            </p:nvSpPr>
            <p:spPr>
              <a:xfrm>
                <a:off x="3385358" y="4329952"/>
                <a:ext cx="296423" cy="108665"/>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101</a:t>
                </a:r>
                <a:endParaRPr kumimoji="0" lang="en-GB" sz="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80" name="TextBox 679">
                <a:extLst>
                  <a:ext uri="{FF2B5EF4-FFF2-40B4-BE49-F238E27FC236}">
                    <a16:creationId xmlns="" xmlns:a16="http://schemas.microsoft.com/office/drawing/2014/main" id="{F7E6226F-BEBA-46EF-8A71-887A7C37944D}"/>
                  </a:ext>
                </a:extLst>
              </p:cNvPr>
              <p:cNvSpPr txBox="1"/>
              <p:nvPr/>
            </p:nvSpPr>
            <p:spPr>
              <a:xfrm>
                <a:off x="3589639" y="4329952"/>
                <a:ext cx="296423" cy="108665"/>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82</a:t>
                </a:r>
                <a:endParaRPr kumimoji="0" lang="en-GB" sz="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81" name="TextBox 680">
                <a:extLst>
                  <a:ext uri="{FF2B5EF4-FFF2-40B4-BE49-F238E27FC236}">
                    <a16:creationId xmlns="" xmlns:a16="http://schemas.microsoft.com/office/drawing/2014/main" id="{B9738848-F12A-4309-9180-20C32B70C128}"/>
                  </a:ext>
                </a:extLst>
              </p:cNvPr>
              <p:cNvSpPr txBox="1"/>
              <p:nvPr/>
            </p:nvSpPr>
            <p:spPr>
              <a:xfrm>
                <a:off x="3778852" y="4329952"/>
                <a:ext cx="296423" cy="108665"/>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77</a:t>
                </a:r>
                <a:endParaRPr kumimoji="0" lang="en-GB" sz="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82" name="TextBox 681">
                <a:extLst>
                  <a:ext uri="{FF2B5EF4-FFF2-40B4-BE49-F238E27FC236}">
                    <a16:creationId xmlns="" xmlns:a16="http://schemas.microsoft.com/office/drawing/2014/main" id="{CA95BE57-8AD3-464B-82D5-E2E6865D6705}"/>
                  </a:ext>
                </a:extLst>
              </p:cNvPr>
              <p:cNvSpPr txBox="1"/>
              <p:nvPr/>
            </p:nvSpPr>
            <p:spPr>
              <a:xfrm>
                <a:off x="3973086" y="4329952"/>
                <a:ext cx="296423" cy="108665"/>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56</a:t>
                </a:r>
                <a:endParaRPr kumimoji="0" lang="en-GB" sz="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83" name="TextBox 682">
                <a:extLst>
                  <a:ext uri="{FF2B5EF4-FFF2-40B4-BE49-F238E27FC236}">
                    <a16:creationId xmlns="" xmlns:a16="http://schemas.microsoft.com/office/drawing/2014/main" id="{64F2D32F-5324-4336-86B9-020D0A53EC04}"/>
                  </a:ext>
                </a:extLst>
              </p:cNvPr>
              <p:cNvSpPr txBox="1"/>
              <p:nvPr/>
            </p:nvSpPr>
            <p:spPr>
              <a:xfrm>
                <a:off x="4167322" y="4329952"/>
                <a:ext cx="296423" cy="108665"/>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53</a:t>
                </a:r>
                <a:endParaRPr kumimoji="0" lang="en-GB" sz="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84" name="TextBox 683">
                <a:extLst>
                  <a:ext uri="{FF2B5EF4-FFF2-40B4-BE49-F238E27FC236}">
                    <a16:creationId xmlns="" xmlns:a16="http://schemas.microsoft.com/office/drawing/2014/main" id="{A5D83B21-AA2E-4F88-BE55-4659BF35FCE3}"/>
                  </a:ext>
                </a:extLst>
              </p:cNvPr>
              <p:cNvSpPr txBox="1"/>
              <p:nvPr/>
            </p:nvSpPr>
            <p:spPr>
              <a:xfrm>
                <a:off x="4361552" y="4329952"/>
                <a:ext cx="296423" cy="108665"/>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42</a:t>
                </a:r>
                <a:endParaRPr kumimoji="0" lang="en-GB" sz="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85" name="TextBox 684">
                <a:extLst>
                  <a:ext uri="{FF2B5EF4-FFF2-40B4-BE49-F238E27FC236}">
                    <a16:creationId xmlns="" xmlns:a16="http://schemas.microsoft.com/office/drawing/2014/main" id="{6CFC1353-60C9-40F3-952B-A2189B6BF0B4}"/>
                  </a:ext>
                </a:extLst>
              </p:cNvPr>
              <p:cNvSpPr txBox="1"/>
              <p:nvPr/>
            </p:nvSpPr>
            <p:spPr>
              <a:xfrm>
                <a:off x="4555791" y="4329952"/>
                <a:ext cx="296423" cy="108665"/>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37</a:t>
                </a:r>
                <a:endParaRPr kumimoji="0" lang="en-GB" sz="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86" name="TextBox 685">
                <a:extLst>
                  <a:ext uri="{FF2B5EF4-FFF2-40B4-BE49-F238E27FC236}">
                    <a16:creationId xmlns="" xmlns:a16="http://schemas.microsoft.com/office/drawing/2014/main" id="{D8C2552C-E7AE-4DBC-B471-770B703E3610}"/>
                  </a:ext>
                </a:extLst>
              </p:cNvPr>
              <p:cNvSpPr txBox="1"/>
              <p:nvPr/>
            </p:nvSpPr>
            <p:spPr>
              <a:xfrm>
                <a:off x="4755043" y="4329952"/>
                <a:ext cx="296423" cy="108665"/>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26</a:t>
                </a:r>
                <a:endParaRPr kumimoji="0" lang="en-GB" sz="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87" name="TextBox 686">
                <a:extLst>
                  <a:ext uri="{FF2B5EF4-FFF2-40B4-BE49-F238E27FC236}">
                    <a16:creationId xmlns="" xmlns:a16="http://schemas.microsoft.com/office/drawing/2014/main" id="{067DFDF8-C585-4078-B565-CCF6190EB9AC}"/>
                  </a:ext>
                </a:extLst>
              </p:cNvPr>
              <p:cNvSpPr txBox="1"/>
              <p:nvPr/>
            </p:nvSpPr>
            <p:spPr>
              <a:xfrm>
                <a:off x="4949282" y="4329952"/>
                <a:ext cx="296423" cy="108665"/>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24</a:t>
                </a:r>
                <a:endParaRPr kumimoji="0" lang="en-GB" sz="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88" name="TextBox 687">
                <a:extLst>
                  <a:ext uri="{FF2B5EF4-FFF2-40B4-BE49-F238E27FC236}">
                    <a16:creationId xmlns="" xmlns:a16="http://schemas.microsoft.com/office/drawing/2014/main" id="{FB4D94C7-A335-416E-909C-EECC6C7BB361}"/>
                  </a:ext>
                </a:extLst>
              </p:cNvPr>
              <p:cNvSpPr txBox="1"/>
              <p:nvPr/>
            </p:nvSpPr>
            <p:spPr>
              <a:xfrm>
                <a:off x="5143515" y="4329952"/>
                <a:ext cx="296423" cy="108665"/>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18</a:t>
                </a:r>
                <a:endParaRPr kumimoji="0" lang="en-GB" sz="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89" name="TextBox 688">
                <a:extLst>
                  <a:ext uri="{FF2B5EF4-FFF2-40B4-BE49-F238E27FC236}">
                    <a16:creationId xmlns="" xmlns:a16="http://schemas.microsoft.com/office/drawing/2014/main" id="{6B5F3317-B7C0-4A36-A477-251C5A86239F}"/>
                  </a:ext>
                </a:extLst>
              </p:cNvPr>
              <p:cNvSpPr txBox="1"/>
              <p:nvPr/>
            </p:nvSpPr>
            <p:spPr>
              <a:xfrm>
                <a:off x="5347797" y="4329952"/>
                <a:ext cx="296423" cy="108665"/>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11</a:t>
                </a:r>
                <a:endParaRPr kumimoji="0" lang="en-GB" sz="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90" name="TextBox 689">
                <a:extLst>
                  <a:ext uri="{FF2B5EF4-FFF2-40B4-BE49-F238E27FC236}">
                    <a16:creationId xmlns="" xmlns:a16="http://schemas.microsoft.com/office/drawing/2014/main" id="{37E4FB20-B0CE-4F0C-A3BF-FAF5E664FB59}"/>
                  </a:ext>
                </a:extLst>
              </p:cNvPr>
              <p:cNvSpPr txBox="1"/>
              <p:nvPr/>
            </p:nvSpPr>
            <p:spPr>
              <a:xfrm>
                <a:off x="5531982" y="4329952"/>
                <a:ext cx="296423" cy="108665"/>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11</a:t>
                </a:r>
                <a:endParaRPr kumimoji="0" lang="en-GB" sz="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91" name="TextBox 690">
                <a:extLst>
                  <a:ext uri="{FF2B5EF4-FFF2-40B4-BE49-F238E27FC236}">
                    <a16:creationId xmlns="" xmlns:a16="http://schemas.microsoft.com/office/drawing/2014/main" id="{B076BDAA-DBA6-4D51-81A5-3249BB34B5E4}"/>
                  </a:ext>
                </a:extLst>
              </p:cNvPr>
              <p:cNvSpPr txBox="1"/>
              <p:nvPr/>
            </p:nvSpPr>
            <p:spPr>
              <a:xfrm>
                <a:off x="5726219" y="4329952"/>
                <a:ext cx="296423" cy="108665"/>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3</a:t>
                </a:r>
                <a:endParaRPr kumimoji="0" lang="en-GB" sz="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92" name="TextBox 691">
                <a:extLst>
                  <a:ext uri="{FF2B5EF4-FFF2-40B4-BE49-F238E27FC236}">
                    <a16:creationId xmlns="" xmlns:a16="http://schemas.microsoft.com/office/drawing/2014/main" id="{4B323826-70C7-4D2E-8E09-2BB594A53C1C}"/>
                  </a:ext>
                </a:extLst>
              </p:cNvPr>
              <p:cNvSpPr txBox="1"/>
              <p:nvPr/>
            </p:nvSpPr>
            <p:spPr>
              <a:xfrm>
                <a:off x="5925477" y="4329952"/>
                <a:ext cx="296423" cy="108665"/>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a:t>
                </a:r>
                <a:endParaRPr kumimoji="0" lang="en-GB" sz="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93" name="TextBox 692">
                <a:extLst>
                  <a:ext uri="{FF2B5EF4-FFF2-40B4-BE49-F238E27FC236}">
                    <a16:creationId xmlns="" xmlns:a16="http://schemas.microsoft.com/office/drawing/2014/main" id="{BC729C93-5618-4B07-93D2-B70CC49BCF25}"/>
                  </a:ext>
                </a:extLst>
              </p:cNvPr>
              <p:cNvSpPr txBox="1"/>
              <p:nvPr/>
            </p:nvSpPr>
            <p:spPr>
              <a:xfrm>
                <a:off x="6114688" y="4329952"/>
                <a:ext cx="296423" cy="108665"/>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0</a:t>
                </a:r>
                <a:endParaRPr kumimoji="0" lang="en-GB" sz="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94" name="TextBox 693">
                <a:extLst>
                  <a:ext uri="{FF2B5EF4-FFF2-40B4-BE49-F238E27FC236}">
                    <a16:creationId xmlns="" xmlns:a16="http://schemas.microsoft.com/office/drawing/2014/main" id="{1BCEC387-C468-4319-B344-77202B5899AC}"/>
                  </a:ext>
                </a:extLst>
              </p:cNvPr>
              <p:cNvSpPr txBox="1"/>
              <p:nvPr/>
            </p:nvSpPr>
            <p:spPr>
              <a:xfrm>
                <a:off x="6313947" y="4329952"/>
                <a:ext cx="296423" cy="108665"/>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0</a:t>
                </a:r>
                <a:endParaRPr kumimoji="0" lang="en-GB" sz="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95" name="TextBox 694">
                <a:extLst>
                  <a:ext uri="{FF2B5EF4-FFF2-40B4-BE49-F238E27FC236}">
                    <a16:creationId xmlns="" xmlns:a16="http://schemas.microsoft.com/office/drawing/2014/main" id="{4DD1BDE1-EE58-43D4-82AF-1AF229C30E13}"/>
                  </a:ext>
                </a:extLst>
              </p:cNvPr>
              <p:cNvSpPr txBox="1"/>
              <p:nvPr/>
            </p:nvSpPr>
            <p:spPr>
              <a:xfrm>
                <a:off x="6508176" y="4329952"/>
                <a:ext cx="296423" cy="108665"/>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0</a:t>
                </a:r>
                <a:endParaRPr kumimoji="0" lang="en-GB" sz="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96" name="TextBox 695">
                <a:extLst>
                  <a:ext uri="{FF2B5EF4-FFF2-40B4-BE49-F238E27FC236}">
                    <a16:creationId xmlns="" xmlns:a16="http://schemas.microsoft.com/office/drawing/2014/main" id="{FFAB6306-7BB6-4F44-B4B4-11627AA23463}"/>
                  </a:ext>
                </a:extLst>
              </p:cNvPr>
              <p:cNvSpPr txBox="1"/>
              <p:nvPr/>
            </p:nvSpPr>
            <p:spPr>
              <a:xfrm>
                <a:off x="2616758" y="4329952"/>
                <a:ext cx="296423" cy="108665"/>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149</a:t>
                </a:r>
                <a:endParaRPr kumimoji="0" lang="en-GB" sz="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97" name="TextBox 696">
                <a:extLst>
                  <a:ext uri="{FF2B5EF4-FFF2-40B4-BE49-F238E27FC236}">
                    <a16:creationId xmlns="" xmlns:a16="http://schemas.microsoft.com/office/drawing/2014/main" id="{F356D3A1-1FAE-41AC-B90A-93ADB7A3C46C}"/>
                  </a:ext>
                </a:extLst>
              </p:cNvPr>
              <p:cNvSpPr txBox="1"/>
              <p:nvPr/>
            </p:nvSpPr>
            <p:spPr>
              <a:xfrm>
                <a:off x="1276908" y="4329948"/>
                <a:ext cx="1150590" cy="108665"/>
              </a:xfrm>
              <a:prstGeom prst="rect">
                <a:avLst/>
              </a:prstGeom>
              <a:noFill/>
            </p:spPr>
            <p:txBody>
              <a:bodyPr wrap="square" lIns="0" tIns="0" rIns="0" bIns="0" rtlCol="0" anchor="t">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schemeClr val="accent1"/>
                    </a:solidFill>
                    <a:effectLst/>
                    <a:uLnTx/>
                    <a:uFillTx/>
                    <a:latin typeface="Arial" panose="020B0604020202020204" pitchFamily="34" charset="0"/>
                    <a:cs typeface="Arial" panose="020B0604020202020204" pitchFamily="34" charset="0"/>
                  </a:rPr>
                  <a:t>Olaparib</a:t>
                </a:r>
                <a:endParaRPr kumimoji="0" lang="en-GB" sz="800" b="1" i="0" u="none" strike="noStrike" kern="0" cap="none" spc="0" normalizeH="0" baseline="0" noProof="0" dirty="0">
                  <a:ln>
                    <a:noFill/>
                  </a:ln>
                  <a:solidFill>
                    <a:schemeClr val="accent1"/>
                  </a:solidFill>
                  <a:effectLst/>
                  <a:uLnTx/>
                  <a:uFillTx/>
                  <a:latin typeface="Arial" panose="020B0604020202020204" pitchFamily="34" charset="0"/>
                  <a:cs typeface="Arial" panose="020B0604020202020204" pitchFamily="34" charset="0"/>
                </a:endParaRPr>
              </a:p>
            </p:txBody>
          </p:sp>
          <p:sp>
            <p:nvSpPr>
              <p:cNvPr id="698" name="TextBox 697">
                <a:extLst>
                  <a:ext uri="{FF2B5EF4-FFF2-40B4-BE49-F238E27FC236}">
                    <a16:creationId xmlns="" xmlns:a16="http://schemas.microsoft.com/office/drawing/2014/main" id="{E5CD28D9-B019-4323-8DB3-EB90AC4D67F7}"/>
                  </a:ext>
                </a:extLst>
              </p:cNvPr>
              <p:cNvSpPr txBox="1"/>
              <p:nvPr/>
            </p:nvSpPr>
            <p:spPr>
              <a:xfrm>
                <a:off x="1401813" y="4152701"/>
                <a:ext cx="1025686" cy="108665"/>
              </a:xfrm>
              <a:prstGeom prst="rect">
                <a:avLst/>
              </a:prstGeom>
              <a:noFill/>
            </p:spPr>
            <p:txBody>
              <a:bodyPr wrap="square" lIns="0" tIns="0" rIns="0" bIns="0" rtlCol="0" anchor="t">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effectLst/>
                    <a:uLnTx/>
                    <a:uFillTx/>
                    <a:latin typeface="Arial" panose="020B0604020202020204" pitchFamily="34" charset="0"/>
                    <a:cs typeface="Arial" panose="020B0604020202020204" pitchFamily="34" charset="0"/>
                  </a:rPr>
                  <a:t>No. at risk</a:t>
                </a:r>
                <a:endParaRPr kumimoji="0" lang="en-GB" sz="800" b="1" i="0" u="none" strike="noStrike" kern="0" cap="none" spc="0" normalizeH="0" baseline="0" noProof="0" dirty="0">
                  <a:ln>
                    <a:noFill/>
                  </a:ln>
                  <a:effectLst/>
                  <a:uLnTx/>
                  <a:uFillTx/>
                  <a:latin typeface="Arial" panose="020B0604020202020204" pitchFamily="34" charset="0"/>
                  <a:cs typeface="Arial" panose="020B0604020202020204" pitchFamily="34" charset="0"/>
                </a:endParaRPr>
              </a:p>
            </p:txBody>
          </p:sp>
        </p:grpSp>
        <p:grpSp>
          <p:nvGrpSpPr>
            <p:cNvPr id="651" name="Group 650">
              <a:extLst>
                <a:ext uri="{FF2B5EF4-FFF2-40B4-BE49-F238E27FC236}">
                  <a16:creationId xmlns="" xmlns:a16="http://schemas.microsoft.com/office/drawing/2014/main" id="{DCA30946-532C-48C3-801F-C450E9428501}"/>
                </a:ext>
              </a:extLst>
            </p:cNvPr>
            <p:cNvGrpSpPr/>
            <p:nvPr/>
          </p:nvGrpSpPr>
          <p:grpSpPr>
            <a:xfrm>
              <a:off x="1276903" y="4510689"/>
              <a:ext cx="5527697" cy="108667"/>
              <a:chOff x="1276903" y="4329952"/>
              <a:chExt cx="5527697" cy="108667"/>
            </a:xfrm>
          </p:grpSpPr>
          <p:sp>
            <p:nvSpPr>
              <p:cNvPr id="652" name="TextBox 651">
                <a:extLst>
                  <a:ext uri="{FF2B5EF4-FFF2-40B4-BE49-F238E27FC236}">
                    <a16:creationId xmlns="" xmlns:a16="http://schemas.microsoft.com/office/drawing/2014/main" id="{2030DCAA-0CFC-48C9-9D81-59C16FCE56F6}"/>
                  </a:ext>
                </a:extLst>
              </p:cNvPr>
              <p:cNvSpPr txBox="1"/>
              <p:nvPr/>
            </p:nvSpPr>
            <p:spPr>
              <a:xfrm>
                <a:off x="2422522" y="4329952"/>
                <a:ext cx="296423" cy="108664"/>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83</a:t>
                </a:r>
                <a:endParaRPr kumimoji="0" lang="en-GB" sz="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53" name="TextBox 652">
                <a:extLst>
                  <a:ext uri="{FF2B5EF4-FFF2-40B4-BE49-F238E27FC236}">
                    <a16:creationId xmlns="" xmlns:a16="http://schemas.microsoft.com/office/drawing/2014/main" id="{7672D50E-F4AD-4CDC-816F-92860550A227}"/>
                  </a:ext>
                </a:extLst>
              </p:cNvPr>
              <p:cNvSpPr txBox="1"/>
              <p:nvPr/>
            </p:nvSpPr>
            <p:spPr>
              <a:xfrm>
                <a:off x="2812701" y="4329952"/>
                <a:ext cx="296423" cy="108664"/>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47</a:t>
                </a:r>
                <a:endParaRPr kumimoji="0" lang="en-GB" sz="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54" name="TextBox 653">
                <a:extLst>
                  <a:ext uri="{FF2B5EF4-FFF2-40B4-BE49-F238E27FC236}">
                    <a16:creationId xmlns="" xmlns:a16="http://schemas.microsoft.com/office/drawing/2014/main" id="{3B95F32C-DA97-4932-9008-45101B7F92F4}"/>
                  </a:ext>
                </a:extLst>
              </p:cNvPr>
              <p:cNvSpPr txBox="1"/>
              <p:nvPr/>
            </p:nvSpPr>
            <p:spPr>
              <a:xfrm>
                <a:off x="3016982" y="4329952"/>
                <a:ext cx="296423" cy="108664"/>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44</a:t>
                </a:r>
                <a:endParaRPr kumimoji="0" lang="en-GB" sz="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55" name="TextBox 654">
                <a:extLst>
                  <a:ext uri="{FF2B5EF4-FFF2-40B4-BE49-F238E27FC236}">
                    <a16:creationId xmlns="" xmlns:a16="http://schemas.microsoft.com/office/drawing/2014/main" id="{55FC86D1-55CF-4E0F-866E-B7FC712866C9}"/>
                  </a:ext>
                </a:extLst>
              </p:cNvPr>
              <p:cNvSpPr txBox="1"/>
              <p:nvPr/>
            </p:nvSpPr>
            <p:spPr>
              <a:xfrm>
                <a:off x="3191123" y="4329952"/>
                <a:ext cx="296423" cy="108664"/>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22</a:t>
                </a:r>
                <a:endParaRPr kumimoji="0" lang="en-GB" sz="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56" name="TextBox 655">
                <a:extLst>
                  <a:ext uri="{FF2B5EF4-FFF2-40B4-BE49-F238E27FC236}">
                    <a16:creationId xmlns="" xmlns:a16="http://schemas.microsoft.com/office/drawing/2014/main" id="{738BA889-4EC8-4D5D-86CD-9825CC4C3835}"/>
                  </a:ext>
                </a:extLst>
              </p:cNvPr>
              <p:cNvSpPr txBox="1"/>
              <p:nvPr/>
            </p:nvSpPr>
            <p:spPr>
              <a:xfrm>
                <a:off x="3385359" y="4329952"/>
                <a:ext cx="296423" cy="108664"/>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20</a:t>
                </a:r>
                <a:endParaRPr kumimoji="0" lang="en-GB" sz="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57" name="TextBox 656">
                <a:extLst>
                  <a:ext uri="{FF2B5EF4-FFF2-40B4-BE49-F238E27FC236}">
                    <a16:creationId xmlns="" xmlns:a16="http://schemas.microsoft.com/office/drawing/2014/main" id="{50ACA75E-DD38-498E-BE30-3D40A20E3E47}"/>
                  </a:ext>
                </a:extLst>
              </p:cNvPr>
              <p:cNvSpPr txBox="1"/>
              <p:nvPr/>
            </p:nvSpPr>
            <p:spPr>
              <a:xfrm>
                <a:off x="3589641" y="4329952"/>
                <a:ext cx="296423" cy="108664"/>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13</a:t>
                </a:r>
                <a:endParaRPr kumimoji="0" lang="en-GB" sz="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58" name="TextBox 657">
                <a:extLst>
                  <a:ext uri="{FF2B5EF4-FFF2-40B4-BE49-F238E27FC236}">
                    <a16:creationId xmlns="" xmlns:a16="http://schemas.microsoft.com/office/drawing/2014/main" id="{63114238-F019-4550-B851-99299F440350}"/>
                  </a:ext>
                </a:extLst>
              </p:cNvPr>
              <p:cNvSpPr txBox="1"/>
              <p:nvPr/>
            </p:nvSpPr>
            <p:spPr>
              <a:xfrm>
                <a:off x="3778852" y="4329952"/>
                <a:ext cx="296423" cy="108664"/>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12</a:t>
                </a:r>
                <a:endParaRPr kumimoji="0" lang="en-GB" sz="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59" name="TextBox 658">
                <a:extLst>
                  <a:ext uri="{FF2B5EF4-FFF2-40B4-BE49-F238E27FC236}">
                    <a16:creationId xmlns="" xmlns:a16="http://schemas.microsoft.com/office/drawing/2014/main" id="{BB8ADE11-186A-4032-99DC-D5AFF3E7BEB3}"/>
                  </a:ext>
                </a:extLst>
              </p:cNvPr>
              <p:cNvSpPr txBox="1"/>
              <p:nvPr/>
            </p:nvSpPr>
            <p:spPr>
              <a:xfrm>
                <a:off x="3973086" y="4329952"/>
                <a:ext cx="296423" cy="108664"/>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7</a:t>
                </a:r>
                <a:endParaRPr kumimoji="0" lang="en-GB" sz="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60" name="TextBox 659">
                <a:extLst>
                  <a:ext uri="{FF2B5EF4-FFF2-40B4-BE49-F238E27FC236}">
                    <a16:creationId xmlns="" xmlns:a16="http://schemas.microsoft.com/office/drawing/2014/main" id="{E654868D-29B7-4AF4-AD17-31BDA04A034D}"/>
                  </a:ext>
                </a:extLst>
              </p:cNvPr>
              <p:cNvSpPr txBox="1"/>
              <p:nvPr/>
            </p:nvSpPr>
            <p:spPr>
              <a:xfrm>
                <a:off x="4167323" y="4329952"/>
                <a:ext cx="296423" cy="108664"/>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6</a:t>
                </a:r>
                <a:endParaRPr kumimoji="0" lang="en-GB" sz="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61" name="TextBox 660">
                <a:extLst>
                  <a:ext uri="{FF2B5EF4-FFF2-40B4-BE49-F238E27FC236}">
                    <a16:creationId xmlns="" xmlns:a16="http://schemas.microsoft.com/office/drawing/2014/main" id="{B5967A7C-1E29-43A8-9E28-CBB3D1C70D0D}"/>
                  </a:ext>
                </a:extLst>
              </p:cNvPr>
              <p:cNvSpPr txBox="1"/>
              <p:nvPr/>
            </p:nvSpPr>
            <p:spPr>
              <a:xfrm>
                <a:off x="4361553" y="4329952"/>
                <a:ext cx="296423" cy="108664"/>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3</a:t>
                </a:r>
                <a:endParaRPr kumimoji="0" lang="en-GB" sz="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62" name="TextBox 661">
                <a:extLst>
                  <a:ext uri="{FF2B5EF4-FFF2-40B4-BE49-F238E27FC236}">
                    <a16:creationId xmlns="" xmlns:a16="http://schemas.microsoft.com/office/drawing/2014/main" id="{217A8B6B-8911-4076-B9A3-428500520983}"/>
                  </a:ext>
                </a:extLst>
              </p:cNvPr>
              <p:cNvSpPr txBox="1"/>
              <p:nvPr/>
            </p:nvSpPr>
            <p:spPr>
              <a:xfrm>
                <a:off x="4555792" y="4329952"/>
                <a:ext cx="296423" cy="108664"/>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3</a:t>
                </a:r>
                <a:endParaRPr kumimoji="0" lang="en-GB" sz="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63" name="TextBox 662">
                <a:extLst>
                  <a:ext uri="{FF2B5EF4-FFF2-40B4-BE49-F238E27FC236}">
                    <a16:creationId xmlns="" xmlns:a16="http://schemas.microsoft.com/office/drawing/2014/main" id="{F7B893E8-AEF5-44A5-8EB6-80826E62B0D7}"/>
                  </a:ext>
                </a:extLst>
              </p:cNvPr>
              <p:cNvSpPr txBox="1"/>
              <p:nvPr/>
            </p:nvSpPr>
            <p:spPr>
              <a:xfrm>
                <a:off x="4755043" y="4329952"/>
                <a:ext cx="296423" cy="108664"/>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3</a:t>
                </a:r>
                <a:endParaRPr kumimoji="0" lang="en-GB" sz="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64" name="TextBox 663">
                <a:extLst>
                  <a:ext uri="{FF2B5EF4-FFF2-40B4-BE49-F238E27FC236}">
                    <a16:creationId xmlns="" xmlns:a16="http://schemas.microsoft.com/office/drawing/2014/main" id="{A3604DCE-E863-47D3-843C-04439624CF18}"/>
                  </a:ext>
                </a:extLst>
              </p:cNvPr>
              <p:cNvSpPr txBox="1"/>
              <p:nvPr/>
            </p:nvSpPr>
            <p:spPr>
              <a:xfrm>
                <a:off x="4949281" y="4329952"/>
                <a:ext cx="296423" cy="108664"/>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a:t>
                </a:r>
                <a:endParaRPr kumimoji="0" lang="en-GB" sz="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65" name="TextBox 664">
                <a:extLst>
                  <a:ext uri="{FF2B5EF4-FFF2-40B4-BE49-F238E27FC236}">
                    <a16:creationId xmlns="" xmlns:a16="http://schemas.microsoft.com/office/drawing/2014/main" id="{F15BE346-D718-45F7-BF23-003EC5969B3B}"/>
                  </a:ext>
                </a:extLst>
              </p:cNvPr>
              <p:cNvSpPr txBox="1"/>
              <p:nvPr/>
            </p:nvSpPr>
            <p:spPr>
              <a:xfrm>
                <a:off x="5143515" y="4329952"/>
                <a:ext cx="296423" cy="108664"/>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a:t>
                </a:r>
                <a:endParaRPr kumimoji="0" lang="en-GB" sz="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66" name="TextBox 665">
                <a:extLst>
                  <a:ext uri="{FF2B5EF4-FFF2-40B4-BE49-F238E27FC236}">
                    <a16:creationId xmlns="" xmlns:a16="http://schemas.microsoft.com/office/drawing/2014/main" id="{BE2EFE8F-A038-4E6B-97B0-64EEA67EFA57}"/>
                  </a:ext>
                </a:extLst>
              </p:cNvPr>
              <p:cNvSpPr txBox="1"/>
              <p:nvPr/>
            </p:nvSpPr>
            <p:spPr>
              <a:xfrm>
                <a:off x="5347795" y="4329952"/>
                <a:ext cx="296423" cy="108664"/>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a:t>
                </a:r>
                <a:endParaRPr kumimoji="0" lang="en-GB" sz="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67" name="TextBox 666">
                <a:extLst>
                  <a:ext uri="{FF2B5EF4-FFF2-40B4-BE49-F238E27FC236}">
                    <a16:creationId xmlns="" xmlns:a16="http://schemas.microsoft.com/office/drawing/2014/main" id="{1A4CEE0D-B766-4414-9C28-00A8A1CA7170}"/>
                  </a:ext>
                </a:extLst>
              </p:cNvPr>
              <p:cNvSpPr txBox="1"/>
              <p:nvPr/>
            </p:nvSpPr>
            <p:spPr>
              <a:xfrm>
                <a:off x="5531982" y="4329952"/>
                <a:ext cx="296423" cy="108664"/>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a:t>
                </a:r>
                <a:endParaRPr kumimoji="0" lang="en-GB" sz="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68" name="TextBox 667">
                <a:extLst>
                  <a:ext uri="{FF2B5EF4-FFF2-40B4-BE49-F238E27FC236}">
                    <a16:creationId xmlns="" xmlns:a16="http://schemas.microsoft.com/office/drawing/2014/main" id="{394C1138-91A6-40E8-A558-AD09C7B76860}"/>
                  </a:ext>
                </a:extLst>
              </p:cNvPr>
              <p:cNvSpPr txBox="1"/>
              <p:nvPr/>
            </p:nvSpPr>
            <p:spPr>
              <a:xfrm>
                <a:off x="5726217" y="4329952"/>
                <a:ext cx="296423" cy="108664"/>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a:t>
                </a:r>
                <a:endParaRPr kumimoji="0" lang="en-GB" sz="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69" name="TextBox 668">
                <a:extLst>
                  <a:ext uri="{FF2B5EF4-FFF2-40B4-BE49-F238E27FC236}">
                    <a16:creationId xmlns="" xmlns:a16="http://schemas.microsoft.com/office/drawing/2014/main" id="{633363EC-7404-40AD-BAC1-D595A7B7DF65}"/>
                  </a:ext>
                </a:extLst>
              </p:cNvPr>
              <p:cNvSpPr txBox="1"/>
              <p:nvPr/>
            </p:nvSpPr>
            <p:spPr>
              <a:xfrm>
                <a:off x="5925477" y="4329952"/>
                <a:ext cx="296423" cy="108664"/>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a:t>
                </a:r>
                <a:endParaRPr kumimoji="0" lang="en-GB" sz="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70" name="TextBox 669">
                <a:extLst>
                  <a:ext uri="{FF2B5EF4-FFF2-40B4-BE49-F238E27FC236}">
                    <a16:creationId xmlns="" xmlns:a16="http://schemas.microsoft.com/office/drawing/2014/main" id="{CE24A039-D6DF-4AC4-8EA6-57B861FC519F}"/>
                  </a:ext>
                </a:extLst>
              </p:cNvPr>
              <p:cNvSpPr txBox="1"/>
              <p:nvPr/>
            </p:nvSpPr>
            <p:spPr>
              <a:xfrm>
                <a:off x="6114688" y="4329952"/>
                <a:ext cx="296423" cy="108664"/>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0</a:t>
                </a:r>
                <a:endParaRPr kumimoji="0" lang="en-GB" sz="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71" name="TextBox 670">
                <a:extLst>
                  <a:ext uri="{FF2B5EF4-FFF2-40B4-BE49-F238E27FC236}">
                    <a16:creationId xmlns="" xmlns:a16="http://schemas.microsoft.com/office/drawing/2014/main" id="{EF7CFCA9-1352-4629-8250-E12B37F97610}"/>
                  </a:ext>
                </a:extLst>
              </p:cNvPr>
              <p:cNvSpPr txBox="1"/>
              <p:nvPr/>
            </p:nvSpPr>
            <p:spPr>
              <a:xfrm>
                <a:off x="6313946" y="4329952"/>
                <a:ext cx="296423" cy="108664"/>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0</a:t>
                </a:r>
                <a:endParaRPr kumimoji="0" lang="en-GB" sz="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72" name="TextBox 671">
                <a:extLst>
                  <a:ext uri="{FF2B5EF4-FFF2-40B4-BE49-F238E27FC236}">
                    <a16:creationId xmlns="" xmlns:a16="http://schemas.microsoft.com/office/drawing/2014/main" id="{4A5F151B-AFA2-4955-93B9-91D6E50DE829}"/>
                  </a:ext>
                </a:extLst>
              </p:cNvPr>
              <p:cNvSpPr txBox="1"/>
              <p:nvPr/>
            </p:nvSpPr>
            <p:spPr>
              <a:xfrm>
                <a:off x="6508177" y="4329952"/>
                <a:ext cx="296423" cy="108664"/>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0</a:t>
                </a:r>
                <a:endParaRPr kumimoji="0" lang="en-GB" sz="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73" name="TextBox 672">
                <a:extLst>
                  <a:ext uri="{FF2B5EF4-FFF2-40B4-BE49-F238E27FC236}">
                    <a16:creationId xmlns="" xmlns:a16="http://schemas.microsoft.com/office/drawing/2014/main" id="{CA716921-D2B0-4992-8E83-BB5B4D632D4D}"/>
                  </a:ext>
                </a:extLst>
              </p:cNvPr>
              <p:cNvSpPr txBox="1"/>
              <p:nvPr/>
            </p:nvSpPr>
            <p:spPr>
              <a:xfrm>
                <a:off x="2616758" y="4329952"/>
                <a:ext cx="296423" cy="108664"/>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79</a:t>
                </a:r>
                <a:endParaRPr kumimoji="0" lang="en-GB" sz="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74" name="TextBox 673">
                <a:extLst>
                  <a:ext uri="{FF2B5EF4-FFF2-40B4-BE49-F238E27FC236}">
                    <a16:creationId xmlns="" xmlns:a16="http://schemas.microsoft.com/office/drawing/2014/main" id="{95B32AD6-E0ED-473B-BC69-E2B2DAC06179}"/>
                  </a:ext>
                </a:extLst>
              </p:cNvPr>
              <p:cNvSpPr txBox="1"/>
              <p:nvPr/>
            </p:nvSpPr>
            <p:spPr>
              <a:xfrm>
                <a:off x="1276903" y="4329955"/>
                <a:ext cx="1145619" cy="108664"/>
              </a:xfrm>
              <a:prstGeom prst="rect">
                <a:avLst/>
              </a:prstGeom>
              <a:noFill/>
            </p:spPr>
            <p:txBody>
              <a:bodyPr wrap="square" lIns="0" tIns="0" rIns="0" bIns="0" rtlCol="0" anchor="t">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schemeClr val="accent6"/>
                    </a:solidFill>
                    <a:effectLst/>
                    <a:uLnTx/>
                    <a:uFillTx/>
                    <a:latin typeface="Arial" panose="020B0604020202020204" pitchFamily="34" charset="0"/>
                    <a:cs typeface="Arial" panose="020B0604020202020204" pitchFamily="34" charset="0"/>
                  </a:rPr>
                  <a:t>Physician's choice</a:t>
                </a:r>
                <a:endParaRPr kumimoji="0" lang="en-GB" sz="800" b="1" i="0" u="none" strike="noStrike" kern="0" cap="none" spc="0" normalizeH="0" baseline="0" noProof="0" dirty="0">
                  <a:ln>
                    <a:noFill/>
                  </a:ln>
                  <a:solidFill>
                    <a:schemeClr val="accent6"/>
                  </a:solidFill>
                  <a:effectLst/>
                  <a:uLnTx/>
                  <a:uFillTx/>
                  <a:latin typeface="Arial" panose="020B0604020202020204" pitchFamily="34" charset="0"/>
                  <a:cs typeface="Arial" panose="020B0604020202020204" pitchFamily="34" charset="0"/>
                </a:endParaRPr>
              </a:p>
            </p:txBody>
          </p:sp>
        </p:grpSp>
      </p:grpSp>
      <p:grpSp>
        <p:nvGrpSpPr>
          <p:cNvPr id="189" name="Group 188">
            <a:extLst>
              <a:ext uri="{FF2B5EF4-FFF2-40B4-BE49-F238E27FC236}">
                <a16:creationId xmlns="" xmlns:a16="http://schemas.microsoft.com/office/drawing/2014/main" id="{BD92714B-F9FF-BB41-970B-5F1651489217}"/>
              </a:ext>
            </a:extLst>
          </p:cNvPr>
          <p:cNvGrpSpPr>
            <a:grpSpLocks noChangeAspect="1"/>
          </p:cNvGrpSpPr>
          <p:nvPr/>
        </p:nvGrpSpPr>
        <p:grpSpPr>
          <a:xfrm>
            <a:off x="6342224" y="1100711"/>
            <a:ext cx="5240173" cy="4437622"/>
            <a:chOff x="4266853" y="-519737"/>
            <a:chExt cx="3654877" cy="3095119"/>
          </a:xfrm>
        </p:grpSpPr>
        <p:grpSp>
          <p:nvGrpSpPr>
            <p:cNvPr id="190" name="Group 189">
              <a:extLst>
                <a:ext uri="{FF2B5EF4-FFF2-40B4-BE49-F238E27FC236}">
                  <a16:creationId xmlns="" xmlns:a16="http://schemas.microsoft.com/office/drawing/2014/main" id="{009BBFD0-729B-9946-9EB1-938A77F63A3E}"/>
                </a:ext>
              </a:extLst>
            </p:cNvPr>
            <p:cNvGrpSpPr/>
            <p:nvPr/>
          </p:nvGrpSpPr>
          <p:grpSpPr>
            <a:xfrm>
              <a:off x="4266853" y="-519737"/>
              <a:ext cx="3654877" cy="3095119"/>
              <a:chOff x="2003360" y="242991"/>
              <a:chExt cx="4110573" cy="4158693"/>
            </a:xfrm>
          </p:grpSpPr>
          <p:graphicFrame>
            <p:nvGraphicFramePr>
              <p:cNvPr id="192" name="Chart 191">
                <a:extLst>
                  <a:ext uri="{FF2B5EF4-FFF2-40B4-BE49-F238E27FC236}">
                    <a16:creationId xmlns="" xmlns:a16="http://schemas.microsoft.com/office/drawing/2014/main" id="{C0425D73-2B42-6A46-88C6-12AC40FBB330}"/>
                  </a:ext>
                </a:extLst>
              </p:cNvPr>
              <p:cNvGraphicFramePr/>
              <p:nvPr>
                <p:extLst>
                  <p:ext uri="{D42A27DB-BD31-4B8C-83A1-F6EECF244321}">
                    <p14:modId xmlns:p14="http://schemas.microsoft.com/office/powerpoint/2010/main" val="2255137279"/>
                  </p:ext>
                </p:extLst>
              </p:nvPr>
            </p:nvGraphicFramePr>
            <p:xfrm>
              <a:off x="2003360" y="242991"/>
              <a:ext cx="4110573" cy="4158693"/>
            </p:xfrm>
            <a:graphic>
              <a:graphicData uri="http://schemas.openxmlformats.org/drawingml/2006/chart">
                <c:chart xmlns:c="http://schemas.openxmlformats.org/drawingml/2006/chart" xmlns:r="http://schemas.openxmlformats.org/officeDocument/2006/relationships" r:id="rId3"/>
              </a:graphicData>
            </a:graphic>
          </p:graphicFrame>
          <p:sp>
            <p:nvSpPr>
              <p:cNvPr id="193" name="TextBox 192">
                <a:extLst>
                  <a:ext uri="{FF2B5EF4-FFF2-40B4-BE49-F238E27FC236}">
                    <a16:creationId xmlns="" xmlns:a16="http://schemas.microsoft.com/office/drawing/2014/main" id="{38959C7C-54D8-A14C-98CE-74A6197460DA}"/>
                  </a:ext>
                </a:extLst>
              </p:cNvPr>
              <p:cNvSpPr txBox="1"/>
              <p:nvPr/>
            </p:nvSpPr>
            <p:spPr>
              <a:xfrm>
                <a:off x="4106621" y="2732601"/>
                <a:ext cx="1932592" cy="43264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OR</a:t>
                </a:r>
                <a:r>
                  <a:rPr kumimoji="0" lang="en-GB" sz="1200" b="0" i="0" u="none" strike="noStrike" kern="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(95% CI)</a:t>
                </a:r>
                <a:r>
                  <a:rPr kumimoji="0" lang="en-GB" sz="1200" b="1" i="0" u="none" strike="noStrike" kern="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r>
                  <a:rPr kumimoji="0" lang="en-GB" sz="1200" b="0" i="0" u="none" strike="noStrike" kern="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a:t>
                </a:r>
                <a:br>
                  <a:rPr kumimoji="0" lang="en-GB" sz="1200" b="0" i="0" u="none" strike="noStrike" kern="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br>
                <a:r>
                  <a:rPr kumimoji="0" lang="en-GB" sz="1200" b="1" i="0" u="none" strike="noStrike" kern="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20.86</a:t>
                </a:r>
                <a:r>
                  <a:rPr kumimoji="0" lang="en-GB" sz="1200" b="0" i="0" u="none" strike="noStrike" kern="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(4.18- 379.18); p&lt;0.001</a:t>
                </a:r>
              </a:p>
            </p:txBody>
          </p:sp>
        </p:grpSp>
        <p:sp>
          <p:nvSpPr>
            <p:cNvPr id="191" name="Rectangle 4137">
              <a:extLst>
                <a:ext uri="{FF2B5EF4-FFF2-40B4-BE49-F238E27FC236}">
                  <a16:creationId xmlns="" xmlns:a16="http://schemas.microsoft.com/office/drawing/2014/main" id="{53E5A663-AD4E-CF45-9E09-6475FE6BBB76}"/>
                </a:ext>
              </a:extLst>
            </p:cNvPr>
            <p:cNvSpPr>
              <a:spLocks noChangeArrowheads="1"/>
            </p:cNvSpPr>
            <p:nvPr/>
          </p:nvSpPr>
          <p:spPr bwMode="auto">
            <a:xfrm>
              <a:off x="4633262" y="-153137"/>
              <a:ext cx="3143118" cy="257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altLang="en-US" b="1" i="0" u="none" strike="noStrike" kern="1200" cap="all" spc="0" normalizeH="0" noProof="0" dirty="0">
                  <a:ln>
                    <a:noFill/>
                  </a:ln>
                  <a:solidFill>
                    <a:schemeClr val="accent1"/>
                  </a:solidFill>
                  <a:effectLst/>
                  <a:uLnTx/>
                  <a:uFillTx/>
                  <a:latin typeface="Arial" panose="020B0604020202020204" pitchFamily="34" charset="0"/>
                  <a:cs typeface="Arial" panose="020B0604020202020204" pitchFamily="34" charset="0"/>
                </a:rPr>
                <a:t>Confirmed ORR in Cohort A</a:t>
              </a:r>
            </a:p>
          </p:txBody>
        </p:sp>
      </p:grpSp>
      <p:sp>
        <p:nvSpPr>
          <p:cNvPr id="194" name="TextBox 193">
            <a:extLst>
              <a:ext uri="{FF2B5EF4-FFF2-40B4-BE49-F238E27FC236}">
                <a16:creationId xmlns="" xmlns:a16="http://schemas.microsoft.com/office/drawing/2014/main" id="{42C8F694-F0F4-7140-87C5-2B8694A9E9EE}"/>
              </a:ext>
            </a:extLst>
          </p:cNvPr>
          <p:cNvSpPr txBox="1"/>
          <p:nvPr/>
        </p:nvSpPr>
        <p:spPr>
          <a:xfrm>
            <a:off x="2845644" y="2360733"/>
            <a:ext cx="3207913" cy="461665"/>
          </a:xfrm>
          <a:prstGeom prst="rect">
            <a:avLst/>
          </a:prstGeom>
          <a:noFill/>
        </p:spPr>
        <p:txBody>
          <a:bodyPr wrap="square">
            <a:spAutoFit/>
          </a:bodyPr>
          <a:lstStyle/>
          <a:p>
            <a:pPr algn="ctr">
              <a:defRPr/>
            </a:pPr>
            <a:r>
              <a:rPr lang="en-GB" sz="1200" b="1" dirty="0">
                <a:solidFill>
                  <a:schemeClr val="tx1"/>
                </a:solidFill>
                <a:latin typeface="Arial" panose="020B0604020202020204" pitchFamily="34" charset="0"/>
                <a:cs typeface="Arial" panose="020B0604020202020204" pitchFamily="34" charset="0"/>
              </a:rPr>
              <a:t>HR </a:t>
            </a:r>
            <a:r>
              <a:rPr lang="en-GB" sz="1200" dirty="0">
                <a:solidFill>
                  <a:schemeClr val="tx1"/>
                </a:solidFill>
                <a:latin typeface="Arial" panose="020B0604020202020204" pitchFamily="34" charset="0"/>
                <a:cs typeface="Arial" panose="020B0604020202020204" pitchFamily="34" charset="0"/>
              </a:rPr>
              <a:t>(95% CI):</a:t>
            </a:r>
          </a:p>
          <a:p>
            <a:pPr algn="ctr">
              <a:defRPr/>
            </a:pPr>
            <a:r>
              <a:rPr lang="en-GB" sz="1200" b="1" dirty="0">
                <a:solidFill>
                  <a:schemeClr val="tx1"/>
                </a:solidFill>
                <a:latin typeface="Arial" panose="020B0604020202020204" pitchFamily="34" charset="0"/>
                <a:cs typeface="Arial" panose="020B0604020202020204" pitchFamily="34" charset="0"/>
              </a:rPr>
              <a:t> </a:t>
            </a:r>
            <a:r>
              <a:rPr lang="en-GB" sz="1200" b="1" dirty="0">
                <a:latin typeface="Arial" panose="020B0604020202020204" pitchFamily="34" charset="0"/>
                <a:cs typeface="Arial" panose="020B0604020202020204" pitchFamily="34" charset="0"/>
              </a:rPr>
              <a:t>0.34 </a:t>
            </a:r>
            <a:r>
              <a:rPr lang="en-GB" sz="1200" dirty="0">
                <a:latin typeface="Arial" panose="020B0604020202020204" pitchFamily="34" charset="0"/>
                <a:cs typeface="Arial" panose="020B0604020202020204" pitchFamily="34" charset="0"/>
              </a:rPr>
              <a:t>(</a:t>
            </a:r>
            <a:r>
              <a:rPr lang="en-GB" sz="1200" dirty="0">
                <a:solidFill>
                  <a:schemeClr val="tx1"/>
                </a:solidFill>
                <a:latin typeface="Arial" panose="020B0604020202020204" pitchFamily="34" charset="0"/>
                <a:cs typeface="Arial" panose="020B0604020202020204" pitchFamily="34" charset="0"/>
              </a:rPr>
              <a:t>0.25-0.47); p&lt;0.001</a:t>
            </a:r>
            <a:endParaRPr lang="en-GB" sz="1200" b="1" dirty="0">
              <a:solidFill>
                <a:schemeClr val="tx1"/>
              </a:solidFill>
              <a:latin typeface="Arial" panose="020B0604020202020204" pitchFamily="34" charset="0"/>
              <a:cs typeface="Arial" panose="020B0604020202020204" pitchFamily="34" charset="0"/>
            </a:endParaRPr>
          </a:p>
        </p:txBody>
      </p:sp>
      <p:sp>
        <p:nvSpPr>
          <p:cNvPr id="196" name="TextBox 195">
            <a:extLst>
              <a:ext uri="{FF2B5EF4-FFF2-40B4-BE49-F238E27FC236}">
                <a16:creationId xmlns="" xmlns:a16="http://schemas.microsoft.com/office/drawing/2014/main" id="{0A752936-A45B-6744-BEAF-BCA33E15AE15}"/>
              </a:ext>
            </a:extLst>
          </p:cNvPr>
          <p:cNvSpPr txBox="1"/>
          <p:nvPr/>
        </p:nvSpPr>
        <p:spPr>
          <a:xfrm>
            <a:off x="3166399" y="3278655"/>
            <a:ext cx="660837" cy="276999"/>
          </a:xfrm>
          <a:prstGeom prst="rect">
            <a:avLst/>
          </a:prstGeom>
          <a:noFill/>
        </p:spPr>
        <p:txBody>
          <a:bodyPr wrap="square">
            <a:spAutoFit/>
          </a:bodyPr>
          <a:lstStyle/>
          <a:p>
            <a:pPr marL="0" marR="0" algn="ctr">
              <a:spcBef>
                <a:spcPts val="0"/>
              </a:spcBef>
              <a:spcAft>
                <a:spcPts val="0"/>
              </a:spcAft>
            </a:pPr>
            <a:r>
              <a:rPr lang="en-GB" sz="1200" dirty="0">
                <a:solidFill>
                  <a:schemeClr val="accent6"/>
                </a:solidFill>
                <a:effectLst/>
                <a:latin typeface="Arial" panose="020B0604020202020204" pitchFamily="34" charset="0"/>
                <a:ea typeface="Times New Roman" panose="02020603050405020304" pitchFamily="18" charset="0"/>
                <a:cs typeface="Arial" panose="020B0604020202020204" pitchFamily="34" charset="0"/>
              </a:rPr>
              <a:t>7.4</a:t>
            </a:r>
          </a:p>
        </p:txBody>
      </p:sp>
      <p:sp>
        <p:nvSpPr>
          <p:cNvPr id="198" name="TextBox 197">
            <a:extLst>
              <a:ext uri="{FF2B5EF4-FFF2-40B4-BE49-F238E27FC236}">
                <a16:creationId xmlns="" xmlns:a16="http://schemas.microsoft.com/office/drawing/2014/main" id="{59904C8E-A8A6-834E-8376-2500C957F587}"/>
              </a:ext>
            </a:extLst>
          </p:cNvPr>
          <p:cNvSpPr txBox="1"/>
          <p:nvPr/>
        </p:nvSpPr>
        <p:spPr>
          <a:xfrm>
            <a:off x="2375797" y="3605502"/>
            <a:ext cx="670906" cy="276999"/>
          </a:xfrm>
          <a:prstGeom prst="rect">
            <a:avLst/>
          </a:prstGeom>
          <a:noFill/>
        </p:spPr>
        <p:txBody>
          <a:bodyPr wrap="square">
            <a:spAutoFit/>
          </a:bodyPr>
          <a:lstStyle/>
          <a:p>
            <a:pPr marL="0" marR="0" algn="ctr">
              <a:spcBef>
                <a:spcPts val="0"/>
              </a:spcBef>
              <a:spcAft>
                <a:spcPts val="0"/>
              </a:spcAft>
            </a:pPr>
            <a:r>
              <a:rPr lang="en-GB" sz="1200" dirty="0">
                <a:solidFill>
                  <a:schemeClr val="accent1"/>
                </a:solidFill>
                <a:effectLst/>
                <a:latin typeface="Arial" panose="020B0604020202020204" pitchFamily="34" charset="0"/>
                <a:ea typeface="Times New Roman" panose="02020603050405020304" pitchFamily="18" charset="0"/>
                <a:cs typeface="Arial" panose="020B0604020202020204" pitchFamily="34" charset="0"/>
              </a:rPr>
              <a:t>3.6</a:t>
            </a:r>
          </a:p>
        </p:txBody>
      </p:sp>
      <p:cxnSp>
        <p:nvCxnSpPr>
          <p:cNvPr id="3" name="Straight Connector 2">
            <a:extLst>
              <a:ext uri="{FF2B5EF4-FFF2-40B4-BE49-F238E27FC236}">
                <a16:creationId xmlns="" xmlns:a16="http://schemas.microsoft.com/office/drawing/2014/main" id="{A710082A-1951-2FCA-1B46-3ED9F57C3A82}"/>
              </a:ext>
            </a:extLst>
          </p:cNvPr>
          <p:cNvCxnSpPr>
            <a:cxnSpLocks/>
          </p:cNvCxnSpPr>
          <p:nvPr/>
        </p:nvCxnSpPr>
        <p:spPr>
          <a:xfrm flipV="1">
            <a:off x="1744163" y="3575750"/>
            <a:ext cx="3595139" cy="525"/>
          </a:xfrm>
          <a:prstGeom prst="line">
            <a:avLst/>
          </a:prstGeom>
          <a:ln w="1587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8716971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FE305073-B211-4FF0-9BAA-ED577002787D}"/>
              </a:ext>
            </a:extLst>
          </p:cNvPr>
          <p:cNvSpPr>
            <a:spLocks noGrp="1"/>
          </p:cNvSpPr>
          <p:nvPr>
            <p:ph type="title"/>
          </p:nvPr>
        </p:nvSpPr>
        <p:spPr>
          <a:xfrm>
            <a:off x="619199" y="246566"/>
            <a:ext cx="9186439" cy="807285"/>
          </a:xfrm>
        </p:spPr>
        <p:txBody>
          <a:bodyPr/>
          <a:lstStyle/>
          <a:p>
            <a:r>
              <a:rPr lang="en-GB" dirty="0"/>
              <a:t>PRO</a:t>
            </a:r>
            <a:r>
              <a:rPr lang="en-GB" cap="none" dirty="0"/>
              <a:t>found</a:t>
            </a:r>
            <a:r>
              <a:rPr lang="en-GB" dirty="0"/>
              <a:t> Secondary Endpoint: </a:t>
            </a:r>
            <a:br>
              <a:rPr lang="en-GB" dirty="0"/>
            </a:br>
            <a:r>
              <a:rPr lang="en-GB" dirty="0"/>
              <a:t>Significant Improvement in OS in </a:t>
            </a:r>
            <a:r>
              <a:rPr lang="en-GB" cap="none" dirty="0"/>
              <a:t>m</a:t>
            </a:r>
            <a:r>
              <a:rPr lang="en-GB" dirty="0"/>
              <a:t>CRPC with </a:t>
            </a:r>
            <a:r>
              <a:rPr lang="en-GB" i="1" dirty="0"/>
              <a:t>BRCA1/2</a:t>
            </a:r>
            <a:r>
              <a:rPr lang="en-GB" dirty="0"/>
              <a:t> or </a:t>
            </a:r>
            <a:r>
              <a:rPr lang="en-GB" i="1" dirty="0"/>
              <a:t>ATM</a:t>
            </a:r>
            <a:r>
              <a:rPr lang="en-GB" dirty="0"/>
              <a:t> Mutations (Cohort A)</a:t>
            </a:r>
          </a:p>
        </p:txBody>
      </p:sp>
      <p:sp>
        <p:nvSpPr>
          <p:cNvPr id="2" name="Slide Number Placeholder 1">
            <a:extLst>
              <a:ext uri="{FF2B5EF4-FFF2-40B4-BE49-F238E27FC236}">
                <a16:creationId xmlns="" xmlns:a16="http://schemas.microsoft.com/office/drawing/2014/main" id="{5131734B-93B1-734A-B102-C67CF163091A}"/>
              </a:ext>
            </a:extLst>
          </p:cNvPr>
          <p:cNvSpPr>
            <a:spLocks noGrp="1"/>
          </p:cNvSpPr>
          <p:nvPr>
            <p:ph type="sldNum" sz="quarter" idx="4"/>
          </p:nvPr>
        </p:nvSpPr>
        <p:spPr/>
        <p:txBody>
          <a:bodyPr/>
          <a:lstStyle/>
          <a:p>
            <a:fld id="{FCE43C0F-8A7B-3A4B-9DB5-B3472E36E833}" type="slidenum">
              <a:rPr lang="en-GB" smtClean="0"/>
              <a:pPr/>
              <a:t>21</a:t>
            </a:fld>
            <a:endParaRPr lang="en-GB" dirty="0"/>
          </a:p>
        </p:txBody>
      </p:sp>
      <p:sp>
        <p:nvSpPr>
          <p:cNvPr id="11" name="Content Placeholder 10">
            <a:extLst>
              <a:ext uri="{FF2B5EF4-FFF2-40B4-BE49-F238E27FC236}">
                <a16:creationId xmlns="" xmlns:a16="http://schemas.microsoft.com/office/drawing/2014/main" id="{3BB2B3A8-6CFB-9947-B5F6-5A57EE13C6FE}"/>
              </a:ext>
            </a:extLst>
          </p:cNvPr>
          <p:cNvSpPr>
            <a:spLocks noGrp="1"/>
          </p:cNvSpPr>
          <p:nvPr>
            <p:ph sz="quarter" idx="15"/>
          </p:nvPr>
        </p:nvSpPr>
        <p:spPr>
          <a:xfrm>
            <a:off x="620184" y="6326615"/>
            <a:ext cx="10962216" cy="365125"/>
          </a:xfrm>
        </p:spPr>
        <p:txBody>
          <a:bodyPr/>
          <a:lstStyle/>
          <a:p>
            <a:r>
              <a:rPr lang="en-GB" sz="900" dirty="0"/>
              <a:t>Median follow-up duration for censored patients: olaparib, 21.9 months; control, 21.0 months</a:t>
            </a:r>
          </a:p>
          <a:p>
            <a:r>
              <a:rPr lang="en-GB" sz="900" baseline="30000" dirty="0"/>
              <a:t>a</a:t>
            </a:r>
            <a:r>
              <a:rPr lang="en-GB" sz="900" dirty="0"/>
              <a:t> Re-censored; conducted using rank-preserving structural failure time model to demonstrate the impact on OS of crossover of patients from the control arm to receive olaparib as a first subsequent anticancer therapy</a:t>
            </a:r>
          </a:p>
          <a:p>
            <a:r>
              <a:rPr lang="en-GB" sz="900" dirty="0"/>
              <a:t>CI, confidence interval; HR, hazard ratio; OS, overall survival</a:t>
            </a:r>
          </a:p>
          <a:p>
            <a:r>
              <a:rPr lang="en-GB" sz="900" dirty="0"/>
              <a:t>Adapted from: Hussain M, et al. N Engl J Med. 2020;383:2345-57</a:t>
            </a:r>
          </a:p>
        </p:txBody>
      </p:sp>
      <p:grpSp>
        <p:nvGrpSpPr>
          <p:cNvPr id="7" name="Group 6"/>
          <p:cNvGrpSpPr/>
          <p:nvPr/>
        </p:nvGrpSpPr>
        <p:grpSpPr>
          <a:xfrm>
            <a:off x="444217" y="2227828"/>
            <a:ext cx="5510502" cy="3666517"/>
            <a:chOff x="422946" y="2209718"/>
            <a:chExt cx="5510502" cy="3666517"/>
          </a:xfrm>
        </p:grpSpPr>
        <p:sp>
          <p:nvSpPr>
            <p:cNvPr id="1411" name="TextBox 1410">
              <a:extLst>
                <a:ext uri="{FF2B5EF4-FFF2-40B4-BE49-F238E27FC236}">
                  <a16:creationId xmlns="" xmlns:a16="http://schemas.microsoft.com/office/drawing/2014/main" id="{4E4D11F6-2A86-4508-A917-7AB7053F21FA}"/>
                </a:ext>
              </a:extLst>
            </p:cNvPr>
            <p:cNvSpPr txBox="1"/>
            <p:nvPr/>
          </p:nvSpPr>
          <p:spPr>
            <a:xfrm>
              <a:off x="5051456" y="5089422"/>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30</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12" name="TextBox 1411">
              <a:extLst>
                <a:ext uri="{FF2B5EF4-FFF2-40B4-BE49-F238E27FC236}">
                  <a16:creationId xmlns="" xmlns:a16="http://schemas.microsoft.com/office/drawing/2014/main" id="{B3C30BCD-ED62-429C-A52D-1DA361EAAE8C}"/>
                </a:ext>
              </a:extLst>
            </p:cNvPr>
            <p:cNvSpPr txBox="1"/>
            <p:nvPr/>
          </p:nvSpPr>
          <p:spPr>
            <a:xfrm>
              <a:off x="5323635" y="5089422"/>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32</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13" name="TextBox 1412">
              <a:extLst>
                <a:ext uri="{FF2B5EF4-FFF2-40B4-BE49-F238E27FC236}">
                  <a16:creationId xmlns="" xmlns:a16="http://schemas.microsoft.com/office/drawing/2014/main" id="{79402218-3D4A-441D-94A2-E07319E1CB0C}"/>
                </a:ext>
              </a:extLst>
            </p:cNvPr>
            <p:cNvSpPr txBox="1"/>
            <p:nvPr/>
          </p:nvSpPr>
          <p:spPr>
            <a:xfrm>
              <a:off x="4779277" y="5089422"/>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28</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14" name="TextBox 1413">
              <a:extLst>
                <a:ext uri="{FF2B5EF4-FFF2-40B4-BE49-F238E27FC236}">
                  <a16:creationId xmlns="" xmlns:a16="http://schemas.microsoft.com/office/drawing/2014/main" id="{1956308A-6214-4974-A3CB-6AB0CC75059E}"/>
                </a:ext>
              </a:extLst>
            </p:cNvPr>
            <p:cNvSpPr txBox="1"/>
            <p:nvPr/>
          </p:nvSpPr>
          <p:spPr>
            <a:xfrm>
              <a:off x="4507099" y="5089422"/>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26</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cxnSp>
          <p:nvCxnSpPr>
            <p:cNvPr id="1415" name="Straight Connector 1414">
              <a:extLst>
                <a:ext uri="{FF2B5EF4-FFF2-40B4-BE49-F238E27FC236}">
                  <a16:creationId xmlns="" xmlns:a16="http://schemas.microsoft.com/office/drawing/2014/main" id="{83865F96-8E1E-40A5-B70D-62C896502F4C}"/>
                </a:ext>
              </a:extLst>
            </p:cNvPr>
            <p:cNvCxnSpPr>
              <a:cxnSpLocks/>
            </p:cNvCxnSpPr>
            <p:nvPr/>
          </p:nvCxnSpPr>
          <p:spPr>
            <a:xfrm>
              <a:off x="1035325" y="3641015"/>
              <a:ext cx="4728399" cy="0"/>
            </a:xfrm>
            <a:prstGeom prst="line">
              <a:avLst/>
            </a:prstGeom>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416" name="Freeform 5">
              <a:extLst>
                <a:ext uri="{FF2B5EF4-FFF2-40B4-BE49-F238E27FC236}">
                  <a16:creationId xmlns="" xmlns:a16="http://schemas.microsoft.com/office/drawing/2014/main" id="{8B47DF50-038C-4AB8-8B00-C204434F43B4}"/>
                </a:ext>
              </a:extLst>
            </p:cNvPr>
            <p:cNvSpPr>
              <a:spLocks/>
            </p:cNvSpPr>
            <p:nvPr/>
          </p:nvSpPr>
          <p:spPr bwMode="auto">
            <a:xfrm>
              <a:off x="1137844" y="2292955"/>
              <a:ext cx="4631287" cy="2696152"/>
            </a:xfrm>
            <a:custGeom>
              <a:avLst/>
              <a:gdLst>
                <a:gd name="T0" fmla="*/ 0 w 2575"/>
                <a:gd name="T1" fmla="*/ 0 h 1537"/>
                <a:gd name="T2" fmla="*/ 0 w 2575"/>
                <a:gd name="T3" fmla="*/ 1537 h 1537"/>
                <a:gd name="T4" fmla="*/ 2575 w 2575"/>
                <a:gd name="T5" fmla="*/ 1537 h 1537"/>
              </a:gdLst>
              <a:ahLst/>
              <a:cxnLst>
                <a:cxn ang="0">
                  <a:pos x="T0" y="T1"/>
                </a:cxn>
                <a:cxn ang="0">
                  <a:pos x="T2" y="T3"/>
                </a:cxn>
                <a:cxn ang="0">
                  <a:pos x="T4" y="T5"/>
                </a:cxn>
              </a:cxnLst>
              <a:rect l="0" t="0" r="r" b="b"/>
              <a:pathLst>
                <a:path w="2575" h="1537">
                  <a:moveTo>
                    <a:pt x="0" y="0"/>
                  </a:moveTo>
                  <a:lnTo>
                    <a:pt x="0" y="1537"/>
                  </a:lnTo>
                  <a:lnTo>
                    <a:pt x="2575" y="1537"/>
                  </a:lnTo>
                </a:path>
              </a:pathLst>
            </a:custGeom>
            <a:noFill/>
            <a:ln w="19050"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17" name="Line 6">
              <a:extLst>
                <a:ext uri="{FF2B5EF4-FFF2-40B4-BE49-F238E27FC236}">
                  <a16:creationId xmlns="" xmlns:a16="http://schemas.microsoft.com/office/drawing/2014/main" id="{BEA1BFD7-243C-42AC-A423-632A38F6AA45}"/>
                </a:ext>
              </a:extLst>
            </p:cNvPr>
            <p:cNvSpPr>
              <a:spLocks noChangeShapeType="1"/>
            </p:cNvSpPr>
            <p:nvPr/>
          </p:nvSpPr>
          <p:spPr bwMode="auto">
            <a:xfrm>
              <a:off x="1035325" y="2296463"/>
              <a:ext cx="102519"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18" name="Line 8">
              <a:extLst>
                <a:ext uri="{FF2B5EF4-FFF2-40B4-BE49-F238E27FC236}">
                  <a16:creationId xmlns="" xmlns:a16="http://schemas.microsoft.com/office/drawing/2014/main" id="{48706224-B54F-475C-8630-91175124113E}"/>
                </a:ext>
              </a:extLst>
            </p:cNvPr>
            <p:cNvSpPr>
              <a:spLocks noChangeShapeType="1"/>
            </p:cNvSpPr>
            <p:nvPr/>
          </p:nvSpPr>
          <p:spPr bwMode="auto">
            <a:xfrm>
              <a:off x="1035325" y="2836746"/>
              <a:ext cx="102519"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19" name="Line 10">
              <a:extLst>
                <a:ext uri="{FF2B5EF4-FFF2-40B4-BE49-F238E27FC236}">
                  <a16:creationId xmlns="" xmlns:a16="http://schemas.microsoft.com/office/drawing/2014/main" id="{07AA03FE-9470-4942-8814-8A3CAACF942C}"/>
                </a:ext>
              </a:extLst>
            </p:cNvPr>
            <p:cNvSpPr>
              <a:spLocks noChangeShapeType="1"/>
            </p:cNvSpPr>
            <p:nvPr/>
          </p:nvSpPr>
          <p:spPr bwMode="auto">
            <a:xfrm>
              <a:off x="1035325" y="3373521"/>
              <a:ext cx="102519"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20" name="Line 12">
              <a:extLst>
                <a:ext uri="{FF2B5EF4-FFF2-40B4-BE49-F238E27FC236}">
                  <a16:creationId xmlns="" xmlns:a16="http://schemas.microsoft.com/office/drawing/2014/main" id="{61D1FF66-4B74-4C6E-B119-F1470F9847DC}"/>
                </a:ext>
              </a:extLst>
            </p:cNvPr>
            <p:cNvSpPr>
              <a:spLocks noChangeShapeType="1"/>
            </p:cNvSpPr>
            <p:nvPr/>
          </p:nvSpPr>
          <p:spPr bwMode="auto">
            <a:xfrm>
              <a:off x="1035325" y="3910295"/>
              <a:ext cx="102519"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21" name="Line 14">
              <a:extLst>
                <a:ext uri="{FF2B5EF4-FFF2-40B4-BE49-F238E27FC236}">
                  <a16:creationId xmlns="" xmlns:a16="http://schemas.microsoft.com/office/drawing/2014/main" id="{D371CCA3-4AB1-44E0-A34F-4DF82BED95CF}"/>
                </a:ext>
              </a:extLst>
            </p:cNvPr>
            <p:cNvSpPr>
              <a:spLocks noChangeShapeType="1"/>
            </p:cNvSpPr>
            <p:nvPr/>
          </p:nvSpPr>
          <p:spPr bwMode="auto">
            <a:xfrm>
              <a:off x="1035325" y="4448824"/>
              <a:ext cx="102519"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22" name="Line 16">
              <a:extLst>
                <a:ext uri="{FF2B5EF4-FFF2-40B4-BE49-F238E27FC236}">
                  <a16:creationId xmlns="" xmlns:a16="http://schemas.microsoft.com/office/drawing/2014/main" id="{AD103A66-CC15-40E6-9979-BADCEFA2762E}"/>
                </a:ext>
              </a:extLst>
            </p:cNvPr>
            <p:cNvSpPr>
              <a:spLocks noChangeShapeType="1"/>
            </p:cNvSpPr>
            <p:nvPr/>
          </p:nvSpPr>
          <p:spPr bwMode="auto">
            <a:xfrm>
              <a:off x="1035325" y="4989107"/>
              <a:ext cx="102519"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23" name="Line 17">
              <a:extLst>
                <a:ext uri="{FF2B5EF4-FFF2-40B4-BE49-F238E27FC236}">
                  <a16:creationId xmlns="" xmlns:a16="http://schemas.microsoft.com/office/drawing/2014/main" id="{3B6407D5-0FBB-433C-825D-F16348E77F13}"/>
                </a:ext>
              </a:extLst>
            </p:cNvPr>
            <p:cNvSpPr>
              <a:spLocks noChangeShapeType="1"/>
            </p:cNvSpPr>
            <p:nvPr/>
          </p:nvSpPr>
          <p:spPr bwMode="auto">
            <a:xfrm>
              <a:off x="1137844" y="4989107"/>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24" name="Line 20">
              <a:extLst>
                <a:ext uri="{FF2B5EF4-FFF2-40B4-BE49-F238E27FC236}">
                  <a16:creationId xmlns="" xmlns:a16="http://schemas.microsoft.com/office/drawing/2014/main" id="{DE185E02-8E4C-4C01-B75B-7EDA53CBF0CE}"/>
                </a:ext>
              </a:extLst>
            </p:cNvPr>
            <p:cNvSpPr>
              <a:spLocks noChangeShapeType="1"/>
            </p:cNvSpPr>
            <p:nvPr/>
          </p:nvSpPr>
          <p:spPr bwMode="auto">
            <a:xfrm>
              <a:off x="2773156" y="4989107"/>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25" name="Line 22">
              <a:extLst>
                <a:ext uri="{FF2B5EF4-FFF2-40B4-BE49-F238E27FC236}">
                  <a16:creationId xmlns="" xmlns:a16="http://schemas.microsoft.com/office/drawing/2014/main" id="{09DB054F-7B89-4CCF-B82D-FC88D1800FBD}"/>
                </a:ext>
              </a:extLst>
            </p:cNvPr>
            <p:cNvSpPr>
              <a:spLocks noChangeShapeType="1"/>
            </p:cNvSpPr>
            <p:nvPr/>
          </p:nvSpPr>
          <p:spPr bwMode="auto">
            <a:xfrm>
              <a:off x="3590812" y="4989107"/>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26" name="Line 24">
              <a:extLst>
                <a:ext uri="{FF2B5EF4-FFF2-40B4-BE49-F238E27FC236}">
                  <a16:creationId xmlns="" xmlns:a16="http://schemas.microsoft.com/office/drawing/2014/main" id="{2F16613E-FAF7-4105-91BA-BD20AD2FB415}"/>
                </a:ext>
              </a:extLst>
            </p:cNvPr>
            <p:cNvSpPr>
              <a:spLocks noChangeShapeType="1"/>
            </p:cNvSpPr>
            <p:nvPr/>
          </p:nvSpPr>
          <p:spPr bwMode="auto">
            <a:xfrm>
              <a:off x="3863364" y="4989107"/>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27" name="Line 26">
              <a:extLst>
                <a:ext uri="{FF2B5EF4-FFF2-40B4-BE49-F238E27FC236}">
                  <a16:creationId xmlns="" xmlns:a16="http://schemas.microsoft.com/office/drawing/2014/main" id="{87CCC865-5D9A-4DD4-881D-B1773F28A190}"/>
                </a:ext>
              </a:extLst>
            </p:cNvPr>
            <p:cNvSpPr>
              <a:spLocks noChangeShapeType="1"/>
            </p:cNvSpPr>
            <p:nvPr/>
          </p:nvSpPr>
          <p:spPr bwMode="auto">
            <a:xfrm>
              <a:off x="4135916" y="4989107"/>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28" name="Line 28">
              <a:extLst>
                <a:ext uri="{FF2B5EF4-FFF2-40B4-BE49-F238E27FC236}">
                  <a16:creationId xmlns="" xmlns:a16="http://schemas.microsoft.com/office/drawing/2014/main" id="{67E2589E-6E2D-468E-8B5E-00667014C55C}"/>
                </a:ext>
              </a:extLst>
            </p:cNvPr>
            <p:cNvSpPr>
              <a:spLocks noChangeShapeType="1"/>
            </p:cNvSpPr>
            <p:nvPr/>
          </p:nvSpPr>
          <p:spPr bwMode="auto">
            <a:xfrm>
              <a:off x="4408468" y="4989107"/>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29" name="Line 30">
              <a:extLst>
                <a:ext uri="{FF2B5EF4-FFF2-40B4-BE49-F238E27FC236}">
                  <a16:creationId xmlns="" xmlns:a16="http://schemas.microsoft.com/office/drawing/2014/main" id="{80128CF6-8C73-4409-AE0C-DF3A1D8F5024}"/>
                </a:ext>
              </a:extLst>
            </p:cNvPr>
            <p:cNvSpPr>
              <a:spLocks noChangeShapeType="1"/>
            </p:cNvSpPr>
            <p:nvPr/>
          </p:nvSpPr>
          <p:spPr bwMode="auto">
            <a:xfrm>
              <a:off x="4681020" y="4989107"/>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30" name="Line 32">
              <a:extLst>
                <a:ext uri="{FF2B5EF4-FFF2-40B4-BE49-F238E27FC236}">
                  <a16:creationId xmlns="" xmlns:a16="http://schemas.microsoft.com/office/drawing/2014/main" id="{01A911F8-CA4A-4EDE-8EB6-B61E2C8D4B05}"/>
                </a:ext>
              </a:extLst>
            </p:cNvPr>
            <p:cNvSpPr>
              <a:spLocks noChangeShapeType="1"/>
            </p:cNvSpPr>
            <p:nvPr/>
          </p:nvSpPr>
          <p:spPr bwMode="auto">
            <a:xfrm>
              <a:off x="4953572" y="4989107"/>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31" name="Line 34">
              <a:extLst>
                <a:ext uri="{FF2B5EF4-FFF2-40B4-BE49-F238E27FC236}">
                  <a16:creationId xmlns="" xmlns:a16="http://schemas.microsoft.com/office/drawing/2014/main" id="{D60BACB5-5A55-4CF0-A459-1602F30C9AB0}"/>
                </a:ext>
              </a:extLst>
            </p:cNvPr>
            <p:cNvSpPr>
              <a:spLocks noChangeShapeType="1"/>
            </p:cNvSpPr>
            <p:nvPr/>
          </p:nvSpPr>
          <p:spPr bwMode="auto">
            <a:xfrm>
              <a:off x="5226124" y="4989107"/>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32" name="Line 36">
              <a:extLst>
                <a:ext uri="{FF2B5EF4-FFF2-40B4-BE49-F238E27FC236}">
                  <a16:creationId xmlns="" xmlns:a16="http://schemas.microsoft.com/office/drawing/2014/main" id="{9622C504-2F45-427A-8B0A-469FB706D02B}"/>
                </a:ext>
              </a:extLst>
            </p:cNvPr>
            <p:cNvSpPr>
              <a:spLocks noChangeShapeType="1"/>
            </p:cNvSpPr>
            <p:nvPr/>
          </p:nvSpPr>
          <p:spPr bwMode="auto">
            <a:xfrm>
              <a:off x="5498676" y="4989107"/>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33" name="Line 38">
              <a:extLst>
                <a:ext uri="{FF2B5EF4-FFF2-40B4-BE49-F238E27FC236}">
                  <a16:creationId xmlns="" xmlns:a16="http://schemas.microsoft.com/office/drawing/2014/main" id="{526A1163-0D71-4EAE-97F9-21EF821A9D69}"/>
                </a:ext>
              </a:extLst>
            </p:cNvPr>
            <p:cNvSpPr>
              <a:spLocks noChangeShapeType="1"/>
            </p:cNvSpPr>
            <p:nvPr/>
          </p:nvSpPr>
          <p:spPr bwMode="auto">
            <a:xfrm>
              <a:off x="5771224" y="4989107"/>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34" name="Line 18">
              <a:extLst>
                <a:ext uri="{FF2B5EF4-FFF2-40B4-BE49-F238E27FC236}">
                  <a16:creationId xmlns="" xmlns:a16="http://schemas.microsoft.com/office/drawing/2014/main" id="{F67A5FDA-6F78-4E22-BA7A-76C20FC39F65}"/>
                </a:ext>
              </a:extLst>
            </p:cNvPr>
            <p:cNvSpPr>
              <a:spLocks noChangeShapeType="1"/>
            </p:cNvSpPr>
            <p:nvPr/>
          </p:nvSpPr>
          <p:spPr bwMode="auto">
            <a:xfrm>
              <a:off x="1410396" y="4989695"/>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35" name="Line 18">
              <a:extLst>
                <a:ext uri="{FF2B5EF4-FFF2-40B4-BE49-F238E27FC236}">
                  <a16:creationId xmlns="" xmlns:a16="http://schemas.microsoft.com/office/drawing/2014/main" id="{577BC052-52BB-436D-8D5A-C4ABF7DCEE56}"/>
                </a:ext>
              </a:extLst>
            </p:cNvPr>
            <p:cNvSpPr>
              <a:spLocks noChangeShapeType="1"/>
            </p:cNvSpPr>
            <p:nvPr/>
          </p:nvSpPr>
          <p:spPr bwMode="auto">
            <a:xfrm>
              <a:off x="1682948" y="4990872"/>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36" name="Line 18">
              <a:extLst>
                <a:ext uri="{FF2B5EF4-FFF2-40B4-BE49-F238E27FC236}">
                  <a16:creationId xmlns="" xmlns:a16="http://schemas.microsoft.com/office/drawing/2014/main" id="{7753106D-2005-4AD1-A41B-9D634BA14772}"/>
                </a:ext>
              </a:extLst>
            </p:cNvPr>
            <p:cNvSpPr>
              <a:spLocks noChangeShapeType="1"/>
            </p:cNvSpPr>
            <p:nvPr/>
          </p:nvSpPr>
          <p:spPr bwMode="auto">
            <a:xfrm>
              <a:off x="1955500" y="4992050"/>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37" name="Line 18">
              <a:extLst>
                <a:ext uri="{FF2B5EF4-FFF2-40B4-BE49-F238E27FC236}">
                  <a16:creationId xmlns="" xmlns:a16="http://schemas.microsoft.com/office/drawing/2014/main" id="{E305C1A2-CCED-4992-BD26-EC8A15576B40}"/>
                </a:ext>
              </a:extLst>
            </p:cNvPr>
            <p:cNvSpPr>
              <a:spLocks noChangeShapeType="1"/>
            </p:cNvSpPr>
            <p:nvPr/>
          </p:nvSpPr>
          <p:spPr bwMode="auto">
            <a:xfrm>
              <a:off x="2228052" y="4993228"/>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38" name="Line 18">
              <a:extLst>
                <a:ext uri="{FF2B5EF4-FFF2-40B4-BE49-F238E27FC236}">
                  <a16:creationId xmlns="" xmlns:a16="http://schemas.microsoft.com/office/drawing/2014/main" id="{F4E5387D-19C9-46D6-A7C2-EA5CDCB34AC3}"/>
                </a:ext>
              </a:extLst>
            </p:cNvPr>
            <p:cNvSpPr>
              <a:spLocks noChangeShapeType="1"/>
            </p:cNvSpPr>
            <p:nvPr/>
          </p:nvSpPr>
          <p:spPr bwMode="auto">
            <a:xfrm>
              <a:off x="2500604" y="4993816"/>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39" name="Line 18">
              <a:extLst>
                <a:ext uri="{FF2B5EF4-FFF2-40B4-BE49-F238E27FC236}">
                  <a16:creationId xmlns="" xmlns:a16="http://schemas.microsoft.com/office/drawing/2014/main" id="{D9A7BF55-89A0-403D-B823-7441F1E5DCC6}"/>
                </a:ext>
              </a:extLst>
            </p:cNvPr>
            <p:cNvSpPr>
              <a:spLocks noChangeShapeType="1"/>
            </p:cNvSpPr>
            <p:nvPr/>
          </p:nvSpPr>
          <p:spPr bwMode="auto">
            <a:xfrm>
              <a:off x="3045708" y="4995584"/>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40" name="Line 18">
              <a:extLst>
                <a:ext uri="{FF2B5EF4-FFF2-40B4-BE49-F238E27FC236}">
                  <a16:creationId xmlns="" xmlns:a16="http://schemas.microsoft.com/office/drawing/2014/main" id="{467044B7-C572-463A-9A9E-742173B2FCD3}"/>
                </a:ext>
              </a:extLst>
            </p:cNvPr>
            <p:cNvSpPr>
              <a:spLocks noChangeShapeType="1"/>
            </p:cNvSpPr>
            <p:nvPr/>
          </p:nvSpPr>
          <p:spPr bwMode="auto">
            <a:xfrm>
              <a:off x="3318260" y="4996172"/>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41" name="TextBox 1440">
              <a:extLst>
                <a:ext uri="{FF2B5EF4-FFF2-40B4-BE49-F238E27FC236}">
                  <a16:creationId xmlns="" xmlns:a16="http://schemas.microsoft.com/office/drawing/2014/main" id="{9A2E8906-9C6A-40AE-BC34-38F724709904}"/>
                </a:ext>
              </a:extLst>
            </p:cNvPr>
            <p:cNvSpPr txBox="1"/>
            <p:nvPr/>
          </p:nvSpPr>
          <p:spPr>
            <a:xfrm>
              <a:off x="968776" y="5089422"/>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0</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42" name="TextBox 1441">
              <a:extLst>
                <a:ext uri="{FF2B5EF4-FFF2-40B4-BE49-F238E27FC236}">
                  <a16:creationId xmlns="" xmlns:a16="http://schemas.microsoft.com/office/drawing/2014/main" id="{EDEAFAD8-9308-441F-98E5-46691FF71963}"/>
                </a:ext>
              </a:extLst>
            </p:cNvPr>
            <p:cNvSpPr txBox="1"/>
            <p:nvPr/>
          </p:nvSpPr>
          <p:spPr>
            <a:xfrm>
              <a:off x="1240954" y="5089422"/>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43" name="TextBox 1442">
              <a:extLst>
                <a:ext uri="{FF2B5EF4-FFF2-40B4-BE49-F238E27FC236}">
                  <a16:creationId xmlns="" xmlns:a16="http://schemas.microsoft.com/office/drawing/2014/main" id="{A256D378-CC4A-4B27-9219-9F53DAF48AF0}"/>
                </a:ext>
              </a:extLst>
            </p:cNvPr>
            <p:cNvSpPr txBox="1"/>
            <p:nvPr/>
          </p:nvSpPr>
          <p:spPr>
            <a:xfrm>
              <a:off x="1513133" y="5089422"/>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4</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44" name="TextBox 1443">
              <a:extLst>
                <a:ext uri="{FF2B5EF4-FFF2-40B4-BE49-F238E27FC236}">
                  <a16:creationId xmlns="" xmlns:a16="http://schemas.microsoft.com/office/drawing/2014/main" id="{1DAED19B-39C7-41E8-8C94-220C960F5572}"/>
                </a:ext>
              </a:extLst>
            </p:cNvPr>
            <p:cNvSpPr txBox="1"/>
            <p:nvPr/>
          </p:nvSpPr>
          <p:spPr>
            <a:xfrm>
              <a:off x="1785312" y="5089422"/>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6</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45" name="TextBox 1444">
              <a:extLst>
                <a:ext uri="{FF2B5EF4-FFF2-40B4-BE49-F238E27FC236}">
                  <a16:creationId xmlns="" xmlns:a16="http://schemas.microsoft.com/office/drawing/2014/main" id="{54C882A8-A10C-46C7-A006-8EDDE96531B1}"/>
                </a:ext>
              </a:extLst>
            </p:cNvPr>
            <p:cNvSpPr txBox="1"/>
            <p:nvPr/>
          </p:nvSpPr>
          <p:spPr>
            <a:xfrm>
              <a:off x="2057490" y="5089422"/>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8</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46" name="TextBox 1445">
              <a:extLst>
                <a:ext uri="{FF2B5EF4-FFF2-40B4-BE49-F238E27FC236}">
                  <a16:creationId xmlns="" xmlns:a16="http://schemas.microsoft.com/office/drawing/2014/main" id="{F9FF17C5-8BB8-4EB3-AC24-8684C0A53DE5}"/>
                </a:ext>
              </a:extLst>
            </p:cNvPr>
            <p:cNvSpPr txBox="1"/>
            <p:nvPr/>
          </p:nvSpPr>
          <p:spPr>
            <a:xfrm>
              <a:off x="2329669" y="5089422"/>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10</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47" name="TextBox 1446">
              <a:extLst>
                <a:ext uri="{FF2B5EF4-FFF2-40B4-BE49-F238E27FC236}">
                  <a16:creationId xmlns="" xmlns:a16="http://schemas.microsoft.com/office/drawing/2014/main" id="{C865F2E8-111B-400C-8B7D-E864513B5684}"/>
                </a:ext>
              </a:extLst>
            </p:cNvPr>
            <p:cNvSpPr txBox="1"/>
            <p:nvPr/>
          </p:nvSpPr>
          <p:spPr>
            <a:xfrm>
              <a:off x="2601848" y="5089422"/>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12</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48" name="TextBox 1447">
              <a:extLst>
                <a:ext uri="{FF2B5EF4-FFF2-40B4-BE49-F238E27FC236}">
                  <a16:creationId xmlns="" xmlns:a16="http://schemas.microsoft.com/office/drawing/2014/main" id="{46389C78-1E1E-404B-BED5-29B7B775F923}"/>
                </a:ext>
              </a:extLst>
            </p:cNvPr>
            <p:cNvSpPr txBox="1"/>
            <p:nvPr/>
          </p:nvSpPr>
          <p:spPr>
            <a:xfrm>
              <a:off x="2874026" y="5089422"/>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14</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49" name="TextBox 1448">
              <a:extLst>
                <a:ext uri="{FF2B5EF4-FFF2-40B4-BE49-F238E27FC236}">
                  <a16:creationId xmlns="" xmlns:a16="http://schemas.microsoft.com/office/drawing/2014/main" id="{B01146B4-6B91-4EC6-B1EB-CE87BDF54D43}"/>
                </a:ext>
              </a:extLst>
            </p:cNvPr>
            <p:cNvSpPr txBox="1"/>
            <p:nvPr/>
          </p:nvSpPr>
          <p:spPr>
            <a:xfrm>
              <a:off x="3146205" y="5089422"/>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16</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50" name="TextBox 1449">
              <a:extLst>
                <a:ext uri="{FF2B5EF4-FFF2-40B4-BE49-F238E27FC236}">
                  <a16:creationId xmlns="" xmlns:a16="http://schemas.microsoft.com/office/drawing/2014/main" id="{B066D194-BEF9-451F-9FBC-BEB8D877D4E4}"/>
                </a:ext>
              </a:extLst>
            </p:cNvPr>
            <p:cNvSpPr txBox="1"/>
            <p:nvPr/>
          </p:nvSpPr>
          <p:spPr>
            <a:xfrm>
              <a:off x="3418384" y="5089422"/>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18</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51" name="TextBox 1450">
              <a:extLst>
                <a:ext uri="{FF2B5EF4-FFF2-40B4-BE49-F238E27FC236}">
                  <a16:creationId xmlns="" xmlns:a16="http://schemas.microsoft.com/office/drawing/2014/main" id="{5164F9C8-B95D-4A2C-8AD8-AAB4BD9ED119}"/>
                </a:ext>
              </a:extLst>
            </p:cNvPr>
            <p:cNvSpPr txBox="1"/>
            <p:nvPr/>
          </p:nvSpPr>
          <p:spPr>
            <a:xfrm>
              <a:off x="3690563" y="5089422"/>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20</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52" name="TextBox 1451">
              <a:extLst>
                <a:ext uri="{FF2B5EF4-FFF2-40B4-BE49-F238E27FC236}">
                  <a16:creationId xmlns="" xmlns:a16="http://schemas.microsoft.com/office/drawing/2014/main" id="{10D0D939-992A-4E68-BCB7-783EDB999A6D}"/>
                </a:ext>
              </a:extLst>
            </p:cNvPr>
            <p:cNvSpPr txBox="1"/>
            <p:nvPr/>
          </p:nvSpPr>
          <p:spPr>
            <a:xfrm>
              <a:off x="633037" y="4894728"/>
              <a:ext cx="335832" cy="184667"/>
            </a:xfrm>
            <a:prstGeom prst="rect">
              <a:avLst/>
            </a:prstGeom>
            <a:noFill/>
          </p:spPr>
          <p:txBody>
            <a:bodyPr wrap="square" lIns="0" tIns="0" rIns="0" bIns="0" rtlCol="0" anchor="ctr">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0</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53" name="TextBox 1452">
              <a:extLst>
                <a:ext uri="{FF2B5EF4-FFF2-40B4-BE49-F238E27FC236}">
                  <a16:creationId xmlns="" xmlns:a16="http://schemas.microsoft.com/office/drawing/2014/main" id="{D29627AB-1BE2-480A-8095-A75C9086A7BC}"/>
                </a:ext>
              </a:extLst>
            </p:cNvPr>
            <p:cNvSpPr txBox="1"/>
            <p:nvPr/>
          </p:nvSpPr>
          <p:spPr>
            <a:xfrm>
              <a:off x="633037" y="3283723"/>
              <a:ext cx="335832" cy="184667"/>
            </a:xfrm>
            <a:prstGeom prst="rect">
              <a:avLst/>
            </a:prstGeom>
            <a:noFill/>
          </p:spPr>
          <p:txBody>
            <a:bodyPr wrap="square" lIns="0" tIns="0" rIns="0" bIns="0" rtlCol="0" anchor="ctr">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60</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54" name="TextBox 1453">
              <a:extLst>
                <a:ext uri="{FF2B5EF4-FFF2-40B4-BE49-F238E27FC236}">
                  <a16:creationId xmlns="" xmlns:a16="http://schemas.microsoft.com/office/drawing/2014/main" id="{98B3CA51-E227-47E6-AF1E-8157530E20EC}"/>
                </a:ext>
              </a:extLst>
            </p:cNvPr>
            <p:cNvSpPr txBox="1"/>
            <p:nvPr/>
          </p:nvSpPr>
          <p:spPr>
            <a:xfrm>
              <a:off x="633037" y="3820729"/>
              <a:ext cx="335832" cy="184667"/>
            </a:xfrm>
            <a:prstGeom prst="rect">
              <a:avLst/>
            </a:prstGeom>
            <a:noFill/>
          </p:spPr>
          <p:txBody>
            <a:bodyPr wrap="square" lIns="0" tIns="0" rIns="0" bIns="0" rtlCol="0" anchor="ctr">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40</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55" name="TextBox 1454">
              <a:extLst>
                <a:ext uri="{FF2B5EF4-FFF2-40B4-BE49-F238E27FC236}">
                  <a16:creationId xmlns="" xmlns:a16="http://schemas.microsoft.com/office/drawing/2014/main" id="{E1A93261-07BA-4493-A607-AD9C097AAADF}"/>
                </a:ext>
              </a:extLst>
            </p:cNvPr>
            <p:cNvSpPr txBox="1"/>
            <p:nvPr/>
          </p:nvSpPr>
          <p:spPr>
            <a:xfrm>
              <a:off x="633037" y="4357731"/>
              <a:ext cx="335832" cy="184667"/>
            </a:xfrm>
            <a:prstGeom prst="rect">
              <a:avLst/>
            </a:prstGeom>
            <a:noFill/>
          </p:spPr>
          <p:txBody>
            <a:bodyPr wrap="square" lIns="0" tIns="0" rIns="0" bIns="0" rtlCol="0" anchor="ctr">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20</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56" name="TextBox 1455">
              <a:extLst>
                <a:ext uri="{FF2B5EF4-FFF2-40B4-BE49-F238E27FC236}">
                  <a16:creationId xmlns="" xmlns:a16="http://schemas.microsoft.com/office/drawing/2014/main" id="{276937DB-8019-416E-A684-B76CC132410F}"/>
                </a:ext>
              </a:extLst>
            </p:cNvPr>
            <p:cNvSpPr txBox="1"/>
            <p:nvPr/>
          </p:nvSpPr>
          <p:spPr>
            <a:xfrm>
              <a:off x="633037" y="2209718"/>
              <a:ext cx="335832" cy="184667"/>
            </a:xfrm>
            <a:prstGeom prst="rect">
              <a:avLst/>
            </a:prstGeom>
            <a:noFill/>
          </p:spPr>
          <p:txBody>
            <a:bodyPr wrap="square" lIns="0" tIns="0" rIns="0" bIns="0" rtlCol="0" anchor="ctr">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100</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57" name="TextBox 1456">
              <a:extLst>
                <a:ext uri="{FF2B5EF4-FFF2-40B4-BE49-F238E27FC236}">
                  <a16:creationId xmlns="" xmlns:a16="http://schemas.microsoft.com/office/drawing/2014/main" id="{FE13A631-FF95-4434-9BAA-F9B6D2053F39}"/>
                </a:ext>
              </a:extLst>
            </p:cNvPr>
            <p:cNvSpPr txBox="1"/>
            <p:nvPr/>
          </p:nvSpPr>
          <p:spPr>
            <a:xfrm>
              <a:off x="633037" y="2746721"/>
              <a:ext cx="335832" cy="184667"/>
            </a:xfrm>
            <a:prstGeom prst="rect">
              <a:avLst/>
            </a:prstGeom>
            <a:noFill/>
          </p:spPr>
          <p:txBody>
            <a:bodyPr wrap="square" lIns="0" tIns="0" rIns="0" bIns="0" rtlCol="0" anchor="ctr">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80</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58" name="TextBox 1457">
              <a:extLst>
                <a:ext uri="{FF2B5EF4-FFF2-40B4-BE49-F238E27FC236}">
                  <a16:creationId xmlns="" xmlns:a16="http://schemas.microsoft.com/office/drawing/2014/main" id="{B91F8A04-C643-44BB-8625-6276DD0ADFCA}"/>
                </a:ext>
              </a:extLst>
            </p:cNvPr>
            <p:cNvSpPr txBox="1"/>
            <p:nvPr/>
          </p:nvSpPr>
          <p:spPr>
            <a:xfrm>
              <a:off x="1129176" y="5253288"/>
              <a:ext cx="4639958"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Time from randomisation (months)</a:t>
              </a:r>
              <a:endParaRPr kumimoji="0" lang="en-GB" sz="1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59" name="TextBox 1458">
              <a:extLst>
                <a:ext uri="{FF2B5EF4-FFF2-40B4-BE49-F238E27FC236}">
                  <a16:creationId xmlns="" xmlns:a16="http://schemas.microsoft.com/office/drawing/2014/main" id="{950C825F-A9B4-462B-BEEA-B609F0B37D88}"/>
                </a:ext>
              </a:extLst>
            </p:cNvPr>
            <p:cNvSpPr txBox="1"/>
            <p:nvPr/>
          </p:nvSpPr>
          <p:spPr>
            <a:xfrm rot="16200000">
              <a:off x="-748995" y="3550446"/>
              <a:ext cx="2692636" cy="184667"/>
            </a:xfrm>
            <a:prstGeom prst="rect">
              <a:avLst/>
            </a:prstGeom>
            <a:noFill/>
          </p:spPr>
          <p:txBody>
            <a:bodyPr wrap="square" lIns="0" tIns="0" rIns="0" bIns="0" rtlCol="0" anchor="b">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OS (%)</a:t>
              </a:r>
              <a:endParaRPr kumimoji="0" lang="en-GB" sz="1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nvGrpSpPr>
            <p:cNvPr id="1460" name="Group 1459">
              <a:extLst>
                <a:ext uri="{FF2B5EF4-FFF2-40B4-BE49-F238E27FC236}">
                  <a16:creationId xmlns="" xmlns:a16="http://schemas.microsoft.com/office/drawing/2014/main" id="{21B37229-04D7-4DDD-9996-C193FBA919C9}"/>
                </a:ext>
              </a:extLst>
            </p:cNvPr>
            <p:cNvGrpSpPr/>
            <p:nvPr/>
          </p:nvGrpSpPr>
          <p:grpSpPr>
            <a:xfrm>
              <a:off x="968777" y="5496935"/>
              <a:ext cx="4964671" cy="246228"/>
              <a:chOff x="2422523" y="4329950"/>
              <a:chExt cx="4382077" cy="222836"/>
            </a:xfrm>
          </p:grpSpPr>
          <p:sp>
            <p:nvSpPr>
              <p:cNvPr id="1548" name="TextBox 1547">
                <a:extLst>
                  <a:ext uri="{FF2B5EF4-FFF2-40B4-BE49-F238E27FC236}">
                    <a16:creationId xmlns="" xmlns:a16="http://schemas.microsoft.com/office/drawing/2014/main" id="{CDA0F9A2-940E-46DD-90C8-777E77621256}"/>
                  </a:ext>
                </a:extLst>
              </p:cNvPr>
              <p:cNvSpPr txBox="1"/>
              <p:nvPr/>
            </p:nvSpPr>
            <p:spPr>
              <a:xfrm>
                <a:off x="2422523" y="4329952"/>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162</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83</a:t>
                </a:r>
                <a:endParaRPr kumimoji="0" lang="en-GB"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549" name="TextBox 1548">
                <a:extLst>
                  <a:ext uri="{FF2B5EF4-FFF2-40B4-BE49-F238E27FC236}">
                    <a16:creationId xmlns="" xmlns:a16="http://schemas.microsoft.com/office/drawing/2014/main" id="{4403D0A8-A5F9-4B6E-9992-357898C088FA}"/>
                  </a:ext>
                </a:extLst>
              </p:cNvPr>
              <p:cNvSpPr txBox="1"/>
              <p:nvPr/>
            </p:nvSpPr>
            <p:spPr>
              <a:xfrm>
                <a:off x="2903187" y="4329955"/>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150</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74</a:t>
                </a:r>
                <a:endParaRPr kumimoji="0" lang="en-GB"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550" name="TextBox 1549">
                <a:extLst>
                  <a:ext uri="{FF2B5EF4-FFF2-40B4-BE49-F238E27FC236}">
                    <a16:creationId xmlns="" xmlns:a16="http://schemas.microsoft.com/office/drawing/2014/main" id="{17CC069D-46A0-4CC0-A304-B930880E5378}"/>
                  </a:ext>
                </a:extLst>
              </p:cNvPr>
              <p:cNvSpPr txBox="1"/>
              <p:nvPr/>
            </p:nvSpPr>
            <p:spPr>
              <a:xfrm>
                <a:off x="3143519" y="4329952"/>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142</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69</a:t>
                </a:r>
                <a:endParaRPr kumimoji="0" lang="en-GB"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551" name="TextBox 1550">
                <a:extLst>
                  <a:ext uri="{FF2B5EF4-FFF2-40B4-BE49-F238E27FC236}">
                    <a16:creationId xmlns="" xmlns:a16="http://schemas.microsoft.com/office/drawing/2014/main" id="{0CD2AAC9-C48F-471B-BDDD-BF276FF2991A}"/>
                  </a:ext>
                </a:extLst>
              </p:cNvPr>
              <p:cNvSpPr txBox="1"/>
              <p:nvPr/>
            </p:nvSpPr>
            <p:spPr>
              <a:xfrm>
                <a:off x="3383851" y="4329952"/>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136</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64</a:t>
                </a:r>
                <a:endParaRPr kumimoji="0" lang="en-GB"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552" name="TextBox 1551">
                <a:extLst>
                  <a:ext uri="{FF2B5EF4-FFF2-40B4-BE49-F238E27FC236}">
                    <a16:creationId xmlns="" xmlns:a16="http://schemas.microsoft.com/office/drawing/2014/main" id="{305AB724-DC58-4357-A6C7-20F1627C05B5}"/>
                  </a:ext>
                </a:extLst>
              </p:cNvPr>
              <p:cNvSpPr txBox="1"/>
              <p:nvPr/>
            </p:nvSpPr>
            <p:spPr>
              <a:xfrm>
                <a:off x="3624183" y="4329956"/>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124</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58</a:t>
                </a:r>
                <a:endParaRPr kumimoji="0" lang="en-GB"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553" name="TextBox 1552">
                <a:extLst>
                  <a:ext uri="{FF2B5EF4-FFF2-40B4-BE49-F238E27FC236}">
                    <a16:creationId xmlns="" xmlns:a16="http://schemas.microsoft.com/office/drawing/2014/main" id="{AD289D20-B86D-4986-A722-A62AE6DEC543}"/>
                  </a:ext>
                </a:extLst>
              </p:cNvPr>
              <p:cNvSpPr txBox="1"/>
              <p:nvPr/>
            </p:nvSpPr>
            <p:spPr>
              <a:xfrm>
                <a:off x="3864515" y="4329952"/>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107</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50</a:t>
                </a:r>
                <a:endParaRPr kumimoji="0" lang="en-GB"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554" name="TextBox 1553">
                <a:extLst>
                  <a:ext uri="{FF2B5EF4-FFF2-40B4-BE49-F238E27FC236}">
                    <a16:creationId xmlns="" xmlns:a16="http://schemas.microsoft.com/office/drawing/2014/main" id="{08210BF6-6133-4538-90DF-73C2D2D72A2F}"/>
                  </a:ext>
                </a:extLst>
              </p:cNvPr>
              <p:cNvSpPr txBox="1"/>
              <p:nvPr/>
            </p:nvSpPr>
            <p:spPr>
              <a:xfrm>
                <a:off x="4104847" y="4329952"/>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101</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43</a:t>
                </a:r>
                <a:endParaRPr kumimoji="0" lang="en-GB"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555" name="TextBox 1554">
                <a:extLst>
                  <a:ext uri="{FF2B5EF4-FFF2-40B4-BE49-F238E27FC236}">
                    <a16:creationId xmlns="" xmlns:a16="http://schemas.microsoft.com/office/drawing/2014/main" id="{3C9E542F-A1B2-4759-ADA0-AE975AA72162}"/>
                  </a:ext>
                </a:extLst>
              </p:cNvPr>
              <p:cNvSpPr txBox="1"/>
              <p:nvPr/>
            </p:nvSpPr>
            <p:spPr>
              <a:xfrm>
                <a:off x="4345179" y="4329952"/>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91</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37</a:t>
                </a:r>
                <a:endParaRPr kumimoji="0" lang="en-GB"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556" name="TextBox 1555">
                <a:extLst>
                  <a:ext uri="{FF2B5EF4-FFF2-40B4-BE49-F238E27FC236}">
                    <a16:creationId xmlns="" xmlns:a16="http://schemas.microsoft.com/office/drawing/2014/main" id="{2C039384-F337-49E6-9BEF-EA95D5E6C4B0}"/>
                  </a:ext>
                </a:extLst>
              </p:cNvPr>
              <p:cNvSpPr txBox="1"/>
              <p:nvPr/>
            </p:nvSpPr>
            <p:spPr>
              <a:xfrm>
                <a:off x="4585511" y="4329952"/>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71</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27</a:t>
                </a:r>
                <a:endParaRPr kumimoji="0" lang="en-GB"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557" name="TextBox 1556">
                <a:extLst>
                  <a:ext uri="{FF2B5EF4-FFF2-40B4-BE49-F238E27FC236}">
                    <a16:creationId xmlns="" xmlns:a16="http://schemas.microsoft.com/office/drawing/2014/main" id="{8F899036-90D6-4836-B5E8-E9F61DEE58E0}"/>
                  </a:ext>
                </a:extLst>
              </p:cNvPr>
              <p:cNvSpPr txBox="1"/>
              <p:nvPr/>
            </p:nvSpPr>
            <p:spPr>
              <a:xfrm>
                <a:off x="4825843" y="4329952"/>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56</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18</a:t>
                </a:r>
                <a:endParaRPr kumimoji="0" lang="en-GB"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558" name="TextBox 1557">
                <a:extLst>
                  <a:ext uri="{FF2B5EF4-FFF2-40B4-BE49-F238E27FC236}">
                    <a16:creationId xmlns="" xmlns:a16="http://schemas.microsoft.com/office/drawing/2014/main" id="{AB1A6787-3E20-4CF0-847B-3111C8BA15EF}"/>
                  </a:ext>
                </a:extLst>
              </p:cNvPr>
              <p:cNvSpPr txBox="1"/>
              <p:nvPr/>
            </p:nvSpPr>
            <p:spPr>
              <a:xfrm>
                <a:off x="5066175" y="4329950"/>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44</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15</a:t>
                </a:r>
                <a:endParaRPr kumimoji="0" lang="en-GB"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559" name="TextBox 1558">
                <a:extLst>
                  <a:ext uri="{FF2B5EF4-FFF2-40B4-BE49-F238E27FC236}">
                    <a16:creationId xmlns="" xmlns:a16="http://schemas.microsoft.com/office/drawing/2014/main" id="{538A7483-EE1B-4BFC-A16B-FB15CD8C9DE8}"/>
                  </a:ext>
                </a:extLst>
              </p:cNvPr>
              <p:cNvSpPr txBox="1"/>
              <p:nvPr/>
            </p:nvSpPr>
            <p:spPr>
              <a:xfrm>
                <a:off x="5306508" y="4329952"/>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30</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11</a:t>
                </a:r>
                <a:endParaRPr kumimoji="0" lang="en-GB"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560" name="TextBox 1559">
                <a:extLst>
                  <a:ext uri="{FF2B5EF4-FFF2-40B4-BE49-F238E27FC236}">
                    <a16:creationId xmlns="" xmlns:a16="http://schemas.microsoft.com/office/drawing/2014/main" id="{8F7BFD48-7F1B-44F7-BCD1-E270A652D7FF}"/>
                  </a:ext>
                </a:extLst>
              </p:cNvPr>
              <p:cNvSpPr txBox="1"/>
              <p:nvPr/>
            </p:nvSpPr>
            <p:spPr>
              <a:xfrm>
                <a:off x="5546840" y="4329952"/>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18</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9</a:t>
                </a:r>
                <a:endParaRPr kumimoji="0" lang="en-GB"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561" name="TextBox 1560">
                <a:extLst>
                  <a:ext uri="{FF2B5EF4-FFF2-40B4-BE49-F238E27FC236}">
                    <a16:creationId xmlns="" xmlns:a16="http://schemas.microsoft.com/office/drawing/2014/main" id="{CE6AA20A-0065-480D-A84C-7AAF2032C637}"/>
                  </a:ext>
                </a:extLst>
              </p:cNvPr>
              <p:cNvSpPr txBox="1"/>
              <p:nvPr/>
            </p:nvSpPr>
            <p:spPr>
              <a:xfrm>
                <a:off x="5787170" y="4329952"/>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6</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6</a:t>
                </a:r>
              </a:p>
            </p:txBody>
          </p:sp>
          <p:sp>
            <p:nvSpPr>
              <p:cNvPr id="1562" name="TextBox 1561">
                <a:extLst>
                  <a:ext uri="{FF2B5EF4-FFF2-40B4-BE49-F238E27FC236}">
                    <a16:creationId xmlns="" xmlns:a16="http://schemas.microsoft.com/office/drawing/2014/main" id="{AD2F27FC-7D86-4807-83B4-EE068CE6D687}"/>
                  </a:ext>
                </a:extLst>
              </p:cNvPr>
              <p:cNvSpPr txBox="1"/>
              <p:nvPr/>
            </p:nvSpPr>
            <p:spPr>
              <a:xfrm>
                <a:off x="6027504" y="4329952"/>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3</a:t>
                </a:r>
                <a:endParaRPr kumimoji="0" lang="en-GB"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563" name="TextBox 1562">
                <a:extLst>
                  <a:ext uri="{FF2B5EF4-FFF2-40B4-BE49-F238E27FC236}">
                    <a16:creationId xmlns="" xmlns:a16="http://schemas.microsoft.com/office/drawing/2014/main" id="{226F2323-1B89-4432-8AF4-C17E36420494}"/>
                  </a:ext>
                </a:extLst>
              </p:cNvPr>
              <p:cNvSpPr txBox="1"/>
              <p:nvPr/>
            </p:nvSpPr>
            <p:spPr>
              <a:xfrm>
                <a:off x="6267836" y="4329952"/>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a:t>
                </a:r>
                <a:endParaRPr kumimoji="0" lang="en-GB"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564" name="TextBox 1563">
                <a:extLst>
                  <a:ext uri="{FF2B5EF4-FFF2-40B4-BE49-F238E27FC236}">
                    <a16:creationId xmlns="" xmlns:a16="http://schemas.microsoft.com/office/drawing/2014/main" id="{6375C89C-8A6A-45DF-8E34-6510F60370A2}"/>
                  </a:ext>
                </a:extLst>
              </p:cNvPr>
              <p:cNvSpPr txBox="1"/>
              <p:nvPr/>
            </p:nvSpPr>
            <p:spPr>
              <a:xfrm>
                <a:off x="6508177" y="4329952"/>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0</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0</a:t>
                </a:r>
                <a:endParaRPr kumimoji="0" lang="en-GB"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565" name="TextBox 1564">
                <a:extLst>
                  <a:ext uri="{FF2B5EF4-FFF2-40B4-BE49-F238E27FC236}">
                    <a16:creationId xmlns="" xmlns:a16="http://schemas.microsoft.com/office/drawing/2014/main" id="{FA317556-3BB6-4C72-A16D-711A6C5BD746}"/>
                  </a:ext>
                </a:extLst>
              </p:cNvPr>
              <p:cNvSpPr txBox="1"/>
              <p:nvPr/>
            </p:nvSpPr>
            <p:spPr>
              <a:xfrm>
                <a:off x="2662855" y="4329950"/>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155</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79</a:t>
                </a:r>
                <a:endParaRPr kumimoji="0" lang="en-GB"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sp>
          <p:nvSpPr>
            <p:cNvPr id="1461" name="TextBox 1460">
              <a:extLst>
                <a:ext uri="{FF2B5EF4-FFF2-40B4-BE49-F238E27FC236}">
                  <a16:creationId xmlns="" xmlns:a16="http://schemas.microsoft.com/office/drawing/2014/main" id="{A81DD718-B64E-428F-9463-0216371B8BFF}"/>
                </a:ext>
              </a:extLst>
            </p:cNvPr>
            <p:cNvSpPr txBox="1"/>
            <p:nvPr/>
          </p:nvSpPr>
          <p:spPr>
            <a:xfrm>
              <a:off x="3962741" y="5089422"/>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22</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62" name="TextBox 1461">
              <a:extLst>
                <a:ext uri="{FF2B5EF4-FFF2-40B4-BE49-F238E27FC236}">
                  <a16:creationId xmlns="" xmlns:a16="http://schemas.microsoft.com/office/drawing/2014/main" id="{FA2E0659-8DC8-43B2-AA80-A2EF276CB750}"/>
                </a:ext>
              </a:extLst>
            </p:cNvPr>
            <p:cNvSpPr txBox="1"/>
            <p:nvPr/>
          </p:nvSpPr>
          <p:spPr>
            <a:xfrm>
              <a:off x="4234920" y="5089422"/>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24</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63" name="TextBox 1462">
              <a:extLst>
                <a:ext uri="{FF2B5EF4-FFF2-40B4-BE49-F238E27FC236}">
                  <a16:creationId xmlns="" xmlns:a16="http://schemas.microsoft.com/office/drawing/2014/main" id="{C7EA5E7A-73D4-4544-B69D-B1D35D85DC72}"/>
                </a:ext>
              </a:extLst>
            </p:cNvPr>
            <p:cNvSpPr txBox="1"/>
            <p:nvPr/>
          </p:nvSpPr>
          <p:spPr>
            <a:xfrm>
              <a:off x="5595808" y="5089422"/>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34</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64" name="TextBox 1463">
              <a:extLst>
                <a:ext uri="{FF2B5EF4-FFF2-40B4-BE49-F238E27FC236}">
                  <a16:creationId xmlns="" xmlns:a16="http://schemas.microsoft.com/office/drawing/2014/main" id="{D9A21BDB-5228-4F7D-AEAE-8356DF5FC313}"/>
                </a:ext>
              </a:extLst>
            </p:cNvPr>
            <p:cNvSpPr txBox="1"/>
            <p:nvPr/>
          </p:nvSpPr>
          <p:spPr>
            <a:xfrm>
              <a:off x="422946" y="5460737"/>
              <a:ext cx="714897" cy="415498"/>
            </a:xfrm>
            <a:prstGeom prst="rect">
              <a:avLst/>
            </a:prstGeom>
            <a:noFill/>
          </p:spPr>
          <p:txBody>
            <a:bodyPr wrap="square" lIns="0" tIns="0" rIns="0" bIns="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chemeClr val="accent1"/>
                  </a:solidFill>
                  <a:effectLst/>
                  <a:uLnTx/>
                  <a:uFillTx/>
                  <a:latin typeface="Arial" panose="020B0604020202020204" pitchFamily="34" charset="0"/>
                  <a:cs typeface="Arial" panose="020B0604020202020204" pitchFamily="34" charset="0"/>
                </a:rPr>
                <a:t>Olaparib</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chemeClr val="accent6"/>
                  </a:solidFill>
                  <a:effectLst/>
                  <a:uLnTx/>
                  <a:uFillTx/>
                  <a:latin typeface="Arial" panose="020B0604020202020204" pitchFamily="34" charset="0"/>
                  <a:cs typeface="Arial" panose="020B0604020202020204" pitchFamily="34" charset="0"/>
                </a:rPr>
                <a:t>Physician’s</a:t>
              </a:r>
              <a:br>
                <a:rPr kumimoji="0" lang="en-US" sz="900" b="1" i="0" u="none" strike="noStrike" kern="1200" cap="none" spc="0" normalizeH="0" baseline="0" noProof="0" dirty="0">
                  <a:ln>
                    <a:noFill/>
                  </a:ln>
                  <a:solidFill>
                    <a:schemeClr val="accent6"/>
                  </a:solidFill>
                  <a:effectLst/>
                  <a:uLnTx/>
                  <a:uFillTx/>
                  <a:latin typeface="Arial" panose="020B0604020202020204" pitchFamily="34" charset="0"/>
                  <a:cs typeface="Arial" panose="020B0604020202020204" pitchFamily="34" charset="0"/>
                </a:rPr>
              </a:br>
              <a:r>
                <a:rPr kumimoji="0" lang="en-US" sz="900" b="1" i="0" u="none" strike="noStrike" kern="1200" cap="none" spc="0" normalizeH="0" baseline="0" noProof="0" dirty="0">
                  <a:ln>
                    <a:noFill/>
                  </a:ln>
                  <a:solidFill>
                    <a:schemeClr val="accent6"/>
                  </a:solidFill>
                  <a:effectLst/>
                  <a:uLnTx/>
                  <a:uFillTx/>
                  <a:latin typeface="Arial" panose="020B0604020202020204" pitchFamily="34" charset="0"/>
                  <a:cs typeface="Arial" panose="020B0604020202020204" pitchFamily="34" charset="0"/>
                </a:rPr>
                <a:t>choice</a:t>
              </a:r>
              <a:endParaRPr kumimoji="0" lang="en-GB" sz="900" b="1" i="0" u="none" strike="noStrike" kern="1200" cap="none" spc="0" normalizeH="0" baseline="0" noProof="0" dirty="0">
                <a:ln>
                  <a:noFill/>
                </a:ln>
                <a:solidFill>
                  <a:schemeClr val="accent6"/>
                </a:solidFill>
                <a:effectLst/>
                <a:uLnTx/>
                <a:uFillTx/>
                <a:latin typeface="Arial" panose="020B0604020202020204" pitchFamily="34" charset="0"/>
                <a:cs typeface="Arial" panose="020B0604020202020204" pitchFamily="34" charset="0"/>
              </a:endParaRPr>
            </a:p>
          </p:txBody>
        </p:sp>
        <p:sp>
          <p:nvSpPr>
            <p:cNvPr id="1465" name="TextBox 1464">
              <a:extLst>
                <a:ext uri="{FF2B5EF4-FFF2-40B4-BE49-F238E27FC236}">
                  <a16:creationId xmlns="" xmlns:a16="http://schemas.microsoft.com/office/drawing/2014/main" id="{6C199F15-E981-4DE1-9927-3F29204B8DF4}"/>
                </a:ext>
              </a:extLst>
            </p:cNvPr>
            <p:cNvSpPr txBox="1"/>
            <p:nvPr/>
          </p:nvSpPr>
          <p:spPr>
            <a:xfrm>
              <a:off x="422946" y="5313218"/>
              <a:ext cx="673495" cy="123111"/>
            </a:xfrm>
            <a:prstGeom prst="rect">
              <a:avLst/>
            </a:prstGeom>
            <a:noFill/>
          </p:spPr>
          <p:txBody>
            <a:bodyPr wrap="square" lIns="0" tIns="0" rIns="0" bIns="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No. at risk</a:t>
              </a:r>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66" name="Freeform: Shape 1465">
              <a:extLst>
                <a:ext uri="{FF2B5EF4-FFF2-40B4-BE49-F238E27FC236}">
                  <a16:creationId xmlns="" xmlns:a16="http://schemas.microsoft.com/office/drawing/2014/main" id="{6C55FA35-3395-42C7-A8C0-2A46B920FAED}"/>
                </a:ext>
              </a:extLst>
            </p:cNvPr>
            <p:cNvSpPr/>
            <p:nvPr/>
          </p:nvSpPr>
          <p:spPr>
            <a:xfrm>
              <a:off x="1141226" y="2290419"/>
              <a:ext cx="4518875" cy="1992696"/>
            </a:xfrm>
            <a:custGeom>
              <a:avLst/>
              <a:gdLst>
                <a:gd name="connsiteX0" fmla="*/ 6811375 w 6811374"/>
                <a:gd name="connsiteY0" fmla="*/ 2672068 h 2672067"/>
                <a:gd name="connsiteX1" fmla="*/ 5708737 w 6811374"/>
                <a:gd name="connsiteY1" fmla="*/ 2672068 h 2672067"/>
                <a:gd name="connsiteX2" fmla="*/ 5708737 w 6811374"/>
                <a:gd name="connsiteY2" fmla="*/ 2515630 h 2672067"/>
                <a:gd name="connsiteX3" fmla="*/ 5470295 w 6811374"/>
                <a:gd name="connsiteY3" fmla="*/ 2515630 h 2672067"/>
                <a:gd name="connsiteX4" fmla="*/ 5470295 w 6811374"/>
                <a:gd name="connsiteY4" fmla="*/ 2424794 h 2672067"/>
                <a:gd name="connsiteX5" fmla="*/ 5220498 w 6811374"/>
                <a:gd name="connsiteY5" fmla="*/ 2424794 h 2672067"/>
                <a:gd name="connsiteX6" fmla="*/ 5220498 w 6811374"/>
                <a:gd name="connsiteY6" fmla="*/ 2366761 h 2672067"/>
                <a:gd name="connsiteX7" fmla="*/ 5162465 w 6811374"/>
                <a:gd name="connsiteY7" fmla="*/ 2366761 h 2672067"/>
                <a:gd name="connsiteX8" fmla="*/ 5162465 w 6811374"/>
                <a:gd name="connsiteY8" fmla="*/ 2304942 h 2672067"/>
                <a:gd name="connsiteX9" fmla="*/ 5070368 w 6811374"/>
                <a:gd name="connsiteY9" fmla="*/ 2304942 h 2672067"/>
                <a:gd name="connsiteX10" fmla="*/ 5070368 w 6811374"/>
                <a:gd name="connsiteY10" fmla="*/ 2264571 h 2672067"/>
                <a:gd name="connsiteX11" fmla="*/ 4964393 w 6811374"/>
                <a:gd name="connsiteY11" fmla="*/ 2264571 h 2672067"/>
                <a:gd name="connsiteX12" fmla="*/ 4964393 w 6811374"/>
                <a:gd name="connsiteY12" fmla="*/ 2211584 h 2672067"/>
                <a:gd name="connsiteX13" fmla="*/ 4900052 w 6811374"/>
                <a:gd name="connsiteY13" fmla="*/ 2211584 h 2672067"/>
                <a:gd name="connsiteX14" fmla="*/ 4900052 w 6811374"/>
                <a:gd name="connsiteY14" fmla="*/ 2164905 h 2672067"/>
                <a:gd name="connsiteX15" fmla="*/ 4857157 w 6811374"/>
                <a:gd name="connsiteY15" fmla="*/ 2164905 h 2672067"/>
                <a:gd name="connsiteX16" fmla="*/ 4857157 w 6811374"/>
                <a:gd name="connsiteY16" fmla="*/ 2122011 h 2672067"/>
                <a:gd name="connsiteX17" fmla="*/ 4783985 w 6811374"/>
                <a:gd name="connsiteY17" fmla="*/ 2122011 h 2672067"/>
                <a:gd name="connsiteX18" fmla="*/ 4783985 w 6811374"/>
                <a:gd name="connsiteY18" fmla="*/ 2080378 h 2672067"/>
                <a:gd name="connsiteX19" fmla="*/ 4623762 w 6811374"/>
                <a:gd name="connsiteY19" fmla="*/ 2080378 h 2672067"/>
                <a:gd name="connsiteX20" fmla="*/ 4623762 w 6811374"/>
                <a:gd name="connsiteY20" fmla="*/ 2042530 h 2672067"/>
                <a:gd name="connsiteX21" fmla="*/ 4452184 w 6811374"/>
                <a:gd name="connsiteY21" fmla="*/ 2042530 h 2672067"/>
                <a:gd name="connsiteX22" fmla="*/ 4452184 w 6811374"/>
                <a:gd name="connsiteY22" fmla="*/ 2007205 h 2672067"/>
                <a:gd name="connsiteX23" fmla="*/ 4270514 w 6811374"/>
                <a:gd name="connsiteY23" fmla="*/ 2007205 h 2672067"/>
                <a:gd name="connsiteX24" fmla="*/ 4270514 w 6811374"/>
                <a:gd name="connsiteY24" fmla="*/ 1968095 h 2672067"/>
                <a:gd name="connsiteX25" fmla="*/ 4251590 w 6811374"/>
                <a:gd name="connsiteY25" fmla="*/ 1968095 h 2672067"/>
                <a:gd name="connsiteX26" fmla="*/ 4251590 w 6811374"/>
                <a:gd name="connsiteY26" fmla="*/ 1937817 h 2672067"/>
                <a:gd name="connsiteX27" fmla="*/ 4227619 w 6811374"/>
                <a:gd name="connsiteY27" fmla="*/ 1937817 h 2672067"/>
                <a:gd name="connsiteX28" fmla="*/ 4227619 w 6811374"/>
                <a:gd name="connsiteY28" fmla="*/ 1903754 h 2672067"/>
                <a:gd name="connsiteX29" fmla="*/ 4216265 w 6811374"/>
                <a:gd name="connsiteY29" fmla="*/ 1903754 h 2672067"/>
                <a:gd name="connsiteX30" fmla="*/ 4216265 w 6811374"/>
                <a:gd name="connsiteY30" fmla="*/ 1878522 h 2672067"/>
                <a:gd name="connsiteX31" fmla="*/ 4140569 w 6811374"/>
                <a:gd name="connsiteY31" fmla="*/ 1878522 h 2672067"/>
                <a:gd name="connsiteX32" fmla="*/ 4140569 w 6811374"/>
                <a:gd name="connsiteY32" fmla="*/ 1845720 h 2672067"/>
                <a:gd name="connsiteX33" fmla="*/ 4106506 w 6811374"/>
                <a:gd name="connsiteY33" fmla="*/ 1845720 h 2672067"/>
                <a:gd name="connsiteX34" fmla="*/ 4106506 w 6811374"/>
                <a:gd name="connsiteY34" fmla="*/ 1810395 h 2672067"/>
                <a:gd name="connsiteX35" fmla="*/ 3898342 w 6811374"/>
                <a:gd name="connsiteY35" fmla="*/ 1810395 h 2672067"/>
                <a:gd name="connsiteX36" fmla="*/ 3898342 w 6811374"/>
                <a:gd name="connsiteY36" fmla="*/ 1787687 h 2672067"/>
                <a:gd name="connsiteX37" fmla="*/ 3779752 w 6811374"/>
                <a:gd name="connsiteY37" fmla="*/ 1787687 h 2672067"/>
                <a:gd name="connsiteX38" fmla="*/ 3779752 w 6811374"/>
                <a:gd name="connsiteY38" fmla="*/ 1753623 h 2672067"/>
                <a:gd name="connsiteX39" fmla="*/ 3751996 w 6811374"/>
                <a:gd name="connsiteY39" fmla="*/ 1753623 h 2672067"/>
                <a:gd name="connsiteX40" fmla="*/ 3751996 w 6811374"/>
                <a:gd name="connsiteY40" fmla="*/ 1724607 h 2672067"/>
                <a:gd name="connsiteX41" fmla="*/ 3702794 w 6811374"/>
                <a:gd name="connsiteY41" fmla="*/ 1724607 h 2672067"/>
                <a:gd name="connsiteX42" fmla="*/ 3702794 w 6811374"/>
                <a:gd name="connsiteY42" fmla="*/ 1695590 h 2672067"/>
                <a:gd name="connsiteX43" fmla="*/ 3680085 w 6811374"/>
                <a:gd name="connsiteY43" fmla="*/ 1695590 h 2672067"/>
                <a:gd name="connsiteX44" fmla="*/ 3680085 w 6811374"/>
                <a:gd name="connsiteY44" fmla="*/ 1642603 h 2672067"/>
                <a:gd name="connsiteX45" fmla="*/ 3598081 w 6811374"/>
                <a:gd name="connsiteY45" fmla="*/ 1642603 h 2672067"/>
                <a:gd name="connsiteX46" fmla="*/ 3598081 w 6811374"/>
                <a:gd name="connsiteY46" fmla="*/ 1616109 h 2672067"/>
                <a:gd name="connsiteX47" fmla="*/ 3590512 w 6811374"/>
                <a:gd name="connsiteY47" fmla="*/ 1616109 h 2672067"/>
                <a:gd name="connsiteX48" fmla="*/ 3590512 w 6811374"/>
                <a:gd name="connsiteY48" fmla="*/ 1585831 h 2672067"/>
                <a:gd name="connsiteX49" fmla="*/ 3577896 w 6811374"/>
                <a:gd name="connsiteY49" fmla="*/ 1585831 h 2672067"/>
                <a:gd name="connsiteX50" fmla="*/ 3577896 w 6811374"/>
                <a:gd name="connsiteY50" fmla="*/ 1564383 h 2672067"/>
                <a:gd name="connsiteX51" fmla="*/ 3570326 w 6811374"/>
                <a:gd name="connsiteY51" fmla="*/ 1564383 h 2672067"/>
                <a:gd name="connsiteX52" fmla="*/ 3570326 w 6811374"/>
                <a:gd name="connsiteY52" fmla="*/ 1535367 h 2672067"/>
                <a:gd name="connsiteX53" fmla="*/ 3564018 w 6811374"/>
                <a:gd name="connsiteY53" fmla="*/ 1535367 h 2672067"/>
                <a:gd name="connsiteX54" fmla="*/ 3564018 w 6811374"/>
                <a:gd name="connsiteY54" fmla="*/ 1512658 h 2672067"/>
                <a:gd name="connsiteX55" fmla="*/ 3546356 w 6811374"/>
                <a:gd name="connsiteY55" fmla="*/ 1512658 h 2672067"/>
                <a:gd name="connsiteX56" fmla="*/ 3546356 w 6811374"/>
                <a:gd name="connsiteY56" fmla="*/ 1478595 h 2672067"/>
                <a:gd name="connsiteX57" fmla="*/ 3538786 w 6811374"/>
                <a:gd name="connsiteY57" fmla="*/ 1478595 h 2672067"/>
                <a:gd name="connsiteX58" fmla="*/ 3538786 w 6811374"/>
                <a:gd name="connsiteY58" fmla="*/ 1459671 h 2672067"/>
                <a:gd name="connsiteX59" fmla="*/ 3513554 w 6811374"/>
                <a:gd name="connsiteY59" fmla="*/ 1459671 h 2672067"/>
                <a:gd name="connsiteX60" fmla="*/ 3513554 w 6811374"/>
                <a:gd name="connsiteY60" fmla="*/ 1431916 h 2672067"/>
                <a:gd name="connsiteX61" fmla="*/ 3413888 w 6811374"/>
                <a:gd name="connsiteY61" fmla="*/ 1431916 h 2672067"/>
                <a:gd name="connsiteX62" fmla="*/ 3413888 w 6811374"/>
                <a:gd name="connsiteY62" fmla="*/ 1375144 h 2672067"/>
                <a:gd name="connsiteX63" fmla="*/ 3306652 w 6811374"/>
                <a:gd name="connsiteY63" fmla="*/ 1375144 h 2672067"/>
                <a:gd name="connsiteX64" fmla="*/ 3306652 w 6811374"/>
                <a:gd name="connsiteY64" fmla="*/ 1351173 h 2672067"/>
                <a:gd name="connsiteX65" fmla="*/ 3290251 w 6811374"/>
                <a:gd name="connsiteY65" fmla="*/ 1351173 h 2672067"/>
                <a:gd name="connsiteX66" fmla="*/ 3290251 w 6811374"/>
                <a:gd name="connsiteY66" fmla="*/ 1327203 h 2672067"/>
                <a:gd name="connsiteX67" fmla="*/ 3281420 w 6811374"/>
                <a:gd name="connsiteY67" fmla="*/ 1327203 h 2672067"/>
                <a:gd name="connsiteX68" fmla="*/ 3281420 w 6811374"/>
                <a:gd name="connsiteY68" fmla="*/ 1304494 h 2672067"/>
                <a:gd name="connsiteX69" fmla="*/ 3167876 w 6811374"/>
                <a:gd name="connsiteY69" fmla="*/ 1304494 h 2672067"/>
                <a:gd name="connsiteX70" fmla="*/ 3167876 w 6811374"/>
                <a:gd name="connsiteY70" fmla="*/ 1278000 h 2672067"/>
                <a:gd name="connsiteX71" fmla="*/ 3157783 w 6811374"/>
                <a:gd name="connsiteY71" fmla="*/ 1278000 h 2672067"/>
                <a:gd name="connsiteX72" fmla="*/ 3157783 w 6811374"/>
                <a:gd name="connsiteY72" fmla="*/ 1256553 h 2672067"/>
                <a:gd name="connsiteX73" fmla="*/ 3085872 w 6811374"/>
                <a:gd name="connsiteY73" fmla="*/ 1256553 h 2672067"/>
                <a:gd name="connsiteX74" fmla="*/ 3085872 w 6811374"/>
                <a:gd name="connsiteY74" fmla="*/ 1226275 h 2672067"/>
                <a:gd name="connsiteX75" fmla="*/ 3051809 w 6811374"/>
                <a:gd name="connsiteY75" fmla="*/ 1226275 h 2672067"/>
                <a:gd name="connsiteX76" fmla="*/ 3051809 w 6811374"/>
                <a:gd name="connsiteY76" fmla="*/ 1201043 h 2672067"/>
                <a:gd name="connsiteX77" fmla="*/ 3000083 w 6811374"/>
                <a:gd name="connsiteY77" fmla="*/ 1201043 h 2672067"/>
                <a:gd name="connsiteX78" fmla="*/ 3000083 w 6811374"/>
                <a:gd name="connsiteY78" fmla="*/ 1174549 h 2672067"/>
                <a:gd name="connsiteX79" fmla="*/ 2947096 w 6811374"/>
                <a:gd name="connsiteY79" fmla="*/ 1174549 h 2672067"/>
                <a:gd name="connsiteX80" fmla="*/ 2947096 w 6811374"/>
                <a:gd name="connsiteY80" fmla="*/ 1156887 h 2672067"/>
                <a:gd name="connsiteX81" fmla="*/ 2939526 w 6811374"/>
                <a:gd name="connsiteY81" fmla="*/ 1156887 h 2672067"/>
                <a:gd name="connsiteX82" fmla="*/ 2939526 w 6811374"/>
                <a:gd name="connsiteY82" fmla="*/ 1100115 h 2672067"/>
                <a:gd name="connsiteX83" fmla="*/ 2742717 w 6811374"/>
                <a:gd name="connsiteY83" fmla="*/ 1100115 h 2672067"/>
                <a:gd name="connsiteX84" fmla="*/ 2742717 w 6811374"/>
                <a:gd name="connsiteY84" fmla="*/ 1084976 h 2672067"/>
                <a:gd name="connsiteX85" fmla="*/ 2646835 w 6811374"/>
                <a:gd name="connsiteY85" fmla="*/ 1084976 h 2672067"/>
                <a:gd name="connsiteX86" fmla="*/ 2646835 w 6811374"/>
                <a:gd name="connsiteY86" fmla="*/ 1055959 h 2672067"/>
                <a:gd name="connsiteX87" fmla="*/ 2573663 w 6811374"/>
                <a:gd name="connsiteY87" fmla="*/ 1055959 h 2672067"/>
                <a:gd name="connsiteX88" fmla="*/ 2573663 w 6811374"/>
                <a:gd name="connsiteY88" fmla="*/ 1024419 h 2672067"/>
                <a:gd name="connsiteX89" fmla="*/ 2526983 w 6811374"/>
                <a:gd name="connsiteY89" fmla="*/ 1024419 h 2672067"/>
                <a:gd name="connsiteX90" fmla="*/ 2526983 w 6811374"/>
                <a:gd name="connsiteY90" fmla="*/ 1008018 h 2672067"/>
                <a:gd name="connsiteX91" fmla="*/ 2487874 w 6811374"/>
                <a:gd name="connsiteY91" fmla="*/ 1008018 h 2672067"/>
                <a:gd name="connsiteX92" fmla="*/ 2487874 w 6811374"/>
                <a:gd name="connsiteY92" fmla="*/ 980263 h 2672067"/>
                <a:gd name="connsiteX93" fmla="*/ 2434887 w 6811374"/>
                <a:gd name="connsiteY93" fmla="*/ 980263 h 2672067"/>
                <a:gd name="connsiteX94" fmla="*/ 2434887 w 6811374"/>
                <a:gd name="connsiteY94" fmla="*/ 957554 h 2672067"/>
                <a:gd name="connsiteX95" fmla="*/ 2383161 w 6811374"/>
                <a:gd name="connsiteY95" fmla="*/ 957554 h 2672067"/>
                <a:gd name="connsiteX96" fmla="*/ 2383161 w 6811374"/>
                <a:gd name="connsiteY96" fmla="*/ 912137 h 2672067"/>
                <a:gd name="connsiteX97" fmla="*/ 2321343 w 6811374"/>
                <a:gd name="connsiteY97" fmla="*/ 912137 h 2672067"/>
                <a:gd name="connsiteX98" fmla="*/ 2321343 w 6811374"/>
                <a:gd name="connsiteY98" fmla="*/ 885643 h 2672067"/>
                <a:gd name="connsiteX99" fmla="*/ 2287280 w 6811374"/>
                <a:gd name="connsiteY99" fmla="*/ 885643 h 2672067"/>
                <a:gd name="connsiteX100" fmla="*/ 2287280 w 6811374"/>
                <a:gd name="connsiteY100" fmla="*/ 861673 h 2672067"/>
                <a:gd name="connsiteX101" fmla="*/ 2257001 w 6811374"/>
                <a:gd name="connsiteY101" fmla="*/ 861673 h 2672067"/>
                <a:gd name="connsiteX102" fmla="*/ 2257001 w 6811374"/>
                <a:gd name="connsiteY102" fmla="*/ 841487 h 2672067"/>
                <a:gd name="connsiteX103" fmla="*/ 2250693 w 6811374"/>
                <a:gd name="connsiteY103" fmla="*/ 841487 h 2672067"/>
                <a:gd name="connsiteX104" fmla="*/ 2250693 w 6811374"/>
                <a:gd name="connsiteY104" fmla="*/ 813732 h 2672067"/>
                <a:gd name="connsiteX105" fmla="*/ 2241862 w 6811374"/>
                <a:gd name="connsiteY105" fmla="*/ 813732 h 2672067"/>
                <a:gd name="connsiteX106" fmla="*/ 2241862 w 6811374"/>
                <a:gd name="connsiteY106" fmla="*/ 792285 h 2672067"/>
                <a:gd name="connsiteX107" fmla="*/ 2230508 w 6811374"/>
                <a:gd name="connsiteY107" fmla="*/ 792285 h 2672067"/>
                <a:gd name="connsiteX108" fmla="*/ 2230508 w 6811374"/>
                <a:gd name="connsiteY108" fmla="*/ 760745 h 2672067"/>
                <a:gd name="connsiteX109" fmla="*/ 2220415 w 6811374"/>
                <a:gd name="connsiteY109" fmla="*/ 760745 h 2672067"/>
                <a:gd name="connsiteX110" fmla="*/ 2220415 w 6811374"/>
                <a:gd name="connsiteY110" fmla="*/ 739297 h 2672067"/>
                <a:gd name="connsiteX111" fmla="*/ 2081639 w 6811374"/>
                <a:gd name="connsiteY111" fmla="*/ 739297 h 2672067"/>
                <a:gd name="connsiteX112" fmla="*/ 2081639 w 6811374"/>
                <a:gd name="connsiteY112" fmla="*/ 720373 h 2672067"/>
                <a:gd name="connsiteX113" fmla="*/ 2061453 w 6811374"/>
                <a:gd name="connsiteY113" fmla="*/ 720373 h 2672067"/>
                <a:gd name="connsiteX114" fmla="*/ 2061453 w 6811374"/>
                <a:gd name="connsiteY114" fmla="*/ 697665 h 2672067"/>
                <a:gd name="connsiteX115" fmla="*/ 1995850 w 6811374"/>
                <a:gd name="connsiteY115" fmla="*/ 697665 h 2672067"/>
                <a:gd name="connsiteX116" fmla="*/ 1995850 w 6811374"/>
                <a:gd name="connsiteY116" fmla="*/ 673694 h 2672067"/>
                <a:gd name="connsiteX117" fmla="*/ 1970618 w 6811374"/>
                <a:gd name="connsiteY117" fmla="*/ 673694 h 2672067"/>
                <a:gd name="connsiteX118" fmla="*/ 1970618 w 6811374"/>
                <a:gd name="connsiteY118" fmla="*/ 650985 h 2672067"/>
                <a:gd name="connsiteX119" fmla="*/ 1950433 w 6811374"/>
                <a:gd name="connsiteY119" fmla="*/ 650985 h 2672067"/>
                <a:gd name="connsiteX120" fmla="*/ 1950433 w 6811374"/>
                <a:gd name="connsiteY120" fmla="*/ 595475 h 2672067"/>
                <a:gd name="connsiteX121" fmla="*/ 1932770 w 6811374"/>
                <a:gd name="connsiteY121" fmla="*/ 595475 h 2672067"/>
                <a:gd name="connsiteX122" fmla="*/ 1932770 w 6811374"/>
                <a:gd name="connsiteY122" fmla="*/ 551319 h 2672067"/>
                <a:gd name="connsiteX123" fmla="*/ 1893661 w 6811374"/>
                <a:gd name="connsiteY123" fmla="*/ 551319 h 2672067"/>
                <a:gd name="connsiteX124" fmla="*/ 1893661 w 6811374"/>
                <a:gd name="connsiteY124" fmla="*/ 523564 h 2672067"/>
                <a:gd name="connsiteX125" fmla="*/ 1877260 w 6811374"/>
                <a:gd name="connsiteY125" fmla="*/ 523564 h 2672067"/>
                <a:gd name="connsiteX126" fmla="*/ 1877260 w 6811374"/>
                <a:gd name="connsiteY126" fmla="*/ 478146 h 2672067"/>
                <a:gd name="connsiteX127" fmla="*/ 1828057 w 6811374"/>
                <a:gd name="connsiteY127" fmla="*/ 478146 h 2672067"/>
                <a:gd name="connsiteX128" fmla="*/ 1828057 w 6811374"/>
                <a:gd name="connsiteY128" fmla="*/ 461745 h 2672067"/>
                <a:gd name="connsiteX129" fmla="*/ 1809133 w 6811374"/>
                <a:gd name="connsiteY129" fmla="*/ 461745 h 2672067"/>
                <a:gd name="connsiteX130" fmla="*/ 1809133 w 6811374"/>
                <a:gd name="connsiteY130" fmla="*/ 432729 h 2672067"/>
                <a:gd name="connsiteX131" fmla="*/ 1686758 w 6811374"/>
                <a:gd name="connsiteY131" fmla="*/ 432729 h 2672067"/>
                <a:gd name="connsiteX132" fmla="*/ 1686758 w 6811374"/>
                <a:gd name="connsiteY132" fmla="*/ 411281 h 2672067"/>
                <a:gd name="connsiteX133" fmla="*/ 1531582 w 6811374"/>
                <a:gd name="connsiteY133" fmla="*/ 411281 h 2672067"/>
                <a:gd name="connsiteX134" fmla="*/ 1531582 w 6811374"/>
                <a:gd name="connsiteY134" fmla="*/ 383526 h 2672067"/>
                <a:gd name="connsiteX135" fmla="*/ 1343603 w 6811374"/>
                <a:gd name="connsiteY135" fmla="*/ 383526 h 2672067"/>
                <a:gd name="connsiteX136" fmla="*/ 1343603 w 6811374"/>
                <a:gd name="connsiteY136" fmla="*/ 364602 h 2672067"/>
                <a:gd name="connsiteX137" fmla="*/ 1271692 w 6811374"/>
                <a:gd name="connsiteY137" fmla="*/ 364602 h 2672067"/>
                <a:gd name="connsiteX138" fmla="*/ 1271692 w 6811374"/>
                <a:gd name="connsiteY138" fmla="*/ 336847 h 2672067"/>
                <a:gd name="connsiteX139" fmla="*/ 1260338 w 6811374"/>
                <a:gd name="connsiteY139" fmla="*/ 336847 h 2672067"/>
                <a:gd name="connsiteX140" fmla="*/ 1260338 w 6811374"/>
                <a:gd name="connsiteY140" fmla="*/ 315400 h 2672067"/>
                <a:gd name="connsiteX141" fmla="*/ 1213659 w 6811374"/>
                <a:gd name="connsiteY141" fmla="*/ 315400 h 2672067"/>
                <a:gd name="connsiteX142" fmla="*/ 1213659 w 6811374"/>
                <a:gd name="connsiteY142" fmla="*/ 291430 h 2672067"/>
                <a:gd name="connsiteX143" fmla="*/ 1189688 w 6811374"/>
                <a:gd name="connsiteY143" fmla="*/ 291430 h 2672067"/>
                <a:gd name="connsiteX144" fmla="*/ 1189688 w 6811374"/>
                <a:gd name="connsiteY144" fmla="*/ 275029 h 2672067"/>
                <a:gd name="connsiteX145" fmla="*/ 1179595 w 6811374"/>
                <a:gd name="connsiteY145" fmla="*/ 275029 h 2672067"/>
                <a:gd name="connsiteX146" fmla="*/ 1179595 w 6811374"/>
                <a:gd name="connsiteY146" fmla="*/ 249797 h 2672067"/>
                <a:gd name="connsiteX147" fmla="*/ 1093807 w 6811374"/>
                <a:gd name="connsiteY147" fmla="*/ 249797 h 2672067"/>
                <a:gd name="connsiteX148" fmla="*/ 1093807 w 6811374"/>
                <a:gd name="connsiteY148" fmla="*/ 227088 h 2672067"/>
                <a:gd name="connsiteX149" fmla="*/ 846533 w 6811374"/>
                <a:gd name="connsiteY149" fmla="*/ 227088 h 2672067"/>
                <a:gd name="connsiteX150" fmla="*/ 846533 w 6811374"/>
                <a:gd name="connsiteY150" fmla="*/ 204379 h 2672067"/>
                <a:gd name="connsiteX151" fmla="*/ 836440 w 6811374"/>
                <a:gd name="connsiteY151" fmla="*/ 204379 h 2672067"/>
                <a:gd name="connsiteX152" fmla="*/ 836440 w 6811374"/>
                <a:gd name="connsiteY152" fmla="*/ 171578 h 2672067"/>
                <a:gd name="connsiteX153" fmla="*/ 537441 w 6811374"/>
                <a:gd name="connsiteY153" fmla="*/ 171578 h 2672067"/>
                <a:gd name="connsiteX154" fmla="*/ 537441 w 6811374"/>
                <a:gd name="connsiteY154" fmla="*/ 153915 h 2672067"/>
                <a:gd name="connsiteX155" fmla="*/ 465530 w 6811374"/>
                <a:gd name="connsiteY155" fmla="*/ 153915 h 2672067"/>
                <a:gd name="connsiteX156" fmla="*/ 465530 w 6811374"/>
                <a:gd name="connsiteY156" fmla="*/ 137514 h 2672067"/>
                <a:gd name="connsiteX157" fmla="*/ 317923 w 6811374"/>
                <a:gd name="connsiteY157" fmla="*/ 137514 h 2672067"/>
                <a:gd name="connsiteX158" fmla="*/ 317923 w 6811374"/>
                <a:gd name="connsiteY158" fmla="*/ 112282 h 2672067"/>
                <a:gd name="connsiteX159" fmla="*/ 281337 w 6811374"/>
                <a:gd name="connsiteY159" fmla="*/ 112282 h 2672067"/>
                <a:gd name="connsiteX160" fmla="*/ 281337 w 6811374"/>
                <a:gd name="connsiteY160" fmla="*/ 89574 h 2672067"/>
                <a:gd name="connsiteX161" fmla="*/ 127422 w 6811374"/>
                <a:gd name="connsiteY161" fmla="*/ 89574 h 2672067"/>
                <a:gd name="connsiteX162" fmla="*/ 127422 w 6811374"/>
                <a:gd name="connsiteY162" fmla="*/ 65603 h 2672067"/>
                <a:gd name="connsiteX163" fmla="*/ 95882 w 6811374"/>
                <a:gd name="connsiteY163" fmla="*/ 65603 h 2672067"/>
                <a:gd name="connsiteX164" fmla="*/ 95882 w 6811374"/>
                <a:gd name="connsiteY164" fmla="*/ 51726 h 2672067"/>
                <a:gd name="connsiteX165" fmla="*/ 83266 w 6811374"/>
                <a:gd name="connsiteY165" fmla="*/ 51726 h 2672067"/>
                <a:gd name="connsiteX166" fmla="*/ 83266 w 6811374"/>
                <a:gd name="connsiteY166" fmla="*/ 17662 h 2672067"/>
                <a:gd name="connsiteX167" fmla="*/ 55510 w 6811374"/>
                <a:gd name="connsiteY167" fmla="*/ 17662 h 2672067"/>
                <a:gd name="connsiteX168" fmla="*/ 55510 w 6811374"/>
                <a:gd name="connsiteY168" fmla="*/ 0 h 2672067"/>
                <a:gd name="connsiteX169" fmla="*/ 0 w 6811374"/>
                <a:gd name="connsiteY169" fmla="*/ 0 h 267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811374" h="2672067">
                  <a:moveTo>
                    <a:pt x="6811375" y="2672068"/>
                  </a:moveTo>
                  <a:lnTo>
                    <a:pt x="5708737" y="2672068"/>
                  </a:lnTo>
                  <a:lnTo>
                    <a:pt x="5708737" y="2515630"/>
                  </a:lnTo>
                  <a:lnTo>
                    <a:pt x="5470295" y="2515630"/>
                  </a:lnTo>
                  <a:lnTo>
                    <a:pt x="5470295" y="2424794"/>
                  </a:lnTo>
                  <a:lnTo>
                    <a:pt x="5220498" y="2424794"/>
                  </a:lnTo>
                  <a:lnTo>
                    <a:pt x="5220498" y="2366761"/>
                  </a:lnTo>
                  <a:lnTo>
                    <a:pt x="5162465" y="2366761"/>
                  </a:lnTo>
                  <a:lnTo>
                    <a:pt x="5162465" y="2304942"/>
                  </a:lnTo>
                  <a:lnTo>
                    <a:pt x="5070368" y="2304942"/>
                  </a:lnTo>
                  <a:lnTo>
                    <a:pt x="5070368" y="2264571"/>
                  </a:lnTo>
                  <a:lnTo>
                    <a:pt x="4964393" y="2264571"/>
                  </a:lnTo>
                  <a:lnTo>
                    <a:pt x="4964393" y="2211584"/>
                  </a:lnTo>
                  <a:lnTo>
                    <a:pt x="4900052" y="2211584"/>
                  </a:lnTo>
                  <a:lnTo>
                    <a:pt x="4900052" y="2164905"/>
                  </a:lnTo>
                  <a:lnTo>
                    <a:pt x="4857157" y="2164905"/>
                  </a:lnTo>
                  <a:lnTo>
                    <a:pt x="4857157" y="2122011"/>
                  </a:lnTo>
                  <a:lnTo>
                    <a:pt x="4783985" y="2122011"/>
                  </a:lnTo>
                  <a:lnTo>
                    <a:pt x="4783985" y="2080378"/>
                  </a:lnTo>
                  <a:lnTo>
                    <a:pt x="4623762" y="2080378"/>
                  </a:lnTo>
                  <a:lnTo>
                    <a:pt x="4623762" y="2042530"/>
                  </a:lnTo>
                  <a:lnTo>
                    <a:pt x="4452184" y="2042530"/>
                  </a:lnTo>
                  <a:lnTo>
                    <a:pt x="4452184" y="2007205"/>
                  </a:lnTo>
                  <a:lnTo>
                    <a:pt x="4270514" y="2007205"/>
                  </a:lnTo>
                  <a:lnTo>
                    <a:pt x="4270514" y="1968095"/>
                  </a:lnTo>
                  <a:lnTo>
                    <a:pt x="4251590" y="1968095"/>
                  </a:lnTo>
                  <a:lnTo>
                    <a:pt x="4251590" y="1937817"/>
                  </a:lnTo>
                  <a:lnTo>
                    <a:pt x="4227619" y="1937817"/>
                  </a:lnTo>
                  <a:lnTo>
                    <a:pt x="4227619" y="1903754"/>
                  </a:lnTo>
                  <a:lnTo>
                    <a:pt x="4216265" y="1903754"/>
                  </a:lnTo>
                  <a:lnTo>
                    <a:pt x="4216265" y="1878522"/>
                  </a:lnTo>
                  <a:lnTo>
                    <a:pt x="4140569" y="1878522"/>
                  </a:lnTo>
                  <a:lnTo>
                    <a:pt x="4140569" y="1845720"/>
                  </a:lnTo>
                  <a:lnTo>
                    <a:pt x="4106506" y="1845720"/>
                  </a:lnTo>
                  <a:lnTo>
                    <a:pt x="4106506" y="1810395"/>
                  </a:lnTo>
                  <a:lnTo>
                    <a:pt x="3898342" y="1810395"/>
                  </a:lnTo>
                  <a:lnTo>
                    <a:pt x="3898342" y="1787687"/>
                  </a:lnTo>
                  <a:lnTo>
                    <a:pt x="3779752" y="1787687"/>
                  </a:lnTo>
                  <a:lnTo>
                    <a:pt x="3779752" y="1753623"/>
                  </a:lnTo>
                  <a:lnTo>
                    <a:pt x="3751996" y="1753623"/>
                  </a:lnTo>
                  <a:lnTo>
                    <a:pt x="3751996" y="1724607"/>
                  </a:lnTo>
                  <a:lnTo>
                    <a:pt x="3702794" y="1724607"/>
                  </a:lnTo>
                  <a:lnTo>
                    <a:pt x="3702794" y="1695590"/>
                  </a:lnTo>
                  <a:lnTo>
                    <a:pt x="3680085" y="1695590"/>
                  </a:lnTo>
                  <a:lnTo>
                    <a:pt x="3680085" y="1642603"/>
                  </a:lnTo>
                  <a:lnTo>
                    <a:pt x="3598081" y="1642603"/>
                  </a:lnTo>
                  <a:lnTo>
                    <a:pt x="3598081" y="1616109"/>
                  </a:lnTo>
                  <a:lnTo>
                    <a:pt x="3590512" y="1616109"/>
                  </a:lnTo>
                  <a:lnTo>
                    <a:pt x="3590512" y="1585831"/>
                  </a:lnTo>
                  <a:lnTo>
                    <a:pt x="3577896" y="1585831"/>
                  </a:lnTo>
                  <a:lnTo>
                    <a:pt x="3577896" y="1564383"/>
                  </a:lnTo>
                  <a:lnTo>
                    <a:pt x="3570326" y="1564383"/>
                  </a:lnTo>
                  <a:lnTo>
                    <a:pt x="3570326" y="1535367"/>
                  </a:lnTo>
                  <a:lnTo>
                    <a:pt x="3564018" y="1535367"/>
                  </a:lnTo>
                  <a:lnTo>
                    <a:pt x="3564018" y="1512658"/>
                  </a:lnTo>
                  <a:lnTo>
                    <a:pt x="3546356" y="1512658"/>
                  </a:lnTo>
                  <a:lnTo>
                    <a:pt x="3546356" y="1478595"/>
                  </a:lnTo>
                  <a:lnTo>
                    <a:pt x="3538786" y="1478595"/>
                  </a:lnTo>
                  <a:lnTo>
                    <a:pt x="3538786" y="1459671"/>
                  </a:lnTo>
                  <a:lnTo>
                    <a:pt x="3513554" y="1459671"/>
                  </a:lnTo>
                  <a:lnTo>
                    <a:pt x="3513554" y="1431916"/>
                  </a:lnTo>
                  <a:lnTo>
                    <a:pt x="3413888" y="1431916"/>
                  </a:lnTo>
                  <a:lnTo>
                    <a:pt x="3413888" y="1375144"/>
                  </a:lnTo>
                  <a:lnTo>
                    <a:pt x="3306652" y="1375144"/>
                  </a:lnTo>
                  <a:lnTo>
                    <a:pt x="3306652" y="1351173"/>
                  </a:lnTo>
                  <a:lnTo>
                    <a:pt x="3290251" y="1351173"/>
                  </a:lnTo>
                  <a:lnTo>
                    <a:pt x="3290251" y="1327203"/>
                  </a:lnTo>
                  <a:lnTo>
                    <a:pt x="3281420" y="1327203"/>
                  </a:lnTo>
                  <a:lnTo>
                    <a:pt x="3281420" y="1304494"/>
                  </a:lnTo>
                  <a:lnTo>
                    <a:pt x="3167876" y="1304494"/>
                  </a:lnTo>
                  <a:lnTo>
                    <a:pt x="3167876" y="1278000"/>
                  </a:lnTo>
                  <a:lnTo>
                    <a:pt x="3157783" y="1278000"/>
                  </a:lnTo>
                  <a:lnTo>
                    <a:pt x="3157783" y="1256553"/>
                  </a:lnTo>
                  <a:lnTo>
                    <a:pt x="3085872" y="1256553"/>
                  </a:lnTo>
                  <a:lnTo>
                    <a:pt x="3085872" y="1226275"/>
                  </a:lnTo>
                  <a:lnTo>
                    <a:pt x="3051809" y="1226275"/>
                  </a:lnTo>
                  <a:lnTo>
                    <a:pt x="3051809" y="1201043"/>
                  </a:lnTo>
                  <a:lnTo>
                    <a:pt x="3000083" y="1201043"/>
                  </a:lnTo>
                  <a:lnTo>
                    <a:pt x="3000083" y="1174549"/>
                  </a:lnTo>
                  <a:lnTo>
                    <a:pt x="2947096" y="1174549"/>
                  </a:lnTo>
                  <a:lnTo>
                    <a:pt x="2947096" y="1156887"/>
                  </a:lnTo>
                  <a:lnTo>
                    <a:pt x="2939526" y="1156887"/>
                  </a:lnTo>
                  <a:lnTo>
                    <a:pt x="2939526" y="1100115"/>
                  </a:lnTo>
                  <a:lnTo>
                    <a:pt x="2742717" y="1100115"/>
                  </a:lnTo>
                  <a:lnTo>
                    <a:pt x="2742717" y="1084976"/>
                  </a:lnTo>
                  <a:lnTo>
                    <a:pt x="2646835" y="1084976"/>
                  </a:lnTo>
                  <a:lnTo>
                    <a:pt x="2646835" y="1055959"/>
                  </a:lnTo>
                  <a:lnTo>
                    <a:pt x="2573663" y="1055959"/>
                  </a:lnTo>
                  <a:lnTo>
                    <a:pt x="2573663" y="1024419"/>
                  </a:lnTo>
                  <a:lnTo>
                    <a:pt x="2526983" y="1024419"/>
                  </a:lnTo>
                  <a:lnTo>
                    <a:pt x="2526983" y="1008018"/>
                  </a:lnTo>
                  <a:lnTo>
                    <a:pt x="2487874" y="1008018"/>
                  </a:lnTo>
                  <a:lnTo>
                    <a:pt x="2487874" y="980263"/>
                  </a:lnTo>
                  <a:lnTo>
                    <a:pt x="2434887" y="980263"/>
                  </a:lnTo>
                  <a:lnTo>
                    <a:pt x="2434887" y="957554"/>
                  </a:lnTo>
                  <a:lnTo>
                    <a:pt x="2383161" y="957554"/>
                  </a:lnTo>
                  <a:lnTo>
                    <a:pt x="2383161" y="912137"/>
                  </a:lnTo>
                  <a:lnTo>
                    <a:pt x="2321343" y="912137"/>
                  </a:lnTo>
                  <a:lnTo>
                    <a:pt x="2321343" y="885643"/>
                  </a:lnTo>
                  <a:lnTo>
                    <a:pt x="2287280" y="885643"/>
                  </a:lnTo>
                  <a:lnTo>
                    <a:pt x="2287280" y="861673"/>
                  </a:lnTo>
                  <a:lnTo>
                    <a:pt x="2257001" y="861673"/>
                  </a:lnTo>
                  <a:lnTo>
                    <a:pt x="2257001" y="841487"/>
                  </a:lnTo>
                  <a:lnTo>
                    <a:pt x="2250693" y="841487"/>
                  </a:lnTo>
                  <a:lnTo>
                    <a:pt x="2250693" y="813732"/>
                  </a:lnTo>
                  <a:lnTo>
                    <a:pt x="2241862" y="813732"/>
                  </a:lnTo>
                  <a:lnTo>
                    <a:pt x="2241862" y="792285"/>
                  </a:lnTo>
                  <a:lnTo>
                    <a:pt x="2230508" y="792285"/>
                  </a:lnTo>
                  <a:lnTo>
                    <a:pt x="2230508" y="760745"/>
                  </a:lnTo>
                  <a:lnTo>
                    <a:pt x="2220415" y="760745"/>
                  </a:lnTo>
                  <a:lnTo>
                    <a:pt x="2220415" y="739297"/>
                  </a:lnTo>
                  <a:lnTo>
                    <a:pt x="2081639" y="739297"/>
                  </a:lnTo>
                  <a:lnTo>
                    <a:pt x="2081639" y="720373"/>
                  </a:lnTo>
                  <a:lnTo>
                    <a:pt x="2061453" y="720373"/>
                  </a:lnTo>
                  <a:lnTo>
                    <a:pt x="2061453" y="697665"/>
                  </a:lnTo>
                  <a:lnTo>
                    <a:pt x="1995850" y="697665"/>
                  </a:lnTo>
                  <a:lnTo>
                    <a:pt x="1995850" y="673694"/>
                  </a:lnTo>
                  <a:lnTo>
                    <a:pt x="1970618" y="673694"/>
                  </a:lnTo>
                  <a:lnTo>
                    <a:pt x="1970618" y="650985"/>
                  </a:lnTo>
                  <a:lnTo>
                    <a:pt x="1950433" y="650985"/>
                  </a:lnTo>
                  <a:lnTo>
                    <a:pt x="1950433" y="595475"/>
                  </a:lnTo>
                  <a:lnTo>
                    <a:pt x="1932770" y="595475"/>
                  </a:lnTo>
                  <a:lnTo>
                    <a:pt x="1932770" y="551319"/>
                  </a:lnTo>
                  <a:lnTo>
                    <a:pt x="1893661" y="551319"/>
                  </a:lnTo>
                  <a:lnTo>
                    <a:pt x="1893661" y="523564"/>
                  </a:lnTo>
                  <a:lnTo>
                    <a:pt x="1877260" y="523564"/>
                  </a:lnTo>
                  <a:lnTo>
                    <a:pt x="1877260" y="478146"/>
                  </a:lnTo>
                  <a:lnTo>
                    <a:pt x="1828057" y="478146"/>
                  </a:lnTo>
                  <a:lnTo>
                    <a:pt x="1828057" y="461745"/>
                  </a:lnTo>
                  <a:lnTo>
                    <a:pt x="1809133" y="461745"/>
                  </a:lnTo>
                  <a:lnTo>
                    <a:pt x="1809133" y="432729"/>
                  </a:lnTo>
                  <a:lnTo>
                    <a:pt x="1686758" y="432729"/>
                  </a:lnTo>
                  <a:lnTo>
                    <a:pt x="1686758" y="411281"/>
                  </a:lnTo>
                  <a:lnTo>
                    <a:pt x="1531582" y="411281"/>
                  </a:lnTo>
                  <a:lnTo>
                    <a:pt x="1531582" y="383526"/>
                  </a:lnTo>
                  <a:lnTo>
                    <a:pt x="1343603" y="383526"/>
                  </a:lnTo>
                  <a:lnTo>
                    <a:pt x="1343603" y="364602"/>
                  </a:lnTo>
                  <a:lnTo>
                    <a:pt x="1271692" y="364602"/>
                  </a:lnTo>
                  <a:lnTo>
                    <a:pt x="1271692" y="336847"/>
                  </a:lnTo>
                  <a:lnTo>
                    <a:pt x="1260338" y="336847"/>
                  </a:lnTo>
                  <a:lnTo>
                    <a:pt x="1260338" y="315400"/>
                  </a:lnTo>
                  <a:lnTo>
                    <a:pt x="1213659" y="315400"/>
                  </a:lnTo>
                  <a:lnTo>
                    <a:pt x="1213659" y="291430"/>
                  </a:lnTo>
                  <a:lnTo>
                    <a:pt x="1189688" y="291430"/>
                  </a:lnTo>
                  <a:lnTo>
                    <a:pt x="1189688" y="275029"/>
                  </a:lnTo>
                  <a:lnTo>
                    <a:pt x="1179595" y="275029"/>
                  </a:lnTo>
                  <a:lnTo>
                    <a:pt x="1179595" y="249797"/>
                  </a:lnTo>
                  <a:lnTo>
                    <a:pt x="1093807" y="249797"/>
                  </a:lnTo>
                  <a:lnTo>
                    <a:pt x="1093807" y="227088"/>
                  </a:lnTo>
                  <a:lnTo>
                    <a:pt x="846533" y="227088"/>
                  </a:lnTo>
                  <a:lnTo>
                    <a:pt x="846533" y="204379"/>
                  </a:lnTo>
                  <a:lnTo>
                    <a:pt x="836440" y="204379"/>
                  </a:lnTo>
                  <a:lnTo>
                    <a:pt x="836440" y="171578"/>
                  </a:lnTo>
                  <a:lnTo>
                    <a:pt x="537441" y="171578"/>
                  </a:lnTo>
                  <a:lnTo>
                    <a:pt x="537441" y="153915"/>
                  </a:lnTo>
                  <a:lnTo>
                    <a:pt x="465530" y="153915"/>
                  </a:lnTo>
                  <a:lnTo>
                    <a:pt x="465530" y="137514"/>
                  </a:lnTo>
                  <a:lnTo>
                    <a:pt x="317923" y="137514"/>
                  </a:lnTo>
                  <a:lnTo>
                    <a:pt x="317923" y="112282"/>
                  </a:lnTo>
                  <a:lnTo>
                    <a:pt x="281337" y="112282"/>
                  </a:lnTo>
                  <a:lnTo>
                    <a:pt x="281337" y="89574"/>
                  </a:lnTo>
                  <a:lnTo>
                    <a:pt x="127422" y="89574"/>
                  </a:lnTo>
                  <a:lnTo>
                    <a:pt x="127422" y="65603"/>
                  </a:lnTo>
                  <a:lnTo>
                    <a:pt x="95882" y="65603"/>
                  </a:lnTo>
                  <a:lnTo>
                    <a:pt x="95882" y="51726"/>
                  </a:lnTo>
                  <a:lnTo>
                    <a:pt x="83266" y="51726"/>
                  </a:lnTo>
                  <a:lnTo>
                    <a:pt x="83266" y="17662"/>
                  </a:lnTo>
                  <a:lnTo>
                    <a:pt x="55510" y="17662"/>
                  </a:lnTo>
                  <a:lnTo>
                    <a:pt x="55510" y="0"/>
                  </a:lnTo>
                  <a:lnTo>
                    <a:pt x="0" y="0"/>
                  </a:lnTo>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grpSp>
          <p:nvGrpSpPr>
            <p:cNvPr id="1467" name="Graphic 99">
              <a:extLst>
                <a:ext uri="{FF2B5EF4-FFF2-40B4-BE49-F238E27FC236}">
                  <a16:creationId xmlns="" xmlns:a16="http://schemas.microsoft.com/office/drawing/2014/main" id="{F42AFB59-B221-44C8-8900-3FE329915F06}"/>
                </a:ext>
              </a:extLst>
            </p:cNvPr>
            <p:cNvGrpSpPr/>
            <p:nvPr/>
          </p:nvGrpSpPr>
          <p:grpSpPr>
            <a:xfrm>
              <a:off x="1362189" y="2357217"/>
              <a:ext cx="4330554" cy="1960706"/>
              <a:chOff x="1331028" y="1726185"/>
              <a:chExt cx="6527514" cy="2629173"/>
            </a:xfrm>
            <a:noFill/>
          </p:grpSpPr>
          <p:sp>
            <p:nvSpPr>
              <p:cNvPr id="1492" name="Freeform: Shape 1491">
                <a:extLst>
                  <a:ext uri="{FF2B5EF4-FFF2-40B4-BE49-F238E27FC236}">
                    <a16:creationId xmlns="" xmlns:a16="http://schemas.microsoft.com/office/drawing/2014/main" id="{9E18D14F-D561-445E-9197-4E8957A72D3A}"/>
                  </a:ext>
                </a:extLst>
              </p:cNvPr>
              <p:cNvSpPr/>
              <p:nvPr/>
            </p:nvSpPr>
            <p:spPr>
              <a:xfrm>
                <a:off x="1331028" y="1726185"/>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493" name="Freeform: Shape 1492">
                <a:extLst>
                  <a:ext uri="{FF2B5EF4-FFF2-40B4-BE49-F238E27FC236}">
                    <a16:creationId xmlns="" xmlns:a16="http://schemas.microsoft.com/office/drawing/2014/main" id="{C64AF225-04F3-4B74-A461-8F3156AEE963}"/>
                  </a:ext>
                </a:extLst>
              </p:cNvPr>
              <p:cNvSpPr/>
              <p:nvPr/>
            </p:nvSpPr>
            <p:spPr>
              <a:xfrm>
                <a:off x="1373922" y="1726185"/>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494" name="Freeform: Shape 1493">
                <a:extLst>
                  <a:ext uri="{FF2B5EF4-FFF2-40B4-BE49-F238E27FC236}">
                    <a16:creationId xmlns="" xmlns:a16="http://schemas.microsoft.com/office/drawing/2014/main" id="{487EBF1A-13C6-448A-8459-A958AD03BC94}"/>
                  </a:ext>
                </a:extLst>
              </p:cNvPr>
              <p:cNvSpPr/>
              <p:nvPr/>
            </p:nvSpPr>
            <p:spPr>
              <a:xfrm>
                <a:off x="1589656" y="1766556"/>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495" name="Freeform: Shape 1494">
                <a:extLst>
                  <a:ext uri="{FF2B5EF4-FFF2-40B4-BE49-F238E27FC236}">
                    <a16:creationId xmlns="" xmlns:a16="http://schemas.microsoft.com/office/drawing/2014/main" id="{AAAE3734-5F65-4881-BF90-B55F1AB61BFD}"/>
                  </a:ext>
                </a:extLst>
              </p:cNvPr>
              <p:cNvSpPr/>
              <p:nvPr/>
            </p:nvSpPr>
            <p:spPr>
              <a:xfrm>
                <a:off x="1624980" y="1766556"/>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496" name="Freeform: Shape 1495">
                <a:extLst>
                  <a:ext uri="{FF2B5EF4-FFF2-40B4-BE49-F238E27FC236}">
                    <a16:creationId xmlns="" xmlns:a16="http://schemas.microsoft.com/office/drawing/2014/main" id="{2BDB8319-1CC0-4F9D-A8E6-3BE4023E810B}"/>
                  </a:ext>
                </a:extLst>
              </p:cNvPr>
              <p:cNvSpPr/>
              <p:nvPr/>
            </p:nvSpPr>
            <p:spPr>
              <a:xfrm>
                <a:off x="1836929" y="1814497"/>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497" name="Freeform: Shape 1496">
                <a:extLst>
                  <a:ext uri="{FF2B5EF4-FFF2-40B4-BE49-F238E27FC236}">
                    <a16:creationId xmlns="" xmlns:a16="http://schemas.microsoft.com/office/drawing/2014/main" id="{A0F0FF00-C79A-4846-8BE3-8EDD8782C443}"/>
                  </a:ext>
                </a:extLst>
              </p:cNvPr>
              <p:cNvSpPr/>
              <p:nvPr/>
            </p:nvSpPr>
            <p:spPr>
              <a:xfrm>
                <a:off x="2084202" y="1844775"/>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498" name="Freeform: Shape 1497">
                <a:extLst>
                  <a:ext uri="{FF2B5EF4-FFF2-40B4-BE49-F238E27FC236}">
                    <a16:creationId xmlns="" xmlns:a16="http://schemas.microsoft.com/office/drawing/2014/main" id="{8CA76426-1FB4-4DBF-8101-770509005946}"/>
                  </a:ext>
                </a:extLst>
              </p:cNvPr>
              <p:cNvSpPr/>
              <p:nvPr/>
            </p:nvSpPr>
            <p:spPr>
              <a:xfrm>
                <a:off x="2393294" y="1974720"/>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499" name="Freeform: Shape 1498">
                <a:extLst>
                  <a:ext uri="{FF2B5EF4-FFF2-40B4-BE49-F238E27FC236}">
                    <a16:creationId xmlns="" xmlns:a16="http://schemas.microsoft.com/office/drawing/2014/main" id="{56A1C63D-038E-408D-AF13-53DA3ECA87E9}"/>
                  </a:ext>
                </a:extLst>
              </p:cNvPr>
              <p:cNvSpPr/>
              <p:nvPr/>
            </p:nvSpPr>
            <p:spPr>
              <a:xfrm>
                <a:off x="2520716" y="1998691"/>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500" name="Freeform: Shape 1499">
                <a:extLst>
                  <a:ext uri="{FF2B5EF4-FFF2-40B4-BE49-F238E27FC236}">
                    <a16:creationId xmlns="" xmlns:a16="http://schemas.microsoft.com/office/drawing/2014/main" id="{E74723D5-E327-4119-A0B3-85A2F83F10D4}"/>
                  </a:ext>
                </a:extLst>
              </p:cNvPr>
              <p:cNvSpPr/>
              <p:nvPr/>
            </p:nvSpPr>
            <p:spPr>
              <a:xfrm>
                <a:off x="3061942" y="2329230"/>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501" name="Freeform: Shape 1500">
                <a:extLst>
                  <a:ext uri="{FF2B5EF4-FFF2-40B4-BE49-F238E27FC236}">
                    <a16:creationId xmlns="" xmlns:a16="http://schemas.microsoft.com/office/drawing/2014/main" id="{9C11F9DB-26AE-4BCB-B768-F48D8F56057B}"/>
                  </a:ext>
                </a:extLst>
              </p:cNvPr>
              <p:cNvSpPr/>
              <p:nvPr/>
            </p:nvSpPr>
            <p:spPr>
              <a:xfrm>
                <a:off x="3103575" y="2329230"/>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502" name="Freeform: Shape 1501">
                <a:extLst>
                  <a:ext uri="{FF2B5EF4-FFF2-40B4-BE49-F238E27FC236}">
                    <a16:creationId xmlns="" xmlns:a16="http://schemas.microsoft.com/office/drawing/2014/main" id="{2C497579-8FF5-44E2-8941-1972BFCD1BEF}"/>
                  </a:ext>
                </a:extLst>
              </p:cNvPr>
              <p:cNvSpPr/>
              <p:nvPr/>
            </p:nvSpPr>
            <p:spPr>
              <a:xfrm>
                <a:off x="3254967" y="2476837"/>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503" name="Freeform: Shape 1502">
                <a:extLst>
                  <a:ext uri="{FF2B5EF4-FFF2-40B4-BE49-F238E27FC236}">
                    <a16:creationId xmlns="" xmlns:a16="http://schemas.microsoft.com/office/drawing/2014/main" id="{80DE3B6B-8045-459B-812A-FFF48080194A}"/>
                  </a:ext>
                </a:extLst>
              </p:cNvPr>
              <p:cNvSpPr/>
              <p:nvPr/>
            </p:nvSpPr>
            <p:spPr>
              <a:xfrm>
                <a:off x="3393743" y="2566410"/>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504" name="Freeform: Shape 1503">
                <a:extLst>
                  <a:ext uri="{FF2B5EF4-FFF2-40B4-BE49-F238E27FC236}">
                    <a16:creationId xmlns="" xmlns:a16="http://schemas.microsoft.com/office/drawing/2014/main" id="{F618556B-35EF-43C8-B519-76AB7F40ED16}"/>
                  </a:ext>
                </a:extLst>
              </p:cNvPr>
              <p:cNvSpPr/>
              <p:nvPr/>
            </p:nvSpPr>
            <p:spPr>
              <a:xfrm>
                <a:off x="3633446" y="2673646"/>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505" name="Freeform: Shape 1504">
                <a:extLst>
                  <a:ext uri="{FF2B5EF4-FFF2-40B4-BE49-F238E27FC236}">
                    <a16:creationId xmlns="" xmlns:a16="http://schemas.microsoft.com/office/drawing/2014/main" id="{5784ECC5-BE3E-4AB0-AAD1-567591616E15}"/>
                  </a:ext>
                </a:extLst>
              </p:cNvPr>
              <p:cNvSpPr/>
              <p:nvPr/>
            </p:nvSpPr>
            <p:spPr>
              <a:xfrm>
                <a:off x="3962724" y="2789713"/>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506" name="Freeform: Shape 1505">
                <a:extLst>
                  <a:ext uri="{FF2B5EF4-FFF2-40B4-BE49-F238E27FC236}">
                    <a16:creationId xmlns="" xmlns:a16="http://schemas.microsoft.com/office/drawing/2014/main" id="{38C34E8A-3C6F-44B4-B591-125528D8DAC3}"/>
                  </a:ext>
                </a:extLst>
              </p:cNvPr>
              <p:cNvSpPr/>
              <p:nvPr/>
            </p:nvSpPr>
            <p:spPr>
              <a:xfrm>
                <a:off x="4194858" y="2893165"/>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507" name="Freeform: Shape 1506">
                <a:extLst>
                  <a:ext uri="{FF2B5EF4-FFF2-40B4-BE49-F238E27FC236}">
                    <a16:creationId xmlns="" xmlns:a16="http://schemas.microsoft.com/office/drawing/2014/main" id="{5BE9D803-0E92-42C8-A49B-85838FC07F4B}"/>
                  </a:ext>
                </a:extLst>
              </p:cNvPr>
              <p:cNvSpPr/>
              <p:nvPr/>
            </p:nvSpPr>
            <p:spPr>
              <a:xfrm>
                <a:off x="4308402" y="2963814"/>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508" name="Freeform: Shape 1507">
                <a:extLst>
                  <a:ext uri="{FF2B5EF4-FFF2-40B4-BE49-F238E27FC236}">
                    <a16:creationId xmlns="" xmlns:a16="http://schemas.microsoft.com/office/drawing/2014/main" id="{0E4E07AB-9A55-430F-9FB8-C1659A8F24CF}"/>
                  </a:ext>
                </a:extLst>
              </p:cNvPr>
              <p:cNvSpPr/>
              <p:nvPr/>
            </p:nvSpPr>
            <p:spPr>
              <a:xfrm>
                <a:off x="4356343" y="2963814"/>
                <a:ext cx="95881" cy="95881"/>
              </a:xfrm>
              <a:custGeom>
                <a:avLst/>
                <a:gdLst>
                  <a:gd name="connsiteX0" fmla="*/ 95881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1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1" y="47941"/>
                    </a:moveTo>
                    <a:cubicBezTo>
                      <a:pt x="95881" y="74418"/>
                      <a:pt x="74417" y="95882"/>
                      <a:pt x="47941" y="95882"/>
                    </a:cubicBezTo>
                    <a:cubicBezTo>
                      <a:pt x="21464" y="95882"/>
                      <a:pt x="0" y="74418"/>
                      <a:pt x="0" y="47941"/>
                    </a:cubicBezTo>
                    <a:cubicBezTo>
                      <a:pt x="0" y="21464"/>
                      <a:pt x="21464" y="0"/>
                      <a:pt x="47941" y="0"/>
                    </a:cubicBezTo>
                    <a:cubicBezTo>
                      <a:pt x="74418" y="0"/>
                      <a:pt x="95881" y="21464"/>
                      <a:pt x="95881"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509" name="Freeform: Shape 1508">
                <a:extLst>
                  <a:ext uri="{FF2B5EF4-FFF2-40B4-BE49-F238E27FC236}">
                    <a16:creationId xmlns="" xmlns:a16="http://schemas.microsoft.com/office/drawing/2014/main" id="{0D30E5DF-4C46-448F-A761-CBC97F28CB00}"/>
                  </a:ext>
                </a:extLst>
              </p:cNvPr>
              <p:cNvSpPr/>
              <p:nvPr/>
            </p:nvSpPr>
            <p:spPr>
              <a:xfrm>
                <a:off x="4396714" y="3018063"/>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510" name="Freeform: Shape 1509">
                <a:extLst>
                  <a:ext uri="{FF2B5EF4-FFF2-40B4-BE49-F238E27FC236}">
                    <a16:creationId xmlns="" xmlns:a16="http://schemas.microsoft.com/office/drawing/2014/main" id="{4F3C7E90-BB64-44E5-AE00-2694A756961D}"/>
                  </a:ext>
                </a:extLst>
              </p:cNvPr>
              <p:cNvSpPr/>
              <p:nvPr/>
            </p:nvSpPr>
            <p:spPr>
              <a:xfrm>
                <a:off x="4442131" y="3018063"/>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511" name="Freeform: Shape 1510">
                <a:extLst>
                  <a:ext uri="{FF2B5EF4-FFF2-40B4-BE49-F238E27FC236}">
                    <a16:creationId xmlns="" xmlns:a16="http://schemas.microsoft.com/office/drawing/2014/main" id="{AD2D9800-0C71-4411-A708-F798F837A9E4}"/>
                  </a:ext>
                </a:extLst>
              </p:cNvPr>
              <p:cNvSpPr/>
              <p:nvPr/>
            </p:nvSpPr>
            <p:spPr>
              <a:xfrm>
                <a:off x="4498903" y="3097544"/>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512" name="Freeform: Shape 1511">
                <a:extLst>
                  <a:ext uri="{FF2B5EF4-FFF2-40B4-BE49-F238E27FC236}">
                    <a16:creationId xmlns="" xmlns:a16="http://schemas.microsoft.com/office/drawing/2014/main" id="{C6443560-0405-4560-B46D-F111DF5B20F3}"/>
                  </a:ext>
                </a:extLst>
              </p:cNvPr>
              <p:cNvSpPr/>
              <p:nvPr/>
            </p:nvSpPr>
            <p:spPr>
              <a:xfrm>
                <a:off x="4583431" y="3232535"/>
                <a:ext cx="95881" cy="95881"/>
              </a:xfrm>
              <a:custGeom>
                <a:avLst/>
                <a:gdLst>
                  <a:gd name="connsiteX0" fmla="*/ 95881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1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1" y="47941"/>
                    </a:moveTo>
                    <a:cubicBezTo>
                      <a:pt x="95881" y="74418"/>
                      <a:pt x="74417" y="95882"/>
                      <a:pt x="47941" y="95882"/>
                    </a:cubicBezTo>
                    <a:cubicBezTo>
                      <a:pt x="21464" y="95882"/>
                      <a:pt x="0" y="74418"/>
                      <a:pt x="0" y="47941"/>
                    </a:cubicBezTo>
                    <a:cubicBezTo>
                      <a:pt x="0" y="21464"/>
                      <a:pt x="21464" y="0"/>
                      <a:pt x="47941" y="0"/>
                    </a:cubicBezTo>
                    <a:cubicBezTo>
                      <a:pt x="74418" y="0"/>
                      <a:pt x="95881" y="21464"/>
                      <a:pt x="95881"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513" name="Freeform: Shape 1512">
                <a:extLst>
                  <a:ext uri="{FF2B5EF4-FFF2-40B4-BE49-F238E27FC236}">
                    <a16:creationId xmlns="" xmlns:a16="http://schemas.microsoft.com/office/drawing/2014/main" id="{3EE5C0D4-A379-44FF-BD32-1F5D0193CE2E}"/>
                  </a:ext>
                </a:extLst>
              </p:cNvPr>
              <p:cNvSpPr/>
              <p:nvPr/>
            </p:nvSpPr>
            <p:spPr>
              <a:xfrm>
                <a:off x="4625063" y="3285522"/>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514" name="Freeform: Shape 1513">
                <a:extLst>
                  <a:ext uri="{FF2B5EF4-FFF2-40B4-BE49-F238E27FC236}">
                    <a16:creationId xmlns="" xmlns:a16="http://schemas.microsoft.com/office/drawing/2014/main" id="{EC52B7EB-0473-4566-93AC-054BCE4F15FB}"/>
                  </a:ext>
                </a:extLst>
              </p:cNvPr>
              <p:cNvSpPr/>
              <p:nvPr/>
            </p:nvSpPr>
            <p:spPr>
              <a:xfrm>
                <a:off x="4725991" y="3370049"/>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515" name="Freeform: Shape 1514">
                <a:extLst>
                  <a:ext uri="{FF2B5EF4-FFF2-40B4-BE49-F238E27FC236}">
                    <a16:creationId xmlns="" xmlns:a16="http://schemas.microsoft.com/office/drawing/2014/main" id="{FDC477A2-ECB6-45E0-A977-A0F427855118}"/>
                  </a:ext>
                </a:extLst>
              </p:cNvPr>
              <p:cNvSpPr/>
              <p:nvPr/>
            </p:nvSpPr>
            <p:spPr>
              <a:xfrm>
                <a:off x="4782763" y="3370049"/>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516" name="Freeform: Shape 1515">
                <a:extLst>
                  <a:ext uri="{FF2B5EF4-FFF2-40B4-BE49-F238E27FC236}">
                    <a16:creationId xmlns="" xmlns:a16="http://schemas.microsoft.com/office/drawing/2014/main" id="{274DFD5D-DFBD-49A8-9C74-E53D3EDEEA20}"/>
                  </a:ext>
                </a:extLst>
              </p:cNvPr>
              <p:cNvSpPr/>
              <p:nvPr/>
            </p:nvSpPr>
            <p:spPr>
              <a:xfrm>
                <a:off x="4829442" y="3370049"/>
                <a:ext cx="95881" cy="95881"/>
              </a:xfrm>
              <a:custGeom>
                <a:avLst/>
                <a:gdLst>
                  <a:gd name="connsiteX0" fmla="*/ 95881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1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1" y="47941"/>
                    </a:moveTo>
                    <a:cubicBezTo>
                      <a:pt x="95881" y="74418"/>
                      <a:pt x="74417" y="95882"/>
                      <a:pt x="47941" y="95882"/>
                    </a:cubicBezTo>
                    <a:cubicBezTo>
                      <a:pt x="21464" y="95882"/>
                      <a:pt x="0" y="74418"/>
                      <a:pt x="0" y="47941"/>
                    </a:cubicBezTo>
                    <a:cubicBezTo>
                      <a:pt x="0" y="21464"/>
                      <a:pt x="21464" y="0"/>
                      <a:pt x="47941" y="0"/>
                    </a:cubicBezTo>
                    <a:cubicBezTo>
                      <a:pt x="74418" y="0"/>
                      <a:pt x="95881" y="21464"/>
                      <a:pt x="95881"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517" name="Freeform: Shape 1516">
                <a:extLst>
                  <a:ext uri="{FF2B5EF4-FFF2-40B4-BE49-F238E27FC236}">
                    <a16:creationId xmlns="" xmlns:a16="http://schemas.microsoft.com/office/drawing/2014/main" id="{1518898E-EAFA-46CD-AC17-5517842FCED7}"/>
                  </a:ext>
                </a:extLst>
              </p:cNvPr>
              <p:cNvSpPr/>
              <p:nvPr/>
            </p:nvSpPr>
            <p:spPr>
              <a:xfrm>
                <a:off x="4854674" y="3400328"/>
                <a:ext cx="95881" cy="95881"/>
              </a:xfrm>
              <a:custGeom>
                <a:avLst/>
                <a:gdLst>
                  <a:gd name="connsiteX0" fmla="*/ 95881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1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1" y="47941"/>
                    </a:moveTo>
                    <a:cubicBezTo>
                      <a:pt x="95881" y="74418"/>
                      <a:pt x="74417" y="95882"/>
                      <a:pt x="47941" y="95882"/>
                    </a:cubicBezTo>
                    <a:cubicBezTo>
                      <a:pt x="21464" y="95882"/>
                      <a:pt x="0" y="74418"/>
                      <a:pt x="0" y="47941"/>
                    </a:cubicBezTo>
                    <a:cubicBezTo>
                      <a:pt x="0" y="21464"/>
                      <a:pt x="21464" y="0"/>
                      <a:pt x="47941" y="0"/>
                    </a:cubicBezTo>
                    <a:cubicBezTo>
                      <a:pt x="74418" y="0"/>
                      <a:pt x="95881" y="21464"/>
                      <a:pt x="95881"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518" name="Freeform: Shape 1517">
                <a:extLst>
                  <a:ext uri="{FF2B5EF4-FFF2-40B4-BE49-F238E27FC236}">
                    <a16:creationId xmlns="" xmlns:a16="http://schemas.microsoft.com/office/drawing/2014/main" id="{C3A64498-451C-40C9-80E6-5F0237814AA5}"/>
                  </a:ext>
                </a:extLst>
              </p:cNvPr>
              <p:cNvSpPr/>
              <p:nvPr/>
            </p:nvSpPr>
            <p:spPr>
              <a:xfrm>
                <a:off x="4897569" y="3400328"/>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519" name="Freeform: Shape 1518">
                <a:extLst>
                  <a:ext uri="{FF2B5EF4-FFF2-40B4-BE49-F238E27FC236}">
                    <a16:creationId xmlns="" xmlns:a16="http://schemas.microsoft.com/office/drawing/2014/main" id="{4F2D6E10-2D3F-4C40-B80C-85F449067DE5}"/>
                  </a:ext>
                </a:extLst>
              </p:cNvPr>
              <p:cNvSpPr/>
              <p:nvPr/>
            </p:nvSpPr>
            <p:spPr>
              <a:xfrm>
                <a:off x="4925324" y="3400328"/>
                <a:ext cx="95881" cy="95881"/>
              </a:xfrm>
              <a:custGeom>
                <a:avLst/>
                <a:gdLst>
                  <a:gd name="connsiteX0" fmla="*/ 95881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1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1" y="47941"/>
                    </a:moveTo>
                    <a:cubicBezTo>
                      <a:pt x="95881" y="74418"/>
                      <a:pt x="74418" y="95882"/>
                      <a:pt x="47941" y="95882"/>
                    </a:cubicBezTo>
                    <a:cubicBezTo>
                      <a:pt x="21464" y="95882"/>
                      <a:pt x="0" y="74418"/>
                      <a:pt x="0" y="47941"/>
                    </a:cubicBezTo>
                    <a:cubicBezTo>
                      <a:pt x="0" y="21464"/>
                      <a:pt x="21464" y="0"/>
                      <a:pt x="47941" y="0"/>
                    </a:cubicBezTo>
                    <a:cubicBezTo>
                      <a:pt x="74418" y="0"/>
                      <a:pt x="95881" y="21464"/>
                      <a:pt x="95881"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520" name="Freeform: Shape 1519">
                <a:extLst>
                  <a:ext uri="{FF2B5EF4-FFF2-40B4-BE49-F238E27FC236}">
                    <a16:creationId xmlns="" xmlns:a16="http://schemas.microsoft.com/office/drawing/2014/main" id="{2C7A0008-ED95-4523-B8CF-0E8D3B2F821C}"/>
                  </a:ext>
                </a:extLst>
              </p:cNvPr>
              <p:cNvSpPr/>
              <p:nvPr/>
            </p:nvSpPr>
            <p:spPr>
              <a:xfrm>
                <a:off x="5094378" y="3465931"/>
                <a:ext cx="95881" cy="95881"/>
              </a:xfrm>
              <a:custGeom>
                <a:avLst/>
                <a:gdLst>
                  <a:gd name="connsiteX0" fmla="*/ 95881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1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1" y="47941"/>
                    </a:moveTo>
                    <a:cubicBezTo>
                      <a:pt x="95881" y="74418"/>
                      <a:pt x="74417" y="95882"/>
                      <a:pt x="47941" y="95882"/>
                    </a:cubicBezTo>
                    <a:cubicBezTo>
                      <a:pt x="21464" y="95882"/>
                      <a:pt x="0" y="74418"/>
                      <a:pt x="0" y="47941"/>
                    </a:cubicBezTo>
                    <a:cubicBezTo>
                      <a:pt x="0" y="21464"/>
                      <a:pt x="21464" y="0"/>
                      <a:pt x="47941" y="0"/>
                    </a:cubicBezTo>
                    <a:cubicBezTo>
                      <a:pt x="74418" y="0"/>
                      <a:pt x="95881" y="21464"/>
                      <a:pt x="95881"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521" name="Freeform: Shape 1520">
                <a:extLst>
                  <a:ext uri="{FF2B5EF4-FFF2-40B4-BE49-F238E27FC236}">
                    <a16:creationId xmlns="" xmlns:a16="http://schemas.microsoft.com/office/drawing/2014/main" id="{19E1422D-E734-4FE2-996E-541E005EF03C}"/>
                  </a:ext>
                </a:extLst>
              </p:cNvPr>
              <p:cNvSpPr/>
              <p:nvPr/>
            </p:nvSpPr>
            <p:spPr>
              <a:xfrm>
                <a:off x="5238201" y="3597137"/>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522" name="Freeform: Shape 1521">
                <a:extLst>
                  <a:ext uri="{FF2B5EF4-FFF2-40B4-BE49-F238E27FC236}">
                    <a16:creationId xmlns="" xmlns:a16="http://schemas.microsoft.com/office/drawing/2014/main" id="{A4738145-97B3-4E0B-85AB-43CA8276E5E5}"/>
                  </a:ext>
                </a:extLst>
              </p:cNvPr>
              <p:cNvSpPr/>
              <p:nvPr/>
            </p:nvSpPr>
            <p:spPr>
              <a:xfrm>
                <a:off x="5335344" y="3597137"/>
                <a:ext cx="95881" cy="95881"/>
              </a:xfrm>
              <a:custGeom>
                <a:avLst/>
                <a:gdLst>
                  <a:gd name="connsiteX0" fmla="*/ 95881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1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1" y="47941"/>
                    </a:moveTo>
                    <a:cubicBezTo>
                      <a:pt x="95881" y="74418"/>
                      <a:pt x="74418" y="95882"/>
                      <a:pt x="47941" y="95882"/>
                    </a:cubicBezTo>
                    <a:cubicBezTo>
                      <a:pt x="21464" y="95882"/>
                      <a:pt x="0" y="74418"/>
                      <a:pt x="0" y="47941"/>
                    </a:cubicBezTo>
                    <a:cubicBezTo>
                      <a:pt x="0" y="21464"/>
                      <a:pt x="21464" y="0"/>
                      <a:pt x="47941" y="0"/>
                    </a:cubicBezTo>
                    <a:cubicBezTo>
                      <a:pt x="74418" y="0"/>
                      <a:pt x="95881" y="21464"/>
                      <a:pt x="95881"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523" name="Freeform: Shape 1522">
                <a:extLst>
                  <a:ext uri="{FF2B5EF4-FFF2-40B4-BE49-F238E27FC236}">
                    <a16:creationId xmlns="" xmlns:a16="http://schemas.microsoft.com/office/drawing/2014/main" id="{A0209117-C7AB-4607-8344-247982F8C9C4}"/>
                  </a:ext>
                </a:extLst>
              </p:cNvPr>
              <p:cNvSpPr/>
              <p:nvPr/>
            </p:nvSpPr>
            <p:spPr>
              <a:xfrm>
                <a:off x="5432487" y="3631200"/>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524" name="Freeform: Shape 1523">
                <a:extLst>
                  <a:ext uri="{FF2B5EF4-FFF2-40B4-BE49-F238E27FC236}">
                    <a16:creationId xmlns="" xmlns:a16="http://schemas.microsoft.com/office/drawing/2014/main" id="{331F7BDD-6D0D-49FB-8F42-35CA794C8337}"/>
                  </a:ext>
                </a:extLst>
              </p:cNvPr>
              <p:cNvSpPr/>
              <p:nvPr/>
            </p:nvSpPr>
            <p:spPr>
              <a:xfrm>
                <a:off x="5489259" y="3631200"/>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525" name="Freeform: Shape 1524">
                <a:extLst>
                  <a:ext uri="{FF2B5EF4-FFF2-40B4-BE49-F238E27FC236}">
                    <a16:creationId xmlns="" xmlns:a16="http://schemas.microsoft.com/office/drawing/2014/main" id="{FFAD01DE-6070-44F3-BEB1-9C49A9616658}"/>
                  </a:ext>
                </a:extLst>
              </p:cNvPr>
              <p:cNvSpPr/>
              <p:nvPr/>
            </p:nvSpPr>
            <p:spPr>
              <a:xfrm>
                <a:off x="5558647" y="3631200"/>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526" name="Freeform: Shape 1525">
                <a:extLst>
                  <a:ext uri="{FF2B5EF4-FFF2-40B4-BE49-F238E27FC236}">
                    <a16:creationId xmlns="" xmlns:a16="http://schemas.microsoft.com/office/drawing/2014/main" id="{BBC19230-9D6C-4FBD-B414-67F0C6A06110}"/>
                  </a:ext>
                </a:extLst>
              </p:cNvPr>
              <p:cNvSpPr/>
              <p:nvPr/>
            </p:nvSpPr>
            <p:spPr>
              <a:xfrm>
                <a:off x="5590187" y="3670310"/>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527" name="Freeform: Shape 1526">
                <a:extLst>
                  <a:ext uri="{FF2B5EF4-FFF2-40B4-BE49-F238E27FC236}">
                    <a16:creationId xmlns="" xmlns:a16="http://schemas.microsoft.com/office/drawing/2014/main" id="{167036B1-99C6-4A53-B168-AE84D1582865}"/>
                  </a:ext>
                </a:extLst>
              </p:cNvPr>
              <p:cNvSpPr/>
              <p:nvPr/>
            </p:nvSpPr>
            <p:spPr>
              <a:xfrm>
                <a:off x="5631820" y="3670310"/>
                <a:ext cx="95881" cy="95881"/>
              </a:xfrm>
              <a:custGeom>
                <a:avLst/>
                <a:gdLst>
                  <a:gd name="connsiteX0" fmla="*/ 95881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1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1" y="47941"/>
                    </a:moveTo>
                    <a:cubicBezTo>
                      <a:pt x="95881" y="74418"/>
                      <a:pt x="74418" y="95882"/>
                      <a:pt x="47941" y="95882"/>
                    </a:cubicBezTo>
                    <a:cubicBezTo>
                      <a:pt x="21464" y="95882"/>
                      <a:pt x="0" y="74418"/>
                      <a:pt x="0" y="47941"/>
                    </a:cubicBezTo>
                    <a:cubicBezTo>
                      <a:pt x="0" y="21464"/>
                      <a:pt x="21464" y="0"/>
                      <a:pt x="47941" y="0"/>
                    </a:cubicBezTo>
                    <a:cubicBezTo>
                      <a:pt x="74418" y="0"/>
                      <a:pt x="95881" y="21464"/>
                      <a:pt x="95881"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528" name="Freeform: Shape 1527">
                <a:extLst>
                  <a:ext uri="{FF2B5EF4-FFF2-40B4-BE49-F238E27FC236}">
                    <a16:creationId xmlns="" xmlns:a16="http://schemas.microsoft.com/office/drawing/2014/main" id="{6873A5FE-76F6-4276-AB36-8DB1F8B03FAA}"/>
                  </a:ext>
                </a:extLst>
              </p:cNvPr>
              <p:cNvSpPr/>
              <p:nvPr/>
            </p:nvSpPr>
            <p:spPr>
              <a:xfrm>
                <a:off x="5659575" y="3670310"/>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529" name="Freeform: Shape 1528">
                <a:extLst>
                  <a:ext uri="{FF2B5EF4-FFF2-40B4-BE49-F238E27FC236}">
                    <a16:creationId xmlns="" xmlns:a16="http://schemas.microsoft.com/office/drawing/2014/main" id="{7C1CE2E8-D9C2-4C6E-B753-48420F9350F0}"/>
                  </a:ext>
                </a:extLst>
              </p:cNvPr>
              <p:cNvSpPr/>
              <p:nvPr/>
            </p:nvSpPr>
            <p:spPr>
              <a:xfrm>
                <a:off x="5746625" y="3709420"/>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530" name="Freeform: Shape 1529">
                <a:extLst>
                  <a:ext uri="{FF2B5EF4-FFF2-40B4-BE49-F238E27FC236}">
                    <a16:creationId xmlns="" xmlns:a16="http://schemas.microsoft.com/office/drawing/2014/main" id="{C54AA0A4-26DE-4B54-A5B1-326CBE91ACC8}"/>
                  </a:ext>
                </a:extLst>
              </p:cNvPr>
              <p:cNvSpPr/>
              <p:nvPr/>
            </p:nvSpPr>
            <p:spPr>
              <a:xfrm>
                <a:off x="5846291" y="3757360"/>
                <a:ext cx="95881" cy="95881"/>
              </a:xfrm>
              <a:custGeom>
                <a:avLst/>
                <a:gdLst>
                  <a:gd name="connsiteX0" fmla="*/ 95881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1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1" y="47941"/>
                    </a:moveTo>
                    <a:cubicBezTo>
                      <a:pt x="95881" y="74418"/>
                      <a:pt x="74418" y="95882"/>
                      <a:pt x="47941" y="95882"/>
                    </a:cubicBezTo>
                    <a:cubicBezTo>
                      <a:pt x="21464" y="95882"/>
                      <a:pt x="0" y="74418"/>
                      <a:pt x="0" y="47941"/>
                    </a:cubicBezTo>
                    <a:cubicBezTo>
                      <a:pt x="0" y="21464"/>
                      <a:pt x="21464" y="0"/>
                      <a:pt x="47941" y="0"/>
                    </a:cubicBezTo>
                    <a:cubicBezTo>
                      <a:pt x="74418" y="0"/>
                      <a:pt x="95881" y="21464"/>
                      <a:pt x="95881"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531" name="Freeform: Shape 1530">
                <a:extLst>
                  <a:ext uri="{FF2B5EF4-FFF2-40B4-BE49-F238E27FC236}">
                    <a16:creationId xmlns="" xmlns:a16="http://schemas.microsoft.com/office/drawing/2014/main" id="{83FDACB1-D4B7-4BB7-BA70-24C51AC0F215}"/>
                  </a:ext>
                </a:extLst>
              </p:cNvPr>
              <p:cNvSpPr/>
              <p:nvPr/>
            </p:nvSpPr>
            <p:spPr>
              <a:xfrm>
                <a:off x="5867739" y="3806563"/>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532" name="Freeform: Shape 1531">
                <a:extLst>
                  <a:ext uri="{FF2B5EF4-FFF2-40B4-BE49-F238E27FC236}">
                    <a16:creationId xmlns="" xmlns:a16="http://schemas.microsoft.com/office/drawing/2014/main" id="{BC394230-D71F-4952-8937-CDAB6FCC0B1E}"/>
                  </a:ext>
                </a:extLst>
              </p:cNvPr>
              <p:cNvSpPr/>
              <p:nvPr/>
            </p:nvSpPr>
            <p:spPr>
              <a:xfrm>
                <a:off x="5937127" y="3854503"/>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533" name="Freeform: Shape 1532">
                <a:extLst>
                  <a:ext uri="{FF2B5EF4-FFF2-40B4-BE49-F238E27FC236}">
                    <a16:creationId xmlns="" xmlns:a16="http://schemas.microsoft.com/office/drawing/2014/main" id="{7CFA73A2-4E30-4527-9DDE-03A3CB22535E}"/>
                  </a:ext>
                </a:extLst>
              </p:cNvPr>
              <p:cNvSpPr/>
              <p:nvPr/>
            </p:nvSpPr>
            <p:spPr>
              <a:xfrm>
                <a:off x="6029223" y="3894875"/>
                <a:ext cx="95881" cy="95881"/>
              </a:xfrm>
              <a:custGeom>
                <a:avLst/>
                <a:gdLst>
                  <a:gd name="connsiteX0" fmla="*/ 95881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1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1" y="47941"/>
                    </a:moveTo>
                    <a:cubicBezTo>
                      <a:pt x="95881" y="74418"/>
                      <a:pt x="74418" y="95882"/>
                      <a:pt x="47941" y="95882"/>
                    </a:cubicBezTo>
                    <a:cubicBezTo>
                      <a:pt x="21464" y="95882"/>
                      <a:pt x="0" y="74418"/>
                      <a:pt x="0" y="47941"/>
                    </a:cubicBezTo>
                    <a:cubicBezTo>
                      <a:pt x="0" y="21464"/>
                      <a:pt x="21464" y="0"/>
                      <a:pt x="47941" y="0"/>
                    </a:cubicBezTo>
                    <a:cubicBezTo>
                      <a:pt x="74418" y="0"/>
                      <a:pt x="95881" y="21464"/>
                      <a:pt x="95881"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534" name="Freeform: Shape 1533">
                <a:extLst>
                  <a:ext uri="{FF2B5EF4-FFF2-40B4-BE49-F238E27FC236}">
                    <a16:creationId xmlns="" xmlns:a16="http://schemas.microsoft.com/office/drawing/2014/main" id="{C232A3DE-DD57-4C6F-BA1A-4356046534D2}"/>
                  </a:ext>
                </a:extLst>
              </p:cNvPr>
              <p:cNvSpPr/>
              <p:nvPr/>
            </p:nvSpPr>
            <p:spPr>
              <a:xfrm>
                <a:off x="6085995" y="3894875"/>
                <a:ext cx="95881" cy="95881"/>
              </a:xfrm>
              <a:custGeom>
                <a:avLst/>
                <a:gdLst>
                  <a:gd name="connsiteX0" fmla="*/ 95881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1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1" y="47941"/>
                    </a:moveTo>
                    <a:cubicBezTo>
                      <a:pt x="95881" y="74418"/>
                      <a:pt x="74418" y="95882"/>
                      <a:pt x="47941" y="95882"/>
                    </a:cubicBezTo>
                    <a:cubicBezTo>
                      <a:pt x="21464" y="95882"/>
                      <a:pt x="0" y="74418"/>
                      <a:pt x="0" y="47941"/>
                    </a:cubicBezTo>
                    <a:cubicBezTo>
                      <a:pt x="0" y="21464"/>
                      <a:pt x="21464" y="0"/>
                      <a:pt x="47941" y="0"/>
                    </a:cubicBezTo>
                    <a:cubicBezTo>
                      <a:pt x="74418" y="0"/>
                      <a:pt x="95881" y="21464"/>
                      <a:pt x="95881"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535" name="Freeform: Shape 1534">
                <a:extLst>
                  <a:ext uri="{FF2B5EF4-FFF2-40B4-BE49-F238E27FC236}">
                    <a16:creationId xmlns="" xmlns:a16="http://schemas.microsoft.com/office/drawing/2014/main" id="{66F8AD45-99AD-4FD2-A614-E43785BF879D}"/>
                  </a:ext>
                </a:extLst>
              </p:cNvPr>
              <p:cNvSpPr/>
              <p:nvPr/>
            </p:nvSpPr>
            <p:spPr>
              <a:xfrm>
                <a:off x="6150337" y="3955431"/>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536" name="Freeform: Shape 1535">
                <a:extLst>
                  <a:ext uri="{FF2B5EF4-FFF2-40B4-BE49-F238E27FC236}">
                    <a16:creationId xmlns="" xmlns:a16="http://schemas.microsoft.com/office/drawing/2014/main" id="{97BADE97-2F07-46FB-970D-378EE9BF7C45}"/>
                  </a:ext>
                </a:extLst>
              </p:cNvPr>
              <p:cNvSpPr/>
              <p:nvPr/>
            </p:nvSpPr>
            <p:spPr>
              <a:xfrm>
                <a:off x="6228556" y="4018511"/>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537" name="Freeform: Shape 1536">
                <a:extLst>
                  <a:ext uri="{FF2B5EF4-FFF2-40B4-BE49-F238E27FC236}">
                    <a16:creationId xmlns="" xmlns:a16="http://schemas.microsoft.com/office/drawing/2014/main" id="{A92F6E42-6589-4868-BFC0-4DF33553900A}"/>
                  </a:ext>
                </a:extLst>
              </p:cNvPr>
              <p:cNvSpPr/>
              <p:nvPr/>
            </p:nvSpPr>
            <p:spPr>
              <a:xfrm>
                <a:off x="6270189" y="4018511"/>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538" name="Freeform: Shape 1537">
                <a:extLst>
                  <a:ext uri="{FF2B5EF4-FFF2-40B4-BE49-F238E27FC236}">
                    <a16:creationId xmlns="" xmlns:a16="http://schemas.microsoft.com/office/drawing/2014/main" id="{6A12B68D-ACFD-43FA-8674-09A76D8691F1}"/>
                  </a:ext>
                </a:extLst>
              </p:cNvPr>
              <p:cNvSpPr/>
              <p:nvPr/>
            </p:nvSpPr>
            <p:spPr>
              <a:xfrm>
                <a:off x="6313083" y="4018511"/>
                <a:ext cx="95881" cy="95881"/>
              </a:xfrm>
              <a:custGeom>
                <a:avLst/>
                <a:gdLst>
                  <a:gd name="connsiteX0" fmla="*/ 95881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1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1" y="47941"/>
                    </a:moveTo>
                    <a:cubicBezTo>
                      <a:pt x="95881" y="74418"/>
                      <a:pt x="74418" y="95882"/>
                      <a:pt x="47941" y="95882"/>
                    </a:cubicBezTo>
                    <a:cubicBezTo>
                      <a:pt x="21464" y="95882"/>
                      <a:pt x="0" y="74418"/>
                      <a:pt x="0" y="47941"/>
                    </a:cubicBezTo>
                    <a:cubicBezTo>
                      <a:pt x="0" y="21464"/>
                      <a:pt x="21464" y="0"/>
                      <a:pt x="47941" y="0"/>
                    </a:cubicBezTo>
                    <a:cubicBezTo>
                      <a:pt x="74418" y="0"/>
                      <a:pt x="95881" y="21464"/>
                      <a:pt x="95881"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539" name="Freeform: Shape 1538">
                <a:extLst>
                  <a:ext uri="{FF2B5EF4-FFF2-40B4-BE49-F238E27FC236}">
                    <a16:creationId xmlns="" xmlns:a16="http://schemas.microsoft.com/office/drawing/2014/main" id="{70E0BF08-C515-401C-8102-F1B2B03A4270}"/>
                  </a:ext>
                </a:extLst>
              </p:cNvPr>
              <p:cNvSpPr/>
              <p:nvPr/>
            </p:nvSpPr>
            <p:spPr>
              <a:xfrm>
                <a:off x="6354716" y="4018511"/>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540" name="Freeform: Shape 1539">
                <a:extLst>
                  <a:ext uri="{FF2B5EF4-FFF2-40B4-BE49-F238E27FC236}">
                    <a16:creationId xmlns="" xmlns:a16="http://schemas.microsoft.com/office/drawing/2014/main" id="{C5ECE797-2C5D-4ED1-A0E1-1487A5D57ADD}"/>
                  </a:ext>
                </a:extLst>
              </p:cNvPr>
              <p:cNvSpPr/>
              <p:nvPr/>
            </p:nvSpPr>
            <p:spPr>
              <a:xfrm>
                <a:off x="6425366" y="4101777"/>
                <a:ext cx="95881" cy="95881"/>
              </a:xfrm>
              <a:custGeom>
                <a:avLst/>
                <a:gdLst>
                  <a:gd name="connsiteX0" fmla="*/ 95881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1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1" y="47941"/>
                    </a:moveTo>
                    <a:cubicBezTo>
                      <a:pt x="95881" y="74418"/>
                      <a:pt x="74417" y="95882"/>
                      <a:pt x="47941" y="95882"/>
                    </a:cubicBezTo>
                    <a:cubicBezTo>
                      <a:pt x="21464" y="95882"/>
                      <a:pt x="0" y="74418"/>
                      <a:pt x="0" y="47941"/>
                    </a:cubicBezTo>
                    <a:cubicBezTo>
                      <a:pt x="0" y="21464"/>
                      <a:pt x="21464" y="0"/>
                      <a:pt x="47941" y="0"/>
                    </a:cubicBezTo>
                    <a:cubicBezTo>
                      <a:pt x="74418" y="0"/>
                      <a:pt x="95881" y="21464"/>
                      <a:pt x="95881"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541" name="Freeform: Shape 1540">
                <a:extLst>
                  <a:ext uri="{FF2B5EF4-FFF2-40B4-BE49-F238E27FC236}">
                    <a16:creationId xmlns="" xmlns:a16="http://schemas.microsoft.com/office/drawing/2014/main" id="{E1F46CBC-E2E8-4D0D-AAD4-CDBA310AA62D}"/>
                  </a:ext>
                </a:extLst>
              </p:cNvPr>
              <p:cNvSpPr/>
              <p:nvPr/>
            </p:nvSpPr>
            <p:spPr>
              <a:xfrm>
                <a:off x="6466998" y="4101777"/>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542" name="Freeform: Shape 1541">
                <a:extLst>
                  <a:ext uri="{FF2B5EF4-FFF2-40B4-BE49-F238E27FC236}">
                    <a16:creationId xmlns="" xmlns:a16="http://schemas.microsoft.com/office/drawing/2014/main" id="{AF01287F-90B5-44DF-89B6-AAD52C2E4C66}"/>
                  </a:ext>
                </a:extLst>
              </p:cNvPr>
              <p:cNvSpPr/>
              <p:nvPr/>
            </p:nvSpPr>
            <p:spPr>
              <a:xfrm>
                <a:off x="6593158" y="4101777"/>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543" name="Freeform: Shape 1542">
                <a:extLst>
                  <a:ext uri="{FF2B5EF4-FFF2-40B4-BE49-F238E27FC236}">
                    <a16:creationId xmlns="" xmlns:a16="http://schemas.microsoft.com/office/drawing/2014/main" id="{05FDC455-BA28-455B-A587-A0902E5E4A34}"/>
                  </a:ext>
                </a:extLst>
              </p:cNvPr>
              <p:cNvSpPr/>
              <p:nvPr/>
            </p:nvSpPr>
            <p:spPr>
              <a:xfrm>
                <a:off x="6796276" y="4259477"/>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544" name="Freeform: Shape 1543">
                <a:extLst>
                  <a:ext uri="{FF2B5EF4-FFF2-40B4-BE49-F238E27FC236}">
                    <a16:creationId xmlns="" xmlns:a16="http://schemas.microsoft.com/office/drawing/2014/main" id="{A0529BBA-EA11-4DCD-9549-7C8F7AB791DB}"/>
                  </a:ext>
                </a:extLst>
              </p:cNvPr>
              <p:cNvSpPr/>
              <p:nvPr/>
            </p:nvSpPr>
            <p:spPr>
              <a:xfrm>
                <a:off x="6837908" y="4259477"/>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545" name="Freeform: Shape 1544">
                <a:extLst>
                  <a:ext uri="{FF2B5EF4-FFF2-40B4-BE49-F238E27FC236}">
                    <a16:creationId xmlns="" xmlns:a16="http://schemas.microsoft.com/office/drawing/2014/main" id="{2F4842AF-792C-4962-A721-B4B90D3083B2}"/>
                  </a:ext>
                </a:extLst>
              </p:cNvPr>
              <p:cNvSpPr/>
              <p:nvPr/>
            </p:nvSpPr>
            <p:spPr>
              <a:xfrm>
                <a:off x="7048596" y="4259477"/>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546" name="Freeform: Shape 1545">
                <a:extLst>
                  <a:ext uri="{FF2B5EF4-FFF2-40B4-BE49-F238E27FC236}">
                    <a16:creationId xmlns="" xmlns:a16="http://schemas.microsoft.com/office/drawing/2014/main" id="{7DCB742B-694B-49E4-896C-892787B568A6}"/>
                  </a:ext>
                </a:extLst>
              </p:cNvPr>
              <p:cNvSpPr/>
              <p:nvPr/>
            </p:nvSpPr>
            <p:spPr>
              <a:xfrm>
                <a:off x="7090228" y="4259477"/>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547" name="Freeform: Shape 1546">
                <a:extLst>
                  <a:ext uri="{FF2B5EF4-FFF2-40B4-BE49-F238E27FC236}">
                    <a16:creationId xmlns="" xmlns:a16="http://schemas.microsoft.com/office/drawing/2014/main" id="{4969ADF1-8A01-4078-8336-CA55C38CEB26}"/>
                  </a:ext>
                </a:extLst>
              </p:cNvPr>
              <p:cNvSpPr/>
              <p:nvPr/>
            </p:nvSpPr>
            <p:spPr>
              <a:xfrm>
                <a:off x="7762661" y="4259477"/>
                <a:ext cx="95881" cy="95881"/>
              </a:xfrm>
              <a:custGeom>
                <a:avLst/>
                <a:gdLst>
                  <a:gd name="connsiteX0" fmla="*/ 95881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1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1" y="47941"/>
                    </a:moveTo>
                    <a:cubicBezTo>
                      <a:pt x="95881" y="74418"/>
                      <a:pt x="74418" y="95882"/>
                      <a:pt x="47941" y="95882"/>
                    </a:cubicBezTo>
                    <a:cubicBezTo>
                      <a:pt x="21464" y="95882"/>
                      <a:pt x="0" y="74418"/>
                      <a:pt x="0" y="47941"/>
                    </a:cubicBezTo>
                    <a:cubicBezTo>
                      <a:pt x="0" y="21464"/>
                      <a:pt x="21464" y="0"/>
                      <a:pt x="47941" y="0"/>
                    </a:cubicBezTo>
                    <a:cubicBezTo>
                      <a:pt x="74418" y="0"/>
                      <a:pt x="95881" y="21464"/>
                      <a:pt x="95881"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grpSp>
        <p:grpSp>
          <p:nvGrpSpPr>
            <p:cNvPr id="1468" name="Graphic 100">
              <a:extLst>
                <a:ext uri="{FF2B5EF4-FFF2-40B4-BE49-F238E27FC236}">
                  <a16:creationId xmlns="" xmlns:a16="http://schemas.microsoft.com/office/drawing/2014/main" id="{E6542008-46E5-48DD-A801-FF08EC305A7D}"/>
                </a:ext>
              </a:extLst>
            </p:cNvPr>
            <p:cNvGrpSpPr/>
            <p:nvPr/>
          </p:nvGrpSpPr>
          <p:grpSpPr>
            <a:xfrm>
              <a:off x="1135940" y="2261255"/>
              <a:ext cx="4461960" cy="2117826"/>
              <a:chOff x="990000" y="1597507"/>
              <a:chExt cx="6725585" cy="2839860"/>
            </a:xfrm>
          </p:grpSpPr>
          <p:sp>
            <p:nvSpPr>
              <p:cNvPr id="1469" name="Freeform: Shape 1468">
                <a:extLst>
                  <a:ext uri="{FF2B5EF4-FFF2-40B4-BE49-F238E27FC236}">
                    <a16:creationId xmlns="" xmlns:a16="http://schemas.microsoft.com/office/drawing/2014/main" id="{66FE1DC1-7FCB-44DA-B8F4-39D458A772E1}"/>
                  </a:ext>
                </a:extLst>
              </p:cNvPr>
              <p:cNvSpPr/>
              <p:nvPr/>
            </p:nvSpPr>
            <p:spPr>
              <a:xfrm>
                <a:off x="990000" y="1641664"/>
                <a:ext cx="6670076" cy="2746502"/>
              </a:xfrm>
              <a:custGeom>
                <a:avLst/>
                <a:gdLst>
                  <a:gd name="connsiteX0" fmla="*/ 6670077 w 6670076"/>
                  <a:gd name="connsiteY0" fmla="*/ 2746502 h 2746502"/>
                  <a:gd name="connsiteX1" fmla="*/ 5260870 w 6670076"/>
                  <a:gd name="connsiteY1" fmla="*/ 2746502 h 2746502"/>
                  <a:gd name="connsiteX2" fmla="*/ 5260870 w 6670076"/>
                  <a:gd name="connsiteY2" fmla="*/ 2654406 h 2746502"/>
                  <a:gd name="connsiteX3" fmla="*/ 4685580 w 6670076"/>
                  <a:gd name="connsiteY3" fmla="*/ 2654406 h 2746502"/>
                  <a:gd name="connsiteX4" fmla="*/ 4685580 w 6670076"/>
                  <a:gd name="connsiteY4" fmla="*/ 2569878 h 2746502"/>
                  <a:gd name="connsiteX5" fmla="*/ 4492556 w 6670076"/>
                  <a:gd name="connsiteY5" fmla="*/ 2569878 h 2746502"/>
                  <a:gd name="connsiteX6" fmla="*/ 4492556 w 6670076"/>
                  <a:gd name="connsiteY6" fmla="*/ 2504275 h 2746502"/>
                  <a:gd name="connsiteX7" fmla="*/ 4274299 w 6670076"/>
                  <a:gd name="connsiteY7" fmla="*/ 2504275 h 2746502"/>
                  <a:gd name="connsiteX8" fmla="*/ 4274299 w 6670076"/>
                  <a:gd name="connsiteY8" fmla="*/ 2429841 h 2746502"/>
                  <a:gd name="connsiteX9" fmla="*/ 4057304 w 6670076"/>
                  <a:gd name="connsiteY9" fmla="*/ 2429841 h 2746502"/>
                  <a:gd name="connsiteX10" fmla="*/ 4057304 w 6670076"/>
                  <a:gd name="connsiteY10" fmla="*/ 2371807 h 2746502"/>
                  <a:gd name="connsiteX11" fmla="*/ 4033334 w 6670076"/>
                  <a:gd name="connsiteY11" fmla="*/ 2371807 h 2746502"/>
                  <a:gd name="connsiteX12" fmla="*/ 4033334 w 6670076"/>
                  <a:gd name="connsiteY12" fmla="*/ 2303681 h 2746502"/>
                  <a:gd name="connsiteX13" fmla="*/ 3897081 w 6670076"/>
                  <a:gd name="connsiteY13" fmla="*/ 2303681 h 2746502"/>
                  <a:gd name="connsiteX14" fmla="*/ 3897081 w 6670076"/>
                  <a:gd name="connsiteY14" fmla="*/ 2246909 h 2746502"/>
                  <a:gd name="connsiteX15" fmla="*/ 3856710 w 6670076"/>
                  <a:gd name="connsiteY15" fmla="*/ 2246909 h 2746502"/>
                  <a:gd name="connsiteX16" fmla="*/ 3856710 w 6670076"/>
                  <a:gd name="connsiteY16" fmla="*/ 2209061 h 2746502"/>
                  <a:gd name="connsiteX17" fmla="*/ 3839047 w 6670076"/>
                  <a:gd name="connsiteY17" fmla="*/ 2209061 h 2746502"/>
                  <a:gd name="connsiteX18" fmla="*/ 3839047 w 6670076"/>
                  <a:gd name="connsiteY18" fmla="*/ 2128319 h 2746502"/>
                  <a:gd name="connsiteX19" fmla="*/ 3701533 w 6670076"/>
                  <a:gd name="connsiteY19" fmla="*/ 2128319 h 2746502"/>
                  <a:gd name="connsiteX20" fmla="*/ 3701533 w 6670076"/>
                  <a:gd name="connsiteY20" fmla="*/ 2077854 h 2746502"/>
                  <a:gd name="connsiteX21" fmla="*/ 3662423 w 6670076"/>
                  <a:gd name="connsiteY21" fmla="*/ 2077854 h 2746502"/>
                  <a:gd name="connsiteX22" fmla="*/ 3662423 w 6670076"/>
                  <a:gd name="connsiteY22" fmla="*/ 2014775 h 2746502"/>
                  <a:gd name="connsiteX23" fmla="*/ 3400011 w 6670076"/>
                  <a:gd name="connsiteY23" fmla="*/ 2014775 h 2746502"/>
                  <a:gd name="connsiteX24" fmla="*/ 3400011 w 6670076"/>
                  <a:gd name="connsiteY24" fmla="*/ 1971880 h 2746502"/>
                  <a:gd name="connsiteX25" fmla="*/ 3180492 w 6670076"/>
                  <a:gd name="connsiteY25" fmla="*/ 1971880 h 2746502"/>
                  <a:gd name="connsiteX26" fmla="*/ 3180492 w 6670076"/>
                  <a:gd name="connsiteY26" fmla="*/ 1925201 h 2746502"/>
                  <a:gd name="connsiteX27" fmla="*/ 3087134 w 6670076"/>
                  <a:gd name="connsiteY27" fmla="*/ 1925201 h 2746502"/>
                  <a:gd name="connsiteX28" fmla="*/ 3087134 w 6670076"/>
                  <a:gd name="connsiteY28" fmla="*/ 1844459 h 2746502"/>
                  <a:gd name="connsiteX29" fmla="*/ 3007653 w 6670076"/>
                  <a:gd name="connsiteY29" fmla="*/ 1844459 h 2746502"/>
                  <a:gd name="connsiteX30" fmla="*/ 3007653 w 6670076"/>
                  <a:gd name="connsiteY30" fmla="*/ 1792733 h 2746502"/>
                  <a:gd name="connsiteX31" fmla="*/ 2976113 w 6670076"/>
                  <a:gd name="connsiteY31" fmla="*/ 1792733 h 2746502"/>
                  <a:gd name="connsiteX32" fmla="*/ 2976113 w 6670076"/>
                  <a:gd name="connsiteY32" fmla="*/ 1758670 h 2746502"/>
                  <a:gd name="connsiteX33" fmla="*/ 2925649 w 6670076"/>
                  <a:gd name="connsiteY33" fmla="*/ 1758670 h 2746502"/>
                  <a:gd name="connsiteX34" fmla="*/ 2925649 w 6670076"/>
                  <a:gd name="connsiteY34" fmla="*/ 1706944 h 2746502"/>
                  <a:gd name="connsiteX35" fmla="*/ 2855000 w 6670076"/>
                  <a:gd name="connsiteY35" fmla="*/ 1706944 h 2746502"/>
                  <a:gd name="connsiteX36" fmla="*/ 2855000 w 6670076"/>
                  <a:gd name="connsiteY36" fmla="*/ 1670358 h 2746502"/>
                  <a:gd name="connsiteX37" fmla="*/ 2813367 w 6670076"/>
                  <a:gd name="connsiteY37" fmla="*/ 1670358 h 2746502"/>
                  <a:gd name="connsiteX38" fmla="*/ 2813367 w 6670076"/>
                  <a:gd name="connsiteY38" fmla="*/ 1637556 h 2746502"/>
                  <a:gd name="connsiteX39" fmla="*/ 2789397 w 6670076"/>
                  <a:gd name="connsiteY39" fmla="*/ 1637556 h 2746502"/>
                  <a:gd name="connsiteX40" fmla="*/ 2789397 w 6670076"/>
                  <a:gd name="connsiteY40" fmla="*/ 1571953 h 2746502"/>
                  <a:gd name="connsiteX41" fmla="*/ 2670806 w 6670076"/>
                  <a:gd name="connsiteY41" fmla="*/ 1571953 h 2746502"/>
                  <a:gd name="connsiteX42" fmla="*/ 2670806 w 6670076"/>
                  <a:gd name="connsiteY42" fmla="*/ 1534105 h 2746502"/>
                  <a:gd name="connsiteX43" fmla="*/ 2545908 w 6670076"/>
                  <a:gd name="connsiteY43" fmla="*/ 1534105 h 2746502"/>
                  <a:gd name="connsiteX44" fmla="*/ 2545908 w 6670076"/>
                  <a:gd name="connsiteY44" fmla="*/ 1489949 h 2746502"/>
                  <a:gd name="connsiteX45" fmla="*/ 2490397 w 6670076"/>
                  <a:gd name="connsiteY45" fmla="*/ 1489949 h 2746502"/>
                  <a:gd name="connsiteX46" fmla="*/ 2490397 w 6670076"/>
                  <a:gd name="connsiteY46" fmla="*/ 1402899 h 2746502"/>
                  <a:gd name="connsiteX47" fmla="*/ 2421009 w 6670076"/>
                  <a:gd name="connsiteY47" fmla="*/ 1402899 h 2746502"/>
                  <a:gd name="connsiteX48" fmla="*/ 2421009 w 6670076"/>
                  <a:gd name="connsiteY48" fmla="*/ 1363789 h 2746502"/>
                  <a:gd name="connsiteX49" fmla="*/ 2385685 w 6670076"/>
                  <a:gd name="connsiteY49" fmla="*/ 1363789 h 2746502"/>
                  <a:gd name="connsiteX50" fmla="*/ 2385685 w 6670076"/>
                  <a:gd name="connsiteY50" fmla="*/ 1309540 h 2746502"/>
                  <a:gd name="connsiteX51" fmla="*/ 2316297 w 6670076"/>
                  <a:gd name="connsiteY51" fmla="*/ 1309540 h 2746502"/>
                  <a:gd name="connsiteX52" fmla="*/ 2316297 w 6670076"/>
                  <a:gd name="connsiteY52" fmla="*/ 1223752 h 2746502"/>
                  <a:gd name="connsiteX53" fmla="*/ 2176259 w 6670076"/>
                  <a:gd name="connsiteY53" fmla="*/ 1223752 h 2746502"/>
                  <a:gd name="connsiteX54" fmla="*/ 2176259 w 6670076"/>
                  <a:gd name="connsiteY54" fmla="*/ 1137963 h 2746502"/>
                  <a:gd name="connsiteX55" fmla="*/ 2118226 w 6670076"/>
                  <a:gd name="connsiteY55" fmla="*/ 1137963 h 2746502"/>
                  <a:gd name="connsiteX56" fmla="*/ 2118226 w 6670076"/>
                  <a:gd name="connsiteY56" fmla="*/ 1102638 h 2746502"/>
                  <a:gd name="connsiteX57" fmla="*/ 2108133 w 6670076"/>
                  <a:gd name="connsiteY57" fmla="*/ 1102638 h 2746502"/>
                  <a:gd name="connsiteX58" fmla="*/ 2108133 w 6670076"/>
                  <a:gd name="connsiteY58" fmla="*/ 1053436 h 2746502"/>
                  <a:gd name="connsiteX59" fmla="*/ 2026129 w 6670076"/>
                  <a:gd name="connsiteY59" fmla="*/ 1053436 h 2746502"/>
                  <a:gd name="connsiteX60" fmla="*/ 2026129 w 6670076"/>
                  <a:gd name="connsiteY60" fmla="*/ 1016849 h 2746502"/>
                  <a:gd name="connsiteX61" fmla="*/ 1995850 w 6670076"/>
                  <a:gd name="connsiteY61" fmla="*/ 1016849 h 2746502"/>
                  <a:gd name="connsiteX62" fmla="*/ 1995850 w 6670076"/>
                  <a:gd name="connsiteY62" fmla="*/ 968909 h 2746502"/>
                  <a:gd name="connsiteX63" fmla="*/ 1912585 w 6670076"/>
                  <a:gd name="connsiteY63" fmla="*/ 968909 h 2746502"/>
                  <a:gd name="connsiteX64" fmla="*/ 1912585 w 6670076"/>
                  <a:gd name="connsiteY64" fmla="*/ 928537 h 2746502"/>
                  <a:gd name="connsiteX65" fmla="*/ 1831842 w 6670076"/>
                  <a:gd name="connsiteY65" fmla="*/ 928537 h 2746502"/>
                  <a:gd name="connsiteX66" fmla="*/ 1831842 w 6670076"/>
                  <a:gd name="connsiteY66" fmla="*/ 879335 h 2746502"/>
                  <a:gd name="connsiteX67" fmla="*/ 1786425 w 6670076"/>
                  <a:gd name="connsiteY67" fmla="*/ 879335 h 2746502"/>
                  <a:gd name="connsiteX68" fmla="*/ 1786425 w 6670076"/>
                  <a:gd name="connsiteY68" fmla="*/ 836441 h 2746502"/>
                  <a:gd name="connsiteX69" fmla="*/ 1674142 w 6670076"/>
                  <a:gd name="connsiteY69" fmla="*/ 836441 h 2746502"/>
                  <a:gd name="connsiteX70" fmla="*/ 1674142 w 6670076"/>
                  <a:gd name="connsiteY70" fmla="*/ 785977 h 2746502"/>
                  <a:gd name="connsiteX71" fmla="*/ 1619894 w 6670076"/>
                  <a:gd name="connsiteY71" fmla="*/ 785977 h 2746502"/>
                  <a:gd name="connsiteX72" fmla="*/ 1619894 w 6670076"/>
                  <a:gd name="connsiteY72" fmla="*/ 746867 h 2746502"/>
                  <a:gd name="connsiteX73" fmla="*/ 1582046 w 6670076"/>
                  <a:gd name="connsiteY73" fmla="*/ 746867 h 2746502"/>
                  <a:gd name="connsiteX74" fmla="*/ 1582046 w 6670076"/>
                  <a:gd name="connsiteY74" fmla="*/ 709019 h 2746502"/>
                  <a:gd name="connsiteX75" fmla="*/ 1518966 w 6670076"/>
                  <a:gd name="connsiteY75" fmla="*/ 709019 h 2746502"/>
                  <a:gd name="connsiteX76" fmla="*/ 1518966 w 6670076"/>
                  <a:gd name="connsiteY76" fmla="*/ 667386 h 2746502"/>
                  <a:gd name="connsiteX77" fmla="*/ 1469763 w 6670076"/>
                  <a:gd name="connsiteY77" fmla="*/ 667386 h 2746502"/>
                  <a:gd name="connsiteX78" fmla="*/ 1469763 w 6670076"/>
                  <a:gd name="connsiteY78" fmla="*/ 620707 h 2746502"/>
                  <a:gd name="connsiteX79" fmla="*/ 1426869 w 6670076"/>
                  <a:gd name="connsiteY79" fmla="*/ 620707 h 2746502"/>
                  <a:gd name="connsiteX80" fmla="*/ 1426869 w 6670076"/>
                  <a:gd name="connsiteY80" fmla="*/ 571505 h 2746502"/>
                  <a:gd name="connsiteX81" fmla="*/ 1112731 w 6670076"/>
                  <a:gd name="connsiteY81" fmla="*/ 571505 h 2746502"/>
                  <a:gd name="connsiteX82" fmla="*/ 1112731 w 6670076"/>
                  <a:gd name="connsiteY82" fmla="*/ 513471 h 2746502"/>
                  <a:gd name="connsiteX83" fmla="*/ 1097592 w 6670076"/>
                  <a:gd name="connsiteY83" fmla="*/ 513471 h 2746502"/>
                  <a:gd name="connsiteX84" fmla="*/ 1097592 w 6670076"/>
                  <a:gd name="connsiteY84" fmla="*/ 433990 h 2746502"/>
                  <a:gd name="connsiteX85" fmla="*/ 970170 w 6670076"/>
                  <a:gd name="connsiteY85" fmla="*/ 433990 h 2746502"/>
                  <a:gd name="connsiteX86" fmla="*/ 970170 w 6670076"/>
                  <a:gd name="connsiteY86" fmla="*/ 396142 h 2746502"/>
                  <a:gd name="connsiteX87" fmla="*/ 931060 w 6670076"/>
                  <a:gd name="connsiteY87" fmla="*/ 396142 h 2746502"/>
                  <a:gd name="connsiteX88" fmla="*/ 931060 w 6670076"/>
                  <a:gd name="connsiteY88" fmla="*/ 340632 h 2746502"/>
                  <a:gd name="connsiteX89" fmla="*/ 760744 w 6670076"/>
                  <a:gd name="connsiteY89" fmla="*/ 340632 h 2746502"/>
                  <a:gd name="connsiteX90" fmla="*/ 760744 w 6670076"/>
                  <a:gd name="connsiteY90" fmla="*/ 254843 h 2746502"/>
                  <a:gd name="connsiteX91" fmla="*/ 589167 w 6670076"/>
                  <a:gd name="connsiteY91" fmla="*/ 254843 h 2746502"/>
                  <a:gd name="connsiteX92" fmla="*/ 589167 w 6670076"/>
                  <a:gd name="connsiteY92" fmla="*/ 223303 h 2746502"/>
                  <a:gd name="connsiteX93" fmla="*/ 552581 w 6670076"/>
                  <a:gd name="connsiteY93" fmla="*/ 223303 h 2746502"/>
                  <a:gd name="connsiteX94" fmla="*/ 552581 w 6670076"/>
                  <a:gd name="connsiteY94" fmla="*/ 172839 h 2746502"/>
                  <a:gd name="connsiteX95" fmla="*/ 454176 w 6670076"/>
                  <a:gd name="connsiteY95" fmla="*/ 172839 h 2746502"/>
                  <a:gd name="connsiteX96" fmla="*/ 454176 w 6670076"/>
                  <a:gd name="connsiteY96" fmla="*/ 137514 h 2746502"/>
                  <a:gd name="connsiteX97" fmla="*/ 392357 w 6670076"/>
                  <a:gd name="connsiteY97" fmla="*/ 137514 h 2746502"/>
                  <a:gd name="connsiteX98" fmla="*/ 392357 w 6670076"/>
                  <a:gd name="connsiteY98" fmla="*/ 87050 h 2746502"/>
                  <a:gd name="connsiteX99" fmla="*/ 244750 w 6670076"/>
                  <a:gd name="connsiteY99" fmla="*/ 87050 h 2746502"/>
                  <a:gd name="connsiteX100" fmla="*/ 244750 w 6670076"/>
                  <a:gd name="connsiteY100" fmla="*/ 41633 h 2746502"/>
                  <a:gd name="connsiteX101" fmla="*/ 216995 w 6670076"/>
                  <a:gd name="connsiteY101" fmla="*/ 41633 h 2746502"/>
                  <a:gd name="connsiteX102" fmla="*/ 216995 w 6670076"/>
                  <a:gd name="connsiteY102" fmla="*/ 0 h 2746502"/>
                  <a:gd name="connsiteX103" fmla="*/ 0 w 6670076"/>
                  <a:gd name="connsiteY103" fmla="*/ 0 h 2746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6670076" h="2746502">
                    <a:moveTo>
                      <a:pt x="6670077" y="2746502"/>
                    </a:moveTo>
                    <a:lnTo>
                      <a:pt x="5260870" y="2746502"/>
                    </a:lnTo>
                    <a:lnTo>
                      <a:pt x="5260870" y="2654406"/>
                    </a:lnTo>
                    <a:lnTo>
                      <a:pt x="4685580" y="2654406"/>
                    </a:lnTo>
                    <a:lnTo>
                      <a:pt x="4685580" y="2569878"/>
                    </a:lnTo>
                    <a:lnTo>
                      <a:pt x="4492556" y="2569878"/>
                    </a:lnTo>
                    <a:lnTo>
                      <a:pt x="4492556" y="2504275"/>
                    </a:lnTo>
                    <a:lnTo>
                      <a:pt x="4274299" y="2504275"/>
                    </a:lnTo>
                    <a:lnTo>
                      <a:pt x="4274299" y="2429841"/>
                    </a:lnTo>
                    <a:lnTo>
                      <a:pt x="4057304" y="2429841"/>
                    </a:lnTo>
                    <a:lnTo>
                      <a:pt x="4057304" y="2371807"/>
                    </a:lnTo>
                    <a:lnTo>
                      <a:pt x="4033334" y="2371807"/>
                    </a:lnTo>
                    <a:lnTo>
                      <a:pt x="4033334" y="2303681"/>
                    </a:lnTo>
                    <a:lnTo>
                      <a:pt x="3897081" y="2303681"/>
                    </a:lnTo>
                    <a:lnTo>
                      <a:pt x="3897081" y="2246909"/>
                    </a:lnTo>
                    <a:lnTo>
                      <a:pt x="3856710" y="2246909"/>
                    </a:lnTo>
                    <a:lnTo>
                      <a:pt x="3856710" y="2209061"/>
                    </a:lnTo>
                    <a:lnTo>
                      <a:pt x="3839047" y="2209061"/>
                    </a:lnTo>
                    <a:lnTo>
                      <a:pt x="3839047" y="2128319"/>
                    </a:lnTo>
                    <a:lnTo>
                      <a:pt x="3701533" y="2128319"/>
                    </a:lnTo>
                    <a:lnTo>
                      <a:pt x="3701533" y="2077854"/>
                    </a:lnTo>
                    <a:lnTo>
                      <a:pt x="3662423" y="2077854"/>
                    </a:lnTo>
                    <a:lnTo>
                      <a:pt x="3662423" y="2014775"/>
                    </a:lnTo>
                    <a:lnTo>
                      <a:pt x="3400011" y="2014775"/>
                    </a:lnTo>
                    <a:lnTo>
                      <a:pt x="3400011" y="1971880"/>
                    </a:lnTo>
                    <a:lnTo>
                      <a:pt x="3180492" y="1971880"/>
                    </a:lnTo>
                    <a:lnTo>
                      <a:pt x="3180492" y="1925201"/>
                    </a:lnTo>
                    <a:lnTo>
                      <a:pt x="3087134" y="1925201"/>
                    </a:lnTo>
                    <a:lnTo>
                      <a:pt x="3087134" y="1844459"/>
                    </a:lnTo>
                    <a:lnTo>
                      <a:pt x="3007653" y="1844459"/>
                    </a:lnTo>
                    <a:lnTo>
                      <a:pt x="3007653" y="1792733"/>
                    </a:lnTo>
                    <a:lnTo>
                      <a:pt x="2976113" y="1792733"/>
                    </a:lnTo>
                    <a:lnTo>
                      <a:pt x="2976113" y="1758670"/>
                    </a:lnTo>
                    <a:lnTo>
                      <a:pt x="2925649" y="1758670"/>
                    </a:lnTo>
                    <a:lnTo>
                      <a:pt x="2925649" y="1706944"/>
                    </a:lnTo>
                    <a:lnTo>
                      <a:pt x="2855000" y="1706944"/>
                    </a:lnTo>
                    <a:lnTo>
                      <a:pt x="2855000" y="1670358"/>
                    </a:lnTo>
                    <a:lnTo>
                      <a:pt x="2813367" y="1670358"/>
                    </a:lnTo>
                    <a:lnTo>
                      <a:pt x="2813367" y="1637556"/>
                    </a:lnTo>
                    <a:lnTo>
                      <a:pt x="2789397" y="1637556"/>
                    </a:lnTo>
                    <a:lnTo>
                      <a:pt x="2789397" y="1571953"/>
                    </a:lnTo>
                    <a:lnTo>
                      <a:pt x="2670806" y="1571953"/>
                    </a:lnTo>
                    <a:lnTo>
                      <a:pt x="2670806" y="1534105"/>
                    </a:lnTo>
                    <a:lnTo>
                      <a:pt x="2545908" y="1534105"/>
                    </a:lnTo>
                    <a:lnTo>
                      <a:pt x="2545908" y="1489949"/>
                    </a:lnTo>
                    <a:lnTo>
                      <a:pt x="2490397" y="1489949"/>
                    </a:lnTo>
                    <a:lnTo>
                      <a:pt x="2490397" y="1402899"/>
                    </a:lnTo>
                    <a:lnTo>
                      <a:pt x="2421009" y="1402899"/>
                    </a:lnTo>
                    <a:lnTo>
                      <a:pt x="2421009" y="1363789"/>
                    </a:lnTo>
                    <a:lnTo>
                      <a:pt x="2385685" y="1363789"/>
                    </a:lnTo>
                    <a:lnTo>
                      <a:pt x="2385685" y="1309540"/>
                    </a:lnTo>
                    <a:lnTo>
                      <a:pt x="2316297" y="1309540"/>
                    </a:lnTo>
                    <a:lnTo>
                      <a:pt x="2316297" y="1223752"/>
                    </a:lnTo>
                    <a:lnTo>
                      <a:pt x="2176259" y="1223752"/>
                    </a:lnTo>
                    <a:lnTo>
                      <a:pt x="2176259" y="1137963"/>
                    </a:lnTo>
                    <a:lnTo>
                      <a:pt x="2118226" y="1137963"/>
                    </a:lnTo>
                    <a:lnTo>
                      <a:pt x="2118226" y="1102638"/>
                    </a:lnTo>
                    <a:lnTo>
                      <a:pt x="2108133" y="1102638"/>
                    </a:lnTo>
                    <a:lnTo>
                      <a:pt x="2108133" y="1053436"/>
                    </a:lnTo>
                    <a:lnTo>
                      <a:pt x="2026129" y="1053436"/>
                    </a:lnTo>
                    <a:lnTo>
                      <a:pt x="2026129" y="1016849"/>
                    </a:lnTo>
                    <a:lnTo>
                      <a:pt x="1995850" y="1016849"/>
                    </a:lnTo>
                    <a:lnTo>
                      <a:pt x="1995850" y="968909"/>
                    </a:lnTo>
                    <a:lnTo>
                      <a:pt x="1912585" y="968909"/>
                    </a:lnTo>
                    <a:lnTo>
                      <a:pt x="1912585" y="928537"/>
                    </a:lnTo>
                    <a:lnTo>
                      <a:pt x="1831842" y="928537"/>
                    </a:lnTo>
                    <a:lnTo>
                      <a:pt x="1831842" y="879335"/>
                    </a:lnTo>
                    <a:lnTo>
                      <a:pt x="1786425" y="879335"/>
                    </a:lnTo>
                    <a:lnTo>
                      <a:pt x="1786425" y="836441"/>
                    </a:lnTo>
                    <a:lnTo>
                      <a:pt x="1674142" y="836441"/>
                    </a:lnTo>
                    <a:lnTo>
                      <a:pt x="1674142" y="785977"/>
                    </a:lnTo>
                    <a:lnTo>
                      <a:pt x="1619894" y="785977"/>
                    </a:lnTo>
                    <a:lnTo>
                      <a:pt x="1619894" y="746867"/>
                    </a:lnTo>
                    <a:lnTo>
                      <a:pt x="1582046" y="746867"/>
                    </a:lnTo>
                    <a:lnTo>
                      <a:pt x="1582046" y="709019"/>
                    </a:lnTo>
                    <a:lnTo>
                      <a:pt x="1518966" y="709019"/>
                    </a:lnTo>
                    <a:lnTo>
                      <a:pt x="1518966" y="667386"/>
                    </a:lnTo>
                    <a:lnTo>
                      <a:pt x="1469763" y="667386"/>
                    </a:lnTo>
                    <a:lnTo>
                      <a:pt x="1469763" y="620707"/>
                    </a:lnTo>
                    <a:lnTo>
                      <a:pt x="1426869" y="620707"/>
                    </a:lnTo>
                    <a:lnTo>
                      <a:pt x="1426869" y="571505"/>
                    </a:lnTo>
                    <a:lnTo>
                      <a:pt x="1112731" y="571505"/>
                    </a:lnTo>
                    <a:lnTo>
                      <a:pt x="1112731" y="513471"/>
                    </a:lnTo>
                    <a:lnTo>
                      <a:pt x="1097592" y="513471"/>
                    </a:lnTo>
                    <a:lnTo>
                      <a:pt x="1097592" y="433990"/>
                    </a:lnTo>
                    <a:lnTo>
                      <a:pt x="970170" y="433990"/>
                    </a:lnTo>
                    <a:lnTo>
                      <a:pt x="970170" y="396142"/>
                    </a:lnTo>
                    <a:lnTo>
                      <a:pt x="931060" y="396142"/>
                    </a:lnTo>
                    <a:lnTo>
                      <a:pt x="931060" y="340632"/>
                    </a:lnTo>
                    <a:lnTo>
                      <a:pt x="760744" y="340632"/>
                    </a:lnTo>
                    <a:lnTo>
                      <a:pt x="760744" y="254843"/>
                    </a:lnTo>
                    <a:lnTo>
                      <a:pt x="589167" y="254843"/>
                    </a:lnTo>
                    <a:lnTo>
                      <a:pt x="589167" y="223303"/>
                    </a:lnTo>
                    <a:lnTo>
                      <a:pt x="552581" y="223303"/>
                    </a:lnTo>
                    <a:lnTo>
                      <a:pt x="552581" y="172839"/>
                    </a:lnTo>
                    <a:lnTo>
                      <a:pt x="454176" y="172839"/>
                    </a:lnTo>
                    <a:lnTo>
                      <a:pt x="454176" y="137514"/>
                    </a:lnTo>
                    <a:lnTo>
                      <a:pt x="392357" y="137514"/>
                    </a:lnTo>
                    <a:lnTo>
                      <a:pt x="392357" y="87050"/>
                    </a:lnTo>
                    <a:lnTo>
                      <a:pt x="244750" y="87050"/>
                    </a:lnTo>
                    <a:lnTo>
                      <a:pt x="244750" y="41633"/>
                    </a:lnTo>
                    <a:lnTo>
                      <a:pt x="216995" y="41633"/>
                    </a:lnTo>
                    <a:lnTo>
                      <a:pt x="216995" y="0"/>
                    </a:lnTo>
                    <a:lnTo>
                      <a:pt x="0" y="0"/>
                    </a:lnTo>
                  </a:path>
                </a:pathLst>
              </a:custGeom>
              <a:noFill/>
              <a:ln w="12700" cap="flat">
                <a:solidFill>
                  <a:schemeClr val="accent6"/>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grpSp>
            <p:nvGrpSpPr>
              <p:cNvPr id="1470" name="Graphic 100">
                <a:extLst>
                  <a:ext uri="{FF2B5EF4-FFF2-40B4-BE49-F238E27FC236}">
                    <a16:creationId xmlns="" xmlns:a16="http://schemas.microsoft.com/office/drawing/2014/main" id="{D2BFD9FE-CBC2-4BEF-BB10-A9A9ED42DD84}"/>
                  </a:ext>
                </a:extLst>
              </p:cNvPr>
              <p:cNvGrpSpPr/>
              <p:nvPr/>
            </p:nvGrpSpPr>
            <p:grpSpPr>
              <a:xfrm>
                <a:off x="1128775" y="1597507"/>
                <a:ext cx="6586810" cy="2839860"/>
                <a:chOff x="1128775" y="1597507"/>
                <a:chExt cx="6586810" cy="2839860"/>
              </a:xfrm>
              <a:noFill/>
            </p:grpSpPr>
            <p:sp>
              <p:nvSpPr>
                <p:cNvPr id="1471" name="Freeform: Shape 1470">
                  <a:extLst>
                    <a:ext uri="{FF2B5EF4-FFF2-40B4-BE49-F238E27FC236}">
                      <a16:creationId xmlns="" xmlns:a16="http://schemas.microsoft.com/office/drawing/2014/main" id="{414872E5-2BB4-408A-963C-A6C7E4C36C37}"/>
                    </a:ext>
                  </a:extLst>
                </p:cNvPr>
                <p:cNvSpPr/>
                <p:nvPr/>
              </p:nvSpPr>
              <p:spPr>
                <a:xfrm>
                  <a:off x="1128775" y="1597507"/>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6"/>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472" name="Freeform: Shape 1471">
                  <a:extLst>
                    <a:ext uri="{FF2B5EF4-FFF2-40B4-BE49-F238E27FC236}">
                      <a16:creationId xmlns="" xmlns:a16="http://schemas.microsoft.com/office/drawing/2014/main" id="{0E0DD17D-010E-4B7A-9354-77AE2DECC034}"/>
                    </a:ext>
                  </a:extLst>
                </p:cNvPr>
                <p:cNvSpPr/>
                <p:nvPr/>
              </p:nvSpPr>
              <p:spPr>
                <a:xfrm>
                  <a:off x="7619705" y="4341487"/>
                  <a:ext cx="95881" cy="95881"/>
                </a:xfrm>
                <a:custGeom>
                  <a:avLst/>
                  <a:gdLst>
                    <a:gd name="connsiteX0" fmla="*/ 95881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1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1" y="47941"/>
                      </a:moveTo>
                      <a:cubicBezTo>
                        <a:pt x="95881" y="74418"/>
                        <a:pt x="74418" y="95882"/>
                        <a:pt x="47941" y="95882"/>
                      </a:cubicBezTo>
                      <a:cubicBezTo>
                        <a:pt x="21464" y="95882"/>
                        <a:pt x="0" y="74418"/>
                        <a:pt x="0" y="47941"/>
                      </a:cubicBezTo>
                      <a:cubicBezTo>
                        <a:pt x="0" y="21464"/>
                        <a:pt x="21464" y="0"/>
                        <a:pt x="47941" y="0"/>
                      </a:cubicBezTo>
                      <a:cubicBezTo>
                        <a:pt x="74418" y="0"/>
                        <a:pt x="95881" y="21464"/>
                        <a:pt x="95881" y="47941"/>
                      </a:cubicBezTo>
                      <a:close/>
                    </a:path>
                  </a:pathLst>
                </a:custGeom>
                <a:noFill/>
                <a:ln w="12700" cap="flat">
                  <a:solidFill>
                    <a:schemeClr val="accent6"/>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473" name="Freeform: Shape 1472">
                  <a:extLst>
                    <a:ext uri="{FF2B5EF4-FFF2-40B4-BE49-F238E27FC236}">
                      <a16:creationId xmlns="" xmlns:a16="http://schemas.microsoft.com/office/drawing/2014/main" id="{F481C214-1081-4A15-B69E-E4307AB0BCB3}"/>
                    </a:ext>
                  </a:extLst>
                </p:cNvPr>
                <p:cNvSpPr/>
                <p:nvPr/>
              </p:nvSpPr>
              <p:spPr>
                <a:xfrm>
                  <a:off x="7241225" y="4341487"/>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6"/>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474" name="Freeform: Shape 1473">
                  <a:extLst>
                    <a:ext uri="{FF2B5EF4-FFF2-40B4-BE49-F238E27FC236}">
                      <a16:creationId xmlns="" xmlns:a16="http://schemas.microsoft.com/office/drawing/2014/main" id="{0ABB2108-7ED9-4BC3-B435-6C10FA8C58AE}"/>
                    </a:ext>
                  </a:extLst>
                </p:cNvPr>
                <p:cNvSpPr/>
                <p:nvPr/>
              </p:nvSpPr>
              <p:spPr>
                <a:xfrm>
                  <a:off x="7213470" y="4341487"/>
                  <a:ext cx="95881" cy="95881"/>
                </a:xfrm>
                <a:custGeom>
                  <a:avLst/>
                  <a:gdLst>
                    <a:gd name="connsiteX0" fmla="*/ 95881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1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1" y="47941"/>
                      </a:moveTo>
                      <a:cubicBezTo>
                        <a:pt x="95881" y="74418"/>
                        <a:pt x="74418" y="95882"/>
                        <a:pt x="47941" y="95882"/>
                      </a:cubicBezTo>
                      <a:cubicBezTo>
                        <a:pt x="21464" y="95882"/>
                        <a:pt x="0" y="74418"/>
                        <a:pt x="0" y="47941"/>
                      </a:cubicBezTo>
                      <a:cubicBezTo>
                        <a:pt x="0" y="21464"/>
                        <a:pt x="21464" y="0"/>
                        <a:pt x="47941" y="0"/>
                      </a:cubicBezTo>
                      <a:cubicBezTo>
                        <a:pt x="74418" y="0"/>
                        <a:pt x="95881" y="21464"/>
                        <a:pt x="95881" y="47941"/>
                      </a:cubicBezTo>
                      <a:close/>
                    </a:path>
                  </a:pathLst>
                </a:custGeom>
                <a:noFill/>
                <a:ln w="12700" cap="flat">
                  <a:solidFill>
                    <a:schemeClr val="accent6"/>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475" name="Freeform: Shape 1474">
                  <a:extLst>
                    <a:ext uri="{FF2B5EF4-FFF2-40B4-BE49-F238E27FC236}">
                      <a16:creationId xmlns="" xmlns:a16="http://schemas.microsoft.com/office/drawing/2014/main" id="{2DCF613C-BAEE-452A-8453-E27298A503DD}"/>
                    </a:ext>
                  </a:extLst>
                </p:cNvPr>
                <p:cNvSpPr/>
                <p:nvPr/>
              </p:nvSpPr>
              <p:spPr>
                <a:xfrm>
                  <a:off x="6975027" y="4341487"/>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6"/>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476" name="Freeform: Shape 1475">
                  <a:extLst>
                    <a:ext uri="{FF2B5EF4-FFF2-40B4-BE49-F238E27FC236}">
                      <a16:creationId xmlns="" xmlns:a16="http://schemas.microsoft.com/office/drawing/2014/main" id="{331489D8-0DB2-4AD6-915D-A98F8FFB5393}"/>
                    </a:ext>
                  </a:extLst>
                </p:cNvPr>
                <p:cNvSpPr/>
                <p:nvPr/>
              </p:nvSpPr>
              <p:spPr>
                <a:xfrm>
                  <a:off x="6876622" y="4341487"/>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6"/>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477" name="Freeform: Shape 1476">
                  <a:extLst>
                    <a:ext uri="{FF2B5EF4-FFF2-40B4-BE49-F238E27FC236}">
                      <a16:creationId xmlns="" xmlns:a16="http://schemas.microsoft.com/office/drawing/2014/main" id="{6FBD92F2-6A5E-4D26-A196-E8A594F3EB4B}"/>
                    </a:ext>
                  </a:extLst>
                </p:cNvPr>
                <p:cNvSpPr/>
                <p:nvPr/>
              </p:nvSpPr>
              <p:spPr>
                <a:xfrm>
                  <a:off x="6601594" y="4341487"/>
                  <a:ext cx="95881" cy="95881"/>
                </a:xfrm>
                <a:custGeom>
                  <a:avLst/>
                  <a:gdLst>
                    <a:gd name="connsiteX0" fmla="*/ 95881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1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1" y="47941"/>
                      </a:moveTo>
                      <a:cubicBezTo>
                        <a:pt x="95881" y="74418"/>
                        <a:pt x="74418" y="95882"/>
                        <a:pt x="47941" y="95882"/>
                      </a:cubicBezTo>
                      <a:cubicBezTo>
                        <a:pt x="21464" y="95882"/>
                        <a:pt x="0" y="74418"/>
                        <a:pt x="0" y="47941"/>
                      </a:cubicBezTo>
                      <a:cubicBezTo>
                        <a:pt x="0" y="21464"/>
                        <a:pt x="21464" y="0"/>
                        <a:pt x="47941" y="0"/>
                      </a:cubicBezTo>
                      <a:cubicBezTo>
                        <a:pt x="74418" y="0"/>
                        <a:pt x="95881" y="21464"/>
                        <a:pt x="95881" y="47941"/>
                      </a:cubicBezTo>
                      <a:close/>
                    </a:path>
                  </a:pathLst>
                </a:custGeom>
                <a:noFill/>
                <a:ln w="12700" cap="flat">
                  <a:solidFill>
                    <a:schemeClr val="accent6"/>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478" name="Freeform: Shape 1477">
                  <a:extLst>
                    <a:ext uri="{FF2B5EF4-FFF2-40B4-BE49-F238E27FC236}">
                      <a16:creationId xmlns="" xmlns:a16="http://schemas.microsoft.com/office/drawing/2014/main" id="{FF1CC1D7-21FD-450E-8308-32AB877631E0}"/>
                    </a:ext>
                  </a:extLst>
                </p:cNvPr>
                <p:cNvSpPr/>
                <p:nvPr/>
              </p:nvSpPr>
              <p:spPr>
                <a:xfrm>
                  <a:off x="6533467" y="4341487"/>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6"/>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479" name="Freeform: Shape 1478">
                  <a:extLst>
                    <a:ext uri="{FF2B5EF4-FFF2-40B4-BE49-F238E27FC236}">
                      <a16:creationId xmlns="" xmlns:a16="http://schemas.microsoft.com/office/drawing/2014/main" id="{2EB84710-397F-4735-869C-6316E0B3F3A4}"/>
                    </a:ext>
                  </a:extLst>
                </p:cNvPr>
                <p:cNvSpPr/>
                <p:nvPr/>
              </p:nvSpPr>
              <p:spPr>
                <a:xfrm>
                  <a:off x="6442632" y="4341487"/>
                  <a:ext cx="95881" cy="95881"/>
                </a:xfrm>
                <a:custGeom>
                  <a:avLst/>
                  <a:gdLst>
                    <a:gd name="connsiteX0" fmla="*/ 95881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1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1" y="47941"/>
                      </a:moveTo>
                      <a:cubicBezTo>
                        <a:pt x="95881" y="74418"/>
                        <a:pt x="74418" y="95882"/>
                        <a:pt x="47941" y="95882"/>
                      </a:cubicBezTo>
                      <a:cubicBezTo>
                        <a:pt x="21464" y="95882"/>
                        <a:pt x="0" y="74418"/>
                        <a:pt x="0" y="47941"/>
                      </a:cubicBezTo>
                      <a:cubicBezTo>
                        <a:pt x="0" y="21464"/>
                        <a:pt x="21464" y="0"/>
                        <a:pt x="47941" y="0"/>
                      </a:cubicBezTo>
                      <a:cubicBezTo>
                        <a:pt x="74418" y="0"/>
                        <a:pt x="95881" y="21464"/>
                        <a:pt x="95881" y="47941"/>
                      </a:cubicBezTo>
                      <a:close/>
                    </a:path>
                  </a:pathLst>
                </a:custGeom>
                <a:noFill/>
                <a:ln w="12700" cap="flat">
                  <a:solidFill>
                    <a:schemeClr val="accent6"/>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480" name="Freeform: Shape 1479">
                  <a:extLst>
                    <a:ext uri="{FF2B5EF4-FFF2-40B4-BE49-F238E27FC236}">
                      <a16:creationId xmlns="" xmlns:a16="http://schemas.microsoft.com/office/drawing/2014/main" id="{C7766CE9-CE2B-470A-AA98-AA8D32BF83B6}"/>
                    </a:ext>
                  </a:extLst>
                </p:cNvPr>
                <p:cNvSpPr/>
                <p:nvPr/>
              </p:nvSpPr>
              <p:spPr>
                <a:xfrm>
                  <a:off x="5996026" y="4245605"/>
                  <a:ext cx="95881" cy="95881"/>
                </a:xfrm>
                <a:custGeom>
                  <a:avLst/>
                  <a:gdLst>
                    <a:gd name="connsiteX0" fmla="*/ 95881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1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1" y="47941"/>
                      </a:moveTo>
                      <a:cubicBezTo>
                        <a:pt x="95881" y="74418"/>
                        <a:pt x="74418" y="95882"/>
                        <a:pt x="47941" y="95882"/>
                      </a:cubicBezTo>
                      <a:cubicBezTo>
                        <a:pt x="21464" y="95882"/>
                        <a:pt x="0" y="74418"/>
                        <a:pt x="0" y="47941"/>
                      </a:cubicBezTo>
                      <a:cubicBezTo>
                        <a:pt x="0" y="21464"/>
                        <a:pt x="21464" y="0"/>
                        <a:pt x="47941" y="0"/>
                      </a:cubicBezTo>
                      <a:cubicBezTo>
                        <a:pt x="74418" y="0"/>
                        <a:pt x="95881" y="21464"/>
                        <a:pt x="95881" y="47941"/>
                      </a:cubicBezTo>
                      <a:close/>
                    </a:path>
                  </a:pathLst>
                </a:custGeom>
                <a:noFill/>
                <a:ln w="12700" cap="flat">
                  <a:solidFill>
                    <a:schemeClr val="accent6"/>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481" name="Freeform: Shape 1480">
                  <a:extLst>
                    <a:ext uri="{FF2B5EF4-FFF2-40B4-BE49-F238E27FC236}">
                      <a16:creationId xmlns="" xmlns:a16="http://schemas.microsoft.com/office/drawing/2014/main" id="{6A82C07C-2FB0-4F5F-A310-B83A97976EE8}"/>
                    </a:ext>
                  </a:extLst>
                </p:cNvPr>
                <p:cNvSpPr/>
                <p:nvPr/>
              </p:nvSpPr>
              <p:spPr>
                <a:xfrm>
                  <a:off x="5520403" y="4164863"/>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6"/>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482" name="Freeform: Shape 1481">
                  <a:extLst>
                    <a:ext uri="{FF2B5EF4-FFF2-40B4-BE49-F238E27FC236}">
                      <a16:creationId xmlns="" xmlns:a16="http://schemas.microsoft.com/office/drawing/2014/main" id="{5F882245-EF29-4DCF-A5FA-63F9481FFE32}"/>
                    </a:ext>
                  </a:extLst>
                </p:cNvPr>
                <p:cNvSpPr/>
                <p:nvPr/>
              </p:nvSpPr>
              <p:spPr>
                <a:xfrm>
                  <a:off x="5348826" y="4101783"/>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6"/>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483" name="Freeform: Shape 1482">
                  <a:extLst>
                    <a:ext uri="{FF2B5EF4-FFF2-40B4-BE49-F238E27FC236}">
                      <a16:creationId xmlns="" xmlns:a16="http://schemas.microsoft.com/office/drawing/2014/main" id="{27AD7C05-3612-4E47-BFF2-672EC7F50FF9}"/>
                    </a:ext>
                  </a:extLst>
                </p:cNvPr>
                <p:cNvSpPr/>
                <p:nvPr/>
              </p:nvSpPr>
              <p:spPr>
                <a:xfrm>
                  <a:off x="5141923" y="4022302"/>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6"/>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484" name="Freeform: Shape 1483">
                  <a:extLst>
                    <a:ext uri="{FF2B5EF4-FFF2-40B4-BE49-F238E27FC236}">
                      <a16:creationId xmlns="" xmlns:a16="http://schemas.microsoft.com/office/drawing/2014/main" id="{1EDC7738-7504-4BF3-9A12-3CCEBCDF1637}"/>
                    </a:ext>
                  </a:extLst>
                </p:cNvPr>
                <p:cNvSpPr/>
                <p:nvPr/>
              </p:nvSpPr>
              <p:spPr>
                <a:xfrm>
                  <a:off x="4903481" y="3894880"/>
                  <a:ext cx="95881" cy="95881"/>
                </a:xfrm>
                <a:custGeom>
                  <a:avLst/>
                  <a:gdLst>
                    <a:gd name="connsiteX0" fmla="*/ 95881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1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1" y="47941"/>
                      </a:moveTo>
                      <a:cubicBezTo>
                        <a:pt x="95881" y="74418"/>
                        <a:pt x="74418" y="95882"/>
                        <a:pt x="47941" y="95882"/>
                      </a:cubicBezTo>
                      <a:cubicBezTo>
                        <a:pt x="21464" y="95882"/>
                        <a:pt x="0" y="74418"/>
                        <a:pt x="0" y="47941"/>
                      </a:cubicBezTo>
                      <a:cubicBezTo>
                        <a:pt x="0" y="21464"/>
                        <a:pt x="21464" y="0"/>
                        <a:pt x="47941" y="0"/>
                      </a:cubicBezTo>
                      <a:cubicBezTo>
                        <a:pt x="74418" y="0"/>
                        <a:pt x="95881" y="21464"/>
                        <a:pt x="95881" y="47941"/>
                      </a:cubicBezTo>
                      <a:close/>
                    </a:path>
                  </a:pathLst>
                </a:custGeom>
                <a:noFill/>
                <a:ln w="12700" cap="flat">
                  <a:solidFill>
                    <a:schemeClr val="accent6"/>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485" name="Freeform: Shape 1484">
                  <a:extLst>
                    <a:ext uri="{FF2B5EF4-FFF2-40B4-BE49-F238E27FC236}">
                      <a16:creationId xmlns="" xmlns:a16="http://schemas.microsoft.com/office/drawing/2014/main" id="{6F63974D-4C3B-49ED-A9AB-C2A62E8D8C98}"/>
                    </a:ext>
                  </a:extLst>
                </p:cNvPr>
                <p:cNvSpPr/>
                <p:nvPr/>
              </p:nvSpPr>
              <p:spPr>
                <a:xfrm>
                  <a:off x="4818954" y="3839370"/>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6"/>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486" name="Freeform: Shape 1485">
                  <a:extLst>
                    <a:ext uri="{FF2B5EF4-FFF2-40B4-BE49-F238E27FC236}">
                      <a16:creationId xmlns="" xmlns:a16="http://schemas.microsoft.com/office/drawing/2014/main" id="{2EEF6397-69FB-41A4-A9EA-1184854CCC96}"/>
                    </a:ext>
                  </a:extLst>
                </p:cNvPr>
                <p:cNvSpPr/>
                <p:nvPr/>
              </p:nvSpPr>
              <p:spPr>
                <a:xfrm>
                  <a:off x="4749566" y="3727088"/>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6"/>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487" name="Freeform: Shape 1486">
                  <a:extLst>
                    <a:ext uri="{FF2B5EF4-FFF2-40B4-BE49-F238E27FC236}">
                      <a16:creationId xmlns="" xmlns:a16="http://schemas.microsoft.com/office/drawing/2014/main" id="{3431C8B0-A0CC-459C-A471-E0E1F72DB7BB}"/>
                    </a:ext>
                  </a:extLst>
                </p:cNvPr>
                <p:cNvSpPr/>
                <p:nvPr/>
              </p:nvSpPr>
              <p:spPr>
                <a:xfrm>
                  <a:off x="4538879" y="3614805"/>
                  <a:ext cx="95881" cy="95881"/>
                </a:xfrm>
                <a:custGeom>
                  <a:avLst/>
                  <a:gdLst>
                    <a:gd name="connsiteX0" fmla="*/ 95881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1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1" y="47941"/>
                      </a:moveTo>
                      <a:cubicBezTo>
                        <a:pt x="95881" y="74418"/>
                        <a:pt x="74418" y="95882"/>
                        <a:pt x="47941" y="95882"/>
                      </a:cubicBezTo>
                      <a:cubicBezTo>
                        <a:pt x="21464" y="95882"/>
                        <a:pt x="0" y="74418"/>
                        <a:pt x="0" y="47941"/>
                      </a:cubicBezTo>
                      <a:cubicBezTo>
                        <a:pt x="0" y="21464"/>
                        <a:pt x="21464" y="0"/>
                        <a:pt x="47941" y="0"/>
                      </a:cubicBezTo>
                      <a:cubicBezTo>
                        <a:pt x="74418" y="0"/>
                        <a:pt x="95881" y="21464"/>
                        <a:pt x="95881" y="47941"/>
                      </a:cubicBezTo>
                      <a:close/>
                    </a:path>
                  </a:pathLst>
                </a:custGeom>
                <a:noFill/>
                <a:ln w="12700" cap="flat">
                  <a:solidFill>
                    <a:schemeClr val="accent6"/>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488" name="Freeform: Shape 1487">
                  <a:extLst>
                    <a:ext uri="{FF2B5EF4-FFF2-40B4-BE49-F238E27FC236}">
                      <a16:creationId xmlns="" xmlns:a16="http://schemas.microsoft.com/office/drawing/2014/main" id="{20B645F9-EBED-46A9-91F2-F62F8D62131F}"/>
                    </a:ext>
                  </a:extLst>
                </p:cNvPr>
                <p:cNvSpPr/>
                <p:nvPr/>
              </p:nvSpPr>
              <p:spPr>
                <a:xfrm>
                  <a:off x="4498508" y="3614805"/>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6"/>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489" name="Freeform: Shape 1488">
                  <a:extLst>
                    <a:ext uri="{FF2B5EF4-FFF2-40B4-BE49-F238E27FC236}">
                      <a16:creationId xmlns="" xmlns:a16="http://schemas.microsoft.com/office/drawing/2014/main" id="{8FD31795-0C9D-484F-82F2-CF68EDFB8125}"/>
                    </a:ext>
                  </a:extLst>
                </p:cNvPr>
                <p:cNvSpPr/>
                <p:nvPr/>
              </p:nvSpPr>
              <p:spPr>
                <a:xfrm>
                  <a:off x="4427858" y="3614805"/>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6"/>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490" name="Freeform: Shape 1489">
                  <a:extLst>
                    <a:ext uri="{FF2B5EF4-FFF2-40B4-BE49-F238E27FC236}">
                      <a16:creationId xmlns="" xmlns:a16="http://schemas.microsoft.com/office/drawing/2014/main" id="{D7D598E4-1D19-4D4D-B76A-1C0D64D9D238}"/>
                    </a:ext>
                  </a:extLst>
                </p:cNvPr>
                <p:cNvSpPr/>
                <p:nvPr/>
              </p:nvSpPr>
              <p:spPr>
                <a:xfrm>
                  <a:off x="4400103" y="3614805"/>
                  <a:ext cx="95881" cy="95881"/>
                </a:xfrm>
                <a:custGeom>
                  <a:avLst/>
                  <a:gdLst>
                    <a:gd name="connsiteX0" fmla="*/ 95881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1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1" y="47941"/>
                      </a:moveTo>
                      <a:cubicBezTo>
                        <a:pt x="95881" y="74418"/>
                        <a:pt x="74418" y="95882"/>
                        <a:pt x="47941" y="95882"/>
                      </a:cubicBezTo>
                      <a:cubicBezTo>
                        <a:pt x="21464" y="95882"/>
                        <a:pt x="0" y="74418"/>
                        <a:pt x="0" y="47941"/>
                      </a:cubicBezTo>
                      <a:cubicBezTo>
                        <a:pt x="0" y="21464"/>
                        <a:pt x="21464" y="0"/>
                        <a:pt x="47941" y="0"/>
                      </a:cubicBezTo>
                      <a:cubicBezTo>
                        <a:pt x="74418" y="0"/>
                        <a:pt x="95881" y="21464"/>
                        <a:pt x="95881" y="47941"/>
                      </a:cubicBezTo>
                      <a:close/>
                    </a:path>
                  </a:pathLst>
                </a:custGeom>
                <a:noFill/>
                <a:ln w="12700" cap="flat">
                  <a:solidFill>
                    <a:schemeClr val="accent6"/>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491" name="Freeform: Shape 1490">
                  <a:extLst>
                    <a:ext uri="{FF2B5EF4-FFF2-40B4-BE49-F238E27FC236}">
                      <a16:creationId xmlns="" xmlns:a16="http://schemas.microsoft.com/office/drawing/2014/main" id="{0ACFB43F-9533-4A25-BEB1-CFDDA0AD4B49}"/>
                    </a:ext>
                  </a:extLst>
                </p:cNvPr>
                <p:cNvSpPr/>
                <p:nvPr/>
              </p:nvSpPr>
              <p:spPr>
                <a:xfrm>
                  <a:off x="4344592" y="3571911"/>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6"/>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grpSp>
        </p:grpSp>
      </p:grpSp>
      <p:sp>
        <p:nvSpPr>
          <p:cNvPr id="1643" name="Freeform: Shape 1642">
            <a:extLst>
              <a:ext uri="{FF2B5EF4-FFF2-40B4-BE49-F238E27FC236}">
                <a16:creationId xmlns="" xmlns:a16="http://schemas.microsoft.com/office/drawing/2014/main" id="{DCAE7611-5830-417C-9A93-3148BB4915B8}"/>
              </a:ext>
            </a:extLst>
          </p:cNvPr>
          <p:cNvSpPr/>
          <p:nvPr/>
        </p:nvSpPr>
        <p:spPr>
          <a:xfrm>
            <a:off x="6968748" y="2310344"/>
            <a:ext cx="2605830" cy="1906678"/>
          </a:xfrm>
          <a:custGeom>
            <a:avLst/>
            <a:gdLst>
              <a:gd name="connsiteX0" fmla="*/ 3942406 w 3938631"/>
              <a:gd name="connsiteY0" fmla="*/ 2548156 h 2541864"/>
              <a:gd name="connsiteX1" fmla="*/ 3256606 w 3938631"/>
              <a:gd name="connsiteY1" fmla="*/ 2548156 h 2541864"/>
              <a:gd name="connsiteX2" fmla="*/ 3256606 w 3938631"/>
              <a:gd name="connsiteY2" fmla="*/ 2442455 h 2541864"/>
              <a:gd name="connsiteX3" fmla="*/ 2901752 w 3938631"/>
              <a:gd name="connsiteY3" fmla="*/ 2442455 h 2541864"/>
              <a:gd name="connsiteX4" fmla="*/ 2901752 w 3938631"/>
              <a:gd name="connsiteY4" fmla="*/ 2346820 h 2541864"/>
              <a:gd name="connsiteX5" fmla="*/ 2823734 w 3938631"/>
              <a:gd name="connsiteY5" fmla="*/ 2346820 h 2541864"/>
              <a:gd name="connsiteX6" fmla="*/ 2823734 w 3938631"/>
              <a:gd name="connsiteY6" fmla="*/ 2265028 h 2541864"/>
              <a:gd name="connsiteX7" fmla="*/ 2767109 w 3938631"/>
              <a:gd name="connsiteY7" fmla="*/ 2265028 h 2541864"/>
              <a:gd name="connsiteX8" fmla="*/ 2767109 w 3938631"/>
              <a:gd name="connsiteY8" fmla="*/ 2184493 h 2541864"/>
              <a:gd name="connsiteX9" fmla="*/ 2623657 w 3938631"/>
              <a:gd name="connsiteY9" fmla="*/ 2184493 h 2541864"/>
              <a:gd name="connsiteX10" fmla="*/ 2623657 w 3938631"/>
              <a:gd name="connsiteY10" fmla="*/ 2111509 h 2541864"/>
              <a:gd name="connsiteX11" fmla="*/ 2558223 w 3938631"/>
              <a:gd name="connsiteY11" fmla="*/ 2111509 h 2541864"/>
              <a:gd name="connsiteX12" fmla="*/ 2558223 w 3938631"/>
              <a:gd name="connsiteY12" fmla="*/ 2044817 h 2541864"/>
              <a:gd name="connsiteX13" fmla="*/ 2530539 w 3938631"/>
              <a:gd name="connsiteY13" fmla="*/ 2044817 h 2541864"/>
              <a:gd name="connsiteX14" fmla="*/ 2530539 w 3938631"/>
              <a:gd name="connsiteY14" fmla="*/ 1979383 h 2541864"/>
              <a:gd name="connsiteX15" fmla="*/ 2505372 w 3938631"/>
              <a:gd name="connsiteY15" fmla="*/ 1979383 h 2541864"/>
              <a:gd name="connsiteX16" fmla="*/ 2505372 w 3938631"/>
              <a:gd name="connsiteY16" fmla="*/ 1925274 h 2541864"/>
              <a:gd name="connsiteX17" fmla="*/ 2478947 w 3938631"/>
              <a:gd name="connsiteY17" fmla="*/ 1925274 h 2541864"/>
              <a:gd name="connsiteX18" fmla="*/ 2478947 w 3938631"/>
              <a:gd name="connsiteY18" fmla="*/ 1854806 h 2541864"/>
              <a:gd name="connsiteX19" fmla="*/ 2431130 w 3938631"/>
              <a:gd name="connsiteY19" fmla="*/ 1854806 h 2541864"/>
              <a:gd name="connsiteX20" fmla="*/ 2431130 w 3938631"/>
              <a:gd name="connsiteY20" fmla="*/ 1798180 h 2541864"/>
              <a:gd name="connsiteX21" fmla="*/ 2392121 w 3938631"/>
              <a:gd name="connsiteY21" fmla="*/ 1798180 h 2541864"/>
              <a:gd name="connsiteX22" fmla="*/ 2392121 w 3938631"/>
              <a:gd name="connsiteY22" fmla="*/ 1742813 h 2541864"/>
              <a:gd name="connsiteX23" fmla="*/ 2373246 w 3938631"/>
              <a:gd name="connsiteY23" fmla="*/ 1742813 h 2541864"/>
              <a:gd name="connsiteX24" fmla="*/ 2373246 w 3938631"/>
              <a:gd name="connsiteY24" fmla="*/ 1683671 h 2541864"/>
              <a:gd name="connsiteX25" fmla="*/ 2310328 w 3938631"/>
              <a:gd name="connsiteY25" fmla="*/ 1683671 h 2541864"/>
              <a:gd name="connsiteX26" fmla="*/ 2310328 w 3938631"/>
              <a:gd name="connsiteY26" fmla="*/ 1618236 h 2541864"/>
              <a:gd name="connsiteX27" fmla="*/ 2184493 w 3938631"/>
              <a:gd name="connsiteY27" fmla="*/ 1618236 h 2541864"/>
              <a:gd name="connsiteX28" fmla="*/ 2184493 w 3938631"/>
              <a:gd name="connsiteY28" fmla="*/ 1567902 h 2541864"/>
              <a:gd name="connsiteX29" fmla="*/ 2169393 w 3938631"/>
              <a:gd name="connsiteY29" fmla="*/ 1567902 h 2541864"/>
              <a:gd name="connsiteX30" fmla="*/ 2169393 w 3938631"/>
              <a:gd name="connsiteY30" fmla="*/ 1516310 h 2541864"/>
              <a:gd name="connsiteX31" fmla="*/ 2155551 w 3938631"/>
              <a:gd name="connsiteY31" fmla="*/ 1516310 h 2541864"/>
              <a:gd name="connsiteX32" fmla="*/ 2155551 w 3938631"/>
              <a:gd name="connsiteY32" fmla="*/ 1453393 h 2541864"/>
              <a:gd name="connsiteX33" fmla="*/ 2119059 w 3938631"/>
              <a:gd name="connsiteY33" fmla="*/ 1453393 h 2541864"/>
              <a:gd name="connsiteX34" fmla="*/ 2119059 w 3938631"/>
              <a:gd name="connsiteY34" fmla="*/ 1381667 h 2541864"/>
              <a:gd name="connsiteX35" fmla="*/ 2095151 w 3938631"/>
              <a:gd name="connsiteY35" fmla="*/ 1381667 h 2541864"/>
              <a:gd name="connsiteX36" fmla="*/ 2095151 w 3938631"/>
              <a:gd name="connsiteY36" fmla="*/ 1353983 h 2541864"/>
              <a:gd name="connsiteX37" fmla="*/ 2007066 w 3938631"/>
              <a:gd name="connsiteY37" fmla="*/ 1353983 h 2541864"/>
              <a:gd name="connsiteX38" fmla="*/ 2007066 w 3938631"/>
              <a:gd name="connsiteY38" fmla="*/ 1309941 h 2541864"/>
              <a:gd name="connsiteX39" fmla="*/ 1911432 w 3938631"/>
              <a:gd name="connsiteY39" fmla="*/ 1309941 h 2541864"/>
              <a:gd name="connsiteX40" fmla="*/ 1911432 w 3938631"/>
              <a:gd name="connsiteY40" fmla="*/ 1268415 h 2541864"/>
              <a:gd name="connsiteX41" fmla="*/ 1721421 w 3938631"/>
              <a:gd name="connsiteY41" fmla="*/ 1268415 h 2541864"/>
              <a:gd name="connsiteX42" fmla="*/ 1721421 w 3938631"/>
              <a:gd name="connsiteY42" fmla="*/ 1225632 h 2541864"/>
              <a:gd name="connsiteX43" fmla="*/ 1689962 w 3938631"/>
              <a:gd name="connsiteY43" fmla="*/ 1225632 h 2541864"/>
              <a:gd name="connsiteX44" fmla="*/ 1689962 w 3938631"/>
              <a:gd name="connsiteY44" fmla="*/ 1181589 h 2541864"/>
              <a:gd name="connsiteX45" fmla="*/ 1671087 w 3938631"/>
              <a:gd name="connsiteY45" fmla="*/ 1181589 h 2541864"/>
              <a:gd name="connsiteX46" fmla="*/ 1671087 w 3938631"/>
              <a:gd name="connsiteY46" fmla="*/ 1140064 h 2541864"/>
              <a:gd name="connsiteX47" fmla="*/ 1598103 w 3938631"/>
              <a:gd name="connsiteY47" fmla="*/ 1140064 h 2541864"/>
              <a:gd name="connsiteX48" fmla="*/ 1598103 w 3938631"/>
              <a:gd name="connsiteY48" fmla="*/ 1092247 h 2541864"/>
              <a:gd name="connsiteX49" fmla="*/ 1588036 w 3938631"/>
              <a:gd name="connsiteY49" fmla="*/ 1092247 h 2541864"/>
              <a:gd name="connsiteX50" fmla="*/ 1588036 w 3938631"/>
              <a:gd name="connsiteY50" fmla="*/ 1049463 h 2541864"/>
              <a:gd name="connsiteX51" fmla="*/ 1491143 w 3938631"/>
              <a:gd name="connsiteY51" fmla="*/ 1049463 h 2541864"/>
              <a:gd name="connsiteX52" fmla="*/ 1491143 w 3938631"/>
              <a:gd name="connsiteY52" fmla="*/ 1012971 h 2541864"/>
              <a:gd name="connsiteX53" fmla="*/ 1469751 w 3938631"/>
              <a:gd name="connsiteY53" fmla="*/ 1012971 h 2541864"/>
              <a:gd name="connsiteX54" fmla="*/ 1469751 w 3938631"/>
              <a:gd name="connsiteY54" fmla="*/ 961378 h 2541864"/>
              <a:gd name="connsiteX55" fmla="*/ 1437034 w 3938631"/>
              <a:gd name="connsiteY55" fmla="*/ 961378 h 2541864"/>
              <a:gd name="connsiteX56" fmla="*/ 1437034 w 3938631"/>
              <a:gd name="connsiteY56" fmla="*/ 916078 h 2541864"/>
              <a:gd name="connsiteX57" fmla="*/ 1437034 w 3938631"/>
              <a:gd name="connsiteY57" fmla="*/ 878327 h 2541864"/>
              <a:gd name="connsiteX58" fmla="*/ 1372858 w 3938631"/>
              <a:gd name="connsiteY58" fmla="*/ 878327 h 2541864"/>
              <a:gd name="connsiteX59" fmla="*/ 1372858 w 3938631"/>
              <a:gd name="connsiteY59" fmla="*/ 830510 h 2541864"/>
              <a:gd name="connsiteX60" fmla="*/ 1347691 w 3938631"/>
              <a:gd name="connsiteY60" fmla="*/ 830510 h 2541864"/>
              <a:gd name="connsiteX61" fmla="*/ 1347691 w 3938631"/>
              <a:gd name="connsiteY61" fmla="*/ 747459 h 2541864"/>
              <a:gd name="connsiteX62" fmla="*/ 1336366 w 3938631"/>
              <a:gd name="connsiteY62" fmla="*/ 747459 h 2541864"/>
              <a:gd name="connsiteX63" fmla="*/ 1336366 w 3938631"/>
              <a:gd name="connsiteY63" fmla="*/ 699642 h 2541864"/>
              <a:gd name="connsiteX64" fmla="*/ 1322524 w 3938631"/>
              <a:gd name="connsiteY64" fmla="*/ 699642 h 2541864"/>
              <a:gd name="connsiteX65" fmla="*/ 1322524 w 3938631"/>
              <a:gd name="connsiteY65" fmla="*/ 656858 h 2541864"/>
              <a:gd name="connsiteX66" fmla="*/ 1166489 w 3938631"/>
              <a:gd name="connsiteY66" fmla="*/ 656858 h 2541864"/>
              <a:gd name="connsiteX67" fmla="*/ 1166489 w 3938631"/>
              <a:gd name="connsiteY67" fmla="*/ 615333 h 2541864"/>
              <a:gd name="connsiteX68" fmla="*/ 1131255 w 3938631"/>
              <a:gd name="connsiteY68" fmla="*/ 615333 h 2541864"/>
              <a:gd name="connsiteX69" fmla="*/ 1131255 w 3938631"/>
              <a:gd name="connsiteY69" fmla="*/ 568774 h 2541864"/>
              <a:gd name="connsiteX70" fmla="*/ 1108605 w 3938631"/>
              <a:gd name="connsiteY70" fmla="*/ 568774 h 2541864"/>
              <a:gd name="connsiteX71" fmla="*/ 1108605 w 3938631"/>
              <a:gd name="connsiteY71" fmla="*/ 523473 h 2541864"/>
              <a:gd name="connsiteX72" fmla="*/ 1093505 w 3938631"/>
              <a:gd name="connsiteY72" fmla="*/ 523473 h 2541864"/>
              <a:gd name="connsiteX73" fmla="*/ 1093505 w 3938631"/>
              <a:gd name="connsiteY73" fmla="*/ 485723 h 2541864"/>
              <a:gd name="connsiteX74" fmla="*/ 929920 w 3938631"/>
              <a:gd name="connsiteY74" fmla="*/ 485723 h 2541864"/>
              <a:gd name="connsiteX75" fmla="*/ 929920 w 3938631"/>
              <a:gd name="connsiteY75" fmla="*/ 442939 h 2541864"/>
              <a:gd name="connsiteX76" fmla="*/ 840577 w 3938631"/>
              <a:gd name="connsiteY76" fmla="*/ 442939 h 2541864"/>
              <a:gd name="connsiteX77" fmla="*/ 840577 w 3938631"/>
              <a:gd name="connsiteY77" fmla="*/ 395121 h 2541864"/>
              <a:gd name="connsiteX78" fmla="*/ 761301 w 3938631"/>
              <a:gd name="connsiteY78" fmla="*/ 395121 h 2541864"/>
              <a:gd name="connsiteX79" fmla="*/ 761301 w 3938631"/>
              <a:gd name="connsiteY79" fmla="*/ 351079 h 2541864"/>
              <a:gd name="connsiteX80" fmla="*/ 751234 w 3938631"/>
              <a:gd name="connsiteY80" fmla="*/ 351079 h 2541864"/>
              <a:gd name="connsiteX81" fmla="*/ 751234 w 3938631"/>
              <a:gd name="connsiteY81" fmla="*/ 309554 h 2541864"/>
              <a:gd name="connsiteX82" fmla="*/ 699642 w 3938631"/>
              <a:gd name="connsiteY82" fmla="*/ 309554 h 2541864"/>
              <a:gd name="connsiteX83" fmla="*/ 699642 w 3938631"/>
              <a:gd name="connsiteY83" fmla="*/ 264253 h 2541864"/>
              <a:gd name="connsiteX84" fmla="*/ 601491 w 3938631"/>
              <a:gd name="connsiteY84" fmla="*/ 264253 h 2541864"/>
              <a:gd name="connsiteX85" fmla="*/ 601491 w 3938631"/>
              <a:gd name="connsiteY85" fmla="*/ 225244 h 2541864"/>
              <a:gd name="connsiteX86" fmla="*/ 564999 w 3938631"/>
              <a:gd name="connsiteY86" fmla="*/ 225244 h 2541864"/>
              <a:gd name="connsiteX87" fmla="*/ 564999 w 3938631"/>
              <a:gd name="connsiteY87" fmla="*/ 181202 h 2541864"/>
              <a:gd name="connsiteX88" fmla="*/ 447972 w 3938631"/>
              <a:gd name="connsiteY88" fmla="*/ 181202 h 2541864"/>
              <a:gd name="connsiteX89" fmla="*/ 447972 w 3938631"/>
              <a:gd name="connsiteY89" fmla="*/ 137160 h 2541864"/>
              <a:gd name="connsiteX90" fmla="*/ 398897 w 3938631"/>
              <a:gd name="connsiteY90" fmla="*/ 137160 h 2541864"/>
              <a:gd name="connsiteX91" fmla="*/ 398897 w 3938631"/>
              <a:gd name="connsiteY91" fmla="*/ 91859 h 2541864"/>
              <a:gd name="connsiteX92" fmla="*/ 246636 w 3938631"/>
              <a:gd name="connsiteY92" fmla="*/ 91859 h 2541864"/>
              <a:gd name="connsiteX93" fmla="*/ 246636 w 3938631"/>
              <a:gd name="connsiteY93" fmla="*/ 47817 h 2541864"/>
              <a:gd name="connsiteX94" fmla="*/ 205111 w 3938631"/>
              <a:gd name="connsiteY94" fmla="*/ 47817 h 2541864"/>
              <a:gd name="connsiteX95" fmla="*/ 205111 w 3938631"/>
              <a:gd name="connsiteY95" fmla="*/ 0 h 2541864"/>
              <a:gd name="connsiteX96" fmla="*/ 0 w 3938631"/>
              <a:gd name="connsiteY96" fmla="*/ 0 h 2541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938631" h="2541864">
                <a:moveTo>
                  <a:pt x="3942406" y="2548156"/>
                </a:moveTo>
                <a:lnTo>
                  <a:pt x="3256606" y="2548156"/>
                </a:lnTo>
                <a:lnTo>
                  <a:pt x="3256606" y="2442455"/>
                </a:lnTo>
                <a:lnTo>
                  <a:pt x="2901752" y="2442455"/>
                </a:lnTo>
                <a:lnTo>
                  <a:pt x="2901752" y="2346820"/>
                </a:lnTo>
                <a:lnTo>
                  <a:pt x="2823734" y="2346820"/>
                </a:lnTo>
                <a:lnTo>
                  <a:pt x="2823734" y="2265028"/>
                </a:lnTo>
                <a:lnTo>
                  <a:pt x="2767109" y="2265028"/>
                </a:lnTo>
                <a:lnTo>
                  <a:pt x="2767109" y="2184493"/>
                </a:lnTo>
                <a:lnTo>
                  <a:pt x="2623657" y="2184493"/>
                </a:lnTo>
                <a:lnTo>
                  <a:pt x="2623657" y="2111509"/>
                </a:lnTo>
                <a:lnTo>
                  <a:pt x="2558223" y="2111509"/>
                </a:lnTo>
                <a:lnTo>
                  <a:pt x="2558223" y="2044817"/>
                </a:lnTo>
                <a:lnTo>
                  <a:pt x="2530539" y="2044817"/>
                </a:lnTo>
                <a:lnTo>
                  <a:pt x="2530539" y="1979383"/>
                </a:lnTo>
                <a:lnTo>
                  <a:pt x="2505372" y="1979383"/>
                </a:lnTo>
                <a:lnTo>
                  <a:pt x="2505372" y="1925274"/>
                </a:lnTo>
                <a:lnTo>
                  <a:pt x="2478947" y="1925274"/>
                </a:lnTo>
                <a:lnTo>
                  <a:pt x="2478947" y="1854806"/>
                </a:lnTo>
                <a:lnTo>
                  <a:pt x="2431130" y="1854806"/>
                </a:lnTo>
                <a:lnTo>
                  <a:pt x="2431130" y="1798180"/>
                </a:lnTo>
                <a:lnTo>
                  <a:pt x="2392121" y="1798180"/>
                </a:lnTo>
                <a:lnTo>
                  <a:pt x="2392121" y="1742813"/>
                </a:lnTo>
                <a:lnTo>
                  <a:pt x="2373246" y="1742813"/>
                </a:lnTo>
                <a:lnTo>
                  <a:pt x="2373246" y="1683671"/>
                </a:lnTo>
                <a:lnTo>
                  <a:pt x="2310328" y="1683671"/>
                </a:lnTo>
                <a:lnTo>
                  <a:pt x="2310328" y="1618236"/>
                </a:lnTo>
                <a:lnTo>
                  <a:pt x="2184493" y="1618236"/>
                </a:lnTo>
                <a:lnTo>
                  <a:pt x="2184493" y="1567902"/>
                </a:lnTo>
                <a:lnTo>
                  <a:pt x="2169393" y="1567902"/>
                </a:lnTo>
                <a:lnTo>
                  <a:pt x="2169393" y="1516310"/>
                </a:lnTo>
                <a:lnTo>
                  <a:pt x="2155551" y="1516310"/>
                </a:lnTo>
                <a:lnTo>
                  <a:pt x="2155551" y="1453393"/>
                </a:lnTo>
                <a:lnTo>
                  <a:pt x="2119059" y="1453393"/>
                </a:lnTo>
                <a:lnTo>
                  <a:pt x="2119059" y="1381667"/>
                </a:lnTo>
                <a:lnTo>
                  <a:pt x="2095151" y="1381667"/>
                </a:lnTo>
                <a:lnTo>
                  <a:pt x="2095151" y="1353983"/>
                </a:lnTo>
                <a:lnTo>
                  <a:pt x="2007066" y="1353983"/>
                </a:lnTo>
                <a:lnTo>
                  <a:pt x="2007066" y="1309941"/>
                </a:lnTo>
                <a:lnTo>
                  <a:pt x="1911432" y="1309941"/>
                </a:lnTo>
                <a:lnTo>
                  <a:pt x="1911432" y="1268415"/>
                </a:lnTo>
                <a:lnTo>
                  <a:pt x="1721421" y="1268415"/>
                </a:lnTo>
                <a:lnTo>
                  <a:pt x="1721421" y="1225632"/>
                </a:lnTo>
                <a:lnTo>
                  <a:pt x="1689962" y="1225632"/>
                </a:lnTo>
                <a:lnTo>
                  <a:pt x="1689962" y="1181589"/>
                </a:lnTo>
                <a:lnTo>
                  <a:pt x="1671087" y="1181589"/>
                </a:lnTo>
                <a:lnTo>
                  <a:pt x="1671087" y="1140064"/>
                </a:lnTo>
                <a:lnTo>
                  <a:pt x="1598103" y="1140064"/>
                </a:lnTo>
                <a:lnTo>
                  <a:pt x="1598103" y="1092247"/>
                </a:lnTo>
                <a:lnTo>
                  <a:pt x="1588036" y="1092247"/>
                </a:lnTo>
                <a:lnTo>
                  <a:pt x="1588036" y="1049463"/>
                </a:lnTo>
                <a:lnTo>
                  <a:pt x="1491143" y="1049463"/>
                </a:lnTo>
                <a:lnTo>
                  <a:pt x="1491143" y="1012971"/>
                </a:lnTo>
                <a:lnTo>
                  <a:pt x="1469751" y="1012971"/>
                </a:lnTo>
                <a:lnTo>
                  <a:pt x="1469751" y="961378"/>
                </a:lnTo>
                <a:lnTo>
                  <a:pt x="1437034" y="961378"/>
                </a:lnTo>
                <a:lnTo>
                  <a:pt x="1437034" y="916078"/>
                </a:lnTo>
                <a:lnTo>
                  <a:pt x="1437034" y="878327"/>
                </a:lnTo>
                <a:lnTo>
                  <a:pt x="1372858" y="878327"/>
                </a:lnTo>
                <a:lnTo>
                  <a:pt x="1372858" y="830510"/>
                </a:lnTo>
                <a:lnTo>
                  <a:pt x="1347691" y="830510"/>
                </a:lnTo>
                <a:lnTo>
                  <a:pt x="1347691" y="747459"/>
                </a:lnTo>
                <a:lnTo>
                  <a:pt x="1336366" y="747459"/>
                </a:lnTo>
                <a:lnTo>
                  <a:pt x="1336366" y="699642"/>
                </a:lnTo>
                <a:lnTo>
                  <a:pt x="1322524" y="699642"/>
                </a:lnTo>
                <a:lnTo>
                  <a:pt x="1322524" y="656858"/>
                </a:lnTo>
                <a:lnTo>
                  <a:pt x="1166489" y="656858"/>
                </a:lnTo>
                <a:lnTo>
                  <a:pt x="1166489" y="615333"/>
                </a:lnTo>
                <a:lnTo>
                  <a:pt x="1131255" y="615333"/>
                </a:lnTo>
                <a:lnTo>
                  <a:pt x="1131255" y="568774"/>
                </a:lnTo>
                <a:lnTo>
                  <a:pt x="1108605" y="568774"/>
                </a:lnTo>
                <a:lnTo>
                  <a:pt x="1108605" y="523473"/>
                </a:lnTo>
                <a:lnTo>
                  <a:pt x="1093505" y="523473"/>
                </a:lnTo>
                <a:lnTo>
                  <a:pt x="1093505" y="485723"/>
                </a:lnTo>
                <a:lnTo>
                  <a:pt x="929920" y="485723"/>
                </a:lnTo>
                <a:lnTo>
                  <a:pt x="929920" y="442939"/>
                </a:lnTo>
                <a:lnTo>
                  <a:pt x="840577" y="442939"/>
                </a:lnTo>
                <a:lnTo>
                  <a:pt x="840577" y="395121"/>
                </a:lnTo>
                <a:lnTo>
                  <a:pt x="761301" y="395121"/>
                </a:lnTo>
                <a:lnTo>
                  <a:pt x="761301" y="351079"/>
                </a:lnTo>
                <a:lnTo>
                  <a:pt x="751234" y="351079"/>
                </a:lnTo>
                <a:lnTo>
                  <a:pt x="751234" y="309554"/>
                </a:lnTo>
                <a:lnTo>
                  <a:pt x="699642" y="309554"/>
                </a:lnTo>
                <a:lnTo>
                  <a:pt x="699642" y="264253"/>
                </a:lnTo>
                <a:lnTo>
                  <a:pt x="601491" y="264253"/>
                </a:lnTo>
                <a:lnTo>
                  <a:pt x="601491" y="225244"/>
                </a:lnTo>
                <a:lnTo>
                  <a:pt x="564999" y="225244"/>
                </a:lnTo>
                <a:lnTo>
                  <a:pt x="564999" y="181202"/>
                </a:lnTo>
                <a:lnTo>
                  <a:pt x="447972" y="181202"/>
                </a:lnTo>
                <a:lnTo>
                  <a:pt x="447972" y="137160"/>
                </a:lnTo>
                <a:lnTo>
                  <a:pt x="398897" y="137160"/>
                </a:lnTo>
                <a:lnTo>
                  <a:pt x="398897" y="91859"/>
                </a:lnTo>
                <a:lnTo>
                  <a:pt x="246636" y="91859"/>
                </a:lnTo>
                <a:lnTo>
                  <a:pt x="246636" y="47817"/>
                </a:lnTo>
                <a:lnTo>
                  <a:pt x="205111" y="47817"/>
                </a:lnTo>
                <a:lnTo>
                  <a:pt x="205111" y="0"/>
                </a:lnTo>
                <a:lnTo>
                  <a:pt x="0" y="0"/>
                </a:lnTo>
              </a:path>
            </a:pathLst>
          </a:custGeom>
          <a:noFill/>
          <a:ln w="12700" cap="flat">
            <a:solidFill>
              <a:schemeClr val="accent6"/>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44" name="Freeform: Shape 1643">
            <a:extLst>
              <a:ext uri="{FF2B5EF4-FFF2-40B4-BE49-F238E27FC236}">
                <a16:creationId xmlns="" xmlns:a16="http://schemas.microsoft.com/office/drawing/2014/main" id="{0ADD74B9-B9D1-45EC-83CA-2BD716006171}"/>
              </a:ext>
            </a:extLst>
          </p:cNvPr>
          <p:cNvSpPr/>
          <p:nvPr/>
        </p:nvSpPr>
        <p:spPr>
          <a:xfrm>
            <a:off x="9545439" y="4185873"/>
            <a:ext cx="58278" cy="66073"/>
          </a:xfrm>
          <a:custGeom>
            <a:avLst/>
            <a:gdLst>
              <a:gd name="connsiteX0" fmla="*/ 95635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5"/>
                  <a:pt x="47817" y="95635"/>
                </a:cubicBezTo>
                <a:cubicBezTo>
                  <a:pt x="21409" y="95635"/>
                  <a:pt x="0" y="74226"/>
                  <a:pt x="0" y="47817"/>
                </a:cubicBezTo>
                <a:cubicBezTo>
                  <a:pt x="0" y="21409"/>
                  <a:pt x="21409" y="0"/>
                  <a:pt x="47817" y="0"/>
                </a:cubicBezTo>
                <a:cubicBezTo>
                  <a:pt x="74226" y="0"/>
                  <a:pt x="95635" y="21409"/>
                  <a:pt x="95635" y="47817"/>
                </a:cubicBezTo>
                <a:close/>
              </a:path>
            </a:pathLst>
          </a:custGeom>
          <a:noFill/>
          <a:ln w="12700" cap="flat">
            <a:solidFill>
              <a:schemeClr val="accent6"/>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45" name="Freeform: Shape 1644">
            <a:extLst>
              <a:ext uri="{FF2B5EF4-FFF2-40B4-BE49-F238E27FC236}">
                <a16:creationId xmlns="" xmlns:a16="http://schemas.microsoft.com/office/drawing/2014/main" id="{490EBED5-5A8C-466D-A0C8-A37EEF74C145}"/>
              </a:ext>
            </a:extLst>
          </p:cNvPr>
          <p:cNvSpPr/>
          <p:nvPr/>
        </p:nvSpPr>
        <p:spPr>
          <a:xfrm>
            <a:off x="9391421" y="4185873"/>
            <a:ext cx="58278" cy="66073"/>
          </a:xfrm>
          <a:custGeom>
            <a:avLst/>
            <a:gdLst>
              <a:gd name="connsiteX0" fmla="*/ 95635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5"/>
                  <a:pt x="47817" y="95635"/>
                </a:cubicBezTo>
                <a:cubicBezTo>
                  <a:pt x="21409" y="95635"/>
                  <a:pt x="0" y="74226"/>
                  <a:pt x="0" y="47817"/>
                </a:cubicBezTo>
                <a:cubicBezTo>
                  <a:pt x="0" y="21409"/>
                  <a:pt x="21409" y="0"/>
                  <a:pt x="47817" y="0"/>
                </a:cubicBezTo>
                <a:cubicBezTo>
                  <a:pt x="74226" y="0"/>
                  <a:pt x="95635" y="21409"/>
                  <a:pt x="95635" y="47817"/>
                </a:cubicBezTo>
                <a:close/>
              </a:path>
            </a:pathLst>
          </a:custGeom>
          <a:noFill/>
          <a:ln w="12700" cap="flat">
            <a:solidFill>
              <a:schemeClr val="accent6"/>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46" name="Freeform: Shape 1645">
            <a:extLst>
              <a:ext uri="{FF2B5EF4-FFF2-40B4-BE49-F238E27FC236}">
                <a16:creationId xmlns="" xmlns:a16="http://schemas.microsoft.com/office/drawing/2014/main" id="{2148350B-5073-49AA-85D2-84482649E42F}"/>
              </a:ext>
            </a:extLst>
          </p:cNvPr>
          <p:cNvSpPr/>
          <p:nvPr/>
        </p:nvSpPr>
        <p:spPr>
          <a:xfrm>
            <a:off x="9289019" y="4185873"/>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8" y="95635"/>
                  <a:pt x="0" y="74226"/>
                  <a:pt x="0" y="47817"/>
                </a:cubicBezTo>
                <a:cubicBezTo>
                  <a:pt x="0" y="21409"/>
                  <a:pt x="21409" y="0"/>
                  <a:pt x="47817" y="0"/>
                </a:cubicBezTo>
                <a:cubicBezTo>
                  <a:pt x="74226" y="0"/>
                  <a:pt x="95634" y="21409"/>
                  <a:pt x="95634" y="47817"/>
                </a:cubicBezTo>
                <a:close/>
              </a:path>
            </a:pathLst>
          </a:custGeom>
          <a:noFill/>
          <a:ln w="12700" cap="flat">
            <a:solidFill>
              <a:schemeClr val="accent6"/>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47" name="Freeform: Shape 1646">
            <a:extLst>
              <a:ext uri="{FF2B5EF4-FFF2-40B4-BE49-F238E27FC236}">
                <a16:creationId xmlns="" xmlns:a16="http://schemas.microsoft.com/office/drawing/2014/main" id="{E61EECE9-D1D7-4A79-B4C9-28986A3C58B3}"/>
              </a:ext>
            </a:extLst>
          </p:cNvPr>
          <p:cNvSpPr/>
          <p:nvPr/>
        </p:nvSpPr>
        <p:spPr>
          <a:xfrm>
            <a:off x="9270703" y="4185873"/>
            <a:ext cx="58278" cy="66073"/>
          </a:xfrm>
          <a:custGeom>
            <a:avLst/>
            <a:gdLst>
              <a:gd name="connsiteX0" fmla="*/ 95635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5"/>
                  <a:pt x="47817" y="95635"/>
                </a:cubicBezTo>
                <a:cubicBezTo>
                  <a:pt x="21409" y="95635"/>
                  <a:pt x="0" y="74226"/>
                  <a:pt x="0" y="47817"/>
                </a:cubicBezTo>
                <a:cubicBezTo>
                  <a:pt x="0" y="21409"/>
                  <a:pt x="21409" y="0"/>
                  <a:pt x="47817" y="0"/>
                </a:cubicBezTo>
                <a:cubicBezTo>
                  <a:pt x="74226" y="0"/>
                  <a:pt x="95635" y="21409"/>
                  <a:pt x="95635" y="47817"/>
                </a:cubicBezTo>
                <a:close/>
              </a:path>
            </a:pathLst>
          </a:custGeom>
          <a:noFill/>
          <a:ln w="12700" cap="flat">
            <a:solidFill>
              <a:schemeClr val="accent6"/>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48" name="Freeform: Shape 1647">
            <a:extLst>
              <a:ext uri="{FF2B5EF4-FFF2-40B4-BE49-F238E27FC236}">
                <a16:creationId xmlns="" xmlns:a16="http://schemas.microsoft.com/office/drawing/2014/main" id="{F75184E3-4CE8-4C62-932B-DDE916F11D98}"/>
              </a:ext>
            </a:extLst>
          </p:cNvPr>
          <p:cNvSpPr/>
          <p:nvPr/>
        </p:nvSpPr>
        <p:spPr>
          <a:xfrm>
            <a:off x="9254887" y="4185873"/>
            <a:ext cx="58278" cy="66073"/>
          </a:xfrm>
          <a:custGeom>
            <a:avLst/>
            <a:gdLst>
              <a:gd name="connsiteX0" fmla="*/ 95635 w 88084"/>
              <a:gd name="connsiteY0" fmla="*/ 47817 h 88084"/>
              <a:gd name="connsiteX1" fmla="*/ 47818 w 88084"/>
              <a:gd name="connsiteY1" fmla="*/ 95635 h 88084"/>
              <a:gd name="connsiteX2" fmla="*/ 0 w 88084"/>
              <a:gd name="connsiteY2" fmla="*/ 47817 h 88084"/>
              <a:gd name="connsiteX3" fmla="*/ 47818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5"/>
                  <a:pt x="47818" y="95635"/>
                </a:cubicBezTo>
                <a:cubicBezTo>
                  <a:pt x="21409" y="95635"/>
                  <a:pt x="0" y="74226"/>
                  <a:pt x="0" y="47817"/>
                </a:cubicBezTo>
                <a:cubicBezTo>
                  <a:pt x="0" y="21409"/>
                  <a:pt x="21409" y="0"/>
                  <a:pt x="47818" y="0"/>
                </a:cubicBezTo>
                <a:cubicBezTo>
                  <a:pt x="74226" y="0"/>
                  <a:pt x="95635" y="21409"/>
                  <a:pt x="95635" y="47817"/>
                </a:cubicBezTo>
                <a:close/>
              </a:path>
            </a:pathLst>
          </a:custGeom>
          <a:noFill/>
          <a:ln w="12700" cap="flat">
            <a:solidFill>
              <a:schemeClr val="accent6"/>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49" name="Freeform: Shape 1648">
            <a:extLst>
              <a:ext uri="{FF2B5EF4-FFF2-40B4-BE49-F238E27FC236}">
                <a16:creationId xmlns="" xmlns:a16="http://schemas.microsoft.com/office/drawing/2014/main" id="{57750CB2-8CD1-4518-83FE-9E424E6D3EE3}"/>
              </a:ext>
            </a:extLst>
          </p:cNvPr>
          <p:cNvSpPr/>
          <p:nvPr/>
        </p:nvSpPr>
        <p:spPr>
          <a:xfrm>
            <a:off x="9144991" y="4185873"/>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9" y="95635"/>
                  <a:pt x="0" y="74226"/>
                  <a:pt x="0" y="47817"/>
                </a:cubicBezTo>
                <a:cubicBezTo>
                  <a:pt x="0" y="21409"/>
                  <a:pt x="21409" y="0"/>
                  <a:pt x="47817" y="0"/>
                </a:cubicBezTo>
                <a:cubicBezTo>
                  <a:pt x="74226" y="0"/>
                  <a:pt x="95634" y="21409"/>
                  <a:pt x="95634" y="47817"/>
                </a:cubicBezTo>
                <a:close/>
              </a:path>
            </a:pathLst>
          </a:custGeom>
          <a:noFill/>
          <a:ln w="12700" cap="flat">
            <a:solidFill>
              <a:schemeClr val="accent6"/>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50" name="Freeform: Shape 1649">
            <a:extLst>
              <a:ext uri="{FF2B5EF4-FFF2-40B4-BE49-F238E27FC236}">
                <a16:creationId xmlns="" xmlns:a16="http://schemas.microsoft.com/office/drawing/2014/main" id="{0571D5F2-730F-4281-A188-AE2D836C523D}"/>
              </a:ext>
            </a:extLst>
          </p:cNvPr>
          <p:cNvSpPr/>
          <p:nvPr/>
        </p:nvSpPr>
        <p:spPr>
          <a:xfrm>
            <a:off x="9119182" y="4185873"/>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8" y="95635"/>
                  <a:pt x="0" y="74226"/>
                  <a:pt x="0" y="47817"/>
                </a:cubicBezTo>
                <a:cubicBezTo>
                  <a:pt x="0" y="21409"/>
                  <a:pt x="21409" y="0"/>
                  <a:pt x="47817" y="0"/>
                </a:cubicBezTo>
                <a:cubicBezTo>
                  <a:pt x="74226" y="0"/>
                  <a:pt x="95634" y="21409"/>
                  <a:pt x="95634" y="47817"/>
                </a:cubicBezTo>
                <a:close/>
              </a:path>
            </a:pathLst>
          </a:custGeom>
          <a:noFill/>
          <a:ln w="12700" cap="flat">
            <a:solidFill>
              <a:schemeClr val="accent6"/>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51" name="Freeform: Shape 1650">
            <a:extLst>
              <a:ext uri="{FF2B5EF4-FFF2-40B4-BE49-F238E27FC236}">
                <a16:creationId xmlns="" xmlns:a16="http://schemas.microsoft.com/office/drawing/2014/main" id="{9B328B10-84B3-43AE-870C-789E3537F21C}"/>
              </a:ext>
            </a:extLst>
          </p:cNvPr>
          <p:cNvSpPr/>
          <p:nvPr/>
        </p:nvSpPr>
        <p:spPr>
          <a:xfrm>
            <a:off x="9085881" y="4106584"/>
            <a:ext cx="58278" cy="66073"/>
          </a:xfrm>
          <a:custGeom>
            <a:avLst/>
            <a:gdLst>
              <a:gd name="connsiteX0" fmla="*/ 95634 w 88084"/>
              <a:gd name="connsiteY0" fmla="*/ 47817 h 88084"/>
              <a:gd name="connsiteX1" fmla="*/ 47817 w 88084"/>
              <a:gd name="connsiteY1" fmla="*/ 95634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4"/>
                  <a:pt x="47817" y="95634"/>
                </a:cubicBezTo>
                <a:cubicBezTo>
                  <a:pt x="21408" y="95634"/>
                  <a:pt x="0" y="74226"/>
                  <a:pt x="0" y="47817"/>
                </a:cubicBezTo>
                <a:cubicBezTo>
                  <a:pt x="0" y="21408"/>
                  <a:pt x="21408" y="0"/>
                  <a:pt x="47817" y="0"/>
                </a:cubicBezTo>
                <a:cubicBezTo>
                  <a:pt x="74226" y="0"/>
                  <a:pt x="95634" y="21408"/>
                  <a:pt x="95634" y="47817"/>
                </a:cubicBezTo>
                <a:close/>
              </a:path>
            </a:pathLst>
          </a:custGeom>
          <a:noFill/>
          <a:ln w="12700" cap="flat">
            <a:solidFill>
              <a:schemeClr val="accent6"/>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52" name="Freeform: Shape 1651">
            <a:extLst>
              <a:ext uri="{FF2B5EF4-FFF2-40B4-BE49-F238E27FC236}">
                <a16:creationId xmlns="" xmlns:a16="http://schemas.microsoft.com/office/drawing/2014/main" id="{1DD42138-BDF9-44C7-A068-64665ECA0157}"/>
              </a:ext>
            </a:extLst>
          </p:cNvPr>
          <p:cNvSpPr/>
          <p:nvPr/>
        </p:nvSpPr>
        <p:spPr>
          <a:xfrm>
            <a:off x="8920208" y="4106584"/>
            <a:ext cx="58278" cy="66073"/>
          </a:xfrm>
          <a:custGeom>
            <a:avLst/>
            <a:gdLst>
              <a:gd name="connsiteX0" fmla="*/ 95634 w 88084"/>
              <a:gd name="connsiteY0" fmla="*/ 47817 h 88084"/>
              <a:gd name="connsiteX1" fmla="*/ 47817 w 88084"/>
              <a:gd name="connsiteY1" fmla="*/ 95634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4"/>
                  <a:pt x="47817" y="95634"/>
                </a:cubicBezTo>
                <a:cubicBezTo>
                  <a:pt x="21409" y="95634"/>
                  <a:pt x="0" y="74226"/>
                  <a:pt x="0" y="47817"/>
                </a:cubicBezTo>
                <a:cubicBezTo>
                  <a:pt x="0" y="21408"/>
                  <a:pt x="21409" y="0"/>
                  <a:pt x="47817" y="0"/>
                </a:cubicBezTo>
                <a:cubicBezTo>
                  <a:pt x="74226" y="0"/>
                  <a:pt x="95634" y="21408"/>
                  <a:pt x="95634" y="47817"/>
                </a:cubicBezTo>
                <a:close/>
              </a:path>
            </a:pathLst>
          </a:custGeom>
          <a:noFill/>
          <a:ln w="12700" cap="flat">
            <a:solidFill>
              <a:schemeClr val="accent6"/>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53" name="Freeform: Shape 1652">
            <a:extLst>
              <a:ext uri="{FF2B5EF4-FFF2-40B4-BE49-F238E27FC236}">
                <a16:creationId xmlns="" xmlns:a16="http://schemas.microsoft.com/office/drawing/2014/main" id="{B709C68D-4AB1-4615-BEAD-827F9413EFEA}"/>
              </a:ext>
            </a:extLst>
          </p:cNvPr>
          <p:cNvSpPr/>
          <p:nvPr/>
        </p:nvSpPr>
        <p:spPr>
          <a:xfrm>
            <a:off x="8911049" y="4106584"/>
            <a:ext cx="58278" cy="66073"/>
          </a:xfrm>
          <a:custGeom>
            <a:avLst/>
            <a:gdLst>
              <a:gd name="connsiteX0" fmla="*/ 95634 w 88084"/>
              <a:gd name="connsiteY0" fmla="*/ 47817 h 88084"/>
              <a:gd name="connsiteX1" fmla="*/ 47817 w 88084"/>
              <a:gd name="connsiteY1" fmla="*/ 95634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4"/>
                  <a:pt x="47817" y="95634"/>
                </a:cubicBezTo>
                <a:cubicBezTo>
                  <a:pt x="21408" y="95634"/>
                  <a:pt x="0" y="74226"/>
                  <a:pt x="0" y="47817"/>
                </a:cubicBezTo>
                <a:cubicBezTo>
                  <a:pt x="0" y="21408"/>
                  <a:pt x="21408" y="0"/>
                  <a:pt x="47817" y="0"/>
                </a:cubicBezTo>
                <a:cubicBezTo>
                  <a:pt x="74226" y="0"/>
                  <a:pt x="95634" y="21408"/>
                  <a:pt x="95634" y="47817"/>
                </a:cubicBezTo>
                <a:close/>
              </a:path>
            </a:pathLst>
          </a:custGeom>
          <a:noFill/>
          <a:ln w="12700" cap="flat">
            <a:solidFill>
              <a:schemeClr val="accent6"/>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54" name="Freeform: Shape 1653">
            <a:extLst>
              <a:ext uri="{FF2B5EF4-FFF2-40B4-BE49-F238E27FC236}">
                <a16:creationId xmlns="" xmlns:a16="http://schemas.microsoft.com/office/drawing/2014/main" id="{19823CF5-9FF8-4F7E-AD8A-16805AE1E931}"/>
              </a:ext>
            </a:extLst>
          </p:cNvPr>
          <p:cNvSpPr/>
          <p:nvPr/>
        </p:nvSpPr>
        <p:spPr>
          <a:xfrm>
            <a:off x="8845280" y="4035793"/>
            <a:ext cx="58278" cy="66073"/>
          </a:xfrm>
          <a:custGeom>
            <a:avLst/>
            <a:gdLst>
              <a:gd name="connsiteX0" fmla="*/ 95634 w 88084"/>
              <a:gd name="connsiteY0" fmla="*/ 47817 h 88084"/>
              <a:gd name="connsiteX1" fmla="*/ 47817 w 88084"/>
              <a:gd name="connsiteY1" fmla="*/ 95634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4"/>
                  <a:pt x="47817" y="95634"/>
                </a:cubicBezTo>
                <a:cubicBezTo>
                  <a:pt x="21409" y="95634"/>
                  <a:pt x="0" y="74226"/>
                  <a:pt x="0" y="47817"/>
                </a:cubicBezTo>
                <a:cubicBezTo>
                  <a:pt x="0" y="21408"/>
                  <a:pt x="21409" y="0"/>
                  <a:pt x="47817" y="0"/>
                </a:cubicBezTo>
                <a:cubicBezTo>
                  <a:pt x="74226" y="0"/>
                  <a:pt x="95634" y="21408"/>
                  <a:pt x="95634" y="47817"/>
                </a:cubicBezTo>
                <a:close/>
              </a:path>
            </a:pathLst>
          </a:custGeom>
          <a:noFill/>
          <a:ln w="12700" cap="flat">
            <a:solidFill>
              <a:schemeClr val="accent6"/>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55" name="Freeform: Shape 1654">
            <a:extLst>
              <a:ext uri="{FF2B5EF4-FFF2-40B4-BE49-F238E27FC236}">
                <a16:creationId xmlns="" xmlns:a16="http://schemas.microsoft.com/office/drawing/2014/main" id="{821B70D4-595D-4056-AD41-777B5166E794}"/>
              </a:ext>
            </a:extLst>
          </p:cNvPr>
          <p:cNvSpPr/>
          <p:nvPr/>
        </p:nvSpPr>
        <p:spPr>
          <a:xfrm>
            <a:off x="8762025" y="3914029"/>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9" y="95635"/>
                  <a:pt x="0" y="74226"/>
                  <a:pt x="0" y="47817"/>
                </a:cubicBezTo>
                <a:cubicBezTo>
                  <a:pt x="0" y="21409"/>
                  <a:pt x="21409" y="0"/>
                  <a:pt x="47817" y="0"/>
                </a:cubicBezTo>
                <a:cubicBezTo>
                  <a:pt x="74226" y="0"/>
                  <a:pt x="95634" y="21409"/>
                  <a:pt x="95634" y="47817"/>
                </a:cubicBezTo>
                <a:close/>
              </a:path>
            </a:pathLst>
          </a:custGeom>
          <a:noFill/>
          <a:ln w="12700" cap="flat">
            <a:solidFill>
              <a:schemeClr val="accent6"/>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56" name="Freeform: Shape 1655">
            <a:extLst>
              <a:ext uri="{FF2B5EF4-FFF2-40B4-BE49-F238E27FC236}">
                <a16:creationId xmlns="" xmlns:a16="http://schemas.microsoft.com/office/drawing/2014/main" id="{46675215-A256-4FD7-9188-EDC0CB8F49EF}"/>
              </a:ext>
            </a:extLst>
          </p:cNvPr>
          <p:cNvSpPr/>
          <p:nvPr/>
        </p:nvSpPr>
        <p:spPr>
          <a:xfrm>
            <a:off x="8737883" y="3914029"/>
            <a:ext cx="58278" cy="66073"/>
          </a:xfrm>
          <a:custGeom>
            <a:avLst/>
            <a:gdLst>
              <a:gd name="connsiteX0" fmla="*/ 95635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5"/>
                  <a:pt x="47817" y="95635"/>
                </a:cubicBezTo>
                <a:cubicBezTo>
                  <a:pt x="21409" y="95635"/>
                  <a:pt x="0" y="74226"/>
                  <a:pt x="0" y="47817"/>
                </a:cubicBezTo>
                <a:cubicBezTo>
                  <a:pt x="0" y="21409"/>
                  <a:pt x="21409" y="0"/>
                  <a:pt x="47817" y="0"/>
                </a:cubicBezTo>
                <a:cubicBezTo>
                  <a:pt x="74226" y="0"/>
                  <a:pt x="95635" y="21409"/>
                  <a:pt x="95635" y="47817"/>
                </a:cubicBezTo>
                <a:close/>
              </a:path>
            </a:pathLst>
          </a:custGeom>
          <a:noFill/>
          <a:ln w="12700" cap="flat">
            <a:solidFill>
              <a:schemeClr val="accent6"/>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57" name="Freeform: Shape 1656">
            <a:extLst>
              <a:ext uri="{FF2B5EF4-FFF2-40B4-BE49-F238E27FC236}">
                <a16:creationId xmlns="" xmlns:a16="http://schemas.microsoft.com/office/drawing/2014/main" id="{F4D3C221-2B26-40B8-8FEC-5C9FCBDCDA87}"/>
              </a:ext>
            </a:extLst>
          </p:cNvPr>
          <p:cNvSpPr/>
          <p:nvPr/>
        </p:nvSpPr>
        <p:spPr>
          <a:xfrm>
            <a:off x="8719567" y="3914029"/>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8" y="95635"/>
                  <a:pt x="0" y="74226"/>
                  <a:pt x="0" y="47817"/>
                </a:cubicBezTo>
                <a:cubicBezTo>
                  <a:pt x="0" y="21409"/>
                  <a:pt x="21408" y="0"/>
                  <a:pt x="47817" y="0"/>
                </a:cubicBezTo>
                <a:cubicBezTo>
                  <a:pt x="74226" y="0"/>
                  <a:pt x="95634" y="21409"/>
                  <a:pt x="95634" y="47817"/>
                </a:cubicBezTo>
                <a:close/>
              </a:path>
            </a:pathLst>
          </a:custGeom>
          <a:noFill/>
          <a:ln w="12700" cap="flat">
            <a:solidFill>
              <a:schemeClr val="accent6"/>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58" name="Freeform: Shape 1657">
            <a:extLst>
              <a:ext uri="{FF2B5EF4-FFF2-40B4-BE49-F238E27FC236}">
                <a16:creationId xmlns="" xmlns:a16="http://schemas.microsoft.com/office/drawing/2014/main" id="{F330403C-98EA-4A96-9845-6065CC6A90AC}"/>
              </a:ext>
            </a:extLst>
          </p:cNvPr>
          <p:cNvSpPr/>
          <p:nvPr/>
        </p:nvSpPr>
        <p:spPr>
          <a:xfrm>
            <a:off x="8652131" y="3861170"/>
            <a:ext cx="58278" cy="66073"/>
          </a:xfrm>
          <a:custGeom>
            <a:avLst/>
            <a:gdLst>
              <a:gd name="connsiteX0" fmla="*/ 95635 w 88084"/>
              <a:gd name="connsiteY0" fmla="*/ 47817 h 88084"/>
              <a:gd name="connsiteX1" fmla="*/ 47817 w 88084"/>
              <a:gd name="connsiteY1" fmla="*/ 95634 h 88084"/>
              <a:gd name="connsiteX2" fmla="*/ 0 w 88084"/>
              <a:gd name="connsiteY2" fmla="*/ 47817 h 88084"/>
              <a:gd name="connsiteX3" fmla="*/ 47817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4"/>
                  <a:pt x="47817" y="95634"/>
                </a:cubicBezTo>
                <a:cubicBezTo>
                  <a:pt x="21409" y="95634"/>
                  <a:pt x="0" y="74226"/>
                  <a:pt x="0" y="47817"/>
                </a:cubicBezTo>
                <a:cubicBezTo>
                  <a:pt x="0" y="21408"/>
                  <a:pt x="21409" y="0"/>
                  <a:pt x="47817" y="0"/>
                </a:cubicBezTo>
                <a:cubicBezTo>
                  <a:pt x="74226" y="0"/>
                  <a:pt x="95635" y="21408"/>
                  <a:pt x="95635" y="47817"/>
                </a:cubicBezTo>
                <a:close/>
              </a:path>
            </a:pathLst>
          </a:custGeom>
          <a:noFill/>
          <a:ln w="12700" cap="flat">
            <a:solidFill>
              <a:schemeClr val="accent6"/>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59" name="Freeform: Shape 1658">
            <a:extLst>
              <a:ext uri="{FF2B5EF4-FFF2-40B4-BE49-F238E27FC236}">
                <a16:creationId xmlns="" xmlns:a16="http://schemas.microsoft.com/office/drawing/2014/main" id="{52C754F3-9EA6-48DB-A9E7-865E5AFF03EE}"/>
              </a:ext>
            </a:extLst>
          </p:cNvPr>
          <p:cNvSpPr/>
          <p:nvPr/>
        </p:nvSpPr>
        <p:spPr>
          <a:xfrm>
            <a:off x="8625490" y="3808311"/>
            <a:ext cx="58278" cy="66073"/>
          </a:xfrm>
          <a:custGeom>
            <a:avLst/>
            <a:gdLst>
              <a:gd name="connsiteX0" fmla="*/ 95635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5"/>
                  <a:pt x="47817" y="95635"/>
                </a:cubicBezTo>
                <a:cubicBezTo>
                  <a:pt x="21409" y="95635"/>
                  <a:pt x="0" y="74226"/>
                  <a:pt x="0" y="47817"/>
                </a:cubicBezTo>
                <a:cubicBezTo>
                  <a:pt x="0" y="21409"/>
                  <a:pt x="21409" y="0"/>
                  <a:pt x="47817" y="0"/>
                </a:cubicBezTo>
                <a:cubicBezTo>
                  <a:pt x="74226" y="0"/>
                  <a:pt x="95635" y="21409"/>
                  <a:pt x="95635" y="47817"/>
                </a:cubicBezTo>
                <a:close/>
              </a:path>
            </a:pathLst>
          </a:custGeom>
          <a:noFill/>
          <a:ln w="12700" cap="flat">
            <a:solidFill>
              <a:schemeClr val="accent6"/>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60" name="Freeform: Shape 1659">
            <a:extLst>
              <a:ext uri="{FF2B5EF4-FFF2-40B4-BE49-F238E27FC236}">
                <a16:creationId xmlns="" xmlns:a16="http://schemas.microsoft.com/office/drawing/2014/main" id="{A75EB30E-F04D-4F94-AC6C-978437185BF1}"/>
              </a:ext>
            </a:extLst>
          </p:cNvPr>
          <p:cNvSpPr/>
          <p:nvPr/>
        </p:nvSpPr>
        <p:spPr>
          <a:xfrm>
            <a:off x="8617997" y="3808311"/>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8" y="95635"/>
                  <a:pt x="0" y="74226"/>
                  <a:pt x="0" y="47817"/>
                </a:cubicBezTo>
                <a:cubicBezTo>
                  <a:pt x="0" y="21409"/>
                  <a:pt x="21408" y="0"/>
                  <a:pt x="47817" y="0"/>
                </a:cubicBezTo>
                <a:cubicBezTo>
                  <a:pt x="74226" y="0"/>
                  <a:pt x="95634" y="21409"/>
                  <a:pt x="95634" y="47817"/>
                </a:cubicBezTo>
                <a:close/>
              </a:path>
            </a:pathLst>
          </a:custGeom>
          <a:noFill/>
          <a:ln w="12700" cap="flat">
            <a:solidFill>
              <a:schemeClr val="accent6"/>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61" name="Freeform: Shape 1660">
            <a:extLst>
              <a:ext uri="{FF2B5EF4-FFF2-40B4-BE49-F238E27FC236}">
                <a16:creationId xmlns="" xmlns:a16="http://schemas.microsoft.com/office/drawing/2014/main" id="{7292C09E-4374-4BF5-B549-F089A114108A}"/>
              </a:ext>
            </a:extLst>
          </p:cNvPr>
          <p:cNvSpPr/>
          <p:nvPr/>
        </p:nvSpPr>
        <p:spPr>
          <a:xfrm>
            <a:off x="8572207" y="3664838"/>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8" y="95635"/>
                  <a:pt x="0" y="74226"/>
                  <a:pt x="0" y="47817"/>
                </a:cubicBezTo>
                <a:cubicBezTo>
                  <a:pt x="0" y="21409"/>
                  <a:pt x="21408" y="0"/>
                  <a:pt x="47817" y="0"/>
                </a:cubicBezTo>
                <a:cubicBezTo>
                  <a:pt x="74226" y="0"/>
                  <a:pt x="95634" y="21409"/>
                  <a:pt x="95634" y="47817"/>
                </a:cubicBezTo>
                <a:close/>
              </a:path>
            </a:pathLst>
          </a:custGeom>
          <a:noFill/>
          <a:ln w="12700" cap="flat">
            <a:solidFill>
              <a:schemeClr val="accent6"/>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62" name="Freeform: Shape 1661">
            <a:extLst>
              <a:ext uri="{FF2B5EF4-FFF2-40B4-BE49-F238E27FC236}">
                <a16:creationId xmlns="" xmlns:a16="http://schemas.microsoft.com/office/drawing/2014/main" id="{257A0206-5589-4707-987D-4EAAC0B7BC3D}"/>
              </a:ext>
            </a:extLst>
          </p:cNvPr>
          <p:cNvSpPr/>
          <p:nvPr/>
        </p:nvSpPr>
        <p:spPr>
          <a:xfrm>
            <a:off x="8481461" y="3538357"/>
            <a:ext cx="58278" cy="66073"/>
          </a:xfrm>
          <a:custGeom>
            <a:avLst/>
            <a:gdLst>
              <a:gd name="connsiteX0" fmla="*/ 95635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5"/>
                  <a:pt x="47817" y="95635"/>
                </a:cubicBezTo>
                <a:cubicBezTo>
                  <a:pt x="21409" y="95635"/>
                  <a:pt x="0" y="74226"/>
                  <a:pt x="0" y="47817"/>
                </a:cubicBezTo>
                <a:cubicBezTo>
                  <a:pt x="0" y="21409"/>
                  <a:pt x="21409" y="0"/>
                  <a:pt x="47817" y="0"/>
                </a:cubicBezTo>
                <a:cubicBezTo>
                  <a:pt x="74226" y="0"/>
                  <a:pt x="95635" y="21409"/>
                  <a:pt x="95635" y="47817"/>
                </a:cubicBezTo>
                <a:close/>
              </a:path>
            </a:pathLst>
          </a:custGeom>
          <a:noFill/>
          <a:ln w="12700" cap="flat">
            <a:solidFill>
              <a:schemeClr val="accent6"/>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63" name="Freeform: Shape 1662">
            <a:extLst>
              <a:ext uri="{FF2B5EF4-FFF2-40B4-BE49-F238E27FC236}">
                <a16:creationId xmlns="" xmlns:a16="http://schemas.microsoft.com/office/drawing/2014/main" id="{AEE755C0-B000-4A1D-B139-4D83B73E60A7}"/>
              </a:ext>
            </a:extLst>
          </p:cNvPr>
          <p:cNvSpPr/>
          <p:nvPr/>
        </p:nvSpPr>
        <p:spPr>
          <a:xfrm>
            <a:off x="8447328" y="3486443"/>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8" y="95635"/>
                  <a:pt x="0" y="74226"/>
                  <a:pt x="0" y="47817"/>
                </a:cubicBezTo>
                <a:cubicBezTo>
                  <a:pt x="0" y="21409"/>
                  <a:pt x="21408" y="0"/>
                  <a:pt x="47817" y="0"/>
                </a:cubicBezTo>
                <a:cubicBezTo>
                  <a:pt x="74226" y="0"/>
                  <a:pt x="95634" y="21409"/>
                  <a:pt x="95634" y="47817"/>
                </a:cubicBezTo>
                <a:close/>
              </a:path>
            </a:pathLst>
          </a:custGeom>
          <a:noFill/>
          <a:ln w="12700" cap="flat">
            <a:solidFill>
              <a:schemeClr val="accent6"/>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64" name="Freeform: Shape 1663">
            <a:extLst>
              <a:ext uri="{FF2B5EF4-FFF2-40B4-BE49-F238E27FC236}">
                <a16:creationId xmlns="" xmlns:a16="http://schemas.microsoft.com/office/drawing/2014/main" id="{22FA8C18-1D59-4513-8C53-275B67E5ACA4}"/>
              </a:ext>
            </a:extLst>
          </p:cNvPr>
          <p:cNvSpPr/>
          <p:nvPr/>
        </p:nvSpPr>
        <p:spPr>
          <a:xfrm>
            <a:off x="8426516" y="3486443"/>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8" y="95635"/>
                  <a:pt x="0" y="74226"/>
                  <a:pt x="0" y="47817"/>
                </a:cubicBezTo>
                <a:cubicBezTo>
                  <a:pt x="0" y="21409"/>
                  <a:pt x="21408" y="0"/>
                  <a:pt x="47817" y="0"/>
                </a:cubicBezTo>
                <a:cubicBezTo>
                  <a:pt x="74226" y="0"/>
                  <a:pt x="95634" y="21409"/>
                  <a:pt x="95634" y="47817"/>
                </a:cubicBezTo>
                <a:close/>
              </a:path>
            </a:pathLst>
          </a:custGeom>
          <a:noFill/>
          <a:ln w="12700" cap="flat">
            <a:solidFill>
              <a:schemeClr val="accent6"/>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65" name="Freeform: Shape 1664">
            <a:extLst>
              <a:ext uri="{FF2B5EF4-FFF2-40B4-BE49-F238E27FC236}">
                <a16:creationId xmlns="" xmlns:a16="http://schemas.microsoft.com/office/drawing/2014/main" id="{B6D93109-E87D-4DBC-9E4A-9B0473CF2ADA}"/>
              </a:ext>
            </a:extLst>
          </p:cNvPr>
          <p:cNvSpPr/>
          <p:nvPr/>
        </p:nvSpPr>
        <p:spPr>
          <a:xfrm>
            <a:off x="8337434" y="3364678"/>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9" y="95635"/>
                  <a:pt x="0" y="74226"/>
                  <a:pt x="0" y="47817"/>
                </a:cubicBezTo>
                <a:cubicBezTo>
                  <a:pt x="0" y="21409"/>
                  <a:pt x="21409" y="0"/>
                  <a:pt x="47817" y="0"/>
                </a:cubicBezTo>
                <a:cubicBezTo>
                  <a:pt x="74226" y="0"/>
                  <a:pt x="95634" y="21408"/>
                  <a:pt x="95634" y="47817"/>
                </a:cubicBezTo>
                <a:close/>
              </a:path>
            </a:pathLst>
          </a:custGeom>
          <a:noFill/>
          <a:ln w="12700" cap="flat">
            <a:solidFill>
              <a:schemeClr val="accent6"/>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66" name="Freeform: Shape 1665">
            <a:extLst>
              <a:ext uri="{FF2B5EF4-FFF2-40B4-BE49-F238E27FC236}">
                <a16:creationId xmlns="" xmlns:a16="http://schemas.microsoft.com/office/drawing/2014/main" id="{2B218F94-1DFD-40A7-861E-0A85F22B09F1}"/>
              </a:ext>
            </a:extLst>
          </p:cNvPr>
          <p:cNvSpPr/>
          <p:nvPr/>
        </p:nvSpPr>
        <p:spPr>
          <a:xfrm>
            <a:off x="8326611" y="3288224"/>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8" y="95635"/>
                  <a:pt x="0" y="74226"/>
                  <a:pt x="0" y="47817"/>
                </a:cubicBezTo>
                <a:cubicBezTo>
                  <a:pt x="0" y="21409"/>
                  <a:pt x="21408" y="0"/>
                  <a:pt x="47817" y="0"/>
                </a:cubicBezTo>
                <a:cubicBezTo>
                  <a:pt x="74226" y="0"/>
                  <a:pt x="95634" y="21408"/>
                  <a:pt x="95634" y="47817"/>
                </a:cubicBezTo>
                <a:close/>
              </a:path>
            </a:pathLst>
          </a:custGeom>
          <a:noFill/>
          <a:ln w="12700" cap="flat">
            <a:solidFill>
              <a:schemeClr val="accent6"/>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67" name="Freeform: Shape 1666">
            <a:extLst>
              <a:ext uri="{FF2B5EF4-FFF2-40B4-BE49-F238E27FC236}">
                <a16:creationId xmlns="" xmlns:a16="http://schemas.microsoft.com/office/drawing/2014/main" id="{9FFF93A4-E166-4539-B3E5-7093412A5F28}"/>
              </a:ext>
            </a:extLst>
          </p:cNvPr>
          <p:cNvSpPr/>
          <p:nvPr/>
        </p:nvSpPr>
        <p:spPr>
          <a:xfrm>
            <a:off x="8319951" y="3288224"/>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8" y="95635"/>
                  <a:pt x="0" y="74226"/>
                  <a:pt x="0" y="47817"/>
                </a:cubicBezTo>
                <a:cubicBezTo>
                  <a:pt x="0" y="21409"/>
                  <a:pt x="21408" y="0"/>
                  <a:pt x="47817" y="0"/>
                </a:cubicBezTo>
                <a:cubicBezTo>
                  <a:pt x="74226" y="0"/>
                  <a:pt x="95634" y="21408"/>
                  <a:pt x="95634" y="47817"/>
                </a:cubicBezTo>
                <a:close/>
              </a:path>
            </a:pathLst>
          </a:custGeom>
          <a:noFill/>
          <a:ln w="12700" cap="flat">
            <a:solidFill>
              <a:schemeClr val="accent6"/>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68" name="Freeform: Shape 1667">
            <a:extLst>
              <a:ext uri="{FF2B5EF4-FFF2-40B4-BE49-F238E27FC236}">
                <a16:creationId xmlns="" xmlns:a16="http://schemas.microsoft.com/office/drawing/2014/main" id="{DA4EB59B-56F5-40C8-BA36-FA8DE7FBCE90}"/>
              </a:ext>
            </a:extLst>
          </p:cNvPr>
          <p:cNvSpPr/>
          <p:nvPr/>
        </p:nvSpPr>
        <p:spPr>
          <a:xfrm>
            <a:off x="8302466" y="3288224"/>
            <a:ext cx="58278" cy="66073"/>
          </a:xfrm>
          <a:custGeom>
            <a:avLst/>
            <a:gdLst>
              <a:gd name="connsiteX0" fmla="*/ 95635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5"/>
                  <a:pt x="47817" y="95635"/>
                </a:cubicBezTo>
                <a:cubicBezTo>
                  <a:pt x="21409" y="95635"/>
                  <a:pt x="0" y="74226"/>
                  <a:pt x="0" y="47817"/>
                </a:cubicBezTo>
                <a:cubicBezTo>
                  <a:pt x="0" y="21409"/>
                  <a:pt x="21409" y="0"/>
                  <a:pt x="47817" y="0"/>
                </a:cubicBezTo>
                <a:cubicBezTo>
                  <a:pt x="74226" y="0"/>
                  <a:pt x="95635" y="21408"/>
                  <a:pt x="95635" y="47817"/>
                </a:cubicBezTo>
                <a:close/>
              </a:path>
            </a:pathLst>
          </a:custGeom>
          <a:noFill/>
          <a:ln w="12700" cap="flat">
            <a:solidFill>
              <a:schemeClr val="accent6"/>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69" name="Freeform: Shape 1668">
            <a:extLst>
              <a:ext uri="{FF2B5EF4-FFF2-40B4-BE49-F238E27FC236}">
                <a16:creationId xmlns="" xmlns:a16="http://schemas.microsoft.com/office/drawing/2014/main" id="{BD9D7FE4-70CF-4574-B9B5-B4B77830B3AA}"/>
              </a:ext>
            </a:extLst>
          </p:cNvPr>
          <p:cNvSpPr/>
          <p:nvPr/>
        </p:nvSpPr>
        <p:spPr>
          <a:xfrm>
            <a:off x="8288315" y="3288224"/>
            <a:ext cx="58278" cy="66073"/>
          </a:xfrm>
          <a:custGeom>
            <a:avLst/>
            <a:gdLst>
              <a:gd name="connsiteX0" fmla="*/ 95635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5"/>
                  <a:pt x="47817" y="95635"/>
                </a:cubicBezTo>
                <a:cubicBezTo>
                  <a:pt x="21409" y="95635"/>
                  <a:pt x="0" y="74226"/>
                  <a:pt x="0" y="47817"/>
                </a:cubicBezTo>
                <a:cubicBezTo>
                  <a:pt x="0" y="21409"/>
                  <a:pt x="21409" y="0"/>
                  <a:pt x="47817" y="0"/>
                </a:cubicBezTo>
                <a:cubicBezTo>
                  <a:pt x="74226" y="0"/>
                  <a:pt x="95635" y="21408"/>
                  <a:pt x="95635" y="47817"/>
                </a:cubicBezTo>
                <a:close/>
              </a:path>
            </a:pathLst>
          </a:custGeom>
          <a:noFill/>
          <a:ln w="12700" cap="flat">
            <a:solidFill>
              <a:schemeClr val="accent6"/>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70" name="Freeform: Shape 1669">
            <a:extLst>
              <a:ext uri="{FF2B5EF4-FFF2-40B4-BE49-F238E27FC236}">
                <a16:creationId xmlns="" xmlns:a16="http://schemas.microsoft.com/office/drawing/2014/main" id="{272D954B-BFF4-4188-8EC1-45E6A639E75A}"/>
              </a:ext>
            </a:extLst>
          </p:cNvPr>
          <p:cNvSpPr/>
          <p:nvPr/>
        </p:nvSpPr>
        <p:spPr>
          <a:xfrm>
            <a:off x="8274161" y="3288224"/>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8" y="95635"/>
                  <a:pt x="0" y="74226"/>
                  <a:pt x="0" y="47817"/>
                </a:cubicBezTo>
                <a:cubicBezTo>
                  <a:pt x="0" y="21409"/>
                  <a:pt x="21408" y="0"/>
                  <a:pt x="47817" y="0"/>
                </a:cubicBezTo>
                <a:cubicBezTo>
                  <a:pt x="74226" y="0"/>
                  <a:pt x="95634" y="21408"/>
                  <a:pt x="95634" y="47817"/>
                </a:cubicBezTo>
                <a:close/>
              </a:path>
            </a:pathLst>
          </a:custGeom>
          <a:noFill/>
          <a:ln w="12700" cap="flat">
            <a:solidFill>
              <a:schemeClr val="accent6"/>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71" name="Freeform: Shape 1670">
            <a:extLst>
              <a:ext uri="{FF2B5EF4-FFF2-40B4-BE49-F238E27FC236}">
                <a16:creationId xmlns="" xmlns:a16="http://schemas.microsoft.com/office/drawing/2014/main" id="{5835AD92-F300-47B8-A7E8-56DF7598490E}"/>
              </a:ext>
            </a:extLst>
          </p:cNvPr>
          <p:cNvSpPr/>
          <p:nvPr/>
        </p:nvSpPr>
        <p:spPr>
          <a:xfrm>
            <a:off x="8259175" y="3288224"/>
            <a:ext cx="58278" cy="66073"/>
          </a:xfrm>
          <a:custGeom>
            <a:avLst/>
            <a:gdLst>
              <a:gd name="connsiteX0" fmla="*/ 95635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5"/>
                  <a:pt x="47817" y="95635"/>
                </a:cubicBezTo>
                <a:cubicBezTo>
                  <a:pt x="21409" y="95635"/>
                  <a:pt x="0" y="74226"/>
                  <a:pt x="0" y="47817"/>
                </a:cubicBezTo>
                <a:cubicBezTo>
                  <a:pt x="0" y="21409"/>
                  <a:pt x="21409" y="0"/>
                  <a:pt x="47817" y="0"/>
                </a:cubicBezTo>
                <a:cubicBezTo>
                  <a:pt x="74226" y="0"/>
                  <a:pt x="95635" y="21408"/>
                  <a:pt x="95635" y="47817"/>
                </a:cubicBezTo>
                <a:close/>
              </a:path>
            </a:pathLst>
          </a:custGeom>
          <a:noFill/>
          <a:ln w="12700" cap="flat">
            <a:solidFill>
              <a:schemeClr val="accent6"/>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72" name="Freeform: Shape 1671">
            <a:extLst>
              <a:ext uri="{FF2B5EF4-FFF2-40B4-BE49-F238E27FC236}">
                <a16:creationId xmlns="" xmlns:a16="http://schemas.microsoft.com/office/drawing/2014/main" id="{44906BCE-9841-4CBE-995F-29BD577EBDDF}"/>
              </a:ext>
            </a:extLst>
          </p:cNvPr>
          <p:cNvSpPr/>
          <p:nvPr/>
        </p:nvSpPr>
        <p:spPr>
          <a:xfrm>
            <a:off x="9381431" y="4185873"/>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8" y="95635"/>
                  <a:pt x="0" y="74226"/>
                  <a:pt x="0" y="47817"/>
                </a:cubicBezTo>
                <a:cubicBezTo>
                  <a:pt x="0" y="21409"/>
                  <a:pt x="21409" y="0"/>
                  <a:pt x="47817" y="0"/>
                </a:cubicBezTo>
                <a:cubicBezTo>
                  <a:pt x="74226" y="0"/>
                  <a:pt x="95634" y="21409"/>
                  <a:pt x="95634" y="47817"/>
                </a:cubicBezTo>
                <a:close/>
              </a:path>
            </a:pathLst>
          </a:custGeom>
          <a:noFill/>
          <a:ln w="12700" cap="flat">
            <a:solidFill>
              <a:schemeClr val="accent6"/>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73" name="Freeform: Shape 1672">
            <a:extLst>
              <a:ext uri="{FF2B5EF4-FFF2-40B4-BE49-F238E27FC236}">
                <a16:creationId xmlns="" xmlns:a16="http://schemas.microsoft.com/office/drawing/2014/main" id="{FC9D44BC-117E-4B08-B99C-9D72E3CBAA42}"/>
              </a:ext>
            </a:extLst>
          </p:cNvPr>
          <p:cNvSpPr/>
          <p:nvPr/>
        </p:nvSpPr>
        <p:spPr>
          <a:xfrm>
            <a:off x="7063658" y="2274475"/>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9" y="95635"/>
                  <a:pt x="0" y="74226"/>
                  <a:pt x="0" y="47817"/>
                </a:cubicBezTo>
                <a:cubicBezTo>
                  <a:pt x="0" y="21409"/>
                  <a:pt x="21409" y="0"/>
                  <a:pt x="47817" y="0"/>
                </a:cubicBezTo>
                <a:cubicBezTo>
                  <a:pt x="74226" y="0"/>
                  <a:pt x="95634" y="21409"/>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74" name="Freeform: Shape 1673">
            <a:extLst>
              <a:ext uri="{FF2B5EF4-FFF2-40B4-BE49-F238E27FC236}">
                <a16:creationId xmlns="" xmlns:a16="http://schemas.microsoft.com/office/drawing/2014/main" id="{5B8E56CE-77C6-4B15-8B86-E2DD134C2426}"/>
              </a:ext>
            </a:extLst>
          </p:cNvPr>
          <p:cNvSpPr/>
          <p:nvPr/>
        </p:nvSpPr>
        <p:spPr>
          <a:xfrm>
            <a:off x="6969577" y="2310340"/>
            <a:ext cx="4495682" cy="1991628"/>
          </a:xfrm>
          <a:custGeom>
            <a:avLst/>
            <a:gdLst>
              <a:gd name="connsiteX0" fmla="*/ 6805150 w 6795082"/>
              <a:gd name="connsiteY0" fmla="*/ 2656374 h 2655115"/>
              <a:gd name="connsiteX1" fmla="*/ 5683961 w 6795082"/>
              <a:gd name="connsiteY1" fmla="*/ 2656374 h 2655115"/>
              <a:gd name="connsiteX2" fmla="*/ 5683961 w 6795082"/>
              <a:gd name="connsiteY2" fmla="*/ 2505372 h 2655115"/>
              <a:gd name="connsiteX3" fmla="*/ 5456200 w 6795082"/>
              <a:gd name="connsiteY3" fmla="*/ 2505372 h 2655115"/>
              <a:gd name="connsiteX4" fmla="*/ 5456200 w 6795082"/>
              <a:gd name="connsiteY4" fmla="*/ 2412254 h 2655115"/>
              <a:gd name="connsiteX5" fmla="*/ 5207047 w 6795082"/>
              <a:gd name="connsiteY5" fmla="*/ 2412254 h 2655115"/>
              <a:gd name="connsiteX6" fmla="*/ 5207047 w 6795082"/>
              <a:gd name="connsiteY6" fmla="*/ 2358145 h 2655115"/>
              <a:gd name="connsiteX7" fmla="*/ 5144129 w 6795082"/>
              <a:gd name="connsiteY7" fmla="*/ 2358145 h 2655115"/>
              <a:gd name="connsiteX8" fmla="*/ 5144129 w 6795082"/>
              <a:gd name="connsiteY8" fmla="*/ 2299003 h 2655115"/>
              <a:gd name="connsiteX9" fmla="*/ 4975511 w 6795082"/>
              <a:gd name="connsiteY9" fmla="*/ 2299003 h 2655115"/>
              <a:gd name="connsiteX10" fmla="*/ 4975511 w 6795082"/>
              <a:gd name="connsiteY10" fmla="*/ 2244894 h 2655115"/>
              <a:gd name="connsiteX11" fmla="*/ 4951602 w 6795082"/>
              <a:gd name="connsiteY11" fmla="*/ 2244894 h 2655115"/>
              <a:gd name="connsiteX12" fmla="*/ 4951602 w 6795082"/>
              <a:gd name="connsiteY12" fmla="*/ 2199594 h 2655115"/>
              <a:gd name="connsiteX13" fmla="*/ 4878618 w 6795082"/>
              <a:gd name="connsiteY13" fmla="*/ 2199594 h 2655115"/>
              <a:gd name="connsiteX14" fmla="*/ 4878618 w 6795082"/>
              <a:gd name="connsiteY14" fmla="*/ 2149260 h 2655115"/>
              <a:gd name="connsiteX15" fmla="*/ 4845901 w 6795082"/>
              <a:gd name="connsiteY15" fmla="*/ 2149260 h 2655115"/>
              <a:gd name="connsiteX16" fmla="*/ 4845901 w 6795082"/>
              <a:gd name="connsiteY16" fmla="*/ 2107734 h 2655115"/>
              <a:gd name="connsiteX17" fmla="*/ 4703707 w 6795082"/>
              <a:gd name="connsiteY17" fmla="*/ 2107734 h 2655115"/>
              <a:gd name="connsiteX18" fmla="*/ 4703707 w 6795082"/>
              <a:gd name="connsiteY18" fmla="*/ 2069984 h 2655115"/>
              <a:gd name="connsiteX19" fmla="*/ 4595489 w 6795082"/>
              <a:gd name="connsiteY19" fmla="*/ 2069984 h 2655115"/>
              <a:gd name="connsiteX20" fmla="*/ 4595489 w 6795082"/>
              <a:gd name="connsiteY20" fmla="*/ 2030975 h 2655115"/>
              <a:gd name="connsiteX21" fmla="*/ 4444487 w 6795082"/>
              <a:gd name="connsiteY21" fmla="*/ 2030975 h 2655115"/>
              <a:gd name="connsiteX22" fmla="*/ 4444487 w 6795082"/>
              <a:gd name="connsiteY22" fmla="*/ 1996999 h 2655115"/>
              <a:gd name="connsiteX23" fmla="*/ 4267061 w 6795082"/>
              <a:gd name="connsiteY23" fmla="*/ 1996999 h 2655115"/>
              <a:gd name="connsiteX24" fmla="*/ 4267061 w 6795082"/>
              <a:gd name="connsiteY24" fmla="*/ 1968057 h 2655115"/>
              <a:gd name="connsiteX25" fmla="*/ 4238118 w 6795082"/>
              <a:gd name="connsiteY25" fmla="*/ 1968057 h 2655115"/>
              <a:gd name="connsiteX26" fmla="*/ 4238118 w 6795082"/>
              <a:gd name="connsiteY26" fmla="*/ 1931565 h 2655115"/>
              <a:gd name="connsiteX27" fmla="*/ 4214210 w 6795082"/>
              <a:gd name="connsiteY27" fmla="*/ 1931565 h 2655115"/>
              <a:gd name="connsiteX28" fmla="*/ 4214210 w 6795082"/>
              <a:gd name="connsiteY28" fmla="*/ 1893815 h 2655115"/>
              <a:gd name="connsiteX29" fmla="*/ 4204143 w 6795082"/>
              <a:gd name="connsiteY29" fmla="*/ 1893815 h 2655115"/>
              <a:gd name="connsiteX30" fmla="*/ 4204143 w 6795082"/>
              <a:gd name="connsiteY30" fmla="*/ 1862356 h 2655115"/>
              <a:gd name="connsiteX31" fmla="*/ 4131159 w 6795082"/>
              <a:gd name="connsiteY31" fmla="*/ 1862356 h 2655115"/>
              <a:gd name="connsiteX32" fmla="*/ 4131159 w 6795082"/>
              <a:gd name="connsiteY32" fmla="*/ 1837189 h 2655115"/>
              <a:gd name="connsiteX33" fmla="*/ 4087116 w 6795082"/>
              <a:gd name="connsiteY33" fmla="*/ 1837189 h 2655115"/>
              <a:gd name="connsiteX34" fmla="*/ 4087116 w 6795082"/>
              <a:gd name="connsiteY34" fmla="*/ 1810764 h 2655115"/>
              <a:gd name="connsiteX35" fmla="*/ 3894589 w 6795082"/>
              <a:gd name="connsiteY35" fmla="*/ 1810764 h 2655115"/>
              <a:gd name="connsiteX36" fmla="*/ 3894589 w 6795082"/>
              <a:gd name="connsiteY36" fmla="*/ 1771755 h 2655115"/>
              <a:gd name="connsiteX37" fmla="*/ 3860614 w 6795082"/>
              <a:gd name="connsiteY37" fmla="*/ 1771755 h 2655115"/>
              <a:gd name="connsiteX38" fmla="*/ 3860614 w 6795082"/>
              <a:gd name="connsiteY38" fmla="*/ 1762946 h 2655115"/>
              <a:gd name="connsiteX39" fmla="*/ 3748621 w 6795082"/>
              <a:gd name="connsiteY39" fmla="*/ 1762946 h 2655115"/>
              <a:gd name="connsiteX40" fmla="*/ 3748621 w 6795082"/>
              <a:gd name="connsiteY40" fmla="*/ 1742813 h 2655115"/>
              <a:gd name="connsiteX41" fmla="*/ 3736037 w 6795082"/>
              <a:gd name="connsiteY41" fmla="*/ 1742813 h 2655115"/>
              <a:gd name="connsiteX42" fmla="*/ 3736037 w 6795082"/>
              <a:gd name="connsiteY42" fmla="*/ 1716388 h 2655115"/>
              <a:gd name="connsiteX43" fmla="*/ 3668086 w 6795082"/>
              <a:gd name="connsiteY43" fmla="*/ 1716388 h 2655115"/>
              <a:gd name="connsiteX44" fmla="*/ 3668086 w 6795082"/>
              <a:gd name="connsiteY44" fmla="*/ 1634595 h 2655115"/>
              <a:gd name="connsiteX45" fmla="*/ 3586294 w 6795082"/>
              <a:gd name="connsiteY45" fmla="*/ 1634595 h 2655115"/>
              <a:gd name="connsiteX46" fmla="*/ 3586294 w 6795082"/>
              <a:gd name="connsiteY46" fmla="*/ 1605653 h 2655115"/>
              <a:gd name="connsiteX47" fmla="*/ 3574969 w 6795082"/>
              <a:gd name="connsiteY47" fmla="*/ 1605653 h 2655115"/>
              <a:gd name="connsiteX48" fmla="*/ 3574969 w 6795082"/>
              <a:gd name="connsiteY48" fmla="*/ 1577969 h 2655115"/>
              <a:gd name="connsiteX49" fmla="*/ 3562385 w 6795082"/>
              <a:gd name="connsiteY49" fmla="*/ 1577969 h 2655115"/>
              <a:gd name="connsiteX50" fmla="*/ 3562385 w 6795082"/>
              <a:gd name="connsiteY50" fmla="*/ 1541477 h 2655115"/>
              <a:gd name="connsiteX51" fmla="*/ 3546026 w 6795082"/>
              <a:gd name="connsiteY51" fmla="*/ 1541477 h 2655115"/>
              <a:gd name="connsiteX52" fmla="*/ 3546026 w 6795082"/>
              <a:gd name="connsiteY52" fmla="*/ 1489885 h 2655115"/>
              <a:gd name="connsiteX53" fmla="*/ 3527151 w 6795082"/>
              <a:gd name="connsiteY53" fmla="*/ 1489885 h 2655115"/>
              <a:gd name="connsiteX54" fmla="*/ 3527151 w 6795082"/>
              <a:gd name="connsiteY54" fmla="*/ 1449618 h 2655115"/>
              <a:gd name="connsiteX55" fmla="*/ 3488142 w 6795082"/>
              <a:gd name="connsiteY55" fmla="*/ 1449618 h 2655115"/>
              <a:gd name="connsiteX56" fmla="*/ 3488142 w 6795082"/>
              <a:gd name="connsiteY56" fmla="*/ 1420676 h 2655115"/>
              <a:gd name="connsiteX57" fmla="*/ 3412641 w 6795082"/>
              <a:gd name="connsiteY57" fmla="*/ 1420676 h 2655115"/>
              <a:gd name="connsiteX58" fmla="*/ 3412641 w 6795082"/>
              <a:gd name="connsiteY58" fmla="*/ 1394250 h 2655115"/>
              <a:gd name="connsiteX59" fmla="*/ 3396283 w 6795082"/>
              <a:gd name="connsiteY59" fmla="*/ 1394250 h 2655115"/>
              <a:gd name="connsiteX60" fmla="*/ 3396283 w 6795082"/>
              <a:gd name="connsiteY60" fmla="*/ 1367825 h 2655115"/>
              <a:gd name="connsiteX61" fmla="*/ 3286807 w 6795082"/>
              <a:gd name="connsiteY61" fmla="*/ 1367825 h 2655115"/>
              <a:gd name="connsiteX62" fmla="*/ 3286807 w 6795082"/>
              <a:gd name="connsiteY62" fmla="*/ 1345175 h 2655115"/>
              <a:gd name="connsiteX63" fmla="*/ 3280515 w 6795082"/>
              <a:gd name="connsiteY63" fmla="*/ 1345175 h 2655115"/>
              <a:gd name="connsiteX64" fmla="*/ 3280515 w 6795082"/>
              <a:gd name="connsiteY64" fmla="*/ 1314974 h 2655115"/>
              <a:gd name="connsiteX65" fmla="*/ 3269190 w 6795082"/>
              <a:gd name="connsiteY65" fmla="*/ 1314974 h 2655115"/>
              <a:gd name="connsiteX66" fmla="*/ 3269190 w 6795082"/>
              <a:gd name="connsiteY66" fmla="*/ 1297358 h 2655115"/>
              <a:gd name="connsiteX67" fmla="*/ 3144613 w 6795082"/>
              <a:gd name="connsiteY67" fmla="*/ 1297358 h 2655115"/>
              <a:gd name="connsiteX68" fmla="*/ 3144613 w 6795082"/>
              <a:gd name="connsiteY68" fmla="*/ 1268415 h 2655115"/>
              <a:gd name="connsiteX69" fmla="*/ 3133288 w 6795082"/>
              <a:gd name="connsiteY69" fmla="*/ 1268415 h 2655115"/>
              <a:gd name="connsiteX70" fmla="*/ 3133288 w 6795082"/>
              <a:gd name="connsiteY70" fmla="*/ 1243248 h 2655115"/>
              <a:gd name="connsiteX71" fmla="*/ 3074146 w 6795082"/>
              <a:gd name="connsiteY71" fmla="*/ 1243248 h 2655115"/>
              <a:gd name="connsiteX72" fmla="*/ 3074146 w 6795082"/>
              <a:gd name="connsiteY72" fmla="*/ 1216823 h 2655115"/>
              <a:gd name="connsiteX73" fmla="*/ 3037654 w 6795082"/>
              <a:gd name="connsiteY73" fmla="*/ 1216823 h 2655115"/>
              <a:gd name="connsiteX74" fmla="*/ 3037654 w 6795082"/>
              <a:gd name="connsiteY74" fmla="*/ 1199206 h 2655115"/>
              <a:gd name="connsiteX75" fmla="*/ 2984803 w 6795082"/>
              <a:gd name="connsiteY75" fmla="*/ 1199206 h 2655115"/>
              <a:gd name="connsiteX76" fmla="*/ 2984803 w 6795082"/>
              <a:gd name="connsiteY76" fmla="*/ 1175298 h 2655115"/>
              <a:gd name="connsiteX77" fmla="*/ 2934469 w 6795082"/>
              <a:gd name="connsiteY77" fmla="*/ 1175298 h 2655115"/>
              <a:gd name="connsiteX78" fmla="*/ 2934469 w 6795082"/>
              <a:gd name="connsiteY78" fmla="*/ 1147614 h 2655115"/>
              <a:gd name="connsiteX79" fmla="*/ 2924402 w 6795082"/>
              <a:gd name="connsiteY79" fmla="*/ 1147614 h 2655115"/>
              <a:gd name="connsiteX80" fmla="*/ 2924402 w 6795082"/>
              <a:gd name="connsiteY80" fmla="*/ 1097280 h 2655115"/>
              <a:gd name="connsiteX81" fmla="*/ 2744458 w 6795082"/>
              <a:gd name="connsiteY81" fmla="*/ 1097280 h 2655115"/>
              <a:gd name="connsiteX82" fmla="*/ 2744458 w 6795082"/>
              <a:gd name="connsiteY82" fmla="*/ 1070855 h 2655115"/>
              <a:gd name="connsiteX83" fmla="*/ 2645049 w 6795082"/>
              <a:gd name="connsiteY83" fmla="*/ 1070855 h 2655115"/>
              <a:gd name="connsiteX84" fmla="*/ 2645049 w 6795082"/>
              <a:gd name="connsiteY84" fmla="*/ 1048204 h 2655115"/>
              <a:gd name="connsiteX85" fmla="*/ 2569548 w 6795082"/>
              <a:gd name="connsiteY85" fmla="*/ 1048204 h 2655115"/>
              <a:gd name="connsiteX86" fmla="*/ 2569548 w 6795082"/>
              <a:gd name="connsiteY86" fmla="*/ 1019262 h 2655115"/>
              <a:gd name="connsiteX87" fmla="*/ 2520472 w 6795082"/>
              <a:gd name="connsiteY87" fmla="*/ 1019262 h 2655115"/>
              <a:gd name="connsiteX88" fmla="*/ 2520472 w 6795082"/>
              <a:gd name="connsiteY88" fmla="*/ 1006679 h 2655115"/>
              <a:gd name="connsiteX89" fmla="*/ 2485239 w 6795082"/>
              <a:gd name="connsiteY89" fmla="*/ 1006679 h 2655115"/>
              <a:gd name="connsiteX90" fmla="*/ 2485239 w 6795082"/>
              <a:gd name="connsiteY90" fmla="*/ 975220 h 2655115"/>
              <a:gd name="connsiteX91" fmla="*/ 2429871 w 6795082"/>
              <a:gd name="connsiteY91" fmla="*/ 975220 h 2655115"/>
              <a:gd name="connsiteX92" fmla="*/ 2429871 w 6795082"/>
              <a:gd name="connsiteY92" fmla="*/ 945020 h 2655115"/>
              <a:gd name="connsiteX93" fmla="*/ 2377021 w 6795082"/>
              <a:gd name="connsiteY93" fmla="*/ 945020 h 2655115"/>
              <a:gd name="connsiteX94" fmla="*/ 2377021 w 6795082"/>
              <a:gd name="connsiteY94" fmla="*/ 902236 h 2655115"/>
              <a:gd name="connsiteX95" fmla="*/ 2299003 w 6795082"/>
              <a:gd name="connsiteY95" fmla="*/ 902236 h 2655115"/>
              <a:gd name="connsiteX96" fmla="*/ 2299003 w 6795082"/>
              <a:gd name="connsiteY96" fmla="*/ 875811 h 2655115"/>
              <a:gd name="connsiteX97" fmla="*/ 2278869 w 6795082"/>
              <a:gd name="connsiteY97" fmla="*/ 875811 h 2655115"/>
              <a:gd name="connsiteX98" fmla="*/ 2278869 w 6795082"/>
              <a:gd name="connsiteY98" fmla="*/ 856935 h 2655115"/>
              <a:gd name="connsiteX99" fmla="*/ 2252444 w 6795082"/>
              <a:gd name="connsiteY99" fmla="*/ 856935 h 2655115"/>
              <a:gd name="connsiteX100" fmla="*/ 2252444 w 6795082"/>
              <a:gd name="connsiteY100" fmla="*/ 829252 h 2655115"/>
              <a:gd name="connsiteX101" fmla="*/ 2252444 w 6795082"/>
              <a:gd name="connsiteY101" fmla="*/ 806602 h 2655115"/>
              <a:gd name="connsiteX102" fmla="*/ 2244894 w 6795082"/>
              <a:gd name="connsiteY102" fmla="*/ 806602 h 2655115"/>
              <a:gd name="connsiteX103" fmla="*/ 2244894 w 6795082"/>
              <a:gd name="connsiteY103" fmla="*/ 783951 h 2655115"/>
              <a:gd name="connsiteX104" fmla="*/ 2223502 w 6795082"/>
              <a:gd name="connsiteY104" fmla="*/ 783951 h 2655115"/>
              <a:gd name="connsiteX105" fmla="*/ 2223502 w 6795082"/>
              <a:gd name="connsiteY105" fmla="*/ 736134 h 2655115"/>
              <a:gd name="connsiteX106" fmla="*/ 2075017 w 6795082"/>
              <a:gd name="connsiteY106" fmla="*/ 736134 h 2655115"/>
              <a:gd name="connsiteX107" fmla="*/ 2075017 w 6795082"/>
              <a:gd name="connsiteY107" fmla="*/ 717259 h 2655115"/>
              <a:gd name="connsiteX108" fmla="*/ 2058658 w 6795082"/>
              <a:gd name="connsiteY108" fmla="*/ 717259 h 2655115"/>
              <a:gd name="connsiteX109" fmla="*/ 2058658 w 6795082"/>
              <a:gd name="connsiteY109" fmla="*/ 690833 h 2655115"/>
              <a:gd name="connsiteX110" fmla="*/ 1990708 w 6795082"/>
              <a:gd name="connsiteY110" fmla="*/ 690833 h 2655115"/>
              <a:gd name="connsiteX111" fmla="*/ 1990708 w 6795082"/>
              <a:gd name="connsiteY111" fmla="*/ 666925 h 2655115"/>
              <a:gd name="connsiteX112" fmla="*/ 1961766 w 6795082"/>
              <a:gd name="connsiteY112" fmla="*/ 666925 h 2655115"/>
              <a:gd name="connsiteX113" fmla="*/ 1961766 w 6795082"/>
              <a:gd name="connsiteY113" fmla="*/ 641758 h 2655115"/>
              <a:gd name="connsiteX114" fmla="*/ 1941632 w 6795082"/>
              <a:gd name="connsiteY114" fmla="*/ 641758 h 2655115"/>
              <a:gd name="connsiteX115" fmla="*/ 1941632 w 6795082"/>
              <a:gd name="connsiteY115" fmla="*/ 592682 h 2655115"/>
              <a:gd name="connsiteX116" fmla="*/ 1924015 w 6795082"/>
              <a:gd name="connsiteY116" fmla="*/ 592682 h 2655115"/>
              <a:gd name="connsiteX117" fmla="*/ 1924015 w 6795082"/>
              <a:gd name="connsiteY117" fmla="*/ 546123 h 2655115"/>
              <a:gd name="connsiteX118" fmla="*/ 1881231 w 6795082"/>
              <a:gd name="connsiteY118" fmla="*/ 546123 h 2655115"/>
              <a:gd name="connsiteX119" fmla="*/ 1881231 w 6795082"/>
              <a:gd name="connsiteY119" fmla="*/ 528506 h 2655115"/>
              <a:gd name="connsiteX120" fmla="*/ 1881231 w 6795082"/>
              <a:gd name="connsiteY120" fmla="*/ 484464 h 2655115"/>
              <a:gd name="connsiteX121" fmla="*/ 1823347 w 6795082"/>
              <a:gd name="connsiteY121" fmla="*/ 484464 h 2655115"/>
              <a:gd name="connsiteX122" fmla="*/ 1823347 w 6795082"/>
              <a:gd name="connsiteY122" fmla="*/ 456781 h 2655115"/>
              <a:gd name="connsiteX123" fmla="*/ 1808247 w 6795082"/>
              <a:gd name="connsiteY123" fmla="*/ 456781 h 2655115"/>
              <a:gd name="connsiteX124" fmla="*/ 1808247 w 6795082"/>
              <a:gd name="connsiteY124" fmla="*/ 434130 h 2655115"/>
              <a:gd name="connsiteX125" fmla="*/ 1682412 w 6795082"/>
              <a:gd name="connsiteY125" fmla="*/ 434130 h 2655115"/>
              <a:gd name="connsiteX126" fmla="*/ 1682412 w 6795082"/>
              <a:gd name="connsiteY126" fmla="*/ 410222 h 2655115"/>
              <a:gd name="connsiteX127" fmla="*/ 1512535 w 6795082"/>
              <a:gd name="connsiteY127" fmla="*/ 410222 h 2655115"/>
              <a:gd name="connsiteX128" fmla="*/ 1512535 w 6795082"/>
              <a:gd name="connsiteY128" fmla="*/ 391346 h 2655115"/>
              <a:gd name="connsiteX129" fmla="*/ 1341400 w 6795082"/>
              <a:gd name="connsiteY129" fmla="*/ 391346 h 2655115"/>
              <a:gd name="connsiteX130" fmla="*/ 1341400 w 6795082"/>
              <a:gd name="connsiteY130" fmla="*/ 362404 h 2655115"/>
              <a:gd name="connsiteX131" fmla="*/ 1265899 w 6795082"/>
              <a:gd name="connsiteY131" fmla="*/ 362404 h 2655115"/>
              <a:gd name="connsiteX132" fmla="*/ 1265899 w 6795082"/>
              <a:gd name="connsiteY132" fmla="*/ 342271 h 2655115"/>
              <a:gd name="connsiteX133" fmla="*/ 1252057 w 6795082"/>
              <a:gd name="connsiteY133" fmla="*/ 342271 h 2655115"/>
              <a:gd name="connsiteX134" fmla="*/ 1252057 w 6795082"/>
              <a:gd name="connsiteY134" fmla="*/ 318362 h 2655115"/>
              <a:gd name="connsiteX135" fmla="*/ 1205498 w 6795082"/>
              <a:gd name="connsiteY135" fmla="*/ 318362 h 2655115"/>
              <a:gd name="connsiteX136" fmla="*/ 1205498 w 6795082"/>
              <a:gd name="connsiteY136" fmla="*/ 295712 h 2655115"/>
              <a:gd name="connsiteX137" fmla="*/ 1177814 w 6795082"/>
              <a:gd name="connsiteY137" fmla="*/ 295712 h 2655115"/>
              <a:gd name="connsiteX138" fmla="*/ 1177814 w 6795082"/>
              <a:gd name="connsiteY138" fmla="*/ 276837 h 2655115"/>
              <a:gd name="connsiteX139" fmla="*/ 1166489 w 6795082"/>
              <a:gd name="connsiteY139" fmla="*/ 276837 h 2655115"/>
              <a:gd name="connsiteX140" fmla="*/ 1166489 w 6795082"/>
              <a:gd name="connsiteY140" fmla="*/ 251670 h 2655115"/>
              <a:gd name="connsiteX141" fmla="*/ 1079663 w 6795082"/>
              <a:gd name="connsiteY141" fmla="*/ 251670 h 2655115"/>
              <a:gd name="connsiteX142" fmla="*/ 1079663 w 6795082"/>
              <a:gd name="connsiteY142" fmla="*/ 226503 h 2655115"/>
              <a:gd name="connsiteX143" fmla="*/ 835544 w 6795082"/>
              <a:gd name="connsiteY143" fmla="*/ 226503 h 2655115"/>
              <a:gd name="connsiteX144" fmla="*/ 835544 w 6795082"/>
              <a:gd name="connsiteY144" fmla="*/ 202594 h 2655115"/>
              <a:gd name="connsiteX145" fmla="*/ 826735 w 6795082"/>
              <a:gd name="connsiteY145" fmla="*/ 202594 h 2655115"/>
              <a:gd name="connsiteX146" fmla="*/ 826735 w 6795082"/>
              <a:gd name="connsiteY146" fmla="*/ 183719 h 2655115"/>
              <a:gd name="connsiteX147" fmla="*/ 531023 w 6795082"/>
              <a:gd name="connsiteY147" fmla="*/ 183719 h 2655115"/>
              <a:gd name="connsiteX148" fmla="*/ 531023 w 6795082"/>
              <a:gd name="connsiteY148" fmla="*/ 157294 h 2655115"/>
              <a:gd name="connsiteX149" fmla="*/ 442939 w 6795082"/>
              <a:gd name="connsiteY149" fmla="*/ 157294 h 2655115"/>
              <a:gd name="connsiteX150" fmla="*/ 442939 w 6795082"/>
              <a:gd name="connsiteY150" fmla="*/ 137160 h 2655115"/>
              <a:gd name="connsiteX151" fmla="*/ 305779 w 6795082"/>
              <a:gd name="connsiteY151" fmla="*/ 137160 h 2655115"/>
              <a:gd name="connsiteX152" fmla="*/ 305779 w 6795082"/>
              <a:gd name="connsiteY152" fmla="*/ 98151 h 2655115"/>
              <a:gd name="connsiteX153" fmla="*/ 130868 w 6795082"/>
              <a:gd name="connsiteY153" fmla="*/ 98151 h 2655115"/>
              <a:gd name="connsiteX154" fmla="*/ 130868 w 6795082"/>
              <a:gd name="connsiteY154" fmla="*/ 71726 h 2655115"/>
              <a:gd name="connsiteX155" fmla="*/ 95634 w 6795082"/>
              <a:gd name="connsiteY155" fmla="*/ 71726 h 2655115"/>
              <a:gd name="connsiteX156" fmla="*/ 95634 w 6795082"/>
              <a:gd name="connsiteY156" fmla="*/ 46559 h 2655115"/>
              <a:gd name="connsiteX157" fmla="*/ 83051 w 6795082"/>
              <a:gd name="connsiteY157" fmla="*/ 46559 h 2655115"/>
              <a:gd name="connsiteX158" fmla="*/ 83051 w 6795082"/>
              <a:gd name="connsiteY158" fmla="*/ 25167 h 2655115"/>
              <a:gd name="connsiteX159" fmla="*/ 51592 w 6795082"/>
              <a:gd name="connsiteY159" fmla="*/ 25167 h 2655115"/>
              <a:gd name="connsiteX160" fmla="*/ 51592 w 6795082"/>
              <a:gd name="connsiteY160" fmla="*/ 0 h 2655115"/>
              <a:gd name="connsiteX161" fmla="*/ 0 w 6795082"/>
              <a:gd name="connsiteY161" fmla="*/ 0 h 2655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795082" h="2655115">
                <a:moveTo>
                  <a:pt x="6805150" y="2656374"/>
                </a:moveTo>
                <a:lnTo>
                  <a:pt x="5683961" y="2656374"/>
                </a:lnTo>
                <a:lnTo>
                  <a:pt x="5683961" y="2505372"/>
                </a:lnTo>
                <a:lnTo>
                  <a:pt x="5456200" y="2505372"/>
                </a:lnTo>
                <a:lnTo>
                  <a:pt x="5456200" y="2412254"/>
                </a:lnTo>
                <a:lnTo>
                  <a:pt x="5207047" y="2412254"/>
                </a:lnTo>
                <a:lnTo>
                  <a:pt x="5207047" y="2358145"/>
                </a:lnTo>
                <a:lnTo>
                  <a:pt x="5144129" y="2358145"/>
                </a:lnTo>
                <a:lnTo>
                  <a:pt x="5144129" y="2299003"/>
                </a:lnTo>
                <a:lnTo>
                  <a:pt x="4975511" y="2299003"/>
                </a:lnTo>
                <a:lnTo>
                  <a:pt x="4975511" y="2244894"/>
                </a:lnTo>
                <a:lnTo>
                  <a:pt x="4951602" y="2244894"/>
                </a:lnTo>
                <a:lnTo>
                  <a:pt x="4951602" y="2199594"/>
                </a:lnTo>
                <a:lnTo>
                  <a:pt x="4878618" y="2199594"/>
                </a:lnTo>
                <a:lnTo>
                  <a:pt x="4878618" y="2149260"/>
                </a:lnTo>
                <a:lnTo>
                  <a:pt x="4845901" y="2149260"/>
                </a:lnTo>
                <a:lnTo>
                  <a:pt x="4845901" y="2107734"/>
                </a:lnTo>
                <a:lnTo>
                  <a:pt x="4703707" y="2107734"/>
                </a:lnTo>
                <a:lnTo>
                  <a:pt x="4703707" y="2069984"/>
                </a:lnTo>
                <a:lnTo>
                  <a:pt x="4595489" y="2069984"/>
                </a:lnTo>
                <a:lnTo>
                  <a:pt x="4595489" y="2030975"/>
                </a:lnTo>
                <a:lnTo>
                  <a:pt x="4444487" y="2030975"/>
                </a:lnTo>
                <a:lnTo>
                  <a:pt x="4444487" y="1996999"/>
                </a:lnTo>
                <a:lnTo>
                  <a:pt x="4267061" y="1996999"/>
                </a:lnTo>
                <a:lnTo>
                  <a:pt x="4267061" y="1968057"/>
                </a:lnTo>
                <a:lnTo>
                  <a:pt x="4238118" y="1968057"/>
                </a:lnTo>
                <a:lnTo>
                  <a:pt x="4238118" y="1931565"/>
                </a:lnTo>
                <a:lnTo>
                  <a:pt x="4214210" y="1931565"/>
                </a:lnTo>
                <a:lnTo>
                  <a:pt x="4214210" y="1893815"/>
                </a:lnTo>
                <a:lnTo>
                  <a:pt x="4204143" y="1893815"/>
                </a:lnTo>
                <a:lnTo>
                  <a:pt x="4204143" y="1862356"/>
                </a:lnTo>
                <a:lnTo>
                  <a:pt x="4131159" y="1862356"/>
                </a:lnTo>
                <a:lnTo>
                  <a:pt x="4131159" y="1837189"/>
                </a:lnTo>
                <a:lnTo>
                  <a:pt x="4087116" y="1837189"/>
                </a:lnTo>
                <a:lnTo>
                  <a:pt x="4087116" y="1810764"/>
                </a:lnTo>
                <a:lnTo>
                  <a:pt x="3894589" y="1810764"/>
                </a:lnTo>
                <a:lnTo>
                  <a:pt x="3894589" y="1771755"/>
                </a:lnTo>
                <a:lnTo>
                  <a:pt x="3860614" y="1771755"/>
                </a:lnTo>
                <a:lnTo>
                  <a:pt x="3860614" y="1762946"/>
                </a:lnTo>
                <a:lnTo>
                  <a:pt x="3748621" y="1762946"/>
                </a:lnTo>
                <a:lnTo>
                  <a:pt x="3748621" y="1742813"/>
                </a:lnTo>
                <a:lnTo>
                  <a:pt x="3736037" y="1742813"/>
                </a:lnTo>
                <a:lnTo>
                  <a:pt x="3736037" y="1716388"/>
                </a:lnTo>
                <a:lnTo>
                  <a:pt x="3668086" y="1716388"/>
                </a:lnTo>
                <a:lnTo>
                  <a:pt x="3668086" y="1634595"/>
                </a:lnTo>
                <a:lnTo>
                  <a:pt x="3586294" y="1634595"/>
                </a:lnTo>
                <a:lnTo>
                  <a:pt x="3586294" y="1605653"/>
                </a:lnTo>
                <a:lnTo>
                  <a:pt x="3574969" y="1605653"/>
                </a:lnTo>
                <a:lnTo>
                  <a:pt x="3574969" y="1577969"/>
                </a:lnTo>
                <a:lnTo>
                  <a:pt x="3562385" y="1577969"/>
                </a:lnTo>
                <a:lnTo>
                  <a:pt x="3562385" y="1541477"/>
                </a:lnTo>
                <a:lnTo>
                  <a:pt x="3546026" y="1541477"/>
                </a:lnTo>
                <a:lnTo>
                  <a:pt x="3546026" y="1489885"/>
                </a:lnTo>
                <a:lnTo>
                  <a:pt x="3527151" y="1489885"/>
                </a:lnTo>
                <a:lnTo>
                  <a:pt x="3527151" y="1449618"/>
                </a:lnTo>
                <a:lnTo>
                  <a:pt x="3488142" y="1449618"/>
                </a:lnTo>
                <a:lnTo>
                  <a:pt x="3488142" y="1420676"/>
                </a:lnTo>
                <a:lnTo>
                  <a:pt x="3412641" y="1420676"/>
                </a:lnTo>
                <a:lnTo>
                  <a:pt x="3412641" y="1394250"/>
                </a:lnTo>
                <a:lnTo>
                  <a:pt x="3396283" y="1394250"/>
                </a:lnTo>
                <a:lnTo>
                  <a:pt x="3396283" y="1367825"/>
                </a:lnTo>
                <a:lnTo>
                  <a:pt x="3286807" y="1367825"/>
                </a:lnTo>
                <a:lnTo>
                  <a:pt x="3286807" y="1345175"/>
                </a:lnTo>
                <a:lnTo>
                  <a:pt x="3280515" y="1345175"/>
                </a:lnTo>
                <a:lnTo>
                  <a:pt x="3280515" y="1314974"/>
                </a:lnTo>
                <a:lnTo>
                  <a:pt x="3269190" y="1314974"/>
                </a:lnTo>
                <a:lnTo>
                  <a:pt x="3269190" y="1297358"/>
                </a:lnTo>
                <a:lnTo>
                  <a:pt x="3144613" y="1297358"/>
                </a:lnTo>
                <a:lnTo>
                  <a:pt x="3144613" y="1268415"/>
                </a:lnTo>
                <a:lnTo>
                  <a:pt x="3133288" y="1268415"/>
                </a:lnTo>
                <a:lnTo>
                  <a:pt x="3133288" y="1243248"/>
                </a:lnTo>
                <a:lnTo>
                  <a:pt x="3074146" y="1243248"/>
                </a:lnTo>
                <a:lnTo>
                  <a:pt x="3074146" y="1216823"/>
                </a:lnTo>
                <a:lnTo>
                  <a:pt x="3037654" y="1216823"/>
                </a:lnTo>
                <a:lnTo>
                  <a:pt x="3037654" y="1199206"/>
                </a:lnTo>
                <a:lnTo>
                  <a:pt x="2984803" y="1199206"/>
                </a:lnTo>
                <a:lnTo>
                  <a:pt x="2984803" y="1175298"/>
                </a:lnTo>
                <a:lnTo>
                  <a:pt x="2934469" y="1175298"/>
                </a:lnTo>
                <a:lnTo>
                  <a:pt x="2934469" y="1147614"/>
                </a:lnTo>
                <a:lnTo>
                  <a:pt x="2924402" y="1147614"/>
                </a:lnTo>
                <a:lnTo>
                  <a:pt x="2924402" y="1097280"/>
                </a:lnTo>
                <a:lnTo>
                  <a:pt x="2744458" y="1097280"/>
                </a:lnTo>
                <a:lnTo>
                  <a:pt x="2744458" y="1070855"/>
                </a:lnTo>
                <a:lnTo>
                  <a:pt x="2645049" y="1070855"/>
                </a:lnTo>
                <a:lnTo>
                  <a:pt x="2645049" y="1048204"/>
                </a:lnTo>
                <a:lnTo>
                  <a:pt x="2569548" y="1048204"/>
                </a:lnTo>
                <a:lnTo>
                  <a:pt x="2569548" y="1019262"/>
                </a:lnTo>
                <a:lnTo>
                  <a:pt x="2520472" y="1019262"/>
                </a:lnTo>
                <a:lnTo>
                  <a:pt x="2520472" y="1006679"/>
                </a:lnTo>
                <a:lnTo>
                  <a:pt x="2485239" y="1006679"/>
                </a:lnTo>
                <a:lnTo>
                  <a:pt x="2485239" y="975220"/>
                </a:lnTo>
                <a:lnTo>
                  <a:pt x="2429871" y="975220"/>
                </a:lnTo>
                <a:lnTo>
                  <a:pt x="2429871" y="945020"/>
                </a:lnTo>
                <a:lnTo>
                  <a:pt x="2377021" y="945020"/>
                </a:lnTo>
                <a:lnTo>
                  <a:pt x="2377021" y="902236"/>
                </a:lnTo>
                <a:lnTo>
                  <a:pt x="2299003" y="902236"/>
                </a:lnTo>
                <a:lnTo>
                  <a:pt x="2299003" y="875811"/>
                </a:lnTo>
                <a:lnTo>
                  <a:pt x="2278869" y="875811"/>
                </a:lnTo>
                <a:lnTo>
                  <a:pt x="2278869" y="856935"/>
                </a:lnTo>
                <a:lnTo>
                  <a:pt x="2252444" y="856935"/>
                </a:lnTo>
                <a:lnTo>
                  <a:pt x="2252444" y="829252"/>
                </a:lnTo>
                <a:lnTo>
                  <a:pt x="2252444" y="806602"/>
                </a:lnTo>
                <a:lnTo>
                  <a:pt x="2244894" y="806602"/>
                </a:lnTo>
                <a:lnTo>
                  <a:pt x="2244894" y="783951"/>
                </a:lnTo>
                <a:lnTo>
                  <a:pt x="2223502" y="783951"/>
                </a:lnTo>
                <a:lnTo>
                  <a:pt x="2223502" y="736134"/>
                </a:lnTo>
                <a:lnTo>
                  <a:pt x="2075017" y="736134"/>
                </a:lnTo>
                <a:lnTo>
                  <a:pt x="2075017" y="717259"/>
                </a:lnTo>
                <a:lnTo>
                  <a:pt x="2058658" y="717259"/>
                </a:lnTo>
                <a:lnTo>
                  <a:pt x="2058658" y="690833"/>
                </a:lnTo>
                <a:lnTo>
                  <a:pt x="1990708" y="690833"/>
                </a:lnTo>
                <a:lnTo>
                  <a:pt x="1990708" y="666925"/>
                </a:lnTo>
                <a:lnTo>
                  <a:pt x="1961766" y="666925"/>
                </a:lnTo>
                <a:lnTo>
                  <a:pt x="1961766" y="641758"/>
                </a:lnTo>
                <a:lnTo>
                  <a:pt x="1941632" y="641758"/>
                </a:lnTo>
                <a:lnTo>
                  <a:pt x="1941632" y="592682"/>
                </a:lnTo>
                <a:lnTo>
                  <a:pt x="1924015" y="592682"/>
                </a:lnTo>
                <a:lnTo>
                  <a:pt x="1924015" y="546123"/>
                </a:lnTo>
                <a:lnTo>
                  <a:pt x="1881231" y="546123"/>
                </a:lnTo>
                <a:lnTo>
                  <a:pt x="1881231" y="528506"/>
                </a:lnTo>
                <a:lnTo>
                  <a:pt x="1881231" y="484464"/>
                </a:lnTo>
                <a:lnTo>
                  <a:pt x="1823347" y="484464"/>
                </a:lnTo>
                <a:lnTo>
                  <a:pt x="1823347" y="456781"/>
                </a:lnTo>
                <a:lnTo>
                  <a:pt x="1808247" y="456781"/>
                </a:lnTo>
                <a:lnTo>
                  <a:pt x="1808247" y="434130"/>
                </a:lnTo>
                <a:lnTo>
                  <a:pt x="1682412" y="434130"/>
                </a:lnTo>
                <a:lnTo>
                  <a:pt x="1682412" y="410222"/>
                </a:lnTo>
                <a:lnTo>
                  <a:pt x="1512535" y="410222"/>
                </a:lnTo>
                <a:lnTo>
                  <a:pt x="1512535" y="391346"/>
                </a:lnTo>
                <a:lnTo>
                  <a:pt x="1341400" y="391346"/>
                </a:lnTo>
                <a:lnTo>
                  <a:pt x="1341400" y="362404"/>
                </a:lnTo>
                <a:lnTo>
                  <a:pt x="1265899" y="362404"/>
                </a:lnTo>
                <a:lnTo>
                  <a:pt x="1265899" y="342271"/>
                </a:lnTo>
                <a:lnTo>
                  <a:pt x="1252057" y="342271"/>
                </a:lnTo>
                <a:lnTo>
                  <a:pt x="1252057" y="318362"/>
                </a:lnTo>
                <a:lnTo>
                  <a:pt x="1205498" y="318362"/>
                </a:lnTo>
                <a:lnTo>
                  <a:pt x="1205498" y="295712"/>
                </a:lnTo>
                <a:lnTo>
                  <a:pt x="1177814" y="295712"/>
                </a:lnTo>
                <a:lnTo>
                  <a:pt x="1177814" y="276837"/>
                </a:lnTo>
                <a:lnTo>
                  <a:pt x="1166489" y="276837"/>
                </a:lnTo>
                <a:lnTo>
                  <a:pt x="1166489" y="251670"/>
                </a:lnTo>
                <a:lnTo>
                  <a:pt x="1079663" y="251670"/>
                </a:lnTo>
                <a:lnTo>
                  <a:pt x="1079663" y="226503"/>
                </a:lnTo>
                <a:lnTo>
                  <a:pt x="835544" y="226503"/>
                </a:lnTo>
                <a:lnTo>
                  <a:pt x="835544" y="202594"/>
                </a:lnTo>
                <a:lnTo>
                  <a:pt x="826735" y="202594"/>
                </a:lnTo>
                <a:lnTo>
                  <a:pt x="826735" y="183719"/>
                </a:lnTo>
                <a:lnTo>
                  <a:pt x="531023" y="183719"/>
                </a:lnTo>
                <a:lnTo>
                  <a:pt x="531023" y="157294"/>
                </a:lnTo>
                <a:lnTo>
                  <a:pt x="442939" y="157294"/>
                </a:lnTo>
                <a:lnTo>
                  <a:pt x="442939" y="137160"/>
                </a:lnTo>
                <a:lnTo>
                  <a:pt x="305779" y="137160"/>
                </a:lnTo>
                <a:lnTo>
                  <a:pt x="305779" y="98151"/>
                </a:lnTo>
                <a:lnTo>
                  <a:pt x="130868" y="98151"/>
                </a:lnTo>
                <a:lnTo>
                  <a:pt x="130868" y="71726"/>
                </a:lnTo>
                <a:lnTo>
                  <a:pt x="95634" y="71726"/>
                </a:lnTo>
                <a:lnTo>
                  <a:pt x="95634" y="46559"/>
                </a:lnTo>
                <a:lnTo>
                  <a:pt x="83051" y="46559"/>
                </a:lnTo>
                <a:lnTo>
                  <a:pt x="83051" y="25167"/>
                </a:lnTo>
                <a:lnTo>
                  <a:pt x="51592" y="25167"/>
                </a:lnTo>
                <a:lnTo>
                  <a:pt x="51592" y="0"/>
                </a:lnTo>
                <a:lnTo>
                  <a:pt x="0" y="0"/>
                </a:lnTo>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75" name="Freeform: Shape 1674">
            <a:extLst>
              <a:ext uri="{FF2B5EF4-FFF2-40B4-BE49-F238E27FC236}">
                <a16:creationId xmlns="" xmlns:a16="http://schemas.microsoft.com/office/drawing/2014/main" id="{219A8672-AF05-4906-8A8D-2041C20546B1}"/>
              </a:ext>
            </a:extLst>
          </p:cNvPr>
          <p:cNvSpPr/>
          <p:nvPr/>
        </p:nvSpPr>
        <p:spPr>
          <a:xfrm>
            <a:off x="11437786" y="4268931"/>
            <a:ext cx="58278" cy="66073"/>
          </a:xfrm>
          <a:custGeom>
            <a:avLst/>
            <a:gdLst>
              <a:gd name="connsiteX0" fmla="*/ 95635 w 88084"/>
              <a:gd name="connsiteY0" fmla="*/ 47817 h 88084"/>
              <a:gd name="connsiteX1" fmla="*/ 47818 w 88084"/>
              <a:gd name="connsiteY1" fmla="*/ 95635 h 88084"/>
              <a:gd name="connsiteX2" fmla="*/ 1 w 88084"/>
              <a:gd name="connsiteY2" fmla="*/ 47817 h 88084"/>
              <a:gd name="connsiteX3" fmla="*/ 47818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7" y="95635"/>
                  <a:pt x="47818" y="95635"/>
                </a:cubicBezTo>
                <a:cubicBezTo>
                  <a:pt x="21409" y="95635"/>
                  <a:pt x="1" y="74226"/>
                  <a:pt x="1" y="47817"/>
                </a:cubicBezTo>
                <a:cubicBezTo>
                  <a:pt x="1" y="21409"/>
                  <a:pt x="21409" y="0"/>
                  <a:pt x="47818" y="0"/>
                </a:cubicBezTo>
                <a:cubicBezTo>
                  <a:pt x="74227" y="0"/>
                  <a:pt x="95635" y="21409"/>
                  <a:pt x="95635"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76" name="Freeform: Shape 1675">
            <a:extLst>
              <a:ext uri="{FF2B5EF4-FFF2-40B4-BE49-F238E27FC236}">
                <a16:creationId xmlns="" xmlns:a16="http://schemas.microsoft.com/office/drawing/2014/main" id="{1E522FD8-B66D-4F04-B7F9-D62C537CA835}"/>
              </a:ext>
            </a:extLst>
          </p:cNvPr>
          <p:cNvSpPr/>
          <p:nvPr/>
        </p:nvSpPr>
        <p:spPr>
          <a:xfrm>
            <a:off x="10988219" y="4268931"/>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8" y="95635"/>
                  <a:pt x="0" y="74226"/>
                  <a:pt x="0" y="47817"/>
                </a:cubicBezTo>
                <a:cubicBezTo>
                  <a:pt x="0" y="21409"/>
                  <a:pt x="21409" y="0"/>
                  <a:pt x="47817" y="0"/>
                </a:cubicBezTo>
                <a:cubicBezTo>
                  <a:pt x="74226" y="0"/>
                  <a:pt x="95634" y="21409"/>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77" name="Freeform: Shape 1676">
            <a:extLst>
              <a:ext uri="{FF2B5EF4-FFF2-40B4-BE49-F238E27FC236}">
                <a16:creationId xmlns="" xmlns:a16="http://schemas.microsoft.com/office/drawing/2014/main" id="{CC87FDD0-7515-4815-9AAF-5B2FE3BFC6A8}"/>
              </a:ext>
            </a:extLst>
          </p:cNvPr>
          <p:cNvSpPr/>
          <p:nvPr/>
        </p:nvSpPr>
        <p:spPr>
          <a:xfrm>
            <a:off x="10956583" y="4268931"/>
            <a:ext cx="58278" cy="66073"/>
          </a:xfrm>
          <a:custGeom>
            <a:avLst/>
            <a:gdLst>
              <a:gd name="connsiteX0" fmla="*/ 95635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5"/>
                  <a:pt x="47817" y="95635"/>
                </a:cubicBezTo>
                <a:cubicBezTo>
                  <a:pt x="21409" y="95635"/>
                  <a:pt x="0" y="74226"/>
                  <a:pt x="0" y="47817"/>
                </a:cubicBezTo>
                <a:cubicBezTo>
                  <a:pt x="0" y="21409"/>
                  <a:pt x="21409" y="0"/>
                  <a:pt x="47817" y="0"/>
                </a:cubicBezTo>
                <a:cubicBezTo>
                  <a:pt x="74226" y="0"/>
                  <a:pt x="95635" y="21409"/>
                  <a:pt x="95635"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78" name="Freeform: Shape 1677">
            <a:extLst>
              <a:ext uri="{FF2B5EF4-FFF2-40B4-BE49-F238E27FC236}">
                <a16:creationId xmlns="" xmlns:a16="http://schemas.microsoft.com/office/drawing/2014/main" id="{F5ADB487-57A8-4376-96D3-E3389F7A235A}"/>
              </a:ext>
            </a:extLst>
          </p:cNvPr>
          <p:cNvSpPr/>
          <p:nvPr/>
        </p:nvSpPr>
        <p:spPr>
          <a:xfrm>
            <a:off x="10826707" y="4268934"/>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9" y="95635"/>
                  <a:pt x="0" y="74226"/>
                  <a:pt x="0" y="47817"/>
                </a:cubicBezTo>
                <a:cubicBezTo>
                  <a:pt x="0" y="21409"/>
                  <a:pt x="21409" y="0"/>
                  <a:pt x="47817" y="0"/>
                </a:cubicBezTo>
                <a:cubicBezTo>
                  <a:pt x="74226" y="0"/>
                  <a:pt x="95634" y="21409"/>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79" name="Freeform: Shape 1678">
            <a:extLst>
              <a:ext uri="{FF2B5EF4-FFF2-40B4-BE49-F238E27FC236}">
                <a16:creationId xmlns="" xmlns:a16="http://schemas.microsoft.com/office/drawing/2014/main" id="{B2952522-1461-4DDC-900E-F74F8C97C328}"/>
              </a:ext>
            </a:extLst>
          </p:cNvPr>
          <p:cNvSpPr/>
          <p:nvPr/>
        </p:nvSpPr>
        <p:spPr>
          <a:xfrm>
            <a:off x="10795073" y="4268928"/>
            <a:ext cx="58278" cy="66073"/>
          </a:xfrm>
          <a:custGeom>
            <a:avLst/>
            <a:gdLst>
              <a:gd name="connsiteX0" fmla="*/ 95635 w 88084"/>
              <a:gd name="connsiteY0" fmla="*/ 47817 h 88084"/>
              <a:gd name="connsiteX1" fmla="*/ 47818 w 88084"/>
              <a:gd name="connsiteY1" fmla="*/ 95635 h 88084"/>
              <a:gd name="connsiteX2" fmla="*/ 0 w 88084"/>
              <a:gd name="connsiteY2" fmla="*/ 47817 h 88084"/>
              <a:gd name="connsiteX3" fmla="*/ 47818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5"/>
                  <a:pt x="47818" y="95635"/>
                </a:cubicBezTo>
                <a:cubicBezTo>
                  <a:pt x="21409" y="95635"/>
                  <a:pt x="0" y="74226"/>
                  <a:pt x="0" y="47817"/>
                </a:cubicBezTo>
                <a:cubicBezTo>
                  <a:pt x="0" y="21409"/>
                  <a:pt x="21409" y="0"/>
                  <a:pt x="47818" y="0"/>
                </a:cubicBezTo>
                <a:cubicBezTo>
                  <a:pt x="74226" y="0"/>
                  <a:pt x="95635" y="21409"/>
                  <a:pt x="95635"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80" name="Freeform: Shape 1679">
            <a:extLst>
              <a:ext uri="{FF2B5EF4-FFF2-40B4-BE49-F238E27FC236}">
                <a16:creationId xmlns="" xmlns:a16="http://schemas.microsoft.com/office/drawing/2014/main" id="{D74386C2-67F5-4EB7-83DD-6587053614C4}"/>
              </a:ext>
            </a:extLst>
          </p:cNvPr>
          <p:cNvSpPr/>
          <p:nvPr/>
        </p:nvSpPr>
        <p:spPr>
          <a:xfrm>
            <a:off x="10695997" y="4154715"/>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8" y="95635"/>
                  <a:pt x="0" y="74226"/>
                  <a:pt x="0" y="47817"/>
                </a:cubicBezTo>
                <a:cubicBezTo>
                  <a:pt x="0" y="21409"/>
                  <a:pt x="21409" y="0"/>
                  <a:pt x="47817" y="0"/>
                </a:cubicBezTo>
                <a:cubicBezTo>
                  <a:pt x="74226" y="0"/>
                  <a:pt x="95634" y="21409"/>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81" name="Freeform: Shape 1680">
            <a:extLst>
              <a:ext uri="{FF2B5EF4-FFF2-40B4-BE49-F238E27FC236}">
                <a16:creationId xmlns="" xmlns:a16="http://schemas.microsoft.com/office/drawing/2014/main" id="{C5CBFF78-B60E-4061-B9D1-17B16C231B54}"/>
              </a:ext>
            </a:extLst>
          </p:cNvPr>
          <p:cNvSpPr/>
          <p:nvPr/>
        </p:nvSpPr>
        <p:spPr>
          <a:xfrm>
            <a:off x="10675184" y="4154711"/>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8" y="95635"/>
                  <a:pt x="0" y="74226"/>
                  <a:pt x="0" y="47817"/>
                </a:cubicBezTo>
                <a:cubicBezTo>
                  <a:pt x="0" y="21409"/>
                  <a:pt x="21409" y="0"/>
                  <a:pt x="47817" y="0"/>
                </a:cubicBezTo>
                <a:cubicBezTo>
                  <a:pt x="74226" y="0"/>
                  <a:pt x="95634" y="21409"/>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82" name="Freeform: Shape 1681">
            <a:extLst>
              <a:ext uri="{FF2B5EF4-FFF2-40B4-BE49-F238E27FC236}">
                <a16:creationId xmlns="" xmlns:a16="http://schemas.microsoft.com/office/drawing/2014/main" id="{506C7977-EBF9-4627-A69B-0FD7DF637CB8}"/>
              </a:ext>
            </a:extLst>
          </p:cNvPr>
          <p:cNvSpPr/>
          <p:nvPr/>
        </p:nvSpPr>
        <p:spPr>
          <a:xfrm>
            <a:off x="10659365" y="4154710"/>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8" y="95635"/>
                  <a:pt x="0" y="74226"/>
                  <a:pt x="0" y="47817"/>
                </a:cubicBezTo>
                <a:cubicBezTo>
                  <a:pt x="0" y="21409"/>
                  <a:pt x="21409" y="0"/>
                  <a:pt x="47817" y="0"/>
                </a:cubicBezTo>
                <a:cubicBezTo>
                  <a:pt x="74226" y="0"/>
                  <a:pt x="95634" y="21409"/>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83" name="Freeform: Shape 1682">
            <a:extLst>
              <a:ext uri="{FF2B5EF4-FFF2-40B4-BE49-F238E27FC236}">
                <a16:creationId xmlns="" xmlns:a16="http://schemas.microsoft.com/office/drawing/2014/main" id="{5496582B-D69E-4DB0-8FF4-415DCB2BFEC4}"/>
              </a:ext>
            </a:extLst>
          </p:cNvPr>
          <p:cNvSpPr/>
          <p:nvPr/>
        </p:nvSpPr>
        <p:spPr>
          <a:xfrm>
            <a:off x="10584433" y="4154710"/>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8" y="95635"/>
                  <a:pt x="0" y="74226"/>
                  <a:pt x="0" y="47817"/>
                </a:cubicBezTo>
                <a:cubicBezTo>
                  <a:pt x="0" y="21409"/>
                  <a:pt x="21409" y="0"/>
                  <a:pt x="47817" y="0"/>
                </a:cubicBezTo>
                <a:cubicBezTo>
                  <a:pt x="74226" y="0"/>
                  <a:pt x="95634" y="21409"/>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84" name="Freeform: Shape 1683">
            <a:extLst>
              <a:ext uri="{FF2B5EF4-FFF2-40B4-BE49-F238E27FC236}">
                <a16:creationId xmlns="" xmlns:a16="http://schemas.microsoft.com/office/drawing/2014/main" id="{304751B6-93E1-401B-8BA8-EA8CB915F954}"/>
              </a:ext>
            </a:extLst>
          </p:cNvPr>
          <p:cNvSpPr/>
          <p:nvPr/>
        </p:nvSpPr>
        <p:spPr>
          <a:xfrm>
            <a:off x="10545304" y="4118844"/>
            <a:ext cx="58278" cy="66073"/>
          </a:xfrm>
          <a:custGeom>
            <a:avLst/>
            <a:gdLst>
              <a:gd name="connsiteX0" fmla="*/ 95635 w 88084"/>
              <a:gd name="connsiteY0" fmla="*/ 47817 h 88084"/>
              <a:gd name="connsiteX1" fmla="*/ 47818 w 88084"/>
              <a:gd name="connsiteY1" fmla="*/ 95635 h 88084"/>
              <a:gd name="connsiteX2" fmla="*/ 0 w 88084"/>
              <a:gd name="connsiteY2" fmla="*/ 47817 h 88084"/>
              <a:gd name="connsiteX3" fmla="*/ 47818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5"/>
                  <a:pt x="47818" y="95635"/>
                </a:cubicBezTo>
                <a:cubicBezTo>
                  <a:pt x="21409" y="95635"/>
                  <a:pt x="0" y="74226"/>
                  <a:pt x="0" y="47817"/>
                </a:cubicBezTo>
                <a:cubicBezTo>
                  <a:pt x="0" y="21409"/>
                  <a:pt x="21409" y="0"/>
                  <a:pt x="47818" y="0"/>
                </a:cubicBezTo>
                <a:cubicBezTo>
                  <a:pt x="74226" y="0"/>
                  <a:pt x="95635" y="21409"/>
                  <a:pt x="95635"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85" name="Freeform: Shape 1684">
            <a:extLst>
              <a:ext uri="{FF2B5EF4-FFF2-40B4-BE49-F238E27FC236}">
                <a16:creationId xmlns="" xmlns:a16="http://schemas.microsoft.com/office/drawing/2014/main" id="{51C171C6-EA00-493F-AEB5-553289A9939A}"/>
              </a:ext>
            </a:extLst>
          </p:cNvPr>
          <p:cNvSpPr/>
          <p:nvPr/>
        </p:nvSpPr>
        <p:spPr>
          <a:xfrm>
            <a:off x="10511174" y="4082976"/>
            <a:ext cx="58278" cy="66073"/>
          </a:xfrm>
          <a:custGeom>
            <a:avLst/>
            <a:gdLst>
              <a:gd name="connsiteX0" fmla="*/ 95635 w 88084"/>
              <a:gd name="connsiteY0" fmla="*/ 47817 h 88084"/>
              <a:gd name="connsiteX1" fmla="*/ 47817 w 88084"/>
              <a:gd name="connsiteY1" fmla="*/ 95634 h 88084"/>
              <a:gd name="connsiteX2" fmla="*/ 0 w 88084"/>
              <a:gd name="connsiteY2" fmla="*/ 47817 h 88084"/>
              <a:gd name="connsiteX3" fmla="*/ 47817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4"/>
                  <a:pt x="47817" y="95634"/>
                </a:cubicBezTo>
                <a:cubicBezTo>
                  <a:pt x="21409" y="95634"/>
                  <a:pt x="0" y="74226"/>
                  <a:pt x="0" y="47817"/>
                </a:cubicBezTo>
                <a:cubicBezTo>
                  <a:pt x="0" y="21408"/>
                  <a:pt x="21409" y="0"/>
                  <a:pt x="47817" y="0"/>
                </a:cubicBezTo>
                <a:cubicBezTo>
                  <a:pt x="74226" y="0"/>
                  <a:pt x="95635" y="21408"/>
                  <a:pt x="95635"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86" name="Freeform: Shape 1685">
            <a:extLst>
              <a:ext uri="{FF2B5EF4-FFF2-40B4-BE49-F238E27FC236}">
                <a16:creationId xmlns="" xmlns:a16="http://schemas.microsoft.com/office/drawing/2014/main" id="{D8AF7EAA-DC75-4E9B-9C36-6B259FAFE24D}"/>
              </a:ext>
            </a:extLst>
          </p:cNvPr>
          <p:cNvSpPr/>
          <p:nvPr/>
        </p:nvSpPr>
        <p:spPr>
          <a:xfrm>
            <a:off x="10479535" y="4082976"/>
            <a:ext cx="58278" cy="66073"/>
          </a:xfrm>
          <a:custGeom>
            <a:avLst/>
            <a:gdLst>
              <a:gd name="connsiteX0" fmla="*/ 95634 w 88084"/>
              <a:gd name="connsiteY0" fmla="*/ 47817 h 88084"/>
              <a:gd name="connsiteX1" fmla="*/ 47817 w 88084"/>
              <a:gd name="connsiteY1" fmla="*/ 95634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4"/>
                  <a:pt x="47817" y="95634"/>
                </a:cubicBezTo>
                <a:cubicBezTo>
                  <a:pt x="21408" y="95634"/>
                  <a:pt x="0" y="74226"/>
                  <a:pt x="0" y="47817"/>
                </a:cubicBezTo>
                <a:cubicBezTo>
                  <a:pt x="0" y="21408"/>
                  <a:pt x="21409" y="0"/>
                  <a:pt x="47817" y="0"/>
                </a:cubicBezTo>
                <a:cubicBezTo>
                  <a:pt x="74226" y="0"/>
                  <a:pt x="95634" y="21408"/>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87" name="Freeform: Shape 1686">
            <a:extLst>
              <a:ext uri="{FF2B5EF4-FFF2-40B4-BE49-F238E27FC236}">
                <a16:creationId xmlns="" xmlns:a16="http://schemas.microsoft.com/office/drawing/2014/main" id="{1B50A58C-9BF5-4219-A95B-F0F8F78DCDB8}"/>
              </a:ext>
            </a:extLst>
          </p:cNvPr>
          <p:cNvSpPr/>
          <p:nvPr/>
        </p:nvSpPr>
        <p:spPr>
          <a:xfrm>
            <a:off x="10457886" y="4082976"/>
            <a:ext cx="58278" cy="66073"/>
          </a:xfrm>
          <a:custGeom>
            <a:avLst/>
            <a:gdLst>
              <a:gd name="connsiteX0" fmla="*/ 95635 w 88084"/>
              <a:gd name="connsiteY0" fmla="*/ 47817 h 88084"/>
              <a:gd name="connsiteX1" fmla="*/ 47818 w 88084"/>
              <a:gd name="connsiteY1" fmla="*/ 95634 h 88084"/>
              <a:gd name="connsiteX2" fmla="*/ 0 w 88084"/>
              <a:gd name="connsiteY2" fmla="*/ 47817 h 88084"/>
              <a:gd name="connsiteX3" fmla="*/ 47818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4"/>
                  <a:pt x="47818" y="95634"/>
                </a:cubicBezTo>
                <a:cubicBezTo>
                  <a:pt x="21409" y="95634"/>
                  <a:pt x="0" y="74226"/>
                  <a:pt x="0" y="47817"/>
                </a:cubicBezTo>
                <a:cubicBezTo>
                  <a:pt x="0" y="21408"/>
                  <a:pt x="21409" y="0"/>
                  <a:pt x="47818" y="0"/>
                </a:cubicBezTo>
                <a:cubicBezTo>
                  <a:pt x="74226" y="0"/>
                  <a:pt x="95635" y="21408"/>
                  <a:pt x="95635"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88" name="Freeform: Shape 1687">
            <a:extLst>
              <a:ext uri="{FF2B5EF4-FFF2-40B4-BE49-F238E27FC236}">
                <a16:creationId xmlns="" xmlns:a16="http://schemas.microsoft.com/office/drawing/2014/main" id="{417C766C-5C40-434F-A0F6-CCAD674D7FA4}"/>
              </a:ext>
            </a:extLst>
          </p:cNvPr>
          <p:cNvSpPr/>
          <p:nvPr/>
        </p:nvSpPr>
        <p:spPr>
          <a:xfrm>
            <a:off x="10439572" y="4082976"/>
            <a:ext cx="58278" cy="66073"/>
          </a:xfrm>
          <a:custGeom>
            <a:avLst/>
            <a:gdLst>
              <a:gd name="connsiteX0" fmla="*/ 95634 w 88084"/>
              <a:gd name="connsiteY0" fmla="*/ 47817 h 88084"/>
              <a:gd name="connsiteX1" fmla="*/ 47817 w 88084"/>
              <a:gd name="connsiteY1" fmla="*/ 95634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4"/>
                  <a:pt x="47817" y="95634"/>
                </a:cubicBezTo>
                <a:cubicBezTo>
                  <a:pt x="21409" y="95634"/>
                  <a:pt x="0" y="74226"/>
                  <a:pt x="0" y="47817"/>
                </a:cubicBezTo>
                <a:cubicBezTo>
                  <a:pt x="0" y="21408"/>
                  <a:pt x="21409" y="0"/>
                  <a:pt x="47817" y="0"/>
                </a:cubicBezTo>
                <a:cubicBezTo>
                  <a:pt x="74226" y="0"/>
                  <a:pt x="95634" y="21408"/>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89" name="Freeform: Shape 1688">
            <a:extLst>
              <a:ext uri="{FF2B5EF4-FFF2-40B4-BE49-F238E27FC236}">
                <a16:creationId xmlns="" xmlns:a16="http://schemas.microsoft.com/office/drawing/2014/main" id="{54871BDD-BD77-4C2E-BB21-993C58B94419}"/>
              </a:ext>
            </a:extLst>
          </p:cNvPr>
          <p:cNvSpPr/>
          <p:nvPr/>
        </p:nvSpPr>
        <p:spPr>
          <a:xfrm>
            <a:off x="10416262" y="4082981"/>
            <a:ext cx="58278" cy="66073"/>
          </a:xfrm>
          <a:custGeom>
            <a:avLst/>
            <a:gdLst>
              <a:gd name="connsiteX0" fmla="*/ 95635 w 88084"/>
              <a:gd name="connsiteY0" fmla="*/ 47817 h 88084"/>
              <a:gd name="connsiteX1" fmla="*/ 47818 w 88084"/>
              <a:gd name="connsiteY1" fmla="*/ 95634 h 88084"/>
              <a:gd name="connsiteX2" fmla="*/ 0 w 88084"/>
              <a:gd name="connsiteY2" fmla="*/ 47817 h 88084"/>
              <a:gd name="connsiteX3" fmla="*/ 47818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4"/>
                  <a:pt x="47818" y="95634"/>
                </a:cubicBezTo>
                <a:cubicBezTo>
                  <a:pt x="21409" y="95634"/>
                  <a:pt x="0" y="74226"/>
                  <a:pt x="0" y="47817"/>
                </a:cubicBezTo>
                <a:cubicBezTo>
                  <a:pt x="0" y="21408"/>
                  <a:pt x="21409" y="0"/>
                  <a:pt x="47818" y="0"/>
                </a:cubicBezTo>
                <a:cubicBezTo>
                  <a:pt x="74226" y="0"/>
                  <a:pt x="95635" y="21408"/>
                  <a:pt x="95635"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90" name="Freeform: Shape 1689">
            <a:extLst>
              <a:ext uri="{FF2B5EF4-FFF2-40B4-BE49-F238E27FC236}">
                <a16:creationId xmlns="" xmlns:a16="http://schemas.microsoft.com/office/drawing/2014/main" id="{9835F4B7-A0E9-454B-BE65-D2E554E75C3B}"/>
              </a:ext>
            </a:extLst>
          </p:cNvPr>
          <p:cNvSpPr/>
          <p:nvPr/>
        </p:nvSpPr>
        <p:spPr>
          <a:xfrm>
            <a:off x="10363812" y="4047111"/>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8" y="95635"/>
                  <a:pt x="0" y="74226"/>
                  <a:pt x="0" y="47817"/>
                </a:cubicBezTo>
                <a:cubicBezTo>
                  <a:pt x="0" y="21409"/>
                  <a:pt x="21409" y="0"/>
                  <a:pt x="47817" y="0"/>
                </a:cubicBezTo>
                <a:cubicBezTo>
                  <a:pt x="74226" y="0"/>
                  <a:pt x="95634" y="21409"/>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91" name="Freeform: Shape 1690">
            <a:extLst>
              <a:ext uri="{FF2B5EF4-FFF2-40B4-BE49-F238E27FC236}">
                <a16:creationId xmlns="" xmlns:a16="http://schemas.microsoft.com/office/drawing/2014/main" id="{C61C2739-79D2-4C12-8134-E1A413C89959}"/>
              </a:ext>
            </a:extLst>
          </p:cNvPr>
          <p:cNvSpPr/>
          <p:nvPr/>
        </p:nvSpPr>
        <p:spPr>
          <a:xfrm>
            <a:off x="10332174" y="3998974"/>
            <a:ext cx="58278" cy="66073"/>
          </a:xfrm>
          <a:custGeom>
            <a:avLst/>
            <a:gdLst>
              <a:gd name="connsiteX0" fmla="*/ 95635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5"/>
                  <a:pt x="47817" y="95635"/>
                </a:cubicBezTo>
                <a:cubicBezTo>
                  <a:pt x="21409" y="95635"/>
                  <a:pt x="0" y="74226"/>
                  <a:pt x="0" y="47817"/>
                </a:cubicBezTo>
                <a:cubicBezTo>
                  <a:pt x="0" y="21409"/>
                  <a:pt x="21409" y="0"/>
                  <a:pt x="47817" y="0"/>
                </a:cubicBezTo>
                <a:cubicBezTo>
                  <a:pt x="74226" y="0"/>
                  <a:pt x="95635" y="21409"/>
                  <a:pt x="95635"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92" name="Freeform: Shape 1691">
            <a:extLst>
              <a:ext uri="{FF2B5EF4-FFF2-40B4-BE49-F238E27FC236}">
                <a16:creationId xmlns="" xmlns:a16="http://schemas.microsoft.com/office/drawing/2014/main" id="{B323A481-F134-4F40-9CA3-BDD15BA1BFB9}"/>
              </a:ext>
            </a:extLst>
          </p:cNvPr>
          <p:cNvSpPr/>
          <p:nvPr/>
        </p:nvSpPr>
        <p:spPr>
          <a:xfrm>
            <a:off x="10293877" y="3998974"/>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9" y="95635"/>
                  <a:pt x="0" y="74226"/>
                  <a:pt x="0" y="47817"/>
                </a:cubicBezTo>
                <a:cubicBezTo>
                  <a:pt x="0" y="21409"/>
                  <a:pt x="21409" y="0"/>
                  <a:pt x="47817" y="0"/>
                </a:cubicBezTo>
                <a:cubicBezTo>
                  <a:pt x="74226" y="0"/>
                  <a:pt x="95634" y="21409"/>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93" name="Freeform: Shape 1692">
            <a:extLst>
              <a:ext uri="{FF2B5EF4-FFF2-40B4-BE49-F238E27FC236}">
                <a16:creationId xmlns="" xmlns:a16="http://schemas.microsoft.com/office/drawing/2014/main" id="{A6BDDFE2-5BB2-4B49-A31A-C30715E626A0}"/>
              </a:ext>
            </a:extLst>
          </p:cNvPr>
          <p:cNvSpPr/>
          <p:nvPr/>
        </p:nvSpPr>
        <p:spPr>
          <a:xfrm>
            <a:off x="10287220" y="3998974"/>
            <a:ext cx="58278" cy="66073"/>
          </a:xfrm>
          <a:custGeom>
            <a:avLst/>
            <a:gdLst>
              <a:gd name="connsiteX0" fmla="*/ 95635 w 88084"/>
              <a:gd name="connsiteY0" fmla="*/ 47817 h 88084"/>
              <a:gd name="connsiteX1" fmla="*/ 47818 w 88084"/>
              <a:gd name="connsiteY1" fmla="*/ 95635 h 88084"/>
              <a:gd name="connsiteX2" fmla="*/ 0 w 88084"/>
              <a:gd name="connsiteY2" fmla="*/ 47817 h 88084"/>
              <a:gd name="connsiteX3" fmla="*/ 47818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5"/>
                  <a:pt x="47818" y="95635"/>
                </a:cubicBezTo>
                <a:cubicBezTo>
                  <a:pt x="21409" y="95635"/>
                  <a:pt x="0" y="74226"/>
                  <a:pt x="0" y="47817"/>
                </a:cubicBezTo>
                <a:cubicBezTo>
                  <a:pt x="0" y="21409"/>
                  <a:pt x="21409" y="0"/>
                  <a:pt x="47818" y="0"/>
                </a:cubicBezTo>
                <a:cubicBezTo>
                  <a:pt x="74226" y="0"/>
                  <a:pt x="95635" y="21409"/>
                  <a:pt x="95635"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94" name="Freeform: Shape 1693">
            <a:extLst>
              <a:ext uri="{FF2B5EF4-FFF2-40B4-BE49-F238E27FC236}">
                <a16:creationId xmlns="" xmlns:a16="http://schemas.microsoft.com/office/drawing/2014/main" id="{810F1E31-5E94-48E1-93EF-D9A796FF338A}"/>
              </a:ext>
            </a:extLst>
          </p:cNvPr>
          <p:cNvSpPr/>
          <p:nvPr/>
        </p:nvSpPr>
        <p:spPr>
          <a:xfrm>
            <a:off x="10230606" y="3959330"/>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8" y="95635"/>
                  <a:pt x="0" y="74226"/>
                  <a:pt x="0" y="47817"/>
                </a:cubicBezTo>
                <a:cubicBezTo>
                  <a:pt x="0" y="21409"/>
                  <a:pt x="21409" y="0"/>
                  <a:pt x="47817" y="0"/>
                </a:cubicBezTo>
                <a:cubicBezTo>
                  <a:pt x="74226" y="0"/>
                  <a:pt x="95634" y="21409"/>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95" name="Freeform: Shape 1694">
            <a:extLst>
              <a:ext uri="{FF2B5EF4-FFF2-40B4-BE49-F238E27FC236}">
                <a16:creationId xmlns="" xmlns:a16="http://schemas.microsoft.com/office/drawing/2014/main" id="{FDA2B85E-F85A-4C55-AAB5-2466761FBA21}"/>
              </a:ext>
            </a:extLst>
          </p:cNvPr>
          <p:cNvSpPr/>
          <p:nvPr/>
        </p:nvSpPr>
        <p:spPr>
          <a:xfrm>
            <a:off x="10179822" y="3927236"/>
            <a:ext cx="58278" cy="66073"/>
          </a:xfrm>
          <a:custGeom>
            <a:avLst/>
            <a:gdLst>
              <a:gd name="connsiteX0" fmla="*/ 95634 w 88084"/>
              <a:gd name="connsiteY0" fmla="*/ 47817 h 88084"/>
              <a:gd name="connsiteX1" fmla="*/ 47817 w 88084"/>
              <a:gd name="connsiteY1" fmla="*/ 95634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4"/>
                  <a:pt x="47817" y="95634"/>
                </a:cubicBezTo>
                <a:cubicBezTo>
                  <a:pt x="21408" y="95634"/>
                  <a:pt x="0" y="74226"/>
                  <a:pt x="0" y="47817"/>
                </a:cubicBezTo>
                <a:cubicBezTo>
                  <a:pt x="0" y="21408"/>
                  <a:pt x="21409" y="0"/>
                  <a:pt x="47817" y="0"/>
                </a:cubicBezTo>
                <a:cubicBezTo>
                  <a:pt x="74226" y="0"/>
                  <a:pt x="95634" y="21408"/>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96" name="Freeform: Shape 1695">
            <a:extLst>
              <a:ext uri="{FF2B5EF4-FFF2-40B4-BE49-F238E27FC236}">
                <a16:creationId xmlns="" xmlns:a16="http://schemas.microsoft.com/office/drawing/2014/main" id="{0B5CAAB9-D2C8-4537-AF91-6D965730FCCA}"/>
              </a:ext>
            </a:extLst>
          </p:cNvPr>
          <p:cNvSpPr/>
          <p:nvPr/>
        </p:nvSpPr>
        <p:spPr>
          <a:xfrm>
            <a:off x="10163172" y="3888539"/>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8" y="95635"/>
                  <a:pt x="0" y="74226"/>
                  <a:pt x="0" y="47817"/>
                </a:cubicBezTo>
                <a:cubicBezTo>
                  <a:pt x="0" y="21409"/>
                  <a:pt x="21409" y="0"/>
                  <a:pt x="47817" y="0"/>
                </a:cubicBezTo>
                <a:cubicBezTo>
                  <a:pt x="74226" y="0"/>
                  <a:pt x="95634" y="21409"/>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97" name="Freeform: Shape 1696">
            <a:extLst>
              <a:ext uri="{FF2B5EF4-FFF2-40B4-BE49-F238E27FC236}">
                <a16:creationId xmlns="" xmlns:a16="http://schemas.microsoft.com/office/drawing/2014/main" id="{EABCBDD6-B501-44DC-8E5E-A5E9820FAF1B}"/>
              </a:ext>
            </a:extLst>
          </p:cNvPr>
          <p:cNvSpPr/>
          <p:nvPr/>
        </p:nvSpPr>
        <p:spPr>
          <a:xfrm>
            <a:off x="10100733" y="3852667"/>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8" y="95635"/>
                  <a:pt x="0" y="74226"/>
                  <a:pt x="0" y="47817"/>
                </a:cubicBezTo>
                <a:cubicBezTo>
                  <a:pt x="0" y="21409"/>
                  <a:pt x="21409" y="0"/>
                  <a:pt x="47817" y="0"/>
                </a:cubicBezTo>
                <a:cubicBezTo>
                  <a:pt x="74226" y="0"/>
                  <a:pt x="95634" y="21409"/>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98" name="Freeform: Shape 1697">
            <a:extLst>
              <a:ext uri="{FF2B5EF4-FFF2-40B4-BE49-F238E27FC236}">
                <a16:creationId xmlns="" xmlns:a16="http://schemas.microsoft.com/office/drawing/2014/main" id="{9C3D6A4C-05FE-4A64-A3D8-2A7069C718F0}"/>
              </a:ext>
            </a:extLst>
          </p:cNvPr>
          <p:cNvSpPr/>
          <p:nvPr/>
        </p:nvSpPr>
        <p:spPr>
          <a:xfrm>
            <a:off x="10049113" y="3830015"/>
            <a:ext cx="58278" cy="66073"/>
          </a:xfrm>
          <a:custGeom>
            <a:avLst/>
            <a:gdLst>
              <a:gd name="connsiteX0" fmla="*/ 95635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5"/>
                  <a:pt x="47817" y="95635"/>
                </a:cubicBezTo>
                <a:cubicBezTo>
                  <a:pt x="21409" y="95635"/>
                  <a:pt x="0" y="74226"/>
                  <a:pt x="0" y="47817"/>
                </a:cubicBezTo>
                <a:cubicBezTo>
                  <a:pt x="0" y="21409"/>
                  <a:pt x="21409" y="0"/>
                  <a:pt x="47817" y="0"/>
                </a:cubicBezTo>
                <a:cubicBezTo>
                  <a:pt x="74226" y="0"/>
                  <a:pt x="95635" y="21409"/>
                  <a:pt x="95635"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99" name="Freeform: Shape 1698">
            <a:extLst>
              <a:ext uri="{FF2B5EF4-FFF2-40B4-BE49-F238E27FC236}">
                <a16:creationId xmlns="" xmlns:a16="http://schemas.microsoft.com/office/drawing/2014/main" id="{035EA47C-776E-417E-A914-0EBBCC788617}"/>
              </a:ext>
            </a:extLst>
          </p:cNvPr>
          <p:cNvSpPr/>
          <p:nvPr/>
        </p:nvSpPr>
        <p:spPr>
          <a:xfrm>
            <a:off x="10029134" y="3830015"/>
            <a:ext cx="58278" cy="66073"/>
          </a:xfrm>
          <a:custGeom>
            <a:avLst/>
            <a:gdLst>
              <a:gd name="connsiteX0" fmla="*/ 95635 w 88084"/>
              <a:gd name="connsiteY0" fmla="*/ 47817 h 88084"/>
              <a:gd name="connsiteX1" fmla="*/ 47818 w 88084"/>
              <a:gd name="connsiteY1" fmla="*/ 95635 h 88084"/>
              <a:gd name="connsiteX2" fmla="*/ 0 w 88084"/>
              <a:gd name="connsiteY2" fmla="*/ 47817 h 88084"/>
              <a:gd name="connsiteX3" fmla="*/ 47818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5"/>
                  <a:pt x="47818" y="95635"/>
                </a:cubicBezTo>
                <a:cubicBezTo>
                  <a:pt x="21409" y="95635"/>
                  <a:pt x="0" y="74226"/>
                  <a:pt x="0" y="47817"/>
                </a:cubicBezTo>
                <a:cubicBezTo>
                  <a:pt x="0" y="21409"/>
                  <a:pt x="21409" y="0"/>
                  <a:pt x="47818" y="0"/>
                </a:cubicBezTo>
                <a:cubicBezTo>
                  <a:pt x="74226" y="0"/>
                  <a:pt x="95635" y="21409"/>
                  <a:pt x="95635"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00" name="Freeform: Shape 1699">
            <a:extLst>
              <a:ext uri="{FF2B5EF4-FFF2-40B4-BE49-F238E27FC236}">
                <a16:creationId xmlns="" xmlns:a16="http://schemas.microsoft.com/office/drawing/2014/main" id="{249F10AF-5AE2-4FC6-9301-11D42B7C9AB8}"/>
              </a:ext>
            </a:extLst>
          </p:cNvPr>
          <p:cNvSpPr/>
          <p:nvPr/>
        </p:nvSpPr>
        <p:spPr>
          <a:xfrm>
            <a:off x="9997496" y="3830015"/>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8" y="95635"/>
                  <a:pt x="0" y="74226"/>
                  <a:pt x="0" y="47817"/>
                </a:cubicBezTo>
                <a:cubicBezTo>
                  <a:pt x="0" y="21409"/>
                  <a:pt x="21409" y="0"/>
                  <a:pt x="47817" y="0"/>
                </a:cubicBezTo>
                <a:cubicBezTo>
                  <a:pt x="74226" y="0"/>
                  <a:pt x="95634" y="21409"/>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01" name="Freeform: Shape 1700">
            <a:extLst>
              <a:ext uri="{FF2B5EF4-FFF2-40B4-BE49-F238E27FC236}">
                <a16:creationId xmlns="" xmlns:a16="http://schemas.microsoft.com/office/drawing/2014/main" id="{69CDFFDE-B8A8-497E-A269-D9AD4601D0B0}"/>
              </a:ext>
            </a:extLst>
          </p:cNvPr>
          <p:cNvSpPr/>
          <p:nvPr/>
        </p:nvSpPr>
        <p:spPr>
          <a:xfrm>
            <a:off x="9977516" y="3830015"/>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9" y="95635"/>
                  <a:pt x="0" y="74226"/>
                  <a:pt x="0" y="47817"/>
                </a:cubicBezTo>
                <a:cubicBezTo>
                  <a:pt x="0" y="21409"/>
                  <a:pt x="21409" y="0"/>
                  <a:pt x="47817" y="0"/>
                </a:cubicBezTo>
                <a:cubicBezTo>
                  <a:pt x="74226" y="0"/>
                  <a:pt x="95634" y="21409"/>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02" name="Freeform: Shape 1701">
            <a:extLst>
              <a:ext uri="{FF2B5EF4-FFF2-40B4-BE49-F238E27FC236}">
                <a16:creationId xmlns="" xmlns:a16="http://schemas.microsoft.com/office/drawing/2014/main" id="{3A224220-E574-463A-B1EC-E4E4B3254DA6}"/>
              </a:ext>
            </a:extLst>
          </p:cNvPr>
          <p:cNvSpPr/>
          <p:nvPr/>
        </p:nvSpPr>
        <p:spPr>
          <a:xfrm>
            <a:off x="9977516" y="3797925"/>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9" y="95635"/>
                  <a:pt x="0" y="74226"/>
                  <a:pt x="0" y="47817"/>
                </a:cubicBezTo>
                <a:cubicBezTo>
                  <a:pt x="0" y="21409"/>
                  <a:pt x="21409" y="0"/>
                  <a:pt x="47817" y="0"/>
                </a:cubicBezTo>
                <a:cubicBezTo>
                  <a:pt x="74226" y="0"/>
                  <a:pt x="95634" y="21409"/>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03" name="Freeform: Shape 1702">
            <a:extLst>
              <a:ext uri="{FF2B5EF4-FFF2-40B4-BE49-F238E27FC236}">
                <a16:creationId xmlns="" xmlns:a16="http://schemas.microsoft.com/office/drawing/2014/main" id="{FDD0DA38-4E34-4FE1-BC91-55C31E5A0F4D}"/>
              </a:ext>
            </a:extLst>
          </p:cNvPr>
          <p:cNvSpPr/>
          <p:nvPr/>
        </p:nvSpPr>
        <p:spPr>
          <a:xfrm>
            <a:off x="9940052" y="3797925"/>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9" y="95635"/>
                  <a:pt x="0" y="74226"/>
                  <a:pt x="0" y="47817"/>
                </a:cubicBezTo>
                <a:cubicBezTo>
                  <a:pt x="0" y="21409"/>
                  <a:pt x="21409" y="0"/>
                  <a:pt x="47817" y="0"/>
                </a:cubicBezTo>
                <a:cubicBezTo>
                  <a:pt x="74226" y="0"/>
                  <a:pt x="95634" y="21409"/>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04" name="Freeform: Shape 1703">
            <a:extLst>
              <a:ext uri="{FF2B5EF4-FFF2-40B4-BE49-F238E27FC236}">
                <a16:creationId xmlns="" xmlns:a16="http://schemas.microsoft.com/office/drawing/2014/main" id="{556E9E65-46F1-4518-A8B5-CB95E48F364D}"/>
              </a:ext>
            </a:extLst>
          </p:cNvPr>
          <p:cNvSpPr/>
          <p:nvPr/>
        </p:nvSpPr>
        <p:spPr>
          <a:xfrm>
            <a:off x="9897593" y="3797925"/>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8" y="95635"/>
                  <a:pt x="0" y="74226"/>
                  <a:pt x="0" y="47817"/>
                </a:cubicBezTo>
                <a:cubicBezTo>
                  <a:pt x="0" y="21409"/>
                  <a:pt x="21409" y="0"/>
                  <a:pt x="47817" y="0"/>
                </a:cubicBezTo>
                <a:cubicBezTo>
                  <a:pt x="74226" y="0"/>
                  <a:pt x="95634" y="21409"/>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05" name="Freeform: Shape 1704">
            <a:extLst>
              <a:ext uri="{FF2B5EF4-FFF2-40B4-BE49-F238E27FC236}">
                <a16:creationId xmlns="" xmlns:a16="http://schemas.microsoft.com/office/drawing/2014/main" id="{BF1AA29A-7817-46A4-B2D7-9F73DF00E499}"/>
              </a:ext>
            </a:extLst>
          </p:cNvPr>
          <p:cNvSpPr/>
          <p:nvPr/>
        </p:nvSpPr>
        <p:spPr>
          <a:xfrm>
            <a:off x="9888434" y="3797925"/>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8" y="95635"/>
                  <a:pt x="0" y="74226"/>
                  <a:pt x="0" y="47817"/>
                </a:cubicBezTo>
                <a:cubicBezTo>
                  <a:pt x="0" y="21409"/>
                  <a:pt x="21409" y="0"/>
                  <a:pt x="47817" y="0"/>
                </a:cubicBezTo>
                <a:cubicBezTo>
                  <a:pt x="74226" y="0"/>
                  <a:pt x="95634" y="21409"/>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06" name="Freeform: Shape 1705">
            <a:extLst>
              <a:ext uri="{FF2B5EF4-FFF2-40B4-BE49-F238E27FC236}">
                <a16:creationId xmlns="" xmlns:a16="http://schemas.microsoft.com/office/drawing/2014/main" id="{33CCE18A-6C16-42D0-AAEA-910AE53E8365}"/>
              </a:ext>
            </a:extLst>
          </p:cNvPr>
          <p:cNvSpPr/>
          <p:nvPr/>
        </p:nvSpPr>
        <p:spPr>
          <a:xfrm>
            <a:off x="9825163" y="3770549"/>
            <a:ext cx="58278" cy="66073"/>
          </a:xfrm>
          <a:custGeom>
            <a:avLst/>
            <a:gdLst>
              <a:gd name="connsiteX0" fmla="*/ 95635 w 88084"/>
              <a:gd name="connsiteY0" fmla="*/ 47817 h 88084"/>
              <a:gd name="connsiteX1" fmla="*/ 47818 w 88084"/>
              <a:gd name="connsiteY1" fmla="*/ 95635 h 88084"/>
              <a:gd name="connsiteX2" fmla="*/ 0 w 88084"/>
              <a:gd name="connsiteY2" fmla="*/ 47817 h 88084"/>
              <a:gd name="connsiteX3" fmla="*/ 47818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5"/>
                  <a:pt x="47818" y="95635"/>
                </a:cubicBezTo>
                <a:cubicBezTo>
                  <a:pt x="21409" y="95635"/>
                  <a:pt x="0" y="74226"/>
                  <a:pt x="0" y="47817"/>
                </a:cubicBezTo>
                <a:cubicBezTo>
                  <a:pt x="0" y="21409"/>
                  <a:pt x="21409" y="0"/>
                  <a:pt x="47818" y="0"/>
                </a:cubicBezTo>
                <a:cubicBezTo>
                  <a:pt x="74226" y="0"/>
                  <a:pt x="95635" y="21409"/>
                  <a:pt x="95635"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07" name="Freeform: Shape 1706">
            <a:extLst>
              <a:ext uri="{FF2B5EF4-FFF2-40B4-BE49-F238E27FC236}">
                <a16:creationId xmlns="" xmlns:a16="http://schemas.microsoft.com/office/drawing/2014/main" id="{25271ACD-A835-47C3-8508-9B0ED8081693}"/>
              </a:ext>
            </a:extLst>
          </p:cNvPr>
          <p:cNvSpPr/>
          <p:nvPr/>
        </p:nvSpPr>
        <p:spPr>
          <a:xfrm>
            <a:off x="9766053" y="3770549"/>
            <a:ext cx="58278" cy="66073"/>
          </a:xfrm>
          <a:custGeom>
            <a:avLst/>
            <a:gdLst>
              <a:gd name="connsiteX0" fmla="*/ 95635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5"/>
                  <a:pt x="47817" y="95635"/>
                </a:cubicBezTo>
                <a:cubicBezTo>
                  <a:pt x="21409" y="95635"/>
                  <a:pt x="0" y="74226"/>
                  <a:pt x="0" y="47817"/>
                </a:cubicBezTo>
                <a:cubicBezTo>
                  <a:pt x="0" y="21409"/>
                  <a:pt x="21409" y="0"/>
                  <a:pt x="47817" y="0"/>
                </a:cubicBezTo>
                <a:cubicBezTo>
                  <a:pt x="74226" y="0"/>
                  <a:pt x="95635" y="21409"/>
                  <a:pt x="95635"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08" name="Freeform: Shape 1707">
            <a:extLst>
              <a:ext uri="{FF2B5EF4-FFF2-40B4-BE49-F238E27FC236}">
                <a16:creationId xmlns="" xmlns:a16="http://schemas.microsoft.com/office/drawing/2014/main" id="{F85EDBF4-10E6-4E8F-9ED9-C12653AE7665}"/>
              </a:ext>
            </a:extLst>
          </p:cNvPr>
          <p:cNvSpPr/>
          <p:nvPr/>
        </p:nvSpPr>
        <p:spPr>
          <a:xfrm>
            <a:off x="9666980" y="3672386"/>
            <a:ext cx="58278" cy="66073"/>
          </a:xfrm>
          <a:custGeom>
            <a:avLst/>
            <a:gdLst>
              <a:gd name="connsiteX0" fmla="*/ 95635 w 88084"/>
              <a:gd name="connsiteY0" fmla="*/ 47817 h 88084"/>
              <a:gd name="connsiteX1" fmla="*/ 47818 w 88084"/>
              <a:gd name="connsiteY1" fmla="*/ 95634 h 88084"/>
              <a:gd name="connsiteX2" fmla="*/ 0 w 88084"/>
              <a:gd name="connsiteY2" fmla="*/ 47817 h 88084"/>
              <a:gd name="connsiteX3" fmla="*/ 47818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4"/>
                  <a:pt x="47818" y="95634"/>
                </a:cubicBezTo>
                <a:cubicBezTo>
                  <a:pt x="21409" y="95634"/>
                  <a:pt x="0" y="74226"/>
                  <a:pt x="0" y="47817"/>
                </a:cubicBezTo>
                <a:cubicBezTo>
                  <a:pt x="0" y="21408"/>
                  <a:pt x="21409" y="0"/>
                  <a:pt x="47818" y="0"/>
                </a:cubicBezTo>
                <a:cubicBezTo>
                  <a:pt x="74226" y="0"/>
                  <a:pt x="95635" y="21408"/>
                  <a:pt x="95635"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09" name="Freeform: Shape 1708">
            <a:extLst>
              <a:ext uri="{FF2B5EF4-FFF2-40B4-BE49-F238E27FC236}">
                <a16:creationId xmlns="" xmlns:a16="http://schemas.microsoft.com/office/drawing/2014/main" id="{48447A7B-A71B-4493-B3CE-5921336B36FA}"/>
              </a:ext>
            </a:extLst>
          </p:cNvPr>
          <p:cNvSpPr/>
          <p:nvPr/>
        </p:nvSpPr>
        <p:spPr>
          <a:xfrm>
            <a:off x="9556255" y="3637461"/>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8" y="95635"/>
                  <a:pt x="0" y="74226"/>
                  <a:pt x="0" y="47817"/>
                </a:cubicBezTo>
                <a:cubicBezTo>
                  <a:pt x="0" y="21409"/>
                  <a:pt x="21409" y="0"/>
                  <a:pt x="47817" y="0"/>
                </a:cubicBezTo>
                <a:cubicBezTo>
                  <a:pt x="74226" y="0"/>
                  <a:pt x="95634" y="21409"/>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10" name="Freeform: Shape 1709">
            <a:extLst>
              <a:ext uri="{FF2B5EF4-FFF2-40B4-BE49-F238E27FC236}">
                <a16:creationId xmlns="" xmlns:a16="http://schemas.microsoft.com/office/drawing/2014/main" id="{162EC4DE-DABD-4447-9FB7-1F4935BE4CCF}"/>
              </a:ext>
            </a:extLst>
          </p:cNvPr>
          <p:cNvSpPr/>
          <p:nvPr/>
        </p:nvSpPr>
        <p:spPr>
          <a:xfrm>
            <a:off x="9527948" y="3637461"/>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9" y="95635"/>
                  <a:pt x="0" y="74226"/>
                  <a:pt x="0" y="47817"/>
                </a:cubicBezTo>
                <a:cubicBezTo>
                  <a:pt x="0" y="21409"/>
                  <a:pt x="21409" y="0"/>
                  <a:pt x="47817" y="0"/>
                </a:cubicBezTo>
                <a:cubicBezTo>
                  <a:pt x="74226" y="0"/>
                  <a:pt x="95634" y="21409"/>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11" name="Freeform: Shape 1710">
            <a:extLst>
              <a:ext uri="{FF2B5EF4-FFF2-40B4-BE49-F238E27FC236}">
                <a16:creationId xmlns="" xmlns:a16="http://schemas.microsoft.com/office/drawing/2014/main" id="{A339C485-23F9-44FE-9526-AE6DCF5FD6F8}"/>
              </a:ext>
            </a:extLst>
          </p:cNvPr>
          <p:cNvSpPr/>
          <p:nvPr/>
        </p:nvSpPr>
        <p:spPr>
          <a:xfrm>
            <a:off x="9513795" y="3637461"/>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8" y="95635"/>
                  <a:pt x="0" y="74226"/>
                  <a:pt x="0" y="47817"/>
                </a:cubicBezTo>
                <a:cubicBezTo>
                  <a:pt x="0" y="21409"/>
                  <a:pt x="21409" y="0"/>
                  <a:pt x="47817" y="0"/>
                </a:cubicBezTo>
                <a:cubicBezTo>
                  <a:pt x="74226" y="0"/>
                  <a:pt x="95634" y="21409"/>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12" name="Freeform: Shape 1711">
            <a:extLst>
              <a:ext uri="{FF2B5EF4-FFF2-40B4-BE49-F238E27FC236}">
                <a16:creationId xmlns="" xmlns:a16="http://schemas.microsoft.com/office/drawing/2014/main" id="{46D3BA09-A8E9-434C-A355-756F8BCA9D08}"/>
              </a:ext>
            </a:extLst>
          </p:cNvPr>
          <p:cNvSpPr/>
          <p:nvPr/>
        </p:nvSpPr>
        <p:spPr>
          <a:xfrm>
            <a:off x="9492982" y="3596874"/>
            <a:ext cx="58278" cy="66073"/>
          </a:xfrm>
          <a:custGeom>
            <a:avLst/>
            <a:gdLst>
              <a:gd name="connsiteX0" fmla="*/ 95634 w 88084"/>
              <a:gd name="connsiteY0" fmla="*/ 47817 h 88084"/>
              <a:gd name="connsiteX1" fmla="*/ 47817 w 88084"/>
              <a:gd name="connsiteY1" fmla="*/ 95634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4"/>
                  <a:pt x="47817" y="95634"/>
                </a:cubicBezTo>
                <a:cubicBezTo>
                  <a:pt x="21408" y="95634"/>
                  <a:pt x="0" y="74226"/>
                  <a:pt x="0" y="47817"/>
                </a:cubicBezTo>
                <a:cubicBezTo>
                  <a:pt x="0" y="21408"/>
                  <a:pt x="21409" y="0"/>
                  <a:pt x="47817" y="0"/>
                </a:cubicBezTo>
                <a:cubicBezTo>
                  <a:pt x="74226" y="0"/>
                  <a:pt x="95634" y="21408"/>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13" name="Freeform: Shape 1712">
            <a:extLst>
              <a:ext uri="{FF2B5EF4-FFF2-40B4-BE49-F238E27FC236}">
                <a16:creationId xmlns="" xmlns:a16="http://schemas.microsoft.com/office/drawing/2014/main" id="{E5FCCADF-3A76-4381-8842-A608994722BE}"/>
              </a:ext>
            </a:extLst>
          </p:cNvPr>
          <p:cNvSpPr/>
          <p:nvPr/>
        </p:nvSpPr>
        <p:spPr>
          <a:xfrm>
            <a:off x="9458016" y="3596874"/>
            <a:ext cx="58278" cy="66073"/>
          </a:xfrm>
          <a:custGeom>
            <a:avLst/>
            <a:gdLst>
              <a:gd name="connsiteX0" fmla="*/ 95635 w 88084"/>
              <a:gd name="connsiteY0" fmla="*/ 47817 h 88084"/>
              <a:gd name="connsiteX1" fmla="*/ 47817 w 88084"/>
              <a:gd name="connsiteY1" fmla="*/ 95634 h 88084"/>
              <a:gd name="connsiteX2" fmla="*/ 0 w 88084"/>
              <a:gd name="connsiteY2" fmla="*/ 47817 h 88084"/>
              <a:gd name="connsiteX3" fmla="*/ 47817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4"/>
                  <a:pt x="47817" y="95634"/>
                </a:cubicBezTo>
                <a:cubicBezTo>
                  <a:pt x="21409" y="95634"/>
                  <a:pt x="0" y="74226"/>
                  <a:pt x="0" y="47817"/>
                </a:cubicBezTo>
                <a:cubicBezTo>
                  <a:pt x="0" y="21408"/>
                  <a:pt x="21409" y="0"/>
                  <a:pt x="47817" y="0"/>
                </a:cubicBezTo>
                <a:cubicBezTo>
                  <a:pt x="74226" y="0"/>
                  <a:pt x="95635" y="21408"/>
                  <a:pt x="95635"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14" name="Freeform: Shape 1713">
            <a:extLst>
              <a:ext uri="{FF2B5EF4-FFF2-40B4-BE49-F238E27FC236}">
                <a16:creationId xmlns="" xmlns:a16="http://schemas.microsoft.com/office/drawing/2014/main" id="{571403C3-2739-42D8-B474-C92B55EB3E8D}"/>
              </a:ext>
            </a:extLst>
          </p:cNvPr>
          <p:cNvSpPr/>
          <p:nvPr/>
        </p:nvSpPr>
        <p:spPr>
          <a:xfrm>
            <a:off x="9430542" y="3596874"/>
            <a:ext cx="58278" cy="66073"/>
          </a:xfrm>
          <a:custGeom>
            <a:avLst/>
            <a:gdLst>
              <a:gd name="connsiteX0" fmla="*/ 95634 w 88084"/>
              <a:gd name="connsiteY0" fmla="*/ 47817 h 88084"/>
              <a:gd name="connsiteX1" fmla="*/ 47817 w 88084"/>
              <a:gd name="connsiteY1" fmla="*/ 95634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4"/>
                  <a:pt x="47817" y="95634"/>
                </a:cubicBezTo>
                <a:cubicBezTo>
                  <a:pt x="21408" y="95634"/>
                  <a:pt x="0" y="74226"/>
                  <a:pt x="0" y="47817"/>
                </a:cubicBezTo>
                <a:cubicBezTo>
                  <a:pt x="0" y="21408"/>
                  <a:pt x="21409" y="0"/>
                  <a:pt x="47817" y="0"/>
                </a:cubicBezTo>
                <a:cubicBezTo>
                  <a:pt x="74226" y="0"/>
                  <a:pt x="95634" y="21408"/>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15" name="Freeform: Shape 1714">
            <a:extLst>
              <a:ext uri="{FF2B5EF4-FFF2-40B4-BE49-F238E27FC236}">
                <a16:creationId xmlns="" xmlns:a16="http://schemas.microsoft.com/office/drawing/2014/main" id="{054440FD-8341-418A-A448-A9AD781EAD73}"/>
              </a:ext>
            </a:extLst>
          </p:cNvPr>
          <p:cNvSpPr/>
          <p:nvPr/>
        </p:nvSpPr>
        <p:spPr>
          <a:xfrm>
            <a:off x="9365605" y="3561006"/>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9" y="95635"/>
                  <a:pt x="0" y="74226"/>
                  <a:pt x="0" y="47817"/>
                </a:cubicBezTo>
                <a:cubicBezTo>
                  <a:pt x="0" y="21409"/>
                  <a:pt x="21409" y="0"/>
                  <a:pt x="47817" y="0"/>
                </a:cubicBezTo>
                <a:cubicBezTo>
                  <a:pt x="74226" y="0"/>
                  <a:pt x="95634" y="21409"/>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16" name="Freeform: Shape 1715">
            <a:extLst>
              <a:ext uri="{FF2B5EF4-FFF2-40B4-BE49-F238E27FC236}">
                <a16:creationId xmlns="" xmlns:a16="http://schemas.microsoft.com/office/drawing/2014/main" id="{0F1CD808-A5D6-486D-A539-D6CA5A779403}"/>
              </a:ext>
            </a:extLst>
          </p:cNvPr>
          <p:cNvSpPr/>
          <p:nvPr/>
        </p:nvSpPr>
        <p:spPr>
          <a:xfrm>
            <a:off x="9365605" y="3545902"/>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9" y="95635"/>
                  <a:pt x="0" y="74226"/>
                  <a:pt x="0" y="47817"/>
                </a:cubicBezTo>
                <a:cubicBezTo>
                  <a:pt x="0" y="21409"/>
                  <a:pt x="21409" y="0"/>
                  <a:pt x="47817" y="0"/>
                </a:cubicBezTo>
                <a:cubicBezTo>
                  <a:pt x="74226" y="0"/>
                  <a:pt x="95634" y="21409"/>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17" name="Freeform: Shape 1716">
            <a:extLst>
              <a:ext uri="{FF2B5EF4-FFF2-40B4-BE49-F238E27FC236}">
                <a16:creationId xmlns="" xmlns:a16="http://schemas.microsoft.com/office/drawing/2014/main" id="{38EC8C87-2419-43F6-B803-BF124DBA9E43}"/>
              </a:ext>
            </a:extLst>
          </p:cNvPr>
          <p:cNvSpPr/>
          <p:nvPr/>
        </p:nvSpPr>
        <p:spPr>
          <a:xfrm>
            <a:off x="9365605" y="3518529"/>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9" y="95635"/>
                  <a:pt x="0" y="74226"/>
                  <a:pt x="0" y="47817"/>
                </a:cubicBezTo>
                <a:cubicBezTo>
                  <a:pt x="0" y="21409"/>
                  <a:pt x="21409" y="0"/>
                  <a:pt x="47817" y="0"/>
                </a:cubicBezTo>
                <a:cubicBezTo>
                  <a:pt x="74226" y="0"/>
                  <a:pt x="95634" y="21409"/>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18" name="Freeform: Shape 1717">
            <a:extLst>
              <a:ext uri="{FF2B5EF4-FFF2-40B4-BE49-F238E27FC236}">
                <a16:creationId xmlns="" xmlns:a16="http://schemas.microsoft.com/office/drawing/2014/main" id="{B9BF8299-D4E3-44AA-A013-3287599ADFC7}"/>
              </a:ext>
            </a:extLst>
          </p:cNvPr>
          <p:cNvSpPr/>
          <p:nvPr/>
        </p:nvSpPr>
        <p:spPr>
          <a:xfrm>
            <a:off x="9359776" y="3496820"/>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8" y="95635"/>
                  <a:pt x="0" y="74226"/>
                  <a:pt x="0" y="47817"/>
                </a:cubicBezTo>
                <a:cubicBezTo>
                  <a:pt x="0" y="21409"/>
                  <a:pt x="21409" y="0"/>
                  <a:pt x="47817" y="0"/>
                </a:cubicBezTo>
                <a:cubicBezTo>
                  <a:pt x="74226" y="0"/>
                  <a:pt x="95634" y="21409"/>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19" name="Freeform: Shape 1718">
            <a:extLst>
              <a:ext uri="{FF2B5EF4-FFF2-40B4-BE49-F238E27FC236}">
                <a16:creationId xmlns="" xmlns:a16="http://schemas.microsoft.com/office/drawing/2014/main" id="{E204EAA0-698D-420D-9A5A-07AB8A38D2F9}"/>
              </a:ext>
            </a:extLst>
          </p:cNvPr>
          <p:cNvSpPr/>
          <p:nvPr/>
        </p:nvSpPr>
        <p:spPr>
          <a:xfrm>
            <a:off x="9333967" y="3496820"/>
            <a:ext cx="58278" cy="66073"/>
          </a:xfrm>
          <a:custGeom>
            <a:avLst/>
            <a:gdLst>
              <a:gd name="connsiteX0" fmla="*/ 95635 w 88084"/>
              <a:gd name="connsiteY0" fmla="*/ 47817 h 88084"/>
              <a:gd name="connsiteX1" fmla="*/ 47818 w 88084"/>
              <a:gd name="connsiteY1" fmla="*/ 95635 h 88084"/>
              <a:gd name="connsiteX2" fmla="*/ 0 w 88084"/>
              <a:gd name="connsiteY2" fmla="*/ 47817 h 88084"/>
              <a:gd name="connsiteX3" fmla="*/ 47818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5"/>
                  <a:pt x="47818" y="95635"/>
                </a:cubicBezTo>
                <a:cubicBezTo>
                  <a:pt x="21409" y="95635"/>
                  <a:pt x="0" y="74226"/>
                  <a:pt x="0" y="47817"/>
                </a:cubicBezTo>
                <a:cubicBezTo>
                  <a:pt x="0" y="21409"/>
                  <a:pt x="21409" y="0"/>
                  <a:pt x="47818" y="0"/>
                </a:cubicBezTo>
                <a:cubicBezTo>
                  <a:pt x="74226" y="0"/>
                  <a:pt x="95635" y="21409"/>
                  <a:pt x="95635"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20" name="Freeform: Shape 1719">
            <a:extLst>
              <a:ext uri="{FF2B5EF4-FFF2-40B4-BE49-F238E27FC236}">
                <a16:creationId xmlns="" xmlns:a16="http://schemas.microsoft.com/office/drawing/2014/main" id="{1A8F2CE1-89B7-4323-BF6C-6B4F74EAFB87}"/>
              </a:ext>
            </a:extLst>
          </p:cNvPr>
          <p:cNvSpPr/>
          <p:nvPr/>
        </p:nvSpPr>
        <p:spPr>
          <a:xfrm>
            <a:off x="9277355" y="3390160"/>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8" y="95635"/>
                  <a:pt x="0" y="74226"/>
                  <a:pt x="0" y="47817"/>
                </a:cubicBezTo>
                <a:cubicBezTo>
                  <a:pt x="0" y="21409"/>
                  <a:pt x="21409" y="0"/>
                  <a:pt x="47817" y="0"/>
                </a:cubicBezTo>
                <a:cubicBezTo>
                  <a:pt x="74226" y="0"/>
                  <a:pt x="95634" y="21408"/>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21" name="Freeform: Shape 1720">
            <a:extLst>
              <a:ext uri="{FF2B5EF4-FFF2-40B4-BE49-F238E27FC236}">
                <a16:creationId xmlns="" xmlns:a16="http://schemas.microsoft.com/office/drawing/2014/main" id="{AD449F26-B870-45CB-A6EA-E6F1966B0115}"/>
              </a:ext>
            </a:extLst>
          </p:cNvPr>
          <p:cNvSpPr/>
          <p:nvPr/>
        </p:nvSpPr>
        <p:spPr>
          <a:xfrm>
            <a:off x="9270695" y="3373168"/>
            <a:ext cx="58278" cy="66073"/>
          </a:xfrm>
          <a:custGeom>
            <a:avLst/>
            <a:gdLst>
              <a:gd name="connsiteX0" fmla="*/ 95635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5"/>
                  <a:pt x="47817" y="95635"/>
                </a:cubicBezTo>
                <a:cubicBezTo>
                  <a:pt x="21409" y="95635"/>
                  <a:pt x="0" y="74226"/>
                  <a:pt x="0" y="47817"/>
                </a:cubicBezTo>
                <a:cubicBezTo>
                  <a:pt x="0" y="21409"/>
                  <a:pt x="21409" y="0"/>
                  <a:pt x="47817" y="0"/>
                </a:cubicBezTo>
                <a:cubicBezTo>
                  <a:pt x="74226" y="0"/>
                  <a:pt x="95635" y="21408"/>
                  <a:pt x="95635"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22" name="Freeform: Shape 1721">
            <a:extLst>
              <a:ext uri="{FF2B5EF4-FFF2-40B4-BE49-F238E27FC236}">
                <a16:creationId xmlns="" xmlns:a16="http://schemas.microsoft.com/office/drawing/2014/main" id="{3182D0F2-DF2C-40C5-A585-48033E855959}"/>
              </a:ext>
            </a:extLst>
          </p:cNvPr>
          <p:cNvSpPr/>
          <p:nvPr/>
        </p:nvSpPr>
        <p:spPr>
          <a:xfrm>
            <a:off x="9245720" y="3338243"/>
            <a:ext cx="58278" cy="66073"/>
          </a:xfrm>
          <a:custGeom>
            <a:avLst/>
            <a:gdLst>
              <a:gd name="connsiteX0" fmla="*/ 95635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5"/>
                  <a:pt x="47817" y="95635"/>
                </a:cubicBezTo>
                <a:cubicBezTo>
                  <a:pt x="21409" y="95635"/>
                  <a:pt x="0" y="74226"/>
                  <a:pt x="0" y="47817"/>
                </a:cubicBezTo>
                <a:cubicBezTo>
                  <a:pt x="0" y="21409"/>
                  <a:pt x="21409" y="0"/>
                  <a:pt x="47817" y="0"/>
                </a:cubicBezTo>
                <a:cubicBezTo>
                  <a:pt x="74226" y="0"/>
                  <a:pt x="95635" y="21408"/>
                  <a:pt x="95635"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23" name="Freeform: Shape 1722">
            <a:extLst>
              <a:ext uri="{FF2B5EF4-FFF2-40B4-BE49-F238E27FC236}">
                <a16:creationId xmlns="" xmlns:a16="http://schemas.microsoft.com/office/drawing/2014/main" id="{156FE757-F04C-4F83-B0A2-3E3F67311440}"/>
              </a:ext>
            </a:extLst>
          </p:cNvPr>
          <p:cNvSpPr/>
          <p:nvPr/>
        </p:nvSpPr>
        <p:spPr>
          <a:xfrm>
            <a:off x="9214084" y="3338243"/>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8" y="95635"/>
                  <a:pt x="0" y="74226"/>
                  <a:pt x="0" y="47817"/>
                </a:cubicBezTo>
                <a:cubicBezTo>
                  <a:pt x="0" y="21409"/>
                  <a:pt x="21409" y="0"/>
                  <a:pt x="47817" y="0"/>
                </a:cubicBezTo>
                <a:cubicBezTo>
                  <a:pt x="74226" y="0"/>
                  <a:pt x="95634" y="21408"/>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24" name="Freeform: Shape 1723">
            <a:extLst>
              <a:ext uri="{FF2B5EF4-FFF2-40B4-BE49-F238E27FC236}">
                <a16:creationId xmlns="" xmlns:a16="http://schemas.microsoft.com/office/drawing/2014/main" id="{864C85FB-1F78-44FD-B137-C6420E42EAEF}"/>
              </a:ext>
            </a:extLst>
          </p:cNvPr>
          <p:cNvSpPr/>
          <p:nvPr/>
        </p:nvSpPr>
        <p:spPr>
          <a:xfrm>
            <a:off x="9182448" y="3302376"/>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9" y="95635"/>
                  <a:pt x="0" y="74226"/>
                  <a:pt x="0" y="47817"/>
                </a:cubicBezTo>
                <a:cubicBezTo>
                  <a:pt x="0" y="21409"/>
                  <a:pt x="21409" y="0"/>
                  <a:pt x="47817" y="0"/>
                </a:cubicBezTo>
                <a:cubicBezTo>
                  <a:pt x="74226" y="0"/>
                  <a:pt x="95634" y="21408"/>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25" name="Freeform: Shape 1724">
            <a:extLst>
              <a:ext uri="{FF2B5EF4-FFF2-40B4-BE49-F238E27FC236}">
                <a16:creationId xmlns="" xmlns:a16="http://schemas.microsoft.com/office/drawing/2014/main" id="{5C503A78-5893-4A3F-998A-0CAA9FA27E62}"/>
              </a:ext>
            </a:extLst>
          </p:cNvPr>
          <p:cNvSpPr/>
          <p:nvPr/>
        </p:nvSpPr>
        <p:spPr>
          <a:xfrm>
            <a:off x="9151643" y="3302376"/>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8" y="95635"/>
                  <a:pt x="0" y="74226"/>
                  <a:pt x="0" y="47817"/>
                </a:cubicBezTo>
                <a:cubicBezTo>
                  <a:pt x="0" y="21409"/>
                  <a:pt x="21409" y="0"/>
                  <a:pt x="47817" y="0"/>
                </a:cubicBezTo>
                <a:cubicBezTo>
                  <a:pt x="74226" y="0"/>
                  <a:pt x="95634" y="21408"/>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26" name="Freeform: Shape 1725">
            <a:extLst>
              <a:ext uri="{FF2B5EF4-FFF2-40B4-BE49-F238E27FC236}">
                <a16:creationId xmlns="" xmlns:a16="http://schemas.microsoft.com/office/drawing/2014/main" id="{411F1CF8-A695-454B-9B00-C53FA4AC7181}"/>
              </a:ext>
            </a:extLst>
          </p:cNvPr>
          <p:cNvSpPr/>
          <p:nvPr/>
        </p:nvSpPr>
        <p:spPr>
          <a:xfrm>
            <a:off x="9079214" y="3246687"/>
            <a:ext cx="58278" cy="66073"/>
          </a:xfrm>
          <a:custGeom>
            <a:avLst/>
            <a:gdLst>
              <a:gd name="connsiteX0" fmla="*/ 95635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5"/>
                  <a:pt x="47817" y="95635"/>
                </a:cubicBezTo>
                <a:cubicBezTo>
                  <a:pt x="21409" y="95635"/>
                  <a:pt x="0" y="74226"/>
                  <a:pt x="0" y="47817"/>
                </a:cubicBezTo>
                <a:cubicBezTo>
                  <a:pt x="0" y="21409"/>
                  <a:pt x="21409" y="0"/>
                  <a:pt x="47817" y="0"/>
                </a:cubicBezTo>
                <a:cubicBezTo>
                  <a:pt x="74226" y="0"/>
                  <a:pt x="95635" y="21408"/>
                  <a:pt x="95635"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27" name="Freeform: Shape 1726">
            <a:extLst>
              <a:ext uri="{FF2B5EF4-FFF2-40B4-BE49-F238E27FC236}">
                <a16:creationId xmlns="" xmlns:a16="http://schemas.microsoft.com/office/drawing/2014/main" id="{C1E88AAA-F6C7-4728-B480-2280AB02D8DD}"/>
              </a:ext>
            </a:extLst>
          </p:cNvPr>
          <p:cNvSpPr/>
          <p:nvPr/>
        </p:nvSpPr>
        <p:spPr>
          <a:xfrm>
            <a:off x="8926026" y="3174949"/>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8" y="95635"/>
                  <a:pt x="0" y="74226"/>
                  <a:pt x="0" y="47817"/>
                </a:cubicBezTo>
                <a:cubicBezTo>
                  <a:pt x="0" y="21409"/>
                  <a:pt x="21408" y="0"/>
                  <a:pt x="47817" y="0"/>
                </a:cubicBezTo>
                <a:cubicBezTo>
                  <a:pt x="74226" y="0"/>
                  <a:pt x="95634" y="21408"/>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28" name="Freeform: Shape 1727">
            <a:extLst>
              <a:ext uri="{FF2B5EF4-FFF2-40B4-BE49-F238E27FC236}">
                <a16:creationId xmlns="" xmlns:a16="http://schemas.microsoft.com/office/drawing/2014/main" id="{6F79668A-72A7-4E66-AC34-004B284DA462}"/>
              </a:ext>
            </a:extLst>
          </p:cNvPr>
          <p:cNvSpPr/>
          <p:nvPr/>
        </p:nvSpPr>
        <p:spPr>
          <a:xfrm>
            <a:off x="8710400" y="3081504"/>
            <a:ext cx="58278" cy="66073"/>
          </a:xfrm>
          <a:custGeom>
            <a:avLst/>
            <a:gdLst>
              <a:gd name="connsiteX0" fmla="*/ 95635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5"/>
                  <a:pt x="47817" y="95635"/>
                </a:cubicBezTo>
                <a:cubicBezTo>
                  <a:pt x="21409" y="95635"/>
                  <a:pt x="0" y="74226"/>
                  <a:pt x="0" y="47817"/>
                </a:cubicBezTo>
                <a:cubicBezTo>
                  <a:pt x="0" y="21409"/>
                  <a:pt x="21409" y="0"/>
                  <a:pt x="47817" y="0"/>
                </a:cubicBezTo>
                <a:cubicBezTo>
                  <a:pt x="74226" y="0"/>
                  <a:pt x="95635" y="21408"/>
                  <a:pt x="95635"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29" name="Freeform: Shape 1728">
            <a:extLst>
              <a:ext uri="{FF2B5EF4-FFF2-40B4-BE49-F238E27FC236}">
                <a16:creationId xmlns="" xmlns:a16="http://schemas.microsoft.com/office/drawing/2014/main" id="{1F6D5075-48AE-47A2-8B52-9A4BC2C89BDF}"/>
              </a:ext>
            </a:extLst>
          </p:cNvPr>
          <p:cNvSpPr/>
          <p:nvPr/>
        </p:nvSpPr>
        <p:spPr>
          <a:xfrm>
            <a:off x="8555548" y="3010712"/>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8" y="95635"/>
                  <a:pt x="0" y="74226"/>
                  <a:pt x="0" y="47817"/>
                </a:cubicBezTo>
                <a:cubicBezTo>
                  <a:pt x="0" y="21409"/>
                  <a:pt x="21408" y="0"/>
                  <a:pt x="47817" y="0"/>
                </a:cubicBezTo>
                <a:cubicBezTo>
                  <a:pt x="74226" y="0"/>
                  <a:pt x="95634" y="21408"/>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30" name="Freeform: Shape 1729">
            <a:extLst>
              <a:ext uri="{FF2B5EF4-FFF2-40B4-BE49-F238E27FC236}">
                <a16:creationId xmlns="" xmlns:a16="http://schemas.microsoft.com/office/drawing/2014/main" id="{2212AC80-87F4-409F-BDE1-1607D06F1CC0}"/>
              </a:ext>
            </a:extLst>
          </p:cNvPr>
          <p:cNvSpPr/>
          <p:nvPr/>
        </p:nvSpPr>
        <p:spPr>
          <a:xfrm>
            <a:off x="8457311" y="2933313"/>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8" y="95635"/>
                  <a:pt x="0" y="74226"/>
                  <a:pt x="0" y="47817"/>
                </a:cubicBezTo>
                <a:cubicBezTo>
                  <a:pt x="0" y="21409"/>
                  <a:pt x="21408" y="0"/>
                  <a:pt x="47817" y="0"/>
                </a:cubicBezTo>
                <a:cubicBezTo>
                  <a:pt x="74226" y="0"/>
                  <a:pt x="95634" y="21408"/>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31" name="Freeform: Shape 1730">
            <a:extLst>
              <a:ext uri="{FF2B5EF4-FFF2-40B4-BE49-F238E27FC236}">
                <a16:creationId xmlns="" xmlns:a16="http://schemas.microsoft.com/office/drawing/2014/main" id="{02241017-F628-48B4-8B2F-18FE2BDA7888}"/>
              </a:ext>
            </a:extLst>
          </p:cNvPr>
          <p:cNvSpPr/>
          <p:nvPr/>
        </p:nvSpPr>
        <p:spPr>
          <a:xfrm>
            <a:off x="8364899" y="2824763"/>
            <a:ext cx="58278" cy="66073"/>
          </a:xfrm>
          <a:custGeom>
            <a:avLst/>
            <a:gdLst>
              <a:gd name="connsiteX0" fmla="*/ 95635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5"/>
                  <a:pt x="47817" y="95635"/>
                </a:cubicBezTo>
                <a:cubicBezTo>
                  <a:pt x="21409" y="95635"/>
                  <a:pt x="0" y="74226"/>
                  <a:pt x="0" y="47817"/>
                </a:cubicBezTo>
                <a:cubicBezTo>
                  <a:pt x="0" y="21409"/>
                  <a:pt x="21409" y="0"/>
                  <a:pt x="47817" y="0"/>
                </a:cubicBezTo>
                <a:cubicBezTo>
                  <a:pt x="74226" y="0"/>
                  <a:pt x="95635" y="21409"/>
                  <a:pt x="95635"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32" name="Freeform: Shape 1731">
            <a:extLst>
              <a:ext uri="{FF2B5EF4-FFF2-40B4-BE49-F238E27FC236}">
                <a16:creationId xmlns="" xmlns:a16="http://schemas.microsoft.com/office/drawing/2014/main" id="{F8316B15-608B-45D2-A8DA-06570A5D4844}"/>
              </a:ext>
            </a:extLst>
          </p:cNvPr>
          <p:cNvSpPr/>
          <p:nvPr/>
        </p:nvSpPr>
        <p:spPr>
          <a:xfrm>
            <a:off x="8342424" y="2824763"/>
            <a:ext cx="58278" cy="66073"/>
          </a:xfrm>
          <a:custGeom>
            <a:avLst/>
            <a:gdLst>
              <a:gd name="connsiteX0" fmla="*/ 95635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5"/>
                  <a:pt x="47817" y="95635"/>
                </a:cubicBezTo>
                <a:cubicBezTo>
                  <a:pt x="21409" y="95635"/>
                  <a:pt x="0" y="74226"/>
                  <a:pt x="0" y="47817"/>
                </a:cubicBezTo>
                <a:cubicBezTo>
                  <a:pt x="0" y="21409"/>
                  <a:pt x="21409" y="0"/>
                  <a:pt x="47817" y="0"/>
                </a:cubicBezTo>
                <a:cubicBezTo>
                  <a:pt x="74226" y="0"/>
                  <a:pt x="95635" y="21409"/>
                  <a:pt x="95635"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33" name="Freeform: Shape 1732">
            <a:extLst>
              <a:ext uri="{FF2B5EF4-FFF2-40B4-BE49-F238E27FC236}">
                <a16:creationId xmlns="" xmlns:a16="http://schemas.microsoft.com/office/drawing/2014/main" id="{7A7F12CF-8D1A-40B5-B334-4B2FD310CA0C}"/>
              </a:ext>
            </a:extLst>
          </p:cNvPr>
          <p:cNvSpPr/>
          <p:nvPr/>
        </p:nvSpPr>
        <p:spPr>
          <a:xfrm>
            <a:off x="8329935" y="2824763"/>
            <a:ext cx="58278" cy="66073"/>
          </a:xfrm>
          <a:custGeom>
            <a:avLst/>
            <a:gdLst>
              <a:gd name="connsiteX0" fmla="*/ 95635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5"/>
                  <a:pt x="47817" y="95635"/>
                </a:cubicBezTo>
                <a:cubicBezTo>
                  <a:pt x="21409" y="95635"/>
                  <a:pt x="0" y="74226"/>
                  <a:pt x="0" y="47817"/>
                </a:cubicBezTo>
                <a:cubicBezTo>
                  <a:pt x="0" y="21409"/>
                  <a:pt x="21409" y="0"/>
                  <a:pt x="47817" y="0"/>
                </a:cubicBezTo>
                <a:cubicBezTo>
                  <a:pt x="74226" y="0"/>
                  <a:pt x="95635" y="21409"/>
                  <a:pt x="95635"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34" name="Freeform: Shape 1733">
            <a:extLst>
              <a:ext uri="{FF2B5EF4-FFF2-40B4-BE49-F238E27FC236}">
                <a16:creationId xmlns="" xmlns:a16="http://schemas.microsoft.com/office/drawing/2014/main" id="{40B0A1E5-4420-411E-8A53-7D97EE9FAA62}"/>
              </a:ext>
            </a:extLst>
          </p:cNvPr>
          <p:cNvSpPr/>
          <p:nvPr/>
        </p:nvSpPr>
        <p:spPr>
          <a:xfrm>
            <a:off x="7972777" y="2583125"/>
            <a:ext cx="58278" cy="66073"/>
          </a:xfrm>
          <a:custGeom>
            <a:avLst/>
            <a:gdLst>
              <a:gd name="connsiteX0" fmla="*/ 95634 w 88084"/>
              <a:gd name="connsiteY0" fmla="*/ 47817 h 88084"/>
              <a:gd name="connsiteX1" fmla="*/ 47817 w 88084"/>
              <a:gd name="connsiteY1" fmla="*/ 95634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4"/>
                  <a:pt x="47817" y="95634"/>
                </a:cubicBezTo>
                <a:cubicBezTo>
                  <a:pt x="21408" y="95634"/>
                  <a:pt x="0" y="74226"/>
                  <a:pt x="0" y="47817"/>
                </a:cubicBezTo>
                <a:cubicBezTo>
                  <a:pt x="0" y="21409"/>
                  <a:pt x="21408" y="0"/>
                  <a:pt x="47817" y="0"/>
                </a:cubicBezTo>
                <a:cubicBezTo>
                  <a:pt x="74226" y="0"/>
                  <a:pt x="95634" y="21409"/>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35" name="Freeform: Shape 1734">
            <a:extLst>
              <a:ext uri="{FF2B5EF4-FFF2-40B4-BE49-F238E27FC236}">
                <a16:creationId xmlns="" xmlns:a16="http://schemas.microsoft.com/office/drawing/2014/main" id="{7F821DDE-9A23-4907-974B-803E2E8FAA1E}"/>
              </a:ext>
            </a:extLst>
          </p:cNvPr>
          <p:cNvSpPr/>
          <p:nvPr/>
        </p:nvSpPr>
        <p:spPr>
          <a:xfrm>
            <a:off x="7891190" y="2565191"/>
            <a:ext cx="58278" cy="66073"/>
          </a:xfrm>
          <a:custGeom>
            <a:avLst/>
            <a:gdLst>
              <a:gd name="connsiteX0" fmla="*/ 95635 w 88084"/>
              <a:gd name="connsiteY0" fmla="*/ 47817 h 88084"/>
              <a:gd name="connsiteX1" fmla="*/ 47817 w 88084"/>
              <a:gd name="connsiteY1" fmla="*/ 95634 h 88084"/>
              <a:gd name="connsiteX2" fmla="*/ 0 w 88084"/>
              <a:gd name="connsiteY2" fmla="*/ 47817 h 88084"/>
              <a:gd name="connsiteX3" fmla="*/ 47817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4"/>
                  <a:pt x="47817" y="95634"/>
                </a:cubicBezTo>
                <a:cubicBezTo>
                  <a:pt x="21409" y="95634"/>
                  <a:pt x="0" y="74226"/>
                  <a:pt x="0" y="47817"/>
                </a:cubicBezTo>
                <a:cubicBezTo>
                  <a:pt x="0" y="21408"/>
                  <a:pt x="21408" y="0"/>
                  <a:pt x="47817" y="0"/>
                </a:cubicBezTo>
                <a:cubicBezTo>
                  <a:pt x="74226" y="0"/>
                  <a:pt x="95635" y="21408"/>
                  <a:pt x="95635"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36" name="Freeform: Shape 1735">
            <a:extLst>
              <a:ext uri="{FF2B5EF4-FFF2-40B4-BE49-F238E27FC236}">
                <a16:creationId xmlns="" xmlns:a16="http://schemas.microsoft.com/office/drawing/2014/main" id="{C79D1704-1D57-4E75-9B84-814706A5ED5A}"/>
              </a:ext>
            </a:extLst>
          </p:cNvPr>
          <p:cNvSpPr/>
          <p:nvPr/>
        </p:nvSpPr>
        <p:spPr>
          <a:xfrm>
            <a:off x="7684721" y="2463250"/>
            <a:ext cx="58278" cy="66073"/>
          </a:xfrm>
          <a:custGeom>
            <a:avLst/>
            <a:gdLst>
              <a:gd name="connsiteX0" fmla="*/ 95634 w 88084"/>
              <a:gd name="connsiteY0" fmla="*/ 47817 h 88084"/>
              <a:gd name="connsiteX1" fmla="*/ 47817 w 88084"/>
              <a:gd name="connsiteY1" fmla="*/ 95634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4"/>
                  <a:pt x="47817" y="95634"/>
                </a:cubicBezTo>
                <a:cubicBezTo>
                  <a:pt x="21408" y="95634"/>
                  <a:pt x="0" y="74226"/>
                  <a:pt x="0" y="47817"/>
                </a:cubicBezTo>
                <a:cubicBezTo>
                  <a:pt x="0" y="21408"/>
                  <a:pt x="21408" y="0"/>
                  <a:pt x="47817" y="0"/>
                </a:cubicBezTo>
                <a:cubicBezTo>
                  <a:pt x="74226" y="0"/>
                  <a:pt x="95634" y="21409"/>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37" name="Freeform: Shape 1736">
            <a:extLst>
              <a:ext uri="{FF2B5EF4-FFF2-40B4-BE49-F238E27FC236}">
                <a16:creationId xmlns="" xmlns:a16="http://schemas.microsoft.com/office/drawing/2014/main" id="{2A82BF7A-B930-4886-BFC7-47B2D92C4F55}"/>
              </a:ext>
            </a:extLst>
          </p:cNvPr>
          <p:cNvSpPr/>
          <p:nvPr/>
        </p:nvSpPr>
        <p:spPr>
          <a:xfrm>
            <a:off x="7523212" y="2440596"/>
            <a:ext cx="58278" cy="66073"/>
          </a:xfrm>
          <a:custGeom>
            <a:avLst/>
            <a:gdLst>
              <a:gd name="connsiteX0" fmla="*/ 95634 w 88084"/>
              <a:gd name="connsiteY0" fmla="*/ 47817 h 88084"/>
              <a:gd name="connsiteX1" fmla="*/ 47817 w 88084"/>
              <a:gd name="connsiteY1" fmla="*/ 95634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4"/>
                  <a:pt x="47817" y="95634"/>
                </a:cubicBezTo>
                <a:cubicBezTo>
                  <a:pt x="21408" y="95634"/>
                  <a:pt x="0" y="74226"/>
                  <a:pt x="0" y="47817"/>
                </a:cubicBezTo>
                <a:cubicBezTo>
                  <a:pt x="0" y="21409"/>
                  <a:pt x="21408" y="0"/>
                  <a:pt x="47817" y="0"/>
                </a:cubicBezTo>
                <a:cubicBezTo>
                  <a:pt x="74226" y="0"/>
                  <a:pt x="95634" y="21409"/>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38" name="Freeform: Shape 1737">
            <a:extLst>
              <a:ext uri="{FF2B5EF4-FFF2-40B4-BE49-F238E27FC236}">
                <a16:creationId xmlns="" xmlns:a16="http://schemas.microsoft.com/office/drawing/2014/main" id="{2983FAE8-3A15-48B0-ACA9-0A9BA750EB53}"/>
              </a:ext>
            </a:extLst>
          </p:cNvPr>
          <p:cNvSpPr/>
          <p:nvPr/>
        </p:nvSpPr>
        <p:spPr>
          <a:xfrm>
            <a:off x="7376683" y="2414168"/>
            <a:ext cx="58278" cy="66073"/>
          </a:xfrm>
          <a:custGeom>
            <a:avLst/>
            <a:gdLst>
              <a:gd name="connsiteX0" fmla="*/ 95634 w 88084"/>
              <a:gd name="connsiteY0" fmla="*/ 47817 h 88084"/>
              <a:gd name="connsiteX1" fmla="*/ 47817 w 88084"/>
              <a:gd name="connsiteY1" fmla="*/ 95634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4"/>
                  <a:pt x="47817" y="95634"/>
                </a:cubicBezTo>
                <a:cubicBezTo>
                  <a:pt x="21408" y="95634"/>
                  <a:pt x="0" y="74226"/>
                  <a:pt x="0" y="47817"/>
                </a:cubicBezTo>
                <a:cubicBezTo>
                  <a:pt x="0" y="21409"/>
                  <a:pt x="21408" y="0"/>
                  <a:pt x="47817" y="0"/>
                </a:cubicBezTo>
                <a:cubicBezTo>
                  <a:pt x="74226" y="0"/>
                  <a:pt x="95634" y="21409"/>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39" name="Freeform: Shape 1738">
            <a:extLst>
              <a:ext uri="{FF2B5EF4-FFF2-40B4-BE49-F238E27FC236}">
                <a16:creationId xmlns="" xmlns:a16="http://schemas.microsoft.com/office/drawing/2014/main" id="{DD0C864D-29F4-4F5B-B5F1-F7107CE040BC}"/>
              </a:ext>
            </a:extLst>
          </p:cNvPr>
          <p:cNvSpPr/>
          <p:nvPr/>
        </p:nvSpPr>
        <p:spPr>
          <a:xfrm>
            <a:off x="7364195" y="2414168"/>
            <a:ext cx="58278" cy="66073"/>
          </a:xfrm>
          <a:custGeom>
            <a:avLst/>
            <a:gdLst>
              <a:gd name="connsiteX0" fmla="*/ 95634 w 88084"/>
              <a:gd name="connsiteY0" fmla="*/ 47817 h 88084"/>
              <a:gd name="connsiteX1" fmla="*/ 47817 w 88084"/>
              <a:gd name="connsiteY1" fmla="*/ 95634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4"/>
                  <a:pt x="47817" y="95634"/>
                </a:cubicBezTo>
                <a:cubicBezTo>
                  <a:pt x="21408" y="95634"/>
                  <a:pt x="0" y="74226"/>
                  <a:pt x="0" y="47817"/>
                </a:cubicBezTo>
                <a:cubicBezTo>
                  <a:pt x="0" y="21409"/>
                  <a:pt x="21408" y="0"/>
                  <a:pt x="47817" y="0"/>
                </a:cubicBezTo>
                <a:cubicBezTo>
                  <a:pt x="74226" y="0"/>
                  <a:pt x="95634" y="21409"/>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40" name="Freeform: Shape 1739">
            <a:extLst>
              <a:ext uri="{FF2B5EF4-FFF2-40B4-BE49-F238E27FC236}">
                <a16:creationId xmlns="" xmlns:a16="http://schemas.microsoft.com/office/drawing/2014/main" id="{3AC9D3D9-BC21-4721-8B02-DB6350C27197}"/>
              </a:ext>
            </a:extLst>
          </p:cNvPr>
          <p:cNvSpPr/>
          <p:nvPr/>
        </p:nvSpPr>
        <p:spPr>
          <a:xfrm>
            <a:off x="7225995" y="2378299"/>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9" y="95635"/>
                  <a:pt x="0" y="74226"/>
                  <a:pt x="0" y="47817"/>
                </a:cubicBezTo>
                <a:cubicBezTo>
                  <a:pt x="0" y="21409"/>
                  <a:pt x="21409" y="0"/>
                  <a:pt x="47817" y="0"/>
                </a:cubicBezTo>
                <a:cubicBezTo>
                  <a:pt x="74226" y="0"/>
                  <a:pt x="95634" y="21409"/>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41" name="Freeform: Shape 1740">
            <a:extLst>
              <a:ext uri="{FF2B5EF4-FFF2-40B4-BE49-F238E27FC236}">
                <a16:creationId xmlns="" xmlns:a16="http://schemas.microsoft.com/office/drawing/2014/main" id="{E603F1A0-F57C-4AA2-A400-0A2B9C20E773}"/>
              </a:ext>
            </a:extLst>
          </p:cNvPr>
          <p:cNvSpPr/>
          <p:nvPr/>
        </p:nvSpPr>
        <p:spPr>
          <a:xfrm>
            <a:off x="7187701" y="2378299"/>
            <a:ext cx="58278" cy="66073"/>
          </a:xfrm>
          <a:custGeom>
            <a:avLst/>
            <a:gdLst>
              <a:gd name="connsiteX0" fmla="*/ 95635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5"/>
                  <a:pt x="47817" y="95635"/>
                </a:cubicBezTo>
                <a:cubicBezTo>
                  <a:pt x="21409" y="95635"/>
                  <a:pt x="0" y="74226"/>
                  <a:pt x="0" y="47817"/>
                </a:cubicBezTo>
                <a:cubicBezTo>
                  <a:pt x="0" y="21409"/>
                  <a:pt x="21409" y="0"/>
                  <a:pt x="47817" y="0"/>
                </a:cubicBezTo>
                <a:cubicBezTo>
                  <a:pt x="74226" y="0"/>
                  <a:pt x="95635" y="21409"/>
                  <a:pt x="95635"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42" name="Freeform: Shape 1741">
            <a:extLst>
              <a:ext uri="{FF2B5EF4-FFF2-40B4-BE49-F238E27FC236}">
                <a16:creationId xmlns="" xmlns:a16="http://schemas.microsoft.com/office/drawing/2014/main" id="{A43988E1-03D4-45C7-80CF-D8DAF90356E4}"/>
              </a:ext>
            </a:extLst>
          </p:cNvPr>
          <p:cNvSpPr/>
          <p:nvPr/>
        </p:nvSpPr>
        <p:spPr>
          <a:xfrm>
            <a:off x="10447961" y="4082953"/>
            <a:ext cx="58278" cy="66073"/>
          </a:xfrm>
          <a:custGeom>
            <a:avLst/>
            <a:gdLst>
              <a:gd name="connsiteX0" fmla="*/ 95634 w 88084"/>
              <a:gd name="connsiteY0" fmla="*/ 47817 h 88084"/>
              <a:gd name="connsiteX1" fmla="*/ 47817 w 88084"/>
              <a:gd name="connsiteY1" fmla="*/ 95634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4"/>
                  <a:pt x="47817" y="95634"/>
                </a:cubicBezTo>
                <a:cubicBezTo>
                  <a:pt x="21409" y="95634"/>
                  <a:pt x="0" y="74226"/>
                  <a:pt x="0" y="47817"/>
                </a:cubicBezTo>
                <a:cubicBezTo>
                  <a:pt x="0" y="21408"/>
                  <a:pt x="21409" y="0"/>
                  <a:pt x="47817" y="0"/>
                </a:cubicBezTo>
                <a:cubicBezTo>
                  <a:pt x="74226" y="0"/>
                  <a:pt x="95634" y="21408"/>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570" name="TextBox 1569">
            <a:extLst>
              <a:ext uri="{FF2B5EF4-FFF2-40B4-BE49-F238E27FC236}">
                <a16:creationId xmlns="" xmlns:a16="http://schemas.microsoft.com/office/drawing/2014/main" id="{2420153D-49F7-4552-91CC-FA338451A8EB}"/>
              </a:ext>
            </a:extLst>
          </p:cNvPr>
          <p:cNvSpPr txBox="1"/>
          <p:nvPr/>
        </p:nvSpPr>
        <p:spPr>
          <a:xfrm>
            <a:off x="10871526" y="5107531"/>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30</a:t>
            </a:r>
          </a:p>
        </p:txBody>
      </p:sp>
      <p:sp>
        <p:nvSpPr>
          <p:cNvPr id="1571" name="TextBox 1570">
            <a:extLst>
              <a:ext uri="{FF2B5EF4-FFF2-40B4-BE49-F238E27FC236}">
                <a16:creationId xmlns="" xmlns:a16="http://schemas.microsoft.com/office/drawing/2014/main" id="{69F897A4-C1A5-465A-9809-D25E1F3718A4}"/>
              </a:ext>
            </a:extLst>
          </p:cNvPr>
          <p:cNvSpPr txBox="1"/>
          <p:nvPr/>
        </p:nvSpPr>
        <p:spPr>
          <a:xfrm>
            <a:off x="11143705" y="5107531"/>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32</a:t>
            </a:r>
          </a:p>
        </p:txBody>
      </p:sp>
      <p:sp>
        <p:nvSpPr>
          <p:cNvPr id="1572" name="TextBox 1571">
            <a:extLst>
              <a:ext uri="{FF2B5EF4-FFF2-40B4-BE49-F238E27FC236}">
                <a16:creationId xmlns="" xmlns:a16="http://schemas.microsoft.com/office/drawing/2014/main" id="{044BD701-49F1-4991-AFD3-7ACB2B3662DB}"/>
              </a:ext>
            </a:extLst>
          </p:cNvPr>
          <p:cNvSpPr txBox="1"/>
          <p:nvPr/>
        </p:nvSpPr>
        <p:spPr>
          <a:xfrm>
            <a:off x="10599347" y="5107531"/>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28</a:t>
            </a:r>
          </a:p>
        </p:txBody>
      </p:sp>
      <p:sp>
        <p:nvSpPr>
          <p:cNvPr id="1573" name="TextBox 1572">
            <a:extLst>
              <a:ext uri="{FF2B5EF4-FFF2-40B4-BE49-F238E27FC236}">
                <a16:creationId xmlns="" xmlns:a16="http://schemas.microsoft.com/office/drawing/2014/main" id="{AB16CA99-0979-4DFA-A79F-CAD368BF729C}"/>
              </a:ext>
            </a:extLst>
          </p:cNvPr>
          <p:cNvSpPr txBox="1"/>
          <p:nvPr/>
        </p:nvSpPr>
        <p:spPr>
          <a:xfrm>
            <a:off x="10327168" y="5107531"/>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26</a:t>
            </a:r>
          </a:p>
        </p:txBody>
      </p:sp>
      <p:cxnSp>
        <p:nvCxnSpPr>
          <p:cNvPr id="1574" name="Straight Connector 1573">
            <a:extLst>
              <a:ext uri="{FF2B5EF4-FFF2-40B4-BE49-F238E27FC236}">
                <a16:creationId xmlns="" xmlns:a16="http://schemas.microsoft.com/office/drawing/2014/main" id="{13711CBD-2E69-4948-9705-C042B280A67C}"/>
              </a:ext>
            </a:extLst>
          </p:cNvPr>
          <p:cNvCxnSpPr>
            <a:cxnSpLocks/>
          </p:cNvCxnSpPr>
          <p:nvPr/>
        </p:nvCxnSpPr>
        <p:spPr>
          <a:xfrm>
            <a:off x="6855395" y="3659125"/>
            <a:ext cx="4728399" cy="0"/>
          </a:xfrm>
          <a:prstGeom prst="line">
            <a:avLst/>
          </a:prstGeom>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575" name="Freeform 5">
            <a:extLst>
              <a:ext uri="{FF2B5EF4-FFF2-40B4-BE49-F238E27FC236}">
                <a16:creationId xmlns="" xmlns:a16="http://schemas.microsoft.com/office/drawing/2014/main" id="{DBE5E68D-5174-4626-AAB7-806DB6C64EF6}"/>
              </a:ext>
            </a:extLst>
          </p:cNvPr>
          <p:cNvSpPr>
            <a:spLocks/>
          </p:cNvSpPr>
          <p:nvPr/>
        </p:nvSpPr>
        <p:spPr bwMode="auto">
          <a:xfrm>
            <a:off x="6957913" y="2311065"/>
            <a:ext cx="4631287" cy="2696152"/>
          </a:xfrm>
          <a:custGeom>
            <a:avLst/>
            <a:gdLst>
              <a:gd name="T0" fmla="*/ 0 w 2575"/>
              <a:gd name="T1" fmla="*/ 0 h 1537"/>
              <a:gd name="T2" fmla="*/ 0 w 2575"/>
              <a:gd name="T3" fmla="*/ 1537 h 1537"/>
              <a:gd name="T4" fmla="*/ 2575 w 2575"/>
              <a:gd name="T5" fmla="*/ 1537 h 1537"/>
            </a:gdLst>
            <a:ahLst/>
            <a:cxnLst>
              <a:cxn ang="0">
                <a:pos x="T0" y="T1"/>
              </a:cxn>
              <a:cxn ang="0">
                <a:pos x="T2" y="T3"/>
              </a:cxn>
              <a:cxn ang="0">
                <a:pos x="T4" y="T5"/>
              </a:cxn>
            </a:cxnLst>
            <a:rect l="0" t="0" r="r" b="b"/>
            <a:pathLst>
              <a:path w="2575" h="1537">
                <a:moveTo>
                  <a:pt x="0" y="0"/>
                </a:moveTo>
                <a:lnTo>
                  <a:pt x="0" y="1537"/>
                </a:lnTo>
                <a:lnTo>
                  <a:pt x="2575" y="1537"/>
                </a:lnTo>
              </a:path>
            </a:pathLst>
          </a:custGeom>
          <a:noFill/>
          <a:ln w="19050"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576" name="Line 6">
            <a:extLst>
              <a:ext uri="{FF2B5EF4-FFF2-40B4-BE49-F238E27FC236}">
                <a16:creationId xmlns="" xmlns:a16="http://schemas.microsoft.com/office/drawing/2014/main" id="{2AF1EE95-914A-4B9C-ABE8-D9BDBDFB3D3E}"/>
              </a:ext>
            </a:extLst>
          </p:cNvPr>
          <p:cNvSpPr>
            <a:spLocks noChangeShapeType="1"/>
          </p:cNvSpPr>
          <p:nvPr/>
        </p:nvSpPr>
        <p:spPr bwMode="auto">
          <a:xfrm>
            <a:off x="6855395" y="2314573"/>
            <a:ext cx="102519"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577" name="Line 8">
            <a:extLst>
              <a:ext uri="{FF2B5EF4-FFF2-40B4-BE49-F238E27FC236}">
                <a16:creationId xmlns="" xmlns:a16="http://schemas.microsoft.com/office/drawing/2014/main" id="{4EDACA85-30B4-4DB4-BCC6-FB11957C231C}"/>
              </a:ext>
            </a:extLst>
          </p:cNvPr>
          <p:cNvSpPr>
            <a:spLocks noChangeShapeType="1"/>
          </p:cNvSpPr>
          <p:nvPr/>
        </p:nvSpPr>
        <p:spPr bwMode="auto">
          <a:xfrm>
            <a:off x="6855395" y="2854856"/>
            <a:ext cx="102519"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578" name="Line 10">
            <a:extLst>
              <a:ext uri="{FF2B5EF4-FFF2-40B4-BE49-F238E27FC236}">
                <a16:creationId xmlns="" xmlns:a16="http://schemas.microsoft.com/office/drawing/2014/main" id="{77861E11-294E-4E03-A06C-FE5D02B390D5}"/>
              </a:ext>
            </a:extLst>
          </p:cNvPr>
          <p:cNvSpPr>
            <a:spLocks noChangeShapeType="1"/>
          </p:cNvSpPr>
          <p:nvPr/>
        </p:nvSpPr>
        <p:spPr bwMode="auto">
          <a:xfrm>
            <a:off x="6855395" y="3391630"/>
            <a:ext cx="102519"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579" name="Line 12">
            <a:extLst>
              <a:ext uri="{FF2B5EF4-FFF2-40B4-BE49-F238E27FC236}">
                <a16:creationId xmlns="" xmlns:a16="http://schemas.microsoft.com/office/drawing/2014/main" id="{9F4FEB3E-1108-45F8-A943-72ED9DFC1FB2}"/>
              </a:ext>
            </a:extLst>
          </p:cNvPr>
          <p:cNvSpPr>
            <a:spLocks noChangeShapeType="1"/>
          </p:cNvSpPr>
          <p:nvPr/>
        </p:nvSpPr>
        <p:spPr bwMode="auto">
          <a:xfrm>
            <a:off x="6855395" y="3928405"/>
            <a:ext cx="102519"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580" name="Line 14">
            <a:extLst>
              <a:ext uri="{FF2B5EF4-FFF2-40B4-BE49-F238E27FC236}">
                <a16:creationId xmlns="" xmlns:a16="http://schemas.microsoft.com/office/drawing/2014/main" id="{4376900E-32E9-4714-AA0A-7FED1947A4CB}"/>
              </a:ext>
            </a:extLst>
          </p:cNvPr>
          <p:cNvSpPr>
            <a:spLocks noChangeShapeType="1"/>
          </p:cNvSpPr>
          <p:nvPr/>
        </p:nvSpPr>
        <p:spPr bwMode="auto">
          <a:xfrm>
            <a:off x="6855395" y="4466934"/>
            <a:ext cx="102519"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581" name="Line 16">
            <a:extLst>
              <a:ext uri="{FF2B5EF4-FFF2-40B4-BE49-F238E27FC236}">
                <a16:creationId xmlns="" xmlns:a16="http://schemas.microsoft.com/office/drawing/2014/main" id="{CEC31EDC-ACBF-4F3E-9C4B-FBA56F4F337E}"/>
              </a:ext>
            </a:extLst>
          </p:cNvPr>
          <p:cNvSpPr>
            <a:spLocks noChangeShapeType="1"/>
          </p:cNvSpPr>
          <p:nvPr/>
        </p:nvSpPr>
        <p:spPr bwMode="auto">
          <a:xfrm>
            <a:off x="6855395" y="5007217"/>
            <a:ext cx="102519"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582" name="Line 17">
            <a:extLst>
              <a:ext uri="{FF2B5EF4-FFF2-40B4-BE49-F238E27FC236}">
                <a16:creationId xmlns="" xmlns:a16="http://schemas.microsoft.com/office/drawing/2014/main" id="{667606F3-76E7-4860-8C8D-ABE5D91EAF61}"/>
              </a:ext>
            </a:extLst>
          </p:cNvPr>
          <p:cNvSpPr>
            <a:spLocks noChangeShapeType="1"/>
          </p:cNvSpPr>
          <p:nvPr/>
        </p:nvSpPr>
        <p:spPr bwMode="auto">
          <a:xfrm>
            <a:off x="6957913" y="5007217"/>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583" name="Line 20">
            <a:extLst>
              <a:ext uri="{FF2B5EF4-FFF2-40B4-BE49-F238E27FC236}">
                <a16:creationId xmlns="" xmlns:a16="http://schemas.microsoft.com/office/drawing/2014/main" id="{39473E93-13CD-4A96-822A-50A6AE3F22CF}"/>
              </a:ext>
            </a:extLst>
          </p:cNvPr>
          <p:cNvSpPr>
            <a:spLocks noChangeShapeType="1"/>
          </p:cNvSpPr>
          <p:nvPr/>
        </p:nvSpPr>
        <p:spPr bwMode="auto">
          <a:xfrm>
            <a:off x="8593226" y="5007217"/>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584" name="Line 22">
            <a:extLst>
              <a:ext uri="{FF2B5EF4-FFF2-40B4-BE49-F238E27FC236}">
                <a16:creationId xmlns="" xmlns:a16="http://schemas.microsoft.com/office/drawing/2014/main" id="{6E718BEE-6E58-4923-8BE6-38991D426B81}"/>
              </a:ext>
            </a:extLst>
          </p:cNvPr>
          <p:cNvSpPr>
            <a:spLocks noChangeShapeType="1"/>
          </p:cNvSpPr>
          <p:nvPr/>
        </p:nvSpPr>
        <p:spPr bwMode="auto">
          <a:xfrm>
            <a:off x="9410882" y="5007217"/>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585" name="Line 24">
            <a:extLst>
              <a:ext uri="{FF2B5EF4-FFF2-40B4-BE49-F238E27FC236}">
                <a16:creationId xmlns="" xmlns:a16="http://schemas.microsoft.com/office/drawing/2014/main" id="{F1006E9F-D32D-4C67-BFEF-A2901BF47907}"/>
              </a:ext>
            </a:extLst>
          </p:cNvPr>
          <p:cNvSpPr>
            <a:spLocks noChangeShapeType="1"/>
          </p:cNvSpPr>
          <p:nvPr/>
        </p:nvSpPr>
        <p:spPr bwMode="auto">
          <a:xfrm>
            <a:off x="9683434" y="5007217"/>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586" name="Line 26">
            <a:extLst>
              <a:ext uri="{FF2B5EF4-FFF2-40B4-BE49-F238E27FC236}">
                <a16:creationId xmlns="" xmlns:a16="http://schemas.microsoft.com/office/drawing/2014/main" id="{50D19AC6-8AB2-4031-A6E5-8D92A01C3F45}"/>
              </a:ext>
            </a:extLst>
          </p:cNvPr>
          <p:cNvSpPr>
            <a:spLocks noChangeShapeType="1"/>
          </p:cNvSpPr>
          <p:nvPr/>
        </p:nvSpPr>
        <p:spPr bwMode="auto">
          <a:xfrm>
            <a:off x="9955986" y="5007217"/>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587" name="Line 28">
            <a:extLst>
              <a:ext uri="{FF2B5EF4-FFF2-40B4-BE49-F238E27FC236}">
                <a16:creationId xmlns="" xmlns:a16="http://schemas.microsoft.com/office/drawing/2014/main" id="{3CCB8520-9481-49E3-95DA-DA4EE1492364}"/>
              </a:ext>
            </a:extLst>
          </p:cNvPr>
          <p:cNvSpPr>
            <a:spLocks noChangeShapeType="1"/>
          </p:cNvSpPr>
          <p:nvPr/>
        </p:nvSpPr>
        <p:spPr bwMode="auto">
          <a:xfrm>
            <a:off x="10228538" y="5007217"/>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588" name="Line 30">
            <a:extLst>
              <a:ext uri="{FF2B5EF4-FFF2-40B4-BE49-F238E27FC236}">
                <a16:creationId xmlns="" xmlns:a16="http://schemas.microsoft.com/office/drawing/2014/main" id="{B62C2F6D-B7AB-48DE-AFEB-98E81D7CBBB0}"/>
              </a:ext>
            </a:extLst>
          </p:cNvPr>
          <p:cNvSpPr>
            <a:spLocks noChangeShapeType="1"/>
          </p:cNvSpPr>
          <p:nvPr/>
        </p:nvSpPr>
        <p:spPr bwMode="auto">
          <a:xfrm>
            <a:off x="10501090" y="5007217"/>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589" name="Line 32">
            <a:extLst>
              <a:ext uri="{FF2B5EF4-FFF2-40B4-BE49-F238E27FC236}">
                <a16:creationId xmlns="" xmlns:a16="http://schemas.microsoft.com/office/drawing/2014/main" id="{89F6DED2-C9FC-436A-8C7F-C55F00E571DA}"/>
              </a:ext>
            </a:extLst>
          </p:cNvPr>
          <p:cNvSpPr>
            <a:spLocks noChangeShapeType="1"/>
          </p:cNvSpPr>
          <p:nvPr/>
        </p:nvSpPr>
        <p:spPr bwMode="auto">
          <a:xfrm>
            <a:off x="10773642" y="5007217"/>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590" name="Line 34">
            <a:extLst>
              <a:ext uri="{FF2B5EF4-FFF2-40B4-BE49-F238E27FC236}">
                <a16:creationId xmlns="" xmlns:a16="http://schemas.microsoft.com/office/drawing/2014/main" id="{4FF1BE3E-827E-4C13-92F0-BE4A11A51619}"/>
              </a:ext>
            </a:extLst>
          </p:cNvPr>
          <p:cNvSpPr>
            <a:spLocks noChangeShapeType="1"/>
          </p:cNvSpPr>
          <p:nvPr/>
        </p:nvSpPr>
        <p:spPr bwMode="auto">
          <a:xfrm>
            <a:off x="11046194" y="5007217"/>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591" name="Line 36">
            <a:extLst>
              <a:ext uri="{FF2B5EF4-FFF2-40B4-BE49-F238E27FC236}">
                <a16:creationId xmlns="" xmlns:a16="http://schemas.microsoft.com/office/drawing/2014/main" id="{9D650893-DF49-4F86-B94E-FC708CE924F2}"/>
              </a:ext>
            </a:extLst>
          </p:cNvPr>
          <p:cNvSpPr>
            <a:spLocks noChangeShapeType="1"/>
          </p:cNvSpPr>
          <p:nvPr/>
        </p:nvSpPr>
        <p:spPr bwMode="auto">
          <a:xfrm>
            <a:off x="11318746" y="5007217"/>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592" name="Line 38">
            <a:extLst>
              <a:ext uri="{FF2B5EF4-FFF2-40B4-BE49-F238E27FC236}">
                <a16:creationId xmlns="" xmlns:a16="http://schemas.microsoft.com/office/drawing/2014/main" id="{33897C2E-0C8D-4BDA-96D4-DE375F77A320}"/>
              </a:ext>
            </a:extLst>
          </p:cNvPr>
          <p:cNvSpPr>
            <a:spLocks noChangeShapeType="1"/>
          </p:cNvSpPr>
          <p:nvPr/>
        </p:nvSpPr>
        <p:spPr bwMode="auto">
          <a:xfrm>
            <a:off x="11591294" y="5007217"/>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593" name="Line 18">
            <a:extLst>
              <a:ext uri="{FF2B5EF4-FFF2-40B4-BE49-F238E27FC236}">
                <a16:creationId xmlns="" xmlns:a16="http://schemas.microsoft.com/office/drawing/2014/main" id="{12305BB1-ADD1-4B7E-B168-1C51390E80E2}"/>
              </a:ext>
            </a:extLst>
          </p:cNvPr>
          <p:cNvSpPr>
            <a:spLocks noChangeShapeType="1"/>
          </p:cNvSpPr>
          <p:nvPr/>
        </p:nvSpPr>
        <p:spPr bwMode="auto">
          <a:xfrm>
            <a:off x="7230465" y="5007805"/>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594" name="Line 18">
            <a:extLst>
              <a:ext uri="{FF2B5EF4-FFF2-40B4-BE49-F238E27FC236}">
                <a16:creationId xmlns="" xmlns:a16="http://schemas.microsoft.com/office/drawing/2014/main" id="{881F9389-B61F-4FC1-92ED-B12EAAF1C29F}"/>
              </a:ext>
            </a:extLst>
          </p:cNvPr>
          <p:cNvSpPr>
            <a:spLocks noChangeShapeType="1"/>
          </p:cNvSpPr>
          <p:nvPr/>
        </p:nvSpPr>
        <p:spPr bwMode="auto">
          <a:xfrm>
            <a:off x="7503017" y="5008982"/>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595" name="Line 18">
            <a:extLst>
              <a:ext uri="{FF2B5EF4-FFF2-40B4-BE49-F238E27FC236}">
                <a16:creationId xmlns="" xmlns:a16="http://schemas.microsoft.com/office/drawing/2014/main" id="{F881E214-5E64-45BC-AFB8-3355780DF585}"/>
              </a:ext>
            </a:extLst>
          </p:cNvPr>
          <p:cNvSpPr>
            <a:spLocks noChangeShapeType="1"/>
          </p:cNvSpPr>
          <p:nvPr/>
        </p:nvSpPr>
        <p:spPr bwMode="auto">
          <a:xfrm>
            <a:off x="7775570" y="5010159"/>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596" name="Line 18">
            <a:extLst>
              <a:ext uri="{FF2B5EF4-FFF2-40B4-BE49-F238E27FC236}">
                <a16:creationId xmlns="" xmlns:a16="http://schemas.microsoft.com/office/drawing/2014/main" id="{A4F6279E-375D-4872-92AA-39D40903699C}"/>
              </a:ext>
            </a:extLst>
          </p:cNvPr>
          <p:cNvSpPr>
            <a:spLocks noChangeShapeType="1"/>
          </p:cNvSpPr>
          <p:nvPr/>
        </p:nvSpPr>
        <p:spPr bwMode="auto">
          <a:xfrm>
            <a:off x="8048122" y="5011338"/>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597" name="Line 18">
            <a:extLst>
              <a:ext uri="{FF2B5EF4-FFF2-40B4-BE49-F238E27FC236}">
                <a16:creationId xmlns="" xmlns:a16="http://schemas.microsoft.com/office/drawing/2014/main" id="{CBB939F9-6EF1-4726-B7D6-628D1BCB49D2}"/>
              </a:ext>
            </a:extLst>
          </p:cNvPr>
          <p:cNvSpPr>
            <a:spLocks noChangeShapeType="1"/>
          </p:cNvSpPr>
          <p:nvPr/>
        </p:nvSpPr>
        <p:spPr bwMode="auto">
          <a:xfrm>
            <a:off x="8320674" y="5011926"/>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598" name="Line 18">
            <a:extLst>
              <a:ext uri="{FF2B5EF4-FFF2-40B4-BE49-F238E27FC236}">
                <a16:creationId xmlns="" xmlns:a16="http://schemas.microsoft.com/office/drawing/2014/main" id="{45E2D755-45D0-47A9-8AEF-4FF5ED29E6C9}"/>
              </a:ext>
            </a:extLst>
          </p:cNvPr>
          <p:cNvSpPr>
            <a:spLocks noChangeShapeType="1"/>
          </p:cNvSpPr>
          <p:nvPr/>
        </p:nvSpPr>
        <p:spPr bwMode="auto">
          <a:xfrm>
            <a:off x="8865778" y="5013694"/>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599" name="Line 18">
            <a:extLst>
              <a:ext uri="{FF2B5EF4-FFF2-40B4-BE49-F238E27FC236}">
                <a16:creationId xmlns="" xmlns:a16="http://schemas.microsoft.com/office/drawing/2014/main" id="{00F60B01-F982-41F2-8BD7-68D8003763EF}"/>
              </a:ext>
            </a:extLst>
          </p:cNvPr>
          <p:cNvSpPr>
            <a:spLocks noChangeShapeType="1"/>
          </p:cNvSpPr>
          <p:nvPr/>
        </p:nvSpPr>
        <p:spPr bwMode="auto">
          <a:xfrm>
            <a:off x="9138330" y="5014282"/>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600" name="TextBox 1599">
            <a:extLst>
              <a:ext uri="{FF2B5EF4-FFF2-40B4-BE49-F238E27FC236}">
                <a16:creationId xmlns="" xmlns:a16="http://schemas.microsoft.com/office/drawing/2014/main" id="{641A4428-F41C-4089-A54D-B3C3D8168E2F}"/>
              </a:ext>
            </a:extLst>
          </p:cNvPr>
          <p:cNvSpPr txBox="1"/>
          <p:nvPr/>
        </p:nvSpPr>
        <p:spPr>
          <a:xfrm>
            <a:off x="6788845" y="5107531"/>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0</a:t>
            </a:r>
          </a:p>
        </p:txBody>
      </p:sp>
      <p:sp>
        <p:nvSpPr>
          <p:cNvPr id="1601" name="TextBox 1600">
            <a:extLst>
              <a:ext uri="{FF2B5EF4-FFF2-40B4-BE49-F238E27FC236}">
                <a16:creationId xmlns="" xmlns:a16="http://schemas.microsoft.com/office/drawing/2014/main" id="{0709E7E1-D20E-4E28-AE75-94EFC6ACD33E}"/>
              </a:ext>
            </a:extLst>
          </p:cNvPr>
          <p:cNvSpPr txBox="1"/>
          <p:nvPr/>
        </p:nvSpPr>
        <p:spPr>
          <a:xfrm>
            <a:off x="7061024" y="5107531"/>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a:t>
            </a:r>
          </a:p>
        </p:txBody>
      </p:sp>
      <p:sp>
        <p:nvSpPr>
          <p:cNvPr id="1602" name="TextBox 1601">
            <a:extLst>
              <a:ext uri="{FF2B5EF4-FFF2-40B4-BE49-F238E27FC236}">
                <a16:creationId xmlns="" xmlns:a16="http://schemas.microsoft.com/office/drawing/2014/main" id="{375F5A4B-FC94-4778-AB0C-4F7C493B43B0}"/>
              </a:ext>
            </a:extLst>
          </p:cNvPr>
          <p:cNvSpPr txBox="1"/>
          <p:nvPr/>
        </p:nvSpPr>
        <p:spPr>
          <a:xfrm>
            <a:off x="7333203" y="5107531"/>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4</a:t>
            </a:r>
          </a:p>
        </p:txBody>
      </p:sp>
      <p:sp>
        <p:nvSpPr>
          <p:cNvPr id="1603" name="TextBox 1602">
            <a:extLst>
              <a:ext uri="{FF2B5EF4-FFF2-40B4-BE49-F238E27FC236}">
                <a16:creationId xmlns="" xmlns:a16="http://schemas.microsoft.com/office/drawing/2014/main" id="{60408B0D-43C8-49C4-BDDA-5DA41597AD50}"/>
              </a:ext>
            </a:extLst>
          </p:cNvPr>
          <p:cNvSpPr txBox="1"/>
          <p:nvPr/>
        </p:nvSpPr>
        <p:spPr>
          <a:xfrm>
            <a:off x="7605381" y="5107531"/>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6</a:t>
            </a:r>
          </a:p>
        </p:txBody>
      </p:sp>
      <p:sp>
        <p:nvSpPr>
          <p:cNvPr id="1604" name="TextBox 1603">
            <a:extLst>
              <a:ext uri="{FF2B5EF4-FFF2-40B4-BE49-F238E27FC236}">
                <a16:creationId xmlns="" xmlns:a16="http://schemas.microsoft.com/office/drawing/2014/main" id="{90678E15-28C6-4695-A046-42BC39947C0D}"/>
              </a:ext>
            </a:extLst>
          </p:cNvPr>
          <p:cNvSpPr txBox="1"/>
          <p:nvPr/>
        </p:nvSpPr>
        <p:spPr>
          <a:xfrm>
            <a:off x="7877560" y="5107531"/>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8</a:t>
            </a:r>
          </a:p>
        </p:txBody>
      </p:sp>
      <p:sp>
        <p:nvSpPr>
          <p:cNvPr id="1605" name="TextBox 1604">
            <a:extLst>
              <a:ext uri="{FF2B5EF4-FFF2-40B4-BE49-F238E27FC236}">
                <a16:creationId xmlns="" xmlns:a16="http://schemas.microsoft.com/office/drawing/2014/main" id="{6F080EC5-26E4-41FB-9221-DDCF6E85E10B}"/>
              </a:ext>
            </a:extLst>
          </p:cNvPr>
          <p:cNvSpPr txBox="1"/>
          <p:nvPr/>
        </p:nvSpPr>
        <p:spPr>
          <a:xfrm>
            <a:off x="8149739" y="5107531"/>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10</a:t>
            </a:r>
          </a:p>
        </p:txBody>
      </p:sp>
      <p:sp>
        <p:nvSpPr>
          <p:cNvPr id="1606" name="TextBox 1605">
            <a:extLst>
              <a:ext uri="{FF2B5EF4-FFF2-40B4-BE49-F238E27FC236}">
                <a16:creationId xmlns="" xmlns:a16="http://schemas.microsoft.com/office/drawing/2014/main" id="{56BB83D3-9D31-4399-9B96-A13204B2C7B9}"/>
              </a:ext>
            </a:extLst>
          </p:cNvPr>
          <p:cNvSpPr txBox="1"/>
          <p:nvPr/>
        </p:nvSpPr>
        <p:spPr>
          <a:xfrm>
            <a:off x="8421918" y="5107531"/>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12</a:t>
            </a:r>
          </a:p>
        </p:txBody>
      </p:sp>
      <p:sp>
        <p:nvSpPr>
          <p:cNvPr id="1607" name="TextBox 1606">
            <a:extLst>
              <a:ext uri="{FF2B5EF4-FFF2-40B4-BE49-F238E27FC236}">
                <a16:creationId xmlns="" xmlns:a16="http://schemas.microsoft.com/office/drawing/2014/main" id="{2F3BF0BC-0C72-4F75-A3D9-20CB0CAEC95D}"/>
              </a:ext>
            </a:extLst>
          </p:cNvPr>
          <p:cNvSpPr txBox="1"/>
          <p:nvPr/>
        </p:nvSpPr>
        <p:spPr>
          <a:xfrm>
            <a:off x="8694096" y="5107531"/>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14</a:t>
            </a:r>
          </a:p>
        </p:txBody>
      </p:sp>
      <p:sp>
        <p:nvSpPr>
          <p:cNvPr id="1608" name="TextBox 1607">
            <a:extLst>
              <a:ext uri="{FF2B5EF4-FFF2-40B4-BE49-F238E27FC236}">
                <a16:creationId xmlns="" xmlns:a16="http://schemas.microsoft.com/office/drawing/2014/main" id="{40AF3683-42CF-4914-9618-BFD55B280E08}"/>
              </a:ext>
            </a:extLst>
          </p:cNvPr>
          <p:cNvSpPr txBox="1"/>
          <p:nvPr/>
        </p:nvSpPr>
        <p:spPr>
          <a:xfrm>
            <a:off x="8966275" y="5107531"/>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16</a:t>
            </a:r>
          </a:p>
        </p:txBody>
      </p:sp>
      <p:sp>
        <p:nvSpPr>
          <p:cNvPr id="1609" name="TextBox 1608">
            <a:extLst>
              <a:ext uri="{FF2B5EF4-FFF2-40B4-BE49-F238E27FC236}">
                <a16:creationId xmlns="" xmlns:a16="http://schemas.microsoft.com/office/drawing/2014/main" id="{BC39879C-5551-4A9C-8A02-5B97A5CC2E70}"/>
              </a:ext>
            </a:extLst>
          </p:cNvPr>
          <p:cNvSpPr txBox="1"/>
          <p:nvPr/>
        </p:nvSpPr>
        <p:spPr>
          <a:xfrm>
            <a:off x="9238454" y="5107531"/>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18</a:t>
            </a:r>
          </a:p>
        </p:txBody>
      </p:sp>
      <p:sp>
        <p:nvSpPr>
          <p:cNvPr id="1610" name="TextBox 1609">
            <a:extLst>
              <a:ext uri="{FF2B5EF4-FFF2-40B4-BE49-F238E27FC236}">
                <a16:creationId xmlns="" xmlns:a16="http://schemas.microsoft.com/office/drawing/2014/main" id="{E6F083EA-7ADB-4648-A6E9-D9BC792E99CC}"/>
              </a:ext>
            </a:extLst>
          </p:cNvPr>
          <p:cNvSpPr txBox="1"/>
          <p:nvPr/>
        </p:nvSpPr>
        <p:spPr>
          <a:xfrm>
            <a:off x="9510632" y="5107531"/>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20</a:t>
            </a:r>
          </a:p>
        </p:txBody>
      </p:sp>
      <p:sp>
        <p:nvSpPr>
          <p:cNvPr id="1611" name="TextBox 1610">
            <a:extLst>
              <a:ext uri="{FF2B5EF4-FFF2-40B4-BE49-F238E27FC236}">
                <a16:creationId xmlns="" xmlns:a16="http://schemas.microsoft.com/office/drawing/2014/main" id="{B5B60A39-CECE-4C75-873C-A4C424CB3921}"/>
              </a:ext>
            </a:extLst>
          </p:cNvPr>
          <p:cNvSpPr txBox="1"/>
          <p:nvPr/>
        </p:nvSpPr>
        <p:spPr>
          <a:xfrm>
            <a:off x="6453107" y="4912838"/>
            <a:ext cx="335832" cy="184667"/>
          </a:xfrm>
          <a:prstGeom prst="rect">
            <a:avLst/>
          </a:prstGeom>
          <a:noFill/>
        </p:spPr>
        <p:txBody>
          <a:bodyPr wrap="square" lIns="0" tIns="0" rIns="0" bIns="0" rtlCol="0" anchor="ctr">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0</a:t>
            </a:r>
          </a:p>
        </p:txBody>
      </p:sp>
      <p:sp>
        <p:nvSpPr>
          <p:cNvPr id="1612" name="TextBox 1611">
            <a:extLst>
              <a:ext uri="{FF2B5EF4-FFF2-40B4-BE49-F238E27FC236}">
                <a16:creationId xmlns="" xmlns:a16="http://schemas.microsoft.com/office/drawing/2014/main" id="{6443328C-A0A5-4D0D-A194-1F6ED26E6E4C}"/>
              </a:ext>
            </a:extLst>
          </p:cNvPr>
          <p:cNvSpPr txBox="1"/>
          <p:nvPr/>
        </p:nvSpPr>
        <p:spPr>
          <a:xfrm>
            <a:off x="6453107" y="3301833"/>
            <a:ext cx="335832" cy="184667"/>
          </a:xfrm>
          <a:prstGeom prst="rect">
            <a:avLst/>
          </a:prstGeom>
          <a:noFill/>
        </p:spPr>
        <p:txBody>
          <a:bodyPr wrap="square" lIns="0" tIns="0" rIns="0" bIns="0" rtlCol="0" anchor="ctr">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60</a:t>
            </a:r>
          </a:p>
        </p:txBody>
      </p:sp>
      <p:sp>
        <p:nvSpPr>
          <p:cNvPr id="1613" name="TextBox 1612">
            <a:extLst>
              <a:ext uri="{FF2B5EF4-FFF2-40B4-BE49-F238E27FC236}">
                <a16:creationId xmlns="" xmlns:a16="http://schemas.microsoft.com/office/drawing/2014/main" id="{A4738AFD-5AC3-4ECF-8686-66D2B19CDC99}"/>
              </a:ext>
            </a:extLst>
          </p:cNvPr>
          <p:cNvSpPr txBox="1"/>
          <p:nvPr/>
        </p:nvSpPr>
        <p:spPr>
          <a:xfrm>
            <a:off x="6453107" y="3838838"/>
            <a:ext cx="335832" cy="184667"/>
          </a:xfrm>
          <a:prstGeom prst="rect">
            <a:avLst/>
          </a:prstGeom>
          <a:noFill/>
        </p:spPr>
        <p:txBody>
          <a:bodyPr wrap="square" lIns="0" tIns="0" rIns="0" bIns="0" rtlCol="0" anchor="ctr">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40</a:t>
            </a:r>
          </a:p>
        </p:txBody>
      </p:sp>
      <p:sp>
        <p:nvSpPr>
          <p:cNvPr id="1614" name="TextBox 1613">
            <a:extLst>
              <a:ext uri="{FF2B5EF4-FFF2-40B4-BE49-F238E27FC236}">
                <a16:creationId xmlns="" xmlns:a16="http://schemas.microsoft.com/office/drawing/2014/main" id="{69B748AC-FEA3-4D18-AA9A-65D6CE1AACA9}"/>
              </a:ext>
            </a:extLst>
          </p:cNvPr>
          <p:cNvSpPr txBox="1"/>
          <p:nvPr/>
        </p:nvSpPr>
        <p:spPr>
          <a:xfrm>
            <a:off x="6453107" y="4375841"/>
            <a:ext cx="335832" cy="184667"/>
          </a:xfrm>
          <a:prstGeom prst="rect">
            <a:avLst/>
          </a:prstGeom>
          <a:noFill/>
        </p:spPr>
        <p:txBody>
          <a:bodyPr wrap="square" lIns="0" tIns="0" rIns="0" bIns="0" rtlCol="0" anchor="ctr">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20</a:t>
            </a:r>
          </a:p>
        </p:txBody>
      </p:sp>
      <p:sp>
        <p:nvSpPr>
          <p:cNvPr id="1615" name="TextBox 1614">
            <a:extLst>
              <a:ext uri="{FF2B5EF4-FFF2-40B4-BE49-F238E27FC236}">
                <a16:creationId xmlns="" xmlns:a16="http://schemas.microsoft.com/office/drawing/2014/main" id="{86C529D0-6810-485B-816E-C4F9E789694D}"/>
              </a:ext>
            </a:extLst>
          </p:cNvPr>
          <p:cNvSpPr txBox="1"/>
          <p:nvPr/>
        </p:nvSpPr>
        <p:spPr>
          <a:xfrm>
            <a:off x="6453107" y="2227828"/>
            <a:ext cx="335832" cy="184667"/>
          </a:xfrm>
          <a:prstGeom prst="rect">
            <a:avLst/>
          </a:prstGeom>
          <a:noFill/>
        </p:spPr>
        <p:txBody>
          <a:bodyPr wrap="square" lIns="0" tIns="0" rIns="0" bIns="0" rtlCol="0" anchor="ctr">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100</a:t>
            </a:r>
          </a:p>
        </p:txBody>
      </p:sp>
      <p:sp>
        <p:nvSpPr>
          <p:cNvPr id="1616" name="TextBox 1615">
            <a:extLst>
              <a:ext uri="{FF2B5EF4-FFF2-40B4-BE49-F238E27FC236}">
                <a16:creationId xmlns="" xmlns:a16="http://schemas.microsoft.com/office/drawing/2014/main" id="{30085646-55F9-48A2-BBF1-B16F6A9D49C4}"/>
              </a:ext>
            </a:extLst>
          </p:cNvPr>
          <p:cNvSpPr txBox="1"/>
          <p:nvPr/>
        </p:nvSpPr>
        <p:spPr>
          <a:xfrm>
            <a:off x="6453107" y="2764831"/>
            <a:ext cx="335832" cy="184667"/>
          </a:xfrm>
          <a:prstGeom prst="rect">
            <a:avLst/>
          </a:prstGeom>
          <a:noFill/>
        </p:spPr>
        <p:txBody>
          <a:bodyPr wrap="square" lIns="0" tIns="0" rIns="0" bIns="0" rtlCol="0" anchor="ctr">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80</a:t>
            </a:r>
          </a:p>
        </p:txBody>
      </p:sp>
      <p:sp>
        <p:nvSpPr>
          <p:cNvPr id="1617" name="TextBox 1616">
            <a:extLst>
              <a:ext uri="{FF2B5EF4-FFF2-40B4-BE49-F238E27FC236}">
                <a16:creationId xmlns="" xmlns:a16="http://schemas.microsoft.com/office/drawing/2014/main" id="{E5556926-FD2E-44CF-B546-900385A3813F}"/>
              </a:ext>
            </a:extLst>
          </p:cNvPr>
          <p:cNvSpPr txBox="1"/>
          <p:nvPr/>
        </p:nvSpPr>
        <p:spPr>
          <a:xfrm>
            <a:off x="6949245" y="5271398"/>
            <a:ext cx="4639958"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Time from randomisation (months)</a:t>
            </a:r>
          </a:p>
        </p:txBody>
      </p:sp>
      <p:sp>
        <p:nvSpPr>
          <p:cNvPr id="1618" name="TextBox 1617">
            <a:extLst>
              <a:ext uri="{FF2B5EF4-FFF2-40B4-BE49-F238E27FC236}">
                <a16:creationId xmlns="" xmlns:a16="http://schemas.microsoft.com/office/drawing/2014/main" id="{683FA64E-7E93-4132-B997-963F83964214}"/>
              </a:ext>
            </a:extLst>
          </p:cNvPr>
          <p:cNvSpPr txBox="1"/>
          <p:nvPr/>
        </p:nvSpPr>
        <p:spPr>
          <a:xfrm rot="16200000">
            <a:off x="5047323" y="3568556"/>
            <a:ext cx="2692636" cy="184667"/>
          </a:xfrm>
          <a:prstGeom prst="rect">
            <a:avLst/>
          </a:prstGeom>
          <a:noFill/>
        </p:spPr>
        <p:txBody>
          <a:bodyPr wrap="square" lIns="0" tIns="0" rIns="0" bIns="0" rtlCol="0" anchor="b">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OS (%)</a:t>
            </a:r>
          </a:p>
        </p:txBody>
      </p:sp>
      <p:grpSp>
        <p:nvGrpSpPr>
          <p:cNvPr id="1619" name="Group 1618">
            <a:extLst>
              <a:ext uri="{FF2B5EF4-FFF2-40B4-BE49-F238E27FC236}">
                <a16:creationId xmlns="" xmlns:a16="http://schemas.microsoft.com/office/drawing/2014/main" id="{A5A79016-8A62-442F-88D2-E1BF8C053433}"/>
              </a:ext>
            </a:extLst>
          </p:cNvPr>
          <p:cNvGrpSpPr/>
          <p:nvPr/>
        </p:nvGrpSpPr>
        <p:grpSpPr>
          <a:xfrm>
            <a:off x="6788847" y="5515045"/>
            <a:ext cx="4964671" cy="246228"/>
            <a:chOff x="2422523" y="4329950"/>
            <a:chExt cx="4382077" cy="222836"/>
          </a:xfrm>
        </p:grpSpPr>
        <p:sp>
          <p:nvSpPr>
            <p:cNvPr id="1625" name="TextBox 1624">
              <a:extLst>
                <a:ext uri="{FF2B5EF4-FFF2-40B4-BE49-F238E27FC236}">
                  <a16:creationId xmlns="" xmlns:a16="http://schemas.microsoft.com/office/drawing/2014/main" id="{E725F83E-760C-49E2-ABF8-C9A7325AA795}"/>
                </a:ext>
              </a:extLst>
            </p:cNvPr>
            <p:cNvSpPr txBox="1"/>
            <p:nvPr/>
          </p:nvSpPr>
          <p:spPr>
            <a:xfrm>
              <a:off x="2422523" y="4329952"/>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162</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83</a:t>
              </a:r>
              <a:endParaRPr kumimoji="0" lang="en-GB"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626" name="TextBox 1625">
              <a:extLst>
                <a:ext uri="{FF2B5EF4-FFF2-40B4-BE49-F238E27FC236}">
                  <a16:creationId xmlns="" xmlns:a16="http://schemas.microsoft.com/office/drawing/2014/main" id="{22CA7770-1E7E-46DC-9C86-954787020370}"/>
                </a:ext>
              </a:extLst>
            </p:cNvPr>
            <p:cNvSpPr txBox="1"/>
            <p:nvPr/>
          </p:nvSpPr>
          <p:spPr>
            <a:xfrm>
              <a:off x="2903187" y="4329955"/>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150</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73</a:t>
              </a:r>
              <a:endParaRPr kumimoji="0" lang="en-GB"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627" name="TextBox 1626">
              <a:extLst>
                <a:ext uri="{FF2B5EF4-FFF2-40B4-BE49-F238E27FC236}">
                  <a16:creationId xmlns="" xmlns:a16="http://schemas.microsoft.com/office/drawing/2014/main" id="{2F0DBF54-AF20-43DB-8BCA-91F9F7040C4F}"/>
                </a:ext>
              </a:extLst>
            </p:cNvPr>
            <p:cNvSpPr txBox="1"/>
            <p:nvPr/>
          </p:nvSpPr>
          <p:spPr>
            <a:xfrm>
              <a:off x="3143519" y="4329952"/>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142</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67</a:t>
              </a:r>
              <a:endParaRPr kumimoji="0" lang="en-GB"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628" name="TextBox 1627">
              <a:extLst>
                <a:ext uri="{FF2B5EF4-FFF2-40B4-BE49-F238E27FC236}">
                  <a16:creationId xmlns="" xmlns:a16="http://schemas.microsoft.com/office/drawing/2014/main" id="{998E9648-41DD-471A-89B6-9A9C234F7E05}"/>
                </a:ext>
              </a:extLst>
            </p:cNvPr>
            <p:cNvSpPr txBox="1"/>
            <p:nvPr/>
          </p:nvSpPr>
          <p:spPr>
            <a:xfrm>
              <a:off x="3383851" y="4329952"/>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136</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56</a:t>
              </a:r>
              <a:endParaRPr kumimoji="0" lang="en-GB"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629" name="TextBox 1628">
              <a:extLst>
                <a:ext uri="{FF2B5EF4-FFF2-40B4-BE49-F238E27FC236}">
                  <a16:creationId xmlns="" xmlns:a16="http://schemas.microsoft.com/office/drawing/2014/main" id="{B59B1490-1AAD-4C2C-8C4A-AB212A8007C7}"/>
                </a:ext>
              </a:extLst>
            </p:cNvPr>
            <p:cNvSpPr txBox="1"/>
            <p:nvPr/>
          </p:nvSpPr>
          <p:spPr>
            <a:xfrm>
              <a:off x="3624183" y="4329956"/>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124</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47</a:t>
              </a:r>
              <a:endParaRPr kumimoji="0" lang="en-GB"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630" name="TextBox 1629">
              <a:extLst>
                <a:ext uri="{FF2B5EF4-FFF2-40B4-BE49-F238E27FC236}">
                  <a16:creationId xmlns="" xmlns:a16="http://schemas.microsoft.com/office/drawing/2014/main" id="{1EC286B0-1F16-4C00-B0CE-7520EA1E1B76}"/>
                </a:ext>
              </a:extLst>
            </p:cNvPr>
            <p:cNvSpPr txBox="1"/>
            <p:nvPr/>
          </p:nvSpPr>
          <p:spPr>
            <a:xfrm>
              <a:off x="3864515" y="4329952"/>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107</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29</a:t>
              </a:r>
              <a:endParaRPr kumimoji="0" lang="en-GB"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631" name="TextBox 1630">
              <a:extLst>
                <a:ext uri="{FF2B5EF4-FFF2-40B4-BE49-F238E27FC236}">
                  <a16:creationId xmlns="" xmlns:a16="http://schemas.microsoft.com/office/drawing/2014/main" id="{91B7E2C6-95E9-47E4-AE3A-0E39A442CBC2}"/>
                </a:ext>
              </a:extLst>
            </p:cNvPr>
            <p:cNvSpPr txBox="1"/>
            <p:nvPr/>
          </p:nvSpPr>
          <p:spPr>
            <a:xfrm>
              <a:off x="4104847" y="4329952"/>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101</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15</a:t>
              </a:r>
              <a:endParaRPr kumimoji="0" lang="en-GB"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632" name="TextBox 1631">
              <a:extLst>
                <a:ext uri="{FF2B5EF4-FFF2-40B4-BE49-F238E27FC236}">
                  <a16:creationId xmlns="" xmlns:a16="http://schemas.microsoft.com/office/drawing/2014/main" id="{97ADDAFA-4E07-4F3E-B27B-DF67E3F67527}"/>
                </a:ext>
              </a:extLst>
            </p:cNvPr>
            <p:cNvSpPr txBox="1"/>
            <p:nvPr/>
          </p:nvSpPr>
          <p:spPr>
            <a:xfrm>
              <a:off x="4345179" y="4329952"/>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91</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9</a:t>
              </a:r>
              <a:endParaRPr kumimoji="0" lang="en-GB"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633" name="TextBox 1632">
              <a:extLst>
                <a:ext uri="{FF2B5EF4-FFF2-40B4-BE49-F238E27FC236}">
                  <a16:creationId xmlns="" xmlns:a16="http://schemas.microsoft.com/office/drawing/2014/main" id="{37B5620B-489A-4D68-8C19-B5E90D7C4163}"/>
                </a:ext>
              </a:extLst>
            </p:cNvPr>
            <p:cNvSpPr txBox="1"/>
            <p:nvPr/>
          </p:nvSpPr>
          <p:spPr>
            <a:xfrm>
              <a:off x="4585511" y="4329952"/>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71</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3</a:t>
              </a:r>
              <a:endParaRPr kumimoji="0" lang="en-GB"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634" name="TextBox 1633">
              <a:extLst>
                <a:ext uri="{FF2B5EF4-FFF2-40B4-BE49-F238E27FC236}">
                  <a16:creationId xmlns="" xmlns:a16="http://schemas.microsoft.com/office/drawing/2014/main" id="{D20847E0-005C-42B4-A0B8-0440590DD34D}"/>
                </a:ext>
              </a:extLst>
            </p:cNvPr>
            <p:cNvSpPr txBox="1"/>
            <p:nvPr/>
          </p:nvSpPr>
          <p:spPr>
            <a:xfrm>
              <a:off x="4825843" y="4329952"/>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56</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0</a:t>
              </a:r>
              <a:endParaRPr kumimoji="0" lang="en-GB"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635" name="TextBox 1634">
              <a:extLst>
                <a:ext uri="{FF2B5EF4-FFF2-40B4-BE49-F238E27FC236}">
                  <a16:creationId xmlns="" xmlns:a16="http://schemas.microsoft.com/office/drawing/2014/main" id="{D418E471-ACA1-4D2C-A088-4E07A91E4CF0}"/>
                </a:ext>
              </a:extLst>
            </p:cNvPr>
            <p:cNvSpPr txBox="1"/>
            <p:nvPr/>
          </p:nvSpPr>
          <p:spPr>
            <a:xfrm>
              <a:off x="5066175" y="4329950"/>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44</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0</a:t>
              </a:r>
              <a:endParaRPr kumimoji="0" lang="en-GB"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636" name="TextBox 1635">
              <a:extLst>
                <a:ext uri="{FF2B5EF4-FFF2-40B4-BE49-F238E27FC236}">
                  <a16:creationId xmlns="" xmlns:a16="http://schemas.microsoft.com/office/drawing/2014/main" id="{50F74899-C258-4485-8926-BE95BD6659F7}"/>
                </a:ext>
              </a:extLst>
            </p:cNvPr>
            <p:cNvSpPr txBox="1"/>
            <p:nvPr/>
          </p:nvSpPr>
          <p:spPr>
            <a:xfrm>
              <a:off x="5306508" y="4329952"/>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30</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0</a:t>
              </a:r>
              <a:endParaRPr kumimoji="0" lang="en-GB"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637" name="TextBox 1636">
              <a:extLst>
                <a:ext uri="{FF2B5EF4-FFF2-40B4-BE49-F238E27FC236}">
                  <a16:creationId xmlns="" xmlns:a16="http://schemas.microsoft.com/office/drawing/2014/main" id="{E02429D1-FF54-4EEE-8119-75F9FD62B53B}"/>
                </a:ext>
              </a:extLst>
            </p:cNvPr>
            <p:cNvSpPr txBox="1"/>
            <p:nvPr/>
          </p:nvSpPr>
          <p:spPr>
            <a:xfrm>
              <a:off x="5546840" y="4329952"/>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18</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0</a:t>
              </a:r>
              <a:endParaRPr kumimoji="0" lang="en-GB"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638" name="TextBox 1637">
              <a:extLst>
                <a:ext uri="{FF2B5EF4-FFF2-40B4-BE49-F238E27FC236}">
                  <a16:creationId xmlns="" xmlns:a16="http://schemas.microsoft.com/office/drawing/2014/main" id="{0D20D09A-71DB-47D8-86FE-8B8377C6EC12}"/>
                </a:ext>
              </a:extLst>
            </p:cNvPr>
            <p:cNvSpPr txBox="1"/>
            <p:nvPr/>
          </p:nvSpPr>
          <p:spPr>
            <a:xfrm>
              <a:off x="5787170" y="4329952"/>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6</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0</a:t>
              </a:r>
            </a:p>
          </p:txBody>
        </p:sp>
        <p:sp>
          <p:nvSpPr>
            <p:cNvPr id="1639" name="TextBox 1638">
              <a:extLst>
                <a:ext uri="{FF2B5EF4-FFF2-40B4-BE49-F238E27FC236}">
                  <a16:creationId xmlns="" xmlns:a16="http://schemas.microsoft.com/office/drawing/2014/main" id="{A7C941B1-90CF-439E-9336-FEFA0822B7A7}"/>
                </a:ext>
              </a:extLst>
            </p:cNvPr>
            <p:cNvSpPr txBox="1"/>
            <p:nvPr/>
          </p:nvSpPr>
          <p:spPr>
            <a:xfrm>
              <a:off x="6027504" y="4329952"/>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0</a:t>
              </a:r>
              <a:endParaRPr kumimoji="0" lang="en-GB"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640" name="TextBox 1639">
              <a:extLst>
                <a:ext uri="{FF2B5EF4-FFF2-40B4-BE49-F238E27FC236}">
                  <a16:creationId xmlns="" xmlns:a16="http://schemas.microsoft.com/office/drawing/2014/main" id="{8C217051-96BF-45E3-9058-083985E386C6}"/>
                </a:ext>
              </a:extLst>
            </p:cNvPr>
            <p:cNvSpPr txBox="1"/>
            <p:nvPr/>
          </p:nvSpPr>
          <p:spPr>
            <a:xfrm>
              <a:off x="6267836" y="4329952"/>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0</a:t>
              </a:r>
              <a:endParaRPr kumimoji="0" lang="en-GB"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641" name="TextBox 1640">
              <a:extLst>
                <a:ext uri="{FF2B5EF4-FFF2-40B4-BE49-F238E27FC236}">
                  <a16:creationId xmlns="" xmlns:a16="http://schemas.microsoft.com/office/drawing/2014/main" id="{2A46F5CB-22BB-4224-833F-A5F99069A633}"/>
                </a:ext>
              </a:extLst>
            </p:cNvPr>
            <p:cNvSpPr txBox="1"/>
            <p:nvPr/>
          </p:nvSpPr>
          <p:spPr>
            <a:xfrm>
              <a:off x="6508177" y="4329952"/>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0</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0</a:t>
              </a:r>
              <a:endParaRPr kumimoji="0" lang="en-GB"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642" name="TextBox 1641">
              <a:extLst>
                <a:ext uri="{FF2B5EF4-FFF2-40B4-BE49-F238E27FC236}">
                  <a16:creationId xmlns="" xmlns:a16="http://schemas.microsoft.com/office/drawing/2014/main" id="{8A2104E3-3CE5-4FA7-97AC-674522564A95}"/>
                </a:ext>
              </a:extLst>
            </p:cNvPr>
            <p:cNvSpPr txBox="1"/>
            <p:nvPr/>
          </p:nvSpPr>
          <p:spPr>
            <a:xfrm>
              <a:off x="2662855" y="4329950"/>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155</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79</a:t>
              </a:r>
              <a:endParaRPr kumimoji="0" lang="en-GB"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sp>
        <p:nvSpPr>
          <p:cNvPr id="1620" name="TextBox 1619">
            <a:extLst>
              <a:ext uri="{FF2B5EF4-FFF2-40B4-BE49-F238E27FC236}">
                <a16:creationId xmlns="" xmlns:a16="http://schemas.microsoft.com/office/drawing/2014/main" id="{F465327B-0055-4E43-86F4-99597B266897}"/>
              </a:ext>
            </a:extLst>
          </p:cNvPr>
          <p:cNvSpPr txBox="1"/>
          <p:nvPr/>
        </p:nvSpPr>
        <p:spPr>
          <a:xfrm>
            <a:off x="9782811" y="5107531"/>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22</a:t>
            </a:r>
          </a:p>
        </p:txBody>
      </p:sp>
      <p:sp>
        <p:nvSpPr>
          <p:cNvPr id="1621" name="TextBox 1620">
            <a:extLst>
              <a:ext uri="{FF2B5EF4-FFF2-40B4-BE49-F238E27FC236}">
                <a16:creationId xmlns="" xmlns:a16="http://schemas.microsoft.com/office/drawing/2014/main" id="{1A5FF11E-F054-4B7C-BAAD-073C0593930B}"/>
              </a:ext>
            </a:extLst>
          </p:cNvPr>
          <p:cNvSpPr txBox="1"/>
          <p:nvPr/>
        </p:nvSpPr>
        <p:spPr>
          <a:xfrm>
            <a:off x="10054990" y="5107531"/>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24</a:t>
            </a:r>
          </a:p>
        </p:txBody>
      </p:sp>
      <p:sp>
        <p:nvSpPr>
          <p:cNvPr id="1622" name="TextBox 1621">
            <a:extLst>
              <a:ext uri="{FF2B5EF4-FFF2-40B4-BE49-F238E27FC236}">
                <a16:creationId xmlns="" xmlns:a16="http://schemas.microsoft.com/office/drawing/2014/main" id="{D0C59E1C-1B24-4636-85AE-EB072B27092E}"/>
              </a:ext>
            </a:extLst>
          </p:cNvPr>
          <p:cNvSpPr txBox="1"/>
          <p:nvPr/>
        </p:nvSpPr>
        <p:spPr>
          <a:xfrm>
            <a:off x="11415878" y="5107531"/>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34</a:t>
            </a:r>
          </a:p>
        </p:txBody>
      </p:sp>
      <p:sp>
        <p:nvSpPr>
          <p:cNvPr id="1623" name="TextBox 1622">
            <a:extLst>
              <a:ext uri="{FF2B5EF4-FFF2-40B4-BE49-F238E27FC236}">
                <a16:creationId xmlns="" xmlns:a16="http://schemas.microsoft.com/office/drawing/2014/main" id="{0CA22EE2-2089-4AC1-926A-6B7B0D9CD1CE}"/>
              </a:ext>
            </a:extLst>
          </p:cNvPr>
          <p:cNvSpPr txBox="1"/>
          <p:nvPr/>
        </p:nvSpPr>
        <p:spPr>
          <a:xfrm>
            <a:off x="6243016" y="5491371"/>
            <a:ext cx="714897" cy="415499"/>
          </a:xfrm>
          <a:prstGeom prst="rect">
            <a:avLst/>
          </a:prstGeom>
          <a:noFill/>
        </p:spPr>
        <p:txBody>
          <a:bodyPr wrap="square" lIns="0" tIns="0" rIns="0" bIns="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chemeClr val="accent1"/>
                </a:solidFill>
                <a:effectLst/>
                <a:uLnTx/>
                <a:uFillTx/>
                <a:latin typeface="Arial" panose="020B0604020202020204" pitchFamily="34" charset="0"/>
                <a:cs typeface="Arial" panose="020B0604020202020204" pitchFamily="34" charset="0"/>
              </a:rPr>
              <a:t>Olaparib</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chemeClr val="accent6"/>
                </a:solidFill>
                <a:effectLst/>
                <a:uLnTx/>
                <a:uFillTx/>
                <a:latin typeface="Arial" panose="020B0604020202020204" pitchFamily="34" charset="0"/>
                <a:cs typeface="Arial" panose="020B0604020202020204" pitchFamily="34" charset="0"/>
              </a:rPr>
              <a:t>Physician’s</a:t>
            </a:r>
            <a:br>
              <a:rPr kumimoji="0" lang="en-GB" sz="900" b="1" i="0" u="none" strike="noStrike" kern="1200" cap="none" spc="0" normalizeH="0" baseline="0" noProof="0" dirty="0">
                <a:ln>
                  <a:noFill/>
                </a:ln>
                <a:solidFill>
                  <a:schemeClr val="accent6"/>
                </a:solidFill>
                <a:effectLst/>
                <a:uLnTx/>
                <a:uFillTx/>
                <a:latin typeface="Arial" panose="020B0604020202020204" pitchFamily="34" charset="0"/>
                <a:cs typeface="Arial" panose="020B0604020202020204" pitchFamily="34" charset="0"/>
              </a:rPr>
            </a:br>
            <a:r>
              <a:rPr kumimoji="0" lang="en-GB" sz="900" b="1" i="0" u="none" strike="noStrike" kern="1200" cap="none" spc="0" normalizeH="0" baseline="0" noProof="0" dirty="0">
                <a:ln>
                  <a:noFill/>
                </a:ln>
                <a:solidFill>
                  <a:schemeClr val="accent6"/>
                </a:solidFill>
                <a:effectLst/>
                <a:uLnTx/>
                <a:uFillTx/>
                <a:latin typeface="Arial" panose="020B0604020202020204" pitchFamily="34" charset="0"/>
                <a:cs typeface="Arial" panose="020B0604020202020204" pitchFamily="34" charset="0"/>
              </a:rPr>
              <a:t>choice</a:t>
            </a:r>
          </a:p>
        </p:txBody>
      </p:sp>
      <p:sp>
        <p:nvSpPr>
          <p:cNvPr id="1624" name="TextBox 1623">
            <a:extLst>
              <a:ext uri="{FF2B5EF4-FFF2-40B4-BE49-F238E27FC236}">
                <a16:creationId xmlns="" xmlns:a16="http://schemas.microsoft.com/office/drawing/2014/main" id="{A75ABF29-5BA8-4E10-A8EF-A7FBC5020AD8}"/>
              </a:ext>
            </a:extLst>
          </p:cNvPr>
          <p:cNvSpPr txBox="1"/>
          <p:nvPr/>
        </p:nvSpPr>
        <p:spPr>
          <a:xfrm>
            <a:off x="6243016" y="5331327"/>
            <a:ext cx="673495" cy="123111"/>
          </a:xfrm>
          <a:prstGeom prst="rect">
            <a:avLst/>
          </a:prstGeom>
          <a:noFill/>
        </p:spPr>
        <p:txBody>
          <a:bodyPr wrap="square" lIns="0" tIns="0" rIns="0" bIns="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No. at risk</a:t>
            </a:r>
          </a:p>
        </p:txBody>
      </p:sp>
      <p:sp>
        <p:nvSpPr>
          <p:cNvPr id="1743" name="TextBox 1742">
            <a:extLst>
              <a:ext uri="{FF2B5EF4-FFF2-40B4-BE49-F238E27FC236}">
                <a16:creationId xmlns="" xmlns:a16="http://schemas.microsoft.com/office/drawing/2014/main" id="{4F568C1C-25FE-405F-BFD0-2CBFBFA36918}"/>
              </a:ext>
            </a:extLst>
          </p:cNvPr>
          <p:cNvSpPr txBox="1"/>
          <p:nvPr/>
        </p:nvSpPr>
        <p:spPr>
          <a:xfrm>
            <a:off x="3440604" y="2398707"/>
            <a:ext cx="2549052" cy="715089"/>
          </a:xfrm>
          <a:prstGeom prst="round2DiagRect">
            <a:avLst/>
          </a:prstGeom>
          <a:solidFill>
            <a:schemeClr val="bg1">
              <a:lumMod val="95000"/>
              <a:alpha val="50000"/>
            </a:schemeClr>
          </a:solidFill>
          <a:ln>
            <a:noFill/>
          </a:ln>
        </p:spPr>
        <p:txBody>
          <a:bodyPr wrap="square" rtlCol="0" anchor="ctr">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altLang="zh-CN" sz="1200" b="1" i="0" u="none" strike="noStrike" kern="0" cap="none" spc="0" normalizeH="0" baseline="0" noProof="0" dirty="0">
                <a:ln>
                  <a:noFill/>
                </a:ln>
                <a:solidFill>
                  <a:srgbClr val="000000"/>
                </a:solidFill>
                <a:effectLst/>
                <a:uLnTx/>
                <a:uFillTx/>
                <a:latin typeface="Arial" panose="020B0604020202020204" pitchFamily="34" charset="0"/>
                <a:ea typeface="黑体" panose="02010609060101010101" pitchFamily="49" charset="-122"/>
                <a:cs typeface="Arial" panose="020B0604020202020204" pitchFamily="34" charset="0"/>
              </a:rPr>
              <a:t>HR </a:t>
            </a:r>
            <a:r>
              <a:rPr kumimoji="0" lang="en-GB" altLang="zh-CN" sz="1200" i="0" u="none" strike="noStrike" kern="0" cap="none" spc="0" normalizeH="0" baseline="0" noProof="0" dirty="0">
                <a:ln>
                  <a:noFill/>
                </a:ln>
                <a:solidFill>
                  <a:srgbClr val="000000"/>
                </a:solidFill>
                <a:effectLst/>
                <a:uLnTx/>
                <a:uFillTx/>
                <a:latin typeface="Arial" panose="020B0604020202020204" pitchFamily="34" charset="0"/>
                <a:ea typeface="黑体" panose="02010609060101010101" pitchFamily="49" charset="-122"/>
                <a:cs typeface="Arial" panose="020B0604020202020204" pitchFamily="34" charset="0"/>
              </a:rPr>
              <a:t>(95% CI) </a:t>
            </a:r>
            <a:r>
              <a:rPr kumimoji="0" lang="en-GB" altLang="zh-CN" sz="1200" b="1" i="0" u="none" strike="noStrike" kern="0" cap="none" spc="0" normalizeH="0" baseline="0" noProof="0" dirty="0">
                <a:ln>
                  <a:noFill/>
                </a:ln>
                <a:solidFill>
                  <a:srgbClr val="000000"/>
                </a:solidFill>
                <a:effectLst/>
                <a:uLnTx/>
                <a:uFillTx/>
                <a:latin typeface="Arial" panose="020B0604020202020204" pitchFamily="34" charset="0"/>
                <a:ea typeface="黑体" panose="02010609060101010101" pitchFamily="49" charset="-122"/>
                <a:cs typeface="Arial" panose="020B0604020202020204" pitchFamily="34" charset="0"/>
              </a:rPr>
              <a:t>0.69 </a:t>
            </a:r>
            <a:r>
              <a:rPr kumimoji="0" lang="en-GB" altLang="zh-CN" sz="1200" b="0" i="0" u="none" strike="noStrike" kern="0" cap="none" spc="0" normalizeH="0" baseline="0" noProof="0" dirty="0">
                <a:ln>
                  <a:noFill/>
                </a:ln>
                <a:solidFill>
                  <a:srgbClr val="000000"/>
                </a:solidFill>
                <a:effectLst/>
                <a:uLnTx/>
                <a:uFillTx/>
                <a:latin typeface="Arial" panose="020B0604020202020204" pitchFamily="34" charset="0"/>
                <a:ea typeface="黑体" panose="02010609060101010101" pitchFamily="49" charset="-122"/>
                <a:cs typeface="Arial" panose="020B0604020202020204" pitchFamily="34" charset="0"/>
              </a:rPr>
              <a:t>(0.50-0.97)</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altLang="zh-CN" sz="1200" b="1" i="0" u="none" strike="noStrike" kern="0" cap="none" spc="0" normalizeH="0" baseline="0" noProof="0" dirty="0">
                <a:ln>
                  <a:noFill/>
                </a:ln>
                <a:solidFill>
                  <a:srgbClr val="000000"/>
                </a:solidFill>
                <a:effectLst/>
                <a:uLnTx/>
                <a:uFillTx/>
                <a:latin typeface="Arial" panose="020B0604020202020204" pitchFamily="34" charset="0"/>
                <a:ea typeface="黑体" panose="02010609060101010101" pitchFamily="49" charset="-122"/>
                <a:cs typeface="Arial" panose="020B0604020202020204" pitchFamily="34" charset="0"/>
              </a:rPr>
              <a:t>Median OS: </a:t>
            </a:r>
            <a:r>
              <a:rPr kumimoji="0" lang="en-GB" altLang="zh-CN" sz="1200" b="1" i="0" u="none" strike="noStrike" kern="0" cap="none" spc="0" normalizeH="0" baseline="0" noProof="0" dirty="0">
                <a:ln>
                  <a:noFill/>
                </a:ln>
                <a:solidFill>
                  <a:schemeClr val="accent1"/>
                </a:solidFill>
                <a:effectLst/>
                <a:uLnTx/>
                <a:uFillTx/>
                <a:latin typeface="Arial" panose="020B0604020202020204" pitchFamily="34" charset="0"/>
                <a:ea typeface="黑体" panose="02010609060101010101" pitchFamily="49" charset="-122"/>
                <a:cs typeface="Arial" panose="020B0604020202020204" pitchFamily="34" charset="0"/>
              </a:rPr>
              <a:t>19.1</a:t>
            </a:r>
            <a:r>
              <a:rPr kumimoji="0" lang="en-GB" altLang="zh-CN" sz="1200" b="1" i="0" u="none" strike="noStrike" kern="0" cap="none" spc="0" normalizeH="0" baseline="0" noProof="0" dirty="0">
                <a:ln>
                  <a:noFill/>
                </a:ln>
                <a:solidFill>
                  <a:srgbClr val="000000"/>
                </a:solidFill>
                <a:effectLst/>
                <a:uLnTx/>
                <a:uFillTx/>
                <a:latin typeface="Arial" panose="020B0604020202020204" pitchFamily="34" charset="0"/>
                <a:ea typeface="黑体" panose="02010609060101010101" pitchFamily="49" charset="-122"/>
                <a:cs typeface="Arial" panose="020B0604020202020204" pitchFamily="34" charset="0"/>
              </a:rPr>
              <a:t> vs </a:t>
            </a:r>
            <a:r>
              <a:rPr kumimoji="0" lang="en-GB" altLang="zh-CN" sz="1200" b="1" i="0" u="none" strike="noStrike" kern="0" cap="none" spc="0" normalizeH="0" baseline="0" noProof="0" dirty="0">
                <a:ln>
                  <a:noFill/>
                </a:ln>
                <a:solidFill>
                  <a:schemeClr val="accent6"/>
                </a:solidFill>
                <a:effectLst/>
                <a:uLnTx/>
                <a:uFillTx/>
                <a:latin typeface="Arial" panose="020B0604020202020204" pitchFamily="34" charset="0"/>
                <a:ea typeface="黑体" panose="02010609060101010101" pitchFamily="49" charset="-122"/>
                <a:cs typeface="Arial" panose="020B0604020202020204" pitchFamily="34" charset="0"/>
              </a:rPr>
              <a:t>14.7</a:t>
            </a:r>
            <a:r>
              <a:rPr kumimoji="0" lang="en-GB" altLang="zh-CN" sz="1200" b="1" i="0" u="none" strike="noStrike" kern="0" cap="none" spc="0" normalizeH="0" baseline="0" noProof="0" dirty="0">
                <a:ln>
                  <a:noFill/>
                </a:ln>
                <a:solidFill>
                  <a:srgbClr val="000000"/>
                </a:solidFill>
                <a:effectLst/>
                <a:uLnTx/>
                <a:uFillTx/>
                <a:latin typeface="Arial" panose="020B0604020202020204" pitchFamily="34" charset="0"/>
                <a:ea typeface="黑体" panose="02010609060101010101" pitchFamily="49" charset="-122"/>
                <a:cs typeface="Arial" panose="020B0604020202020204" pitchFamily="34" charset="0"/>
              </a:rPr>
              <a:t> months; </a:t>
            </a:r>
            <a:r>
              <a:rPr kumimoji="0" lang="en-GB" sz="1200" b="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=0.02</a:t>
            </a:r>
            <a:endParaRPr kumimoji="0" lang="en-GB"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744" name="TextBox 1743">
            <a:extLst>
              <a:ext uri="{FF2B5EF4-FFF2-40B4-BE49-F238E27FC236}">
                <a16:creationId xmlns="" xmlns:a16="http://schemas.microsoft.com/office/drawing/2014/main" id="{C1492B30-DAC6-4574-BFDF-DBA772806EB7}"/>
              </a:ext>
            </a:extLst>
          </p:cNvPr>
          <p:cNvSpPr txBox="1"/>
          <p:nvPr/>
        </p:nvSpPr>
        <p:spPr>
          <a:xfrm>
            <a:off x="9347296" y="2525979"/>
            <a:ext cx="2274801" cy="510778"/>
          </a:xfrm>
          <a:prstGeom prst="round2DiagRect">
            <a:avLst/>
          </a:prstGeom>
          <a:solidFill>
            <a:schemeClr val="bg1">
              <a:lumMod val="95000"/>
              <a:alpha val="50000"/>
            </a:schemeClr>
          </a:solidFill>
          <a:ln>
            <a:noFill/>
          </a:ln>
        </p:spPr>
        <p:txBody>
          <a:bodyPr wrap="square" rtlCol="0" anchor="ctr">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altLang="zh-CN" sz="1200" b="1" i="0" u="none" strike="noStrike" kern="0" cap="none" spc="0" normalizeH="0" baseline="0" noProof="0" dirty="0">
                <a:ln>
                  <a:noFill/>
                </a:ln>
                <a:solidFill>
                  <a:srgbClr val="000000"/>
                </a:solidFill>
                <a:effectLst/>
                <a:uLnTx/>
                <a:uFillTx/>
                <a:latin typeface="Arial" panose="020B0604020202020204" pitchFamily="34" charset="0"/>
                <a:ea typeface="黑体" panose="02010609060101010101" pitchFamily="49" charset="-122"/>
                <a:cs typeface="Arial" panose="020B0604020202020204" pitchFamily="34" charset="0"/>
              </a:rPr>
              <a:t>HR </a:t>
            </a:r>
            <a:r>
              <a:rPr kumimoji="0" lang="en-GB" altLang="zh-CN" sz="1200" i="0" u="none" strike="noStrike" kern="0" cap="none" spc="0" normalizeH="0" baseline="0" noProof="0" dirty="0">
                <a:ln>
                  <a:noFill/>
                </a:ln>
                <a:solidFill>
                  <a:srgbClr val="000000"/>
                </a:solidFill>
                <a:effectLst/>
                <a:uLnTx/>
                <a:uFillTx/>
                <a:latin typeface="Arial" panose="020B0604020202020204" pitchFamily="34" charset="0"/>
                <a:ea typeface="黑体" panose="02010609060101010101" pitchFamily="49" charset="-122"/>
                <a:cs typeface="Arial" panose="020B0604020202020204" pitchFamily="34" charset="0"/>
              </a:rPr>
              <a:t>(95% CI)</a:t>
            </a:r>
            <a:r>
              <a:rPr kumimoji="0" lang="en-GB" altLang="zh-CN" sz="1200" b="1" i="0" u="none" strike="noStrike" kern="0" cap="none" spc="0" normalizeH="0" baseline="0" noProof="0" dirty="0">
                <a:ln>
                  <a:noFill/>
                </a:ln>
                <a:solidFill>
                  <a:srgbClr val="000000"/>
                </a:solidFill>
                <a:effectLst/>
                <a:uLnTx/>
                <a:uFillTx/>
                <a:latin typeface="Arial" panose="020B0604020202020204" pitchFamily="34" charset="0"/>
                <a:ea typeface="黑体" panose="02010609060101010101" pitchFamily="49" charset="-122"/>
                <a:cs typeface="Arial" panose="020B0604020202020204" pitchFamily="34" charset="0"/>
              </a:rPr>
              <a:t>: 0.42 </a:t>
            </a:r>
            <a:r>
              <a:rPr kumimoji="0" lang="en-GB" altLang="zh-CN" sz="1200" b="0" i="0" u="none" strike="noStrike" kern="0" cap="none" spc="0" normalizeH="0" baseline="0" noProof="0" dirty="0">
                <a:ln>
                  <a:noFill/>
                </a:ln>
                <a:solidFill>
                  <a:srgbClr val="000000"/>
                </a:solidFill>
                <a:effectLst/>
                <a:uLnTx/>
                <a:uFillTx/>
                <a:latin typeface="Arial" panose="020B0604020202020204" pitchFamily="34" charset="0"/>
                <a:ea typeface="黑体" panose="02010609060101010101" pitchFamily="49" charset="-122"/>
                <a:cs typeface="Arial" panose="020B0604020202020204" pitchFamily="34" charset="0"/>
              </a:rPr>
              <a:t>(0.19-0.91)</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Crossover rate</a:t>
            </a:r>
            <a:r>
              <a:rPr kumimoji="0" lang="en-GB" altLang="zh-CN" sz="1200" b="1" i="0" u="none" strike="noStrike" kern="0" cap="none" spc="0" normalizeH="0" baseline="0" noProof="0" dirty="0">
                <a:ln>
                  <a:noFill/>
                </a:ln>
                <a:solidFill>
                  <a:srgbClr val="000000"/>
                </a:solidFill>
                <a:effectLst/>
                <a:uLnTx/>
                <a:uFillTx/>
                <a:latin typeface="Arial" panose="020B0604020202020204" pitchFamily="34" charset="0"/>
                <a:ea typeface="黑体" panose="02010609060101010101" pitchFamily="49" charset="-122"/>
                <a:cs typeface="Arial" panose="020B0604020202020204" pitchFamily="34" charset="0"/>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67% (56/83)</a:t>
            </a:r>
            <a:endParaRPr kumimoji="0" lang="en-GB"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48" name="Rectangle 347">
            <a:extLst>
              <a:ext uri="{FF2B5EF4-FFF2-40B4-BE49-F238E27FC236}">
                <a16:creationId xmlns="" xmlns:a16="http://schemas.microsoft.com/office/drawing/2014/main" id="{E9233BDC-C7B0-4E44-AF73-F47F60FFA109}"/>
              </a:ext>
            </a:extLst>
          </p:cNvPr>
          <p:cNvSpPr/>
          <p:nvPr/>
        </p:nvSpPr>
        <p:spPr>
          <a:xfrm>
            <a:off x="1234064" y="1956988"/>
            <a:ext cx="4549698" cy="341632"/>
          </a:xfrm>
          <a:prstGeom prst="rect">
            <a:avLst/>
          </a:prstGeom>
          <a:noFill/>
          <a:ln w="38100">
            <a:noFill/>
          </a:ln>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1800" b="1" i="0" u="none" strike="noStrike" kern="1200" cap="all" spc="0" normalizeH="0" noProof="0" dirty="0">
                <a:ln>
                  <a:noFill/>
                </a:ln>
                <a:solidFill>
                  <a:schemeClr val="accent1"/>
                </a:solidFill>
                <a:effectLst/>
                <a:uLnTx/>
                <a:uFillTx/>
                <a:latin typeface="Arial" panose="020B0604020202020204" pitchFamily="34" charset="0"/>
                <a:cs typeface="Arial" panose="020B0604020202020204" pitchFamily="34" charset="0"/>
              </a:rPr>
              <a:t>Cohort A</a:t>
            </a:r>
          </a:p>
        </p:txBody>
      </p:sp>
      <p:sp>
        <p:nvSpPr>
          <p:cNvPr id="351" name="Rectangle 350">
            <a:extLst>
              <a:ext uri="{FF2B5EF4-FFF2-40B4-BE49-F238E27FC236}">
                <a16:creationId xmlns="" xmlns:a16="http://schemas.microsoft.com/office/drawing/2014/main" id="{C8DBF611-2629-0540-862E-8EC4FEE62290}"/>
              </a:ext>
            </a:extLst>
          </p:cNvPr>
          <p:cNvSpPr/>
          <p:nvPr/>
        </p:nvSpPr>
        <p:spPr>
          <a:xfrm>
            <a:off x="6855394" y="1956988"/>
            <a:ext cx="4733805" cy="590931"/>
          </a:xfrm>
          <a:prstGeom prst="rect">
            <a:avLst/>
          </a:prstGeom>
          <a:noFill/>
          <a:ln w="38100">
            <a:noFill/>
          </a:ln>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1800" b="1" i="0" u="none" strike="noStrike" kern="1200" cap="all" spc="0" normalizeH="0" baseline="0" noProof="0" dirty="0">
                <a:ln>
                  <a:noFill/>
                </a:ln>
                <a:solidFill>
                  <a:schemeClr val="accent1"/>
                </a:solidFill>
                <a:effectLst/>
                <a:uLnTx/>
                <a:uFillTx/>
                <a:latin typeface="Arial" panose="020B0604020202020204" pitchFamily="34" charset="0"/>
                <a:cs typeface="Arial" panose="020B0604020202020204" pitchFamily="34" charset="0"/>
              </a:rPr>
              <a:t>Cohort A with adjustment for crossover</a:t>
            </a:r>
            <a:r>
              <a:rPr kumimoji="0" lang="en-GB" sz="1800" b="1" i="0" u="none" strike="noStrike" kern="1200" cap="all" spc="0" normalizeH="0" baseline="30000" noProof="0" dirty="0">
                <a:ln>
                  <a:noFill/>
                </a:ln>
                <a:solidFill>
                  <a:schemeClr val="accent1"/>
                </a:solidFill>
                <a:effectLst/>
                <a:uLnTx/>
                <a:uFillTx/>
                <a:latin typeface="Arial" panose="020B0604020202020204" pitchFamily="34" charset="0"/>
                <a:cs typeface="Arial" panose="020B0604020202020204" pitchFamily="34" charset="0"/>
              </a:rPr>
              <a:t>a</a:t>
            </a:r>
          </a:p>
        </p:txBody>
      </p:sp>
      <p:sp>
        <p:nvSpPr>
          <p:cNvPr id="352" name="Rounded Rectangle 351">
            <a:extLst>
              <a:ext uri="{FF2B5EF4-FFF2-40B4-BE49-F238E27FC236}">
                <a16:creationId xmlns="" xmlns:a16="http://schemas.microsoft.com/office/drawing/2014/main" id="{1F4FDFA5-2B14-ED4C-9600-7171B690E1D6}"/>
              </a:ext>
            </a:extLst>
          </p:cNvPr>
          <p:cNvSpPr/>
          <p:nvPr/>
        </p:nvSpPr>
        <p:spPr>
          <a:xfrm>
            <a:off x="619200" y="1511778"/>
            <a:ext cx="10964788" cy="349324"/>
          </a:xfrm>
          <a:prstGeom prst="roundRect">
            <a:avLst>
              <a:gd name="adj" fmla="val 23914"/>
            </a:avLst>
          </a:prstGeom>
          <a:solidFill>
            <a:schemeClr val="accent1"/>
          </a:solidFill>
          <a:ln w="28575">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r>
              <a:rPr lang="en-GB" b="1" dirty="0">
                <a:solidFill>
                  <a:schemeClr val="bg1">
                    <a:lumMod val="95000"/>
                  </a:schemeClr>
                </a:solidFill>
                <a:latin typeface="Arial" panose="020B0604020202020204" pitchFamily="34" charset="0"/>
                <a:cs typeface="Arial" panose="020B0604020202020204" pitchFamily="34" charset="0"/>
              </a:rPr>
              <a:t>31% reduction in risk of death with olaparib vs physician’s choice</a:t>
            </a:r>
          </a:p>
        </p:txBody>
      </p:sp>
    </p:spTree>
    <p:extLst>
      <p:ext uri="{BB962C8B-B14F-4D97-AF65-F5344CB8AC3E}">
        <p14:creationId xmlns:p14="http://schemas.microsoft.com/office/powerpoint/2010/main" val="2208426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 xmlns:a16="http://schemas.microsoft.com/office/drawing/2014/main" id="{EDD46003-42D8-F84A-A74E-010026F89D8F}"/>
              </a:ext>
            </a:extLst>
          </p:cNvPr>
          <p:cNvSpPr>
            <a:spLocks noGrp="1"/>
          </p:cNvSpPr>
          <p:nvPr>
            <p:ph type="title"/>
          </p:nvPr>
        </p:nvSpPr>
        <p:spPr/>
        <p:txBody>
          <a:bodyPr/>
          <a:lstStyle/>
          <a:p>
            <a:r>
              <a:rPr lang="en-GB" dirty="0"/>
              <a:t>Tolerability profile</a:t>
            </a:r>
          </a:p>
        </p:txBody>
      </p:sp>
      <p:sp>
        <p:nvSpPr>
          <p:cNvPr id="14" name="Slide Number Placeholder 13">
            <a:extLst>
              <a:ext uri="{FF2B5EF4-FFF2-40B4-BE49-F238E27FC236}">
                <a16:creationId xmlns="" xmlns:a16="http://schemas.microsoft.com/office/drawing/2014/main" id="{E06DEC89-2896-DD44-A10C-33177C431F72}"/>
              </a:ext>
            </a:extLst>
          </p:cNvPr>
          <p:cNvSpPr>
            <a:spLocks noGrp="1"/>
          </p:cNvSpPr>
          <p:nvPr>
            <p:ph type="sldNum" sz="quarter" idx="4"/>
          </p:nvPr>
        </p:nvSpPr>
        <p:spPr/>
        <p:txBody>
          <a:bodyPr/>
          <a:lstStyle/>
          <a:p>
            <a:fld id="{5776A8D8-3128-264B-8452-D1E9298B57ED}" type="slidenum">
              <a:rPr lang="en-GB" smtClean="0"/>
              <a:pPr/>
              <a:t>22</a:t>
            </a:fld>
            <a:endParaRPr lang="en-GB" dirty="0"/>
          </a:p>
        </p:txBody>
      </p:sp>
      <p:sp>
        <p:nvSpPr>
          <p:cNvPr id="20" name="Content Placeholder 19">
            <a:extLst>
              <a:ext uri="{FF2B5EF4-FFF2-40B4-BE49-F238E27FC236}">
                <a16:creationId xmlns="" xmlns:a16="http://schemas.microsoft.com/office/drawing/2014/main" id="{3E50B1EE-AD56-3B47-8823-3E3ADB997821}"/>
              </a:ext>
            </a:extLst>
          </p:cNvPr>
          <p:cNvSpPr>
            <a:spLocks noGrp="1"/>
          </p:cNvSpPr>
          <p:nvPr>
            <p:ph sz="quarter" idx="15"/>
          </p:nvPr>
        </p:nvSpPr>
        <p:spPr>
          <a:xfrm>
            <a:off x="620184" y="6326231"/>
            <a:ext cx="8116800" cy="365125"/>
          </a:xfrm>
        </p:spPr>
        <p:txBody>
          <a:bodyPr/>
          <a:lstStyle/>
          <a:p>
            <a:r>
              <a:rPr lang="en-GB" baseline="30000" dirty="0"/>
              <a:t>a</a:t>
            </a:r>
            <a:r>
              <a:rPr lang="en-GB" dirty="0"/>
              <a:t> Grouped term.</a:t>
            </a:r>
            <a:br>
              <a:rPr lang="en-GB" dirty="0"/>
            </a:br>
            <a:r>
              <a:rPr lang="da-DK" dirty="0"/>
              <a:t>Hussain M, et al. N Engl J Med. 2020;383:2345-57</a:t>
            </a:r>
            <a:endParaRPr lang="en-GB" dirty="0">
              <a:highlight>
                <a:srgbClr val="FFFF00"/>
              </a:highlight>
            </a:endParaRPr>
          </a:p>
        </p:txBody>
      </p:sp>
      <p:graphicFrame>
        <p:nvGraphicFramePr>
          <p:cNvPr id="5" name="Chart 4">
            <a:extLst>
              <a:ext uri="{FF2B5EF4-FFF2-40B4-BE49-F238E27FC236}">
                <a16:creationId xmlns="" xmlns:a16="http://schemas.microsoft.com/office/drawing/2014/main" id="{8617884A-9508-834B-B45A-3BC4DB3735FD}"/>
              </a:ext>
            </a:extLst>
          </p:cNvPr>
          <p:cNvGraphicFramePr>
            <a:graphicFrameLocks/>
          </p:cNvGraphicFramePr>
          <p:nvPr>
            <p:extLst>
              <p:ext uri="{D42A27DB-BD31-4B8C-83A1-F6EECF244321}">
                <p14:modId xmlns:p14="http://schemas.microsoft.com/office/powerpoint/2010/main" val="690310706"/>
              </p:ext>
            </p:extLst>
          </p:nvPr>
        </p:nvGraphicFramePr>
        <p:xfrm>
          <a:off x="1027946" y="1037475"/>
          <a:ext cx="9936197" cy="4389742"/>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 xmlns:a16="http://schemas.microsoft.com/office/drawing/2014/main" id="{67071FB4-FA58-0046-A66A-34B43CFCF088}"/>
              </a:ext>
            </a:extLst>
          </p:cNvPr>
          <p:cNvSpPr txBox="1"/>
          <p:nvPr/>
        </p:nvSpPr>
        <p:spPr>
          <a:xfrm>
            <a:off x="8645097" y="2090950"/>
            <a:ext cx="3187713" cy="954107"/>
          </a:xfrm>
          <a:prstGeom prst="rect">
            <a:avLst/>
          </a:prstGeom>
          <a:noFill/>
        </p:spPr>
        <p:txBody>
          <a:bodyPr wrap="square" rtlCol="0" anchor="ctr">
            <a:spAutoFit/>
          </a:bodyPr>
          <a:lstStyle/>
          <a:p>
            <a:r>
              <a:rPr lang="en-GB" sz="1400" b="1" dirty="0">
                <a:latin typeface="Arial" panose="020B0604020202020204" pitchFamily="34" charset="0"/>
                <a:cs typeface="Arial" panose="020B0604020202020204" pitchFamily="34" charset="0"/>
              </a:rPr>
              <a:t>Olaparib</a:t>
            </a:r>
          </a:p>
          <a:p>
            <a:endParaRPr lang="en-GB" sz="1400" b="1" dirty="0">
              <a:latin typeface="Arial" panose="020B0604020202020204" pitchFamily="34" charset="0"/>
              <a:cs typeface="Arial" panose="020B0604020202020204" pitchFamily="34" charset="0"/>
            </a:endParaRPr>
          </a:p>
          <a:p>
            <a:r>
              <a:rPr lang="en-GB" sz="1400" b="1" dirty="0">
                <a:latin typeface="Arial" panose="020B0604020202020204" pitchFamily="34" charset="0"/>
                <a:cs typeface="Arial" panose="020B0604020202020204" pitchFamily="34" charset="0"/>
              </a:rPr>
              <a:t>Control</a:t>
            </a:r>
          </a:p>
          <a:p>
            <a:endParaRPr lang="en-GB" sz="1400"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 xmlns:a16="http://schemas.microsoft.com/office/drawing/2014/main" id="{6A122E85-1B3D-0F41-B1CE-80AE8747271B}"/>
              </a:ext>
            </a:extLst>
          </p:cNvPr>
          <p:cNvSpPr/>
          <p:nvPr/>
        </p:nvSpPr>
        <p:spPr>
          <a:xfrm>
            <a:off x="10302641" y="2066425"/>
            <a:ext cx="692385" cy="3762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p>
        </p:txBody>
      </p:sp>
      <p:sp>
        <p:nvSpPr>
          <p:cNvPr id="8" name="Rectangle 7">
            <a:extLst>
              <a:ext uri="{FF2B5EF4-FFF2-40B4-BE49-F238E27FC236}">
                <a16:creationId xmlns="" xmlns:a16="http://schemas.microsoft.com/office/drawing/2014/main" id="{D9E21817-6D69-E34A-AB1A-0466111752E1}"/>
              </a:ext>
            </a:extLst>
          </p:cNvPr>
          <p:cNvSpPr/>
          <p:nvPr/>
        </p:nvSpPr>
        <p:spPr>
          <a:xfrm>
            <a:off x="10312856" y="2496859"/>
            <a:ext cx="692385" cy="37629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p>
        </p:txBody>
      </p:sp>
      <p:sp>
        <p:nvSpPr>
          <p:cNvPr id="9" name="Rectangle 8">
            <a:extLst>
              <a:ext uri="{FF2B5EF4-FFF2-40B4-BE49-F238E27FC236}">
                <a16:creationId xmlns="" xmlns:a16="http://schemas.microsoft.com/office/drawing/2014/main" id="{C7E15B0C-5300-ED4F-B88C-FDC528A9D251}"/>
              </a:ext>
            </a:extLst>
          </p:cNvPr>
          <p:cNvSpPr/>
          <p:nvPr/>
        </p:nvSpPr>
        <p:spPr>
          <a:xfrm>
            <a:off x="9528520" y="2066425"/>
            <a:ext cx="692385" cy="376296"/>
          </a:xfrm>
          <a:prstGeom prst="rect">
            <a:avLst/>
          </a:prstGeom>
          <a:solidFill>
            <a:schemeClr val="accent1">
              <a:lumMod val="20000"/>
              <a:lumOff val="80000"/>
              <a:alpha val="4196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p>
        </p:txBody>
      </p:sp>
      <p:sp>
        <p:nvSpPr>
          <p:cNvPr id="10" name="Rectangle 9">
            <a:extLst>
              <a:ext uri="{FF2B5EF4-FFF2-40B4-BE49-F238E27FC236}">
                <a16:creationId xmlns="" xmlns:a16="http://schemas.microsoft.com/office/drawing/2014/main" id="{13F1EE62-9FA8-D149-8D77-62FAC9446D5E}"/>
              </a:ext>
            </a:extLst>
          </p:cNvPr>
          <p:cNvSpPr/>
          <p:nvPr/>
        </p:nvSpPr>
        <p:spPr>
          <a:xfrm>
            <a:off x="9540528" y="2509799"/>
            <a:ext cx="692385" cy="376296"/>
          </a:xfrm>
          <a:prstGeom prst="rect">
            <a:avLst/>
          </a:prstGeom>
          <a:solidFill>
            <a:schemeClr val="accent6">
              <a:lumMod val="60000"/>
              <a:lumOff val="40000"/>
              <a:alpha val="360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p>
        </p:txBody>
      </p:sp>
      <p:sp>
        <p:nvSpPr>
          <p:cNvPr id="4" name="TextBox 3">
            <a:extLst>
              <a:ext uri="{FF2B5EF4-FFF2-40B4-BE49-F238E27FC236}">
                <a16:creationId xmlns="" xmlns:a16="http://schemas.microsoft.com/office/drawing/2014/main" id="{30D8E4D8-E436-5149-9CCC-5074A3564733}"/>
              </a:ext>
            </a:extLst>
          </p:cNvPr>
          <p:cNvSpPr txBox="1"/>
          <p:nvPr/>
        </p:nvSpPr>
        <p:spPr>
          <a:xfrm>
            <a:off x="9862120" y="1269232"/>
            <a:ext cx="761276" cy="307777"/>
          </a:xfrm>
          <a:prstGeom prst="rect">
            <a:avLst/>
          </a:prstGeom>
          <a:noFill/>
        </p:spPr>
        <p:txBody>
          <a:bodyPr wrap="square" rtlCol="0">
            <a:spAutoFit/>
          </a:bodyPr>
          <a:lstStyle/>
          <a:p>
            <a:pPr algn="ctr"/>
            <a:r>
              <a:rPr lang="en-GB" sz="1400" b="1" dirty="0">
                <a:latin typeface="Arial" panose="020B0604020202020204" pitchFamily="34" charset="0"/>
                <a:cs typeface="Arial" panose="020B0604020202020204" pitchFamily="34" charset="0"/>
              </a:rPr>
              <a:t>Grade</a:t>
            </a:r>
          </a:p>
        </p:txBody>
      </p:sp>
      <p:sp>
        <p:nvSpPr>
          <p:cNvPr id="11" name="TextBox 10">
            <a:extLst>
              <a:ext uri="{FF2B5EF4-FFF2-40B4-BE49-F238E27FC236}">
                <a16:creationId xmlns="" xmlns:a16="http://schemas.microsoft.com/office/drawing/2014/main" id="{06EE666C-9FF6-E440-8DB5-1CB48921F66B}"/>
              </a:ext>
            </a:extLst>
          </p:cNvPr>
          <p:cNvSpPr txBox="1"/>
          <p:nvPr/>
        </p:nvSpPr>
        <p:spPr>
          <a:xfrm>
            <a:off x="9528519" y="1618791"/>
            <a:ext cx="692386" cy="307777"/>
          </a:xfrm>
          <a:prstGeom prst="rect">
            <a:avLst/>
          </a:prstGeom>
          <a:noFill/>
        </p:spPr>
        <p:txBody>
          <a:bodyPr wrap="square" rtlCol="0">
            <a:spAutoFit/>
          </a:bodyPr>
          <a:lstStyle/>
          <a:p>
            <a:pPr algn="ctr"/>
            <a:r>
              <a:rPr lang="en-GB" sz="1400" b="1" dirty="0">
                <a:latin typeface="Arial" panose="020B0604020202020204" pitchFamily="34" charset="0"/>
                <a:cs typeface="Arial" panose="020B0604020202020204" pitchFamily="34" charset="0"/>
              </a:rPr>
              <a:t>All</a:t>
            </a:r>
          </a:p>
        </p:txBody>
      </p:sp>
      <p:sp>
        <p:nvSpPr>
          <p:cNvPr id="21" name="TextBox 20">
            <a:extLst>
              <a:ext uri="{FF2B5EF4-FFF2-40B4-BE49-F238E27FC236}">
                <a16:creationId xmlns="" xmlns:a16="http://schemas.microsoft.com/office/drawing/2014/main" id="{7C91CB74-DFFF-314E-A7AC-3DBA072783AA}"/>
              </a:ext>
            </a:extLst>
          </p:cNvPr>
          <p:cNvSpPr txBox="1"/>
          <p:nvPr/>
        </p:nvSpPr>
        <p:spPr>
          <a:xfrm>
            <a:off x="10135617" y="1611522"/>
            <a:ext cx="1046862" cy="523220"/>
          </a:xfrm>
          <a:prstGeom prst="rect">
            <a:avLst/>
          </a:prstGeom>
          <a:noFill/>
        </p:spPr>
        <p:txBody>
          <a:bodyPr wrap="square" rtlCol="0">
            <a:spAutoFit/>
          </a:bodyPr>
          <a:lstStyle/>
          <a:p>
            <a:pPr algn="ctr"/>
            <a:r>
              <a:rPr lang="en-GB" sz="1400" b="1" dirty="0">
                <a:latin typeface="Arial" panose="020B0604020202020204" pitchFamily="34" charset="0"/>
                <a:cs typeface="Arial" panose="020B0604020202020204" pitchFamily="34" charset="0"/>
              </a:rPr>
              <a:t>Severe</a:t>
            </a:r>
          </a:p>
          <a:p>
            <a:pPr algn="ctr"/>
            <a:r>
              <a:rPr lang="en-GB" sz="1400" b="1" dirty="0">
                <a:latin typeface="Arial" panose="020B0604020202020204" pitchFamily="34" charset="0"/>
                <a:cs typeface="Arial" panose="020B0604020202020204" pitchFamily="34" charset="0"/>
              </a:rPr>
              <a:t>Grade ≥3</a:t>
            </a:r>
          </a:p>
        </p:txBody>
      </p:sp>
      <p:sp>
        <p:nvSpPr>
          <p:cNvPr id="22" name="Rounded Rectangle 21">
            <a:extLst>
              <a:ext uri="{FF2B5EF4-FFF2-40B4-BE49-F238E27FC236}">
                <a16:creationId xmlns="" xmlns:a16="http://schemas.microsoft.com/office/drawing/2014/main" id="{98F004CA-3BF5-E648-97E7-7C2781C91613}"/>
              </a:ext>
            </a:extLst>
          </p:cNvPr>
          <p:cNvSpPr/>
          <p:nvPr/>
        </p:nvSpPr>
        <p:spPr>
          <a:xfrm>
            <a:off x="619200" y="5437008"/>
            <a:ext cx="10964788" cy="443402"/>
          </a:xfrm>
          <a:prstGeom prst="roundRect">
            <a:avLst>
              <a:gd name="adj" fmla="val 23914"/>
            </a:avLst>
          </a:prstGeom>
          <a:solidFill>
            <a:schemeClr val="accent1"/>
          </a:solidFill>
          <a:ln w="28575">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r>
              <a:rPr lang="en-GB" sz="1600" b="1" dirty="0">
                <a:latin typeface="Arial" panose="020B0604020202020204" pitchFamily="34" charset="0"/>
                <a:cs typeface="Arial" panose="020B0604020202020204" pitchFamily="34" charset="0"/>
              </a:rPr>
              <a:t>Median duration of treatment was 7.6 months in the olaparib arm and 3.9 months in the control arm</a:t>
            </a:r>
          </a:p>
        </p:txBody>
      </p:sp>
      <p:sp>
        <p:nvSpPr>
          <p:cNvPr id="7" name="TextBox 6">
            <a:extLst>
              <a:ext uri="{FF2B5EF4-FFF2-40B4-BE49-F238E27FC236}">
                <a16:creationId xmlns="" xmlns:a16="http://schemas.microsoft.com/office/drawing/2014/main" id="{6D2A37EC-523A-35E0-A0C6-8F81D2C90687}"/>
              </a:ext>
            </a:extLst>
          </p:cNvPr>
          <p:cNvSpPr txBox="1"/>
          <p:nvPr/>
        </p:nvSpPr>
        <p:spPr>
          <a:xfrm>
            <a:off x="2916970" y="4914900"/>
            <a:ext cx="105630" cy="92333"/>
          </a:xfrm>
          <a:prstGeom prst="rect">
            <a:avLst/>
          </a:prstGeom>
          <a:solidFill>
            <a:schemeClr val="bg1"/>
          </a:solidFill>
        </p:spPr>
        <p:txBody>
          <a:bodyPr wrap="square" lIns="0" tIns="0" rIns="0" bIns="0" rtlCol="0">
            <a:spAutoFit/>
          </a:bodyPr>
          <a:lstStyle/>
          <a:p>
            <a:pPr algn="ctr">
              <a:lnSpc>
                <a:spcPct val="90000"/>
              </a:lnSpc>
            </a:pPr>
            <a:r>
              <a:rPr lang="en-GB" sz="1000" baseline="30000" dirty="0">
                <a:latin typeface="Arial" panose="020B0604020202020204" pitchFamily="34" charset="0"/>
                <a:ea typeface="Aileron" charset="0"/>
                <a:cs typeface="Arial" panose="020B0604020202020204" pitchFamily="34" charset="0"/>
              </a:rPr>
              <a:t>a</a:t>
            </a:r>
          </a:p>
        </p:txBody>
      </p:sp>
    </p:spTree>
    <p:extLst>
      <p:ext uri="{BB962C8B-B14F-4D97-AF65-F5344CB8AC3E}">
        <p14:creationId xmlns:p14="http://schemas.microsoft.com/office/powerpoint/2010/main" val="10909170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98225BF-94F5-4701-866D-2A35A046E6F2}"/>
              </a:ext>
            </a:extLst>
          </p:cNvPr>
          <p:cNvSpPr>
            <a:spLocks noGrp="1"/>
          </p:cNvSpPr>
          <p:nvPr>
            <p:ph type="title"/>
          </p:nvPr>
        </p:nvSpPr>
        <p:spPr/>
        <p:txBody>
          <a:bodyPr/>
          <a:lstStyle/>
          <a:p>
            <a:r>
              <a:rPr lang="en-GB" dirty="0"/>
              <a:t>AE profiles of the PARP inhibitors in monotherapy prostate cancer trials</a:t>
            </a:r>
          </a:p>
        </p:txBody>
      </p:sp>
      <p:sp>
        <p:nvSpPr>
          <p:cNvPr id="5" name="Slide Number Placeholder 4">
            <a:extLst>
              <a:ext uri="{FF2B5EF4-FFF2-40B4-BE49-F238E27FC236}">
                <a16:creationId xmlns="" xmlns:a16="http://schemas.microsoft.com/office/drawing/2014/main" id="{70BEC431-642D-FF49-A1D3-0215525C5606}"/>
              </a:ext>
            </a:extLst>
          </p:cNvPr>
          <p:cNvSpPr>
            <a:spLocks noGrp="1"/>
          </p:cNvSpPr>
          <p:nvPr>
            <p:ph type="sldNum" sz="quarter" idx="4"/>
          </p:nvPr>
        </p:nvSpPr>
        <p:spPr/>
        <p:txBody>
          <a:bodyPr/>
          <a:lstStyle/>
          <a:p>
            <a:fld id="{F8E47D07-9D1E-4FE9-B31A-2F5863681021}" type="slidenum">
              <a:rPr lang="en-GB" smtClean="0"/>
              <a:pPr/>
              <a:t>23</a:t>
            </a:fld>
            <a:endParaRPr lang="en-GB" dirty="0"/>
          </a:p>
        </p:txBody>
      </p:sp>
      <p:sp>
        <p:nvSpPr>
          <p:cNvPr id="12" name="Content Placeholder 11">
            <a:extLst>
              <a:ext uri="{FF2B5EF4-FFF2-40B4-BE49-F238E27FC236}">
                <a16:creationId xmlns="" xmlns:a16="http://schemas.microsoft.com/office/drawing/2014/main" id="{71456106-F288-9842-9AF4-2C542EA9470B}"/>
              </a:ext>
            </a:extLst>
          </p:cNvPr>
          <p:cNvSpPr>
            <a:spLocks noGrp="1"/>
          </p:cNvSpPr>
          <p:nvPr>
            <p:ph sz="quarter" idx="15"/>
          </p:nvPr>
        </p:nvSpPr>
        <p:spPr>
          <a:xfrm>
            <a:off x="620183" y="6326615"/>
            <a:ext cx="10501299" cy="365125"/>
          </a:xfrm>
        </p:spPr>
        <p:txBody>
          <a:bodyPr/>
          <a:lstStyle/>
          <a:p>
            <a:r>
              <a:rPr lang="en-GB" dirty="0"/>
              <a:t>AE, adverse event; PARP, Poly-ADP ribose polymerase</a:t>
            </a:r>
          </a:p>
          <a:p>
            <a:r>
              <a:rPr lang="en-GB" dirty="0"/>
              <a:t>1. Hussain M, et al. New Engl J Med. 2020;383:2345-57; 2. Abida W, et al. J Clin Oncol. 2020;38:3763-72 (supplement); 3. Smith MR, et al. Lancet. 2022;22:362-73; </a:t>
            </a:r>
            <a:br>
              <a:rPr lang="en-GB" dirty="0"/>
            </a:br>
            <a:r>
              <a:rPr lang="en-GB" dirty="0"/>
              <a:t>4. de Bono JS, et al. Lancet Oncol. 2021;22:1250-64</a:t>
            </a:r>
          </a:p>
        </p:txBody>
      </p:sp>
      <p:graphicFrame>
        <p:nvGraphicFramePr>
          <p:cNvPr id="6" name="Table 12">
            <a:extLst>
              <a:ext uri="{FF2B5EF4-FFF2-40B4-BE49-F238E27FC236}">
                <a16:creationId xmlns="" xmlns:a16="http://schemas.microsoft.com/office/drawing/2014/main" id="{E981CE23-FF55-4725-B39E-02C469DF1618}"/>
              </a:ext>
            </a:extLst>
          </p:cNvPr>
          <p:cNvGraphicFramePr>
            <a:graphicFrameLocks/>
          </p:cNvGraphicFramePr>
          <p:nvPr>
            <p:extLst>
              <p:ext uri="{D42A27DB-BD31-4B8C-83A1-F6EECF244321}">
                <p14:modId xmlns:p14="http://schemas.microsoft.com/office/powerpoint/2010/main" val="1792765501"/>
              </p:ext>
            </p:extLst>
          </p:nvPr>
        </p:nvGraphicFramePr>
        <p:xfrm>
          <a:off x="651641" y="3843409"/>
          <a:ext cx="10746376" cy="1584960"/>
        </p:xfrm>
        <a:graphic>
          <a:graphicData uri="http://schemas.openxmlformats.org/drawingml/2006/table">
            <a:tbl>
              <a:tblPr firstRow="1" bandRow="1">
                <a:tableStyleId>{5C22544A-7EE6-4342-B048-85BDC9FD1C3A}</a:tableStyleId>
              </a:tblPr>
              <a:tblGrid>
                <a:gridCol w="4083779">
                  <a:extLst>
                    <a:ext uri="{9D8B030D-6E8A-4147-A177-3AD203B41FA5}">
                      <a16:colId xmlns="" xmlns:a16="http://schemas.microsoft.com/office/drawing/2014/main" val="20000"/>
                    </a:ext>
                  </a:extLst>
                </a:gridCol>
                <a:gridCol w="1665649">
                  <a:extLst>
                    <a:ext uri="{9D8B030D-6E8A-4147-A177-3AD203B41FA5}">
                      <a16:colId xmlns="" xmlns:a16="http://schemas.microsoft.com/office/drawing/2014/main" val="20001"/>
                    </a:ext>
                  </a:extLst>
                </a:gridCol>
                <a:gridCol w="1677955">
                  <a:extLst>
                    <a:ext uri="{9D8B030D-6E8A-4147-A177-3AD203B41FA5}">
                      <a16:colId xmlns="" xmlns:a16="http://schemas.microsoft.com/office/drawing/2014/main" val="20003"/>
                    </a:ext>
                  </a:extLst>
                </a:gridCol>
                <a:gridCol w="1653344">
                  <a:extLst>
                    <a:ext uri="{9D8B030D-6E8A-4147-A177-3AD203B41FA5}">
                      <a16:colId xmlns="" xmlns:a16="http://schemas.microsoft.com/office/drawing/2014/main" val="20004"/>
                    </a:ext>
                  </a:extLst>
                </a:gridCol>
                <a:gridCol w="1665649">
                  <a:extLst>
                    <a:ext uri="{9D8B030D-6E8A-4147-A177-3AD203B41FA5}">
                      <a16:colId xmlns="" xmlns:a16="http://schemas.microsoft.com/office/drawing/2014/main" val="20005"/>
                    </a:ext>
                  </a:extLst>
                </a:gridCol>
              </a:tblGrid>
              <a:tr h="275605">
                <a:tc>
                  <a:txBody>
                    <a:bodyPr/>
                    <a:lstStyle>
                      <a:lvl1pPr marL="0" algn="l" defTabSz="457142" rtl="0" eaLnBrk="1" latinLnBrk="0" hangingPunct="1">
                        <a:defRPr sz="1800" b="1" kern="1200">
                          <a:solidFill>
                            <a:schemeClr val="lt1"/>
                          </a:solidFill>
                          <a:latin typeface="Arial"/>
                        </a:defRPr>
                      </a:lvl1pPr>
                      <a:lvl2pPr marL="457142" algn="l" defTabSz="457142" rtl="0" eaLnBrk="1" latinLnBrk="0" hangingPunct="1">
                        <a:defRPr sz="1800" b="1" kern="1200">
                          <a:solidFill>
                            <a:schemeClr val="lt1"/>
                          </a:solidFill>
                          <a:latin typeface="Arial"/>
                        </a:defRPr>
                      </a:lvl2pPr>
                      <a:lvl3pPr marL="914288" algn="l" defTabSz="457142" rtl="0" eaLnBrk="1" latinLnBrk="0" hangingPunct="1">
                        <a:defRPr sz="1800" b="1" kern="1200">
                          <a:solidFill>
                            <a:schemeClr val="lt1"/>
                          </a:solidFill>
                          <a:latin typeface="Arial"/>
                        </a:defRPr>
                      </a:lvl3pPr>
                      <a:lvl4pPr marL="1371430" algn="l" defTabSz="457142" rtl="0" eaLnBrk="1" latinLnBrk="0" hangingPunct="1">
                        <a:defRPr sz="1800" b="1" kern="1200">
                          <a:solidFill>
                            <a:schemeClr val="lt1"/>
                          </a:solidFill>
                          <a:latin typeface="Arial"/>
                        </a:defRPr>
                      </a:lvl4pPr>
                      <a:lvl5pPr marL="1828574" algn="l" defTabSz="457142" rtl="0" eaLnBrk="1" latinLnBrk="0" hangingPunct="1">
                        <a:defRPr sz="1800" b="1" kern="1200">
                          <a:solidFill>
                            <a:schemeClr val="lt1"/>
                          </a:solidFill>
                          <a:latin typeface="Arial"/>
                        </a:defRPr>
                      </a:lvl5pPr>
                      <a:lvl6pPr marL="2285715" algn="l" defTabSz="457142" rtl="0" eaLnBrk="1" latinLnBrk="0" hangingPunct="1">
                        <a:defRPr sz="1800" b="1" kern="1200">
                          <a:solidFill>
                            <a:schemeClr val="lt1"/>
                          </a:solidFill>
                          <a:latin typeface="Arial"/>
                        </a:defRPr>
                      </a:lvl6pPr>
                      <a:lvl7pPr marL="2742857" algn="l" defTabSz="457142" rtl="0" eaLnBrk="1" latinLnBrk="0" hangingPunct="1">
                        <a:defRPr sz="1800" b="1" kern="1200">
                          <a:solidFill>
                            <a:schemeClr val="lt1"/>
                          </a:solidFill>
                          <a:latin typeface="Arial"/>
                        </a:defRPr>
                      </a:lvl7pPr>
                      <a:lvl8pPr marL="3200000" algn="l" defTabSz="457142" rtl="0" eaLnBrk="1" latinLnBrk="0" hangingPunct="1">
                        <a:defRPr sz="1800" b="1" kern="1200">
                          <a:solidFill>
                            <a:schemeClr val="lt1"/>
                          </a:solidFill>
                          <a:latin typeface="Arial"/>
                        </a:defRPr>
                      </a:lvl8pPr>
                      <a:lvl9pPr marL="3657143" algn="l" defTabSz="457142" rtl="0" eaLnBrk="1" latinLnBrk="0" hangingPunct="1">
                        <a:defRPr sz="1800" b="1" kern="1200">
                          <a:solidFill>
                            <a:schemeClr val="lt1"/>
                          </a:solidFill>
                          <a:latin typeface="Arial"/>
                        </a:defRPr>
                      </a:lvl9pPr>
                    </a:lstStyle>
                    <a:p>
                      <a:r>
                        <a:rPr lang="en-GB" sz="1600" kern="1200" dirty="0"/>
                        <a:t>Frequency and grade of cytopenias in prostate cancer trials, %</a:t>
                      </a:r>
                      <a:endParaRPr lang="en-GB" sz="1600" b="1" kern="1200" dirty="0">
                        <a:solidFill>
                          <a:schemeClr val="tx1"/>
                        </a:solidFill>
                        <a:latin typeface="Arial" panose="020B0604020202020204" pitchFamily="34" charset="0"/>
                        <a:ea typeface="Tahoma" panose="020B0604030504040204" pitchFamily="34" charset="0"/>
                        <a:cs typeface="Arial" panose="020B0604020202020204" pitchFamily="34" charset="0"/>
                      </a:endParaRPr>
                    </a:p>
                  </a:txBody>
                  <a:tcPr marL="121920" marR="121920" anchor="ctr"/>
                </a:tc>
                <a:tc>
                  <a:txBody>
                    <a:bodyPr/>
                    <a:lstStyle>
                      <a:lvl1pPr marL="0" algn="l" defTabSz="715015" rtl="0" eaLnBrk="1" latinLnBrk="0" hangingPunct="1">
                        <a:defRPr sz="2800" b="1" kern="1200">
                          <a:solidFill>
                            <a:schemeClr val="lt1"/>
                          </a:solidFill>
                          <a:latin typeface="Arial"/>
                        </a:defRPr>
                      </a:lvl1pPr>
                      <a:lvl2pPr marL="715015" algn="l" defTabSz="715015" rtl="0" eaLnBrk="1" latinLnBrk="0" hangingPunct="1">
                        <a:defRPr sz="2800" b="1" kern="1200">
                          <a:solidFill>
                            <a:schemeClr val="lt1"/>
                          </a:solidFill>
                          <a:latin typeface="Arial"/>
                        </a:defRPr>
                      </a:lvl2pPr>
                      <a:lvl3pPr marL="1430030" algn="l" defTabSz="715015" rtl="0" eaLnBrk="1" latinLnBrk="0" hangingPunct="1">
                        <a:defRPr sz="2800" b="1" kern="1200">
                          <a:solidFill>
                            <a:schemeClr val="lt1"/>
                          </a:solidFill>
                          <a:latin typeface="Arial"/>
                        </a:defRPr>
                      </a:lvl3pPr>
                      <a:lvl4pPr marL="2145045" algn="l" defTabSz="715015" rtl="0" eaLnBrk="1" latinLnBrk="0" hangingPunct="1">
                        <a:defRPr sz="2800" b="1" kern="1200">
                          <a:solidFill>
                            <a:schemeClr val="lt1"/>
                          </a:solidFill>
                          <a:latin typeface="Arial"/>
                        </a:defRPr>
                      </a:lvl4pPr>
                      <a:lvl5pPr marL="2860060" algn="l" defTabSz="715015" rtl="0" eaLnBrk="1" latinLnBrk="0" hangingPunct="1">
                        <a:defRPr sz="2800" b="1" kern="1200">
                          <a:solidFill>
                            <a:schemeClr val="lt1"/>
                          </a:solidFill>
                          <a:latin typeface="Arial"/>
                        </a:defRPr>
                      </a:lvl5pPr>
                      <a:lvl6pPr marL="3575075" algn="l" defTabSz="715015" rtl="0" eaLnBrk="1" latinLnBrk="0" hangingPunct="1">
                        <a:defRPr sz="2800" b="1" kern="1200">
                          <a:solidFill>
                            <a:schemeClr val="lt1"/>
                          </a:solidFill>
                          <a:latin typeface="Arial"/>
                        </a:defRPr>
                      </a:lvl6pPr>
                      <a:lvl7pPr marL="4290090" algn="l" defTabSz="715015" rtl="0" eaLnBrk="1" latinLnBrk="0" hangingPunct="1">
                        <a:defRPr sz="2800" b="1" kern="1200">
                          <a:solidFill>
                            <a:schemeClr val="lt1"/>
                          </a:solidFill>
                          <a:latin typeface="Arial"/>
                        </a:defRPr>
                      </a:lvl7pPr>
                      <a:lvl8pPr marL="5005106" algn="l" defTabSz="715015" rtl="0" eaLnBrk="1" latinLnBrk="0" hangingPunct="1">
                        <a:defRPr sz="2800" b="1" kern="1200">
                          <a:solidFill>
                            <a:schemeClr val="lt1"/>
                          </a:solidFill>
                          <a:latin typeface="Arial"/>
                        </a:defRPr>
                      </a:lvl8pPr>
                      <a:lvl9pPr marL="5720121" algn="l" defTabSz="715015" rtl="0" eaLnBrk="1" latinLnBrk="0" hangingPunct="1">
                        <a:defRPr sz="2800" b="1" kern="1200">
                          <a:solidFill>
                            <a:schemeClr val="lt1"/>
                          </a:solidFill>
                          <a:latin typeface="Arial"/>
                        </a:defRPr>
                      </a:lvl9pPr>
                    </a:lstStyle>
                    <a:p>
                      <a:pPr algn="ctr"/>
                      <a:r>
                        <a:rPr lang="en-GB" sz="1600" kern="1200" dirty="0"/>
                        <a:t>Olaparib</a:t>
                      </a:r>
                    </a:p>
                    <a:p>
                      <a:pPr algn="ctr"/>
                      <a:r>
                        <a:rPr lang="en-GB" sz="1600" kern="1200" dirty="0"/>
                        <a:t>(PROfound)</a:t>
                      </a:r>
                      <a:r>
                        <a:rPr lang="en-GB" sz="1600" strike="noStrike" kern="1200" baseline="30000" dirty="0"/>
                        <a:t>1</a:t>
                      </a:r>
                      <a:endParaRPr lang="en-GB" sz="1600" b="0" kern="1200" dirty="0">
                        <a:solidFill>
                          <a:schemeClr val="bg1"/>
                        </a:solidFill>
                        <a:latin typeface="Arial" panose="020B0604020202020204" pitchFamily="34" charset="0"/>
                        <a:ea typeface="Helvetica Neue" panose="02000503000000020004" pitchFamily="2" charset="0"/>
                        <a:cs typeface="Arial" panose="020B0604020202020204" pitchFamily="34" charset="0"/>
                      </a:endParaRPr>
                    </a:p>
                  </a:txBody>
                  <a:tcPr marL="121920" marR="121920" anchor="ctr"/>
                </a:tc>
                <a:tc>
                  <a:txBody>
                    <a:bodyPr/>
                    <a:lstStyle>
                      <a:lvl1pPr marL="0" algn="l" defTabSz="715015" rtl="0" eaLnBrk="1" latinLnBrk="0" hangingPunct="1">
                        <a:defRPr sz="2800" b="1" kern="1200">
                          <a:solidFill>
                            <a:schemeClr val="lt1"/>
                          </a:solidFill>
                          <a:latin typeface="Arial"/>
                        </a:defRPr>
                      </a:lvl1pPr>
                      <a:lvl2pPr marL="715015" algn="l" defTabSz="715015" rtl="0" eaLnBrk="1" latinLnBrk="0" hangingPunct="1">
                        <a:defRPr sz="2800" b="1" kern="1200">
                          <a:solidFill>
                            <a:schemeClr val="lt1"/>
                          </a:solidFill>
                          <a:latin typeface="Arial"/>
                        </a:defRPr>
                      </a:lvl2pPr>
                      <a:lvl3pPr marL="1430030" algn="l" defTabSz="715015" rtl="0" eaLnBrk="1" latinLnBrk="0" hangingPunct="1">
                        <a:defRPr sz="2800" b="1" kern="1200">
                          <a:solidFill>
                            <a:schemeClr val="lt1"/>
                          </a:solidFill>
                          <a:latin typeface="Arial"/>
                        </a:defRPr>
                      </a:lvl3pPr>
                      <a:lvl4pPr marL="2145045" algn="l" defTabSz="715015" rtl="0" eaLnBrk="1" latinLnBrk="0" hangingPunct="1">
                        <a:defRPr sz="2800" b="1" kern="1200">
                          <a:solidFill>
                            <a:schemeClr val="lt1"/>
                          </a:solidFill>
                          <a:latin typeface="Arial"/>
                        </a:defRPr>
                      </a:lvl4pPr>
                      <a:lvl5pPr marL="2860060" algn="l" defTabSz="715015" rtl="0" eaLnBrk="1" latinLnBrk="0" hangingPunct="1">
                        <a:defRPr sz="2800" b="1" kern="1200">
                          <a:solidFill>
                            <a:schemeClr val="lt1"/>
                          </a:solidFill>
                          <a:latin typeface="Arial"/>
                        </a:defRPr>
                      </a:lvl5pPr>
                      <a:lvl6pPr marL="3575075" algn="l" defTabSz="715015" rtl="0" eaLnBrk="1" latinLnBrk="0" hangingPunct="1">
                        <a:defRPr sz="2800" b="1" kern="1200">
                          <a:solidFill>
                            <a:schemeClr val="lt1"/>
                          </a:solidFill>
                          <a:latin typeface="Arial"/>
                        </a:defRPr>
                      </a:lvl6pPr>
                      <a:lvl7pPr marL="4290090" algn="l" defTabSz="715015" rtl="0" eaLnBrk="1" latinLnBrk="0" hangingPunct="1">
                        <a:defRPr sz="2800" b="1" kern="1200">
                          <a:solidFill>
                            <a:schemeClr val="lt1"/>
                          </a:solidFill>
                          <a:latin typeface="Arial"/>
                        </a:defRPr>
                      </a:lvl7pPr>
                      <a:lvl8pPr marL="5005106" algn="l" defTabSz="715015" rtl="0" eaLnBrk="1" latinLnBrk="0" hangingPunct="1">
                        <a:defRPr sz="2800" b="1" kern="1200">
                          <a:solidFill>
                            <a:schemeClr val="lt1"/>
                          </a:solidFill>
                          <a:latin typeface="Arial"/>
                        </a:defRPr>
                      </a:lvl8pPr>
                      <a:lvl9pPr marL="5720121" algn="l" defTabSz="715015" rtl="0" eaLnBrk="1" latinLnBrk="0" hangingPunct="1">
                        <a:defRPr sz="2800" b="1" kern="1200">
                          <a:solidFill>
                            <a:schemeClr val="lt1"/>
                          </a:solidFill>
                          <a:latin typeface="Arial"/>
                        </a:defRPr>
                      </a:lvl9pPr>
                    </a:lstStyle>
                    <a:p>
                      <a:pPr algn="ctr"/>
                      <a:r>
                        <a:rPr lang="en-GB" sz="1600" dirty="0"/>
                        <a:t>Rucaparib</a:t>
                      </a:r>
                    </a:p>
                    <a:p>
                      <a:pPr algn="ctr"/>
                      <a:r>
                        <a:rPr lang="en-GB" sz="1600" dirty="0"/>
                        <a:t>(TRITON-2)</a:t>
                      </a:r>
                      <a:r>
                        <a:rPr lang="en-GB" sz="1600" strike="noStrike" kern="1200" baseline="30000" dirty="0"/>
                        <a:t>2</a:t>
                      </a:r>
                      <a:endParaRPr lang="en-GB" sz="1600" b="0" dirty="0">
                        <a:solidFill>
                          <a:schemeClr val="bg1"/>
                        </a:solidFill>
                        <a:latin typeface="Arial" panose="020B0604020202020204" pitchFamily="34" charset="0"/>
                        <a:ea typeface="Helvetica Neue" panose="02000503000000020004" pitchFamily="2" charset="0"/>
                        <a:cs typeface="Arial" panose="020B0604020202020204" pitchFamily="34" charset="0"/>
                      </a:endParaRPr>
                    </a:p>
                  </a:txBody>
                  <a:tcPr marL="121920" marR="121920" anchor="ctr"/>
                </a:tc>
                <a:tc>
                  <a:txBody>
                    <a:bodyPr/>
                    <a:lstStyle>
                      <a:lvl1pPr marL="0" algn="l" defTabSz="715015" rtl="0" eaLnBrk="1" latinLnBrk="0" hangingPunct="1">
                        <a:defRPr sz="2800" b="1" kern="1200">
                          <a:solidFill>
                            <a:schemeClr val="lt1"/>
                          </a:solidFill>
                          <a:latin typeface="Arial"/>
                        </a:defRPr>
                      </a:lvl1pPr>
                      <a:lvl2pPr marL="715015" algn="l" defTabSz="715015" rtl="0" eaLnBrk="1" latinLnBrk="0" hangingPunct="1">
                        <a:defRPr sz="2800" b="1" kern="1200">
                          <a:solidFill>
                            <a:schemeClr val="lt1"/>
                          </a:solidFill>
                          <a:latin typeface="Arial"/>
                        </a:defRPr>
                      </a:lvl2pPr>
                      <a:lvl3pPr marL="1430030" algn="l" defTabSz="715015" rtl="0" eaLnBrk="1" latinLnBrk="0" hangingPunct="1">
                        <a:defRPr sz="2800" b="1" kern="1200">
                          <a:solidFill>
                            <a:schemeClr val="lt1"/>
                          </a:solidFill>
                          <a:latin typeface="Arial"/>
                        </a:defRPr>
                      </a:lvl3pPr>
                      <a:lvl4pPr marL="2145045" algn="l" defTabSz="715015" rtl="0" eaLnBrk="1" latinLnBrk="0" hangingPunct="1">
                        <a:defRPr sz="2800" b="1" kern="1200">
                          <a:solidFill>
                            <a:schemeClr val="lt1"/>
                          </a:solidFill>
                          <a:latin typeface="Arial"/>
                        </a:defRPr>
                      </a:lvl4pPr>
                      <a:lvl5pPr marL="2860060" algn="l" defTabSz="715015" rtl="0" eaLnBrk="1" latinLnBrk="0" hangingPunct="1">
                        <a:defRPr sz="2800" b="1" kern="1200">
                          <a:solidFill>
                            <a:schemeClr val="lt1"/>
                          </a:solidFill>
                          <a:latin typeface="Arial"/>
                        </a:defRPr>
                      </a:lvl5pPr>
                      <a:lvl6pPr marL="3575075" algn="l" defTabSz="715015" rtl="0" eaLnBrk="1" latinLnBrk="0" hangingPunct="1">
                        <a:defRPr sz="2800" b="1" kern="1200">
                          <a:solidFill>
                            <a:schemeClr val="lt1"/>
                          </a:solidFill>
                          <a:latin typeface="Arial"/>
                        </a:defRPr>
                      </a:lvl6pPr>
                      <a:lvl7pPr marL="4290090" algn="l" defTabSz="715015" rtl="0" eaLnBrk="1" latinLnBrk="0" hangingPunct="1">
                        <a:defRPr sz="2800" b="1" kern="1200">
                          <a:solidFill>
                            <a:schemeClr val="lt1"/>
                          </a:solidFill>
                          <a:latin typeface="Arial"/>
                        </a:defRPr>
                      </a:lvl7pPr>
                      <a:lvl8pPr marL="5005106" algn="l" defTabSz="715015" rtl="0" eaLnBrk="1" latinLnBrk="0" hangingPunct="1">
                        <a:defRPr sz="2800" b="1" kern="1200">
                          <a:solidFill>
                            <a:schemeClr val="lt1"/>
                          </a:solidFill>
                          <a:latin typeface="Arial"/>
                        </a:defRPr>
                      </a:lvl8pPr>
                      <a:lvl9pPr marL="5720121" algn="l" defTabSz="715015" rtl="0" eaLnBrk="1" latinLnBrk="0" hangingPunct="1">
                        <a:defRPr sz="2800" b="1" kern="1200">
                          <a:solidFill>
                            <a:schemeClr val="lt1"/>
                          </a:solidFill>
                          <a:latin typeface="Arial"/>
                        </a:defRPr>
                      </a:lvl9pPr>
                    </a:lstStyle>
                    <a:p>
                      <a:pPr algn="ctr"/>
                      <a:r>
                        <a:rPr lang="en-GB" sz="1600" dirty="0"/>
                        <a:t>Niraparib</a:t>
                      </a:r>
                    </a:p>
                    <a:p>
                      <a:pPr algn="ctr"/>
                      <a:r>
                        <a:rPr lang="en-GB" sz="1600" dirty="0"/>
                        <a:t>(GALAHAD)</a:t>
                      </a:r>
                      <a:r>
                        <a:rPr lang="en-GB" sz="1600" strike="noStrike" kern="1200" baseline="30000" dirty="0"/>
                        <a:t>3</a:t>
                      </a:r>
                      <a:endParaRPr lang="en-GB" sz="1600" b="0" dirty="0">
                        <a:solidFill>
                          <a:schemeClr val="bg1"/>
                        </a:solidFill>
                        <a:latin typeface="Arial" panose="020B0604020202020204" pitchFamily="34" charset="0"/>
                        <a:ea typeface="Helvetica Neue" panose="02000503000000020004" pitchFamily="2" charset="0"/>
                        <a:cs typeface="Arial" panose="020B0604020202020204" pitchFamily="34" charset="0"/>
                      </a:endParaRPr>
                    </a:p>
                  </a:txBody>
                  <a:tcPr marL="121920" marR="121920" anchor="ctr"/>
                </a:tc>
                <a:tc>
                  <a:txBody>
                    <a:bodyPr/>
                    <a:lstStyle>
                      <a:lvl1pPr marL="0" algn="l" defTabSz="715015" rtl="0" eaLnBrk="1" latinLnBrk="0" hangingPunct="1">
                        <a:defRPr sz="2800" b="1" kern="1200">
                          <a:solidFill>
                            <a:schemeClr val="lt1"/>
                          </a:solidFill>
                          <a:latin typeface="Arial"/>
                        </a:defRPr>
                      </a:lvl1pPr>
                      <a:lvl2pPr marL="715015" algn="l" defTabSz="715015" rtl="0" eaLnBrk="1" latinLnBrk="0" hangingPunct="1">
                        <a:defRPr sz="2800" b="1" kern="1200">
                          <a:solidFill>
                            <a:schemeClr val="lt1"/>
                          </a:solidFill>
                          <a:latin typeface="Arial"/>
                        </a:defRPr>
                      </a:lvl2pPr>
                      <a:lvl3pPr marL="1430030" algn="l" defTabSz="715015" rtl="0" eaLnBrk="1" latinLnBrk="0" hangingPunct="1">
                        <a:defRPr sz="2800" b="1" kern="1200">
                          <a:solidFill>
                            <a:schemeClr val="lt1"/>
                          </a:solidFill>
                          <a:latin typeface="Arial"/>
                        </a:defRPr>
                      </a:lvl3pPr>
                      <a:lvl4pPr marL="2145045" algn="l" defTabSz="715015" rtl="0" eaLnBrk="1" latinLnBrk="0" hangingPunct="1">
                        <a:defRPr sz="2800" b="1" kern="1200">
                          <a:solidFill>
                            <a:schemeClr val="lt1"/>
                          </a:solidFill>
                          <a:latin typeface="Arial"/>
                        </a:defRPr>
                      </a:lvl4pPr>
                      <a:lvl5pPr marL="2860060" algn="l" defTabSz="715015" rtl="0" eaLnBrk="1" latinLnBrk="0" hangingPunct="1">
                        <a:defRPr sz="2800" b="1" kern="1200">
                          <a:solidFill>
                            <a:schemeClr val="lt1"/>
                          </a:solidFill>
                          <a:latin typeface="Arial"/>
                        </a:defRPr>
                      </a:lvl5pPr>
                      <a:lvl6pPr marL="3575075" algn="l" defTabSz="715015" rtl="0" eaLnBrk="1" latinLnBrk="0" hangingPunct="1">
                        <a:defRPr sz="2800" b="1" kern="1200">
                          <a:solidFill>
                            <a:schemeClr val="lt1"/>
                          </a:solidFill>
                          <a:latin typeface="Arial"/>
                        </a:defRPr>
                      </a:lvl6pPr>
                      <a:lvl7pPr marL="4290090" algn="l" defTabSz="715015" rtl="0" eaLnBrk="1" latinLnBrk="0" hangingPunct="1">
                        <a:defRPr sz="2800" b="1" kern="1200">
                          <a:solidFill>
                            <a:schemeClr val="lt1"/>
                          </a:solidFill>
                          <a:latin typeface="Arial"/>
                        </a:defRPr>
                      </a:lvl7pPr>
                      <a:lvl8pPr marL="5005106" algn="l" defTabSz="715015" rtl="0" eaLnBrk="1" latinLnBrk="0" hangingPunct="1">
                        <a:defRPr sz="2800" b="1" kern="1200">
                          <a:solidFill>
                            <a:schemeClr val="lt1"/>
                          </a:solidFill>
                          <a:latin typeface="Arial"/>
                        </a:defRPr>
                      </a:lvl8pPr>
                      <a:lvl9pPr marL="5720121" algn="l" defTabSz="715015" rtl="0" eaLnBrk="1" latinLnBrk="0" hangingPunct="1">
                        <a:defRPr sz="2800" b="1" kern="1200">
                          <a:solidFill>
                            <a:schemeClr val="lt1"/>
                          </a:solidFill>
                          <a:latin typeface="Arial"/>
                        </a:defRPr>
                      </a:lvl9pPr>
                    </a:lstStyle>
                    <a:p>
                      <a:pPr algn="ctr"/>
                      <a:r>
                        <a:rPr lang="en-GB" sz="1600" dirty="0"/>
                        <a:t>Talazoparib</a:t>
                      </a:r>
                    </a:p>
                    <a:p>
                      <a:pPr algn="ctr"/>
                      <a:r>
                        <a:rPr lang="en-GB" sz="1600" dirty="0"/>
                        <a:t>(TALAPRO-1)</a:t>
                      </a:r>
                      <a:r>
                        <a:rPr lang="en-GB" sz="1600" strike="noStrike" kern="1200" baseline="30000" dirty="0"/>
                        <a:t>4</a:t>
                      </a:r>
                      <a:endParaRPr lang="en-GB" sz="1600" b="0" dirty="0">
                        <a:solidFill>
                          <a:schemeClr val="bg1"/>
                        </a:solidFill>
                        <a:latin typeface="Arial" panose="020B0604020202020204" pitchFamily="34" charset="0"/>
                        <a:ea typeface="Helvetica Neue" panose="02000503000000020004" pitchFamily="2" charset="0"/>
                        <a:cs typeface="Arial" panose="020B0604020202020204" pitchFamily="34" charset="0"/>
                      </a:endParaRPr>
                    </a:p>
                  </a:txBody>
                  <a:tcPr marL="96000" marR="96000" anchor="ctr"/>
                </a:tc>
                <a:extLst>
                  <a:ext uri="{0D108BD9-81ED-4DB2-BD59-A6C34878D82A}">
                    <a16:rowId xmlns="" xmlns:a16="http://schemas.microsoft.com/office/drawing/2014/main" val="10000"/>
                  </a:ext>
                </a:extLst>
              </a:tr>
              <a:tr h="185688">
                <a:tc>
                  <a:txBody>
                    <a:bodyPr/>
                    <a:lstStyle>
                      <a:lvl1pPr marL="0" algn="l" defTabSz="457142" rtl="0" eaLnBrk="1" latinLnBrk="0" hangingPunct="1">
                        <a:defRPr sz="1800" kern="1200">
                          <a:solidFill>
                            <a:schemeClr val="dk1"/>
                          </a:solidFill>
                          <a:latin typeface="Arial"/>
                        </a:defRPr>
                      </a:lvl1pPr>
                      <a:lvl2pPr marL="457142" algn="l" defTabSz="457142" rtl="0" eaLnBrk="1" latinLnBrk="0" hangingPunct="1">
                        <a:defRPr sz="1800" kern="1200">
                          <a:solidFill>
                            <a:schemeClr val="dk1"/>
                          </a:solidFill>
                          <a:latin typeface="Arial"/>
                        </a:defRPr>
                      </a:lvl2pPr>
                      <a:lvl3pPr marL="914288" algn="l" defTabSz="457142" rtl="0" eaLnBrk="1" latinLnBrk="0" hangingPunct="1">
                        <a:defRPr sz="1800" kern="1200">
                          <a:solidFill>
                            <a:schemeClr val="dk1"/>
                          </a:solidFill>
                          <a:latin typeface="Arial"/>
                        </a:defRPr>
                      </a:lvl3pPr>
                      <a:lvl4pPr marL="1371430" algn="l" defTabSz="457142" rtl="0" eaLnBrk="1" latinLnBrk="0" hangingPunct="1">
                        <a:defRPr sz="1800" kern="1200">
                          <a:solidFill>
                            <a:schemeClr val="dk1"/>
                          </a:solidFill>
                          <a:latin typeface="Arial"/>
                        </a:defRPr>
                      </a:lvl4pPr>
                      <a:lvl5pPr marL="1828574" algn="l" defTabSz="457142" rtl="0" eaLnBrk="1" latinLnBrk="0" hangingPunct="1">
                        <a:defRPr sz="1800" kern="1200">
                          <a:solidFill>
                            <a:schemeClr val="dk1"/>
                          </a:solidFill>
                          <a:latin typeface="Arial"/>
                        </a:defRPr>
                      </a:lvl5pPr>
                      <a:lvl6pPr marL="2285715" algn="l" defTabSz="457142" rtl="0" eaLnBrk="1" latinLnBrk="0" hangingPunct="1">
                        <a:defRPr sz="1800" kern="1200">
                          <a:solidFill>
                            <a:schemeClr val="dk1"/>
                          </a:solidFill>
                          <a:latin typeface="Arial"/>
                        </a:defRPr>
                      </a:lvl6pPr>
                      <a:lvl7pPr marL="2742857" algn="l" defTabSz="457142" rtl="0" eaLnBrk="1" latinLnBrk="0" hangingPunct="1">
                        <a:defRPr sz="1800" kern="1200">
                          <a:solidFill>
                            <a:schemeClr val="dk1"/>
                          </a:solidFill>
                          <a:latin typeface="Arial"/>
                        </a:defRPr>
                      </a:lvl7pPr>
                      <a:lvl8pPr marL="3200000" algn="l" defTabSz="457142" rtl="0" eaLnBrk="1" latinLnBrk="0" hangingPunct="1">
                        <a:defRPr sz="1800" kern="1200">
                          <a:solidFill>
                            <a:schemeClr val="dk1"/>
                          </a:solidFill>
                          <a:latin typeface="Arial"/>
                        </a:defRPr>
                      </a:lvl8pPr>
                      <a:lvl9pPr marL="3657143" algn="l" defTabSz="457142" rtl="0" eaLnBrk="1" latinLnBrk="0" hangingPunct="1">
                        <a:defRPr sz="1800" kern="1200">
                          <a:solidFill>
                            <a:schemeClr val="dk1"/>
                          </a:solidFill>
                          <a:latin typeface="Arial"/>
                        </a:defRPr>
                      </a:lvl9pPr>
                    </a:lstStyle>
                    <a:p>
                      <a:r>
                        <a:rPr lang="en-GB" sz="1600" b="1" kern="1200" dirty="0"/>
                        <a:t>Anaemia grade ≥3</a:t>
                      </a:r>
                      <a:endParaRPr lang="en-GB" sz="1600" b="1" kern="1200" baseline="30000" dirty="0">
                        <a:solidFill>
                          <a:schemeClr val="dk1"/>
                        </a:solidFill>
                        <a:latin typeface="Arial" panose="020B0604020202020204" pitchFamily="34" charset="0"/>
                        <a:ea typeface="+mn-ea"/>
                        <a:cs typeface="Arial" panose="020B0604020202020204" pitchFamily="34" charset="0"/>
                      </a:endParaRPr>
                    </a:p>
                  </a:txBody>
                  <a:tcPr marL="121920" marR="121920" anchor="ctr"/>
                </a:tc>
                <a:tc>
                  <a:txBody>
                    <a:bodyPr/>
                    <a:lstStyle>
                      <a:lvl1pPr marL="0" algn="l" defTabSz="457142" rtl="0" eaLnBrk="1" latinLnBrk="0" hangingPunct="1">
                        <a:defRPr sz="1800" kern="1200">
                          <a:solidFill>
                            <a:schemeClr val="dk1"/>
                          </a:solidFill>
                          <a:latin typeface="Arial"/>
                        </a:defRPr>
                      </a:lvl1pPr>
                      <a:lvl2pPr marL="457142" algn="l" defTabSz="457142" rtl="0" eaLnBrk="1" latinLnBrk="0" hangingPunct="1">
                        <a:defRPr sz="1800" kern="1200">
                          <a:solidFill>
                            <a:schemeClr val="dk1"/>
                          </a:solidFill>
                          <a:latin typeface="Arial"/>
                        </a:defRPr>
                      </a:lvl2pPr>
                      <a:lvl3pPr marL="914288" algn="l" defTabSz="457142" rtl="0" eaLnBrk="1" latinLnBrk="0" hangingPunct="1">
                        <a:defRPr sz="1800" kern="1200">
                          <a:solidFill>
                            <a:schemeClr val="dk1"/>
                          </a:solidFill>
                          <a:latin typeface="Arial"/>
                        </a:defRPr>
                      </a:lvl3pPr>
                      <a:lvl4pPr marL="1371430" algn="l" defTabSz="457142" rtl="0" eaLnBrk="1" latinLnBrk="0" hangingPunct="1">
                        <a:defRPr sz="1800" kern="1200">
                          <a:solidFill>
                            <a:schemeClr val="dk1"/>
                          </a:solidFill>
                          <a:latin typeface="Arial"/>
                        </a:defRPr>
                      </a:lvl4pPr>
                      <a:lvl5pPr marL="1828574" algn="l" defTabSz="457142" rtl="0" eaLnBrk="1" latinLnBrk="0" hangingPunct="1">
                        <a:defRPr sz="1800" kern="1200">
                          <a:solidFill>
                            <a:schemeClr val="dk1"/>
                          </a:solidFill>
                          <a:latin typeface="Arial"/>
                        </a:defRPr>
                      </a:lvl5pPr>
                      <a:lvl6pPr marL="2285715" algn="l" defTabSz="457142" rtl="0" eaLnBrk="1" latinLnBrk="0" hangingPunct="1">
                        <a:defRPr sz="1800" kern="1200">
                          <a:solidFill>
                            <a:schemeClr val="dk1"/>
                          </a:solidFill>
                          <a:latin typeface="Arial"/>
                        </a:defRPr>
                      </a:lvl6pPr>
                      <a:lvl7pPr marL="2742857" algn="l" defTabSz="457142" rtl="0" eaLnBrk="1" latinLnBrk="0" hangingPunct="1">
                        <a:defRPr sz="1800" kern="1200">
                          <a:solidFill>
                            <a:schemeClr val="dk1"/>
                          </a:solidFill>
                          <a:latin typeface="Arial"/>
                        </a:defRPr>
                      </a:lvl7pPr>
                      <a:lvl8pPr marL="3200000" algn="l" defTabSz="457142" rtl="0" eaLnBrk="1" latinLnBrk="0" hangingPunct="1">
                        <a:defRPr sz="1800" kern="1200">
                          <a:solidFill>
                            <a:schemeClr val="dk1"/>
                          </a:solidFill>
                          <a:latin typeface="Arial"/>
                        </a:defRPr>
                      </a:lvl8pPr>
                      <a:lvl9pPr marL="3657143" algn="l" defTabSz="457142" rtl="0" eaLnBrk="1" latinLnBrk="0" hangingPunct="1">
                        <a:defRPr sz="1800" kern="1200">
                          <a:solidFill>
                            <a:schemeClr val="dk1"/>
                          </a:solidFill>
                          <a:latin typeface="Arial"/>
                        </a:defRPr>
                      </a:lvl9pPr>
                    </a:lstStyle>
                    <a:p>
                      <a:pPr algn="ctr"/>
                      <a:r>
                        <a:rPr lang="en-GB" sz="1600" kern="1200" dirty="0"/>
                        <a:t>23</a:t>
                      </a:r>
                      <a:endParaRPr lang="en-GB" sz="1600" b="1" kern="1200" dirty="0">
                        <a:solidFill>
                          <a:schemeClr val="dk1"/>
                        </a:solidFill>
                        <a:latin typeface="Arial" panose="020B0604020202020204" pitchFamily="34" charset="0"/>
                        <a:ea typeface="+mn-ea"/>
                        <a:cs typeface="Arial" panose="020B0604020202020204" pitchFamily="34" charset="0"/>
                      </a:endParaRPr>
                    </a:p>
                  </a:txBody>
                  <a:tcPr marL="121920" marR="121920" anchor="ctr"/>
                </a:tc>
                <a:tc>
                  <a:txBody>
                    <a:bodyPr/>
                    <a:lstStyle>
                      <a:lvl1pPr marL="0" algn="l" defTabSz="457142" rtl="0" eaLnBrk="1" latinLnBrk="0" hangingPunct="1">
                        <a:defRPr sz="1800" kern="1200">
                          <a:solidFill>
                            <a:schemeClr val="dk1"/>
                          </a:solidFill>
                          <a:latin typeface="Arial"/>
                        </a:defRPr>
                      </a:lvl1pPr>
                      <a:lvl2pPr marL="457142" algn="l" defTabSz="457142" rtl="0" eaLnBrk="1" latinLnBrk="0" hangingPunct="1">
                        <a:defRPr sz="1800" kern="1200">
                          <a:solidFill>
                            <a:schemeClr val="dk1"/>
                          </a:solidFill>
                          <a:latin typeface="Arial"/>
                        </a:defRPr>
                      </a:lvl2pPr>
                      <a:lvl3pPr marL="914288" algn="l" defTabSz="457142" rtl="0" eaLnBrk="1" latinLnBrk="0" hangingPunct="1">
                        <a:defRPr sz="1800" kern="1200">
                          <a:solidFill>
                            <a:schemeClr val="dk1"/>
                          </a:solidFill>
                          <a:latin typeface="Arial"/>
                        </a:defRPr>
                      </a:lvl3pPr>
                      <a:lvl4pPr marL="1371430" algn="l" defTabSz="457142" rtl="0" eaLnBrk="1" latinLnBrk="0" hangingPunct="1">
                        <a:defRPr sz="1800" kern="1200">
                          <a:solidFill>
                            <a:schemeClr val="dk1"/>
                          </a:solidFill>
                          <a:latin typeface="Arial"/>
                        </a:defRPr>
                      </a:lvl4pPr>
                      <a:lvl5pPr marL="1828574" algn="l" defTabSz="457142" rtl="0" eaLnBrk="1" latinLnBrk="0" hangingPunct="1">
                        <a:defRPr sz="1800" kern="1200">
                          <a:solidFill>
                            <a:schemeClr val="dk1"/>
                          </a:solidFill>
                          <a:latin typeface="Arial"/>
                        </a:defRPr>
                      </a:lvl5pPr>
                      <a:lvl6pPr marL="2285715" algn="l" defTabSz="457142" rtl="0" eaLnBrk="1" latinLnBrk="0" hangingPunct="1">
                        <a:defRPr sz="1800" kern="1200">
                          <a:solidFill>
                            <a:schemeClr val="dk1"/>
                          </a:solidFill>
                          <a:latin typeface="Arial"/>
                        </a:defRPr>
                      </a:lvl6pPr>
                      <a:lvl7pPr marL="2742857" algn="l" defTabSz="457142" rtl="0" eaLnBrk="1" latinLnBrk="0" hangingPunct="1">
                        <a:defRPr sz="1800" kern="1200">
                          <a:solidFill>
                            <a:schemeClr val="dk1"/>
                          </a:solidFill>
                          <a:latin typeface="Arial"/>
                        </a:defRPr>
                      </a:lvl7pPr>
                      <a:lvl8pPr marL="3200000" algn="l" defTabSz="457142" rtl="0" eaLnBrk="1" latinLnBrk="0" hangingPunct="1">
                        <a:defRPr sz="1800" kern="1200">
                          <a:solidFill>
                            <a:schemeClr val="dk1"/>
                          </a:solidFill>
                          <a:latin typeface="Arial"/>
                        </a:defRPr>
                      </a:lvl8pPr>
                      <a:lvl9pPr marL="3657143" algn="l" defTabSz="457142" rtl="0" eaLnBrk="1" latinLnBrk="0" hangingPunct="1">
                        <a:defRPr sz="1800" kern="1200">
                          <a:solidFill>
                            <a:schemeClr val="dk1"/>
                          </a:solidFill>
                          <a:latin typeface="Arial"/>
                        </a:defRPr>
                      </a:lvl9pPr>
                    </a:lstStyle>
                    <a:p>
                      <a:pPr algn="ctr"/>
                      <a:r>
                        <a:rPr lang="en-GB" sz="1600" kern="1200" dirty="0"/>
                        <a:t>25.2</a:t>
                      </a:r>
                      <a:endParaRPr lang="en-GB" sz="1600" b="1" kern="1200" dirty="0">
                        <a:solidFill>
                          <a:schemeClr val="dk1"/>
                        </a:solidFill>
                        <a:latin typeface="Arial" panose="020B0604020202020204" pitchFamily="34" charset="0"/>
                        <a:ea typeface="+mn-ea"/>
                        <a:cs typeface="Arial" panose="020B0604020202020204" pitchFamily="34" charset="0"/>
                      </a:endParaRPr>
                    </a:p>
                  </a:txBody>
                  <a:tcPr marL="121920" marR="121920" anchor="ctr"/>
                </a:tc>
                <a:tc>
                  <a:txBody>
                    <a:bodyPr/>
                    <a:lstStyle>
                      <a:lvl1pPr marL="0" algn="l" defTabSz="457142" rtl="0" eaLnBrk="1" latinLnBrk="0" hangingPunct="1">
                        <a:defRPr sz="1800" kern="1200">
                          <a:solidFill>
                            <a:schemeClr val="dk1"/>
                          </a:solidFill>
                          <a:latin typeface="Arial"/>
                        </a:defRPr>
                      </a:lvl1pPr>
                      <a:lvl2pPr marL="457142" algn="l" defTabSz="457142" rtl="0" eaLnBrk="1" latinLnBrk="0" hangingPunct="1">
                        <a:defRPr sz="1800" kern="1200">
                          <a:solidFill>
                            <a:schemeClr val="dk1"/>
                          </a:solidFill>
                          <a:latin typeface="Arial"/>
                        </a:defRPr>
                      </a:lvl2pPr>
                      <a:lvl3pPr marL="914288" algn="l" defTabSz="457142" rtl="0" eaLnBrk="1" latinLnBrk="0" hangingPunct="1">
                        <a:defRPr sz="1800" kern="1200">
                          <a:solidFill>
                            <a:schemeClr val="dk1"/>
                          </a:solidFill>
                          <a:latin typeface="Arial"/>
                        </a:defRPr>
                      </a:lvl3pPr>
                      <a:lvl4pPr marL="1371430" algn="l" defTabSz="457142" rtl="0" eaLnBrk="1" latinLnBrk="0" hangingPunct="1">
                        <a:defRPr sz="1800" kern="1200">
                          <a:solidFill>
                            <a:schemeClr val="dk1"/>
                          </a:solidFill>
                          <a:latin typeface="Arial"/>
                        </a:defRPr>
                      </a:lvl4pPr>
                      <a:lvl5pPr marL="1828574" algn="l" defTabSz="457142" rtl="0" eaLnBrk="1" latinLnBrk="0" hangingPunct="1">
                        <a:defRPr sz="1800" kern="1200">
                          <a:solidFill>
                            <a:schemeClr val="dk1"/>
                          </a:solidFill>
                          <a:latin typeface="Arial"/>
                        </a:defRPr>
                      </a:lvl5pPr>
                      <a:lvl6pPr marL="2285715" algn="l" defTabSz="457142" rtl="0" eaLnBrk="1" latinLnBrk="0" hangingPunct="1">
                        <a:defRPr sz="1800" kern="1200">
                          <a:solidFill>
                            <a:schemeClr val="dk1"/>
                          </a:solidFill>
                          <a:latin typeface="Arial"/>
                        </a:defRPr>
                      </a:lvl6pPr>
                      <a:lvl7pPr marL="2742857" algn="l" defTabSz="457142" rtl="0" eaLnBrk="1" latinLnBrk="0" hangingPunct="1">
                        <a:defRPr sz="1800" kern="1200">
                          <a:solidFill>
                            <a:schemeClr val="dk1"/>
                          </a:solidFill>
                          <a:latin typeface="Arial"/>
                        </a:defRPr>
                      </a:lvl7pPr>
                      <a:lvl8pPr marL="3200000" algn="l" defTabSz="457142" rtl="0" eaLnBrk="1" latinLnBrk="0" hangingPunct="1">
                        <a:defRPr sz="1800" kern="1200">
                          <a:solidFill>
                            <a:schemeClr val="dk1"/>
                          </a:solidFill>
                          <a:latin typeface="Arial"/>
                        </a:defRPr>
                      </a:lvl8pPr>
                      <a:lvl9pPr marL="3657143" algn="l" defTabSz="457142" rtl="0" eaLnBrk="1" latinLnBrk="0" hangingPunct="1">
                        <a:defRPr sz="1800" kern="1200">
                          <a:solidFill>
                            <a:schemeClr val="dk1"/>
                          </a:solidFill>
                          <a:latin typeface="Arial"/>
                        </a:defRPr>
                      </a:lvl9pPr>
                    </a:lstStyle>
                    <a:p>
                      <a:pPr algn="ctr"/>
                      <a:r>
                        <a:rPr lang="en-GB" sz="1600" kern="1200" dirty="0"/>
                        <a:t>33</a:t>
                      </a:r>
                      <a:endParaRPr lang="en-GB" sz="1600" b="1" kern="1200" dirty="0">
                        <a:solidFill>
                          <a:schemeClr val="dk1"/>
                        </a:solidFill>
                        <a:latin typeface="Arial" panose="020B0604020202020204" pitchFamily="34" charset="0"/>
                        <a:ea typeface="+mn-ea"/>
                        <a:cs typeface="Arial" panose="020B0604020202020204" pitchFamily="34" charset="0"/>
                      </a:endParaRPr>
                    </a:p>
                  </a:txBody>
                  <a:tcPr marL="121920" marR="121920" anchor="ctr"/>
                </a:tc>
                <a:tc>
                  <a:txBody>
                    <a:bodyPr/>
                    <a:lstStyle>
                      <a:lvl1pPr marL="0" algn="l" defTabSz="457142" rtl="0" eaLnBrk="1" latinLnBrk="0" hangingPunct="1">
                        <a:defRPr sz="1800" kern="1200">
                          <a:solidFill>
                            <a:schemeClr val="dk1"/>
                          </a:solidFill>
                          <a:latin typeface="Arial"/>
                        </a:defRPr>
                      </a:lvl1pPr>
                      <a:lvl2pPr marL="457142" algn="l" defTabSz="457142" rtl="0" eaLnBrk="1" latinLnBrk="0" hangingPunct="1">
                        <a:defRPr sz="1800" kern="1200">
                          <a:solidFill>
                            <a:schemeClr val="dk1"/>
                          </a:solidFill>
                          <a:latin typeface="Arial"/>
                        </a:defRPr>
                      </a:lvl2pPr>
                      <a:lvl3pPr marL="914288" algn="l" defTabSz="457142" rtl="0" eaLnBrk="1" latinLnBrk="0" hangingPunct="1">
                        <a:defRPr sz="1800" kern="1200">
                          <a:solidFill>
                            <a:schemeClr val="dk1"/>
                          </a:solidFill>
                          <a:latin typeface="Arial"/>
                        </a:defRPr>
                      </a:lvl3pPr>
                      <a:lvl4pPr marL="1371430" algn="l" defTabSz="457142" rtl="0" eaLnBrk="1" latinLnBrk="0" hangingPunct="1">
                        <a:defRPr sz="1800" kern="1200">
                          <a:solidFill>
                            <a:schemeClr val="dk1"/>
                          </a:solidFill>
                          <a:latin typeface="Arial"/>
                        </a:defRPr>
                      </a:lvl4pPr>
                      <a:lvl5pPr marL="1828574" algn="l" defTabSz="457142" rtl="0" eaLnBrk="1" latinLnBrk="0" hangingPunct="1">
                        <a:defRPr sz="1800" kern="1200">
                          <a:solidFill>
                            <a:schemeClr val="dk1"/>
                          </a:solidFill>
                          <a:latin typeface="Arial"/>
                        </a:defRPr>
                      </a:lvl5pPr>
                      <a:lvl6pPr marL="2285715" algn="l" defTabSz="457142" rtl="0" eaLnBrk="1" latinLnBrk="0" hangingPunct="1">
                        <a:defRPr sz="1800" kern="1200">
                          <a:solidFill>
                            <a:schemeClr val="dk1"/>
                          </a:solidFill>
                          <a:latin typeface="Arial"/>
                        </a:defRPr>
                      </a:lvl6pPr>
                      <a:lvl7pPr marL="2742857" algn="l" defTabSz="457142" rtl="0" eaLnBrk="1" latinLnBrk="0" hangingPunct="1">
                        <a:defRPr sz="1800" kern="1200">
                          <a:solidFill>
                            <a:schemeClr val="dk1"/>
                          </a:solidFill>
                          <a:latin typeface="Arial"/>
                        </a:defRPr>
                      </a:lvl7pPr>
                      <a:lvl8pPr marL="3200000" algn="l" defTabSz="457142" rtl="0" eaLnBrk="1" latinLnBrk="0" hangingPunct="1">
                        <a:defRPr sz="1800" kern="1200">
                          <a:solidFill>
                            <a:schemeClr val="dk1"/>
                          </a:solidFill>
                          <a:latin typeface="Arial"/>
                        </a:defRPr>
                      </a:lvl8pPr>
                      <a:lvl9pPr marL="3657143" algn="l" defTabSz="457142" rtl="0" eaLnBrk="1" latinLnBrk="0" hangingPunct="1">
                        <a:defRPr sz="1800" kern="1200">
                          <a:solidFill>
                            <a:schemeClr val="dk1"/>
                          </a:solidFill>
                          <a:latin typeface="Arial"/>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kern="1200" dirty="0"/>
                        <a:t>31</a:t>
                      </a:r>
                      <a:endParaRPr lang="en-GB" sz="1600" b="1" kern="1200" dirty="0">
                        <a:solidFill>
                          <a:schemeClr val="dk1"/>
                        </a:solidFill>
                        <a:latin typeface="Arial" panose="020B0604020202020204" pitchFamily="34" charset="0"/>
                        <a:ea typeface="+mn-ea"/>
                        <a:cs typeface="Arial" panose="020B0604020202020204" pitchFamily="34" charset="0"/>
                      </a:endParaRPr>
                    </a:p>
                  </a:txBody>
                  <a:tcPr marL="121920" marR="121920" anchor="ctr"/>
                </a:tc>
                <a:extLst>
                  <a:ext uri="{0D108BD9-81ED-4DB2-BD59-A6C34878D82A}">
                    <a16:rowId xmlns="" xmlns:a16="http://schemas.microsoft.com/office/drawing/2014/main" val="10012"/>
                  </a:ext>
                </a:extLst>
              </a:tr>
              <a:tr h="185688">
                <a:tc>
                  <a:txBody>
                    <a:bodyPr/>
                    <a:lstStyle>
                      <a:lvl1pPr marL="0" algn="l" defTabSz="457142" rtl="0" eaLnBrk="1" latinLnBrk="0" hangingPunct="1">
                        <a:defRPr sz="1800" kern="1200">
                          <a:solidFill>
                            <a:schemeClr val="dk1"/>
                          </a:solidFill>
                          <a:latin typeface="Arial"/>
                        </a:defRPr>
                      </a:lvl1pPr>
                      <a:lvl2pPr marL="457142" algn="l" defTabSz="457142" rtl="0" eaLnBrk="1" latinLnBrk="0" hangingPunct="1">
                        <a:defRPr sz="1800" kern="1200">
                          <a:solidFill>
                            <a:schemeClr val="dk1"/>
                          </a:solidFill>
                          <a:latin typeface="Arial"/>
                        </a:defRPr>
                      </a:lvl2pPr>
                      <a:lvl3pPr marL="914288" algn="l" defTabSz="457142" rtl="0" eaLnBrk="1" latinLnBrk="0" hangingPunct="1">
                        <a:defRPr sz="1800" kern="1200">
                          <a:solidFill>
                            <a:schemeClr val="dk1"/>
                          </a:solidFill>
                          <a:latin typeface="Arial"/>
                        </a:defRPr>
                      </a:lvl3pPr>
                      <a:lvl4pPr marL="1371430" algn="l" defTabSz="457142" rtl="0" eaLnBrk="1" latinLnBrk="0" hangingPunct="1">
                        <a:defRPr sz="1800" kern="1200">
                          <a:solidFill>
                            <a:schemeClr val="dk1"/>
                          </a:solidFill>
                          <a:latin typeface="Arial"/>
                        </a:defRPr>
                      </a:lvl4pPr>
                      <a:lvl5pPr marL="1828574" algn="l" defTabSz="457142" rtl="0" eaLnBrk="1" latinLnBrk="0" hangingPunct="1">
                        <a:defRPr sz="1800" kern="1200">
                          <a:solidFill>
                            <a:schemeClr val="dk1"/>
                          </a:solidFill>
                          <a:latin typeface="Arial"/>
                        </a:defRPr>
                      </a:lvl5pPr>
                      <a:lvl6pPr marL="2285715" algn="l" defTabSz="457142" rtl="0" eaLnBrk="1" latinLnBrk="0" hangingPunct="1">
                        <a:defRPr sz="1800" kern="1200">
                          <a:solidFill>
                            <a:schemeClr val="dk1"/>
                          </a:solidFill>
                          <a:latin typeface="Arial"/>
                        </a:defRPr>
                      </a:lvl6pPr>
                      <a:lvl7pPr marL="2742857" algn="l" defTabSz="457142" rtl="0" eaLnBrk="1" latinLnBrk="0" hangingPunct="1">
                        <a:defRPr sz="1800" kern="1200">
                          <a:solidFill>
                            <a:schemeClr val="dk1"/>
                          </a:solidFill>
                          <a:latin typeface="Arial"/>
                        </a:defRPr>
                      </a:lvl7pPr>
                      <a:lvl8pPr marL="3200000" algn="l" defTabSz="457142" rtl="0" eaLnBrk="1" latinLnBrk="0" hangingPunct="1">
                        <a:defRPr sz="1800" kern="1200">
                          <a:solidFill>
                            <a:schemeClr val="dk1"/>
                          </a:solidFill>
                          <a:latin typeface="Arial"/>
                        </a:defRPr>
                      </a:lvl8pPr>
                      <a:lvl9pPr marL="3657143" algn="l" defTabSz="457142" rtl="0" eaLnBrk="1" latinLnBrk="0" hangingPunct="1">
                        <a:defRPr sz="1800" kern="1200">
                          <a:solidFill>
                            <a:schemeClr val="dk1"/>
                          </a:solidFill>
                          <a:latin typeface="Arial"/>
                        </a:defRPr>
                      </a:lvl9pPr>
                    </a:lstStyle>
                    <a:p>
                      <a:r>
                        <a:rPr lang="en-GB" sz="1600" b="1" kern="1200" dirty="0"/>
                        <a:t>Neutropenia grade ≥3</a:t>
                      </a:r>
                      <a:endParaRPr lang="en-GB" sz="1600" b="1" kern="1200" dirty="0">
                        <a:solidFill>
                          <a:schemeClr val="dk1"/>
                        </a:solidFill>
                        <a:latin typeface="Arial" panose="020B0604020202020204" pitchFamily="34" charset="0"/>
                        <a:ea typeface="+mn-ea"/>
                        <a:cs typeface="Arial" panose="020B0604020202020204" pitchFamily="34" charset="0"/>
                      </a:endParaRPr>
                    </a:p>
                  </a:txBody>
                  <a:tcPr marL="121920" marR="121920" anchor="ctr"/>
                </a:tc>
                <a:tc>
                  <a:txBody>
                    <a:bodyPr/>
                    <a:lstStyle>
                      <a:lvl1pPr marL="0" algn="l" defTabSz="457142" rtl="0" eaLnBrk="1" latinLnBrk="0" hangingPunct="1">
                        <a:defRPr sz="1800" kern="1200">
                          <a:solidFill>
                            <a:schemeClr val="dk1"/>
                          </a:solidFill>
                          <a:latin typeface="Arial"/>
                        </a:defRPr>
                      </a:lvl1pPr>
                      <a:lvl2pPr marL="457142" algn="l" defTabSz="457142" rtl="0" eaLnBrk="1" latinLnBrk="0" hangingPunct="1">
                        <a:defRPr sz="1800" kern="1200">
                          <a:solidFill>
                            <a:schemeClr val="dk1"/>
                          </a:solidFill>
                          <a:latin typeface="Arial"/>
                        </a:defRPr>
                      </a:lvl2pPr>
                      <a:lvl3pPr marL="914288" algn="l" defTabSz="457142" rtl="0" eaLnBrk="1" latinLnBrk="0" hangingPunct="1">
                        <a:defRPr sz="1800" kern="1200">
                          <a:solidFill>
                            <a:schemeClr val="dk1"/>
                          </a:solidFill>
                          <a:latin typeface="Arial"/>
                        </a:defRPr>
                      </a:lvl3pPr>
                      <a:lvl4pPr marL="1371430" algn="l" defTabSz="457142" rtl="0" eaLnBrk="1" latinLnBrk="0" hangingPunct="1">
                        <a:defRPr sz="1800" kern="1200">
                          <a:solidFill>
                            <a:schemeClr val="dk1"/>
                          </a:solidFill>
                          <a:latin typeface="Arial"/>
                        </a:defRPr>
                      </a:lvl4pPr>
                      <a:lvl5pPr marL="1828574" algn="l" defTabSz="457142" rtl="0" eaLnBrk="1" latinLnBrk="0" hangingPunct="1">
                        <a:defRPr sz="1800" kern="1200">
                          <a:solidFill>
                            <a:schemeClr val="dk1"/>
                          </a:solidFill>
                          <a:latin typeface="Arial"/>
                        </a:defRPr>
                      </a:lvl5pPr>
                      <a:lvl6pPr marL="2285715" algn="l" defTabSz="457142" rtl="0" eaLnBrk="1" latinLnBrk="0" hangingPunct="1">
                        <a:defRPr sz="1800" kern="1200">
                          <a:solidFill>
                            <a:schemeClr val="dk1"/>
                          </a:solidFill>
                          <a:latin typeface="Arial"/>
                        </a:defRPr>
                      </a:lvl6pPr>
                      <a:lvl7pPr marL="2742857" algn="l" defTabSz="457142" rtl="0" eaLnBrk="1" latinLnBrk="0" hangingPunct="1">
                        <a:defRPr sz="1800" kern="1200">
                          <a:solidFill>
                            <a:schemeClr val="dk1"/>
                          </a:solidFill>
                          <a:latin typeface="Arial"/>
                        </a:defRPr>
                      </a:lvl7pPr>
                      <a:lvl8pPr marL="3200000" algn="l" defTabSz="457142" rtl="0" eaLnBrk="1" latinLnBrk="0" hangingPunct="1">
                        <a:defRPr sz="1800" kern="1200">
                          <a:solidFill>
                            <a:schemeClr val="dk1"/>
                          </a:solidFill>
                          <a:latin typeface="Arial"/>
                        </a:defRPr>
                      </a:lvl8pPr>
                      <a:lvl9pPr marL="3657143" algn="l" defTabSz="457142" rtl="0" eaLnBrk="1" latinLnBrk="0" hangingPunct="1">
                        <a:defRPr sz="1800" kern="1200">
                          <a:solidFill>
                            <a:schemeClr val="dk1"/>
                          </a:solidFill>
                          <a:latin typeface="Arial"/>
                        </a:defRPr>
                      </a:lvl9pPr>
                    </a:lstStyle>
                    <a:p>
                      <a:pPr algn="ctr"/>
                      <a:r>
                        <a:rPr lang="en-GB" sz="1600" b="0" kern="1200" dirty="0" err="1"/>
                        <a:t>NR</a:t>
                      </a:r>
                      <a:r>
                        <a:rPr lang="en-GB" sz="1600" b="0" kern="1200" baseline="30000" dirty="0" err="1"/>
                        <a:t>a</a:t>
                      </a:r>
                      <a:endParaRPr lang="en-GB" sz="1600" b="0" kern="1200" baseline="30000" dirty="0">
                        <a:solidFill>
                          <a:schemeClr val="dk1"/>
                        </a:solidFill>
                        <a:latin typeface="Arial" panose="020B0604020202020204" pitchFamily="34" charset="0"/>
                        <a:ea typeface="+mn-ea"/>
                        <a:cs typeface="Arial" panose="020B0604020202020204" pitchFamily="34" charset="0"/>
                      </a:endParaRPr>
                    </a:p>
                  </a:txBody>
                  <a:tcPr marL="121920" marR="121920" anchor="ctr"/>
                </a:tc>
                <a:tc>
                  <a:txBody>
                    <a:bodyPr/>
                    <a:lstStyle>
                      <a:lvl1pPr marL="0" algn="l" defTabSz="457142" rtl="0" eaLnBrk="1" latinLnBrk="0" hangingPunct="1">
                        <a:defRPr sz="1800" kern="1200">
                          <a:solidFill>
                            <a:schemeClr val="dk1"/>
                          </a:solidFill>
                          <a:latin typeface="Arial"/>
                        </a:defRPr>
                      </a:lvl1pPr>
                      <a:lvl2pPr marL="457142" algn="l" defTabSz="457142" rtl="0" eaLnBrk="1" latinLnBrk="0" hangingPunct="1">
                        <a:defRPr sz="1800" kern="1200">
                          <a:solidFill>
                            <a:schemeClr val="dk1"/>
                          </a:solidFill>
                          <a:latin typeface="Arial"/>
                        </a:defRPr>
                      </a:lvl2pPr>
                      <a:lvl3pPr marL="914288" algn="l" defTabSz="457142" rtl="0" eaLnBrk="1" latinLnBrk="0" hangingPunct="1">
                        <a:defRPr sz="1800" kern="1200">
                          <a:solidFill>
                            <a:schemeClr val="dk1"/>
                          </a:solidFill>
                          <a:latin typeface="Arial"/>
                        </a:defRPr>
                      </a:lvl3pPr>
                      <a:lvl4pPr marL="1371430" algn="l" defTabSz="457142" rtl="0" eaLnBrk="1" latinLnBrk="0" hangingPunct="1">
                        <a:defRPr sz="1800" kern="1200">
                          <a:solidFill>
                            <a:schemeClr val="dk1"/>
                          </a:solidFill>
                          <a:latin typeface="Arial"/>
                        </a:defRPr>
                      </a:lvl4pPr>
                      <a:lvl5pPr marL="1828574" algn="l" defTabSz="457142" rtl="0" eaLnBrk="1" latinLnBrk="0" hangingPunct="1">
                        <a:defRPr sz="1800" kern="1200">
                          <a:solidFill>
                            <a:schemeClr val="dk1"/>
                          </a:solidFill>
                          <a:latin typeface="Arial"/>
                        </a:defRPr>
                      </a:lvl5pPr>
                      <a:lvl6pPr marL="2285715" algn="l" defTabSz="457142" rtl="0" eaLnBrk="1" latinLnBrk="0" hangingPunct="1">
                        <a:defRPr sz="1800" kern="1200">
                          <a:solidFill>
                            <a:schemeClr val="dk1"/>
                          </a:solidFill>
                          <a:latin typeface="Arial"/>
                        </a:defRPr>
                      </a:lvl6pPr>
                      <a:lvl7pPr marL="2742857" algn="l" defTabSz="457142" rtl="0" eaLnBrk="1" latinLnBrk="0" hangingPunct="1">
                        <a:defRPr sz="1800" kern="1200">
                          <a:solidFill>
                            <a:schemeClr val="dk1"/>
                          </a:solidFill>
                          <a:latin typeface="Arial"/>
                        </a:defRPr>
                      </a:lvl7pPr>
                      <a:lvl8pPr marL="3200000" algn="l" defTabSz="457142" rtl="0" eaLnBrk="1" latinLnBrk="0" hangingPunct="1">
                        <a:defRPr sz="1800" kern="1200">
                          <a:solidFill>
                            <a:schemeClr val="dk1"/>
                          </a:solidFill>
                          <a:latin typeface="Arial"/>
                        </a:defRPr>
                      </a:lvl8pPr>
                      <a:lvl9pPr marL="3657143" algn="l" defTabSz="457142" rtl="0" eaLnBrk="1" latinLnBrk="0" hangingPunct="1">
                        <a:defRPr sz="1800" kern="1200">
                          <a:solidFill>
                            <a:schemeClr val="dk1"/>
                          </a:solidFill>
                          <a:latin typeface="Arial"/>
                        </a:defRPr>
                      </a:lvl9pPr>
                    </a:lstStyle>
                    <a:p>
                      <a:pPr algn="ctr"/>
                      <a:r>
                        <a:rPr lang="en-GB" sz="1600" kern="1200" dirty="0"/>
                        <a:t>7</a:t>
                      </a:r>
                      <a:endParaRPr lang="en-GB" sz="1600" b="1" kern="1200" dirty="0">
                        <a:solidFill>
                          <a:schemeClr val="tx1"/>
                        </a:solidFill>
                        <a:latin typeface="Arial" panose="020B0604020202020204" pitchFamily="34" charset="0"/>
                        <a:ea typeface="+mn-ea"/>
                        <a:cs typeface="Arial" panose="020B0604020202020204" pitchFamily="34" charset="0"/>
                      </a:endParaRPr>
                    </a:p>
                  </a:txBody>
                  <a:tcPr marL="121920" marR="121920" anchor="ctr"/>
                </a:tc>
                <a:tc>
                  <a:txBody>
                    <a:bodyPr/>
                    <a:lstStyle>
                      <a:lvl1pPr marL="0" algn="l" defTabSz="457142" rtl="0" eaLnBrk="1" latinLnBrk="0" hangingPunct="1">
                        <a:defRPr sz="1800" kern="1200">
                          <a:solidFill>
                            <a:schemeClr val="dk1"/>
                          </a:solidFill>
                          <a:latin typeface="Arial"/>
                        </a:defRPr>
                      </a:lvl1pPr>
                      <a:lvl2pPr marL="457142" algn="l" defTabSz="457142" rtl="0" eaLnBrk="1" latinLnBrk="0" hangingPunct="1">
                        <a:defRPr sz="1800" kern="1200">
                          <a:solidFill>
                            <a:schemeClr val="dk1"/>
                          </a:solidFill>
                          <a:latin typeface="Arial"/>
                        </a:defRPr>
                      </a:lvl2pPr>
                      <a:lvl3pPr marL="914288" algn="l" defTabSz="457142" rtl="0" eaLnBrk="1" latinLnBrk="0" hangingPunct="1">
                        <a:defRPr sz="1800" kern="1200">
                          <a:solidFill>
                            <a:schemeClr val="dk1"/>
                          </a:solidFill>
                          <a:latin typeface="Arial"/>
                        </a:defRPr>
                      </a:lvl3pPr>
                      <a:lvl4pPr marL="1371430" algn="l" defTabSz="457142" rtl="0" eaLnBrk="1" latinLnBrk="0" hangingPunct="1">
                        <a:defRPr sz="1800" kern="1200">
                          <a:solidFill>
                            <a:schemeClr val="dk1"/>
                          </a:solidFill>
                          <a:latin typeface="Arial"/>
                        </a:defRPr>
                      </a:lvl4pPr>
                      <a:lvl5pPr marL="1828574" algn="l" defTabSz="457142" rtl="0" eaLnBrk="1" latinLnBrk="0" hangingPunct="1">
                        <a:defRPr sz="1800" kern="1200">
                          <a:solidFill>
                            <a:schemeClr val="dk1"/>
                          </a:solidFill>
                          <a:latin typeface="Arial"/>
                        </a:defRPr>
                      </a:lvl5pPr>
                      <a:lvl6pPr marL="2285715" algn="l" defTabSz="457142" rtl="0" eaLnBrk="1" latinLnBrk="0" hangingPunct="1">
                        <a:defRPr sz="1800" kern="1200">
                          <a:solidFill>
                            <a:schemeClr val="dk1"/>
                          </a:solidFill>
                          <a:latin typeface="Arial"/>
                        </a:defRPr>
                      </a:lvl6pPr>
                      <a:lvl7pPr marL="2742857" algn="l" defTabSz="457142" rtl="0" eaLnBrk="1" latinLnBrk="0" hangingPunct="1">
                        <a:defRPr sz="1800" kern="1200">
                          <a:solidFill>
                            <a:schemeClr val="dk1"/>
                          </a:solidFill>
                          <a:latin typeface="Arial"/>
                        </a:defRPr>
                      </a:lvl7pPr>
                      <a:lvl8pPr marL="3200000" algn="l" defTabSz="457142" rtl="0" eaLnBrk="1" latinLnBrk="0" hangingPunct="1">
                        <a:defRPr sz="1800" kern="1200">
                          <a:solidFill>
                            <a:schemeClr val="dk1"/>
                          </a:solidFill>
                          <a:latin typeface="Arial"/>
                        </a:defRPr>
                      </a:lvl8pPr>
                      <a:lvl9pPr marL="3657143" algn="l" defTabSz="457142" rtl="0" eaLnBrk="1" latinLnBrk="0" hangingPunct="1">
                        <a:defRPr sz="1800" kern="1200">
                          <a:solidFill>
                            <a:schemeClr val="dk1"/>
                          </a:solidFill>
                          <a:latin typeface="Arial"/>
                        </a:defRPr>
                      </a:lvl9pPr>
                    </a:lstStyle>
                    <a:p>
                      <a:pPr algn="ctr"/>
                      <a:r>
                        <a:rPr lang="en-GB" sz="1600" kern="1200" dirty="0"/>
                        <a:t>10</a:t>
                      </a:r>
                      <a:endParaRPr lang="en-GB" sz="1600" b="1" kern="1200" dirty="0">
                        <a:solidFill>
                          <a:schemeClr val="tx1"/>
                        </a:solidFill>
                        <a:latin typeface="Arial" panose="020B0604020202020204" pitchFamily="34" charset="0"/>
                        <a:ea typeface="+mn-ea"/>
                        <a:cs typeface="Arial" panose="020B0604020202020204" pitchFamily="34" charset="0"/>
                      </a:endParaRPr>
                    </a:p>
                  </a:txBody>
                  <a:tcPr marL="121920" marR="121920" anchor="ctr"/>
                </a:tc>
                <a:tc>
                  <a:txBody>
                    <a:bodyPr/>
                    <a:lstStyle>
                      <a:lvl1pPr marL="0" algn="l" defTabSz="457142" rtl="0" eaLnBrk="1" latinLnBrk="0" hangingPunct="1">
                        <a:defRPr sz="1800" kern="1200">
                          <a:solidFill>
                            <a:schemeClr val="dk1"/>
                          </a:solidFill>
                          <a:latin typeface="Arial"/>
                        </a:defRPr>
                      </a:lvl1pPr>
                      <a:lvl2pPr marL="457142" algn="l" defTabSz="457142" rtl="0" eaLnBrk="1" latinLnBrk="0" hangingPunct="1">
                        <a:defRPr sz="1800" kern="1200">
                          <a:solidFill>
                            <a:schemeClr val="dk1"/>
                          </a:solidFill>
                          <a:latin typeface="Arial"/>
                        </a:defRPr>
                      </a:lvl2pPr>
                      <a:lvl3pPr marL="914288" algn="l" defTabSz="457142" rtl="0" eaLnBrk="1" latinLnBrk="0" hangingPunct="1">
                        <a:defRPr sz="1800" kern="1200">
                          <a:solidFill>
                            <a:schemeClr val="dk1"/>
                          </a:solidFill>
                          <a:latin typeface="Arial"/>
                        </a:defRPr>
                      </a:lvl3pPr>
                      <a:lvl4pPr marL="1371430" algn="l" defTabSz="457142" rtl="0" eaLnBrk="1" latinLnBrk="0" hangingPunct="1">
                        <a:defRPr sz="1800" kern="1200">
                          <a:solidFill>
                            <a:schemeClr val="dk1"/>
                          </a:solidFill>
                          <a:latin typeface="Arial"/>
                        </a:defRPr>
                      </a:lvl4pPr>
                      <a:lvl5pPr marL="1828574" algn="l" defTabSz="457142" rtl="0" eaLnBrk="1" latinLnBrk="0" hangingPunct="1">
                        <a:defRPr sz="1800" kern="1200">
                          <a:solidFill>
                            <a:schemeClr val="dk1"/>
                          </a:solidFill>
                          <a:latin typeface="Arial"/>
                        </a:defRPr>
                      </a:lvl5pPr>
                      <a:lvl6pPr marL="2285715" algn="l" defTabSz="457142" rtl="0" eaLnBrk="1" latinLnBrk="0" hangingPunct="1">
                        <a:defRPr sz="1800" kern="1200">
                          <a:solidFill>
                            <a:schemeClr val="dk1"/>
                          </a:solidFill>
                          <a:latin typeface="Arial"/>
                        </a:defRPr>
                      </a:lvl6pPr>
                      <a:lvl7pPr marL="2742857" algn="l" defTabSz="457142" rtl="0" eaLnBrk="1" latinLnBrk="0" hangingPunct="1">
                        <a:defRPr sz="1800" kern="1200">
                          <a:solidFill>
                            <a:schemeClr val="dk1"/>
                          </a:solidFill>
                          <a:latin typeface="Arial"/>
                        </a:defRPr>
                      </a:lvl7pPr>
                      <a:lvl8pPr marL="3200000" algn="l" defTabSz="457142" rtl="0" eaLnBrk="1" latinLnBrk="0" hangingPunct="1">
                        <a:defRPr sz="1800" kern="1200">
                          <a:solidFill>
                            <a:schemeClr val="dk1"/>
                          </a:solidFill>
                          <a:latin typeface="Arial"/>
                        </a:defRPr>
                      </a:lvl8pPr>
                      <a:lvl9pPr marL="3657143" algn="l" defTabSz="457142" rtl="0" eaLnBrk="1" latinLnBrk="0" hangingPunct="1">
                        <a:defRPr sz="1800" kern="1200">
                          <a:solidFill>
                            <a:schemeClr val="dk1"/>
                          </a:solidFill>
                          <a:latin typeface="Arial"/>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kern="1200" baseline="0" dirty="0"/>
                        <a:t>8</a:t>
                      </a:r>
                      <a:endParaRPr lang="en-GB" sz="1600" b="1" kern="1200" baseline="0" dirty="0">
                        <a:solidFill>
                          <a:schemeClr val="tx1"/>
                        </a:solidFill>
                        <a:latin typeface="Arial" panose="020B0604020202020204" pitchFamily="34" charset="0"/>
                        <a:ea typeface="+mn-ea"/>
                        <a:cs typeface="Arial" panose="020B0604020202020204" pitchFamily="34" charset="0"/>
                      </a:endParaRPr>
                    </a:p>
                  </a:txBody>
                  <a:tcPr marL="121920" marR="121920" anchor="ctr"/>
                </a:tc>
                <a:extLst>
                  <a:ext uri="{0D108BD9-81ED-4DB2-BD59-A6C34878D82A}">
                    <a16:rowId xmlns="" xmlns:a16="http://schemas.microsoft.com/office/drawing/2014/main" val="10013"/>
                  </a:ext>
                </a:extLst>
              </a:tr>
              <a:tr h="185688">
                <a:tc>
                  <a:txBody>
                    <a:bodyPr/>
                    <a:lstStyle>
                      <a:lvl1pPr marL="0" algn="l" defTabSz="457142" rtl="0" eaLnBrk="1" latinLnBrk="0" hangingPunct="1">
                        <a:defRPr sz="1800" kern="1200">
                          <a:solidFill>
                            <a:schemeClr val="dk1"/>
                          </a:solidFill>
                          <a:latin typeface="Arial"/>
                        </a:defRPr>
                      </a:lvl1pPr>
                      <a:lvl2pPr marL="457142" algn="l" defTabSz="457142" rtl="0" eaLnBrk="1" latinLnBrk="0" hangingPunct="1">
                        <a:defRPr sz="1800" kern="1200">
                          <a:solidFill>
                            <a:schemeClr val="dk1"/>
                          </a:solidFill>
                          <a:latin typeface="Arial"/>
                        </a:defRPr>
                      </a:lvl2pPr>
                      <a:lvl3pPr marL="914288" algn="l" defTabSz="457142" rtl="0" eaLnBrk="1" latinLnBrk="0" hangingPunct="1">
                        <a:defRPr sz="1800" kern="1200">
                          <a:solidFill>
                            <a:schemeClr val="dk1"/>
                          </a:solidFill>
                          <a:latin typeface="Arial"/>
                        </a:defRPr>
                      </a:lvl3pPr>
                      <a:lvl4pPr marL="1371430" algn="l" defTabSz="457142" rtl="0" eaLnBrk="1" latinLnBrk="0" hangingPunct="1">
                        <a:defRPr sz="1800" kern="1200">
                          <a:solidFill>
                            <a:schemeClr val="dk1"/>
                          </a:solidFill>
                          <a:latin typeface="Arial"/>
                        </a:defRPr>
                      </a:lvl4pPr>
                      <a:lvl5pPr marL="1828574" algn="l" defTabSz="457142" rtl="0" eaLnBrk="1" latinLnBrk="0" hangingPunct="1">
                        <a:defRPr sz="1800" kern="1200">
                          <a:solidFill>
                            <a:schemeClr val="dk1"/>
                          </a:solidFill>
                          <a:latin typeface="Arial"/>
                        </a:defRPr>
                      </a:lvl5pPr>
                      <a:lvl6pPr marL="2285715" algn="l" defTabSz="457142" rtl="0" eaLnBrk="1" latinLnBrk="0" hangingPunct="1">
                        <a:defRPr sz="1800" kern="1200">
                          <a:solidFill>
                            <a:schemeClr val="dk1"/>
                          </a:solidFill>
                          <a:latin typeface="Arial"/>
                        </a:defRPr>
                      </a:lvl6pPr>
                      <a:lvl7pPr marL="2742857" algn="l" defTabSz="457142" rtl="0" eaLnBrk="1" latinLnBrk="0" hangingPunct="1">
                        <a:defRPr sz="1800" kern="1200">
                          <a:solidFill>
                            <a:schemeClr val="dk1"/>
                          </a:solidFill>
                          <a:latin typeface="Arial"/>
                        </a:defRPr>
                      </a:lvl7pPr>
                      <a:lvl8pPr marL="3200000" algn="l" defTabSz="457142" rtl="0" eaLnBrk="1" latinLnBrk="0" hangingPunct="1">
                        <a:defRPr sz="1800" kern="1200">
                          <a:solidFill>
                            <a:schemeClr val="dk1"/>
                          </a:solidFill>
                          <a:latin typeface="Arial"/>
                        </a:defRPr>
                      </a:lvl8pPr>
                      <a:lvl9pPr marL="3657143" algn="l" defTabSz="457142" rtl="0" eaLnBrk="1" latinLnBrk="0" hangingPunct="1">
                        <a:defRPr sz="1800" kern="1200">
                          <a:solidFill>
                            <a:schemeClr val="dk1"/>
                          </a:solidFill>
                          <a:latin typeface="Arial"/>
                        </a:defRPr>
                      </a:lvl9pPr>
                    </a:lstStyle>
                    <a:p>
                      <a:r>
                        <a:rPr lang="en-GB" sz="1600" b="1" kern="1200" dirty="0"/>
                        <a:t>Thrombocytopenia grade ≥3</a:t>
                      </a:r>
                      <a:endParaRPr lang="en-GB" sz="1600" b="1" kern="1200" dirty="0">
                        <a:solidFill>
                          <a:schemeClr val="dk1"/>
                        </a:solidFill>
                        <a:latin typeface="Arial" panose="020B0604020202020204" pitchFamily="34" charset="0"/>
                        <a:ea typeface="+mn-ea"/>
                        <a:cs typeface="Arial" panose="020B0604020202020204" pitchFamily="34" charset="0"/>
                      </a:endParaRPr>
                    </a:p>
                  </a:txBody>
                  <a:tcPr marL="121920" marR="121920" anchor="ctr"/>
                </a:tc>
                <a:tc>
                  <a:txBody>
                    <a:bodyPr/>
                    <a:lstStyle>
                      <a:lvl1pPr marL="0" algn="l" defTabSz="457142" rtl="0" eaLnBrk="1" latinLnBrk="0" hangingPunct="1">
                        <a:defRPr sz="1800" kern="1200">
                          <a:solidFill>
                            <a:schemeClr val="dk1"/>
                          </a:solidFill>
                          <a:latin typeface="Arial"/>
                        </a:defRPr>
                      </a:lvl1pPr>
                      <a:lvl2pPr marL="457142" algn="l" defTabSz="457142" rtl="0" eaLnBrk="1" latinLnBrk="0" hangingPunct="1">
                        <a:defRPr sz="1800" kern="1200">
                          <a:solidFill>
                            <a:schemeClr val="dk1"/>
                          </a:solidFill>
                          <a:latin typeface="Arial"/>
                        </a:defRPr>
                      </a:lvl2pPr>
                      <a:lvl3pPr marL="914288" algn="l" defTabSz="457142" rtl="0" eaLnBrk="1" latinLnBrk="0" hangingPunct="1">
                        <a:defRPr sz="1800" kern="1200">
                          <a:solidFill>
                            <a:schemeClr val="dk1"/>
                          </a:solidFill>
                          <a:latin typeface="Arial"/>
                        </a:defRPr>
                      </a:lvl3pPr>
                      <a:lvl4pPr marL="1371430" algn="l" defTabSz="457142" rtl="0" eaLnBrk="1" latinLnBrk="0" hangingPunct="1">
                        <a:defRPr sz="1800" kern="1200">
                          <a:solidFill>
                            <a:schemeClr val="dk1"/>
                          </a:solidFill>
                          <a:latin typeface="Arial"/>
                        </a:defRPr>
                      </a:lvl4pPr>
                      <a:lvl5pPr marL="1828574" algn="l" defTabSz="457142" rtl="0" eaLnBrk="1" latinLnBrk="0" hangingPunct="1">
                        <a:defRPr sz="1800" kern="1200">
                          <a:solidFill>
                            <a:schemeClr val="dk1"/>
                          </a:solidFill>
                          <a:latin typeface="Arial"/>
                        </a:defRPr>
                      </a:lvl5pPr>
                      <a:lvl6pPr marL="2285715" algn="l" defTabSz="457142" rtl="0" eaLnBrk="1" latinLnBrk="0" hangingPunct="1">
                        <a:defRPr sz="1800" kern="1200">
                          <a:solidFill>
                            <a:schemeClr val="dk1"/>
                          </a:solidFill>
                          <a:latin typeface="Arial"/>
                        </a:defRPr>
                      </a:lvl6pPr>
                      <a:lvl7pPr marL="2742857" algn="l" defTabSz="457142" rtl="0" eaLnBrk="1" latinLnBrk="0" hangingPunct="1">
                        <a:defRPr sz="1800" kern="1200">
                          <a:solidFill>
                            <a:schemeClr val="dk1"/>
                          </a:solidFill>
                          <a:latin typeface="Arial"/>
                        </a:defRPr>
                      </a:lvl7pPr>
                      <a:lvl8pPr marL="3200000" algn="l" defTabSz="457142" rtl="0" eaLnBrk="1" latinLnBrk="0" hangingPunct="1">
                        <a:defRPr sz="1800" kern="1200">
                          <a:solidFill>
                            <a:schemeClr val="dk1"/>
                          </a:solidFill>
                          <a:latin typeface="Arial"/>
                        </a:defRPr>
                      </a:lvl8pPr>
                      <a:lvl9pPr marL="3657143" algn="l" defTabSz="457142" rtl="0" eaLnBrk="1" latinLnBrk="0" hangingPunct="1">
                        <a:defRPr sz="1800" kern="1200">
                          <a:solidFill>
                            <a:schemeClr val="dk1"/>
                          </a:solidFill>
                          <a:latin typeface="Arial"/>
                        </a:defRPr>
                      </a:lvl9pPr>
                    </a:lstStyle>
                    <a:p>
                      <a:pPr algn="ctr"/>
                      <a:r>
                        <a:rPr lang="en-GB" sz="1600" b="0" kern="1200" dirty="0" err="1"/>
                        <a:t>NR</a:t>
                      </a:r>
                      <a:r>
                        <a:rPr lang="en-GB" sz="1600" b="0" kern="1200" baseline="30000" dirty="0" err="1"/>
                        <a:t>a</a:t>
                      </a:r>
                      <a:endParaRPr lang="en-GB" sz="1600" b="0" kern="1200" dirty="0">
                        <a:solidFill>
                          <a:schemeClr val="dk1"/>
                        </a:solidFill>
                        <a:latin typeface="Arial" panose="020B0604020202020204" pitchFamily="34" charset="0"/>
                        <a:ea typeface="+mn-ea"/>
                        <a:cs typeface="Arial" panose="020B0604020202020204" pitchFamily="34" charset="0"/>
                      </a:endParaRPr>
                    </a:p>
                  </a:txBody>
                  <a:tcPr marL="121920" marR="121920" anchor="ctr"/>
                </a:tc>
                <a:tc>
                  <a:txBody>
                    <a:bodyPr/>
                    <a:lstStyle>
                      <a:lvl1pPr marL="0" algn="l" defTabSz="457142" rtl="0" eaLnBrk="1" latinLnBrk="0" hangingPunct="1">
                        <a:defRPr sz="1800" kern="1200">
                          <a:solidFill>
                            <a:schemeClr val="dk1"/>
                          </a:solidFill>
                          <a:latin typeface="Arial"/>
                        </a:defRPr>
                      </a:lvl1pPr>
                      <a:lvl2pPr marL="457142" algn="l" defTabSz="457142" rtl="0" eaLnBrk="1" latinLnBrk="0" hangingPunct="1">
                        <a:defRPr sz="1800" kern="1200">
                          <a:solidFill>
                            <a:schemeClr val="dk1"/>
                          </a:solidFill>
                          <a:latin typeface="Arial"/>
                        </a:defRPr>
                      </a:lvl2pPr>
                      <a:lvl3pPr marL="914288" algn="l" defTabSz="457142" rtl="0" eaLnBrk="1" latinLnBrk="0" hangingPunct="1">
                        <a:defRPr sz="1800" kern="1200">
                          <a:solidFill>
                            <a:schemeClr val="dk1"/>
                          </a:solidFill>
                          <a:latin typeface="Arial"/>
                        </a:defRPr>
                      </a:lvl3pPr>
                      <a:lvl4pPr marL="1371430" algn="l" defTabSz="457142" rtl="0" eaLnBrk="1" latinLnBrk="0" hangingPunct="1">
                        <a:defRPr sz="1800" kern="1200">
                          <a:solidFill>
                            <a:schemeClr val="dk1"/>
                          </a:solidFill>
                          <a:latin typeface="Arial"/>
                        </a:defRPr>
                      </a:lvl4pPr>
                      <a:lvl5pPr marL="1828574" algn="l" defTabSz="457142" rtl="0" eaLnBrk="1" latinLnBrk="0" hangingPunct="1">
                        <a:defRPr sz="1800" kern="1200">
                          <a:solidFill>
                            <a:schemeClr val="dk1"/>
                          </a:solidFill>
                          <a:latin typeface="Arial"/>
                        </a:defRPr>
                      </a:lvl5pPr>
                      <a:lvl6pPr marL="2285715" algn="l" defTabSz="457142" rtl="0" eaLnBrk="1" latinLnBrk="0" hangingPunct="1">
                        <a:defRPr sz="1800" kern="1200">
                          <a:solidFill>
                            <a:schemeClr val="dk1"/>
                          </a:solidFill>
                          <a:latin typeface="Arial"/>
                        </a:defRPr>
                      </a:lvl6pPr>
                      <a:lvl7pPr marL="2742857" algn="l" defTabSz="457142" rtl="0" eaLnBrk="1" latinLnBrk="0" hangingPunct="1">
                        <a:defRPr sz="1800" kern="1200">
                          <a:solidFill>
                            <a:schemeClr val="dk1"/>
                          </a:solidFill>
                          <a:latin typeface="Arial"/>
                        </a:defRPr>
                      </a:lvl7pPr>
                      <a:lvl8pPr marL="3200000" algn="l" defTabSz="457142" rtl="0" eaLnBrk="1" latinLnBrk="0" hangingPunct="1">
                        <a:defRPr sz="1800" kern="1200">
                          <a:solidFill>
                            <a:schemeClr val="dk1"/>
                          </a:solidFill>
                          <a:latin typeface="Arial"/>
                        </a:defRPr>
                      </a:lvl8pPr>
                      <a:lvl9pPr marL="3657143" algn="l" defTabSz="457142" rtl="0" eaLnBrk="1" latinLnBrk="0" hangingPunct="1">
                        <a:defRPr sz="1800" kern="1200">
                          <a:solidFill>
                            <a:schemeClr val="dk1"/>
                          </a:solidFill>
                          <a:latin typeface="Arial"/>
                        </a:defRPr>
                      </a:lvl9pPr>
                    </a:lstStyle>
                    <a:p>
                      <a:pPr algn="ctr"/>
                      <a:r>
                        <a:rPr lang="en-GB" sz="1600" kern="1200" dirty="0"/>
                        <a:t>9.6</a:t>
                      </a:r>
                      <a:endParaRPr lang="en-GB" sz="1600" b="1" kern="1200" dirty="0">
                        <a:solidFill>
                          <a:schemeClr val="tx1"/>
                        </a:solidFill>
                        <a:latin typeface="Arial" panose="020B0604020202020204" pitchFamily="34" charset="0"/>
                        <a:ea typeface="+mn-ea"/>
                        <a:cs typeface="Arial" panose="020B0604020202020204" pitchFamily="34" charset="0"/>
                      </a:endParaRPr>
                    </a:p>
                  </a:txBody>
                  <a:tcPr marL="121920" marR="121920" anchor="ctr"/>
                </a:tc>
                <a:tc>
                  <a:txBody>
                    <a:bodyPr/>
                    <a:lstStyle>
                      <a:lvl1pPr marL="0" algn="l" defTabSz="457142" rtl="0" eaLnBrk="1" latinLnBrk="0" hangingPunct="1">
                        <a:defRPr sz="1800" kern="1200">
                          <a:solidFill>
                            <a:schemeClr val="dk1"/>
                          </a:solidFill>
                          <a:latin typeface="Arial"/>
                        </a:defRPr>
                      </a:lvl1pPr>
                      <a:lvl2pPr marL="457142" algn="l" defTabSz="457142" rtl="0" eaLnBrk="1" latinLnBrk="0" hangingPunct="1">
                        <a:defRPr sz="1800" kern="1200">
                          <a:solidFill>
                            <a:schemeClr val="dk1"/>
                          </a:solidFill>
                          <a:latin typeface="Arial"/>
                        </a:defRPr>
                      </a:lvl2pPr>
                      <a:lvl3pPr marL="914288" algn="l" defTabSz="457142" rtl="0" eaLnBrk="1" latinLnBrk="0" hangingPunct="1">
                        <a:defRPr sz="1800" kern="1200">
                          <a:solidFill>
                            <a:schemeClr val="dk1"/>
                          </a:solidFill>
                          <a:latin typeface="Arial"/>
                        </a:defRPr>
                      </a:lvl3pPr>
                      <a:lvl4pPr marL="1371430" algn="l" defTabSz="457142" rtl="0" eaLnBrk="1" latinLnBrk="0" hangingPunct="1">
                        <a:defRPr sz="1800" kern="1200">
                          <a:solidFill>
                            <a:schemeClr val="dk1"/>
                          </a:solidFill>
                          <a:latin typeface="Arial"/>
                        </a:defRPr>
                      </a:lvl4pPr>
                      <a:lvl5pPr marL="1828574" algn="l" defTabSz="457142" rtl="0" eaLnBrk="1" latinLnBrk="0" hangingPunct="1">
                        <a:defRPr sz="1800" kern="1200">
                          <a:solidFill>
                            <a:schemeClr val="dk1"/>
                          </a:solidFill>
                          <a:latin typeface="Arial"/>
                        </a:defRPr>
                      </a:lvl5pPr>
                      <a:lvl6pPr marL="2285715" algn="l" defTabSz="457142" rtl="0" eaLnBrk="1" latinLnBrk="0" hangingPunct="1">
                        <a:defRPr sz="1800" kern="1200">
                          <a:solidFill>
                            <a:schemeClr val="dk1"/>
                          </a:solidFill>
                          <a:latin typeface="Arial"/>
                        </a:defRPr>
                      </a:lvl6pPr>
                      <a:lvl7pPr marL="2742857" algn="l" defTabSz="457142" rtl="0" eaLnBrk="1" latinLnBrk="0" hangingPunct="1">
                        <a:defRPr sz="1800" kern="1200">
                          <a:solidFill>
                            <a:schemeClr val="dk1"/>
                          </a:solidFill>
                          <a:latin typeface="Arial"/>
                        </a:defRPr>
                      </a:lvl7pPr>
                      <a:lvl8pPr marL="3200000" algn="l" defTabSz="457142" rtl="0" eaLnBrk="1" latinLnBrk="0" hangingPunct="1">
                        <a:defRPr sz="1800" kern="1200">
                          <a:solidFill>
                            <a:schemeClr val="dk1"/>
                          </a:solidFill>
                          <a:latin typeface="Arial"/>
                        </a:defRPr>
                      </a:lvl8pPr>
                      <a:lvl9pPr marL="3657143" algn="l" defTabSz="457142" rtl="0" eaLnBrk="1" latinLnBrk="0" hangingPunct="1">
                        <a:defRPr sz="1800" kern="1200">
                          <a:solidFill>
                            <a:schemeClr val="dk1"/>
                          </a:solidFill>
                          <a:latin typeface="Arial"/>
                        </a:defRPr>
                      </a:lvl9pPr>
                    </a:lstStyle>
                    <a:p>
                      <a:pPr marL="0" algn="ctr" defTabSz="457142" rtl="0" eaLnBrk="1" latinLnBrk="0" hangingPunct="1"/>
                      <a:r>
                        <a:rPr lang="en-GB" sz="1600" kern="1200" dirty="0"/>
                        <a:t>16</a:t>
                      </a:r>
                      <a:endParaRPr lang="en-GB" sz="1600" b="1" kern="1200" dirty="0">
                        <a:solidFill>
                          <a:schemeClr val="tx1"/>
                        </a:solidFill>
                        <a:latin typeface="Arial" panose="020B0604020202020204" pitchFamily="34" charset="0"/>
                        <a:ea typeface="+mn-ea"/>
                        <a:cs typeface="Arial" panose="020B0604020202020204" pitchFamily="34" charset="0"/>
                      </a:endParaRPr>
                    </a:p>
                  </a:txBody>
                  <a:tcPr marL="121920" marR="121920" anchor="ctr"/>
                </a:tc>
                <a:tc>
                  <a:txBody>
                    <a:bodyPr/>
                    <a:lstStyle>
                      <a:lvl1pPr marL="0" algn="l" defTabSz="457142" rtl="0" eaLnBrk="1" latinLnBrk="0" hangingPunct="1">
                        <a:defRPr sz="1800" kern="1200">
                          <a:solidFill>
                            <a:schemeClr val="dk1"/>
                          </a:solidFill>
                          <a:latin typeface="Arial"/>
                        </a:defRPr>
                      </a:lvl1pPr>
                      <a:lvl2pPr marL="457142" algn="l" defTabSz="457142" rtl="0" eaLnBrk="1" latinLnBrk="0" hangingPunct="1">
                        <a:defRPr sz="1800" kern="1200">
                          <a:solidFill>
                            <a:schemeClr val="dk1"/>
                          </a:solidFill>
                          <a:latin typeface="Arial"/>
                        </a:defRPr>
                      </a:lvl2pPr>
                      <a:lvl3pPr marL="914288" algn="l" defTabSz="457142" rtl="0" eaLnBrk="1" latinLnBrk="0" hangingPunct="1">
                        <a:defRPr sz="1800" kern="1200">
                          <a:solidFill>
                            <a:schemeClr val="dk1"/>
                          </a:solidFill>
                          <a:latin typeface="Arial"/>
                        </a:defRPr>
                      </a:lvl3pPr>
                      <a:lvl4pPr marL="1371430" algn="l" defTabSz="457142" rtl="0" eaLnBrk="1" latinLnBrk="0" hangingPunct="1">
                        <a:defRPr sz="1800" kern="1200">
                          <a:solidFill>
                            <a:schemeClr val="dk1"/>
                          </a:solidFill>
                          <a:latin typeface="Arial"/>
                        </a:defRPr>
                      </a:lvl4pPr>
                      <a:lvl5pPr marL="1828574" algn="l" defTabSz="457142" rtl="0" eaLnBrk="1" latinLnBrk="0" hangingPunct="1">
                        <a:defRPr sz="1800" kern="1200">
                          <a:solidFill>
                            <a:schemeClr val="dk1"/>
                          </a:solidFill>
                          <a:latin typeface="Arial"/>
                        </a:defRPr>
                      </a:lvl5pPr>
                      <a:lvl6pPr marL="2285715" algn="l" defTabSz="457142" rtl="0" eaLnBrk="1" latinLnBrk="0" hangingPunct="1">
                        <a:defRPr sz="1800" kern="1200">
                          <a:solidFill>
                            <a:schemeClr val="dk1"/>
                          </a:solidFill>
                          <a:latin typeface="Arial"/>
                        </a:defRPr>
                      </a:lvl6pPr>
                      <a:lvl7pPr marL="2742857" algn="l" defTabSz="457142" rtl="0" eaLnBrk="1" latinLnBrk="0" hangingPunct="1">
                        <a:defRPr sz="1800" kern="1200">
                          <a:solidFill>
                            <a:schemeClr val="dk1"/>
                          </a:solidFill>
                          <a:latin typeface="Arial"/>
                        </a:defRPr>
                      </a:lvl7pPr>
                      <a:lvl8pPr marL="3200000" algn="l" defTabSz="457142" rtl="0" eaLnBrk="1" latinLnBrk="0" hangingPunct="1">
                        <a:defRPr sz="1800" kern="1200">
                          <a:solidFill>
                            <a:schemeClr val="dk1"/>
                          </a:solidFill>
                          <a:latin typeface="Arial"/>
                        </a:defRPr>
                      </a:lvl8pPr>
                      <a:lvl9pPr marL="3657143" algn="l" defTabSz="457142" rtl="0" eaLnBrk="1" latinLnBrk="0" hangingPunct="1">
                        <a:defRPr sz="1800" kern="1200">
                          <a:solidFill>
                            <a:schemeClr val="dk1"/>
                          </a:solidFill>
                          <a:latin typeface="Arial"/>
                        </a:defRPr>
                      </a:lvl9pPr>
                    </a:lstStyle>
                    <a:p>
                      <a:pPr marL="0" marR="0" indent="0" algn="ctr" defTabSz="457142" rtl="0" eaLnBrk="1" fontAlgn="auto" latinLnBrk="0" hangingPunct="1">
                        <a:lnSpc>
                          <a:spcPct val="100000"/>
                        </a:lnSpc>
                        <a:spcBef>
                          <a:spcPts val="0"/>
                        </a:spcBef>
                        <a:spcAft>
                          <a:spcPts val="0"/>
                        </a:spcAft>
                        <a:buClrTx/>
                        <a:buSzTx/>
                        <a:buFontTx/>
                        <a:buNone/>
                        <a:tabLst/>
                        <a:defRPr/>
                      </a:pPr>
                      <a:r>
                        <a:rPr lang="en-GB" sz="1600" kern="1200" dirty="0"/>
                        <a:t>9</a:t>
                      </a:r>
                      <a:endParaRPr lang="en-GB" sz="1600" b="1" kern="1200" dirty="0">
                        <a:solidFill>
                          <a:schemeClr val="tx1"/>
                        </a:solidFill>
                        <a:latin typeface="Arial" panose="020B0604020202020204" pitchFamily="34" charset="0"/>
                        <a:ea typeface="+mn-ea"/>
                        <a:cs typeface="Arial" panose="020B0604020202020204" pitchFamily="34" charset="0"/>
                      </a:endParaRPr>
                    </a:p>
                  </a:txBody>
                  <a:tcPr marL="121920" marR="121920" anchor="ctr"/>
                </a:tc>
                <a:extLst>
                  <a:ext uri="{0D108BD9-81ED-4DB2-BD59-A6C34878D82A}">
                    <a16:rowId xmlns="" xmlns:a16="http://schemas.microsoft.com/office/drawing/2014/main" val="10014"/>
                  </a:ext>
                </a:extLst>
              </a:tr>
            </a:tbl>
          </a:graphicData>
        </a:graphic>
      </p:graphicFrame>
      <p:graphicFrame>
        <p:nvGraphicFramePr>
          <p:cNvPr id="8" name="Table 12">
            <a:extLst>
              <a:ext uri="{FF2B5EF4-FFF2-40B4-BE49-F238E27FC236}">
                <a16:creationId xmlns="" xmlns:a16="http://schemas.microsoft.com/office/drawing/2014/main" id="{F9C3AC12-ED8B-73EE-F8C4-8E99120FC11F}"/>
              </a:ext>
            </a:extLst>
          </p:cNvPr>
          <p:cNvGraphicFramePr>
            <a:graphicFrameLocks/>
          </p:cNvGraphicFramePr>
          <p:nvPr>
            <p:extLst>
              <p:ext uri="{D42A27DB-BD31-4B8C-83A1-F6EECF244321}">
                <p14:modId xmlns:p14="http://schemas.microsoft.com/office/powerpoint/2010/main" val="455712609"/>
              </p:ext>
            </p:extLst>
          </p:nvPr>
        </p:nvGraphicFramePr>
        <p:xfrm>
          <a:off x="651641" y="1426067"/>
          <a:ext cx="10746376" cy="1920240"/>
        </p:xfrm>
        <a:graphic>
          <a:graphicData uri="http://schemas.openxmlformats.org/drawingml/2006/table">
            <a:tbl>
              <a:tblPr firstRow="1" bandRow="1">
                <a:tableStyleId>{5C22544A-7EE6-4342-B048-85BDC9FD1C3A}</a:tableStyleId>
              </a:tblPr>
              <a:tblGrid>
                <a:gridCol w="4083779">
                  <a:extLst>
                    <a:ext uri="{9D8B030D-6E8A-4147-A177-3AD203B41FA5}">
                      <a16:colId xmlns="" xmlns:a16="http://schemas.microsoft.com/office/drawing/2014/main" val="20000"/>
                    </a:ext>
                  </a:extLst>
                </a:gridCol>
                <a:gridCol w="1665649">
                  <a:extLst>
                    <a:ext uri="{9D8B030D-6E8A-4147-A177-3AD203B41FA5}">
                      <a16:colId xmlns="" xmlns:a16="http://schemas.microsoft.com/office/drawing/2014/main" val="20001"/>
                    </a:ext>
                  </a:extLst>
                </a:gridCol>
                <a:gridCol w="1677955">
                  <a:extLst>
                    <a:ext uri="{9D8B030D-6E8A-4147-A177-3AD203B41FA5}">
                      <a16:colId xmlns="" xmlns:a16="http://schemas.microsoft.com/office/drawing/2014/main" val="20003"/>
                    </a:ext>
                  </a:extLst>
                </a:gridCol>
                <a:gridCol w="1653344">
                  <a:extLst>
                    <a:ext uri="{9D8B030D-6E8A-4147-A177-3AD203B41FA5}">
                      <a16:colId xmlns="" xmlns:a16="http://schemas.microsoft.com/office/drawing/2014/main" val="20004"/>
                    </a:ext>
                  </a:extLst>
                </a:gridCol>
                <a:gridCol w="1665649">
                  <a:extLst>
                    <a:ext uri="{9D8B030D-6E8A-4147-A177-3AD203B41FA5}">
                      <a16:colId xmlns="" xmlns:a16="http://schemas.microsoft.com/office/drawing/2014/main" val="20005"/>
                    </a:ext>
                  </a:extLst>
                </a:gridCol>
              </a:tblGrid>
              <a:tr h="554676">
                <a:tc>
                  <a:txBody>
                    <a:bodyPr/>
                    <a:lstStyle>
                      <a:lvl1pPr marL="0" algn="l" defTabSz="457142" rtl="0" eaLnBrk="1" latinLnBrk="0" hangingPunct="1">
                        <a:defRPr sz="1800" b="1" kern="1200">
                          <a:solidFill>
                            <a:schemeClr val="lt1"/>
                          </a:solidFill>
                          <a:latin typeface="Arial"/>
                        </a:defRPr>
                      </a:lvl1pPr>
                      <a:lvl2pPr marL="457142" algn="l" defTabSz="457142" rtl="0" eaLnBrk="1" latinLnBrk="0" hangingPunct="1">
                        <a:defRPr sz="1800" b="1" kern="1200">
                          <a:solidFill>
                            <a:schemeClr val="lt1"/>
                          </a:solidFill>
                          <a:latin typeface="Arial"/>
                        </a:defRPr>
                      </a:lvl2pPr>
                      <a:lvl3pPr marL="914288" algn="l" defTabSz="457142" rtl="0" eaLnBrk="1" latinLnBrk="0" hangingPunct="1">
                        <a:defRPr sz="1800" b="1" kern="1200">
                          <a:solidFill>
                            <a:schemeClr val="lt1"/>
                          </a:solidFill>
                          <a:latin typeface="Arial"/>
                        </a:defRPr>
                      </a:lvl3pPr>
                      <a:lvl4pPr marL="1371430" algn="l" defTabSz="457142" rtl="0" eaLnBrk="1" latinLnBrk="0" hangingPunct="1">
                        <a:defRPr sz="1800" b="1" kern="1200">
                          <a:solidFill>
                            <a:schemeClr val="lt1"/>
                          </a:solidFill>
                          <a:latin typeface="Arial"/>
                        </a:defRPr>
                      </a:lvl4pPr>
                      <a:lvl5pPr marL="1828574" algn="l" defTabSz="457142" rtl="0" eaLnBrk="1" latinLnBrk="0" hangingPunct="1">
                        <a:defRPr sz="1800" b="1" kern="1200">
                          <a:solidFill>
                            <a:schemeClr val="lt1"/>
                          </a:solidFill>
                          <a:latin typeface="Arial"/>
                        </a:defRPr>
                      </a:lvl5pPr>
                      <a:lvl6pPr marL="2285715" algn="l" defTabSz="457142" rtl="0" eaLnBrk="1" latinLnBrk="0" hangingPunct="1">
                        <a:defRPr sz="1800" b="1" kern="1200">
                          <a:solidFill>
                            <a:schemeClr val="lt1"/>
                          </a:solidFill>
                          <a:latin typeface="Arial"/>
                        </a:defRPr>
                      </a:lvl6pPr>
                      <a:lvl7pPr marL="2742857" algn="l" defTabSz="457142" rtl="0" eaLnBrk="1" latinLnBrk="0" hangingPunct="1">
                        <a:defRPr sz="1800" b="1" kern="1200">
                          <a:solidFill>
                            <a:schemeClr val="lt1"/>
                          </a:solidFill>
                          <a:latin typeface="Arial"/>
                        </a:defRPr>
                      </a:lvl7pPr>
                      <a:lvl8pPr marL="3200000" algn="l" defTabSz="457142" rtl="0" eaLnBrk="1" latinLnBrk="0" hangingPunct="1">
                        <a:defRPr sz="1800" b="1" kern="1200">
                          <a:solidFill>
                            <a:schemeClr val="lt1"/>
                          </a:solidFill>
                          <a:latin typeface="Arial"/>
                        </a:defRPr>
                      </a:lvl8pPr>
                      <a:lvl9pPr marL="3657143" algn="l" defTabSz="457142" rtl="0" eaLnBrk="1" latinLnBrk="0" hangingPunct="1">
                        <a:defRPr sz="1800" b="1" kern="1200">
                          <a:solidFill>
                            <a:schemeClr val="lt1"/>
                          </a:solidFill>
                          <a:latin typeface="Arial"/>
                        </a:defRPr>
                      </a:lvl9pPr>
                    </a:lstStyle>
                    <a:p>
                      <a:r>
                        <a:rPr lang="en-GB" sz="1600" kern="1200" dirty="0">
                          <a:latin typeface="Arial" panose="020B0604020202020204" pitchFamily="34" charset="0"/>
                          <a:cs typeface="Arial" panose="020B0604020202020204" pitchFamily="34" charset="0"/>
                        </a:rPr>
                        <a:t>Frequency of AEs in prostate cancer trials, all grade % (grade ≥3 %)</a:t>
                      </a:r>
                      <a:endParaRPr lang="en-GB" sz="1600" b="1" kern="1200" dirty="0">
                        <a:solidFill>
                          <a:schemeClr val="tx1"/>
                        </a:solidFill>
                        <a:latin typeface="Arial" panose="020B0604020202020204" pitchFamily="34" charset="0"/>
                        <a:ea typeface="Tahoma" panose="020B0604030504040204" pitchFamily="34" charset="0"/>
                        <a:cs typeface="Arial" panose="020B0604020202020204" pitchFamily="34" charset="0"/>
                      </a:endParaRPr>
                    </a:p>
                  </a:txBody>
                  <a:tcPr marL="121920" marR="121920" anchor="ctr"/>
                </a:tc>
                <a:tc>
                  <a:txBody>
                    <a:bodyPr/>
                    <a:lstStyle>
                      <a:lvl1pPr marL="0" algn="l" defTabSz="715015" rtl="0" eaLnBrk="1" latinLnBrk="0" hangingPunct="1">
                        <a:defRPr sz="2800" b="1" kern="1200">
                          <a:solidFill>
                            <a:schemeClr val="lt1"/>
                          </a:solidFill>
                          <a:latin typeface="Arial"/>
                        </a:defRPr>
                      </a:lvl1pPr>
                      <a:lvl2pPr marL="715015" algn="l" defTabSz="715015" rtl="0" eaLnBrk="1" latinLnBrk="0" hangingPunct="1">
                        <a:defRPr sz="2800" b="1" kern="1200">
                          <a:solidFill>
                            <a:schemeClr val="lt1"/>
                          </a:solidFill>
                          <a:latin typeface="Arial"/>
                        </a:defRPr>
                      </a:lvl2pPr>
                      <a:lvl3pPr marL="1430030" algn="l" defTabSz="715015" rtl="0" eaLnBrk="1" latinLnBrk="0" hangingPunct="1">
                        <a:defRPr sz="2800" b="1" kern="1200">
                          <a:solidFill>
                            <a:schemeClr val="lt1"/>
                          </a:solidFill>
                          <a:latin typeface="Arial"/>
                        </a:defRPr>
                      </a:lvl3pPr>
                      <a:lvl4pPr marL="2145045" algn="l" defTabSz="715015" rtl="0" eaLnBrk="1" latinLnBrk="0" hangingPunct="1">
                        <a:defRPr sz="2800" b="1" kern="1200">
                          <a:solidFill>
                            <a:schemeClr val="lt1"/>
                          </a:solidFill>
                          <a:latin typeface="Arial"/>
                        </a:defRPr>
                      </a:lvl4pPr>
                      <a:lvl5pPr marL="2860060" algn="l" defTabSz="715015" rtl="0" eaLnBrk="1" latinLnBrk="0" hangingPunct="1">
                        <a:defRPr sz="2800" b="1" kern="1200">
                          <a:solidFill>
                            <a:schemeClr val="lt1"/>
                          </a:solidFill>
                          <a:latin typeface="Arial"/>
                        </a:defRPr>
                      </a:lvl5pPr>
                      <a:lvl6pPr marL="3575075" algn="l" defTabSz="715015" rtl="0" eaLnBrk="1" latinLnBrk="0" hangingPunct="1">
                        <a:defRPr sz="2800" b="1" kern="1200">
                          <a:solidFill>
                            <a:schemeClr val="lt1"/>
                          </a:solidFill>
                          <a:latin typeface="Arial"/>
                        </a:defRPr>
                      </a:lvl6pPr>
                      <a:lvl7pPr marL="4290090" algn="l" defTabSz="715015" rtl="0" eaLnBrk="1" latinLnBrk="0" hangingPunct="1">
                        <a:defRPr sz="2800" b="1" kern="1200">
                          <a:solidFill>
                            <a:schemeClr val="lt1"/>
                          </a:solidFill>
                          <a:latin typeface="Arial"/>
                        </a:defRPr>
                      </a:lvl7pPr>
                      <a:lvl8pPr marL="5005106" algn="l" defTabSz="715015" rtl="0" eaLnBrk="1" latinLnBrk="0" hangingPunct="1">
                        <a:defRPr sz="2800" b="1" kern="1200">
                          <a:solidFill>
                            <a:schemeClr val="lt1"/>
                          </a:solidFill>
                          <a:latin typeface="Arial"/>
                        </a:defRPr>
                      </a:lvl8pPr>
                      <a:lvl9pPr marL="5720121" algn="l" defTabSz="715015" rtl="0" eaLnBrk="1" latinLnBrk="0" hangingPunct="1">
                        <a:defRPr sz="2800" b="1" kern="1200">
                          <a:solidFill>
                            <a:schemeClr val="lt1"/>
                          </a:solidFill>
                          <a:latin typeface="Arial"/>
                        </a:defRPr>
                      </a:lvl9pPr>
                    </a:lstStyle>
                    <a:p>
                      <a:pPr algn="ctr"/>
                      <a:r>
                        <a:rPr lang="en-GB" sz="1600" kern="1200" dirty="0">
                          <a:latin typeface="Arial" panose="020B0604020202020204" pitchFamily="34" charset="0"/>
                          <a:cs typeface="Arial" panose="020B0604020202020204" pitchFamily="34" charset="0"/>
                        </a:rPr>
                        <a:t>Olaparib</a:t>
                      </a:r>
                    </a:p>
                    <a:p>
                      <a:pPr algn="ctr"/>
                      <a:r>
                        <a:rPr lang="en-GB" sz="1600" kern="1200" dirty="0">
                          <a:latin typeface="Arial" panose="020B0604020202020204" pitchFamily="34" charset="0"/>
                          <a:cs typeface="Arial" panose="020B0604020202020204" pitchFamily="34" charset="0"/>
                        </a:rPr>
                        <a:t>(PROfound)</a:t>
                      </a:r>
                      <a:r>
                        <a:rPr lang="en-GB" sz="1600" strike="noStrike" kern="1200" baseline="30000" dirty="0">
                          <a:latin typeface="Arial" panose="020B0604020202020204" pitchFamily="34" charset="0"/>
                          <a:cs typeface="Arial" panose="020B0604020202020204" pitchFamily="34" charset="0"/>
                        </a:rPr>
                        <a:t>1</a:t>
                      </a:r>
                      <a:endParaRPr lang="en-GB" sz="1600" b="0" kern="1200" dirty="0">
                        <a:solidFill>
                          <a:schemeClr val="bg1"/>
                        </a:solidFill>
                        <a:latin typeface="Arial" panose="020B0604020202020204" pitchFamily="34" charset="0"/>
                        <a:ea typeface="Helvetica Neue" panose="02000503000000020004" pitchFamily="2" charset="0"/>
                        <a:cs typeface="Arial" panose="020B0604020202020204" pitchFamily="34" charset="0"/>
                      </a:endParaRPr>
                    </a:p>
                  </a:txBody>
                  <a:tcPr marL="121920" marR="121920" anchor="ctr"/>
                </a:tc>
                <a:tc>
                  <a:txBody>
                    <a:bodyPr/>
                    <a:lstStyle>
                      <a:lvl1pPr marL="0" algn="l" defTabSz="715015" rtl="0" eaLnBrk="1" latinLnBrk="0" hangingPunct="1">
                        <a:defRPr sz="2800" b="1" kern="1200">
                          <a:solidFill>
                            <a:schemeClr val="lt1"/>
                          </a:solidFill>
                          <a:latin typeface="Arial"/>
                        </a:defRPr>
                      </a:lvl1pPr>
                      <a:lvl2pPr marL="715015" algn="l" defTabSz="715015" rtl="0" eaLnBrk="1" latinLnBrk="0" hangingPunct="1">
                        <a:defRPr sz="2800" b="1" kern="1200">
                          <a:solidFill>
                            <a:schemeClr val="lt1"/>
                          </a:solidFill>
                          <a:latin typeface="Arial"/>
                        </a:defRPr>
                      </a:lvl2pPr>
                      <a:lvl3pPr marL="1430030" algn="l" defTabSz="715015" rtl="0" eaLnBrk="1" latinLnBrk="0" hangingPunct="1">
                        <a:defRPr sz="2800" b="1" kern="1200">
                          <a:solidFill>
                            <a:schemeClr val="lt1"/>
                          </a:solidFill>
                          <a:latin typeface="Arial"/>
                        </a:defRPr>
                      </a:lvl3pPr>
                      <a:lvl4pPr marL="2145045" algn="l" defTabSz="715015" rtl="0" eaLnBrk="1" latinLnBrk="0" hangingPunct="1">
                        <a:defRPr sz="2800" b="1" kern="1200">
                          <a:solidFill>
                            <a:schemeClr val="lt1"/>
                          </a:solidFill>
                          <a:latin typeface="Arial"/>
                        </a:defRPr>
                      </a:lvl4pPr>
                      <a:lvl5pPr marL="2860060" algn="l" defTabSz="715015" rtl="0" eaLnBrk="1" latinLnBrk="0" hangingPunct="1">
                        <a:defRPr sz="2800" b="1" kern="1200">
                          <a:solidFill>
                            <a:schemeClr val="lt1"/>
                          </a:solidFill>
                          <a:latin typeface="Arial"/>
                        </a:defRPr>
                      </a:lvl5pPr>
                      <a:lvl6pPr marL="3575075" algn="l" defTabSz="715015" rtl="0" eaLnBrk="1" latinLnBrk="0" hangingPunct="1">
                        <a:defRPr sz="2800" b="1" kern="1200">
                          <a:solidFill>
                            <a:schemeClr val="lt1"/>
                          </a:solidFill>
                          <a:latin typeface="Arial"/>
                        </a:defRPr>
                      </a:lvl6pPr>
                      <a:lvl7pPr marL="4290090" algn="l" defTabSz="715015" rtl="0" eaLnBrk="1" latinLnBrk="0" hangingPunct="1">
                        <a:defRPr sz="2800" b="1" kern="1200">
                          <a:solidFill>
                            <a:schemeClr val="lt1"/>
                          </a:solidFill>
                          <a:latin typeface="Arial"/>
                        </a:defRPr>
                      </a:lvl7pPr>
                      <a:lvl8pPr marL="5005106" algn="l" defTabSz="715015" rtl="0" eaLnBrk="1" latinLnBrk="0" hangingPunct="1">
                        <a:defRPr sz="2800" b="1" kern="1200">
                          <a:solidFill>
                            <a:schemeClr val="lt1"/>
                          </a:solidFill>
                          <a:latin typeface="Arial"/>
                        </a:defRPr>
                      </a:lvl8pPr>
                      <a:lvl9pPr marL="5720121" algn="l" defTabSz="715015" rtl="0" eaLnBrk="1" latinLnBrk="0" hangingPunct="1">
                        <a:defRPr sz="2800" b="1" kern="1200">
                          <a:solidFill>
                            <a:schemeClr val="lt1"/>
                          </a:solidFill>
                          <a:latin typeface="Arial"/>
                        </a:defRPr>
                      </a:lvl9pPr>
                    </a:lstStyle>
                    <a:p>
                      <a:pPr algn="ctr"/>
                      <a:r>
                        <a:rPr lang="en-GB" sz="1600" dirty="0">
                          <a:latin typeface="Arial" panose="020B0604020202020204" pitchFamily="34" charset="0"/>
                          <a:cs typeface="Arial" panose="020B0604020202020204" pitchFamily="34" charset="0"/>
                        </a:rPr>
                        <a:t>Rucaparib</a:t>
                      </a:r>
                    </a:p>
                    <a:p>
                      <a:pPr algn="ctr"/>
                      <a:r>
                        <a:rPr lang="en-GB" sz="1600" dirty="0">
                          <a:latin typeface="Arial" panose="020B0604020202020204" pitchFamily="34" charset="0"/>
                          <a:cs typeface="Arial" panose="020B0604020202020204" pitchFamily="34" charset="0"/>
                        </a:rPr>
                        <a:t>(TRITON-2)</a:t>
                      </a:r>
                      <a:r>
                        <a:rPr lang="en-GB" sz="1600" strike="noStrike" kern="1200" baseline="30000" dirty="0">
                          <a:latin typeface="Arial" panose="020B0604020202020204" pitchFamily="34" charset="0"/>
                          <a:cs typeface="Arial" panose="020B0604020202020204" pitchFamily="34" charset="0"/>
                        </a:rPr>
                        <a:t>2</a:t>
                      </a:r>
                      <a:endParaRPr lang="en-GB" sz="1600" b="0" dirty="0">
                        <a:solidFill>
                          <a:schemeClr val="bg1"/>
                        </a:solidFill>
                        <a:latin typeface="Arial" panose="020B0604020202020204" pitchFamily="34" charset="0"/>
                        <a:ea typeface="Helvetica Neue" panose="02000503000000020004" pitchFamily="2" charset="0"/>
                        <a:cs typeface="Arial" panose="020B0604020202020204" pitchFamily="34" charset="0"/>
                      </a:endParaRPr>
                    </a:p>
                  </a:txBody>
                  <a:tcPr marL="121920" marR="121920" anchor="ctr"/>
                </a:tc>
                <a:tc>
                  <a:txBody>
                    <a:bodyPr/>
                    <a:lstStyle>
                      <a:lvl1pPr marL="0" algn="l" defTabSz="715015" rtl="0" eaLnBrk="1" latinLnBrk="0" hangingPunct="1">
                        <a:defRPr sz="2800" b="1" kern="1200">
                          <a:solidFill>
                            <a:schemeClr val="lt1"/>
                          </a:solidFill>
                          <a:latin typeface="Arial"/>
                        </a:defRPr>
                      </a:lvl1pPr>
                      <a:lvl2pPr marL="715015" algn="l" defTabSz="715015" rtl="0" eaLnBrk="1" latinLnBrk="0" hangingPunct="1">
                        <a:defRPr sz="2800" b="1" kern="1200">
                          <a:solidFill>
                            <a:schemeClr val="lt1"/>
                          </a:solidFill>
                          <a:latin typeface="Arial"/>
                        </a:defRPr>
                      </a:lvl2pPr>
                      <a:lvl3pPr marL="1430030" algn="l" defTabSz="715015" rtl="0" eaLnBrk="1" latinLnBrk="0" hangingPunct="1">
                        <a:defRPr sz="2800" b="1" kern="1200">
                          <a:solidFill>
                            <a:schemeClr val="lt1"/>
                          </a:solidFill>
                          <a:latin typeface="Arial"/>
                        </a:defRPr>
                      </a:lvl3pPr>
                      <a:lvl4pPr marL="2145045" algn="l" defTabSz="715015" rtl="0" eaLnBrk="1" latinLnBrk="0" hangingPunct="1">
                        <a:defRPr sz="2800" b="1" kern="1200">
                          <a:solidFill>
                            <a:schemeClr val="lt1"/>
                          </a:solidFill>
                          <a:latin typeface="Arial"/>
                        </a:defRPr>
                      </a:lvl4pPr>
                      <a:lvl5pPr marL="2860060" algn="l" defTabSz="715015" rtl="0" eaLnBrk="1" latinLnBrk="0" hangingPunct="1">
                        <a:defRPr sz="2800" b="1" kern="1200">
                          <a:solidFill>
                            <a:schemeClr val="lt1"/>
                          </a:solidFill>
                          <a:latin typeface="Arial"/>
                        </a:defRPr>
                      </a:lvl5pPr>
                      <a:lvl6pPr marL="3575075" algn="l" defTabSz="715015" rtl="0" eaLnBrk="1" latinLnBrk="0" hangingPunct="1">
                        <a:defRPr sz="2800" b="1" kern="1200">
                          <a:solidFill>
                            <a:schemeClr val="lt1"/>
                          </a:solidFill>
                          <a:latin typeface="Arial"/>
                        </a:defRPr>
                      </a:lvl6pPr>
                      <a:lvl7pPr marL="4290090" algn="l" defTabSz="715015" rtl="0" eaLnBrk="1" latinLnBrk="0" hangingPunct="1">
                        <a:defRPr sz="2800" b="1" kern="1200">
                          <a:solidFill>
                            <a:schemeClr val="lt1"/>
                          </a:solidFill>
                          <a:latin typeface="Arial"/>
                        </a:defRPr>
                      </a:lvl7pPr>
                      <a:lvl8pPr marL="5005106" algn="l" defTabSz="715015" rtl="0" eaLnBrk="1" latinLnBrk="0" hangingPunct="1">
                        <a:defRPr sz="2800" b="1" kern="1200">
                          <a:solidFill>
                            <a:schemeClr val="lt1"/>
                          </a:solidFill>
                          <a:latin typeface="Arial"/>
                        </a:defRPr>
                      </a:lvl8pPr>
                      <a:lvl9pPr marL="5720121" algn="l" defTabSz="715015" rtl="0" eaLnBrk="1" latinLnBrk="0" hangingPunct="1">
                        <a:defRPr sz="2800" b="1" kern="1200">
                          <a:solidFill>
                            <a:schemeClr val="lt1"/>
                          </a:solidFill>
                          <a:latin typeface="Arial"/>
                        </a:defRPr>
                      </a:lvl9pPr>
                    </a:lstStyle>
                    <a:p>
                      <a:pPr algn="ctr"/>
                      <a:r>
                        <a:rPr lang="en-GB" sz="1600" dirty="0">
                          <a:latin typeface="Arial" panose="020B0604020202020204" pitchFamily="34" charset="0"/>
                          <a:cs typeface="Arial" panose="020B0604020202020204" pitchFamily="34" charset="0"/>
                        </a:rPr>
                        <a:t>Niraparib</a:t>
                      </a:r>
                    </a:p>
                    <a:p>
                      <a:pPr algn="ctr"/>
                      <a:r>
                        <a:rPr lang="en-GB" sz="1600" dirty="0">
                          <a:latin typeface="Arial" panose="020B0604020202020204" pitchFamily="34" charset="0"/>
                          <a:cs typeface="Arial" panose="020B0604020202020204" pitchFamily="34" charset="0"/>
                        </a:rPr>
                        <a:t>(GALAHAD)</a:t>
                      </a:r>
                      <a:r>
                        <a:rPr lang="en-GB" sz="1600" strike="noStrike" kern="1200" baseline="30000" dirty="0">
                          <a:latin typeface="Arial" panose="020B0604020202020204" pitchFamily="34" charset="0"/>
                          <a:cs typeface="Arial" panose="020B0604020202020204" pitchFamily="34" charset="0"/>
                        </a:rPr>
                        <a:t>3</a:t>
                      </a:r>
                      <a:endParaRPr lang="en-GB" sz="1600" b="0" dirty="0">
                        <a:solidFill>
                          <a:schemeClr val="bg1"/>
                        </a:solidFill>
                        <a:latin typeface="Arial" panose="020B0604020202020204" pitchFamily="34" charset="0"/>
                        <a:ea typeface="Helvetica Neue" panose="02000503000000020004" pitchFamily="2" charset="0"/>
                        <a:cs typeface="Arial" panose="020B0604020202020204" pitchFamily="34" charset="0"/>
                      </a:endParaRPr>
                    </a:p>
                  </a:txBody>
                  <a:tcPr marL="121920" marR="121920" anchor="ctr"/>
                </a:tc>
                <a:tc>
                  <a:txBody>
                    <a:bodyPr/>
                    <a:lstStyle>
                      <a:lvl1pPr marL="0" algn="l" defTabSz="715015" rtl="0" eaLnBrk="1" latinLnBrk="0" hangingPunct="1">
                        <a:defRPr sz="2800" b="1" kern="1200">
                          <a:solidFill>
                            <a:schemeClr val="lt1"/>
                          </a:solidFill>
                          <a:latin typeface="Arial"/>
                        </a:defRPr>
                      </a:lvl1pPr>
                      <a:lvl2pPr marL="715015" algn="l" defTabSz="715015" rtl="0" eaLnBrk="1" latinLnBrk="0" hangingPunct="1">
                        <a:defRPr sz="2800" b="1" kern="1200">
                          <a:solidFill>
                            <a:schemeClr val="lt1"/>
                          </a:solidFill>
                          <a:latin typeface="Arial"/>
                        </a:defRPr>
                      </a:lvl2pPr>
                      <a:lvl3pPr marL="1430030" algn="l" defTabSz="715015" rtl="0" eaLnBrk="1" latinLnBrk="0" hangingPunct="1">
                        <a:defRPr sz="2800" b="1" kern="1200">
                          <a:solidFill>
                            <a:schemeClr val="lt1"/>
                          </a:solidFill>
                          <a:latin typeface="Arial"/>
                        </a:defRPr>
                      </a:lvl3pPr>
                      <a:lvl4pPr marL="2145045" algn="l" defTabSz="715015" rtl="0" eaLnBrk="1" latinLnBrk="0" hangingPunct="1">
                        <a:defRPr sz="2800" b="1" kern="1200">
                          <a:solidFill>
                            <a:schemeClr val="lt1"/>
                          </a:solidFill>
                          <a:latin typeface="Arial"/>
                        </a:defRPr>
                      </a:lvl4pPr>
                      <a:lvl5pPr marL="2860060" algn="l" defTabSz="715015" rtl="0" eaLnBrk="1" latinLnBrk="0" hangingPunct="1">
                        <a:defRPr sz="2800" b="1" kern="1200">
                          <a:solidFill>
                            <a:schemeClr val="lt1"/>
                          </a:solidFill>
                          <a:latin typeface="Arial"/>
                        </a:defRPr>
                      </a:lvl5pPr>
                      <a:lvl6pPr marL="3575075" algn="l" defTabSz="715015" rtl="0" eaLnBrk="1" latinLnBrk="0" hangingPunct="1">
                        <a:defRPr sz="2800" b="1" kern="1200">
                          <a:solidFill>
                            <a:schemeClr val="lt1"/>
                          </a:solidFill>
                          <a:latin typeface="Arial"/>
                        </a:defRPr>
                      </a:lvl6pPr>
                      <a:lvl7pPr marL="4290090" algn="l" defTabSz="715015" rtl="0" eaLnBrk="1" latinLnBrk="0" hangingPunct="1">
                        <a:defRPr sz="2800" b="1" kern="1200">
                          <a:solidFill>
                            <a:schemeClr val="lt1"/>
                          </a:solidFill>
                          <a:latin typeface="Arial"/>
                        </a:defRPr>
                      </a:lvl7pPr>
                      <a:lvl8pPr marL="5005106" algn="l" defTabSz="715015" rtl="0" eaLnBrk="1" latinLnBrk="0" hangingPunct="1">
                        <a:defRPr sz="2800" b="1" kern="1200">
                          <a:solidFill>
                            <a:schemeClr val="lt1"/>
                          </a:solidFill>
                          <a:latin typeface="Arial"/>
                        </a:defRPr>
                      </a:lvl8pPr>
                      <a:lvl9pPr marL="5720121" algn="l" defTabSz="715015" rtl="0" eaLnBrk="1" latinLnBrk="0" hangingPunct="1">
                        <a:defRPr sz="2800" b="1" kern="1200">
                          <a:solidFill>
                            <a:schemeClr val="lt1"/>
                          </a:solidFill>
                          <a:latin typeface="Arial"/>
                        </a:defRPr>
                      </a:lvl9pPr>
                    </a:lstStyle>
                    <a:p>
                      <a:pPr algn="ctr"/>
                      <a:r>
                        <a:rPr lang="en-GB" sz="1600" dirty="0">
                          <a:latin typeface="Arial" panose="020B0604020202020204" pitchFamily="34" charset="0"/>
                          <a:cs typeface="Arial" panose="020B0604020202020204" pitchFamily="34" charset="0"/>
                        </a:rPr>
                        <a:t>Talazoparib</a:t>
                      </a:r>
                    </a:p>
                    <a:p>
                      <a:pPr algn="ctr"/>
                      <a:r>
                        <a:rPr lang="en-GB" sz="1600" dirty="0">
                          <a:latin typeface="Arial" panose="020B0604020202020204" pitchFamily="34" charset="0"/>
                          <a:cs typeface="Arial" panose="020B0604020202020204" pitchFamily="34" charset="0"/>
                        </a:rPr>
                        <a:t>(TALAPRO-1)</a:t>
                      </a:r>
                      <a:r>
                        <a:rPr lang="en-GB" sz="1600" strike="noStrike" kern="1200" baseline="30000" dirty="0">
                          <a:latin typeface="Arial" panose="020B0604020202020204" pitchFamily="34" charset="0"/>
                          <a:cs typeface="Arial" panose="020B0604020202020204" pitchFamily="34" charset="0"/>
                        </a:rPr>
                        <a:t>4</a:t>
                      </a:r>
                      <a:endParaRPr lang="en-GB" sz="1600" b="0" dirty="0">
                        <a:solidFill>
                          <a:schemeClr val="bg1"/>
                        </a:solidFill>
                        <a:latin typeface="Arial" panose="020B0604020202020204" pitchFamily="34" charset="0"/>
                        <a:ea typeface="Helvetica Neue" panose="02000503000000020004" pitchFamily="2" charset="0"/>
                        <a:cs typeface="Arial" panose="020B0604020202020204" pitchFamily="34" charset="0"/>
                      </a:endParaRPr>
                    </a:p>
                  </a:txBody>
                  <a:tcPr marL="96000" marR="96000" anchor="ctr"/>
                </a:tc>
                <a:extLst>
                  <a:ext uri="{0D108BD9-81ED-4DB2-BD59-A6C34878D82A}">
                    <a16:rowId xmlns="" xmlns:a16="http://schemas.microsoft.com/office/drawing/2014/main" val="10000"/>
                  </a:ext>
                </a:extLst>
              </a:tr>
              <a:tr h="225979">
                <a:tc>
                  <a:txBody>
                    <a:bodyPr/>
                    <a:lstStyle>
                      <a:lvl1pPr marL="0" algn="l" defTabSz="457142" rtl="0" eaLnBrk="1" latinLnBrk="0" hangingPunct="1">
                        <a:defRPr sz="1800" kern="1200">
                          <a:solidFill>
                            <a:schemeClr val="dk1"/>
                          </a:solidFill>
                          <a:latin typeface="Arial"/>
                        </a:defRPr>
                      </a:lvl1pPr>
                      <a:lvl2pPr marL="457142" algn="l" defTabSz="457142" rtl="0" eaLnBrk="1" latinLnBrk="0" hangingPunct="1">
                        <a:defRPr sz="1800" kern="1200">
                          <a:solidFill>
                            <a:schemeClr val="dk1"/>
                          </a:solidFill>
                          <a:latin typeface="Arial"/>
                        </a:defRPr>
                      </a:lvl2pPr>
                      <a:lvl3pPr marL="914288" algn="l" defTabSz="457142" rtl="0" eaLnBrk="1" latinLnBrk="0" hangingPunct="1">
                        <a:defRPr sz="1800" kern="1200">
                          <a:solidFill>
                            <a:schemeClr val="dk1"/>
                          </a:solidFill>
                          <a:latin typeface="Arial"/>
                        </a:defRPr>
                      </a:lvl3pPr>
                      <a:lvl4pPr marL="1371430" algn="l" defTabSz="457142" rtl="0" eaLnBrk="1" latinLnBrk="0" hangingPunct="1">
                        <a:defRPr sz="1800" kern="1200">
                          <a:solidFill>
                            <a:schemeClr val="dk1"/>
                          </a:solidFill>
                          <a:latin typeface="Arial"/>
                        </a:defRPr>
                      </a:lvl4pPr>
                      <a:lvl5pPr marL="1828574" algn="l" defTabSz="457142" rtl="0" eaLnBrk="1" latinLnBrk="0" hangingPunct="1">
                        <a:defRPr sz="1800" kern="1200">
                          <a:solidFill>
                            <a:schemeClr val="dk1"/>
                          </a:solidFill>
                          <a:latin typeface="Arial"/>
                        </a:defRPr>
                      </a:lvl5pPr>
                      <a:lvl6pPr marL="2285715" algn="l" defTabSz="457142" rtl="0" eaLnBrk="1" latinLnBrk="0" hangingPunct="1">
                        <a:defRPr sz="1800" kern="1200">
                          <a:solidFill>
                            <a:schemeClr val="dk1"/>
                          </a:solidFill>
                          <a:latin typeface="Arial"/>
                        </a:defRPr>
                      </a:lvl6pPr>
                      <a:lvl7pPr marL="2742857" algn="l" defTabSz="457142" rtl="0" eaLnBrk="1" latinLnBrk="0" hangingPunct="1">
                        <a:defRPr sz="1800" kern="1200">
                          <a:solidFill>
                            <a:schemeClr val="dk1"/>
                          </a:solidFill>
                          <a:latin typeface="Arial"/>
                        </a:defRPr>
                      </a:lvl7pPr>
                      <a:lvl8pPr marL="3200000" algn="l" defTabSz="457142" rtl="0" eaLnBrk="1" latinLnBrk="0" hangingPunct="1">
                        <a:defRPr sz="1800" kern="1200">
                          <a:solidFill>
                            <a:schemeClr val="dk1"/>
                          </a:solidFill>
                          <a:latin typeface="Arial"/>
                        </a:defRPr>
                      </a:lvl8pPr>
                      <a:lvl9pPr marL="3657143" algn="l" defTabSz="457142" rtl="0" eaLnBrk="1" latinLnBrk="0" hangingPunct="1">
                        <a:defRPr sz="1800" kern="1200">
                          <a:solidFill>
                            <a:schemeClr val="dk1"/>
                          </a:solidFill>
                          <a:latin typeface="Arial"/>
                        </a:defRPr>
                      </a:lvl9pPr>
                    </a:lstStyle>
                    <a:p>
                      <a:r>
                        <a:rPr lang="en-GB" sz="1600" b="1" kern="1200" dirty="0">
                          <a:latin typeface="Arial" panose="020B0604020202020204" pitchFamily="34" charset="0"/>
                          <a:cs typeface="Arial" panose="020B0604020202020204" pitchFamily="34" charset="0"/>
                        </a:rPr>
                        <a:t>Hypertension</a:t>
                      </a:r>
                      <a:endParaRPr lang="en-GB" sz="1600" b="1" kern="1200" baseline="30000" dirty="0">
                        <a:solidFill>
                          <a:schemeClr val="dk1"/>
                        </a:solidFill>
                        <a:latin typeface="Arial" panose="020B0604020202020204" pitchFamily="34" charset="0"/>
                        <a:ea typeface="+mn-ea"/>
                        <a:cs typeface="Arial" panose="020B0604020202020204" pitchFamily="34" charset="0"/>
                      </a:endParaRPr>
                    </a:p>
                  </a:txBody>
                  <a:tcPr marL="121920" marR="121920" anchor="ctr"/>
                </a:tc>
                <a:tc>
                  <a:txBody>
                    <a:bodyPr/>
                    <a:lstStyle>
                      <a:lvl1pPr marL="0" algn="l" defTabSz="457142" rtl="0" eaLnBrk="1" latinLnBrk="0" hangingPunct="1">
                        <a:defRPr sz="1800" kern="1200">
                          <a:solidFill>
                            <a:schemeClr val="dk1"/>
                          </a:solidFill>
                          <a:latin typeface="Arial"/>
                        </a:defRPr>
                      </a:lvl1pPr>
                      <a:lvl2pPr marL="457142" algn="l" defTabSz="457142" rtl="0" eaLnBrk="1" latinLnBrk="0" hangingPunct="1">
                        <a:defRPr sz="1800" kern="1200">
                          <a:solidFill>
                            <a:schemeClr val="dk1"/>
                          </a:solidFill>
                          <a:latin typeface="Arial"/>
                        </a:defRPr>
                      </a:lvl2pPr>
                      <a:lvl3pPr marL="914288" algn="l" defTabSz="457142" rtl="0" eaLnBrk="1" latinLnBrk="0" hangingPunct="1">
                        <a:defRPr sz="1800" kern="1200">
                          <a:solidFill>
                            <a:schemeClr val="dk1"/>
                          </a:solidFill>
                          <a:latin typeface="Arial"/>
                        </a:defRPr>
                      </a:lvl3pPr>
                      <a:lvl4pPr marL="1371430" algn="l" defTabSz="457142" rtl="0" eaLnBrk="1" latinLnBrk="0" hangingPunct="1">
                        <a:defRPr sz="1800" kern="1200">
                          <a:solidFill>
                            <a:schemeClr val="dk1"/>
                          </a:solidFill>
                          <a:latin typeface="Arial"/>
                        </a:defRPr>
                      </a:lvl4pPr>
                      <a:lvl5pPr marL="1828574" algn="l" defTabSz="457142" rtl="0" eaLnBrk="1" latinLnBrk="0" hangingPunct="1">
                        <a:defRPr sz="1800" kern="1200">
                          <a:solidFill>
                            <a:schemeClr val="dk1"/>
                          </a:solidFill>
                          <a:latin typeface="Arial"/>
                        </a:defRPr>
                      </a:lvl5pPr>
                      <a:lvl6pPr marL="2285715" algn="l" defTabSz="457142" rtl="0" eaLnBrk="1" latinLnBrk="0" hangingPunct="1">
                        <a:defRPr sz="1800" kern="1200">
                          <a:solidFill>
                            <a:schemeClr val="dk1"/>
                          </a:solidFill>
                          <a:latin typeface="Arial"/>
                        </a:defRPr>
                      </a:lvl6pPr>
                      <a:lvl7pPr marL="2742857" algn="l" defTabSz="457142" rtl="0" eaLnBrk="1" latinLnBrk="0" hangingPunct="1">
                        <a:defRPr sz="1800" kern="1200">
                          <a:solidFill>
                            <a:schemeClr val="dk1"/>
                          </a:solidFill>
                          <a:latin typeface="Arial"/>
                        </a:defRPr>
                      </a:lvl7pPr>
                      <a:lvl8pPr marL="3200000" algn="l" defTabSz="457142" rtl="0" eaLnBrk="1" latinLnBrk="0" hangingPunct="1">
                        <a:defRPr sz="1800" kern="1200">
                          <a:solidFill>
                            <a:schemeClr val="dk1"/>
                          </a:solidFill>
                          <a:latin typeface="Arial"/>
                        </a:defRPr>
                      </a:lvl8pPr>
                      <a:lvl9pPr marL="3657143" algn="l" defTabSz="457142" rtl="0" eaLnBrk="1" latinLnBrk="0" hangingPunct="1">
                        <a:defRPr sz="1800" kern="1200">
                          <a:solidFill>
                            <a:schemeClr val="dk1"/>
                          </a:solidFill>
                          <a:latin typeface="Arial"/>
                        </a:defRPr>
                      </a:lvl9pPr>
                    </a:lstStyle>
                    <a:p>
                      <a:pPr algn="ctr"/>
                      <a:r>
                        <a:rPr lang="en-GB" sz="1600" kern="1200" dirty="0">
                          <a:latin typeface="Arial" panose="020B0604020202020204" pitchFamily="34" charset="0"/>
                          <a:cs typeface="Arial" panose="020B0604020202020204" pitchFamily="34" charset="0"/>
                        </a:rPr>
                        <a:t>NR</a:t>
                      </a:r>
                      <a:endParaRPr lang="en-GB" sz="1600" b="1" kern="1200" dirty="0">
                        <a:solidFill>
                          <a:schemeClr val="tx1"/>
                        </a:solidFill>
                        <a:latin typeface="Arial" panose="020B0604020202020204" pitchFamily="34" charset="0"/>
                        <a:ea typeface="+mn-ea"/>
                        <a:cs typeface="Arial" panose="020B0604020202020204" pitchFamily="34" charset="0"/>
                      </a:endParaRPr>
                    </a:p>
                  </a:txBody>
                  <a:tcPr marL="121920" marR="121920" anchor="ctr"/>
                </a:tc>
                <a:tc>
                  <a:txBody>
                    <a:bodyPr/>
                    <a:lstStyle>
                      <a:lvl1pPr marL="0" algn="l" defTabSz="457142" rtl="0" eaLnBrk="1" latinLnBrk="0" hangingPunct="1">
                        <a:defRPr sz="1800" kern="1200">
                          <a:solidFill>
                            <a:schemeClr val="dk1"/>
                          </a:solidFill>
                          <a:latin typeface="Arial"/>
                        </a:defRPr>
                      </a:lvl1pPr>
                      <a:lvl2pPr marL="457142" algn="l" defTabSz="457142" rtl="0" eaLnBrk="1" latinLnBrk="0" hangingPunct="1">
                        <a:defRPr sz="1800" kern="1200">
                          <a:solidFill>
                            <a:schemeClr val="dk1"/>
                          </a:solidFill>
                          <a:latin typeface="Arial"/>
                        </a:defRPr>
                      </a:lvl2pPr>
                      <a:lvl3pPr marL="914288" algn="l" defTabSz="457142" rtl="0" eaLnBrk="1" latinLnBrk="0" hangingPunct="1">
                        <a:defRPr sz="1800" kern="1200">
                          <a:solidFill>
                            <a:schemeClr val="dk1"/>
                          </a:solidFill>
                          <a:latin typeface="Arial"/>
                        </a:defRPr>
                      </a:lvl3pPr>
                      <a:lvl4pPr marL="1371430" algn="l" defTabSz="457142" rtl="0" eaLnBrk="1" latinLnBrk="0" hangingPunct="1">
                        <a:defRPr sz="1800" kern="1200">
                          <a:solidFill>
                            <a:schemeClr val="dk1"/>
                          </a:solidFill>
                          <a:latin typeface="Arial"/>
                        </a:defRPr>
                      </a:lvl4pPr>
                      <a:lvl5pPr marL="1828574" algn="l" defTabSz="457142" rtl="0" eaLnBrk="1" latinLnBrk="0" hangingPunct="1">
                        <a:defRPr sz="1800" kern="1200">
                          <a:solidFill>
                            <a:schemeClr val="dk1"/>
                          </a:solidFill>
                          <a:latin typeface="Arial"/>
                        </a:defRPr>
                      </a:lvl5pPr>
                      <a:lvl6pPr marL="2285715" algn="l" defTabSz="457142" rtl="0" eaLnBrk="1" latinLnBrk="0" hangingPunct="1">
                        <a:defRPr sz="1800" kern="1200">
                          <a:solidFill>
                            <a:schemeClr val="dk1"/>
                          </a:solidFill>
                          <a:latin typeface="Arial"/>
                        </a:defRPr>
                      </a:lvl6pPr>
                      <a:lvl7pPr marL="2742857" algn="l" defTabSz="457142" rtl="0" eaLnBrk="1" latinLnBrk="0" hangingPunct="1">
                        <a:defRPr sz="1800" kern="1200">
                          <a:solidFill>
                            <a:schemeClr val="dk1"/>
                          </a:solidFill>
                          <a:latin typeface="Arial"/>
                        </a:defRPr>
                      </a:lvl7pPr>
                      <a:lvl8pPr marL="3200000" algn="l" defTabSz="457142" rtl="0" eaLnBrk="1" latinLnBrk="0" hangingPunct="1">
                        <a:defRPr sz="1800" kern="1200">
                          <a:solidFill>
                            <a:schemeClr val="dk1"/>
                          </a:solidFill>
                          <a:latin typeface="Arial"/>
                        </a:defRPr>
                      </a:lvl8pPr>
                      <a:lvl9pPr marL="3657143" algn="l" defTabSz="457142" rtl="0" eaLnBrk="1" latinLnBrk="0" hangingPunct="1">
                        <a:defRPr sz="1800" kern="1200">
                          <a:solidFill>
                            <a:schemeClr val="dk1"/>
                          </a:solidFill>
                          <a:latin typeface="Arial"/>
                        </a:defRPr>
                      </a:lvl9pPr>
                    </a:lstStyle>
                    <a:p>
                      <a:pPr algn="ctr"/>
                      <a:r>
                        <a:rPr lang="en-GB" sz="1600" kern="1200" dirty="0">
                          <a:latin typeface="Arial" panose="020B0604020202020204" pitchFamily="34" charset="0"/>
                          <a:cs typeface="Arial" panose="020B0604020202020204" pitchFamily="34" charset="0"/>
                        </a:rPr>
                        <a:t>NR</a:t>
                      </a:r>
                      <a:endParaRPr lang="en-GB" sz="1600" b="1" kern="1200" dirty="0">
                        <a:solidFill>
                          <a:schemeClr val="tx1"/>
                        </a:solidFill>
                        <a:latin typeface="Arial" panose="020B0604020202020204" pitchFamily="34" charset="0"/>
                        <a:ea typeface="+mn-ea"/>
                        <a:cs typeface="Arial" panose="020B0604020202020204" pitchFamily="34" charset="0"/>
                      </a:endParaRPr>
                    </a:p>
                  </a:txBody>
                  <a:tcPr marL="121920" marR="121920" anchor="ctr"/>
                </a:tc>
                <a:tc>
                  <a:txBody>
                    <a:bodyPr/>
                    <a:lstStyle>
                      <a:lvl1pPr marL="0" algn="l" defTabSz="457142" rtl="0" eaLnBrk="1" latinLnBrk="0" hangingPunct="1">
                        <a:defRPr sz="1800" kern="1200">
                          <a:solidFill>
                            <a:schemeClr val="dk1"/>
                          </a:solidFill>
                          <a:latin typeface="Arial"/>
                        </a:defRPr>
                      </a:lvl1pPr>
                      <a:lvl2pPr marL="457142" algn="l" defTabSz="457142" rtl="0" eaLnBrk="1" latinLnBrk="0" hangingPunct="1">
                        <a:defRPr sz="1800" kern="1200">
                          <a:solidFill>
                            <a:schemeClr val="dk1"/>
                          </a:solidFill>
                          <a:latin typeface="Arial"/>
                        </a:defRPr>
                      </a:lvl2pPr>
                      <a:lvl3pPr marL="914288" algn="l" defTabSz="457142" rtl="0" eaLnBrk="1" latinLnBrk="0" hangingPunct="1">
                        <a:defRPr sz="1800" kern="1200">
                          <a:solidFill>
                            <a:schemeClr val="dk1"/>
                          </a:solidFill>
                          <a:latin typeface="Arial"/>
                        </a:defRPr>
                      </a:lvl3pPr>
                      <a:lvl4pPr marL="1371430" algn="l" defTabSz="457142" rtl="0" eaLnBrk="1" latinLnBrk="0" hangingPunct="1">
                        <a:defRPr sz="1800" kern="1200">
                          <a:solidFill>
                            <a:schemeClr val="dk1"/>
                          </a:solidFill>
                          <a:latin typeface="Arial"/>
                        </a:defRPr>
                      </a:lvl4pPr>
                      <a:lvl5pPr marL="1828574" algn="l" defTabSz="457142" rtl="0" eaLnBrk="1" latinLnBrk="0" hangingPunct="1">
                        <a:defRPr sz="1800" kern="1200">
                          <a:solidFill>
                            <a:schemeClr val="dk1"/>
                          </a:solidFill>
                          <a:latin typeface="Arial"/>
                        </a:defRPr>
                      </a:lvl5pPr>
                      <a:lvl6pPr marL="2285715" algn="l" defTabSz="457142" rtl="0" eaLnBrk="1" latinLnBrk="0" hangingPunct="1">
                        <a:defRPr sz="1800" kern="1200">
                          <a:solidFill>
                            <a:schemeClr val="dk1"/>
                          </a:solidFill>
                          <a:latin typeface="Arial"/>
                        </a:defRPr>
                      </a:lvl6pPr>
                      <a:lvl7pPr marL="2742857" algn="l" defTabSz="457142" rtl="0" eaLnBrk="1" latinLnBrk="0" hangingPunct="1">
                        <a:defRPr sz="1800" kern="1200">
                          <a:solidFill>
                            <a:schemeClr val="dk1"/>
                          </a:solidFill>
                          <a:latin typeface="Arial"/>
                        </a:defRPr>
                      </a:lvl7pPr>
                      <a:lvl8pPr marL="3200000" algn="l" defTabSz="457142" rtl="0" eaLnBrk="1" latinLnBrk="0" hangingPunct="1">
                        <a:defRPr sz="1800" kern="1200">
                          <a:solidFill>
                            <a:schemeClr val="dk1"/>
                          </a:solidFill>
                          <a:latin typeface="Arial"/>
                        </a:defRPr>
                      </a:lvl8pPr>
                      <a:lvl9pPr marL="3657143" algn="l" defTabSz="457142" rtl="0" eaLnBrk="1" latinLnBrk="0" hangingPunct="1">
                        <a:defRPr sz="1800" kern="1200">
                          <a:solidFill>
                            <a:schemeClr val="dk1"/>
                          </a:solidFill>
                          <a:latin typeface="Arial"/>
                        </a:defRPr>
                      </a:lvl9pPr>
                    </a:lstStyle>
                    <a:p>
                      <a:pPr algn="ctr"/>
                      <a:r>
                        <a:rPr lang="en-GB" sz="1600" kern="1200" dirty="0">
                          <a:latin typeface="Arial" panose="020B0604020202020204" pitchFamily="34" charset="0"/>
                          <a:cs typeface="Arial" panose="020B0604020202020204" pitchFamily="34" charset="0"/>
                        </a:rPr>
                        <a:t>11.8 (4.2)</a:t>
                      </a:r>
                      <a:endParaRPr lang="en-GB" sz="1600" b="1" kern="1200" dirty="0">
                        <a:solidFill>
                          <a:schemeClr val="tx1"/>
                        </a:solidFill>
                        <a:latin typeface="Arial" panose="020B0604020202020204" pitchFamily="34" charset="0"/>
                        <a:ea typeface="+mn-ea"/>
                        <a:cs typeface="Arial" panose="020B0604020202020204" pitchFamily="34" charset="0"/>
                      </a:endParaRPr>
                    </a:p>
                  </a:txBody>
                  <a:tcPr marL="121920" marR="121920" anchor="ctr"/>
                </a:tc>
                <a:tc>
                  <a:txBody>
                    <a:bodyPr/>
                    <a:lstStyle>
                      <a:lvl1pPr marL="0" algn="l" defTabSz="457142" rtl="0" eaLnBrk="1" latinLnBrk="0" hangingPunct="1">
                        <a:defRPr sz="1800" kern="1200">
                          <a:solidFill>
                            <a:schemeClr val="dk1"/>
                          </a:solidFill>
                          <a:latin typeface="Arial"/>
                        </a:defRPr>
                      </a:lvl1pPr>
                      <a:lvl2pPr marL="457142" algn="l" defTabSz="457142" rtl="0" eaLnBrk="1" latinLnBrk="0" hangingPunct="1">
                        <a:defRPr sz="1800" kern="1200">
                          <a:solidFill>
                            <a:schemeClr val="dk1"/>
                          </a:solidFill>
                          <a:latin typeface="Arial"/>
                        </a:defRPr>
                      </a:lvl2pPr>
                      <a:lvl3pPr marL="914288" algn="l" defTabSz="457142" rtl="0" eaLnBrk="1" latinLnBrk="0" hangingPunct="1">
                        <a:defRPr sz="1800" kern="1200">
                          <a:solidFill>
                            <a:schemeClr val="dk1"/>
                          </a:solidFill>
                          <a:latin typeface="Arial"/>
                        </a:defRPr>
                      </a:lvl3pPr>
                      <a:lvl4pPr marL="1371430" algn="l" defTabSz="457142" rtl="0" eaLnBrk="1" latinLnBrk="0" hangingPunct="1">
                        <a:defRPr sz="1800" kern="1200">
                          <a:solidFill>
                            <a:schemeClr val="dk1"/>
                          </a:solidFill>
                          <a:latin typeface="Arial"/>
                        </a:defRPr>
                      </a:lvl4pPr>
                      <a:lvl5pPr marL="1828574" algn="l" defTabSz="457142" rtl="0" eaLnBrk="1" latinLnBrk="0" hangingPunct="1">
                        <a:defRPr sz="1800" kern="1200">
                          <a:solidFill>
                            <a:schemeClr val="dk1"/>
                          </a:solidFill>
                          <a:latin typeface="Arial"/>
                        </a:defRPr>
                      </a:lvl5pPr>
                      <a:lvl6pPr marL="2285715" algn="l" defTabSz="457142" rtl="0" eaLnBrk="1" latinLnBrk="0" hangingPunct="1">
                        <a:defRPr sz="1800" kern="1200">
                          <a:solidFill>
                            <a:schemeClr val="dk1"/>
                          </a:solidFill>
                          <a:latin typeface="Arial"/>
                        </a:defRPr>
                      </a:lvl6pPr>
                      <a:lvl7pPr marL="2742857" algn="l" defTabSz="457142" rtl="0" eaLnBrk="1" latinLnBrk="0" hangingPunct="1">
                        <a:defRPr sz="1800" kern="1200">
                          <a:solidFill>
                            <a:schemeClr val="dk1"/>
                          </a:solidFill>
                          <a:latin typeface="Arial"/>
                        </a:defRPr>
                      </a:lvl7pPr>
                      <a:lvl8pPr marL="3200000" algn="l" defTabSz="457142" rtl="0" eaLnBrk="1" latinLnBrk="0" hangingPunct="1">
                        <a:defRPr sz="1800" kern="1200">
                          <a:solidFill>
                            <a:schemeClr val="dk1"/>
                          </a:solidFill>
                          <a:latin typeface="Arial"/>
                        </a:defRPr>
                      </a:lvl8pPr>
                      <a:lvl9pPr marL="3657143" algn="l" defTabSz="457142" rtl="0" eaLnBrk="1" latinLnBrk="0" hangingPunct="1">
                        <a:defRPr sz="1800" kern="1200">
                          <a:solidFill>
                            <a:schemeClr val="dk1"/>
                          </a:solidFill>
                          <a:latin typeface="Arial"/>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kern="1200" baseline="0" dirty="0">
                          <a:latin typeface="Arial" panose="020B0604020202020204" pitchFamily="34" charset="0"/>
                          <a:cs typeface="Arial" panose="020B0604020202020204" pitchFamily="34" charset="0"/>
                        </a:rPr>
                        <a:t>5.5 (3.1)</a:t>
                      </a:r>
                      <a:endParaRPr lang="en-GB" sz="1600" b="1" kern="1200" baseline="0" dirty="0">
                        <a:solidFill>
                          <a:schemeClr val="tx1"/>
                        </a:solidFill>
                        <a:latin typeface="Arial" panose="020B0604020202020204" pitchFamily="34" charset="0"/>
                        <a:ea typeface="+mn-ea"/>
                        <a:cs typeface="Arial" panose="020B0604020202020204" pitchFamily="34" charset="0"/>
                      </a:endParaRPr>
                    </a:p>
                  </a:txBody>
                  <a:tcPr marL="121920" marR="121920" anchor="ctr"/>
                </a:tc>
                <a:extLst>
                  <a:ext uri="{0D108BD9-81ED-4DB2-BD59-A6C34878D82A}">
                    <a16:rowId xmlns="" xmlns:a16="http://schemas.microsoft.com/office/drawing/2014/main" val="10012"/>
                  </a:ext>
                </a:extLst>
              </a:tr>
              <a:tr h="225979">
                <a:tc>
                  <a:txBody>
                    <a:bodyPr/>
                    <a:lstStyle>
                      <a:lvl1pPr marL="0" algn="l" defTabSz="457142" rtl="0" eaLnBrk="1" latinLnBrk="0" hangingPunct="1">
                        <a:defRPr sz="1800" kern="1200">
                          <a:solidFill>
                            <a:schemeClr val="dk1"/>
                          </a:solidFill>
                          <a:latin typeface="Arial"/>
                        </a:defRPr>
                      </a:lvl1pPr>
                      <a:lvl2pPr marL="457142" algn="l" defTabSz="457142" rtl="0" eaLnBrk="1" latinLnBrk="0" hangingPunct="1">
                        <a:defRPr sz="1800" kern="1200">
                          <a:solidFill>
                            <a:schemeClr val="dk1"/>
                          </a:solidFill>
                          <a:latin typeface="Arial"/>
                        </a:defRPr>
                      </a:lvl2pPr>
                      <a:lvl3pPr marL="914288" algn="l" defTabSz="457142" rtl="0" eaLnBrk="1" latinLnBrk="0" hangingPunct="1">
                        <a:defRPr sz="1800" kern="1200">
                          <a:solidFill>
                            <a:schemeClr val="dk1"/>
                          </a:solidFill>
                          <a:latin typeface="Arial"/>
                        </a:defRPr>
                      </a:lvl3pPr>
                      <a:lvl4pPr marL="1371430" algn="l" defTabSz="457142" rtl="0" eaLnBrk="1" latinLnBrk="0" hangingPunct="1">
                        <a:defRPr sz="1800" kern="1200">
                          <a:solidFill>
                            <a:schemeClr val="dk1"/>
                          </a:solidFill>
                          <a:latin typeface="Arial"/>
                        </a:defRPr>
                      </a:lvl4pPr>
                      <a:lvl5pPr marL="1828574" algn="l" defTabSz="457142" rtl="0" eaLnBrk="1" latinLnBrk="0" hangingPunct="1">
                        <a:defRPr sz="1800" kern="1200">
                          <a:solidFill>
                            <a:schemeClr val="dk1"/>
                          </a:solidFill>
                          <a:latin typeface="Arial"/>
                        </a:defRPr>
                      </a:lvl5pPr>
                      <a:lvl6pPr marL="2285715" algn="l" defTabSz="457142" rtl="0" eaLnBrk="1" latinLnBrk="0" hangingPunct="1">
                        <a:defRPr sz="1800" kern="1200">
                          <a:solidFill>
                            <a:schemeClr val="dk1"/>
                          </a:solidFill>
                          <a:latin typeface="Arial"/>
                        </a:defRPr>
                      </a:lvl6pPr>
                      <a:lvl7pPr marL="2742857" algn="l" defTabSz="457142" rtl="0" eaLnBrk="1" latinLnBrk="0" hangingPunct="1">
                        <a:defRPr sz="1800" kern="1200">
                          <a:solidFill>
                            <a:schemeClr val="dk1"/>
                          </a:solidFill>
                          <a:latin typeface="Arial"/>
                        </a:defRPr>
                      </a:lvl7pPr>
                      <a:lvl8pPr marL="3200000" algn="l" defTabSz="457142" rtl="0" eaLnBrk="1" latinLnBrk="0" hangingPunct="1">
                        <a:defRPr sz="1800" kern="1200">
                          <a:solidFill>
                            <a:schemeClr val="dk1"/>
                          </a:solidFill>
                          <a:latin typeface="Arial"/>
                        </a:defRPr>
                      </a:lvl8pPr>
                      <a:lvl9pPr marL="3657143" algn="l" defTabSz="457142" rtl="0" eaLnBrk="1" latinLnBrk="0" hangingPunct="1">
                        <a:defRPr sz="1800" kern="1200">
                          <a:solidFill>
                            <a:schemeClr val="dk1"/>
                          </a:solidFill>
                          <a:latin typeface="Arial"/>
                        </a:defRPr>
                      </a:lvl9pPr>
                    </a:lstStyle>
                    <a:p>
                      <a:r>
                        <a:rPr lang="en-GB" sz="1600" b="1" kern="1200" dirty="0">
                          <a:latin typeface="Arial" panose="020B0604020202020204" pitchFamily="34" charset="0"/>
                          <a:cs typeface="Arial" panose="020B0604020202020204" pitchFamily="34" charset="0"/>
                        </a:rPr>
                        <a:t>Increased ALT/AST</a:t>
                      </a:r>
                      <a:endParaRPr lang="en-GB" sz="1600" b="1" kern="1200" dirty="0">
                        <a:solidFill>
                          <a:schemeClr val="dk1"/>
                        </a:solidFill>
                        <a:latin typeface="Arial" panose="020B0604020202020204" pitchFamily="34" charset="0"/>
                        <a:ea typeface="+mn-ea"/>
                        <a:cs typeface="Arial" panose="020B0604020202020204" pitchFamily="34" charset="0"/>
                      </a:endParaRPr>
                    </a:p>
                  </a:txBody>
                  <a:tcPr marL="121920" marR="121920" anchor="ctr"/>
                </a:tc>
                <a:tc>
                  <a:txBody>
                    <a:bodyPr/>
                    <a:lstStyle>
                      <a:lvl1pPr marL="0" algn="l" defTabSz="457142" rtl="0" eaLnBrk="1" latinLnBrk="0" hangingPunct="1">
                        <a:defRPr sz="1800" kern="1200">
                          <a:solidFill>
                            <a:schemeClr val="dk1"/>
                          </a:solidFill>
                          <a:latin typeface="Arial"/>
                        </a:defRPr>
                      </a:lvl1pPr>
                      <a:lvl2pPr marL="457142" algn="l" defTabSz="457142" rtl="0" eaLnBrk="1" latinLnBrk="0" hangingPunct="1">
                        <a:defRPr sz="1800" kern="1200">
                          <a:solidFill>
                            <a:schemeClr val="dk1"/>
                          </a:solidFill>
                          <a:latin typeface="Arial"/>
                        </a:defRPr>
                      </a:lvl2pPr>
                      <a:lvl3pPr marL="914288" algn="l" defTabSz="457142" rtl="0" eaLnBrk="1" latinLnBrk="0" hangingPunct="1">
                        <a:defRPr sz="1800" kern="1200">
                          <a:solidFill>
                            <a:schemeClr val="dk1"/>
                          </a:solidFill>
                          <a:latin typeface="Arial"/>
                        </a:defRPr>
                      </a:lvl3pPr>
                      <a:lvl4pPr marL="1371430" algn="l" defTabSz="457142" rtl="0" eaLnBrk="1" latinLnBrk="0" hangingPunct="1">
                        <a:defRPr sz="1800" kern="1200">
                          <a:solidFill>
                            <a:schemeClr val="dk1"/>
                          </a:solidFill>
                          <a:latin typeface="Arial"/>
                        </a:defRPr>
                      </a:lvl4pPr>
                      <a:lvl5pPr marL="1828574" algn="l" defTabSz="457142" rtl="0" eaLnBrk="1" latinLnBrk="0" hangingPunct="1">
                        <a:defRPr sz="1800" kern="1200">
                          <a:solidFill>
                            <a:schemeClr val="dk1"/>
                          </a:solidFill>
                          <a:latin typeface="Arial"/>
                        </a:defRPr>
                      </a:lvl5pPr>
                      <a:lvl6pPr marL="2285715" algn="l" defTabSz="457142" rtl="0" eaLnBrk="1" latinLnBrk="0" hangingPunct="1">
                        <a:defRPr sz="1800" kern="1200">
                          <a:solidFill>
                            <a:schemeClr val="dk1"/>
                          </a:solidFill>
                          <a:latin typeface="Arial"/>
                        </a:defRPr>
                      </a:lvl6pPr>
                      <a:lvl7pPr marL="2742857" algn="l" defTabSz="457142" rtl="0" eaLnBrk="1" latinLnBrk="0" hangingPunct="1">
                        <a:defRPr sz="1800" kern="1200">
                          <a:solidFill>
                            <a:schemeClr val="dk1"/>
                          </a:solidFill>
                          <a:latin typeface="Arial"/>
                        </a:defRPr>
                      </a:lvl7pPr>
                      <a:lvl8pPr marL="3200000" algn="l" defTabSz="457142" rtl="0" eaLnBrk="1" latinLnBrk="0" hangingPunct="1">
                        <a:defRPr sz="1800" kern="1200">
                          <a:solidFill>
                            <a:schemeClr val="dk1"/>
                          </a:solidFill>
                          <a:latin typeface="Arial"/>
                        </a:defRPr>
                      </a:lvl8pPr>
                      <a:lvl9pPr marL="3657143" algn="l" defTabSz="457142" rtl="0" eaLnBrk="1" latinLnBrk="0" hangingPunct="1">
                        <a:defRPr sz="1800" kern="1200">
                          <a:solidFill>
                            <a:schemeClr val="dk1"/>
                          </a:solidFill>
                          <a:latin typeface="Arial"/>
                        </a:defRPr>
                      </a:lvl9pPr>
                    </a:lstStyle>
                    <a:p>
                      <a:pPr algn="ctr"/>
                      <a:r>
                        <a:rPr lang="en-GB" sz="1600" kern="1200" dirty="0">
                          <a:latin typeface="Arial" panose="020B0604020202020204" pitchFamily="34" charset="0"/>
                          <a:cs typeface="Arial" panose="020B0604020202020204" pitchFamily="34" charset="0"/>
                        </a:rPr>
                        <a:t>NR</a:t>
                      </a:r>
                      <a:endParaRPr lang="en-GB" sz="1600" b="1" kern="1200" dirty="0">
                        <a:solidFill>
                          <a:schemeClr val="tx1"/>
                        </a:solidFill>
                        <a:latin typeface="Arial" panose="020B0604020202020204" pitchFamily="34" charset="0"/>
                        <a:ea typeface="+mn-ea"/>
                        <a:cs typeface="Arial" panose="020B0604020202020204" pitchFamily="34" charset="0"/>
                      </a:endParaRPr>
                    </a:p>
                  </a:txBody>
                  <a:tcPr marL="121920" marR="121920" anchor="ctr"/>
                </a:tc>
                <a:tc>
                  <a:txBody>
                    <a:bodyPr/>
                    <a:lstStyle>
                      <a:lvl1pPr marL="0" algn="l" defTabSz="457142" rtl="0" eaLnBrk="1" latinLnBrk="0" hangingPunct="1">
                        <a:defRPr sz="1800" kern="1200">
                          <a:solidFill>
                            <a:schemeClr val="dk1"/>
                          </a:solidFill>
                          <a:latin typeface="Arial"/>
                        </a:defRPr>
                      </a:lvl1pPr>
                      <a:lvl2pPr marL="457142" algn="l" defTabSz="457142" rtl="0" eaLnBrk="1" latinLnBrk="0" hangingPunct="1">
                        <a:defRPr sz="1800" kern="1200">
                          <a:solidFill>
                            <a:schemeClr val="dk1"/>
                          </a:solidFill>
                          <a:latin typeface="Arial"/>
                        </a:defRPr>
                      </a:lvl2pPr>
                      <a:lvl3pPr marL="914288" algn="l" defTabSz="457142" rtl="0" eaLnBrk="1" latinLnBrk="0" hangingPunct="1">
                        <a:defRPr sz="1800" kern="1200">
                          <a:solidFill>
                            <a:schemeClr val="dk1"/>
                          </a:solidFill>
                          <a:latin typeface="Arial"/>
                        </a:defRPr>
                      </a:lvl3pPr>
                      <a:lvl4pPr marL="1371430" algn="l" defTabSz="457142" rtl="0" eaLnBrk="1" latinLnBrk="0" hangingPunct="1">
                        <a:defRPr sz="1800" kern="1200">
                          <a:solidFill>
                            <a:schemeClr val="dk1"/>
                          </a:solidFill>
                          <a:latin typeface="Arial"/>
                        </a:defRPr>
                      </a:lvl4pPr>
                      <a:lvl5pPr marL="1828574" algn="l" defTabSz="457142" rtl="0" eaLnBrk="1" latinLnBrk="0" hangingPunct="1">
                        <a:defRPr sz="1800" kern="1200">
                          <a:solidFill>
                            <a:schemeClr val="dk1"/>
                          </a:solidFill>
                          <a:latin typeface="Arial"/>
                        </a:defRPr>
                      </a:lvl5pPr>
                      <a:lvl6pPr marL="2285715" algn="l" defTabSz="457142" rtl="0" eaLnBrk="1" latinLnBrk="0" hangingPunct="1">
                        <a:defRPr sz="1800" kern="1200">
                          <a:solidFill>
                            <a:schemeClr val="dk1"/>
                          </a:solidFill>
                          <a:latin typeface="Arial"/>
                        </a:defRPr>
                      </a:lvl6pPr>
                      <a:lvl7pPr marL="2742857" algn="l" defTabSz="457142" rtl="0" eaLnBrk="1" latinLnBrk="0" hangingPunct="1">
                        <a:defRPr sz="1800" kern="1200">
                          <a:solidFill>
                            <a:schemeClr val="dk1"/>
                          </a:solidFill>
                          <a:latin typeface="Arial"/>
                        </a:defRPr>
                      </a:lvl7pPr>
                      <a:lvl8pPr marL="3200000" algn="l" defTabSz="457142" rtl="0" eaLnBrk="1" latinLnBrk="0" hangingPunct="1">
                        <a:defRPr sz="1800" kern="1200">
                          <a:solidFill>
                            <a:schemeClr val="dk1"/>
                          </a:solidFill>
                          <a:latin typeface="Arial"/>
                        </a:defRPr>
                      </a:lvl8pPr>
                      <a:lvl9pPr marL="3657143" algn="l" defTabSz="457142" rtl="0" eaLnBrk="1" latinLnBrk="0" hangingPunct="1">
                        <a:defRPr sz="1800" kern="1200">
                          <a:solidFill>
                            <a:schemeClr val="dk1"/>
                          </a:solidFill>
                          <a:latin typeface="Arial"/>
                        </a:defRPr>
                      </a:lvl9pPr>
                    </a:lstStyle>
                    <a:p>
                      <a:pPr algn="ctr"/>
                      <a:r>
                        <a:rPr lang="en-GB" sz="1600" kern="1200" dirty="0">
                          <a:latin typeface="Arial" panose="020B0604020202020204" pitchFamily="34" charset="0"/>
                          <a:cs typeface="Arial" panose="020B0604020202020204" pitchFamily="34" charset="0"/>
                        </a:rPr>
                        <a:t>33.0 (5.2)</a:t>
                      </a:r>
                      <a:endParaRPr lang="en-GB" sz="1600" b="1" kern="1200" dirty="0">
                        <a:solidFill>
                          <a:schemeClr val="tx1"/>
                        </a:solidFill>
                        <a:latin typeface="Arial" panose="020B0604020202020204" pitchFamily="34" charset="0"/>
                        <a:ea typeface="+mn-ea"/>
                        <a:cs typeface="Arial" panose="020B0604020202020204" pitchFamily="34" charset="0"/>
                      </a:endParaRPr>
                    </a:p>
                  </a:txBody>
                  <a:tcPr marL="121920" marR="121920" anchor="ctr"/>
                </a:tc>
                <a:tc>
                  <a:txBody>
                    <a:bodyPr/>
                    <a:lstStyle>
                      <a:lvl1pPr marL="0" algn="l" defTabSz="457142" rtl="0" eaLnBrk="1" latinLnBrk="0" hangingPunct="1">
                        <a:defRPr sz="1800" kern="1200">
                          <a:solidFill>
                            <a:schemeClr val="dk1"/>
                          </a:solidFill>
                          <a:latin typeface="Arial"/>
                        </a:defRPr>
                      </a:lvl1pPr>
                      <a:lvl2pPr marL="457142" algn="l" defTabSz="457142" rtl="0" eaLnBrk="1" latinLnBrk="0" hangingPunct="1">
                        <a:defRPr sz="1800" kern="1200">
                          <a:solidFill>
                            <a:schemeClr val="dk1"/>
                          </a:solidFill>
                          <a:latin typeface="Arial"/>
                        </a:defRPr>
                      </a:lvl2pPr>
                      <a:lvl3pPr marL="914288" algn="l" defTabSz="457142" rtl="0" eaLnBrk="1" latinLnBrk="0" hangingPunct="1">
                        <a:defRPr sz="1800" kern="1200">
                          <a:solidFill>
                            <a:schemeClr val="dk1"/>
                          </a:solidFill>
                          <a:latin typeface="Arial"/>
                        </a:defRPr>
                      </a:lvl3pPr>
                      <a:lvl4pPr marL="1371430" algn="l" defTabSz="457142" rtl="0" eaLnBrk="1" latinLnBrk="0" hangingPunct="1">
                        <a:defRPr sz="1800" kern="1200">
                          <a:solidFill>
                            <a:schemeClr val="dk1"/>
                          </a:solidFill>
                          <a:latin typeface="Arial"/>
                        </a:defRPr>
                      </a:lvl4pPr>
                      <a:lvl5pPr marL="1828574" algn="l" defTabSz="457142" rtl="0" eaLnBrk="1" latinLnBrk="0" hangingPunct="1">
                        <a:defRPr sz="1800" kern="1200">
                          <a:solidFill>
                            <a:schemeClr val="dk1"/>
                          </a:solidFill>
                          <a:latin typeface="Arial"/>
                        </a:defRPr>
                      </a:lvl5pPr>
                      <a:lvl6pPr marL="2285715" algn="l" defTabSz="457142" rtl="0" eaLnBrk="1" latinLnBrk="0" hangingPunct="1">
                        <a:defRPr sz="1800" kern="1200">
                          <a:solidFill>
                            <a:schemeClr val="dk1"/>
                          </a:solidFill>
                          <a:latin typeface="Arial"/>
                        </a:defRPr>
                      </a:lvl6pPr>
                      <a:lvl7pPr marL="2742857" algn="l" defTabSz="457142" rtl="0" eaLnBrk="1" latinLnBrk="0" hangingPunct="1">
                        <a:defRPr sz="1800" kern="1200">
                          <a:solidFill>
                            <a:schemeClr val="dk1"/>
                          </a:solidFill>
                          <a:latin typeface="Arial"/>
                        </a:defRPr>
                      </a:lvl7pPr>
                      <a:lvl8pPr marL="3200000" algn="l" defTabSz="457142" rtl="0" eaLnBrk="1" latinLnBrk="0" hangingPunct="1">
                        <a:defRPr sz="1800" kern="1200">
                          <a:solidFill>
                            <a:schemeClr val="dk1"/>
                          </a:solidFill>
                          <a:latin typeface="Arial"/>
                        </a:defRPr>
                      </a:lvl8pPr>
                      <a:lvl9pPr marL="3657143" algn="l" defTabSz="457142" rtl="0" eaLnBrk="1" latinLnBrk="0" hangingPunct="1">
                        <a:defRPr sz="1800" kern="1200">
                          <a:solidFill>
                            <a:schemeClr val="dk1"/>
                          </a:solidFill>
                          <a:latin typeface="Arial"/>
                        </a:defRPr>
                      </a:lvl9pPr>
                    </a:lstStyle>
                    <a:p>
                      <a:pPr algn="ctr"/>
                      <a:r>
                        <a:rPr lang="en-GB" sz="1600" kern="1200" dirty="0">
                          <a:latin typeface="Arial" panose="020B0604020202020204" pitchFamily="34" charset="0"/>
                          <a:cs typeface="Arial" panose="020B0604020202020204" pitchFamily="34" charset="0"/>
                        </a:rPr>
                        <a:t>12.8 (2.8)</a:t>
                      </a:r>
                      <a:endParaRPr lang="en-GB" sz="1600" b="1" kern="1200" dirty="0">
                        <a:solidFill>
                          <a:schemeClr val="tx1"/>
                        </a:solidFill>
                        <a:latin typeface="Arial" panose="020B0604020202020204" pitchFamily="34" charset="0"/>
                        <a:ea typeface="+mn-ea"/>
                        <a:cs typeface="Arial" panose="020B0604020202020204" pitchFamily="34" charset="0"/>
                      </a:endParaRPr>
                    </a:p>
                  </a:txBody>
                  <a:tcPr marL="121920" marR="121920" anchor="ctr"/>
                </a:tc>
                <a:tc>
                  <a:txBody>
                    <a:bodyPr/>
                    <a:lstStyle>
                      <a:lvl1pPr marL="0" algn="l" defTabSz="457142" rtl="0" eaLnBrk="1" latinLnBrk="0" hangingPunct="1">
                        <a:defRPr sz="1800" kern="1200">
                          <a:solidFill>
                            <a:schemeClr val="dk1"/>
                          </a:solidFill>
                          <a:latin typeface="Arial"/>
                        </a:defRPr>
                      </a:lvl1pPr>
                      <a:lvl2pPr marL="457142" algn="l" defTabSz="457142" rtl="0" eaLnBrk="1" latinLnBrk="0" hangingPunct="1">
                        <a:defRPr sz="1800" kern="1200">
                          <a:solidFill>
                            <a:schemeClr val="dk1"/>
                          </a:solidFill>
                          <a:latin typeface="Arial"/>
                        </a:defRPr>
                      </a:lvl2pPr>
                      <a:lvl3pPr marL="914288" algn="l" defTabSz="457142" rtl="0" eaLnBrk="1" latinLnBrk="0" hangingPunct="1">
                        <a:defRPr sz="1800" kern="1200">
                          <a:solidFill>
                            <a:schemeClr val="dk1"/>
                          </a:solidFill>
                          <a:latin typeface="Arial"/>
                        </a:defRPr>
                      </a:lvl3pPr>
                      <a:lvl4pPr marL="1371430" algn="l" defTabSz="457142" rtl="0" eaLnBrk="1" latinLnBrk="0" hangingPunct="1">
                        <a:defRPr sz="1800" kern="1200">
                          <a:solidFill>
                            <a:schemeClr val="dk1"/>
                          </a:solidFill>
                          <a:latin typeface="Arial"/>
                        </a:defRPr>
                      </a:lvl4pPr>
                      <a:lvl5pPr marL="1828574" algn="l" defTabSz="457142" rtl="0" eaLnBrk="1" latinLnBrk="0" hangingPunct="1">
                        <a:defRPr sz="1800" kern="1200">
                          <a:solidFill>
                            <a:schemeClr val="dk1"/>
                          </a:solidFill>
                          <a:latin typeface="Arial"/>
                        </a:defRPr>
                      </a:lvl5pPr>
                      <a:lvl6pPr marL="2285715" algn="l" defTabSz="457142" rtl="0" eaLnBrk="1" latinLnBrk="0" hangingPunct="1">
                        <a:defRPr sz="1800" kern="1200">
                          <a:solidFill>
                            <a:schemeClr val="dk1"/>
                          </a:solidFill>
                          <a:latin typeface="Arial"/>
                        </a:defRPr>
                      </a:lvl6pPr>
                      <a:lvl7pPr marL="2742857" algn="l" defTabSz="457142" rtl="0" eaLnBrk="1" latinLnBrk="0" hangingPunct="1">
                        <a:defRPr sz="1800" kern="1200">
                          <a:solidFill>
                            <a:schemeClr val="dk1"/>
                          </a:solidFill>
                          <a:latin typeface="Arial"/>
                        </a:defRPr>
                      </a:lvl7pPr>
                      <a:lvl8pPr marL="3200000" algn="l" defTabSz="457142" rtl="0" eaLnBrk="1" latinLnBrk="0" hangingPunct="1">
                        <a:defRPr sz="1800" kern="1200">
                          <a:solidFill>
                            <a:schemeClr val="dk1"/>
                          </a:solidFill>
                          <a:latin typeface="Arial"/>
                        </a:defRPr>
                      </a:lvl8pPr>
                      <a:lvl9pPr marL="3657143" algn="l" defTabSz="457142" rtl="0" eaLnBrk="1" latinLnBrk="0" hangingPunct="1">
                        <a:defRPr sz="1800" kern="1200">
                          <a:solidFill>
                            <a:schemeClr val="dk1"/>
                          </a:solidFill>
                          <a:latin typeface="Arial"/>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kern="1200" baseline="0" dirty="0">
                          <a:latin typeface="Arial" panose="020B0604020202020204" pitchFamily="34" charset="0"/>
                          <a:cs typeface="Arial" panose="020B0604020202020204" pitchFamily="34" charset="0"/>
                        </a:rPr>
                        <a:t>11.8 (2.4)</a:t>
                      </a:r>
                      <a:endParaRPr lang="en-GB" sz="1600" b="1" kern="1200" baseline="0" dirty="0">
                        <a:solidFill>
                          <a:schemeClr val="tx1"/>
                        </a:solidFill>
                        <a:latin typeface="Arial" panose="020B0604020202020204" pitchFamily="34" charset="0"/>
                        <a:ea typeface="+mn-ea"/>
                        <a:cs typeface="Arial" panose="020B0604020202020204" pitchFamily="34" charset="0"/>
                      </a:endParaRPr>
                    </a:p>
                  </a:txBody>
                  <a:tcPr marL="121920" marR="121920" anchor="ctr"/>
                </a:tc>
                <a:extLst>
                  <a:ext uri="{0D108BD9-81ED-4DB2-BD59-A6C34878D82A}">
                    <a16:rowId xmlns="" xmlns:a16="http://schemas.microsoft.com/office/drawing/2014/main" val="10013"/>
                  </a:ext>
                </a:extLst>
              </a:tr>
              <a:tr h="225979">
                <a:tc>
                  <a:txBody>
                    <a:bodyPr/>
                    <a:lstStyle>
                      <a:lvl1pPr marL="0" algn="l" defTabSz="457142" rtl="0" eaLnBrk="1" latinLnBrk="0" hangingPunct="1">
                        <a:defRPr sz="1800" kern="1200">
                          <a:solidFill>
                            <a:schemeClr val="dk1"/>
                          </a:solidFill>
                          <a:latin typeface="Arial"/>
                        </a:defRPr>
                      </a:lvl1pPr>
                      <a:lvl2pPr marL="457142" algn="l" defTabSz="457142" rtl="0" eaLnBrk="1" latinLnBrk="0" hangingPunct="1">
                        <a:defRPr sz="1800" kern="1200">
                          <a:solidFill>
                            <a:schemeClr val="dk1"/>
                          </a:solidFill>
                          <a:latin typeface="Arial"/>
                        </a:defRPr>
                      </a:lvl2pPr>
                      <a:lvl3pPr marL="914288" algn="l" defTabSz="457142" rtl="0" eaLnBrk="1" latinLnBrk="0" hangingPunct="1">
                        <a:defRPr sz="1800" kern="1200">
                          <a:solidFill>
                            <a:schemeClr val="dk1"/>
                          </a:solidFill>
                          <a:latin typeface="Arial"/>
                        </a:defRPr>
                      </a:lvl3pPr>
                      <a:lvl4pPr marL="1371430" algn="l" defTabSz="457142" rtl="0" eaLnBrk="1" latinLnBrk="0" hangingPunct="1">
                        <a:defRPr sz="1800" kern="1200">
                          <a:solidFill>
                            <a:schemeClr val="dk1"/>
                          </a:solidFill>
                          <a:latin typeface="Arial"/>
                        </a:defRPr>
                      </a:lvl4pPr>
                      <a:lvl5pPr marL="1828574" algn="l" defTabSz="457142" rtl="0" eaLnBrk="1" latinLnBrk="0" hangingPunct="1">
                        <a:defRPr sz="1800" kern="1200">
                          <a:solidFill>
                            <a:schemeClr val="dk1"/>
                          </a:solidFill>
                          <a:latin typeface="Arial"/>
                        </a:defRPr>
                      </a:lvl5pPr>
                      <a:lvl6pPr marL="2285715" algn="l" defTabSz="457142" rtl="0" eaLnBrk="1" latinLnBrk="0" hangingPunct="1">
                        <a:defRPr sz="1800" kern="1200">
                          <a:solidFill>
                            <a:schemeClr val="dk1"/>
                          </a:solidFill>
                          <a:latin typeface="Arial"/>
                        </a:defRPr>
                      </a:lvl6pPr>
                      <a:lvl7pPr marL="2742857" algn="l" defTabSz="457142" rtl="0" eaLnBrk="1" latinLnBrk="0" hangingPunct="1">
                        <a:defRPr sz="1800" kern="1200">
                          <a:solidFill>
                            <a:schemeClr val="dk1"/>
                          </a:solidFill>
                          <a:latin typeface="Arial"/>
                        </a:defRPr>
                      </a:lvl7pPr>
                      <a:lvl8pPr marL="3200000" algn="l" defTabSz="457142" rtl="0" eaLnBrk="1" latinLnBrk="0" hangingPunct="1">
                        <a:defRPr sz="1800" kern="1200">
                          <a:solidFill>
                            <a:schemeClr val="dk1"/>
                          </a:solidFill>
                          <a:latin typeface="Arial"/>
                        </a:defRPr>
                      </a:lvl8pPr>
                      <a:lvl9pPr marL="3657143" algn="l" defTabSz="457142" rtl="0" eaLnBrk="1" latinLnBrk="0" hangingPunct="1">
                        <a:defRPr sz="1800" kern="1200">
                          <a:solidFill>
                            <a:schemeClr val="dk1"/>
                          </a:solidFill>
                          <a:latin typeface="Arial"/>
                        </a:defRPr>
                      </a:lvl9pPr>
                    </a:lstStyle>
                    <a:p>
                      <a:r>
                        <a:rPr lang="en-GB" sz="1600" b="1" kern="1200" dirty="0">
                          <a:latin typeface="Arial" panose="020B0604020202020204" pitchFamily="34" charset="0"/>
                          <a:cs typeface="Arial" panose="020B0604020202020204" pitchFamily="34" charset="0"/>
                        </a:rPr>
                        <a:t>Insomnia</a:t>
                      </a:r>
                      <a:endParaRPr lang="en-GB" sz="1600" b="1" kern="1200" dirty="0">
                        <a:solidFill>
                          <a:schemeClr val="dk1"/>
                        </a:solidFill>
                        <a:latin typeface="Arial" panose="020B0604020202020204" pitchFamily="34" charset="0"/>
                        <a:ea typeface="+mn-ea"/>
                        <a:cs typeface="Arial" panose="020B0604020202020204" pitchFamily="34" charset="0"/>
                      </a:endParaRPr>
                    </a:p>
                  </a:txBody>
                  <a:tcPr marL="121920" marR="121920" anchor="ctr"/>
                </a:tc>
                <a:tc>
                  <a:txBody>
                    <a:bodyPr/>
                    <a:lstStyle>
                      <a:lvl1pPr marL="0" algn="l" defTabSz="457142" rtl="0" eaLnBrk="1" latinLnBrk="0" hangingPunct="1">
                        <a:defRPr sz="1800" kern="1200">
                          <a:solidFill>
                            <a:schemeClr val="dk1"/>
                          </a:solidFill>
                          <a:latin typeface="Arial"/>
                        </a:defRPr>
                      </a:lvl1pPr>
                      <a:lvl2pPr marL="457142" algn="l" defTabSz="457142" rtl="0" eaLnBrk="1" latinLnBrk="0" hangingPunct="1">
                        <a:defRPr sz="1800" kern="1200">
                          <a:solidFill>
                            <a:schemeClr val="dk1"/>
                          </a:solidFill>
                          <a:latin typeface="Arial"/>
                        </a:defRPr>
                      </a:lvl2pPr>
                      <a:lvl3pPr marL="914288" algn="l" defTabSz="457142" rtl="0" eaLnBrk="1" latinLnBrk="0" hangingPunct="1">
                        <a:defRPr sz="1800" kern="1200">
                          <a:solidFill>
                            <a:schemeClr val="dk1"/>
                          </a:solidFill>
                          <a:latin typeface="Arial"/>
                        </a:defRPr>
                      </a:lvl3pPr>
                      <a:lvl4pPr marL="1371430" algn="l" defTabSz="457142" rtl="0" eaLnBrk="1" latinLnBrk="0" hangingPunct="1">
                        <a:defRPr sz="1800" kern="1200">
                          <a:solidFill>
                            <a:schemeClr val="dk1"/>
                          </a:solidFill>
                          <a:latin typeface="Arial"/>
                        </a:defRPr>
                      </a:lvl4pPr>
                      <a:lvl5pPr marL="1828574" algn="l" defTabSz="457142" rtl="0" eaLnBrk="1" latinLnBrk="0" hangingPunct="1">
                        <a:defRPr sz="1800" kern="1200">
                          <a:solidFill>
                            <a:schemeClr val="dk1"/>
                          </a:solidFill>
                          <a:latin typeface="Arial"/>
                        </a:defRPr>
                      </a:lvl5pPr>
                      <a:lvl6pPr marL="2285715" algn="l" defTabSz="457142" rtl="0" eaLnBrk="1" latinLnBrk="0" hangingPunct="1">
                        <a:defRPr sz="1800" kern="1200">
                          <a:solidFill>
                            <a:schemeClr val="dk1"/>
                          </a:solidFill>
                          <a:latin typeface="Arial"/>
                        </a:defRPr>
                      </a:lvl6pPr>
                      <a:lvl7pPr marL="2742857" algn="l" defTabSz="457142" rtl="0" eaLnBrk="1" latinLnBrk="0" hangingPunct="1">
                        <a:defRPr sz="1800" kern="1200">
                          <a:solidFill>
                            <a:schemeClr val="dk1"/>
                          </a:solidFill>
                          <a:latin typeface="Arial"/>
                        </a:defRPr>
                      </a:lvl7pPr>
                      <a:lvl8pPr marL="3200000" algn="l" defTabSz="457142" rtl="0" eaLnBrk="1" latinLnBrk="0" hangingPunct="1">
                        <a:defRPr sz="1800" kern="1200">
                          <a:solidFill>
                            <a:schemeClr val="dk1"/>
                          </a:solidFill>
                          <a:latin typeface="Arial"/>
                        </a:defRPr>
                      </a:lvl8pPr>
                      <a:lvl9pPr marL="3657143" algn="l" defTabSz="457142" rtl="0" eaLnBrk="1" latinLnBrk="0" hangingPunct="1">
                        <a:defRPr sz="1800" kern="1200">
                          <a:solidFill>
                            <a:schemeClr val="dk1"/>
                          </a:solidFill>
                          <a:latin typeface="Arial"/>
                        </a:defRPr>
                      </a:lvl9pPr>
                    </a:lstStyle>
                    <a:p>
                      <a:pPr algn="ctr"/>
                      <a:r>
                        <a:rPr lang="en-GB" sz="1600" kern="1200" dirty="0">
                          <a:latin typeface="Arial" panose="020B0604020202020204" pitchFamily="34" charset="0"/>
                          <a:cs typeface="Arial" panose="020B0604020202020204" pitchFamily="34" charset="0"/>
                        </a:rPr>
                        <a:t>NR</a:t>
                      </a:r>
                      <a:endParaRPr lang="en-GB" sz="1600" b="1" kern="1200" dirty="0">
                        <a:solidFill>
                          <a:schemeClr val="tx1"/>
                        </a:solidFill>
                        <a:latin typeface="Arial" panose="020B0604020202020204" pitchFamily="34" charset="0"/>
                        <a:ea typeface="+mn-ea"/>
                        <a:cs typeface="Arial" panose="020B0604020202020204" pitchFamily="34" charset="0"/>
                      </a:endParaRPr>
                    </a:p>
                  </a:txBody>
                  <a:tcPr marL="121920" marR="121920" anchor="ctr"/>
                </a:tc>
                <a:tc>
                  <a:txBody>
                    <a:bodyPr/>
                    <a:lstStyle>
                      <a:lvl1pPr marL="0" algn="l" defTabSz="457142" rtl="0" eaLnBrk="1" latinLnBrk="0" hangingPunct="1">
                        <a:defRPr sz="1800" kern="1200">
                          <a:solidFill>
                            <a:schemeClr val="dk1"/>
                          </a:solidFill>
                          <a:latin typeface="Arial"/>
                        </a:defRPr>
                      </a:lvl1pPr>
                      <a:lvl2pPr marL="457142" algn="l" defTabSz="457142" rtl="0" eaLnBrk="1" latinLnBrk="0" hangingPunct="1">
                        <a:defRPr sz="1800" kern="1200">
                          <a:solidFill>
                            <a:schemeClr val="dk1"/>
                          </a:solidFill>
                          <a:latin typeface="Arial"/>
                        </a:defRPr>
                      </a:lvl2pPr>
                      <a:lvl3pPr marL="914288" algn="l" defTabSz="457142" rtl="0" eaLnBrk="1" latinLnBrk="0" hangingPunct="1">
                        <a:defRPr sz="1800" kern="1200">
                          <a:solidFill>
                            <a:schemeClr val="dk1"/>
                          </a:solidFill>
                          <a:latin typeface="Arial"/>
                        </a:defRPr>
                      </a:lvl3pPr>
                      <a:lvl4pPr marL="1371430" algn="l" defTabSz="457142" rtl="0" eaLnBrk="1" latinLnBrk="0" hangingPunct="1">
                        <a:defRPr sz="1800" kern="1200">
                          <a:solidFill>
                            <a:schemeClr val="dk1"/>
                          </a:solidFill>
                          <a:latin typeface="Arial"/>
                        </a:defRPr>
                      </a:lvl4pPr>
                      <a:lvl5pPr marL="1828574" algn="l" defTabSz="457142" rtl="0" eaLnBrk="1" latinLnBrk="0" hangingPunct="1">
                        <a:defRPr sz="1800" kern="1200">
                          <a:solidFill>
                            <a:schemeClr val="dk1"/>
                          </a:solidFill>
                          <a:latin typeface="Arial"/>
                        </a:defRPr>
                      </a:lvl5pPr>
                      <a:lvl6pPr marL="2285715" algn="l" defTabSz="457142" rtl="0" eaLnBrk="1" latinLnBrk="0" hangingPunct="1">
                        <a:defRPr sz="1800" kern="1200">
                          <a:solidFill>
                            <a:schemeClr val="dk1"/>
                          </a:solidFill>
                          <a:latin typeface="Arial"/>
                        </a:defRPr>
                      </a:lvl6pPr>
                      <a:lvl7pPr marL="2742857" algn="l" defTabSz="457142" rtl="0" eaLnBrk="1" latinLnBrk="0" hangingPunct="1">
                        <a:defRPr sz="1800" kern="1200">
                          <a:solidFill>
                            <a:schemeClr val="dk1"/>
                          </a:solidFill>
                          <a:latin typeface="Arial"/>
                        </a:defRPr>
                      </a:lvl7pPr>
                      <a:lvl8pPr marL="3200000" algn="l" defTabSz="457142" rtl="0" eaLnBrk="1" latinLnBrk="0" hangingPunct="1">
                        <a:defRPr sz="1800" kern="1200">
                          <a:solidFill>
                            <a:schemeClr val="dk1"/>
                          </a:solidFill>
                          <a:latin typeface="Arial"/>
                        </a:defRPr>
                      </a:lvl8pPr>
                      <a:lvl9pPr marL="3657143" algn="l" defTabSz="457142" rtl="0" eaLnBrk="1" latinLnBrk="0" hangingPunct="1">
                        <a:defRPr sz="1800" kern="1200">
                          <a:solidFill>
                            <a:schemeClr val="dk1"/>
                          </a:solidFill>
                          <a:latin typeface="Arial"/>
                        </a:defRPr>
                      </a:lvl9pPr>
                    </a:lstStyle>
                    <a:p>
                      <a:pPr algn="ctr"/>
                      <a:r>
                        <a:rPr lang="en-GB" sz="1600" kern="1200" dirty="0">
                          <a:latin typeface="Arial" panose="020B0604020202020204" pitchFamily="34" charset="0"/>
                          <a:cs typeface="Arial" panose="020B0604020202020204" pitchFamily="34" charset="0"/>
                        </a:rPr>
                        <a:t>NR</a:t>
                      </a:r>
                      <a:endParaRPr lang="en-GB" sz="1600" b="1" kern="1200" dirty="0">
                        <a:solidFill>
                          <a:schemeClr val="tx1"/>
                        </a:solidFill>
                        <a:latin typeface="Arial" panose="020B0604020202020204" pitchFamily="34" charset="0"/>
                        <a:ea typeface="+mn-ea"/>
                        <a:cs typeface="Arial" panose="020B0604020202020204" pitchFamily="34" charset="0"/>
                      </a:endParaRPr>
                    </a:p>
                  </a:txBody>
                  <a:tcPr marL="121920" marR="121920" anchor="ctr"/>
                </a:tc>
                <a:tc>
                  <a:txBody>
                    <a:bodyPr/>
                    <a:lstStyle>
                      <a:lvl1pPr marL="0" algn="l" defTabSz="457142" rtl="0" eaLnBrk="1" latinLnBrk="0" hangingPunct="1">
                        <a:defRPr sz="1800" kern="1200">
                          <a:solidFill>
                            <a:schemeClr val="dk1"/>
                          </a:solidFill>
                          <a:latin typeface="Arial"/>
                        </a:defRPr>
                      </a:lvl1pPr>
                      <a:lvl2pPr marL="457142" algn="l" defTabSz="457142" rtl="0" eaLnBrk="1" latinLnBrk="0" hangingPunct="1">
                        <a:defRPr sz="1800" kern="1200">
                          <a:solidFill>
                            <a:schemeClr val="dk1"/>
                          </a:solidFill>
                          <a:latin typeface="Arial"/>
                        </a:defRPr>
                      </a:lvl2pPr>
                      <a:lvl3pPr marL="914288" algn="l" defTabSz="457142" rtl="0" eaLnBrk="1" latinLnBrk="0" hangingPunct="1">
                        <a:defRPr sz="1800" kern="1200">
                          <a:solidFill>
                            <a:schemeClr val="dk1"/>
                          </a:solidFill>
                          <a:latin typeface="Arial"/>
                        </a:defRPr>
                      </a:lvl3pPr>
                      <a:lvl4pPr marL="1371430" algn="l" defTabSz="457142" rtl="0" eaLnBrk="1" latinLnBrk="0" hangingPunct="1">
                        <a:defRPr sz="1800" kern="1200">
                          <a:solidFill>
                            <a:schemeClr val="dk1"/>
                          </a:solidFill>
                          <a:latin typeface="Arial"/>
                        </a:defRPr>
                      </a:lvl4pPr>
                      <a:lvl5pPr marL="1828574" algn="l" defTabSz="457142" rtl="0" eaLnBrk="1" latinLnBrk="0" hangingPunct="1">
                        <a:defRPr sz="1800" kern="1200">
                          <a:solidFill>
                            <a:schemeClr val="dk1"/>
                          </a:solidFill>
                          <a:latin typeface="Arial"/>
                        </a:defRPr>
                      </a:lvl5pPr>
                      <a:lvl6pPr marL="2285715" algn="l" defTabSz="457142" rtl="0" eaLnBrk="1" latinLnBrk="0" hangingPunct="1">
                        <a:defRPr sz="1800" kern="1200">
                          <a:solidFill>
                            <a:schemeClr val="dk1"/>
                          </a:solidFill>
                          <a:latin typeface="Arial"/>
                        </a:defRPr>
                      </a:lvl6pPr>
                      <a:lvl7pPr marL="2742857" algn="l" defTabSz="457142" rtl="0" eaLnBrk="1" latinLnBrk="0" hangingPunct="1">
                        <a:defRPr sz="1800" kern="1200">
                          <a:solidFill>
                            <a:schemeClr val="dk1"/>
                          </a:solidFill>
                          <a:latin typeface="Arial"/>
                        </a:defRPr>
                      </a:lvl7pPr>
                      <a:lvl8pPr marL="3200000" algn="l" defTabSz="457142" rtl="0" eaLnBrk="1" latinLnBrk="0" hangingPunct="1">
                        <a:defRPr sz="1800" kern="1200">
                          <a:solidFill>
                            <a:schemeClr val="dk1"/>
                          </a:solidFill>
                          <a:latin typeface="Arial"/>
                        </a:defRPr>
                      </a:lvl8pPr>
                      <a:lvl9pPr marL="3657143" algn="l" defTabSz="457142" rtl="0" eaLnBrk="1" latinLnBrk="0" hangingPunct="1">
                        <a:defRPr sz="1800" kern="1200">
                          <a:solidFill>
                            <a:schemeClr val="dk1"/>
                          </a:solidFill>
                          <a:latin typeface="Arial"/>
                        </a:defRPr>
                      </a:lvl9pPr>
                    </a:lstStyle>
                    <a:p>
                      <a:pPr algn="ctr"/>
                      <a:r>
                        <a:rPr lang="en-GB" sz="1600" kern="1200" dirty="0">
                          <a:latin typeface="Arial" panose="020B0604020202020204" pitchFamily="34" charset="0"/>
                          <a:cs typeface="Arial" panose="020B0604020202020204" pitchFamily="34" charset="0"/>
                        </a:rPr>
                        <a:t>8.3 (0.3)</a:t>
                      </a:r>
                      <a:endParaRPr lang="en-GB" sz="1600" b="1" kern="1200" dirty="0">
                        <a:solidFill>
                          <a:schemeClr val="tx1"/>
                        </a:solidFill>
                        <a:latin typeface="Arial" panose="020B0604020202020204" pitchFamily="34" charset="0"/>
                        <a:ea typeface="+mn-ea"/>
                        <a:cs typeface="Arial" panose="020B0604020202020204" pitchFamily="34" charset="0"/>
                      </a:endParaRPr>
                    </a:p>
                  </a:txBody>
                  <a:tcPr marL="121920" marR="121920" anchor="ctr"/>
                </a:tc>
                <a:tc>
                  <a:txBody>
                    <a:bodyPr/>
                    <a:lstStyle>
                      <a:lvl1pPr marL="0" algn="l" defTabSz="457142" rtl="0" eaLnBrk="1" latinLnBrk="0" hangingPunct="1">
                        <a:defRPr sz="1800" kern="1200">
                          <a:solidFill>
                            <a:schemeClr val="dk1"/>
                          </a:solidFill>
                          <a:latin typeface="Arial"/>
                        </a:defRPr>
                      </a:lvl1pPr>
                      <a:lvl2pPr marL="457142" algn="l" defTabSz="457142" rtl="0" eaLnBrk="1" latinLnBrk="0" hangingPunct="1">
                        <a:defRPr sz="1800" kern="1200">
                          <a:solidFill>
                            <a:schemeClr val="dk1"/>
                          </a:solidFill>
                          <a:latin typeface="Arial"/>
                        </a:defRPr>
                      </a:lvl2pPr>
                      <a:lvl3pPr marL="914288" algn="l" defTabSz="457142" rtl="0" eaLnBrk="1" latinLnBrk="0" hangingPunct="1">
                        <a:defRPr sz="1800" kern="1200">
                          <a:solidFill>
                            <a:schemeClr val="dk1"/>
                          </a:solidFill>
                          <a:latin typeface="Arial"/>
                        </a:defRPr>
                      </a:lvl3pPr>
                      <a:lvl4pPr marL="1371430" algn="l" defTabSz="457142" rtl="0" eaLnBrk="1" latinLnBrk="0" hangingPunct="1">
                        <a:defRPr sz="1800" kern="1200">
                          <a:solidFill>
                            <a:schemeClr val="dk1"/>
                          </a:solidFill>
                          <a:latin typeface="Arial"/>
                        </a:defRPr>
                      </a:lvl4pPr>
                      <a:lvl5pPr marL="1828574" algn="l" defTabSz="457142" rtl="0" eaLnBrk="1" latinLnBrk="0" hangingPunct="1">
                        <a:defRPr sz="1800" kern="1200">
                          <a:solidFill>
                            <a:schemeClr val="dk1"/>
                          </a:solidFill>
                          <a:latin typeface="Arial"/>
                        </a:defRPr>
                      </a:lvl5pPr>
                      <a:lvl6pPr marL="2285715" algn="l" defTabSz="457142" rtl="0" eaLnBrk="1" latinLnBrk="0" hangingPunct="1">
                        <a:defRPr sz="1800" kern="1200">
                          <a:solidFill>
                            <a:schemeClr val="dk1"/>
                          </a:solidFill>
                          <a:latin typeface="Arial"/>
                        </a:defRPr>
                      </a:lvl6pPr>
                      <a:lvl7pPr marL="2742857" algn="l" defTabSz="457142" rtl="0" eaLnBrk="1" latinLnBrk="0" hangingPunct="1">
                        <a:defRPr sz="1800" kern="1200">
                          <a:solidFill>
                            <a:schemeClr val="dk1"/>
                          </a:solidFill>
                          <a:latin typeface="Arial"/>
                        </a:defRPr>
                      </a:lvl7pPr>
                      <a:lvl8pPr marL="3200000" algn="l" defTabSz="457142" rtl="0" eaLnBrk="1" latinLnBrk="0" hangingPunct="1">
                        <a:defRPr sz="1800" kern="1200">
                          <a:solidFill>
                            <a:schemeClr val="dk1"/>
                          </a:solidFill>
                          <a:latin typeface="Arial"/>
                        </a:defRPr>
                      </a:lvl8pPr>
                      <a:lvl9pPr marL="3657143" algn="l" defTabSz="457142" rtl="0" eaLnBrk="1" latinLnBrk="0" hangingPunct="1">
                        <a:defRPr sz="1800" kern="1200">
                          <a:solidFill>
                            <a:schemeClr val="dk1"/>
                          </a:solidFill>
                          <a:latin typeface="Arial"/>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kern="1200" baseline="0" dirty="0">
                          <a:latin typeface="Arial" panose="020B0604020202020204" pitchFamily="34" charset="0"/>
                          <a:cs typeface="Arial" panose="020B0604020202020204" pitchFamily="34" charset="0"/>
                        </a:rPr>
                        <a:t>NR</a:t>
                      </a:r>
                      <a:endParaRPr lang="en-GB" sz="1600" b="1" kern="1200" baseline="0" dirty="0">
                        <a:solidFill>
                          <a:schemeClr val="tx1"/>
                        </a:solidFill>
                        <a:latin typeface="Arial" panose="020B0604020202020204" pitchFamily="34" charset="0"/>
                        <a:ea typeface="+mn-ea"/>
                        <a:cs typeface="Arial" panose="020B0604020202020204" pitchFamily="34" charset="0"/>
                      </a:endParaRPr>
                    </a:p>
                  </a:txBody>
                  <a:tcPr marL="121920" marR="121920" anchor="ctr"/>
                </a:tc>
                <a:extLst>
                  <a:ext uri="{0D108BD9-81ED-4DB2-BD59-A6C34878D82A}">
                    <a16:rowId xmlns="" xmlns:a16="http://schemas.microsoft.com/office/drawing/2014/main" val="10014"/>
                  </a:ext>
                </a:extLst>
              </a:tr>
              <a:tr h="225979">
                <a:tc>
                  <a:txBody>
                    <a:bodyPr/>
                    <a:lstStyle/>
                    <a:p>
                      <a:r>
                        <a:rPr lang="en-GB" sz="1600" b="1" kern="1200" dirty="0">
                          <a:latin typeface="Arial" panose="020B0604020202020204" pitchFamily="34" charset="0"/>
                          <a:cs typeface="Arial" panose="020B0604020202020204" pitchFamily="34" charset="0"/>
                        </a:rPr>
                        <a:t>Alopecia</a:t>
                      </a:r>
                      <a:endParaRPr lang="en-GB" sz="1600" b="1" kern="1200" dirty="0">
                        <a:solidFill>
                          <a:schemeClr val="dk1"/>
                        </a:solidFill>
                        <a:latin typeface="Arial" panose="020B0604020202020204" pitchFamily="34" charset="0"/>
                        <a:ea typeface="+mn-ea"/>
                        <a:cs typeface="Arial" panose="020B0604020202020204" pitchFamily="34" charset="0"/>
                      </a:endParaRPr>
                    </a:p>
                  </a:txBody>
                  <a:tcPr marL="121920" marR="121920" anchor="ctr"/>
                </a:tc>
                <a:tc>
                  <a:txBody>
                    <a:bodyPr/>
                    <a:lstStyle>
                      <a:lvl1pPr marL="0" algn="l" defTabSz="457142" rtl="0" eaLnBrk="1" latinLnBrk="0" hangingPunct="1">
                        <a:defRPr sz="1800" kern="1200">
                          <a:solidFill>
                            <a:schemeClr val="dk1"/>
                          </a:solidFill>
                          <a:latin typeface="Arial"/>
                        </a:defRPr>
                      </a:lvl1pPr>
                      <a:lvl2pPr marL="457142" algn="l" defTabSz="457142" rtl="0" eaLnBrk="1" latinLnBrk="0" hangingPunct="1">
                        <a:defRPr sz="1800" kern="1200">
                          <a:solidFill>
                            <a:schemeClr val="dk1"/>
                          </a:solidFill>
                          <a:latin typeface="Arial"/>
                        </a:defRPr>
                      </a:lvl2pPr>
                      <a:lvl3pPr marL="914288" algn="l" defTabSz="457142" rtl="0" eaLnBrk="1" latinLnBrk="0" hangingPunct="1">
                        <a:defRPr sz="1800" kern="1200">
                          <a:solidFill>
                            <a:schemeClr val="dk1"/>
                          </a:solidFill>
                          <a:latin typeface="Arial"/>
                        </a:defRPr>
                      </a:lvl3pPr>
                      <a:lvl4pPr marL="1371430" algn="l" defTabSz="457142" rtl="0" eaLnBrk="1" latinLnBrk="0" hangingPunct="1">
                        <a:defRPr sz="1800" kern="1200">
                          <a:solidFill>
                            <a:schemeClr val="dk1"/>
                          </a:solidFill>
                          <a:latin typeface="Arial"/>
                        </a:defRPr>
                      </a:lvl4pPr>
                      <a:lvl5pPr marL="1828574" algn="l" defTabSz="457142" rtl="0" eaLnBrk="1" latinLnBrk="0" hangingPunct="1">
                        <a:defRPr sz="1800" kern="1200">
                          <a:solidFill>
                            <a:schemeClr val="dk1"/>
                          </a:solidFill>
                          <a:latin typeface="Arial"/>
                        </a:defRPr>
                      </a:lvl5pPr>
                      <a:lvl6pPr marL="2285715" algn="l" defTabSz="457142" rtl="0" eaLnBrk="1" latinLnBrk="0" hangingPunct="1">
                        <a:defRPr sz="1800" kern="1200">
                          <a:solidFill>
                            <a:schemeClr val="dk1"/>
                          </a:solidFill>
                          <a:latin typeface="Arial"/>
                        </a:defRPr>
                      </a:lvl6pPr>
                      <a:lvl7pPr marL="2742857" algn="l" defTabSz="457142" rtl="0" eaLnBrk="1" latinLnBrk="0" hangingPunct="1">
                        <a:defRPr sz="1800" kern="1200">
                          <a:solidFill>
                            <a:schemeClr val="dk1"/>
                          </a:solidFill>
                          <a:latin typeface="Arial"/>
                        </a:defRPr>
                      </a:lvl7pPr>
                      <a:lvl8pPr marL="3200000" algn="l" defTabSz="457142" rtl="0" eaLnBrk="1" latinLnBrk="0" hangingPunct="1">
                        <a:defRPr sz="1800" kern="1200">
                          <a:solidFill>
                            <a:schemeClr val="dk1"/>
                          </a:solidFill>
                          <a:latin typeface="Arial"/>
                        </a:defRPr>
                      </a:lvl8pPr>
                      <a:lvl9pPr marL="3657143" algn="l" defTabSz="457142" rtl="0" eaLnBrk="1" latinLnBrk="0" hangingPunct="1">
                        <a:defRPr sz="1800" kern="1200">
                          <a:solidFill>
                            <a:schemeClr val="dk1"/>
                          </a:solidFill>
                          <a:latin typeface="Arial"/>
                        </a:defRPr>
                      </a:lvl9pPr>
                    </a:lstStyle>
                    <a:p>
                      <a:pPr algn="ctr"/>
                      <a:r>
                        <a:rPr lang="en-GB" sz="1600" kern="1200" dirty="0">
                          <a:latin typeface="Arial" panose="020B0604020202020204" pitchFamily="34" charset="0"/>
                          <a:cs typeface="Arial" panose="020B0604020202020204" pitchFamily="34" charset="0"/>
                        </a:rPr>
                        <a:t>NR</a:t>
                      </a:r>
                      <a:endParaRPr lang="en-GB" sz="1600" b="1" kern="1200" dirty="0">
                        <a:solidFill>
                          <a:schemeClr val="tx1"/>
                        </a:solidFill>
                        <a:latin typeface="Arial" panose="020B0604020202020204" pitchFamily="34" charset="0"/>
                        <a:ea typeface="+mn-ea"/>
                        <a:cs typeface="Arial" panose="020B0604020202020204" pitchFamily="34" charset="0"/>
                      </a:endParaRPr>
                    </a:p>
                  </a:txBody>
                  <a:tcPr marL="121920" marR="121920" anchor="ctr"/>
                </a:tc>
                <a:tc>
                  <a:txBody>
                    <a:bodyPr/>
                    <a:lstStyle>
                      <a:lvl1pPr marL="0" algn="l" defTabSz="457142" rtl="0" eaLnBrk="1" latinLnBrk="0" hangingPunct="1">
                        <a:defRPr sz="1800" kern="1200">
                          <a:solidFill>
                            <a:schemeClr val="dk1"/>
                          </a:solidFill>
                          <a:latin typeface="Arial"/>
                        </a:defRPr>
                      </a:lvl1pPr>
                      <a:lvl2pPr marL="457142" algn="l" defTabSz="457142" rtl="0" eaLnBrk="1" latinLnBrk="0" hangingPunct="1">
                        <a:defRPr sz="1800" kern="1200">
                          <a:solidFill>
                            <a:schemeClr val="dk1"/>
                          </a:solidFill>
                          <a:latin typeface="Arial"/>
                        </a:defRPr>
                      </a:lvl2pPr>
                      <a:lvl3pPr marL="914288" algn="l" defTabSz="457142" rtl="0" eaLnBrk="1" latinLnBrk="0" hangingPunct="1">
                        <a:defRPr sz="1800" kern="1200">
                          <a:solidFill>
                            <a:schemeClr val="dk1"/>
                          </a:solidFill>
                          <a:latin typeface="Arial"/>
                        </a:defRPr>
                      </a:lvl3pPr>
                      <a:lvl4pPr marL="1371430" algn="l" defTabSz="457142" rtl="0" eaLnBrk="1" latinLnBrk="0" hangingPunct="1">
                        <a:defRPr sz="1800" kern="1200">
                          <a:solidFill>
                            <a:schemeClr val="dk1"/>
                          </a:solidFill>
                          <a:latin typeface="Arial"/>
                        </a:defRPr>
                      </a:lvl4pPr>
                      <a:lvl5pPr marL="1828574" algn="l" defTabSz="457142" rtl="0" eaLnBrk="1" latinLnBrk="0" hangingPunct="1">
                        <a:defRPr sz="1800" kern="1200">
                          <a:solidFill>
                            <a:schemeClr val="dk1"/>
                          </a:solidFill>
                          <a:latin typeface="Arial"/>
                        </a:defRPr>
                      </a:lvl5pPr>
                      <a:lvl6pPr marL="2285715" algn="l" defTabSz="457142" rtl="0" eaLnBrk="1" latinLnBrk="0" hangingPunct="1">
                        <a:defRPr sz="1800" kern="1200">
                          <a:solidFill>
                            <a:schemeClr val="dk1"/>
                          </a:solidFill>
                          <a:latin typeface="Arial"/>
                        </a:defRPr>
                      </a:lvl6pPr>
                      <a:lvl7pPr marL="2742857" algn="l" defTabSz="457142" rtl="0" eaLnBrk="1" latinLnBrk="0" hangingPunct="1">
                        <a:defRPr sz="1800" kern="1200">
                          <a:solidFill>
                            <a:schemeClr val="dk1"/>
                          </a:solidFill>
                          <a:latin typeface="Arial"/>
                        </a:defRPr>
                      </a:lvl7pPr>
                      <a:lvl8pPr marL="3200000" algn="l" defTabSz="457142" rtl="0" eaLnBrk="1" latinLnBrk="0" hangingPunct="1">
                        <a:defRPr sz="1800" kern="1200">
                          <a:solidFill>
                            <a:schemeClr val="dk1"/>
                          </a:solidFill>
                          <a:latin typeface="Arial"/>
                        </a:defRPr>
                      </a:lvl8pPr>
                      <a:lvl9pPr marL="3657143" algn="l" defTabSz="457142" rtl="0" eaLnBrk="1" latinLnBrk="0" hangingPunct="1">
                        <a:defRPr sz="1800" kern="1200">
                          <a:solidFill>
                            <a:schemeClr val="dk1"/>
                          </a:solidFill>
                          <a:latin typeface="Arial"/>
                        </a:defRPr>
                      </a:lvl9pPr>
                    </a:lstStyle>
                    <a:p>
                      <a:pPr algn="ctr"/>
                      <a:r>
                        <a:rPr lang="en-GB" sz="1600" kern="1200" dirty="0">
                          <a:latin typeface="Arial" panose="020B0604020202020204" pitchFamily="34" charset="0"/>
                          <a:cs typeface="Arial" panose="020B0604020202020204" pitchFamily="34" charset="0"/>
                        </a:rPr>
                        <a:t>NR</a:t>
                      </a:r>
                      <a:endParaRPr lang="en-GB" sz="1600" b="1" kern="1200" dirty="0">
                        <a:solidFill>
                          <a:schemeClr val="tx1"/>
                        </a:solidFill>
                        <a:latin typeface="Arial" panose="020B0604020202020204" pitchFamily="34" charset="0"/>
                        <a:ea typeface="+mn-ea"/>
                        <a:cs typeface="Arial" panose="020B0604020202020204" pitchFamily="34" charset="0"/>
                      </a:endParaRPr>
                    </a:p>
                  </a:txBody>
                  <a:tcPr marL="121920" marR="121920" anchor="ctr"/>
                </a:tc>
                <a:tc>
                  <a:txBody>
                    <a:bodyPr/>
                    <a:lstStyle>
                      <a:lvl1pPr marL="0" algn="l" defTabSz="457142" rtl="0" eaLnBrk="1" latinLnBrk="0" hangingPunct="1">
                        <a:defRPr sz="1800" kern="1200">
                          <a:solidFill>
                            <a:schemeClr val="dk1"/>
                          </a:solidFill>
                          <a:latin typeface="Arial"/>
                        </a:defRPr>
                      </a:lvl1pPr>
                      <a:lvl2pPr marL="457142" algn="l" defTabSz="457142" rtl="0" eaLnBrk="1" latinLnBrk="0" hangingPunct="1">
                        <a:defRPr sz="1800" kern="1200">
                          <a:solidFill>
                            <a:schemeClr val="dk1"/>
                          </a:solidFill>
                          <a:latin typeface="Arial"/>
                        </a:defRPr>
                      </a:lvl2pPr>
                      <a:lvl3pPr marL="914288" algn="l" defTabSz="457142" rtl="0" eaLnBrk="1" latinLnBrk="0" hangingPunct="1">
                        <a:defRPr sz="1800" kern="1200">
                          <a:solidFill>
                            <a:schemeClr val="dk1"/>
                          </a:solidFill>
                          <a:latin typeface="Arial"/>
                        </a:defRPr>
                      </a:lvl3pPr>
                      <a:lvl4pPr marL="1371430" algn="l" defTabSz="457142" rtl="0" eaLnBrk="1" latinLnBrk="0" hangingPunct="1">
                        <a:defRPr sz="1800" kern="1200">
                          <a:solidFill>
                            <a:schemeClr val="dk1"/>
                          </a:solidFill>
                          <a:latin typeface="Arial"/>
                        </a:defRPr>
                      </a:lvl4pPr>
                      <a:lvl5pPr marL="1828574" algn="l" defTabSz="457142" rtl="0" eaLnBrk="1" latinLnBrk="0" hangingPunct="1">
                        <a:defRPr sz="1800" kern="1200">
                          <a:solidFill>
                            <a:schemeClr val="dk1"/>
                          </a:solidFill>
                          <a:latin typeface="Arial"/>
                        </a:defRPr>
                      </a:lvl5pPr>
                      <a:lvl6pPr marL="2285715" algn="l" defTabSz="457142" rtl="0" eaLnBrk="1" latinLnBrk="0" hangingPunct="1">
                        <a:defRPr sz="1800" kern="1200">
                          <a:solidFill>
                            <a:schemeClr val="dk1"/>
                          </a:solidFill>
                          <a:latin typeface="Arial"/>
                        </a:defRPr>
                      </a:lvl6pPr>
                      <a:lvl7pPr marL="2742857" algn="l" defTabSz="457142" rtl="0" eaLnBrk="1" latinLnBrk="0" hangingPunct="1">
                        <a:defRPr sz="1800" kern="1200">
                          <a:solidFill>
                            <a:schemeClr val="dk1"/>
                          </a:solidFill>
                          <a:latin typeface="Arial"/>
                        </a:defRPr>
                      </a:lvl7pPr>
                      <a:lvl8pPr marL="3200000" algn="l" defTabSz="457142" rtl="0" eaLnBrk="1" latinLnBrk="0" hangingPunct="1">
                        <a:defRPr sz="1800" kern="1200">
                          <a:solidFill>
                            <a:schemeClr val="dk1"/>
                          </a:solidFill>
                          <a:latin typeface="Arial"/>
                        </a:defRPr>
                      </a:lvl8pPr>
                      <a:lvl9pPr marL="3657143" algn="l" defTabSz="457142" rtl="0" eaLnBrk="1" latinLnBrk="0" hangingPunct="1">
                        <a:defRPr sz="1800" kern="1200">
                          <a:solidFill>
                            <a:schemeClr val="dk1"/>
                          </a:solidFill>
                          <a:latin typeface="Arial"/>
                        </a:defRPr>
                      </a:lvl9pPr>
                    </a:lstStyle>
                    <a:p>
                      <a:pPr algn="ctr"/>
                      <a:r>
                        <a:rPr lang="en-GB" sz="1600" kern="1200" dirty="0">
                          <a:latin typeface="Arial" panose="020B0604020202020204" pitchFamily="34" charset="0"/>
                          <a:cs typeface="Arial" panose="020B0604020202020204" pitchFamily="34" charset="0"/>
                        </a:rPr>
                        <a:t>NR</a:t>
                      </a:r>
                      <a:endParaRPr lang="en-GB" sz="1600" b="1" kern="1200" dirty="0">
                        <a:solidFill>
                          <a:schemeClr val="tx1"/>
                        </a:solidFill>
                        <a:latin typeface="Arial" panose="020B0604020202020204" pitchFamily="34" charset="0"/>
                        <a:ea typeface="+mn-ea"/>
                        <a:cs typeface="Arial" panose="020B0604020202020204" pitchFamily="34" charset="0"/>
                      </a:endParaRPr>
                    </a:p>
                  </a:txBody>
                  <a:tcPr marL="121920" marR="121920" anchor="ctr"/>
                </a:tc>
                <a:tc>
                  <a:txBody>
                    <a:bodyPr/>
                    <a:lstStyle>
                      <a:lvl1pPr marL="0" algn="l" defTabSz="457142" rtl="0" eaLnBrk="1" latinLnBrk="0" hangingPunct="1">
                        <a:defRPr sz="1800" kern="1200">
                          <a:solidFill>
                            <a:schemeClr val="dk1"/>
                          </a:solidFill>
                          <a:latin typeface="Arial"/>
                        </a:defRPr>
                      </a:lvl1pPr>
                      <a:lvl2pPr marL="457142" algn="l" defTabSz="457142" rtl="0" eaLnBrk="1" latinLnBrk="0" hangingPunct="1">
                        <a:defRPr sz="1800" kern="1200">
                          <a:solidFill>
                            <a:schemeClr val="dk1"/>
                          </a:solidFill>
                          <a:latin typeface="Arial"/>
                        </a:defRPr>
                      </a:lvl2pPr>
                      <a:lvl3pPr marL="914288" algn="l" defTabSz="457142" rtl="0" eaLnBrk="1" latinLnBrk="0" hangingPunct="1">
                        <a:defRPr sz="1800" kern="1200">
                          <a:solidFill>
                            <a:schemeClr val="dk1"/>
                          </a:solidFill>
                          <a:latin typeface="Arial"/>
                        </a:defRPr>
                      </a:lvl3pPr>
                      <a:lvl4pPr marL="1371430" algn="l" defTabSz="457142" rtl="0" eaLnBrk="1" latinLnBrk="0" hangingPunct="1">
                        <a:defRPr sz="1800" kern="1200">
                          <a:solidFill>
                            <a:schemeClr val="dk1"/>
                          </a:solidFill>
                          <a:latin typeface="Arial"/>
                        </a:defRPr>
                      </a:lvl4pPr>
                      <a:lvl5pPr marL="1828574" algn="l" defTabSz="457142" rtl="0" eaLnBrk="1" latinLnBrk="0" hangingPunct="1">
                        <a:defRPr sz="1800" kern="1200">
                          <a:solidFill>
                            <a:schemeClr val="dk1"/>
                          </a:solidFill>
                          <a:latin typeface="Arial"/>
                        </a:defRPr>
                      </a:lvl5pPr>
                      <a:lvl6pPr marL="2285715" algn="l" defTabSz="457142" rtl="0" eaLnBrk="1" latinLnBrk="0" hangingPunct="1">
                        <a:defRPr sz="1800" kern="1200">
                          <a:solidFill>
                            <a:schemeClr val="dk1"/>
                          </a:solidFill>
                          <a:latin typeface="Arial"/>
                        </a:defRPr>
                      </a:lvl6pPr>
                      <a:lvl7pPr marL="2742857" algn="l" defTabSz="457142" rtl="0" eaLnBrk="1" latinLnBrk="0" hangingPunct="1">
                        <a:defRPr sz="1800" kern="1200">
                          <a:solidFill>
                            <a:schemeClr val="dk1"/>
                          </a:solidFill>
                          <a:latin typeface="Arial"/>
                        </a:defRPr>
                      </a:lvl7pPr>
                      <a:lvl8pPr marL="3200000" algn="l" defTabSz="457142" rtl="0" eaLnBrk="1" latinLnBrk="0" hangingPunct="1">
                        <a:defRPr sz="1800" kern="1200">
                          <a:solidFill>
                            <a:schemeClr val="dk1"/>
                          </a:solidFill>
                          <a:latin typeface="Arial"/>
                        </a:defRPr>
                      </a:lvl8pPr>
                      <a:lvl9pPr marL="3657143" algn="l" defTabSz="457142" rtl="0" eaLnBrk="1" latinLnBrk="0" hangingPunct="1">
                        <a:defRPr sz="1800" kern="1200">
                          <a:solidFill>
                            <a:schemeClr val="dk1"/>
                          </a:solidFill>
                          <a:latin typeface="Arial"/>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kern="1200" baseline="0" dirty="0">
                          <a:latin typeface="Arial" panose="020B0604020202020204" pitchFamily="34" charset="0"/>
                          <a:cs typeface="Arial" panose="020B0604020202020204" pitchFamily="34" charset="0"/>
                        </a:rPr>
                        <a:t>NR</a:t>
                      </a:r>
                      <a:endParaRPr lang="en-GB" sz="1600" b="1" kern="1200" baseline="0" dirty="0">
                        <a:solidFill>
                          <a:schemeClr val="tx1"/>
                        </a:solidFill>
                        <a:latin typeface="Arial" panose="020B0604020202020204" pitchFamily="34" charset="0"/>
                        <a:ea typeface="+mn-ea"/>
                        <a:cs typeface="Arial" panose="020B0604020202020204" pitchFamily="34" charset="0"/>
                      </a:endParaRPr>
                    </a:p>
                  </a:txBody>
                  <a:tcPr marL="121920" marR="121920" anchor="ctr"/>
                </a:tc>
                <a:extLst>
                  <a:ext uri="{0D108BD9-81ED-4DB2-BD59-A6C34878D82A}">
                    <a16:rowId xmlns="" xmlns:a16="http://schemas.microsoft.com/office/drawing/2014/main" val="749651241"/>
                  </a:ext>
                </a:extLst>
              </a:tr>
            </a:tbl>
          </a:graphicData>
        </a:graphic>
      </p:graphicFrame>
      <p:sp>
        <p:nvSpPr>
          <p:cNvPr id="13" name="TextBox 12">
            <a:extLst>
              <a:ext uri="{FF2B5EF4-FFF2-40B4-BE49-F238E27FC236}">
                <a16:creationId xmlns="" xmlns:a16="http://schemas.microsoft.com/office/drawing/2014/main" id="{0ECD74D0-6622-004F-9D1C-441E7F0733DB}"/>
              </a:ext>
            </a:extLst>
          </p:cNvPr>
          <p:cNvSpPr txBox="1"/>
          <p:nvPr/>
        </p:nvSpPr>
        <p:spPr>
          <a:xfrm>
            <a:off x="651641" y="5444746"/>
            <a:ext cx="11177846" cy="553998"/>
          </a:xfrm>
          <a:prstGeom prst="rect">
            <a:avLst/>
          </a:prstGeom>
          <a:noFill/>
        </p:spPr>
        <p:txBody>
          <a:bodyPr wrap="square" lIns="0">
            <a:spAutoFit/>
          </a:bodyPr>
          <a:lstStyle/>
          <a:p>
            <a:r>
              <a:rPr lang="en-GB" sz="1000" b="1" dirty="0">
                <a:solidFill>
                  <a:srgbClr val="FF0000"/>
                </a:solidFill>
                <a:latin typeface="Arial" panose="020B0604020202020204" pitchFamily="34" charset="0"/>
                <a:cs typeface="Arial" panose="020B0604020202020204" pitchFamily="34" charset="0"/>
              </a:rPr>
              <a:t>Please note that head-to-head studies were not conducted between these products. This data is presented for information purposes only</a:t>
            </a:r>
          </a:p>
          <a:p>
            <a:r>
              <a:rPr lang="en-GB" sz="1000" baseline="30000" dirty="0" err="1">
                <a:solidFill>
                  <a:schemeClr val="tx1"/>
                </a:solidFill>
                <a:latin typeface="Arial" panose="020B0604020202020204" pitchFamily="34" charset="0"/>
                <a:cs typeface="Arial" panose="020B0604020202020204" pitchFamily="34" charset="0"/>
              </a:rPr>
              <a:t>a</a:t>
            </a:r>
            <a:r>
              <a:rPr lang="en-GB" sz="1000" dirty="0" err="1">
                <a:solidFill>
                  <a:schemeClr val="tx1"/>
                </a:solidFill>
                <a:latin typeface="Arial" panose="020B0604020202020204" pitchFamily="34" charset="0"/>
                <a:cs typeface="Arial" panose="020B0604020202020204" pitchFamily="34" charset="0"/>
              </a:rPr>
              <a:t>Frequency</a:t>
            </a:r>
            <a:r>
              <a:rPr lang="en-GB" sz="1000" dirty="0">
                <a:solidFill>
                  <a:schemeClr val="tx1"/>
                </a:solidFill>
                <a:latin typeface="Arial" panose="020B0604020202020204" pitchFamily="34" charset="0"/>
                <a:cs typeface="Arial" panose="020B0604020202020204" pitchFamily="34" charset="0"/>
              </a:rPr>
              <a:t> of G3 AEs not reported but 1% of patients experienced TEAE leading to treatment discontinuation</a:t>
            </a:r>
          </a:p>
          <a:p>
            <a:endParaRPr lang="en-GB" sz="10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00063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5DD38AC3-C31F-49BC-B7F9-B316910E15EA}"/>
              </a:ext>
            </a:extLst>
          </p:cNvPr>
          <p:cNvSpPr>
            <a:spLocks noGrp="1"/>
          </p:cNvSpPr>
          <p:nvPr>
            <p:ph type="title"/>
          </p:nvPr>
        </p:nvSpPr>
        <p:spPr>
          <a:xfrm>
            <a:off x="619200" y="246566"/>
            <a:ext cx="9119532" cy="807285"/>
          </a:xfrm>
        </p:spPr>
        <p:txBody>
          <a:bodyPr/>
          <a:lstStyle/>
          <a:p>
            <a:r>
              <a:rPr lang="en-GB" dirty="0"/>
              <a:t>PRO</a:t>
            </a:r>
            <a:r>
              <a:rPr lang="en-GB" cap="none" dirty="0"/>
              <a:t>found</a:t>
            </a:r>
            <a:r>
              <a:rPr lang="en-GB" dirty="0"/>
              <a:t> Secondary Endpoints: Improvements in Multiple Clinical and Patient-reported Endpoints in </a:t>
            </a:r>
            <a:r>
              <a:rPr lang="en-GB" cap="none" dirty="0"/>
              <a:t>m</a:t>
            </a:r>
            <a:r>
              <a:rPr lang="en-GB" dirty="0"/>
              <a:t>CRPC With </a:t>
            </a:r>
            <a:r>
              <a:rPr lang="en-GB" i="1" dirty="0"/>
              <a:t>BRCA1/2</a:t>
            </a:r>
            <a:r>
              <a:rPr lang="en-GB" dirty="0"/>
              <a:t> or </a:t>
            </a:r>
            <a:r>
              <a:rPr lang="en-GB" i="1" dirty="0"/>
              <a:t>ATM</a:t>
            </a:r>
            <a:r>
              <a:rPr lang="en-GB" dirty="0"/>
              <a:t> Mutations (Cohort A)</a:t>
            </a:r>
          </a:p>
        </p:txBody>
      </p:sp>
      <p:sp>
        <p:nvSpPr>
          <p:cNvPr id="7" name="Slide Number Placeholder 6">
            <a:extLst>
              <a:ext uri="{FF2B5EF4-FFF2-40B4-BE49-F238E27FC236}">
                <a16:creationId xmlns="" xmlns:a16="http://schemas.microsoft.com/office/drawing/2014/main" id="{1206D17B-A6D5-8641-8F33-87CDF20C24B0}"/>
              </a:ext>
            </a:extLst>
          </p:cNvPr>
          <p:cNvSpPr>
            <a:spLocks noGrp="1"/>
          </p:cNvSpPr>
          <p:nvPr>
            <p:ph type="sldNum" sz="quarter" idx="4"/>
          </p:nvPr>
        </p:nvSpPr>
        <p:spPr/>
        <p:txBody>
          <a:bodyPr/>
          <a:lstStyle/>
          <a:p>
            <a:fld id="{FCE43C0F-8A7B-3A4B-9DB5-B3472E36E833}" type="slidenum">
              <a:rPr lang="en-GB" smtClean="0"/>
              <a:pPr/>
              <a:t>24</a:t>
            </a:fld>
            <a:endParaRPr lang="en-GB" dirty="0"/>
          </a:p>
        </p:txBody>
      </p:sp>
      <p:sp>
        <p:nvSpPr>
          <p:cNvPr id="11" name="Content Placeholder 10">
            <a:extLst>
              <a:ext uri="{FF2B5EF4-FFF2-40B4-BE49-F238E27FC236}">
                <a16:creationId xmlns="" xmlns:a16="http://schemas.microsoft.com/office/drawing/2014/main" id="{46C23DF1-09B0-694B-A46B-2EDFE63F8BDD}"/>
              </a:ext>
            </a:extLst>
          </p:cNvPr>
          <p:cNvSpPr>
            <a:spLocks noGrp="1"/>
          </p:cNvSpPr>
          <p:nvPr>
            <p:ph sz="quarter" idx="15"/>
          </p:nvPr>
        </p:nvSpPr>
        <p:spPr>
          <a:xfrm>
            <a:off x="581808" y="6320847"/>
            <a:ext cx="10761494" cy="365125"/>
          </a:xfrm>
        </p:spPr>
        <p:txBody>
          <a:bodyPr/>
          <a:lstStyle/>
          <a:p>
            <a:r>
              <a:rPr lang="en-GB" sz="900" dirty="0"/>
              <a:t>CI, confidence interval; FACT-P TS, Functional Assessment of Cancer Therapy–Prostate Total Score; FAPSI-6, FACT Advanced Prostate Symptom Index 6; FWB, functional wellbeing; HR, hazard ratio; </a:t>
            </a:r>
            <a:br>
              <a:rPr lang="en-GB" sz="900" dirty="0"/>
            </a:br>
            <a:r>
              <a:rPr lang="en-GB" sz="900" dirty="0"/>
              <a:t>HRQoL, health-related QoL; NR, not reached; OR, odds ratio; pcNHA, physician’s choice of new hormonal agent; PCS, prostate cancer subscale; PWB, physical wellbeing; QoL, quality of life; TOI, Trial Outcome Index</a:t>
            </a:r>
          </a:p>
          <a:p>
            <a:r>
              <a:rPr lang="en-GB" sz="900" dirty="0"/>
              <a:t>1. de Bono JS, et al. N Engl J Med. 2020;382:2091-102; 2. Hussain M, et al. Presented at ESMO 2019; September 27–October 1; Barcelona, Spain. Abstract LBA12_PR;  3. </a:t>
            </a:r>
            <a:r>
              <a:rPr lang="en-GB" sz="900" dirty="0" err="1"/>
              <a:t>Thiery-Vuillemin</a:t>
            </a:r>
            <a:r>
              <a:rPr lang="en-GB" sz="900" dirty="0"/>
              <a:t> A, et al. Lancet Oncol. 2022;23:393-405</a:t>
            </a:r>
          </a:p>
        </p:txBody>
      </p:sp>
      <p:grpSp>
        <p:nvGrpSpPr>
          <p:cNvPr id="431" name="Group 430"/>
          <p:cNvGrpSpPr/>
          <p:nvPr/>
        </p:nvGrpSpPr>
        <p:grpSpPr>
          <a:xfrm>
            <a:off x="321977" y="1922956"/>
            <a:ext cx="6343496" cy="4057999"/>
            <a:chOff x="925654" y="3528113"/>
            <a:chExt cx="4801027" cy="2732250"/>
          </a:xfrm>
        </p:grpSpPr>
        <p:sp>
          <p:nvSpPr>
            <p:cNvPr id="123" name="Rectangle 122">
              <a:extLst>
                <a:ext uri="{FF2B5EF4-FFF2-40B4-BE49-F238E27FC236}">
                  <a16:creationId xmlns="" xmlns:a16="http://schemas.microsoft.com/office/drawing/2014/main" id="{F7237458-43DE-45C4-BD28-66372715A35F}"/>
                </a:ext>
              </a:extLst>
            </p:cNvPr>
            <p:cNvSpPr/>
            <p:nvPr/>
          </p:nvSpPr>
          <p:spPr>
            <a:xfrm>
              <a:off x="2559815" y="5273322"/>
              <a:ext cx="179212" cy="165781"/>
            </a:xfrm>
            <a:prstGeom prst="rect">
              <a:avLst/>
            </a:prstGeom>
            <a:solidFill>
              <a:schemeClr val="bg1"/>
            </a:solidFill>
          </p:spPr>
          <p:txBody>
            <a:bodyPr anchor="ctr">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000000">
                    <a:lumMod val="75000"/>
                    <a:lumOff val="25000"/>
                  </a:srgbClr>
                </a:solidFill>
                <a:effectLst/>
                <a:uLnTx/>
                <a:uFillTx/>
                <a:latin typeface="Arial" panose="020B0604020202020204" pitchFamily="34" charset="0"/>
                <a:ea typeface="Arial Unicode MS" charset="-128"/>
                <a:cs typeface="Arial" panose="020B0604020202020204" pitchFamily="34" charset="0"/>
              </a:endParaRPr>
            </a:p>
          </p:txBody>
        </p:sp>
        <p:sp>
          <p:nvSpPr>
            <p:cNvPr id="124" name="Rectangle 123">
              <a:extLst>
                <a:ext uri="{FF2B5EF4-FFF2-40B4-BE49-F238E27FC236}">
                  <a16:creationId xmlns="" xmlns:a16="http://schemas.microsoft.com/office/drawing/2014/main" id="{DBA48520-7CBD-4CB6-9E62-FCB81998CE3C}"/>
                </a:ext>
              </a:extLst>
            </p:cNvPr>
            <p:cNvSpPr/>
            <p:nvPr/>
          </p:nvSpPr>
          <p:spPr>
            <a:xfrm>
              <a:off x="2562615" y="5659749"/>
              <a:ext cx="179212" cy="165781"/>
            </a:xfrm>
            <a:prstGeom prst="rect">
              <a:avLst/>
            </a:prstGeom>
            <a:solidFill>
              <a:schemeClr val="bg1"/>
            </a:solidFill>
          </p:spPr>
          <p:txBody>
            <a:bodyPr anchor="ctr">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000000">
                    <a:lumMod val="75000"/>
                    <a:lumOff val="25000"/>
                  </a:srgbClr>
                </a:solidFill>
                <a:effectLst/>
                <a:uLnTx/>
                <a:uFillTx/>
                <a:latin typeface="Arial" panose="020B0604020202020204" pitchFamily="34" charset="0"/>
                <a:ea typeface="Arial Unicode MS" charset="-128"/>
                <a:cs typeface="Arial" panose="020B0604020202020204" pitchFamily="34" charset="0"/>
              </a:endParaRPr>
            </a:p>
          </p:txBody>
        </p:sp>
        <p:sp>
          <p:nvSpPr>
            <p:cNvPr id="125" name="Rectangle 124">
              <a:extLst>
                <a:ext uri="{FF2B5EF4-FFF2-40B4-BE49-F238E27FC236}">
                  <a16:creationId xmlns="" xmlns:a16="http://schemas.microsoft.com/office/drawing/2014/main" id="{D72DB535-4A88-4E03-BEAF-E13714B78409}"/>
                </a:ext>
              </a:extLst>
            </p:cNvPr>
            <p:cNvSpPr/>
            <p:nvPr/>
          </p:nvSpPr>
          <p:spPr>
            <a:xfrm>
              <a:off x="2565417" y="6004169"/>
              <a:ext cx="182011" cy="165781"/>
            </a:xfrm>
            <a:prstGeom prst="rect">
              <a:avLst/>
            </a:prstGeom>
            <a:solidFill>
              <a:schemeClr val="bg1"/>
            </a:solidFill>
          </p:spPr>
          <p:txBody>
            <a:bodyPr anchor="ctr">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000000">
                    <a:lumMod val="75000"/>
                    <a:lumOff val="25000"/>
                  </a:srgbClr>
                </a:solidFill>
                <a:effectLst/>
                <a:uLnTx/>
                <a:uFillTx/>
                <a:latin typeface="Arial" panose="020B0604020202020204" pitchFamily="34" charset="0"/>
                <a:ea typeface="Arial Unicode MS" charset="-128"/>
                <a:cs typeface="Arial" panose="020B0604020202020204" pitchFamily="34" charset="0"/>
              </a:endParaRPr>
            </a:p>
          </p:txBody>
        </p:sp>
        <p:sp>
          <p:nvSpPr>
            <p:cNvPr id="290" name="Rectangle 289">
              <a:extLst>
                <a:ext uri="{FF2B5EF4-FFF2-40B4-BE49-F238E27FC236}">
                  <a16:creationId xmlns="" xmlns:a16="http://schemas.microsoft.com/office/drawing/2014/main" id="{FA79040A-B857-40C2-83DB-103942935CFC}"/>
                </a:ext>
              </a:extLst>
            </p:cNvPr>
            <p:cNvSpPr>
              <a:spLocks noChangeArrowheads="1"/>
            </p:cNvSpPr>
            <p:nvPr/>
          </p:nvSpPr>
          <p:spPr bwMode="auto">
            <a:xfrm>
              <a:off x="1638134" y="5391353"/>
              <a:ext cx="1755773" cy="4351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pPr lvl="0" defTabSz="609585">
                <a:defRPr/>
              </a:pPr>
              <a:r>
                <a:rPr lang="en-US" altLang="en-US" sz="1200" b="1" dirty="0">
                  <a:solidFill>
                    <a:srgbClr val="000000"/>
                  </a:solidFill>
                  <a:latin typeface="Arial" panose="020B0604020202020204" pitchFamily="34" charset="0"/>
                  <a:ea typeface="MS Mincho" panose="02020609040205080304" pitchFamily="49" charset="-128"/>
                  <a:cs typeface="Arial" panose="020B0604020202020204" pitchFamily="34" charset="0"/>
                </a:rPr>
                <a:t>Median </a:t>
              </a:r>
              <a:r>
                <a:rPr lang="en-US" altLang="en-US" sz="1200" b="1" dirty="0">
                  <a:solidFill>
                    <a:schemeClr val="accent1"/>
                  </a:solidFill>
                  <a:latin typeface="Arial" panose="020B0604020202020204" pitchFamily="34" charset="0"/>
                  <a:ea typeface="MS Mincho" panose="02020609040205080304" pitchFamily="49" charset="-128"/>
                  <a:cs typeface="Arial" panose="020B0604020202020204" pitchFamily="34" charset="0"/>
                </a:rPr>
                <a:t>NR</a:t>
              </a:r>
              <a:r>
                <a:rPr lang="en-US" altLang="en-US" sz="1200" b="1" dirty="0">
                  <a:solidFill>
                    <a:srgbClr val="000000"/>
                  </a:solidFill>
                  <a:latin typeface="Arial" panose="020B0604020202020204" pitchFamily="34" charset="0"/>
                  <a:ea typeface="MS Mincho" panose="02020609040205080304" pitchFamily="49" charset="-128"/>
                  <a:cs typeface="Arial" panose="020B0604020202020204" pitchFamily="34" charset="0"/>
                </a:rPr>
                <a:t> vs </a:t>
              </a:r>
              <a:r>
                <a:rPr lang="en-US" altLang="en-US" sz="1200" b="1" dirty="0">
                  <a:solidFill>
                    <a:schemeClr val="bg1">
                      <a:lumMod val="50000"/>
                    </a:schemeClr>
                  </a:solidFill>
                  <a:latin typeface="Arial" panose="020B0604020202020204" pitchFamily="34" charset="0"/>
                  <a:ea typeface="MS Mincho" panose="02020609040205080304" pitchFamily="49" charset="-128"/>
                  <a:cs typeface="Arial" panose="020B0604020202020204" pitchFamily="34" charset="0"/>
                </a:rPr>
                <a:t>9.92 </a:t>
              </a:r>
              <a:r>
                <a:rPr lang="en-US" altLang="en-US" sz="1200" b="1" dirty="0">
                  <a:solidFill>
                    <a:srgbClr val="000000"/>
                  </a:solidFill>
                  <a:latin typeface="Arial" panose="020B0604020202020204" pitchFamily="34" charset="0"/>
                  <a:ea typeface="MS Mincho" panose="02020609040205080304" pitchFamily="49" charset="-128"/>
                  <a:cs typeface="Arial" panose="020B0604020202020204" pitchFamily="34" charset="0"/>
                </a:rPr>
                <a:t>months</a:t>
              </a: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S Mincho" panose="02020609040205080304" pitchFamily="49" charset="-128"/>
                  <a:cs typeface="Arial" panose="020B0604020202020204" pitchFamily="34" charset="0"/>
                </a:rPr>
                <a:t/>
              </a:r>
              <a:b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S Mincho" panose="02020609040205080304" pitchFamily="49" charset="-128"/>
                  <a:cs typeface="Arial" panose="020B0604020202020204" pitchFamily="34" charset="0"/>
                </a:rPr>
              </a:br>
              <a:r>
                <a:rPr kumimoji="0" lang="en-US" altLang="en-US" sz="1200" b="1" i="0" u="none" strike="noStrike" kern="1200" cap="none" spc="0" normalizeH="0" baseline="0" noProof="0" dirty="0">
                  <a:ln>
                    <a:noFill/>
                  </a:ln>
                  <a:solidFill>
                    <a:srgbClr val="000000"/>
                  </a:solidFill>
                  <a:effectLst/>
                  <a:uLnTx/>
                  <a:uFillTx/>
                  <a:latin typeface="Arial" panose="020B0604020202020204" pitchFamily="34" charset="0"/>
                  <a:ea typeface="MS Mincho" panose="02020609040205080304" pitchFamily="49" charset="-128"/>
                  <a:cs typeface="Arial" panose="020B0604020202020204" pitchFamily="34" charset="0"/>
                </a:rPr>
                <a:t>HR </a:t>
              </a:r>
              <a:r>
                <a:rPr kumimoji="0" lang="en-US" altLang="en-US" sz="1200" i="0" u="none" strike="noStrike" kern="1200" cap="none" spc="0" normalizeH="0" baseline="0" noProof="0" dirty="0">
                  <a:ln>
                    <a:noFill/>
                  </a:ln>
                  <a:solidFill>
                    <a:srgbClr val="000000"/>
                  </a:solidFill>
                  <a:effectLst/>
                  <a:uLnTx/>
                  <a:uFillTx/>
                  <a:latin typeface="Arial" panose="020B0604020202020204" pitchFamily="34" charset="0"/>
                  <a:ea typeface="MS Mincho" panose="02020609040205080304" pitchFamily="49" charset="-128"/>
                  <a:cs typeface="Arial" panose="020B0604020202020204" pitchFamily="34" charset="0"/>
                </a:rPr>
                <a:t>(95% CI):</a:t>
              </a: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S Mincho" panose="02020609040205080304" pitchFamily="49" charset="-128"/>
                  <a:cs typeface="Arial" panose="020B0604020202020204" pitchFamily="34" charset="0"/>
                </a:rPr>
                <a:t> </a:t>
              </a:r>
              <a:r>
                <a:rPr kumimoji="0" lang="en-US" altLang="en-US" sz="1200" b="1" i="0" u="none" strike="noStrike" kern="1200" cap="none" spc="0" normalizeH="0" baseline="0" noProof="0" dirty="0">
                  <a:ln>
                    <a:noFill/>
                  </a:ln>
                  <a:solidFill>
                    <a:srgbClr val="000000"/>
                  </a:solidFill>
                  <a:effectLst/>
                  <a:uLnTx/>
                  <a:uFillTx/>
                  <a:latin typeface="Arial" panose="020B0604020202020204" pitchFamily="34" charset="0"/>
                  <a:ea typeface="MS Mincho" panose="02020609040205080304" pitchFamily="49" charset="-128"/>
                  <a:cs typeface="Arial" panose="020B0604020202020204" pitchFamily="34" charset="0"/>
                </a:rPr>
                <a:t>0.44 </a:t>
              </a:r>
              <a:r>
                <a:rPr lang="en-US" altLang="en-US" sz="1200" dirty="0">
                  <a:solidFill>
                    <a:srgbClr val="000000"/>
                  </a:solidFill>
                  <a:latin typeface="Arial" panose="020B0604020202020204" pitchFamily="34" charset="0"/>
                  <a:ea typeface="MS Mincho" panose="02020609040205080304" pitchFamily="49" charset="-128"/>
                  <a:cs typeface="Arial" panose="020B0604020202020204" pitchFamily="34" charset="0"/>
                </a:rPr>
                <a:t>(</a:t>
              </a: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S Mincho" panose="02020609040205080304" pitchFamily="49" charset="-128"/>
                  <a:cs typeface="Arial" panose="020B0604020202020204" pitchFamily="34" charset="0"/>
                </a:rPr>
                <a:t>0.22-0.91);</a:t>
              </a:r>
              <a:b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S Mincho" panose="02020609040205080304" pitchFamily="49" charset="-128"/>
                  <a:cs typeface="Arial" panose="020B0604020202020204" pitchFamily="34" charset="0"/>
                </a:rPr>
              </a:br>
              <a:r>
                <a:rPr kumimoji="0" lang="en-US" altLang="en-US" sz="1200" b="0" u="none" strike="noStrike" kern="1200" cap="none" spc="0" normalizeH="0" baseline="0" noProof="0" dirty="0">
                  <a:ln>
                    <a:noFill/>
                  </a:ln>
                  <a:solidFill>
                    <a:srgbClr val="000000"/>
                  </a:solidFill>
                  <a:effectLst/>
                  <a:uLnTx/>
                  <a:uFillTx/>
                  <a:latin typeface="Arial" panose="020B0604020202020204" pitchFamily="34" charset="0"/>
                  <a:ea typeface="MS Mincho" panose="02020609040205080304" pitchFamily="49" charset="-128"/>
                  <a:cs typeface="Arial" panose="020B0604020202020204" pitchFamily="34" charset="0"/>
                </a:rPr>
                <a:t>p=</a:t>
              </a: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S Mincho" panose="02020609040205080304" pitchFamily="49" charset="-128"/>
                  <a:cs typeface="Arial" panose="020B0604020202020204" pitchFamily="34" charset="0"/>
                </a:rPr>
                <a:t>0.02</a:t>
              </a:r>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420" name="Group 419"/>
            <p:cNvGrpSpPr/>
            <p:nvPr/>
          </p:nvGrpSpPr>
          <p:grpSpPr>
            <a:xfrm>
              <a:off x="1542844" y="4217035"/>
              <a:ext cx="3339160" cy="993833"/>
              <a:chOff x="1542844" y="4217035"/>
              <a:chExt cx="3339160" cy="993833"/>
            </a:xfrm>
          </p:grpSpPr>
          <p:sp>
            <p:nvSpPr>
              <p:cNvPr id="348" name="Oval 56">
                <a:extLst>
                  <a:ext uri="{FF2B5EF4-FFF2-40B4-BE49-F238E27FC236}">
                    <a16:creationId xmlns="" xmlns:a16="http://schemas.microsoft.com/office/drawing/2014/main" id="{AD0B6729-4092-42F8-B684-F46BF0FC89E5}"/>
                  </a:ext>
                </a:extLst>
              </p:cNvPr>
              <p:cNvSpPr>
                <a:spLocks noChangeArrowheads="1"/>
              </p:cNvSpPr>
              <p:nvPr/>
            </p:nvSpPr>
            <p:spPr bwMode="auto">
              <a:xfrm>
                <a:off x="2139508" y="4435256"/>
                <a:ext cx="46726" cy="47326"/>
              </a:xfrm>
              <a:prstGeom prst="ellipse">
                <a:avLst/>
              </a:prstGeom>
              <a:noFill/>
              <a:ln w="12700" cap="flat">
                <a:solidFill>
                  <a:srgbClr val="7D8232"/>
                </a:solidFill>
                <a:prstDash val="solid"/>
                <a:miter lim="800000"/>
                <a:headEnd/>
                <a:tailEnd/>
              </a:ln>
            </p:spPr>
            <p:txBody>
              <a:bodyPr lIns="91435" tIns="45719" rIns="91435" bIns="45719"/>
              <a:lstStyle/>
              <a:p>
                <a:pPr marL="0" marR="0" lvl="0" indent="0" algn="l" defTabSz="45715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349" name="Oval 57">
                <a:extLst>
                  <a:ext uri="{FF2B5EF4-FFF2-40B4-BE49-F238E27FC236}">
                    <a16:creationId xmlns="" xmlns:a16="http://schemas.microsoft.com/office/drawing/2014/main" id="{46236060-0841-4FDF-AE74-8147D000BAA6}"/>
                  </a:ext>
                </a:extLst>
              </p:cNvPr>
              <p:cNvSpPr>
                <a:spLocks noChangeArrowheads="1"/>
              </p:cNvSpPr>
              <p:nvPr/>
            </p:nvSpPr>
            <p:spPr bwMode="auto">
              <a:xfrm>
                <a:off x="1981356" y="4390561"/>
                <a:ext cx="46726" cy="49954"/>
              </a:xfrm>
              <a:prstGeom prst="ellipse">
                <a:avLst/>
              </a:prstGeom>
              <a:noFill/>
              <a:ln w="12700" cap="flat">
                <a:solidFill>
                  <a:schemeClr val="accent6"/>
                </a:solidFill>
                <a:prstDash val="solid"/>
                <a:miter lim="800000"/>
                <a:headEnd/>
                <a:tailEnd/>
              </a:ln>
            </p:spPr>
            <p:txBody>
              <a:bodyPr lIns="91435" tIns="45719" rIns="91435" bIns="45719"/>
              <a:lstStyle/>
              <a:p>
                <a:pPr marL="0" marR="0" lvl="0" indent="0" algn="l" defTabSz="45715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350" name="Oval 58">
                <a:extLst>
                  <a:ext uri="{FF2B5EF4-FFF2-40B4-BE49-F238E27FC236}">
                    <a16:creationId xmlns="" xmlns:a16="http://schemas.microsoft.com/office/drawing/2014/main" id="{0422F02B-7125-4E8B-9D79-48F013754E62}"/>
                  </a:ext>
                </a:extLst>
              </p:cNvPr>
              <p:cNvSpPr>
                <a:spLocks noChangeArrowheads="1"/>
              </p:cNvSpPr>
              <p:nvPr/>
            </p:nvSpPr>
            <p:spPr bwMode="auto">
              <a:xfrm>
                <a:off x="1956195" y="4390561"/>
                <a:ext cx="46728" cy="49954"/>
              </a:xfrm>
              <a:prstGeom prst="ellipse">
                <a:avLst/>
              </a:prstGeom>
              <a:noFill/>
              <a:ln w="12700" cap="flat">
                <a:solidFill>
                  <a:schemeClr val="accent6"/>
                </a:solidFill>
                <a:prstDash val="solid"/>
                <a:miter lim="800000"/>
                <a:headEnd/>
                <a:tailEnd/>
              </a:ln>
            </p:spPr>
            <p:txBody>
              <a:bodyPr lIns="91435" tIns="45719" rIns="91435" bIns="45719"/>
              <a:lstStyle/>
              <a:p>
                <a:pPr marL="0" marR="0" lvl="0" indent="0" algn="l" defTabSz="45715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351" name="Oval 63">
                <a:extLst>
                  <a:ext uri="{FF2B5EF4-FFF2-40B4-BE49-F238E27FC236}">
                    <a16:creationId xmlns="" xmlns:a16="http://schemas.microsoft.com/office/drawing/2014/main" id="{2D0B0EE1-D24E-4DD3-BDB3-70C9BF38C077}"/>
                  </a:ext>
                </a:extLst>
              </p:cNvPr>
              <p:cNvSpPr>
                <a:spLocks noChangeArrowheads="1"/>
              </p:cNvSpPr>
              <p:nvPr/>
            </p:nvSpPr>
            <p:spPr bwMode="auto">
              <a:xfrm>
                <a:off x="1686619" y="4314314"/>
                <a:ext cx="46726" cy="49955"/>
              </a:xfrm>
              <a:prstGeom prst="ellipse">
                <a:avLst/>
              </a:prstGeom>
              <a:noFill/>
              <a:ln w="12700" cap="flat">
                <a:solidFill>
                  <a:schemeClr val="accent6"/>
                </a:solidFill>
                <a:prstDash val="solid"/>
                <a:miter lim="800000"/>
                <a:headEnd/>
                <a:tailEnd/>
              </a:ln>
            </p:spPr>
            <p:txBody>
              <a:bodyPr lIns="91435" tIns="45719" rIns="91435" bIns="45719"/>
              <a:lstStyle/>
              <a:p>
                <a:pPr marL="0" marR="0" lvl="0" indent="0" algn="l" defTabSz="45715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352" name="Oval 66">
                <a:extLst>
                  <a:ext uri="{FF2B5EF4-FFF2-40B4-BE49-F238E27FC236}">
                    <a16:creationId xmlns="" xmlns:a16="http://schemas.microsoft.com/office/drawing/2014/main" id="{0B2E1FBE-6592-4F5D-BE87-8A6555B8B85C}"/>
                  </a:ext>
                </a:extLst>
              </p:cNvPr>
              <p:cNvSpPr>
                <a:spLocks noChangeArrowheads="1"/>
              </p:cNvSpPr>
              <p:nvPr/>
            </p:nvSpPr>
            <p:spPr bwMode="auto">
              <a:xfrm>
                <a:off x="1798042" y="4343236"/>
                <a:ext cx="46728" cy="49954"/>
              </a:xfrm>
              <a:prstGeom prst="ellipse">
                <a:avLst/>
              </a:prstGeom>
              <a:noFill/>
              <a:ln w="12700" cap="flat">
                <a:solidFill>
                  <a:schemeClr val="accent6"/>
                </a:solidFill>
                <a:prstDash val="solid"/>
                <a:miter lim="800000"/>
                <a:headEnd/>
                <a:tailEnd/>
              </a:ln>
            </p:spPr>
            <p:txBody>
              <a:bodyPr lIns="91435" tIns="45719" rIns="91435" bIns="45719"/>
              <a:lstStyle/>
              <a:p>
                <a:pPr marL="0" marR="0" lvl="0" indent="0" algn="l" defTabSz="45715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353" name="Oval 42">
                <a:extLst>
                  <a:ext uri="{FF2B5EF4-FFF2-40B4-BE49-F238E27FC236}">
                    <a16:creationId xmlns="" xmlns:a16="http://schemas.microsoft.com/office/drawing/2014/main" id="{CC01032D-C8A7-45F8-8639-5DBD593EF6A6}"/>
                  </a:ext>
                </a:extLst>
              </p:cNvPr>
              <p:cNvSpPr>
                <a:spLocks noChangeArrowheads="1"/>
              </p:cNvSpPr>
              <p:nvPr/>
            </p:nvSpPr>
            <p:spPr bwMode="auto">
              <a:xfrm>
                <a:off x="1823204" y="4343236"/>
                <a:ext cx="43132" cy="49954"/>
              </a:xfrm>
              <a:prstGeom prst="ellipse">
                <a:avLst/>
              </a:prstGeom>
              <a:noFill/>
              <a:ln w="12700" cap="flat">
                <a:solidFill>
                  <a:schemeClr val="accent6"/>
                </a:solidFill>
                <a:prstDash val="solid"/>
                <a:miter lim="800000"/>
                <a:headEnd/>
                <a:tailEnd/>
              </a:ln>
            </p:spPr>
            <p:txBody>
              <a:bodyPr lIns="91435" tIns="45719" rIns="91435" bIns="45719"/>
              <a:lstStyle/>
              <a:p>
                <a:pPr marL="0" marR="0" lvl="0" indent="0" algn="l" defTabSz="45715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354" name="Oval 64">
                <a:extLst>
                  <a:ext uri="{FF2B5EF4-FFF2-40B4-BE49-F238E27FC236}">
                    <a16:creationId xmlns="" xmlns:a16="http://schemas.microsoft.com/office/drawing/2014/main" id="{673B4A6A-C74B-4E12-8853-68CCDE039620}"/>
                  </a:ext>
                </a:extLst>
              </p:cNvPr>
              <p:cNvSpPr>
                <a:spLocks noChangeArrowheads="1"/>
              </p:cNvSpPr>
              <p:nvPr/>
            </p:nvSpPr>
            <p:spPr bwMode="auto">
              <a:xfrm>
                <a:off x="1661457" y="4245955"/>
                <a:ext cx="43132" cy="49955"/>
              </a:xfrm>
              <a:prstGeom prst="ellipse">
                <a:avLst/>
              </a:prstGeom>
              <a:noFill/>
              <a:ln w="12700" cap="flat">
                <a:solidFill>
                  <a:schemeClr val="accent6"/>
                </a:solidFill>
                <a:prstDash val="solid"/>
                <a:miter lim="800000"/>
                <a:headEnd/>
                <a:tailEnd/>
              </a:ln>
            </p:spPr>
            <p:txBody>
              <a:bodyPr lIns="91435" tIns="45719" rIns="91435" bIns="45719"/>
              <a:lstStyle/>
              <a:p>
                <a:pPr marL="0" marR="0" lvl="0" indent="0" algn="l" defTabSz="45715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355" name="Oval 59">
                <a:extLst>
                  <a:ext uri="{FF2B5EF4-FFF2-40B4-BE49-F238E27FC236}">
                    <a16:creationId xmlns="" xmlns:a16="http://schemas.microsoft.com/office/drawing/2014/main" id="{16773AF8-4F1C-46CF-B794-067013906378}"/>
                  </a:ext>
                </a:extLst>
              </p:cNvPr>
              <p:cNvSpPr>
                <a:spLocks noChangeArrowheads="1"/>
              </p:cNvSpPr>
              <p:nvPr/>
            </p:nvSpPr>
            <p:spPr bwMode="auto">
              <a:xfrm>
                <a:off x="1859148" y="4390561"/>
                <a:ext cx="43132" cy="49954"/>
              </a:xfrm>
              <a:prstGeom prst="ellipse">
                <a:avLst/>
              </a:prstGeom>
              <a:noFill/>
              <a:ln w="12700" cap="flat">
                <a:solidFill>
                  <a:schemeClr val="accent6"/>
                </a:solidFill>
                <a:prstDash val="solid"/>
                <a:miter lim="800000"/>
                <a:headEnd/>
                <a:tailEnd/>
              </a:ln>
            </p:spPr>
            <p:txBody>
              <a:bodyPr lIns="91435" tIns="45719" rIns="91435" bIns="45719"/>
              <a:lstStyle/>
              <a:p>
                <a:pPr marL="0" marR="0" lvl="0" indent="0" algn="l" defTabSz="45715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356" name="Freeform 67">
                <a:extLst>
                  <a:ext uri="{FF2B5EF4-FFF2-40B4-BE49-F238E27FC236}">
                    <a16:creationId xmlns="" xmlns:a16="http://schemas.microsoft.com/office/drawing/2014/main" id="{9BD16920-9A98-4E5C-AB91-31312DD38BE4}"/>
                  </a:ext>
                </a:extLst>
              </p:cNvPr>
              <p:cNvSpPr>
                <a:spLocks/>
              </p:cNvSpPr>
              <p:nvPr/>
            </p:nvSpPr>
            <p:spPr bwMode="auto">
              <a:xfrm>
                <a:off x="1568004" y="4243327"/>
                <a:ext cx="3292434" cy="941250"/>
              </a:xfrm>
              <a:custGeom>
                <a:avLst/>
                <a:gdLst>
                  <a:gd name="T0" fmla="*/ 0 w 1818"/>
                  <a:gd name="T1" fmla="*/ 0 h 469"/>
                  <a:gd name="T2" fmla="*/ 64 w 1818"/>
                  <a:gd name="T3" fmla="*/ 0 h 469"/>
                  <a:gd name="T4" fmla="*/ 64 w 1818"/>
                  <a:gd name="T5" fmla="*/ 20 h 469"/>
                  <a:gd name="T6" fmla="*/ 67 w 1818"/>
                  <a:gd name="T7" fmla="*/ 20 h 469"/>
                  <a:gd name="T8" fmla="*/ 67 w 1818"/>
                  <a:gd name="T9" fmla="*/ 47 h 469"/>
                  <a:gd name="T10" fmla="*/ 85 w 1818"/>
                  <a:gd name="T11" fmla="*/ 47 h 469"/>
                  <a:gd name="T12" fmla="*/ 85 w 1818"/>
                  <a:gd name="T13" fmla="*/ 64 h 469"/>
                  <a:gd name="T14" fmla="*/ 166 w 1818"/>
                  <a:gd name="T15" fmla="*/ 64 h 469"/>
                  <a:gd name="T16" fmla="*/ 166 w 1818"/>
                  <a:gd name="T17" fmla="*/ 85 h 469"/>
                  <a:gd name="T18" fmla="*/ 245 w 1818"/>
                  <a:gd name="T19" fmla="*/ 85 h 469"/>
                  <a:gd name="T20" fmla="*/ 245 w 1818"/>
                  <a:gd name="T21" fmla="*/ 108 h 469"/>
                  <a:gd name="T22" fmla="*/ 330 w 1818"/>
                  <a:gd name="T23" fmla="*/ 108 h 469"/>
                  <a:gd name="T24" fmla="*/ 330 w 1818"/>
                  <a:gd name="T25" fmla="*/ 192 h 469"/>
                  <a:gd name="T26" fmla="*/ 502 w 1818"/>
                  <a:gd name="T27" fmla="*/ 192 h 469"/>
                  <a:gd name="T28" fmla="*/ 502 w 1818"/>
                  <a:gd name="T29" fmla="*/ 230 h 469"/>
                  <a:gd name="T30" fmla="*/ 511 w 1818"/>
                  <a:gd name="T31" fmla="*/ 230 h 469"/>
                  <a:gd name="T32" fmla="*/ 511 w 1818"/>
                  <a:gd name="T33" fmla="*/ 273 h 469"/>
                  <a:gd name="T34" fmla="*/ 679 w 1818"/>
                  <a:gd name="T35" fmla="*/ 273 h 469"/>
                  <a:gd name="T36" fmla="*/ 679 w 1818"/>
                  <a:gd name="T37" fmla="*/ 317 h 469"/>
                  <a:gd name="T38" fmla="*/ 770 w 1818"/>
                  <a:gd name="T39" fmla="*/ 317 h 469"/>
                  <a:gd name="T40" fmla="*/ 770 w 1818"/>
                  <a:gd name="T41" fmla="*/ 382 h 469"/>
                  <a:gd name="T42" fmla="*/ 941 w 1818"/>
                  <a:gd name="T43" fmla="*/ 382 h 469"/>
                  <a:gd name="T44" fmla="*/ 941 w 1818"/>
                  <a:gd name="T45" fmla="*/ 469 h 469"/>
                  <a:gd name="T46" fmla="*/ 1818 w 1818"/>
                  <a:gd name="T47" fmla="*/ 469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18" h="469">
                    <a:moveTo>
                      <a:pt x="0" y="0"/>
                    </a:moveTo>
                    <a:lnTo>
                      <a:pt x="64" y="0"/>
                    </a:lnTo>
                    <a:lnTo>
                      <a:pt x="64" y="20"/>
                    </a:lnTo>
                    <a:lnTo>
                      <a:pt x="67" y="20"/>
                    </a:lnTo>
                    <a:lnTo>
                      <a:pt x="67" y="47"/>
                    </a:lnTo>
                    <a:lnTo>
                      <a:pt x="85" y="47"/>
                    </a:lnTo>
                    <a:lnTo>
                      <a:pt x="85" y="64"/>
                    </a:lnTo>
                    <a:lnTo>
                      <a:pt x="166" y="64"/>
                    </a:lnTo>
                    <a:lnTo>
                      <a:pt x="166" y="85"/>
                    </a:lnTo>
                    <a:lnTo>
                      <a:pt x="245" y="85"/>
                    </a:lnTo>
                    <a:lnTo>
                      <a:pt x="245" y="108"/>
                    </a:lnTo>
                    <a:lnTo>
                      <a:pt x="330" y="108"/>
                    </a:lnTo>
                    <a:lnTo>
                      <a:pt x="330" y="192"/>
                    </a:lnTo>
                    <a:lnTo>
                      <a:pt x="502" y="192"/>
                    </a:lnTo>
                    <a:lnTo>
                      <a:pt x="502" y="230"/>
                    </a:lnTo>
                    <a:lnTo>
                      <a:pt x="511" y="230"/>
                    </a:lnTo>
                    <a:lnTo>
                      <a:pt x="511" y="273"/>
                    </a:lnTo>
                    <a:lnTo>
                      <a:pt x="679" y="273"/>
                    </a:lnTo>
                    <a:lnTo>
                      <a:pt x="679" y="317"/>
                    </a:lnTo>
                    <a:lnTo>
                      <a:pt x="770" y="317"/>
                    </a:lnTo>
                    <a:lnTo>
                      <a:pt x="770" y="382"/>
                    </a:lnTo>
                    <a:lnTo>
                      <a:pt x="941" y="382"/>
                    </a:lnTo>
                    <a:lnTo>
                      <a:pt x="941" y="469"/>
                    </a:lnTo>
                    <a:lnTo>
                      <a:pt x="1818" y="469"/>
                    </a:lnTo>
                  </a:path>
                </a:pathLst>
              </a:custGeom>
              <a:noFill/>
              <a:ln w="12700" cap="flat">
                <a:solidFill>
                  <a:schemeClr val="accent6"/>
                </a:solidFill>
                <a:prstDash val="solid"/>
                <a:miter lim="800000"/>
                <a:headEnd/>
                <a:tailEnd/>
              </a:ln>
            </p:spPr>
            <p:txBody>
              <a:bodyPr lIns="91435" tIns="45719" rIns="91435" bIns="45719"/>
              <a:lstStyle/>
              <a:p>
                <a:pPr marL="0" marR="0" lvl="0" indent="0" algn="l" defTabSz="45715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357" name="Freeform 68">
                <a:extLst>
                  <a:ext uri="{FF2B5EF4-FFF2-40B4-BE49-F238E27FC236}">
                    <a16:creationId xmlns="" xmlns:a16="http://schemas.microsoft.com/office/drawing/2014/main" id="{BE4B3487-B9BE-4136-846D-54886115E7C0}"/>
                  </a:ext>
                </a:extLst>
              </p:cNvPr>
              <p:cNvSpPr>
                <a:spLocks/>
              </p:cNvSpPr>
              <p:nvPr/>
            </p:nvSpPr>
            <p:spPr bwMode="auto">
              <a:xfrm>
                <a:off x="1568004" y="4243327"/>
                <a:ext cx="3134283" cy="389120"/>
              </a:xfrm>
              <a:custGeom>
                <a:avLst/>
                <a:gdLst>
                  <a:gd name="T0" fmla="*/ 1732 w 1732"/>
                  <a:gd name="T1" fmla="*/ 194 h 194"/>
                  <a:gd name="T2" fmla="*/ 1034 w 1732"/>
                  <a:gd name="T3" fmla="*/ 194 h 194"/>
                  <a:gd name="T4" fmla="*/ 1034 w 1732"/>
                  <a:gd name="T5" fmla="*/ 176 h 194"/>
                  <a:gd name="T6" fmla="*/ 1030 w 1732"/>
                  <a:gd name="T7" fmla="*/ 176 h 194"/>
                  <a:gd name="T8" fmla="*/ 1030 w 1732"/>
                  <a:gd name="T9" fmla="*/ 159 h 194"/>
                  <a:gd name="T10" fmla="*/ 854 w 1732"/>
                  <a:gd name="T11" fmla="*/ 159 h 194"/>
                  <a:gd name="T12" fmla="*/ 854 w 1732"/>
                  <a:gd name="T13" fmla="*/ 146 h 194"/>
                  <a:gd name="T14" fmla="*/ 851 w 1732"/>
                  <a:gd name="T15" fmla="*/ 146 h 194"/>
                  <a:gd name="T16" fmla="*/ 851 w 1732"/>
                  <a:gd name="T17" fmla="*/ 130 h 194"/>
                  <a:gd name="T18" fmla="*/ 502 w 1732"/>
                  <a:gd name="T19" fmla="*/ 130 h 194"/>
                  <a:gd name="T20" fmla="*/ 502 w 1732"/>
                  <a:gd name="T21" fmla="*/ 123 h 194"/>
                  <a:gd name="T22" fmla="*/ 415 w 1732"/>
                  <a:gd name="T23" fmla="*/ 123 h 194"/>
                  <a:gd name="T24" fmla="*/ 415 w 1732"/>
                  <a:gd name="T25" fmla="*/ 112 h 194"/>
                  <a:gd name="T26" fmla="*/ 330 w 1732"/>
                  <a:gd name="T27" fmla="*/ 112 h 194"/>
                  <a:gd name="T28" fmla="*/ 330 w 1732"/>
                  <a:gd name="T29" fmla="*/ 105 h 194"/>
                  <a:gd name="T30" fmla="*/ 327 w 1732"/>
                  <a:gd name="T31" fmla="*/ 105 h 194"/>
                  <a:gd name="T32" fmla="*/ 327 w 1732"/>
                  <a:gd name="T33" fmla="*/ 97 h 194"/>
                  <a:gd name="T34" fmla="*/ 242 w 1732"/>
                  <a:gd name="T35" fmla="*/ 97 h 194"/>
                  <a:gd name="T36" fmla="*/ 242 w 1732"/>
                  <a:gd name="T37" fmla="*/ 90 h 194"/>
                  <a:gd name="T38" fmla="*/ 166 w 1732"/>
                  <a:gd name="T39" fmla="*/ 90 h 194"/>
                  <a:gd name="T40" fmla="*/ 166 w 1732"/>
                  <a:gd name="T41" fmla="*/ 64 h 194"/>
                  <a:gd name="T42" fmla="*/ 151 w 1732"/>
                  <a:gd name="T43" fmla="*/ 64 h 194"/>
                  <a:gd name="T44" fmla="*/ 151 w 1732"/>
                  <a:gd name="T45" fmla="*/ 21 h 194"/>
                  <a:gd name="T46" fmla="*/ 67 w 1732"/>
                  <a:gd name="T47" fmla="*/ 21 h 194"/>
                  <a:gd name="T48" fmla="*/ 67 w 1732"/>
                  <a:gd name="T49" fmla="*/ 14 h 194"/>
                  <a:gd name="T50" fmla="*/ 64 w 1732"/>
                  <a:gd name="T51" fmla="*/ 14 h 194"/>
                  <a:gd name="T52" fmla="*/ 64 w 1732"/>
                  <a:gd name="T53" fmla="*/ 0 h 194"/>
                  <a:gd name="T54" fmla="*/ 0 w 1732"/>
                  <a:gd name="T55" fmla="*/ 0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32" h="194">
                    <a:moveTo>
                      <a:pt x="1732" y="194"/>
                    </a:moveTo>
                    <a:lnTo>
                      <a:pt x="1034" y="194"/>
                    </a:lnTo>
                    <a:lnTo>
                      <a:pt x="1034" y="176"/>
                    </a:lnTo>
                    <a:lnTo>
                      <a:pt x="1030" y="176"/>
                    </a:lnTo>
                    <a:lnTo>
                      <a:pt x="1030" y="159"/>
                    </a:lnTo>
                    <a:lnTo>
                      <a:pt x="854" y="159"/>
                    </a:lnTo>
                    <a:lnTo>
                      <a:pt x="854" y="146"/>
                    </a:lnTo>
                    <a:lnTo>
                      <a:pt x="851" y="146"/>
                    </a:lnTo>
                    <a:lnTo>
                      <a:pt x="851" y="130"/>
                    </a:lnTo>
                    <a:lnTo>
                      <a:pt x="502" y="130"/>
                    </a:lnTo>
                    <a:lnTo>
                      <a:pt x="502" y="123"/>
                    </a:lnTo>
                    <a:lnTo>
                      <a:pt x="415" y="123"/>
                    </a:lnTo>
                    <a:lnTo>
                      <a:pt x="415" y="112"/>
                    </a:lnTo>
                    <a:lnTo>
                      <a:pt x="330" y="112"/>
                    </a:lnTo>
                    <a:lnTo>
                      <a:pt x="330" y="105"/>
                    </a:lnTo>
                    <a:lnTo>
                      <a:pt x="327" y="105"/>
                    </a:lnTo>
                    <a:lnTo>
                      <a:pt x="327" y="97"/>
                    </a:lnTo>
                    <a:lnTo>
                      <a:pt x="242" y="97"/>
                    </a:lnTo>
                    <a:lnTo>
                      <a:pt x="242" y="90"/>
                    </a:lnTo>
                    <a:lnTo>
                      <a:pt x="166" y="90"/>
                    </a:lnTo>
                    <a:lnTo>
                      <a:pt x="166" y="64"/>
                    </a:lnTo>
                    <a:lnTo>
                      <a:pt x="151" y="64"/>
                    </a:lnTo>
                    <a:lnTo>
                      <a:pt x="151" y="21"/>
                    </a:lnTo>
                    <a:lnTo>
                      <a:pt x="67" y="21"/>
                    </a:lnTo>
                    <a:lnTo>
                      <a:pt x="67" y="14"/>
                    </a:lnTo>
                    <a:lnTo>
                      <a:pt x="64" y="14"/>
                    </a:lnTo>
                    <a:lnTo>
                      <a:pt x="64" y="0"/>
                    </a:lnTo>
                    <a:lnTo>
                      <a:pt x="0" y="0"/>
                    </a:lnTo>
                  </a:path>
                </a:pathLst>
              </a:custGeom>
              <a:noFill/>
              <a:ln w="1270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91435" tIns="45719" rIns="91435" bIns="45719"/>
              <a:lstStyle/>
              <a:p>
                <a:pPr marL="0" marR="0" lvl="0" indent="0" algn="l" defTabSz="45715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358" name="Oval 5">
                <a:extLst>
                  <a:ext uri="{FF2B5EF4-FFF2-40B4-BE49-F238E27FC236}">
                    <a16:creationId xmlns="" xmlns:a16="http://schemas.microsoft.com/office/drawing/2014/main" id="{3CF44DA9-B964-457E-B790-0DC03DCB2D36}"/>
                  </a:ext>
                </a:extLst>
              </p:cNvPr>
              <p:cNvSpPr>
                <a:spLocks noChangeArrowheads="1"/>
              </p:cNvSpPr>
              <p:nvPr/>
            </p:nvSpPr>
            <p:spPr bwMode="auto">
              <a:xfrm>
                <a:off x="4835278" y="5158285"/>
                <a:ext cx="46726" cy="52583"/>
              </a:xfrm>
              <a:prstGeom prst="ellipse">
                <a:avLst/>
              </a:prstGeom>
              <a:noFill/>
              <a:ln w="12700" cap="flat">
                <a:solidFill>
                  <a:schemeClr val="accent6"/>
                </a:solidFill>
                <a:prstDash val="solid"/>
                <a:miter lim="800000"/>
                <a:headEnd/>
                <a:tailEnd/>
              </a:ln>
            </p:spPr>
            <p:txBody>
              <a:bodyPr lIns="91435" tIns="45719" rIns="91435" bIns="45719"/>
              <a:lstStyle/>
              <a:p>
                <a:pPr marL="0" marR="0" lvl="0" indent="0" algn="l" defTabSz="45715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359" name="Oval 6">
                <a:extLst>
                  <a:ext uri="{FF2B5EF4-FFF2-40B4-BE49-F238E27FC236}">
                    <a16:creationId xmlns="" xmlns:a16="http://schemas.microsoft.com/office/drawing/2014/main" id="{378BEBA4-F17D-4724-834B-698B6F425D17}"/>
                  </a:ext>
                </a:extLst>
              </p:cNvPr>
              <p:cNvSpPr>
                <a:spLocks noChangeArrowheads="1"/>
              </p:cNvSpPr>
              <p:nvPr/>
            </p:nvSpPr>
            <p:spPr bwMode="auto">
              <a:xfrm>
                <a:off x="4680720" y="4608783"/>
                <a:ext cx="43132" cy="49955"/>
              </a:xfrm>
              <a:prstGeom prst="ellipse">
                <a:avLst/>
              </a:prstGeom>
              <a:noFill/>
              <a:ln w="12700" cap="flat">
                <a:solidFill>
                  <a:schemeClr val="accent1"/>
                </a:solidFill>
                <a:prstDash val="solid"/>
                <a:miter lim="800000"/>
                <a:headEnd/>
                <a:tailEnd/>
              </a:ln>
            </p:spPr>
            <p:txBody>
              <a:bodyPr lIns="91435" tIns="45719" rIns="91435" bIns="45719"/>
              <a:lstStyle/>
              <a:p>
                <a:pPr marL="0" marR="0" lvl="0" indent="0" algn="l" defTabSz="45715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360" name="Oval 7">
                <a:extLst>
                  <a:ext uri="{FF2B5EF4-FFF2-40B4-BE49-F238E27FC236}">
                    <a16:creationId xmlns="" xmlns:a16="http://schemas.microsoft.com/office/drawing/2014/main" id="{DE5A9953-1C85-4165-9BAD-6992E4E395A5}"/>
                  </a:ext>
                </a:extLst>
              </p:cNvPr>
              <p:cNvSpPr>
                <a:spLocks noChangeArrowheads="1"/>
              </p:cNvSpPr>
              <p:nvPr/>
            </p:nvSpPr>
            <p:spPr bwMode="auto">
              <a:xfrm>
                <a:off x="4522568" y="4608783"/>
                <a:ext cx="46728" cy="49955"/>
              </a:xfrm>
              <a:prstGeom prst="ellipse">
                <a:avLst/>
              </a:prstGeom>
              <a:noFill/>
              <a:ln w="12700" cap="flat">
                <a:solidFill>
                  <a:schemeClr val="accent1"/>
                </a:solidFill>
                <a:prstDash val="solid"/>
                <a:miter lim="800000"/>
                <a:headEnd/>
                <a:tailEnd/>
              </a:ln>
            </p:spPr>
            <p:txBody>
              <a:bodyPr lIns="91435" tIns="45719" rIns="91435" bIns="45719"/>
              <a:lstStyle/>
              <a:p>
                <a:pPr marL="0" marR="0" lvl="0" indent="0" algn="l" defTabSz="45715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361" name="Oval 9">
                <a:extLst>
                  <a:ext uri="{FF2B5EF4-FFF2-40B4-BE49-F238E27FC236}">
                    <a16:creationId xmlns="" xmlns:a16="http://schemas.microsoft.com/office/drawing/2014/main" id="{71386AF6-02D5-4EEC-9D76-C33F3021DD6A}"/>
                  </a:ext>
                </a:extLst>
              </p:cNvPr>
              <p:cNvSpPr>
                <a:spLocks noChangeArrowheads="1"/>
              </p:cNvSpPr>
              <p:nvPr/>
            </p:nvSpPr>
            <p:spPr bwMode="auto">
              <a:xfrm>
                <a:off x="4378794" y="4608783"/>
                <a:ext cx="43132" cy="49955"/>
              </a:xfrm>
              <a:prstGeom prst="ellipse">
                <a:avLst/>
              </a:prstGeom>
              <a:noFill/>
              <a:ln w="12700" cap="flat">
                <a:solidFill>
                  <a:schemeClr val="accent1"/>
                </a:solidFill>
                <a:prstDash val="solid"/>
                <a:miter lim="800000"/>
                <a:headEnd/>
                <a:tailEnd/>
              </a:ln>
            </p:spPr>
            <p:txBody>
              <a:bodyPr lIns="91435" tIns="45719" rIns="91435" bIns="45719"/>
              <a:lstStyle/>
              <a:p>
                <a:pPr marL="0" marR="0" lvl="0" indent="0" algn="l" defTabSz="45715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362" name="Oval 10">
                <a:extLst>
                  <a:ext uri="{FF2B5EF4-FFF2-40B4-BE49-F238E27FC236}">
                    <a16:creationId xmlns="" xmlns:a16="http://schemas.microsoft.com/office/drawing/2014/main" id="{7FC11940-D4E9-412E-8AE1-A8C69BC5ABBF}"/>
                  </a:ext>
                </a:extLst>
              </p:cNvPr>
              <p:cNvSpPr>
                <a:spLocks noChangeArrowheads="1"/>
              </p:cNvSpPr>
              <p:nvPr/>
            </p:nvSpPr>
            <p:spPr bwMode="auto">
              <a:xfrm>
                <a:off x="4058897" y="4608783"/>
                <a:ext cx="43132" cy="49955"/>
              </a:xfrm>
              <a:prstGeom prst="ellipse">
                <a:avLst/>
              </a:prstGeom>
              <a:noFill/>
              <a:ln w="12700" cap="flat">
                <a:solidFill>
                  <a:schemeClr val="accent1"/>
                </a:solidFill>
                <a:prstDash val="solid"/>
                <a:miter lim="800000"/>
                <a:headEnd/>
                <a:tailEnd/>
              </a:ln>
            </p:spPr>
            <p:txBody>
              <a:bodyPr lIns="91435" tIns="45719" rIns="91435" bIns="45719"/>
              <a:lstStyle/>
              <a:p>
                <a:pPr marL="0" marR="0" lvl="0" indent="0" algn="l" defTabSz="45715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363" name="Oval 11">
                <a:extLst>
                  <a:ext uri="{FF2B5EF4-FFF2-40B4-BE49-F238E27FC236}">
                    <a16:creationId xmlns="" xmlns:a16="http://schemas.microsoft.com/office/drawing/2014/main" id="{D845F186-1EBA-4878-B76E-48D368C32CFF}"/>
                  </a:ext>
                </a:extLst>
              </p:cNvPr>
              <p:cNvSpPr>
                <a:spLocks noChangeArrowheads="1"/>
              </p:cNvSpPr>
              <p:nvPr/>
            </p:nvSpPr>
            <p:spPr bwMode="auto">
              <a:xfrm>
                <a:off x="4044519" y="4608783"/>
                <a:ext cx="43132" cy="49955"/>
              </a:xfrm>
              <a:prstGeom prst="ellipse">
                <a:avLst/>
              </a:prstGeom>
              <a:noFill/>
              <a:ln w="12700" cap="flat">
                <a:solidFill>
                  <a:schemeClr val="accent1"/>
                </a:solidFill>
                <a:prstDash val="solid"/>
                <a:miter lim="800000"/>
                <a:headEnd/>
                <a:tailEnd/>
              </a:ln>
            </p:spPr>
            <p:txBody>
              <a:bodyPr lIns="91435" tIns="45719" rIns="91435" bIns="45719"/>
              <a:lstStyle/>
              <a:p>
                <a:pPr marL="0" marR="0" lvl="0" indent="0" algn="l" defTabSz="45715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364" name="Oval 12">
                <a:extLst>
                  <a:ext uri="{FF2B5EF4-FFF2-40B4-BE49-F238E27FC236}">
                    <a16:creationId xmlns="" xmlns:a16="http://schemas.microsoft.com/office/drawing/2014/main" id="{0A58507C-E543-4CF0-B43B-A72F7058EBD8}"/>
                  </a:ext>
                </a:extLst>
              </p:cNvPr>
              <p:cNvSpPr>
                <a:spLocks noChangeArrowheads="1"/>
              </p:cNvSpPr>
              <p:nvPr/>
            </p:nvSpPr>
            <p:spPr bwMode="auto">
              <a:xfrm>
                <a:off x="3900744" y="4608783"/>
                <a:ext cx="46726" cy="49955"/>
              </a:xfrm>
              <a:prstGeom prst="ellipse">
                <a:avLst/>
              </a:prstGeom>
              <a:noFill/>
              <a:ln w="12700" cap="flat">
                <a:solidFill>
                  <a:schemeClr val="accent1"/>
                </a:solidFill>
                <a:prstDash val="solid"/>
                <a:miter lim="800000"/>
                <a:headEnd/>
                <a:tailEnd/>
              </a:ln>
            </p:spPr>
            <p:txBody>
              <a:bodyPr lIns="91435" tIns="45719" rIns="91435" bIns="45719"/>
              <a:lstStyle/>
              <a:p>
                <a:pPr marL="0" marR="0" lvl="0" indent="0" algn="l" defTabSz="45715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365" name="Oval 13">
                <a:extLst>
                  <a:ext uri="{FF2B5EF4-FFF2-40B4-BE49-F238E27FC236}">
                    <a16:creationId xmlns="" xmlns:a16="http://schemas.microsoft.com/office/drawing/2014/main" id="{FC6AB83C-5E95-4E2C-BFD5-4C86442EA28B}"/>
                  </a:ext>
                </a:extLst>
              </p:cNvPr>
              <p:cNvSpPr>
                <a:spLocks noChangeArrowheads="1"/>
              </p:cNvSpPr>
              <p:nvPr/>
            </p:nvSpPr>
            <p:spPr bwMode="auto">
              <a:xfrm>
                <a:off x="3889960" y="4608783"/>
                <a:ext cx="46728" cy="49955"/>
              </a:xfrm>
              <a:prstGeom prst="ellipse">
                <a:avLst/>
              </a:prstGeom>
              <a:noFill/>
              <a:ln w="12700" cap="flat">
                <a:solidFill>
                  <a:schemeClr val="accent1"/>
                </a:solidFill>
                <a:prstDash val="solid"/>
                <a:miter lim="800000"/>
                <a:headEnd/>
                <a:tailEnd/>
              </a:ln>
            </p:spPr>
            <p:txBody>
              <a:bodyPr lIns="91435" tIns="45719" rIns="91435" bIns="45719"/>
              <a:lstStyle/>
              <a:p>
                <a:pPr marL="0" marR="0" lvl="0" indent="0" algn="l" defTabSz="45715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366" name="Oval 14">
                <a:extLst>
                  <a:ext uri="{FF2B5EF4-FFF2-40B4-BE49-F238E27FC236}">
                    <a16:creationId xmlns="" xmlns:a16="http://schemas.microsoft.com/office/drawing/2014/main" id="{0EDE59AE-32CD-42D9-9148-73112AE2AFA6}"/>
                  </a:ext>
                </a:extLst>
              </p:cNvPr>
              <p:cNvSpPr>
                <a:spLocks noChangeArrowheads="1"/>
              </p:cNvSpPr>
              <p:nvPr/>
            </p:nvSpPr>
            <p:spPr bwMode="auto">
              <a:xfrm>
                <a:off x="3746186" y="4608783"/>
                <a:ext cx="43132" cy="49955"/>
              </a:xfrm>
              <a:prstGeom prst="ellipse">
                <a:avLst/>
              </a:prstGeom>
              <a:noFill/>
              <a:ln w="12700" cap="flat">
                <a:solidFill>
                  <a:schemeClr val="accent1"/>
                </a:solidFill>
                <a:prstDash val="solid"/>
                <a:miter lim="800000"/>
                <a:headEnd/>
                <a:tailEnd/>
              </a:ln>
            </p:spPr>
            <p:txBody>
              <a:bodyPr lIns="91435" tIns="45719" rIns="91435" bIns="45719"/>
              <a:lstStyle/>
              <a:p>
                <a:pPr marL="0" marR="0" lvl="0" indent="0" algn="l" defTabSz="45715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367" name="Oval 15">
                <a:extLst>
                  <a:ext uri="{FF2B5EF4-FFF2-40B4-BE49-F238E27FC236}">
                    <a16:creationId xmlns="" xmlns:a16="http://schemas.microsoft.com/office/drawing/2014/main" id="{777670ED-888F-42C3-94F1-5FCA6F191E40}"/>
                  </a:ext>
                </a:extLst>
              </p:cNvPr>
              <p:cNvSpPr>
                <a:spLocks noChangeArrowheads="1"/>
              </p:cNvSpPr>
              <p:nvPr/>
            </p:nvSpPr>
            <p:spPr bwMode="auto">
              <a:xfrm>
                <a:off x="3728215" y="4608783"/>
                <a:ext cx="46726" cy="49955"/>
              </a:xfrm>
              <a:prstGeom prst="ellipse">
                <a:avLst/>
              </a:prstGeom>
              <a:noFill/>
              <a:ln w="12700" cap="flat">
                <a:solidFill>
                  <a:schemeClr val="accent1"/>
                </a:solidFill>
                <a:prstDash val="solid"/>
                <a:miter lim="800000"/>
                <a:headEnd/>
                <a:tailEnd/>
              </a:ln>
            </p:spPr>
            <p:txBody>
              <a:bodyPr lIns="91435" tIns="45719" rIns="91435" bIns="45719"/>
              <a:lstStyle/>
              <a:p>
                <a:pPr marL="0" marR="0" lvl="0" indent="0" algn="l" defTabSz="45715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368" name="Oval 16">
                <a:extLst>
                  <a:ext uri="{FF2B5EF4-FFF2-40B4-BE49-F238E27FC236}">
                    <a16:creationId xmlns="" xmlns:a16="http://schemas.microsoft.com/office/drawing/2014/main" id="{9BD28B93-E25E-4BD6-9D70-1B0376BEA7C2}"/>
                  </a:ext>
                </a:extLst>
              </p:cNvPr>
              <p:cNvSpPr>
                <a:spLocks noChangeArrowheads="1"/>
              </p:cNvSpPr>
              <p:nvPr/>
            </p:nvSpPr>
            <p:spPr bwMode="auto">
              <a:xfrm>
                <a:off x="3728215" y="4608783"/>
                <a:ext cx="43132" cy="49955"/>
              </a:xfrm>
              <a:prstGeom prst="ellipse">
                <a:avLst/>
              </a:prstGeom>
              <a:noFill/>
              <a:ln w="12700" cap="flat">
                <a:solidFill>
                  <a:schemeClr val="accent1"/>
                </a:solidFill>
                <a:prstDash val="solid"/>
                <a:miter lim="800000"/>
                <a:headEnd/>
                <a:tailEnd/>
              </a:ln>
            </p:spPr>
            <p:txBody>
              <a:bodyPr lIns="91435" tIns="45719" rIns="91435" bIns="45719"/>
              <a:lstStyle/>
              <a:p>
                <a:pPr marL="0" marR="0" lvl="0" indent="0" algn="l" defTabSz="45715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369" name="Oval 17">
                <a:extLst>
                  <a:ext uri="{FF2B5EF4-FFF2-40B4-BE49-F238E27FC236}">
                    <a16:creationId xmlns="" xmlns:a16="http://schemas.microsoft.com/office/drawing/2014/main" id="{5A61DFE9-69A4-4FB3-9114-D7B95422EBB6}"/>
                  </a:ext>
                </a:extLst>
              </p:cNvPr>
              <p:cNvSpPr>
                <a:spLocks noChangeArrowheads="1"/>
              </p:cNvSpPr>
              <p:nvPr/>
            </p:nvSpPr>
            <p:spPr bwMode="auto">
              <a:xfrm>
                <a:off x="3566468" y="4608783"/>
                <a:ext cx="43132" cy="49955"/>
              </a:xfrm>
              <a:prstGeom prst="ellipse">
                <a:avLst/>
              </a:prstGeom>
              <a:noFill/>
              <a:ln w="12700" cap="flat">
                <a:solidFill>
                  <a:schemeClr val="accent1"/>
                </a:solidFill>
                <a:prstDash val="solid"/>
                <a:miter lim="800000"/>
                <a:headEnd/>
                <a:tailEnd/>
              </a:ln>
            </p:spPr>
            <p:txBody>
              <a:bodyPr lIns="91435" tIns="45719" rIns="91435" bIns="45719"/>
              <a:lstStyle/>
              <a:p>
                <a:pPr marL="0" marR="0" lvl="0" indent="0" algn="l" defTabSz="45715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370" name="Oval 18">
                <a:extLst>
                  <a:ext uri="{FF2B5EF4-FFF2-40B4-BE49-F238E27FC236}">
                    <a16:creationId xmlns="" xmlns:a16="http://schemas.microsoft.com/office/drawing/2014/main" id="{B4F37E56-3912-4169-AD6D-BE5A740D3EE9}"/>
                  </a:ext>
                </a:extLst>
              </p:cNvPr>
              <p:cNvSpPr>
                <a:spLocks noChangeArrowheads="1"/>
              </p:cNvSpPr>
              <p:nvPr/>
            </p:nvSpPr>
            <p:spPr bwMode="auto">
              <a:xfrm>
                <a:off x="3429882" y="4608783"/>
                <a:ext cx="46728" cy="49955"/>
              </a:xfrm>
              <a:prstGeom prst="ellipse">
                <a:avLst/>
              </a:prstGeom>
              <a:noFill/>
              <a:ln w="12700" cap="flat">
                <a:solidFill>
                  <a:schemeClr val="accent1"/>
                </a:solidFill>
                <a:prstDash val="solid"/>
                <a:miter lim="800000"/>
                <a:headEnd/>
                <a:tailEnd/>
              </a:ln>
            </p:spPr>
            <p:txBody>
              <a:bodyPr lIns="91435" tIns="45719" rIns="91435" bIns="45719"/>
              <a:lstStyle/>
              <a:p>
                <a:pPr marL="0" marR="0" lvl="0" indent="0" algn="l" defTabSz="45715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371" name="Oval 19">
                <a:extLst>
                  <a:ext uri="{FF2B5EF4-FFF2-40B4-BE49-F238E27FC236}">
                    <a16:creationId xmlns="" xmlns:a16="http://schemas.microsoft.com/office/drawing/2014/main" id="{38827CD3-15B3-4D61-8280-BAAB2F920D3B}"/>
                  </a:ext>
                </a:extLst>
              </p:cNvPr>
              <p:cNvSpPr>
                <a:spLocks noChangeArrowheads="1"/>
              </p:cNvSpPr>
              <p:nvPr/>
            </p:nvSpPr>
            <p:spPr bwMode="auto">
              <a:xfrm>
                <a:off x="3415505" y="4608783"/>
                <a:ext cx="46728" cy="49955"/>
              </a:xfrm>
              <a:prstGeom prst="ellipse">
                <a:avLst/>
              </a:prstGeom>
              <a:noFill/>
              <a:ln w="12700" cap="flat">
                <a:solidFill>
                  <a:schemeClr val="accent1"/>
                </a:solidFill>
                <a:prstDash val="solid"/>
                <a:miter lim="800000"/>
                <a:headEnd/>
                <a:tailEnd/>
              </a:ln>
            </p:spPr>
            <p:txBody>
              <a:bodyPr lIns="91435" tIns="45719" rIns="91435" bIns="45719"/>
              <a:lstStyle/>
              <a:p>
                <a:pPr marL="0" marR="0" lvl="0" indent="0" algn="l" defTabSz="45715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372" name="Oval 20">
                <a:extLst>
                  <a:ext uri="{FF2B5EF4-FFF2-40B4-BE49-F238E27FC236}">
                    <a16:creationId xmlns="" xmlns:a16="http://schemas.microsoft.com/office/drawing/2014/main" id="{8466B3D7-779C-4365-B5BD-A212196F874A}"/>
                  </a:ext>
                </a:extLst>
              </p:cNvPr>
              <p:cNvSpPr>
                <a:spLocks noChangeArrowheads="1"/>
              </p:cNvSpPr>
              <p:nvPr/>
            </p:nvSpPr>
            <p:spPr bwMode="auto">
              <a:xfrm>
                <a:off x="3411912" y="4574605"/>
                <a:ext cx="43132" cy="49954"/>
              </a:xfrm>
              <a:prstGeom prst="ellipse">
                <a:avLst/>
              </a:prstGeom>
              <a:noFill/>
              <a:ln w="12700" cap="flat">
                <a:solidFill>
                  <a:schemeClr val="accent1"/>
                </a:solidFill>
                <a:prstDash val="solid"/>
                <a:miter lim="800000"/>
                <a:headEnd/>
                <a:tailEnd/>
              </a:ln>
            </p:spPr>
            <p:txBody>
              <a:bodyPr lIns="91435" tIns="45719" rIns="91435" bIns="45719"/>
              <a:lstStyle/>
              <a:p>
                <a:pPr marL="0" marR="0" lvl="0" indent="0" algn="l" defTabSz="45715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373" name="Oval 21">
                <a:extLst>
                  <a:ext uri="{FF2B5EF4-FFF2-40B4-BE49-F238E27FC236}">
                    <a16:creationId xmlns="" xmlns:a16="http://schemas.microsoft.com/office/drawing/2014/main" id="{15C448A3-2B49-4E13-9EB9-F91DFBCB645A}"/>
                  </a:ext>
                </a:extLst>
              </p:cNvPr>
              <p:cNvSpPr>
                <a:spLocks noChangeArrowheads="1"/>
              </p:cNvSpPr>
              <p:nvPr/>
            </p:nvSpPr>
            <p:spPr bwMode="auto">
              <a:xfrm>
                <a:off x="3404723" y="4537796"/>
                <a:ext cx="43132" cy="49954"/>
              </a:xfrm>
              <a:prstGeom prst="ellipse">
                <a:avLst/>
              </a:prstGeom>
              <a:noFill/>
              <a:ln w="12700" cap="flat">
                <a:solidFill>
                  <a:schemeClr val="accent1"/>
                </a:solidFill>
                <a:prstDash val="solid"/>
                <a:miter lim="800000"/>
                <a:headEnd/>
                <a:tailEnd/>
              </a:ln>
            </p:spPr>
            <p:txBody>
              <a:bodyPr lIns="91435" tIns="45719" rIns="91435" bIns="45719"/>
              <a:lstStyle/>
              <a:p>
                <a:pPr marL="0" marR="0" lvl="0" indent="0" algn="l" defTabSz="45715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374" name="Oval 22">
                <a:extLst>
                  <a:ext uri="{FF2B5EF4-FFF2-40B4-BE49-F238E27FC236}">
                    <a16:creationId xmlns="" xmlns:a16="http://schemas.microsoft.com/office/drawing/2014/main" id="{F5D6C2B8-EEEF-4738-A111-4158F86ADDEC}"/>
                  </a:ext>
                </a:extLst>
              </p:cNvPr>
              <p:cNvSpPr>
                <a:spLocks noChangeArrowheads="1"/>
              </p:cNvSpPr>
              <p:nvPr/>
            </p:nvSpPr>
            <p:spPr bwMode="auto">
              <a:xfrm>
                <a:off x="3275326" y="4537796"/>
                <a:ext cx="46726" cy="49954"/>
              </a:xfrm>
              <a:prstGeom prst="ellipse">
                <a:avLst/>
              </a:prstGeom>
              <a:noFill/>
              <a:ln w="12700" cap="flat">
                <a:solidFill>
                  <a:schemeClr val="accent1"/>
                </a:solidFill>
                <a:prstDash val="solid"/>
                <a:miter lim="800000"/>
                <a:headEnd/>
                <a:tailEnd/>
              </a:ln>
            </p:spPr>
            <p:txBody>
              <a:bodyPr lIns="91435" tIns="45719" rIns="91435" bIns="45719"/>
              <a:lstStyle/>
              <a:p>
                <a:pPr marL="0" marR="0" lvl="0" indent="0" algn="l" defTabSz="45715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375" name="Oval 23">
                <a:extLst>
                  <a:ext uri="{FF2B5EF4-FFF2-40B4-BE49-F238E27FC236}">
                    <a16:creationId xmlns="" xmlns:a16="http://schemas.microsoft.com/office/drawing/2014/main" id="{40413374-F08C-4CA1-B2B5-79F4A906C698}"/>
                  </a:ext>
                </a:extLst>
              </p:cNvPr>
              <p:cNvSpPr>
                <a:spLocks noChangeArrowheads="1"/>
              </p:cNvSpPr>
              <p:nvPr/>
            </p:nvSpPr>
            <p:spPr bwMode="auto">
              <a:xfrm>
                <a:off x="3253760" y="4537796"/>
                <a:ext cx="43132" cy="49954"/>
              </a:xfrm>
              <a:prstGeom prst="ellipse">
                <a:avLst/>
              </a:prstGeom>
              <a:noFill/>
              <a:ln w="12700" cap="flat">
                <a:solidFill>
                  <a:schemeClr val="accent1"/>
                </a:solidFill>
                <a:prstDash val="solid"/>
                <a:miter lim="800000"/>
                <a:headEnd/>
                <a:tailEnd/>
              </a:ln>
            </p:spPr>
            <p:txBody>
              <a:bodyPr lIns="91435" tIns="45719" rIns="91435" bIns="45719"/>
              <a:lstStyle/>
              <a:p>
                <a:pPr marL="0" marR="0" lvl="0" indent="0" algn="l" defTabSz="45715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376" name="Oval 24">
                <a:extLst>
                  <a:ext uri="{FF2B5EF4-FFF2-40B4-BE49-F238E27FC236}">
                    <a16:creationId xmlns="" xmlns:a16="http://schemas.microsoft.com/office/drawing/2014/main" id="{5C65CC60-9A68-4670-B709-F3434C653F54}"/>
                  </a:ext>
                </a:extLst>
              </p:cNvPr>
              <p:cNvSpPr>
                <a:spLocks noChangeArrowheads="1"/>
              </p:cNvSpPr>
              <p:nvPr/>
            </p:nvSpPr>
            <p:spPr bwMode="auto">
              <a:xfrm>
                <a:off x="3092012" y="4537796"/>
                <a:ext cx="46728" cy="49954"/>
              </a:xfrm>
              <a:prstGeom prst="ellipse">
                <a:avLst/>
              </a:prstGeom>
              <a:noFill/>
              <a:ln w="12700" cap="flat">
                <a:solidFill>
                  <a:schemeClr val="accent1"/>
                </a:solidFill>
                <a:prstDash val="solid"/>
                <a:miter lim="800000"/>
                <a:headEnd/>
                <a:tailEnd/>
              </a:ln>
            </p:spPr>
            <p:txBody>
              <a:bodyPr lIns="91435" tIns="45719" rIns="91435" bIns="45719"/>
              <a:lstStyle/>
              <a:p>
                <a:pPr marL="0" marR="0" lvl="0" indent="0" algn="l" defTabSz="45715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377" name="Oval 25">
                <a:extLst>
                  <a:ext uri="{FF2B5EF4-FFF2-40B4-BE49-F238E27FC236}">
                    <a16:creationId xmlns="" xmlns:a16="http://schemas.microsoft.com/office/drawing/2014/main" id="{A1258C3F-91D4-460E-B94E-FA149C338270}"/>
                  </a:ext>
                </a:extLst>
              </p:cNvPr>
              <p:cNvSpPr>
                <a:spLocks noChangeArrowheads="1"/>
              </p:cNvSpPr>
              <p:nvPr/>
            </p:nvSpPr>
            <p:spPr bwMode="auto">
              <a:xfrm>
                <a:off x="2976993" y="4479954"/>
                <a:ext cx="46728" cy="47326"/>
              </a:xfrm>
              <a:prstGeom prst="ellipse">
                <a:avLst/>
              </a:prstGeom>
              <a:noFill/>
              <a:ln w="12700" cap="flat">
                <a:solidFill>
                  <a:schemeClr val="accent1"/>
                </a:solidFill>
                <a:prstDash val="solid"/>
                <a:miter lim="800000"/>
                <a:headEnd/>
                <a:tailEnd/>
              </a:ln>
            </p:spPr>
            <p:txBody>
              <a:bodyPr lIns="91435" tIns="45719" rIns="91435" bIns="45719"/>
              <a:lstStyle/>
              <a:p>
                <a:pPr marL="0" marR="0" lvl="0" indent="0" algn="l" defTabSz="45715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378" name="Oval 26">
                <a:extLst>
                  <a:ext uri="{FF2B5EF4-FFF2-40B4-BE49-F238E27FC236}">
                    <a16:creationId xmlns="" xmlns:a16="http://schemas.microsoft.com/office/drawing/2014/main" id="{55521E8E-7079-4BEC-AB87-0EC4A0E765EF}"/>
                  </a:ext>
                </a:extLst>
              </p:cNvPr>
              <p:cNvSpPr>
                <a:spLocks noChangeArrowheads="1"/>
              </p:cNvSpPr>
              <p:nvPr/>
            </p:nvSpPr>
            <p:spPr bwMode="auto">
              <a:xfrm>
                <a:off x="2933860" y="4479954"/>
                <a:ext cx="43132" cy="47326"/>
              </a:xfrm>
              <a:prstGeom prst="ellipse">
                <a:avLst/>
              </a:prstGeom>
              <a:noFill/>
              <a:ln w="12700" cap="flat">
                <a:solidFill>
                  <a:schemeClr val="accent1"/>
                </a:solidFill>
                <a:prstDash val="solid"/>
                <a:miter lim="800000"/>
                <a:headEnd/>
                <a:tailEnd/>
              </a:ln>
            </p:spPr>
            <p:txBody>
              <a:bodyPr lIns="91435" tIns="45719" rIns="91435" bIns="45719"/>
              <a:lstStyle/>
              <a:p>
                <a:pPr marL="0" marR="0" lvl="0" indent="0" algn="l" defTabSz="45715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379" name="Oval 27">
                <a:extLst>
                  <a:ext uri="{FF2B5EF4-FFF2-40B4-BE49-F238E27FC236}">
                    <a16:creationId xmlns="" xmlns:a16="http://schemas.microsoft.com/office/drawing/2014/main" id="{50E1C020-CC97-40AF-B6BC-D89E78CD84A1}"/>
                  </a:ext>
                </a:extLst>
              </p:cNvPr>
              <p:cNvSpPr>
                <a:spLocks noChangeArrowheads="1"/>
              </p:cNvSpPr>
              <p:nvPr/>
            </p:nvSpPr>
            <p:spPr bwMode="auto">
              <a:xfrm>
                <a:off x="2944645" y="4479954"/>
                <a:ext cx="43132" cy="47326"/>
              </a:xfrm>
              <a:prstGeom prst="ellipse">
                <a:avLst/>
              </a:prstGeom>
              <a:noFill/>
              <a:ln w="12700" cap="flat">
                <a:solidFill>
                  <a:schemeClr val="accent1"/>
                </a:solidFill>
                <a:prstDash val="solid"/>
                <a:miter lim="800000"/>
                <a:headEnd/>
                <a:tailEnd/>
              </a:ln>
            </p:spPr>
            <p:txBody>
              <a:bodyPr lIns="91435" tIns="45719" rIns="91435" bIns="45719"/>
              <a:lstStyle/>
              <a:p>
                <a:pPr marL="0" marR="0" lvl="0" indent="0" algn="l" defTabSz="45715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380" name="Oval 28">
                <a:extLst>
                  <a:ext uri="{FF2B5EF4-FFF2-40B4-BE49-F238E27FC236}">
                    <a16:creationId xmlns="" xmlns:a16="http://schemas.microsoft.com/office/drawing/2014/main" id="{1525386A-E961-4372-91BC-629A6D7889E4}"/>
                  </a:ext>
                </a:extLst>
              </p:cNvPr>
              <p:cNvSpPr>
                <a:spLocks noChangeArrowheads="1"/>
              </p:cNvSpPr>
              <p:nvPr/>
            </p:nvSpPr>
            <p:spPr bwMode="auto">
              <a:xfrm>
                <a:off x="2804464" y="4479954"/>
                <a:ext cx="46728" cy="47326"/>
              </a:xfrm>
              <a:prstGeom prst="ellipse">
                <a:avLst/>
              </a:prstGeom>
              <a:noFill/>
              <a:ln w="12700" cap="flat">
                <a:solidFill>
                  <a:schemeClr val="accent1"/>
                </a:solidFill>
                <a:prstDash val="solid"/>
                <a:miter lim="800000"/>
                <a:headEnd/>
                <a:tailEnd/>
              </a:ln>
            </p:spPr>
            <p:txBody>
              <a:bodyPr lIns="91435" tIns="45719" rIns="91435" bIns="45719"/>
              <a:lstStyle/>
              <a:p>
                <a:pPr marL="0" marR="0" lvl="0" indent="0" algn="l" defTabSz="45715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381" name="Oval 29">
                <a:extLst>
                  <a:ext uri="{FF2B5EF4-FFF2-40B4-BE49-F238E27FC236}">
                    <a16:creationId xmlns="" xmlns:a16="http://schemas.microsoft.com/office/drawing/2014/main" id="{B3F63705-BE1A-4116-9745-B831D5B6AC7C}"/>
                  </a:ext>
                </a:extLst>
              </p:cNvPr>
              <p:cNvSpPr>
                <a:spLocks noChangeArrowheads="1"/>
              </p:cNvSpPr>
              <p:nvPr/>
            </p:nvSpPr>
            <p:spPr bwMode="auto">
              <a:xfrm>
                <a:off x="2793682" y="4479954"/>
                <a:ext cx="46726" cy="47326"/>
              </a:xfrm>
              <a:prstGeom prst="ellipse">
                <a:avLst/>
              </a:prstGeom>
              <a:noFill/>
              <a:ln w="12700" cap="flat">
                <a:solidFill>
                  <a:schemeClr val="accent1"/>
                </a:solidFill>
                <a:prstDash val="solid"/>
                <a:miter lim="800000"/>
                <a:headEnd/>
                <a:tailEnd/>
              </a:ln>
            </p:spPr>
            <p:txBody>
              <a:bodyPr lIns="91435" tIns="45719" rIns="91435" bIns="45719"/>
              <a:lstStyle/>
              <a:p>
                <a:pPr marL="0" marR="0" lvl="0" indent="0" algn="l" defTabSz="45715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382" name="Oval 30">
                <a:extLst>
                  <a:ext uri="{FF2B5EF4-FFF2-40B4-BE49-F238E27FC236}">
                    <a16:creationId xmlns="" xmlns:a16="http://schemas.microsoft.com/office/drawing/2014/main" id="{884A5752-AD01-4AAC-9AB5-943522928E2C}"/>
                  </a:ext>
                </a:extLst>
              </p:cNvPr>
              <p:cNvSpPr>
                <a:spLocks noChangeArrowheads="1"/>
              </p:cNvSpPr>
              <p:nvPr/>
            </p:nvSpPr>
            <p:spPr bwMode="auto">
              <a:xfrm>
                <a:off x="2779304" y="4479954"/>
                <a:ext cx="46726" cy="47326"/>
              </a:xfrm>
              <a:prstGeom prst="ellipse">
                <a:avLst/>
              </a:prstGeom>
              <a:noFill/>
              <a:ln w="12700" cap="flat">
                <a:solidFill>
                  <a:schemeClr val="accent1"/>
                </a:solidFill>
                <a:prstDash val="solid"/>
                <a:miter lim="800000"/>
                <a:headEnd/>
                <a:tailEnd/>
              </a:ln>
            </p:spPr>
            <p:txBody>
              <a:bodyPr lIns="91435" tIns="45719" rIns="91435" bIns="45719"/>
              <a:lstStyle/>
              <a:p>
                <a:pPr marL="0" marR="0" lvl="0" indent="0" algn="l" defTabSz="45715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383" name="Oval 31">
                <a:extLst>
                  <a:ext uri="{FF2B5EF4-FFF2-40B4-BE49-F238E27FC236}">
                    <a16:creationId xmlns="" xmlns:a16="http://schemas.microsoft.com/office/drawing/2014/main" id="{7EC1D9B8-D19B-4506-98A4-B6D29CEF1E7F}"/>
                  </a:ext>
                </a:extLst>
              </p:cNvPr>
              <p:cNvSpPr>
                <a:spLocks noChangeArrowheads="1"/>
              </p:cNvSpPr>
              <p:nvPr/>
            </p:nvSpPr>
            <p:spPr bwMode="auto">
              <a:xfrm>
                <a:off x="2617556" y="4479954"/>
                <a:ext cx="43132" cy="47326"/>
              </a:xfrm>
              <a:prstGeom prst="ellipse">
                <a:avLst/>
              </a:prstGeom>
              <a:noFill/>
              <a:ln w="12700" cap="flat">
                <a:solidFill>
                  <a:schemeClr val="accent1"/>
                </a:solidFill>
                <a:prstDash val="solid"/>
                <a:miter lim="800000"/>
                <a:headEnd/>
                <a:tailEnd/>
              </a:ln>
            </p:spPr>
            <p:txBody>
              <a:bodyPr lIns="91435" tIns="45719" rIns="91435" bIns="45719"/>
              <a:lstStyle/>
              <a:p>
                <a:pPr marL="0" marR="0" lvl="0" indent="0" algn="l" defTabSz="45715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384" name="Oval 32">
                <a:extLst>
                  <a:ext uri="{FF2B5EF4-FFF2-40B4-BE49-F238E27FC236}">
                    <a16:creationId xmlns="" xmlns:a16="http://schemas.microsoft.com/office/drawing/2014/main" id="{04363CD3-50B1-4F39-B5F8-A713823D6607}"/>
                  </a:ext>
                </a:extLst>
              </p:cNvPr>
              <p:cNvSpPr>
                <a:spLocks noChangeArrowheads="1"/>
              </p:cNvSpPr>
              <p:nvPr/>
            </p:nvSpPr>
            <p:spPr bwMode="auto">
              <a:xfrm>
                <a:off x="2491755" y="4479954"/>
                <a:ext cx="46726" cy="47326"/>
              </a:xfrm>
              <a:prstGeom prst="ellipse">
                <a:avLst/>
              </a:prstGeom>
              <a:noFill/>
              <a:ln w="12700" cap="flat">
                <a:solidFill>
                  <a:schemeClr val="accent1"/>
                </a:solidFill>
                <a:prstDash val="solid"/>
                <a:miter lim="800000"/>
                <a:headEnd/>
                <a:tailEnd/>
              </a:ln>
            </p:spPr>
            <p:txBody>
              <a:bodyPr lIns="91435" tIns="45719" rIns="91435" bIns="45719"/>
              <a:lstStyle/>
              <a:p>
                <a:pPr marL="0" marR="0" lvl="0" indent="0" algn="l" defTabSz="45715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385" name="Oval 33">
                <a:extLst>
                  <a:ext uri="{FF2B5EF4-FFF2-40B4-BE49-F238E27FC236}">
                    <a16:creationId xmlns="" xmlns:a16="http://schemas.microsoft.com/office/drawing/2014/main" id="{AA5029F5-BF55-4E49-9517-481922B9EC62}"/>
                  </a:ext>
                </a:extLst>
              </p:cNvPr>
              <p:cNvSpPr>
                <a:spLocks noChangeArrowheads="1"/>
              </p:cNvSpPr>
              <p:nvPr/>
            </p:nvSpPr>
            <p:spPr bwMode="auto">
              <a:xfrm>
                <a:off x="2459405" y="4479954"/>
                <a:ext cx="46728" cy="47326"/>
              </a:xfrm>
              <a:prstGeom prst="ellipse">
                <a:avLst/>
              </a:prstGeom>
              <a:noFill/>
              <a:ln w="12700" cap="flat">
                <a:solidFill>
                  <a:schemeClr val="accent1"/>
                </a:solidFill>
                <a:prstDash val="solid"/>
                <a:miter lim="800000"/>
                <a:headEnd/>
                <a:tailEnd/>
              </a:ln>
            </p:spPr>
            <p:txBody>
              <a:bodyPr lIns="91435" tIns="45719" rIns="91435" bIns="45719"/>
              <a:lstStyle/>
              <a:p>
                <a:pPr marL="0" marR="0" lvl="0" indent="0" algn="l" defTabSz="45715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386" name="Oval 34">
                <a:extLst>
                  <a:ext uri="{FF2B5EF4-FFF2-40B4-BE49-F238E27FC236}">
                    <a16:creationId xmlns="" xmlns:a16="http://schemas.microsoft.com/office/drawing/2014/main" id="{40F271B1-3FB5-447D-A8CE-4E69EC945CCA}"/>
                  </a:ext>
                </a:extLst>
              </p:cNvPr>
              <p:cNvSpPr>
                <a:spLocks noChangeArrowheads="1"/>
              </p:cNvSpPr>
              <p:nvPr/>
            </p:nvSpPr>
            <p:spPr bwMode="auto">
              <a:xfrm>
                <a:off x="2452216" y="4466807"/>
                <a:ext cx="46728" cy="49955"/>
              </a:xfrm>
              <a:prstGeom prst="ellipse">
                <a:avLst/>
              </a:prstGeom>
              <a:noFill/>
              <a:ln w="12700" cap="flat">
                <a:solidFill>
                  <a:schemeClr val="accent1"/>
                </a:solidFill>
                <a:prstDash val="solid"/>
                <a:miter lim="800000"/>
                <a:headEnd/>
                <a:tailEnd/>
              </a:ln>
            </p:spPr>
            <p:txBody>
              <a:bodyPr lIns="91435" tIns="45719" rIns="91435" bIns="45719"/>
              <a:lstStyle/>
              <a:p>
                <a:pPr marL="0" marR="0" lvl="0" indent="0" algn="l" defTabSz="45715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387" name="Oval 35">
                <a:extLst>
                  <a:ext uri="{FF2B5EF4-FFF2-40B4-BE49-F238E27FC236}">
                    <a16:creationId xmlns="" xmlns:a16="http://schemas.microsoft.com/office/drawing/2014/main" id="{66E5417A-0F06-4BB6-95AB-816702D4C0CF}"/>
                  </a:ext>
                </a:extLst>
              </p:cNvPr>
              <p:cNvSpPr>
                <a:spLocks noChangeArrowheads="1"/>
              </p:cNvSpPr>
              <p:nvPr/>
            </p:nvSpPr>
            <p:spPr bwMode="auto">
              <a:xfrm>
                <a:off x="2315630" y="4466807"/>
                <a:ext cx="43132" cy="49955"/>
              </a:xfrm>
              <a:prstGeom prst="ellipse">
                <a:avLst/>
              </a:prstGeom>
              <a:noFill/>
              <a:ln w="12700" cap="flat">
                <a:solidFill>
                  <a:schemeClr val="accent1"/>
                </a:solidFill>
                <a:prstDash val="solid"/>
                <a:miter lim="800000"/>
                <a:headEnd/>
                <a:tailEnd/>
              </a:ln>
            </p:spPr>
            <p:txBody>
              <a:bodyPr lIns="91435" tIns="45719" rIns="91435" bIns="45719"/>
              <a:lstStyle/>
              <a:p>
                <a:pPr marL="0" marR="0" lvl="0" indent="0" algn="l" defTabSz="45715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388" name="Oval 36">
                <a:extLst>
                  <a:ext uri="{FF2B5EF4-FFF2-40B4-BE49-F238E27FC236}">
                    <a16:creationId xmlns="" xmlns:a16="http://schemas.microsoft.com/office/drawing/2014/main" id="{9F17A333-E48F-415C-A747-B75C44ADD0F7}"/>
                  </a:ext>
                </a:extLst>
              </p:cNvPr>
              <p:cNvSpPr>
                <a:spLocks noChangeArrowheads="1"/>
              </p:cNvSpPr>
              <p:nvPr/>
            </p:nvSpPr>
            <p:spPr bwMode="auto">
              <a:xfrm>
                <a:off x="2308441" y="4466807"/>
                <a:ext cx="43132" cy="49955"/>
              </a:xfrm>
              <a:prstGeom prst="ellipse">
                <a:avLst/>
              </a:prstGeom>
              <a:noFill/>
              <a:ln w="12700" cap="flat">
                <a:solidFill>
                  <a:schemeClr val="accent1"/>
                </a:solidFill>
                <a:prstDash val="solid"/>
                <a:miter lim="800000"/>
                <a:headEnd/>
                <a:tailEnd/>
              </a:ln>
            </p:spPr>
            <p:txBody>
              <a:bodyPr lIns="91435" tIns="45719" rIns="91435" bIns="45719"/>
              <a:lstStyle/>
              <a:p>
                <a:pPr marL="0" marR="0" lvl="0" indent="0" algn="l" defTabSz="45715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389" name="Oval 37">
                <a:extLst>
                  <a:ext uri="{FF2B5EF4-FFF2-40B4-BE49-F238E27FC236}">
                    <a16:creationId xmlns="" xmlns:a16="http://schemas.microsoft.com/office/drawing/2014/main" id="{810D6D43-0635-455D-9606-32C366230E45}"/>
                  </a:ext>
                </a:extLst>
              </p:cNvPr>
              <p:cNvSpPr>
                <a:spLocks noChangeArrowheads="1"/>
              </p:cNvSpPr>
              <p:nvPr/>
            </p:nvSpPr>
            <p:spPr bwMode="auto">
              <a:xfrm>
                <a:off x="2308441" y="4466807"/>
                <a:ext cx="43132" cy="49955"/>
              </a:xfrm>
              <a:prstGeom prst="ellipse">
                <a:avLst/>
              </a:prstGeom>
              <a:noFill/>
              <a:ln w="12700" cap="flat">
                <a:solidFill>
                  <a:schemeClr val="accent1"/>
                </a:solidFill>
                <a:prstDash val="solid"/>
                <a:miter lim="800000"/>
                <a:headEnd/>
                <a:tailEnd/>
              </a:ln>
            </p:spPr>
            <p:txBody>
              <a:bodyPr lIns="91435" tIns="45719" rIns="91435" bIns="45719"/>
              <a:lstStyle/>
              <a:p>
                <a:pPr marL="0" marR="0" lvl="0" indent="0" algn="l" defTabSz="45715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390" name="Oval 38">
                <a:extLst>
                  <a:ext uri="{FF2B5EF4-FFF2-40B4-BE49-F238E27FC236}">
                    <a16:creationId xmlns="" xmlns:a16="http://schemas.microsoft.com/office/drawing/2014/main" id="{9481C121-2C0E-4B29-B1C2-B8F02F43C592}"/>
                  </a:ext>
                </a:extLst>
              </p:cNvPr>
              <p:cNvSpPr>
                <a:spLocks noChangeArrowheads="1"/>
              </p:cNvSpPr>
              <p:nvPr/>
            </p:nvSpPr>
            <p:spPr bwMode="auto">
              <a:xfrm>
                <a:off x="2308441" y="4466807"/>
                <a:ext cx="46728" cy="49955"/>
              </a:xfrm>
              <a:prstGeom prst="ellipse">
                <a:avLst/>
              </a:prstGeom>
              <a:noFill/>
              <a:ln w="12700" cap="flat">
                <a:solidFill>
                  <a:schemeClr val="accent1"/>
                </a:solidFill>
                <a:prstDash val="solid"/>
                <a:miter lim="800000"/>
                <a:headEnd/>
                <a:tailEnd/>
              </a:ln>
            </p:spPr>
            <p:txBody>
              <a:bodyPr lIns="91435" tIns="45719" rIns="91435" bIns="45719"/>
              <a:lstStyle/>
              <a:p>
                <a:pPr marL="0" marR="0" lvl="0" indent="0" algn="l" defTabSz="45715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391" name="Oval 39">
                <a:extLst>
                  <a:ext uri="{FF2B5EF4-FFF2-40B4-BE49-F238E27FC236}">
                    <a16:creationId xmlns="" xmlns:a16="http://schemas.microsoft.com/office/drawing/2014/main" id="{F0E32389-FF22-4DB0-8934-B2BE347CC9E6}"/>
                  </a:ext>
                </a:extLst>
              </p:cNvPr>
              <p:cNvSpPr>
                <a:spLocks noChangeArrowheads="1"/>
              </p:cNvSpPr>
              <p:nvPr/>
            </p:nvSpPr>
            <p:spPr bwMode="auto">
              <a:xfrm>
                <a:off x="2017300" y="4414223"/>
                <a:ext cx="46726" cy="49955"/>
              </a:xfrm>
              <a:prstGeom prst="ellipse">
                <a:avLst/>
              </a:prstGeom>
              <a:noFill/>
              <a:ln w="12700" cap="flat">
                <a:solidFill>
                  <a:schemeClr val="accent1"/>
                </a:solidFill>
                <a:prstDash val="solid"/>
                <a:miter lim="800000"/>
                <a:headEnd/>
                <a:tailEnd/>
              </a:ln>
            </p:spPr>
            <p:txBody>
              <a:bodyPr lIns="91435" tIns="45719" rIns="91435" bIns="45719"/>
              <a:lstStyle/>
              <a:p>
                <a:pPr marL="0" marR="0" lvl="0" indent="0" algn="l" defTabSz="45715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392" name="Oval 40">
                <a:extLst>
                  <a:ext uri="{FF2B5EF4-FFF2-40B4-BE49-F238E27FC236}">
                    <a16:creationId xmlns="" xmlns:a16="http://schemas.microsoft.com/office/drawing/2014/main" id="{8A90DCE3-B7CB-481E-8C40-13B248F2DC98}"/>
                  </a:ext>
                </a:extLst>
              </p:cNvPr>
              <p:cNvSpPr>
                <a:spLocks noChangeArrowheads="1"/>
              </p:cNvSpPr>
              <p:nvPr/>
            </p:nvSpPr>
            <p:spPr bwMode="auto">
              <a:xfrm>
                <a:off x="1984950" y="4414223"/>
                <a:ext cx="43132" cy="49955"/>
              </a:xfrm>
              <a:prstGeom prst="ellipse">
                <a:avLst/>
              </a:prstGeom>
              <a:noFill/>
              <a:ln w="12700" cap="flat">
                <a:solidFill>
                  <a:schemeClr val="accent1"/>
                </a:solidFill>
                <a:prstDash val="solid"/>
                <a:miter lim="800000"/>
                <a:headEnd/>
                <a:tailEnd/>
              </a:ln>
            </p:spPr>
            <p:txBody>
              <a:bodyPr lIns="91435" tIns="45719" rIns="91435" bIns="45719"/>
              <a:lstStyle/>
              <a:p>
                <a:pPr marL="0" marR="0" lvl="0" indent="0" algn="l" defTabSz="45715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393" name="Oval 41">
                <a:extLst>
                  <a:ext uri="{FF2B5EF4-FFF2-40B4-BE49-F238E27FC236}">
                    <a16:creationId xmlns="" xmlns:a16="http://schemas.microsoft.com/office/drawing/2014/main" id="{894E77EA-3D7D-407B-A7D3-CEAE7EBCC525}"/>
                  </a:ext>
                </a:extLst>
              </p:cNvPr>
              <p:cNvSpPr>
                <a:spLocks noChangeArrowheads="1"/>
              </p:cNvSpPr>
              <p:nvPr/>
            </p:nvSpPr>
            <p:spPr bwMode="auto">
              <a:xfrm>
                <a:off x="1859148" y="4401078"/>
                <a:ext cx="43132" cy="49954"/>
              </a:xfrm>
              <a:prstGeom prst="ellipse">
                <a:avLst/>
              </a:prstGeom>
              <a:noFill/>
              <a:ln w="12700" cap="flat">
                <a:solidFill>
                  <a:schemeClr val="accent1"/>
                </a:solidFill>
                <a:prstDash val="solid"/>
                <a:miter lim="800000"/>
                <a:headEnd/>
                <a:tailEnd/>
              </a:ln>
            </p:spPr>
            <p:txBody>
              <a:bodyPr lIns="91435" tIns="45719" rIns="91435" bIns="45719"/>
              <a:lstStyle/>
              <a:p>
                <a:pPr marL="0" marR="0" lvl="0" indent="0" algn="l" defTabSz="45715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394" name="Oval 45">
                <a:extLst>
                  <a:ext uri="{FF2B5EF4-FFF2-40B4-BE49-F238E27FC236}">
                    <a16:creationId xmlns="" xmlns:a16="http://schemas.microsoft.com/office/drawing/2014/main" id="{8E227562-93DA-48B2-B1E0-F9F9D8EFFCDD}"/>
                  </a:ext>
                </a:extLst>
              </p:cNvPr>
              <p:cNvSpPr>
                <a:spLocks noChangeArrowheads="1"/>
              </p:cNvSpPr>
              <p:nvPr/>
            </p:nvSpPr>
            <p:spPr bwMode="auto">
              <a:xfrm>
                <a:off x="4044519" y="5158285"/>
                <a:ext cx="43132" cy="52583"/>
              </a:xfrm>
              <a:prstGeom prst="ellipse">
                <a:avLst/>
              </a:prstGeom>
              <a:noFill/>
              <a:ln w="12700" cap="flat">
                <a:solidFill>
                  <a:schemeClr val="accent6"/>
                </a:solidFill>
                <a:prstDash val="solid"/>
                <a:miter lim="800000"/>
                <a:headEnd/>
                <a:tailEnd/>
              </a:ln>
            </p:spPr>
            <p:txBody>
              <a:bodyPr lIns="91435" tIns="45719" rIns="91435" bIns="45719"/>
              <a:lstStyle/>
              <a:p>
                <a:pPr marL="0" marR="0" lvl="0" indent="0" algn="l" defTabSz="45715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395" name="Oval 46">
                <a:extLst>
                  <a:ext uri="{FF2B5EF4-FFF2-40B4-BE49-F238E27FC236}">
                    <a16:creationId xmlns="" xmlns:a16="http://schemas.microsoft.com/office/drawing/2014/main" id="{5DE0BDA1-480F-4924-A69D-F90EB7556988}"/>
                  </a:ext>
                </a:extLst>
              </p:cNvPr>
              <p:cNvSpPr>
                <a:spLocks noChangeArrowheads="1"/>
              </p:cNvSpPr>
              <p:nvPr/>
            </p:nvSpPr>
            <p:spPr bwMode="auto">
              <a:xfrm>
                <a:off x="3411912" y="5158285"/>
                <a:ext cx="43132" cy="52583"/>
              </a:xfrm>
              <a:prstGeom prst="ellipse">
                <a:avLst/>
              </a:prstGeom>
              <a:noFill/>
              <a:ln w="12700" cap="flat">
                <a:solidFill>
                  <a:schemeClr val="accent6"/>
                </a:solidFill>
                <a:prstDash val="solid"/>
                <a:miter lim="800000"/>
                <a:headEnd/>
                <a:tailEnd/>
              </a:ln>
            </p:spPr>
            <p:txBody>
              <a:bodyPr lIns="91435" tIns="45719" rIns="91435" bIns="45719"/>
              <a:lstStyle/>
              <a:p>
                <a:pPr marL="0" marR="0" lvl="0" indent="0" algn="l" defTabSz="45715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396" name="Oval 47">
                <a:extLst>
                  <a:ext uri="{FF2B5EF4-FFF2-40B4-BE49-F238E27FC236}">
                    <a16:creationId xmlns="" xmlns:a16="http://schemas.microsoft.com/office/drawing/2014/main" id="{E5A45CC1-949B-453D-96FC-99F34BDC40C4}"/>
                  </a:ext>
                </a:extLst>
              </p:cNvPr>
              <p:cNvSpPr>
                <a:spLocks noChangeArrowheads="1"/>
              </p:cNvSpPr>
              <p:nvPr/>
            </p:nvSpPr>
            <p:spPr bwMode="auto">
              <a:xfrm>
                <a:off x="3124363" y="4982128"/>
                <a:ext cx="46726" cy="52583"/>
              </a:xfrm>
              <a:prstGeom prst="ellipse">
                <a:avLst/>
              </a:prstGeom>
              <a:noFill/>
              <a:ln w="12700" cap="flat">
                <a:solidFill>
                  <a:schemeClr val="accent6"/>
                </a:solidFill>
                <a:prstDash val="solid"/>
                <a:miter lim="800000"/>
                <a:headEnd/>
                <a:tailEnd/>
              </a:ln>
            </p:spPr>
            <p:txBody>
              <a:bodyPr lIns="91435" tIns="45719" rIns="91435" bIns="45719"/>
              <a:lstStyle/>
              <a:p>
                <a:pPr marL="0" marR="0" lvl="0" indent="0" algn="l" defTabSz="45715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397" name="Oval 48">
                <a:extLst>
                  <a:ext uri="{FF2B5EF4-FFF2-40B4-BE49-F238E27FC236}">
                    <a16:creationId xmlns="" xmlns:a16="http://schemas.microsoft.com/office/drawing/2014/main" id="{538838A3-BF87-45D4-B6FE-BF24502857F8}"/>
                  </a:ext>
                </a:extLst>
              </p:cNvPr>
              <p:cNvSpPr>
                <a:spLocks noChangeArrowheads="1"/>
              </p:cNvSpPr>
              <p:nvPr/>
            </p:nvSpPr>
            <p:spPr bwMode="auto">
              <a:xfrm>
                <a:off x="2941049" y="4982128"/>
                <a:ext cx="43132" cy="52583"/>
              </a:xfrm>
              <a:prstGeom prst="ellipse">
                <a:avLst/>
              </a:prstGeom>
              <a:noFill/>
              <a:ln w="12700" cap="flat">
                <a:solidFill>
                  <a:schemeClr val="accent6"/>
                </a:solidFill>
                <a:prstDash val="solid"/>
                <a:miter lim="800000"/>
                <a:headEnd/>
                <a:tailEnd/>
              </a:ln>
            </p:spPr>
            <p:txBody>
              <a:bodyPr lIns="91435" tIns="45719" rIns="91435" bIns="45719"/>
              <a:lstStyle/>
              <a:p>
                <a:pPr marL="0" marR="0" lvl="0" indent="0" algn="l" defTabSz="45715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398" name="Oval 49">
                <a:extLst>
                  <a:ext uri="{FF2B5EF4-FFF2-40B4-BE49-F238E27FC236}">
                    <a16:creationId xmlns="" xmlns:a16="http://schemas.microsoft.com/office/drawing/2014/main" id="{77799B43-1804-45EA-AC37-F51BCA9531A5}"/>
                  </a:ext>
                </a:extLst>
              </p:cNvPr>
              <p:cNvSpPr>
                <a:spLocks noChangeArrowheads="1"/>
              </p:cNvSpPr>
              <p:nvPr/>
            </p:nvSpPr>
            <p:spPr bwMode="auto">
              <a:xfrm>
                <a:off x="2779304" y="4853299"/>
                <a:ext cx="43132" cy="49954"/>
              </a:xfrm>
              <a:prstGeom prst="ellipse">
                <a:avLst/>
              </a:prstGeom>
              <a:noFill/>
              <a:ln w="12700" cap="flat">
                <a:solidFill>
                  <a:schemeClr val="accent6"/>
                </a:solidFill>
                <a:prstDash val="solid"/>
                <a:miter lim="800000"/>
                <a:headEnd/>
                <a:tailEnd/>
              </a:ln>
            </p:spPr>
            <p:txBody>
              <a:bodyPr lIns="91435" tIns="45719" rIns="91435" bIns="45719"/>
              <a:lstStyle/>
              <a:p>
                <a:pPr marL="0" marR="0" lvl="0" indent="0" algn="l" defTabSz="45715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399" name="Oval 50">
                <a:extLst>
                  <a:ext uri="{FF2B5EF4-FFF2-40B4-BE49-F238E27FC236}">
                    <a16:creationId xmlns="" xmlns:a16="http://schemas.microsoft.com/office/drawing/2014/main" id="{F6DF47BB-61E1-45F7-A77F-7BD2BB273955}"/>
                  </a:ext>
                </a:extLst>
              </p:cNvPr>
              <p:cNvSpPr>
                <a:spLocks noChangeArrowheads="1"/>
              </p:cNvSpPr>
              <p:nvPr/>
            </p:nvSpPr>
            <p:spPr bwMode="auto">
              <a:xfrm>
                <a:off x="2621153" y="4761276"/>
                <a:ext cx="46726" cy="49955"/>
              </a:xfrm>
              <a:prstGeom prst="ellipse">
                <a:avLst/>
              </a:prstGeom>
              <a:noFill/>
              <a:ln w="12700" cap="flat">
                <a:solidFill>
                  <a:schemeClr val="accent6"/>
                </a:solidFill>
                <a:prstDash val="solid"/>
                <a:miter lim="800000"/>
                <a:headEnd/>
                <a:tailEnd/>
              </a:ln>
            </p:spPr>
            <p:txBody>
              <a:bodyPr lIns="91435" tIns="45719" rIns="91435" bIns="45719"/>
              <a:lstStyle/>
              <a:p>
                <a:pPr marL="0" marR="0" lvl="0" indent="0" algn="l" defTabSz="45715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00" name="Oval 51">
                <a:extLst>
                  <a:ext uri="{FF2B5EF4-FFF2-40B4-BE49-F238E27FC236}">
                    <a16:creationId xmlns="" xmlns:a16="http://schemas.microsoft.com/office/drawing/2014/main" id="{ADE8E852-B57A-4E03-AF63-B6A93EA94ECB}"/>
                  </a:ext>
                </a:extLst>
              </p:cNvPr>
              <p:cNvSpPr>
                <a:spLocks noChangeArrowheads="1"/>
              </p:cNvSpPr>
              <p:nvPr/>
            </p:nvSpPr>
            <p:spPr bwMode="auto">
              <a:xfrm>
                <a:off x="2459405" y="4679772"/>
                <a:ext cx="46728" cy="49954"/>
              </a:xfrm>
              <a:prstGeom prst="ellipse">
                <a:avLst/>
              </a:prstGeom>
              <a:noFill/>
              <a:ln w="12700" cap="flat">
                <a:solidFill>
                  <a:schemeClr val="accent6"/>
                </a:solidFill>
                <a:prstDash val="solid"/>
                <a:miter lim="800000"/>
                <a:headEnd/>
                <a:tailEnd/>
              </a:ln>
            </p:spPr>
            <p:txBody>
              <a:bodyPr lIns="91435" tIns="45719" rIns="91435" bIns="45719"/>
              <a:lstStyle/>
              <a:p>
                <a:pPr marL="0" marR="0" lvl="0" indent="0" algn="l" defTabSz="45715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01" name="Oval 52">
                <a:extLst>
                  <a:ext uri="{FF2B5EF4-FFF2-40B4-BE49-F238E27FC236}">
                    <a16:creationId xmlns="" xmlns:a16="http://schemas.microsoft.com/office/drawing/2014/main" id="{8F060CC4-D333-4F1E-9992-ED0B20E8AD2A}"/>
                  </a:ext>
                </a:extLst>
              </p:cNvPr>
              <p:cNvSpPr>
                <a:spLocks noChangeArrowheads="1"/>
              </p:cNvSpPr>
              <p:nvPr/>
            </p:nvSpPr>
            <p:spPr bwMode="auto">
              <a:xfrm>
                <a:off x="2337196" y="4603525"/>
                <a:ext cx="43132" cy="52583"/>
              </a:xfrm>
              <a:prstGeom prst="ellipse">
                <a:avLst/>
              </a:prstGeom>
              <a:noFill/>
              <a:ln w="12700" cap="flat">
                <a:solidFill>
                  <a:schemeClr val="accent6"/>
                </a:solidFill>
                <a:prstDash val="solid"/>
                <a:miter lim="800000"/>
                <a:headEnd/>
                <a:tailEnd/>
              </a:ln>
            </p:spPr>
            <p:txBody>
              <a:bodyPr lIns="91435" tIns="45719" rIns="91435" bIns="45719"/>
              <a:lstStyle/>
              <a:p>
                <a:pPr marL="0" marR="0" lvl="0" indent="0" algn="l" defTabSz="45715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02" name="Oval 53">
                <a:extLst>
                  <a:ext uri="{FF2B5EF4-FFF2-40B4-BE49-F238E27FC236}">
                    <a16:creationId xmlns="" xmlns:a16="http://schemas.microsoft.com/office/drawing/2014/main" id="{31732AFE-407F-460F-BFE5-32E4A5D7D213}"/>
                  </a:ext>
                </a:extLst>
              </p:cNvPr>
              <p:cNvSpPr>
                <a:spLocks noChangeArrowheads="1"/>
              </p:cNvSpPr>
              <p:nvPr/>
            </p:nvSpPr>
            <p:spPr bwMode="auto">
              <a:xfrm>
                <a:off x="2301253" y="4603525"/>
                <a:ext cx="46728" cy="52583"/>
              </a:xfrm>
              <a:prstGeom prst="ellipse">
                <a:avLst/>
              </a:prstGeom>
              <a:noFill/>
              <a:ln w="12700" cap="flat">
                <a:solidFill>
                  <a:schemeClr val="accent6"/>
                </a:solidFill>
                <a:prstDash val="solid"/>
                <a:miter lim="800000"/>
                <a:headEnd/>
                <a:tailEnd/>
              </a:ln>
            </p:spPr>
            <p:txBody>
              <a:bodyPr lIns="91435" tIns="45719" rIns="91435" bIns="45719"/>
              <a:lstStyle/>
              <a:p>
                <a:pPr marL="0" marR="0" lvl="0" indent="0" algn="l" defTabSz="45715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03" name="Oval 54">
                <a:extLst>
                  <a:ext uri="{FF2B5EF4-FFF2-40B4-BE49-F238E27FC236}">
                    <a16:creationId xmlns="" xmlns:a16="http://schemas.microsoft.com/office/drawing/2014/main" id="{6CF44458-AF72-498D-8EED-08EE3D16E5A3}"/>
                  </a:ext>
                </a:extLst>
              </p:cNvPr>
              <p:cNvSpPr>
                <a:spLocks noChangeArrowheads="1"/>
              </p:cNvSpPr>
              <p:nvPr/>
            </p:nvSpPr>
            <p:spPr bwMode="auto">
              <a:xfrm>
                <a:off x="2297660" y="4603525"/>
                <a:ext cx="46726" cy="52583"/>
              </a:xfrm>
              <a:prstGeom prst="ellipse">
                <a:avLst/>
              </a:prstGeom>
              <a:noFill/>
              <a:ln w="12700" cap="flat">
                <a:solidFill>
                  <a:schemeClr val="accent6"/>
                </a:solidFill>
                <a:prstDash val="solid"/>
                <a:miter lim="800000"/>
                <a:headEnd/>
                <a:tailEnd/>
              </a:ln>
            </p:spPr>
            <p:txBody>
              <a:bodyPr lIns="91435" tIns="45719" rIns="91435" bIns="45719"/>
              <a:lstStyle/>
              <a:p>
                <a:pPr marL="0" marR="0" lvl="0" indent="0" algn="l" defTabSz="45715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04" name="Oval 55">
                <a:extLst>
                  <a:ext uri="{FF2B5EF4-FFF2-40B4-BE49-F238E27FC236}">
                    <a16:creationId xmlns="" xmlns:a16="http://schemas.microsoft.com/office/drawing/2014/main" id="{F0545F09-FF38-4105-A002-CB66F13E00E9}"/>
                  </a:ext>
                </a:extLst>
              </p:cNvPr>
              <p:cNvSpPr>
                <a:spLocks noChangeArrowheads="1"/>
              </p:cNvSpPr>
              <p:nvPr/>
            </p:nvSpPr>
            <p:spPr bwMode="auto">
              <a:xfrm>
                <a:off x="2143101" y="4603525"/>
                <a:ext cx="43132" cy="52583"/>
              </a:xfrm>
              <a:prstGeom prst="ellipse">
                <a:avLst/>
              </a:prstGeom>
              <a:noFill/>
              <a:ln w="12700" cap="flat">
                <a:solidFill>
                  <a:schemeClr val="accent6"/>
                </a:solidFill>
                <a:prstDash val="solid"/>
                <a:miter lim="800000"/>
                <a:headEnd/>
                <a:tailEnd/>
              </a:ln>
            </p:spPr>
            <p:txBody>
              <a:bodyPr lIns="91435" tIns="45719" rIns="91435" bIns="45719"/>
              <a:lstStyle/>
              <a:p>
                <a:pPr marL="0" marR="0" lvl="0" indent="0" algn="l" defTabSz="45715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05" name="Oval 56">
                <a:extLst>
                  <a:ext uri="{FF2B5EF4-FFF2-40B4-BE49-F238E27FC236}">
                    <a16:creationId xmlns="" xmlns:a16="http://schemas.microsoft.com/office/drawing/2014/main" id="{C6A4FB74-4C05-4112-A9B4-5188F68044EE}"/>
                  </a:ext>
                </a:extLst>
              </p:cNvPr>
              <p:cNvSpPr>
                <a:spLocks noChangeArrowheads="1"/>
              </p:cNvSpPr>
              <p:nvPr/>
            </p:nvSpPr>
            <p:spPr bwMode="auto">
              <a:xfrm>
                <a:off x="2139508" y="4419482"/>
                <a:ext cx="46726" cy="49955"/>
              </a:xfrm>
              <a:prstGeom prst="ellipse">
                <a:avLst/>
              </a:prstGeom>
              <a:noFill/>
              <a:ln w="12700" cap="flat">
                <a:solidFill>
                  <a:schemeClr val="accent1"/>
                </a:solidFill>
                <a:prstDash val="solid"/>
                <a:miter lim="800000"/>
                <a:headEnd/>
                <a:tailEnd/>
              </a:ln>
            </p:spPr>
            <p:txBody>
              <a:bodyPr lIns="91435" tIns="45719" rIns="91435" bIns="45719"/>
              <a:lstStyle/>
              <a:p>
                <a:pPr marL="0" marR="0" lvl="0" indent="0" algn="l" defTabSz="45715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06" name="Oval 60">
                <a:extLst>
                  <a:ext uri="{FF2B5EF4-FFF2-40B4-BE49-F238E27FC236}">
                    <a16:creationId xmlns="" xmlns:a16="http://schemas.microsoft.com/office/drawing/2014/main" id="{D8C67F3C-536E-472F-B157-B2EEB259E13C}"/>
                  </a:ext>
                </a:extLst>
              </p:cNvPr>
              <p:cNvSpPr>
                <a:spLocks noChangeArrowheads="1"/>
              </p:cNvSpPr>
              <p:nvPr/>
            </p:nvSpPr>
            <p:spPr bwMode="auto">
              <a:xfrm>
                <a:off x="1819609" y="4330090"/>
                <a:ext cx="46728" cy="49955"/>
              </a:xfrm>
              <a:prstGeom prst="ellipse">
                <a:avLst/>
              </a:prstGeom>
              <a:noFill/>
              <a:ln w="12700" cap="flat">
                <a:solidFill>
                  <a:schemeClr val="accent6"/>
                </a:solidFill>
                <a:prstDash val="solid"/>
                <a:miter lim="800000"/>
                <a:headEnd/>
                <a:tailEnd/>
              </a:ln>
            </p:spPr>
            <p:txBody>
              <a:bodyPr lIns="91435" tIns="45719" rIns="91435" bIns="45719"/>
              <a:lstStyle/>
              <a:p>
                <a:pPr marL="0" marR="0" lvl="0" indent="0" algn="l" defTabSz="45715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07" name="Oval 61">
                <a:extLst>
                  <a:ext uri="{FF2B5EF4-FFF2-40B4-BE49-F238E27FC236}">
                    <a16:creationId xmlns="" xmlns:a16="http://schemas.microsoft.com/office/drawing/2014/main" id="{F9B9AED0-FB8D-4EF4-B629-D386F632860E}"/>
                  </a:ext>
                </a:extLst>
              </p:cNvPr>
              <p:cNvSpPr>
                <a:spLocks noChangeArrowheads="1"/>
              </p:cNvSpPr>
              <p:nvPr/>
            </p:nvSpPr>
            <p:spPr bwMode="auto">
              <a:xfrm>
                <a:off x="1679430" y="4259102"/>
                <a:ext cx="43132" cy="49954"/>
              </a:xfrm>
              <a:prstGeom prst="ellipse">
                <a:avLst/>
              </a:prstGeom>
              <a:noFill/>
              <a:ln w="12700" cap="flat">
                <a:solidFill>
                  <a:schemeClr val="accent1"/>
                </a:solidFill>
                <a:prstDash val="solid"/>
                <a:miter lim="800000"/>
                <a:headEnd/>
                <a:tailEnd/>
              </a:ln>
            </p:spPr>
            <p:txBody>
              <a:bodyPr lIns="91435" tIns="45719" rIns="91435" bIns="45719"/>
              <a:lstStyle/>
              <a:p>
                <a:pPr marL="0" marR="0" lvl="0" indent="0" algn="l" defTabSz="45715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08" name="Oval 62">
                <a:extLst>
                  <a:ext uri="{FF2B5EF4-FFF2-40B4-BE49-F238E27FC236}">
                    <a16:creationId xmlns="" xmlns:a16="http://schemas.microsoft.com/office/drawing/2014/main" id="{34D485BA-42A4-4FFE-9ACF-9DCA697B7D7E}"/>
                  </a:ext>
                </a:extLst>
              </p:cNvPr>
              <p:cNvSpPr>
                <a:spLocks noChangeArrowheads="1"/>
              </p:cNvSpPr>
              <p:nvPr/>
            </p:nvSpPr>
            <p:spPr bwMode="auto">
              <a:xfrm>
                <a:off x="1668646" y="4259102"/>
                <a:ext cx="46728" cy="49954"/>
              </a:xfrm>
              <a:prstGeom prst="ellipse">
                <a:avLst/>
              </a:prstGeom>
              <a:noFill/>
              <a:ln w="12700" cap="flat">
                <a:solidFill>
                  <a:schemeClr val="accent6"/>
                </a:solidFill>
                <a:prstDash val="solid"/>
                <a:miter lim="800000"/>
                <a:headEnd/>
                <a:tailEnd/>
              </a:ln>
            </p:spPr>
            <p:txBody>
              <a:bodyPr lIns="91435" tIns="45719" rIns="91435" bIns="45719"/>
              <a:lstStyle/>
              <a:p>
                <a:pPr marL="0" marR="0" lvl="0" indent="0" algn="l" defTabSz="45715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09" name="Oval 56">
                <a:extLst>
                  <a:ext uri="{FF2B5EF4-FFF2-40B4-BE49-F238E27FC236}">
                    <a16:creationId xmlns="" xmlns:a16="http://schemas.microsoft.com/office/drawing/2014/main" id="{705AC54F-30CB-48E7-95EB-A83C3A1B119F}"/>
                  </a:ext>
                </a:extLst>
              </p:cNvPr>
              <p:cNvSpPr>
                <a:spLocks noChangeArrowheads="1"/>
              </p:cNvSpPr>
              <p:nvPr/>
            </p:nvSpPr>
            <p:spPr bwMode="auto">
              <a:xfrm>
                <a:off x="2153885" y="4435256"/>
                <a:ext cx="46726" cy="47326"/>
              </a:xfrm>
              <a:prstGeom prst="ellipse">
                <a:avLst/>
              </a:prstGeom>
              <a:noFill/>
              <a:ln w="12700" cap="flat">
                <a:solidFill>
                  <a:schemeClr val="accent1"/>
                </a:solidFill>
                <a:prstDash val="solid"/>
                <a:miter lim="800000"/>
                <a:headEnd/>
                <a:tailEnd/>
              </a:ln>
            </p:spPr>
            <p:txBody>
              <a:bodyPr lIns="91435" tIns="45719" rIns="91435" bIns="45719"/>
              <a:lstStyle/>
              <a:p>
                <a:pPr marL="0" marR="0" lvl="0" indent="0" algn="l" defTabSz="45715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10" name="Oval 65">
                <a:extLst>
                  <a:ext uri="{FF2B5EF4-FFF2-40B4-BE49-F238E27FC236}">
                    <a16:creationId xmlns="" xmlns:a16="http://schemas.microsoft.com/office/drawing/2014/main" id="{EBD3AE39-656A-4C9A-B2E8-E387B737174A}"/>
                  </a:ext>
                </a:extLst>
              </p:cNvPr>
              <p:cNvSpPr>
                <a:spLocks noChangeArrowheads="1"/>
              </p:cNvSpPr>
              <p:nvPr/>
            </p:nvSpPr>
            <p:spPr bwMode="auto">
              <a:xfrm>
                <a:off x="1542844" y="4217035"/>
                <a:ext cx="46726" cy="49954"/>
              </a:xfrm>
              <a:prstGeom prst="ellipse">
                <a:avLst/>
              </a:prstGeom>
              <a:noFill/>
              <a:ln w="12700" cap="flat">
                <a:solidFill>
                  <a:schemeClr val="accent6"/>
                </a:solidFill>
                <a:prstDash val="solid"/>
                <a:miter lim="800000"/>
                <a:headEnd/>
                <a:tailEnd/>
              </a:ln>
            </p:spPr>
            <p:txBody>
              <a:bodyPr lIns="91435" tIns="45719" rIns="91435" bIns="45719"/>
              <a:lstStyle/>
              <a:p>
                <a:pPr marL="0" marR="0" lvl="0" indent="0" algn="l" defTabSz="45715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21" name="Group 420"/>
            <p:cNvGrpSpPr/>
            <p:nvPr/>
          </p:nvGrpSpPr>
          <p:grpSpPr>
            <a:xfrm>
              <a:off x="1122305" y="4182852"/>
              <a:ext cx="330682" cy="1775152"/>
              <a:chOff x="1122305" y="4182852"/>
              <a:chExt cx="330682" cy="1775152"/>
            </a:xfrm>
          </p:grpSpPr>
          <p:sp>
            <p:nvSpPr>
              <p:cNvPr id="302" name="TextBox 301">
                <a:extLst>
                  <a:ext uri="{FF2B5EF4-FFF2-40B4-BE49-F238E27FC236}">
                    <a16:creationId xmlns="" xmlns:a16="http://schemas.microsoft.com/office/drawing/2014/main" id="{14F3898C-096A-4E38-AFEA-D84FA46B71A9}"/>
                  </a:ext>
                </a:extLst>
              </p:cNvPr>
              <p:cNvSpPr txBox="1"/>
              <p:nvPr/>
            </p:nvSpPr>
            <p:spPr bwMode="auto">
              <a:xfrm>
                <a:off x="1122305" y="4182852"/>
                <a:ext cx="330682" cy="145058"/>
              </a:xfrm>
              <a:prstGeom prst="rect">
                <a:avLst/>
              </a:prstGeom>
              <a:noFill/>
            </p:spPr>
            <p:txBody>
              <a:bodyPr lIns="0" tIns="0" rIns="0" bIns="0">
                <a:spAutoFit/>
              </a:bodyPr>
              <a:lstStyle/>
              <a:p>
                <a:pPr marL="0" marR="0" lvl="0" indent="0" algn="r" defTabSz="685739"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1.0</a:t>
                </a:r>
              </a:p>
            </p:txBody>
          </p:sp>
          <p:sp>
            <p:nvSpPr>
              <p:cNvPr id="303" name="TextBox 302">
                <a:extLst>
                  <a:ext uri="{FF2B5EF4-FFF2-40B4-BE49-F238E27FC236}">
                    <a16:creationId xmlns="" xmlns:a16="http://schemas.microsoft.com/office/drawing/2014/main" id="{541CBE9F-F43E-4B65-9907-E34C2377E71E}"/>
                  </a:ext>
                </a:extLst>
              </p:cNvPr>
              <p:cNvSpPr txBox="1"/>
              <p:nvPr/>
            </p:nvSpPr>
            <p:spPr bwMode="auto">
              <a:xfrm>
                <a:off x="1122305" y="4508871"/>
                <a:ext cx="330682" cy="145058"/>
              </a:xfrm>
              <a:prstGeom prst="rect">
                <a:avLst/>
              </a:prstGeom>
              <a:noFill/>
            </p:spPr>
            <p:txBody>
              <a:bodyPr lIns="0" tIns="0" rIns="0" bIns="0">
                <a:spAutoFit/>
              </a:bodyPr>
              <a:lstStyle/>
              <a:p>
                <a:pPr marL="0" marR="0" lvl="0" indent="0" algn="r" defTabSz="685739"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0.8</a:t>
                </a:r>
              </a:p>
            </p:txBody>
          </p:sp>
          <p:sp>
            <p:nvSpPr>
              <p:cNvPr id="304" name="TextBox 303">
                <a:extLst>
                  <a:ext uri="{FF2B5EF4-FFF2-40B4-BE49-F238E27FC236}">
                    <a16:creationId xmlns="" xmlns:a16="http://schemas.microsoft.com/office/drawing/2014/main" id="{07DACFBA-9AD5-47E8-8474-879FA12E5B69}"/>
                  </a:ext>
                </a:extLst>
              </p:cNvPr>
              <p:cNvSpPr txBox="1"/>
              <p:nvPr/>
            </p:nvSpPr>
            <p:spPr bwMode="auto">
              <a:xfrm>
                <a:off x="1122305" y="4837522"/>
                <a:ext cx="330682" cy="145058"/>
              </a:xfrm>
              <a:prstGeom prst="rect">
                <a:avLst/>
              </a:prstGeom>
              <a:noFill/>
            </p:spPr>
            <p:txBody>
              <a:bodyPr lIns="0" tIns="0" rIns="0" bIns="0">
                <a:spAutoFit/>
              </a:bodyPr>
              <a:lstStyle/>
              <a:p>
                <a:pPr marL="0" marR="0" lvl="0" indent="0" algn="r" defTabSz="685739"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0.6</a:t>
                </a:r>
              </a:p>
            </p:txBody>
          </p:sp>
          <p:sp>
            <p:nvSpPr>
              <p:cNvPr id="305" name="TextBox 304">
                <a:extLst>
                  <a:ext uri="{FF2B5EF4-FFF2-40B4-BE49-F238E27FC236}">
                    <a16:creationId xmlns="" xmlns:a16="http://schemas.microsoft.com/office/drawing/2014/main" id="{FE598AFE-5AFB-4598-9DAE-27D99AC70E61}"/>
                  </a:ext>
                </a:extLst>
              </p:cNvPr>
              <p:cNvSpPr txBox="1"/>
              <p:nvPr/>
            </p:nvSpPr>
            <p:spPr bwMode="auto">
              <a:xfrm>
                <a:off x="1122305" y="5163542"/>
                <a:ext cx="330682" cy="145058"/>
              </a:xfrm>
              <a:prstGeom prst="rect">
                <a:avLst/>
              </a:prstGeom>
              <a:noFill/>
            </p:spPr>
            <p:txBody>
              <a:bodyPr lIns="0" tIns="0" rIns="0" bIns="0">
                <a:spAutoFit/>
              </a:bodyPr>
              <a:lstStyle/>
              <a:p>
                <a:pPr marL="0" marR="0" lvl="0" indent="0" algn="r" defTabSz="685739"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0.4</a:t>
                </a:r>
              </a:p>
            </p:txBody>
          </p:sp>
          <p:sp>
            <p:nvSpPr>
              <p:cNvPr id="306" name="TextBox 305">
                <a:extLst>
                  <a:ext uri="{FF2B5EF4-FFF2-40B4-BE49-F238E27FC236}">
                    <a16:creationId xmlns="" xmlns:a16="http://schemas.microsoft.com/office/drawing/2014/main" id="{7AFC2B20-C399-496C-85CE-520A05ED0A15}"/>
                  </a:ext>
                </a:extLst>
              </p:cNvPr>
              <p:cNvSpPr txBox="1"/>
              <p:nvPr/>
            </p:nvSpPr>
            <p:spPr bwMode="auto">
              <a:xfrm>
                <a:off x="1122305" y="5489559"/>
                <a:ext cx="330682" cy="145058"/>
              </a:xfrm>
              <a:prstGeom prst="rect">
                <a:avLst/>
              </a:prstGeom>
              <a:noFill/>
            </p:spPr>
            <p:txBody>
              <a:bodyPr lIns="0" tIns="0" rIns="0" bIns="0">
                <a:spAutoFit/>
              </a:bodyPr>
              <a:lstStyle/>
              <a:p>
                <a:pPr marL="0" marR="0" lvl="0" indent="0" algn="r" defTabSz="685739"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0.2</a:t>
                </a:r>
              </a:p>
            </p:txBody>
          </p:sp>
          <p:sp>
            <p:nvSpPr>
              <p:cNvPr id="307" name="TextBox 306">
                <a:extLst>
                  <a:ext uri="{FF2B5EF4-FFF2-40B4-BE49-F238E27FC236}">
                    <a16:creationId xmlns="" xmlns:a16="http://schemas.microsoft.com/office/drawing/2014/main" id="{E712B391-64EB-4BA1-90CD-9953541D38C4}"/>
                  </a:ext>
                </a:extLst>
              </p:cNvPr>
              <p:cNvSpPr txBox="1"/>
              <p:nvPr/>
            </p:nvSpPr>
            <p:spPr bwMode="auto">
              <a:xfrm>
                <a:off x="1122305" y="5812946"/>
                <a:ext cx="330682" cy="145058"/>
              </a:xfrm>
              <a:prstGeom prst="rect">
                <a:avLst/>
              </a:prstGeom>
              <a:noFill/>
            </p:spPr>
            <p:txBody>
              <a:bodyPr lIns="0" tIns="0" rIns="0" bIns="0">
                <a:spAutoFit/>
              </a:bodyPr>
              <a:lstStyle/>
              <a:p>
                <a:pPr marL="0" marR="0" lvl="0" indent="0" algn="r" defTabSz="685739"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0.0</a:t>
                </a:r>
              </a:p>
            </p:txBody>
          </p:sp>
        </p:grpSp>
        <p:grpSp>
          <p:nvGrpSpPr>
            <p:cNvPr id="426" name="Group 425"/>
            <p:cNvGrpSpPr/>
            <p:nvPr/>
          </p:nvGrpSpPr>
          <p:grpSpPr>
            <a:xfrm>
              <a:off x="925654" y="3528113"/>
              <a:ext cx="4801027" cy="2732250"/>
              <a:chOff x="925654" y="3528113"/>
              <a:chExt cx="4801027" cy="2732250"/>
            </a:xfrm>
          </p:grpSpPr>
          <p:grpSp>
            <p:nvGrpSpPr>
              <p:cNvPr id="425" name="Group 424"/>
              <p:cNvGrpSpPr/>
              <p:nvPr/>
            </p:nvGrpSpPr>
            <p:grpSpPr>
              <a:xfrm>
                <a:off x="1467361" y="3528113"/>
                <a:ext cx="4259320" cy="2732250"/>
                <a:chOff x="1467361" y="3528113"/>
                <a:chExt cx="4259320" cy="2732250"/>
              </a:xfrm>
            </p:grpSpPr>
            <p:sp>
              <p:nvSpPr>
                <p:cNvPr id="297" name="Rectangle 296">
                  <a:extLst>
                    <a:ext uri="{FF2B5EF4-FFF2-40B4-BE49-F238E27FC236}">
                      <a16:creationId xmlns="" xmlns:a16="http://schemas.microsoft.com/office/drawing/2014/main" id="{99BAD854-49CA-448D-BDED-90A697EB4C16}"/>
                    </a:ext>
                  </a:extLst>
                </p:cNvPr>
                <p:cNvSpPr/>
                <p:nvPr/>
              </p:nvSpPr>
              <p:spPr bwMode="auto">
                <a:xfrm>
                  <a:off x="1772039" y="3528113"/>
                  <a:ext cx="3147920" cy="207226"/>
                </a:xfrm>
                <a:prstGeom prst="rect">
                  <a:avLst/>
                </a:prstGeom>
              </p:spPr>
              <p:txBody>
                <a:bodyPr wrap="non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400" b="1" i="0" u="none" strike="noStrike" kern="1200" cap="all" spc="0" normalizeH="0" baseline="0" noProof="0" dirty="0">
                      <a:ln>
                        <a:noFill/>
                      </a:ln>
                      <a:solidFill>
                        <a:schemeClr val="accent1"/>
                      </a:solidFill>
                      <a:effectLst/>
                      <a:uLnTx/>
                      <a:uFillTx/>
                      <a:latin typeface="Arial" panose="020B0604020202020204" pitchFamily="34" charset="0"/>
                      <a:ea typeface="Arial Unicode MS" charset="-128"/>
                      <a:cs typeface="Arial" panose="020B0604020202020204" pitchFamily="34" charset="0"/>
                    </a:rPr>
                    <a:t>Time to pain progression in Cohort A</a:t>
                  </a:r>
                  <a:r>
                    <a:rPr kumimoji="0" lang="en-GB" sz="1400" b="1" i="0" u="none" strike="noStrike" kern="1200" cap="all" spc="0" normalizeH="0" baseline="30000" noProof="0" dirty="0">
                      <a:ln>
                        <a:noFill/>
                      </a:ln>
                      <a:solidFill>
                        <a:schemeClr val="accent1"/>
                      </a:solidFill>
                      <a:effectLst/>
                      <a:uLnTx/>
                      <a:uFillTx/>
                      <a:latin typeface="Arial" panose="020B0604020202020204" pitchFamily="34" charset="0"/>
                      <a:ea typeface="Arial Unicode MS" charset="-128"/>
                      <a:cs typeface="Arial" panose="020B0604020202020204" pitchFamily="34" charset="0"/>
                    </a:rPr>
                    <a:t>1,2</a:t>
                  </a:r>
                </a:p>
              </p:txBody>
            </p:sp>
            <p:grpSp>
              <p:nvGrpSpPr>
                <p:cNvPr id="423" name="Group 422"/>
                <p:cNvGrpSpPr/>
                <p:nvPr/>
              </p:nvGrpSpPr>
              <p:grpSpPr>
                <a:xfrm>
                  <a:off x="1492523" y="4240697"/>
                  <a:ext cx="4234158" cy="1737806"/>
                  <a:chOff x="1492523" y="4240697"/>
                  <a:chExt cx="4234158" cy="1737806"/>
                </a:xfrm>
              </p:grpSpPr>
              <p:grpSp>
                <p:nvGrpSpPr>
                  <p:cNvPr id="422" name="Group 421"/>
                  <p:cNvGrpSpPr/>
                  <p:nvPr/>
                </p:nvGrpSpPr>
                <p:grpSpPr>
                  <a:xfrm>
                    <a:off x="1492523" y="4240697"/>
                    <a:ext cx="4212592" cy="1703713"/>
                    <a:chOff x="1492523" y="4240697"/>
                    <a:chExt cx="4212592" cy="1703713"/>
                  </a:xfrm>
                </p:grpSpPr>
                <p:sp>
                  <p:nvSpPr>
                    <p:cNvPr id="321" name="Line 51">
                      <a:extLst>
                        <a:ext uri="{FF2B5EF4-FFF2-40B4-BE49-F238E27FC236}">
                          <a16:creationId xmlns="" xmlns:a16="http://schemas.microsoft.com/office/drawing/2014/main" id="{6B135B9B-E4BF-4EA9-8A24-ED5D08E3F297}"/>
                        </a:ext>
                      </a:extLst>
                    </p:cNvPr>
                    <p:cNvSpPr>
                      <a:spLocks noChangeShapeType="1"/>
                    </p:cNvSpPr>
                    <p:nvPr/>
                  </p:nvSpPr>
                  <p:spPr bwMode="auto">
                    <a:xfrm flipH="1">
                      <a:off x="1492523" y="4240697"/>
                      <a:ext cx="46726" cy="0"/>
                    </a:xfrm>
                    <a:prstGeom prst="line">
                      <a:avLst/>
                    </a:prstGeom>
                    <a:noFill/>
                    <a:ln w="127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322" name="Line 52">
                      <a:extLst>
                        <a:ext uri="{FF2B5EF4-FFF2-40B4-BE49-F238E27FC236}">
                          <a16:creationId xmlns="" xmlns:a16="http://schemas.microsoft.com/office/drawing/2014/main" id="{0E5FF723-C66F-4C39-932F-B94B7B1C7D1F}"/>
                        </a:ext>
                      </a:extLst>
                    </p:cNvPr>
                    <p:cNvSpPr>
                      <a:spLocks noChangeShapeType="1"/>
                    </p:cNvSpPr>
                    <p:nvPr/>
                  </p:nvSpPr>
                  <p:spPr bwMode="auto">
                    <a:xfrm flipH="1">
                      <a:off x="1496116" y="4900624"/>
                      <a:ext cx="46728" cy="0"/>
                    </a:xfrm>
                    <a:prstGeom prst="line">
                      <a:avLst/>
                    </a:prstGeom>
                    <a:noFill/>
                    <a:ln w="127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323" name="Line 53">
                      <a:extLst>
                        <a:ext uri="{FF2B5EF4-FFF2-40B4-BE49-F238E27FC236}">
                          <a16:creationId xmlns="" xmlns:a16="http://schemas.microsoft.com/office/drawing/2014/main" id="{1683BEF6-5FC3-4BFD-83E1-D69BB53A1680}"/>
                        </a:ext>
                      </a:extLst>
                    </p:cNvPr>
                    <p:cNvSpPr>
                      <a:spLocks noChangeShapeType="1"/>
                    </p:cNvSpPr>
                    <p:nvPr/>
                  </p:nvSpPr>
                  <p:spPr bwMode="auto">
                    <a:xfrm flipH="1">
                      <a:off x="1492523" y="5231901"/>
                      <a:ext cx="46726" cy="0"/>
                    </a:xfrm>
                    <a:prstGeom prst="line">
                      <a:avLst/>
                    </a:prstGeom>
                    <a:noFill/>
                    <a:ln w="127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324" name="Line 54">
                      <a:extLst>
                        <a:ext uri="{FF2B5EF4-FFF2-40B4-BE49-F238E27FC236}">
                          <a16:creationId xmlns="" xmlns:a16="http://schemas.microsoft.com/office/drawing/2014/main" id="{FD805225-3A5E-419D-B9B2-A52575758601}"/>
                        </a:ext>
                      </a:extLst>
                    </p:cNvPr>
                    <p:cNvSpPr>
                      <a:spLocks noChangeShapeType="1"/>
                    </p:cNvSpPr>
                    <p:nvPr/>
                  </p:nvSpPr>
                  <p:spPr bwMode="auto">
                    <a:xfrm flipH="1">
                      <a:off x="1492523" y="5560549"/>
                      <a:ext cx="46726" cy="0"/>
                    </a:xfrm>
                    <a:prstGeom prst="line">
                      <a:avLst/>
                    </a:prstGeom>
                    <a:noFill/>
                    <a:ln w="127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325" name="Line 55">
                      <a:extLst>
                        <a:ext uri="{FF2B5EF4-FFF2-40B4-BE49-F238E27FC236}">
                          <a16:creationId xmlns="" xmlns:a16="http://schemas.microsoft.com/office/drawing/2014/main" id="{DFB63F49-1011-4636-878D-C97871049B23}"/>
                        </a:ext>
                      </a:extLst>
                    </p:cNvPr>
                    <p:cNvSpPr>
                      <a:spLocks noChangeShapeType="1"/>
                    </p:cNvSpPr>
                    <p:nvPr/>
                  </p:nvSpPr>
                  <p:spPr bwMode="auto">
                    <a:xfrm flipH="1">
                      <a:off x="1492523" y="4406337"/>
                      <a:ext cx="46726" cy="0"/>
                    </a:xfrm>
                    <a:prstGeom prst="line">
                      <a:avLst/>
                    </a:prstGeom>
                    <a:noFill/>
                    <a:ln w="127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326" name="Line 56">
                      <a:extLst>
                        <a:ext uri="{FF2B5EF4-FFF2-40B4-BE49-F238E27FC236}">
                          <a16:creationId xmlns="" xmlns:a16="http://schemas.microsoft.com/office/drawing/2014/main" id="{8C0CADF8-1825-4DB9-8E50-06DEBEEDD5DC}"/>
                        </a:ext>
                      </a:extLst>
                    </p:cNvPr>
                    <p:cNvSpPr>
                      <a:spLocks noChangeShapeType="1"/>
                    </p:cNvSpPr>
                    <p:nvPr/>
                  </p:nvSpPr>
                  <p:spPr bwMode="auto">
                    <a:xfrm flipH="1">
                      <a:off x="1492523" y="4571975"/>
                      <a:ext cx="46726" cy="0"/>
                    </a:xfrm>
                    <a:prstGeom prst="line">
                      <a:avLst/>
                    </a:prstGeom>
                    <a:noFill/>
                    <a:ln w="127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327" name="Line 57">
                      <a:extLst>
                        <a:ext uri="{FF2B5EF4-FFF2-40B4-BE49-F238E27FC236}">
                          <a16:creationId xmlns="" xmlns:a16="http://schemas.microsoft.com/office/drawing/2014/main" id="{7D53307A-CCB9-4B59-8DC7-6F46FD444313}"/>
                        </a:ext>
                      </a:extLst>
                    </p:cNvPr>
                    <p:cNvSpPr>
                      <a:spLocks noChangeShapeType="1"/>
                    </p:cNvSpPr>
                    <p:nvPr/>
                  </p:nvSpPr>
                  <p:spPr bwMode="auto">
                    <a:xfrm flipH="1">
                      <a:off x="1492523" y="4734984"/>
                      <a:ext cx="46726" cy="0"/>
                    </a:xfrm>
                    <a:prstGeom prst="line">
                      <a:avLst/>
                    </a:prstGeom>
                    <a:noFill/>
                    <a:ln w="127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328" name="Line 58">
                      <a:extLst>
                        <a:ext uri="{FF2B5EF4-FFF2-40B4-BE49-F238E27FC236}">
                          <a16:creationId xmlns="" xmlns:a16="http://schemas.microsoft.com/office/drawing/2014/main" id="{3A6B12EB-CCBE-45EA-AC95-9386D795A2B9}"/>
                        </a:ext>
                      </a:extLst>
                    </p:cNvPr>
                    <p:cNvSpPr>
                      <a:spLocks noChangeShapeType="1"/>
                    </p:cNvSpPr>
                    <p:nvPr/>
                  </p:nvSpPr>
                  <p:spPr bwMode="auto">
                    <a:xfrm flipH="1">
                      <a:off x="1496116" y="5066262"/>
                      <a:ext cx="46728" cy="0"/>
                    </a:xfrm>
                    <a:prstGeom prst="line">
                      <a:avLst/>
                    </a:prstGeom>
                    <a:noFill/>
                    <a:ln w="127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329" name="Line 59">
                      <a:extLst>
                        <a:ext uri="{FF2B5EF4-FFF2-40B4-BE49-F238E27FC236}">
                          <a16:creationId xmlns="" xmlns:a16="http://schemas.microsoft.com/office/drawing/2014/main" id="{B918283B-8BED-4220-A295-D33AFE913501}"/>
                        </a:ext>
                      </a:extLst>
                    </p:cNvPr>
                    <p:cNvSpPr>
                      <a:spLocks noChangeShapeType="1"/>
                    </p:cNvSpPr>
                    <p:nvPr/>
                  </p:nvSpPr>
                  <p:spPr bwMode="auto">
                    <a:xfrm flipH="1">
                      <a:off x="1492523" y="5397539"/>
                      <a:ext cx="46726" cy="0"/>
                    </a:xfrm>
                    <a:prstGeom prst="line">
                      <a:avLst/>
                    </a:prstGeom>
                    <a:noFill/>
                    <a:ln w="127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330" name="Line 60">
                      <a:extLst>
                        <a:ext uri="{FF2B5EF4-FFF2-40B4-BE49-F238E27FC236}">
                          <a16:creationId xmlns="" xmlns:a16="http://schemas.microsoft.com/office/drawing/2014/main" id="{678FED44-C873-4382-A059-62A85A86E440}"/>
                        </a:ext>
                      </a:extLst>
                    </p:cNvPr>
                    <p:cNvSpPr>
                      <a:spLocks noChangeShapeType="1"/>
                    </p:cNvSpPr>
                    <p:nvPr/>
                  </p:nvSpPr>
                  <p:spPr bwMode="auto">
                    <a:xfrm flipH="1">
                      <a:off x="1492523" y="5726188"/>
                      <a:ext cx="46726" cy="0"/>
                    </a:xfrm>
                    <a:prstGeom prst="line">
                      <a:avLst/>
                    </a:prstGeom>
                    <a:noFill/>
                    <a:ln w="127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331" name="Line 60">
                      <a:extLst>
                        <a:ext uri="{FF2B5EF4-FFF2-40B4-BE49-F238E27FC236}">
                          <a16:creationId xmlns="" xmlns:a16="http://schemas.microsoft.com/office/drawing/2014/main" id="{9B232CBD-4221-4E71-9DC3-97402309C028}"/>
                        </a:ext>
                      </a:extLst>
                    </p:cNvPr>
                    <p:cNvSpPr>
                      <a:spLocks noChangeShapeType="1"/>
                    </p:cNvSpPr>
                    <p:nvPr/>
                  </p:nvSpPr>
                  <p:spPr bwMode="auto">
                    <a:xfrm flipH="1">
                      <a:off x="1492523" y="5891827"/>
                      <a:ext cx="46726" cy="0"/>
                    </a:xfrm>
                    <a:prstGeom prst="line">
                      <a:avLst/>
                    </a:prstGeom>
                    <a:noFill/>
                    <a:ln w="127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332" name="Line 50">
                      <a:extLst>
                        <a:ext uri="{FF2B5EF4-FFF2-40B4-BE49-F238E27FC236}">
                          <a16:creationId xmlns="" xmlns:a16="http://schemas.microsoft.com/office/drawing/2014/main" id="{8F26AA5A-6B8C-477A-B107-93779AC5DFD3}"/>
                        </a:ext>
                      </a:extLst>
                    </p:cNvPr>
                    <p:cNvSpPr>
                      <a:spLocks noChangeShapeType="1"/>
                    </p:cNvSpPr>
                    <p:nvPr/>
                  </p:nvSpPr>
                  <p:spPr bwMode="auto">
                    <a:xfrm>
                      <a:off x="1546437" y="5891827"/>
                      <a:ext cx="4155082" cy="0"/>
                    </a:xfrm>
                    <a:prstGeom prst="line">
                      <a:avLst/>
                    </a:prstGeom>
                    <a:noFill/>
                    <a:ln w="127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333" name="Line 61">
                      <a:extLst>
                        <a:ext uri="{FF2B5EF4-FFF2-40B4-BE49-F238E27FC236}">
                          <a16:creationId xmlns="" xmlns:a16="http://schemas.microsoft.com/office/drawing/2014/main" id="{60DC67CA-64F4-4DFD-88F5-64F3650F1207}"/>
                        </a:ext>
                      </a:extLst>
                    </p:cNvPr>
                    <p:cNvSpPr>
                      <a:spLocks noChangeShapeType="1"/>
                    </p:cNvSpPr>
                    <p:nvPr/>
                  </p:nvSpPr>
                  <p:spPr bwMode="auto">
                    <a:xfrm>
                      <a:off x="1546437" y="5891827"/>
                      <a:ext cx="0" cy="52583"/>
                    </a:xfrm>
                    <a:prstGeom prst="line">
                      <a:avLst/>
                    </a:prstGeom>
                    <a:noFill/>
                    <a:ln w="127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334" name="Line 62">
                      <a:extLst>
                        <a:ext uri="{FF2B5EF4-FFF2-40B4-BE49-F238E27FC236}">
                          <a16:creationId xmlns="" xmlns:a16="http://schemas.microsoft.com/office/drawing/2014/main" id="{D9BB4657-6D2B-4797-B6B5-AA030AAF48AF}"/>
                        </a:ext>
                      </a:extLst>
                    </p:cNvPr>
                    <p:cNvSpPr>
                      <a:spLocks noChangeShapeType="1"/>
                    </p:cNvSpPr>
                    <p:nvPr/>
                  </p:nvSpPr>
                  <p:spPr bwMode="auto">
                    <a:xfrm>
                      <a:off x="2585209" y="5891827"/>
                      <a:ext cx="0" cy="52583"/>
                    </a:xfrm>
                    <a:prstGeom prst="line">
                      <a:avLst/>
                    </a:prstGeom>
                    <a:noFill/>
                    <a:ln w="127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335" name="Line 64">
                      <a:extLst>
                        <a:ext uri="{FF2B5EF4-FFF2-40B4-BE49-F238E27FC236}">
                          <a16:creationId xmlns="" xmlns:a16="http://schemas.microsoft.com/office/drawing/2014/main" id="{4BDA2C0C-59C0-439C-85FA-F444D6643661}"/>
                        </a:ext>
                      </a:extLst>
                    </p:cNvPr>
                    <p:cNvSpPr>
                      <a:spLocks noChangeShapeType="1"/>
                    </p:cNvSpPr>
                    <p:nvPr/>
                  </p:nvSpPr>
                  <p:spPr bwMode="auto">
                    <a:xfrm>
                      <a:off x="4317691" y="5891827"/>
                      <a:ext cx="0" cy="52583"/>
                    </a:xfrm>
                    <a:prstGeom prst="line">
                      <a:avLst/>
                    </a:prstGeom>
                    <a:noFill/>
                    <a:ln w="127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336" name="Line 66">
                      <a:extLst>
                        <a:ext uri="{FF2B5EF4-FFF2-40B4-BE49-F238E27FC236}">
                          <a16:creationId xmlns="" xmlns:a16="http://schemas.microsoft.com/office/drawing/2014/main" id="{40EB90F5-B99D-4749-A3FF-BB16E455F094}"/>
                        </a:ext>
                      </a:extLst>
                    </p:cNvPr>
                    <p:cNvSpPr>
                      <a:spLocks noChangeShapeType="1"/>
                    </p:cNvSpPr>
                    <p:nvPr/>
                  </p:nvSpPr>
                  <p:spPr bwMode="auto">
                    <a:xfrm>
                      <a:off x="1895092" y="5891827"/>
                      <a:ext cx="0" cy="52583"/>
                    </a:xfrm>
                    <a:prstGeom prst="line">
                      <a:avLst/>
                    </a:prstGeom>
                    <a:noFill/>
                    <a:ln w="127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337" name="Line 68">
                      <a:extLst>
                        <a:ext uri="{FF2B5EF4-FFF2-40B4-BE49-F238E27FC236}">
                          <a16:creationId xmlns="" xmlns:a16="http://schemas.microsoft.com/office/drawing/2014/main" id="{B84C8100-52AA-4E97-93A4-97D209E3B9CA}"/>
                        </a:ext>
                      </a:extLst>
                    </p:cNvPr>
                    <p:cNvSpPr>
                      <a:spLocks noChangeShapeType="1"/>
                    </p:cNvSpPr>
                    <p:nvPr/>
                  </p:nvSpPr>
                  <p:spPr bwMode="auto">
                    <a:xfrm>
                      <a:off x="2240150" y="5891827"/>
                      <a:ext cx="0" cy="52583"/>
                    </a:xfrm>
                    <a:prstGeom prst="line">
                      <a:avLst/>
                    </a:prstGeom>
                    <a:noFill/>
                    <a:ln w="127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338" name="Line 71">
                      <a:extLst>
                        <a:ext uri="{FF2B5EF4-FFF2-40B4-BE49-F238E27FC236}">
                          <a16:creationId xmlns="" xmlns:a16="http://schemas.microsoft.com/office/drawing/2014/main" id="{49345E96-5D97-4881-B70E-41BADF3D3F72}"/>
                        </a:ext>
                      </a:extLst>
                    </p:cNvPr>
                    <p:cNvSpPr>
                      <a:spLocks noChangeShapeType="1"/>
                    </p:cNvSpPr>
                    <p:nvPr/>
                  </p:nvSpPr>
                  <p:spPr bwMode="auto">
                    <a:xfrm>
                      <a:off x="2933861" y="5891827"/>
                      <a:ext cx="0" cy="52583"/>
                    </a:xfrm>
                    <a:prstGeom prst="line">
                      <a:avLst/>
                    </a:prstGeom>
                    <a:noFill/>
                    <a:ln w="127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339" name="Line 73">
                      <a:extLst>
                        <a:ext uri="{FF2B5EF4-FFF2-40B4-BE49-F238E27FC236}">
                          <a16:creationId xmlns="" xmlns:a16="http://schemas.microsoft.com/office/drawing/2014/main" id="{60CEADF6-F1D5-453D-B9B9-D8246710D5F4}"/>
                        </a:ext>
                      </a:extLst>
                    </p:cNvPr>
                    <p:cNvSpPr>
                      <a:spLocks noChangeShapeType="1"/>
                    </p:cNvSpPr>
                    <p:nvPr/>
                  </p:nvSpPr>
                  <p:spPr bwMode="auto">
                    <a:xfrm>
                      <a:off x="3278920" y="5891827"/>
                      <a:ext cx="0" cy="52583"/>
                    </a:xfrm>
                    <a:prstGeom prst="line">
                      <a:avLst/>
                    </a:prstGeom>
                    <a:noFill/>
                    <a:ln w="127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340" name="Line 74">
                      <a:extLst>
                        <a:ext uri="{FF2B5EF4-FFF2-40B4-BE49-F238E27FC236}">
                          <a16:creationId xmlns="" xmlns:a16="http://schemas.microsoft.com/office/drawing/2014/main" id="{335406E1-92DC-4BCF-8DEC-7A8A03EA6FF4}"/>
                        </a:ext>
                      </a:extLst>
                    </p:cNvPr>
                    <p:cNvSpPr>
                      <a:spLocks noChangeShapeType="1"/>
                    </p:cNvSpPr>
                    <p:nvPr/>
                  </p:nvSpPr>
                  <p:spPr bwMode="auto">
                    <a:xfrm>
                      <a:off x="3627574" y="5891827"/>
                      <a:ext cx="0" cy="52583"/>
                    </a:xfrm>
                    <a:prstGeom prst="line">
                      <a:avLst/>
                    </a:prstGeom>
                    <a:noFill/>
                    <a:ln w="127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341" name="Line 76">
                      <a:extLst>
                        <a:ext uri="{FF2B5EF4-FFF2-40B4-BE49-F238E27FC236}">
                          <a16:creationId xmlns="" xmlns:a16="http://schemas.microsoft.com/office/drawing/2014/main" id="{876594DD-5717-4C46-A636-FD3D55053841}"/>
                        </a:ext>
                      </a:extLst>
                    </p:cNvPr>
                    <p:cNvSpPr>
                      <a:spLocks noChangeShapeType="1"/>
                    </p:cNvSpPr>
                    <p:nvPr/>
                  </p:nvSpPr>
                  <p:spPr bwMode="auto">
                    <a:xfrm>
                      <a:off x="3972633" y="5891827"/>
                      <a:ext cx="0" cy="52583"/>
                    </a:xfrm>
                    <a:prstGeom prst="line">
                      <a:avLst/>
                    </a:prstGeom>
                    <a:noFill/>
                    <a:ln w="127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342" name="Line 79">
                      <a:extLst>
                        <a:ext uri="{FF2B5EF4-FFF2-40B4-BE49-F238E27FC236}">
                          <a16:creationId xmlns="" xmlns:a16="http://schemas.microsoft.com/office/drawing/2014/main" id="{3DAFA945-562F-48F0-AA0F-13D54B35B18C}"/>
                        </a:ext>
                      </a:extLst>
                    </p:cNvPr>
                    <p:cNvSpPr>
                      <a:spLocks noChangeShapeType="1"/>
                    </p:cNvSpPr>
                    <p:nvPr/>
                  </p:nvSpPr>
                  <p:spPr bwMode="auto">
                    <a:xfrm>
                      <a:off x="4666343" y="5891827"/>
                      <a:ext cx="0" cy="52583"/>
                    </a:xfrm>
                    <a:prstGeom prst="line">
                      <a:avLst/>
                    </a:prstGeom>
                    <a:noFill/>
                    <a:ln w="127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343" name="Line 81">
                      <a:extLst>
                        <a:ext uri="{FF2B5EF4-FFF2-40B4-BE49-F238E27FC236}">
                          <a16:creationId xmlns="" xmlns:a16="http://schemas.microsoft.com/office/drawing/2014/main" id="{F7C6A598-0487-4D33-8D59-3511150E89E3}"/>
                        </a:ext>
                      </a:extLst>
                    </p:cNvPr>
                    <p:cNvSpPr>
                      <a:spLocks noChangeShapeType="1"/>
                    </p:cNvSpPr>
                    <p:nvPr/>
                  </p:nvSpPr>
                  <p:spPr bwMode="auto">
                    <a:xfrm>
                      <a:off x="5360056" y="5891827"/>
                      <a:ext cx="0" cy="52583"/>
                    </a:xfrm>
                    <a:prstGeom prst="line">
                      <a:avLst/>
                    </a:prstGeom>
                    <a:noFill/>
                    <a:ln w="19050" cap="sq">
                      <a:solidFill>
                        <a:schemeClr val="tx1"/>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344" name="Line 86">
                      <a:extLst>
                        <a:ext uri="{FF2B5EF4-FFF2-40B4-BE49-F238E27FC236}">
                          <a16:creationId xmlns="" xmlns:a16="http://schemas.microsoft.com/office/drawing/2014/main" id="{704CDC80-61ED-4728-99F1-952926000C16}"/>
                        </a:ext>
                      </a:extLst>
                    </p:cNvPr>
                    <p:cNvSpPr>
                      <a:spLocks noChangeShapeType="1"/>
                    </p:cNvSpPr>
                    <p:nvPr/>
                  </p:nvSpPr>
                  <p:spPr bwMode="auto">
                    <a:xfrm>
                      <a:off x="5705115" y="5891827"/>
                      <a:ext cx="0" cy="52583"/>
                    </a:xfrm>
                    <a:prstGeom prst="line">
                      <a:avLst/>
                    </a:prstGeom>
                    <a:noFill/>
                    <a:ln w="19050" cap="sq">
                      <a:solidFill>
                        <a:schemeClr val="tx1"/>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345" name="Line 81">
                      <a:extLst>
                        <a:ext uri="{FF2B5EF4-FFF2-40B4-BE49-F238E27FC236}">
                          <a16:creationId xmlns="" xmlns:a16="http://schemas.microsoft.com/office/drawing/2014/main" id="{C004B954-530F-4831-8BF3-D310D016AAD3}"/>
                        </a:ext>
                      </a:extLst>
                    </p:cNvPr>
                    <p:cNvSpPr>
                      <a:spLocks noChangeShapeType="1"/>
                    </p:cNvSpPr>
                    <p:nvPr/>
                  </p:nvSpPr>
                  <p:spPr bwMode="auto">
                    <a:xfrm>
                      <a:off x="5011402" y="5891827"/>
                      <a:ext cx="0" cy="52583"/>
                    </a:xfrm>
                    <a:prstGeom prst="line">
                      <a:avLst/>
                    </a:prstGeom>
                    <a:noFill/>
                    <a:ln w="127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346" name="Line 49">
                      <a:extLst>
                        <a:ext uri="{FF2B5EF4-FFF2-40B4-BE49-F238E27FC236}">
                          <a16:creationId xmlns="" xmlns:a16="http://schemas.microsoft.com/office/drawing/2014/main" id="{0168E5E5-C7B3-4F66-BEDC-EA7B9150F033}"/>
                        </a:ext>
                      </a:extLst>
                    </p:cNvPr>
                    <p:cNvSpPr>
                      <a:spLocks noChangeShapeType="1"/>
                    </p:cNvSpPr>
                    <p:nvPr/>
                  </p:nvSpPr>
                  <p:spPr bwMode="auto">
                    <a:xfrm flipV="1">
                      <a:off x="1546437" y="4240697"/>
                      <a:ext cx="0" cy="1651130"/>
                    </a:xfrm>
                    <a:prstGeom prst="line">
                      <a:avLst/>
                    </a:prstGeom>
                    <a:noFill/>
                    <a:ln w="127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FF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sp>
                <p:nvSpPr>
                  <p:cNvPr id="320" name="Rectangle 319">
                    <a:extLst>
                      <a:ext uri="{FF2B5EF4-FFF2-40B4-BE49-F238E27FC236}">
                        <a16:creationId xmlns="" xmlns:a16="http://schemas.microsoft.com/office/drawing/2014/main" id="{BF80FCCE-4C53-431C-BF69-E8460566F23F}"/>
                      </a:ext>
                    </a:extLst>
                  </p:cNvPr>
                  <p:cNvSpPr/>
                  <p:nvPr/>
                </p:nvSpPr>
                <p:spPr bwMode="auto">
                  <a:xfrm>
                    <a:off x="5151584" y="5792000"/>
                    <a:ext cx="575097" cy="186503"/>
                  </a:xfrm>
                  <a:prstGeom prst="rect">
                    <a:avLst/>
                  </a:prstGeom>
                  <a:solidFill>
                    <a:schemeClr val="bg1"/>
                  </a:solidFill>
                </p:spPr>
                <p:txBody>
                  <a:bodyPr anchor="ctr">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lumMod val="75000"/>
                          <a:lumOff val="25000"/>
                        </a:srgbClr>
                      </a:solidFill>
                      <a:effectLst/>
                      <a:uLnTx/>
                      <a:uFillTx/>
                      <a:latin typeface="Arial" panose="020B0604020202020204" pitchFamily="34" charset="0"/>
                      <a:ea typeface="Arial Unicode MS" charset="-128"/>
                      <a:cs typeface="Arial" panose="020B0604020202020204" pitchFamily="34" charset="0"/>
                    </a:endParaRPr>
                  </a:p>
                </p:txBody>
              </p:sp>
            </p:grpSp>
            <p:grpSp>
              <p:nvGrpSpPr>
                <p:cNvPr id="424" name="Group 423"/>
                <p:cNvGrpSpPr/>
                <p:nvPr/>
              </p:nvGrpSpPr>
              <p:grpSpPr>
                <a:xfrm>
                  <a:off x="1467361" y="5957554"/>
                  <a:ext cx="3637495" cy="145059"/>
                  <a:chOff x="1467361" y="5957554"/>
                  <a:chExt cx="3637495" cy="145059"/>
                </a:xfrm>
              </p:grpSpPr>
              <p:sp>
                <p:nvSpPr>
                  <p:cNvPr id="308" name="TextBox 307">
                    <a:extLst>
                      <a:ext uri="{FF2B5EF4-FFF2-40B4-BE49-F238E27FC236}">
                        <a16:creationId xmlns="" xmlns:a16="http://schemas.microsoft.com/office/drawing/2014/main" id="{C5C2CE51-5106-483B-A151-A8C926E4112E}"/>
                      </a:ext>
                    </a:extLst>
                  </p:cNvPr>
                  <p:cNvSpPr txBox="1"/>
                  <p:nvPr/>
                </p:nvSpPr>
                <p:spPr bwMode="auto">
                  <a:xfrm>
                    <a:off x="1467361" y="5957554"/>
                    <a:ext cx="190503" cy="145059"/>
                  </a:xfrm>
                  <a:prstGeom prst="rect">
                    <a:avLst/>
                  </a:prstGeom>
                  <a:noFill/>
                </p:spPr>
                <p:txBody>
                  <a:bodyPr lIns="0" tIns="0" rIns="0" bIns="0">
                    <a:spAutoFit/>
                  </a:bodyPr>
                  <a:lstStyle/>
                  <a:p>
                    <a:pPr marL="0" marR="0" lvl="0" indent="0" algn="ctr" defTabSz="685739"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0</a:t>
                    </a:r>
                  </a:p>
                </p:txBody>
              </p:sp>
              <p:sp>
                <p:nvSpPr>
                  <p:cNvPr id="309" name="TextBox 308">
                    <a:extLst>
                      <a:ext uri="{FF2B5EF4-FFF2-40B4-BE49-F238E27FC236}">
                        <a16:creationId xmlns="" xmlns:a16="http://schemas.microsoft.com/office/drawing/2014/main" id="{4D03EA78-0765-45EA-9872-46DE0F0F622C}"/>
                      </a:ext>
                    </a:extLst>
                  </p:cNvPr>
                  <p:cNvSpPr txBox="1"/>
                  <p:nvPr/>
                </p:nvSpPr>
                <p:spPr bwMode="auto">
                  <a:xfrm>
                    <a:off x="1812420" y="5957554"/>
                    <a:ext cx="190503" cy="145059"/>
                  </a:xfrm>
                  <a:prstGeom prst="rect">
                    <a:avLst/>
                  </a:prstGeom>
                  <a:noFill/>
                </p:spPr>
                <p:txBody>
                  <a:bodyPr lIns="0" tIns="0" rIns="0" bIns="0">
                    <a:spAutoFit/>
                  </a:bodyPr>
                  <a:lstStyle/>
                  <a:p>
                    <a:pPr marL="0" marR="0" lvl="0" indent="0" algn="ctr" defTabSz="685739"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2</a:t>
                    </a:r>
                  </a:p>
                </p:txBody>
              </p:sp>
              <p:sp>
                <p:nvSpPr>
                  <p:cNvPr id="310" name="TextBox 309">
                    <a:extLst>
                      <a:ext uri="{FF2B5EF4-FFF2-40B4-BE49-F238E27FC236}">
                        <a16:creationId xmlns="" xmlns:a16="http://schemas.microsoft.com/office/drawing/2014/main" id="{50A1AE6E-55BC-4E9C-9B0B-828E336A3BE6}"/>
                      </a:ext>
                    </a:extLst>
                  </p:cNvPr>
                  <p:cNvSpPr txBox="1"/>
                  <p:nvPr/>
                </p:nvSpPr>
                <p:spPr bwMode="auto">
                  <a:xfrm>
                    <a:off x="2153886" y="5957554"/>
                    <a:ext cx="190500" cy="145059"/>
                  </a:xfrm>
                  <a:prstGeom prst="rect">
                    <a:avLst/>
                  </a:prstGeom>
                  <a:noFill/>
                </p:spPr>
                <p:txBody>
                  <a:bodyPr lIns="0" tIns="0" rIns="0" bIns="0">
                    <a:spAutoFit/>
                  </a:bodyPr>
                  <a:lstStyle/>
                  <a:p>
                    <a:pPr marL="0" marR="0" lvl="0" indent="0" algn="ctr" defTabSz="685739"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4</a:t>
                    </a:r>
                  </a:p>
                </p:txBody>
              </p:sp>
              <p:sp>
                <p:nvSpPr>
                  <p:cNvPr id="311" name="TextBox 310">
                    <a:extLst>
                      <a:ext uri="{FF2B5EF4-FFF2-40B4-BE49-F238E27FC236}">
                        <a16:creationId xmlns="" xmlns:a16="http://schemas.microsoft.com/office/drawing/2014/main" id="{A247A181-A96B-409C-9824-5FDCE54ED1B2}"/>
                      </a:ext>
                    </a:extLst>
                  </p:cNvPr>
                  <p:cNvSpPr txBox="1"/>
                  <p:nvPr/>
                </p:nvSpPr>
                <p:spPr bwMode="auto">
                  <a:xfrm>
                    <a:off x="2502536" y="5957554"/>
                    <a:ext cx="190503" cy="145059"/>
                  </a:xfrm>
                  <a:prstGeom prst="rect">
                    <a:avLst/>
                  </a:prstGeom>
                  <a:noFill/>
                </p:spPr>
                <p:txBody>
                  <a:bodyPr lIns="0" tIns="0" rIns="0" bIns="0">
                    <a:spAutoFit/>
                  </a:bodyPr>
                  <a:lstStyle/>
                  <a:p>
                    <a:pPr marL="0" marR="0" lvl="0" indent="0" algn="ctr" defTabSz="685739"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6</a:t>
                    </a:r>
                  </a:p>
                </p:txBody>
              </p:sp>
              <p:sp>
                <p:nvSpPr>
                  <p:cNvPr id="312" name="TextBox 311">
                    <a:extLst>
                      <a:ext uri="{FF2B5EF4-FFF2-40B4-BE49-F238E27FC236}">
                        <a16:creationId xmlns="" xmlns:a16="http://schemas.microsoft.com/office/drawing/2014/main" id="{16E2D1D0-5BD7-437F-B49C-6BB7442A966F}"/>
                      </a:ext>
                    </a:extLst>
                  </p:cNvPr>
                  <p:cNvSpPr txBox="1"/>
                  <p:nvPr/>
                </p:nvSpPr>
                <p:spPr bwMode="auto">
                  <a:xfrm>
                    <a:off x="2851192" y="5957554"/>
                    <a:ext cx="194095" cy="145059"/>
                  </a:xfrm>
                  <a:prstGeom prst="rect">
                    <a:avLst/>
                  </a:prstGeom>
                  <a:noFill/>
                </p:spPr>
                <p:txBody>
                  <a:bodyPr lIns="0" tIns="0" rIns="0" bIns="0">
                    <a:spAutoFit/>
                  </a:bodyPr>
                  <a:lstStyle/>
                  <a:p>
                    <a:pPr marL="0" marR="0" lvl="0" indent="0" algn="ctr" defTabSz="685739"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8</a:t>
                    </a:r>
                  </a:p>
                </p:txBody>
              </p:sp>
              <p:sp>
                <p:nvSpPr>
                  <p:cNvPr id="313" name="TextBox 312">
                    <a:extLst>
                      <a:ext uri="{FF2B5EF4-FFF2-40B4-BE49-F238E27FC236}">
                        <a16:creationId xmlns="" xmlns:a16="http://schemas.microsoft.com/office/drawing/2014/main" id="{9716C55E-7F3F-4C01-A3B3-E6A0691F27F3}"/>
                      </a:ext>
                    </a:extLst>
                  </p:cNvPr>
                  <p:cNvSpPr txBox="1"/>
                  <p:nvPr/>
                </p:nvSpPr>
                <p:spPr bwMode="auto">
                  <a:xfrm>
                    <a:off x="3196251" y="5957554"/>
                    <a:ext cx="190500" cy="145059"/>
                  </a:xfrm>
                  <a:prstGeom prst="rect">
                    <a:avLst/>
                  </a:prstGeom>
                  <a:noFill/>
                </p:spPr>
                <p:txBody>
                  <a:bodyPr lIns="0" tIns="0" rIns="0" bIns="0">
                    <a:spAutoFit/>
                  </a:bodyPr>
                  <a:lstStyle/>
                  <a:p>
                    <a:pPr marL="0" marR="0" lvl="0" indent="0" algn="ctr" defTabSz="685739"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1</a:t>
                    </a: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0</a:t>
                    </a:r>
                  </a:p>
                </p:txBody>
              </p:sp>
              <p:sp>
                <p:nvSpPr>
                  <p:cNvPr id="314" name="TextBox 313">
                    <a:extLst>
                      <a:ext uri="{FF2B5EF4-FFF2-40B4-BE49-F238E27FC236}">
                        <a16:creationId xmlns="" xmlns:a16="http://schemas.microsoft.com/office/drawing/2014/main" id="{C7C71D75-BD1D-48E9-B564-FB31F6298248}"/>
                      </a:ext>
                    </a:extLst>
                  </p:cNvPr>
                  <p:cNvSpPr txBox="1"/>
                  <p:nvPr/>
                </p:nvSpPr>
                <p:spPr bwMode="auto">
                  <a:xfrm>
                    <a:off x="3530526" y="5957554"/>
                    <a:ext cx="190503" cy="145059"/>
                  </a:xfrm>
                  <a:prstGeom prst="rect">
                    <a:avLst/>
                  </a:prstGeom>
                  <a:noFill/>
                </p:spPr>
                <p:txBody>
                  <a:bodyPr lIns="0" tIns="0" rIns="0" bIns="0">
                    <a:spAutoFit/>
                  </a:bodyPr>
                  <a:lstStyle/>
                  <a:p>
                    <a:pPr marL="0" marR="0" lvl="0" indent="0" algn="ctr" defTabSz="685739"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12</a:t>
                    </a:r>
                  </a:p>
                </p:txBody>
              </p:sp>
              <p:sp>
                <p:nvSpPr>
                  <p:cNvPr id="315" name="TextBox 314">
                    <a:extLst>
                      <a:ext uri="{FF2B5EF4-FFF2-40B4-BE49-F238E27FC236}">
                        <a16:creationId xmlns="" xmlns:a16="http://schemas.microsoft.com/office/drawing/2014/main" id="{45DA5AE2-BEED-4D03-B038-599EAB35C04A}"/>
                      </a:ext>
                    </a:extLst>
                  </p:cNvPr>
                  <p:cNvSpPr txBox="1"/>
                  <p:nvPr/>
                </p:nvSpPr>
                <p:spPr bwMode="auto">
                  <a:xfrm>
                    <a:off x="3879180" y="5957554"/>
                    <a:ext cx="190500" cy="145059"/>
                  </a:xfrm>
                  <a:prstGeom prst="rect">
                    <a:avLst/>
                  </a:prstGeom>
                  <a:noFill/>
                </p:spPr>
                <p:txBody>
                  <a:bodyPr lIns="0" tIns="0" rIns="0" bIns="0">
                    <a:spAutoFit/>
                  </a:bodyPr>
                  <a:lstStyle/>
                  <a:p>
                    <a:pPr marL="0" marR="0" lvl="0" indent="0" algn="ctr" defTabSz="685739"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14</a:t>
                    </a:r>
                  </a:p>
                </p:txBody>
              </p:sp>
              <p:sp>
                <p:nvSpPr>
                  <p:cNvPr id="316" name="TextBox 315">
                    <a:extLst>
                      <a:ext uri="{FF2B5EF4-FFF2-40B4-BE49-F238E27FC236}">
                        <a16:creationId xmlns="" xmlns:a16="http://schemas.microsoft.com/office/drawing/2014/main" id="{ED272814-D76B-4E99-BE38-F2EAA0B54C4B}"/>
                      </a:ext>
                    </a:extLst>
                  </p:cNvPr>
                  <p:cNvSpPr txBox="1"/>
                  <p:nvPr/>
                </p:nvSpPr>
                <p:spPr bwMode="auto">
                  <a:xfrm>
                    <a:off x="4231426" y="5957554"/>
                    <a:ext cx="190500" cy="145059"/>
                  </a:xfrm>
                  <a:prstGeom prst="rect">
                    <a:avLst/>
                  </a:prstGeom>
                  <a:noFill/>
                </p:spPr>
                <p:txBody>
                  <a:bodyPr lIns="0" tIns="0" rIns="0" bIns="0">
                    <a:spAutoFit/>
                  </a:bodyPr>
                  <a:lstStyle/>
                  <a:p>
                    <a:pPr marL="0" marR="0" lvl="0" indent="0" algn="ctr" defTabSz="685739"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16</a:t>
                    </a:r>
                  </a:p>
                </p:txBody>
              </p:sp>
              <p:sp>
                <p:nvSpPr>
                  <p:cNvPr id="317" name="TextBox 316">
                    <a:extLst>
                      <a:ext uri="{FF2B5EF4-FFF2-40B4-BE49-F238E27FC236}">
                        <a16:creationId xmlns="" xmlns:a16="http://schemas.microsoft.com/office/drawing/2014/main" id="{7D793854-9CED-4867-83A9-7A7DCAE33AE3}"/>
                      </a:ext>
                    </a:extLst>
                  </p:cNvPr>
                  <p:cNvSpPr txBox="1"/>
                  <p:nvPr/>
                </p:nvSpPr>
                <p:spPr bwMode="auto">
                  <a:xfrm>
                    <a:off x="4565703" y="5957554"/>
                    <a:ext cx="190503" cy="145059"/>
                  </a:xfrm>
                  <a:prstGeom prst="rect">
                    <a:avLst/>
                  </a:prstGeom>
                  <a:noFill/>
                </p:spPr>
                <p:txBody>
                  <a:bodyPr lIns="0" tIns="0" rIns="0" bIns="0">
                    <a:spAutoFit/>
                  </a:bodyPr>
                  <a:lstStyle/>
                  <a:p>
                    <a:pPr marL="0" marR="0" lvl="0" indent="0" algn="ctr" defTabSz="685739"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18</a:t>
                    </a:r>
                  </a:p>
                </p:txBody>
              </p:sp>
              <p:sp>
                <p:nvSpPr>
                  <p:cNvPr id="318" name="TextBox 317">
                    <a:extLst>
                      <a:ext uri="{FF2B5EF4-FFF2-40B4-BE49-F238E27FC236}">
                        <a16:creationId xmlns="" xmlns:a16="http://schemas.microsoft.com/office/drawing/2014/main" id="{9C4964DB-826B-4013-B037-DC98A0936E35}"/>
                      </a:ext>
                    </a:extLst>
                  </p:cNvPr>
                  <p:cNvSpPr txBox="1"/>
                  <p:nvPr/>
                </p:nvSpPr>
                <p:spPr bwMode="auto">
                  <a:xfrm>
                    <a:off x="4914356" y="5957554"/>
                    <a:ext cx="190500" cy="145059"/>
                  </a:xfrm>
                  <a:prstGeom prst="rect">
                    <a:avLst/>
                  </a:prstGeom>
                  <a:noFill/>
                </p:spPr>
                <p:txBody>
                  <a:bodyPr lIns="0" tIns="0" rIns="0" bIns="0">
                    <a:spAutoFit/>
                  </a:bodyPr>
                  <a:lstStyle/>
                  <a:p>
                    <a:pPr marL="0" marR="0" lvl="0" indent="0" algn="ctr" defTabSz="685739"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20</a:t>
                    </a:r>
                  </a:p>
                </p:txBody>
              </p:sp>
            </p:grpSp>
            <p:sp>
              <p:nvSpPr>
                <p:cNvPr id="301" name="TextBox 300">
                  <a:extLst>
                    <a:ext uri="{FF2B5EF4-FFF2-40B4-BE49-F238E27FC236}">
                      <a16:creationId xmlns="" xmlns:a16="http://schemas.microsoft.com/office/drawing/2014/main" id="{BA03B418-6F41-4998-89F7-2016AFD956E3}"/>
                    </a:ext>
                  </a:extLst>
                </p:cNvPr>
                <p:cNvSpPr txBox="1"/>
                <p:nvPr/>
              </p:nvSpPr>
              <p:spPr bwMode="auto">
                <a:xfrm>
                  <a:off x="1672240" y="6115305"/>
                  <a:ext cx="3270869" cy="145058"/>
                </a:xfrm>
                <a:prstGeom prst="rect">
                  <a:avLst/>
                </a:prstGeom>
                <a:noFill/>
              </p:spPr>
              <p:txBody>
                <a:bodyPr lIns="0" tIns="0" rIns="0" bIns="0">
                  <a:spAutoFit/>
                </a:bodyPr>
                <a:lstStyle/>
                <a:p>
                  <a:pPr marL="0" marR="0" lvl="0" indent="0" algn="ctr" defTabSz="45715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Time from </a:t>
                  </a:r>
                  <a:r>
                    <a:rPr kumimoji="0" lang="en-US" sz="1400" b="1" i="0" u="none" strike="noStrike" kern="1200" cap="none" spc="0" normalizeH="0" baseline="0" noProof="0" dirty="0" err="1">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randomisation</a:t>
                  </a: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 (months)</a:t>
                  </a:r>
                  <a:endParaRPr kumimoji="0" lang="en-GB" sz="1400" b="1"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sp>
            <p:nvSpPr>
              <p:cNvPr id="296" name="TextBox 295">
                <a:extLst>
                  <a:ext uri="{FF2B5EF4-FFF2-40B4-BE49-F238E27FC236}">
                    <a16:creationId xmlns="" xmlns:a16="http://schemas.microsoft.com/office/drawing/2014/main" id="{7D6B7611-8CEB-45EB-8FA7-C1A3520CBE95}"/>
                  </a:ext>
                </a:extLst>
              </p:cNvPr>
              <p:cNvSpPr txBox="1"/>
              <p:nvPr/>
            </p:nvSpPr>
            <p:spPr bwMode="auto">
              <a:xfrm rot="16200000">
                <a:off x="409066" y="4909775"/>
                <a:ext cx="1359290" cy="326114"/>
              </a:xfrm>
              <a:prstGeom prst="rect">
                <a:avLst/>
              </a:prstGeom>
              <a:noFill/>
            </p:spPr>
            <p:txBody>
              <a:bodyPr lIns="0" tIns="0" rIns="0" bIns="0" anchor="b">
                <a:spAutoFit/>
              </a:bodyPr>
              <a:lstStyle/>
              <a:p>
                <a:pPr marL="0" marR="0" lvl="0" indent="0" algn="ctr" defTabSz="45715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Probability of no progression of pain </a:t>
                </a:r>
                <a:endParaRPr kumimoji="0" lang="en-GB" sz="1400" b="1"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sp>
          <p:nvSpPr>
            <p:cNvPr id="293" name="Oval 8">
              <a:extLst>
                <a:ext uri="{FF2B5EF4-FFF2-40B4-BE49-F238E27FC236}">
                  <a16:creationId xmlns="" xmlns:a16="http://schemas.microsoft.com/office/drawing/2014/main" id="{20F13997-FD76-42C4-ABB2-C68CE6A64CE7}"/>
                </a:ext>
              </a:extLst>
            </p:cNvPr>
            <p:cNvSpPr>
              <a:spLocks noChangeArrowheads="1"/>
            </p:cNvSpPr>
            <p:nvPr/>
          </p:nvSpPr>
          <p:spPr bwMode="auto">
            <a:xfrm>
              <a:off x="4515380" y="4608777"/>
              <a:ext cx="46727" cy="49955"/>
            </a:xfrm>
            <a:prstGeom prst="ellipse">
              <a:avLst/>
            </a:prstGeom>
            <a:noFill/>
            <a:ln w="12700" cap="flat">
              <a:solidFill>
                <a:schemeClr val="accent1"/>
              </a:solidFill>
              <a:prstDash val="solid"/>
              <a:miter lim="800000"/>
              <a:headEnd/>
              <a:tailEnd/>
            </a:ln>
          </p:spPr>
          <p:txBody>
            <a:bodyPr lIns="91435" tIns="45719" rIns="91435" bIns="45719"/>
            <a:lstStyle/>
            <a:p>
              <a:pPr marL="0" marR="0" lvl="0" indent="0" algn="l" defTabSz="45715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94" name="Oval 43">
              <a:extLst>
                <a:ext uri="{FF2B5EF4-FFF2-40B4-BE49-F238E27FC236}">
                  <a16:creationId xmlns="" xmlns:a16="http://schemas.microsoft.com/office/drawing/2014/main" id="{50A12C7A-E920-4A62-B0CE-7EB51286ED78}"/>
                </a:ext>
              </a:extLst>
            </p:cNvPr>
            <p:cNvSpPr>
              <a:spLocks noChangeArrowheads="1"/>
            </p:cNvSpPr>
            <p:nvPr/>
          </p:nvSpPr>
          <p:spPr bwMode="auto">
            <a:xfrm>
              <a:off x="4368012" y="4608778"/>
              <a:ext cx="46725" cy="49955"/>
            </a:xfrm>
            <a:prstGeom prst="ellipse">
              <a:avLst/>
            </a:prstGeom>
            <a:noFill/>
            <a:ln w="12700" cap="flat">
              <a:solidFill>
                <a:schemeClr val="accent1"/>
              </a:solidFill>
              <a:prstDash val="solid"/>
              <a:miter lim="800000"/>
              <a:headEnd/>
              <a:tailEnd/>
            </a:ln>
          </p:spPr>
          <p:txBody>
            <a:bodyPr lIns="91435" tIns="45719" rIns="91435" bIns="45719"/>
            <a:lstStyle/>
            <a:p>
              <a:pPr marL="0" marR="0" lvl="0" indent="0" algn="l" defTabSz="45715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sp>
        <p:nvSpPr>
          <p:cNvPr id="5" name="Rectangle 4">
            <a:extLst>
              <a:ext uri="{FF2B5EF4-FFF2-40B4-BE49-F238E27FC236}">
                <a16:creationId xmlns="" xmlns:a16="http://schemas.microsoft.com/office/drawing/2014/main" id="{35ED48F0-2FFF-C14C-945E-EB55AE326EDA}"/>
              </a:ext>
            </a:extLst>
          </p:cNvPr>
          <p:cNvSpPr/>
          <p:nvPr/>
        </p:nvSpPr>
        <p:spPr>
          <a:xfrm>
            <a:off x="7150361" y="1916090"/>
            <a:ext cx="4404091" cy="307777"/>
          </a:xfrm>
          <a:prstGeom prst="rect">
            <a:avLst/>
          </a:prstGeom>
        </p:spPr>
        <p:txBody>
          <a:bodyPr wrap="none">
            <a:spAutoFit/>
          </a:bodyPr>
          <a:lstStyle/>
          <a:p>
            <a:r>
              <a:rPr lang="en-GB" sz="1400" b="1" cap="all" dirty="0">
                <a:solidFill>
                  <a:schemeClr val="accent1"/>
                </a:solidFill>
                <a:latin typeface="Arial" panose="020B0604020202020204" pitchFamily="34" charset="0"/>
                <a:cs typeface="Arial" panose="020B0604020202020204" pitchFamily="34" charset="0"/>
              </a:rPr>
              <a:t>Improvement in patient-reported HRQoL</a:t>
            </a:r>
            <a:r>
              <a:rPr lang="en-GB" sz="1400" b="1" cap="all" baseline="30000" dirty="0">
                <a:solidFill>
                  <a:schemeClr val="accent1"/>
                </a:solidFill>
                <a:latin typeface="Arial" panose="020B0604020202020204" pitchFamily="34" charset="0"/>
                <a:cs typeface="Arial" panose="020B0604020202020204" pitchFamily="34" charset="0"/>
              </a:rPr>
              <a:t>3</a:t>
            </a:r>
            <a:r>
              <a:rPr lang="en-GB" sz="1400" b="1" cap="all" dirty="0">
                <a:solidFill>
                  <a:schemeClr val="accent1"/>
                </a:solidFill>
                <a:latin typeface="Arial" panose="020B0604020202020204" pitchFamily="34" charset="0"/>
                <a:cs typeface="Arial" panose="020B0604020202020204" pitchFamily="34" charset="0"/>
              </a:rPr>
              <a:t> </a:t>
            </a:r>
          </a:p>
        </p:txBody>
      </p:sp>
      <p:sp>
        <p:nvSpPr>
          <p:cNvPr id="132" name="TextBox 131">
            <a:extLst>
              <a:ext uri="{FF2B5EF4-FFF2-40B4-BE49-F238E27FC236}">
                <a16:creationId xmlns="" xmlns:a16="http://schemas.microsoft.com/office/drawing/2014/main" id="{A87DE6DC-0462-C32B-D5B2-992080B85352}"/>
              </a:ext>
            </a:extLst>
          </p:cNvPr>
          <p:cNvSpPr txBox="1"/>
          <p:nvPr/>
        </p:nvSpPr>
        <p:spPr>
          <a:xfrm>
            <a:off x="2312936" y="2477299"/>
            <a:ext cx="2129814" cy="461665"/>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chemeClr val="accent1"/>
                </a:solidFill>
                <a:effectLst/>
                <a:uLnTx/>
                <a:uFillTx/>
                <a:latin typeface="Arial" panose="020B0604020202020204" pitchFamily="34" charset="0"/>
                <a:cs typeface="Arial" panose="020B0604020202020204" pitchFamily="34" charset="0"/>
              </a:rPr>
              <a:t>Olaparib</a:t>
            </a:r>
            <a:r>
              <a:rPr kumimoji="0" lang="en-GB" sz="1200" b="0" i="0" u="none" strike="noStrike" kern="1200" cap="none" spc="0" normalizeH="0" baseline="0" noProof="0" dirty="0">
                <a:ln>
                  <a:noFill/>
                </a:ln>
                <a:solidFill>
                  <a:srgbClr val="262626"/>
                </a:solidFill>
                <a:effectLst/>
                <a:uLnTx/>
                <a:uFillTx/>
                <a:latin typeface="Arial" panose="020B0604020202020204" pitchFamily="34" charset="0"/>
                <a:cs typeface="Arial" panose="020B0604020202020204" pitchFamily="34" charset="0"/>
              </a:rPr>
              <a:t> (N=162)</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chemeClr val="accent6"/>
                </a:solidFill>
                <a:effectLst/>
                <a:uLnTx/>
                <a:uFillTx/>
                <a:latin typeface="Arial" panose="020B0604020202020204" pitchFamily="34" charset="0"/>
                <a:cs typeface="Arial" panose="020B0604020202020204" pitchFamily="34" charset="0"/>
              </a:rPr>
              <a:t>Physician’s choice</a:t>
            </a:r>
            <a:r>
              <a:rPr kumimoji="0" lang="en-GB" sz="1200" b="1" i="0" u="none" strike="noStrike" kern="1200" cap="none" spc="0" normalizeH="0" baseline="0" noProof="0" dirty="0">
                <a:ln>
                  <a:noFill/>
                </a:ln>
                <a:solidFill>
                  <a:srgbClr val="92D050"/>
                </a:solidFill>
                <a:effectLst/>
                <a:uLnTx/>
                <a:uFillTx/>
                <a:latin typeface="Arial" panose="020B0604020202020204" pitchFamily="34" charset="0"/>
                <a:cs typeface="Arial" panose="020B0604020202020204" pitchFamily="34" charset="0"/>
              </a:rPr>
              <a:t> </a:t>
            </a:r>
            <a:r>
              <a:rPr kumimoji="0" lang="en-GB" sz="1200" b="0" i="0" u="none" strike="noStrike" kern="1200" cap="none" spc="0" normalizeH="0" baseline="0" noProof="0" dirty="0">
                <a:ln>
                  <a:noFill/>
                </a:ln>
                <a:solidFill>
                  <a:srgbClr val="262626"/>
                </a:solidFill>
                <a:effectLst/>
                <a:uLnTx/>
                <a:uFillTx/>
                <a:latin typeface="Arial" panose="020B0604020202020204" pitchFamily="34" charset="0"/>
                <a:cs typeface="Arial" panose="020B0604020202020204" pitchFamily="34" charset="0"/>
              </a:rPr>
              <a:t>(N=83)</a:t>
            </a:r>
          </a:p>
        </p:txBody>
      </p:sp>
      <p:sp>
        <p:nvSpPr>
          <p:cNvPr id="6" name="TextBox 5">
            <a:extLst>
              <a:ext uri="{FF2B5EF4-FFF2-40B4-BE49-F238E27FC236}">
                <a16:creationId xmlns="" xmlns:a16="http://schemas.microsoft.com/office/drawing/2014/main" id="{F6CCD985-2DC1-6C70-6063-6B855AA2F901}"/>
              </a:ext>
            </a:extLst>
          </p:cNvPr>
          <p:cNvSpPr txBox="1"/>
          <p:nvPr/>
        </p:nvSpPr>
        <p:spPr>
          <a:xfrm>
            <a:off x="6520139" y="3204871"/>
            <a:ext cx="354584" cy="276999"/>
          </a:xfrm>
          <a:prstGeom prst="rect">
            <a:avLst/>
          </a:prstGeom>
          <a:noFill/>
        </p:spPr>
        <p:txBody>
          <a:bodyPr wrap="none" rtlCol="0">
            <a:spAutoFit/>
          </a:bodyPr>
          <a:lstStyle/>
          <a:p>
            <a:pPr marL="0" marR="0" lvl="0" indent="0" algn="r" defTabSz="1219140" rtl="0" eaLnBrk="1" fontAlgn="auto" latinLnBrk="0" hangingPunct="1">
              <a:lnSpc>
                <a:spcPct val="100000"/>
              </a:lnSpc>
              <a:spcBef>
                <a:spcPts val="0"/>
              </a:spcBef>
              <a:spcAft>
                <a:spcPts val="0"/>
              </a:spcAft>
              <a:buClrTx/>
              <a:buSzTx/>
              <a:buFontTx/>
              <a:buNone/>
              <a:tabLst/>
              <a:defRPr/>
            </a:pPr>
            <a:r>
              <a:rPr kumimoji="0" lang="en-GB" sz="1200" i="0" u="none" strike="noStrike" kern="0" cap="none" spc="0" normalizeH="0" baseline="0" noProof="0">
                <a:ln>
                  <a:noFill/>
                </a:ln>
                <a:solidFill>
                  <a:srgbClr val="3F4444"/>
                </a:solidFill>
                <a:effectLst/>
                <a:uLnTx/>
                <a:uFillTx/>
                <a:latin typeface="Arial" panose="020B0604020202020204" pitchFamily="34" charset="0"/>
                <a:cs typeface="Arial" panose="020B0604020202020204" pitchFamily="34" charset="0"/>
              </a:rPr>
              <a:t>18</a:t>
            </a:r>
          </a:p>
        </p:txBody>
      </p:sp>
      <p:sp>
        <p:nvSpPr>
          <p:cNvPr id="8" name="TextBox 7">
            <a:extLst>
              <a:ext uri="{FF2B5EF4-FFF2-40B4-BE49-F238E27FC236}">
                <a16:creationId xmlns="" xmlns:a16="http://schemas.microsoft.com/office/drawing/2014/main" id="{BCE1E9F2-3369-7EDB-66A7-6E01BEBA6523}"/>
              </a:ext>
            </a:extLst>
          </p:cNvPr>
          <p:cNvSpPr txBox="1"/>
          <p:nvPr/>
        </p:nvSpPr>
        <p:spPr>
          <a:xfrm>
            <a:off x="6520139" y="3450222"/>
            <a:ext cx="354584" cy="276999"/>
          </a:xfrm>
          <a:prstGeom prst="rect">
            <a:avLst/>
          </a:prstGeom>
          <a:noFill/>
        </p:spPr>
        <p:txBody>
          <a:bodyPr wrap="none" rtlCol="0">
            <a:spAutoFit/>
          </a:bodyPr>
          <a:lstStyle/>
          <a:p>
            <a:pPr marL="0" marR="0" lvl="0" indent="0" algn="r" defTabSz="1219140" rtl="0" eaLnBrk="1" fontAlgn="auto" latinLnBrk="0" hangingPunct="1">
              <a:lnSpc>
                <a:spcPct val="100000"/>
              </a:lnSpc>
              <a:spcBef>
                <a:spcPts val="0"/>
              </a:spcBef>
              <a:spcAft>
                <a:spcPts val="0"/>
              </a:spcAft>
              <a:buClrTx/>
              <a:buSzTx/>
              <a:buFontTx/>
              <a:buNone/>
              <a:tabLst/>
              <a:defRPr/>
            </a:pPr>
            <a:r>
              <a:rPr kumimoji="0" lang="en-GB" sz="1200" i="0" u="none" strike="noStrike" kern="0" cap="none" spc="0" normalizeH="0" baseline="0" noProof="0">
                <a:ln>
                  <a:noFill/>
                </a:ln>
                <a:solidFill>
                  <a:srgbClr val="3F4444"/>
                </a:solidFill>
                <a:effectLst/>
                <a:uLnTx/>
                <a:uFillTx/>
                <a:latin typeface="Arial" panose="020B0604020202020204" pitchFamily="34" charset="0"/>
                <a:cs typeface="Arial" panose="020B0604020202020204" pitchFamily="34" charset="0"/>
              </a:rPr>
              <a:t>16</a:t>
            </a:r>
          </a:p>
        </p:txBody>
      </p:sp>
      <p:sp>
        <p:nvSpPr>
          <p:cNvPr id="9" name="TextBox 8">
            <a:extLst>
              <a:ext uri="{FF2B5EF4-FFF2-40B4-BE49-F238E27FC236}">
                <a16:creationId xmlns="" xmlns:a16="http://schemas.microsoft.com/office/drawing/2014/main" id="{246A6350-B39C-BB6F-03B7-42AF2669B4AA}"/>
              </a:ext>
            </a:extLst>
          </p:cNvPr>
          <p:cNvSpPr txBox="1"/>
          <p:nvPr/>
        </p:nvSpPr>
        <p:spPr>
          <a:xfrm>
            <a:off x="6520139" y="3709001"/>
            <a:ext cx="354584" cy="276999"/>
          </a:xfrm>
          <a:prstGeom prst="rect">
            <a:avLst/>
          </a:prstGeom>
          <a:noFill/>
        </p:spPr>
        <p:txBody>
          <a:bodyPr wrap="none" rtlCol="0">
            <a:spAutoFit/>
          </a:bodyPr>
          <a:lstStyle/>
          <a:p>
            <a:pPr marL="0" marR="0" lvl="0" indent="0" algn="r" defTabSz="1219140" rtl="0" eaLnBrk="1" fontAlgn="auto" latinLnBrk="0" hangingPunct="1">
              <a:lnSpc>
                <a:spcPct val="100000"/>
              </a:lnSpc>
              <a:spcBef>
                <a:spcPts val="0"/>
              </a:spcBef>
              <a:spcAft>
                <a:spcPts val="0"/>
              </a:spcAft>
              <a:buClrTx/>
              <a:buSzTx/>
              <a:buFontTx/>
              <a:buNone/>
              <a:tabLst/>
              <a:defRPr/>
            </a:pPr>
            <a:r>
              <a:rPr kumimoji="0" lang="en-GB" sz="1200" i="0" u="none" strike="noStrike" kern="0" cap="none" spc="0" normalizeH="0" baseline="0" noProof="0">
                <a:ln>
                  <a:noFill/>
                </a:ln>
                <a:solidFill>
                  <a:srgbClr val="3F4444"/>
                </a:solidFill>
                <a:effectLst/>
                <a:uLnTx/>
                <a:uFillTx/>
                <a:latin typeface="Arial" panose="020B0604020202020204" pitchFamily="34" charset="0"/>
                <a:cs typeface="Arial" panose="020B0604020202020204" pitchFamily="34" charset="0"/>
              </a:rPr>
              <a:t>14</a:t>
            </a:r>
          </a:p>
        </p:txBody>
      </p:sp>
      <p:sp>
        <p:nvSpPr>
          <p:cNvPr id="10" name="TextBox 9">
            <a:extLst>
              <a:ext uri="{FF2B5EF4-FFF2-40B4-BE49-F238E27FC236}">
                <a16:creationId xmlns="" xmlns:a16="http://schemas.microsoft.com/office/drawing/2014/main" id="{C4F7155A-B664-D016-D455-D9F4D6659E77}"/>
              </a:ext>
            </a:extLst>
          </p:cNvPr>
          <p:cNvSpPr txBox="1"/>
          <p:nvPr/>
        </p:nvSpPr>
        <p:spPr>
          <a:xfrm>
            <a:off x="6520139" y="3958827"/>
            <a:ext cx="354584" cy="276999"/>
          </a:xfrm>
          <a:prstGeom prst="rect">
            <a:avLst/>
          </a:prstGeom>
          <a:noFill/>
        </p:spPr>
        <p:txBody>
          <a:bodyPr wrap="none" rtlCol="0">
            <a:spAutoFit/>
          </a:bodyPr>
          <a:lstStyle/>
          <a:p>
            <a:pPr marL="0" marR="0" lvl="0" indent="0" algn="r" defTabSz="1219140" rtl="0" eaLnBrk="1" fontAlgn="auto" latinLnBrk="0" hangingPunct="1">
              <a:lnSpc>
                <a:spcPct val="100000"/>
              </a:lnSpc>
              <a:spcBef>
                <a:spcPts val="0"/>
              </a:spcBef>
              <a:spcAft>
                <a:spcPts val="0"/>
              </a:spcAft>
              <a:buClrTx/>
              <a:buSzTx/>
              <a:buFontTx/>
              <a:buNone/>
              <a:tabLst/>
              <a:defRPr/>
            </a:pPr>
            <a:r>
              <a:rPr kumimoji="0" lang="en-GB" sz="1200" i="0" u="none" strike="noStrike" kern="0" cap="none" spc="0" normalizeH="0" baseline="0" noProof="0">
                <a:ln>
                  <a:noFill/>
                </a:ln>
                <a:solidFill>
                  <a:srgbClr val="3F4444"/>
                </a:solidFill>
                <a:effectLst/>
                <a:uLnTx/>
                <a:uFillTx/>
                <a:latin typeface="Arial" panose="020B0604020202020204" pitchFamily="34" charset="0"/>
                <a:cs typeface="Arial" panose="020B0604020202020204" pitchFamily="34" charset="0"/>
              </a:rPr>
              <a:t>12</a:t>
            </a:r>
          </a:p>
        </p:txBody>
      </p:sp>
      <p:sp>
        <p:nvSpPr>
          <p:cNvPr id="12" name="TextBox 11">
            <a:extLst>
              <a:ext uri="{FF2B5EF4-FFF2-40B4-BE49-F238E27FC236}">
                <a16:creationId xmlns="" xmlns:a16="http://schemas.microsoft.com/office/drawing/2014/main" id="{DC2793DA-AB7D-C845-5AD4-5B1B225EF260}"/>
              </a:ext>
            </a:extLst>
          </p:cNvPr>
          <p:cNvSpPr txBox="1"/>
          <p:nvPr/>
        </p:nvSpPr>
        <p:spPr>
          <a:xfrm>
            <a:off x="6605096" y="4468275"/>
            <a:ext cx="269625" cy="276999"/>
          </a:xfrm>
          <a:prstGeom prst="rect">
            <a:avLst/>
          </a:prstGeom>
          <a:noFill/>
        </p:spPr>
        <p:txBody>
          <a:bodyPr wrap="none" rtlCol="0">
            <a:spAutoFit/>
          </a:bodyPr>
          <a:lstStyle/>
          <a:p>
            <a:pPr marL="0" marR="0" lvl="0" indent="0" algn="r" defTabSz="1219140" rtl="0" eaLnBrk="1" fontAlgn="auto" latinLnBrk="0" hangingPunct="1">
              <a:lnSpc>
                <a:spcPct val="100000"/>
              </a:lnSpc>
              <a:spcBef>
                <a:spcPts val="0"/>
              </a:spcBef>
              <a:spcAft>
                <a:spcPts val="0"/>
              </a:spcAft>
              <a:buClrTx/>
              <a:buSzTx/>
              <a:buFontTx/>
              <a:buNone/>
              <a:tabLst/>
              <a:defRPr/>
            </a:pPr>
            <a:r>
              <a:rPr kumimoji="0" lang="en-GB" sz="1200" i="0" u="none" strike="noStrike" kern="0" cap="none" spc="0" normalizeH="0" baseline="0" noProof="0">
                <a:ln>
                  <a:noFill/>
                </a:ln>
                <a:solidFill>
                  <a:srgbClr val="3F4444"/>
                </a:solidFill>
                <a:effectLst/>
                <a:uLnTx/>
                <a:uFillTx/>
                <a:latin typeface="Arial" panose="020B0604020202020204" pitchFamily="34" charset="0"/>
                <a:cs typeface="Arial" panose="020B0604020202020204" pitchFamily="34" charset="0"/>
              </a:rPr>
              <a:t>8</a:t>
            </a:r>
          </a:p>
        </p:txBody>
      </p:sp>
      <p:sp>
        <p:nvSpPr>
          <p:cNvPr id="13" name="TextBox 12">
            <a:extLst>
              <a:ext uri="{FF2B5EF4-FFF2-40B4-BE49-F238E27FC236}">
                <a16:creationId xmlns="" xmlns:a16="http://schemas.microsoft.com/office/drawing/2014/main" id="{8C777D8F-6A59-CEBB-D105-4873D1F6EA37}"/>
              </a:ext>
            </a:extLst>
          </p:cNvPr>
          <p:cNvSpPr txBox="1"/>
          <p:nvPr/>
        </p:nvSpPr>
        <p:spPr>
          <a:xfrm>
            <a:off x="6585859" y="4718103"/>
            <a:ext cx="288862" cy="318100"/>
          </a:xfrm>
          <a:prstGeom prst="rect">
            <a:avLst/>
          </a:prstGeom>
          <a:noFill/>
        </p:spPr>
        <p:txBody>
          <a:bodyPr wrap="none" rtlCol="0">
            <a:spAutoFit/>
          </a:bodyPr>
          <a:lstStyle/>
          <a:p>
            <a:pPr marL="0" marR="0" lvl="0" indent="0" algn="r" defTabSz="1219140" rtl="0" eaLnBrk="1" fontAlgn="auto" latinLnBrk="0" hangingPunct="1">
              <a:lnSpc>
                <a:spcPct val="100000"/>
              </a:lnSpc>
              <a:spcBef>
                <a:spcPts val="0"/>
              </a:spcBef>
              <a:spcAft>
                <a:spcPts val="0"/>
              </a:spcAft>
              <a:buClrTx/>
              <a:buSzTx/>
              <a:buFontTx/>
              <a:buNone/>
              <a:tabLst/>
              <a:defRPr/>
            </a:pPr>
            <a:r>
              <a:rPr kumimoji="0" lang="en-GB" sz="1467" i="0" u="none" strike="noStrike" kern="0" cap="none" spc="0" normalizeH="0" baseline="0" noProof="0">
                <a:ln>
                  <a:noFill/>
                </a:ln>
                <a:solidFill>
                  <a:srgbClr val="3F4444"/>
                </a:solidFill>
                <a:effectLst/>
                <a:uLnTx/>
                <a:uFillTx/>
                <a:latin typeface="Arial" panose="020B0604020202020204" pitchFamily="34" charset="0"/>
                <a:cs typeface="Arial" panose="020B0604020202020204" pitchFamily="34" charset="0"/>
              </a:rPr>
              <a:t>6</a:t>
            </a:r>
          </a:p>
        </p:txBody>
      </p:sp>
      <p:sp>
        <p:nvSpPr>
          <p:cNvPr id="15" name="TextBox 14">
            <a:extLst>
              <a:ext uri="{FF2B5EF4-FFF2-40B4-BE49-F238E27FC236}">
                <a16:creationId xmlns="" xmlns:a16="http://schemas.microsoft.com/office/drawing/2014/main" id="{10F08982-92B9-C3E1-38E2-136384D83A1A}"/>
              </a:ext>
            </a:extLst>
          </p:cNvPr>
          <p:cNvSpPr txBox="1"/>
          <p:nvPr/>
        </p:nvSpPr>
        <p:spPr>
          <a:xfrm>
            <a:off x="6605096" y="4976884"/>
            <a:ext cx="269625" cy="276999"/>
          </a:xfrm>
          <a:prstGeom prst="rect">
            <a:avLst/>
          </a:prstGeom>
          <a:noFill/>
        </p:spPr>
        <p:txBody>
          <a:bodyPr wrap="none" rtlCol="0">
            <a:spAutoFit/>
          </a:bodyPr>
          <a:lstStyle/>
          <a:p>
            <a:pPr marL="0" marR="0" lvl="0" indent="0" algn="r" defTabSz="1219140" rtl="0" eaLnBrk="1" fontAlgn="auto" latinLnBrk="0" hangingPunct="1">
              <a:lnSpc>
                <a:spcPct val="100000"/>
              </a:lnSpc>
              <a:spcBef>
                <a:spcPts val="0"/>
              </a:spcBef>
              <a:spcAft>
                <a:spcPts val="0"/>
              </a:spcAft>
              <a:buClrTx/>
              <a:buSzTx/>
              <a:buFontTx/>
              <a:buNone/>
              <a:tabLst/>
              <a:defRPr/>
            </a:pPr>
            <a:r>
              <a:rPr kumimoji="0" lang="en-GB" sz="1200" i="0" u="none" strike="noStrike" kern="0" cap="none" spc="0" normalizeH="0" baseline="0" noProof="0">
                <a:ln>
                  <a:noFill/>
                </a:ln>
                <a:solidFill>
                  <a:srgbClr val="3F4444"/>
                </a:solidFill>
                <a:effectLst/>
                <a:uLnTx/>
                <a:uFillTx/>
                <a:latin typeface="Arial" panose="020B0604020202020204" pitchFamily="34" charset="0"/>
                <a:cs typeface="Arial" panose="020B0604020202020204" pitchFamily="34" charset="0"/>
              </a:rPr>
              <a:t>4</a:t>
            </a:r>
          </a:p>
        </p:txBody>
      </p:sp>
      <p:cxnSp>
        <p:nvCxnSpPr>
          <p:cNvPr id="16" name="Straight Connector 15">
            <a:extLst>
              <a:ext uri="{FF2B5EF4-FFF2-40B4-BE49-F238E27FC236}">
                <a16:creationId xmlns="" xmlns:a16="http://schemas.microsoft.com/office/drawing/2014/main" id="{C70DCD56-CBBD-16F0-5444-F86B5591F361}"/>
              </a:ext>
            </a:extLst>
          </p:cNvPr>
          <p:cNvCxnSpPr>
            <a:cxnSpLocks/>
          </p:cNvCxnSpPr>
          <p:nvPr/>
        </p:nvCxnSpPr>
        <p:spPr bwMode="auto">
          <a:xfrm>
            <a:off x="6861424" y="3072684"/>
            <a:ext cx="0" cy="2530000"/>
          </a:xfrm>
          <a:prstGeom prst="line">
            <a:avLst/>
          </a:prstGeom>
          <a:solidFill>
            <a:srgbClr val="666666"/>
          </a:solidFill>
          <a:ln w="12700" cap="flat" cmpd="sng" algn="ctr">
            <a:solidFill>
              <a:srgbClr val="666666"/>
            </a:solidFill>
            <a:prstDash val="solid"/>
            <a:round/>
            <a:headEnd type="none" w="med" len="med"/>
            <a:tailEnd type="none" w="med" len="med"/>
          </a:ln>
          <a:effectLst/>
        </p:spPr>
      </p:cxnSp>
      <p:cxnSp>
        <p:nvCxnSpPr>
          <p:cNvPr id="17" name="Straight Connector 16">
            <a:extLst>
              <a:ext uri="{FF2B5EF4-FFF2-40B4-BE49-F238E27FC236}">
                <a16:creationId xmlns="" xmlns:a16="http://schemas.microsoft.com/office/drawing/2014/main" id="{50FFBC58-C7B7-22AB-3FFA-40AA2B750832}"/>
              </a:ext>
            </a:extLst>
          </p:cNvPr>
          <p:cNvCxnSpPr/>
          <p:nvPr/>
        </p:nvCxnSpPr>
        <p:spPr bwMode="auto">
          <a:xfrm>
            <a:off x="6823973" y="3076959"/>
            <a:ext cx="41197" cy="0"/>
          </a:xfrm>
          <a:prstGeom prst="line">
            <a:avLst/>
          </a:prstGeom>
          <a:solidFill>
            <a:srgbClr val="666666"/>
          </a:solidFill>
          <a:ln w="12700" cap="flat" cmpd="sng" algn="ctr">
            <a:solidFill>
              <a:srgbClr val="666666"/>
            </a:solidFill>
            <a:prstDash val="solid"/>
            <a:round/>
            <a:headEnd type="none" w="med" len="med"/>
            <a:tailEnd type="none" w="med" len="med"/>
          </a:ln>
          <a:effectLst/>
        </p:spPr>
      </p:cxnSp>
      <p:cxnSp>
        <p:nvCxnSpPr>
          <p:cNvPr id="18" name="Straight Connector 17">
            <a:extLst>
              <a:ext uri="{FF2B5EF4-FFF2-40B4-BE49-F238E27FC236}">
                <a16:creationId xmlns="" xmlns:a16="http://schemas.microsoft.com/office/drawing/2014/main" id="{6C2594A6-DF88-3A68-13B1-C774754421C4}"/>
              </a:ext>
            </a:extLst>
          </p:cNvPr>
          <p:cNvCxnSpPr/>
          <p:nvPr/>
        </p:nvCxnSpPr>
        <p:spPr bwMode="auto">
          <a:xfrm>
            <a:off x="6823973" y="3581599"/>
            <a:ext cx="41197" cy="0"/>
          </a:xfrm>
          <a:prstGeom prst="line">
            <a:avLst/>
          </a:prstGeom>
          <a:solidFill>
            <a:srgbClr val="666666"/>
          </a:solidFill>
          <a:ln w="12700" cap="flat" cmpd="sng" algn="ctr">
            <a:solidFill>
              <a:srgbClr val="666666"/>
            </a:solidFill>
            <a:prstDash val="solid"/>
            <a:round/>
            <a:headEnd type="none" w="med" len="med"/>
            <a:tailEnd type="none" w="med" len="med"/>
          </a:ln>
          <a:effectLst/>
        </p:spPr>
      </p:cxnSp>
      <p:cxnSp>
        <p:nvCxnSpPr>
          <p:cNvPr id="19" name="Straight Connector 18">
            <a:extLst>
              <a:ext uri="{FF2B5EF4-FFF2-40B4-BE49-F238E27FC236}">
                <a16:creationId xmlns="" xmlns:a16="http://schemas.microsoft.com/office/drawing/2014/main" id="{3FA8E025-F934-7B27-EDF5-B5FCB31590F0}"/>
              </a:ext>
            </a:extLst>
          </p:cNvPr>
          <p:cNvCxnSpPr/>
          <p:nvPr/>
        </p:nvCxnSpPr>
        <p:spPr bwMode="auto">
          <a:xfrm>
            <a:off x="6823973" y="3833920"/>
            <a:ext cx="41197" cy="0"/>
          </a:xfrm>
          <a:prstGeom prst="line">
            <a:avLst/>
          </a:prstGeom>
          <a:solidFill>
            <a:srgbClr val="666666"/>
          </a:solidFill>
          <a:ln w="12700" cap="flat" cmpd="sng" algn="ctr">
            <a:solidFill>
              <a:srgbClr val="666666"/>
            </a:solidFill>
            <a:prstDash val="solid"/>
            <a:round/>
            <a:headEnd type="none" w="med" len="med"/>
            <a:tailEnd type="none" w="med" len="med"/>
          </a:ln>
          <a:effectLst/>
        </p:spPr>
      </p:cxnSp>
      <p:cxnSp>
        <p:nvCxnSpPr>
          <p:cNvPr id="20" name="Straight Connector 19">
            <a:extLst>
              <a:ext uri="{FF2B5EF4-FFF2-40B4-BE49-F238E27FC236}">
                <a16:creationId xmlns="" xmlns:a16="http://schemas.microsoft.com/office/drawing/2014/main" id="{D3CE926A-0C88-7C32-88FB-EFAF8887FC15}"/>
              </a:ext>
            </a:extLst>
          </p:cNvPr>
          <p:cNvCxnSpPr/>
          <p:nvPr/>
        </p:nvCxnSpPr>
        <p:spPr bwMode="auto">
          <a:xfrm>
            <a:off x="6823973" y="4086240"/>
            <a:ext cx="41197" cy="0"/>
          </a:xfrm>
          <a:prstGeom prst="line">
            <a:avLst/>
          </a:prstGeom>
          <a:solidFill>
            <a:srgbClr val="666666"/>
          </a:solidFill>
          <a:ln w="12700" cap="flat" cmpd="sng" algn="ctr">
            <a:solidFill>
              <a:srgbClr val="666666"/>
            </a:solidFill>
            <a:prstDash val="solid"/>
            <a:round/>
            <a:headEnd type="none" w="med" len="med"/>
            <a:tailEnd type="none" w="med" len="med"/>
          </a:ln>
          <a:effectLst/>
        </p:spPr>
      </p:cxnSp>
      <p:cxnSp>
        <p:nvCxnSpPr>
          <p:cNvPr id="21" name="Straight Connector 20">
            <a:extLst>
              <a:ext uri="{FF2B5EF4-FFF2-40B4-BE49-F238E27FC236}">
                <a16:creationId xmlns="" xmlns:a16="http://schemas.microsoft.com/office/drawing/2014/main" id="{CBECF450-AE0C-E073-AF19-5D43081EAF17}"/>
              </a:ext>
            </a:extLst>
          </p:cNvPr>
          <p:cNvCxnSpPr/>
          <p:nvPr/>
        </p:nvCxnSpPr>
        <p:spPr bwMode="auto">
          <a:xfrm>
            <a:off x="6823973" y="4338560"/>
            <a:ext cx="41197" cy="0"/>
          </a:xfrm>
          <a:prstGeom prst="line">
            <a:avLst/>
          </a:prstGeom>
          <a:solidFill>
            <a:srgbClr val="666666"/>
          </a:solidFill>
          <a:ln w="12700" cap="flat" cmpd="sng" algn="ctr">
            <a:solidFill>
              <a:srgbClr val="666666"/>
            </a:solidFill>
            <a:prstDash val="solid"/>
            <a:round/>
            <a:headEnd type="none" w="med" len="med"/>
            <a:tailEnd type="none" w="med" len="med"/>
          </a:ln>
          <a:effectLst/>
        </p:spPr>
      </p:cxnSp>
      <p:cxnSp>
        <p:nvCxnSpPr>
          <p:cNvPr id="22" name="Straight Connector 21">
            <a:extLst>
              <a:ext uri="{FF2B5EF4-FFF2-40B4-BE49-F238E27FC236}">
                <a16:creationId xmlns="" xmlns:a16="http://schemas.microsoft.com/office/drawing/2014/main" id="{44AA8630-3256-F1FE-654B-C37A3432C921}"/>
              </a:ext>
            </a:extLst>
          </p:cNvPr>
          <p:cNvCxnSpPr/>
          <p:nvPr/>
        </p:nvCxnSpPr>
        <p:spPr bwMode="auto">
          <a:xfrm>
            <a:off x="6823973" y="4590880"/>
            <a:ext cx="41197" cy="0"/>
          </a:xfrm>
          <a:prstGeom prst="line">
            <a:avLst/>
          </a:prstGeom>
          <a:solidFill>
            <a:srgbClr val="666666"/>
          </a:solidFill>
          <a:ln w="12700" cap="flat" cmpd="sng" algn="ctr">
            <a:solidFill>
              <a:srgbClr val="666666"/>
            </a:solidFill>
            <a:prstDash val="solid"/>
            <a:round/>
            <a:headEnd type="none" w="med" len="med"/>
            <a:tailEnd type="none" w="med" len="med"/>
          </a:ln>
          <a:effectLst/>
        </p:spPr>
      </p:cxnSp>
      <p:cxnSp>
        <p:nvCxnSpPr>
          <p:cNvPr id="23" name="Straight Connector 22">
            <a:extLst>
              <a:ext uri="{FF2B5EF4-FFF2-40B4-BE49-F238E27FC236}">
                <a16:creationId xmlns="" xmlns:a16="http://schemas.microsoft.com/office/drawing/2014/main" id="{6F7181E2-9E28-1B3D-0BE7-C83C9C761DC8}"/>
              </a:ext>
            </a:extLst>
          </p:cNvPr>
          <p:cNvCxnSpPr/>
          <p:nvPr/>
        </p:nvCxnSpPr>
        <p:spPr bwMode="auto">
          <a:xfrm>
            <a:off x="6823973" y="4843200"/>
            <a:ext cx="41197" cy="0"/>
          </a:xfrm>
          <a:prstGeom prst="line">
            <a:avLst/>
          </a:prstGeom>
          <a:solidFill>
            <a:srgbClr val="666666"/>
          </a:solidFill>
          <a:ln w="12700" cap="flat" cmpd="sng" algn="ctr">
            <a:solidFill>
              <a:srgbClr val="666666"/>
            </a:solidFill>
            <a:prstDash val="solid"/>
            <a:round/>
            <a:headEnd type="none" w="med" len="med"/>
            <a:tailEnd type="none" w="med" len="med"/>
          </a:ln>
          <a:effectLst/>
        </p:spPr>
      </p:cxnSp>
      <p:sp>
        <p:nvSpPr>
          <p:cNvPr id="24" name="TextBox 23">
            <a:extLst>
              <a:ext uri="{FF2B5EF4-FFF2-40B4-BE49-F238E27FC236}">
                <a16:creationId xmlns="" xmlns:a16="http://schemas.microsoft.com/office/drawing/2014/main" id="{76A1EF03-6082-EA0E-1234-A0096F1AB3E0}"/>
              </a:ext>
            </a:extLst>
          </p:cNvPr>
          <p:cNvSpPr txBox="1"/>
          <p:nvPr/>
        </p:nvSpPr>
        <p:spPr>
          <a:xfrm rot="16200000">
            <a:off x="4956584" y="4175268"/>
            <a:ext cx="2505209" cy="338554"/>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srgbClr val="3F4444"/>
                </a:solidFill>
                <a:effectLst/>
                <a:uLnTx/>
                <a:uFillTx/>
                <a:latin typeface="Arial" panose="020B0604020202020204" pitchFamily="34" charset="0"/>
                <a:cs typeface="Arial" panose="020B0604020202020204" pitchFamily="34" charset="0"/>
              </a:rPr>
              <a:t>Patients (%)</a:t>
            </a:r>
          </a:p>
        </p:txBody>
      </p:sp>
      <p:sp>
        <p:nvSpPr>
          <p:cNvPr id="25" name="TextBox 24">
            <a:extLst>
              <a:ext uri="{FF2B5EF4-FFF2-40B4-BE49-F238E27FC236}">
                <a16:creationId xmlns="" xmlns:a16="http://schemas.microsoft.com/office/drawing/2014/main" id="{881877FA-8982-650E-150F-DCCF5396E48B}"/>
              </a:ext>
            </a:extLst>
          </p:cNvPr>
          <p:cNvSpPr txBox="1"/>
          <p:nvPr/>
        </p:nvSpPr>
        <p:spPr>
          <a:xfrm>
            <a:off x="6520138" y="2950505"/>
            <a:ext cx="354584" cy="276999"/>
          </a:xfrm>
          <a:prstGeom prst="rect">
            <a:avLst/>
          </a:prstGeom>
          <a:noFill/>
        </p:spPr>
        <p:txBody>
          <a:bodyPr wrap="none" rtlCol="0">
            <a:spAutoFit/>
          </a:bodyPr>
          <a:lstStyle/>
          <a:p>
            <a:pPr marL="0" marR="0" lvl="0" indent="0" algn="r" defTabSz="1219140" rtl="0" eaLnBrk="1" fontAlgn="auto" latinLnBrk="0" hangingPunct="1">
              <a:lnSpc>
                <a:spcPct val="100000"/>
              </a:lnSpc>
              <a:spcBef>
                <a:spcPts val="0"/>
              </a:spcBef>
              <a:spcAft>
                <a:spcPts val="0"/>
              </a:spcAft>
              <a:buClrTx/>
              <a:buSzTx/>
              <a:buFontTx/>
              <a:buNone/>
              <a:tabLst/>
              <a:defRPr/>
            </a:pPr>
            <a:r>
              <a:rPr kumimoji="0" lang="en-GB" sz="1200" i="0" u="none" strike="noStrike" kern="0" cap="none" spc="0" normalizeH="0" baseline="0" noProof="0">
                <a:ln>
                  <a:noFill/>
                </a:ln>
                <a:solidFill>
                  <a:srgbClr val="3F4444"/>
                </a:solidFill>
                <a:effectLst/>
                <a:uLnTx/>
                <a:uFillTx/>
                <a:latin typeface="Arial" panose="020B0604020202020204" pitchFamily="34" charset="0"/>
                <a:cs typeface="Arial" panose="020B0604020202020204" pitchFamily="34" charset="0"/>
              </a:rPr>
              <a:t>20</a:t>
            </a:r>
          </a:p>
        </p:txBody>
      </p:sp>
      <p:cxnSp>
        <p:nvCxnSpPr>
          <p:cNvPr id="26" name="Straight Connector 25">
            <a:extLst>
              <a:ext uri="{FF2B5EF4-FFF2-40B4-BE49-F238E27FC236}">
                <a16:creationId xmlns="" xmlns:a16="http://schemas.microsoft.com/office/drawing/2014/main" id="{4D2AFCC4-F7AE-C267-2B16-987479ECA713}"/>
              </a:ext>
            </a:extLst>
          </p:cNvPr>
          <p:cNvCxnSpPr/>
          <p:nvPr/>
        </p:nvCxnSpPr>
        <p:spPr bwMode="auto">
          <a:xfrm>
            <a:off x="6823973" y="5347840"/>
            <a:ext cx="41197" cy="0"/>
          </a:xfrm>
          <a:prstGeom prst="line">
            <a:avLst/>
          </a:prstGeom>
          <a:solidFill>
            <a:srgbClr val="666666"/>
          </a:solidFill>
          <a:ln w="12700" cap="flat" cmpd="sng" algn="ctr">
            <a:solidFill>
              <a:srgbClr val="666666"/>
            </a:solidFill>
            <a:prstDash val="solid"/>
            <a:round/>
            <a:headEnd type="none" w="med" len="med"/>
            <a:tailEnd type="none" w="med" len="med"/>
          </a:ln>
          <a:effectLst/>
        </p:spPr>
      </p:cxnSp>
      <p:cxnSp>
        <p:nvCxnSpPr>
          <p:cNvPr id="27" name="Straight Connector 26">
            <a:extLst>
              <a:ext uri="{FF2B5EF4-FFF2-40B4-BE49-F238E27FC236}">
                <a16:creationId xmlns="" xmlns:a16="http://schemas.microsoft.com/office/drawing/2014/main" id="{1795C37C-0DC9-BFA7-1235-B343B381C986}"/>
              </a:ext>
            </a:extLst>
          </p:cNvPr>
          <p:cNvCxnSpPr/>
          <p:nvPr/>
        </p:nvCxnSpPr>
        <p:spPr bwMode="auto">
          <a:xfrm>
            <a:off x="6823973" y="3329279"/>
            <a:ext cx="41197" cy="0"/>
          </a:xfrm>
          <a:prstGeom prst="line">
            <a:avLst/>
          </a:prstGeom>
          <a:solidFill>
            <a:srgbClr val="666666"/>
          </a:solidFill>
          <a:ln w="12700" cap="flat" cmpd="sng" algn="ctr">
            <a:solidFill>
              <a:srgbClr val="666666"/>
            </a:solidFill>
            <a:prstDash val="solid"/>
            <a:round/>
            <a:headEnd type="none" w="med" len="med"/>
            <a:tailEnd type="none" w="med" len="med"/>
          </a:ln>
          <a:effectLst/>
        </p:spPr>
      </p:cxnSp>
      <p:sp>
        <p:nvSpPr>
          <p:cNvPr id="28" name="TextBox 27">
            <a:extLst>
              <a:ext uri="{FF2B5EF4-FFF2-40B4-BE49-F238E27FC236}">
                <a16:creationId xmlns="" xmlns:a16="http://schemas.microsoft.com/office/drawing/2014/main" id="{221CEA3A-00B6-F4C4-2E8A-1A7D0D25FDEB}"/>
              </a:ext>
            </a:extLst>
          </p:cNvPr>
          <p:cNvSpPr txBox="1"/>
          <p:nvPr/>
        </p:nvSpPr>
        <p:spPr>
          <a:xfrm>
            <a:off x="6520138" y="4212318"/>
            <a:ext cx="354584" cy="276999"/>
          </a:xfrm>
          <a:prstGeom prst="rect">
            <a:avLst/>
          </a:prstGeom>
          <a:noFill/>
        </p:spPr>
        <p:txBody>
          <a:bodyPr wrap="none" rtlCol="0">
            <a:spAutoFit/>
          </a:bodyPr>
          <a:lstStyle/>
          <a:p>
            <a:pPr marL="0" marR="0" lvl="0" indent="0" algn="r" defTabSz="1219140" rtl="0" eaLnBrk="1" fontAlgn="auto" latinLnBrk="0" hangingPunct="1">
              <a:lnSpc>
                <a:spcPct val="100000"/>
              </a:lnSpc>
              <a:spcBef>
                <a:spcPts val="0"/>
              </a:spcBef>
              <a:spcAft>
                <a:spcPts val="0"/>
              </a:spcAft>
              <a:buClrTx/>
              <a:buSzTx/>
              <a:buFontTx/>
              <a:buNone/>
              <a:tabLst/>
              <a:defRPr/>
            </a:pPr>
            <a:r>
              <a:rPr kumimoji="0" lang="en-GB" sz="1200" i="0" u="none" strike="noStrike" kern="0" cap="none" spc="0" normalizeH="0" baseline="0" noProof="0">
                <a:ln>
                  <a:noFill/>
                </a:ln>
                <a:solidFill>
                  <a:srgbClr val="3F4444"/>
                </a:solidFill>
                <a:effectLst/>
                <a:uLnTx/>
                <a:uFillTx/>
                <a:latin typeface="Arial" panose="020B0604020202020204" pitchFamily="34" charset="0"/>
                <a:cs typeface="Arial" panose="020B0604020202020204" pitchFamily="34" charset="0"/>
              </a:rPr>
              <a:t>10</a:t>
            </a:r>
          </a:p>
        </p:txBody>
      </p:sp>
      <p:cxnSp>
        <p:nvCxnSpPr>
          <p:cNvPr id="29" name="Straight Connector 28">
            <a:extLst>
              <a:ext uri="{FF2B5EF4-FFF2-40B4-BE49-F238E27FC236}">
                <a16:creationId xmlns="" xmlns:a16="http://schemas.microsoft.com/office/drawing/2014/main" id="{B478ADEE-ACB4-CE19-B94E-A19141F1BE22}"/>
              </a:ext>
            </a:extLst>
          </p:cNvPr>
          <p:cNvCxnSpPr/>
          <p:nvPr/>
        </p:nvCxnSpPr>
        <p:spPr bwMode="auto">
          <a:xfrm>
            <a:off x="6823973" y="5095520"/>
            <a:ext cx="41197" cy="0"/>
          </a:xfrm>
          <a:prstGeom prst="line">
            <a:avLst/>
          </a:prstGeom>
          <a:solidFill>
            <a:srgbClr val="666666"/>
          </a:solidFill>
          <a:ln w="12700" cap="flat" cmpd="sng" algn="ctr">
            <a:solidFill>
              <a:srgbClr val="666666"/>
            </a:solidFill>
            <a:prstDash val="solid"/>
            <a:round/>
            <a:headEnd type="none" w="med" len="med"/>
            <a:tailEnd type="none" w="med" len="med"/>
          </a:ln>
          <a:effectLst/>
        </p:spPr>
      </p:cxnSp>
      <p:sp>
        <p:nvSpPr>
          <p:cNvPr id="30" name="TextBox 29">
            <a:extLst>
              <a:ext uri="{FF2B5EF4-FFF2-40B4-BE49-F238E27FC236}">
                <a16:creationId xmlns="" xmlns:a16="http://schemas.microsoft.com/office/drawing/2014/main" id="{BEC9A0CC-6B47-FFDF-CD42-B7AED7C8FD85}"/>
              </a:ext>
            </a:extLst>
          </p:cNvPr>
          <p:cNvSpPr txBox="1"/>
          <p:nvPr/>
        </p:nvSpPr>
        <p:spPr>
          <a:xfrm>
            <a:off x="6605094" y="5221437"/>
            <a:ext cx="269625" cy="276999"/>
          </a:xfrm>
          <a:prstGeom prst="rect">
            <a:avLst/>
          </a:prstGeom>
          <a:noFill/>
        </p:spPr>
        <p:txBody>
          <a:bodyPr wrap="none" rtlCol="0">
            <a:spAutoFit/>
          </a:bodyPr>
          <a:lstStyle/>
          <a:p>
            <a:pPr marL="0" marR="0" lvl="0" indent="0" algn="r" defTabSz="1219140" rtl="0" eaLnBrk="1" fontAlgn="auto" latinLnBrk="0" hangingPunct="1">
              <a:lnSpc>
                <a:spcPct val="100000"/>
              </a:lnSpc>
              <a:spcBef>
                <a:spcPts val="0"/>
              </a:spcBef>
              <a:spcAft>
                <a:spcPts val="0"/>
              </a:spcAft>
              <a:buClrTx/>
              <a:buSzTx/>
              <a:buFontTx/>
              <a:buNone/>
              <a:tabLst/>
              <a:defRPr/>
            </a:pPr>
            <a:r>
              <a:rPr kumimoji="0" lang="en-GB" sz="1200" i="0" u="none" strike="noStrike" kern="0" cap="none" spc="0" normalizeH="0" baseline="0" noProof="0">
                <a:ln>
                  <a:noFill/>
                </a:ln>
                <a:solidFill>
                  <a:srgbClr val="3F4444"/>
                </a:solidFill>
                <a:effectLst/>
                <a:uLnTx/>
                <a:uFillTx/>
                <a:latin typeface="Arial" panose="020B0604020202020204" pitchFamily="34" charset="0"/>
                <a:cs typeface="Arial" panose="020B0604020202020204" pitchFamily="34" charset="0"/>
              </a:rPr>
              <a:t>2</a:t>
            </a:r>
          </a:p>
        </p:txBody>
      </p:sp>
      <p:sp>
        <p:nvSpPr>
          <p:cNvPr id="31" name="TextBox 30">
            <a:extLst>
              <a:ext uri="{FF2B5EF4-FFF2-40B4-BE49-F238E27FC236}">
                <a16:creationId xmlns="" xmlns:a16="http://schemas.microsoft.com/office/drawing/2014/main" id="{284C73CC-1063-9A52-4BC7-790D7B39A55A}"/>
              </a:ext>
            </a:extLst>
          </p:cNvPr>
          <p:cNvSpPr txBox="1"/>
          <p:nvPr/>
        </p:nvSpPr>
        <p:spPr>
          <a:xfrm>
            <a:off x="6605094" y="5480627"/>
            <a:ext cx="269625" cy="276999"/>
          </a:xfrm>
          <a:prstGeom prst="rect">
            <a:avLst/>
          </a:prstGeom>
          <a:noFill/>
        </p:spPr>
        <p:txBody>
          <a:bodyPr wrap="none" rtlCol="0">
            <a:spAutoFit/>
          </a:bodyPr>
          <a:lstStyle/>
          <a:p>
            <a:pPr marL="0" marR="0" lvl="0" indent="0" algn="r" defTabSz="1219140" rtl="0" eaLnBrk="1" fontAlgn="auto" latinLnBrk="0" hangingPunct="1">
              <a:lnSpc>
                <a:spcPct val="100000"/>
              </a:lnSpc>
              <a:spcBef>
                <a:spcPts val="0"/>
              </a:spcBef>
              <a:spcAft>
                <a:spcPts val="0"/>
              </a:spcAft>
              <a:buClrTx/>
              <a:buSzTx/>
              <a:buFontTx/>
              <a:buNone/>
              <a:tabLst/>
              <a:defRPr/>
            </a:pPr>
            <a:r>
              <a:rPr kumimoji="0" lang="en-GB" sz="1200" i="0" u="none" strike="noStrike" kern="0" cap="none" spc="0" normalizeH="0" baseline="0" noProof="0">
                <a:ln>
                  <a:noFill/>
                </a:ln>
                <a:solidFill>
                  <a:srgbClr val="3F4444"/>
                </a:solidFill>
                <a:effectLst/>
                <a:uLnTx/>
                <a:uFillTx/>
                <a:latin typeface="Arial" panose="020B0604020202020204" pitchFamily="34" charset="0"/>
                <a:cs typeface="Arial" panose="020B0604020202020204" pitchFamily="34" charset="0"/>
              </a:rPr>
              <a:t>0</a:t>
            </a:r>
          </a:p>
        </p:txBody>
      </p:sp>
      <p:sp>
        <p:nvSpPr>
          <p:cNvPr id="288" name="TextBox 287">
            <a:extLst>
              <a:ext uri="{FF2B5EF4-FFF2-40B4-BE49-F238E27FC236}">
                <a16:creationId xmlns="" xmlns:a16="http://schemas.microsoft.com/office/drawing/2014/main" id="{061B41CD-EC77-8435-3E60-18BF0D48DE17}"/>
              </a:ext>
            </a:extLst>
          </p:cNvPr>
          <p:cNvSpPr txBox="1"/>
          <p:nvPr/>
        </p:nvSpPr>
        <p:spPr>
          <a:xfrm>
            <a:off x="6801531" y="5586839"/>
            <a:ext cx="981359" cy="276999"/>
          </a:xfrm>
          <a:prstGeom prst="rect">
            <a:avLst/>
          </a:prstGeom>
          <a:noFill/>
        </p:spPr>
        <p:txBody>
          <a:bodyPr wrap="non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GB" sz="1200" i="0" u="none" strike="noStrike" kern="0" cap="none" spc="0" normalizeH="0" baseline="0" noProof="0" dirty="0">
                <a:ln>
                  <a:noFill/>
                </a:ln>
                <a:solidFill>
                  <a:srgbClr val="3F4444"/>
                </a:solidFill>
                <a:effectLst/>
                <a:uLnTx/>
                <a:uFillTx/>
                <a:latin typeface="Arial" panose="020B0604020202020204" pitchFamily="34" charset="0"/>
                <a:cs typeface="Arial" panose="020B0604020202020204" pitchFamily="34" charset="0"/>
              </a:rPr>
              <a:t>FACT-P TS</a:t>
            </a:r>
          </a:p>
        </p:txBody>
      </p:sp>
      <p:sp>
        <p:nvSpPr>
          <p:cNvPr id="289" name="TextBox 288">
            <a:extLst>
              <a:ext uri="{FF2B5EF4-FFF2-40B4-BE49-F238E27FC236}">
                <a16:creationId xmlns="" xmlns:a16="http://schemas.microsoft.com/office/drawing/2014/main" id="{F6829C5F-53E7-87EB-F026-B12AFE6AB366}"/>
              </a:ext>
            </a:extLst>
          </p:cNvPr>
          <p:cNvSpPr txBox="1"/>
          <p:nvPr/>
        </p:nvSpPr>
        <p:spPr>
          <a:xfrm>
            <a:off x="7847838" y="5586838"/>
            <a:ext cx="442749" cy="276999"/>
          </a:xfrm>
          <a:prstGeom prst="rect">
            <a:avLst/>
          </a:prstGeom>
          <a:noFill/>
        </p:spPr>
        <p:txBody>
          <a:bodyPr wrap="non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GB" sz="1200" i="0" u="none" strike="noStrike" kern="0" cap="none" spc="0" normalizeH="0" baseline="0" noProof="0">
                <a:ln>
                  <a:noFill/>
                </a:ln>
                <a:solidFill>
                  <a:srgbClr val="3F4444"/>
                </a:solidFill>
                <a:effectLst/>
                <a:uLnTx/>
                <a:uFillTx/>
                <a:latin typeface="Arial" panose="020B0604020202020204" pitchFamily="34" charset="0"/>
                <a:cs typeface="Arial" panose="020B0604020202020204" pitchFamily="34" charset="0"/>
              </a:rPr>
              <a:t>TOI</a:t>
            </a:r>
          </a:p>
        </p:txBody>
      </p:sp>
      <p:sp>
        <p:nvSpPr>
          <p:cNvPr id="291" name="TextBox 290">
            <a:extLst>
              <a:ext uri="{FF2B5EF4-FFF2-40B4-BE49-F238E27FC236}">
                <a16:creationId xmlns="" xmlns:a16="http://schemas.microsoft.com/office/drawing/2014/main" id="{00FB0546-9C3A-D153-4295-E60351702F08}"/>
              </a:ext>
            </a:extLst>
          </p:cNvPr>
          <p:cNvSpPr txBox="1"/>
          <p:nvPr/>
        </p:nvSpPr>
        <p:spPr>
          <a:xfrm>
            <a:off x="10798421" y="5586838"/>
            <a:ext cx="766557" cy="276999"/>
          </a:xfrm>
          <a:prstGeom prst="rect">
            <a:avLst/>
          </a:prstGeom>
          <a:noFill/>
        </p:spPr>
        <p:txBody>
          <a:bodyPr wrap="non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GB" sz="1200" i="0" u="none" strike="noStrike" kern="0" cap="none" spc="0" normalizeH="0" baseline="0" noProof="0">
                <a:ln>
                  <a:noFill/>
                </a:ln>
                <a:solidFill>
                  <a:srgbClr val="3F4444"/>
                </a:solidFill>
                <a:effectLst/>
                <a:uLnTx/>
                <a:uFillTx/>
                <a:latin typeface="Arial" panose="020B0604020202020204" pitchFamily="34" charset="0"/>
                <a:cs typeface="Arial" panose="020B0604020202020204" pitchFamily="34" charset="0"/>
              </a:rPr>
              <a:t>FAPSI-6</a:t>
            </a:r>
          </a:p>
        </p:txBody>
      </p:sp>
      <p:sp>
        <p:nvSpPr>
          <p:cNvPr id="292" name="TextBox 291">
            <a:extLst>
              <a:ext uri="{FF2B5EF4-FFF2-40B4-BE49-F238E27FC236}">
                <a16:creationId xmlns="" xmlns:a16="http://schemas.microsoft.com/office/drawing/2014/main" id="{1D216957-4E88-5579-E555-7F31295A779F}"/>
              </a:ext>
            </a:extLst>
          </p:cNvPr>
          <p:cNvSpPr txBox="1"/>
          <p:nvPr/>
        </p:nvSpPr>
        <p:spPr>
          <a:xfrm>
            <a:off x="8587901" y="5586838"/>
            <a:ext cx="527709" cy="276999"/>
          </a:xfrm>
          <a:prstGeom prst="rect">
            <a:avLst/>
          </a:prstGeom>
          <a:noFill/>
        </p:spPr>
        <p:txBody>
          <a:bodyPr wrap="non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GB" sz="1200" i="0" u="none" strike="noStrike" kern="0" cap="none" spc="0" normalizeH="0" baseline="0" noProof="0">
                <a:ln>
                  <a:noFill/>
                </a:ln>
                <a:solidFill>
                  <a:srgbClr val="3F4444"/>
                </a:solidFill>
                <a:effectLst/>
                <a:uLnTx/>
                <a:uFillTx/>
                <a:latin typeface="Arial" panose="020B0604020202020204" pitchFamily="34" charset="0"/>
                <a:cs typeface="Arial" panose="020B0604020202020204" pitchFamily="34" charset="0"/>
              </a:rPr>
              <a:t>FWB</a:t>
            </a:r>
          </a:p>
        </p:txBody>
      </p:sp>
      <p:sp>
        <p:nvSpPr>
          <p:cNvPr id="295" name="TextBox 294">
            <a:extLst>
              <a:ext uri="{FF2B5EF4-FFF2-40B4-BE49-F238E27FC236}">
                <a16:creationId xmlns="" xmlns:a16="http://schemas.microsoft.com/office/drawing/2014/main" id="{A8077F4A-A2FE-075B-8807-37782EA45A24}"/>
              </a:ext>
            </a:extLst>
          </p:cNvPr>
          <p:cNvSpPr txBox="1"/>
          <p:nvPr/>
        </p:nvSpPr>
        <p:spPr>
          <a:xfrm>
            <a:off x="9357962" y="5586838"/>
            <a:ext cx="535723" cy="276999"/>
          </a:xfrm>
          <a:prstGeom prst="rect">
            <a:avLst/>
          </a:prstGeom>
          <a:noFill/>
        </p:spPr>
        <p:txBody>
          <a:bodyPr wrap="non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GB" sz="1200" i="0" u="none" strike="noStrike" kern="0" cap="none" spc="0" normalizeH="0" baseline="0" noProof="0">
                <a:ln>
                  <a:noFill/>
                </a:ln>
                <a:solidFill>
                  <a:srgbClr val="3F4444"/>
                </a:solidFill>
                <a:effectLst/>
                <a:uLnTx/>
                <a:uFillTx/>
                <a:latin typeface="Arial" panose="020B0604020202020204" pitchFamily="34" charset="0"/>
                <a:cs typeface="Arial" panose="020B0604020202020204" pitchFamily="34" charset="0"/>
              </a:rPr>
              <a:t>PWB</a:t>
            </a:r>
          </a:p>
        </p:txBody>
      </p:sp>
      <p:sp>
        <p:nvSpPr>
          <p:cNvPr id="298" name="TextBox 297">
            <a:extLst>
              <a:ext uri="{FF2B5EF4-FFF2-40B4-BE49-F238E27FC236}">
                <a16:creationId xmlns="" xmlns:a16="http://schemas.microsoft.com/office/drawing/2014/main" id="{807ED9A3-F8EA-F510-2778-89292EC58900}"/>
              </a:ext>
            </a:extLst>
          </p:cNvPr>
          <p:cNvSpPr txBox="1"/>
          <p:nvPr/>
        </p:nvSpPr>
        <p:spPr>
          <a:xfrm>
            <a:off x="10146160" y="5586837"/>
            <a:ext cx="500457" cy="276999"/>
          </a:xfrm>
          <a:prstGeom prst="rect">
            <a:avLst/>
          </a:prstGeom>
          <a:noFill/>
        </p:spPr>
        <p:txBody>
          <a:bodyPr wrap="non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GB" sz="1200" i="0" u="none" strike="noStrike" kern="0" cap="none" spc="0" normalizeH="0" baseline="0" noProof="0">
                <a:ln>
                  <a:noFill/>
                </a:ln>
                <a:solidFill>
                  <a:srgbClr val="3F4444"/>
                </a:solidFill>
                <a:effectLst/>
                <a:uLnTx/>
                <a:uFillTx/>
                <a:latin typeface="Arial" panose="020B0604020202020204" pitchFamily="34" charset="0"/>
                <a:cs typeface="Arial" panose="020B0604020202020204" pitchFamily="34" charset="0"/>
              </a:rPr>
              <a:t>PCS</a:t>
            </a:r>
          </a:p>
        </p:txBody>
      </p:sp>
      <p:sp>
        <p:nvSpPr>
          <p:cNvPr id="299" name="Rectangle 298">
            <a:extLst>
              <a:ext uri="{FF2B5EF4-FFF2-40B4-BE49-F238E27FC236}">
                <a16:creationId xmlns="" xmlns:a16="http://schemas.microsoft.com/office/drawing/2014/main" id="{DDE15967-EE63-F3B2-036E-6399DA4FF171}"/>
              </a:ext>
            </a:extLst>
          </p:cNvPr>
          <p:cNvSpPr/>
          <p:nvPr/>
        </p:nvSpPr>
        <p:spPr bwMode="auto">
          <a:xfrm>
            <a:off x="7084528" y="4353813"/>
            <a:ext cx="191003" cy="1243338"/>
          </a:xfrm>
          <a:prstGeom prst="rect">
            <a:avLst/>
          </a:prstGeom>
          <a:solidFill>
            <a:schemeClr val="accent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lvl="0" indent="0" algn="l" defTabSz="1219140" rtl="0" eaLnBrk="1" fontAlgn="base" latinLnBrk="0" hangingPunct="1">
              <a:lnSpc>
                <a:spcPct val="100000"/>
              </a:lnSpc>
              <a:spcBef>
                <a:spcPct val="0"/>
              </a:spcBef>
              <a:spcAft>
                <a:spcPct val="0"/>
              </a:spcAft>
              <a:buClrTx/>
              <a:buSzTx/>
              <a:buFontTx/>
              <a:buNone/>
              <a:tabLst/>
              <a:defRPr/>
            </a:pPr>
            <a:endParaRPr kumimoji="0" lang="en-GB" sz="2400" i="0" u="none" strike="noStrike" kern="0" cap="none" spc="0" normalizeH="0" baseline="0" noProof="0" dirty="0">
              <a:ln>
                <a:noFill/>
              </a:ln>
              <a:solidFill>
                <a:srgbClr val="3F4444"/>
              </a:solidFill>
              <a:effectLst/>
              <a:uLnTx/>
              <a:uFillTx/>
              <a:latin typeface="Arial" panose="020B0604020202020204" pitchFamily="34" charset="0"/>
              <a:cs typeface="Arial" panose="020B0604020202020204" pitchFamily="34" charset="0"/>
            </a:endParaRPr>
          </a:p>
        </p:txBody>
      </p:sp>
      <p:sp>
        <p:nvSpPr>
          <p:cNvPr id="300" name="Rectangle 299">
            <a:extLst>
              <a:ext uri="{FF2B5EF4-FFF2-40B4-BE49-F238E27FC236}">
                <a16:creationId xmlns="" xmlns:a16="http://schemas.microsoft.com/office/drawing/2014/main" id="{994ACEC1-8653-BC07-4A55-D0AD70E39AA8}"/>
              </a:ext>
            </a:extLst>
          </p:cNvPr>
          <p:cNvSpPr/>
          <p:nvPr/>
        </p:nvSpPr>
        <p:spPr bwMode="auto">
          <a:xfrm>
            <a:off x="7299713" y="5428112"/>
            <a:ext cx="191003" cy="169038"/>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lvl="0" indent="0" algn="l" defTabSz="1219140" rtl="0" eaLnBrk="1" fontAlgn="base" latinLnBrk="0" hangingPunct="1">
              <a:lnSpc>
                <a:spcPct val="100000"/>
              </a:lnSpc>
              <a:spcBef>
                <a:spcPct val="0"/>
              </a:spcBef>
              <a:spcAft>
                <a:spcPct val="0"/>
              </a:spcAft>
              <a:buClrTx/>
              <a:buSzTx/>
              <a:buFontTx/>
              <a:buNone/>
              <a:tabLst/>
              <a:defRPr/>
            </a:pPr>
            <a:endParaRPr kumimoji="0" lang="en-GB" sz="2400" i="0" u="none" strike="noStrike" kern="0" cap="none" spc="0" normalizeH="0" baseline="0" noProof="0">
              <a:ln>
                <a:noFill/>
              </a:ln>
              <a:solidFill>
                <a:srgbClr val="3F4444"/>
              </a:solidFill>
              <a:effectLst/>
              <a:uLnTx/>
              <a:uFillTx/>
              <a:latin typeface="Arial" panose="020B0604020202020204" pitchFamily="34" charset="0"/>
              <a:cs typeface="Arial" panose="020B0604020202020204" pitchFamily="34" charset="0"/>
            </a:endParaRPr>
          </a:p>
        </p:txBody>
      </p:sp>
      <p:sp>
        <p:nvSpPr>
          <p:cNvPr id="319" name="Rectangle 318">
            <a:extLst>
              <a:ext uri="{FF2B5EF4-FFF2-40B4-BE49-F238E27FC236}">
                <a16:creationId xmlns="" xmlns:a16="http://schemas.microsoft.com/office/drawing/2014/main" id="{6F8DD9DF-1B0B-5C45-8F55-712A7D7D84BC}"/>
              </a:ext>
            </a:extLst>
          </p:cNvPr>
          <p:cNvSpPr/>
          <p:nvPr/>
        </p:nvSpPr>
        <p:spPr bwMode="auto">
          <a:xfrm>
            <a:off x="7864038" y="4510482"/>
            <a:ext cx="191003" cy="1086669"/>
          </a:xfrm>
          <a:prstGeom prst="rect">
            <a:avLst/>
          </a:prstGeom>
          <a:solidFill>
            <a:schemeClr val="accent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lvl="0" indent="0" algn="l" defTabSz="1219140" rtl="0" eaLnBrk="1" fontAlgn="base" latinLnBrk="0" hangingPunct="1">
              <a:lnSpc>
                <a:spcPct val="100000"/>
              </a:lnSpc>
              <a:spcBef>
                <a:spcPct val="0"/>
              </a:spcBef>
              <a:spcAft>
                <a:spcPct val="0"/>
              </a:spcAft>
              <a:buClrTx/>
              <a:buSzTx/>
              <a:buFontTx/>
              <a:buNone/>
              <a:tabLst/>
              <a:defRPr/>
            </a:pPr>
            <a:endParaRPr kumimoji="0" lang="en-GB" sz="2400" i="0" u="none" strike="noStrike" kern="0" cap="none" spc="0" normalizeH="0" baseline="0" noProof="0">
              <a:ln>
                <a:noFill/>
              </a:ln>
              <a:solidFill>
                <a:srgbClr val="3F4444"/>
              </a:solidFill>
              <a:effectLst/>
              <a:uLnTx/>
              <a:uFillTx/>
              <a:latin typeface="Arial" panose="020B0604020202020204" pitchFamily="34" charset="0"/>
              <a:cs typeface="Arial" panose="020B0604020202020204" pitchFamily="34" charset="0"/>
            </a:endParaRPr>
          </a:p>
        </p:txBody>
      </p:sp>
      <p:sp>
        <p:nvSpPr>
          <p:cNvPr id="96" name="Rectangle 95">
            <a:extLst>
              <a:ext uri="{FF2B5EF4-FFF2-40B4-BE49-F238E27FC236}">
                <a16:creationId xmlns="" xmlns:a16="http://schemas.microsoft.com/office/drawing/2014/main" id="{D474A7CD-62D9-9856-8381-45529D725EF3}"/>
              </a:ext>
            </a:extLst>
          </p:cNvPr>
          <p:cNvSpPr/>
          <p:nvPr/>
        </p:nvSpPr>
        <p:spPr bwMode="auto">
          <a:xfrm>
            <a:off x="8079223" y="5271443"/>
            <a:ext cx="191003" cy="325707"/>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lvl="0" indent="0" algn="l" defTabSz="1219140" rtl="0" eaLnBrk="1" fontAlgn="base" latinLnBrk="0" hangingPunct="1">
              <a:lnSpc>
                <a:spcPct val="100000"/>
              </a:lnSpc>
              <a:spcBef>
                <a:spcPct val="0"/>
              </a:spcBef>
              <a:spcAft>
                <a:spcPct val="0"/>
              </a:spcAft>
              <a:buClrTx/>
              <a:buSzTx/>
              <a:buFontTx/>
              <a:buNone/>
              <a:tabLst/>
              <a:defRPr/>
            </a:pPr>
            <a:endParaRPr kumimoji="0" lang="en-GB" sz="2400" i="0" u="none" strike="noStrike" kern="0" cap="none" spc="0" normalizeH="0" baseline="0" noProof="0" dirty="0">
              <a:ln>
                <a:noFill/>
              </a:ln>
              <a:solidFill>
                <a:srgbClr val="3F4444"/>
              </a:solidFill>
              <a:effectLst/>
              <a:uLnTx/>
              <a:uFillTx/>
              <a:latin typeface="Arial" panose="020B0604020202020204" pitchFamily="34" charset="0"/>
              <a:cs typeface="Arial" panose="020B0604020202020204" pitchFamily="34" charset="0"/>
            </a:endParaRPr>
          </a:p>
        </p:txBody>
      </p:sp>
      <p:sp>
        <p:nvSpPr>
          <p:cNvPr id="97" name="Rectangle 96">
            <a:extLst>
              <a:ext uri="{FF2B5EF4-FFF2-40B4-BE49-F238E27FC236}">
                <a16:creationId xmlns="" xmlns:a16="http://schemas.microsoft.com/office/drawing/2014/main" id="{4FC92538-F40E-EF89-98D0-1D3462279873}"/>
              </a:ext>
            </a:extLst>
          </p:cNvPr>
          <p:cNvSpPr/>
          <p:nvPr/>
        </p:nvSpPr>
        <p:spPr bwMode="auto">
          <a:xfrm>
            <a:off x="8650132" y="4443338"/>
            <a:ext cx="191003" cy="1153813"/>
          </a:xfrm>
          <a:prstGeom prst="rect">
            <a:avLst/>
          </a:prstGeom>
          <a:solidFill>
            <a:schemeClr val="accent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lvl="0" indent="0" algn="l" defTabSz="1219140" rtl="0" eaLnBrk="1" fontAlgn="base" latinLnBrk="0" hangingPunct="1">
              <a:lnSpc>
                <a:spcPct val="100000"/>
              </a:lnSpc>
              <a:spcBef>
                <a:spcPct val="0"/>
              </a:spcBef>
              <a:spcAft>
                <a:spcPct val="0"/>
              </a:spcAft>
              <a:buClrTx/>
              <a:buSzTx/>
              <a:buFontTx/>
              <a:buNone/>
              <a:tabLst/>
              <a:defRPr/>
            </a:pPr>
            <a:endParaRPr kumimoji="0" lang="en-GB" sz="2400" i="0" u="none" strike="noStrike" kern="0" cap="none" spc="0" normalizeH="0" baseline="0" noProof="0">
              <a:ln>
                <a:noFill/>
              </a:ln>
              <a:solidFill>
                <a:srgbClr val="3F4444"/>
              </a:solidFill>
              <a:effectLst/>
              <a:uLnTx/>
              <a:uFillTx/>
              <a:latin typeface="Arial" panose="020B0604020202020204" pitchFamily="34" charset="0"/>
              <a:cs typeface="Arial" panose="020B0604020202020204" pitchFamily="34" charset="0"/>
            </a:endParaRPr>
          </a:p>
        </p:txBody>
      </p:sp>
      <p:sp>
        <p:nvSpPr>
          <p:cNvPr id="98" name="Rectangle 97">
            <a:extLst>
              <a:ext uri="{FF2B5EF4-FFF2-40B4-BE49-F238E27FC236}">
                <a16:creationId xmlns="" xmlns:a16="http://schemas.microsoft.com/office/drawing/2014/main" id="{9918883E-A788-B4A0-D26D-38C8EA377A39}"/>
              </a:ext>
            </a:extLst>
          </p:cNvPr>
          <p:cNvSpPr/>
          <p:nvPr/>
        </p:nvSpPr>
        <p:spPr bwMode="auto">
          <a:xfrm>
            <a:off x="8865316" y="5101346"/>
            <a:ext cx="191003" cy="495805"/>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lvl="0" indent="0" algn="l" defTabSz="1219140" rtl="0" eaLnBrk="1" fontAlgn="base" latinLnBrk="0" hangingPunct="1">
              <a:lnSpc>
                <a:spcPct val="100000"/>
              </a:lnSpc>
              <a:spcBef>
                <a:spcPct val="0"/>
              </a:spcBef>
              <a:spcAft>
                <a:spcPct val="0"/>
              </a:spcAft>
              <a:buClrTx/>
              <a:buSzTx/>
              <a:buFontTx/>
              <a:buNone/>
              <a:tabLst/>
              <a:defRPr/>
            </a:pPr>
            <a:endParaRPr kumimoji="0" lang="en-GB" sz="2400" i="0" u="none" strike="noStrike" kern="0" cap="none" spc="0" normalizeH="0" baseline="0" noProof="0">
              <a:ln>
                <a:noFill/>
              </a:ln>
              <a:solidFill>
                <a:srgbClr val="3F4444"/>
              </a:solidFill>
              <a:effectLst/>
              <a:uLnTx/>
              <a:uFillTx/>
              <a:latin typeface="Arial" panose="020B0604020202020204" pitchFamily="34" charset="0"/>
              <a:cs typeface="Arial" panose="020B0604020202020204" pitchFamily="34" charset="0"/>
            </a:endParaRPr>
          </a:p>
        </p:txBody>
      </p:sp>
      <p:sp>
        <p:nvSpPr>
          <p:cNvPr id="99" name="Rectangle 98">
            <a:extLst>
              <a:ext uri="{FF2B5EF4-FFF2-40B4-BE49-F238E27FC236}">
                <a16:creationId xmlns="" xmlns:a16="http://schemas.microsoft.com/office/drawing/2014/main" id="{9C32E407-6637-F69A-643C-A64ABEDC59A0}"/>
              </a:ext>
            </a:extLst>
          </p:cNvPr>
          <p:cNvSpPr/>
          <p:nvPr/>
        </p:nvSpPr>
        <p:spPr bwMode="auto">
          <a:xfrm>
            <a:off x="9424736" y="4514957"/>
            <a:ext cx="191003" cy="1082194"/>
          </a:xfrm>
          <a:prstGeom prst="rect">
            <a:avLst/>
          </a:prstGeom>
          <a:solidFill>
            <a:schemeClr val="accent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lvl="0" indent="0" algn="l" defTabSz="1219140" rtl="0" eaLnBrk="1" fontAlgn="base" latinLnBrk="0" hangingPunct="1">
              <a:lnSpc>
                <a:spcPct val="100000"/>
              </a:lnSpc>
              <a:spcBef>
                <a:spcPct val="0"/>
              </a:spcBef>
              <a:spcAft>
                <a:spcPct val="0"/>
              </a:spcAft>
              <a:buClrTx/>
              <a:buSzTx/>
              <a:buFontTx/>
              <a:buNone/>
              <a:tabLst/>
              <a:defRPr/>
            </a:pPr>
            <a:endParaRPr kumimoji="0" lang="en-GB" sz="2400" i="0" u="none" strike="noStrike" kern="0" cap="none" spc="0" normalizeH="0" baseline="0" noProof="0">
              <a:ln>
                <a:noFill/>
              </a:ln>
              <a:solidFill>
                <a:srgbClr val="3F4444"/>
              </a:solidFill>
              <a:effectLst/>
              <a:uLnTx/>
              <a:uFillTx/>
              <a:latin typeface="Arial" panose="020B0604020202020204" pitchFamily="34" charset="0"/>
              <a:cs typeface="Arial" panose="020B0604020202020204" pitchFamily="34" charset="0"/>
            </a:endParaRPr>
          </a:p>
        </p:txBody>
      </p:sp>
      <p:sp>
        <p:nvSpPr>
          <p:cNvPr id="100" name="Rectangle 99">
            <a:extLst>
              <a:ext uri="{FF2B5EF4-FFF2-40B4-BE49-F238E27FC236}">
                <a16:creationId xmlns="" xmlns:a16="http://schemas.microsoft.com/office/drawing/2014/main" id="{EED4430C-E296-351B-5B65-BFA0DF38AC5B}"/>
              </a:ext>
            </a:extLst>
          </p:cNvPr>
          <p:cNvSpPr/>
          <p:nvPr/>
        </p:nvSpPr>
        <p:spPr bwMode="auto">
          <a:xfrm>
            <a:off x="9639921" y="5271443"/>
            <a:ext cx="191003" cy="325707"/>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lvl="0" indent="0" algn="l" defTabSz="1219140" rtl="0" eaLnBrk="1" fontAlgn="base" latinLnBrk="0" hangingPunct="1">
              <a:lnSpc>
                <a:spcPct val="100000"/>
              </a:lnSpc>
              <a:spcBef>
                <a:spcPct val="0"/>
              </a:spcBef>
              <a:spcAft>
                <a:spcPct val="0"/>
              </a:spcAft>
              <a:buClrTx/>
              <a:buSzTx/>
              <a:buFontTx/>
              <a:buNone/>
              <a:tabLst/>
              <a:defRPr/>
            </a:pPr>
            <a:endParaRPr kumimoji="0" lang="en-GB" sz="2400" i="0" u="none" strike="noStrike" kern="0" cap="none" spc="0" normalizeH="0" baseline="0" noProof="0">
              <a:ln>
                <a:noFill/>
              </a:ln>
              <a:solidFill>
                <a:srgbClr val="3F4444"/>
              </a:solidFill>
              <a:effectLst/>
              <a:uLnTx/>
              <a:uFillTx/>
              <a:latin typeface="Arial" panose="020B0604020202020204" pitchFamily="34" charset="0"/>
              <a:cs typeface="Arial" panose="020B0604020202020204" pitchFamily="34" charset="0"/>
            </a:endParaRPr>
          </a:p>
        </p:txBody>
      </p:sp>
      <p:sp>
        <p:nvSpPr>
          <p:cNvPr id="101" name="Rectangle 100">
            <a:extLst>
              <a:ext uri="{FF2B5EF4-FFF2-40B4-BE49-F238E27FC236}">
                <a16:creationId xmlns="" xmlns:a16="http://schemas.microsoft.com/office/drawing/2014/main" id="{E65E5A6F-1132-A514-EBC2-168725F09DD7}"/>
              </a:ext>
            </a:extLst>
          </p:cNvPr>
          <p:cNvSpPr/>
          <p:nvPr/>
        </p:nvSpPr>
        <p:spPr bwMode="auto">
          <a:xfrm>
            <a:off x="10199071" y="3283991"/>
            <a:ext cx="191003" cy="2313161"/>
          </a:xfrm>
          <a:prstGeom prst="rect">
            <a:avLst/>
          </a:prstGeom>
          <a:solidFill>
            <a:schemeClr val="accent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lvl="0" indent="0" algn="l" defTabSz="1219140" rtl="0" eaLnBrk="1" fontAlgn="base" latinLnBrk="0" hangingPunct="1">
              <a:lnSpc>
                <a:spcPct val="100000"/>
              </a:lnSpc>
              <a:spcBef>
                <a:spcPct val="0"/>
              </a:spcBef>
              <a:spcAft>
                <a:spcPct val="0"/>
              </a:spcAft>
              <a:buClrTx/>
              <a:buSzTx/>
              <a:buFontTx/>
              <a:buNone/>
              <a:tabLst/>
              <a:defRPr/>
            </a:pPr>
            <a:endParaRPr kumimoji="0" lang="en-GB" sz="2400" i="0" u="none" strike="noStrike" kern="0" cap="none" spc="0" normalizeH="0" baseline="0" noProof="0">
              <a:ln>
                <a:noFill/>
              </a:ln>
              <a:solidFill>
                <a:srgbClr val="3F4444"/>
              </a:solidFill>
              <a:effectLst/>
              <a:uLnTx/>
              <a:uFillTx/>
              <a:latin typeface="Arial" panose="020B0604020202020204" pitchFamily="34" charset="0"/>
              <a:cs typeface="Arial" panose="020B0604020202020204" pitchFamily="34" charset="0"/>
            </a:endParaRPr>
          </a:p>
        </p:txBody>
      </p:sp>
      <p:sp>
        <p:nvSpPr>
          <p:cNvPr id="102" name="Rectangle 101">
            <a:extLst>
              <a:ext uri="{FF2B5EF4-FFF2-40B4-BE49-F238E27FC236}">
                <a16:creationId xmlns="" xmlns:a16="http://schemas.microsoft.com/office/drawing/2014/main" id="{6D87C603-67B4-B225-A414-37BA615CE425}"/>
              </a:ext>
            </a:extLst>
          </p:cNvPr>
          <p:cNvSpPr/>
          <p:nvPr/>
        </p:nvSpPr>
        <p:spPr bwMode="auto">
          <a:xfrm>
            <a:off x="10414255" y="4613435"/>
            <a:ext cx="191003" cy="983716"/>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lvl="0" indent="0" algn="l" defTabSz="1219140" rtl="0" eaLnBrk="1" fontAlgn="base" latinLnBrk="0" hangingPunct="1">
              <a:lnSpc>
                <a:spcPct val="100000"/>
              </a:lnSpc>
              <a:spcBef>
                <a:spcPct val="0"/>
              </a:spcBef>
              <a:spcAft>
                <a:spcPct val="0"/>
              </a:spcAft>
              <a:buClrTx/>
              <a:buSzTx/>
              <a:buFontTx/>
              <a:buNone/>
              <a:tabLst/>
              <a:defRPr/>
            </a:pPr>
            <a:endParaRPr kumimoji="0" lang="en-GB" sz="2400" i="0" u="none" strike="noStrike" kern="0" cap="none" spc="0" normalizeH="0" baseline="0" noProof="0">
              <a:ln>
                <a:noFill/>
              </a:ln>
              <a:solidFill>
                <a:srgbClr val="3F4444"/>
              </a:solidFill>
              <a:effectLst/>
              <a:uLnTx/>
              <a:uFillTx/>
              <a:latin typeface="Arial" panose="020B0604020202020204" pitchFamily="34" charset="0"/>
              <a:cs typeface="Arial" panose="020B0604020202020204" pitchFamily="34" charset="0"/>
            </a:endParaRPr>
          </a:p>
        </p:txBody>
      </p:sp>
      <p:sp>
        <p:nvSpPr>
          <p:cNvPr id="103" name="Rectangle 102">
            <a:extLst>
              <a:ext uri="{FF2B5EF4-FFF2-40B4-BE49-F238E27FC236}">
                <a16:creationId xmlns="" xmlns:a16="http://schemas.microsoft.com/office/drawing/2014/main" id="{C7F30621-D7CF-A561-B6AA-5AE5057169C3}"/>
              </a:ext>
            </a:extLst>
          </p:cNvPr>
          <p:cNvSpPr/>
          <p:nvPr/>
        </p:nvSpPr>
        <p:spPr bwMode="auto">
          <a:xfrm>
            <a:off x="10977381" y="3691330"/>
            <a:ext cx="191003" cy="1905822"/>
          </a:xfrm>
          <a:prstGeom prst="rect">
            <a:avLst/>
          </a:prstGeom>
          <a:solidFill>
            <a:schemeClr val="accent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lvl="0" indent="0" algn="l" defTabSz="1219140" rtl="0" eaLnBrk="1" fontAlgn="base" latinLnBrk="0" hangingPunct="1">
              <a:lnSpc>
                <a:spcPct val="100000"/>
              </a:lnSpc>
              <a:spcBef>
                <a:spcPct val="0"/>
              </a:spcBef>
              <a:spcAft>
                <a:spcPct val="0"/>
              </a:spcAft>
              <a:buClrTx/>
              <a:buSzTx/>
              <a:buFontTx/>
              <a:buNone/>
              <a:tabLst/>
              <a:defRPr/>
            </a:pPr>
            <a:endParaRPr kumimoji="0" lang="en-GB" sz="2400" i="0" u="none" strike="noStrike" kern="0" cap="none" spc="0" normalizeH="0" baseline="0" noProof="0">
              <a:ln>
                <a:noFill/>
              </a:ln>
              <a:solidFill>
                <a:srgbClr val="3F4444"/>
              </a:solidFill>
              <a:effectLst/>
              <a:uLnTx/>
              <a:uFillTx/>
              <a:latin typeface="Arial" panose="020B0604020202020204" pitchFamily="34" charset="0"/>
              <a:cs typeface="Arial" panose="020B0604020202020204" pitchFamily="34" charset="0"/>
            </a:endParaRPr>
          </a:p>
        </p:txBody>
      </p:sp>
      <p:sp>
        <p:nvSpPr>
          <p:cNvPr id="104" name="Rectangle 103">
            <a:extLst>
              <a:ext uri="{FF2B5EF4-FFF2-40B4-BE49-F238E27FC236}">
                <a16:creationId xmlns="" xmlns:a16="http://schemas.microsoft.com/office/drawing/2014/main" id="{053FA0CC-2D62-D02B-366A-D5ED70F46BF2}"/>
              </a:ext>
            </a:extLst>
          </p:cNvPr>
          <p:cNvSpPr/>
          <p:nvPr/>
        </p:nvSpPr>
        <p:spPr bwMode="auto">
          <a:xfrm>
            <a:off x="11192565" y="5110298"/>
            <a:ext cx="191003" cy="486853"/>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lvl="0" indent="0" algn="l" defTabSz="1219140" rtl="0" eaLnBrk="1" fontAlgn="base" latinLnBrk="0" hangingPunct="1">
              <a:lnSpc>
                <a:spcPct val="100000"/>
              </a:lnSpc>
              <a:spcBef>
                <a:spcPct val="0"/>
              </a:spcBef>
              <a:spcAft>
                <a:spcPct val="0"/>
              </a:spcAft>
              <a:buClrTx/>
              <a:buSzTx/>
              <a:buFontTx/>
              <a:buNone/>
              <a:tabLst/>
              <a:defRPr/>
            </a:pPr>
            <a:endParaRPr kumimoji="0" lang="en-GB" sz="2400" i="0" u="none" strike="noStrike" kern="0" cap="none" spc="0" normalizeH="0" baseline="0" noProof="0">
              <a:ln>
                <a:noFill/>
              </a:ln>
              <a:solidFill>
                <a:srgbClr val="3F4444"/>
              </a:solidFill>
              <a:effectLst/>
              <a:uLnTx/>
              <a:uFillTx/>
              <a:latin typeface="Arial" panose="020B0604020202020204" pitchFamily="34" charset="0"/>
              <a:cs typeface="Arial" panose="020B0604020202020204" pitchFamily="34" charset="0"/>
            </a:endParaRPr>
          </a:p>
        </p:txBody>
      </p:sp>
      <p:sp>
        <p:nvSpPr>
          <p:cNvPr id="105" name="TextBox 104">
            <a:extLst>
              <a:ext uri="{FF2B5EF4-FFF2-40B4-BE49-F238E27FC236}">
                <a16:creationId xmlns="" xmlns:a16="http://schemas.microsoft.com/office/drawing/2014/main" id="{A5BAF8B2-CC8D-5D9B-4AF9-D1D52291769D}"/>
              </a:ext>
            </a:extLst>
          </p:cNvPr>
          <p:cNvSpPr txBox="1"/>
          <p:nvPr/>
        </p:nvSpPr>
        <p:spPr>
          <a:xfrm>
            <a:off x="7026895" y="4039419"/>
            <a:ext cx="328936" cy="215444"/>
          </a:xfrm>
          <a:prstGeom prst="rect">
            <a:avLst/>
          </a:prstGeom>
          <a:noFill/>
        </p:spPr>
        <p:txBody>
          <a:bodyPr wrap="non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GB" sz="800" i="0" u="none" strike="noStrike" kern="0" cap="none" spc="0" normalizeH="0" baseline="0" noProof="0" dirty="0">
                <a:ln>
                  <a:noFill/>
                </a:ln>
                <a:solidFill>
                  <a:srgbClr val="3F4444"/>
                </a:solidFill>
                <a:effectLst/>
                <a:uLnTx/>
                <a:uFillTx/>
                <a:latin typeface="Arial" panose="020B0604020202020204" pitchFamily="34" charset="0"/>
                <a:cs typeface="Arial" panose="020B0604020202020204" pitchFamily="34" charset="0"/>
              </a:rPr>
              <a:t>9.9</a:t>
            </a:r>
          </a:p>
        </p:txBody>
      </p:sp>
      <p:sp>
        <p:nvSpPr>
          <p:cNvPr id="106" name="TextBox 105">
            <a:extLst>
              <a:ext uri="{FF2B5EF4-FFF2-40B4-BE49-F238E27FC236}">
                <a16:creationId xmlns="" xmlns:a16="http://schemas.microsoft.com/office/drawing/2014/main" id="{4860B914-A9AC-ABBB-BA2F-8377F5EFA8C6}"/>
              </a:ext>
            </a:extLst>
          </p:cNvPr>
          <p:cNvSpPr txBox="1"/>
          <p:nvPr/>
        </p:nvSpPr>
        <p:spPr>
          <a:xfrm>
            <a:off x="7242555" y="5121045"/>
            <a:ext cx="328936" cy="215444"/>
          </a:xfrm>
          <a:prstGeom prst="rect">
            <a:avLst/>
          </a:prstGeom>
          <a:noFill/>
        </p:spPr>
        <p:txBody>
          <a:bodyPr wrap="non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GB" sz="800" i="0" u="none" strike="noStrike" kern="0" cap="none" spc="0" normalizeH="0" baseline="0" noProof="0">
                <a:ln>
                  <a:noFill/>
                </a:ln>
                <a:solidFill>
                  <a:srgbClr val="3F4444"/>
                </a:solidFill>
                <a:effectLst/>
                <a:uLnTx/>
                <a:uFillTx/>
                <a:latin typeface="Arial" panose="020B0604020202020204" pitchFamily="34" charset="0"/>
                <a:cs typeface="Arial" panose="020B0604020202020204" pitchFamily="34" charset="0"/>
              </a:rPr>
              <a:t>1.3</a:t>
            </a:r>
          </a:p>
        </p:txBody>
      </p:sp>
      <p:sp>
        <p:nvSpPr>
          <p:cNvPr id="107" name="TextBox 106">
            <a:extLst>
              <a:ext uri="{FF2B5EF4-FFF2-40B4-BE49-F238E27FC236}">
                <a16:creationId xmlns="" xmlns:a16="http://schemas.microsoft.com/office/drawing/2014/main" id="{4F64CA71-1251-5785-AA3C-537B52BA7639}"/>
              </a:ext>
            </a:extLst>
          </p:cNvPr>
          <p:cNvSpPr txBox="1"/>
          <p:nvPr/>
        </p:nvSpPr>
        <p:spPr>
          <a:xfrm>
            <a:off x="8024943" y="4965594"/>
            <a:ext cx="328936" cy="215444"/>
          </a:xfrm>
          <a:prstGeom prst="rect">
            <a:avLst/>
          </a:prstGeom>
          <a:noFill/>
        </p:spPr>
        <p:txBody>
          <a:bodyPr wrap="non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GB" sz="800" i="0" u="none" strike="noStrike" kern="0" cap="none" spc="0" normalizeH="0" baseline="0" noProof="0">
                <a:ln>
                  <a:noFill/>
                </a:ln>
                <a:solidFill>
                  <a:srgbClr val="3F4444"/>
                </a:solidFill>
                <a:effectLst/>
                <a:uLnTx/>
                <a:uFillTx/>
                <a:latin typeface="Arial" panose="020B0604020202020204" pitchFamily="34" charset="0"/>
                <a:cs typeface="Arial" panose="020B0604020202020204" pitchFamily="34" charset="0"/>
              </a:rPr>
              <a:t>2.6</a:t>
            </a:r>
          </a:p>
        </p:txBody>
      </p:sp>
      <p:sp>
        <p:nvSpPr>
          <p:cNvPr id="108" name="TextBox 107">
            <a:extLst>
              <a:ext uri="{FF2B5EF4-FFF2-40B4-BE49-F238E27FC236}">
                <a16:creationId xmlns="" xmlns:a16="http://schemas.microsoft.com/office/drawing/2014/main" id="{2D705FDB-B3EB-AB94-5A12-B6D7EE3BF272}"/>
              </a:ext>
            </a:extLst>
          </p:cNvPr>
          <p:cNvSpPr txBox="1"/>
          <p:nvPr/>
        </p:nvSpPr>
        <p:spPr>
          <a:xfrm>
            <a:off x="7822197" y="4186647"/>
            <a:ext cx="328936" cy="215444"/>
          </a:xfrm>
          <a:prstGeom prst="rect">
            <a:avLst/>
          </a:prstGeom>
          <a:noFill/>
        </p:spPr>
        <p:txBody>
          <a:bodyPr wrap="non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GB" sz="800" i="0" u="none" strike="noStrike" kern="0" cap="none" spc="0" normalizeH="0" baseline="0" noProof="0">
                <a:ln>
                  <a:noFill/>
                </a:ln>
                <a:solidFill>
                  <a:srgbClr val="3F4444"/>
                </a:solidFill>
                <a:effectLst/>
                <a:uLnTx/>
                <a:uFillTx/>
                <a:latin typeface="Arial" panose="020B0604020202020204" pitchFamily="34" charset="0"/>
                <a:cs typeface="Arial" panose="020B0604020202020204" pitchFamily="34" charset="0"/>
              </a:rPr>
              <a:t>8.6</a:t>
            </a:r>
          </a:p>
        </p:txBody>
      </p:sp>
      <p:sp>
        <p:nvSpPr>
          <p:cNvPr id="109" name="TextBox 108">
            <a:extLst>
              <a:ext uri="{FF2B5EF4-FFF2-40B4-BE49-F238E27FC236}">
                <a16:creationId xmlns="" xmlns:a16="http://schemas.microsoft.com/office/drawing/2014/main" id="{29831255-9342-888F-4B52-35B4357C9BDB}"/>
              </a:ext>
            </a:extLst>
          </p:cNvPr>
          <p:cNvSpPr txBox="1"/>
          <p:nvPr/>
        </p:nvSpPr>
        <p:spPr>
          <a:xfrm>
            <a:off x="8579081" y="4128310"/>
            <a:ext cx="328936" cy="215444"/>
          </a:xfrm>
          <a:prstGeom prst="rect">
            <a:avLst/>
          </a:prstGeom>
          <a:noFill/>
        </p:spPr>
        <p:txBody>
          <a:bodyPr wrap="non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GB" sz="800" i="0" u="none" strike="noStrike" kern="0" cap="none" spc="0" normalizeH="0" baseline="0" noProof="0">
                <a:ln>
                  <a:noFill/>
                </a:ln>
                <a:solidFill>
                  <a:srgbClr val="3F4444"/>
                </a:solidFill>
                <a:effectLst/>
                <a:uLnTx/>
                <a:uFillTx/>
                <a:latin typeface="Arial" panose="020B0604020202020204" pitchFamily="34" charset="0"/>
                <a:cs typeface="Arial" panose="020B0604020202020204" pitchFamily="34" charset="0"/>
              </a:rPr>
              <a:t>9.2</a:t>
            </a:r>
          </a:p>
        </p:txBody>
      </p:sp>
      <p:sp>
        <p:nvSpPr>
          <p:cNvPr id="110" name="TextBox 109">
            <a:extLst>
              <a:ext uri="{FF2B5EF4-FFF2-40B4-BE49-F238E27FC236}">
                <a16:creationId xmlns="" xmlns:a16="http://schemas.microsoft.com/office/drawing/2014/main" id="{4DA5F3A0-95D5-9D28-D0A6-C4F539A9E907}"/>
              </a:ext>
            </a:extLst>
          </p:cNvPr>
          <p:cNvSpPr txBox="1"/>
          <p:nvPr/>
        </p:nvSpPr>
        <p:spPr>
          <a:xfrm>
            <a:off x="8796055" y="4804451"/>
            <a:ext cx="328936" cy="215444"/>
          </a:xfrm>
          <a:prstGeom prst="rect">
            <a:avLst/>
          </a:prstGeom>
          <a:noFill/>
        </p:spPr>
        <p:txBody>
          <a:bodyPr wrap="non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GB" sz="800" i="0" u="none" strike="noStrike" kern="0" cap="none" spc="0" normalizeH="0" baseline="0" noProof="0">
                <a:ln>
                  <a:noFill/>
                </a:ln>
                <a:solidFill>
                  <a:srgbClr val="3F4444"/>
                </a:solidFill>
                <a:effectLst/>
                <a:uLnTx/>
                <a:uFillTx/>
                <a:latin typeface="Arial" panose="020B0604020202020204" pitchFamily="34" charset="0"/>
                <a:cs typeface="Arial" panose="020B0604020202020204" pitchFamily="34" charset="0"/>
              </a:rPr>
              <a:t>3.9</a:t>
            </a:r>
          </a:p>
        </p:txBody>
      </p:sp>
      <p:sp>
        <p:nvSpPr>
          <p:cNvPr id="111" name="TextBox 110">
            <a:extLst>
              <a:ext uri="{FF2B5EF4-FFF2-40B4-BE49-F238E27FC236}">
                <a16:creationId xmlns="" xmlns:a16="http://schemas.microsoft.com/office/drawing/2014/main" id="{E00933BA-020D-62F0-78CA-8B798D2CBACF}"/>
              </a:ext>
            </a:extLst>
          </p:cNvPr>
          <p:cNvSpPr txBox="1"/>
          <p:nvPr/>
        </p:nvSpPr>
        <p:spPr>
          <a:xfrm>
            <a:off x="9354057" y="4216815"/>
            <a:ext cx="328936" cy="215444"/>
          </a:xfrm>
          <a:prstGeom prst="rect">
            <a:avLst/>
          </a:prstGeom>
          <a:noFill/>
        </p:spPr>
        <p:txBody>
          <a:bodyPr wrap="non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GB" sz="800" i="0" u="none" strike="noStrike" kern="0" cap="none" spc="0" normalizeH="0" baseline="0" noProof="0">
                <a:ln>
                  <a:noFill/>
                </a:ln>
                <a:solidFill>
                  <a:srgbClr val="3F4444"/>
                </a:solidFill>
                <a:effectLst/>
                <a:uLnTx/>
                <a:uFillTx/>
                <a:latin typeface="Arial" panose="020B0604020202020204" pitchFamily="34" charset="0"/>
                <a:cs typeface="Arial" panose="020B0604020202020204" pitchFamily="34" charset="0"/>
              </a:rPr>
              <a:t>8.6</a:t>
            </a:r>
          </a:p>
        </p:txBody>
      </p:sp>
      <p:sp>
        <p:nvSpPr>
          <p:cNvPr id="112" name="TextBox 111">
            <a:extLst>
              <a:ext uri="{FF2B5EF4-FFF2-40B4-BE49-F238E27FC236}">
                <a16:creationId xmlns="" xmlns:a16="http://schemas.microsoft.com/office/drawing/2014/main" id="{96E76CE7-514E-16F8-589F-4E7CF03BBC71}"/>
              </a:ext>
            </a:extLst>
          </p:cNvPr>
          <p:cNvSpPr txBox="1"/>
          <p:nvPr/>
        </p:nvSpPr>
        <p:spPr>
          <a:xfrm>
            <a:off x="9570980" y="4965594"/>
            <a:ext cx="328936" cy="215444"/>
          </a:xfrm>
          <a:prstGeom prst="rect">
            <a:avLst/>
          </a:prstGeom>
          <a:noFill/>
        </p:spPr>
        <p:txBody>
          <a:bodyPr wrap="non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GB" sz="800" i="0" u="none" strike="noStrike" kern="0" cap="none" spc="0" normalizeH="0" baseline="0" noProof="0">
                <a:ln>
                  <a:noFill/>
                </a:ln>
                <a:solidFill>
                  <a:srgbClr val="3F4444"/>
                </a:solidFill>
                <a:effectLst/>
                <a:uLnTx/>
                <a:uFillTx/>
                <a:latin typeface="Arial" panose="020B0604020202020204" pitchFamily="34" charset="0"/>
                <a:cs typeface="Arial" panose="020B0604020202020204" pitchFamily="34" charset="0"/>
              </a:rPr>
              <a:t>2.6</a:t>
            </a:r>
          </a:p>
        </p:txBody>
      </p:sp>
      <p:sp>
        <p:nvSpPr>
          <p:cNvPr id="113" name="TextBox 112">
            <a:extLst>
              <a:ext uri="{FF2B5EF4-FFF2-40B4-BE49-F238E27FC236}">
                <a16:creationId xmlns="" xmlns:a16="http://schemas.microsoft.com/office/drawing/2014/main" id="{A41BB782-EDD9-6629-0DD1-07FF0F8EA98E}"/>
              </a:ext>
            </a:extLst>
          </p:cNvPr>
          <p:cNvSpPr txBox="1"/>
          <p:nvPr/>
        </p:nvSpPr>
        <p:spPr>
          <a:xfrm>
            <a:off x="11123273" y="4808926"/>
            <a:ext cx="328936" cy="215444"/>
          </a:xfrm>
          <a:prstGeom prst="rect">
            <a:avLst/>
          </a:prstGeom>
          <a:noFill/>
        </p:spPr>
        <p:txBody>
          <a:bodyPr wrap="non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GB" sz="800" i="0" u="none" strike="noStrike" kern="0" cap="none" spc="0" normalizeH="0" baseline="0" noProof="0">
                <a:ln>
                  <a:noFill/>
                </a:ln>
                <a:solidFill>
                  <a:srgbClr val="3F4444"/>
                </a:solidFill>
                <a:effectLst/>
                <a:uLnTx/>
                <a:uFillTx/>
                <a:latin typeface="Arial" panose="020B0604020202020204" pitchFamily="34" charset="0"/>
                <a:cs typeface="Arial" panose="020B0604020202020204" pitchFamily="34" charset="0"/>
              </a:rPr>
              <a:t>3.9</a:t>
            </a:r>
          </a:p>
        </p:txBody>
      </p:sp>
      <p:sp>
        <p:nvSpPr>
          <p:cNvPr id="114" name="TextBox 113">
            <a:extLst>
              <a:ext uri="{FF2B5EF4-FFF2-40B4-BE49-F238E27FC236}">
                <a16:creationId xmlns="" xmlns:a16="http://schemas.microsoft.com/office/drawing/2014/main" id="{42ED354E-A47D-04C0-3731-C1F255108A9E}"/>
              </a:ext>
            </a:extLst>
          </p:cNvPr>
          <p:cNvSpPr txBox="1"/>
          <p:nvPr/>
        </p:nvSpPr>
        <p:spPr>
          <a:xfrm>
            <a:off x="10879525" y="3407533"/>
            <a:ext cx="386644" cy="215444"/>
          </a:xfrm>
          <a:prstGeom prst="rect">
            <a:avLst/>
          </a:prstGeom>
          <a:noFill/>
        </p:spPr>
        <p:txBody>
          <a:bodyPr wrap="non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GB" sz="800" i="0" u="none" strike="noStrike" kern="0" cap="none" spc="0" normalizeH="0" baseline="0" noProof="0">
                <a:ln>
                  <a:noFill/>
                </a:ln>
                <a:solidFill>
                  <a:srgbClr val="3F4444"/>
                </a:solidFill>
                <a:effectLst/>
                <a:uLnTx/>
                <a:uFillTx/>
                <a:latin typeface="Arial" panose="020B0604020202020204" pitchFamily="34" charset="0"/>
                <a:cs typeface="Arial" panose="020B0604020202020204" pitchFamily="34" charset="0"/>
              </a:rPr>
              <a:t>15.1</a:t>
            </a:r>
          </a:p>
        </p:txBody>
      </p:sp>
      <p:sp>
        <p:nvSpPr>
          <p:cNvPr id="115" name="TextBox 114">
            <a:extLst>
              <a:ext uri="{FF2B5EF4-FFF2-40B4-BE49-F238E27FC236}">
                <a16:creationId xmlns="" xmlns:a16="http://schemas.microsoft.com/office/drawing/2014/main" id="{C17F7ECE-DECB-6A6C-A1F2-BD7037F203F0}"/>
              </a:ext>
            </a:extLst>
          </p:cNvPr>
          <p:cNvSpPr txBox="1"/>
          <p:nvPr/>
        </p:nvSpPr>
        <p:spPr>
          <a:xfrm>
            <a:off x="10098716" y="2991240"/>
            <a:ext cx="386644" cy="215444"/>
          </a:xfrm>
          <a:prstGeom prst="rect">
            <a:avLst/>
          </a:prstGeom>
          <a:noFill/>
        </p:spPr>
        <p:txBody>
          <a:bodyPr wrap="non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GB" sz="800" i="0" u="none" strike="noStrike" kern="0" cap="none" spc="0" normalizeH="0" baseline="0" noProof="0">
                <a:ln>
                  <a:noFill/>
                </a:ln>
                <a:solidFill>
                  <a:srgbClr val="3F4444"/>
                </a:solidFill>
                <a:effectLst/>
                <a:uLnTx/>
                <a:uFillTx/>
                <a:latin typeface="Arial" panose="020B0604020202020204" pitchFamily="34" charset="0"/>
                <a:cs typeface="Arial" panose="020B0604020202020204" pitchFamily="34" charset="0"/>
              </a:rPr>
              <a:t>18.4</a:t>
            </a:r>
          </a:p>
        </p:txBody>
      </p:sp>
      <p:sp>
        <p:nvSpPr>
          <p:cNvPr id="116" name="TextBox 115">
            <a:extLst>
              <a:ext uri="{FF2B5EF4-FFF2-40B4-BE49-F238E27FC236}">
                <a16:creationId xmlns="" xmlns:a16="http://schemas.microsoft.com/office/drawing/2014/main" id="{55FFD43D-4031-AADC-39EC-9C1C317E6920}"/>
              </a:ext>
            </a:extLst>
          </p:cNvPr>
          <p:cNvSpPr txBox="1"/>
          <p:nvPr/>
        </p:nvSpPr>
        <p:spPr>
          <a:xfrm>
            <a:off x="10352003" y="4298637"/>
            <a:ext cx="328936" cy="215444"/>
          </a:xfrm>
          <a:prstGeom prst="rect">
            <a:avLst/>
          </a:prstGeom>
          <a:noFill/>
        </p:spPr>
        <p:txBody>
          <a:bodyPr wrap="non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GB" sz="800" i="0" u="none" strike="noStrike" kern="0" cap="none" spc="0" normalizeH="0" baseline="0" noProof="0">
                <a:ln>
                  <a:noFill/>
                </a:ln>
                <a:solidFill>
                  <a:srgbClr val="3F4444"/>
                </a:solidFill>
                <a:effectLst/>
                <a:uLnTx/>
                <a:uFillTx/>
                <a:latin typeface="Arial" panose="020B0604020202020204" pitchFamily="34" charset="0"/>
                <a:cs typeface="Arial" panose="020B0604020202020204" pitchFamily="34" charset="0"/>
              </a:rPr>
              <a:t>7.8</a:t>
            </a:r>
          </a:p>
        </p:txBody>
      </p:sp>
      <p:sp>
        <p:nvSpPr>
          <p:cNvPr id="117" name="TextBox 116">
            <a:extLst>
              <a:ext uri="{FF2B5EF4-FFF2-40B4-BE49-F238E27FC236}">
                <a16:creationId xmlns="" xmlns:a16="http://schemas.microsoft.com/office/drawing/2014/main" id="{FA76D7DA-71FA-BF2D-2924-C4852AA94E08}"/>
              </a:ext>
            </a:extLst>
          </p:cNvPr>
          <p:cNvSpPr txBox="1"/>
          <p:nvPr/>
        </p:nvSpPr>
        <p:spPr>
          <a:xfrm>
            <a:off x="6756993" y="3403823"/>
            <a:ext cx="991714" cy="492443"/>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3F4444"/>
                </a:solidFill>
                <a:effectLst/>
                <a:uLnTx/>
                <a:uFillTx/>
                <a:latin typeface="Arial" panose="020B0604020202020204" pitchFamily="34" charset="0"/>
                <a:cs typeface="Arial" panose="020B0604020202020204" pitchFamily="34" charset="0"/>
              </a:rPr>
              <a:t>OR, 8.32</a:t>
            </a:r>
          </a:p>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GB" sz="800" b="1" i="0" u="none" strike="noStrike" kern="0" cap="none" spc="0" normalizeH="0" baseline="0" noProof="0" dirty="0">
                <a:ln>
                  <a:noFill/>
                </a:ln>
                <a:solidFill>
                  <a:srgbClr val="3F4444"/>
                </a:solidFill>
                <a:effectLst/>
                <a:uLnTx/>
                <a:uFillTx/>
                <a:latin typeface="Arial" panose="020B0604020202020204" pitchFamily="34" charset="0"/>
                <a:cs typeface="Arial" panose="020B0604020202020204" pitchFamily="34" charset="0"/>
              </a:rPr>
              <a:t>95% CI, </a:t>
            </a:r>
          </a:p>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GB" sz="800" b="1" i="0" u="none" strike="noStrike" kern="0" cap="none" spc="0" normalizeH="0" baseline="0" noProof="0" dirty="0">
                <a:ln>
                  <a:noFill/>
                </a:ln>
                <a:solidFill>
                  <a:srgbClr val="3F4444"/>
                </a:solidFill>
                <a:effectLst/>
                <a:uLnTx/>
                <a:uFillTx/>
                <a:latin typeface="Arial" panose="020B0604020202020204" pitchFamily="34" charset="0"/>
                <a:cs typeface="Arial" panose="020B0604020202020204" pitchFamily="34" charset="0"/>
              </a:rPr>
              <a:t>1.64-151.84</a:t>
            </a:r>
          </a:p>
        </p:txBody>
      </p:sp>
      <p:sp>
        <p:nvSpPr>
          <p:cNvPr id="118" name="TextBox 117">
            <a:extLst>
              <a:ext uri="{FF2B5EF4-FFF2-40B4-BE49-F238E27FC236}">
                <a16:creationId xmlns="" xmlns:a16="http://schemas.microsoft.com/office/drawing/2014/main" id="{1E3FDFF9-FDBA-7780-D4DD-816AD58CC8AD}"/>
              </a:ext>
            </a:extLst>
          </p:cNvPr>
          <p:cNvSpPr txBox="1"/>
          <p:nvPr/>
        </p:nvSpPr>
        <p:spPr>
          <a:xfrm>
            <a:off x="10730433" y="2811547"/>
            <a:ext cx="694421" cy="492443"/>
          </a:xfrm>
          <a:prstGeom prst="rect">
            <a:avLst/>
          </a:prstGeom>
          <a:noFill/>
        </p:spPr>
        <p:txBody>
          <a:bodyPr wrap="non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3F4444"/>
                </a:solidFill>
                <a:effectLst/>
                <a:uLnTx/>
                <a:uFillTx/>
                <a:latin typeface="Arial" panose="020B0604020202020204" pitchFamily="34" charset="0"/>
                <a:cs typeface="Arial" panose="020B0604020202020204" pitchFamily="34" charset="0"/>
              </a:rPr>
              <a:t>OR, 4.40</a:t>
            </a:r>
            <a:br>
              <a:rPr kumimoji="0" lang="en-GB" sz="1000" b="1" i="0" u="none" strike="noStrike" kern="0" cap="none" spc="0" normalizeH="0" baseline="0" noProof="0">
                <a:ln>
                  <a:noFill/>
                </a:ln>
                <a:solidFill>
                  <a:srgbClr val="3F4444"/>
                </a:solidFill>
                <a:effectLst/>
                <a:uLnTx/>
                <a:uFillTx/>
                <a:latin typeface="Arial" panose="020B0604020202020204" pitchFamily="34" charset="0"/>
                <a:cs typeface="Arial" panose="020B0604020202020204" pitchFamily="34" charset="0"/>
              </a:rPr>
            </a:br>
            <a:r>
              <a:rPr kumimoji="0" lang="en-GB" sz="800" b="1" i="0" u="none" strike="noStrike" kern="0" cap="none" spc="0" normalizeH="0" baseline="0" noProof="0">
                <a:ln>
                  <a:noFill/>
                </a:ln>
                <a:solidFill>
                  <a:srgbClr val="3F4444"/>
                </a:solidFill>
                <a:effectLst/>
                <a:uLnTx/>
                <a:uFillTx/>
                <a:latin typeface="Arial" panose="020B0604020202020204" pitchFamily="34" charset="0"/>
                <a:cs typeface="Arial" panose="020B0604020202020204" pitchFamily="34" charset="0"/>
              </a:rPr>
              <a:t>95% CI,</a:t>
            </a:r>
          </a:p>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GB" sz="800" b="1" i="0" u="none" strike="noStrike" kern="0" cap="none" spc="0" normalizeH="0" baseline="0" noProof="0">
                <a:ln>
                  <a:noFill/>
                </a:ln>
                <a:solidFill>
                  <a:srgbClr val="3F4444"/>
                </a:solidFill>
                <a:effectLst/>
                <a:uLnTx/>
                <a:uFillTx/>
                <a:latin typeface="Arial" panose="020B0604020202020204" pitchFamily="34" charset="0"/>
                <a:cs typeface="Arial" panose="020B0604020202020204" pitchFamily="34" charset="0"/>
              </a:rPr>
              <a:t>1.47-18.98</a:t>
            </a:r>
          </a:p>
        </p:txBody>
      </p:sp>
      <p:sp>
        <p:nvSpPr>
          <p:cNvPr id="119" name="TextBox 118">
            <a:extLst>
              <a:ext uri="{FF2B5EF4-FFF2-40B4-BE49-F238E27FC236}">
                <a16:creationId xmlns="" xmlns:a16="http://schemas.microsoft.com/office/drawing/2014/main" id="{1A4AC62B-120F-0D94-1826-313641B7F8B6}"/>
              </a:ext>
            </a:extLst>
          </p:cNvPr>
          <p:cNvSpPr txBox="1"/>
          <p:nvPr/>
        </p:nvSpPr>
        <p:spPr>
          <a:xfrm>
            <a:off x="7611652" y="3535970"/>
            <a:ext cx="708847" cy="492443"/>
          </a:xfrm>
          <a:prstGeom prst="rect">
            <a:avLst/>
          </a:prstGeom>
          <a:noFill/>
        </p:spPr>
        <p:txBody>
          <a:bodyPr wrap="non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3F4444"/>
                </a:solidFill>
                <a:effectLst/>
                <a:uLnTx/>
                <a:uFillTx/>
                <a:latin typeface="Arial" panose="020B0604020202020204" pitchFamily="34" charset="0"/>
                <a:cs typeface="Arial" panose="020B0604020202020204" pitchFamily="34" charset="0"/>
              </a:rPr>
              <a:t>OR, 3.51</a:t>
            </a:r>
            <a:br>
              <a:rPr kumimoji="0" lang="en-GB" sz="1000" b="1" i="0" u="none" strike="noStrike" kern="0" cap="none" spc="0" normalizeH="0" baseline="0" noProof="0" dirty="0">
                <a:ln>
                  <a:noFill/>
                </a:ln>
                <a:solidFill>
                  <a:srgbClr val="3F4444"/>
                </a:solidFill>
                <a:effectLst/>
                <a:uLnTx/>
                <a:uFillTx/>
                <a:latin typeface="Arial" panose="020B0604020202020204" pitchFamily="34" charset="0"/>
                <a:cs typeface="Arial" panose="020B0604020202020204" pitchFamily="34" charset="0"/>
              </a:rPr>
            </a:br>
            <a:r>
              <a:rPr kumimoji="0" lang="en-GB" sz="800" b="1" i="0" u="none" strike="noStrike" kern="0" cap="none" spc="0" normalizeH="0" baseline="0" noProof="0" dirty="0">
                <a:ln>
                  <a:noFill/>
                </a:ln>
                <a:solidFill>
                  <a:srgbClr val="3F4444"/>
                </a:solidFill>
                <a:effectLst/>
                <a:uLnTx/>
                <a:uFillTx/>
                <a:latin typeface="Arial" panose="020B0604020202020204" pitchFamily="34" charset="0"/>
                <a:cs typeface="Arial" panose="020B0604020202020204" pitchFamily="34" charset="0"/>
              </a:rPr>
              <a:t>95% CI,</a:t>
            </a:r>
          </a:p>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GB" sz="800" b="1" i="0" u="none" strike="noStrike" kern="0" cap="none" spc="0" normalizeH="0" baseline="0" noProof="0" dirty="0">
                <a:ln>
                  <a:noFill/>
                </a:ln>
                <a:solidFill>
                  <a:srgbClr val="3F4444"/>
                </a:solidFill>
                <a:effectLst/>
                <a:uLnTx/>
                <a:uFillTx/>
                <a:latin typeface="Arial" panose="020B0604020202020204" pitchFamily="34" charset="0"/>
                <a:cs typeface="Arial" panose="020B0604020202020204" pitchFamily="34" charset="0"/>
              </a:rPr>
              <a:t> 0.94-22.80</a:t>
            </a:r>
          </a:p>
        </p:txBody>
      </p:sp>
      <p:sp>
        <p:nvSpPr>
          <p:cNvPr id="120" name="TextBox 119">
            <a:extLst>
              <a:ext uri="{FF2B5EF4-FFF2-40B4-BE49-F238E27FC236}">
                <a16:creationId xmlns="" xmlns:a16="http://schemas.microsoft.com/office/drawing/2014/main" id="{71FC5417-EB7F-9476-0937-B385ECAF6DC4}"/>
              </a:ext>
            </a:extLst>
          </p:cNvPr>
          <p:cNvSpPr txBox="1"/>
          <p:nvPr/>
        </p:nvSpPr>
        <p:spPr>
          <a:xfrm>
            <a:off x="8388344" y="3529241"/>
            <a:ext cx="708847" cy="492443"/>
          </a:xfrm>
          <a:prstGeom prst="rect">
            <a:avLst/>
          </a:prstGeom>
          <a:noFill/>
        </p:spPr>
        <p:txBody>
          <a:bodyPr wrap="non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3F4444"/>
                </a:solidFill>
                <a:effectLst/>
                <a:uLnTx/>
                <a:uFillTx/>
                <a:latin typeface="Arial" panose="020B0604020202020204" pitchFamily="34" charset="0"/>
                <a:cs typeface="Arial" panose="020B0604020202020204" pitchFamily="34" charset="0"/>
              </a:rPr>
              <a:t>OR, 2.50</a:t>
            </a:r>
            <a:br>
              <a:rPr kumimoji="0" lang="en-GB" sz="1000" b="1" i="0" u="none" strike="noStrike" kern="0" cap="none" spc="0" normalizeH="0" baseline="0" noProof="0">
                <a:ln>
                  <a:noFill/>
                </a:ln>
                <a:solidFill>
                  <a:srgbClr val="3F4444"/>
                </a:solidFill>
                <a:effectLst/>
                <a:uLnTx/>
                <a:uFillTx/>
                <a:latin typeface="Arial" panose="020B0604020202020204" pitchFamily="34" charset="0"/>
                <a:cs typeface="Arial" panose="020B0604020202020204" pitchFamily="34" charset="0"/>
              </a:rPr>
            </a:br>
            <a:r>
              <a:rPr kumimoji="0" lang="en-GB" sz="800" b="1" i="0" u="none" strike="noStrike" kern="0" cap="none" spc="0" normalizeH="0" baseline="0" noProof="0">
                <a:ln>
                  <a:noFill/>
                </a:ln>
                <a:solidFill>
                  <a:srgbClr val="3F4444"/>
                </a:solidFill>
                <a:effectLst/>
                <a:uLnTx/>
                <a:uFillTx/>
                <a:latin typeface="Arial" panose="020B0604020202020204" pitchFamily="34" charset="0"/>
                <a:cs typeface="Arial" panose="020B0604020202020204" pitchFamily="34" charset="0"/>
              </a:rPr>
              <a:t>95% CI,</a:t>
            </a:r>
          </a:p>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GB" sz="800" b="1" i="0" u="none" strike="noStrike" kern="0" cap="none" spc="0" normalizeH="0" baseline="0" noProof="0">
                <a:ln>
                  <a:noFill/>
                </a:ln>
                <a:solidFill>
                  <a:srgbClr val="3F4444"/>
                </a:solidFill>
                <a:effectLst/>
                <a:uLnTx/>
                <a:uFillTx/>
                <a:latin typeface="Arial" panose="020B0604020202020204" pitchFamily="34" charset="0"/>
                <a:cs typeface="Arial" panose="020B0604020202020204" pitchFamily="34" charset="0"/>
              </a:rPr>
              <a:t> 0.79-11.10</a:t>
            </a:r>
          </a:p>
        </p:txBody>
      </p:sp>
      <p:sp>
        <p:nvSpPr>
          <p:cNvPr id="121" name="TextBox 120">
            <a:extLst>
              <a:ext uri="{FF2B5EF4-FFF2-40B4-BE49-F238E27FC236}">
                <a16:creationId xmlns="" xmlns:a16="http://schemas.microsoft.com/office/drawing/2014/main" id="{AECA4172-9122-3F0D-3E47-5EF8E0825F6A}"/>
              </a:ext>
            </a:extLst>
          </p:cNvPr>
          <p:cNvSpPr txBox="1"/>
          <p:nvPr/>
        </p:nvSpPr>
        <p:spPr>
          <a:xfrm>
            <a:off x="9172754" y="3587032"/>
            <a:ext cx="708847" cy="492443"/>
          </a:xfrm>
          <a:prstGeom prst="rect">
            <a:avLst/>
          </a:prstGeom>
          <a:noFill/>
        </p:spPr>
        <p:txBody>
          <a:bodyPr wrap="non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3F4444"/>
                </a:solidFill>
                <a:effectLst/>
                <a:uLnTx/>
                <a:uFillTx/>
                <a:latin typeface="Arial" panose="020B0604020202020204" pitchFamily="34" charset="0"/>
                <a:cs typeface="Arial" panose="020B0604020202020204" pitchFamily="34" charset="0"/>
              </a:rPr>
              <a:t>OR, 3.51</a:t>
            </a:r>
            <a:br>
              <a:rPr kumimoji="0" lang="en-GB" sz="1000" b="1" i="0" u="none" strike="noStrike" kern="0" cap="none" spc="0" normalizeH="0" baseline="0" noProof="0" dirty="0">
                <a:ln>
                  <a:noFill/>
                </a:ln>
                <a:solidFill>
                  <a:srgbClr val="3F4444"/>
                </a:solidFill>
                <a:effectLst/>
                <a:uLnTx/>
                <a:uFillTx/>
                <a:latin typeface="Arial" panose="020B0604020202020204" pitchFamily="34" charset="0"/>
                <a:cs typeface="Arial" panose="020B0604020202020204" pitchFamily="34" charset="0"/>
              </a:rPr>
            </a:br>
            <a:r>
              <a:rPr kumimoji="0" lang="en-GB" sz="800" b="1" i="0" u="none" strike="noStrike" kern="0" cap="none" spc="0" normalizeH="0" baseline="0" noProof="0" dirty="0">
                <a:ln>
                  <a:noFill/>
                </a:ln>
                <a:solidFill>
                  <a:srgbClr val="3F4444"/>
                </a:solidFill>
                <a:effectLst/>
                <a:uLnTx/>
                <a:uFillTx/>
                <a:latin typeface="Arial" panose="020B0604020202020204" pitchFamily="34" charset="0"/>
                <a:cs typeface="Arial" panose="020B0604020202020204" pitchFamily="34" charset="0"/>
              </a:rPr>
              <a:t>95% CI,</a:t>
            </a:r>
          </a:p>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GB" sz="800" b="1" i="0" u="none" strike="noStrike" kern="0" cap="none" spc="0" normalizeH="0" baseline="0" noProof="0" dirty="0">
                <a:ln>
                  <a:noFill/>
                </a:ln>
                <a:solidFill>
                  <a:srgbClr val="3F4444"/>
                </a:solidFill>
                <a:effectLst/>
                <a:uLnTx/>
                <a:uFillTx/>
                <a:latin typeface="Arial" panose="020B0604020202020204" pitchFamily="34" charset="0"/>
                <a:cs typeface="Arial" panose="020B0604020202020204" pitchFamily="34" charset="0"/>
              </a:rPr>
              <a:t> 0.94-22.80</a:t>
            </a:r>
          </a:p>
        </p:txBody>
      </p:sp>
      <p:sp>
        <p:nvSpPr>
          <p:cNvPr id="122" name="TextBox 121">
            <a:extLst>
              <a:ext uri="{FF2B5EF4-FFF2-40B4-BE49-F238E27FC236}">
                <a16:creationId xmlns="" xmlns:a16="http://schemas.microsoft.com/office/drawing/2014/main" id="{65E52B81-E048-92BE-9A94-886810090933}"/>
              </a:ext>
            </a:extLst>
          </p:cNvPr>
          <p:cNvSpPr txBox="1"/>
          <p:nvPr/>
        </p:nvSpPr>
        <p:spPr>
          <a:xfrm>
            <a:off x="9943274" y="2385690"/>
            <a:ext cx="694421" cy="492443"/>
          </a:xfrm>
          <a:prstGeom prst="rect">
            <a:avLst/>
          </a:prstGeom>
          <a:noFill/>
        </p:spPr>
        <p:txBody>
          <a:bodyPr wrap="non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3F4444"/>
                </a:solidFill>
                <a:effectLst/>
                <a:uLnTx/>
                <a:uFillTx/>
                <a:latin typeface="Arial" panose="020B0604020202020204" pitchFamily="34" charset="0"/>
                <a:cs typeface="Arial" panose="020B0604020202020204" pitchFamily="34" charset="0"/>
              </a:rPr>
              <a:t>OR, 2.67</a:t>
            </a:r>
            <a:br>
              <a:rPr kumimoji="0" lang="en-GB" sz="1000" b="1" i="0" u="none" strike="noStrike" kern="0" cap="none" spc="0" normalizeH="0" baseline="0" noProof="0">
                <a:ln>
                  <a:noFill/>
                </a:ln>
                <a:solidFill>
                  <a:srgbClr val="3F4444"/>
                </a:solidFill>
                <a:effectLst/>
                <a:uLnTx/>
                <a:uFillTx/>
                <a:latin typeface="Arial" panose="020B0604020202020204" pitchFamily="34" charset="0"/>
                <a:cs typeface="Arial" panose="020B0604020202020204" pitchFamily="34" charset="0"/>
              </a:rPr>
            </a:br>
            <a:r>
              <a:rPr kumimoji="0" lang="en-GB" sz="800" b="1" i="0" u="none" strike="noStrike" kern="0" cap="none" spc="0" normalizeH="0" baseline="0" noProof="0">
                <a:ln>
                  <a:noFill/>
                </a:ln>
                <a:solidFill>
                  <a:srgbClr val="3F4444"/>
                </a:solidFill>
                <a:effectLst/>
                <a:uLnTx/>
                <a:uFillTx/>
                <a:latin typeface="Arial" panose="020B0604020202020204" pitchFamily="34" charset="0"/>
                <a:cs typeface="Arial" panose="020B0604020202020204" pitchFamily="34" charset="0"/>
              </a:rPr>
              <a:t>95% CI,</a:t>
            </a:r>
          </a:p>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GB" sz="800" b="1" i="0" u="none" strike="noStrike" kern="0" cap="none" spc="0" normalizeH="0" baseline="0" noProof="0">
                <a:ln>
                  <a:noFill/>
                </a:ln>
                <a:solidFill>
                  <a:srgbClr val="3F4444"/>
                </a:solidFill>
                <a:effectLst/>
                <a:uLnTx/>
                <a:uFillTx/>
                <a:latin typeface="Arial" panose="020B0604020202020204" pitchFamily="34" charset="0"/>
                <a:cs typeface="Arial" panose="020B0604020202020204" pitchFamily="34" charset="0"/>
              </a:rPr>
              <a:t> 1.12-7.42</a:t>
            </a:r>
          </a:p>
        </p:txBody>
      </p:sp>
      <p:sp>
        <p:nvSpPr>
          <p:cNvPr id="126" name="Freeform 68">
            <a:extLst>
              <a:ext uri="{FF2B5EF4-FFF2-40B4-BE49-F238E27FC236}">
                <a16:creationId xmlns="" xmlns:a16="http://schemas.microsoft.com/office/drawing/2014/main" id="{6752FB30-D18B-71C2-B76A-97E87E66ECFE}"/>
              </a:ext>
            </a:extLst>
          </p:cNvPr>
          <p:cNvSpPr/>
          <p:nvPr/>
        </p:nvSpPr>
        <p:spPr bwMode="auto">
          <a:xfrm rot="5400000">
            <a:off x="7200411" y="3851428"/>
            <a:ext cx="56446" cy="544673"/>
          </a:xfrm>
          <a:custGeom>
            <a:avLst/>
            <a:gdLst>
              <a:gd name="connsiteX0" fmla="*/ 180975 w 180975"/>
              <a:gd name="connsiteY0" fmla="*/ 0 h 561975"/>
              <a:gd name="connsiteX1" fmla="*/ 0 w 180975"/>
              <a:gd name="connsiteY1" fmla="*/ 0 h 561975"/>
              <a:gd name="connsiteX2" fmla="*/ 0 w 180975"/>
              <a:gd name="connsiteY2" fmla="*/ 561975 h 561975"/>
              <a:gd name="connsiteX3" fmla="*/ 180975 w 180975"/>
              <a:gd name="connsiteY3" fmla="*/ 561975 h 561975"/>
            </a:gdLst>
            <a:ahLst/>
            <a:cxnLst>
              <a:cxn ang="0">
                <a:pos x="connsiteX0" y="connsiteY0"/>
              </a:cxn>
              <a:cxn ang="0">
                <a:pos x="connsiteX1" y="connsiteY1"/>
              </a:cxn>
              <a:cxn ang="0">
                <a:pos x="connsiteX2" y="connsiteY2"/>
              </a:cxn>
              <a:cxn ang="0">
                <a:pos x="connsiteX3" y="connsiteY3"/>
              </a:cxn>
            </a:cxnLst>
            <a:rect l="l" t="t" r="r" b="b"/>
            <a:pathLst>
              <a:path w="180975" h="561975">
                <a:moveTo>
                  <a:pt x="180975" y="0"/>
                </a:moveTo>
                <a:lnTo>
                  <a:pt x="0" y="0"/>
                </a:lnTo>
                <a:lnTo>
                  <a:pt x="0" y="561975"/>
                </a:lnTo>
                <a:lnTo>
                  <a:pt x="180975" y="561975"/>
                </a:lnTo>
              </a:path>
            </a:pathLst>
          </a:custGeom>
          <a:noFill/>
          <a:ln w="12700" cap="flat" cmpd="sng" algn="ctr">
            <a:solidFill>
              <a:srgbClr val="666666"/>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lvl="0" indent="0" algn="l" defTabSz="1219140" rtl="0" eaLnBrk="1" fontAlgn="base" latinLnBrk="0" hangingPunct="1">
              <a:lnSpc>
                <a:spcPct val="100000"/>
              </a:lnSpc>
              <a:spcBef>
                <a:spcPct val="0"/>
              </a:spcBef>
              <a:spcAft>
                <a:spcPct val="0"/>
              </a:spcAft>
              <a:buClrTx/>
              <a:buSzTx/>
              <a:buFontTx/>
              <a:buNone/>
              <a:tabLst/>
              <a:defRPr/>
            </a:pPr>
            <a:endParaRPr kumimoji="0" lang="en-GB" sz="2400" i="0" u="none" strike="noStrike" kern="0" cap="none" spc="0" normalizeH="0" baseline="0" noProof="0">
              <a:ln>
                <a:noFill/>
              </a:ln>
              <a:solidFill>
                <a:srgbClr val="3F4444"/>
              </a:solidFill>
              <a:effectLst/>
              <a:uLnTx/>
              <a:uFillTx/>
              <a:latin typeface="Arial" panose="020B0604020202020204" pitchFamily="34" charset="0"/>
              <a:cs typeface="Arial" panose="020B0604020202020204" pitchFamily="34" charset="0"/>
            </a:endParaRPr>
          </a:p>
        </p:txBody>
      </p:sp>
      <p:sp>
        <p:nvSpPr>
          <p:cNvPr id="127" name="Freeform 69">
            <a:extLst>
              <a:ext uri="{FF2B5EF4-FFF2-40B4-BE49-F238E27FC236}">
                <a16:creationId xmlns="" xmlns:a16="http://schemas.microsoft.com/office/drawing/2014/main" id="{BFDE62B4-878E-9036-6848-F0D6B16E40AB}"/>
              </a:ext>
            </a:extLst>
          </p:cNvPr>
          <p:cNvSpPr/>
          <p:nvPr/>
        </p:nvSpPr>
        <p:spPr bwMode="auto">
          <a:xfrm rot="5400000">
            <a:off x="7940280" y="3973106"/>
            <a:ext cx="56445" cy="544673"/>
          </a:xfrm>
          <a:custGeom>
            <a:avLst/>
            <a:gdLst>
              <a:gd name="connsiteX0" fmla="*/ 180975 w 180975"/>
              <a:gd name="connsiteY0" fmla="*/ 0 h 561975"/>
              <a:gd name="connsiteX1" fmla="*/ 0 w 180975"/>
              <a:gd name="connsiteY1" fmla="*/ 0 h 561975"/>
              <a:gd name="connsiteX2" fmla="*/ 0 w 180975"/>
              <a:gd name="connsiteY2" fmla="*/ 561975 h 561975"/>
              <a:gd name="connsiteX3" fmla="*/ 180975 w 180975"/>
              <a:gd name="connsiteY3" fmla="*/ 561975 h 561975"/>
            </a:gdLst>
            <a:ahLst/>
            <a:cxnLst>
              <a:cxn ang="0">
                <a:pos x="connsiteX0" y="connsiteY0"/>
              </a:cxn>
              <a:cxn ang="0">
                <a:pos x="connsiteX1" y="connsiteY1"/>
              </a:cxn>
              <a:cxn ang="0">
                <a:pos x="connsiteX2" y="connsiteY2"/>
              </a:cxn>
              <a:cxn ang="0">
                <a:pos x="connsiteX3" y="connsiteY3"/>
              </a:cxn>
            </a:cxnLst>
            <a:rect l="l" t="t" r="r" b="b"/>
            <a:pathLst>
              <a:path w="180975" h="561975">
                <a:moveTo>
                  <a:pt x="180975" y="0"/>
                </a:moveTo>
                <a:lnTo>
                  <a:pt x="0" y="0"/>
                </a:lnTo>
                <a:lnTo>
                  <a:pt x="0" y="561975"/>
                </a:lnTo>
                <a:lnTo>
                  <a:pt x="180975" y="561975"/>
                </a:lnTo>
              </a:path>
            </a:pathLst>
          </a:custGeom>
          <a:noFill/>
          <a:ln w="12700" cap="flat" cmpd="sng" algn="ctr">
            <a:solidFill>
              <a:srgbClr val="666666"/>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lvl="0" indent="0" algn="l" defTabSz="1219140" rtl="0" eaLnBrk="1" fontAlgn="base" latinLnBrk="0" hangingPunct="1">
              <a:lnSpc>
                <a:spcPct val="100000"/>
              </a:lnSpc>
              <a:spcBef>
                <a:spcPct val="0"/>
              </a:spcBef>
              <a:spcAft>
                <a:spcPct val="0"/>
              </a:spcAft>
              <a:buClrTx/>
              <a:buSzTx/>
              <a:buFontTx/>
              <a:buNone/>
              <a:tabLst/>
              <a:defRPr/>
            </a:pPr>
            <a:endParaRPr kumimoji="0" lang="en-GB" sz="2400" i="0" u="none" strike="noStrike" kern="0" cap="none" spc="0" normalizeH="0" baseline="0" noProof="0">
              <a:ln>
                <a:noFill/>
              </a:ln>
              <a:solidFill>
                <a:srgbClr val="3F4444"/>
              </a:solidFill>
              <a:effectLst/>
              <a:uLnTx/>
              <a:uFillTx/>
              <a:latin typeface="Arial" panose="020B0604020202020204" pitchFamily="34" charset="0"/>
              <a:cs typeface="Arial" panose="020B0604020202020204" pitchFamily="34" charset="0"/>
            </a:endParaRPr>
          </a:p>
        </p:txBody>
      </p:sp>
      <p:sp>
        <p:nvSpPr>
          <p:cNvPr id="347" name="Freeform 70">
            <a:extLst>
              <a:ext uri="{FF2B5EF4-FFF2-40B4-BE49-F238E27FC236}">
                <a16:creationId xmlns="" xmlns:a16="http://schemas.microsoft.com/office/drawing/2014/main" id="{08C19D2F-D3B8-B0BC-C6A2-3D482EEE068A}"/>
              </a:ext>
            </a:extLst>
          </p:cNvPr>
          <p:cNvSpPr/>
          <p:nvPr/>
        </p:nvSpPr>
        <p:spPr bwMode="auto">
          <a:xfrm rot="5400000">
            <a:off x="8718964" y="3928345"/>
            <a:ext cx="56445" cy="544673"/>
          </a:xfrm>
          <a:custGeom>
            <a:avLst/>
            <a:gdLst>
              <a:gd name="connsiteX0" fmla="*/ 180975 w 180975"/>
              <a:gd name="connsiteY0" fmla="*/ 0 h 561975"/>
              <a:gd name="connsiteX1" fmla="*/ 0 w 180975"/>
              <a:gd name="connsiteY1" fmla="*/ 0 h 561975"/>
              <a:gd name="connsiteX2" fmla="*/ 0 w 180975"/>
              <a:gd name="connsiteY2" fmla="*/ 561975 h 561975"/>
              <a:gd name="connsiteX3" fmla="*/ 180975 w 180975"/>
              <a:gd name="connsiteY3" fmla="*/ 561975 h 561975"/>
            </a:gdLst>
            <a:ahLst/>
            <a:cxnLst>
              <a:cxn ang="0">
                <a:pos x="connsiteX0" y="connsiteY0"/>
              </a:cxn>
              <a:cxn ang="0">
                <a:pos x="connsiteX1" y="connsiteY1"/>
              </a:cxn>
              <a:cxn ang="0">
                <a:pos x="connsiteX2" y="connsiteY2"/>
              </a:cxn>
              <a:cxn ang="0">
                <a:pos x="connsiteX3" y="connsiteY3"/>
              </a:cxn>
            </a:cxnLst>
            <a:rect l="l" t="t" r="r" b="b"/>
            <a:pathLst>
              <a:path w="180975" h="561975">
                <a:moveTo>
                  <a:pt x="180975" y="0"/>
                </a:moveTo>
                <a:lnTo>
                  <a:pt x="0" y="0"/>
                </a:lnTo>
                <a:lnTo>
                  <a:pt x="0" y="561975"/>
                </a:lnTo>
                <a:lnTo>
                  <a:pt x="180975" y="561975"/>
                </a:lnTo>
              </a:path>
            </a:pathLst>
          </a:custGeom>
          <a:noFill/>
          <a:ln w="12700" cap="flat" cmpd="sng" algn="ctr">
            <a:solidFill>
              <a:srgbClr val="666666"/>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lvl="0" indent="0" algn="l" defTabSz="1219140" rtl="0" eaLnBrk="1" fontAlgn="base" latinLnBrk="0" hangingPunct="1">
              <a:lnSpc>
                <a:spcPct val="100000"/>
              </a:lnSpc>
              <a:spcBef>
                <a:spcPct val="0"/>
              </a:spcBef>
              <a:spcAft>
                <a:spcPct val="0"/>
              </a:spcAft>
              <a:buClrTx/>
              <a:buSzTx/>
              <a:buFontTx/>
              <a:buNone/>
              <a:tabLst/>
              <a:defRPr/>
            </a:pPr>
            <a:endParaRPr kumimoji="0" lang="en-GB" sz="2400" i="0" u="none" strike="noStrike" kern="0" cap="none" spc="0" normalizeH="0" baseline="0" noProof="0">
              <a:ln>
                <a:noFill/>
              </a:ln>
              <a:solidFill>
                <a:srgbClr val="3F4444"/>
              </a:solidFill>
              <a:effectLst/>
              <a:uLnTx/>
              <a:uFillTx/>
              <a:latin typeface="Arial" panose="020B0604020202020204" pitchFamily="34" charset="0"/>
              <a:cs typeface="Arial" panose="020B0604020202020204" pitchFamily="34" charset="0"/>
            </a:endParaRPr>
          </a:p>
        </p:txBody>
      </p:sp>
      <p:sp>
        <p:nvSpPr>
          <p:cNvPr id="128" name="Freeform 71">
            <a:extLst>
              <a:ext uri="{FF2B5EF4-FFF2-40B4-BE49-F238E27FC236}">
                <a16:creationId xmlns="" xmlns:a16="http://schemas.microsoft.com/office/drawing/2014/main" id="{D391CF38-4FCB-115A-7248-A32827EC8E5B}"/>
              </a:ext>
            </a:extLst>
          </p:cNvPr>
          <p:cNvSpPr/>
          <p:nvPr/>
        </p:nvSpPr>
        <p:spPr bwMode="auto">
          <a:xfrm rot="5400000">
            <a:off x="9502893" y="3977583"/>
            <a:ext cx="56445" cy="544673"/>
          </a:xfrm>
          <a:custGeom>
            <a:avLst/>
            <a:gdLst>
              <a:gd name="connsiteX0" fmla="*/ 180975 w 180975"/>
              <a:gd name="connsiteY0" fmla="*/ 0 h 561975"/>
              <a:gd name="connsiteX1" fmla="*/ 0 w 180975"/>
              <a:gd name="connsiteY1" fmla="*/ 0 h 561975"/>
              <a:gd name="connsiteX2" fmla="*/ 0 w 180975"/>
              <a:gd name="connsiteY2" fmla="*/ 561975 h 561975"/>
              <a:gd name="connsiteX3" fmla="*/ 180975 w 180975"/>
              <a:gd name="connsiteY3" fmla="*/ 561975 h 561975"/>
            </a:gdLst>
            <a:ahLst/>
            <a:cxnLst>
              <a:cxn ang="0">
                <a:pos x="connsiteX0" y="connsiteY0"/>
              </a:cxn>
              <a:cxn ang="0">
                <a:pos x="connsiteX1" y="connsiteY1"/>
              </a:cxn>
              <a:cxn ang="0">
                <a:pos x="connsiteX2" y="connsiteY2"/>
              </a:cxn>
              <a:cxn ang="0">
                <a:pos x="connsiteX3" y="connsiteY3"/>
              </a:cxn>
            </a:cxnLst>
            <a:rect l="l" t="t" r="r" b="b"/>
            <a:pathLst>
              <a:path w="180975" h="561975">
                <a:moveTo>
                  <a:pt x="180975" y="0"/>
                </a:moveTo>
                <a:lnTo>
                  <a:pt x="0" y="0"/>
                </a:lnTo>
                <a:lnTo>
                  <a:pt x="0" y="561975"/>
                </a:lnTo>
                <a:lnTo>
                  <a:pt x="180975" y="561975"/>
                </a:lnTo>
              </a:path>
            </a:pathLst>
          </a:custGeom>
          <a:noFill/>
          <a:ln w="12700" cap="flat" cmpd="sng" algn="ctr">
            <a:solidFill>
              <a:srgbClr val="666666"/>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lvl="0" indent="0" algn="l" defTabSz="1219140" rtl="0" eaLnBrk="1" fontAlgn="base" latinLnBrk="0" hangingPunct="1">
              <a:lnSpc>
                <a:spcPct val="100000"/>
              </a:lnSpc>
              <a:spcBef>
                <a:spcPct val="0"/>
              </a:spcBef>
              <a:spcAft>
                <a:spcPct val="0"/>
              </a:spcAft>
              <a:buClrTx/>
              <a:buSzTx/>
              <a:buFontTx/>
              <a:buNone/>
              <a:tabLst/>
              <a:defRPr/>
            </a:pPr>
            <a:endParaRPr kumimoji="0" lang="en-GB" sz="2400" i="0" u="none" strike="noStrike" kern="0" cap="none" spc="0" normalizeH="0" baseline="0" noProof="0">
              <a:ln>
                <a:noFill/>
              </a:ln>
              <a:solidFill>
                <a:srgbClr val="3F4444"/>
              </a:solidFill>
              <a:effectLst/>
              <a:uLnTx/>
              <a:uFillTx/>
              <a:latin typeface="Arial" panose="020B0604020202020204" pitchFamily="34" charset="0"/>
              <a:cs typeface="Arial" panose="020B0604020202020204" pitchFamily="34" charset="0"/>
            </a:endParaRPr>
          </a:p>
        </p:txBody>
      </p:sp>
      <p:sp>
        <p:nvSpPr>
          <p:cNvPr id="129" name="Freeform 72">
            <a:extLst>
              <a:ext uri="{FF2B5EF4-FFF2-40B4-BE49-F238E27FC236}">
                <a16:creationId xmlns="" xmlns:a16="http://schemas.microsoft.com/office/drawing/2014/main" id="{B3D17C3F-DC1D-D219-EE64-E79FA2E79A1C}"/>
              </a:ext>
            </a:extLst>
          </p:cNvPr>
          <p:cNvSpPr/>
          <p:nvPr/>
        </p:nvSpPr>
        <p:spPr bwMode="auto">
          <a:xfrm rot="5400000">
            <a:off x="10277377" y="2791380"/>
            <a:ext cx="56445" cy="544673"/>
          </a:xfrm>
          <a:custGeom>
            <a:avLst/>
            <a:gdLst>
              <a:gd name="connsiteX0" fmla="*/ 180975 w 180975"/>
              <a:gd name="connsiteY0" fmla="*/ 0 h 561975"/>
              <a:gd name="connsiteX1" fmla="*/ 0 w 180975"/>
              <a:gd name="connsiteY1" fmla="*/ 0 h 561975"/>
              <a:gd name="connsiteX2" fmla="*/ 0 w 180975"/>
              <a:gd name="connsiteY2" fmla="*/ 561975 h 561975"/>
              <a:gd name="connsiteX3" fmla="*/ 180975 w 180975"/>
              <a:gd name="connsiteY3" fmla="*/ 561975 h 561975"/>
            </a:gdLst>
            <a:ahLst/>
            <a:cxnLst>
              <a:cxn ang="0">
                <a:pos x="connsiteX0" y="connsiteY0"/>
              </a:cxn>
              <a:cxn ang="0">
                <a:pos x="connsiteX1" y="connsiteY1"/>
              </a:cxn>
              <a:cxn ang="0">
                <a:pos x="connsiteX2" y="connsiteY2"/>
              </a:cxn>
              <a:cxn ang="0">
                <a:pos x="connsiteX3" y="connsiteY3"/>
              </a:cxn>
            </a:cxnLst>
            <a:rect l="l" t="t" r="r" b="b"/>
            <a:pathLst>
              <a:path w="180975" h="561975">
                <a:moveTo>
                  <a:pt x="180975" y="0"/>
                </a:moveTo>
                <a:lnTo>
                  <a:pt x="0" y="0"/>
                </a:lnTo>
                <a:lnTo>
                  <a:pt x="0" y="561975"/>
                </a:lnTo>
                <a:lnTo>
                  <a:pt x="180975" y="561975"/>
                </a:lnTo>
              </a:path>
            </a:pathLst>
          </a:custGeom>
          <a:noFill/>
          <a:ln w="12700" cap="flat" cmpd="sng" algn="ctr">
            <a:solidFill>
              <a:srgbClr val="666666"/>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lvl="0" indent="0" algn="l" defTabSz="1219140" rtl="0" eaLnBrk="1" fontAlgn="base" latinLnBrk="0" hangingPunct="1">
              <a:lnSpc>
                <a:spcPct val="100000"/>
              </a:lnSpc>
              <a:spcBef>
                <a:spcPct val="0"/>
              </a:spcBef>
              <a:spcAft>
                <a:spcPct val="0"/>
              </a:spcAft>
              <a:buClrTx/>
              <a:buSzTx/>
              <a:buFontTx/>
              <a:buNone/>
              <a:tabLst/>
              <a:defRPr/>
            </a:pPr>
            <a:endParaRPr kumimoji="0" lang="en-GB" sz="2400" i="0" u="none" strike="noStrike" kern="0" cap="none" spc="0" normalizeH="0" baseline="0" noProof="0">
              <a:ln>
                <a:noFill/>
              </a:ln>
              <a:solidFill>
                <a:srgbClr val="3F4444"/>
              </a:solidFill>
              <a:effectLst/>
              <a:uLnTx/>
              <a:uFillTx/>
              <a:latin typeface="Arial" panose="020B0604020202020204" pitchFamily="34" charset="0"/>
              <a:cs typeface="Arial" panose="020B0604020202020204" pitchFamily="34" charset="0"/>
            </a:endParaRPr>
          </a:p>
        </p:txBody>
      </p:sp>
      <p:sp>
        <p:nvSpPr>
          <p:cNvPr id="130" name="Freeform 73">
            <a:extLst>
              <a:ext uri="{FF2B5EF4-FFF2-40B4-BE49-F238E27FC236}">
                <a16:creationId xmlns="" xmlns:a16="http://schemas.microsoft.com/office/drawing/2014/main" id="{213620DA-0A43-2E8C-62D3-427A8087252A}"/>
              </a:ext>
            </a:extLst>
          </p:cNvPr>
          <p:cNvSpPr/>
          <p:nvPr/>
        </p:nvSpPr>
        <p:spPr bwMode="auto">
          <a:xfrm rot="5400000">
            <a:off x="11083335" y="3203196"/>
            <a:ext cx="56445" cy="544673"/>
          </a:xfrm>
          <a:custGeom>
            <a:avLst/>
            <a:gdLst>
              <a:gd name="connsiteX0" fmla="*/ 180975 w 180975"/>
              <a:gd name="connsiteY0" fmla="*/ 0 h 561975"/>
              <a:gd name="connsiteX1" fmla="*/ 0 w 180975"/>
              <a:gd name="connsiteY1" fmla="*/ 0 h 561975"/>
              <a:gd name="connsiteX2" fmla="*/ 0 w 180975"/>
              <a:gd name="connsiteY2" fmla="*/ 561975 h 561975"/>
              <a:gd name="connsiteX3" fmla="*/ 180975 w 180975"/>
              <a:gd name="connsiteY3" fmla="*/ 561975 h 561975"/>
            </a:gdLst>
            <a:ahLst/>
            <a:cxnLst>
              <a:cxn ang="0">
                <a:pos x="connsiteX0" y="connsiteY0"/>
              </a:cxn>
              <a:cxn ang="0">
                <a:pos x="connsiteX1" y="connsiteY1"/>
              </a:cxn>
              <a:cxn ang="0">
                <a:pos x="connsiteX2" y="connsiteY2"/>
              </a:cxn>
              <a:cxn ang="0">
                <a:pos x="connsiteX3" y="connsiteY3"/>
              </a:cxn>
            </a:cxnLst>
            <a:rect l="l" t="t" r="r" b="b"/>
            <a:pathLst>
              <a:path w="180975" h="561975">
                <a:moveTo>
                  <a:pt x="180975" y="0"/>
                </a:moveTo>
                <a:lnTo>
                  <a:pt x="0" y="0"/>
                </a:lnTo>
                <a:lnTo>
                  <a:pt x="0" y="561975"/>
                </a:lnTo>
                <a:lnTo>
                  <a:pt x="180975" y="561975"/>
                </a:lnTo>
              </a:path>
            </a:pathLst>
          </a:custGeom>
          <a:noFill/>
          <a:ln w="12700" cap="flat" cmpd="sng" algn="ctr">
            <a:solidFill>
              <a:srgbClr val="666666"/>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lvl="0" indent="0" algn="l" defTabSz="1219140" rtl="0" eaLnBrk="1" fontAlgn="base" latinLnBrk="0" hangingPunct="1">
              <a:lnSpc>
                <a:spcPct val="100000"/>
              </a:lnSpc>
              <a:spcBef>
                <a:spcPct val="0"/>
              </a:spcBef>
              <a:spcAft>
                <a:spcPct val="0"/>
              </a:spcAft>
              <a:buClrTx/>
              <a:buSzTx/>
              <a:buFontTx/>
              <a:buNone/>
              <a:tabLst/>
              <a:defRPr/>
            </a:pPr>
            <a:endParaRPr kumimoji="0" lang="en-GB" sz="2400" i="0" u="none" strike="noStrike" kern="0" cap="none" spc="0" normalizeH="0" baseline="0" noProof="0">
              <a:ln>
                <a:noFill/>
              </a:ln>
              <a:solidFill>
                <a:srgbClr val="3F4444"/>
              </a:solidFill>
              <a:effectLst/>
              <a:uLnTx/>
              <a:uFillTx/>
              <a:latin typeface="Arial" panose="020B0604020202020204" pitchFamily="34" charset="0"/>
              <a:cs typeface="Arial" panose="020B0604020202020204" pitchFamily="34" charset="0"/>
            </a:endParaRPr>
          </a:p>
        </p:txBody>
      </p:sp>
      <p:cxnSp>
        <p:nvCxnSpPr>
          <p:cNvPr id="131" name="Straight Connector 130">
            <a:extLst>
              <a:ext uri="{FF2B5EF4-FFF2-40B4-BE49-F238E27FC236}">
                <a16:creationId xmlns="" xmlns:a16="http://schemas.microsoft.com/office/drawing/2014/main" id="{083FDD83-E6C6-7570-308E-59E0E60798D1}"/>
              </a:ext>
            </a:extLst>
          </p:cNvPr>
          <p:cNvCxnSpPr>
            <a:cxnSpLocks/>
          </p:cNvCxnSpPr>
          <p:nvPr/>
        </p:nvCxnSpPr>
        <p:spPr bwMode="auto">
          <a:xfrm>
            <a:off x="6823973" y="5600162"/>
            <a:ext cx="4689124" cy="0"/>
          </a:xfrm>
          <a:prstGeom prst="line">
            <a:avLst/>
          </a:prstGeom>
          <a:solidFill>
            <a:srgbClr val="666666"/>
          </a:solidFill>
          <a:ln w="12700" cap="flat" cmpd="sng" algn="ctr">
            <a:solidFill>
              <a:srgbClr val="666666"/>
            </a:solidFill>
            <a:prstDash val="solid"/>
            <a:round/>
            <a:headEnd type="none" w="med" len="med"/>
            <a:tailEnd type="none" w="med" len="med"/>
          </a:ln>
          <a:effectLst/>
        </p:spPr>
      </p:cxnSp>
    </p:spTree>
    <p:extLst>
      <p:ext uri="{BB962C8B-B14F-4D97-AF65-F5344CB8AC3E}">
        <p14:creationId xmlns:p14="http://schemas.microsoft.com/office/powerpoint/2010/main" val="32436823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1BEFBC27-B254-BCC0-D534-D7FBD3A1533B}"/>
              </a:ext>
            </a:extLst>
          </p:cNvPr>
          <p:cNvSpPr>
            <a:spLocks noGrp="1"/>
          </p:cNvSpPr>
          <p:nvPr>
            <p:ph type="title"/>
          </p:nvPr>
        </p:nvSpPr>
        <p:spPr/>
        <p:txBody>
          <a:bodyPr/>
          <a:lstStyle/>
          <a:p>
            <a:r>
              <a:rPr lang="en-US" dirty="0"/>
              <a:t>Triton3: rucaparib monotherapy in </a:t>
            </a:r>
            <a:r>
              <a:rPr lang="en-US" cap="none" dirty="0" err="1"/>
              <a:t>m</a:t>
            </a:r>
            <a:r>
              <a:rPr lang="en-US" dirty="0" err="1"/>
              <a:t>crpc</a:t>
            </a:r>
            <a:r>
              <a:rPr lang="en-US" dirty="0"/>
              <a:t> with </a:t>
            </a:r>
            <a:r>
              <a:rPr lang="en-US" i="1" dirty="0"/>
              <a:t>brca1/2</a:t>
            </a:r>
            <a:r>
              <a:rPr lang="en-US" dirty="0"/>
              <a:t> or </a:t>
            </a:r>
            <a:r>
              <a:rPr lang="en-US" i="1" dirty="0"/>
              <a:t>atm</a:t>
            </a:r>
            <a:r>
              <a:rPr lang="en-US" dirty="0"/>
              <a:t> </a:t>
            </a:r>
            <a:r>
              <a:rPr lang="en-US" dirty="0" err="1"/>
              <a:t>alterations</a:t>
            </a:r>
            <a:r>
              <a:rPr lang="en-US" cap="none" baseline="30000" dirty="0" err="1"/>
              <a:t>a</a:t>
            </a:r>
            <a:r>
              <a:rPr lang="en-US" dirty="0"/>
              <a:t> </a:t>
            </a:r>
            <a:endParaRPr lang="en-GB" dirty="0"/>
          </a:p>
        </p:txBody>
      </p:sp>
      <p:sp>
        <p:nvSpPr>
          <p:cNvPr id="4" name="Slide Number Placeholder 3">
            <a:extLst>
              <a:ext uri="{FF2B5EF4-FFF2-40B4-BE49-F238E27FC236}">
                <a16:creationId xmlns="" xmlns:a16="http://schemas.microsoft.com/office/drawing/2014/main" id="{EA840A71-9FF9-EB5E-0E9C-EA3D9474D7C3}"/>
              </a:ext>
            </a:extLst>
          </p:cNvPr>
          <p:cNvSpPr>
            <a:spLocks noGrp="1"/>
          </p:cNvSpPr>
          <p:nvPr>
            <p:ph type="sldNum" sz="quarter" idx="4"/>
          </p:nvPr>
        </p:nvSpPr>
        <p:spPr/>
        <p:txBody>
          <a:bodyPr/>
          <a:lstStyle/>
          <a:p>
            <a:fld id="{FCE43C0F-8A7B-3A4B-9DB5-B3472E36E833}" type="slidenum">
              <a:rPr lang="en-GB" smtClean="0"/>
              <a:pPr/>
              <a:t>25</a:t>
            </a:fld>
            <a:endParaRPr lang="en-GB" dirty="0"/>
          </a:p>
        </p:txBody>
      </p:sp>
      <p:graphicFrame>
        <p:nvGraphicFramePr>
          <p:cNvPr id="9" name="Table 9">
            <a:extLst>
              <a:ext uri="{FF2B5EF4-FFF2-40B4-BE49-F238E27FC236}">
                <a16:creationId xmlns="" xmlns:a16="http://schemas.microsoft.com/office/drawing/2014/main" id="{06772419-F4BD-EFF7-100A-70315D9908EF}"/>
              </a:ext>
            </a:extLst>
          </p:cNvPr>
          <p:cNvGraphicFramePr>
            <a:graphicFrameLocks noGrp="1"/>
          </p:cNvGraphicFramePr>
          <p:nvPr>
            <p:ph sz="quarter" idx="15"/>
          </p:nvPr>
        </p:nvGraphicFramePr>
        <p:xfrm>
          <a:off x="844330" y="1731469"/>
          <a:ext cx="10503340" cy="2560320"/>
        </p:xfrm>
        <a:graphic>
          <a:graphicData uri="http://schemas.openxmlformats.org/drawingml/2006/table">
            <a:tbl>
              <a:tblPr firstRow="1" bandRow="1">
                <a:tableStyleId>{5C22544A-7EE6-4342-B048-85BDC9FD1C3A}</a:tableStyleId>
              </a:tblPr>
              <a:tblGrid>
                <a:gridCol w="2100668">
                  <a:extLst>
                    <a:ext uri="{9D8B030D-6E8A-4147-A177-3AD203B41FA5}">
                      <a16:colId xmlns="" xmlns:a16="http://schemas.microsoft.com/office/drawing/2014/main" val="3436349109"/>
                    </a:ext>
                  </a:extLst>
                </a:gridCol>
                <a:gridCol w="2100668">
                  <a:extLst>
                    <a:ext uri="{9D8B030D-6E8A-4147-A177-3AD203B41FA5}">
                      <a16:colId xmlns="" xmlns:a16="http://schemas.microsoft.com/office/drawing/2014/main" val="4158858538"/>
                    </a:ext>
                  </a:extLst>
                </a:gridCol>
                <a:gridCol w="2100668">
                  <a:extLst>
                    <a:ext uri="{9D8B030D-6E8A-4147-A177-3AD203B41FA5}">
                      <a16:colId xmlns="" xmlns:a16="http://schemas.microsoft.com/office/drawing/2014/main" val="2945708951"/>
                    </a:ext>
                  </a:extLst>
                </a:gridCol>
                <a:gridCol w="2100668">
                  <a:extLst>
                    <a:ext uri="{9D8B030D-6E8A-4147-A177-3AD203B41FA5}">
                      <a16:colId xmlns="" xmlns:a16="http://schemas.microsoft.com/office/drawing/2014/main" val="516697895"/>
                    </a:ext>
                  </a:extLst>
                </a:gridCol>
                <a:gridCol w="2100668">
                  <a:extLst>
                    <a:ext uri="{9D8B030D-6E8A-4147-A177-3AD203B41FA5}">
                      <a16:colId xmlns="" xmlns:a16="http://schemas.microsoft.com/office/drawing/2014/main" val="3910042666"/>
                    </a:ext>
                  </a:extLst>
                </a:gridCol>
              </a:tblGrid>
              <a:tr h="352555">
                <a:tc>
                  <a:txBody>
                    <a:bodyPr/>
                    <a:lstStyle/>
                    <a:p>
                      <a:endParaRPr lang="en-GB">
                        <a:latin typeface="Arial" panose="020B0604020202020204" pitchFamily="34" charset="0"/>
                        <a:cs typeface="Arial" panose="020B0604020202020204" pitchFamily="34" charset="0"/>
                      </a:endParaRPr>
                    </a:p>
                  </a:txBody>
                  <a:tcPr/>
                </a:tc>
                <a:tc gridSpan="2">
                  <a:txBody>
                    <a:bodyPr/>
                    <a:lstStyle/>
                    <a:p>
                      <a:pPr algn="ctr"/>
                      <a:r>
                        <a:rPr lang="en-US" dirty="0">
                          <a:latin typeface="Arial" panose="020B0604020202020204" pitchFamily="34" charset="0"/>
                          <a:cs typeface="Arial" panose="020B0604020202020204" pitchFamily="34" charset="0"/>
                        </a:rPr>
                        <a:t>All patients </a:t>
                      </a:r>
                    </a:p>
                    <a:p>
                      <a:pPr algn="ctr"/>
                      <a:r>
                        <a:rPr lang="en-US" dirty="0">
                          <a:latin typeface="Arial" panose="020B0604020202020204" pitchFamily="34" charset="0"/>
                          <a:cs typeface="Arial" panose="020B0604020202020204" pitchFamily="34" charset="0"/>
                        </a:rPr>
                        <a:t>(</a:t>
                      </a:r>
                      <a:r>
                        <a:rPr lang="en-US" i="1" dirty="0">
                          <a:latin typeface="Arial" panose="020B0604020202020204" pitchFamily="34" charset="0"/>
                          <a:cs typeface="Arial" panose="020B0604020202020204" pitchFamily="34" charset="0"/>
                        </a:rPr>
                        <a:t>BRCA1/2</a:t>
                      </a:r>
                      <a:r>
                        <a:rPr lang="en-US" dirty="0">
                          <a:latin typeface="Arial" panose="020B0604020202020204" pitchFamily="34" charset="0"/>
                          <a:cs typeface="Arial" panose="020B0604020202020204" pitchFamily="34" charset="0"/>
                        </a:rPr>
                        <a:t> and </a:t>
                      </a:r>
                      <a:r>
                        <a:rPr lang="en-US" i="1" dirty="0">
                          <a:latin typeface="Arial" panose="020B0604020202020204" pitchFamily="34" charset="0"/>
                          <a:cs typeface="Arial" panose="020B0604020202020204" pitchFamily="34" charset="0"/>
                        </a:rPr>
                        <a:t>ATM </a:t>
                      </a:r>
                      <a:r>
                        <a:rPr lang="en-US" dirty="0">
                          <a:latin typeface="Arial" panose="020B0604020202020204" pitchFamily="34" charset="0"/>
                          <a:cs typeface="Arial" panose="020B0604020202020204" pitchFamily="34" charset="0"/>
                        </a:rPr>
                        <a:t>mutations)</a:t>
                      </a:r>
                      <a:endParaRPr lang="en-GB" dirty="0">
                        <a:latin typeface="Arial" panose="020B0604020202020204" pitchFamily="34" charset="0"/>
                        <a:cs typeface="Arial" panose="020B0604020202020204" pitchFamily="34" charset="0"/>
                      </a:endParaRPr>
                    </a:p>
                  </a:txBody>
                  <a:tcPr/>
                </a:tc>
                <a:tc hMerge="1">
                  <a:txBody>
                    <a:bodyPr/>
                    <a:lstStyle/>
                    <a:p>
                      <a:pPr algn="ctr"/>
                      <a:endParaRPr lang="en-GB" dirty="0"/>
                    </a:p>
                  </a:txBody>
                  <a:tcPr/>
                </a:tc>
                <a:tc gridSpan="2">
                  <a:txBody>
                    <a:bodyPr/>
                    <a:lstStyle/>
                    <a:p>
                      <a:pPr algn="ctr"/>
                      <a:r>
                        <a:rPr lang="en-US" i="1" dirty="0">
                          <a:latin typeface="Arial" panose="020B0604020202020204" pitchFamily="34" charset="0"/>
                          <a:cs typeface="Arial" panose="020B0604020202020204" pitchFamily="34" charset="0"/>
                        </a:rPr>
                        <a:t>BRCA</a:t>
                      </a:r>
                      <a:r>
                        <a:rPr lang="en-US" dirty="0">
                          <a:latin typeface="Arial" panose="020B0604020202020204" pitchFamily="34" charset="0"/>
                          <a:cs typeface="Arial" panose="020B0604020202020204" pitchFamily="34" charset="0"/>
                        </a:rPr>
                        <a:t> mutations</a:t>
                      </a:r>
                      <a:endParaRPr lang="en-GB" dirty="0">
                        <a:latin typeface="Arial" panose="020B0604020202020204" pitchFamily="34" charset="0"/>
                        <a:cs typeface="Arial" panose="020B0604020202020204" pitchFamily="34" charset="0"/>
                      </a:endParaRPr>
                    </a:p>
                  </a:txBody>
                  <a:tcPr/>
                </a:tc>
                <a:tc hMerge="1">
                  <a:txBody>
                    <a:bodyPr/>
                    <a:lstStyle/>
                    <a:p>
                      <a:endParaRPr lang="en-GB" dirty="0"/>
                    </a:p>
                  </a:txBody>
                  <a:tcPr/>
                </a:tc>
                <a:extLst>
                  <a:ext uri="{0D108BD9-81ED-4DB2-BD59-A6C34878D82A}">
                    <a16:rowId xmlns="" xmlns:a16="http://schemas.microsoft.com/office/drawing/2014/main" val="3603032508"/>
                  </a:ext>
                </a:extLst>
              </a:tr>
              <a:tr h="608520">
                <a:tc>
                  <a:txBody>
                    <a:bodyPr/>
                    <a:lstStyle/>
                    <a:p>
                      <a:endParaRPr lang="en-GB" b="1" dirty="0">
                        <a:solidFill>
                          <a:schemeClr val="bg1"/>
                        </a:solidFill>
                        <a:latin typeface="Arial" panose="020B0604020202020204" pitchFamily="34" charset="0"/>
                        <a:cs typeface="Arial" panose="020B0604020202020204" pitchFamily="34" charset="0"/>
                      </a:endParaRPr>
                    </a:p>
                  </a:txBody>
                  <a:tcPr>
                    <a:solidFill>
                      <a:schemeClr val="accent1"/>
                    </a:solidFill>
                  </a:tcPr>
                </a:tc>
                <a:tc>
                  <a:txBody>
                    <a:bodyPr/>
                    <a:lstStyle/>
                    <a:p>
                      <a:pPr algn="ctr"/>
                      <a:r>
                        <a:rPr lang="en-US" b="1" dirty="0">
                          <a:solidFill>
                            <a:schemeClr val="bg1"/>
                          </a:solidFill>
                          <a:latin typeface="Arial" panose="020B0604020202020204" pitchFamily="34" charset="0"/>
                          <a:cs typeface="Arial" panose="020B0604020202020204" pitchFamily="34" charset="0"/>
                        </a:rPr>
                        <a:t>Rucaparib</a:t>
                      </a:r>
                    </a:p>
                    <a:p>
                      <a:pPr algn="ctr"/>
                      <a:r>
                        <a:rPr lang="en-US" b="1" dirty="0">
                          <a:solidFill>
                            <a:schemeClr val="bg1"/>
                          </a:solidFill>
                          <a:latin typeface="Arial" panose="020B0604020202020204" pitchFamily="34" charset="0"/>
                          <a:cs typeface="Arial" panose="020B0604020202020204" pitchFamily="34" charset="0"/>
                        </a:rPr>
                        <a:t>N= 270</a:t>
                      </a:r>
                      <a:endParaRPr lang="en-GB" b="1" dirty="0">
                        <a:solidFill>
                          <a:schemeClr val="bg1"/>
                        </a:solidFill>
                        <a:latin typeface="Arial" panose="020B0604020202020204" pitchFamily="34" charset="0"/>
                        <a:cs typeface="Arial" panose="020B0604020202020204" pitchFamily="34" charset="0"/>
                      </a:endParaRPr>
                    </a:p>
                  </a:txBody>
                  <a:tcPr>
                    <a:solidFill>
                      <a:schemeClr val="accent1"/>
                    </a:solidFill>
                  </a:tcPr>
                </a:tc>
                <a:tc>
                  <a:txBody>
                    <a:bodyPr/>
                    <a:lstStyle/>
                    <a:p>
                      <a:pPr algn="ctr"/>
                      <a:r>
                        <a:rPr lang="en-US" b="1" dirty="0">
                          <a:solidFill>
                            <a:schemeClr val="bg1"/>
                          </a:solidFill>
                          <a:latin typeface="Arial" panose="020B0604020202020204" pitchFamily="34" charset="0"/>
                          <a:cs typeface="Arial" panose="020B0604020202020204" pitchFamily="34" charset="0"/>
                        </a:rPr>
                        <a:t>Physician </a:t>
                      </a:r>
                      <a:r>
                        <a:rPr lang="en-US" b="1" dirty="0" err="1">
                          <a:solidFill>
                            <a:schemeClr val="bg1"/>
                          </a:solidFill>
                          <a:latin typeface="Arial" panose="020B0604020202020204" pitchFamily="34" charset="0"/>
                          <a:cs typeface="Arial" panose="020B0604020202020204" pitchFamily="34" charset="0"/>
                        </a:rPr>
                        <a:t>choice</a:t>
                      </a:r>
                      <a:r>
                        <a:rPr lang="en-US" b="1" baseline="30000" dirty="0" err="1">
                          <a:solidFill>
                            <a:schemeClr val="bg1"/>
                          </a:solidFill>
                          <a:latin typeface="Arial" panose="020B0604020202020204" pitchFamily="34" charset="0"/>
                          <a:cs typeface="Arial" panose="020B0604020202020204" pitchFamily="34" charset="0"/>
                        </a:rPr>
                        <a:t>b</a:t>
                      </a:r>
                      <a:endParaRPr lang="en-US" b="1" baseline="30000" dirty="0">
                        <a:solidFill>
                          <a:schemeClr val="bg1"/>
                        </a:solidFill>
                        <a:latin typeface="Arial" panose="020B0604020202020204" pitchFamily="34" charset="0"/>
                        <a:cs typeface="Arial" panose="020B0604020202020204" pitchFamily="34" charset="0"/>
                      </a:endParaRPr>
                    </a:p>
                    <a:p>
                      <a:pPr algn="ctr"/>
                      <a:r>
                        <a:rPr lang="en-US" b="1" dirty="0">
                          <a:solidFill>
                            <a:schemeClr val="bg1"/>
                          </a:solidFill>
                          <a:latin typeface="Arial" panose="020B0604020202020204" pitchFamily="34" charset="0"/>
                          <a:cs typeface="Arial" panose="020B0604020202020204" pitchFamily="34" charset="0"/>
                        </a:rPr>
                        <a:t>N=135</a:t>
                      </a:r>
                      <a:endParaRPr lang="en-GB" b="1" dirty="0">
                        <a:solidFill>
                          <a:schemeClr val="bg1"/>
                        </a:solidFill>
                        <a:latin typeface="Arial" panose="020B0604020202020204" pitchFamily="34" charset="0"/>
                        <a:cs typeface="Arial" panose="020B0604020202020204" pitchFamily="34" charset="0"/>
                      </a:endParaRPr>
                    </a:p>
                  </a:txBody>
                  <a:tcPr>
                    <a:solidFill>
                      <a:schemeClr val="accent1"/>
                    </a:solidFill>
                  </a:tcPr>
                </a:tc>
                <a:tc>
                  <a:txBody>
                    <a:bodyPr/>
                    <a:lstStyle/>
                    <a:p>
                      <a:pPr algn="ctr"/>
                      <a:r>
                        <a:rPr lang="en-US" b="1" dirty="0">
                          <a:solidFill>
                            <a:schemeClr val="bg1"/>
                          </a:solidFill>
                          <a:latin typeface="Arial" panose="020B0604020202020204" pitchFamily="34" charset="0"/>
                          <a:cs typeface="Arial" panose="020B0604020202020204" pitchFamily="34" charset="0"/>
                        </a:rPr>
                        <a:t>Rucaparib</a:t>
                      </a:r>
                    </a:p>
                    <a:p>
                      <a:pPr algn="ctr"/>
                      <a:r>
                        <a:rPr lang="en-US" b="1" dirty="0">
                          <a:solidFill>
                            <a:schemeClr val="bg1"/>
                          </a:solidFill>
                          <a:latin typeface="Arial" panose="020B0604020202020204" pitchFamily="34" charset="0"/>
                          <a:cs typeface="Arial" panose="020B0604020202020204" pitchFamily="34" charset="0"/>
                        </a:rPr>
                        <a:t>N=201</a:t>
                      </a:r>
                      <a:endParaRPr lang="en-GB" b="1" dirty="0">
                        <a:solidFill>
                          <a:schemeClr val="bg1"/>
                        </a:solidFill>
                        <a:latin typeface="Arial" panose="020B0604020202020204" pitchFamily="34" charset="0"/>
                        <a:cs typeface="Arial" panose="020B0604020202020204" pitchFamily="34" charset="0"/>
                      </a:endParaRPr>
                    </a:p>
                  </a:txBody>
                  <a:tcPr>
                    <a:solidFill>
                      <a:schemeClr val="accent1"/>
                    </a:solidFill>
                  </a:tcPr>
                </a:tc>
                <a:tc>
                  <a:txBody>
                    <a:bodyPr/>
                    <a:lstStyle/>
                    <a:p>
                      <a:pPr algn="ctr"/>
                      <a:r>
                        <a:rPr lang="en-US" b="1" dirty="0">
                          <a:solidFill>
                            <a:schemeClr val="bg1"/>
                          </a:solidFill>
                          <a:latin typeface="Arial" panose="020B0604020202020204" pitchFamily="34" charset="0"/>
                          <a:cs typeface="Arial" panose="020B0604020202020204" pitchFamily="34" charset="0"/>
                        </a:rPr>
                        <a:t>Physician </a:t>
                      </a:r>
                      <a:r>
                        <a:rPr lang="en-US" b="1" dirty="0" err="1">
                          <a:solidFill>
                            <a:schemeClr val="bg1"/>
                          </a:solidFill>
                          <a:latin typeface="Arial" panose="020B0604020202020204" pitchFamily="34" charset="0"/>
                          <a:cs typeface="Arial" panose="020B0604020202020204" pitchFamily="34" charset="0"/>
                        </a:rPr>
                        <a:t>choice</a:t>
                      </a:r>
                      <a:r>
                        <a:rPr lang="en-US" b="1" baseline="30000" dirty="0" err="1">
                          <a:solidFill>
                            <a:schemeClr val="bg1"/>
                          </a:solidFill>
                          <a:latin typeface="Arial" panose="020B0604020202020204" pitchFamily="34" charset="0"/>
                          <a:cs typeface="Arial" panose="020B0604020202020204" pitchFamily="34" charset="0"/>
                        </a:rPr>
                        <a:t>b</a:t>
                      </a:r>
                      <a:endParaRPr lang="en-US" b="1" baseline="30000" dirty="0">
                        <a:solidFill>
                          <a:schemeClr val="bg1"/>
                        </a:solidFill>
                        <a:latin typeface="Arial" panose="020B0604020202020204" pitchFamily="34" charset="0"/>
                        <a:cs typeface="Arial" panose="020B0604020202020204" pitchFamily="34" charset="0"/>
                      </a:endParaRPr>
                    </a:p>
                    <a:p>
                      <a:pPr algn="ctr"/>
                      <a:r>
                        <a:rPr lang="en-US" b="1" dirty="0">
                          <a:solidFill>
                            <a:schemeClr val="bg1"/>
                          </a:solidFill>
                          <a:latin typeface="Arial" panose="020B0604020202020204" pitchFamily="34" charset="0"/>
                          <a:cs typeface="Arial" panose="020B0604020202020204" pitchFamily="34" charset="0"/>
                        </a:rPr>
                        <a:t>N=101</a:t>
                      </a:r>
                      <a:endParaRPr lang="en-GB" b="1" dirty="0">
                        <a:solidFill>
                          <a:schemeClr val="bg1"/>
                        </a:solidFill>
                        <a:latin typeface="Arial" panose="020B0604020202020204" pitchFamily="34" charset="0"/>
                        <a:cs typeface="Arial" panose="020B0604020202020204" pitchFamily="34" charset="0"/>
                      </a:endParaRPr>
                    </a:p>
                  </a:txBody>
                  <a:tcPr>
                    <a:solidFill>
                      <a:schemeClr val="accent1"/>
                    </a:solidFill>
                  </a:tcPr>
                </a:tc>
                <a:extLst>
                  <a:ext uri="{0D108BD9-81ED-4DB2-BD59-A6C34878D82A}">
                    <a16:rowId xmlns="" xmlns:a16="http://schemas.microsoft.com/office/drawing/2014/main" val="1475494364"/>
                  </a:ext>
                </a:extLst>
              </a:tr>
              <a:tr h="35255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Median </a:t>
                      </a:r>
                      <a:r>
                        <a:rPr lang="en-US" dirty="0" err="1">
                          <a:latin typeface="Arial" panose="020B0604020202020204" pitchFamily="34" charset="0"/>
                          <a:cs typeface="Arial" panose="020B0604020202020204" pitchFamily="34" charset="0"/>
                        </a:rPr>
                        <a:t>rPFS</a:t>
                      </a:r>
                      <a:endParaRPr lang="en-GB" dirty="0">
                        <a:latin typeface="Arial" panose="020B0604020202020204" pitchFamily="34" charset="0"/>
                        <a:cs typeface="Arial" panose="020B0604020202020204" pitchFamily="34" charset="0"/>
                      </a:endParaRPr>
                    </a:p>
                  </a:txBody>
                  <a:tcPr/>
                </a:tc>
                <a:tc>
                  <a:txBody>
                    <a:bodyPr/>
                    <a:lstStyle/>
                    <a:p>
                      <a:pPr algn="ctr"/>
                      <a:r>
                        <a:rPr lang="en-US" dirty="0">
                          <a:latin typeface="Arial" panose="020B0604020202020204" pitchFamily="34" charset="0"/>
                          <a:cs typeface="Arial" panose="020B0604020202020204" pitchFamily="34" charset="0"/>
                        </a:rPr>
                        <a:t>10.2 </a:t>
                      </a:r>
                      <a:r>
                        <a:rPr lang="en-US" dirty="0" err="1">
                          <a:latin typeface="Arial" panose="020B0604020202020204" pitchFamily="34" charset="0"/>
                          <a:cs typeface="Arial" panose="020B0604020202020204" pitchFamily="34" charset="0"/>
                        </a:rPr>
                        <a:t>mo</a:t>
                      </a:r>
                      <a:endParaRPr lang="en-GB" dirty="0">
                        <a:latin typeface="Arial" panose="020B0604020202020204" pitchFamily="34" charset="0"/>
                        <a:cs typeface="Arial" panose="020B0604020202020204" pitchFamily="34" charset="0"/>
                      </a:endParaRPr>
                    </a:p>
                  </a:txBody>
                  <a:tcPr/>
                </a:tc>
                <a:tc>
                  <a:txBody>
                    <a:bodyPr/>
                    <a:lstStyle/>
                    <a:p>
                      <a:pPr algn="ctr"/>
                      <a:r>
                        <a:rPr lang="en-US" dirty="0">
                          <a:latin typeface="Arial" panose="020B0604020202020204" pitchFamily="34" charset="0"/>
                          <a:cs typeface="Arial" panose="020B0604020202020204" pitchFamily="34" charset="0"/>
                        </a:rPr>
                        <a:t>6.4 </a:t>
                      </a:r>
                      <a:r>
                        <a:rPr lang="en-US" dirty="0" err="1">
                          <a:latin typeface="Arial" panose="020B0604020202020204" pitchFamily="34" charset="0"/>
                          <a:cs typeface="Arial" panose="020B0604020202020204" pitchFamily="34" charset="0"/>
                        </a:rPr>
                        <a:t>mo</a:t>
                      </a:r>
                      <a:endParaRPr lang="en-GB" dirty="0">
                        <a:latin typeface="Arial" panose="020B0604020202020204" pitchFamily="34" charset="0"/>
                        <a:cs typeface="Arial" panose="020B0604020202020204" pitchFamily="34" charset="0"/>
                      </a:endParaRPr>
                    </a:p>
                  </a:txBody>
                  <a:tcPr/>
                </a:tc>
                <a:tc>
                  <a:txBody>
                    <a:bodyPr/>
                    <a:lstStyle/>
                    <a:p>
                      <a:pPr algn="ctr"/>
                      <a:r>
                        <a:rPr lang="en-US" dirty="0">
                          <a:latin typeface="Arial" panose="020B0604020202020204" pitchFamily="34" charset="0"/>
                          <a:cs typeface="Arial" panose="020B0604020202020204" pitchFamily="34" charset="0"/>
                        </a:rPr>
                        <a:t>11.2 </a:t>
                      </a:r>
                      <a:r>
                        <a:rPr lang="en-US" dirty="0" err="1">
                          <a:latin typeface="Arial" panose="020B0604020202020204" pitchFamily="34" charset="0"/>
                          <a:cs typeface="Arial" panose="020B0604020202020204" pitchFamily="34" charset="0"/>
                        </a:rPr>
                        <a:t>mo</a:t>
                      </a:r>
                      <a:endParaRPr lang="en-GB" dirty="0">
                        <a:latin typeface="Arial" panose="020B0604020202020204" pitchFamily="34" charset="0"/>
                        <a:cs typeface="Arial" panose="020B0604020202020204" pitchFamily="34" charset="0"/>
                      </a:endParaRPr>
                    </a:p>
                  </a:txBody>
                  <a:tcPr/>
                </a:tc>
                <a:tc>
                  <a:txBody>
                    <a:bodyPr/>
                    <a:lstStyle/>
                    <a:p>
                      <a:pPr algn="ctr"/>
                      <a:r>
                        <a:rPr lang="en-US" dirty="0">
                          <a:latin typeface="Arial" panose="020B0604020202020204" pitchFamily="34" charset="0"/>
                          <a:cs typeface="Arial" panose="020B0604020202020204" pitchFamily="34" charset="0"/>
                        </a:rPr>
                        <a:t>6.4 </a:t>
                      </a:r>
                      <a:r>
                        <a:rPr lang="en-US" dirty="0" err="1">
                          <a:latin typeface="Arial" panose="020B0604020202020204" pitchFamily="34" charset="0"/>
                          <a:cs typeface="Arial" panose="020B0604020202020204" pitchFamily="34" charset="0"/>
                        </a:rPr>
                        <a:t>mo</a:t>
                      </a:r>
                      <a:endParaRPr lang="en-GB" dirty="0">
                        <a:latin typeface="Arial" panose="020B0604020202020204" pitchFamily="34" charset="0"/>
                        <a:cs typeface="Arial" panose="020B0604020202020204" pitchFamily="34" charset="0"/>
                      </a:endParaRPr>
                    </a:p>
                  </a:txBody>
                  <a:tcPr/>
                </a:tc>
                <a:extLst>
                  <a:ext uri="{0D108BD9-81ED-4DB2-BD59-A6C34878D82A}">
                    <a16:rowId xmlns="" xmlns:a16="http://schemas.microsoft.com/office/drawing/2014/main" val="1392907192"/>
                  </a:ext>
                </a:extLst>
              </a:tr>
              <a:tr h="352555">
                <a:tc>
                  <a:txBody>
                    <a:bodyPr/>
                    <a:lstStyle/>
                    <a:p>
                      <a:endParaRPr lang="en-GB" dirty="0">
                        <a:latin typeface="Arial" panose="020B0604020202020204" pitchFamily="34" charset="0"/>
                        <a:cs typeface="Arial" panose="020B0604020202020204" pitchFamily="34" charset="0"/>
                      </a:endParaRPr>
                    </a:p>
                  </a:txBody>
                  <a:tcPr/>
                </a:tc>
                <a:tc gridSpan="2">
                  <a:txBody>
                    <a:bodyPr/>
                    <a:lstStyle/>
                    <a:p>
                      <a:pPr algn="ctr"/>
                      <a:r>
                        <a:rPr lang="en-US" dirty="0">
                          <a:latin typeface="Arial" panose="020B0604020202020204" pitchFamily="34" charset="0"/>
                          <a:cs typeface="Arial" panose="020B0604020202020204" pitchFamily="34" charset="0"/>
                        </a:rPr>
                        <a:t>HR (95%CI): 0.61 (0.47-0.80)</a:t>
                      </a:r>
                    </a:p>
                    <a:p>
                      <a:pPr algn="ctr"/>
                      <a:r>
                        <a:rPr lang="en-US" dirty="0">
                          <a:latin typeface="Arial" panose="020B0604020202020204" pitchFamily="34" charset="0"/>
                          <a:cs typeface="Arial" panose="020B0604020202020204" pitchFamily="34" charset="0"/>
                        </a:rPr>
                        <a:t>P=0.0003</a:t>
                      </a:r>
                      <a:endParaRPr lang="en-GB" dirty="0">
                        <a:latin typeface="Arial" panose="020B0604020202020204" pitchFamily="34" charset="0"/>
                        <a:cs typeface="Arial" panose="020B0604020202020204" pitchFamily="34" charset="0"/>
                      </a:endParaRPr>
                    </a:p>
                  </a:txBody>
                  <a:tcPr/>
                </a:tc>
                <a:tc hMerge="1">
                  <a:txBody>
                    <a:bodyPr/>
                    <a:lstStyle/>
                    <a:p>
                      <a:pPr algn="ctr"/>
                      <a:endParaRPr lang="en-GB" dirty="0"/>
                    </a:p>
                  </a:txBody>
                  <a:tcPr/>
                </a:tc>
                <a:tc gridSpan="2">
                  <a:txBody>
                    <a:bodyPr/>
                    <a:lstStyle/>
                    <a:p>
                      <a:pPr algn="ctr"/>
                      <a:r>
                        <a:rPr lang="en-US" dirty="0">
                          <a:latin typeface="Arial" panose="020B0604020202020204" pitchFamily="34" charset="0"/>
                          <a:cs typeface="Arial" panose="020B0604020202020204" pitchFamily="34" charset="0"/>
                        </a:rPr>
                        <a:t>HR (95%CI): 0.50 (0.36-0.69)</a:t>
                      </a:r>
                    </a:p>
                    <a:p>
                      <a:pPr algn="ctr"/>
                      <a:r>
                        <a:rPr lang="en-US" dirty="0">
                          <a:latin typeface="Arial" panose="020B0604020202020204" pitchFamily="34" charset="0"/>
                          <a:cs typeface="Arial" panose="020B0604020202020204" pitchFamily="34" charset="0"/>
                        </a:rPr>
                        <a:t>P&lt;0.0001</a:t>
                      </a:r>
                      <a:endParaRPr lang="en-GB" dirty="0">
                        <a:latin typeface="Arial" panose="020B0604020202020204" pitchFamily="34" charset="0"/>
                        <a:cs typeface="Arial" panose="020B0604020202020204" pitchFamily="34" charset="0"/>
                      </a:endParaRPr>
                    </a:p>
                  </a:txBody>
                  <a:tcPr/>
                </a:tc>
                <a:tc hMerge="1">
                  <a:txBody>
                    <a:bodyPr/>
                    <a:lstStyle/>
                    <a:p>
                      <a:pPr algn="ctr"/>
                      <a:endParaRPr lang="en-GB" dirty="0"/>
                    </a:p>
                  </a:txBody>
                  <a:tcPr/>
                </a:tc>
                <a:extLst>
                  <a:ext uri="{0D108BD9-81ED-4DB2-BD59-A6C34878D82A}">
                    <a16:rowId xmlns="" xmlns:a16="http://schemas.microsoft.com/office/drawing/2014/main" val="4026764672"/>
                  </a:ext>
                </a:extLst>
              </a:tr>
            </a:tbl>
          </a:graphicData>
        </a:graphic>
      </p:graphicFrame>
      <p:sp>
        <p:nvSpPr>
          <p:cNvPr id="11" name="Content Placeholder 10">
            <a:extLst>
              <a:ext uri="{FF2B5EF4-FFF2-40B4-BE49-F238E27FC236}">
                <a16:creationId xmlns="" xmlns:a16="http://schemas.microsoft.com/office/drawing/2014/main" id="{834B8E60-DBCB-E211-F3AD-9E5EB7E8FE2B}"/>
              </a:ext>
            </a:extLst>
          </p:cNvPr>
          <p:cNvSpPr>
            <a:spLocks noGrp="1"/>
          </p:cNvSpPr>
          <p:nvPr>
            <p:ph sz="quarter" idx="12"/>
          </p:nvPr>
        </p:nvSpPr>
        <p:spPr>
          <a:xfrm>
            <a:off x="762548" y="4922730"/>
            <a:ext cx="10963200" cy="1070563"/>
          </a:xfrm>
        </p:spPr>
        <p:txBody>
          <a:bodyPr/>
          <a:lstStyle/>
          <a:p>
            <a:r>
              <a:rPr lang="en-US" sz="1800" dirty="0"/>
              <a:t>Most common (≥5%) TEAEs ≥ G3 for rucaparib treated patients: </a:t>
            </a:r>
            <a:r>
              <a:rPr lang="en-US" sz="1800" dirty="0" err="1"/>
              <a:t>anaemia</a:t>
            </a:r>
            <a:r>
              <a:rPr lang="en-US" sz="1800" dirty="0"/>
              <a:t> (23.7%), </a:t>
            </a:r>
            <a:r>
              <a:rPr lang="en-US" sz="1800" dirty="0" err="1"/>
              <a:t>neutropaenia</a:t>
            </a:r>
            <a:r>
              <a:rPr lang="en-US" sz="1800" dirty="0"/>
              <a:t> (7.4%), asthenia/fatigue (7.0%), </a:t>
            </a:r>
            <a:r>
              <a:rPr lang="en-US" sz="1800" dirty="0" err="1"/>
              <a:t>thrombocytopaenia</a:t>
            </a:r>
            <a:r>
              <a:rPr lang="en-US" sz="1800" dirty="0"/>
              <a:t> (5.9%), increased ALT/AST (5.2%)</a:t>
            </a:r>
          </a:p>
          <a:p>
            <a:r>
              <a:rPr lang="en-US" sz="1800" dirty="0"/>
              <a:t>Discontinuation due to TEAEs: 14.8% rucaparib vs 21.5% for control arm</a:t>
            </a:r>
            <a:endParaRPr lang="en-GB" sz="1800" dirty="0"/>
          </a:p>
        </p:txBody>
      </p:sp>
      <p:sp>
        <p:nvSpPr>
          <p:cNvPr id="13" name="TextBox 12">
            <a:extLst>
              <a:ext uri="{FF2B5EF4-FFF2-40B4-BE49-F238E27FC236}">
                <a16:creationId xmlns="" xmlns:a16="http://schemas.microsoft.com/office/drawing/2014/main" id="{CD4FA1BF-35EB-B8CA-DB14-E8D4F9C02EEE}"/>
              </a:ext>
            </a:extLst>
          </p:cNvPr>
          <p:cNvSpPr txBox="1"/>
          <p:nvPr/>
        </p:nvSpPr>
        <p:spPr>
          <a:xfrm>
            <a:off x="619200" y="6220610"/>
            <a:ext cx="10416905" cy="553998"/>
          </a:xfrm>
          <a:prstGeom prst="rect">
            <a:avLst/>
          </a:prstGeom>
          <a:noFill/>
        </p:spPr>
        <p:txBody>
          <a:bodyPr wrap="square" lIns="0" tIns="0" rIns="0" bIns="0" rtlCol="0">
            <a:spAutoFit/>
          </a:bodyPr>
          <a:lstStyle/>
          <a:p>
            <a:pPr>
              <a:lnSpc>
                <a:spcPct val="90000"/>
              </a:lnSpc>
            </a:pPr>
            <a:r>
              <a:rPr lang="en-GB" sz="1000" dirty="0">
                <a:solidFill>
                  <a:schemeClr val="tx2"/>
                </a:solidFill>
                <a:latin typeface="Arial" panose="020B0604020202020204" pitchFamily="34" charset="0"/>
                <a:ea typeface="Aileron" charset="0"/>
                <a:cs typeface="Arial" panose="020B0604020202020204" pitchFamily="34" charset="0"/>
              </a:rPr>
              <a:t>ALT, alanine transaminase; AST, aspartate transferase; CI, confidence interval; HR, hazard ratio; </a:t>
            </a:r>
            <a:r>
              <a:rPr lang="en-GB" sz="1000" dirty="0" err="1">
                <a:solidFill>
                  <a:schemeClr val="tx2"/>
                </a:solidFill>
                <a:latin typeface="Arial" panose="020B0604020202020204" pitchFamily="34" charset="0"/>
                <a:ea typeface="Aileron" charset="0"/>
                <a:cs typeface="Arial" panose="020B0604020202020204" pitchFamily="34" charset="0"/>
              </a:rPr>
              <a:t>mCRPC</a:t>
            </a:r>
            <a:r>
              <a:rPr lang="en-GB" sz="1000" dirty="0">
                <a:solidFill>
                  <a:schemeClr val="tx2"/>
                </a:solidFill>
                <a:latin typeface="Arial" panose="020B0604020202020204" pitchFamily="34" charset="0"/>
                <a:ea typeface="Aileron" charset="0"/>
                <a:cs typeface="Arial" panose="020B0604020202020204" pitchFamily="34" charset="0"/>
              </a:rPr>
              <a:t>, metastatic castration-resistant prostate cancer; </a:t>
            </a:r>
            <a:r>
              <a:rPr lang="en-GB" sz="1000" dirty="0" err="1">
                <a:solidFill>
                  <a:schemeClr val="tx2"/>
                </a:solidFill>
                <a:latin typeface="Arial" panose="020B0604020202020204" pitchFamily="34" charset="0"/>
                <a:ea typeface="Aileron" charset="0"/>
                <a:cs typeface="Arial" panose="020B0604020202020204" pitchFamily="34" charset="0"/>
              </a:rPr>
              <a:t>mo</a:t>
            </a:r>
            <a:r>
              <a:rPr lang="en-GB" sz="1000" dirty="0">
                <a:solidFill>
                  <a:schemeClr val="tx2"/>
                </a:solidFill>
                <a:latin typeface="Arial" panose="020B0604020202020204" pitchFamily="34" charset="0"/>
                <a:ea typeface="Aileron" charset="0"/>
                <a:cs typeface="Arial" panose="020B0604020202020204" pitchFamily="34" charset="0"/>
              </a:rPr>
              <a:t>, months; NHT, novel hormonal therapy; </a:t>
            </a:r>
            <a:r>
              <a:rPr lang="en-GB" sz="1000" dirty="0" err="1">
                <a:solidFill>
                  <a:schemeClr val="tx2"/>
                </a:solidFill>
                <a:latin typeface="Arial" panose="020B0604020202020204" pitchFamily="34" charset="0"/>
                <a:ea typeface="Aileron" charset="0"/>
                <a:cs typeface="Arial" panose="020B0604020202020204" pitchFamily="34" charset="0"/>
              </a:rPr>
              <a:t>rPFS</a:t>
            </a:r>
            <a:r>
              <a:rPr lang="en-GB" sz="1000" dirty="0">
                <a:solidFill>
                  <a:schemeClr val="tx2"/>
                </a:solidFill>
                <a:latin typeface="Arial" panose="020B0604020202020204" pitchFamily="34" charset="0"/>
                <a:ea typeface="Aileron" charset="0"/>
                <a:cs typeface="Arial" panose="020B0604020202020204" pitchFamily="34" charset="0"/>
              </a:rPr>
              <a:t>, radiographic, progression-free survival; TEAE, treatment emergent adverse event </a:t>
            </a:r>
          </a:p>
          <a:p>
            <a:pPr>
              <a:lnSpc>
                <a:spcPct val="90000"/>
              </a:lnSpc>
            </a:pPr>
            <a:r>
              <a:rPr lang="en-GB" sz="1000" dirty="0">
                <a:solidFill>
                  <a:schemeClr val="tx2"/>
                </a:solidFill>
                <a:latin typeface="Arial" panose="020B0604020202020204" pitchFamily="34" charset="0"/>
                <a:ea typeface="Aileron" charset="0"/>
                <a:cs typeface="Arial" panose="020B0604020202020204" pitchFamily="34" charset="0"/>
              </a:rPr>
              <a:t>Presented by </a:t>
            </a:r>
            <a:r>
              <a:rPr lang="en-GB" sz="1000" dirty="0" err="1">
                <a:solidFill>
                  <a:schemeClr val="tx2"/>
                </a:solidFill>
                <a:latin typeface="Arial" panose="020B0604020202020204" pitchFamily="34" charset="0"/>
                <a:ea typeface="Aileron" charset="0"/>
                <a:cs typeface="Arial" panose="020B0604020202020204" pitchFamily="34" charset="0"/>
              </a:rPr>
              <a:t>Boye</a:t>
            </a:r>
            <a:r>
              <a:rPr lang="en-GB" sz="1000" dirty="0">
                <a:solidFill>
                  <a:schemeClr val="tx2"/>
                </a:solidFill>
                <a:latin typeface="Arial" panose="020B0604020202020204" pitchFamily="34" charset="0"/>
                <a:ea typeface="Aileron" charset="0"/>
                <a:cs typeface="Arial" panose="020B0604020202020204" pitchFamily="34" charset="0"/>
              </a:rPr>
              <a:t> A, et al. Twenty-Ninth Annual Prostate Cancer Foundation Scientific Retreat 2022; </a:t>
            </a:r>
            <a:r>
              <a:rPr lang="en-US" sz="1000" dirty="0">
                <a:solidFill>
                  <a:schemeClr val="tx2"/>
                </a:solidFill>
                <a:latin typeface="Arial" panose="020B0604020202020204" pitchFamily="34" charset="0"/>
                <a:cs typeface="Arial" panose="020B0604020202020204" pitchFamily="34" charset="0"/>
                <a:hlinkClick r:id="rId3">
                  <a:extLst>
                    <a:ext uri="{A12FA001-AC4F-418D-AE19-62706E023703}">
                      <ahyp:hlinkClr xmlns="" xmlns:ahyp="http://schemas.microsoft.com/office/drawing/2018/hyperlinkcolor" val="tx"/>
                    </a:ext>
                  </a:extLst>
                </a:hlinkClick>
              </a:rPr>
              <a:t>Clovis Oncology, Inc. - TRITON3 Phase 3 Trial of </a:t>
            </a:r>
            <a:r>
              <a:rPr lang="en-US" sz="1000" dirty="0" err="1">
                <a:solidFill>
                  <a:schemeClr val="tx2"/>
                </a:solidFill>
                <a:latin typeface="Arial" panose="020B0604020202020204" pitchFamily="34" charset="0"/>
                <a:cs typeface="Arial" panose="020B0604020202020204" pitchFamily="34" charset="0"/>
                <a:hlinkClick r:id="rId3">
                  <a:extLst>
                    <a:ext uri="{A12FA001-AC4F-418D-AE19-62706E023703}">
                      <ahyp:hlinkClr xmlns="" xmlns:ahyp="http://schemas.microsoft.com/office/drawing/2018/hyperlinkcolor" val="tx"/>
                    </a:ext>
                  </a:extLst>
                </a:hlinkClick>
              </a:rPr>
              <a:t>Rubraca</a:t>
            </a:r>
            <a:r>
              <a:rPr lang="en-US" sz="1000" dirty="0">
                <a:solidFill>
                  <a:schemeClr val="tx2"/>
                </a:solidFill>
                <a:latin typeface="Arial" panose="020B0604020202020204" pitchFamily="34" charset="0"/>
                <a:cs typeface="Arial" panose="020B0604020202020204" pitchFamily="34" charset="0"/>
                <a:hlinkClick r:id="rId3">
                  <a:extLst>
                    <a:ext uri="{A12FA001-AC4F-418D-AE19-62706E023703}">
                      <ahyp:hlinkClr xmlns="" xmlns:ahyp="http://schemas.microsoft.com/office/drawing/2018/hyperlinkcolor" val="tx"/>
                    </a:ext>
                  </a:extLst>
                </a:hlinkClick>
              </a:rPr>
              <a:t>® (rucaparib) Achieves Primary Endpoint in Men with Metastatic Castration-Resistant Prostate Cancer with BRCA or ATM Mutations</a:t>
            </a:r>
            <a:r>
              <a:rPr lang="en-US" sz="1000" dirty="0">
                <a:solidFill>
                  <a:schemeClr val="tx2"/>
                </a:solidFill>
                <a:latin typeface="Arial" panose="020B0604020202020204" pitchFamily="34" charset="0"/>
                <a:cs typeface="Arial" panose="020B0604020202020204" pitchFamily="34" charset="0"/>
              </a:rPr>
              <a:t>. Accessed 10-Nov-2022</a:t>
            </a:r>
            <a:endParaRPr lang="en-GB" sz="1000" dirty="0">
              <a:solidFill>
                <a:schemeClr val="tx2"/>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 xmlns:a16="http://schemas.microsoft.com/office/drawing/2014/main" id="{55D0C0BF-C375-E16A-E7DD-CDA57859BBAF}"/>
              </a:ext>
            </a:extLst>
          </p:cNvPr>
          <p:cNvSpPr txBox="1"/>
          <p:nvPr/>
        </p:nvSpPr>
        <p:spPr>
          <a:xfrm>
            <a:off x="844330" y="4311371"/>
            <a:ext cx="10585122" cy="430887"/>
          </a:xfrm>
          <a:prstGeom prst="rect">
            <a:avLst/>
          </a:prstGeom>
          <a:noFill/>
        </p:spPr>
        <p:txBody>
          <a:bodyPr wrap="square" rtlCol="0">
            <a:spAutoFit/>
          </a:bodyPr>
          <a:lstStyle/>
          <a:p>
            <a:r>
              <a:rPr lang="en-GB" sz="1100" baseline="30000" dirty="0">
                <a:latin typeface="Arial" panose="020B0604020202020204" pitchFamily="34" charset="0"/>
                <a:ea typeface="Aileron" charset="0"/>
                <a:cs typeface="Arial" panose="020B0604020202020204" pitchFamily="34" charset="0"/>
              </a:rPr>
              <a:t>a</a:t>
            </a:r>
            <a:r>
              <a:rPr lang="en-GB" sz="1100" dirty="0">
                <a:latin typeface="Arial" panose="020B0604020202020204" pitchFamily="34" charset="0"/>
                <a:ea typeface="Aileron" charset="0"/>
                <a:cs typeface="Arial" panose="020B0604020202020204" pitchFamily="34" charset="0"/>
              </a:rPr>
              <a:t> patients enrolled in TRITON3 could have received prior </a:t>
            </a:r>
            <a:r>
              <a:rPr lang="en-GB" sz="1100" dirty="0" err="1">
                <a:latin typeface="Arial" panose="020B0604020202020204" pitchFamily="34" charset="0"/>
                <a:ea typeface="Aileron" charset="0"/>
                <a:cs typeface="Arial" panose="020B0604020202020204" pitchFamily="34" charset="0"/>
              </a:rPr>
              <a:t>taxane</a:t>
            </a:r>
            <a:r>
              <a:rPr lang="en-GB" sz="1100" dirty="0">
                <a:latin typeface="Arial" panose="020B0604020202020204" pitchFamily="34" charset="0"/>
                <a:ea typeface="Aileron" charset="0"/>
                <a:cs typeface="Arial" panose="020B0604020202020204" pitchFamily="34" charset="0"/>
              </a:rPr>
              <a:t> chemotherapy for CSPC and one prior novel hormonal agent in any disease setting</a:t>
            </a:r>
          </a:p>
          <a:p>
            <a:r>
              <a:rPr lang="en-GB" sz="1100" baseline="30000" dirty="0">
                <a:latin typeface="Arial" panose="020B0604020202020204" pitchFamily="34" charset="0"/>
                <a:ea typeface="Aileron" charset="0"/>
                <a:cs typeface="Arial" panose="020B0604020202020204" pitchFamily="34" charset="0"/>
              </a:rPr>
              <a:t>b</a:t>
            </a:r>
            <a:r>
              <a:rPr lang="it-IT" sz="1100" dirty="0">
                <a:latin typeface="Arial" panose="020B0604020202020204" pitchFamily="34" charset="0"/>
                <a:ea typeface="Aileron" charset="0"/>
                <a:cs typeface="Arial" panose="020B0604020202020204" pitchFamily="34" charset="0"/>
              </a:rPr>
              <a:t>docetaxel, abiraterone acetate, or enzalutamide</a:t>
            </a:r>
            <a:endParaRPr lang="en-GB" sz="1100" dirty="0">
              <a:latin typeface="Arial" panose="020B0604020202020204" pitchFamily="34" charset="0"/>
              <a:ea typeface="Aileron" charset="0"/>
              <a:cs typeface="Arial" panose="020B0604020202020204" pitchFamily="34" charset="0"/>
            </a:endParaRPr>
          </a:p>
        </p:txBody>
      </p:sp>
      <p:sp>
        <p:nvSpPr>
          <p:cNvPr id="5" name="Text Placeholder 1">
            <a:extLst>
              <a:ext uri="{FF2B5EF4-FFF2-40B4-BE49-F238E27FC236}">
                <a16:creationId xmlns="" xmlns:a16="http://schemas.microsoft.com/office/drawing/2014/main" id="{568FF8A6-A6C8-D771-61F4-5DB18A2A6D58}"/>
              </a:ext>
            </a:extLst>
          </p:cNvPr>
          <p:cNvSpPr txBox="1">
            <a:spLocks/>
          </p:cNvSpPr>
          <p:nvPr/>
        </p:nvSpPr>
        <p:spPr>
          <a:xfrm>
            <a:off x="609600" y="1146096"/>
            <a:ext cx="10972800" cy="519114"/>
          </a:xfrm>
          <a:prstGeom prst="rect">
            <a:avLst/>
          </a:prstGeom>
        </p:spPr>
        <p:txBody>
          <a:bodyPr/>
          <a:lstStyle>
            <a:lvl1pPr marL="288000" indent="-288000" algn="l" defTabSz="457200" rtl="0" eaLnBrk="1" latinLnBrk="0" hangingPunct="1">
              <a:spcBef>
                <a:spcPts val="1200"/>
              </a:spcBef>
              <a:buClr>
                <a:schemeClr val="accent1"/>
              </a:buClr>
              <a:buFont typeface="Arial"/>
              <a:buChar char="•"/>
              <a:defRPr sz="2000" b="0" i="0" kern="1200">
                <a:solidFill>
                  <a:srgbClr val="5D8298"/>
                </a:solidFill>
                <a:latin typeface="Arial" panose="020B0604020202020204" pitchFamily="34" charset="0"/>
                <a:ea typeface="+mn-ea"/>
                <a:cs typeface="Arial" panose="020B0604020202020204" pitchFamily="34" charset="0"/>
              </a:defRPr>
            </a:lvl1pPr>
            <a:lvl2pPr marL="576000" indent="-288000" algn="l" defTabSz="457200" rtl="0" eaLnBrk="1" latinLnBrk="0" hangingPunct="1">
              <a:spcBef>
                <a:spcPts val="600"/>
              </a:spcBef>
              <a:buClr>
                <a:schemeClr val="accent1"/>
              </a:buClr>
              <a:buFont typeface="Lucida Grande"/>
              <a:buChar char="–"/>
              <a:defRPr sz="1800" b="0" i="0" kern="1200">
                <a:solidFill>
                  <a:srgbClr val="5D8298"/>
                </a:solidFill>
                <a:latin typeface="Arial" panose="020B0604020202020204" pitchFamily="34" charset="0"/>
                <a:ea typeface="+mn-ea"/>
                <a:cs typeface="Arial" panose="020B0604020202020204" pitchFamily="34" charset="0"/>
              </a:defRPr>
            </a:lvl2pPr>
            <a:lvl3pPr marL="864000" indent="-288000" algn="l" defTabSz="457200" rtl="0" eaLnBrk="1" latinLnBrk="0" hangingPunct="1">
              <a:spcBef>
                <a:spcPts val="400"/>
              </a:spcBef>
              <a:buClr>
                <a:schemeClr val="accent1"/>
              </a:buClr>
              <a:buFont typeface="Arial"/>
              <a:buChar char="•"/>
              <a:defRPr sz="1600" b="0" i="0" kern="1200">
                <a:solidFill>
                  <a:srgbClr val="5D8298"/>
                </a:solidFill>
                <a:latin typeface="Arial" panose="020B0604020202020204" pitchFamily="34" charset="0"/>
                <a:ea typeface="+mn-ea"/>
                <a:cs typeface="Arial" panose="020B0604020202020204" pitchFamily="34" charset="0"/>
              </a:defRPr>
            </a:lvl3pPr>
            <a:lvl4pPr marL="1152000" indent="-288000" algn="l" defTabSz="457200" rtl="0" eaLnBrk="1" latinLnBrk="0" hangingPunct="1">
              <a:spcBef>
                <a:spcPts val="0"/>
              </a:spcBef>
              <a:buClr>
                <a:schemeClr val="accent1"/>
              </a:buClr>
              <a:buFont typeface="Arial"/>
              <a:buChar char="•"/>
              <a:defRPr sz="1600" b="0" i="0" kern="1200">
                <a:solidFill>
                  <a:srgbClr val="5D8298"/>
                </a:solidFill>
                <a:latin typeface="Arial" panose="020B0604020202020204" pitchFamily="34" charset="0"/>
                <a:ea typeface="+mn-ea"/>
                <a:cs typeface="Arial" panose="020B0604020202020204" pitchFamily="34" charset="0"/>
              </a:defRPr>
            </a:lvl4pPr>
            <a:lvl5pPr marL="1440000" indent="-288000" algn="l" defTabSz="457200" rtl="0" eaLnBrk="1" latinLnBrk="0" hangingPunct="1">
              <a:spcBef>
                <a:spcPts val="0"/>
              </a:spcBef>
              <a:buClr>
                <a:schemeClr val="accent1"/>
              </a:buClr>
              <a:buFont typeface="Arial"/>
              <a:buChar char="•"/>
              <a:defRPr sz="1600" b="0" i="0" kern="1200">
                <a:solidFill>
                  <a:srgbClr val="5D8298"/>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b="1" cap="all" dirty="0">
                <a:solidFill>
                  <a:schemeClr val="accent1"/>
                </a:solidFill>
              </a:rPr>
              <a:t>Confirmatory phase 3 study</a:t>
            </a:r>
          </a:p>
        </p:txBody>
      </p:sp>
    </p:spTree>
    <p:extLst>
      <p:ext uri="{BB962C8B-B14F-4D97-AF65-F5344CB8AC3E}">
        <p14:creationId xmlns:p14="http://schemas.microsoft.com/office/powerpoint/2010/main" val="32735430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0101B94-84AB-71D8-65CA-C69B1E318074}"/>
              </a:ext>
            </a:extLst>
          </p:cNvPr>
          <p:cNvSpPr>
            <a:spLocks noGrp="1"/>
          </p:cNvSpPr>
          <p:nvPr>
            <p:ph type="title"/>
          </p:nvPr>
        </p:nvSpPr>
        <p:spPr/>
        <p:txBody>
          <a:bodyPr/>
          <a:lstStyle/>
          <a:p>
            <a:r>
              <a:rPr lang="en-GB" dirty="0"/>
              <a:t>Patient case discussion</a:t>
            </a:r>
          </a:p>
        </p:txBody>
      </p:sp>
      <p:sp>
        <p:nvSpPr>
          <p:cNvPr id="3" name="Slide Number Placeholder 2">
            <a:extLst>
              <a:ext uri="{FF2B5EF4-FFF2-40B4-BE49-F238E27FC236}">
                <a16:creationId xmlns="" xmlns:a16="http://schemas.microsoft.com/office/drawing/2014/main" id="{EF82B3EC-B635-E21F-6B20-965C10D12CAD}"/>
              </a:ext>
            </a:extLst>
          </p:cNvPr>
          <p:cNvSpPr>
            <a:spLocks noGrp="1"/>
          </p:cNvSpPr>
          <p:nvPr>
            <p:ph type="sldNum" sz="quarter" idx="4"/>
          </p:nvPr>
        </p:nvSpPr>
        <p:spPr/>
        <p:txBody>
          <a:bodyPr/>
          <a:lstStyle/>
          <a:p>
            <a:fld id="{FCE43C0F-8A7B-3A4B-9DB5-B3472E36E833}" type="slidenum">
              <a:rPr lang="en-GB" smtClean="0"/>
              <a:pPr/>
              <a:t>26</a:t>
            </a:fld>
            <a:endParaRPr lang="en-GB" dirty="0"/>
          </a:p>
        </p:txBody>
      </p:sp>
    </p:spTree>
    <p:extLst>
      <p:ext uri="{BB962C8B-B14F-4D97-AF65-F5344CB8AC3E}">
        <p14:creationId xmlns:p14="http://schemas.microsoft.com/office/powerpoint/2010/main" val="42343204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a:extLst>
              <a:ext uri="{FF2B5EF4-FFF2-40B4-BE49-F238E27FC236}">
                <a16:creationId xmlns="" xmlns:a16="http://schemas.microsoft.com/office/drawing/2014/main" id="{7DF53F6E-0AA7-8745-B938-C0D1BA0FC583}"/>
              </a:ext>
            </a:extLst>
          </p:cNvPr>
          <p:cNvSpPr txBox="1">
            <a:spLocks/>
          </p:cNvSpPr>
          <p:nvPr/>
        </p:nvSpPr>
        <p:spPr>
          <a:xfrm>
            <a:off x="0" y="0"/>
            <a:ext cx="0" cy="0"/>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18DA6CFC-1861-4C15-81E1-7D7871A33D94}" type="slidenum">
              <a:rPr lang="en-GB" sz="1200" smtClean="0">
                <a:solidFill>
                  <a:srgbClr val="262626">
                    <a:tint val="75000"/>
                  </a:srgbClr>
                </a:solidFill>
                <a:latin typeface="Arial Narrow"/>
              </a:rPr>
              <a:pPr algn="r">
                <a:defRPr/>
              </a:pPr>
              <a:t>27</a:t>
            </a:fld>
            <a:endParaRPr lang="en-GB" sz="1200" dirty="0">
              <a:solidFill>
                <a:srgbClr val="262626">
                  <a:tint val="75000"/>
                </a:srgbClr>
              </a:solidFill>
              <a:latin typeface="Arial Narrow"/>
            </a:endParaRPr>
          </a:p>
        </p:txBody>
      </p:sp>
      <p:sp>
        <p:nvSpPr>
          <p:cNvPr id="2" name="Title 1">
            <a:extLst>
              <a:ext uri="{FF2B5EF4-FFF2-40B4-BE49-F238E27FC236}">
                <a16:creationId xmlns="" xmlns:a16="http://schemas.microsoft.com/office/drawing/2014/main" id="{1767465D-C5CD-0E96-74A6-DF3363A69970}"/>
              </a:ext>
            </a:extLst>
          </p:cNvPr>
          <p:cNvSpPr>
            <a:spLocks noGrp="1"/>
          </p:cNvSpPr>
          <p:nvPr>
            <p:ph type="title"/>
          </p:nvPr>
        </p:nvSpPr>
        <p:spPr>
          <a:xfrm>
            <a:off x="619200" y="246567"/>
            <a:ext cx="8740800" cy="483684"/>
          </a:xfrm>
        </p:spPr>
        <p:txBody>
          <a:bodyPr/>
          <a:lstStyle/>
          <a:p>
            <a:r>
              <a:rPr lang="en-GB" dirty="0"/>
              <a:t>Case discussion</a:t>
            </a:r>
          </a:p>
        </p:txBody>
      </p:sp>
      <p:sp>
        <p:nvSpPr>
          <p:cNvPr id="3" name="Slide Number Placeholder 2">
            <a:extLst>
              <a:ext uri="{FF2B5EF4-FFF2-40B4-BE49-F238E27FC236}">
                <a16:creationId xmlns="" xmlns:a16="http://schemas.microsoft.com/office/drawing/2014/main" id="{E4BF0D97-253A-F746-8C7D-A87D38F96E6C}"/>
              </a:ext>
            </a:extLst>
          </p:cNvPr>
          <p:cNvSpPr>
            <a:spLocks noGrp="1"/>
          </p:cNvSpPr>
          <p:nvPr>
            <p:ph type="sldNum" sz="quarter" idx="10"/>
          </p:nvPr>
        </p:nvSpPr>
        <p:spPr/>
        <p:txBody>
          <a:bodyPr/>
          <a:lstStyle/>
          <a:p>
            <a:fld id="{FCE43C0F-8A7B-3A4B-9DB5-B3472E36E833}" type="slidenum">
              <a:rPr lang="en-GB" smtClean="0"/>
              <a:pPr/>
              <a:t>27</a:t>
            </a:fld>
            <a:endParaRPr lang="en-GB" dirty="0"/>
          </a:p>
        </p:txBody>
      </p:sp>
      <p:sp>
        <p:nvSpPr>
          <p:cNvPr id="14" name="Content Placeholder 13">
            <a:extLst>
              <a:ext uri="{FF2B5EF4-FFF2-40B4-BE49-F238E27FC236}">
                <a16:creationId xmlns="" xmlns:a16="http://schemas.microsoft.com/office/drawing/2014/main" id="{5FE08F72-AAA6-3F44-B9D3-6CBE1CC3BA85}"/>
              </a:ext>
            </a:extLst>
          </p:cNvPr>
          <p:cNvSpPr>
            <a:spLocks noGrp="1"/>
          </p:cNvSpPr>
          <p:nvPr>
            <p:ph sz="quarter" idx="4294967295"/>
          </p:nvPr>
        </p:nvSpPr>
        <p:spPr>
          <a:xfrm>
            <a:off x="1228725" y="979488"/>
            <a:ext cx="10963275" cy="4529137"/>
          </a:xfrm>
        </p:spPr>
        <p:txBody>
          <a:bodyPr/>
          <a:lstStyle/>
          <a:p>
            <a:pPr marL="0" lvl="0" indent="0">
              <a:spcBef>
                <a:spcPts val="300"/>
              </a:spcBef>
              <a:buNone/>
            </a:pPr>
            <a:r>
              <a:rPr lang="en-GB" b="1" dirty="0">
                <a:solidFill>
                  <a:schemeClr val="accent1"/>
                </a:solidFill>
              </a:rPr>
              <a:t>Patient: </a:t>
            </a:r>
            <a:r>
              <a:rPr lang="en-GB" dirty="0"/>
              <a:t>Age 68 years</a:t>
            </a:r>
          </a:p>
          <a:p>
            <a:pPr marL="0" lvl="0" indent="0">
              <a:spcBef>
                <a:spcPts val="300"/>
              </a:spcBef>
              <a:buNone/>
            </a:pPr>
            <a:r>
              <a:rPr lang="en-GB" b="1" dirty="0">
                <a:solidFill>
                  <a:schemeClr val="accent1"/>
                </a:solidFill>
              </a:rPr>
              <a:t>Presents with: </a:t>
            </a:r>
            <a:r>
              <a:rPr lang="en-GB" dirty="0"/>
              <a:t>Moderate urinary symptoms</a:t>
            </a:r>
          </a:p>
          <a:p>
            <a:pPr marL="0" lvl="0" indent="0">
              <a:spcBef>
                <a:spcPts val="300"/>
              </a:spcBef>
              <a:buNone/>
            </a:pPr>
            <a:r>
              <a:rPr lang="en-GB" b="1" dirty="0">
                <a:solidFill>
                  <a:schemeClr val="accent1"/>
                </a:solidFill>
              </a:rPr>
              <a:t>Medical history: </a:t>
            </a:r>
          </a:p>
          <a:p>
            <a:pPr lvl="0">
              <a:spcBef>
                <a:spcPts val="300"/>
              </a:spcBef>
            </a:pPr>
            <a:r>
              <a:rPr lang="en-GB" dirty="0"/>
              <a:t>Well-controlled hypertension and angina; relieved by stent 4 years prior</a:t>
            </a:r>
          </a:p>
          <a:p>
            <a:pPr lvl="0">
              <a:spcBef>
                <a:spcPts val="300"/>
              </a:spcBef>
            </a:pPr>
            <a:r>
              <a:rPr lang="en-GB" dirty="0"/>
              <a:t>No known family history of cancer</a:t>
            </a:r>
          </a:p>
          <a:p>
            <a:pPr marL="0" lvl="0" indent="0">
              <a:spcBef>
                <a:spcPts val="300"/>
              </a:spcBef>
              <a:buNone/>
            </a:pPr>
            <a:endParaRPr lang="en-GB" dirty="0"/>
          </a:p>
          <a:p>
            <a:pPr marL="0" lvl="0" indent="0">
              <a:spcBef>
                <a:spcPts val="300"/>
              </a:spcBef>
              <a:buNone/>
            </a:pPr>
            <a:r>
              <a:rPr lang="en-GB" b="1" dirty="0">
                <a:solidFill>
                  <a:schemeClr val="accent1"/>
                </a:solidFill>
              </a:rPr>
              <a:t>PSA 132 </a:t>
            </a:r>
          </a:p>
          <a:p>
            <a:pPr marL="0" indent="0">
              <a:spcBef>
                <a:spcPts val="300"/>
              </a:spcBef>
              <a:buNone/>
            </a:pPr>
            <a:r>
              <a:rPr lang="en-GB" b="1" dirty="0">
                <a:solidFill>
                  <a:schemeClr val="accent1"/>
                </a:solidFill>
              </a:rPr>
              <a:t>Digital rectal exam: </a:t>
            </a:r>
            <a:r>
              <a:rPr lang="en-GB" dirty="0"/>
              <a:t>Nodule/induration suspected stage T3 </a:t>
            </a:r>
          </a:p>
          <a:p>
            <a:pPr marL="0" indent="0">
              <a:spcBef>
                <a:spcPts val="300"/>
              </a:spcBef>
              <a:buNone/>
            </a:pPr>
            <a:r>
              <a:rPr lang="en-GB" b="1" dirty="0">
                <a:solidFill>
                  <a:schemeClr val="accent1"/>
                </a:solidFill>
              </a:rPr>
              <a:t>TRUS biopsy: </a:t>
            </a:r>
            <a:r>
              <a:rPr lang="en-GB" dirty="0"/>
              <a:t>9/12 cores; Adenocarcinoma Gleason 4+4 </a:t>
            </a:r>
          </a:p>
          <a:p>
            <a:pPr marL="0" lvl="0" indent="0">
              <a:spcBef>
                <a:spcPts val="300"/>
              </a:spcBef>
              <a:buNone/>
            </a:pPr>
            <a:r>
              <a:rPr lang="en-GB" b="1" dirty="0">
                <a:solidFill>
                  <a:schemeClr val="accent1"/>
                </a:solidFill>
              </a:rPr>
              <a:t>Imaging:</a:t>
            </a:r>
            <a:r>
              <a:rPr lang="en-GB" dirty="0"/>
              <a:t> </a:t>
            </a:r>
          </a:p>
          <a:p>
            <a:pPr lvl="0">
              <a:spcBef>
                <a:spcPts val="300"/>
              </a:spcBef>
            </a:pPr>
            <a:r>
              <a:rPr lang="en-GB" dirty="0"/>
              <a:t>Metastases in hip, lumbar spine, and ribs </a:t>
            </a:r>
          </a:p>
          <a:p>
            <a:pPr lvl="0">
              <a:spcBef>
                <a:spcPts val="300"/>
              </a:spcBef>
            </a:pPr>
            <a:r>
              <a:rPr lang="en-GB" dirty="0"/>
              <a:t>Multiple retroperitoneal lymph nodes between 1 and 3 cm and 2 pulmonary nodules suspicious of metastases</a:t>
            </a:r>
          </a:p>
          <a:p>
            <a:endParaRPr lang="en-GB" dirty="0"/>
          </a:p>
        </p:txBody>
      </p:sp>
      <p:sp>
        <p:nvSpPr>
          <p:cNvPr id="10" name="Content Placeholder 9">
            <a:extLst>
              <a:ext uri="{FF2B5EF4-FFF2-40B4-BE49-F238E27FC236}">
                <a16:creationId xmlns="" xmlns:a16="http://schemas.microsoft.com/office/drawing/2014/main" id="{9635C4B5-034C-7447-9235-84ED5CDD6CF0}"/>
              </a:ext>
            </a:extLst>
          </p:cNvPr>
          <p:cNvSpPr>
            <a:spLocks noGrp="1"/>
          </p:cNvSpPr>
          <p:nvPr>
            <p:ph sz="quarter" idx="4294967295"/>
          </p:nvPr>
        </p:nvSpPr>
        <p:spPr>
          <a:xfrm>
            <a:off x="619200" y="6260596"/>
            <a:ext cx="8116888" cy="365125"/>
          </a:xfrm>
        </p:spPr>
        <p:txBody>
          <a:bodyPr>
            <a:normAutofit/>
          </a:bodyPr>
          <a:lstStyle/>
          <a:p>
            <a:pPr marL="0" indent="0">
              <a:buNone/>
            </a:pPr>
            <a:r>
              <a:rPr lang="en-GB" sz="1200" dirty="0"/>
              <a:t>DRE, digital rectal exam; PSA, prostate-specific antigen; T, tumour stage; TRUS, transrectal ultrasound</a:t>
            </a:r>
          </a:p>
        </p:txBody>
      </p:sp>
    </p:spTree>
    <p:extLst>
      <p:ext uri="{BB962C8B-B14F-4D97-AF65-F5344CB8AC3E}">
        <p14:creationId xmlns:p14="http://schemas.microsoft.com/office/powerpoint/2010/main" val="33972702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a:extLst>
              <a:ext uri="{FF2B5EF4-FFF2-40B4-BE49-F238E27FC236}">
                <a16:creationId xmlns="" xmlns:a16="http://schemas.microsoft.com/office/drawing/2014/main" id="{61050A0B-2FF0-574B-B679-650464E3F021}"/>
              </a:ext>
            </a:extLst>
          </p:cNvPr>
          <p:cNvSpPr>
            <a:spLocks noGrp="1"/>
          </p:cNvSpPr>
          <p:nvPr>
            <p:ph sz="quarter" idx="12"/>
          </p:nvPr>
        </p:nvSpPr>
        <p:spPr/>
        <p:txBody>
          <a:bodyPr/>
          <a:lstStyle/>
          <a:p>
            <a:r>
              <a:rPr lang="en-GB" dirty="0"/>
              <a:t>Yes</a:t>
            </a:r>
          </a:p>
          <a:p>
            <a:r>
              <a:rPr lang="en-GB" dirty="0"/>
              <a:t>No</a:t>
            </a:r>
          </a:p>
          <a:p>
            <a:r>
              <a:rPr lang="en-GB" dirty="0"/>
              <a:t>Don’t know</a:t>
            </a:r>
          </a:p>
        </p:txBody>
      </p:sp>
      <p:sp>
        <p:nvSpPr>
          <p:cNvPr id="2" name="Title 1">
            <a:extLst>
              <a:ext uri="{FF2B5EF4-FFF2-40B4-BE49-F238E27FC236}">
                <a16:creationId xmlns="" xmlns:a16="http://schemas.microsoft.com/office/drawing/2014/main" id="{06AE810F-03BF-4742-80A5-1D8FD286025A}"/>
              </a:ext>
            </a:extLst>
          </p:cNvPr>
          <p:cNvSpPr>
            <a:spLocks noGrp="1"/>
          </p:cNvSpPr>
          <p:nvPr>
            <p:ph type="title"/>
          </p:nvPr>
        </p:nvSpPr>
        <p:spPr/>
        <p:txBody>
          <a:bodyPr/>
          <a:lstStyle/>
          <a:p>
            <a:r>
              <a:rPr lang="en-GB" dirty="0"/>
              <a:t>Would you consider testing for </a:t>
            </a:r>
            <a:br>
              <a:rPr lang="en-GB" dirty="0"/>
            </a:br>
            <a:r>
              <a:rPr lang="en-GB" dirty="0"/>
              <a:t>HRR </a:t>
            </a:r>
            <a:r>
              <a:rPr lang="en-GB" cap="none" dirty="0"/>
              <a:t>MUTATIONS</a:t>
            </a:r>
            <a:r>
              <a:rPr lang="en-GB" dirty="0"/>
              <a:t> IN this patient? </a:t>
            </a:r>
            <a:br>
              <a:rPr lang="en-GB" dirty="0"/>
            </a:br>
            <a:endParaRPr lang="en-GB" dirty="0"/>
          </a:p>
        </p:txBody>
      </p:sp>
      <p:sp>
        <p:nvSpPr>
          <p:cNvPr id="6" name="Slide Number Placeholder 5">
            <a:extLst>
              <a:ext uri="{FF2B5EF4-FFF2-40B4-BE49-F238E27FC236}">
                <a16:creationId xmlns="" xmlns:a16="http://schemas.microsoft.com/office/drawing/2014/main" id="{38C940C2-BEA9-0741-A4F3-821D18A59559}"/>
              </a:ext>
            </a:extLst>
          </p:cNvPr>
          <p:cNvSpPr>
            <a:spLocks noGrp="1"/>
          </p:cNvSpPr>
          <p:nvPr>
            <p:ph type="sldNum" sz="quarter" idx="4"/>
          </p:nvPr>
        </p:nvSpPr>
        <p:spPr/>
        <p:txBody>
          <a:bodyPr/>
          <a:lstStyle/>
          <a:p>
            <a:fld id="{FCE43C0F-8A7B-3A4B-9DB5-B3472E36E833}" type="slidenum">
              <a:rPr lang="en-GB" smtClean="0"/>
              <a:pPr/>
              <a:t>28</a:t>
            </a:fld>
            <a:endParaRPr lang="en-GB" dirty="0"/>
          </a:p>
        </p:txBody>
      </p:sp>
      <p:sp>
        <p:nvSpPr>
          <p:cNvPr id="7" name="Content Placeholder 9">
            <a:extLst>
              <a:ext uri="{FF2B5EF4-FFF2-40B4-BE49-F238E27FC236}">
                <a16:creationId xmlns="" xmlns:a16="http://schemas.microsoft.com/office/drawing/2014/main" id="{07BA9755-D232-85AA-EDDE-14F9ADA80FB1}"/>
              </a:ext>
            </a:extLst>
          </p:cNvPr>
          <p:cNvSpPr txBox="1">
            <a:spLocks/>
          </p:cNvSpPr>
          <p:nvPr/>
        </p:nvSpPr>
        <p:spPr>
          <a:xfrm>
            <a:off x="620184" y="6326615"/>
            <a:ext cx="8116800" cy="365125"/>
          </a:xfrm>
          <a:prstGeom prst="rect">
            <a:avLst/>
          </a:prstGeom>
        </p:spPr>
        <p:txBody>
          <a:bodyPr vert="horz" lIns="0" tIns="0" rIns="0" bIns="0" rtlCol="0" anchor="ctr" anchorCtr="0">
            <a:noAutofit/>
          </a:bodyPr>
          <a:lstStyle>
            <a:lvl1pPr marL="0" indent="0" algn="l" defTabSz="457200" rtl="0" eaLnBrk="1" latinLnBrk="0" hangingPunct="1">
              <a:spcBef>
                <a:spcPts val="200"/>
              </a:spcBef>
              <a:buClr>
                <a:schemeClr val="accent1"/>
              </a:buClr>
              <a:buFont typeface="Arial"/>
              <a:buNone/>
              <a:defRPr sz="1000" b="0" i="0" kern="1200" spc="-30" baseline="0">
                <a:solidFill>
                  <a:srgbClr val="5D8298"/>
                </a:solidFill>
                <a:latin typeface="Arial" panose="020B0604020202020204" pitchFamily="34" charset="0"/>
                <a:ea typeface="+mn-ea"/>
                <a:cs typeface="Arial" panose="020B0604020202020204" pitchFamily="34" charset="0"/>
              </a:defRPr>
            </a:lvl1pPr>
            <a:lvl2pPr marL="457200" indent="0" algn="l" defTabSz="457200" rtl="0" eaLnBrk="1" latinLnBrk="0" hangingPunct="1">
              <a:spcBef>
                <a:spcPts val="600"/>
              </a:spcBef>
              <a:buClr>
                <a:schemeClr val="accent1"/>
              </a:buClr>
              <a:buFont typeface="Lucida Grande"/>
              <a:buNone/>
              <a:defRPr sz="1200" b="0" i="0" kern="1200">
                <a:solidFill>
                  <a:srgbClr val="5D8298"/>
                </a:solidFill>
                <a:latin typeface="PT Sans Narrow"/>
                <a:ea typeface="+mn-ea"/>
                <a:cs typeface="PT Sans Narrow"/>
              </a:defRPr>
            </a:lvl2pPr>
            <a:lvl3pPr marL="914400" indent="0" algn="l" defTabSz="457200" rtl="0" eaLnBrk="1" latinLnBrk="0" hangingPunct="1">
              <a:spcBef>
                <a:spcPts val="400"/>
              </a:spcBef>
              <a:buClr>
                <a:schemeClr val="accent1"/>
              </a:buClr>
              <a:buFont typeface="Arial"/>
              <a:buNone/>
              <a:defRPr sz="1200" b="0" i="0" kern="1200">
                <a:solidFill>
                  <a:srgbClr val="5D8298"/>
                </a:solidFill>
                <a:latin typeface="PT Sans Narrow"/>
                <a:ea typeface="+mn-ea"/>
                <a:cs typeface="PT Sans Narrow"/>
              </a:defRPr>
            </a:lvl3pPr>
            <a:lvl4pPr marL="1371600" indent="0" algn="l" defTabSz="457200" rtl="0" eaLnBrk="1" latinLnBrk="0" hangingPunct="1">
              <a:spcBef>
                <a:spcPts val="0"/>
              </a:spcBef>
              <a:buClr>
                <a:schemeClr val="accent1"/>
              </a:buClr>
              <a:buFont typeface="Arial"/>
              <a:buNone/>
              <a:defRPr sz="1200" b="0" i="0" kern="1200">
                <a:solidFill>
                  <a:srgbClr val="5D8298"/>
                </a:solidFill>
                <a:latin typeface="PT Sans Narrow"/>
                <a:ea typeface="+mn-ea"/>
                <a:cs typeface="PT Sans Narrow"/>
              </a:defRPr>
            </a:lvl4pPr>
            <a:lvl5pPr marL="1828800" indent="0" algn="l" defTabSz="457200" rtl="0" eaLnBrk="1" latinLnBrk="0" hangingPunct="1">
              <a:spcBef>
                <a:spcPts val="0"/>
              </a:spcBef>
              <a:buClr>
                <a:schemeClr val="accent1"/>
              </a:buClr>
              <a:buFont typeface="Arial"/>
              <a:buNone/>
              <a:defRPr sz="1200" b="0" i="0" kern="1200">
                <a:solidFill>
                  <a:srgbClr val="5D8298"/>
                </a:solidFill>
                <a:latin typeface="PT Sans Narrow"/>
                <a:ea typeface="+mn-ea"/>
                <a:cs typeface="PT Sans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r>
              <a:rPr lang="en-GB" dirty="0"/>
              <a:t>HRR, homologous recombination repair</a:t>
            </a:r>
          </a:p>
        </p:txBody>
      </p:sp>
      <p:pic>
        <p:nvPicPr>
          <p:cNvPr id="4" name="Picture 3" descr="Graphical user interface, text, application&#10;&#10;Description automatically generated">
            <a:extLst>
              <a:ext uri="{FF2B5EF4-FFF2-40B4-BE49-F238E27FC236}">
                <a16:creationId xmlns="" xmlns:a16="http://schemas.microsoft.com/office/drawing/2014/main" id="{9E2CE7C8-477A-CE92-3766-E6841F22541D}"/>
              </a:ext>
            </a:extLst>
          </p:cNvPr>
          <p:cNvPicPr>
            <a:picLocks noChangeAspect="1"/>
          </p:cNvPicPr>
          <p:nvPr/>
        </p:nvPicPr>
        <p:blipFill>
          <a:blip r:embed="rId3"/>
          <a:stretch>
            <a:fillRect/>
          </a:stretch>
        </p:blipFill>
        <p:spPr>
          <a:xfrm>
            <a:off x="4839957" y="1431342"/>
            <a:ext cx="5277587" cy="4001058"/>
          </a:xfrm>
          <a:prstGeom prst="rect">
            <a:avLst/>
          </a:prstGeom>
          <a:ln>
            <a:solidFill>
              <a:schemeClr val="tx1"/>
            </a:solidFill>
          </a:ln>
        </p:spPr>
      </p:pic>
    </p:spTree>
    <p:extLst>
      <p:ext uri="{BB962C8B-B14F-4D97-AF65-F5344CB8AC3E}">
        <p14:creationId xmlns:p14="http://schemas.microsoft.com/office/powerpoint/2010/main" val="25352833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 xmlns:a16="http://schemas.microsoft.com/office/drawing/2014/main" id="{9E8312C3-044E-B54A-B8EF-7AE7AA931FEB}"/>
              </a:ext>
            </a:extLst>
          </p:cNvPr>
          <p:cNvSpPr>
            <a:spLocks noGrp="1"/>
          </p:cNvSpPr>
          <p:nvPr>
            <p:ph sz="quarter" idx="12"/>
          </p:nvPr>
        </p:nvSpPr>
        <p:spPr>
          <a:xfrm>
            <a:off x="620185" y="1425600"/>
            <a:ext cx="5299970" cy="4528800"/>
          </a:xfrm>
        </p:spPr>
        <p:txBody>
          <a:bodyPr/>
          <a:lstStyle/>
          <a:p>
            <a:r>
              <a:rPr lang="en-GB" dirty="0"/>
              <a:t>At the time of diagnosis of mHSPC </a:t>
            </a:r>
          </a:p>
          <a:p>
            <a:r>
              <a:rPr lang="en-GB" dirty="0"/>
              <a:t>Prior to treatment initiation for mCRPC</a:t>
            </a:r>
          </a:p>
          <a:p>
            <a:r>
              <a:rPr lang="en-GB" dirty="0"/>
              <a:t>At disease progression of mCRPC </a:t>
            </a:r>
          </a:p>
          <a:p>
            <a:r>
              <a:rPr lang="en-GB" dirty="0"/>
              <a:t>I would not routinely recommend testing for HRR mutations</a:t>
            </a:r>
          </a:p>
        </p:txBody>
      </p:sp>
      <p:sp>
        <p:nvSpPr>
          <p:cNvPr id="2" name="Title 1">
            <a:extLst>
              <a:ext uri="{FF2B5EF4-FFF2-40B4-BE49-F238E27FC236}">
                <a16:creationId xmlns="" xmlns:a16="http://schemas.microsoft.com/office/drawing/2014/main" id="{2E5A3EB6-73A6-C043-AC98-D2D88C48BE7D}"/>
              </a:ext>
            </a:extLst>
          </p:cNvPr>
          <p:cNvSpPr>
            <a:spLocks noGrp="1"/>
          </p:cNvSpPr>
          <p:nvPr>
            <p:ph type="title"/>
          </p:nvPr>
        </p:nvSpPr>
        <p:spPr/>
        <p:txBody>
          <a:bodyPr/>
          <a:lstStyle/>
          <a:p>
            <a:r>
              <a:rPr lang="en-GB" dirty="0"/>
              <a:t>At what stage would you most likely perform HRR testing for this patient</a:t>
            </a:r>
            <a:br>
              <a:rPr lang="en-GB" dirty="0"/>
            </a:br>
            <a:endParaRPr lang="en-GB" dirty="0"/>
          </a:p>
        </p:txBody>
      </p:sp>
      <p:sp>
        <p:nvSpPr>
          <p:cNvPr id="10" name="Slide Number Placeholder 9">
            <a:extLst>
              <a:ext uri="{FF2B5EF4-FFF2-40B4-BE49-F238E27FC236}">
                <a16:creationId xmlns="" xmlns:a16="http://schemas.microsoft.com/office/drawing/2014/main" id="{6340D418-B73B-2949-A624-705549945452}"/>
              </a:ext>
            </a:extLst>
          </p:cNvPr>
          <p:cNvSpPr>
            <a:spLocks noGrp="1"/>
          </p:cNvSpPr>
          <p:nvPr>
            <p:ph type="sldNum" sz="quarter" idx="4"/>
          </p:nvPr>
        </p:nvSpPr>
        <p:spPr/>
        <p:txBody>
          <a:bodyPr/>
          <a:lstStyle/>
          <a:p>
            <a:fld id="{FCE43C0F-8A7B-3A4B-9DB5-B3472E36E833}" type="slidenum">
              <a:rPr lang="en-GB" smtClean="0"/>
              <a:pPr/>
              <a:t>29</a:t>
            </a:fld>
            <a:endParaRPr lang="en-GB" dirty="0"/>
          </a:p>
        </p:txBody>
      </p:sp>
      <p:sp>
        <p:nvSpPr>
          <p:cNvPr id="5" name="Content Placeholder 9">
            <a:extLst>
              <a:ext uri="{FF2B5EF4-FFF2-40B4-BE49-F238E27FC236}">
                <a16:creationId xmlns="" xmlns:a16="http://schemas.microsoft.com/office/drawing/2014/main" id="{99BA176A-B817-E195-DC83-EA24445CE610}"/>
              </a:ext>
            </a:extLst>
          </p:cNvPr>
          <p:cNvSpPr txBox="1">
            <a:spLocks/>
          </p:cNvSpPr>
          <p:nvPr/>
        </p:nvSpPr>
        <p:spPr>
          <a:xfrm>
            <a:off x="620184" y="6326615"/>
            <a:ext cx="8116800" cy="365125"/>
          </a:xfrm>
          <a:prstGeom prst="rect">
            <a:avLst/>
          </a:prstGeom>
        </p:spPr>
        <p:txBody>
          <a:bodyPr vert="horz" lIns="0" tIns="0" rIns="0" bIns="0" rtlCol="0" anchor="ctr" anchorCtr="0">
            <a:noAutofit/>
          </a:bodyPr>
          <a:lstStyle>
            <a:lvl1pPr marL="0" indent="0" algn="l" defTabSz="457200" rtl="0" eaLnBrk="1" latinLnBrk="0" hangingPunct="1">
              <a:spcBef>
                <a:spcPts val="200"/>
              </a:spcBef>
              <a:buClr>
                <a:schemeClr val="accent1"/>
              </a:buClr>
              <a:buFont typeface="Arial"/>
              <a:buNone/>
              <a:defRPr sz="1000" b="0" i="0" kern="1200" spc="-30" baseline="0">
                <a:solidFill>
                  <a:srgbClr val="5D8298"/>
                </a:solidFill>
                <a:latin typeface="Arial" panose="020B0604020202020204" pitchFamily="34" charset="0"/>
                <a:ea typeface="+mn-ea"/>
                <a:cs typeface="Arial" panose="020B0604020202020204" pitchFamily="34" charset="0"/>
              </a:defRPr>
            </a:lvl1pPr>
            <a:lvl2pPr marL="457200" indent="0" algn="l" defTabSz="457200" rtl="0" eaLnBrk="1" latinLnBrk="0" hangingPunct="1">
              <a:spcBef>
                <a:spcPts val="600"/>
              </a:spcBef>
              <a:buClr>
                <a:schemeClr val="accent1"/>
              </a:buClr>
              <a:buFont typeface="Lucida Grande"/>
              <a:buNone/>
              <a:defRPr sz="1200" b="0" i="0" kern="1200">
                <a:solidFill>
                  <a:srgbClr val="5D8298"/>
                </a:solidFill>
                <a:latin typeface="PT Sans Narrow"/>
                <a:ea typeface="+mn-ea"/>
                <a:cs typeface="PT Sans Narrow"/>
              </a:defRPr>
            </a:lvl2pPr>
            <a:lvl3pPr marL="914400" indent="0" algn="l" defTabSz="457200" rtl="0" eaLnBrk="1" latinLnBrk="0" hangingPunct="1">
              <a:spcBef>
                <a:spcPts val="400"/>
              </a:spcBef>
              <a:buClr>
                <a:schemeClr val="accent1"/>
              </a:buClr>
              <a:buFont typeface="Arial"/>
              <a:buNone/>
              <a:defRPr sz="1200" b="0" i="0" kern="1200">
                <a:solidFill>
                  <a:srgbClr val="5D8298"/>
                </a:solidFill>
                <a:latin typeface="PT Sans Narrow"/>
                <a:ea typeface="+mn-ea"/>
                <a:cs typeface="PT Sans Narrow"/>
              </a:defRPr>
            </a:lvl3pPr>
            <a:lvl4pPr marL="1371600" indent="0" algn="l" defTabSz="457200" rtl="0" eaLnBrk="1" latinLnBrk="0" hangingPunct="1">
              <a:spcBef>
                <a:spcPts val="0"/>
              </a:spcBef>
              <a:buClr>
                <a:schemeClr val="accent1"/>
              </a:buClr>
              <a:buFont typeface="Arial"/>
              <a:buNone/>
              <a:defRPr sz="1200" b="0" i="0" kern="1200">
                <a:solidFill>
                  <a:srgbClr val="5D8298"/>
                </a:solidFill>
                <a:latin typeface="PT Sans Narrow"/>
                <a:ea typeface="+mn-ea"/>
                <a:cs typeface="PT Sans Narrow"/>
              </a:defRPr>
            </a:lvl4pPr>
            <a:lvl5pPr marL="1828800" indent="0" algn="l" defTabSz="457200" rtl="0" eaLnBrk="1" latinLnBrk="0" hangingPunct="1">
              <a:spcBef>
                <a:spcPts val="0"/>
              </a:spcBef>
              <a:buClr>
                <a:schemeClr val="accent1"/>
              </a:buClr>
              <a:buFont typeface="Arial"/>
              <a:buNone/>
              <a:defRPr sz="1200" b="0" i="0" kern="1200">
                <a:solidFill>
                  <a:srgbClr val="5D8298"/>
                </a:solidFill>
                <a:latin typeface="PT Sans Narrow"/>
                <a:ea typeface="+mn-ea"/>
                <a:cs typeface="PT Sans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dirty="0"/>
              <a:t>HRR, homologous recombination repair; mCRPC, metastatic castration-resistant prostate cancer; mHSPC, metastatic hormone-sensitive prostate cancer</a:t>
            </a:r>
          </a:p>
        </p:txBody>
      </p:sp>
      <p:pic>
        <p:nvPicPr>
          <p:cNvPr id="6" name="Picture 5" descr="Graphical user interface, text, application, email&#10;&#10;Description automatically generated">
            <a:extLst>
              <a:ext uri="{FF2B5EF4-FFF2-40B4-BE49-F238E27FC236}">
                <a16:creationId xmlns="" xmlns:a16="http://schemas.microsoft.com/office/drawing/2014/main" id="{EE27024D-5F0B-9E78-1BFA-F49F8D9D22EC}"/>
              </a:ext>
            </a:extLst>
          </p:cNvPr>
          <p:cNvPicPr>
            <a:picLocks noChangeAspect="1"/>
          </p:cNvPicPr>
          <p:nvPr/>
        </p:nvPicPr>
        <p:blipFill>
          <a:blip r:embed="rId3"/>
          <a:stretch>
            <a:fillRect/>
          </a:stretch>
        </p:blipFill>
        <p:spPr>
          <a:xfrm>
            <a:off x="6409603" y="1827602"/>
            <a:ext cx="5172797" cy="3724795"/>
          </a:xfrm>
          <a:prstGeom prst="rect">
            <a:avLst/>
          </a:prstGeom>
          <a:ln>
            <a:solidFill>
              <a:schemeClr val="tx1"/>
            </a:solidFill>
          </a:ln>
        </p:spPr>
      </p:pic>
    </p:spTree>
    <p:extLst>
      <p:ext uri="{BB962C8B-B14F-4D97-AF65-F5344CB8AC3E}">
        <p14:creationId xmlns:p14="http://schemas.microsoft.com/office/powerpoint/2010/main" val="14706628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 xmlns:a16="http://schemas.microsoft.com/office/drawing/2014/main" id="{9D610F8C-B2D7-F145-B932-461A30393063}"/>
              </a:ext>
            </a:extLst>
          </p:cNvPr>
          <p:cNvSpPr>
            <a:spLocks noGrp="1"/>
          </p:cNvSpPr>
          <p:nvPr>
            <p:ph sz="quarter" idx="12"/>
          </p:nvPr>
        </p:nvSpPr>
        <p:spPr>
          <a:xfrm>
            <a:off x="620184" y="2137941"/>
            <a:ext cx="10963200" cy="4181584"/>
          </a:xfrm>
        </p:spPr>
        <p:txBody>
          <a:bodyPr/>
          <a:lstStyle/>
          <a:p>
            <a:pPr>
              <a:spcAft>
                <a:spcPts val="1200"/>
              </a:spcAft>
              <a:buFont typeface="Arial" panose="020B0604020202020204" pitchFamily="34" charset="0"/>
              <a:buChar char="•"/>
            </a:pPr>
            <a:r>
              <a:rPr lang="en-GB" dirty="0"/>
              <a:t>Recognise the efficacy and safety profiles of PARP inhibitors for patients with prostate cancer, including an overview of the data in other tumour types</a:t>
            </a:r>
          </a:p>
          <a:p>
            <a:pPr>
              <a:spcAft>
                <a:spcPts val="1200"/>
              </a:spcAft>
              <a:buFont typeface="Arial" panose="020B0604020202020204" pitchFamily="34" charset="0"/>
              <a:buChar char="•"/>
            </a:pPr>
            <a:r>
              <a:rPr lang="en-GB" dirty="0"/>
              <a:t>Implement testing strategies to predict if a patient with prostate cancer is likely to respond to a PARP inhibitor or some other treatment</a:t>
            </a:r>
          </a:p>
          <a:p>
            <a:pPr>
              <a:spcAft>
                <a:spcPts val="1200"/>
              </a:spcAft>
              <a:buFont typeface="Arial" panose="020B0604020202020204" pitchFamily="34" charset="0"/>
              <a:buChar char="•"/>
            </a:pPr>
            <a:r>
              <a:rPr lang="en-GB" dirty="0"/>
              <a:t>Understand the data from combination studies with PARP inhibitors, their appropriate implementation in treatment strategies, and their impact on clinical practice</a:t>
            </a:r>
          </a:p>
          <a:p>
            <a:pPr marL="0" indent="0">
              <a:spcAft>
                <a:spcPts val="1200"/>
              </a:spcAft>
              <a:buNone/>
            </a:pPr>
            <a:endParaRPr lang="en-GB" dirty="0"/>
          </a:p>
        </p:txBody>
      </p:sp>
      <p:sp>
        <p:nvSpPr>
          <p:cNvPr id="3" name="Title 2">
            <a:extLst>
              <a:ext uri="{FF2B5EF4-FFF2-40B4-BE49-F238E27FC236}">
                <a16:creationId xmlns="" xmlns:a16="http://schemas.microsoft.com/office/drawing/2014/main" id="{4EA65A10-1011-5D49-AB5C-6B6CC0E03FE3}"/>
              </a:ext>
            </a:extLst>
          </p:cNvPr>
          <p:cNvSpPr>
            <a:spLocks noGrp="1"/>
          </p:cNvSpPr>
          <p:nvPr>
            <p:ph type="title"/>
          </p:nvPr>
        </p:nvSpPr>
        <p:spPr/>
        <p:txBody>
          <a:bodyPr/>
          <a:lstStyle/>
          <a:p>
            <a:r>
              <a:rPr lang="en-GB" dirty="0"/>
              <a:t>Today you will learn how to…</a:t>
            </a:r>
          </a:p>
        </p:txBody>
      </p:sp>
      <p:sp>
        <p:nvSpPr>
          <p:cNvPr id="5" name="Slide Number Placeholder 4">
            <a:extLst>
              <a:ext uri="{FF2B5EF4-FFF2-40B4-BE49-F238E27FC236}">
                <a16:creationId xmlns="" xmlns:a16="http://schemas.microsoft.com/office/drawing/2014/main" id="{0A6D2E45-5C08-BB46-AAF3-D887059DFD20}"/>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E43C0F-8A7B-3A4B-9DB5-B3472E36E833}" type="slidenum">
              <a:rPr kumimoji="0" lang="en-GB" sz="1100" b="0" i="0" u="none" strike="noStrike" kern="1200" cap="none" spc="0" normalizeH="0" baseline="0" noProof="0" smtClean="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100" b="0" i="0" u="none" strike="noStrike" kern="1200" cap="none" spc="0" normalizeH="0" baseline="0" noProof="0" dirty="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endParaRPr>
          </a:p>
        </p:txBody>
      </p:sp>
      <p:sp>
        <p:nvSpPr>
          <p:cNvPr id="8" name="Content Placeholder 4">
            <a:extLst>
              <a:ext uri="{FF2B5EF4-FFF2-40B4-BE49-F238E27FC236}">
                <a16:creationId xmlns="" xmlns:a16="http://schemas.microsoft.com/office/drawing/2014/main" id="{BD56ABCC-B7BD-4FB5-8F7F-4A3D00609CF7}"/>
              </a:ext>
            </a:extLst>
          </p:cNvPr>
          <p:cNvSpPr txBox="1">
            <a:spLocks/>
          </p:cNvSpPr>
          <p:nvPr/>
        </p:nvSpPr>
        <p:spPr>
          <a:xfrm>
            <a:off x="620183" y="6309216"/>
            <a:ext cx="10180339" cy="365125"/>
          </a:xfrm>
          <a:prstGeom prst="rect">
            <a:avLst/>
          </a:prstGeom>
        </p:spPr>
        <p:txBody>
          <a:bodyPr vert="horz" lIns="0" tIns="0" rIns="0" bIns="0" rtlCol="0" anchor="ctr" anchorCtr="0">
            <a:noAutofit/>
          </a:bodyPr>
          <a:lstStyle>
            <a:lvl1pPr marL="0" indent="0" algn="l" defTabSz="457200" rtl="0" eaLnBrk="1" latinLnBrk="0" hangingPunct="1">
              <a:spcBef>
                <a:spcPts val="300"/>
              </a:spcBef>
              <a:buClr>
                <a:schemeClr val="accent1"/>
              </a:buClr>
              <a:buFont typeface="Arial"/>
              <a:buNone/>
              <a:defRPr sz="1200" b="0" i="0" kern="1200" spc="-30" baseline="0">
                <a:solidFill>
                  <a:srgbClr val="5D8298"/>
                </a:solidFill>
                <a:latin typeface="Arial" panose="020B0604020202020204" pitchFamily="34" charset="0"/>
                <a:ea typeface="+mn-ea"/>
                <a:cs typeface="Arial" panose="020B0604020202020204" pitchFamily="34" charset="0"/>
              </a:defRPr>
            </a:lvl1pPr>
            <a:lvl2pPr marL="457200" indent="0" algn="l" defTabSz="457200" rtl="0" eaLnBrk="1" latinLnBrk="0" hangingPunct="1">
              <a:spcBef>
                <a:spcPts val="600"/>
              </a:spcBef>
              <a:buClr>
                <a:schemeClr val="accent1"/>
              </a:buClr>
              <a:buFont typeface="Lucida Grande"/>
              <a:buNone/>
              <a:defRPr sz="1200" b="0" i="0" kern="1200">
                <a:solidFill>
                  <a:srgbClr val="5D8298"/>
                </a:solidFill>
                <a:latin typeface="PT Sans Narrow"/>
                <a:ea typeface="+mn-ea"/>
                <a:cs typeface="PT Sans Narrow"/>
              </a:defRPr>
            </a:lvl2pPr>
            <a:lvl3pPr marL="914400" indent="0" algn="l" defTabSz="457200" rtl="0" eaLnBrk="1" latinLnBrk="0" hangingPunct="1">
              <a:spcBef>
                <a:spcPts val="400"/>
              </a:spcBef>
              <a:buClr>
                <a:schemeClr val="accent1"/>
              </a:buClr>
              <a:buFont typeface="Arial"/>
              <a:buNone/>
              <a:defRPr sz="1200" b="0" i="0" kern="1200">
                <a:solidFill>
                  <a:srgbClr val="5D8298"/>
                </a:solidFill>
                <a:latin typeface="PT Sans Narrow"/>
                <a:ea typeface="+mn-ea"/>
                <a:cs typeface="PT Sans Narrow"/>
              </a:defRPr>
            </a:lvl3pPr>
            <a:lvl4pPr marL="1371600" indent="0" algn="l" defTabSz="457200" rtl="0" eaLnBrk="1" latinLnBrk="0" hangingPunct="1">
              <a:spcBef>
                <a:spcPts val="0"/>
              </a:spcBef>
              <a:buClr>
                <a:schemeClr val="accent1"/>
              </a:buClr>
              <a:buFont typeface="Arial"/>
              <a:buNone/>
              <a:defRPr sz="1200" b="0" i="0" kern="1200">
                <a:solidFill>
                  <a:srgbClr val="5D8298"/>
                </a:solidFill>
                <a:latin typeface="PT Sans Narrow"/>
                <a:ea typeface="+mn-ea"/>
                <a:cs typeface="PT Sans Narrow"/>
              </a:defRPr>
            </a:lvl4pPr>
            <a:lvl5pPr marL="1828800" indent="0" algn="l" defTabSz="457200" rtl="0" eaLnBrk="1" latinLnBrk="0" hangingPunct="1">
              <a:spcBef>
                <a:spcPts val="0"/>
              </a:spcBef>
              <a:buClr>
                <a:schemeClr val="accent1"/>
              </a:buClr>
              <a:buFont typeface="Arial"/>
              <a:buNone/>
              <a:defRPr sz="1200" b="0" i="0" kern="1200">
                <a:solidFill>
                  <a:srgbClr val="5D8298"/>
                </a:solidFill>
                <a:latin typeface="PT Sans Narrow"/>
                <a:ea typeface="+mn-ea"/>
                <a:cs typeface="PT Sans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1000" dirty="0"/>
              <a:t>PARP, poly-ADP ribose polymerase</a:t>
            </a:r>
          </a:p>
        </p:txBody>
      </p:sp>
    </p:spTree>
    <p:extLst>
      <p:ext uri="{BB962C8B-B14F-4D97-AF65-F5344CB8AC3E}">
        <p14:creationId xmlns:p14="http://schemas.microsoft.com/office/powerpoint/2010/main" val="9283020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a:extLst>
              <a:ext uri="{FF2B5EF4-FFF2-40B4-BE49-F238E27FC236}">
                <a16:creationId xmlns="" xmlns:a16="http://schemas.microsoft.com/office/drawing/2014/main" id="{7DF53F6E-0AA7-8745-B938-C0D1BA0FC583}"/>
              </a:ext>
            </a:extLst>
          </p:cNvPr>
          <p:cNvSpPr txBox="1">
            <a:spLocks/>
          </p:cNvSpPr>
          <p:nvPr/>
        </p:nvSpPr>
        <p:spPr>
          <a:xfrm>
            <a:off x="0" y="0"/>
            <a:ext cx="0" cy="0"/>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18DA6CFC-1861-4C15-81E1-7D7871A33D94}" type="slidenum">
              <a:rPr lang="en-GB" sz="1200" smtClean="0">
                <a:solidFill>
                  <a:srgbClr val="262626">
                    <a:tint val="75000"/>
                  </a:srgbClr>
                </a:solidFill>
                <a:latin typeface="Arial Narrow"/>
              </a:rPr>
              <a:pPr algn="r">
                <a:defRPr/>
              </a:pPr>
              <a:t>30</a:t>
            </a:fld>
            <a:endParaRPr lang="en-GB" sz="1200" dirty="0">
              <a:solidFill>
                <a:srgbClr val="262626">
                  <a:tint val="75000"/>
                </a:srgbClr>
              </a:solidFill>
              <a:latin typeface="Arial Narrow"/>
            </a:endParaRPr>
          </a:p>
        </p:txBody>
      </p:sp>
      <p:sp>
        <p:nvSpPr>
          <p:cNvPr id="8" name="Arrow: Right 2">
            <a:extLst>
              <a:ext uri="{FF2B5EF4-FFF2-40B4-BE49-F238E27FC236}">
                <a16:creationId xmlns="" xmlns:a16="http://schemas.microsoft.com/office/drawing/2014/main" id="{28DF3F55-BDB8-254E-B63E-B850B4810627}"/>
              </a:ext>
            </a:extLst>
          </p:cNvPr>
          <p:cNvSpPr/>
          <p:nvPr/>
        </p:nvSpPr>
        <p:spPr>
          <a:xfrm>
            <a:off x="590550" y="3555227"/>
            <a:ext cx="11168830" cy="533400"/>
          </a:xfrm>
          <a:prstGeom prst="right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cs typeface="Arial" panose="020B0604020202020204" pitchFamily="34" charset="0"/>
            </a:endParaRPr>
          </a:p>
        </p:txBody>
      </p:sp>
      <p:grpSp>
        <p:nvGrpSpPr>
          <p:cNvPr id="9" name="Group 8">
            <a:extLst>
              <a:ext uri="{FF2B5EF4-FFF2-40B4-BE49-F238E27FC236}">
                <a16:creationId xmlns="" xmlns:a16="http://schemas.microsoft.com/office/drawing/2014/main" id="{F952EAFB-D863-374C-9EA2-80E4F936D39C}"/>
              </a:ext>
            </a:extLst>
          </p:cNvPr>
          <p:cNvGrpSpPr/>
          <p:nvPr/>
        </p:nvGrpSpPr>
        <p:grpSpPr>
          <a:xfrm>
            <a:off x="527013" y="3335991"/>
            <a:ext cx="928228" cy="893404"/>
            <a:chOff x="432620" y="3209764"/>
            <a:chExt cx="928228" cy="893404"/>
          </a:xfrm>
        </p:grpSpPr>
        <p:sp>
          <p:nvSpPr>
            <p:cNvPr id="10" name="Oval 9">
              <a:extLst>
                <a:ext uri="{FF2B5EF4-FFF2-40B4-BE49-F238E27FC236}">
                  <a16:creationId xmlns="" xmlns:a16="http://schemas.microsoft.com/office/drawing/2014/main" id="{41E4DFCF-041F-0241-BCE5-F85F7C500C60}"/>
                </a:ext>
              </a:extLst>
            </p:cNvPr>
            <p:cNvSpPr/>
            <p:nvPr/>
          </p:nvSpPr>
          <p:spPr bwMode="auto">
            <a:xfrm>
              <a:off x="432620" y="3209764"/>
              <a:ext cx="928228" cy="893404"/>
            </a:xfrm>
            <a:prstGeom prst="ellipse">
              <a:avLst/>
            </a:prstGeom>
            <a:solidFill>
              <a:schemeClr val="accent1"/>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11" name="Graphic 10" descr="Man with solid fill">
              <a:extLst>
                <a:ext uri="{FF2B5EF4-FFF2-40B4-BE49-F238E27FC236}">
                  <a16:creationId xmlns="" xmlns:a16="http://schemas.microsoft.com/office/drawing/2014/main" id="{698A9A3A-334A-794D-8702-E761CEED8B3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536573" y="3289703"/>
              <a:ext cx="682222" cy="682222"/>
            </a:xfrm>
            <a:prstGeom prst="rect">
              <a:avLst/>
            </a:prstGeom>
          </p:spPr>
        </p:pic>
      </p:grpSp>
      <p:sp>
        <p:nvSpPr>
          <p:cNvPr id="13" name="Rectangle: Rounded Corners 24">
            <a:extLst>
              <a:ext uri="{FF2B5EF4-FFF2-40B4-BE49-F238E27FC236}">
                <a16:creationId xmlns="" xmlns:a16="http://schemas.microsoft.com/office/drawing/2014/main" id="{50CE90EF-24C5-294D-BCFD-AD1FB7813AC5}"/>
              </a:ext>
            </a:extLst>
          </p:cNvPr>
          <p:cNvSpPr/>
          <p:nvPr/>
        </p:nvSpPr>
        <p:spPr>
          <a:xfrm>
            <a:off x="620183" y="4559240"/>
            <a:ext cx="5390153" cy="1442235"/>
          </a:xfrm>
          <a:prstGeom prst="roundRect">
            <a:avLst>
              <a:gd name="adj" fmla="val 8697"/>
            </a:avLst>
          </a:prstGeom>
          <a:solidFill>
            <a:schemeClr val="bg1"/>
          </a:solidFill>
          <a:ln w="25400" cap="flat" cmpd="sng" algn="ctr">
            <a:solidFill>
              <a:schemeClr val="tx2"/>
            </a:solidFill>
            <a:prstDash val="solid"/>
          </a:ln>
          <a:effectLst/>
        </p:spPr>
        <p:txBody>
          <a:bodyPr spcFirstLastPara="0" vert="horz" wrap="square" lIns="77705" tIns="77705" rIns="77705" bIns="77705" numCol="1" spcCol="1270" anchor="t"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l" defTabSz="566710" rtl="0" eaLnBrk="1" fontAlgn="auto" latinLnBrk="0" hangingPunct="1">
              <a:lnSpc>
                <a:spcPct val="90000"/>
              </a:lnSpc>
              <a:spcBef>
                <a:spcPct val="0"/>
              </a:spcBef>
              <a:spcAft>
                <a:spcPct val="35000"/>
              </a:spcAft>
              <a:buClrTx/>
              <a:buSzTx/>
              <a:buFontTx/>
              <a:buNone/>
              <a:tabLst/>
              <a:defRPr/>
            </a:pPr>
            <a:r>
              <a:rPr kumimoji="0" lang="en-GB" sz="1200" b="1"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Biopsy: </a:t>
            </a:r>
            <a:r>
              <a:rPr kumimoji="0" lang="en-GB" sz="1200"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9/12 cores; adenocarcinoma Gleason 4+4 </a:t>
            </a:r>
          </a:p>
          <a:p>
            <a:pPr marR="0" lvl="0" algn="l" defTabSz="566710" rtl="0" eaLnBrk="1" fontAlgn="auto" latinLnBrk="0" hangingPunct="1">
              <a:lnSpc>
                <a:spcPct val="90000"/>
              </a:lnSpc>
              <a:spcBef>
                <a:spcPct val="0"/>
              </a:spcBef>
              <a:spcAft>
                <a:spcPct val="35000"/>
              </a:spcAft>
              <a:buClrTx/>
              <a:buSzTx/>
              <a:buFontTx/>
              <a:buNone/>
              <a:tabLst/>
              <a:defRPr/>
            </a:pPr>
            <a:r>
              <a:rPr kumimoji="0" lang="en-GB" sz="1200" b="1"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Staging: </a:t>
            </a:r>
            <a:r>
              <a:rPr kumimoji="0" lang="en-GB" sz="1200"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T2b/T3 by DRE</a:t>
            </a:r>
          </a:p>
          <a:p>
            <a:pPr marR="0" lvl="0" algn="l" defTabSz="566710" rtl="0" eaLnBrk="1" fontAlgn="auto" latinLnBrk="0" hangingPunct="1">
              <a:lnSpc>
                <a:spcPct val="90000"/>
              </a:lnSpc>
              <a:spcBef>
                <a:spcPct val="0"/>
              </a:spcBef>
              <a:spcAft>
                <a:spcPct val="35000"/>
              </a:spcAft>
              <a:buClrTx/>
              <a:buSzTx/>
              <a:buFontTx/>
              <a:buNone/>
              <a:tabLst/>
              <a:defRPr/>
            </a:pPr>
            <a:r>
              <a:rPr kumimoji="0" lang="en-GB" sz="1200" b="1"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Imaging: </a:t>
            </a:r>
          </a:p>
          <a:p>
            <a:pPr marL="285750" marR="0" lvl="0" indent="-285750" algn="l" defTabSz="56671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GB" sz="1200" b="1"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Metastases in hip, lumbar spine and ribs </a:t>
            </a:r>
          </a:p>
          <a:p>
            <a:pPr marL="285750" marR="0" lvl="0" indent="-285750" algn="l" defTabSz="56671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GB" sz="1200" b="1"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Multiple retroperitoneal lymph nodes between 1 and 3 cm and 2 pulmonary nodules suspicious of metastases</a:t>
            </a:r>
            <a:endParaRPr kumimoji="0" lang="en-GB" sz="1600" b="1"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a:p>
            <a:pPr marL="0" marR="0" lvl="0" indent="0" algn="ctr" defTabSz="566710" rtl="0" eaLnBrk="1" fontAlgn="auto" latinLnBrk="0" hangingPunct="1">
              <a:lnSpc>
                <a:spcPct val="90000"/>
              </a:lnSpc>
              <a:spcBef>
                <a:spcPct val="0"/>
              </a:spcBef>
              <a:spcAft>
                <a:spcPct val="35000"/>
              </a:spcAft>
              <a:buClrTx/>
              <a:buSzTx/>
              <a:buFontTx/>
              <a:buNone/>
              <a:tabLst/>
              <a:defRPr/>
            </a:pPr>
            <a:r>
              <a:rPr kumimoji="0" lang="en-GB" sz="1600" b="1"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a:t>
            </a:r>
          </a:p>
        </p:txBody>
      </p:sp>
      <p:grpSp>
        <p:nvGrpSpPr>
          <p:cNvPr id="15" name="Group 14">
            <a:extLst>
              <a:ext uri="{FF2B5EF4-FFF2-40B4-BE49-F238E27FC236}">
                <a16:creationId xmlns="" xmlns:a16="http://schemas.microsoft.com/office/drawing/2014/main" id="{A9F52329-099E-AE4D-BCC9-7AE9708F0D90}"/>
              </a:ext>
            </a:extLst>
          </p:cNvPr>
          <p:cNvGrpSpPr/>
          <p:nvPr/>
        </p:nvGrpSpPr>
        <p:grpSpPr>
          <a:xfrm>
            <a:off x="5729097" y="2867462"/>
            <a:ext cx="1229264" cy="1423585"/>
            <a:chOff x="5693886" y="2741235"/>
            <a:chExt cx="1229264" cy="1423585"/>
          </a:xfrm>
        </p:grpSpPr>
        <p:sp>
          <p:nvSpPr>
            <p:cNvPr id="16" name="Oval 15">
              <a:extLst>
                <a:ext uri="{FF2B5EF4-FFF2-40B4-BE49-F238E27FC236}">
                  <a16:creationId xmlns="" xmlns:a16="http://schemas.microsoft.com/office/drawing/2014/main" id="{29A1FE96-302D-1144-A8DD-05E80A5E1456}"/>
                </a:ext>
              </a:extLst>
            </p:cNvPr>
            <p:cNvSpPr/>
            <p:nvPr/>
          </p:nvSpPr>
          <p:spPr bwMode="auto">
            <a:xfrm>
              <a:off x="5826889" y="3271416"/>
              <a:ext cx="928228" cy="893404"/>
            </a:xfrm>
            <a:prstGeom prst="ellipse">
              <a:avLst/>
            </a:prstGeom>
            <a:solidFill>
              <a:schemeClr val="accent1"/>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7" name="TextBox 16">
              <a:extLst>
                <a:ext uri="{FF2B5EF4-FFF2-40B4-BE49-F238E27FC236}">
                  <a16:creationId xmlns="" xmlns:a16="http://schemas.microsoft.com/office/drawing/2014/main" id="{9599806C-BA71-B548-A7D2-01A86230B35A}"/>
                </a:ext>
              </a:extLst>
            </p:cNvPr>
            <p:cNvSpPr txBox="1"/>
            <p:nvPr/>
          </p:nvSpPr>
          <p:spPr>
            <a:xfrm>
              <a:off x="5807839" y="3348459"/>
              <a:ext cx="928228" cy="646331"/>
            </a:xfrm>
            <a:prstGeom prst="rect">
              <a:avLst/>
            </a:prstGeom>
            <a:noFill/>
          </p:spPr>
          <p:txBody>
            <a:bodyPr wrap="square" lIns="0" rIns="0" rtlCol="0">
              <a:spAutoFit/>
            </a:bodyPr>
            <a:lstStyle/>
            <a:p>
              <a:pPr algn="ctr"/>
              <a:r>
                <a:rPr lang="en-GB" dirty="0">
                  <a:solidFill>
                    <a:schemeClr val="bg1"/>
                  </a:solidFill>
                  <a:latin typeface="Arial" panose="020B0604020202020204" pitchFamily="34" charset="0"/>
                  <a:cs typeface="Arial" panose="020B0604020202020204" pitchFamily="34" charset="0"/>
                </a:rPr>
                <a:t>12 months</a:t>
              </a:r>
            </a:p>
          </p:txBody>
        </p:sp>
        <p:sp>
          <p:nvSpPr>
            <p:cNvPr id="18" name="Rectangle: Rounded Corners 31">
              <a:extLst>
                <a:ext uri="{FF2B5EF4-FFF2-40B4-BE49-F238E27FC236}">
                  <a16:creationId xmlns="" xmlns:a16="http://schemas.microsoft.com/office/drawing/2014/main" id="{230270D1-9BC3-CC48-88A0-CF92B19F8180}"/>
                </a:ext>
              </a:extLst>
            </p:cNvPr>
            <p:cNvSpPr/>
            <p:nvPr/>
          </p:nvSpPr>
          <p:spPr>
            <a:xfrm>
              <a:off x="5693886" y="2741235"/>
              <a:ext cx="1229264" cy="385994"/>
            </a:xfrm>
            <a:prstGeom prst="roundRect">
              <a:avLst/>
            </a:prstGeom>
            <a:solidFill>
              <a:schemeClr val="tx2"/>
            </a:solidFill>
            <a:ln w="25400" cap="flat" cmpd="sng" algn="ctr">
              <a:solidFill>
                <a:schemeClr val="tx2"/>
              </a:solidFill>
              <a:prstDash val="solid"/>
            </a:ln>
            <a:effectLst/>
          </p:spPr>
          <p:txBody>
            <a:bodyPr spcFirstLastPara="0" vert="horz" wrap="square" lIns="0" tIns="77705" rIns="0" bIns="77705" numCol="1" spcCol="1270" anchor="t"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566710" rtl="0" eaLnBrk="1" fontAlgn="auto" latinLnBrk="0" hangingPunct="1">
                <a:lnSpc>
                  <a:spcPct val="90000"/>
                </a:lnSpc>
                <a:spcBef>
                  <a:spcPct val="0"/>
                </a:spcBef>
                <a:spcAft>
                  <a:spcPct val="35000"/>
                </a:spcAft>
                <a:buClrTx/>
                <a:buSzTx/>
                <a:buFontTx/>
                <a:buNone/>
                <a:tabLst/>
                <a:defRPr/>
              </a:pPr>
              <a:r>
                <a:rPr kumimoji="0" lang="en-GB" sz="14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PSA nadir 0.9</a:t>
              </a:r>
              <a:endParaRPr kumimoji="0" lang="en-GB" sz="18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a:p>
              <a:pPr marL="0" marR="0" lvl="0" indent="0" algn="ctr" defTabSz="566710" rtl="0" eaLnBrk="1" fontAlgn="auto" latinLnBrk="0" hangingPunct="1">
                <a:lnSpc>
                  <a:spcPct val="90000"/>
                </a:lnSpc>
                <a:spcBef>
                  <a:spcPct val="0"/>
                </a:spcBef>
                <a:spcAft>
                  <a:spcPct val="35000"/>
                </a:spcAft>
                <a:buClrTx/>
                <a:buSzTx/>
                <a:buFontTx/>
                <a:buNone/>
                <a:tabLst/>
                <a:defRPr/>
              </a:pPr>
              <a:endParaRPr kumimoji="0" lang="en-GB" sz="1800" b="1"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a:p>
              <a:pPr marL="0" marR="0" lvl="0" indent="0" algn="ctr" defTabSz="566710" rtl="0" eaLnBrk="1" fontAlgn="auto" latinLnBrk="0" hangingPunct="1">
                <a:lnSpc>
                  <a:spcPct val="90000"/>
                </a:lnSpc>
                <a:spcBef>
                  <a:spcPct val="0"/>
                </a:spcBef>
                <a:spcAft>
                  <a:spcPct val="35000"/>
                </a:spcAft>
                <a:buClrTx/>
                <a:buSzTx/>
                <a:buFontTx/>
                <a:buNone/>
                <a:tabLst/>
                <a:defRPr/>
              </a:pPr>
              <a:r>
                <a:rPr kumimoji="0" lang="en-GB" sz="1800" b="1"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a:t>
              </a:r>
            </a:p>
          </p:txBody>
        </p:sp>
      </p:grpSp>
      <p:sp>
        <p:nvSpPr>
          <p:cNvPr id="19" name="Rectangle: Rounded Corners 34">
            <a:extLst>
              <a:ext uri="{FF2B5EF4-FFF2-40B4-BE49-F238E27FC236}">
                <a16:creationId xmlns="" xmlns:a16="http://schemas.microsoft.com/office/drawing/2014/main" id="{8F42313F-26B9-E343-A9EF-C1D687D68CD5}"/>
              </a:ext>
            </a:extLst>
          </p:cNvPr>
          <p:cNvSpPr/>
          <p:nvPr/>
        </p:nvSpPr>
        <p:spPr>
          <a:xfrm>
            <a:off x="524644" y="2868237"/>
            <a:ext cx="1168243" cy="385994"/>
          </a:xfrm>
          <a:prstGeom prst="roundRect">
            <a:avLst/>
          </a:prstGeom>
          <a:solidFill>
            <a:schemeClr val="tx2"/>
          </a:solidFill>
          <a:ln w="25400" cap="flat" cmpd="sng" algn="ctr">
            <a:solidFill>
              <a:schemeClr val="tx2"/>
            </a:solidFill>
            <a:prstDash val="solid"/>
          </a:ln>
          <a:effectLst/>
        </p:spPr>
        <p:txBody>
          <a:bodyPr spcFirstLastPara="0" vert="horz" wrap="square" lIns="77705" tIns="77705" rIns="77705" bIns="77705" numCol="1" spcCol="1270" anchor="t"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566710" rtl="0" eaLnBrk="1" fontAlgn="auto" latinLnBrk="0" hangingPunct="1">
              <a:lnSpc>
                <a:spcPct val="90000"/>
              </a:lnSpc>
              <a:spcBef>
                <a:spcPct val="0"/>
              </a:spcBef>
              <a:spcAft>
                <a:spcPct val="35000"/>
              </a:spcAft>
              <a:buClrTx/>
              <a:buSzTx/>
              <a:buFontTx/>
              <a:buNone/>
              <a:tabLst/>
              <a:defRPr/>
            </a:pPr>
            <a:r>
              <a:rPr kumimoji="0" lang="en-GB" sz="14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PSA 132</a:t>
            </a:r>
            <a:endParaRPr kumimoji="0" lang="en-GB" sz="18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a:p>
            <a:pPr marL="0" marR="0" lvl="0" indent="0" algn="ctr" defTabSz="566710" rtl="0" eaLnBrk="1" fontAlgn="auto" latinLnBrk="0" hangingPunct="1">
              <a:lnSpc>
                <a:spcPct val="90000"/>
              </a:lnSpc>
              <a:spcBef>
                <a:spcPct val="0"/>
              </a:spcBef>
              <a:spcAft>
                <a:spcPct val="35000"/>
              </a:spcAft>
              <a:buClrTx/>
              <a:buSzTx/>
              <a:buFontTx/>
              <a:buNone/>
              <a:tabLst/>
              <a:defRPr/>
            </a:pPr>
            <a:r>
              <a:rPr kumimoji="0" lang="en-GB" sz="18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a:t>
            </a:r>
          </a:p>
        </p:txBody>
      </p:sp>
      <p:grpSp>
        <p:nvGrpSpPr>
          <p:cNvPr id="20" name="Group 19">
            <a:extLst>
              <a:ext uri="{FF2B5EF4-FFF2-40B4-BE49-F238E27FC236}">
                <a16:creationId xmlns="" xmlns:a16="http://schemas.microsoft.com/office/drawing/2014/main" id="{EC5E4DB4-5C62-D144-86A1-8914C1FB6C21}"/>
              </a:ext>
            </a:extLst>
          </p:cNvPr>
          <p:cNvGrpSpPr/>
          <p:nvPr/>
        </p:nvGrpSpPr>
        <p:grpSpPr>
          <a:xfrm>
            <a:off x="7541859" y="2867462"/>
            <a:ext cx="1168243" cy="1423585"/>
            <a:chOff x="8269569" y="2741235"/>
            <a:chExt cx="1168243" cy="1423585"/>
          </a:xfrm>
        </p:grpSpPr>
        <p:sp>
          <p:nvSpPr>
            <p:cNvPr id="21" name="Oval 20">
              <a:extLst>
                <a:ext uri="{FF2B5EF4-FFF2-40B4-BE49-F238E27FC236}">
                  <a16:creationId xmlns="" xmlns:a16="http://schemas.microsoft.com/office/drawing/2014/main" id="{6841CA11-758B-7548-9D52-1F058CC1D8A3}"/>
                </a:ext>
              </a:extLst>
            </p:cNvPr>
            <p:cNvSpPr/>
            <p:nvPr/>
          </p:nvSpPr>
          <p:spPr bwMode="auto">
            <a:xfrm>
              <a:off x="8391486" y="3271416"/>
              <a:ext cx="928228" cy="893404"/>
            </a:xfrm>
            <a:prstGeom prst="ellipse">
              <a:avLst/>
            </a:prstGeom>
            <a:solidFill>
              <a:schemeClr val="accent1"/>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2" name="TextBox 21">
              <a:extLst>
                <a:ext uri="{FF2B5EF4-FFF2-40B4-BE49-F238E27FC236}">
                  <a16:creationId xmlns="" xmlns:a16="http://schemas.microsoft.com/office/drawing/2014/main" id="{1CFBAC7F-0728-8D42-A273-A4C3FA0322D4}"/>
                </a:ext>
              </a:extLst>
            </p:cNvPr>
            <p:cNvSpPr txBox="1"/>
            <p:nvPr/>
          </p:nvSpPr>
          <p:spPr>
            <a:xfrm>
              <a:off x="8389577" y="3372534"/>
              <a:ext cx="928228" cy="646331"/>
            </a:xfrm>
            <a:prstGeom prst="rect">
              <a:avLst/>
            </a:prstGeom>
            <a:noFill/>
          </p:spPr>
          <p:txBody>
            <a:bodyPr wrap="square" lIns="0" rIns="0" rtlCol="0">
              <a:spAutoFit/>
            </a:bodyPr>
            <a:lstStyle/>
            <a:p>
              <a:pPr algn="ctr"/>
              <a:r>
                <a:rPr lang="en-GB" dirty="0">
                  <a:solidFill>
                    <a:schemeClr val="bg1"/>
                  </a:solidFill>
                  <a:latin typeface="Arial" panose="020B0604020202020204" pitchFamily="34" charset="0"/>
                  <a:cs typeface="Arial" panose="020B0604020202020204" pitchFamily="34" charset="0"/>
                </a:rPr>
                <a:t>18 months</a:t>
              </a:r>
            </a:p>
          </p:txBody>
        </p:sp>
        <p:sp>
          <p:nvSpPr>
            <p:cNvPr id="23" name="Rectangle: Rounded Corners 35">
              <a:extLst>
                <a:ext uri="{FF2B5EF4-FFF2-40B4-BE49-F238E27FC236}">
                  <a16:creationId xmlns="" xmlns:a16="http://schemas.microsoft.com/office/drawing/2014/main" id="{AB4B2EFE-81F6-E14E-B7A8-9E74AD78E533}"/>
                </a:ext>
              </a:extLst>
            </p:cNvPr>
            <p:cNvSpPr/>
            <p:nvPr/>
          </p:nvSpPr>
          <p:spPr>
            <a:xfrm>
              <a:off x="8269569" y="2741235"/>
              <a:ext cx="1168243" cy="385994"/>
            </a:xfrm>
            <a:prstGeom prst="roundRect">
              <a:avLst/>
            </a:prstGeom>
            <a:solidFill>
              <a:schemeClr val="tx2"/>
            </a:solidFill>
            <a:ln w="25400" cap="flat" cmpd="sng" algn="ctr">
              <a:solidFill>
                <a:schemeClr val="tx2"/>
              </a:solidFill>
              <a:prstDash val="solid"/>
            </a:ln>
            <a:effectLst/>
          </p:spPr>
          <p:txBody>
            <a:bodyPr spcFirstLastPara="0" vert="horz" wrap="square" lIns="77705" tIns="77705" rIns="77705" bIns="77705" numCol="1" spcCol="1270" anchor="t"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566710" rtl="0" eaLnBrk="1" fontAlgn="auto" latinLnBrk="0" hangingPunct="1">
                <a:lnSpc>
                  <a:spcPct val="90000"/>
                </a:lnSpc>
                <a:spcBef>
                  <a:spcPct val="0"/>
                </a:spcBef>
                <a:spcAft>
                  <a:spcPct val="35000"/>
                </a:spcAft>
                <a:buClrTx/>
                <a:buSzTx/>
                <a:buFontTx/>
                <a:buNone/>
                <a:tabLst/>
                <a:defRPr/>
              </a:pPr>
              <a:r>
                <a:rPr kumimoji="0" lang="en-GB" sz="14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PSA 1.6</a:t>
              </a:r>
              <a:endParaRPr kumimoji="0" lang="en-GB" sz="18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a:p>
              <a:pPr marL="0" marR="0" lvl="0" indent="0" algn="ctr" defTabSz="566710" rtl="0" eaLnBrk="1" fontAlgn="auto" latinLnBrk="0" hangingPunct="1">
                <a:lnSpc>
                  <a:spcPct val="90000"/>
                </a:lnSpc>
                <a:spcBef>
                  <a:spcPct val="0"/>
                </a:spcBef>
                <a:spcAft>
                  <a:spcPct val="35000"/>
                </a:spcAft>
                <a:buClrTx/>
                <a:buSzTx/>
                <a:buFontTx/>
                <a:buNone/>
                <a:tabLst/>
                <a:defRPr/>
              </a:pPr>
              <a:r>
                <a:rPr kumimoji="0" lang="en-GB" sz="18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a:t>
              </a:r>
            </a:p>
          </p:txBody>
        </p:sp>
      </p:grpSp>
      <p:grpSp>
        <p:nvGrpSpPr>
          <p:cNvPr id="25" name="Group 24">
            <a:extLst>
              <a:ext uri="{FF2B5EF4-FFF2-40B4-BE49-F238E27FC236}">
                <a16:creationId xmlns="" xmlns:a16="http://schemas.microsoft.com/office/drawing/2014/main" id="{065AAC60-71BA-FC41-AB12-F5C739AFC9CE}"/>
              </a:ext>
            </a:extLst>
          </p:cNvPr>
          <p:cNvGrpSpPr/>
          <p:nvPr/>
        </p:nvGrpSpPr>
        <p:grpSpPr>
          <a:xfrm>
            <a:off x="9338815" y="3081341"/>
            <a:ext cx="1168243" cy="1421875"/>
            <a:chOff x="10045277" y="2742945"/>
            <a:chExt cx="1168243" cy="1421875"/>
          </a:xfrm>
        </p:grpSpPr>
        <p:sp>
          <p:nvSpPr>
            <p:cNvPr id="27" name="Oval 26">
              <a:extLst>
                <a:ext uri="{FF2B5EF4-FFF2-40B4-BE49-F238E27FC236}">
                  <a16:creationId xmlns="" xmlns:a16="http://schemas.microsoft.com/office/drawing/2014/main" id="{09D031DA-AE36-284B-8097-55BC9557A10A}"/>
                </a:ext>
              </a:extLst>
            </p:cNvPr>
            <p:cNvSpPr/>
            <p:nvPr/>
          </p:nvSpPr>
          <p:spPr bwMode="auto">
            <a:xfrm>
              <a:off x="10139391" y="3271416"/>
              <a:ext cx="928228" cy="893404"/>
            </a:xfrm>
            <a:prstGeom prst="ellipse">
              <a:avLst/>
            </a:prstGeom>
            <a:solidFill>
              <a:schemeClr val="accent1"/>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Arial"/>
              </a:endParaRPr>
            </a:p>
          </p:txBody>
        </p:sp>
        <p:sp>
          <p:nvSpPr>
            <p:cNvPr id="28" name="TextBox 27">
              <a:extLst>
                <a:ext uri="{FF2B5EF4-FFF2-40B4-BE49-F238E27FC236}">
                  <a16:creationId xmlns="" xmlns:a16="http://schemas.microsoft.com/office/drawing/2014/main" id="{6239E75A-C774-4342-9080-528304C7DA7E}"/>
                </a:ext>
              </a:extLst>
            </p:cNvPr>
            <p:cNvSpPr txBox="1"/>
            <p:nvPr/>
          </p:nvSpPr>
          <p:spPr>
            <a:xfrm>
              <a:off x="10146997" y="3372534"/>
              <a:ext cx="928228" cy="646331"/>
            </a:xfrm>
            <a:prstGeom prst="rect">
              <a:avLst/>
            </a:prstGeom>
            <a:noFill/>
          </p:spPr>
          <p:txBody>
            <a:bodyPr wrap="square" lIns="0" rIns="0" rtlCol="0">
              <a:spAutoFit/>
            </a:bodyPr>
            <a:lstStyle/>
            <a:p>
              <a:pPr algn="ctr"/>
              <a:r>
                <a:rPr lang="en-GB" dirty="0">
                  <a:solidFill>
                    <a:schemeClr val="bg1"/>
                  </a:solidFill>
                  <a:latin typeface="Arial" panose="020B0604020202020204" pitchFamily="34" charset="0"/>
                  <a:cs typeface="Arial" panose="020B0604020202020204" pitchFamily="34" charset="0"/>
                </a:rPr>
                <a:t>24 months</a:t>
              </a:r>
            </a:p>
          </p:txBody>
        </p:sp>
        <p:sp>
          <p:nvSpPr>
            <p:cNvPr id="29" name="Rectangle: Rounded Corners 38">
              <a:extLst>
                <a:ext uri="{FF2B5EF4-FFF2-40B4-BE49-F238E27FC236}">
                  <a16:creationId xmlns="" xmlns:a16="http://schemas.microsoft.com/office/drawing/2014/main" id="{F9A78150-DA44-124E-B817-0A6FF1512F79}"/>
                </a:ext>
              </a:extLst>
            </p:cNvPr>
            <p:cNvSpPr/>
            <p:nvPr/>
          </p:nvSpPr>
          <p:spPr>
            <a:xfrm>
              <a:off x="10045277" y="2742945"/>
              <a:ext cx="1168243" cy="385994"/>
            </a:xfrm>
            <a:prstGeom prst="roundRect">
              <a:avLst/>
            </a:prstGeom>
            <a:solidFill>
              <a:schemeClr val="tx2"/>
            </a:solidFill>
            <a:ln w="25400" cap="flat" cmpd="sng" algn="ctr">
              <a:solidFill>
                <a:schemeClr val="tx2"/>
              </a:solidFill>
              <a:prstDash val="solid"/>
            </a:ln>
            <a:effectLst/>
          </p:spPr>
          <p:txBody>
            <a:bodyPr spcFirstLastPara="0" vert="horz" wrap="square" lIns="77705" tIns="77705" rIns="77705" bIns="77705" numCol="1" spcCol="1270" anchor="t"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566710" rtl="0" eaLnBrk="1" fontAlgn="auto" latinLnBrk="0" hangingPunct="1">
                <a:lnSpc>
                  <a:spcPct val="90000"/>
                </a:lnSpc>
                <a:spcBef>
                  <a:spcPct val="0"/>
                </a:spcBef>
                <a:spcAft>
                  <a:spcPct val="35000"/>
                </a:spcAft>
                <a:buClrTx/>
                <a:buSzTx/>
                <a:buFontTx/>
                <a:buNone/>
                <a:tabLst/>
                <a:defRPr/>
              </a:pPr>
              <a:r>
                <a:rPr kumimoji="0" lang="en-GB" sz="1400" b="1" i="0" u="none" strike="noStrike" kern="0" cap="none" spc="0" normalizeH="0" baseline="0" noProof="0" dirty="0">
                  <a:ln>
                    <a:noFill/>
                  </a:ln>
                  <a:solidFill>
                    <a:schemeClr val="bg1"/>
                  </a:solidFill>
                  <a:effectLst/>
                  <a:uLnTx/>
                  <a:uFillTx/>
                  <a:latin typeface="Arial Narrow"/>
                  <a:ea typeface="+mn-ea"/>
                  <a:cs typeface="Arial" panose="020B0604020202020204" pitchFamily="34" charset="0"/>
                </a:rPr>
                <a:t>PSA 3.4</a:t>
              </a:r>
              <a:endParaRPr kumimoji="0" lang="en-GB" sz="1800" b="1" i="0" u="none" strike="noStrike" kern="0" cap="none" spc="0" normalizeH="0" baseline="0" noProof="0" dirty="0">
                <a:ln>
                  <a:noFill/>
                </a:ln>
                <a:solidFill>
                  <a:schemeClr val="bg1"/>
                </a:solidFill>
                <a:effectLst/>
                <a:uLnTx/>
                <a:uFillTx/>
                <a:latin typeface="Arial Narrow"/>
                <a:ea typeface="+mn-ea"/>
                <a:cs typeface="Arial" panose="020B0604020202020204" pitchFamily="34" charset="0"/>
              </a:endParaRPr>
            </a:p>
            <a:p>
              <a:pPr marL="0" marR="0" lvl="0" indent="0" algn="ctr" defTabSz="566710" rtl="0" eaLnBrk="1" fontAlgn="auto" latinLnBrk="0" hangingPunct="1">
                <a:lnSpc>
                  <a:spcPct val="90000"/>
                </a:lnSpc>
                <a:spcBef>
                  <a:spcPct val="0"/>
                </a:spcBef>
                <a:spcAft>
                  <a:spcPct val="35000"/>
                </a:spcAft>
                <a:buClrTx/>
                <a:buSzTx/>
                <a:buFontTx/>
                <a:buNone/>
                <a:tabLst/>
                <a:defRPr/>
              </a:pPr>
              <a:endParaRPr kumimoji="0" lang="en-GB" sz="1800" b="1" i="0" u="none" strike="noStrike" kern="0" cap="none" spc="0" normalizeH="0" baseline="0" noProof="0" dirty="0">
                <a:ln>
                  <a:noFill/>
                </a:ln>
                <a:solidFill>
                  <a:schemeClr val="bg1"/>
                </a:solidFill>
                <a:effectLst/>
                <a:uLnTx/>
                <a:uFillTx/>
                <a:latin typeface="Arial Narrow"/>
                <a:ea typeface="+mn-ea"/>
                <a:cs typeface="Arial" panose="020B0604020202020204" pitchFamily="34" charset="0"/>
              </a:endParaRPr>
            </a:p>
            <a:p>
              <a:pPr marL="0" marR="0" lvl="0" indent="0" algn="ctr" defTabSz="566710" rtl="0" eaLnBrk="1" fontAlgn="auto" latinLnBrk="0" hangingPunct="1">
                <a:lnSpc>
                  <a:spcPct val="90000"/>
                </a:lnSpc>
                <a:spcBef>
                  <a:spcPct val="0"/>
                </a:spcBef>
                <a:spcAft>
                  <a:spcPct val="35000"/>
                </a:spcAft>
                <a:buClrTx/>
                <a:buSzTx/>
                <a:buFontTx/>
                <a:buNone/>
                <a:tabLst/>
                <a:defRPr/>
              </a:pPr>
              <a:r>
                <a:rPr kumimoji="0" lang="en-GB" sz="1800" b="1" i="0" u="none" strike="noStrike" kern="0" cap="none" spc="0" normalizeH="0" baseline="0" noProof="0" dirty="0">
                  <a:ln>
                    <a:noFill/>
                  </a:ln>
                  <a:solidFill>
                    <a:schemeClr val="bg1"/>
                  </a:solidFill>
                  <a:effectLst/>
                  <a:uLnTx/>
                  <a:uFillTx/>
                  <a:latin typeface="Arial Narrow"/>
                  <a:ea typeface="+mn-ea"/>
                  <a:cs typeface="Arial" panose="020B0604020202020204" pitchFamily="34" charset="0"/>
                </a:rPr>
                <a:t> </a:t>
              </a:r>
            </a:p>
          </p:txBody>
        </p:sp>
      </p:grpSp>
      <p:sp>
        <p:nvSpPr>
          <p:cNvPr id="26" name="Rectangle: Rounded Corners 45">
            <a:extLst>
              <a:ext uri="{FF2B5EF4-FFF2-40B4-BE49-F238E27FC236}">
                <a16:creationId xmlns="" xmlns:a16="http://schemas.microsoft.com/office/drawing/2014/main" id="{B9507A78-5CCA-3C4C-A6AB-EDCCD6BB00EF}"/>
              </a:ext>
            </a:extLst>
          </p:cNvPr>
          <p:cNvSpPr/>
          <p:nvPr/>
        </p:nvSpPr>
        <p:spPr>
          <a:xfrm>
            <a:off x="8893140" y="4570474"/>
            <a:ext cx="2693811" cy="1442236"/>
          </a:xfrm>
          <a:prstGeom prst="roundRect">
            <a:avLst>
              <a:gd name="adj" fmla="val 9561"/>
            </a:avLst>
          </a:prstGeom>
          <a:solidFill>
            <a:schemeClr val="bg1"/>
          </a:solidFill>
          <a:ln w="25400" cap="flat" cmpd="sng" algn="ctr">
            <a:solidFill>
              <a:schemeClr val="tx2"/>
            </a:solidFill>
            <a:prstDash val="solid"/>
          </a:ln>
          <a:effectLst/>
        </p:spPr>
        <p:txBody>
          <a:bodyPr spcFirstLastPara="0" vert="horz" wrap="square" lIns="77705" tIns="77705" rIns="77705" bIns="77705" numCol="1" spcCol="1270" anchor="t"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l" defTabSz="566710" rtl="0" eaLnBrk="1" fontAlgn="auto" latinLnBrk="0" hangingPunct="1">
              <a:lnSpc>
                <a:spcPct val="90000"/>
              </a:lnSpc>
              <a:spcBef>
                <a:spcPct val="0"/>
              </a:spcBef>
              <a:spcAft>
                <a:spcPct val="35000"/>
              </a:spcAft>
              <a:buClrTx/>
              <a:buSzTx/>
              <a:buFontTx/>
              <a:buNone/>
              <a:tabLst/>
              <a:defRPr/>
            </a:pPr>
            <a:r>
              <a:rPr lang="en-GB" sz="1200" b="1" kern="0" dirty="0">
                <a:solidFill>
                  <a:schemeClr val="tx1"/>
                </a:solidFill>
                <a:latin typeface="Arial" panose="020B0604020202020204" pitchFamily="34" charset="0"/>
                <a:cs typeface="Arial" panose="020B0604020202020204" pitchFamily="34" charset="0"/>
              </a:rPr>
              <a:t>Slight discomfort in lumbar spine</a:t>
            </a:r>
          </a:p>
          <a:p>
            <a:pPr marR="0" lvl="0" algn="l" defTabSz="566710" rtl="0" eaLnBrk="1" fontAlgn="auto" latinLnBrk="0" hangingPunct="1">
              <a:lnSpc>
                <a:spcPct val="90000"/>
              </a:lnSpc>
              <a:spcBef>
                <a:spcPct val="0"/>
              </a:spcBef>
              <a:spcAft>
                <a:spcPct val="35000"/>
              </a:spcAft>
              <a:buClrTx/>
              <a:buSzTx/>
              <a:buFontTx/>
              <a:buNone/>
              <a:tabLst/>
              <a:defRPr/>
            </a:pPr>
            <a:r>
              <a:rPr lang="en-GB" sz="1200" b="1" kern="0" dirty="0">
                <a:solidFill>
                  <a:schemeClr val="tx1"/>
                </a:solidFill>
                <a:latin typeface="Arial" panose="020B0604020202020204" pitchFamily="34" charset="0"/>
                <a:cs typeface="Arial" panose="020B0604020202020204" pitchFamily="34" charset="0"/>
              </a:rPr>
              <a:t>Imaging:</a:t>
            </a:r>
          </a:p>
          <a:p>
            <a:pPr marL="285750" marR="0" lvl="0" indent="-285750" algn="l" defTabSz="566710" rtl="0" eaLnBrk="1" fontAlgn="auto" latinLnBrk="0" hangingPunct="1">
              <a:lnSpc>
                <a:spcPct val="90000"/>
              </a:lnSpc>
              <a:spcBef>
                <a:spcPct val="0"/>
              </a:spcBef>
              <a:spcAft>
                <a:spcPct val="35000"/>
              </a:spcAft>
              <a:buClrTx/>
              <a:buSzTx/>
              <a:buFont typeface="Arial" panose="020B0604020202020204" pitchFamily="34" charset="0"/>
              <a:buChar char="•"/>
              <a:tabLst/>
              <a:defRPr/>
            </a:pPr>
            <a:r>
              <a:rPr lang="en-GB" sz="1200" b="1" kern="0" dirty="0">
                <a:solidFill>
                  <a:schemeClr val="tx1"/>
                </a:solidFill>
                <a:latin typeface="Arial" panose="020B0604020202020204" pitchFamily="34" charset="0"/>
                <a:cs typeface="Arial" panose="020B0604020202020204" pitchFamily="34" charset="0"/>
              </a:rPr>
              <a:t>Progression of bone and soft-tissue metastases </a:t>
            </a:r>
          </a:p>
          <a:p>
            <a:pPr marL="285750" marR="0" lvl="0" indent="-285750" algn="l" defTabSz="566710" rtl="0" eaLnBrk="1" fontAlgn="auto" latinLnBrk="0" hangingPunct="1">
              <a:lnSpc>
                <a:spcPct val="90000"/>
              </a:lnSpc>
              <a:spcBef>
                <a:spcPct val="0"/>
              </a:spcBef>
              <a:spcAft>
                <a:spcPct val="35000"/>
              </a:spcAft>
              <a:buClrTx/>
              <a:buSzTx/>
              <a:buFont typeface="Arial" panose="020B0604020202020204" pitchFamily="34" charset="0"/>
              <a:buChar char="•"/>
              <a:tabLst/>
              <a:defRPr/>
            </a:pPr>
            <a:r>
              <a:rPr lang="en-GB" sz="1200" b="1" kern="0" dirty="0">
                <a:solidFill>
                  <a:schemeClr val="tx1"/>
                </a:solidFill>
                <a:latin typeface="Arial" panose="020B0604020202020204" pitchFamily="34" charset="0"/>
                <a:cs typeface="Arial" panose="020B0604020202020204" pitchFamily="34" charset="0"/>
              </a:rPr>
              <a:t>Haemoglobin: 10gm/dL</a:t>
            </a:r>
            <a:endParaRPr kumimoji="0" lang="en-GB" sz="1800" b="1" i="0" u="none" strike="noStrike" kern="0" cap="none" spc="0" normalizeH="0" baseline="0" noProof="0" dirty="0">
              <a:ln>
                <a:noFill/>
              </a:ln>
              <a:solidFill>
                <a:srgbClr val="FFFFFF"/>
              </a:solidFill>
              <a:effectLst/>
              <a:uLnTx/>
              <a:uFillTx/>
              <a:latin typeface="Arial Narrow"/>
              <a:ea typeface="+mn-ea"/>
              <a:cs typeface="Arial" panose="020B0604020202020204" pitchFamily="34" charset="0"/>
            </a:endParaRPr>
          </a:p>
          <a:p>
            <a:pPr marL="0" marR="0" lvl="0" indent="0" algn="ctr" defTabSz="566710" rtl="0" eaLnBrk="1" fontAlgn="auto" latinLnBrk="0" hangingPunct="1">
              <a:lnSpc>
                <a:spcPct val="90000"/>
              </a:lnSpc>
              <a:spcBef>
                <a:spcPct val="0"/>
              </a:spcBef>
              <a:spcAft>
                <a:spcPct val="35000"/>
              </a:spcAft>
              <a:buClrTx/>
              <a:buSzTx/>
              <a:buFontTx/>
              <a:buNone/>
              <a:tabLst/>
              <a:defRPr/>
            </a:pPr>
            <a:r>
              <a:rPr kumimoji="0" lang="en-GB" sz="1800" b="1" i="0" u="none" strike="noStrike" kern="0" cap="none" spc="0" normalizeH="0" baseline="0" noProof="0" dirty="0">
                <a:ln>
                  <a:noFill/>
                </a:ln>
                <a:solidFill>
                  <a:srgbClr val="FFFFFF"/>
                </a:solidFill>
                <a:effectLst/>
                <a:uLnTx/>
                <a:uFillTx/>
                <a:latin typeface="Arial Narrow"/>
                <a:ea typeface="+mn-ea"/>
                <a:cs typeface="Arial" panose="020B0604020202020204" pitchFamily="34" charset="0"/>
              </a:rPr>
              <a:t> </a:t>
            </a:r>
          </a:p>
        </p:txBody>
      </p:sp>
      <p:sp>
        <p:nvSpPr>
          <p:cNvPr id="37" name="TextBox 36">
            <a:extLst>
              <a:ext uri="{FF2B5EF4-FFF2-40B4-BE49-F238E27FC236}">
                <a16:creationId xmlns="" xmlns:a16="http://schemas.microsoft.com/office/drawing/2014/main" id="{D1019D11-E1EE-8E49-8741-1A431A70E57C}"/>
              </a:ext>
            </a:extLst>
          </p:cNvPr>
          <p:cNvSpPr txBox="1"/>
          <p:nvPr/>
        </p:nvSpPr>
        <p:spPr>
          <a:xfrm>
            <a:off x="1995711" y="3022974"/>
            <a:ext cx="3237675" cy="646331"/>
          </a:xfrm>
          <a:prstGeom prst="rect">
            <a:avLst/>
          </a:prstGeom>
          <a:noFill/>
        </p:spPr>
        <p:txBody>
          <a:bodyPr wrap="square">
            <a:spAutoFit/>
          </a:bodyPr>
          <a:lstStyle/>
          <a:p>
            <a:pPr algn="ctr"/>
            <a:r>
              <a:rPr lang="en-GB" dirty="0">
                <a:solidFill>
                  <a:schemeClr val="tx1"/>
                </a:solidFill>
                <a:latin typeface="Arial" panose="020B0604020202020204" pitchFamily="34" charset="0"/>
                <a:cs typeface="Arial" panose="020B0604020202020204" pitchFamily="34" charset="0"/>
              </a:rPr>
              <a:t>ADT +</a:t>
            </a:r>
          </a:p>
          <a:p>
            <a:pPr algn="ctr"/>
            <a:r>
              <a:rPr lang="en-GB" dirty="0">
                <a:solidFill>
                  <a:schemeClr val="tx1"/>
                </a:solidFill>
                <a:latin typeface="Arial" panose="020B0604020202020204" pitchFamily="34" charset="0"/>
                <a:cs typeface="Arial" panose="020B0604020202020204" pitchFamily="34" charset="0"/>
              </a:rPr>
              <a:t>abiraterone/prednisone</a:t>
            </a:r>
          </a:p>
        </p:txBody>
      </p:sp>
      <p:sp>
        <p:nvSpPr>
          <p:cNvPr id="5" name="Content Placeholder 4">
            <a:extLst>
              <a:ext uri="{FF2B5EF4-FFF2-40B4-BE49-F238E27FC236}">
                <a16:creationId xmlns="" xmlns:a16="http://schemas.microsoft.com/office/drawing/2014/main" id="{8C14A661-5621-4E46-BC2E-ADC0A6255AB9}"/>
              </a:ext>
            </a:extLst>
          </p:cNvPr>
          <p:cNvSpPr>
            <a:spLocks noGrp="1"/>
          </p:cNvSpPr>
          <p:nvPr>
            <p:ph sz="quarter" idx="12"/>
          </p:nvPr>
        </p:nvSpPr>
        <p:spPr>
          <a:xfrm>
            <a:off x="590550" y="928076"/>
            <a:ext cx="10963200" cy="1765461"/>
          </a:xfrm>
        </p:spPr>
        <p:txBody>
          <a:bodyPr/>
          <a:lstStyle/>
          <a:p>
            <a:pPr marL="0" lvl="0" indent="0">
              <a:spcBef>
                <a:spcPts val="300"/>
              </a:spcBef>
              <a:buNone/>
            </a:pPr>
            <a:r>
              <a:rPr lang="en-GB" b="1" dirty="0">
                <a:solidFill>
                  <a:schemeClr val="accent1"/>
                </a:solidFill>
              </a:rPr>
              <a:t>Patient: </a:t>
            </a:r>
            <a:r>
              <a:rPr lang="en-GB" dirty="0"/>
              <a:t>Age 68 years</a:t>
            </a:r>
          </a:p>
          <a:p>
            <a:pPr marL="0" lvl="0" indent="0">
              <a:spcBef>
                <a:spcPts val="300"/>
              </a:spcBef>
              <a:buNone/>
            </a:pPr>
            <a:r>
              <a:rPr lang="en-GB" b="1" dirty="0">
                <a:solidFill>
                  <a:schemeClr val="accent1"/>
                </a:solidFill>
              </a:rPr>
              <a:t>Presents with: </a:t>
            </a:r>
            <a:r>
              <a:rPr lang="en-GB" dirty="0"/>
              <a:t>Moderate LUTS</a:t>
            </a:r>
          </a:p>
          <a:p>
            <a:pPr marL="0" lvl="0" indent="0">
              <a:spcBef>
                <a:spcPts val="300"/>
              </a:spcBef>
              <a:buNone/>
            </a:pPr>
            <a:r>
              <a:rPr lang="en-GB" b="1" dirty="0">
                <a:solidFill>
                  <a:schemeClr val="accent1"/>
                </a:solidFill>
              </a:rPr>
              <a:t>Medical history: </a:t>
            </a:r>
          </a:p>
          <a:p>
            <a:pPr lvl="0">
              <a:spcBef>
                <a:spcPts val="300"/>
              </a:spcBef>
            </a:pPr>
            <a:r>
              <a:rPr lang="en-GB" dirty="0"/>
              <a:t>Well-controlled hypertension and angina; relieved by stent 4 years prior</a:t>
            </a:r>
          </a:p>
          <a:p>
            <a:pPr lvl="0">
              <a:spcBef>
                <a:spcPts val="300"/>
              </a:spcBef>
            </a:pPr>
            <a:r>
              <a:rPr lang="en-GB" dirty="0"/>
              <a:t>No known family history of cancer</a:t>
            </a:r>
          </a:p>
        </p:txBody>
      </p:sp>
      <p:sp>
        <p:nvSpPr>
          <p:cNvPr id="32" name="Content Placeholder 31">
            <a:extLst>
              <a:ext uri="{FF2B5EF4-FFF2-40B4-BE49-F238E27FC236}">
                <a16:creationId xmlns="" xmlns:a16="http://schemas.microsoft.com/office/drawing/2014/main" id="{3B205A7D-744A-C24B-B1B4-A501FD4BC5C5}"/>
              </a:ext>
            </a:extLst>
          </p:cNvPr>
          <p:cNvSpPr>
            <a:spLocks noGrp="1"/>
          </p:cNvSpPr>
          <p:nvPr>
            <p:ph sz="quarter" idx="15"/>
          </p:nvPr>
        </p:nvSpPr>
        <p:spPr>
          <a:xfrm>
            <a:off x="620183" y="6326615"/>
            <a:ext cx="9490255" cy="365125"/>
          </a:xfrm>
        </p:spPr>
        <p:txBody>
          <a:bodyPr/>
          <a:lstStyle/>
          <a:p>
            <a:r>
              <a:rPr lang="en-GB" dirty="0"/>
              <a:t>ADT, androgen-deprivation therapy; DRE, digital rectal exam; LUTS, lower urinary-tract symptoms; PSA, prostate-specific antigen’; T, tumour stage</a:t>
            </a:r>
          </a:p>
        </p:txBody>
      </p:sp>
      <p:sp>
        <p:nvSpPr>
          <p:cNvPr id="36" name="Slide Number Placeholder 35">
            <a:extLst>
              <a:ext uri="{FF2B5EF4-FFF2-40B4-BE49-F238E27FC236}">
                <a16:creationId xmlns="" xmlns:a16="http://schemas.microsoft.com/office/drawing/2014/main" id="{8503D63C-909B-CF43-9DFF-AB17F60170F4}"/>
              </a:ext>
            </a:extLst>
          </p:cNvPr>
          <p:cNvSpPr>
            <a:spLocks noGrp="1"/>
          </p:cNvSpPr>
          <p:nvPr>
            <p:ph type="sldNum" sz="quarter" idx="4"/>
          </p:nvPr>
        </p:nvSpPr>
        <p:spPr/>
        <p:txBody>
          <a:bodyPr/>
          <a:lstStyle/>
          <a:p>
            <a:fld id="{FCE43C0F-8A7B-3A4B-9DB5-B3472E36E833}" type="slidenum">
              <a:rPr lang="en-GB" smtClean="0"/>
              <a:pPr/>
              <a:t>30</a:t>
            </a:fld>
            <a:endParaRPr lang="en-GB" dirty="0"/>
          </a:p>
        </p:txBody>
      </p:sp>
      <p:sp>
        <p:nvSpPr>
          <p:cNvPr id="2" name="Title 1">
            <a:extLst>
              <a:ext uri="{FF2B5EF4-FFF2-40B4-BE49-F238E27FC236}">
                <a16:creationId xmlns="" xmlns:a16="http://schemas.microsoft.com/office/drawing/2014/main" id="{BC20A2E3-9C58-C42C-58A5-B3ACFAA08EB5}"/>
              </a:ext>
            </a:extLst>
          </p:cNvPr>
          <p:cNvSpPr>
            <a:spLocks noGrp="1"/>
          </p:cNvSpPr>
          <p:nvPr>
            <p:ph type="title"/>
          </p:nvPr>
        </p:nvSpPr>
        <p:spPr>
          <a:xfrm>
            <a:off x="619200" y="246566"/>
            <a:ext cx="8740800" cy="589479"/>
          </a:xfrm>
        </p:spPr>
        <p:txBody>
          <a:bodyPr/>
          <a:lstStyle/>
          <a:p>
            <a:r>
              <a:rPr lang="en-GB" dirty="0"/>
              <a:t>Case discussion</a:t>
            </a:r>
          </a:p>
        </p:txBody>
      </p:sp>
    </p:spTree>
    <p:extLst>
      <p:ext uri="{BB962C8B-B14F-4D97-AF65-F5344CB8AC3E}">
        <p14:creationId xmlns:p14="http://schemas.microsoft.com/office/powerpoint/2010/main" val="36244173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1CA11DB-7C51-314A-B541-52F5623D0CE8}"/>
              </a:ext>
            </a:extLst>
          </p:cNvPr>
          <p:cNvSpPr>
            <a:spLocks noGrp="1"/>
          </p:cNvSpPr>
          <p:nvPr>
            <p:ph type="title"/>
          </p:nvPr>
        </p:nvSpPr>
        <p:spPr>
          <a:xfrm>
            <a:off x="619199" y="246566"/>
            <a:ext cx="9193873" cy="807285"/>
          </a:xfrm>
        </p:spPr>
        <p:txBody>
          <a:bodyPr/>
          <a:lstStyle/>
          <a:p>
            <a:r>
              <a:rPr lang="en-GB" spc="0" dirty="0"/>
              <a:t>How would you manage this </a:t>
            </a:r>
            <a:r>
              <a:rPr lang="en-GB" dirty="0"/>
              <a:t>patient with </a:t>
            </a:r>
            <a:r>
              <a:rPr lang="en-GB" cap="none" dirty="0"/>
              <a:t>m</a:t>
            </a:r>
            <a:r>
              <a:rPr lang="en-GB" dirty="0"/>
              <a:t>CRPC WITH DISEASE progression after </a:t>
            </a:r>
            <a:br>
              <a:rPr lang="en-GB" dirty="0"/>
            </a:br>
            <a:r>
              <a:rPr lang="en-GB" dirty="0"/>
              <a:t>FIRST-line treatment with ADT + AAP? </a:t>
            </a:r>
            <a:br>
              <a:rPr lang="en-GB" dirty="0"/>
            </a:br>
            <a:endParaRPr lang="en-GB" dirty="0"/>
          </a:p>
        </p:txBody>
      </p:sp>
      <p:sp>
        <p:nvSpPr>
          <p:cNvPr id="4" name="Text Placeholder 3">
            <a:extLst>
              <a:ext uri="{FF2B5EF4-FFF2-40B4-BE49-F238E27FC236}">
                <a16:creationId xmlns="" xmlns:a16="http://schemas.microsoft.com/office/drawing/2014/main" id="{C08545EA-6A60-9B46-B8DB-6464DF851EA7}"/>
              </a:ext>
            </a:extLst>
          </p:cNvPr>
          <p:cNvSpPr>
            <a:spLocks noGrp="1"/>
          </p:cNvSpPr>
          <p:nvPr>
            <p:ph type="body" idx="1"/>
          </p:nvPr>
        </p:nvSpPr>
        <p:spPr/>
        <p:txBody>
          <a:bodyPr/>
          <a:lstStyle/>
          <a:p>
            <a:r>
              <a:rPr lang="en-GB" dirty="0"/>
              <a:t>If unknown HRR status</a:t>
            </a:r>
          </a:p>
        </p:txBody>
      </p:sp>
      <p:sp>
        <p:nvSpPr>
          <p:cNvPr id="15" name="Content Placeholder 14">
            <a:extLst>
              <a:ext uri="{FF2B5EF4-FFF2-40B4-BE49-F238E27FC236}">
                <a16:creationId xmlns="" xmlns:a16="http://schemas.microsoft.com/office/drawing/2014/main" id="{9E60BC45-90C0-8343-B135-268F19036307}"/>
              </a:ext>
            </a:extLst>
          </p:cNvPr>
          <p:cNvSpPr>
            <a:spLocks noGrp="1"/>
          </p:cNvSpPr>
          <p:nvPr>
            <p:ph sz="quarter" idx="12"/>
          </p:nvPr>
        </p:nvSpPr>
        <p:spPr/>
        <p:txBody>
          <a:bodyPr/>
          <a:lstStyle/>
          <a:p>
            <a:r>
              <a:rPr lang="en-GB" dirty="0"/>
              <a:t>Switch abiraterone for enzalutamide</a:t>
            </a:r>
          </a:p>
          <a:p>
            <a:r>
              <a:rPr lang="en-GB" dirty="0"/>
              <a:t>Docetaxel </a:t>
            </a:r>
          </a:p>
          <a:p>
            <a:r>
              <a:rPr lang="en-GB" dirty="0"/>
              <a:t>Cabazitaxel</a:t>
            </a:r>
          </a:p>
          <a:p>
            <a:r>
              <a:rPr lang="en-GB" dirty="0"/>
              <a:t>Radium-223</a:t>
            </a:r>
          </a:p>
          <a:p>
            <a:r>
              <a:rPr lang="en-GB" dirty="0"/>
              <a:t>Lu-PSMA</a:t>
            </a:r>
          </a:p>
          <a:p>
            <a:r>
              <a:rPr lang="en-GB" dirty="0"/>
              <a:t>Obtain HRR status before making a decision</a:t>
            </a:r>
          </a:p>
          <a:p>
            <a:endParaRPr lang="en-GB" dirty="0"/>
          </a:p>
        </p:txBody>
      </p:sp>
      <p:sp>
        <p:nvSpPr>
          <p:cNvPr id="11" name="Content Placeholder 10">
            <a:extLst>
              <a:ext uri="{FF2B5EF4-FFF2-40B4-BE49-F238E27FC236}">
                <a16:creationId xmlns="" xmlns:a16="http://schemas.microsoft.com/office/drawing/2014/main" id="{D71BCE1F-804C-984B-8391-14EEB7136D9A}"/>
              </a:ext>
            </a:extLst>
          </p:cNvPr>
          <p:cNvSpPr>
            <a:spLocks noGrp="1"/>
          </p:cNvSpPr>
          <p:nvPr>
            <p:ph sz="quarter" idx="15"/>
          </p:nvPr>
        </p:nvSpPr>
        <p:spPr>
          <a:xfrm>
            <a:off x="620183" y="6326615"/>
            <a:ext cx="10413577" cy="365125"/>
          </a:xfrm>
        </p:spPr>
        <p:txBody>
          <a:bodyPr/>
          <a:lstStyle/>
          <a:p>
            <a:r>
              <a:rPr lang="en-GB" dirty="0"/>
              <a:t>ADT, androgen-deprivation therapy; AAP, abiraterone acetate and prednisone/prednisolone; HRR, homologous recombination repair; Lu-PSMA, lutetium prostate-specific membrane antigen; mCRPC, metastatic castration-resistant prostate cancer</a:t>
            </a:r>
          </a:p>
        </p:txBody>
      </p:sp>
      <p:sp>
        <p:nvSpPr>
          <p:cNvPr id="20" name="Slide Number Placeholder 19">
            <a:extLst>
              <a:ext uri="{FF2B5EF4-FFF2-40B4-BE49-F238E27FC236}">
                <a16:creationId xmlns="" xmlns:a16="http://schemas.microsoft.com/office/drawing/2014/main" id="{6B677F09-F9BA-F042-888E-41F9FE3F75E5}"/>
              </a:ext>
            </a:extLst>
          </p:cNvPr>
          <p:cNvSpPr>
            <a:spLocks noGrp="1"/>
          </p:cNvSpPr>
          <p:nvPr>
            <p:ph type="sldNum" sz="quarter" idx="4"/>
          </p:nvPr>
        </p:nvSpPr>
        <p:spPr/>
        <p:txBody>
          <a:bodyPr/>
          <a:lstStyle/>
          <a:p>
            <a:fld id="{FCE43C0F-8A7B-3A4B-9DB5-B3472E36E833}" type="slidenum">
              <a:rPr lang="en-GB" smtClean="0"/>
              <a:pPr/>
              <a:t>31</a:t>
            </a:fld>
            <a:endParaRPr lang="en-GB" dirty="0"/>
          </a:p>
        </p:txBody>
      </p:sp>
      <p:pic>
        <p:nvPicPr>
          <p:cNvPr id="5" name="Picture 4" descr="Graphical user interface, application&#10;&#10;Description automatically generated">
            <a:extLst>
              <a:ext uri="{FF2B5EF4-FFF2-40B4-BE49-F238E27FC236}">
                <a16:creationId xmlns="" xmlns:a16="http://schemas.microsoft.com/office/drawing/2014/main" id="{4250BE5E-59E2-ACD3-941B-D710AF7404C3}"/>
              </a:ext>
            </a:extLst>
          </p:cNvPr>
          <p:cNvPicPr>
            <a:picLocks noChangeAspect="1"/>
          </p:cNvPicPr>
          <p:nvPr/>
        </p:nvPicPr>
        <p:blipFill rotWithShape="1">
          <a:blip r:embed="rId3"/>
          <a:srcRect b="3767"/>
          <a:stretch/>
        </p:blipFill>
        <p:spPr>
          <a:xfrm>
            <a:off x="6376914" y="1604656"/>
            <a:ext cx="4656846" cy="4446130"/>
          </a:xfrm>
          <a:prstGeom prst="rect">
            <a:avLst/>
          </a:prstGeom>
          <a:ln>
            <a:solidFill>
              <a:schemeClr val="tx1"/>
            </a:solidFill>
          </a:ln>
        </p:spPr>
      </p:pic>
    </p:spTree>
    <p:extLst>
      <p:ext uri="{BB962C8B-B14F-4D97-AF65-F5344CB8AC3E}">
        <p14:creationId xmlns:p14="http://schemas.microsoft.com/office/powerpoint/2010/main" val="26301728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 xmlns:a16="http://schemas.microsoft.com/office/drawing/2014/main" id="{7C9638E0-5C0E-4A4D-81AB-921F9C36ABD7}"/>
              </a:ext>
            </a:extLst>
          </p:cNvPr>
          <p:cNvSpPr>
            <a:spLocks noGrp="1"/>
          </p:cNvSpPr>
          <p:nvPr>
            <p:ph type="body" idx="1"/>
          </p:nvPr>
        </p:nvSpPr>
        <p:spPr/>
        <p:txBody>
          <a:bodyPr/>
          <a:lstStyle/>
          <a:p>
            <a:r>
              <a:rPr lang="en-GB" dirty="0"/>
              <a:t>If found to be </a:t>
            </a:r>
            <a:r>
              <a:rPr lang="en-GB" dirty="0" err="1"/>
              <a:t>HRR</a:t>
            </a:r>
            <a:r>
              <a:rPr lang="en-GB" cap="none" dirty="0" err="1"/>
              <a:t>d</a:t>
            </a:r>
            <a:r>
              <a:rPr lang="en-GB" dirty="0"/>
              <a:t> </a:t>
            </a:r>
            <a:r>
              <a:rPr lang="en-GB" cap="none" dirty="0"/>
              <a:t>NEGATIVE</a:t>
            </a:r>
            <a:endParaRPr lang="en-GB" dirty="0"/>
          </a:p>
        </p:txBody>
      </p:sp>
      <p:sp>
        <p:nvSpPr>
          <p:cNvPr id="4" name="Text Placeholder 3">
            <a:extLst>
              <a:ext uri="{FF2B5EF4-FFF2-40B4-BE49-F238E27FC236}">
                <a16:creationId xmlns="" xmlns:a16="http://schemas.microsoft.com/office/drawing/2014/main" id="{C08545EA-6A60-9B46-B8DB-6464DF851EA7}"/>
              </a:ext>
            </a:extLst>
          </p:cNvPr>
          <p:cNvSpPr>
            <a:spLocks noGrp="1"/>
          </p:cNvSpPr>
          <p:nvPr>
            <p:ph sz="quarter" idx="12"/>
          </p:nvPr>
        </p:nvSpPr>
        <p:spPr/>
        <p:txBody>
          <a:bodyPr/>
          <a:lstStyle/>
          <a:p>
            <a:r>
              <a:rPr lang="en-GB" dirty="0"/>
              <a:t>Switch abiraterone for enzalutamide</a:t>
            </a:r>
          </a:p>
          <a:p>
            <a:r>
              <a:rPr lang="en-GB" dirty="0"/>
              <a:t>Docetaxel </a:t>
            </a:r>
          </a:p>
          <a:p>
            <a:r>
              <a:rPr lang="en-GB" dirty="0"/>
              <a:t>Cabazitaxel</a:t>
            </a:r>
          </a:p>
          <a:p>
            <a:r>
              <a:rPr lang="en-GB" dirty="0"/>
              <a:t>Radium-223</a:t>
            </a:r>
          </a:p>
          <a:p>
            <a:r>
              <a:rPr lang="en-GB" dirty="0"/>
              <a:t>Lu-PSMA</a:t>
            </a:r>
          </a:p>
          <a:p>
            <a:r>
              <a:rPr lang="en-GB" dirty="0"/>
              <a:t>Olaparib</a:t>
            </a:r>
          </a:p>
          <a:p>
            <a:r>
              <a:rPr lang="en-GB" dirty="0"/>
              <a:t>Niraparib</a:t>
            </a:r>
          </a:p>
          <a:p>
            <a:r>
              <a:rPr lang="en-GB" dirty="0"/>
              <a:t>Rucaparib</a:t>
            </a:r>
          </a:p>
        </p:txBody>
      </p:sp>
      <p:sp>
        <p:nvSpPr>
          <p:cNvPr id="2" name="Title 1">
            <a:extLst>
              <a:ext uri="{FF2B5EF4-FFF2-40B4-BE49-F238E27FC236}">
                <a16:creationId xmlns="" xmlns:a16="http://schemas.microsoft.com/office/drawing/2014/main" id="{A1CA11DB-7C51-314A-B541-52F5623D0CE8}"/>
              </a:ext>
            </a:extLst>
          </p:cNvPr>
          <p:cNvSpPr>
            <a:spLocks noGrp="1"/>
          </p:cNvSpPr>
          <p:nvPr>
            <p:ph type="title"/>
          </p:nvPr>
        </p:nvSpPr>
        <p:spPr/>
        <p:txBody>
          <a:bodyPr/>
          <a:lstStyle/>
          <a:p>
            <a:r>
              <a:rPr lang="en-GB" dirty="0"/>
              <a:t>How would you treat this patient?</a:t>
            </a:r>
          </a:p>
        </p:txBody>
      </p:sp>
      <p:sp>
        <p:nvSpPr>
          <p:cNvPr id="9" name="Content Placeholder 8">
            <a:extLst>
              <a:ext uri="{FF2B5EF4-FFF2-40B4-BE49-F238E27FC236}">
                <a16:creationId xmlns="" xmlns:a16="http://schemas.microsoft.com/office/drawing/2014/main" id="{E4E079B7-9B6C-4C4D-B161-E0ADFF7192BE}"/>
              </a:ext>
            </a:extLst>
          </p:cNvPr>
          <p:cNvSpPr>
            <a:spLocks noGrp="1"/>
          </p:cNvSpPr>
          <p:nvPr>
            <p:ph sz="quarter" idx="15"/>
          </p:nvPr>
        </p:nvSpPr>
        <p:spPr>
          <a:xfrm>
            <a:off x="620184" y="6326615"/>
            <a:ext cx="8116800" cy="365125"/>
          </a:xfrm>
        </p:spPr>
        <p:txBody>
          <a:bodyPr/>
          <a:lstStyle/>
          <a:p>
            <a:r>
              <a:rPr lang="en-GB" dirty="0" err="1"/>
              <a:t>HRRd</a:t>
            </a:r>
            <a:r>
              <a:rPr lang="en-GB" dirty="0"/>
              <a:t>, homologous recombination repair deficient; Lu-PSMA, lutetium prostate-specific membrane antigen</a:t>
            </a:r>
          </a:p>
        </p:txBody>
      </p:sp>
      <p:sp>
        <p:nvSpPr>
          <p:cNvPr id="15" name="Slide Number Placeholder 14">
            <a:extLst>
              <a:ext uri="{FF2B5EF4-FFF2-40B4-BE49-F238E27FC236}">
                <a16:creationId xmlns="" xmlns:a16="http://schemas.microsoft.com/office/drawing/2014/main" id="{9E1BF4E2-720F-FE41-8FE2-EB980EC720C0}"/>
              </a:ext>
            </a:extLst>
          </p:cNvPr>
          <p:cNvSpPr>
            <a:spLocks noGrp="1"/>
          </p:cNvSpPr>
          <p:nvPr>
            <p:ph type="sldNum" sz="quarter" idx="4"/>
          </p:nvPr>
        </p:nvSpPr>
        <p:spPr/>
        <p:txBody>
          <a:bodyPr/>
          <a:lstStyle/>
          <a:p>
            <a:fld id="{FCE43C0F-8A7B-3A4B-9DB5-B3472E36E833}" type="slidenum">
              <a:rPr lang="en-GB" smtClean="0"/>
              <a:pPr/>
              <a:t>32</a:t>
            </a:fld>
            <a:endParaRPr lang="en-GB" dirty="0"/>
          </a:p>
        </p:txBody>
      </p:sp>
      <p:pic>
        <p:nvPicPr>
          <p:cNvPr id="5" name="Picture 4" descr="Graphical user interface, application&#10;&#10;Description automatically generated">
            <a:extLst>
              <a:ext uri="{FF2B5EF4-FFF2-40B4-BE49-F238E27FC236}">
                <a16:creationId xmlns="" xmlns:a16="http://schemas.microsoft.com/office/drawing/2014/main" id="{6A0C74E7-CEEF-1AB7-35A8-797DF233DE43}"/>
              </a:ext>
            </a:extLst>
          </p:cNvPr>
          <p:cNvPicPr>
            <a:picLocks noChangeAspect="1"/>
          </p:cNvPicPr>
          <p:nvPr/>
        </p:nvPicPr>
        <p:blipFill rotWithShape="1">
          <a:blip r:embed="rId3"/>
          <a:srcRect b="3157"/>
          <a:stretch/>
        </p:blipFill>
        <p:spPr>
          <a:xfrm>
            <a:off x="5943600" y="1083089"/>
            <a:ext cx="4263244" cy="4866191"/>
          </a:xfrm>
          <a:prstGeom prst="rect">
            <a:avLst/>
          </a:prstGeom>
          <a:ln>
            <a:solidFill>
              <a:schemeClr val="tx1"/>
            </a:solidFill>
          </a:ln>
        </p:spPr>
      </p:pic>
    </p:spTree>
    <p:extLst>
      <p:ext uri="{BB962C8B-B14F-4D97-AF65-F5344CB8AC3E}">
        <p14:creationId xmlns:p14="http://schemas.microsoft.com/office/powerpoint/2010/main" val="28382747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 xmlns:a16="http://schemas.microsoft.com/office/drawing/2014/main" id="{C08545EA-6A60-9B46-B8DB-6464DF851EA7}"/>
              </a:ext>
            </a:extLst>
          </p:cNvPr>
          <p:cNvSpPr>
            <a:spLocks noGrp="1"/>
          </p:cNvSpPr>
          <p:nvPr>
            <p:ph type="body" idx="1"/>
          </p:nvPr>
        </p:nvSpPr>
        <p:spPr/>
        <p:txBody>
          <a:bodyPr/>
          <a:lstStyle/>
          <a:p>
            <a:r>
              <a:rPr lang="en-GB" dirty="0"/>
              <a:t>If found to be </a:t>
            </a:r>
            <a:r>
              <a:rPr lang="en-GB" i="1" dirty="0"/>
              <a:t>BRCA2</a:t>
            </a:r>
            <a:r>
              <a:rPr lang="en-GB" dirty="0"/>
              <a:t> POSITIVE</a:t>
            </a:r>
          </a:p>
        </p:txBody>
      </p:sp>
      <p:sp>
        <p:nvSpPr>
          <p:cNvPr id="11" name="Content Placeholder 10">
            <a:extLst>
              <a:ext uri="{FF2B5EF4-FFF2-40B4-BE49-F238E27FC236}">
                <a16:creationId xmlns="" xmlns:a16="http://schemas.microsoft.com/office/drawing/2014/main" id="{5C0BE785-A4BA-D745-AA66-511AE5895A38}"/>
              </a:ext>
            </a:extLst>
          </p:cNvPr>
          <p:cNvSpPr>
            <a:spLocks noGrp="1"/>
          </p:cNvSpPr>
          <p:nvPr>
            <p:ph sz="quarter" idx="12"/>
          </p:nvPr>
        </p:nvSpPr>
        <p:spPr/>
        <p:txBody>
          <a:bodyPr/>
          <a:lstStyle/>
          <a:p>
            <a:r>
              <a:rPr lang="en-GB" dirty="0"/>
              <a:t>Switch abiraterone for enzalutamide</a:t>
            </a:r>
          </a:p>
          <a:p>
            <a:r>
              <a:rPr lang="en-GB" dirty="0"/>
              <a:t>Docetaxel </a:t>
            </a:r>
          </a:p>
          <a:p>
            <a:r>
              <a:rPr lang="en-GB" dirty="0"/>
              <a:t>Cabazitaxel</a:t>
            </a:r>
          </a:p>
          <a:p>
            <a:r>
              <a:rPr lang="en-GB" dirty="0"/>
              <a:t>Radium-223</a:t>
            </a:r>
          </a:p>
          <a:p>
            <a:r>
              <a:rPr lang="en-GB" dirty="0"/>
              <a:t>Lu-PSMA</a:t>
            </a:r>
          </a:p>
          <a:p>
            <a:r>
              <a:rPr lang="en-GB" dirty="0"/>
              <a:t>Olaparib</a:t>
            </a:r>
          </a:p>
          <a:p>
            <a:r>
              <a:rPr lang="en-GB" dirty="0"/>
              <a:t>Niraparib</a:t>
            </a:r>
          </a:p>
          <a:p>
            <a:r>
              <a:rPr lang="en-GB" dirty="0"/>
              <a:t>Rucaparib</a:t>
            </a:r>
          </a:p>
          <a:p>
            <a:endParaRPr lang="en-GB" dirty="0"/>
          </a:p>
        </p:txBody>
      </p:sp>
      <p:sp>
        <p:nvSpPr>
          <p:cNvPr id="2" name="Title 1">
            <a:extLst>
              <a:ext uri="{FF2B5EF4-FFF2-40B4-BE49-F238E27FC236}">
                <a16:creationId xmlns="" xmlns:a16="http://schemas.microsoft.com/office/drawing/2014/main" id="{A1CA11DB-7C51-314A-B541-52F5623D0CE8}"/>
              </a:ext>
            </a:extLst>
          </p:cNvPr>
          <p:cNvSpPr>
            <a:spLocks noGrp="1"/>
          </p:cNvSpPr>
          <p:nvPr>
            <p:ph type="title"/>
          </p:nvPr>
        </p:nvSpPr>
        <p:spPr/>
        <p:txBody>
          <a:bodyPr/>
          <a:lstStyle/>
          <a:p>
            <a:r>
              <a:rPr lang="en-GB" dirty="0"/>
              <a:t>How would you treat this patient?</a:t>
            </a:r>
            <a:br>
              <a:rPr lang="en-GB" dirty="0"/>
            </a:br>
            <a:endParaRPr lang="en-GB" dirty="0"/>
          </a:p>
        </p:txBody>
      </p:sp>
      <p:sp>
        <p:nvSpPr>
          <p:cNvPr id="7" name="Content Placeholder 6">
            <a:extLst>
              <a:ext uri="{FF2B5EF4-FFF2-40B4-BE49-F238E27FC236}">
                <a16:creationId xmlns="" xmlns:a16="http://schemas.microsoft.com/office/drawing/2014/main" id="{91846A2E-93A9-AD46-B91F-D1C35CDF3211}"/>
              </a:ext>
            </a:extLst>
          </p:cNvPr>
          <p:cNvSpPr>
            <a:spLocks noGrp="1"/>
          </p:cNvSpPr>
          <p:nvPr>
            <p:ph sz="quarter" idx="15"/>
          </p:nvPr>
        </p:nvSpPr>
        <p:spPr>
          <a:xfrm>
            <a:off x="620184" y="6326615"/>
            <a:ext cx="8116800" cy="365125"/>
          </a:xfrm>
        </p:spPr>
        <p:txBody>
          <a:bodyPr/>
          <a:lstStyle/>
          <a:p>
            <a:r>
              <a:rPr lang="en-GB" dirty="0"/>
              <a:t>Lu-PSMA, lutetium prostate-specific membrane antigen</a:t>
            </a:r>
          </a:p>
        </p:txBody>
      </p:sp>
      <p:sp>
        <p:nvSpPr>
          <p:cNvPr id="16" name="Slide Number Placeholder 15">
            <a:extLst>
              <a:ext uri="{FF2B5EF4-FFF2-40B4-BE49-F238E27FC236}">
                <a16:creationId xmlns="" xmlns:a16="http://schemas.microsoft.com/office/drawing/2014/main" id="{6C6322FE-62C0-DA44-AB35-60D6EDBF96AD}"/>
              </a:ext>
            </a:extLst>
          </p:cNvPr>
          <p:cNvSpPr>
            <a:spLocks noGrp="1"/>
          </p:cNvSpPr>
          <p:nvPr>
            <p:ph type="sldNum" sz="quarter" idx="4"/>
          </p:nvPr>
        </p:nvSpPr>
        <p:spPr/>
        <p:txBody>
          <a:bodyPr/>
          <a:lstStyle/>
          <a:p>
            <a:fld id="{FCE43C0F-8A7B-3A4B-9DB5-B3472E36E833}" type="slidenum">
              <a:rPr lang="en-GB" smtClean="0"/>
              <a:pPr/>
              <a:t>33</a:t>
            </a:fld>
            <a:endParaRPr lang="en-GB" dirty="0"/>
          </a:p>
        </p:txBody>
      </p:sp>
      <p:pic>
        <p:nvPicPr>
          <p:cNvPr id="5" name="Picture 4" descr="Graphical user interface, application&#10;&#10;Description automatically generated">
            <a:extLst>
              <a:ext uri="{FF2B5EF4-FFF2-40B4-BE49-F238E27FC236}">
                <a16:creationId xmlns="" xmlns:a16="http://schemas.microsoft.com/office/drawing/2014/main" id="{16D371D1-3EFD-9750-34EA-38F45F473359}"/>
              </a:ext>
            </a:extLst>
          </p:cNvPr>
          <p:cNvPicPr>
            <a:picLocks noChangeAspect="1"/>
          </p:cNvPicPr>
          <p:nvPr/>
        </p:nvPicPr>
        <p:blipFill rotWithShape="1">
          <a:blip r:embed="rId3"/>
          <a:srcRect b="2835"/>
          <a:stretch/>
        </p:blipFill>
        <p:spPr>
          <a:xfrm>
            <a:off x="6207060" y="1300293"/>
            <a:ext cx="4102238" cy="4648987"/>
          </a:xfrm>
          <a:prstGeom prst="rect">
            <a:avLst/>
          </a:prstGeom>
          <a:ln>
            <a:solidFill>
              <a:schemeClr val="tx1"/>
            </a:solidFill>
          </a:ln>
        </p:spPr>
      </p:pic>
    </p:spTree>
    <p:extLst>
      <p:ext uri="{BB962C8B-B14F-4D97-AF65-F5344CB8AC3E}">
        <p14:creationId xmlns:p14="http://schemas.microsoft.com/office/powerpoint/2010/main" val="19346415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a:t>Is earlier better with Olaparib?</a:t>
            </a:r>
          </a:p>
        </p:txBody>
      </p:sp>
      <p:sp>
        <p:nvSpPr>
          <p:cNvPr id="3" name="Slide Number Placeholder 2">
            <a:extLst>
              <a:ext uri="{FF2B5EF4-FFF2-40B4-BE49-F238E27FC236}">
                <a16:creationId xmlns="" xmlns:a16="http://schemas.microsoft.com/office/drawing/2014/main" id="{DA01A760-5A6B-7A4B-8F9C-86F503572043}"/>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E43C0F-8A7B-3A4B-9DB5-B3472E36E833}" type="slidenum">
              <a:rPr kumimoji="0" lang="en-GB" sz="1100" b="0" i="0" u="none" strike="noStrike" kern="1200" cap="none" spc="0" normalizeH="0" baseline="0" noProof="0" smtClean="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GB" sz="11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841431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FE305073-B211-4FF0-9BAA-ED577002787D}"/>
              </a:ext>
            </a:extLst>
          </p:cNvPr>
          <p:cNvSpPr>
            <a:spLocks noGrp="1"/>
          </p:cNvSpPr>
          <p:nvPr>
            <p:ph type="title"/>
          </p:nvPr>
        </p:nvSpPr>
        <p:spPr>
          <a:xfrm>
            <a:off x="619199" y="246566"/>
            <a:ext cx="8993151" cy="807285"/>
          </a:xfrm>
        </p:spPr>
        <p:txBody>
          <a:bodyPr/>
          <a:lstStyle/>
          <a:p>
            <a:r>
              <a:rPr lang="en-GB" dirty="0"/>
              <a:t>PRO</a:t>
            </a:r>
            <a:r>
              <a:rPr lang="en-GB" cap="none" dirty="0"/>
              <a:t>found</a:t>
            </a:r>
            <a:r>
              <a:rPr lang="en-GB" dirty="0"/>
              <a:t> Secondary Endpoint: </a:t>
            </a:r>
            <a:br>
              <a:rPr lang="en-GB" dirty="0"/>
            </a:br>
            <a:r>
              <a:rPr lang="en-GB" dirty="0"/>
              <a:t>Significant Improvement in OS in </a:t>
            </a:r>
            <a:r>
              <a:rPr lang="en-GB" cap="none" dirty="0"/>
              <a:t>m</a:t>
            </a:r>
            <a:r>
              <a:rPr lang="en-GB" dirty="0"/>
              <a:t>CRPC with </a:t>
            </a:r>
            <a:r>
              <a:rPr lang="en-GB" i="1" dirty="0"/>
              <a:t>BRCA1/2</a:t>
            </a:r>
            <a:r>
              <a:rPr lang="en-GB" dirty="0"/>
              <a:t> or </a:t>
            </a:r>
            <a:r>
              <a:rPr lang="en-GB" i="1" dirty="0"/>
              <a:t>ATM</a:t>
            </a:r>
            <a:r>
              <a:rPr lang="en-GB" dirty="0"/>
              <a:t> Mutations (Cohort A)</a:t>
            </a:r>
          </a:p>
        </p:txBody>
      </p:sp>
      <p:sp>
        <p:nvSpPr>
          <p:cNvPr id="11" name="Content Placeholder 10">
            <a:extLst>
              <a:ext uri="{FF2B5EF4-FFF2-40B4-BE49-F238E27FC236}">
                <a16:creationId xmlns="" xmlns:a16="http://schemas.microsoft.com/office/drawing/2014/main" id="{82FE9B03-07B5-E445-AA9D-6A82F7F44170}"/>
              </a:ext>
            </a:extLst>
          </p:cNvPr>
          <p:cNvSpPr>
            <a:spLocks noGrp="1"/>
          </p:cNvSpPr>
          <p:nvPr>
            <p:ph sz="quarter" idx="15"/>
          </p:nvPr>
        </p:nvSpPr>
        <p:spPr>
          <a:xfrm>
            <a:off x="620184" y="6311747"/>
            <a:ext cx="10963200" cy="365125"/>
          </a:xfrm>
        </p:spPr>
        <p:txBody>
          <a:bodyPr/>
          <a:lstStyle/>
          <a:p>
            <a:r>
              <a:rPr lang="en-GB" sz="900" dirty="0"/>
              <a:t>Median follow-up duration for censored patients: Olaparib 21.9 months vs control 21.0 months</a:t>
            </a:r>
          </a:p>
          <a:p>
            <a:r>
              <a:rPr lang="en-GB" sz="900" baseline="30000" dirty="0"/>
              <a:t>a</a:t>
            </a:r>
            <a:r>
              <a:rPr lang="en-GB" sz="900" dirty="0"/>
              <a:t> Re-censored; conducted using rank-preserving structural failure time model to demonstrate the impact on OS of crossover of patients from the control arm to receive olaparib as a first subsequent anticancer therapy</a:t>
            </a:r>
          </a:p>
          <a:p>
            <a:r>
              <a:rPr lang="en-GB" sz="900" dirty="0"/>
              <a:t>CI, confidence interval; HR, hazard ratio; OS, overall survival</a:t>
            </a:r>
          </a:p>
          <a:p>
            <a:r>
              <a:rPr lang="en-GB" sz="900" dirty="0"/>
              <a:t>1. Hussain M, et al. N Engl J Med. 2020;383:2345-57</a:t>
            </a:r>
          </a:p>
        </p:txBody>
      </p:sp>
      <p:grpSp>
        <p:nvGrpSpPr>
          <p:cNvPr id="349" name="Group 348">
            <a:extLst>
              <a:ext uri="{FF2B5EF4-FFF2-40B4-BE49-F238E27FC236}">
                <a16:creationId xmlns="" xmlns:a16="http://schemas.microsoft.com/office/drawing/2014/main" id="{0A21D884-AA95-064A-8C5E-E28CBF44A002}"/>
              </a:ext>
            </a:extLst>
          </p:cNvPr>
          <p:cNvGrpSpPr/>
          <p:nvPr/>
        </p:nvGrpSpPr>
        <p:grpSpPr>
          <a:xfrm>
            <a:off x="444217" y="2227828"/>
            <a:ext cx="5510502" cy="3666517"/>
            <a:chOff x="422946" y="2209718"/>
            <a:chExt cx="5510502" cy="3666517"/>
          </a:xfrm>
        </p:grpSpPr>
        <p:sp>
          <p:nvSpPr>
            <p:cNvPr id="350" name="TextBox 349">
              <a:extLst>
                <a:ext uri="{FF2B5EF4-FFF2-40B4-BE49-F238E27FC236}">
                  <a16:creationId xmlns="" xmlns:a16="http://schemas.microsoft.com/office/drawing/2014/main" id="{67E1E08A-404C-0847-A7FA-D270A4A1C214}"/>
                </a:ext>
              </a:extLst>
            </p:cNvPr>
            <p:cNvSpPr txBox="1"/>
            <p:nvPr/>
          </p:nvSpPr>
          <p:spPr>
            <a:xfrm>
              <a:off x="5051456" y="5089422"/>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30</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351" name="TextBox 350">
              <a:extLst>
                <a:ext uri="{FF2B5EF4-FFF2-40B4-BE49-F238E27FC236}">
                  <a16:creationId xmlns="" xmlns:a16="http://schemas.microsoft.com/office/drawing/2014/main" id="{4D8D414C-E46A-FB42-99A8-2E1DEC94B3EF}"/>
                </a:ext>
              </a:extLst>
            </p:cNvPr>
            <p:cNvSpPr txBox="1"/>
            <p:nvPr/>
          </p:nvSpPr>
          <p:spPr>
            <a:xfrm>
              <a:off x="5323635" y="5089422"/>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32</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352" name="TextBox 351">
              <a:extLst>
                <a:ext uri="{FF2B5EF4-FFF2-40B4-BE49-F238E27FC236}">
                  <a16:creationId xmlns="" xmlns:a16="http://schemas.microsoft.com/office/drawing/2014/main" id="{C27CB8A7-F098-C64A-B2A4-A63EB600883C}"/>
                </a:ext>
              </a:extLst>
            </p:cNvPr>
            <p:cNvSpPr txBox="1"/>
            <p:nvPr/>
          </p:nvSpPr>
          <p:spPr>
            <a:xfrm>
              <a:off x="4779277" y="5089422"/>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28</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353" name="TextBox 352">
              <a:extLst>
                <a:ext uri="{FF2B5EF4-FFF2-40B4-BE49-F238E27FC236}">
                  <a16:creationId xmlns="" xmlns:a16="http://schemas.microsoft.com/office/drawing/2014/main" id="{C7625D5F-74D6-2145-AE55-DD0DD4DE43CA}"/>
                </a:ext>
              </a:extLst>
            </p:cNvPr>
            <p:cNvSpPr txBox="1"/>
            <p:nvPr/>
          </p:nvSpPr>
          <p:spPr>
            <a:xfrm>
              <a:off x="4507099" y="5089422"/>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26</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cxnSp>
          <p:nvCxnSpPr>
            <p:cNvPr id="354" name="Straight Connector 353">
              <a:extLst>
                <a:ext uri="{FF2B5EF4-FFF2-40B4-BE49-F238E27FC236}">
                  <a16:creationId xmlns="" xmlns:a16="http://schemas.microsoft.com/office/drawing/2014/main" id="{2B5A26F8-820F-B44E-A469-C6C1EF6CA5F0}"/>
                </a:ext>
              </a:extLst>
            </p:cNvPr>
            <p:cNvCxnSpPr>
              <a:cxnSpLocks/>
            </p:cNvCxnSpPr>
            <p:nvPr/>
          </p:nvCxnSpPr>
          <p:spPr>
            <a:xfrm>
              <a:off x="1035325" y="3641015"/>
              <a:ext cx="4728399" cy="0"/>
            </a:xfrm>
            <a:prstGeom prst="line">
              <a:avLst/>
            </a:prstGeom>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55" name="Freeform 5">
              <a:extLst>
                <a:ext uri="{FF2B5EF4-FFF2-40B4-BE49-F238E27FC236}">
                  <a16:creationId xmlns="" xmlns:a16="http://schemas.microsoft.com/office/drawing/2014/main" id="{73CEE04A-9576-3E47-86C1-5199FF3ED42E}"/>
                </a:ext>
              </a:extLst>
            </p:cNvPr>
            <p:cNvSpPr>
              <a:spLocks/>
            </p:cNvSpPr>
            <p:nvPr/>
          </p:nvSpPr>
          <p:spPr bwMode="auto">
            <a:xfrm>
              <a:off x="1137844" y="2292955"/>
              <a:ext cx="4631287" cy="2696152"/>
            </a:xfrm>
            <a:custGeom>
              <a:avLst/>
              <a:gdLst>
                <a:gd name="T0" fmla="*/ 0 w 2575"/>
                <a:gd name="T1" fmla="*/ 0 h 1537"/>
                <a:gd name="T2" fmla="*/ 0 w 2575"/>
                <a:gd name="T3" fmla="*/ 1537 h 1537"/>
                <a:gd name="T4" fmla="*/ 2575 w 2575"/>
                <a:gd name="T5" fmla="*/ 1537 h 1537"/>
              </a:gdLst>
              <a:ahLst/>
              <a:cxnLst>
                <a:cxn ang="0">
                  <a:pos x="T0" y="T1"/>
                </a:cxn>
                <a:cxn ang="0">
                  <a:pos x="T2" y="T3"/>
                </a:cxn>
                <a:cxn ang="0">
                  <a:pos x="T4" y="T5"/>
                </a:cxn>
              </a:cxnLst>
              <a:rect l="0" t="0" r="r" b="b"/>
              <a:pathLst>
                <a:path w="2575" h="1537">
                  <a:moveTo>
                    <a:pt x="0" y="0"/>
                  </a:moveTo>
                  <a:lnTo>
                    <a:pt x="0" y="1537"/>
                  </a:lnTo>
                  <a:lnTo>
                    <a:pt x="2575" y="1537"/>
                  </a:lnTo>
                </a:path>
              </a:pathLst>
            </a:custGeom>
            <a:noFill/>
            <a:ln w="19050"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356" name="Line 6">
              <a:extLst>
                <a:ext uri="{FF2B5EF4-FFF2-40B4-BE49-F238E27FC236}">
                  <a16:creationId xmlns="" xmlns:a16="http://schemas.microsoft.com/office/drawing/2014/main" id="{15E5EC68-5441-DB4C-B0E3-0C5CC9ABE651}"/>
                </a:ext>
              </a:extLst>
            </p:cNvPr>
            <p:cNvSpPr>
              <a:spLocks noChangeShapeType="1"/>
            </p:cNvSpPr>
            <p:nvPr/>
          </p:nvSpPr>
          <p:spPr bwMode="auto">
            <a:xfrm>
              <a:off x="1035325" y="2296463"/>
              <a:ext cx="102519"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357" name="Line 8">
              <a:extLst>
                <a:ext uri="{FF2B5EF4-FFF2-40B4-BE49-F238E27FC236}">
                  <a16:creationId xmlns="" xmlns:a16="http://schemas.microsoft.com/office/drawing/2014/main" id="{68A1A42F-BBC8-4244-A5AA-FA946BA6B128}"/>
                </a:ext>
              </a:extLst>
            </p:cNvPr>
            <p:cNvSpPr>
              <a:spLocks noChangeShapeType="1"/>
            </p:cNvSpPr>
            <p:nvPr/>
          </p:nvSpPr>
          <p:spPr bwMode="auto">
            <a:xfrm>
              <a:off x="1035325" y="2836746"/>
              <a:ext cx="102519"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358" name="Line 10">
              <a:extLst>
                <a:ext uri="{FF2B5EF4-FFF2-40B4-BE49-F238E27FC236}">
                  <a16:creationId xmlns="" xmlns:a16="http://schemas.microsoft.com/office/drawing/2014/main" id="{1F108330-CCE7-B644-A3EF-9F7C183690AE}"/>
                </a:ext>
              </a:extLst>
            </p:cNvPr>
            <p:cNvSpPr>
              <a:spLocks noChangeShapeType="1"/>
            </p:cNvSpPr>
            <p:nvPr/>
          </p:nvSpPr>
          <p:spPr bwMode="auto">
            <a:xfrm>
              <a:off x="1035325" y="3373521"/>
              <a:ext cx="102519"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359" name="Line 12">
              <a:extLst>
                <a:ext uri="{FF2B5EF4-FFF2-40B4-BE49-F238E27FC236}">
                  <a16:creationId xmlns="" xmlns:a16="http://schemas.microsoft.com/office/drawing/2014/main" id="{8B1D25FB-4D07-1B45-AD05-B79E11F7E285}"/>
                </a:ext>
              </a:extLst>
            </p:cNvPr>
            <p:cNvSpPr>
              <a:spLocks noChangeShapeType="1"/>
            </p:cNvSpPr>
            <p:nvPr/>
          </p:nvSpPr>
          <p:spPr bwMode="auto">
            <a:xfrm>
              <a:off x="1035325" y="3910295"/>
              <a:ext cx="102519"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360" name="Line 14">
              <a:extLst>
                <a:ext uri="{FF2B5EF4-FFF2-40B4-BE49-F238E27FC236}">
                  <a16:creationId xmlns="" xmlns:a16="http://schemas.microsoft.com/office/drawing/2014/main" id="{9A83577C-49D8-AB43-B807-667F743C9DE7}"/>
                </a:ext>
              </a:extLst>
            </p:cNvPr>
            <p:cNvSpPr>
              <a:spLocks noChangeShapeType="1"/>
            </p:cNvSpPr>
            <p:nvPr/>
          </p:nvSpPr>
          <p:spPr bwMode="auto">
            <a:xfrm>
              <a:off x="1035325" y="4448824"/>
              <a:ext cx="102519"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361" name="Line 16">
              <a:extLst>
                <a:ext uri="{FF2B5EF4-FFF2-40B4-BE49-F238E27FC236}">
                  <a16:creationId xmlns="" xmlns:a16="http://schemas.microsoft.com/office/drawing/2014/main" id="{FA8A6923-7B91-9446-A15A-A1F775478531}"/>
                </a:ext>
              </a:extLst>
            </p:cNvPr>
            <p:cNvSpPr>
              <a:spLocks noChangeShapeType="1"/>
            </p:cNvSpPr>
            <p:nvPr/>
          </p:nvSpPr>
          <p:spPr bwMode="auto">
            <a:xfrm>
              <a:off x="1035325" y="4989107"/>
              <a:ext cx="102519"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362" name="Line 17">
              <a:extLst>
                <a:ext uri="{FF2B5EF4-FFF2-40B4-BE49-F238E27FC236}">
                  <a16:creationId xmlns="" xmlns:a16="http://schemas.microsoft.com/office/drawing/2014/main" id="{72AB1F7D-256C-C54D-B297-DA640BB2F8FD}"/>
                </a:ext>
              </a:extLst>
            </p:cNvPr>
            <p:cNvSpPr>
              <a:spLocks noChangeShapeType="1"/>
            </p:cNvSpPr>
            <p:nvPr/>
          </p:nvSpPr>
          <p:spPr bwMode="auto">
            <a:xfrm>
              <a:off x="1137844" y="4989107"/>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363" name="Line 20">
              <a:extLst>
                <a:ext uri="{FF2B5EF4-FFF2-40B4-BE49-F238E27FC236}">
                  <a16:creationId xmlns="" xmlns:a16="http://schemas.microsoft.com/office/drawing/2014/main" id="{76F6E378-1798-CC4F-928F-5222979DCA12}"/>
                </a:ext>
              </a:extLst>
            </p:cNvPr>
            <p:cNvSpPr>
              <a:spLocks noChangeShapeType="1"/>
            </p:cNvSpPr>
            <p:nvPr/>
          </p:nvSpPr>
          <p:spPr bwMode="auto">
            <a:xfrm>
              <a:off x="2773156" y="4989107"/>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364" name="Line 22">
              <a:extLst>
                <a:ext uri="{FF2B5EF4-FFF2-40B4-BE49-F238E27FC236}">
                  <a16:creationId xmlns="" xmlns:a16="http://schemas.microsoft.com/office/drawing/2014/main" id="{C947B213-B473-1B4E-8FEF-12F5AF0CB7D1}"/>
                </a:ext>
              </a:extLst>
            </p:cNvPr>
            <p:cNvSpPr>
              <a:spLocks noChangeShapeType="1"/>
            </p:cNvSpPr>
            <p:nvPr/>
          </p:nvSpPr>
          <p:spPr bwMode="auto">
            <a:xfrm>
              <a:off x="3590812" y="4989107"/>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365" name="Line 24">
              <a:extLst>
                <a:ext uri="{FF2B5EF4-FFF2-40B4-BE49-F238E27FC236}">
                  <a16:creationId xmlns="" xmlns:a16="http://schemas.microsoft.com/office/drawing/2014/main" id="{8EC6A6A3-40AA-5749-8B1B-7F3C7E3DC7CD}"/>
                </a:ext>
              </a:extLst>
            </p:cNvPr>
            <p:cNvSpPr>
              <a:spLocks noChangeShapeType="1"/>
            </p:cNvSpPr>
            <p:nvPr/>
          </p:nvSpPr>
          <p:spPr bwMode="auto">
            <a:xfrm>
              <a:off x="3863364" y="4989107"/>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366" name="Line 26">
              <a:extLst>
                <a:ext uri="{FF2B5EF4-FFF2-40B4-BE49-F238E27FC236}">
                  <a16:creationId xmlns="" xmlns:a16="http://schemas.microsoft.com/office/drawing/2014/main" id="{6CF007E6-FE1E-7E43-ADF5-E45C6F40CA5C}"/>
                </a:ext>
              </a:extLst>
            </p:cNvPr>
            <p:cNvSpPr>
              <a:spLocks noChangeShapeType="1"/>
            </p:cNvSpPr>
            <p:nvPr/>
          </p:nvSpPr>
          <p:spPr bwMode="auto">
            <a:xfrm>
              <a:off x="4135916" y="4989107"/>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367" name="Line 28">
              <a:extLst>
                <a:ext uri="{FF2B5EF4-FFF2-40B4-BE49-F238E27FC236}">
                  <a16:creationId xmlns="" xmlns:a16="http://schemas.microsoft.com/office/drawing/2014/main" id="{8E093490-B6AC-F442-90D3-6C558A35EAEE}"/>
                </a:ext>
              </a:extLst>
            </p:cNvPr>
            <p:cNvSpPr>
              <a:spLocks noChangeShapeType="1"/>
            </p:cNvSpPr>
            <p:nvPr/>
          </p:nvSpPr>
          <p:spPr bwMode="auto">
            <a:xfrm>
              <a:off x="4408468" y="4989107"/>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368" name="Line 30">
              <a:extLst>
                <a:ext uri="{FF2B5EF4-FFF2-40B4-BE49-F238E27FC236}">
                  <a16:creationId xmlns="" xmlns:a16="http://schemas.microsoft.com/office/drawing/2014/main" id="{B772221A-588B-124E-B1F6-CA7759C87B01}"/>
                </a:ext>
              </a:extLst>
            </p:cNvPr>
            <p:cNvSpPr>
              <a:spLocks noChangeShapeType="1"/>
            </p:cNvSpPr>
            <p:nvPr/>
          </p:nvSpPr>
          <p:spPr bwMode="auto">
            <a:xfrm>
              <a:off x="4681020" y="4989107"/>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369" name="Line 32">
              <a:extLst>
                <a:ext uri="{FF2B5EF4-FFF2-40B4-BE49-F238E27FC236}">
                  <a16:creationId xmlns="" xmlns:a16="http://schemas.microsoft.com/office/drawing/2014/main" id="{97AB235B-7358-0B49-96D8-B6EE607B98CD}"/>
                </a:ext>
              </a:extLst>
            </p:cNvPr>
            <p:cNvSpPr>
              <a:spLocks noChangeShapeType="1"/>
            </p:cNvSpPr>
            <p:nvPr/>
          </p:nvSpPr>
          <p:spPr bwMode="auto">
            <a:xfrm>
              <a:off x="4953572" y="4989107"/>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370" name="Line 34">
              <a:extLst>
                <a:ext uri="{FF2B5EF4-FFF2-40B4-BE49-F238E27FC236}">
                  <a16:creationId xmlns="" xmlns:a16="http://schemas.microsoft.com/office/drawing/2014/main" id="{9871A3A0-3105-F44E-857D-F88733207025}"/>
                </a:ext>
              </a:extLst>
            </p:cNvPr>
            <p:cNvSpPr>
              <a:spLocks noChangeShapeType="1"/>
            </p:cNvSpPr>
            <p:nvPr/>
          </p:nvSpPr>
          <p:spPr bwMode="auto">
            <a:xfrm>
              <a:off x="5226124" y="4989107"/>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371" name="Line 36">
              <a:extLst>
                <a:ext uri="{FF2B5EF4-FFF2-40B4-BE49-F238E27FC236}">
                  <a16:creationId xmlns="" xmlns:a16="http://schemas.microsoft.com/office/drawing/2014/main" id="{5ED9A5F5-8093-0744-BA65-FFB98435B099}"/>
                </a:ext>
              </a:extLst>
            </p:cNvPr>
            <p:cNvSpPr>
              <a:spLocks noChangeShapeType="1"/>
            </p:cNvSpPr>
            <p:nvPr/>
          </p:nvSpPr>
          <p:spPr bwMode="auto">
            <a:xfrm>
              <a:off x="5498676" y="4989107"/>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372" name="Line 38">
              <a:extLst>
                <a:ext uri="{FF2B5EF4-FFF2-40B4-BE49-F238E27FC236}">
                  <a16:creationId xmlns="" xmlns:a16="http://schemas.microsoft.com/office/drawing/2014/main" id="{E7F34B5D-4DF3-0B47-8330-F40410359828}"/>
                </a:ext>
              </a:extLst>
            </p:cNvPr>
            <p:cNvSpPr>
              <a:spLocks noChangeShapeType="1"/>
            </p:cNvSpPr>
            <p:nvPr/>
          </p:nvSpPr>
          <p:spPr bwMode="auto">
            <a:xfrm>
              <a:off x="5771224" y="4989107"/>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373" name="Line 18">
              <a:extLst>
                <a:ext uri="{FF2B5EF4-FFF2-40B4-BE49-F238E27FC236}">
                  <a16:creationId xmlns="" xmlns:a16="http://schemas.microsoft.com/office/drawing/2014/main" id="{5F3A6C15-1328-DE4B-BF0A-BBF6BF81AF5A}"/>
                </a:ext>
              </a:extLst>
            </p:cNvPr>
            <p:cNvSpPr>
              <a:spLocks noChangeShapeType="1"/>
            </p:cNvSpPr>
            <p:nvPr/>
          </p:nvSpPr>
          <p:spPr bwMode="auto">
            <a:xfrm>
              <a:off x="1410396" y="4989695"/>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374" name="Line 18">
              <a:extLst>
                <a:ext uri="{FF2B5EF4-FFF2-40B4-BE49-F238E27FC236}">
                  <a16:creationId xmlns="" xmlns:a16="http://schemas.microsoft.com/office/drawing/2014/main" id="{1B27C0B9-02DF-414A-944F-3DA03715CDF2}"/>
                </a:ext>
              </a:extLst>
            </p:cNvPr>
            <p:cNvSpPr>
              <a:spLocks noChangeShapeType="1"/>
            </p:cNvSpPr>
            <p:nvPr/>
          </p:nvSpPr>
          <p:spPr bwMode="auto">
            <a:xfrm>
              <a:off x="1682948" y="4990872"/>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375" name="Line 18">
              <a:extLst>
                <a:ext uri="{FF2B5EF4-FFF2-40B4-BE49-F238E27FC236}">
                  <a16:creationId xmlns="" xmlns:a16="http://schemas.microsoft.com/office/drawing/2014/main" id="{4586D5B8-2E09-A146-9034-96650E0BABC7}"/>
                </a:ext>
              </a:extLst>
            </p:cNvPr>
            <p:cNvSpPr>
              <a:spLocks noChangeShapeType="1"/>
            </p:cNvSpPr>
            <p:nvPr/>
          </p:nvSpPr>
          <p:spPr bwMode="auto">
            <a:xfrm>
              <a:off x="1955500" y="4992050"/>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376" name="Line 18">
              <a:extLst>
                <a:ext uri="{FF2B5EF4-FFF2-40B4-BE49-F238E27FC236}">
                  <a16:creationId xmlns="" xmlns:a16="http://schemas.microsoft.com/office/drawing/2014/main" id="{A8355AB4-DE6E-A646-9ABB-025C6D08AB8E}"/>
                </a:ext>
              </a:extLst>
            </p:cNvPr>
            <p:cNvSpPr>
              <a:spLocks noChangeShapeType="1"/>
            </p:cNvSpPr>
            <p:nvPr/>
          </p:nvSpPr>
          <p:spPr bwMode="auto">
            <a:xfrm>
              <a:off x="2228052" y="4993228"/>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377" name="Line 18">
              <a:extLst>
                <a:ext uri="{FF2B5EF4-FFF2-40B4-BE49-F238E27FC236}">
                  <a16:creationId xmlns="" xmlns:a16="http://schemas.microsoft.com/office/drawing/2014/main" id="{290FED0A-24EB-C14B-A2CF-5568F0318C2D}"/>
                </a:ext>
              </a:extLst>
            </p:cNvPr>
            <p:cNvSpPr>
              <a:spLocks noChangeShapeType="1"/>
            </p:cNvSpPr>
            <p:nvPr/>
          </p:nvSpPr>
          <p:spPr bwMode="auto">
            <a:xfrm>
              <a:off x="2500604" y="4993816"/>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378" name="Line 18">
              <a:extLst>
                <a:ext uri="{FF2B5EF4-FFF2-40B4-BE49-F238E27FC236}">
                  <a16:creationId xmlns="" xmlns:a16="http://schemas.microsoft.com/office/drawing/2014/main" id="{B38BA3C3-97F5-4C4D-8F9A-4DE98B2FF267}"/>
                </a:ext>
              </a:extLst>
            </p:cNvPr>
            <p:cNvSpPr>
              <a:spLocks noChangeShapeType="1"/>
            </p:cNvSpPr>
            <p:nvPr/>
          </p:nvSpPr>
          <p:spPr bwMode="auto">
            <a:xfrm>
              <a:off x="3045708" y="4995584"/>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379" name="Line 18">
              <a:extLst>
                <a:ext uri="{FF2B5EF4-FFF2-40B4-BE49-F238E27FC236}">
                  <a16:creationId xmlns="" xmlns:a16="http://schemas.microsoft.com/office/drawing/2014/main" id="{2BDB41CA-D9ED-D74A-BBFB-4AFCD6177644}"/>
                </a:ext>
              </a:extLst>
            </p:cNvPr>
            <p:cNvSpPr>
              <a:spLocks noChangeShapeType="1"/>
            </p:cNvSpPr>
            <p:nvPr/>
          </p:nvSpPr>
          <p:spPr bwMode="auto">
            <a:xfrm>
              <a:off x="3318260" y="4996172"/>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380" name="TextBox 379">
              <a:extLst>
                <a:ext uri="{FF2B5EF4-FFF2-40B4-BE49-F238E27FC236}">
                  <a16:creationId xmlns="" xmlns:a16="http://schemas.microsoft.com/office/drawing/2014/main" id="{F71042D8-C4A5-8148-8C94-1A8B05CD3523}"/>
                </a:ext>
              </a:extLst>
            </p:cNvPr>
            <p:cNvSpPr txBox="1"/>
            <p:nvPr/>
          </p:nvSpPr>
          <p:spPr>
            <a:xfrm>
              <a:off x="968776" y="5089422"/>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0</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381" name="TextBox 380">
              <a:extLst>
                <a:ext uri="{FF2B5EF4-FFF2-40B4-BE49-F238E27FC236}">
                  <a16:creationId xmlns="" xmlns:a16="http://schemas.microsoft.com/office/drawing/2014/main" id="{019B4DA5-AAFD-1048-A398-D3F311E3AE0D}"/>
                </a:ext>
              </a:extLst>
            </p:cNvPr>
            <p:cNvSpPr txBox="1"/>
            <p:nvPr/>
          </p:nvSpPr>
          <p:spPr>
            <a:xfrm>
              <a:off x="1240954" y="5089422"/>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382" name="TextBox 381">
              <a:extLst>
                <a:ext uri="{FF2B5EF4-FFF2-40B4-BE49-F238E27FC236}">
                  <a16:creationId xmlns="" xmlns:a16="http://schemas.microsoft.com/office/drawing/2014/main" id="{01890494-CA94-2449-AAF8-FA079774D3FF}"/>
                </a:ext>
              </a:extLst>
            </p:cNvPr>
            <p:cNvSpPr txBox="1"/>
            <p:nvPr/>
          </p:nvSpPr>
          <p:spPr>
            <a:xfrm>
              <a:off x="1513133" y="5089422"/>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4</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383" name="TextBox 382">
              <a:extLst>
                <a:ext uri="{FF2B5EF4-FFF2-40B4-BE49-F238E27FC236}">
                  <a16:creationId xmlns="" xmlns:a16="http://schemas.microsoft.com/office/drawing/2014/main" id="{BC3D7732-54FF-3049-B582-0FE473BD188E}"/>
                </a:ext>
              </a:extLst>
            </p:cNvPr>
            <p:cNvSpPr txBox="1"/>
            <p:nvPr/>
          </p:nvSpPr>
          <p:spPr>
            <a:xfrm>
              <a:off x="1785312" y="5089422"/>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6</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384" name="TextBox 383">
              <a:extLst>
                <a:ext uri="{FF2B5EF4-FFF2-40B4-BE49-F238E27FC236}">
                  <a16:creationId xmlns="" xmlns:a16="http://schemas.microsoft.com/office/drawing/2014/main" id="{33B23EBF-4512-B045-B092-AF17CEBEF157}"/>
                </a:ext>
              </a:extLst>
            </p:cNvPr>
            <p:cNvSpPr txBox="1"/>
            <p:nvPr/>
          </p:nvSpPr>
          <p:spPr>
            <a:xfrm>
              <a:off x="2057490" y="5089422"/>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8</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385" name="TextBox 384">
              <a:extLst>
                <a:ext uri="{FF2B5EF4-FFF2-40B4-BE49-F238E27FC236}">
                  <a16:creationId xmlns="" xmlns:a16="http://schemas.microsoft.com/office/drawing/2014/main" id="{93981485-A943-3C4A-BBB3-39F29635A137}"/>
                </a:ext>
              </a:extLst>
            </p:cNvPr>
            <p:cNvSpPr txBox="1"/>
            <p:nvPr/>
          </p:nvSpPr>
          <p:spPr>
            <a:xfrm>
              <a:off x="2329669" y="5089422"/>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10</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386" name="TextBox 385">
              <a:extLst>
                <a:ext uri="{FF2B5EF4-FFF2-40B4-BE49-F238E27FC236}">
                  <a16:creationId xmlns="" xmlns:a16="http://schemas.microsoft.com/office/drawing/2014/main" id="{104BB925-80C4-5442-8997-A9DBE150D61A}"/>
                </a:ext>
              </a:extLst>
            </p:cNvPr>
            <p:cNvSpPr txBox="1"/>
            <p:nvPr/>
          </p:nvSpPr>
          <p:spPr>
            <a:xfrm>
              <a:off x="2601848" y="5089422"/>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12</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387" name="TextBox 386">
              <a:extLst>
                <a:ext uri="{FF2B5EF4-FFF2-40B4-BE49-F238E27FC236}">
                  <a16:creationId xmlns="" xmlns:a16="http://schemas.microsoft.com/office/drawing/2014/main" id="{CB4D99ED-4874-644E-A214-DE4E0AF4D38D}"/>
                </a:ext>
              </a:extLst>
            </p:cNvPr>
            <p:cNvSpPr txBox="1"/>
            <p:nvPr/>
          </p:nvSpPr>
          <p:spPr>
            <a:xfrm>
              <a:off x="2874026" y="5089422"/>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14</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388" name="TextBox 387">
              <a:extLst>
                <a:ext uri="{FF2B5EF4-FFF2-40B4-BE49-F238E27FC236}">
                  <a16:creationId xmlns="" xmlns:a16="http://schemas.microsoft.com/office/drawing/2014/main" id="{F8797095-AE95-BC4F-9BFC-8A4A71CCE027}"/>
                </a:ext>
              </a:extLst>
            </p:cNvPr>
            <p:cNvSpPr txBox="1"/>
            <p:nvPr/>
          </p:nvSpPr>
          <p:spPr>
            <a:xfrm>
              <a:off x="3146205" y="5089422"/>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16</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389" name="TextBox 388">
              <a:extLst>
                <a:ext uri="{FF2B5EF4-FFF2-40B4-BE49-F238E27FC236}">
                  <a16:creationId xmlns="" xmlns:a16="http://schemas.microsoft.com/office/drawing/2014/main" id="{08AFBEA5-EC10-F548-B87D-FCC714529715}"/>
                </a:ext>
              </a:extLst>
            </p:cNvPr>
            <p:cNvSpPr txBox="1"/>
            <p:nvPr/>
          </p:nvSpPr>
          <p:spPr>
            <a:xfrm>
              <a:off x="3418384" y="5089422"/>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18</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390" name="TextBox 389">
              <a:extLst>
                <a:ext uri="{FF2B5EF4-FFF2-40B4-BE49-F238E27FC236}">
                  <a16:creationId xmlns="" xmlns:a16="http://schemas.microsoft.com/office/drawing/2014/main" id="{6286D383-EFE8-0C43-9201-61E274873EED}"/>
                </a:ext>
              </a:extLst>
            </p:cNvPr>
            <p:cNvSpPr txBox="1"/>
            <p:nvPr/>
          </p:nvSpPr>
          <p:spPr>
            <a:xfrm>
              <a:off x="3690563" y="5089422"/>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20</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391" name="TextBox 390">
              <a:extLst>
                <a:ext uri="{FF2B5EF4-FFF2-40B4-BE49-F238E27FC236}">
                  <a16:creationId xmlns="" xmlns:a16="http://schemas.microsoft.com/office/drawing/2014/main" id="{BD9777EE-CA26-674A-AF39-CA50D2D4F4FD}"/>
                </a:ext>
              </a:extLst>
            </p:cNvPr>
            <p:cNvSpPr txBox="1"/>
            <p:nvPr/>
          </p:nvSpPr>
          <p:spPr>
            <a:xfrm>
              <a:off x="633037" y="4894728"/>
              <a:ext cx="335832" cy="184667"/>
            </a:xfrm>
            <a:prstGeom prst="rect">
              <a:avLst/>
            </a:prstGeom>
            <a:noFill/>
          </p:spPr>
          <p:txBody>
            <a:bodyPr wrap="square" lIns="0" tIns="0" rIns="0" bIns="0" rtlCol="0" anchor="ctr">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0</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392" name="TextBox 391">
              <a:extLst>
                <a:ext uri="{FF2B5EF4-FFF2-40B4-BE49-F238E27FC236}">
                  <a16:creationId xmlns="" xmlns:a16="http://schemas.microsoft.com/office/drawing/2014/main" id="{CECE7025-5C0F-5441-BB7B-68B59C1209F4}"/>
                </a:ext>
              </a:extLst>
            </p:cNvPr>
            <p:cNvSpPr txBox="1"/>
            <p:nvPr/>
          </p:nvSpPr>
          <p:spPr>
            <a:xfrm>
              <a:off x="633037" y="3283723"/>
              <a:ext cx="335832" cy="184667"/>
            </a:xfrm>
            <a:prstGeom prst="rect">
              <a:avLst/>
            </a:prstGeom>
            <a:noFill/>
          </p:spPr>
          <p:txBody>
            <a:bodyPr wrap="square" lIns="0" tIns="0" rIns="0" bIns="0" rtlCol="0" anchor="ctr">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60</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393" name="TextBox 392">
              <a:extLst>
                <a:ext uri="{FF2B5EF4-FFF2-40B4-BE49-F238E27FC236}">
                  <a16:creationId xmlns="" xmlns:a16="http://schemas.microsoft.com/office/drawing/2014/main" id="{DF33EA5D-9320-674F-83B4-2ED6BA9A146B}"/>
                </a:ext>
              </a:extLst>
            </p:cNvPr>
            <p:cNvSpPr txBox="1"/>
            <p:nvPr/>
          </p:nvSpPr>
          <p:spPr>
            <a:xfrm>
              <a:off x="633037" y="3820729"/>
              <a:ext cx="335832" cy="184667"/>
            </a:xfrm>
            <a:prstGeom prst="rect">
              <a:avLst/>
            </a:prstGeom>
            <a:noFill/>
          </p:spPr>
          <p:txBody>
            <a:bodyPr wrap="square" lIns="0" tIns="0" rIns="0" bIns="0" rtlCol="0" anchor="ctr">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40</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394" name="TextBox 393">
              <a:extLst>
                <a:ext uri="{FF2B5EF4-FFF2-40B4-BE49-F238E27FC236}">
                  <a16:creationId xmlns="" xmlns:a16="http://schemas.microsoft.com/office/drawing/2014/main" id="{BB12EA73-8890-E143-AA82-09720969B467}"/>
                </a:ext>
              </a:extLst>
            </p:cNvPr>
            <p:cNvSpPr txBox="1"/>
            <p:nvPr/>
          </p:nvSpPr>
          <p:spPr>
            <a:xfrm>
              <a:off x="633037" y="4357731"/>
              <a:ext cx="335832" cy="184667"/>
            </a:xfrm>
            <a:prstGeom prst="rect">
              <a:avLst/>
            </a:prstGeom>
            <a:noFill/>
          </p:spPr>
          <p:txBody>
            <a:bodyPr wrap="square" lIns="0" tIns="0" rIns="0" bIns="0" rtlCol="0" anchor="ctr">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20</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395" name="TextBox 394">
              <a:extLst>
                <a:ext uri="{FF2B5EF4-FFF2-40B4-BE49-F238E27FC236}">
                  <a16:creationId xmlns="" xmlns:a16="http://schemas.microsoft.com/office/drawing/2014/main" id="{ED20F292-49ED-C842-A81E-83B6760AC7BE}"/>
                </a:ext>
              </a:extLst>
            </p:cNvPr>
            <p:cNvSpPr txBox="1"/>
            <p:nvPr/>
          </p:nvSpPr>
          <p:spPr>
            <a:xfrm>
              <a:off x="633037" y="2209718"/>
              <a:ext cx="335832" cy="184667"/>
            </a:xfrm>
            <a:prstGeom prst="rect">
              <a:avLst/>
            </a:prstGeom>
            <a:noFill/>
          </p:spPr>
          <p:txBody>
            <a:bodyPr wrap="square" lIns="0" tIns="0" rIns="0" bIns="0" rtlCol="0" anchor="ctr">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100</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396" name="TextBox 395">
              <a:extLst>
                <a:ext uri="{FF2B5EF4-FFF2-40B4-BE49-F238E27FC236}">
                  <a16:creationId xmlns="" xmlns:a16="http://schemas.microsoft.com/office/drawing/2014/main" id="{9E597C57-86B8-0B49-B926-3173322CE2CE}"/>
                </a:ext>
              </a:extLst>
            </p:cNvPr>
            <p:cNvSpPr txBox="1"/>
            <p:nvPr/>
          </p:nvSpPr>
          <p:spPr>
            <a:xfrm>
              <a:off x="633037" y="2746721"/>
              <a:ext cx="335832" cy="184667"/>
            </a:xfrm>
            <a:prstGeom prst="rect">
              <a:avLst/>
            </a:prstGeom>
            <a:noFill/>
          </p:spPr>
          <p:txBody>
            <a:bodyPr wrap="square" lIns="0" tIns="0" rIns="0" bIns="0" rtlCol="0" anchor="ctr">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80</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397" name="TextBox 396">
              <a:extLst>
                <a:ext uri="{FF2B5EF4-FFF2-40B4-BE49-F238E27FC236}">
                  <a16:creationId xmlns="" xmlns:a16="http://schemas.microsoft.com/office/drawing/2014/main" id="{B6C99169-CBCE-0B4F-A570-CEDFFBDAD565}"/>
                </a:ext>
              </a:extLst>
            </p:cNvPr>
            <p:cNvSpPr txBox="1"/>
            <p:nvPr/>
          </p:nvSpPr>
          <p:spPr>
            <a:xfrm>
              <a:off x="1129176" y="5253288"/>
              <a:ext cx="4639958"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Time from randomisation (months)</a:t>
              </a:r>
              <a:endParaRPr kumimoji="0" lang="en-GB" sz="1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398" name="TextBox 397">
              <a:extLst>
                <a:ext uri="{FF2B5EF4-FFF2-40B4-BE49-F238E27FC236}">
                  <a16:creationId xmlns="" xmlns:a16="http://schemas.microsoft.com/office/drawing/2014/main" id="{378A715E-1F93-5042-B2D3-1A2DAA84A14D}"/>
                </a:ext>
              </a:extLst>
            </p:cNvPr>
            <p:cNvSpPr txBox="1"/>
            <p:nvPr/>
          </p:nvSpPr>
          <p:spPr>
            <a:xfrm rot="16200000">
              <a:off x="-748995" y="3550446"/>
              <a:ext cx="2692636" cy="184667"/>
            </a:xfrm>
            <a:prstGeom prst="rect">
              <a:avLst/>
            </a:prstGeom>
            <a:noFill/>
          </p:spPr>
          <p:txBody>
            <a:bodyPr wrap="square" lIns="0" tIns="0" rIns="0" bIns="0" rtlCol="0" anchor="b">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OS (%)</a:t>
              </a:r>
              <a:endParaRPr kumimoji="0" lang="en-GB" sz="1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nvGrpSpPr>
            <p:cNvPr id="399" name="Group 398">
              <a:extLst>
                <a:ext uri="{FF2B5EF4-FFF2-40B4-BE49-F238E27FC236}">
                  <a16:creationId xmlns="" xmlns:a16="http://schemas.microsoft.com/office/drawing/2014/main" id="{BBE7BD8F-EDFD-8A47-AA9C-0BE01935A970}"/>
                </a:ext>
              </a:extLst>
            </p:cNvPr>
            <p:cNvGrpSpPr/>
            <p:nvPr/>
          </p:nvGrpSpPr>
          <p:grpSpPr>
            <a:xfrm>
              <a:off x="968777" y="5496935"/>
              <a:ext cx="4964671" cy="246228"/>
              <a:chOff x="2422523" y="4329950"/>
              <a:chExt cx="4382077" cy="222836"/>
            </a:xfrm>
          </p:grpSpPr>
          <p:sp>
            <p:nvSpPr>
              <p:cNvPr id="487" name="TextBox 486">
                <a:extLst>
                  <a:ext uri="{FF2B5EF4-FFF2-40B4-BE49-F238E27FC236}">
                    <a16:creationId xmlns="" xmlns:a16="http://schemas.microsoft.com/office/drawing/2014/main" id="{9DF1FACE-1BA1-6E44-8399-090C4766481F}"/>
                  </a:ext>
                </a:extLst>
              </p:cNvPr>
              <p:cNvSpPr txBox="1"/>
              <p:nvPr/>
            </p:nvSpPr>
            <p:spPr>
              <a:xfrm>
                <a:off x="2422523" y="4329952"/>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162</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83</a:t>
                </a:r>
                <a:endParaRPr kumimoji="0" lang="en-GB"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488" name="TextBox 487">
                <a:extLst>
                  <a:ext uri="{FF2B5EF4-FFF2-40B4-BE49-F238E27FC236}">
                    <a16:creationId xmlns="" xmlns:a16="http://schemas.microsoft.com/office/drawing/2014/main" id="{8A26B6E3-7F3D-764B-969C-26BEBAACCAAB}"/>
                  </a:ext>
                </a:extLst>
              </p:cNvPr>
              <p:cNvSpPr txBox="1"/>
              <p:nvPr/>
            </p:nvSpPr>
            <p:spPr>
              <a:xfrm>
                <a:off x="2903187" y="4329955"/>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150</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74</a:t>
                </a:r>
                <a:endParaRPr kumimoji="0" lang="en-GB"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489" name="TextBox 488">
                <a:extLst>
                  <a:ext uri="{FF2B5EF4-FFF2-40B4-BE49-F238E27FC236}">
                    <a16:creationId xmlns="" xmlns:a16="http://schemas.microsoft.com/office/drawing/2014/main" id="{B91BC0E6-F515-764A-9F1A-18E17930D68E}"/>
                  </a:ext>
                </a:extLst>
              </p:cNvPr>
              <p:cNvSpPr txBox="1"/>
              <p:nvPr/>
            </p:nvSpPr>
            <p:spPr>
              <a:xfrm>
                <a:off x="3143519" y="4329952"/>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142</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69</a:t>
                </a:r>
                <a:endParaRPr kumimoji="0" lang="en-GB"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490" name="TextBox 489">
                <a:extLst>
                  <a:ext uri="{FF2B5EF4-FFF2-40B4-BE49-F238E27FC236}">
                    <a16:creationId xmlns="" xmlns:a16="http://schemas.microsoft.com/office/drawing/2014/main" id="{B746213B-342D-324E-8E80-04793DE3C38F}"/>
                  </a:ext>
                </a:extLst>
              </p:cNvPr>
              <p:cNvSpPr txBox="1"/>
              <p:nvPr/>
            </p:nvSpPr>
            <p:spPr>
              <a:xfrm>
                <a:off x="3383851" y="4329952"/>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136</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64</a:t>
                </a:r>
                <a:endParaRPr kumimoji="0" lang="en-GB"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491" name="TextBox 490">
                <a:extLst>
                  <a:ext uri="{FF2B5EF4-FFF2-40B4-BE49-F238E27FC236}">
                    <a16:creationId xmlns="" xmlns:a16="http://schemas.microsoft.com/office/drawing/2014/main" id="{E6DD4079-7504-5545-871C-AD3D0A6C4A55}"/>
                  </a:ext>
                </a:extLst>
              </p:cNvPr>
              <p:cNvSpPr txBox="1"/>
              <p:nvPr/>
            </p:nvSpPr>
            <p:spPr>
              <a:xfrm>
                <a:off x="3624183" y="4329956"/>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124</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58</a:t>
                </a:r>
                <a:endParaRPr kumimoji="0" lang="en-GB"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492" name="TextBox 491">
                <a:extLst>
                  <a:ext uri="{FF2B5EF4-FFF2-40B4-BE49-F238E27FC236}">
                    <a16:creationId xmlns="" xmlns:a16="http://schemas.microsoft.com/office/drawing/2014/main" id="{C2D2ACBE-63DE-C044-818F-53663744AAE0}"/>
                  </a:ext>
                </a:extLst>
              </p:cNvPr>
              <p:cNvSpPr txBox="1"/>
              <p:nvPr/>
            </p:nvSpPr>
            <p:spPr>
              <a:xfrm>
                <a:off x="3864515" y="4329952"/>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107</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50</a:t>
                </a:r>
                <a:endParaRPr kumimoji="0" lang="en-GB"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493" name="TextBox 492">
                <a:extLst>
                  <a:ext uri="{FF2B5EF4-FFF2-40B4-BE49-F238E27FC236}">
                    <a16:creationId xmlns="" xmlns:a16="http://schemas.microsoft.com/office/drawing/2014/main" id="{A88580F5-DB01-1842-A1B4-104E4FCCD847}"/>
                  </a:ext>
                </a:extLst>
              </p:cNvPr>
              <p:cNvSpPr txBox="1"/>
              <p:nvPr/>
            </p:nvSpPr>
            <p:spPr>
              <a:xfrm>
                <a:off x="4104847" y="4329952"/>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101</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43</a:t>
                </a:r>
                <a:endParaRPr kumimoji="0" lang="en-GB"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494" name="TextBox 493">
                <a:extLst>
                  <a:ext uri="{FF2B5EF4-FFF2-40B4-BE49-F238E27FC236}">
                    <a16:creationId xmlns="" xmlns:a16="http://schemas.microsoft.com/office/drawing/2014/main" id="{4C7B7A64-2D05-8F40-9356-74B5BC97EBDA}"/>
                  </a:ext>
                </a:extLst>
              </p:cNvPr>
              <p:cNvSpPr txBox="1"/>
              <p:nvPr/>
            </p:nvSpPr>
            <p:spPr>
              <a:xfrm>
                <a:off x="4345179" y="4329952"/>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91</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37</a:t>
                </a:r>
                <a:endParaRPr kumimoji="0" lang="en-GB"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495" name="TextBox 494">
                <a:extLst>
                  <a:ext uri="{FF2B5EF4-FFF2-40B4-BE49-F238E27FC236}">
                    <a16:creationId xmlns="" xmlns:a16="http://schemas.microsoft.com/office/drawing/2014/main" id="{2BF2FE60-3377-B640-8226-ED9852AE1D75}"/>
                  </a:ext>
                </a:extLst>
              </p:cNvPr>
              <p:cNvSpPr txBox="1"/>
              <p:nvPr/>
            </p:nvSpPr>
            <p:spPr>
              <a:xfrm>
                <a:off x="4585511" y="4329952"/>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71</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27</a:t>
                </a:r>
                <a:endParaRPr kumimoji="0" lang="en-GB"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496" name="TextBox 495">
                <a:extLst>
                  <a:ext uri="{FF2B5EF4-FFF2-40B4-BE49-F238E27FC236}">
                    <a16:creationId xmlns="" xmlns:a16="http://schemas.microsoft.com/office/drawing/2014/main" id="{6F55F568-FA1E-DB49-B34B-85370320EF62}"/>
                  </a:ext>
                </a:extLst>
              </p:cNvPr>
              <p:cNvSpPr txBox="1"/>
              <p:nvPr/>
            </p:nvSpPr>
            <p:spPr>
              <a:xfrm>
                <a:off x="4825843" y="4329952"/>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56</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18</a:t>
                </a:r>
                <a:endParaRPr kumimoji="0" lang="en-GB"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497" name="TextBox 496">
                <a:extLst>
                  <a:ext uri="{FF2B5EF4-FFF2-40B4-BE49-F238E27FC236}">
                    <a16:creationId xmlns="" xmlns:a16="http://schemas.microsoft.com/office/drawing/2014/main" id="{0A8AC2C9-9874-E44A-9917-8E7EE0636D82}"/>
                  </a:ext>
                </a:extLst>
              </p:cNvPr>
              <p:cNvSpPr txBox="1"/>
              <p:nvPr/>
            </p:nvSpPr>
            <p:spPr>
              <a:xfrm>
                <a:off x="5066175" y="4329950"/>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44</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15</a:t>
                </a:r>
                <a:endParaRPr kumimoji="0" lang="en-GB"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498" name="TextBox 497">
                <a:extLst>
                  <a:ext uri="{FF2B5EF4-FFF2-40B4-BE49-F238E27FC236}">
                    <a16:creationId xmlns="" xmlns:a16="http://schemas.microsoft.com/office/drawing/2014/main" id="{69C20A35-622B-D845-8BE5-EF71E40AF6CF}"/>
                  </a:ext>
                </a:extLst>
              </p:cNvPr>
              <p:cNvSpPr txBox="1"/>
              <p:nvPr/>
            </p:nvSpPr>
            <p:spPr>
              <a:xfrm>
                <a:off x="5306508" y="4329952"/>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30</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11</a:t>
                </a:r>
                <a:endParaRPr kumimoji="0" lang="en-GB"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499" name="TextBox 498">
                <a:extLst>
                  <a:ext uri="{FF2B5EF4-FFF2-40B4-BE49-F238E27FC236}">
                    <a16:creationId xmlns="" xmlns:a16="http://schemas.microsoft.com/office/drawing/2014/main" id="{A2EB2662-86E7-EB4C-8C09-4B8DF658572C}"/>
                  </a:ext>
                </a:extLst>
              </p:cNvPr>
              <p:cNvSpPr txBox="1"/>
              <p:nvPr/>
            </p:nvSpPr>
            <p:spPr>
              <a:xfrm>
                <a:off x="5546840" y="4329952"/>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18</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9</a:t>
                </a:r>
                <a:endParaRPr kumimoji="0" lang="en-GB"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500" name="TextBox 499">
                <a:extLst>
                  <a:ext uri="{FF2B5EF4-FFF2-40B4-BE49-F238E27FC236}">
                    <a16:creationId xmlns="" xmlns:a16="http://schemas.microsoft.com/office/drawing/2014/main" id="{8D6A6FC2-38A8-7A43-806D-45C010F5F046}"/>
                  </a:ext>
                </a:extLst>
              </p:cNvPr>
              <p:cNvSpPr txBox="1"/>
              <p:nvPr/>
            </p:nvSpPr>
            <p:spPr>
              <a:xfrm>
                <a:off x="5787170" y="4329952"/>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6</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6</a:t>
                </a:r>
              </a:p>
            </p:txBody>
          </p:sp>
          <p:sp>
            <p:nvSpPr>
              <p:cNvPr id="501" name="TextBox 500">
                <a:extLst>
                  <a:ext uri="{FF2B5EF4-FFF2-40B4-BE49-F238E27FC236}">
                    <a16:creationId xmlns="" xmlns:a16="http://schemas.microsoft.com/office/drawing/2014/main" id="{3636A261-683F-F84D-BFFA-A1E2DF07B579}"/>
                  </a:ext>
                </a:extLst>
              </p:cNvPr>
              <p:cNvSpPr txBox="1"/>
              <p:nvPr/>
            </p:nvSpPr>
            <p:spPr>
              <a:xfrm>
                <a:off x="6027504" y="4329952"/>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3</a:t>
                </a:r>
                <a:endParaRPr kumimoji="0" lang="en-GB"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502" name="TextBox 501">
                <a:extLst>
                  <a:ext uri="{FF2B5EF4-FFF2-40B4-BE49-F238E27FC236}">
                    <a16:creationId xmlns="" xmlns:a16="http://schemas.microsoft.com/office/drawing/2014/main" id="{74ED7E07-5A24-E749-B730-723A04688830}"/>
                  </a:ext>
                </a:extLst>
              </p:cNvPr>
              <p:cNvSpPr txBox="1"/>
              <p:nvPr/>
            </p:nvSpPr>
            <p:spPr>
              <a:xfrm>
                <a:off x="6267836" y="4329952"/>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a:t>
                </a:r>
                <a:endParaRPr kumimoji="0" lang="en-GB"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503" name="TextBox 502">
                <a:extLst>
                  <a:ext uri="{FF2B5EF4-FFF2-40B4-BE49-F238E27FC236}">
                    <a16:creationId xmlns="" xmlns:a16="http://schemas.microsoft.com/office/drawing/2014/main" id="{AA0EE526-324C-8F4A-916A-02A039EB92A4}"/>
                  </a:ext>
                </a:extLst>
              </p:cNvPr>
              <p:cNvSpPr txBox="1"/>
              <p:nvPr/>
            </p:nvSpPr>
            <p:spPr>
              <a:xfrm>
                <a:off x="6508177" y="4329952"/>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0</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0</a:t>
                </a:r>
                <a:endParaRPr kumimoji="0" lang="en-GB"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504" name="TextBox 503">
                <a:extLst>
                  <a:ext uri="{FF2B5EF4-FFF2-40B4-BE49-F238E27FC236}">
                    <a16:creationId xmlns="" xmlns:a16="http://schemas.microsoft.com/office/drawing/2014/main" id="{83737CE8-D02B-B545-80DC-095483609AAE}"/>
                  </a:ext>
                </a:extLst>
              </p:cNvPr>
              <p:cNvSpPr txBox="1"/>
              <p:nvPr/>
            </p:nvSpPr>
            <p:spPr>
              <a:xfrm>
                <a:off x="2662855" y="4329950"/>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155</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79</a:t>
                </a:r>
                <a:endParaRPr kumimoji="0" lang="en-GB"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sp>
          <p:nvSpPr>
            <p:cNvPr id="400" name="TextBox 399">
              <a:extLst>
                <a:ext uri="{FF2B5EF4-FFF2-40B4-BE49-F238E27FC236}">
                  <a16:creationId xmlns="" xmlns:a16="http://schemas.microsoft.com/office/drawing/2014/main" id="{265EA0D4-CC5D-A74B-A5DD-71C7C8279A89}"/>
                </a:ext>
              </a:extLst>
            </p:cNvPr>
            <p:cNvSpPr txBox="1"/>
            <p:nvPr/>
          </p:nvSpPr>
          <p:spPr>
            <a:xfrm>
              <a:off x="3962741" y="5089422"/>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22</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401" name="TextBox 400">
              <a:extLst>
                <a:ext uri="{FF2B5EF4-FFF2-40B4-BE49-F238E27FC236}">
                  <a16:creationId xmlns="" xmlns:a16="http://schemas.microsoft.com/office/drawing/2014/main" id="{49DE4B54-0A4A-E74F-ACC8-68DEEE1E32E1}"/>
                </a:ext>
              </a:extLst>
            </p:cNvPr>
            <p:cNvSpPr txBox="1"/>
            <p:nvPr/>
          </p:nvSpPr>
          <p:spPr>
            <a:xfrm>
              <a:off x="4234920" y="5089422"/>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24</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402" name="TextBox 401">
              <a:extLst>
                <a:ext uri="{FF2B5EF4-FFF2-40B4-BE49-F238E27FC236}">
                  <a16:creationId xmlns="" xmlns:a16="http://schemas.microsoft.com/office/drawing/2014/main" id="{81D8C245-A68D-0F42-ABFE-38CB1B270F7B}"/>
                </a:ext>
              </a:extLst>
            </p:cNvPr>
            <p:cNvSpPr txBox="1"/>
            <p:nvPr/>
          </p:nvSpPr>
          <p:spPr>
            <a:xfrm>
              <a:off x="5595808" y="5089422"/>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34</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403" name="TextBox 402">
              <a:extLst>
                <a:ext uri="{FF2B5EF4-FFF2-40B4-BE49-F238E27FC236}">
                  <a16:creationId xmlns="" xmlns:a16="http://schemas.microsoft.com/office/drawing/2014/main" id="{3C267F85-0E09-284B-BA51-4307DD551E1F}"/>
                </a:ext>
              </a:extLst>
            </p:cNvPr>
            <p:cNvSpPr txBox="1"/>
            <p:nvPr/>
          </p:nvSpPr>
          <p:spPr>
            <a:xfrm>
              <a:off x="422946" y="5460737"/>
              <a:ext cx="714897" cy="415498"/>
            </a:xfrm>
            <a:prstGeom prst="rect">
              <a:avLst/>
            </a:prstGeom>
            <a:noFill/>
          </p:spPr>
          <p:txBody>
            <a:bodyPr wrap="square" lIns="0" tIns="0" rIns="0" bIns="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chemeClr val="accent1"/>
                  </a:solidFill>
                  <a:effectLst/>
                  <a:uLnTx/>
                  <a:uFillTx/>
                  <a:latin typeface="Arial" panose="020B0604020202020204" pitchFamily="34" charset="0"/>
                  <a:cs typeface="Arial" panose="020B0604020202020204" pitchFamily="34" charset="0"/>
                </a:rPr>
                <a:t>Olaparib</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chemeClr val="accent6"/>
                  </a:solidFill>
                  <a:effectLst/>
                  <a:uLnTx/>
                  <a:uFillTx/>
                  <a:latin typeface="Arial" panose="020B0604020202020204" pitchFamily="34" charset="0"/>
                  <a:cs typeface="Arial" panose="020B0604020202020204" pitchFamily="34" charset="0"/>
                </a:rPr>
                <a:t>Physician’s</a:t>
              </a:r>
              <a:br>
                <a:rPr kumimoji="0" lang="en-US" sz="900" b="1" i="0" u="none" strike="noStrike" kern="1200" cap="none" spc="0" normalizeH="0" baseline="0" noProof="0" dirty="0">
                  <a:ln>
                    <a:noFill/>
                  </a:ln>
                  <a:solidFill>
                    <a:schemeClr val="accent6"/>
                  </a:solidFill>
                  <a:effectLst/>
                  <a:uLnTx/>
                  <a:uFillTx/>
                  <a:latin typeface="Arial" panose="020B0604020202020204" pitchFamily="34" charset="0"/>
                  <a:cs typeface="Arial" panose="020B0604020202020204" pitchFamily="34" charset="0"/>
                </a:rPr>
              </a:br>
              <a:r>
                <a:rPr kumimoji="0" lang="en-US" sz="900" b="1" i="0" u="none" strike="noStrike" kern="1200" cap="none" spc="0" normalizeH="0" baseline="0" noProof="0" dirty="0">
                  <a:ln>
                    <a:noFill/>
                  </a:ln>
                  <a:solidFill>
                    <a:schemeClr val="accent6"/>
                  </a:solidFill>
                  <a:effectLst/>
                  <a:uLnTx/>
                  <a:uFillTx/>
                  <a:latin typeface="Arial" panose="020B0604020202020204" pitchFamily="34" charset="0"/>
                  <a:cs typeface="Arial" panose="020B0604020202020204" pitchFamily="34" charset="0"/>
                </a:rPr>
                <a:t>choice</a:t>
              </a:r>
              <a:endParaRPr kumimoji="0" lang="en-GB" sz="900" b="1" i="0" u="none" strike="noStrike" kern="1200" cap="none" spc="0" normalizeH="0" baseline="0" noProof="0" dirty="0">
                <a:ln>
                  <a:noFill/>
                </a:ln>
                <a:solidFill>
                  <a:schemeClr val="accent6"/>
                </a:solidFill>
                <a:effectLst/>
                <a:uLnTx/>
                <a:uFillTx/>
                <a:latin typeface="Arial" panose="020B0604020202020204" pitchFamily="34" charset="0"/>
                <a:cs typeface="Arial" panose="020B0604020202020204" pitchFamily="34" charset="0"/>
              </a:endParaRPr>
            </a:p>
          </p:txBody>
        </p:sp>
        <p:sp>
          <p:nvSpPr>
            <p:cNvPr id="404" name="TextBox 403">
              <a:extLst>
                <a:ext uri="{FF2B5EF4-FFF2-40B4-BE49-F238E27FC236}">
                  <a16:creationId xmlns="" xmlns:a16="http://schemas.microsoft.com/office/drawing/2014/main" id="{563215B4-2454-9346-9EFC-B7FE0016A61E}"/>
                </a:ext>
              </a:extLst>
            </p:cNvPr>
            <p:cNvSpPr txBox="1"/>
            <p:nvPr/>
          </p:nvSpPr>
          <p:spPr>
            <a:xfrm>
              <a:off x="422946" y="5313218"/>
              <a:ext cx="673495" cy="123111"/>
            </a:xfrm>
            <a:prstGeom prst="rect">
              <a:avLst/>
            </a:prstGeom>
            <a:noFill/>
          </p:spPr>
          <p:txBody>
            <a:bodyPr wrap="square" lIns="0" tIns="0" rIns="0" bIns="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No. at risk</a:t>
              </a:r>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405" name="Freeform: Shape 1465">
              <a:extLst>
                <a:ext uri="{FF2B5EF4-FFF2-40B4-BE49-F238E27FC236}">
                  <a16:creationId xmlns="" xmlns:a16="http://schemas.microsoft.com/office/drawing/2014/main" id="{7D985D5E-DFEB-2345-AFF3-CFA88210B3B6}"/>
                </a:ext>
              </a:extLst>
            </p:cNvPr>
            <p:cNvSpPr/>
            <p:nvPr/>
          </p:nvSpPr>
          <p:spPr>
            <a:xfrm>
              <a:off x="1141226" y="2290419"/>
              <a:ext cx="4518875" cy="1992696"/>
            </a:xfrm>
            <a:custGeom>
              <a:avLst/>
              <a:gdLst>
                <a:gd name="connsiteX0" fmla="*/ 6811375 w 6811374"/>
                <a:gd name="connsiteY0" fmla="*/ 2672068 h 2672067"/>
                <a:gd name="connsiteX1" fmla="*/ 5708737 w 6811374"/>
                <a:gd name="connsiteY1" fmla="*/ 2672068 h 2672067"/>
                <a:gd name="connsiteX2" fmla="*/ 5708737 w 6811374"/>
                <a:gd name="connsiteY2" fmla="*/ 2515630 h 2672067"/>
                <a:gd name="connsiteX3" fmla="*/ 5470295 w 6811374"/>
                <a:gd name="connsiteY3" fmla="*/ 2515630 h 2672067"/>
                <a:gd name="connsiteX4" fmla="*/ 5470295 w 6811374"/>
                <a:gd name="connsiteY4" fmla="*/ 2424794 h 2672067"/>
                <a:gd name="connsiteX5" fmla="*/ 5220498 w 6811374"/>
                <a:gd name="connsiteY5" fmla="*/ 2424794 h 2672067"/>
                <a:gd name="connsiteX6" fmla="*/ 5220498 w 6811374"/>
                <a:gd name="connsiteY6" fmla="*/ 2366761 h 2672067"/>
                <a:gd name="connsiteX7" fmla="*/ 5162465 w 6811374"/>
                <a:gd name="connsiteY7" fmla="*/ 2366761 h 2672067"/>
                <a:gd name="connsiteX8" fmla="*/ 5162465 w 6811374"/>
                <a:gd name="connsiteY8" fmla="*/ 2304942 h 2672067"/>
                <a:gd name="connsiteX9" fmla="*/ 5070368 w 6811374"/>
                <a:gd name="connsiteY9" fmla="*/ 2304942 h 2672067"/>
                <a:gd name="connsiteX10" fmla="*/ 5070368 w 6811374"/>
                <a:gd name="connsiteY10" fmla="*/ 2264571 h 2672067"/>
                <a:gd name="connsiteX11" fmla="*/ 4964393 w 6811374"/>
                <a:gd name="connsiteY11" fmla="*/ 2264571 h 2672067"/>
                <a:gd name="connsiteX12" fmla="*/ 4964393 w 6811374"/>
                <a:gd name="connsiteY12" fmla="*/ 2211584 h 2672067"/>
                <a:gd name="connsiteX13" fmla="*/ 4900052 w 6811374"/>
                <a:gd name="connsiteY13" fmla="*/ 2211584 h 2672067"/>
                <a:gd name="connsiteX14" fmla="*/ 4900052 w 6811374"/>
                <a:gd name="connsiteY14" fmla="*/ 2164905 h 2672067"/>
                <a:gd name="connsiteX15" fmla="*/ 4857157 w 6811374"/>
                <a:gd name="connsiteY15" fmla="*/ 2164905 h 2672067"/>
                <a:gd name="connsiteX16" fmla="*/ 4857157 w 6811374"/>
                <a:gd name="connsiteY16" fmla="*/ 2122011 h 2672067"/>
                <a:gd name="connsiteX17" fmla="*/ 4783985 w 6811374"/>
                <a:gd name="connsiteY17" fmla="*/ 2122011 h 2672067"/>
                <a:gd name="connsiteX18" fmla="*/ 4783985 w 6811374"/>
                <a:gd name="connsiteY18" fmla="*/ 2080378 h 2672067"/>
                <a:gd name="connsiteX19" fmla="*/ 4623762 w 6811374"/>
                <a:gd name="connsiteY19" fmla="*/ 2080378 h 2672067"/>
                <a:gd name="connsiteX20" fmla="*/ 4623762 w 6811374"/>
                <a:gd name="connsiteY20" fmla="*/ 2042530 h 2672067"/>
                <a:gd name="connsiteX21" fmla="*/ 4452184 w 6811374"/>
                <a:gd name="connsiteY21" fmla="*/ 2042530 h 2672067"/>
                <a:gd name="connsiteX22" fmla="*/ 4452184 w 6811374"/>
                <a:gd name="connsiteY22" fmla="*/ 2007205 h 2672067"/>
                <a:gd name="connsiteX23" fmla="*/ 4270514 w 6811374"/>
                <a:gd name="connsiteY23" fmla="*/ 2007205 h 2672067"/>
                <a:gd name="connsiteX24" fmla="*/ 4270514 w 6811374"/>
                <a:gd name="connsiteY24" fmla="*/ 1968095 h 2672067"/>
                <a:gd name="connsiteX25" fmla="*/ 4251590 w 6811374"/>
                <a:gd name="connsiteY25" fmla="*/ 1968095 h 2672067"/>
                <a:gd name="connsiteX26" fmla="*/ 4251590 w 6811374"/>
                <a:gd name="connsiteY26" fmla="*/ 1937817 h 2672067"/>
                <a:gd name="connsiteX27" fmla="*/ 4227619 w 6811374"/>
                <a:gd name="connsiteY27" fmla="*/ 1937817 h 2672067"/>
                <a:gd name="connsiteX28" fmla="*/ 4227619 w 6811374"/>
                <a:gd name="connsiteY28" fmla="*/ 1903754 h 2672067"/>
                <a:gd name="connsiteX29" fmla="*/ 4216265 w 6811374"/>
                <a:gd name="connsiteY29" fmla="*/ 1903754 h 2672067"/>
                <a:gd name="connsiteX30" fmla="*/ 4216265 w 6811374"/>
                <a:gd name="connsiteY30" fmla="*/ 1878522 h 2672067"/>
                <a:gd name="connsiteX31" fmla="*/ 4140569 w 6811374"/>
                <a:gd name="connsiteY31" fmla="*/ 1878522 h 2672067"/>
                <a:gd name="connsiteX32" fmla="*/ 4140569 w 6811374"/>
                <a:gd name="connsiteY32" fmla="*/ 1845720 h 2672067"/>
                <a:gd name="connsiteX33" fmla="*/ 4106506 w 6811374"/>
                <a:gd name="connsiteY33" fmla="*/ 1845720 h 2672067"/>
                <a:gd name="connsiteX34" fmla="*/ 4106506 w 6811374"/>
                <a:gd name="connsiteY34" fmla="*/ 1810395 h 2672067"/>
                <a:gd name="connsiteX35" fmla="*/ 3898342 w 6811374"/>
                <a:gd name="connsiteY35" fmla="*/ 1810395 h 2672067"/>
                <a:gd name="connsiteX36" fmla="*/ 3898342 w 6811374"/>
                <a:gd name="connsiteY36" fmla="*/ 1787687 h 2672067"/>
                <a:gd name="connsiteX37" fmla="*/ 3779752 w 6811374"/>
                <a:gd name="connsiteY37" fmla="*/ 1787687 h 2672067"/>
                <a:gd name="connsiteX38" fmla="*/ 3779752 w 6811374"/>
                <a:gd name="connsiteY38" fmla="*/ 1753623 h 2672067"/>
                <a:gd name="connsiteX39" fmla="*/ 3751996 w 6811374"/>
                <a:gd name="connsiteY39" fmla="*/ 1753623 h 2672067"/>
                <a:gd name="connsiteX40" fmla="*/ 3751996 w 6811374"/>
                <a:gd name="connsiteY40" fmla="*/ 1724607 h 2672067"/>
                <a:gd name="connsiteX41" fmla="*/ 3702794 w 6811374"/>
                <a:gd name="connsiteY41" fmla="*/ 1724607 h 2672067"/>
                <a:gd name="connsiteX42" fmla="*/ 3702794 w 6811374"/>
                <a:gd name="connsiteY42" fmla="*/ 1695590 h 2672067"/>
                <a:gd name="connsiteX43" fmla="*/ 3680085 w 6811374"/>
                <a:gd name="connsiteY43" fmla="*/ 1695590 h 2672067"/>
                <a:gd name="connsiteX44" fmla="*/ 3680085 w 6811374"/>
                <a:gd name="connsiteY44" fmla="*/ 1642603 h 2672067"/>
                <a:gd name="connsiteX45" fmla="*/ 3598081 w 6811374"/>
                <a:gd name="connsiteY45" fmla="*/ 1642603 h 2672067"/>
                <a:gd name="connsiteX46" fmla="*/ 3598081 w 6811374"/>
                <a:gd name="connsiteY46" fmla="*/ 1616109 h 2672067"/>
                <a:gd name="connsiteX47" fmla="*/ 3590512 w 6811374"/>
                <a:gd name="connsiteY47" fmla="*/ 1616109 h 2672067"/>
                <a:gd name="connsiteX48" fmla="*/ 3590512 w 6811374"/>
                <a:gd name="connsiteY48" fmla="*/ 1585831 h 2672067"/>
                <a:gd name="connsiteX49" fmla="*/ 3577896 w 6811374"/>
                <a:gd name="connsiteY49" fmla="*/ 1585831 h 2672067"/>
                <a:gd name="connsiteX50" fmla="*/ 3577896 w 6811374"/>
                <a:gd name="connsiteY50" fmla="*/ 1564383 h 2672067"/>
                <a:gd name="connsiteX51" fmla="*/ 3570326 w 6811374"/>
                <a:gd name="connsiteY51" fmla="*/ 1564383 h 2672067"/>
                <a:gd name="connsiteX52" fmla="*/ 3570326 w 6811374"/>
                <a:gd name="connsiteY52" fmla="*/ 1535367 h 2672067"/>
                <a:gd name="connsiteX53" fmla="*/ 3564018 w 6811374"/>
                <a:gd name="connsiteY53" fmla="*/ 1535367 h 2672067"/>
                <a:gd name="connsiteX54" fmla="*/ 3564018 w 6811374"/>
                <a:gd name="connsiteY54" fmla="*/ 1512658 h 2672067"/>
                <a:gd name="connsiteX55" fmla="*/ 3546356 w 6811374"/>
                <a:gd name="connsiteY55" fmla="*/ 1512658 h 2672067"/>
                <a:gd name="connsiteX56" fmla="*/ 3546356 w 6811374"/>
                <a:gd name="connsiteY56" fmla="*/ 1478595 h 2672067"/>
                <a:gd name="connsiteX57" fmla="*/ 3538786 w 6811374"/>
                <a:gd name="connsiteY57" fmla="*/ 1478595 h 2672067"/>
                <a:gd name="connsiteX58" fmla="*/ 3538786 w 6811374"/>
                <a:gd name="connsiteY58" fmla="*/ 1459671 h 2672067"/>
                <a:gd name="connsiteX59" fmla="*/ 3513554 w 6811374"/>
                <a:gd name="connsiteY59" fmla="*/ 1459671 h 2672067"/>
                <a:gd name="connsiteX60" fmla="*/ 3513554 w 6811374"/>
                <a:gd name="connsiteY60" fmla="*/ 1431916 h 2672067"/>
                <a:gd name="connsiteX61" fmla="*/ 3413888 w 6811374"/>
                <a:gd name="connsiteY61" fmla="*/ 1431916 h 2672067"/>
                <a:gd name="connsiteX62" fmla="*/ 3413888 w 6811374"/>
                <a:gd name="connsiteY62" fmla="*/ 1375144 h 2672067"/>
                <a:gd name="connsiteX63" fmla="*/ 3306652 w 6811374"/>
                <a:gd name="connsiteY63" fmla="*/ 1375144 h 2672067"/>
                <a:gd name="connsiteX64" fmla="*/ 3306652 w 6811374"/>
                <a:gd name="connsiteY64" fmla="*/ 1351173 h 2672067"/>
                <a:gd name="connsiteX65" fmla="*/ 3290251 w 6811374"/>
                <a:gd name="connsiteY65" fmla="*/ 1351173 h 2672067"/>
                <a:gd name="connsiteX66" fmla="*/ 3290251 w 6811374"/>
                <a:gd name="connsiteY66" fmla="*/ 1327203 h 2672067"/>
                <a:gd name="connsiteX67" fmla="*/ 3281420 w 6811374"/>
                <a:gd name="connsiteY67" fmla="*/ 1327203 h 2672067"/>
                <a:gd name="connsiteX68" fmla="*/ 3281420 w 6811374"/>
                <a:gd name="connsiteY68" fmla="*/ 1304494 h 2672067"/>
                <a:gd name="connsiteX69" fmla="*/ 3167876 w 6811374"/>
                <a:gd name="connsiteY69" fmla="*/ 1304494 h 2672067"/>
                <a:gd name="connsiteX70" fmla="*/ 3167876 w 6811374"/>
                <a:gd name="connsiteY70" fmla="*/ 1278000 h 2672067"/>
                <a:gd name="connsiteX71" fmla="*/ 3157783 w 6811374"/>
                <a:gd name="connsiteY71" fmla="*/ 1278000 h 2672067"/>
                <a:gd name="connsiteX72" fmla="*/ 3157783 w 6811374"/>
                <a:gd name="connsiteY72" fmla="*/ 1256553 h 2672067"/>
                <a:gd name="connsiteX73" fmla="*/ 3085872 w 6811374"/>
                <a:gd name="connsiteY73" fmla="*/ 1256553 h 2672067"/>
                <a:gd name="connsiteX74" fmla="*/ 3085872 w 6811374"/>
                <a:gd name="connsiteY74" fmla="*/ 1226275 h 2672067"/>
                <a:gd name="connsiteX75" fmla="*/ 3051809 w 6811374"/>
                <a:gd name="connsiteY75" fmla="*/ 1226275 h 2672067"/>
                <a:gd name="connsiteX76" fmla="*/ 3051809 w 6811374"/>
                <a:gd name="connsiteY76" fmla="*/ 1201043 h 2672067"/>
                <a:gd name="connsiteX77" fmla="*/ 3000083 w 6811374"/>
                <a:gd name="connsiteY77" fmla="*/ 1201043 h 2672067"/>
                <a:gd name="connsiteX78" fmla="*/ 3000083 w 6811374"/>
                <a:gd name="connsiteY78" fmla="*/ 1174549 h 2672067"/>
                <a:gd name="connsiteX79" fmla="*/ 2947096 w 6811374"/>
                <a:gd name="connsiteY79" fmla="*/ 1174549 h 2672067"/>
                <a:gd name="connsiteX80" fmla="*/ 2947096 w 6811374"/>
                <a:gd name="connsiteY80" fmla="*/ 1156887 h 2672067"/>
                <a:gd name="connsiteX81" fmla="*/ 2939526 w 6811374"/>
                <a:gd name="connsiteY81" fmla="*/ 1156887 h 2672067"/>
                <a:gd name="connsiteX82" fmla="*/ 2939526 w 6811374"/>
                <a:gd name="connsiteY82" fmla="*/ 1100115 h 2672067"/>
                <a:gd name="connsiteX83" fmla="*/ 2742717 w 6811374"/>
                <a:gd name="connsiteY83" fmla="*/ 1100115 h 2672067"/>
                <a:gd name="connsiteX84" fmla="*/ 2742717 w 6811374"/>
                <a:gd name="connsiteY84" fmla="*/ 1084976 h 2672067"/>
                <a:gd name="connsiteX85" fmla="*/ 2646835 w 6811374"/>
                <a:gd name="connsiteY85" fmla="*/ 1084976 h 2672067"/>
                <a:gd name="connsiteX86" fmla="*/ 2646835 w 6811374"/>
                <a:gd name="connsiteY86" fmla="*/ 1055959 h 2672067"/>
                <a:gd name="connsiteX87" fmla="*/ 2573663 w 6811374"/>
                <a:gd name="connsiteY87" fmla="*/ 1055959 h 2672067"/>
                <a:gd name="connsiteX88" fmla="*/ 2573663 w 6811374"/>
                <a:gd name="connsiteY88" fmla="*/ 1024419 h 2672067"/>
                <a:gd name="connsiteX89" fmla="*/ 2526983 w 6811374"/>
                <a:gd name="connsiteY89" fmla="*/ 1024419 h 2672067"/>
                <a:gd name="connsiteX90" fmla="*/ 2526983 w 6811374"/>
                <a:gd name="connsiteY90" fmla="*/ 1008018 h 2672067"/>
                <a:gd name="connsiteX91" fmla="*/ 2487874 w 6811374"/>
                <a:gd name="connsiteY91" fmla="*/ 1008018 h 2672067"/>
                <a:gd name="connsiteX92" fmla="*/ 2487874 w 6811374"/>
                <a:gd name="connsiteY92" fmla="*/ 980263 h 2672067"/>
                <a:gd name="connsiteX93" fmla="*/ 2434887 w 6811374"/>
                <a:gd name="connsiteY93" fmla="*/ 980263 h 2672067"/>
                <a:gd name="connsiteX94" fmla="*/ 2434887 w 6811374"/>
                <a:gd name="connsiteY94" fmla="*/ 957554 h 2672067"/>
                <a:gd name="connsiteX95" fmla="*/ 2383161 w 6811374"/>
                <a:gd name="connsiteY95" fmla="*/ 957554 h 2672067"/>
                <a:gd name="connsiteX96" fmla="*/ 2383161 w 6811374"/>
                <a:gd name="connsiteY96" fmla="*/ 912137 h 2672067"/>
                <a:gd name="connsiteX97" fmla="*/ 2321343 w 6811374"/>
                <a:gd name="connsiteY97" fmla="*/ 912137 h 2672067"/>
                <a:gd name="connsiteX98" fmla="*/ 2321343 w 6811374"/>
                <a:gd name="connsiteY98" fmla="*/ 885643 h 2672067"/>
                <a:gd name="connsiteX99" fmla="*/ 2287280 w 6811374"/>
                <a:gd name="connsiteY99" fmla="*/ 885643 h 2672067"/>
                <a:gd name="connsiteX100" fmla="*/ 2287280 w 6811374"/>
                <a:gd name="connsiteY100" fmla="*/ 861673 h 2672067"/>
                <a:gd name="connsiteX101" fmla="*/ 2257001 w 6811374"/>
                <a:gd name="connsiteY101" fmla="*/ 861673 h 2672067"/>
                <a:gd name="connsiteX102" fmla="*/ 2257001 w 6811374"/>
                <a:gd name="connsiteY102" fmla="*/ 841487 h 2672067"/>
                <a:gd name="connsiteX103" fmla="*/ 2250693 w 6811374"/>
                <a:gd name="connsiteY103" fmla="*/ 841487 h 2672067"/>
                <a:gd name="connsiteX104" fmla="*/ 2250693 w 6811374"/>
                <a:gd name="connsiteY104" fmla="*/ 813732 h 2672067"/>
                <a:gd name="connsiteX105" fmla="*/ 2241862 w 6811374"/>
                <a:gd name="connsiteY105" fmla="*/ 813732 h 2672067"/>
                <a:gd name="connsiteX106" fmla="*/ 2241862 w 6811374"/>
                <a:gd name="connsiteY106" fmla="*/ 792285 h 2672067"/>
                <a:gd name="connsiteX107" fmla="*/ 2230508 w 6811374"/>
                <a:gd name="connsiteY107" fmla="*/ 792285 h 2672067"/>
                <a:gd name="connsiteX108" fmla="*/ 2230508 w 6811374"/>
                <a:gd name="connsiteY108" fmla="*/ 760745 h 2672067"/>
                <a:gd name="connsiteX109" fmla="*/ 2220415 w 6811374"/>
                <a:gd name="connsiteY109" fmla="*/ 760745 h 2672067"/>
                <a:gd name="connsiteX110" fmla="*/ 2220415 w 6811374"/>
                <a:gd name="connsiteY110" fmla="*/ 739297 h 2672067"/>
                <a:gd name="connsiteX111" fmla="*/ 2081639 w 6811374"/>
                <a:gd name="connsiteY111" fmla="*/ 739297 h 2672067"/>
                <a:gd name="connsiteX112" fmla="*/ 2081639 w 6811374"/>
                <a:gd name="connsiteY112" fmla="*/ 720373 h 2672067"/>
                <a:gd name="connsiteX113" fmla="*/ 2061453 w 6811374"/>
                <a:gd name="connsiteY113" fmla="*/ 720373 h 2672067"/>
                <a:gd name="connsiteX114" fmla="*/ 2061453 w 6811374"/>
                <a:gd name="connsiteY114" fmla="*/ 697665 h 2672067"/>
                <a:gd name="connsiteX115" fmla="*/ 1995850 w 6811374"/>
                <a:gd name="connsiteY115" fmla="*/ 697665 h 2672067"/>
                <a:gd name="connsiteX116" fmla="*/ 1995850 w 6811374"/>
                <a:gd name="connsiteY116" fmla="*/ 673694 h 2672067"/>
                <a:gd name="connsiteX117" fmla="*/ 1970618 w 6811374"/>
                <a:gd name="connsiteY117" fmla="*/ 673694 h 2672067"/>
                <a:gd name="connsiteX118" fmla="*/ 1970618 w 6811374"/>
                <a:gd name="connsiteY118" fmla="*/ 650985 h 2672067"/>
                <a:gd name="connsiteX119" fmla="*/ 1950433 w 6811374"/>
                <a:gd name="connsiteY119" fmla="*/ 650985 h 2672067"/>
                <a:gd name="connsiteX120" fmla="*/ 1950433 w 6811374"/>
                <a:gd name="connsiteY120" fmla="*/ 595475 h 2672067"/>
                <a:gd name="connsiteX121" fmla="*/ 1932770 w 6811374"/>
                <a:gd name="connsiteY121" fmla="*/ 595475 h 2672067"/>
                <a:gd name="connsiteX122" fmla="*/ 1932770 w 6811374"/>
                <a:gd name="connsiteY122" fmla="*/ 551319 h 2672067"/>
                <a:gd name="connsiteX123" fmla="*/ 1893661 w 6811374"/>
                <a:gd name="connsiteY123" fmla="*/ 551319 h 2672067"/>
                <a:gd name="connsiteX124" fmla="*/ 1893661 w 6811374"/>
                <a:gd name="connsiteY124" fmla="*/ 523564 h 2672067"/>
                <a:gd name="connsiteX125" fmla="*/ 1877260 w 6811374"/>
                <a:gd name="connsiteY125" fmla="*/ 523564 h 2672067"/>
                <a:gd name="connsiteX126" fmla="*/ 1877260 w 6811374"/>
                <a:gd name="connsiteY126" fmla="*/ 478146 h 2672067"/>
                <a:gd name="connsiteX127" fmla="*/ 1828057 w 6811374"/>
                <a:gd name="connsiteY127" fmla="*/ 478146 h 2672067"/>
                <a:gd name="connsiteX128" fmla="*/ 1828057 w 6811374"/>
                <a:gd name="connsiteY128" fmla="*/ 461745 h 2672067"/>
                <a:gd name="connsiteX129" fmla="*/ 1809133 w 6811374"/>
                <a:gd name="connsiteY129" fmla="*/ 461745 h 2672067"/>
                <a:gd name="connsiteX130" fmla="*/ 1809133 w 6811374"/>
                <a:gd name="connsiteY130" fmla="*/ 432729 h 2672067"/>
                <a:gd name="connsiteX131" fmla="*/ 1686758 w 6811374"/>
                <a:gd name="connsiteY131" fmla="*/ 432729 h 2672067"/>
                <a:gd name="connsiteX132" fmla="*/ 1686758 w 6811374"/>
                <a:gd name="connsiteY132" fmla="*/ 411281 h 2672067"/>
                <a:gd name="connsiteX133" fmla="*/ 1531582 w 6811374"/>
                <a:gd name="connsiteY133" fmla="*/ 411281 h 2672067"/>
                <a:gd name="connsiteX134" fmla="*/ 1531582 w 6811374"/>
                <a:gd name="connsiteY134" fmla="*/ 383526 h 2672067"/>
                <a:gd name="connsiteX135" fmla="*/ 1343603 w 6811374"/>
                <a:gd name="connsiteY135" fmla="*/ 383526 h 2672067"/>
                <a:gd name="connsiteX136" fmla="*/ 1343603 w 6811374"/>
                <a:gd name="connsiteY136" fmla="*/ 364602 h 2672067"/>
                <a:gd name="connsiteX137" fmla="*/ 1271692 w 6811374"/>
                <a:gd name="connsiteY137" fmla="*/ 364602 h 2672067"/>
                <a:gd name="connsiteX138" fmla="*/ 1271692 w 6811374"/>
                <a:gd name="connsiteY138" fmla="*/ 336847 h 2672067"/>
                <a:gd name="connsiteX139" fmla="*/ 1260338 w 6811374"/>
                <a:gd name="connsiteY139" fmla="*/ 336847 h 2672067"/>
                <a:gd name="connsiteX140" fmla="*/ 1260338 w 6811374"/>
                <a:gd name="connsiteY140" fmla="*/ 315400 h 2672067"/>
                <a:gd name="connsiteX141" fmla="*/ 1213659 w 6811374"/>
                <a:gd name="connsiteY141" fmla="*/ 315400 h 2672067"/>
                <a:gd name="connsiteX142" fmla="*/ 1213659 w 6811374"/>
                <a:gd name="connsiteY142" fmla="*/ 291430 h 2672067"/>
                <a:gd name="connsiteX143" fmla="*/ 1189688 w 6811374"/>
                <a:gd name="connsiteY143" fmla="*/ 291430 h 2672067"/>
                <a:gd name="connsiteX144" fmla="*/ 1189688 w 6811374"/>
                <a:gd name="connsiteY144" fmla="*/ 275029 h 2672067"/>
                <a:gd name="connsiteX145" fmla="*/ 1179595 w 6811374"/>
                <a:gd name="connsiteY145" fmla="*/ 275029 h 2672067"/>
                <a:gd name="connsiteX146" fmla="*/ 1179595 w 6811374"/>
                <a:gd name="connsiteY146" fmla="*/ 249797 h 2672067"/>
                <a:gd name="connsiteX147" fmla="*/ 1093807 w 6811374"/>
                <a:gd name="connsiteY147" fmla="*/ 249797 h 2672067"/>
                <a:gd name="connsiteX148" fmla="*/ 1093807 w 6811374"/>
                <a:gd name="connsiteY148" fmla="*/ 227088 h 2672067"/>
                <a:gd name="connsiteX149" fmla="*/ 846533 w 6811374"/>
                <a:gd name="connsiteY149" fmla="*/ 227088 h 2672067"/>
                <a:gd name="connsiteX150" fmla="*/ 846533 w 6811374"/>
                <a:gd name="connsiteY150" fmla="*/ 204379 h 2672067"/>
                <a:gd name="connsiteX151" fmla="*/ 836440 w 6811374"/>
                <a:gd name="connsiteY151" fmla="*/ 204379 h 2672067"/>
                <a:gd name="connsiteX152" fmla="*/ 836440 w 6811374"/>
                <a:gd name="connsiteY152" fmla="*/ 171578 h 2672067"/>
                <a:gd name="connsiteX153" fmla="*/ 537441 w 6811374"/>
                <a:gd name="connsiteY153" fmla="*/ 171578 h 2672067"/>
                <a:gd name="connsiteX154" fmla="*/ 537441 w 6811374"/>
                <a:gd name="connsiteY154" fmla="*/ 153915 h 2672067"/>
                <a:gd name="connsiteX155" fmla="*/ 465530 w 6811374"/>
                <a:gd name="connsiteY155" fmla="*/ 153915 h 2672067"/>
                <a:gd name="connsiteX156" fmla="*/ 465530 w 6811374"/>
                <a:gd name="connsiteY156" fmla="*/ 137514 h 2672067"/>
                <a:gd name="connsiteX157" fmla="*/ 317923 w 6811374"/>
                <a:gd name="connsiteY157" fmla="*/ 137514 h 2672067"/>
                <a:gd name="connsiteX158" fmla="*/ 317923 w 6811374"/>
                <a:gd name="connsiteY158" fmla="*/ 112282 h 2672067"/>
                <a:gd name="connsiteX159" fmla="*/ 281337 w 6811374"/>
                <a:gd name="connsiteY159" fmla="*/ 112282 h 2672067"/>
                <a:gd name="connsiteX160" fmla="*/ 281337 w 6811374"/>
                <a:gd name="connsiteY160" fmla="*/ 89574 h 2672067"/>
                <a:gd name="connsiteX161" fmla="*/ 127422 w 6811374"/>
                <a:gd name="connsiteY161" fmla="*/ 89574 h 2672067"/>
                <a:gd name="connsiteX162" fmla="*/ 127422 w 6811374"/>
                <a:gd name="connsiteY162" fmla="*/ 65603 h 2672067"/>
                <a:gd name="connsiteX163" fmla="*/ 95882 w 6811374"/>
                <a:gd name="connsiteY163" fmla="*/ 65603 h 2672067"/>
                <a:gd name="connsiteX164" fmla="*/ 95882 w 6811374"/>
                <a:gd name="connsiteY164" fmla="*/ 51726 h 2672067"/>
                <a:gd name="connsiteX165" fmla="*/ 83266 w 6811374"/>
                <a:gd name="connsiteY165" fmla="*/ 51726 h 2672067"/>
                <a:gd name="connsiteX166" fmla="*/ 83266 w 6811374"/>
                <a:gd name="connsiteY166" fmla="*/ 17662 h 2672067"/>
                <a:gd name="connsiteX167" fmla="*/ 55510 w 6811374"/>
                <a:gd name="connsiteY167" fmla="*/ 17662 h 2672067"/>
                <a:gd name="connsiteX168" fmla="*/ 55510 w 6811374"/>
                <a:gd name="connsiteY168" fmla="*/ 0 h 2672067"/>
                <a:gd name="connsiteX169" fmla="*/ 0 w 6811374"/>
                <a:gd name="connsiteY169" fmla="*/ 0 h 267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811374" h="2672067">
                  <a:moveTo>
                    <a:pt x="6811375" y="2672068"/>
                  </a:moveTo>
                  <a:lnTo>
                    <a:pt x="5708737" y="2672068"/>
                  </a:lnTo>
                  <a:lnTo>
                    <a:pt x="5708737" y="2515630"/>
                  </a:lnTo>
                  <a:lnTo>
                    <a:pt x="5470295" y="2515630"/>
                  </a:lnTo>
                  <a:lnTo>
                    <a:pt x="5470295" y="2424794"/>
                  </a:lnTo>
                  <a:lnTo>
                    <a:pt x="5220498" y="2424794"/>
                  </a:lnTo>
                  <a:lnTo>
                    <a:pt x="5220498" y="2366761"/>
                  </a:lnTo>
                  <a:lnTo>
                    <a:pt x="5162465" y="2366761"/>
                  </a:lnTo>
                  <a:lnTo>
                    <a:pt x="5162465" y="2304942"/>
                  </a:lnTo>
                  <a:lnTo>
                    <a:pt x="5070368" y="2304942"/>
                  </a:lnTo>
                  <a:lnTo>
                    <a:pt x="5070368" y="2264571"/>
                  </a:lnTo>
                  <a:lnTo>
                    <a:pt x="4964393" y="2264571"/>
                  </a:lnTo>
                  <a:lnTo>
                    <a:pt x="4964393" y="2211584"/>
                  </a:lnTo>
                  <a:lnTo>
                    <a:pt x="4900052" y="2211584"/>
                  </a:lnTo>
                  <a:lnTo>
                    <a:pt x="4900052" y="2164905"/>
                  </a:lnTo>
                  <a:lnTo>
                    <a:pt x="4857157" y="2164905"/>
                  </a:lnTo>
                  <a:lnTo>
                    <a:pt x="4857157" y="2122011"/>
                  </a:lnTo>
                  <a:lnTo>
                    <a:pt x="4783985" y="2122011"/>
                  </a:lnTo>
                  <a:lnTo>
                    <a:pt x="4783985" y="2080378"/>
                  </a:lnTo>
                  <a:lnTo>
                    <a:pt x="4623762" y="2080378"/>
                  </a:lnTo>
                  <a:lnTo>
                    <a:pt x="4623762" y="2042530"/>
                  </a:lnTo>
                  <a:lnTo>
                    <a:pt x="4452184" y="2042530"/>
                  </a:lnTo>
                  <a:lnTo>
                    <a:pt x="4452184" y="2007205"/>
                  </a:lnTo>
                  <a:lnTo>
                    <a:pt x="4270514" y="2007205"/>
                  </a:lnTo>
                  <a:lnTo>
                    <a:pt x="4270514" y="1968095"/>
                  </a:lnTo>
                  <a:lnTo>
                    <a:pt x="4251590" y="1968095"/>
                  </a:lnTo>
                  <a:lnTo>
                    <a:pt x="4251590" y="1937817"/>
                  </a:lnTo>
                  <a:lnTo>
                    <a:pt x="4227619" y="1937817"/>
                  </a:lnTo>
                  <a:lnTo>
                    <a:pt x="4227619" y="1903754"/>
                  </a:lnTo>
                  <a:lnTo>
                    <a:pt x="4216265" y="1903754"/>
                  </a:lnTo>
                  <a:lnTo>
                    <a:pt x="4216265" y="1878522"/>
                  </a:lnTo>
                  <a:lnTo>
                    <a:pt x="4140569" y="1878522"/>
                  </a:lnTo>
                  <a:lnTo>
                    <a:pt x="4140569" y="1845720"/>
                  </a:lnTo>
                  <a:lnTo>
                    <a:pt x="4106506" y="1845720"/>
                  </a:lnTo>
                  <a:lnTo>
                    <a:pt x="4106506" y="1810395"/>
                  </a:lnTo>
                  <a:lnTo>
                    <a:pt x="3898342" y="1810395"/>
                  </a:lnTo>
                  <a:lnTo>
                    <a:pt x="3898342" y="1787687"/>
                  </a:lnTo>
                  <a:lnTo>
                    <a:pt x="3779752" y="1787687"/>
                  </a:lnTo>
                  <a:lnTo>
                    <a:pt x="3779752" y="1753623"/>
                  </a:lnTo>
                  <a:lnTo>
                    <a:pt x="3751996" y="1753623"/>
                  </a:lnTo>
                  <a:lnTo>
                    <a:pt x="3751996" y="1724607"/>
                  </a:lnTo>
                  <a:lnTo>
                    <a:pt x="3702794" y="1724607"/>
                  </a:lnTo>
                  <a:lnTo>
                    <a:pt x="3702794" y="1695590"/>
                  </a:lnTo>
                  <a:lnTo>
                    <a:pt x="3680085" y="1695590"/>
                  </a:lnTo>
                  <a:lnTo>
                    <a:pt x="3680085" y="1642603"/>
                  </a:lnTo>
                  <a:lnTo>
                    <a:pt x="3598081" y="1642603"/>
                  </a:lnTo>
                  <a:lnTo>
                    <a:pt x="3598081" y="1616109"/>
                  </a:lnTo>
                  <a:lnTo>
                    <a:pt x="3590512" y="1616109"/>
                  </a:lnTo>
                  <a:lnTo>
                    <a:pt x="3590512" y="1585831"/>
                  </a:lnTo>
                  <a:lnTo>
                    <a:pt x="3577896" y="1585831"/>
                  </a:lnTo>
                  <a:lnTo>
                    <a:pt x="3577896" y="1564383"/>
                  </a:lnTo>
                  <a:lnTo>
                    <a:pt x="3570326" y="1564383"/>
                  </a:lnTo>
                  <a:lnTo>
                    <a:pt x="3570326" y="1535367"/>
                  </a:lnTo>
                  <a:lnTo>
                    <a:pt x="3564018" y="1535367"/>
                  </a:lnTo>
                  <a:lnTo>
                    <a:pt x="3564018" y="1512658"/>
                  </a:lnTo>
                  <a:lnTo>
                    <a:pt x="3546356" y="1512658"/>
                  </a:lnTo>
                  <a:lnTo>
                    <a:pt x="3546356" y="1478595"/>
                  </a:lnTo>
                  <a:lnTo>
                    <a:pt x="3538786" y="1478595"/>
                  </a:lnTo>
                  <a:lnTo>
                    <a:pt x="3538786" y="1459671"/>
                  </a:lnTo>
                  <a:lnTo>
                    <a:pt x="3513554" y="1459671"/>
                  </a:lnTo>
                  <a:lnTo>
                    <a:pt x="3513554" y="1431916"/>
                  </a:lnTo>
                  <a:lnTo>
                    <a:pt x="3413888" y="1431916"/>
                  </a:lnTo>
                  <a:lnTo>
                    <a:pt x="3413888" y="1375144"/>
                  </a:lnTo>
                  <a:lnTo>
                    <a:pt x="3306652" y="1375144"/>
                  </a:lnTo>
                  <a:lnTo>
                    <a:pt x="3306652" y="1351173"/>
                  </a:lnTo>
                  <a:lnTo>
                    <a:pt x="3290251" y="1351173"/>
                  </a:lnTo>
                  <a:lnTo>
                    <a:pt x="3290251" y="1327203"/>
                  </a:lnTo>
                  <a:lnTo>
                    <a:pt x="3281420" y="1327203"/>
                  </a:lnTo>
                  <a:lnTo>
                    <a:pt x="3281420" y="1304494"/>
                  </a:lnTo>
                  <a:lnTo>
                    <a:pt x="3167876" y="1304494"/>
                  </a:lnTo>
                  <a:lnTo>
                    <a:pt x="3167876" y="1278000"/>
                  </a:lnTo>
                  <a:lnTo>
                    <a:pt x="3157783" y="1278000"/>
                  </a:lnTo>
                  <a:lnTo>
                    <a:pt x="3157783" y="1256553"/>
                  </a:lnTo>
                  <a:lnTo>
                    <a:pt x="3085872" y="1256553"/>
                  </a:lnTo>
                  <a:lnTo>
                    <a:pt x="3085872" y="1226275"/>
                  </a:lnTo>
                  <a:lnTo>
                    <a:pt x="3051809" y="1226275"/>
                  </a:lnTo>
                  <a:lnTo>
                    <a:pt x="3051809" y="1201043"/>
                  </a:lnTo>
                  <a:lnTo>
                    <a:pt x="3000083" y="1201043"/>
                  </a:lnTo>
                  <a:lnTo>
                    <a:pt x="3000083" y="1174549"/>
                  </a:lnTo>
                  <a:lnTo>
                    <a:pt x="2947096" y="1174549"/>
                  </a:lnTo>
                  <a:lnTo>
                    <a:pt x="2947096" y="1156887"/>
                  </a:lnTo>
                  <a:lnTo>
                    <a:pt x="2939526" y="1156887"/>
                  </a:lnTo>
                  <a:lnTo>
                    <a:pt x="2939526" y="1100115"/>
                  </a:lnTo>
                  <a:lnTo>
                    <a:pt x="2742717" y="1100115"/>
                  </a:lnTo>
                  <a:lnTo>
                    <a:pt x="2742717" y="1084976"/>
                  </a:lnTo>
                  <a:lnTo>
                    <a:pt x="2646835" y="1084976"/>
                  </a:lnTo>
                  <a:lnTo>
                    <a:pt x="2646835" y="1055959"/>
                  </a:lnTo>
                  <a:lnTo>
                    <a:pt x="2573663" y="1055959"/>
                  </a:lnTo>
                  <a:lnTo>
                    <a:pt x="2573663" y="1024419"/>
                  </a:lnTo>
                  <a:lnTo>
                    <a:pt x="2526983" y="1024419"/>
                  </a:lnTo>
                  <a:lnTo>
                    <a:pt x="2526983" y="1008018"/>
                  </a:lnTo>
                  <a:lnTo>
                    <a:pt x="2487874" y="1008018"/>
                  </a:lnTo>
                  <a:lnTo>
                    <a:pt x="2487874" y="980263"/>
                  </a:lnTo>
                  <a:lnTo>
                    <a:pt x="2434887" y="980263"/>
                  </a:lnTo>
                  <a:lnTo>
                    <a:pt x="2434887" y="957554"/>
                  </a:lnTo>
                  <a:lnTo>
                    <a:pt x="2383161" y="957554"/>
                  </a:lnTo>
                  <a:lnTo>
                    <a:pt x="2383161" y="912137"/>
                  </a:lnTo>
                  <a:lnTo>
                    <a:pt x="2321343" y="912137"/>
                  </a:lnTo>
                  <a:lnTo>
                    <a:pt x="2321343" y="885643"/>
                  </a:lnTo>
                  <a:lnTo>
                    <a:pt x="2287280" y="885643"/>
                  </a:lnTo>
                  <a:lnTo>
                    <a:pt x="2287280" y="861673"/>
                  </a:lnTo>
                  <a:lnTo>
                    <a:pt x="2257001" y="861673"/>
                  </a:lnTo>
                  <a:lnTo>
                    <a:pt x="2257001" y="841487"/>
                  </a:lnTo>
                  <a:lnTo>
                    <a:pt x="2250693" y="841487"/>
                  </a:lnTo>
                  <a:lnTo>
                    <a:pt x="2250693" y="813732"/>
                  </a:lnTo>
                  <a:lnTo>
                    <a:pt x="2241862" y="813732"/>
                  </a:lnTo>
                  <a:lnTo>
                    <a:pt x="2241862" y="792285"/>
                  </a:lnTo>
                  <a:lnTo>
                    <a:pt x="2230508" y="792285"/>
                  </a:lnTo>
                  <a:lnTo>
                    <a:pt x="2230508" y="760745"/>
                  </a:lnTo>
                  <a:lnTo>
                    <a:pt x="2220415" y="760745"/>
                  </a:lnTo>
                  <a:lnTo>
                    <a:pt x="2220415" y="739297"/>
                  </a:lnTo>
                  <a:lnTo>
                    <a:pt x="2081639" y="739297"/>
                  </a:lnTo>
                  <a:lnTo>
                    <a:pt x="2081639" y="720373"/>
                  </a:lnTo>
                  <a:lnTo>
                    <a:pt x="2061453" y="720373"/>
                  </a:lnTo>
                  <a:lnTo>
                    <a:pt x="2061453" y="697665"/>
                  </a:lnTo>
                  <a:lnTo>
                    <a:pt x="1995850" y="697665"/>
                  </a:lnTo>
                  <a:lnTo>
                    <a:pt x="1995850" y="673694"/>
                  </a:lnTo>
                  <a:lnTo>
                    <a:pt x="1970618" y="673694"/>
                  </a:lnTo>
                  <a:lnTo>
                    <a:pt x="1970618" y="650985"/>
                  </a:lnTo>
                  <a:lnTo>
                    <a:pt x="1950433" y="650985"/>
                  </a:lnTo>
                  <a:lnTo>
                    <a:pt x="1950433" y="595475"/>
                  </a:lnTo>
                  <a:lnTo>
                    <a:pt x="1932770" y="595475"/>
                  </a:lnTo>
                  <a:lnTo>
                    <a:pt x="1932770" y="551319"/>
                  </a:lnTo>
                  <a:lnTo>
                    <a:pt x="1893661" y="551319"/>
                  </a:lnTo>
                  <a:lnTo>
                    <a:pt x="1893661" y="523564"/>
                  </a:lnTo>
                  <a:lnTo>
                    <a:pt x="1877260" y="523564"/>
                  </a:lnTo>
                  <a:lnTo>
                    <a:pt x="1877260" y="478146"/>
                  </a:lnTo>
                  <a:lnTo>
                    <a:pt x="1828057" y="478146"/>
                  </a:lnTo>
                  <a:lnTo>
                    <a:pt x="1828057" y="461745"/>
                  </a:lnTo>
                  <a:lnTo>
                    <a:pt x="1809133" y="461745"/>
                  </a:lnTo>
                  <a:lnTo>
                    <a:pt x="1809133" y="432729"/>
                  </a:lnTo>
                  <a:lnTo>
                    <a:pt x="1686758" y="432729"/>
                  </a:lnTo>
                  <a:lnTo>
                    <a:pt x="1686758" y="411281"/>
                  </a:lnTo>
                  <a:lnTo>
                    <a:pt x="1531582" y="411281"/>
                  </a:lnTo>
                  <a:lnTo>
                    <a:pt x="1531582" y="383526"/>
                  </a:lnTo>
                  <a:lnTo>
                    <a:pt x="1343603" y="383526"/>
                  </a:lnTo>
                  <a:lnTo>
                    <a:pt x="1343603" y="364602"/>
                  </a:lnTo>
                  <a:lnTo>
                    <a:pt x="1271692" y="364602"/>
                  </a:lnTo>
                  <a:lnTo>
                    <a:pt x="1271692" y="336847"/>
                  </a:lnTo>
                  <a:lnTo>
                    <a:pt x="1260338" y="336847"/>
                  </a:lnTo>
                  <a:lnTo>
                    <a:pt x="1260338" y="315400"/>
                  </a:lnTo>
                  <a:lnTo>
                    <a:pt x="1213659" y="315400"/>
                  </a:lnTo>
                  <a:lnTo>
                    <a:pt x="1213659" y="291430"/>
                  </a:lnTo>
                  <a:lnTo>
                    <a:pt x="1189688" y="291430"/>
                  </a:lnTo>
                  <a:lnTo>
                    <a:pt x="1189688" y="275029"/>
                  </a:lnTo>
                  <a:lnTo>
                    <a:pt x="1179595" y="275029"/>
                  </a:lnTo>
                  <a:lnTo>
                    <a:pt x="1179595" y="249797"/>
                  </a:lnTo>
                  <a:lnTo>
                    <a:pt x="1093807" y="249797"/>
                  </a:lnTo>
                  <a:lnTo>
                    <a:pt x="1093807" y="227088"/>
                  </a:lnTo>
                  <a:lnTo>
                    <a:pt x="846533" y="227088"/>
                  </a:lnTo>
                  <a:lnTo>
                    <a:pt x="846533" y="204379"/>
                  </a:lnTo>
                  <a:lnTo>
                    <a:pt x="836440" y="204379"/>
                  </a:lnTo>
                  <a:lnTo>
                    <a:pt x="836440" y="171578"/>
                  </a:lnTo>
                  <a:lnTo>
                    <a:pt x="537441" y="171578"/>
                  </a:lnTo>
                  <a:lnTo>
                    <a:pt x="537441" y="153915"/>
                  </a:lnTo>
                  <a:lnTo>
                    <a:pt x="465530" y="153915"/>
                  </a:lnTo>
                  <a:lnTo>
                    <a:pt x="465530" y="137514"/>
                  </a:lnTo>
                  <a:lnTo>
                    <a:pt x="317923" y="137514"/>
                  </a:lnTo>
                  <a:lnTo>
                    <a:pt x="317923" y="112282"/>
                  </a:lnTo>
                  <a:lnTo>
                    <a:pt x="281337" y="112282"/>
                  </a:lnTo>
                  <a:lnTo>
                    <a:pt x="281337" y="89574"/>
                  </a:lnTo>
                  <a:lnTo>
                    <a:pt x="127422" y="89574"/>
                  </a:lnTo>
                  <a:lnTo>
                    <a:pt x="127422" y="65603"/>
                  </a:lnTo>
                  <a:lnTo>
                    <a:pt x="95882" y="65603"/>
                  </a:lnTo>
                  <a:lnTo>
                    <a:pt x="95882" y="51726"/>
                  </a:lnTo>
                  <a:lnTo>
                    <a:pt x="83266" y="51726"/>
                  </a:lnTo>
                  <a:lnTo>
                    <a:pt x="83266" y="17662"/>
                  </a:lnTo>
                  <a:lnTo>
                    <a:pt x="55510" y="17662"/>
                  </a:lnTo>
                  <a:lnTo>
                    <a:pt x="55510" y="0"/>
                  </a:lnTo>
                  <a:lnTo>
                    <a:pt x="0" y="0"/>
                  </a:lnTo>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grpSp>
          <p:nvGrpSpPr>
            <p:cNvPr id="406" name="Graphic 99">
              <a:extLst>
                <a:ext uri="{FF2B5EF4-FFF2-40B4-BE49-F238E27FC236}">
                  <a16:creationId xmlns="" xmlns:a16="http://schemas.microsoft.com/office/drawing/2014/main" id="{D486071E-87C6-6248-9973-C6E009EDCAFC}"/>
                </a:ext>
              </a:extLst>
            </p:cNvPr>
            <p:cNvGrpSpPr/>
            <p:nvPr/>
          </p:nvGrpSpPr>
          <p:grpSpPr>
            <a:xfrm>
              <a:off x="1362189" y="2357217"/>
              <a:ext cx="4330554" cy="1960706"/>
              <a:chOff x="1331028" y="1726185"/>
              <a:chExt cx="6527514" cy="2629173"/>
            </a:xfrm>
            <a:noFill/>
          </p:grpSpPr>
          <p:sp>
            <p:nvSpPr>
              <p:cNvPr id="431" name="Freeform: Shape 1491">
                <a:extLst>
                  <a:ext uri="{FF2B5EF4-FFF2-40B4-BE49-F238E27FC236}">
                    <a16:creationId xmlns="" xmlns:a16="http://schemas.microsoft.com/office/drawing/2014/main" id="{0CCCC850-431D-4C45-9E2D-259C195A6A9E}"/>
                  </a:ext>
                </a:extLst>
              </p:cNvPr>
              <p:cNvSpPr/>
              <p:nvPr/>
            </p:nvSpPr>
            <p:spPr>
              <a:xfrm>
                <a:off x="1331028" y="1726185"/>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432" name="Freeform: Shape 1492">
                <a:extLst>
                  <a:ext uri="{FF2B5EF4-FFF2-40B4-BE49-F238E27FC236}">
                    <a16:creationId xmlns="" xmlns:a16="http://schemas.microsoft.com/office/drawing/2014/main" id="{177D7C80-0F68-AD41-AC66-43337CCFC703}"/>
                  </a:ext>
                </a:extLst>
              </p:cNvPr>
              <p:cNvSpPr/>
              <p:nvPr/>
            </p:nvSpPr>
            <p:spPr>
              <a:xfrm>
                <a:off x="1373922" y="1726185"/>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433" name="Freeform: Shape 1493">
                <a:extLst>
                  <a:ext uri="{FF2B5EF4-FFF2-40B4-BE49-F238E27FC236}">
                    <a16:creationId xmlns="" xmlns:a16="http://schemas.microsoft.com/office/drawing/2014/main" id="{E20B83B2-0C2E-744C-9C7F-775BB3A33B1C}"/>
                  </a:ext>
                </a:extLst>
              </p:cNvPr>
              <p:cNvSpPr/>
              <p:nvPr/>
            </p:nvSpPr>
            <p:spPr>
              <a:xfrm>
                <a:off x="1589656" y="1766556"/>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434" name="Freeform: Shape 1494">
                <a:extLst>
                  <a:ext uri="{FF2B5EF4-FFF2-40B4-BE49-F238E27FC236}">
                    <a16:creationId xmlns="" xmlns:a16="http://schemas.microsoft.com/office/drawing/2014/main" id="{4EB929A2-36B9-E240-A158-D8FAE99F1D2A}"/>
                  </a:ext>
                </a:extLst>
              </p:cNvPr>
              <p:cNvSpPr/>
              <p:nvPr/>
            </p:nvSpPr>
            <p:spPr>
              <a:xfrm>
                <a:off x="1624980" y="1766556"/>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435" name="Freeform: Shape 1495">
                <a:extLst>
                  <a:ext uri="{FF2B5EF4-FFF2-40B4-BE49-F238E27FC236}">
                    <a16:creationId xmlns="" xmlns:a16="http://schemas.microsoft.com/office/drawing/2014/main" id="{AF13E86C-239A-B24E-9772-DAF676E80EAE}"/>
                  </a:ext>
                </a:extLst>
              </p:cNvPr>
              <p:cNvSpPr/>
              <p:nvPr/>
            </p:nvSpPr>
            <p:spPr>
              <a:xfrm>
                <a:off x="1836929" y="1814497"/>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436" name="Freeform: Shape 1496">
                <a:extLst>
                  <a:ext uri="{FF2B5EF4-FFF2-40B4-BE49-F238E27FC236}">
                    <a16:creationId xmlns="" xmlns:a16="http://schemas.microsoft.com/office/drawing/2014/main" id="{B38A30BC-3E3B-D74C-9663-5AF33FBA9940}"/>
                  </a:ext>
                </a:extLst>
              </p:cNvPr>
              <p:cNvSpPr/>
              <p:nvPr/>
            </p:nvSpPr>
            <p:spPr>
              <a:xfrm>
                <a:off x="2084202" y="1844775"/>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437" name="Freeform: Shape 1497">
                <a:extLst>
                  <a:ext uri="{FF2B5EF4-FFF2-40B4-BE49-F238E27FC236}">
                    <a16:creationId xmlns="" xmlns:a16="http://schemas.microsoft.com/office/drawing/2014/main" id="{4AEC7453-F7CB-CC4C-98C8-F7215ECDCA8A}"/>
                  </a:ext>
                </a:extLst>
              </p:cNvPr>
              <p:cNvSpPr/>
              <p:nvPr/>
            </p:nvSpPr>
            <p:spPr>
              <a:xfrm>
                <a:off x="2393294" y="1974720"/>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438" name="Freeform: Shape 1498">
                <a:extLst>
                  <a:ext uri="{FF2B5EF4-FFF2-40B4-BE49-F238E27FC236}">
                    <a16:creationId xmlns="" xmlns:a16="http://schemas.microsoft.com/office/drawing/2014/main" id="{D7021C33-93C8-C542-9EBF-70E82649BF23}"/>
                  </a:ext>
                </a:extLst>
              </p:cNvPr>
              <p:cNvSpPr/>
              <p:nvPr/>
            </p:nvSpPr>
            <p:spPr>
              <a:xfrm>
                <a:off x="2520716" y="1998691"/>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439" name="Freeform: Shape 1499">
                <a:extLst>
                  <a:ext uri="{FF2B5EF4-FFF2-40B4-BE49-F238E27FC236}">
                    <a16:creationId xmlns="" xmlns:a16="http://schemas.microsoft.com/office/drawing/2014/main" id="{89BA79ED-3FC0-914A-A638-2502074CFEF9}"/>
                  </a:ext>
                </a:extLst>
              </p:cNvPr>
              <p:cNvSpPr/>
              <p:nvPr/>
            </p:nvSpPr>
            <p:spPr>
              <a:xfrm>
                <a:off x="3061942" y="2329230"/>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440" name="Freeform: Shape 1500">
                <a:extLst>
                  <a:ext uri="{FF2B5EF4-FFF2-40B4-BE49-F238E27FC236}">
                    <a16:creationId xmlns="" xmlns:a16="http://schemas.microsoft.com/office/drawing/2014/main" id="{63489208-7938-9943-AB78-E11B43958E2A}"/>
                  </a:ext>
                </a:extLst>
              </p:cNvPr>
              <p:cNvSpPr/>
              <p:nvPr/>
            </p:nvSpPr>
            <p:spPr>
              <a:xfrm>
                <a:off x="3103575" y="2329230"/>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441" name="Freeform: Shape 1501">
                <a:extLst>
                  <a:ext uri="{FF2B5EF4-FFF2-40B4-BE49-F238E27FC236}">
                    <a16:creationId xmlns="" xmlns:a16="http://schemas.microsoft.com/office/drawing/2014/main" id="{54CA617E-C7E8-1748-BF1C-58E1B791A06C}"/>
                  </a:ext>
                </a:extLst>
              </p:cNvPr>
              <p:cNvSpPr/>
              <p:nvPr/>
            </p:nvSpPr>
            <p:spPr>
              <a:xfrm>
                <a:off x="3254967" y="2476837"/>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442" name="Freeform: Shape 1502">
                <a:extLst>
                  <a:ext uri="{FF2B5EF4-FFF2-40B4-BE49-F238E27FC236}">
                    <a16:creationId xmlns="" xmlns:a16="http://schemas.microsoft.com/office/drawing/2014/main" id="{17354AA9-7864-0745-AE87-128BDA618941}"/>
                  </a:ext>
                </a:extLst>
              </p:cNvPr>
              <p:cNvSpPr/>
              <p:nvPr/>
            </p:nvSpPr>
            <p:spPr>
              <a:xfrm>
                <a:off x="3393743" y="2566410"/>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443" name="Freeform: Shape 1503">
                <a:extLst>
                  <a:ext uri="{FF2B5EF4-FFF2-40B4-BE49-F238E27FC236}">
                    <a16:creationId xmlns="" xmlns:a16="http://schemas.microsoft.com/office/drawing/2014/main" id="{210274A1-5672-F047-ABC2-F6423173BEB6}"/>
                  </a:ext>
                </a:extLst>
              </p:cNvPr>
              <p:cNvSpPr/>
              <p:nvPr/>
            </p:nvSpPr>
            <p:spPr>
              <a:xfrm>
                <a:off x="3633446" y="2673646"/>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444" name="Freeform: Shape 1504">
                <a:extLst>
                  <a:ext uri="{FF2B5EF4-FFF2-40B4-BE49-F238E27FC236}">
                    <a16:creationId xmlns="" xmlns:a16="http://schemas.microsoft.com/office/drawing/2014/main" id="{43194616-9FA7-4B4D-AB8D-0C7A4F59064F}"/>
                  </a:ext>
                </a:extLst>
              </p:cNvPr>
              <p:cNvSpPr/>
              <p:nvPr/>
            </p:nvSpPr>
            <p:spPr>
              <a:xfrm>
                <a:off x="3962724" y="2789713"/>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445" name="Freeform: Shape 1505">
                <a:extLst>
                  <a:ext uri="{FF2B5EF4-FFF2-40B4-BE49-F238E27FC236}">
                    <a16:creationId xmlns="" xmlns:a16="http://schemas.microsoft.com/office/drawing/2014/main" id="{CC9F113F-DB8D-0543-9362-E031DDE1FB81}"/>
                  </a:ext>
                </a:extLst>
              </p:cNvPr>
              <p:cNvSpPr/>
              <p:nvPr/>
            </p:nvSpPr>
            <p:spPr>
              <a:xfrm>
                <a:off x="4194858" y="2893165"/>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446" name="Freeform: Shape 1506">
                <a:extLst>
                  <a:ext uri="{FF2B5EF4-FFF2-40B4-BE49-F238E27FC236}">
                    <a16:creationId xmlns="" xmlns:a16="http://schemas.microsoft.com/office/drawing/2014/main" id="{5792B6DE-3376-5F42-B150-FF1FC81A9470}"/>
                  </a:ext>
                </a:extLst>
              </p:cNvPr>
              <p:cNvSpPr/>
              <p:nvPr/>
            </p:nvSpPr>
            <p:spPr>
              <a:xfrm>
                <a:off x="4308402" y="2963814"/>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447" name="Freeform: Shape 1507">
                <a:extLst>
                  <a:ext uri="{FF2B5EF4-FFF2-40B4-BE49-F238E27FC236}">
                    <a16:creationId xmlns="" xmlns:a16="http://schemas.microsoft.com/office/drawing/2014/main" id="{AD053AE1-643A-E94F-A2E1-45BD3B02D295}"/>
                  </a:ext>
                </a:extLst>
              </p:cNvPr>
              <p:cNvSpPr/>
              <p:nvPr/>
            </p:nvSpPr>
            <p:spPr>
              <a:xfrm>
                <a:off x="4356343" y="2963814"/>
                <a:ext cx="95881" cy="95881"/>
              </a:xfrm>
              <a:custGeom>
                <a:avLst/>
                <a:gdLst>
                  <a:gd name="connsiteX0" fmla="*/ 95881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1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1" y="47941"/>
                    </a:moveTo>
                    <a:cubicBezTo>
                      <a:pt x="95881" y="74418"/>
                      <a:pt x="74417" y="95882"/>
                      <a:pt x="47941" y="95882"/>
                    </a:cubicBezTo>
                    <a:cubicBezTo>
                      <a:pt x="21464" y="95882"/>
                      <a:pt x="0" y="74418"/>
                      <a:pt x="0" y="47941"/>
                    </a:cubicBezTo>
                    <a:cubicBezTo>
                      <a:pt x="0" y="21464"/>
                      <a:pt x="21464" y="0"/>
                      <a:pt x="47941" y="0"/>
                    </a:cubicBezTo>
                    <a:cubicBezTo>
                      <a:pt x="74418" y="0"/>
                      <a:pt x="95881" y="21464"/>
                      <a:pt x="95881"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448" name="Freeform: Shape 1508">
                <a:extLst>
                  <a:ext uri="{FF2B5EF4-FFF2-40B4-BE49-F238E27FC236}">
                    <a16:creationId xmlns="" xmlns:a16="http://schemas.microsoft.com/office/drawing/2014/main" id="{0DB3903D-083E-6945-A6BB-0F3EC6930E9E}"/>
                  </a:ext>
                </a:extLst>
              </p:cNvPr>
              <p:cNvSpPr/>
              <p:nvPr/>
            </p:nvSpPr>
            <p:spPr>
              <a:xfrm>
                <a:off x="4396714" y="3018063"/>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449" name="Freeform: Shape 1509">
                <a:extLst>
                  <a:ext uri="{FF2B5EF4-FFF2-40B4-BE49-F238E27FC236}">
                    <a16:creationId xmlns="" xmlns:a16="http://schemas.microsoft.com/office/drawing/2014/main" id="{08958B2D-CD3D-F44E-971A-CEB8A971F7FB}"/>
                  </a:ext>
                </a:extLst>
              </p:cNvPr>
              <p:cNvSpPr/>
              <p:nvPr/>
            </p:nvSpPr>
            <p:spPr>
              <a:xfrm>
                <a:off x="4442131" y="3018063"/>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450" name="Freeform: Shape 1510">
                <a:extLst>
                  <a:ext uri="{FF2B5EF4-FFF2-40B4-BE49-F238E27FC236}">
                    <a16:creationId xmlns="" xmlns:a16="http://schemas.microsoft.com/office/drawing/2014/main" id="{5C9189DF-8381-9D4C-8DE2-B332136CA6EF}"/>
                  </a:ext>
                </a:extLst>
              </p:cNvPr>
              <p:cNvSpPr/>
              <p:nvPr/>
            </p:nvSpPr>
            <p:spPr>
              <a:xfrm>
                <a:off x="4498903" y="3097544"/>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451" name="Freeform: Shape 1511">
                <a:extLst>
                  <a:ext uri="{FF2B5EF4-FFF2-40B4-BE49-F238E27FC236}">
                    <a16:creationId xmlns="" xmlns:a16="http://schemas.microsoft.com/office/drawing/2014/main" id="{693E595B-BFC7-434D-8AB5-096D471A64B4}"/>
                  </a:ext>
                </a:extLst>
              </p:cNvPr>
              <p:cNvSpPr/>
              <p:nvPr/>
            </p:nvSpPr>
            <p:spPr>
              <a:xfrm>
                <a:off x="4583431" y="3232535"/>
                <a:ext cx="95881" cy="95881"/>
              </a:xfrm>
              <a:custGeom>
                <a:avLst/>
                <a:gdLst>
                  <a:gd name="connsiteX0" fmla="*/ 95881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1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1" y="47941"/>
                    </a:moveTo>
                    <a:cubicBezTo>
                      <a:pt x="95881" y="74418"/>
                      <a:pt x="74417" y="95882"/>
                      <a:pt x="47941" y="95882"/>
                    </a:cubicBezTo>
                    <a:cubicBezTo>
                      <a:pt x="21464" y="95882"/>
                      <a:pt x="0" y="74418"/>
                      <a:pt x="0" y="47941"/>
                    </a:cubicBezTo>
                    <a:cubicBezTo>
                      <a:pt x="0" y="21464"/>
                      <a:pt x="21464" y="0"/>
                      <a:pt x="47941" y="0"/>
                    </a:cubicBezTo>
                    <a:cubicBezTo>
                      <a:pt x="74418" y="0"/>
                      <a:pt x="95881" y="21464"/>
                      <a:pt x="95881"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452" name="Freeform: Shape 1512">
                <a:extLst>
                  <a:ext uri="{FF2B5EF4-FFF2-40B4-BE49-F238E27FC236}">
                    <a16:creationId xmlns="" xmlns:a16="http://schemas.microsoft.com/office/drawing/2014/main" id="{9DCDCD2A-3321-0748-8DCC-97161680CC45}"/>
                  </a:ext>
                </a:extLst>
              </p:cNvPr>
              <p:cNvSpPr/>
              <p:nvPr/>
            </p:nvSpPr>
            <p:spPr>
              <a:xfrm>
                <a:off x="4625063" y="3285522"/>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453" name="Freeform: Shape 1513">
                <a:extLst>
                  <a:ext uri="{FF2B5EF4-FFF2-40B4-BE49-F238E27FC236}">
                    <a16:creationId xmlns="" xmlns:a16="http://schemas.microsoft.com/office/drawing/2014/main" id="{B4D3548D-FD3D-7241-8695-8923783E1CD7}"/>
                  </a:ext>
                </a:extLst>
              </p:cNvPr>
              <p:cNvSpPr/>
              <p:nvPr/>
            </p:nvSpPr>
            <p:spPr>
              <a:xfrm>
                <a:off x="4725991" y="3370049"/>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454" name="Freeform: Shape 1514">
                <a:extLst>
                  <a:ext uri="{FF2B5EF4-FFF2-40B4-BE49-F238E27FC236}">
                    <a16:creationId xmlns="" xmlns:a16="http://schemas.microsoft.com/office/drawing/2014/main" id="{F4B0F3B1-0180-2C46-8B5F-C76965749741}"/>
                  </a:ext>
                </a:extLst>
              </p:cNvPr>
              <p:cNvSpPr/>
              <p:nvPr/>
            </p:nvSpPr>
            <p:spPr>
              <a:xfrm>
                <a:off x="4782763" y="3370049"/>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455" name="Freeform: Shape 1515">
                <a:extLst>
                  <a:ext uri="{FF2B5EF4-FFF2-40B4-BE49-F238E27FC236}">
                    <a16:creationId xmlns="" xmlns:a16="http://schemas.microsoft.com/office/drawing/2014/main" id="{E921A923-BBC2-0E48-B365-F5E2EA837030}"/>
                  </a:ext>
                </a:extLst>
              </p:cNvPr>
              <p:cNvSpPr/>
              <p:nvPr/>
            </p:nvSpPr>
            <p:spPr>
              <a:xfrm>
                <a:off x="4829442" y="3370049"/>
                <a:ext cx="95881" cy="95881"/>
              </a:xfrm>
              <a:custGeom>
                <a:avLst/>
                <a:gdLst>
                  <a:gd name="connsiteX0" fmla="*/ 95881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1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1" y="47941"/>
                    </a:moveTo>
                    <a:cubicBezTo>
                      <a:pt x="95881" y="74418"/>
                      <a:pt x="74417" y="95882"/>
                      <a:pt x="47941" y="95882"/>
                    </a:cubicBezTo>
                    <a:cubicBezTo>
                      <a:pt x="21464" y="95882"/>
                      <a:pt x="0" y="74418"/>
                      <a:pt x="0" y="47941"/>
                    </a:cubicBezTo>
                    <a:cubicBezTo>
                      <a:pt x="0" y="21464"/>
                      <a:pt x="21464" y="0"/>
                      <a:pt x="47941" y="0"/>
                    </a:cubicBezTo>
                    <a:cubicBezTo>
                      <a:pt x="74418" y="0"/>
                      <a:pt x="95881" y="21464"/>
                      <a:pt x="95881"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456" name="Freeform: Shape 1516">
                <a:extLst>
                  <a:ext uri="{FF2B5EF4-FFF2-40B4-BE49-F238E27FC236}">
                    <a16:creationId xmlns="" xmlns:a16="http://schemas.microsoft.com/office/drawing/2014/main" id="{F4294D87-FE2C-6448-98B3-50F340923BFB}"/>
                  </a:ext>
                </a:extLst>
              </p:cNvPr>
              <p:cNvSpPr/>
              <p:nvPr/>
            </p:nvSpPr>
            <p:spPr>
              <a:xfrm>
                <a:off x="4854674" y="3400328"/>
                <a:ext cx="95881" cy="95881"/>
              </a:xfrm>
              <a:custGeom>
                <a:avLst/>
                <a:gdLst>
                  <a:gd name="connsiteX0" fmla="*/ 95881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1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1" y="47941"/>
                    </a:moveTo>
                    <a:cubicBezTo>
                      <a:pt x="95881" y="74418"/>
                      <a:pt x="74417" y="95882"/>
                      <a:pt x="47941" y="95882"/>
                    </a:cubicBezTo>
                    <a:cubicBezTo>
                      <a:pt x="21464" y="95882"/>
                      <a:pt x="0" y="74418"/>
                      <a:pt x="0" y="47941"/>
                    </a:cubicBezTo>
                    <a:cubicBezTo>
                      <a:pt x="0" y="21464"/>
                      <a:pt x="21464" y="0"/>
                      <a:pt x="47941" y="0"/>
                    </a:cubicBezTo>
                    <a:cubicBezTo>
                      <a:pt x="74418" y="0"/>
                      <a:pt x="95881" y="21464"/>
                      <a:pt x="95881"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457" name="Freeform: Shape 1517">
                <a:extLst>
                  <a:ext uri="{FF2B5EF4-FFF2-40B4-BE49-F238E27FC236}">
                    <a16:creationId xmlns="" xmlns:a16="http://schemas.microsoft.com/office/drawing/2014/main" id="{E58DC8C5-0178-7E4D-BAFA-BA24EC3BACB0}"/>
                  </a:ext>
                </a:extLst>
              </p:cNvPr>
              <p:cNvSpPr/>
              <p:nvPr/>
            </p:nvSpPr>
            <p:spPr>
              <a:xfrm>
                <a:off x="4897569" y="3400328"/>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458" name="Freeform: Shape 1518">
                <a:extLst>
                  <a:ext uri="{FF2B5EF4-FFF2-40B4-BE49-F238E27FC236}">
                    <a16:creationId xmlns="" xmlns:a16="http://schemas.microsoft.com/office/drawing/2014/main" id="{2F2F8042-E112-264E-AA7E-34C6A72CAACC}"/>
                  </a:ext>
                </a:extLst>
              </p:cNvPr>
              <p:cNvSpPr/>
              <p:nvPr/>
            </p:nvSpPr>
            <p:spPr>
              <a:xfrm>
                <a:off x="4925324" y="3400328"/>
                <a:ext cx="95881" cy="95881"/>
              </a:xfrm>
              <a:custGeom>
                <a:avLst/>
                <a:gdLst>
                  <a:gd name="connsiteX0" fmla="*/ 95881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1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1" y="47941"/>
                    </a:moveTo>
                    <a:cubicBezTo>
                      <a:pt x="95881" y="74418"/>
                      <a:pt x="74418" y="95882"/>
                      <a:pt x="47941" y="95882"/>
                    </a:cubicBezTo>
                    <a:cubicBezTo>
                      <a:pt x="21464" y="95882"/>
                      <a:pt x="0" y="74418"/>
                      <a:pt x="0" y="47941"/>
                    </a:cubicBezTo>
                    <a:cubicBezTo>
                      <a:pt x="0" y="21464"/>
                      <a:pt x="21464" y="0"/>
                      <a:pt x="47941" y="0"/>
                    </a:cubicBezTo>
                    <a:cubicBezTo>
                      <a:pt x="74418" y="0"/>
                      <a:pt x="95881" y="21464"/>
                      <a:pt x="95881"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459" name="Freeform: Shape 1519">
                <a:extLst>
                  <a:ext uri="{FF2B5EF4-FFF2-40B4-BE49-F238E27FC236}">
                    <a16:creationId xmlns="" xmlns:a16="http://schemas.microsoft.com/office/drawing/2014/main" id="{CA13F299-4EF9-334B-A86E-B3038EB07C57}"/>
                  </a:ext>
                </a:extLst>
              </p:cNvPr>
              <p:cNvSpPr/>
              <p:nvPr/>
            </p:nvSpPr>
            <p:spPr>
              <a:xfrm>
                <a:off x="5094378" y="3465931"/>
                <a:ext cx="95881" cy="95881"/>
              </a:xfrm>
              <a:custGeom>
                <a:avLst/>
                <a:gdLst>
                  <a:gd name="connsiteX0" fmla="*/ 95881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1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1" y="47941"/>
                    </a:moveTo>
                    <a:cubicBezTo>
                      <a:pt x="95881" y="74418"/>
                      <a:pt x="74417" y="95882"/>
                      <a:pt x="47941" y="95882"/>
                    </a:cubicBezTo>
                    <a:cubicBezTo>
                      <a:pt x="21464" y="95882"/>
                      <a:pt x="0" y="74418"/>
                      <a:pt x="0" y="47941"/>
                    </a:cubicBezTo>
                    <a:cubicBezTo>
                      <a:pt x="0" y="21464"/>
                      <a:pt x="21464" y="0"/>
                      <a:pt x="47941" y="0"/>
                    </a:cubicBezTo>
                    <a:cubicBezTo>
                      <a:pt x="74418" y="0"/>
                      <a:pt x="95881" y="21464"/>
                      <a:pt x="95881"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460" name="Freeform: Shape 1520">
                <a:extLst>
                  <a:ext uri="{FF2B5EF4-FFF2-40B4-BE49-F238E27FC236}">
                    <a16:creationId xmlns="" xmlns:a16="http://schemas.microsoft.com/office/drawing/2014/main" id="{9DAE016D-2C97-8645-87C7-E80F43A719FD}"/>
                  </a:ext>
                </a:extLst>
              </p:cNvPr>
              <p:cNvSpPr/>
              <p:nvPr/>
            </p:nvSpPr>
            <p:spPr>
              <a:xfrm>
                <a:off x="5238201" y="3597137"/>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461" name="Freeform: Shape 1521">
                <a:extLst>
                  <a:ext uri="{FF2B5EF4-FFF2-40B4-BE49-F238E27FC236}">
                    <a16:creationId xmlns="" xmlns:a16="http://schemas.microsoft.com/office/drawing/2014/main" id="{5649E473-DB43-F043-BA72-DB62F64CEFA3}"/>
                  </a:ext>
                </a:extLst>
              </p:cNvPr>
              <p:cNvSpPr/>
              <p:nvPr/>
            </p:nvSpPr>
            <p:spPr>
              <a:xfrm>
                <a:off x="5335344" y="3597137"/>
                <a:ext cx="95881" cy="95881"/>
              </a:xfrm>
              <a:custGeom>
                <a:avLst/>
                <a:gdLst>
                  <a:gd name="connsiteX0" fmla="*/ 95881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1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1" y="47941"/>
                    </a:moveTo>
                    <a:cubicBezTo>
                      <a:pt x="95881" y="74418"/>
                      <a:pt x="74418" y="95882"/>
                      <a:pt x="47941" y="95882"/>
                    </a:cubicBezTo>
                    <a:cubicBezTo>
                      <a:pt x="21464" y="95882"/>
                      <a:pt x="0" y="74418"/>
                      <a:pt x="0" y="47941"/>
                    </a:cubicBezTo>
                    <a:cubicBezTo>
                      <a:pt x="0" y="21464"/>
                      <a:pt x="21464" y="0"/>
                      <a:pt x="47941" y="0"/>
                    </a:cubicBezTo>
                    <a:cubicBezTo>
                      <a:pt x="74418" y="0"/>
                      <a:pt x="95881" y="21464"/>
                      <a:pt x="95881"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462" name="Freeform: Shape 1522">
                <a:extLst>
                  <a:ext uri="{FF2B5EF4-FFF2-40B4-BE49-F238E27FC236}">
                    <a16:creationId xmlns="" xmlns:a16="http://schemas.microsoft.com/office/drawing/2014/main" id="{89946646-2825-6743-8E64-79C8BEAA1798}"/>
                  </a:ext>
                </a:extLst>
              </p:cNvPr>
              <p:cNvSpPr/>
              <p:nvPr/>
            </p:nvSpPr>
            <p:spPr>
              <a:xfrm>
                <a:off x="5432487" y="3631200"/>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463" name="Freeform: Shape 1523">
                <a:extLst>
                  <a:ext uri="{FF2B5EF4-FFF2-40B4-BE49-F238E27FC236}">
                    <a16:creationId xmlns="" xmlns:a16="http://schemas.microsoft.com/office/drawing/2014/main" id="{45CFEBB8-BE64-7E47-B6C5-74CB8581B23F}"/>
                  </a:ext>
                </a:extLst>
              </p:cNvPr>
              <p:cNvSpPr/>
              <p:nvPr/>
            </p:nvSpPr>
            <p:spPr>
              <a:xfrm>
                <a:off x="5489259" y="3631200"/>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464" name="Freeform: Shape 1524">
                <a:extLst>
                  <a:ext uri="{FF2B5EF4-FFF2-40B4-BE49-F238E27FC236}">
                    <a16:creationId xmlns="" xmlns:a16="http://schemas.microsoft.com/office/drawing/2014/main" id="{8156AFAC-E5F1-664A-B0D7-83A36EC2E646}"/>
                  </a:ext>
                </a:extLst>
              </p:cNvPr>
              <p:cNvSpPr/>
              <p:nvPr/>
            </p:nvSpPr>
            <p:spPr>
              <a:xfrm>
                <a:off x="5558647" y="3631200"/>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465" name="Freeform: Shape 1525">
                <a:extLst>
                  <a:ext uri="{FF2B5EF4-FFF2-40B4-BE49-F238E27FC236}">
                    <a16:creationId xmlns="" xmlns:a16="http://schemas.microsoft.com/office/drawing/2014/main" id="{6F07518E-28F5-B040-A7E8-0BB6DA829390}"/>
                  </a:ext>
                </a:extLst>
              </p:cNvPr>
              <p:cNvSpPr/>
              <p:nvPr/>
            </p:nvSpPr>
            <p:spPr>
              <a:xfrm>
                <a:off x="5590187" y="3670310"/>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466" name="Freeform: Shape 1526">
                <a:extLst>
                  <a:ext uri="{FF2B5EF4-FFF2-40B4-BE49-F238E27FC236}">
                    <a16:creationId xmlns="" xmlns:a16="http://schemas.microsoft.com/office/drawing/2014/main" id="{06F391FE-BBF9-C143-A7D3-0F56ADB1705B}"/>
                  </a:ext>
                </a:extLst>
              </p:cNvPr>
              <p:cNvSpPr/>
              <p:nvPr/>
            </p:nvSpPr>
            <p:spPr>
              <a:xfrm>
                <a:off x="5631820" y="3670310"/>
                <a:ext cx="95881" cy="95881"/>
              </a:xfrm>
              <a:custGeom>
                <a:avLst/>
                <a:gdLst>
                  <a:gd name="connsiteX0" fmla="*/ 95881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1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1" y="47941"/>
                    </a:moveTo>
                    <a:cubicBezTo>
                      <a:pt x="95881" y="74418"/>
                      <a:pt x="74418" y="95882"/>
                      <a:pt x="47941" y="95882"/>
                    </a:cubicBezTo>
                    <a:cubicBezTo>
                      <a:pt x="21464" y="95882"/>
                      <a:pt x="0" y="74418"/>
                      <a:pt x="0" y="47941"/>
                    </a:cubicBezTo>
                    <a:cubicBezTo>
                      <a:pt x="0" y="21464"/>
                      <a:pt x="21464" y="0"/>
                      <a:pt x="47941" y="0"/>
                    </a:cubicBezTo>
                    <a:cubicBezTo>
                      <a:pt x="74418" y="0"/>
                      <a:pt x="95881" y="21464"/>
                      <a:pt x="95881"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467" name="Freeform: Shape 1527">
                <a:extLst>
                  <a:ext uri="{FF2B5EF4-FFF2-40B4-BE49-F238E27FC236}">
                    <a16:creationId xmlns="" xmlns:a16="http://schemas.microsoft.com/office/drawing/2014/main" id="{34A5AAC3-8D24-2A45-831D-6CC4E869A9B6}"/>
                  </a:ext>
                </a:extLst>
              </p:cNvPr>
              <p:cNvSpPr/>
              <p:nvPr/>
            </p:nvSpPr>
            <p:spPr>
              <a:xfrm>
                <a:off x="5659575" y="3670310"/>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468" name="Freeform: Shape 1528">
                <a:extLst>
                  <a:ext uri="{FF2B5EF4-FFF2-40B4-BE49-F238E27FC236}">
                    <a16:creationId xmlns="" xmlns:a16="http://schemas.microsoft.com/office/drawing/2014/main" id="{DC5D2037-97D4-DF46-886E-4A4631AA3B44}"/>
                  </a:ext>
                </a:extLst>
              </p:cNvPr>
              <p:cNvSpPr/>
              <p:nvPr/>
            </p:nvSpPr>
            <p:spPr>
              <a:xfrm>
                <a:off x="5746625" y="3709420"/>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469" name="Freeform: Shape 1529">
                <a:extLst>
                  <a:ext uri="{FF2B5EF4-FFF2-40B4-BE49-F238E27FC236}">
                    <a16:creationId xmlns="" xmlns:a16="http://schemas.microsoft.com/office/drawing/2014/main" id="{1D01A1E9-9014-0D4F-B1C9-15630E93EACC}"/>
                  </a:ext>
                </a:extLst>
              </p:cNvPr>
              <p:cNvSpPr/>
              <p:nvPr/>
            </p:nvSpPr>
            <p:spPr>
              <a:xfrm>
                <a:off x="5846291" y="3757360"/>
                <a:ext cx="95881" cy="95881"/>
              </a:xfrm>
              <a:custGeom>
                <a:avLst/>
                <a:gdLst>
                  <a:gd name="connsiteX0" fmla="*/ 95881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1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1" y="47941"/>
                    </a:moveTo>
                    <a:cubicBezTo>
                      <a:pt x="95881" y="74418"/>
                      <a:pt x="74418" y="95882"/>
                      <a:pt x="47941" y="95882"/>
                    </a:cubicBezTo>
                    <a:cubicBezTo>
                      <a:pt x="21464" y="95882"/>
                      <a:pt x="0" y="74418"/>
                      <a:pt x="0" y="47941"/>
                    </a:cubicBezTo>
                    <a:cubicBezTo>
                      <a:pt x="0" y="21464"/>
                      <a:pt x="21464" y="0"/>
                      <a:pt x="47941" y="0"/>
                    </a:cubicBezTo>
                    <a:cubicBezTo>
                      <a:pt x="74418" y="0"/>
                      <a:pt x="95881" y="21464"/>
                      <a:pt x="95881"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470" name="Freeform: Shape 1530">
                <a:extLst>
                  <a:ext uri="{FF2B5EF4-FFF2-40B4-BE49-F238E27FC236}">
                    <a16:creationId xmlns="" xmlns:a16="http://schemas.microsoft.com/office/drawing/2014/main" id="{626F54B5-46BD-2D41-B711-799A2F64AEFB}"/>
                  </a:ext>
                </a:extLst>
              </p:cNvPr>
              <p:cNvSpPr/>
              <p:nvPr/>
            </p:nvSpPr>
            <p:spPr>
              <a:xfrm>
                <a:off x="5867739" y="3806563"/>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471" name="Freeform: Shape 1531">
                <a:extLst>
                  <a:ext uri="{FF2B5EF4-FFF2-40B4-BE49-F238E27FC236}">
                    <a16:creationId xmlns="" xmlns:a16="http://schemas.microsoft.com/office/drawing/2014/main" id="{F5C91383-C3B5-3B46-97EF-36D2AD3FCD30}"/>
                  </a:ext>
                </a:extLst>
              </p:cNvPr>
              <p:cNvSpPr/>
              <p:nvPr/>
            </p:nvSpPr>
            <p:spPr>
              <a:xfrm>
                <a:off x="5937127" y="3854503"/>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472" name="Freeform: Shape 1532">
                <a:extLst>
                  <a:ext uri="{FF2B5EF4-FFF2-40B4-BE49-F238E27FC236}">
                    <a16:creationId xmlns="" xmlns:a16="http://schemas.microsoft.com/office/drawing/2014/main" id="{06B6727D-B89E-BC4F-AF2A-D1C5359F6218}"/>
                  </a:ext>
                </a:extLst>
              </p:cNvPr>
              <p:cNvSpPr/>
              <p:nvPr/>
            </p:nvSpPr>
            <p:spPr>
              <a:xfrm>
                <a:off x="6029223" y="3894875"/>
                <a:ext cx="95881" cy="95881"/>
              </a:xfrm>
              <a:custGeom>
                <a:avLst/>
                <a:gdLst>
                  <a:gd name="connsiteX0" fmla="*/ 95881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1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1" y="47941"/>
                    </a:moveTo>
                    <a:cubicBezTo>
                      <a:pt x="95881" y="74418"/>
                      <a:pt x="74418" y="95882"/>
                      <a:pt x="47941" y="95882"/>
                    </a:cubicBezTo>
                    <a:cubicBezTo>
                      <a:pt x="21464" y="95882"/>
                      <a:pt x="0" y="74418"/>
                      <a:pt x="0" y="47941"/>
                    </a:cubicBezTo>
                    <a:cubicBezTo>
                      <a:pt x="0" y="21464"/>
                      <a:pt x="21464" y="0"/>
                      <a:pt x="47941" y="0"/>
                    </a:cubicBezTo>
                    <a:cubicBezTo>
                      <a:pt x="74418" y="0"/>
                      <a:pt x="95881" y="21464"/>
                      <a:pt x="95881"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473" name="Freeform: Shape 1533">
                <a:extLst>
                  <a:ext uri="{FF2B5EF4-FFF2-40B4-BE49-F238E27FC236}">
                    <a16:creationId xmlns="" xmlns:a16="http://schemas.microsoft.com/office/drawing/2014/main" id="{4A5C2713-2F39-A643-85E2-50A369EEBF7B}"/>
                  </a:ext>
                </a:extLst>
              </p:cNvPr>
              <p:cNvSpPr/>
              <p:nvPr/>
            </p:nvSpPr>
            <p:spPr>
              <a:xfrm>
                <a:off x="6085995" y="3894875"/>
                <a:ext cx="95881" cy="95881"/>
              </a:xfrm>
              <a:custGeom>
                <a:avLst/>
                <a:gdLst>
                  <a:gd name="connsiteX0" fmla="*/ 95881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1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1" y="47941"/>
                    </a:moveTo>
                    <a:cubicBezTo>
                      <a:pt x="95881" y="74418"/>
                      <a:pt x="74418" y="95882"/>
                      <a:pt x="47941" y="95882"/>
                    </a:cubicBezTo>
                    <a:cubicBezTo>
                      <a:pt x="21464" y="95882"/>
                      <a:pt x="0" y="74418"/>
                      <a:pt x="0" y="47941"/>
                    </a:cubicBezTo>
                    <a:cubicBezTo>
                      <a:pt x="0" y="21464"/>
                      <a:pt x="21464" y="0"/>
                      <a:pt x="47941" y="0"/>
                    </a:cubicBezTo>
                    <a:cubicBezTo>
                      <a:pt x="74418" y="0"/>
                      <a:pt x="95881" y="21464"/>
                      <a:pt x="95881"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474" name="Freeform: Shape 1534">
                <a:extLst>
                  <a:ext uri="{FF2B5EF4-FFF2-40B4-BE49-F238E27FC236}">
                    <a16:creationId xmlns="" xmlns:a16="http://schemas.microsoft.com/office/drawing/2014/main" id="{611913E2-B592-F94C-BDDA-21B48B399832}"/>
                  </a:ext>
                </a:extLst>
              </p:cNvPr>
              <p:cNvSpPr/>
              <p:nvPr/>
            </p:nvSpPr>
            <p:spPr>
              <a:xfrm>
                <a:off x="6150337" y="3955431"/>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475" name="Freeform: Shape 1535">
                <a:extLst>
                  <a:ext uri="{FF2B5EF4-FFF2-40B4-BE49-F238E27FC236}">
                    <a16:creationId xmlns="" xmlns:a16="http://schemas.microsoft.com/office/drawing/2014/main" id="{2682DAAC-B44C-8F4F-847C-394EF7825832}"/>
                  </a:ext>
                </a:extLst>
              </p:cNvPr>
              <p:cNvSpPr/>
              <p:nvPr/>
            </p:nvSpPr>
            <p:spPr>
              <a:xfrm>
                <a:off x="6228556" y="4018511"/>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476" name="Freeform: Shape 1536">
                <a:extLst>
                  <a:ext uri="{FF2B5EF4-FFF2-40B4-BE49-F238E27FC236}">
                    <a16:creationId xmlns="" xmlns:a16="http://schemas.microsoft.com/office/drawing/2014/main" id="{D4DDC4D7-A590-B945-9C22-B8A595103DB3}"/>
                  </a:ext>
                </a:extLst>
              </p:cNvPr>
              <p:cNvSpPr/>
              <p:nvPr/>
            </p:nvSpPr>
            <p:spPr>
              <a:xfrm>
                <a:off x="6270189" y="4018511"/>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477" name="Freeform: Shape 1537">
                <a:extLst>
                  <a:ext uri="{FF2B5EF4-FFF2-40B4-BE49-F238E27FC236}">
                    <a16:creationId xmlns="" xmlns:a16="http://schemas.microsoft.com/office/drawing/2014/main" id="{F7E4FFB2-0497-7743-9A4B-8ECFFB894EC4}"/>
                  </a:ext>
                </a:extLst>
              </p:cNvPr>
              <p:cNvSpPr/>
              <p:nvPr/>
            </p:nvSpPr>
            <p:spPr>
              <a:xfrm>
                <a:off x="6313083" y="4018511"/>
                <a:ext cx="95881" cy="95881"/>
              </a:xfrm>
              <a:custGeom>
                <a:avLst/>
                <a:gdLst>
                  <a:gd name="connsiteX0" fmla="*/ 95881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1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1" y="47941"/>
                    </a:moveTo>
                    <a:cubicBezTo>
                      <a:pt x="95881" y="74418"/>
                      <a:pt x="74418" y="95882"/>
                      <a:pt x="47941" y="95882"/>
                    </a:cubicBezTo>
                    <a:cubicBezTo>
                      <a:pt x="21464" y="95882"/>
                      <a:pt x="0" y="74418"/>
                      <a:pt x="0" y="47941"/>
                    </a:cubicBezTo>
                    <a:cubicBezTo>
                      <a:pt x="0" y="21464"/>
                      <a:pt x="21464" y="0"/>
                      <a:pt x="47941" y="0"/>
                    </a:cubicBezTo>
                    <a:cubicBezTo>
                      <a:pt x="74418" y="0"/>
                      <a:pt x="95881" y="21464"/>
                      <a:pt x="95881"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478" name="Freeform: Shape 1538">
                <a:extLst>
                  <a:ext uri="{FF2B5EF4-FFF2-40B4-BE49-F238E27FC236}">
                    <a16:creationId xmlns="" xmlns:a16="http://schemas.microsoft.com/office/drawing/2014/main" id="{DE93D538-1EFE-4240-9950-03797D66B693}"/>
                  </a:ext>
                </a:extLst>
              </p:cNvPr>
              <p:cNvSpPr/>
              <p:nvPr/>
            </p:nvSpPr>
            <p:spPr>
              <a:xfrm>
                <a:off x="6354716" y="4018511"/>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479" name="Freeform: Shape 1539">
                <a:extLst>
                  <a:ext uri="{FF2B5EF4-FFF2-40B4-BE49-F238E27FC236}">
                    <a16:creationId xmlns="" xmlns:a16="http://schemas.microsoft.com/office/drawing/2014/main" id="{DF939EFF-9E5E-7444-B31D-43C0E28804A9}"/>
                  </a:ext>
                </a:extLst>
              </p:cNvPr>
              <p:cNvSpPr/>
              <p:nvPr/>
            </p:nvSpPr>
            <p:spPr>
              <a:xfrm>
                <a:off x="6425366" y="4101777"/>
                <a:ext cx="95881" cy="95881"/>
              </a:xfrm>
              <a:custGeom>
                <a:avLst/>
                <a:gdLst>
                  <a:gd name="connsiteX0" fmla="*/ 95881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1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1" y="47941"/>
                    </a:moveTo>
                    <a:cubicBezTo>
                      <a:pt x="95881" y="74418"/>
                      <a:pt x="74417" y="95882"/>
                      <a:pt x="47941" y="95882"/>
                    </a:cubicBezTo>
                    <a:cubicBezTo>
                      <a:pt x="21464" y="95882"/>
                      <a:pt x="0" y="74418"/>
                      <a:pt x="0" y="47941"/>
                    </a:cubicBezTo>
                    <a:cubicBezTo>
                      <a:pt x="0" y="21464"/>
                      <a:pt x="21464" y="0"/>
                      <a:pt x="47941" y="0"/>
                    </a:cubicBezTo>
                    <a:cubicBezTo>
                      <a:pt x="74418" y="0"/>
                      <a:pt x="95881" y="21464"/>
                      <a:pt x="95881"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480" name="Freeform: Shape 1540">
                <a:extLst>
                  <a:ext uri="{FF2B5EF4-FFF2-40B4-BE49-F238E27FC236}">
                    <a16:creationId xmlns="" xmlns:a16="http://schemas.microsoft.com/office/drawing/2014/main" id="{49576935-628D-044D-A8D6-1233F4CEB57C}"/>
                  </a:ext>
                </a:extLst>
              </p:cNvPr>
              <p:cNvSpPr/>
              <p:nvPr/>
            </p:nvSpPr>
            <p:spPr>
              <a:xfrm>
                <a:off x="6466998" y="4101777"/>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481" name="Freeform: Shape 1541">
                <a:extLst>
                  <a:ext uri="{FF2B5EF4-FFF2-40B4-BE49-F238E27FC236}">
                    <a16:creationId xmlns="" xmlns:a16="http://schemas.microsoft.com/office/drawing/2014/main" id="{83694970-6C4D-2D45-8276-CC29657CAB39}"/>
                  </a:ext>
                </a:extLst>
              </p:cNvPr>
              <p:cNvSpPr/>
              <p:nvPr/>
            </p:nvSpPr>
            <p:spPr>
              <a:xfrm>
                <a:off x="6593158" y="4101777"/>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482" name="Freeform: Shape 1542">
                <a:extLst>
                  <a:ext uri="{FF2B5EF4-FFF2-40B4-BE49-F238E27FC236}">
                    <a16:creationId xmlns="" xmlns:a16="http://schemas.microsoft.com/office/drawing/2014/main" id="{B7C99BE1-074A-E74D-A80E-8B5A0D0C2226}"/>
                  </a:ext>
                </a:extLst>
              </p:cNvPr>
              <p:cNvSpPr/>
              <p:nvPr/>
            </p:nvSpPr>
            <p:spPr>
              <a:xfrm>
                <a:off x="6796276" y="4259477"/>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483" name="Freeform: Shape 1543">
                <a:extLst>
                  <a:ext uri="{FF2B5EF4-FFF2-40B4-BE49-F238E27FC236}">
                    <a16:creationId xmlns="" xmlns:a16="http://schemas.microsoft.com/office/drawing/2014/main" id="{C5A06439-0BB4-8041-9485-FBC949D768D1}"/>
                  </a:ext>
                </a:extLst>
              </p:cNvPr>
              <p:cNvSpPr/>
              <p:nvPr/>
            </p:nvSpPr>
            <p:spPr>
              <a:xfrm>
                <a:off x="6837908" y="4259477"/>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484" name="Freeform: Shape 1544">
                <a:extLst>
                  <a:ext uri="{FF2B5EF4-FFF2-40B4-BE49-F238E27FC236}">
                    <a16:creationId xmlns="" xmlns:a16="http://schemas.microsoft.com/office/drawing/2014/main" id="{0516E996-7362-4F47-A843-1902FFD43396}"/>
                  </a:ext>
                </a:extLst>
              </p:cNvPr>
              <p:cNvSpPr/>
              <p:nvPr/>
            </p:nvSpPr>
            <p:spPr>
              <a:xfrm>
                <a:off x="7048596" y="4259477"/>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485" name="Freeform: Shape 1545">
                <a:extLst>
                  <a:ext uri="{FF2B5EF4-FFF2-40B4-BE49-F238E27FC236}">
                    <a16:creationId xmlns="" xmlns:a16="http://schemas.microsoft.com/office/drawing/2014/main" id="{63C6F0EC-78F6-354B-9CD6-4FF516C0FE21}"/>
                  </a:ext>
                </a:extLst>
              </p:cNvPr>
              <p:cNvSpPr/>
              <p:nvPr/>
            </p:nvSpPr>
            <p:spPr>
              <a:xfrm>
                <a:off x="7090228" y="4259477"/>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486" name="Freeform: Shape 1546">
                <a:extLst>
                  <a:ext uri="{FF2B5EF4-FFF2-40B4-BE49-F238E27FC236}">
                    <a16:creationId xmlns="" xmlns:a16="http://schemas.microsoft.com/office/drawing/2014/main" id="{8BA50DAD-E992-4D49-81F4-DC7BC2880985}"/>
                  </a:ext>
                </a:extLst>
              </p:cNvPr>
              <p:cNvSpPr/>
              <p:nvPr/>
            </p:nvSpPr>
            <p:spPr>
              <a:xfrm>
                <a:off x="7762661" y="4259477"/>
                <a:ext cx="95881" cy="95881"/>
              </a:xfrm>
              <a:custGeom>
                <a:avLst/>
                <a:gdLst>
                  <a:gd name="connsiteX0" fmla="*/ 95881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1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1" y="47941"/>
                    </a:moveTo>
                    <a:cubicBezTo>
                      <a:pt x="95881" y="74418"/>
                      <a:pt x="74418" y="95882"/>
                      <a:pt x="47941" y="95882"/>
                    </a:cubicBezTo>
                    <a:cubicBezTo>
                      <a:pt x="21464" y="95882"/>
                      <a:pt x="0" y="74418"/>
                      <a:pt x="0" y="47941"/>
                    </a:cubicBezTo>
                    <a:cubicBezTo>
                      <a:pt x="0" y="21464"/>
                      <a:pt x="21464" y="0"/>
                      <a:pt x="47941" y="0"/>
                    </a:cubicBezTo>
                    <a:cubicBezTo>
                      <a:pt x="74418" y="0"/>
                      <a:pt x="95881" y="21464"/>
                      <a:pt x="95881"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grpSp>
        <p:grpSp>
          <p:nvGrpSpPr>
            <p:cNvPr id="407" name="Graphic 100">
              <a:extLst>
                <a:ext uri="{FF2B5EF4-FFF2-40B4-BE49-F238E27FC236}">
                  <a16:creationId xmlns="" xmlns:a16="http://schemas.microsoft.com/office/drawing/2014/main" id="{4FF212E1-6636-5449-A48D-6AADC7D36B72}"/>
                </a:ext>
              </a:extLst>
            </p:cNvPr>
            <p:cNvGrpSpPr/>
            <p:nvPr/>
          </p:nvGrpSpPr>
          <p:grpSpPr>
            <a:xfrm>
              <a:off x="1135940" y="2261255"/>
              <a:ext cx="4461960" cy="2117826"/>
              <a:chOff x="990000" y="1597507"/>
              <a:chExt cx="6725585" cy="2839860"/>
            </a:xfrm>
          </p:grpSpPr>
          <p:sp>
            <p:nvSpPr>
              <p:cNvPr id="408" name="Freeform: Shape 1468">
                <a:extLst>
                  <a:ext uri="{FF2B5EF4-FFF2-40B4-BE49-F238E27FC236}">
                    <a16:creationId xmlns="" xmlns:a16="http://schemas.microsoft.com/office/drawing/2014/main" id="{8727ACA8-B0F5-8948-A488-5DF99765AAEB}"/>
                  </a:ext>
                </a:extLst>
              </p:cNvPr>
              <p:cNvSpPr/>
              <p:nvPr/>
            </p:nvSpPr>
            <p:spPr>
              <a:xfrm>
                <a:off x="990000" y="1641664"/>
                <a:ext cx="6670076" cy="2746502"/>
              </a:xfrm>
              <a:custGeom>
                <a:avLst/>
                <a:gdLst>
                  <a:gd name="connsiteX0" fmla="*/ 6670077 w 6670076"/>
                  <a:gd name="connsiteY0" fmla="*/ 2746502 h 2746502"/>
                  <a:gd name="connsiteX1" fmla="*/ 5260870 w 6670076"/>
                  <a:gd name="connsiteY1" fmla="*/ 2746502 h 2746502"/>
                  <a:gd name="connsiteX2" fmla="*/ 5260870 w 6670076"/>
                  <a:gd name="connsiteY2" fmla="*/ 2654406 h 2746502"/>
                  <a:gd name="connsiteX3" fmla="*/ 4685580 w 6670076"/>
                  <a:gd name="connsiteY3" fmla="*/ 2654406 h 2746502"/>
                  <a:gd name="connsiteX4" fmla="*/ 4685580 w 6670076"/>
                  <a:gd name="connsiteY4" fmla="*/ 2569878 h 2746502"/>
                  <a:gd name="connsiteX5" fmla="*/ 4492556 w 6670076"/>
                  <a:gd name="connsiteY5" fmla="*/ 2569878 h 2746502"/>
                  <a:gd name="connsiteX6" fmla="*/ 4492556 w 6670076"/>
                  <a:gd name="connsiteY6" fmla="*/ 2504275 h 2746502"/>
                  <a:gd name="connsiteX7" fmla="*/ 4274299 w 6670076"/>
                  <a:gd name="connsiteY7" fmla="*/ 2504275 h 2746502"/>
                  <a:gd name="connsiteX8" fmla="*/ 4274299 w 6670076"/>
                  <a:gd name="connsiteY8" fmla="*/ 2429841 h 2746502"/>
                  <a:gd name="connsiteX9" fmla="*/ 4057304 w 6670076"/>
                  <a:gd name="connsiteY9" fmla="*/ 2429841 h 2746502"/>
                  <a:gd name="connsiteX10" fmla="*/ 4057304 w 6670076"/>
                  <a:gd name="connsiteY10" fmla="*/ 2371807 h 2746502"/>
                  <a:gd name="connsiteX11" fmla="*/ 4033334 w 6670076"/>
                  <a:gd name="connsiteY11" fmla="*/ 2371807 h 2746502"/>
                  <a:gd name="connsiteX12" fmla="*/ 4033334 w 6670076"/>
                  <a:gd name="connsiteY12" fmla="*/ 2303681 h 2746502"/>
                  <a:gd name="connsiteX13" fmla="*/ 3897081 w 6670076"/>
                  <a:gd name="connsiteY13" fmla="*/ 2303681 h 2746502"/>
                  <a:gd name="connsiteX14" fmla="*/ 3897081 w 6670076"/>
                  <a:gd name="connsiteY14" fmla="*/ 2246909 h 2746502"/>
                  <a:gd name="connsiteX15" fmla="*/ 3856710 w 6670076"/>
                  <a:gd name="connsiteY15" fmla="*/ 2246909 h 2746502"/>
                  <a:gd name="connsiteX16" fmla="*/ 3856710 w 6670076"/>
                  <a:gd name="connsiteY16" fmla="*/ 2209061 h 2746502"/>
                  <a:gd name="connsiteX17" fmla="*/ 3839047 w 6670076"/>
                  <a:gd name="connsiteY17" fmla="*/ 2209061 h 2746502"/>
                  <a:gd name="connsiteX18" fmla="*/ 3839047 w 6670076"/>
                  <a:gd name="connsiteY18" fmla="*/ 2128319 h 2746502"/>
                  <a:gd name="connsiteX19" fmla="*/ 3701533 w 6670076"/>
                  <a:gd name="connsiteY19" fmla="*/ 2128319 h 2746502"/>
                  <a:gd name="connsiteX20" fmla="*/ 3701533 w 6670076"/>
                  <a:gd name="connsiteY20" fmla="*/ 2077854 h 2746502"/>
                  <a:gd name="connsiteX21" fmla="*/ 3662423 w 6670076"/>
                  <a:gd name="connsiteY21" fmla="*/ 2077854 h 2746502"/>
                  <a:gd name="connsiteX22" fmla="*/ 3662423 w 6670076"/>
                  <a:gd name="connsiteY22" fmla="*/ 2014775 h 2746502"/>
                  <a:gd name="connsiteX23" fmla="*/ 3400011 w 6670076"/>
                  <a:gd name="connsiteY23" fmla="*/ 2014775 h 2746502"/>
                  <a:gd name="connsiteX24" fmla="*/ 3400011 w 6670076"/>
                  <a:gd name="connsiteY24" fmla="*/ 1971880 h 2746502"/>
                  <a:gd name="connsiteX25" fmla="*/ 3180492 w 6670076"/>
                  <a:gd name="connsiteY25" fmla="*/ 1971880 h 2746502"/>
                  <a:gd name="connsiteX26" fmla="*/ 3180492 w 6670076"/>
                  <a:gd name="connsiteY26" fmla="*/ 1925201 h 2746502"/>
                  <a:gd name="connsiteX27" fmla="*/ 3087134 w 6670076"/>
                  <a:gd name="connsiteY27" fmla="*/ 1925201 h 2746502"/>
                  <a:gd name="connsiteX28" fmla="*/ 3087134 w 6670076"/>
                  <a:gd name="connsiteY28" fmla="*/ 1844459 h 2746502"/>
                  <a:gd name="connsiteX29" fmla="*/ 3007653 w 6670076"/>
                  <a:gd name="connsiteY29" fmla="*/ 1844459 h 2746502"/>
                  <a:gd name="connsiteX30" fmla="*/ 3007653 w 6670076"/>
                  <a:gd name="connsiteY30" fmla="*/ 1792733 h 2746502"/>
                  <a:gd name="connsiteX31" fmla="*/ 2976113 w 6670076"/>
                  <a:gd name="connsiteY31" fmla="*/ 1792733 h 2746502"/>
                  <a:gd name="connsiteX32" fmla="*/ 2976113 w 6670076"/>
                  <a:gd name="connsiteY32" fmla="*/ 1758670 h 2746502"/>
                  <a:gd name="connsiteX33" fmla="*/ 2925649 w 6670076"/>
                  <a:gd name="connsiteY33" fmla="*/ 1758670 h 2746502"/>
                  <a:gd name="connsiteX34" fmla="*/ 2925649 w 6670076"/>
                  <a:gd name="connsiteY34" fmla="*/ 1706944 h 2746502"/>
                  <a:gd name="connsiteX35" fmla="*/ 2855000 w 6670076"/>
                  <a:gd name="connsiteY35" fmla="*/ 1706944 h 2746502"/>
                  <a:gd name="connsiteX36" fmla="*/ 2855000 w 6670076"/>
                  <a:gd name="connsiteY36" fmla="*/ 1670358 h 2746502"/>
                  <a:gd name="connsiteX37" fmla="*/ 2813367 w 6670076"/>
                  <a:gd name="connsiteY37" fmla="*/ 1670358 h 2746502"/>
                  <a:gd name="connsiteX38" fmla="*/ 2813367 w 6670076"/>
                  <a:gd name="connsiteY38" fmla="*/ 1637556 h 2746502"/>
                  <a:gd name="connsiteX39" fmla="*/ 2789397 w 6670076"/>
                  <a:gd name="connsiteY39" fmla="*/ 1637556 h 2746502"/>
                  <a:gd name="connsiteX40" fmla="*/ 2789397 w 6670076"/>
                  <a:gd name="connsiteY40" fmla="*/ 1571953 h 2746502"/>
                  <a:gd name="connsiteX41" fmla="*/ 2670806 w 6670076"/>
                  <a:gd name="connsiteY41" fmla="*/ 1571953 h 2746502"/>
                  <a:gd name="connsiteX42" fmla="*/ 2670806 w 6670076"/>
                  <a:gd name="connsiteY42" fmla="*/ 1534105 h 2746502"/>
                  <a:gd name="connsiteX43" fmla="*/ 2545908 w 6670076"/>
                  <a:gd name="connsiteY43" fmla="*/ 1534105 h 2746502"/>
                  <a:gd name="connsiteX44" fmla="*/ 2545908 w 6670076"/>
                  <a:gd name="connsiteY44" fmla="*/ 1489949 h 2746502"/>
                  <a:gd name="connsiteX45" fmla="*/ 2490397 w 6670076"/>
                  <a:gd name="connsiteY45" fmla="*/ 1489949 h 2746502"/>
                  <a:gd name="connsiteX46" fmla="*/ 2490397 w 6670076"/>
                  <a:gd name="connsiteY46" fmla="*/ 1402899 h 2746502"/>
                  <a:gd name="connsiteX47" fmla="*/ 2421009 w 6670076"/>
                  <a:gd name="connsiteY47" fmla="*/ 1402899 h 2746502"/>
                  <a:gd name="connsiteX48" fmla="*/ 2421009 w 6670076"/>
                  <a:gd name="connsiteY48" fmla="*/ 1363789 h 2746502"/>
                  <a:gd name="connsiteX49" fmla="*/ 2385685 w 6670076"/>
                  <a:gd name="connsiteY49" fmla="*/ 1363789 h 2746502"/>
                  <a:gd name="connsiteX50" fmla="*/ 2385685 w 6670076"/>
                  <a:gd name="connsiteY50" fmla="*/ 1309540 h 2746502"/>
                  <a:gd name="connsiteX51" fmla="*/ 2316297 w 6670076"/>
                  <a:gd name="connsiteY51" fmla="*/ 1309540 h 2746502"/>
                  <a:gd name="connsiteX52" fmla="*/ 2316297 w 6670076"/>
                  <a:gd name="connsiteY52" fmla="*/ 1223752 h 2746502"/>
                  <a:gd name="connsiteX53" fmla="*/ 2176259 w 6670076"/>
                  <a:gd name="connsiteY53" fmla="*/ 1223752 h 2746502"/>
                  <a:gd name="connsiteX54" fmla="*/ 2176259 w 6670076"/>
                  <a:gd name="connsiteY54" fmla="*/ 1137963 h 2746502"/>
                  <a:gd name="connsiteX55" fmla="*/ 2118226 w 6670076"/>
                  <a:gd name="connsiteY55" fmla="*/ 1137963 h 2746502"/>
                  <a:gd name="connsiteX56" fmla="*/ 2118226 w 6670076"/>
                  <a:gd name="connsiteY56" fmla="*/ 1102638 h 2746502"/>
                  <a:gd name="connsiteX57" fmla="*/ 2108133 w 6670076"/>
                  <a:gd name="connsiteY57" fmla="*/ 1102638 h 2746502"/>
                  <a:gd name="connsiteX58" fmla="*/ 2108133 w 6670076"/>
                  <a:gd name="connsiteY58" fmla="*/ 1053436 h 2746502"/>
                  <a:gd name="connsiteX59" fmla="*/ 2026129 w 6670076"/>
                  <a:gd name="connsiteY59" fmla="*/ 1053436 h 2746502"/>
                  <a:gd name="connsiteX60" fmla="*/ 2026129 w 6670076"/>
                  <a:gd name="connsiteY60" fmla="*/ 1016849 h 2746502"/>
                  <a:gd name="connsiteX61" fmla="*/ 1995850 w 6670076"/>
                  <a:gd name="connsiteY61" fmla="*/ 1016849 h 2746502"/>
                  <a:gd name="connsiteX62" fmla="*/ 1995850 w 6670076"/>
                  <a:gd name="connsiteY62" fmla="*/ 968909 h 2746502"/>
                  <a:gd name="connsiteX63" fmla="*/ 1912585 w 6670076"/>
                  <a:gd name="connsiteY63" fmla="*/ 968909 h 2746502"/>
                  <a:gd name="connsiteX64" fmla="*/ 1912585 w 6670076"/>
                  <a:gd name="connsiteY64" fmla="*/ 928537 h 2746502"/>
                  <a:gd name="connsiteX65" fmla="*/ 1831842 w 6670076"/>
                  <a:gd name="connsiteY65" fmla="*/ 928537 h 2746502"/>
                  <a:gd name="connsiteX66" fmla="*/ 1831842 w 6670076"/>
                  <a:gd name="connsiteY66" fmla="*/ 879335 h 2746502"/>
                  <a:gd name="connsiteX67" fmla="*/ 1786425 w 6670076"/>
                  <a:gd name="connsiteY67" fmla="*/ 879335 h 2746502"/>
                  <a:gd name="connsiteX68" fmla="*/ 1786425 w 6670076"/>
                  <a:gd name="connsiteY68" fmla="*/ 836441 h 2746502"/>
                  <a:gd name="connsiteX69" fmla="*/ 1674142 w 6670076"/>
                  <a:gd name="connsiteY69" fmla="*/ 836441 h 2746502"/>
                  <a:gd name="connsiteX70" fmla="*/ 1674142 w 6670076"/>
                  <a:gd name="connsiteY70" fmla="*/ 785977 h 2746502"/>
                  <a:gd name="connsiteX71" fmla="*/ 1619894 w 6670076"/>
                  <a:gd name="connsiteY71" fmla="*/ 785977 h 2746502"/>
                  <a:gd name="connsiteX72" fmla="*/ 1619894 w 6670076"/>
                  <a:gd name="connsiteY72" fmla="*/ 746867 h 2746502"/>
                  <a:gd name="connsiteX73" fmla="*/ 1582046 w 6670076"/>
                  <a:gd name="connsiteY73" fmla="*/ 746867 h 2746502"/>
                  <a:gd name="connsiteX74" fmla="*/ 1582046 w 6670076"/>
                  <a:gd name="connsiteY74" fmla="*/ 709019 h 2746502"/>
                  <a:gd name="connsiteX75" fmla="*/ 1518966 w 6670076"/>
                  <a:gd name="connsiteY75" fmla="*/ 709019 h 2746502"/>
                  <a:gd name="connsiteX76" fmla="*/ 1518966 w 6670076"/>
                  <a:gd name="connsiteY76" fmla="*/ 667386 h 2746502"/>
                  <a:gd name="connsiteX77" fmla="*/ 1469763 w 6670076"/>
                  <a:gd name="connsiteY77" fmla="*/ 667386 h 2746502"/>
                  <a:gd name="connsiteX78" fmla="*/ 1469763 w 6670076"/>
                  <a:gd name="connsiteY78" fmla="*/ 620707 h 2746502"/>
                  <a:gd name="connsiteX79" fmla="*/ 1426869 w 6670076"/>
                  <a:gd name="connsiteY79" fmla="*/ 620707 h 2746502"/>
                  <a:gd name="connsiteX80" fmla="*/ 1426869 w 6670076"/>
                  <a:gd name="connsiteY80" fmla="*/ 571505 h 2746502"/>
                  <a:gd name="connsiteX81" fmla="*/ 1112731 w 6670076"/>
                  <a:gd name="connsiteY81" fmla="*/ 571505 h 2746502"/>
                  <a:gd name="connsiteX82" fmla="*/ 1112731 w 6670076"/>
                  <a:gd name="connsiteY82" fmla="*/ 513471 h 2746502"/>
                  <a:gd name="connsiteX83" fmla="*/ 1097592 w 6670076"/>
                  <a:gd name="connsiteY83" fmla="*/ 513471 h 2746502"/>
                  <a:gd name="connsiteX84" fmla="*/ 1097592 w 6670076"/>
                  <a:gd name="connsiteY84" fmla="*/ 433990 h 2746502"/>
                  <a:gd name="connsiteX85" fmla="*/ 970170 w 6670076"/>
                  <a:gd name="connsiteY85" fmla="*/ 433990 h 2746502"/>
                  <a:gd name="connsiteX86" fmla="*/ 970170 w 6670076"/>
                  <a:gd name="connsiteY86" fmla="*/ 396142 h 2746502"/>
                  <a:gd name="connsiteX87" fmla="*/ 931060 w 6670076"/>
                  <a:gd name="connsiteY87" fmla="*/ 396142 h 2746502"/>
                  <a:gd name="connsiteX88" fmla="*/ 931060 w 6670076"/>
                  <a:gd name="connsiteY88" fmla="*/ 340632 h 2746502"/>
                  <a:gd name="connsiteX89" fmla="*/ 760744 w 6670076"/>
                  <a:gd name="connsiteY89" fmla="*/ 340632 h 2746502"/>
                  <a:gd name="connsiteX90" fmla="*/ 760744 w 6670076"/>
                  <a:gd name="connsiteY90" fmla="*/ 254843 h 2746502"/>
                  <a:gd name="connsiteX91" fmla="*/ 589167 w 6670076"/>
                  <a:gd name="connsiteY91" fmla="*/ 254843 h 2746502"/>
                  <a:gd name="connsiteX92" fmla="*/ 589167 w 6670076"/>
                  <a:gd name="connsiteY92" fmla="*/ 223303 h 2746502"/>
                  <a:gd name="connsiteX93" fmla="*/ 552581 w 6670076"/>
                  <a:gd name="connsiteY93" fmla="*/ 223303 h 2746502"/>
                  <a:gd name="connsiteX94" fmla="*/ 552581 w 6670076"/>
                  <a:gd name="connsiteY94" fmla="*/ 172839 h 2746502"/>
                  <a:gd name="connsiteX95" fmla="*/ 454176 w 6670076"/>
                  <a:gd name="connsiteY95" fmla="*/ 172839 h 2746502"/>
                  <a:gd name="connsiteX96" fmla="*/ 454176 w 6670076"/>
                  <a:gd name="connsiteY96" fmla="*/ 137514 h 2746502"/>
                  <a:gd name="connsiteX97" fmla="*/ 392357 w 6670076"/>
                  <a:gd name="connsiteY97" fmla="*/ 137514 h 2746502"/>
                  <a:gd name="connsiteX98" fmla="*/ 392357 w 6670076"/>
                  <a:gd name="connsiteY98" fmla="*/ 87050 h 2746502"/>
                  <a:gd name="connsiteX99" fmla="*/ 244750 w 6670076"/>
                  <a:gd name="connsiteY99" fmla="*/ 87050 h 2746502"/>
                  <a:gd name="connsiteX100" fmla="*/ 244750 w 6670076"/>
                  <a:gd name="connsiteY100" fmla="*/ 41633 h 2746502"/>
                  <a:gd name="connsiteX101" fmla="*/ 216995 w 6670076"/>
                  <a:gd name="connsiteY101" fmla="*/ 41633 h 2746502"/>
                  <a:gd name="connsiteX102" fmla="*/ 216995 w 6670076"/>
                  <a:gd name="connsiteY102" fmla="*/ 0 h 2746502"/>
                  <a:gd name="connsiteX103" fmla="*/ 0 w 6670076"/>
                  <a:gd name="connsiteY103" fmla="*/ 0 h 2746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6670076" h="2746502">
                    <a:moveTo>
                      <a:pt x="6670077" y="2746502"/>
                    </a:moveTo>
                    <a:lnTo>
                      <a:pt x="5260870" y="2746502"/>
                    </a:lnTo>
                    <a:lnTo>
                      <a:pt x="5260870" y="2654406"/>
                    </a:lnTo>
                    <a:lnTo>
                      <a:pt x="4685580" y="2654406"/>
                    </a:lnTo>
                    <a:lnTo>
                      <a:pt x="4685580" y="2569878"/>
                    </a:lnTo>
                    <a:lnTo>
                      <a:pt x="4492556" y="2569878"/>
                    </a:lnTo>
                    <a:lnTo>
                      <a:pt x="4492556" y="2504275"/>
                    </a:lnTo>
                    <a:lnTo>
                      <a:pt x="4274299" y="2504275"/>
                    </a:lnTo>
                    <a:lnTo>
                      <a:pt x="4274299" y="2429841"/>
                    </a:lnTo>
                    <a:lnTo>
                      <a:pt x="4057304" y="2429841"/>
                    </a:lnTo>
                    <a:lnTo>
                      <a:pt x="4057304" y="2371807"/>
                    </a:lnTo>
                    <a:lnTo>
                      <a:pt x="4033334" y="2371807"/>
                    </a:lnTo>
                    <a:lnTo>
                      <a:pt x="4033334" y="2303681"/>
                    </a:lnTo>
                    <a:lnTo>
                      <a:pt x="3897081" y="2303681"/>
                    </a:lnTo>
                    <a:lnTo>
                      <a:pt x="3897081" y="2246909"/>
                    </a:lnTo>
                    <a:lnTo>
                      <a:pt x="3856710" y="2246909"/>
                    </a:lnTo>
                    <a:lnTo>
                      <a:pt x="3856710" y="2209061"/>
                    </a:lnTo>
                    <a:lnTo>
                      <a:pt x="3839047" y="2209061"/>
                    </a:lnTo>
                    <a:lnTo>
                      <a:pt x="3839047" y="2128319"/>
                    </a:lnTo>
                    <a:lnTo>
                      <a:pt x="3701533" y="2128319"/>
                    </a:lnTo>
                    <a:lnTo>
                      <a:pt x="3701533" y="2077854"/>
                    </a:lnTo>
                    <a:lnTo>
                      <a:pt x="3662423" y="2077854"/>
                    </a:lnTo>
                    <a:lnTo>
                      <a:pt x="3662423" y="2014775"/>
                    </a:lnTo>
                    <a:lnTo>
                      <a:pt x="3400011" y="2014775"/>
                    </a:lnTo>
                    <a:lnTo>
                      <a:pt x="3400011" y="1971880"/>
                    </a:lnTo>
                    <a:lnTo>
                      <a:pt x="3180492" y="1971880"/>
                    </a:lnTo>
                    <a:lnTo>
                      <a:pt x="3180492" y="1925201"/>
                    </a:lnTo>
                    <a:lnTo>
                      <a:pt x="3087134" y="1925201"/>
                    </a:lnTo>
                    <a:lnTo>
                      <a:pt x="3087134" y="1844459"/>
                    </a:lnTo>
                    <a:lnTo>
                      <a:pt x="3007653" y="1844459"/>
                    </a:lnTo>
                    <a:lnTo>
                      <a:pt x="3007653" y="1792733"/>
                    </a:lnTo>
                    <a:lnTo>
                      <a:pt x="2976113" y="1792733"/>
                    </a:lnTo>
                    <a:lnTo>
                      <a:pt x="2976113" y="1758670"/>
                    </a:lnTo>
                    <a:lnTo>
                      <a:pt x="2925649" y="1758670"/>
                    </a:lnTo>
                    <a:lnTo>
                      <a:pt x="2925649" y="1706944"/>
                    </a:lnTo>
                    <a:lnTo>
                      <a:pt x="2855000" y="1706944"/>
                    </a:lnTo>
                    <a:lnTo>
                      <a:pt x="2855000" y="1670358"/>
                    </a:lnTo>
                    <a:lnTo>
                      <a:pt x="2813367" y="1670358"/>
                    </a:lnTo>
                    <a:lnTo>
                      <a:pt x="2813367" y="1637556"/>
                    </a:lnTo>
                    <a:lnTo>
                      <a:pt x="2789397" y="1637556"/>
                    </a:lnTo>
                    <a:lnTo>
                      <a:pt x="2789397" y="1571953"/>
                    </a:lnTo>
                    <a:lnTo>
                      <a:pt x="2670806" y="1571953"/>
                    </a:lnTo>
                    <a:lnTo>
                      <a:pt x="2670806" y="1534105"/>
                    </a:lnTo>
                    <a:lnTo>
                      <a:pt x="2545908" y="1534105"/>
                    </a:lnTo>
                    <a:lnTo>
                      <a:pt x="2545908" y="1489949"/>
                    </a:lnTo>
                    <a:lnTo>
                      <a:pt x="2490397" y="1489949"/>
                    </a:lnTo>
                    <a:lnTo>
                      <a:pt x="2490397" y="1402899"/>
                    </a:lnTo>
                    <a:lnTo>
                      <a:pt x="2421009" y="1402899"/>
                    </a:lnTo>
                    <a:lnTo>
                      <a:pt x="2421009" y="1363789"/>
                    </a:lnTo>
                    <a:lnTo>
                      <a:pt x="2385685" y="1363789"/>
                    </a:lnTo>
                    <a:lnTo>
                      <a:pt x="2385685" y="1309540"/>
                    </a:lnTo>
                    <a:lnTo>
                      <a:pt x="2316297" y="1309540"/>
                    </a:lnTo>
                    <a:lnTo>
                      <a:pt x="2316297" y="1223752"/>
                    </a:lnTo>
                    <a:lnTo>
                      <a:pt x="2176259" y="1223752"/>
                    </a:lnTo>
                    <a:lnTo>
                      <a:pt x="2176259" y="1137963"/>
                    </a:lnTo>
                    <a:lnTo>
                      <a:pt x="2118226" y="1137963"/>
                    </a:lnTo>
                    <a:lnTo>
                      <a:pt x="2118226" y="1102638"/>
                    </a:lnTo>
                    <a:lnTo>
                      <a:pt x="2108133" y="1102638"/>
                    </a:lnTo>
                    <a:lnTo>
                      <a:pt x="2108133" y="1053436"/>
                    </a:lnTo>
                    <a:lnTo>
                      <a:pt x="2026129" y="1053436"/>
                    </a:lnTo>
                    <a:lnTo>
                      <a:pt x="2026129" y="1016849"/>
                    </a:lnTo>
                    <a:lnTo>
                      <a:pt x="1995850" y="1016849"/>
                    </a:lnTo>
                    <a:lnTo>
                      <a:pt x="1995850" y="968909"/>
                    </a:lnTo>
                    <a:lnTo>
                      <a:pt x="1912585" y="968909"/>
                    </a:lnTo>
                    <a:lnTo>
                      <a:pt x="1912585" y="928537"/>
                    </a:lnTo>
                    <a:lnTo>
                      <a:pt x="1831842" y="928537"/>
                    </a:lnTo>
                    <a:lnTo>
                      <a:pt x="1831842" y="879335"/>
                    </a:lnTo>
                    <a:lnTo>
                      <a:pt x="1786425" y="879335"/>
                    </a:lnTo>
                    <a:lnTo>
                      <a:pt x="1786425" y="836441"/>
                    </a:lnTo>
                    <a:lnTo>
                      <a:pt x="1674142" y="836441"/>
                    </a:lnTo>
                    <a:lnTo>
                      <a:pt x="1674142" y="785977"/>
                    </a:lnTo>
                    <a:lnTo>
                      <a:pt x="1619894" y="785977"/>
                    </a:lnTo>
                    <a:lnTo>
                      <a:pt x="1619894" y="746867"/>
                    </a:lnTo>
                    <a:lnTo>
                      <a:pt x="1582046" y="746867"/>
                    </a:lnTo>
                    <a:lnTo>
                      <a:pt x="1582046" y="709019"/>
                    </a:lnTo>
                    <a:lnTo>
                      <a:pt x="1518966" y="709019"/>
                    </a:lnTo>
                    <a:lnTo>
                      <a:pt x="1518966" y="667386"/>
                    </a:lnTo>
                    <a:lnTo>
                      <a:pt x="1469763" y="667386"/>
                    </a:lnTo>
                    <a:lnTo>
                      <a:pt x="1469763" y="620707"/>
                    </a:lnTo>
                    <a:lnTo>
                      <a:pt x="1426869" y="620707"/>
                    </a:lnTo>
                    <a:lnTo>
                      <a:pt x="1426869" y="571505"/>
                    </a:lnTo>
                    <a:lnTo>
                      <a:pt x="1112731" y="571505"/>
                    </a:lnTo>
                    <a:lnTo>
                      <a:pt x="1112731" y="513471"/>
                    </a:lnTo>
                    <a:lnTo>
                      <a:pt x="1097592" y="513471"/>
                    </a:lnTo>
                    <a:lnTo>
                      <a:pt x="1097592" y="433990"/>
                    </a:lnTo>
                    <a:lnTo>
                      <a:pt x="970170" y="433990"/>
                    </a:lnTo>
                    <a:lnTo>
                      <a:pt x="970170" y="396142"/>
                    </a:lnTo>
                    <a:lnTo>
                      <a:pt x="931060" y="396142"/>
                    </a:lnTo>
                    <a:lnTo>
                      <a:pt x="931060" y="340632"/>
                    </a:lnTo>
                    <a:lnTo>
                      <a:pt x="760744" y="340632"/>
                    </a:lnTo>
                    <a:lnTo>
                      <a:pt x="760744" y="254843"/>
                    </a:lnTo>
                    <a:lnTo>
                      <a:pt x="589167" y="254843"/>
                    </a:lnTo>
                    <a:lnTo>
                      <a:pt x="589167" y="223303"/>
                    </a:lnTo>
                    <a:lnTo>
                      <a:pt x="552581" y="223303"/>
                    </a:lnTo>
                    <a:lnTo>
                      <a:pt x="552581" y="172839"/>
                    </a:lnTo>
                    <a:lnTo>
                      <a:pt x="454176" y="172839"/>
                    </a:lnTo>
                    <a:lnTo>
                      <a:pt x="454176" y="137514"/>
                    </a:lnTo>
                    <a:lnTo>
                      <a:pt x="392357" y="137514"/>
                    </a:lnTo>
                    <a:lnTo>
                      <a:pt x="392357" y="87050"/>
                    </a:lnTo>
                    <a:lnTo>
                      <a:pt x="244750" y="87050"/>
                    </a:lnTo>
                    <a:lnTo>
                      <a:pt x="244750" y="41633"/>
                    </a:lnTo>
                    <a:lnTo>
                      <a:pt x="216995" y="41633"/>
                    </a:lnTo>
                    <a:lnTo>
                      <a:pt x="216995" y="0"/>
                    </a:lnTo>
                    <a:lnTo>
                      <a:pt x="0" y="0"/>
                    </a:lnTo>
                  </a:path>
                </a:pathLst>
              </a:custGeom>
              <a:noFill/>
              <a:ln w="12700" cap="flat">
                <a:solidFill>
                  <a:schemeClr val="accent6"/>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grpSp>
            <p:nvGrpSpPr>
              <p:cNvPr id="409" name="Graphic 100">
                <a:extLst>
                  <a:ext uri="{FF2B5EF4-FFF2-40B4-BE49-F238E27FC236}">
                    <a16:creationId xmlns="" xmlns:a16="http://schemas.microsoft.com/office/drawing/2014/main" id="{886362EB-2633-9E4D-9E0C-FE4EAF269869}"/>
                  </a:ext>
                </a:extLst>
              </p:cNvPr>
              <p:cNvGrpSpPr/>
              <p:nvPr/>
            </p:nvGrpSpPr>
            <p:grpSpPr>
              <a:xfrm>
                <a:off x="1128775" y="1597507"/>
                <a:ext cx="6586810" cy="2839860"/>
                <a:chOff x="1128775" y="1597507"/>
                <a:chExt cx="6586810" cy="2839860"/>
              </a:xfrm>
              <a:noFill/>
            </p:grpSpPr>
            <p:sp>
              <p:nvSpPr>
                <p:cNvPr id="410" name="Freeform: Shape 1470">
                  <a:extLst>
                    <a:ext uri="{FF2B5EF4-FFF2-40B4-BE49-F238E27FC236}">
                      <a16:creationId xmlns="" xmlns:a16="http://schemas.microsoft.com/office/drawing/2014/main" id="{D425259B-8067-5749-B063-E8D128097B56}"/>
                    </a:ext>
                  </a:extLst>
                </p:cNvPr>
                <p:cNvSpPr/>
                <p:nvPr/>
              </p:nvSpPr>
              <p:spPr>
                <a:xfrm>
                  <a:off x="1128775" y="1597507"/>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6"/>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411" name="Freeform: Shape 1471">
                  <a:extLst>
                    <a:ext uri="{FF2B5EF4-FFF2-40B4-BE49-F238E27FC236}">
                      <a16:creationId xmlns="" xmlns:a16="http://schemas.microsoft.com/office/drawing/2014/main" id="{931C0EB5-FB32-A044-9E7E-BBB10D3CD1EC}"/>
                    </a:ext>
                  </a:extLst>
                </p:cNvPr>
                <p:cNvSpPr/>
                <p:nvPr/>
              </p:nvSpPr>
              <p:spPr>
                <a:xfrm>
                  <a:off x="7619705" y="4341487"/>
                  <a:ext cx="95881" cy="95881"/>
                </a:xfrm>
                <a:custGeom>
                  <a:avLst/>
                  <a:gdLst>
                    <a:gd name="connsiteX0" fmla="*/ 95881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1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1" y="47941"/>
                      </a:moveTo>
                      <a:cubicBezTo>
                        <a:pt x="95881" y="74418"/>
                        <a:pt x="74418" y="95882"/>
                        <a:pt x="47941" y="95882"/>
                      </a:cubicBezTo>
                      <a:cubicBezTo>
                        <a:pt x="21464" y="95882"/>
                        <a:pt x="0" y="74418"/>
                        <a:pt x="0" y="47941"/>
                      </a:cubicBezTo>
                      <a:cubicBezTo>
                        <a:pt x="0" y="21464"/>
                        <a:pt x="21464" y="0"/>
                        <a:pt x="47941" y="0"/>
                      </a:cubicBezTo>
                      <a:cubicBezTo>
                        <a:pt x="74418" y="0"/>
                        <a:pt x="95881" y="21464"/>
                        <a:pt x="95881" y="47941"/>
                      </a:cubicBezTo>
                      <a:close/>
                    </a:path>
                  </a:pathLst>
                </a:custGeom>
                <a:noFill/>
                <a:ln w="12700" cap="flat">
                  <a:solidFill>
                    <a:schemeClr val="accent6"/>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412" name="Freeform: Shape 1472">
                  <a:extLst>
                    <a:ext uri="{FF2B5EF4-FFF2-40B4-BE49-F238E27FC236}">
                      <a16:creationId xmlns="" xmlns:a16="http://schemas.microsoft.com/office/drawing/2014/main" id="{65BE186F-7A46-624B-8FE4-FC01D6046F4C}"/>
                    </a:ext>
                  </a:extLst>
                </p:cNvPr>
                <p:cNvSpPr/>
                <p:nvPr/>
              </p:nvSpPr>
              <p:spPr>
                <a:xfrm>
                  <a:off x="7241225" y="4341487"/>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6"/>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413" name="Freeform: Shape 1473">
                  <a:extLst>
                    <a:ext uri="{FF2B5EF4-FFF2-40B4-BE49-F238E27FC236}">
                      <a16:creationId xmlns="" xmlns:a16="http://schemas.microsoft.com/office/drawing/2014/main" id="{C8F8B4EA-8E70-FF4A-840F-A0B9A9108AC8}"/>
                    </a:ext>
                  </a:extLst>
                </p:cNvPr>
                <p:cNvSpPr/>
                <p:nvPr/>
              </p:nvSpPr>
              <p:spPr>
                <a:xfrm>
                  <a:off x="7213470" y="4341487"/>
                  <a:ext cx="95881" cy="95881"/>
                </a:xfrm>
                <a:custGeom>
                  <a:avLst/>
                  <a:gdLst>
                    <a:gd name="connsiteX0" fmla="*/ 95881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1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1" y="47941"/>
                      </a:moveTo>
                      <a:cubicBezTo>
                        <a:pt x="95881" y="74418"/>
                        <a:pt x="74418" y="95882"/>
                        <a:pt x="47941" y="95882"/>
                      </a:cubicBezTo>
                      <a:cubicBezTo>
                        <a:pt x="21464" y="95882"/>
                        <a:pt x="0" y="74418"/>
                        <a:pt x="0" y="47941"/>
                      </a:cubicBezTo>
                      <a:cubicBezTo>
                        <a:pt x="0" y="21464"/>
                        <a:pt x="21464" y="0"/>
                        <a:pt x="47941" y="0"/>
                      </a:cubicBezTo>
                      <a:cubicBezTo>
                        <a:pt x="74418" y="0"/>
                        <a:pt x="95881" y="21464"/>
                        <a:pt x="95881" y="47941"/>
                      </a:cubicBezTo>
                      <a:close/>
                    </a:path>
                  </a:pathLst>
                </a:custGeom>
                <a:noFill/>
                <a:ln w="12700" cap="flat">
                  <a:solidFill>
                    <a:schemeClr val="accent6"/>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414" name="Freeform: Shape 1474">
                  <a:extLst>
                    <a:ext uri="{FF2B5EF4-FFF2-40B4-BE49-F238E27FC236}">
                      <a16:creationId xmlns="" xmlns:a16="http://schemas.microsoft.com/office/drawing/2014/main" id="{664C6210-92A6-2043-ABE0-A9376565C512}"/>
                    </a:ext>
                  </a:extLst>
                </p:cNvPr>
                <p:cNvSpPr/>
                <p:nvPr/>
              </p:nvSpPr>
              <p:spPr>
                <a:xfrm>
                  <a:off x="6975027" y="4341487"/>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6"/>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415" name="Freeform: Shape 1475">
                  <a:extLst>
                    <a:ext uri="{FF2B5EF4-FFF2-40B4-BE49-F238E27FC236}">
                      <a16:creationId xmlns="" xmlns:a16="http://schemas.microsoft.com/office/drawing/2014/main" id="{CF722114-6A60-DA40-AEB7-06B3B662AD1B}"/>
                    </a:ext>
                  </a:extLst>
                </p:cNvPr>
                <p:cNvSpPr/>
                <p:nvPr/>
              </p:nvSpPr>
              <p:spPr>
                <a:xfrm>
                  <a:off x="6876622" y="4341487"/>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6"/>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416" name="Freeform: Shape 1476">
                  <a:extLst>
                    <a:ext uri="{FF2B5EF4-FFF2-40B4-BE49-F238E27FC236}">
                      <a16:creationId xmlns="" xmlns:a16="http://schemas.microsoft.com/office/drawing/2014/main" id="{6878DF5B-E897-394C-BC4B-3E7F1221D63A}"/>
                    </a:ext>
                  </a:extLst>
                </p:cNvPr>
                <p:cNvSpPr/>
                <p:nvPr/>
              </p:nvSpPr>
              <p:spPr>
                <a:xfrm>
                  <a:off x="6601594" y="4341487"/>
                  <a:ext cx="95881" cy="95881"/>
                </a:xfrm>
                <a:custGeom>
                  <a:avLst/>
                  <a:gdLst>
                    <a:gd name="connsiteX0" fmla="*/ 95881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1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1" y="47941"/>
                      </a:moveTo>
                      <a:cubicBezTo>
                        <a:pt x="95881" y="74418"/>
                        <a:pt x="74418" y="95882"/>
                        <a:pt x="47941" y="95882"/>
                      </a:cubicBezTo>
                      <a:cubicBezTo>
                        <a:pt x="21464" y="95882"/>
                        <a:pt x="0" y="74418"/>
                        <a:pt x="0" y="47941"/>
                      </a:cubicBezTo>
                      <a:cubicBezTo>
                        <a:pt x="0" y="21464"/>
                        <a:pt x="21464" y="0"/>
                        <a:pt x="47941" y="0"/>
                      </a:cubicBezTo>
                      <a:cubicBezTo>
                        <a:pt x="74418" y="0"/>
                        <a:pt x="95881" y="21464"/>
                        <a:pt x="95881" y="47941"/>
                      </a:cubicBezTo>
                      <a:close/>
                    </a:path>
                  </a:pathLst>
                </a:custGeom>
                <a:noFill/>
                <a:ln w="12700" cap="flat">
                  <a:solidFill>
                    <a:schemeClr val="accent6"/>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417" name="Freeform: Shape 1477">
                  <a:extLst>
                    <a:ext uri="{FF2B5EF4-FFF2-40B4-BE49-F238E27FC236}">
                      <a16:creationId xmlns="" xmlns:a16="http://schemas.microsoft.com/office/drawing/2014/main" id="{59F3540D-89EB-3C46-8214-404591A4DB1C}"/>
                    </a:ext>
                  </a:extLst>
                </p:cNvPr>
                <p:cNvSpPr/>
                <p:nvPr/>
              </p:nvSpPr>
              <p:spPr>
                <a:xfrm>
                  <a:off x="6533467" y="4341487"/>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6"/>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418" name="Freeform: Shape 1478">
                  <a:extLst>
                    <a:ext uri="{FF2B5EF4-FFF2-40B4-BE49-F238E27FC236}">
                      <a16:creationId xmlns="" xmlns:a16="http://schemas.microsoft.com/office/drawing/2014/main" id="{44B8BD5D-E552-6940-BD16-1315239936D1}"/>
                    </a:ext>
                  </a:extLst>
                </p:cNvPr>
                <p:cNvSpPr/>
                <p:nvPr/>
              </p:nvSpPr>
              <p:spPr>
                <a:xfrm>
                  <a:off x="6442632" y="4341487"/>
                  <a:ext cx="95881" cy="95881"/>
                </a:xfrm>
                <a:custGeom>
                  <a:avLst/>
                  <a:gdLst>
                    <a:gd name="connsiteX0" fmla="*/ 95881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1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1" y="47941"/>
                      </a:moveTo>
                      <a:cubicBezTo>
                        <a:pt x="95881" y="74418"/>
                        <a:pt x="74418" y="95882"/>
                        <a:pt x="47941" y="95882"/>
                      </a:cubicBezTo>
                      <a:cubicBezTo>
                        <a:pt x="21464" y="95882"/>
                        <a:pt x="0" y="74418"/>
                        <a:pt x="0" y="47941"/>
                      </a:cubicBezTo>
                      <a:cubicBezTo>
                        <a:pt x="0" y="21464"/>
                        <a:pt x="21464" y="0"/>
                        <a:pt x="47941" y="0"/>
                      </a:cubicBezTo>
                      <a:cubicBezTo>
                        <a:pt x="74418" y="0"/>
                        <a:pt x="95881" y="21464"/>
                        <a:pt x="95881" y="47941"/>
                      </a:cubicBezTo>
                      <a:close/>
                    </a:path>
                  </a:pathLst>
                </a:custGeom>
                <a:noFill/>
                <a:ln w="12700" cap="flat">
                  <a:solidFill>
                    <a:schemeClr val="accent6"/>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419" name="Freeform: Shape 1479">
                  <a:extLst>
                    <a:ext uri="{FF2B5EF4-FFF2-40B4-BE49-F238E27FC236}">
                      <a16:creationId xmlns="" xmlns:a16="http://schemas.microsoft.com/office/drawing/2014/main" id="{90BB3464-1DE3-7942-9989-8DE3B1556574}"/>
                    </a:ext>
                  </a:extLst>
                </p:cNvPr>
                <p:cNvSpPr/>
                <p:nvPr/>
              </p:nvSpPr>
              <p:spPr>
                <a:xfrm>
                  <a:off x="5996026" y="4245605"/>
                  <a:ext cx="95881" cy="95881"/>
                </a:xfrm>
                <a:custGeom>
                  <a:avLst/>
                  <a:gdLst>
                    <a:gd name="connsiteX0" fmla="*/ 95881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1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1" y="47941"/>
                      </a:moveTo>
                      <a:cubicBezTo>
                        <a:pt x="95881" y="74418"/>
                        <a:pt x="74418" y="95882"/>
                        <a:pt x="47941" y="95882"/>
                      </a:cubicBezTo>
                      <a:cubicBezTo>
                        <a:pt x="21464" y="95882"/>
                        <a:pt x="0" y="74418"/>
                        <a:pt x="0" y="47941"/>
                      </a:cubicBezTo>
                      <a:cubicBezTo>
                        <a:pt x="0" y="21464"/>
                        <a:pt x="21464" y="0"/>
                        <a:pt x="47941" y="0"/>
                      </a:cubicBezTo>
                      <a:cubicBezTo>
                        <a:pt x="74418" y="0"/>
                        <a:pt x="95881" y="21464"/>
                        <a:pt x="95881" y="47941"/>
                      </a:cubicBezTo>
                      <a:close/>
                    </a:path>
                  </a:pathLst>
                </a:custGeom>
                <a:noFill/>
                <a:ln w="12700" cap="flat">
                  <a:solidFill>
                    <a:schemeClr val="accent6"/>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420" name="Freeform: Shape 1480">
                  <a:extLst>
                    <a:ext uri="{FF2B5EF4-FFF2-40B4-BE49-F238E27FC236}">
                      <a16:creationId xmlns="" xmlns:a16="http://schemas.microsoft.com/office/drawing/2014/main" id="{8468303A-5881-9E43-B228-60D29F9AEB21}"/>
                    </a:ext>
                  </a:extLst>
                </p:cNvPr>
                <p:cNvSpPr/>
                <p:nvPr/>
              </p:nvSpPr>
              <p:spPr>
                <a:xfrm>
                  <a:off x="5520403" y="4164863"/>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6"/>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421" name="Freeform: Shape 1481">
                  <a:extLst>
                    <a:ext uri="{FF2B5EF4-FFF2-40B4-BE49-F238E27FC236}">
                      <a16:creationId xmlns="" xmlns:a16="http://schemas.microsoft.com/office/drawing/2014/main" id="{5332D62B-A334-4140-9002-93547992F19C}"/>
                    </a:ext>
                  </a:extLst>
                </p:cNvPr>
                <p:cNvSpPr/>
                <p:nvPr/>
              </p:nvSpPr>
              <p:spPr>
                <a:xfrm>
                  <a:off x="5348826" y="4101783"/>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6"/>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422" name="Freeform: Shape 1482">
                  <a:extLst>
                    <a:ext uri="{FF2B5EF4-FFF2-40B4-BE49-F238E27FC236}">
                      <a16:creationId xmlns="" xmlns:a16="http://schemas.microsoft.com/office/drawing/2014/main" id="{3B385EB9-E6A0-4844-AB74-DAA840BB81A4}"/>
                    </a:ext>
                  </a:extLst>
                </p:cNvPr>
                <p:cNvSpPr/>
                <p:nvPr/>
              </p:nvSpPr>
              <p:spPr>
                <a:xfrm>
                  <a:off x="5141923" y="4022302"/>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6"/>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423" name="Freeform: Shape 1483">
                  <a:extLst>
                    <a:ext uri="{FF2B5EF4-FFF2-40B4-BE49-F238E27FC236}">
                      <a16:creationId xmlns="" xmlns:a16="http://schemas.microsoft.com/office/drawing/2014/main" id="{5BF4C7FA-7220-FF49-97A4-D598A1B6E399}"/>
                    </a:ext>
                  </a:extLst>
                </p:cNvPr>
                <p:cNvSpPr/>
                <p:nvPr/>
              </p:nvSpPr>
              <p:spPr>
                <a:xfrm>
                  <a:off x="4903481" y="3894880"/>
                  <a:ext cx="95881" cy="95881"/>
                </a:xfrm>
                <a:custGeom>
                  <a:avLst/>
                  <a:gdLst>
                    <a:gd name="connsiteX0" fmla="*/ 95881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1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1" y="47941"/>
                      </a:moveTo>
                      <a:cubicBezTo>
                        <a:pt x="95881" y="74418"/>
                        <a:pt x="74418" y="95882"/>
                        <a:pt x="47941" y="95882"/>
                      </a:cubicBezTo>
                      <a:cubicBezTo>
                        <a:pt x="21464" y="95882"/>
                        <a:pt x="0" y="74418"/>
                        <a:pt x="0" y="47941"/>
                      </a:cubicBezTo>
                      <a:cubicBezTo>
                        <a:pt x="0" y="21464"/>
                        <a:pt x="21464" y="0"/>
                        <a:pt x="47941" y="0"/>
                      </a:cubicBezTo>
                      <a:cubicBezTo>
                        <a:pt x="74418" y="0"/>
                        <a:pt x="95881" y="21464"/>
                        <a:pt x="95881" y="47941"/>
                      </a:cubicBezTo>
                      <a:close/>
                    </a:path>
                  </a:pathLst>
                </a:custGeom>
                <a:noFill/>
                <a:ln w="12700" cap="flat">
                  <a:solidFill>
                    <a:schemeClr val="accent6"/>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424" name="Freeform: Shape 1484">
                  <a:extLst>
                    <a:ext uri="{FF2B5EF4-FFF2-40B4-BE49-F238E27FC236}">
                      <a16:creationId xmlns="" xmlns:a16="http://schemas.microsoft.com/office/drawing/2014/main" id="{1A108982-3759-844E-BC8A-D1677C56393B}"/>
                    </a:ext>
                  </a:extLst>
                </p:cNvPr>
                <p:cNvSpPr/>
                <p:nvPr/>
              </p:nvSpPr>
              <p:spPr>
                <a:xfrm>
                  <a:off x="4818954" y="3839370"/>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6"/>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425" name="Freeform: Shape 1485">
                  <a:extLst>
                    <a:ext uri="{FF2B5EF4-FFF2-40B4-BE49-F238E27FC236}">
                      <a16:creationId xmlns="" xmlns:a16="http://schemas.microsoft.com/office/drawing/2014/main" id="{7531DCF1-D937-9544-A603-F1ED2FEDFCA2}"/>
                    </a:ext>
                  </a:extLst>
                </p:cNvPr>
                <p:cNvSpPr/>
                <p:nvPr/>
              </p:nvSpPr>
              <p:spPr>
                <a:xfrm>
                  <a:off x="4749566" y="3727088"/>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6"/>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426" name="Freeform: Shape 1486">
                  <a:extLst>
                    <a:ext uri="{FF2B5EF4-FFF2-40B4-BE49-F238E27FC236}">
                      <a16:creationId xmlns="" xmlns:a16="http://schemas.microsoft.com/office/drawing/2014/main" id="{42D39C3B-B635-5B4B-8DA6-1F4B181D8FED}"/>
                    </a:ext>
                  </a:extLst>
                </p:cNvPr>
                <p:cNvSpPr/>
                <p:nvPr/>
              </p:nvSpPr>
              <p:spPr>
                <a:xfrm>
                  <a:off x="4538879" y="3614805"/>
                  <a:ext cx="95881" cy="95881"/>
                </a:xfrm>
                <a:custGeom>
                  <a:avLst/>
                  <a:gdLst>
                    <a:gd name="connsiteX0" fmla="*/ 95881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1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1" y="47941"/>
                      </a:moveTo>
                      <a:cubicBezTo>
                        <a:pt x="95881" y="74418"/>
                        <a:pt x="74418" y="95882"/>
                        <a:pt x="47941" y="95882"/>
                      </a:cubicBezTo>
                      <a:cubicBezTo>
                        <a:pt x="21464" y="95882"/>
                        <a:pt x="0" y="74418"/>
                        <a:pt x="0" y="47941"/>
                      </a:cubicBezTo>
                      <a:cubicBezTo>
                        <a:pt x="0" y="21464"/>
                        <a:pt x="21464" y="0"/>
                        <a:pt x="47941" y="0"/>
                      </a:cubicBezTo>
                      <a:cubicBezTo>
                        <a:pt x="74418" y="0"/>
                        <a:pt x="95881" y="21464"/>
                        <a:pt x="95881" y="47941"/>
                      </a:cubicBezTo>
                      <a:close/>
                    </a:path>
                  </a:pathLst>
                </a:custGeom>
                <a:noFill/>
                <a:ln w="12700" cap="flat">
                  <a:solidFill>
                    <a:schemeClr val="accent6"/>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427" name="Freeform: Shape 1487">
                  <a:extLst>
                    <a:ext uri="{FF2B5EF4-FFF2-40B4-BE49-F238E27FC236}">
                      <a16:creationId xmlns="" xmlns:a16="http://schemas.microsoft.com/office/drawing/2014/main" id="{5E39732D-8B88-B244-9FCA-C289ECA815A5}"/>
                    </a:ext>
                  </a:extLst>
                </p:cNvPr>
                <p:cNvSpPr/>
                <p:nvPr/>
              </p:nvSpPr>
              <p:spPr>
                <a:xfrm>
                  <a:off x="4498508" y="3614805"/>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6"/>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428" name="Freeform: Shape 1488">
                  <a:extLst>
                    <a:ext uri="{FF2B5EF4-FFF2-40B4-BE49-F238E27FC236}">
                      <a16:creationId xmlns="" xmlns:a16="http://schemas.microsoft.com/office/drawing/2014/main" id="{7CBA4FA3-BD6F-E042-BD2C-81070D29D5DA}"/>
                    </a:ext>
                  </a:extLst>
                </p:cNvPr>
                <p:cNvSpPr/>
                <p:nvPr/>
              </p:nvSpPr>
              <p:spPr>
                <a:xfrm>
                  <a:off x="4427858" y="3614805"/>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6"/>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429" name="Freeform: Shape 1489">
                  <a:extLst>
                    <a:ext uri="{FF2B5EF4-FFF2-40B4-BE49-F238E27FC236}">
                      <a16:creationId xmlns="" xmlns:a16="http://schemas.microsoft.com/office/drawing/2014/main" id="{00119162-3016-824C-B42C-8B72136B574E}"/>
                    </a:ext>
                  </a:extLst>
                </p:cNvPr>
                <p:cNvSpPr/>
                <p:nvPr/>
              </p:nvSpPr>
              <p:spPr>
                <a:xfrm>
                  <a:off x="4400103" y="3614805"/>
                  <a:ext cx="95881" cy="95881"/>
                </a:xfrm>
                <a:custGeom>
                  <a:avLst/>
                  <a:gdLst>
                    <a:gd name="connsiteX0" fmla="*/ 95881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1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1" y="47941"/>
                      </a:moveTo>
                      <a:cubicBezTo>
                        <a:pt x="95881" y="74418"/>
                        <a:pt x="74418" y="95882"/>
                        <a:pt x="47941" y="95882"/>
                      </a:cubicBezTo>
                      <a:cubicBezTo>
                        <a:pt x="21464" y="95882"/>
                        <a:pt x="0" y="74418"/>
                        <a:pt x="0" y="47941"/>
                      </a:cubicBezTo>
                      <a:cubicBezTo>
                        <a:pt x="0" y="21464"/>
                        <a:pt x="21464" y="0"/>
                        <a:pt x="47941" y="0"/>
                      </a:cubicBezTo>
                      <a:cubicBezTo>
                        <a:pt x="74418" y="0"/>
                        <a:pt x="95881" y="21464"/>
                        <a:pt x="95881" y="47941"/>
                      </a:cubicBezTo>
                      <a:close/>
                    </a:path>
                  </a:pathLst>
                </a:custGeom>
                <a:noFill/>
                <a:ln w="12700" cap="flat">
                  <a:solidFill>
                    <a:schemeClr val="accent6"/>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430" name="Freeform: Shape 1490">
                  <a:extLst>
                    <a:ext uri="{FF2B5EF4-FFF2-40B4-BE49-F238E27FC236}">
                      <a16:creationId xmlns="" xmlns:a16="http://schemas.microsoft.com/office/drawing/2014/main" id="{9D576651-2874-1146-8F8D-E2CB32FF7E79}"/>
                    </a:ext>
                  </a:extLst>
                </p:cNvPr>
                <p:cNvSpPr/>
                <p:nvPr/>
              </p:nvSpPr>
              <p:spPr>
                <a:xfrm>
                  <a:off x="4344592" y="3571911"/>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6"/>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grpSp>
        </p:grpSp>
      </p:grpSp>
      <p:sp>
        <p:nvSpPr>
          <p:cNvPr id="505" name="Freeform: Shape 1642">
            <a:extLst>
              <a:ext uri="{FF2B5EF4-FFF2-40B4-BE49-F238E27FC236}">
                <a16:creationId xmlns="" xmlns:a16="http://schemas.microsoft.com/office/drawing/2014/main" id="{DD3067D4-5D48-5C4F-B161-09415C41BD03}"/>
              </a:ext>
            </a:extLst>
          </p:cNvPr>
          <p:cNvSpPr/>
          <p:nvPr/>
        </p:nvSpPr>
        <p:spPr>
          <a:xfrm>
            <a:off x="6968748" y="2310344"/>
            <a:ext cx="2605830" cy="1906678"/>
          </a:xfrm>
          <a:custGeom>
            <a:avLst/>
            <a:gdLst>
              <a:gd name="connsiteX0" fmla="*/ 3942406 w 3938631"/>
              <a:gd name="connsiteY0" fmla="*/ 2548156 h 2541864"/>
              <a:gd name="connsiteX1" fmla="*/ 3256606 w 3938631"/>
              <a:gd name="connsiteY1" fmla="*/ 2548156 h 2541864"/>
              <a:gd name="connsiteX2" fmla="*/ 3256606 w 3938631"/>
              <a:gd name="connsiteY2" fmla="*/ 2442455 h 2541864"/>
              <a:gd name="connsiteX3" fmla="*/ 2901752 w 3938631"/>
              <a:gd name="connsiteY3" fmla="*/ 2442455 h 2541864"/>
              <a:gd name="connsiteX4" fmla="*/ 2901752 w 3938631"/>
              <a:gd name="connsiteY4" fmla="*/ 2346820 h 2541864"/>
              <a:gd name="connsiteX5" fmla="*/ 2823734 w 3938631"/>
              <a:gd name="connsiteY5" fmla="*/ 2346820 h 2541864"/>
              <a:gd name="connsiteX6" fmla="*/ 2823734 w 3938631"/>
              <a:gd name="connsiteY6" fmla="*/ 2265028 h 2541864"/>
              <a:gd name="connsiteX7" fmla="*/ 2767109 w 3938631"/>
              <a:gd name="connsiteY7" fmla="*/ 2265028 h 2541864"/>
              <a:gd name="connsiteX8" fmla="*/ 2767109 w 3938631"/>
              <a:gd name="connsiteY8" fmla="*/ 2184493 h 2541864"/>
              <a:gd name="connsiteX9" fmla="*/ 2623657 w 3938631"/>
              <a:gd name="connsiteY9" fmla="*/ 2184493 h 2541864"/>
              <a:gd name="connsiteX10" fmla="*/ 2623657 w 3938631"/>
              <a:gd name="connsiteY10" fmla="*/ 2111509 h 2541864"/>
              <a:gd name="connsiteX11" fmla="*/ 2558223 w 3938631"/>
              <a:gd name="connsiteY11" fmla="*/ 2111509 h 2541864"/>
              <a:gd name="connsiteX12" fmla="*/ 2558223 w 3938631"/>
              <a:gd name="connsiteY12" fmla="*/ 2044817 h 2541864"/>
              <a:gd name="connsiteX13" fmla="*/ 2530539 w 3938631"/>
              <a:gd name="connsiteY13" fmla="*/ 2044817 h 2541864"/>
              <a:gd name="connsiteX14" fmla="*/ 2530539 w 3938631"/>
              <a:gd name="connsiteY14" fmla="*/ 1979383 h 2541864"/>
              <a:gd name="connsiteX15" fmla="*/ 2505372 w 3938631"/>
              <a:gd name="connsiteY15" fmla="*/ 1979383 h 2541864"/>
              <a:gd name="connsiteX16" fmla="*/ 2505372 w 3938631"/>
              <a:gd name="connsiteY16" fmla="*/ 1925274 h 2541864"/>
              <a:gd name="connsiteX17" fmla="*/ 2478947 w 3938631"/>
              <a:gd name="connsiteY17" fmla="*/ 1925274 h 2541864"/>
              <a:gd name="connsiteX18" fmla="*/ 2478947 w 3938631"/>
              <a:gd name="connsiteY18" fmla="*/ 1854806 h 2541864"/>
              <a:gd name="connsiteX19" fmla="*/ 2431130 w 3938631"/>
              <a:gd name="connsiteY19" fmla="*/ 1854806 h 2541864"/>
              <a:gd name="connsiteX20" fmla="*/ 2431130 w 3938631"/>
              <a:gd name="connsiteY20" fmla="*/ 1798180 h 2541864"/>
              <a:gd name="connsiteX21" fmla="*/ 2392121 w 3938631"/>
              <a:gd name="connsiteY21" fmla="*/ 1798180 h 2541864"/>
              <a:gd name="connsiteX22" fmla="*/ 2392121 w 3938631"/>
              <a:gd name="connsiteY22" fmla="*/ 1742813 h 2541864"/>
              <a:gd name="connsiteX23" fmla="*/ 2373246 w 3938631"/>
              <a:gd name="connsiteY23" fmla="*/ 1742813 h 2541864"/>
              <a:gd name="connsiteX24" fmla="*/ 2373246 w 3938631"/>
              <a:gd name="connsiteY24" fmla="*/ 1683671 h 2541864"/>
              <a:gd name="connsiteX25" fmla="*/ 2310328 w 3938631"/>
              <a:gd name="connsiteY25" fmla="*/ 1683671 h 2541864"/>
              <a:gd name="connsiteX26" fmla="*/ 2310328 w 3938631"/>
              <a:gd name="connsiteY26" fmla="*/ 1618236 h 2541864"/>
              <a:gd name="connsiteX27" fmla="*/ 2184493 w 3938631"/>
              <a:gd name="connsiteY27" fmla="*/ 1618236 h 2541864"/>
              <a:gd name="connsiteX28" fmla="*/ 2184493 w 3938631"/>
              <a:gd name="connsiteY28" fmla="*/ 1567902 h 2541864"/>
              <a:gd name="connsiteX29" fmla="*/ 2169393 w 3938631"/>
              <a:gd name="connsiteY29" fmla="*/ 1567902 h 2541864"/>
              <a:gd name="connsiteX30" fmla="*/ 2169393 w 3938631"/>
              <a:gd name="connsiteY30" fmla="*/ 1516310 h 2541864"/>
              <a:gd name="connsiteX31" fmla="*/ 2155551 w 3938631"/>
              <a:gd name="connsiteY31" fmla="*/ 1516310 h 2541864"/>
              <a:gd name="connsiteX32" fmla="*/ 2155551 w 3938631"/>
              <a:gd name="connsiteY32" fmla="*/ 1453393 h 2541864"/>
              <a:gd name="connsiteX33" fmla="*/ 2119059 w 3938631"/>
              <a:gd name="connsiteY33" fmla="*/ 1453393 h 2541864"/>
              <a:gd name="connsiteX34" fmla="*/ 2119059 w 3938631"/>
              <a:gd name="connsiteY34" fmla="*/ 1381667 h 2541864"/>
              <a:gd name="connsiteX35" fmla="*/ 2095151 w 3938631"/>
              <a:gd name="connsiteY35" fmla="*/ 1381667 h 2541864"/>
              <a:gd name="connsiteX36" fmla="*/ 2095151 w 3938631"/>
              <a:gd name="connsiteY36" fmla="*/ 1353983 h 2541864"/>
              <a:gd name="connsiteX37" fmla="*/ 2007066 w 3938631"/>
              <a:gd name="connsiteY37" fmla="*/ 1353983 h 2541864"/>
              <a:gd name="connsiteX38" fmla="*/ 2007066 w 3938631"/>
              <a:gd name="connsiteY38" fmla="*/ 1309941 h 2541864"/>
              <a:gd name="connsiteX39" fmla="*/ 1911432 w 3938631"/>
              <a:gd name="connsiteY39" fmla="*/ 1309941 h 2541864"/>
              <a:gd name="connsiteX40" fmla="*/ 1911432 w 3938631"/>
              <a:gd name="connsiteY40" fmla="*/ 1268415 h 2541864"/>
              <a:gd name="connsiteX41" fmla="*/ 1721421 w 3938631"/>
              <a:gd name="connsiteY41" fmla="*/ 1268415 h 2541864"/>
              <a:gd name="connsiteX42" fmla="*/ 1721421 w 3938631"/>
              <a:gd name="connsiteY42" fmla="*/ 1225632 h 2541864"/>
              <a:gd name="connsiteX43" fmla="*/ 1689962 w 3938631"/>
              <a:gd name="connsiteY43" fmla="*/ 1225632 h 2541864"/>
              <a:gd name="connsiteX44" fmla="*/ 1689962 w 3938631"/>
              <a:gd name="connsiteY44" fmla="*/ 1181589 h 2541864"/>
              <a:gd name="connsiteX45" fmla="*/ 1671087 w 3938631"/>
              <a:gd name="connsiteY45" fmla="*/ 1181589 h 2541864"/>
              <a:gd name="connsiteX46" fmla="*/ 1671087 w 3938631"/>
              <a:gd name="connsiteY46" fmla="*/ 1140064 h 2541864"/>
              <a:gd name="connsiteX47" fmla="*/ 1598103 w 3938631"/>
              <a:gd name="connsiteY47" fmla="*/ 1140064 h 2541864"/>
              <a:gd name="connsiteX48" fmla="*/ 1598103 w 3938631"/>
              <a:gd name="connsiteY48" fmla="*/ 1092247 h 2541864"/>
              <a:gd name="connsiteX49" fmla="*/ 1588036 w 3938631"/>
              <a:gd name="connsiteY49" fmla="*/ 1092247 h 2541864"/>
              <a:gd name="connsiteX50" fmla="*/ 1588036 w 3938631"/>
              <a:gd name="connsiteY50" fmla="*/ 1049463 h 2541864"/>
              <a:gd name="connsiteX51" fmla="*/ 1491143 w 3938631"/>
              <a:gd name="connsiteY51" fmla="*/ 1049463 h 2541864"/>
              <a:gd name="connsiteX52" fmla="*/ 1491143 w 3938631"/>
              <a:gd name="connsiteY52" fmla="*/ 1012971 h 2541864"/>
              <a:gd name="connsiteX53" fmla="*/ 1469751 w 3938631"/>
              <a:gd name="connsiteY53" fmla="*/ 1012971 h 2541864"/>
              <a:gd name="connsiteX54" fmla="*/ 1469751 w 3938631"/>
              <a:gd name="connsiteY54" fmla="*/ 961378 h 2541864"/>
              <a:gd name="connsiteX55" fmla="*/ 1437034 w 3938631"/>
              <a:gd name="connsiteY55" fmla="*/ 961378 h 2541864"/>
              <a:gd name="connsiteX56" fmla="*/ 1437034 w 3938631"/>
              <a:gd name="connsiteY56" fmla="*/ 916078 h 2541864"/>
              <a:gd name="connsiteX57" fmla="*/ 1437034 w 3938631"/>
              <a:gd name="connsiteY57" fmla="*/ 878327 h 2541864"/>
              <a:gd name="connsiteX58" fmla="*/ 1372858 w 3938631"/>
              <a:gd name="connsiteY58" fmla="*/ 878327 h 2541864"/>
              <a:gd name="connsiteX59" fmla="*/ 1372858 w 3938631"/>
              <a:gd name="connsiteY59" fmla="*/ 830510 h 2541864"/>
              <a:gd name="connsiteX60" fmla="*/ 1347691 w 3938631"/>
              <a:gd name="connsiteY60" fmla="*/ 830510 h 2541864"/>
              <a:gd name="connsiteX61" fmla="*/ 1347691 w 3938631"/>
              <a:gd name="connsiteY61" fmla="*/ 747459 h 2541864"/>
              <a:gd name="connsiteX62" fmla="*/ 1336366 w 3938631"/>
              <a:gd name="connsiteY62" fmla="*/ 747459 h 2541864"/>
              <a:gd name="connsiteX63" fmla="*/ 1336366 w 3938631"/>
              <a:gd name="connsiteY63" fmla="*/ 699642 h 2541864"/>
              <a:gd name="connsiteX64" fmla="*/ 1322524 w 3938631"/>
              <a:gd name="connsiteY64" fmla="*/ 699642 h 2541864"/>
              <a:gd name="connsiteX65" fmla="*/ 1322524 w 3938631"/>
              <a:gd name="connsiteY65" fmla="*/ 656858 h 2541864"/>
              <a:gd name="connsiteX66" fmla="*/ 1166489 w 3938631"/>
              <a:gd name="connsiteY66" fmla="*/ 656858 h 2541864"/>
              <a:gd name="connsiteX67" fmla="*/ 1166489 w 3938631"/>
              <a:gd name="connsiteY67" fmla="*/ 615333 h 2541864"/>
              <a:gd name="connsiteX68" fmla="*/ 1131255 w 3938631"/>
              <a:gd name="connsiteY68" fmla="*/ 615333 h 2541864"/>
              <a:gd name="connsiteX69" fmla="*/ 1131255 w 3938631"/>
              <a:gd name="connsiteY69" fmla="*/ 568774 h 2541864"/>
              <a:gd name="connsiteX70" fmla="*/ 1108605 w 3938631"/>
              <a:gd name="connsiteY70" fmla="*/ 568774 h 2541864"/>
              <a:gd name="connsiteX71" fmla="*/ 1108605 w 3938631"/>
              <a:gd name="connsiteY71" fmla="*/ 523473 h 2541864"/>
              <a:gd name="connsiteX72" fmla="*/ 1093505 w 3938631"/>
              <a:gd name="connsiteY72" fmla="*/ 523473 h 2541864"/>
              <a:gd name="connsiteX73" fmla="*/ 1093505 w 3938631"/>
              <a:gd name="connsiteY73" fmla="*/ 485723 h 2541864"/>
              <a:gd name="connsiteX74" fmla="*/ 929920 w 3938631"/>
              <a:gd name="connsiteY74" fmla="*/ 485723 h 2541864"/>
              <a:gd name="connsiteX75" fmla="*/ 929920 w 3938631"/>
              <a:gd name="connsiteY75" fmla="*/ 442939 h 2541864"/>
              <a:gd name="connsiteX76" fmla="*/ 840577 w 3938631"/>
              <a:gd name="connsiteY76" fmla="*/ 442939 h 2541864"/>
              <a:gd name="connsiteX77" fmla="*/ 840577 w 3938631"/>
              <a:gd name="connsiteY77" fmla="*/ 395121 h 2541864"/>
              <a:gd name="connsiteX78" fmla="*/ 761301 w 3938631"/>
              <a:gd name="connsiteY78" fmla="*/ 395121 h 2541864"/>
              <a:gd name="connsiteX79" fmla="*/ 761301 w 3938631"/>
              <a:gd name="connsiteY79" fmla="*/ 351079 h 2541864"/>
              <a:gd name="connsiteX80" fmla="*/ 751234 w 3938631"/>
              <a:gd name="connsiteY80" fmla="*/ 351079 h 2541864"/>
              <a:gd name="connsiteX81" fmla="*/ 751234 w 3938631"/>
              <a:gd name="connsiteY81" fmla="*/ 309554 h 2541864"/>
              <a:gd name="connsiteX82" fmla="*/ 699642 w 3938631"/>
              <a:gd name="connsiteY82" fmla="*/ 309554 h 2541864"/>
              <a:gd name="connsiteX83" fmla="*/ 699642 w 3938631"/>
              <a:gd name="connsiteY83" fmla="*/ 264253 h 2541864"/>
              <a:gd name="connsiteX84" fmla="*/ 601491 w 3938631"/>
              <a:gd name="connsiteY84" fmla="*/ 264253 h 2541864"/>
              <a:gd name="connsiteX85" fmla="*/ 601491 w 3938631"/>
              <a:gd name="connsiteY85" fmla="*/ 225244 h 2541864"/>
              <a:gd name="connsiteX86" fmla="*/ 564999 w 3938631"/>
              <a:gd name="connsiteY86" fmla="*/ 225244 h 2541864"/>
              <a:gd name="connsiteX87" fmla="*/ 564999 w 3938631"/>
              <a:gd name="connsiteY87" fmla="*/ 181202 h 2541864"/>
              <a:gd name="connsiteX88" fmla="*/ 447972 w 3938631"/>
              <a:gd name="connsiteY88" fmla="*/ 181202 h 2541864"/>
              <a:gd name="connsiteX89" fmla="*/ 447972 w 3938631"/>
              <a:gd name="connsiteY89" fmla="*/ 137160 h 2541864"/>
              <a:gd name="connsiteX90" fmla="*/ 398897 w 3938631"/>
              <a:gd name="connsiteY90" fmla="*/ 137160 h 2541864"/>
              <a:gd name="connsiteX91" fmla="*/ 398897 w 3938631"/>
              <a:gd name="connsiteY91" fmla="*/ 91859 h 2541864"/>
              <a:gd name="connsiteX92" fmla="*/ 246636 w 3938631"/>
              <a:gd name="connsiteY92" fmla="*/ 91859 h 2541864"/>
              <a:gd name="connsiteX93" fmla="*/ 246636 w 3938631"/>
              <a:gd name="connsiteY93" fmla="*/ 47817 h 2541864"/>
              <a:gd name="connsiteX94" fmla="*/ 205111 w 3938631"/>
              <a:gd name="connsiteY94" fmla="*/ 47817 h 2541864"/>
              <a:gd name="connsiteX95" fmla="*/ 205111 w 3938631"/>
              <a:gd name="connsiteY95" fmla="*/ 0 h 2541864"/>
              <a:gd name="connsiteX96" fmla="*/ 0 w 3938631"/>
              <a:gd name="connsiteY96" fmla="*/ 0 h 2541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938631" h="2541864">
                <a:moveTo>
                  <a:pt x="3942406" y="2548156"/>
                </a:moveTo>
                <a:lnTo>
                  <a:pt x="3256606" y="2548156"/>
                </a:lnTo>
                <a:lnTo>
                  <a:pt x="3256606" y="2442455"/>
                </a:lnTo>
                <a:lnTo>
                  <a:pt x="2901752" y="2442455"/>
                </a:lnTo>
                <a:lnTo>
                  <a:pt x="2901752" y="2346820"/>
                </a:lnTo>
                <a:lnTo>
                  <a:pt x="2823734" y="2346820"/>
                </a:lnTo>
                <a:lnTo>
                  <a:pt x="2823734" y="2265028"/>
                </a:lnTo>
                <a:lnTo>
                  <a:pt x="2767109" y="2265028"/>
                </a:lnTo>
                <a:lnTo>
                  <a:pt x="2767109" y="2184493"/>
                </a:lnTo>
                <a:lnTo>
                  <a:pt x="2623657" y="2184493"/>
                </a:lnTo>
                <a:lnTo>
                  <a:pt x="2623657" y="2111509"/>
                </a:lnTo>
                <a:lnTo>
                  <a:pt x="2558223" y="2111509"/>
                </a:lnTo>
                <a:lnTo>
                  <a:pt x="2558223" y="2044817"/>
                </a:lnTo>
                <a:lnTo>
                  <a:pt x="2530539" y="2044817"/>
                </a:lnTo>
                <a:lnTo>
                  <a:pt x="2530539" y="1979383"/>
                </a:lnTo>
                <a:lnTo>
                  <a:pt x="2505372" y="1979383"/>
                </a:lnTo>
                <a:lnTo>
                  <a:pt x="2505372" y="1925274"/>
                </a:lnTo>
                <a:lnTo>
                  <a:pt x="2478947" y="1925274"/>
                </a:lnTo>
                <a:lnTo>
                  <a:pt x="2478947" y="1854806"/>
                </a:lnTo>
                <a:lnTo>
                  <a:pt x="2431130" y="1854806"/>
                </a:lnTo>
                <a:lnTo>
                  <a:pt x="2431130" y="1798180"/>
                </a:lnTo>
                <a:lnTo>
                  <a:pt x="2392121" y="1798180"/>
                </a:lnTo>
                <a:lnTo>
                  <a:pt x="2392121" y="1742813"/>
                </a:lnTo>
                <a:lnTo>
                  <a:pt x="2373246" y="1742813"/>
                </a:lnTo>
                <a:lnTo>
                  <a:pt x="2373246" y="1683671"/>
                </a:lnTo>
                <a:lnTo>
                  <a:pt x="2310328" y="1683671"/>
                </a:lnTo>
                <a:lnTo>
                  <a:pt x="2310328" y="1618236"/>
                </a:lnTo>
                <a:lnTo>
                  <a:pt x="2184493" y="1618236"/>
                </a:lnTo>
                <a:lnTo>
                  <a:pt x="2184493" y="1567902"/>
                </a:lnTo>
                <a:lnTo>
                  <a:pt x="2169393" y="1567902"/>
                </a:lnTo>
                <a:lnTo>
                  <a:pt x="2169393" y="1516310"/>
                </a:lnTo>
                <a:lnTo>
                  <a:pt x="2155551" y="1516310"/>
                </a:lnTo>
                <a:lnTo>
                  <a:pt x="2155551" y="1453393"/>
                </a:lnTo>
                <a:lnTo>
                  <a:pt x="2119059" y="1453393"/>
                </a:lnTo>
                <a:lnTo>
                  <a:pt x="2119059" y="1381667"/>
                </a:lnTo>
                <a:lnTo>
                  <a:pt x="2095151" y="1381667"/>
                </a:lnTo>
                <a:lnTo>
                  <a:pt x="2095151" y="1353983"/>
                </a:lnTo>
                <a:lnTo>
                  <a:pt x="2007066" y="1353983"/>
                </a:lnTo>
                <a:lnTo>
                  <a:pt x="2007066" y="1309941"/>
                </a:lnTo>
                <a:lnTo>
                  <a:pt x="1911432" y="1309941"/>
                </a:lnTo>
                <a:lnTo>
                  <a:pt x="1911432" y="1268415"/>
                </a:lnTo>
                <a:lnTo>
                  <a:pt x="1721421" y="1268415"/>
                </a:lnTo>
                <a:lnTo>
                  <a:pt x="1721421" y="1225632"/>
                </a:lnTo>
                <a:lnTo>
                  <a:pt x="1689962" y="1225632"/>
                </a:lnTo>
                <a:lnTo>
                  <a:pt x="1689962" y="1181589"/>
                </a:lnTo>
                <a:lnTo>
                  <a:pt x="1671087" y="1181589"/>
                </a:lnTo>
                <a:lnTo>
                  <a:pt x="1671087" y="1140064"/>
                </a:lnTo>
                <a:lnTo>
                  <a:pt x="1598103" y="1140064"/>
                </a:lnTo>
                <a:lnTo>
                  <a:pt x="1598103" y="1092247"/>
                </a:lnTo>
                <a:lnTo>
                  <a:pt x="1588036" y="1092247"/>
                </a:lnTo>
                <a:lnTo>
                  <a:pt x="1588036" y="1049463"/>
                </a:lnTo>
                <a:lnTo>
                  <a:pt x="1491143" y="1049463"/>
                </a:lnTo>
                <a:lnTo>
                  <a:pt x="1491143" y="1012971"/>
                </a:lnTo>
                <a:lnTo>
                  <a:pt x="1469751" y="1012971"/>
                </a:lnTo>
                <a:lnTo>
                  <a:pt x="1469751" y="961378"/>
                </a:lnTo>
                <a:lnTo>
                  <a:pt x="1437034" y="961378"/>
                </a:lnTo>
                <a:lnTo>
                  <a:pt x="1437034" y="916078"/>
                </a:lnTo>
                <a:lnTo>
                  <a:pt x="1437034" y="878327"/>
                </a:lnTo>
                <a:lnTo>
                  <a:pt x="1372858" y="878327"/>
                </a:lnTo>
                <a:lnTo>
                  <a:pt x="1372858" y="830510"/>
                </a:lnTo>
                <a:lnTo>
                  <a:pt x="1347691" y="830510"/>
                </a:lnTo>
                <a:lnTo>
                  <a:pt x="1347691" y="747459"/>
                </a:lnTo>
                <a:lnTo>
                  <a:pt x="1336366" y="747459"/>
                </a:lnTo>
                <a:lnTo>
                  <a:pt x="1336366" y="699642"/>
                </a:lnTo>
                <a:lnTo>
                  <a:pt x="1322524" y="699642"/>
                </a:lnTo>
                <a:lnTo>
                  <a:pt x="1322524" y="656858"/>
                </a:lnTo>
                <a:lnTo>
                  <a:pt x="1166489" y="656858"/>
                </a:lnTo>
                <a:lnTo>
                  <a:pt x="1166489" y="615333"/>
                </a:lnTo>
                <a:lnTo>
                  <a:pt x="1131255" y="615333"/>
                </a:lnTo>
                <a:lnTo>
                  <a:pt x="1131255" y="568774"/>
                </a:lnTo>
                <a:lnTo>
                  <a:pt x="1108605" y="568774"/>
                </a:lnTo>
                <a:lnTo>
                  <a:pt x="1108605" y="523473"/>
                </a:lnTo>
                <a:lnTo>
                  <a:pt x="1093505" y="523473"/>
                </a:lnTo>
                <a:lnTo>
                  <a:pt x="1093505" y="485723"/>
                </a:lnTo>
                <a:lnTo>
                  <a:pt x="929920" y="485723"/>
                </a:lnTo>
                <a:lnTo>
                  <a:pt x="929920" y="442939"/>
                </a:lnTo>
                <a:lnTo>
                  <a:pt x="840577" y="442939"/>
                </a:lnTo>
                <a:lnTo>
                  <a:pt x="840577" y="395121"/>
                </a:lnTo>
                <a:lnTo>
                  <a:pt x="761301" y="395121"/>
                </a:lnTo>
                <a:lnTo>
                  <a:pt x="761301" y="351079"/>
                </a:lnTo>
                <a:lnTo>
                  <a:pt x="751234" y="351079"/>
                </a:lnTo>
                <a:lnTo>
                  <a:pt x="751234" y="309554"/>
                </a:lnTo>
                <a:lnTo>
                  <a:pt x="699642" y="309554"/>
                </a:lnTo>
                <a:lnTo>
                  <a:pt x="699642" y="264253"/>
                </a:lnTo>
                <a:lnTo>
                  <a:pt x="601491" y="264253"/>
                </a:lnTo>
                <a:lnTo>
                  <a:pt x="601491" y="225244"/>
                </a:lnTo>
                <a:lnTo>
                  <a:pt x="564999" y="225244"/>
                </a:lnTo>
                <a:lnTo>
                  <a:pt x="564999" y="181202"/>
                </a:lnTo>
                <a:lnTo>
                  <a:pt x="447972" y="181202"/>
                </a:lnTo>
                <a:lnTo>
                  <a:pt x="447972" y="137160"/>
                </a:lnTo>
                <a:lnTo>
                  <a:pt x="398897" y="137160"/>
                </a:lnTo>
                <a:lnTo>
                  <a:pt x="398897" y="91859"/>
                </a:lnTo>
                <a:lnTo>
                  <a:pt x="246636" y="91859"/>
                </a:lnTo>
                <a:lnTo>
                  <a:pt x="246636" y="47817"/>
                </a:lnTo>
                <a:lnTo>
                  <a:pt x="205111" y="47817"/>
                </a:lnTo>
                <a:lnTo>
                  <a:pt x="205111" y="0"/>
                </a:lnTo>
                <a:lnTo>
                  <a:pt x="0" y="0"/>
                </a:lnTo>
              </a:path>
            </a:pathLst>
          </a:custGeom>
          <a:noFill/>
          <a:ln w="12700" cap="flat">
            <a:solidFill>
              <a:schemeClr val="accent6"/>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506" name="Freeform: Shape 1643">
            <a:extLst>
              <a:ext uri="{FF2B5EF4-FFF2-40B4-BE49-F238E27FC236}">
                <a16:creationId xmlns="" xmlns:a16="http://schemas.microsoft.com/office/drawing/2014/main" id="{D80AD6FC-240B-C947-9DEE-8A212BF04D87}"/>
              </a:ext>
            </a:extLst>
          </p:cNvPr>
          <p:cNvSpPr/>
          <p:nvPr/>
        </p:nvSpPr>
        <p:spPr>
          <a:xfrm>
            <a:off x="9545439" y="4185873"/>
            <a:ext cx="58278" cy="66073"/>
          </a:xfrm>
          <a:custGeom>
            <a:avLst/>
            <a:gdLst>
              <a:gd name="connsiteX0" fmla="*/ 95635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5"/>
                  <a:pt x="47817" y="95635"/>
                </a:cubicBezTo>
                <a:cubicBezTo>
                  <a:pt x="21409" y="95635"/>
                  <a:pt x="0" y="74226"/>
                  <a:pt x="0" y="47817"/>
                </a:cubicBezTo>
                <a:cubicBezTo>
                  <a:pt x="0" y="21409"/>
                  <a:pt x="21409" y="0"/>
                  <a:pt x="47817" y="0"/>
                </a:cubicBezTo>
                <a:cubicBezTo>
                  <a:pt x="74226" y="0"/>
                  <a:pt x="95635" y="21409"/>
                  <a:pt x="95635" y="47817"/>
                </a:cubicBezTo>
                <a:close/>
              </a:path>
            </a:pathLst>
          </a:custGeom>
          <a:noFill/>
          <a:ln w="12700" cap="flat">
            <a:solidFill>
              <a:schemeClr val="accent6"/>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507" name="Freeform: Shape 1644">
            <a:extLst>
              <a:ext uri="{FF2B5EF4-FFF2-40B4-BE49-F238E27FC236}">
                <a16:creationId xmlns="" xmlns:a16="http://schemas.microsoft.com/office/drawing/2014/main" id="{B035074C-2BCA-974F-AA40-EBBCDD044EB9}"/>
              </a:ext>
            </a:extLst>
          </p:cNvPr>
          <p:cNvSpPr/>
          <p:nvPr/>
        </p:nvSpPr>
        <p:spPr>
          <a:xfrm>
            <a:off x="9391421" y="4185873"/>
            <a:ext cx="58278" cy="66073"/>
          </a:xfrm>
          <a:custGeom>
            <a:avLst/>
            <a:gdLst>
              <a:gd name="connsiteX0" fmla="*/ 95635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5"/>
                  <a:pt x="47817" y="95635"/>
                </a:cubicBezTo>
                <a:cubicBezTo>
                  <a:pt x="21409" y="95635"/>
                  <a:pt x="0" y="74226"/>
                  <a:pt x="0" y="47817"/>
                </a:cubicBezTo>
                <a:cubicBezTo>
                  <a:pt x="0" y="21409"/>
                  <a:pt x="21409" y="0"/>
                  <a:pt x="47817" y="0"/>
                </a:cubicBezTo>
                <a:cubicBezTo>
                  <a:pt x="74226" y="0"/>
                  <a:pt x="95635" y="21409"/>
                  <a:pt x="95635" y="47817"/>
                </a:cubicBezTo>
                <a:close/>
              </a:path>
            </a:pathLst>
          </a:custGeom>
          <a:noFill/>
          <a:ln w="12700" cap="flat">
            <a:solidFill>
              <a:schemeClr val="accent6"/>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508" name="Freeform: Shape 1645">
            <a:extLst>
              <a:ext uri="{FF2B5EF4-FFF2-40B4-BE49-F238E27FC236}">
                <a16:creationId xmlns="" xmlns:a16="http://schemas.microsoft.com/office/drawing/2014/main" id="{28A43928-F226-044F-B432-89820D07BB36}"/>
              </a:ext>
            </a:extLst>
          </p:cNvPr>
          <p:cNvSpPr/>
          <p:nvPr/>
        </p:nvSpPr>
        <p:spPr>
          <a:xfrm>
            <a:off x="9289019" y="4185873"/>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8" y="95635"/>
                  <a:pt x="0" y="74226"/>
                  <a:pt x="0" y="47817"/>
                </a:cubicBezTo>
                <a:cubicBezTo>
                  <a:pt x="0" y="21409"/>
                  <a:pt x="21409" y="0"/>
                  <a:pt x="47817" y="0"/>
                </a:cubicBezTo>
                <a:cubicBezTo>
                  <a:pt x="74226" y="0"/>
                  <a:pt x="95634" y="21409"/>
                  <a:pt x="95634" y="47817"/>
                </a:cubicBezTo>
                <a:close/>
              </a:path>
            </a:pathLst>
          </a:custGeom>
          <a:noFill/>
          <a:ln w="12700" cap="flat">
            <a:solidFill>
              <a:schemeClr val="accent6"/>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509" name="Freeform: Shape 1646">
            <a:extLst>
              <a:ext uri="{FF2B5EF4-FFF2-40B4-BE49-F238E27FC236}">
                <a16:creationId xmlns="" xmlns:a16="http://schemas.microsoft.com/office/drawing/2014/main" id="{84A2543E-C30E-1B47-8A23-2FBF336460EC}"/>
              </a:ext>
            </a:extLst>
          </p:cNvPr>
          <p:cNvSpPr/>
          <p:nvPr/>
        </p:nvSpPr>
        <p:spPr>
          <a:xfrm>
            <a:off x="9270703" y="4185873"/>
            <a:ext cx="58278" cy="66073"/>
          </a:xfrm>
          <a:custGeom>
            <a:avLst/>
            <a:gdLst>
              <a:gd name="connsiteX0" fmla="*/ 95635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5"/>
                  <a:pt x="47817" y="95635"/>
                </a:cubicBezTo>
                <a:cubicBezTo>
                  <a:pt x="21409" y="95635"/>
                  <a:pt x="0" y="74226"/>
                  <a:pt x="0" y="47817"/>
                </a:cubicBezTo>
                <a:cubicBezTo>
                  <a:pt x="0" y="21409"/>
                  <a:pt x="21409" y="0"/>
                  <a:pt x="47817" y="0"/>
                </a:cubicBezTo>
                <a:cubicBezTo>
                  <a:pt x="74226" y="0"/>
                  <a:pt x="95635" y="21409"/>
                  <a:pt x="95635" y="47817"/>
                </a:cubicBezTo>
                <a:close/>
              </a:path>
            </a:pathLst>
          </a:custGeom>
          <a:noFill/>
          <a:ln w="12700" cap="flat">
            <a:solidFill>
              <a:schemeClr val="accent6"/>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510" name="Freeform: Shape 1647">
            <a:extLst>
              <a:ext uri="{FF2B5EF4-FFF2-40B4-BE49-F238E27FC236}">
                <a16:creationId xmlns="" xmlns:a16="http://schemas.microsoft.com/office/drawing/2014/main" id="{09C1E9AD-6854-E243-BCEA-94B3038AC32A}"/>
              </a:ext>
            </a:extLst>
          </p:cNvPr>
          <p:cNvSpPr/>
          <p:nvPr/>
        </p:nvSpPr>
        <p:spPr>
          <a:xfrm>
            <a:off x="9254887" y="4185873"/>
            <a:ext cx="58278" cy="66073"/>
          </a:xfrm>
          <a:custGeom>
            <a:avLst/>
            <a:gdLst>
              <a:gd name="connsiteX0" fmla="*/ 95635 w 88084"/>
              <a:gd name="connsiteY0" fmla="*/ 47817 h 88084"/>
              <a:gd name="connsiteX1" fmla="*/ 47818 w 88084"/>
              <a:gd name="connsiteY1" fmla="*/ 95635 h 88084"/>
              <a:gd name="connsiteX2" fmla="*/ 0 w 88084"/>
              <a:gd name="connsiteY2" fmla="*/ 47817 h 88084"/>
              <a:gd name="connsiteX3" fmla="*/ 47818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5"/>
                  <a:pt x="47818" y="95635"/>
                </a:cubicBezTo>
                <a:cubicBezTo>
                  <a:pt x="21409" y="95635"/>
                  <a:pt x="0" y="74226"/>
                  <a:pt x="0" y="47817"/>
                </a:cubicBezTo>
                <a:cubicBezTo>
                  <a:pt x="0" y="21409"/>
                  <a:pt x="21409" y="0"/>
                  <a:pt x="47818" y="0"/>
                </a:cubicBezTo>
                <a:cubicBezTo>
                  <a:pt x="74226" y="0"/>
                  <a:pt x="95635" y="21409"/>
                  <a:pt x="95635" y="47817"/>
                </a:cubicBezTo>
                <a:close/>
              </a:path>
            </a:pathLst>
          </a:custGeom>
          <a:noFill/>
          <a:ln w="12700" cap="flat">
            <a:solidFill>
              <a:schemeClr val="accent6"/>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511" name="Freeform: Shape 1648">
            <a:extLst>
              <a:ext uri="{FF2B5EF4-FFF2-40B4-BE49-F238E27FC236}">
                <a16:creationId xmlns="" xmlns:a16="http://schemas.microsoft.com/office/drawing/2014/main" id="{77409F50-902A-F149-9BB1-920ECAE9BA21}"/>
              </a:ext>
            </a:extLst>
          </p:cNvPr>
          <p:cNvSpPr/>
          <p:nvPr/>
        </p:nvSpPr>
        <p:spPr>
          <a:xfrm>
            <a:off x="9144991" y="4185873"/>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9" y="95635"/>
                  <a:pt x="0" y="74226"/>
                  <a:pt x="0" y="47817"/>
                </a:cubicBezTo>
                <a:cubicBezTo>
                  <a:pt x="0" y="21409"/>
                  <a:pt x="21409" y="0"/>
                  <a:pt x="47817" y="0"/>
                </a:cubicBezTo>
                <a:cubicBezTo>
                  <a:pt x="74226" y="0"/>
                  <a:pt x="95634" y="21409"/>
                  <a:pt x="95634" y="47817"/>
                </a:cubicBezTo>
                <a:close/>
              </a:path>
            </a:pathLst>
          </a:custGeom>
          <a:noFill/>
          <a:ln w="12700" cap="flat">
            <a:solidFill>
              <a:schemeClr val="accent6"/>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512" name="Freeform: Shape 1649">
            <a:extLst>
              <a:ext uri="{FF2B5EF4-FFF2-40B4-BE49-F238E27FC236}">
                <a16:creationId xmlns="" xmlns:a16="http://schemas.microsoft.com/office/drawing/2014/main" id="{A155C7BB-5D8E-CF4D-82B4-02692FD57FA0}"/>
              </a:ext>
            </a:extLst>
          </p:cNvPr>
          <p:cNvSpPr/>
          <p:nvPr/>
        </p:nvSpPr>
        <p:spPr>
          <a:xfrm>
            <a:off x="9119182" y="4185873"/>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8" y="95635"/>
                  <a:pt x="0" y="74226"/>
                  <a:pt x="0" y="47817"/>
                </a:cubicBezTo>
                <a:cubicBezTo>
                  <a:pt x="0" y="21409"/>
                  <a:pt x="21409" y="0"/>
                  <a:pt x="47817" y="0"/>
                </a:cubicBezTo>
                <a:cubicBezTo>
                  <a:pt x="74226" y="0"/>
                  <a:pt x="95634" y="21409"/>
                  <a:pt x="95634" y="47817"/>
                </a:cubicBezTo>
                <a:close/>
              </a:path>
            </a:pathLst>
          </a:custGeom>
          <a:noFill/>
          <a:ln w="12700" cap="flat">
            <a:solidFill>
              <a:schemeClr val="accent6"/>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513" name="Freeform: Shape 1650">
            <a:extLst>
              <a:ext uri="{FF2B5EF4-FFF2-40B4-BE49-F238E27FC236}">
                <a16:creationId xmlns="" xmlns:a16="http://schemas.microsoft.com/office/drawing/2014/main" id="{7607042F-4107-6247-944D-8FD587138ECB}"/>
              </a:ext>
            </a:extLst>
          </p:cNvPr>
          <p:cNvSpPr/>
          <p:nvPr/>
        </p:nvSpPr>
        <p:spPr>
          <a:xfrm>
            <a:off x="9085881" y="4106584"/>
            <a:ext cx="58278" cy="66073"/>
          </a:xfrm>
          <a:custGeom>
            <a:avLst/>
            <a:gdLst>
              <a:gd name="connsiteX0" fmla="*/ 95634 w 88084"/>
              <a:gd name="connsiteY0" fmla="*/ 47817 h 88084"/>
              <a:gd name="connsiteX1" fmla="*/ 47817 w 88084"/>
              <a:gd name="connsiteY1" fmla="*/ 95634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4"/>
                  <a:pt x="47817" y="95634"/>
                </a:cubicBezTo>
                <a:cubicBezTo>
                  <a:pt x="21408" y="95634"/>
                  <a:pt x="0" y="74226"/>
                  <a:pt x="0" y="47817"/>
                </a:cubicBezTo>
                <a:cubicBezTo>
                  <a:pt x="0" y="21408"/>
                  <a:pt x="21408" y="0"/>
                  <a:pt x="47817" y="0"/>
                </a:cubicBezTo>
                <a:cubicBezTo>
                  <a:pt x="74226" y="0"/>
                  <a:pt x="95634" y="21408"/>
                  <a:pt x="95634" y="47817"/>
                </a:cubicBezTo>
                <a:close/>
              </a:path>
            </a:pathLst>
          </a:custGeom>
          <a:noFill/>
          <a:ln w="12700" cap="flat">
            <a:solidFill>
              <a:schemeClr val="accent6"/>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514" name="Freeform: Shape 1651">
            <a:extLst>
              <a:ext uri="{FF2B5EF4-FFF2-40B4-BE49-F238E27FC236}">
                <a16:creationId xmlns="" xmlns:a16="http://schemas.microsoft.com/office/drawing/2014/main" id="{12453C8C-CDF4-2549-AC2C-14AB39FEB2E0}"/>
              </a:ext>
            </a:extLst>
          </p:cNvPr>
          <p:cNvSpPr/>
          <p:nvPr/>
        </p:nvSpPr>
        <p:spPr>
          <a:xfrm>
            <a:off x="8920208" y="4106584"/>
            <a:ext cx="58278" cy="66073"/>
          </a:xfrm>
          <a:custGeom>
            <a:avLst/>
            <a:gdLst>
              <a:gd name="connsiteX0" fmla="*/ 95634 w 88084"/>
              <a:gd name="connsiteY0" fmla="*/ 47817 h 88084"/>
              <a:gd name="connsiteX1" fmla="*/ 47817 w 88084"/>
              <a:gd name="connsiteY1" fmla="*/ 95634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4"/>
                  <a:pt x="47817" y="95634"/>
                </a:cubicBezTo>
                <a:cubicBezTo>
                  <a:pt x="21409" y="95634"/>
                  <a:pt x="0" y="74226"/>
                  <a:pt x="0" y="47817"/>
                </a:cubicBezTo>
                <a:cubicBezTo>
                  <a:pt x="0" y="21408"/>
                  <a:pt x="21409" y="0"/>
                  <a:pt x="47817" y="0"/>
                </a:cubicBezTo>
                <a:cubicBezTo>
                  <a:pt x="74226" y="0"/>
                  <a:pt x="95634" y="21408"/>
                  <a:pt x="95634" y="47817"/>
                </a:cubicBezTo>
                <a:close/>
              </a:path>
            </a:pathLst>
          </a:custGeom>
          <a:noFill/>
          <a:ln w="12700" cap="flat">
            <a:solidFill>
              <a:schemeClr val="accent6"/>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515" name="Freeform: Shape 1652">
            <a:extLst>
              <a:ext uri="{FF2B5EF4-FFF2-40B4-BE49-F238E27FC236}">
                <a16:creationId xmlns="" xmlns:a16="http://schemas.microsoft.com/office/drawing/2014/main" id="{4A0467C5-1BE0-9B4F-AE51-E205E7EB04AE}"/>
              </a:ext>
            </a:extLst>
          </p:cNvPr>
          <p:cNvSpPr/>
          <p:nvPr/>
        </p:nvSpPr>
        <p:spPr>
          <a:xfrm>
            <a:off x="8911049" y="4106584"/>
            <a:ext cx="58278" cy="66073"/>
          </a:xfrm>
          <a:custGeom>
            <a:avLst/>
            <a:gdLst>
              <a:gd name="connsiteX0" fmla="*/ 95634 w 88084"/>
              <a:gd name="connsiteY0" fmla="*/ 47817 h 88084"/>
              <a:gd name="connsiteX1" fmla="*/ 47817 w 88084"/>
              <a:gd name="connsiteY1" fmla="*/ 95634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4"/>
                  <a:pt x="47817" y="95634"/>
                </a:cubicBezTo>
                <a:cubicBezTo>
                  <a:pt x="21408" y="95634"/>
                  <a:pt x="0" y="74226"/>
                  <a:pt x="0" y="47817"/>
                </a:cubicBezTo>
                <a:cubicBezTo>
                  <a:pt x="0" y="21408"/>
                  <a:pt x="21408" y="0"/>
                  <a:pt x="47817" y="0"/>
                </a:cubicBezTo>
                <a:cubicBezTo>
                  <a:pt x="74226" y="0"/>
                  <a:pt x="95634" y="21408"/>
                  <a:pt x="95634" y="47817"/>
                </a:cubicBezTo>
                <a:close/>
              </a:path>
            </a:pathLst>
          </a:custGeom>
          <a:noFill/>
          <a:ln w="12700" cap="flat">
            <a:solidFill>
              <a:schemeClr val="accent6"/>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516" name="Freeform: Shape 1653">
            <a:extLst>
              <a:ext uri="{FF2B5EF4-FFF2-40B4-BE49-F238E27FC236}">
                <a16:creationId xmlns="" xmlns:a16="http://schemas.microsoft.com/office/drawing/2014/main" id="{A80250AE-70C6-0042-ABDB-C7E6C8217528}"/>
              </a:ext>
            </a:extLst>
          </p:cNvPr>
          <p:cNvSpPr/>
          <p:nvPr/>
        </p:nvSpPr>
        <p:spPr>
          <a:xfrm>
            <a:off x="8845280" y="4035793"/>
            <a:ext cx="58278" cy="66073"/>
          </a:xfrm>
          <a:custGeom>
            <a:avLst/>
            <a:gdLst>
              <a:gd name="connsiteX0" fmla="*/ 95634 w 88084"/>
              <a:gd name="connsiteY0" fmla="*/ 47817 h 88084"/>
              <a:gd name="connsiteX1" fmla="*/ 47817 w 88084"/>
              <a:gd name="connsiteY1" fmla="*/ 95634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4"/>
                  <a:pt x="47817" y="95634"/>
                </a:cubicBezTo>
                <a:cubicBezTo>
                  <a:pt x="21409" y="95634"/>
                  <a:pt x="0" y="74226"/>
                  <a:pt x="0" y="47817"/>
                </a:cubicBezTo>
                <a:cubicBezTo>
                  <a:pt x="0" y="21408"/>
                  <a:pt x="21409" y="0"/>
                  <a:pt x="47817" y="0"/>
                </a:cubicBezTo>
                <a:cubicBezTo>
                  <a:pt x="74226" y="0"/>
                  <a:pt x="95634" y="21408"/>
                  <a:pt x="95634" y="47817"/>
                </a:cubicBezTo>
                <a:close/>
              </a:path>
            </a:pathLst>
          </a:custGeom>
          <a:noFill/>
          <a:ln w="12700" cap="flat">
            <a:solidFill>
              <a:schemeClr val="accent6"/>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517" name="Freeform: Shape 1654">
            <a:extLst>
              <a:ext uri="{FF2B5EF4-FFF2-40B4-BE49-F238E27FC236}">
                <a16:creationId xmlns="" xmlns:a16="http://schemas.microsoft.com/office/drawing/2014/main" id="{753EE304-67E3-D347-9C03-5583CF583544}"/>
              </a:ext>
            </a:extLst>
          </p:cNvPr>
          <p:cNvSpPr/>
          <p:nvPr/>
        </p:nvSpPr>
        <p:spPr>
          <a:xfrm>
            <a:off x="8762025" y="3914029"/>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9" y="95635"/>
                  <a:pt x="0" y="74226"/>
                  <a:pt x="0" y="47817"/>
                </a:cubicBezTo>
                <a:cubicBezTo>
                  <a:pt x="0" y="21409"/>
                  <a:pt x="21409" y="0"/>
                  <a:pt x="47817" y="0"/>
                </a:cubicBezTo>
                <a:cubicBezTo>
                  <a:pt x="74226" y="0"/>
                  <a:pt x="95634" y="21409"/>
                  <a:pt x="95634" y="47817"/>
                </a:cubicBezTo>
                <a:close/>
              </a:path>
            </a:pathLst>
          </a:custGeom>
          <a:noFill/>
          <a:ln w="12700" cap="flat">
            <a:solidFill>
              <a:schemeClr val="accent6"/>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518" name="Freeform: Shape 1655">
            <a:extLst>
              <a:ext uri="{FF2B5EF4-FFF2-40B4-BE49-F238E27FC236}">
                <a16:creationId xmlns="" xmlns:a16="http://schemas.microsoft.com/office/drawing/2014/main" id="{C383EF66-DD86-8148-9A3D-DEF4F5E8A963}"/>
              </a:ext>
            </a:extLst>
          </p:cNvPr>
          <p:cNvSpPr/>
          <p:nvPr/>
        </p:nvSpPr>
        <p:spPr>
          <a:xfrm>
            <a:off x="8737883" y="3914029"/>
            <a:ext cx="58278" cy="66073"/>
          </a:xfrm>
          <a:custGeom>
            <a:avLst/>
            <a:gdLst>
              <a:gd name="connsiteX0" fmla="*/ 95635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5"/>
                  <a:pt x="47817" y="95635"/>
                </a:cubicBezTo>
                <a:cubicBezTo>
                  <a:pt x="21409" y="95635"/>
                  <a:pt x="0" y="74226"/>
                  <a:pt x="0" y="47817"/>
                </a:cubicBezTo>
                <a:cubicBezTo>
                  <a:pt x="0" y="21409"/>
                  <a:pt x="21409" y="0"/>
                  <a:pt x="47817" y="0"/>
                </a:cubicBezTo>
                <a:cubicBezTo>
                  <a:pt x="74226" y="0"/>
                  <a:pt x="95635" y="21409"/>
                  <a:pt x="95635" y="47817"/>
                </a:cubicBezTo>
                <a:close/>
              </a:path>
            </a:pathLst>
          </a:custGeom>
          <a:noFill/>
          <a:ln w="12700" cap="flat">
            <a:solidFill>
              <a:schemeClr val="accent6"/>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519" name="Freeform: Shape 1656">
            <a:extLst>
              <a:ext uri="{FF2B5EF4-FFF2-40B4-BE49-F238E27FC236}">
                <a16:creationId xmlns="" xmlns:a16="http://schemas.microsoft.com/office/drawing/2014/main" id="{086D7CF3-AB02-4A40-B43D-91DC500A6D55}"/>
              </a:ext>
            </a:extLst>
          </p:cNvPr>
          <p:cNvSpPr/>
          <p:nvPr/>
        </p:nvSpPr>
        <p:spPr>
          <a:xfrm>
            <a:off x="8719567" y="3914029"/>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8" y="95635"/>
                  <a:pt x="0" y="74226"/>
                  <a:pt x="0" y="47817"/>
                </a:cubicBezTo>
                <a:cubicBezTo>
                  <a:pt x="0" y="21409"/>
                  <a:pt x="21408" y="0"/>
                  <a:pt x="47817" y="0"/>
                </a:cubicBezTo>
                <a:cubicBezTo>
                  <a:pt x="74226" y="0"/>
                  <a:pt x="95634" y="21409"/>
                  <a:pt x="95634" y="47817"/>
                </a:cubicBezTo>
                <a:close/>
              </a:path>
            </a:pathLst>
          </a:custGeom>
          <a:noFill/>
          <a:ln w="12700" cap="flat">
            <a:solidFill>
              <a:schemeClr val="accent6"/>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520" name="Freeform: Shape 1657">
            <a:extLst>
              <a:ext uri="{FF2B5EF4-FFF2-40B4-BE49-F238E27FC236}">
                <a16:creationId xmlns="" xmlns:a16="http://schemas.microsoft.com/office/drawing/2014/main" id="{9C3CE14D-53FD-4147-BA79-0445E0EE617B}"/>
              </a:ext>
            </a:extLst>
          </p:cNvPr>
          <p:cNvSpPr/>
          <p:nvPr/>
        </p:nvSpPr>
        <p:spPr>
          <a:xfrm>
            <a:off x="8652131" y="3861170"/>
            <a:ext cx="58278" cy="66073"/>
          </a:xfrm>
          <a:custGeom>
            <a:avLst/>
            <a:gdLst>
              <a:gd name="connsiteX0" fmla="*/ 95635 w 88084"/>
              <a:gd name="connsiteY0" fmla="*/ 47817 h 88084"/>
              <a:gd name="connsiteX1" fmla="*/ 47817 w 88084"/>
              <a:gd name="connsiteY1" fmla="*/ 95634 h 88084"/>
              <a:gd name="connsiteX2" fmla="*/ 0 w 88084"/>
              <a:gd name="connsiteY2" fmla="*/ 47817 h 88084"/>
              <a:gd name="connsiteX3" fmla="*/ 47817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4"/>
                  <a:pt x="47817" y="95634"/>
                </a:cubicBezTo>
                <a:cubicBezTo>
                  <a:pt x="21409" y="95634"/>
                  <a:pt x="0" y="74226"/>
                  <a:pt x="0" y="47817"/>
                </a:cubicBezTo>
                <a:cubicBezTo>
                  <a:pt x="0" y="21408"/>
                  <a:pt x="21409" y="0"/>
                  <a:pt x="47817" y="0"/>
                </a:cubicBezTo>
                <a:cubicBezTo>
                  <a:pt x="74226" y="0"/>
                  <a:pt x="95635" y="21408"/>
                  <a:pt x="95635" y="47817"/>
                </a:cubicBezTo>
                <a:close/>
              </a:path>
            </a:pathLst>
          </a:custGeom>
          <a:noFill/>
          <a:ln w="12700" cap="flat">
            <a:solidFill>
              <a:schemeClr val="accent6"/>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521" name="Freeform: Shape 1658">
            <a:extLst>
              <a:ext uri="{FF2B5EF4-FFF2-40B4-BE49-F238E27FC236}">
                <a16:creationId xmlns="" xmlns:a16="http://schemas.microsoft.com/office/drawing/2014/main" id="{1240696E-62A4-DC4D-A0E5-64C8A3D50035}"/>
              </a:ext>
            </a:extLst>
          </p:cNvPr>
          <p:cNvSpPr/>
          <p:nvPr/>
        </p:nvSpPr>
        <p:spPr>
          <a:xfrm>
            <a:off x="8625490" y="3808311"/>
            <a:ext cx="58278" cy="66073"/>
          </a:xfrm>
          <a:custGeom>
            <a:avLst/>
            <a:gdLst>
              <a:gd name="connsiteX0" fmla="*/ 95635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5"/>
                  <a:pt x="47817" y="95635"/>
                </a:cubicBezTo>
                <a:cubicBezTo>
                  <a:pt x="21409" y="95635"/>
                  <a:pt x="0" y="74226"/>
                  <a:pt x="0" y="47817"/>
                </a:cubicBezTo>
                <a:cubicBezTo>
                  <a:pt x="0" y="21409"/>
                  <a:pt x="21409" y="0"/>
                  <a:pt x="47817" y="0"/>
                </a:cubicBezTo>
                <a:cubicBezTo>
                  <a:pt x="74226" y="0"/>
                  <a:pt x="95635" y="21409"/>
                  <a:pt x="95635" y="47817"/>
                </a:cubicBezTo>
                <a:close/>
              </a:path>
            </a:pathLst>
          </a:custGeom>
          <a:noFill/>
          <a:ln w="12700" cap="flat">
            <a:solidFill>
              <a:schemeClr val="accent6"/>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522" name="Freeform: Shape 1659">
            <a:extLst>
              <a:ext uri="{FF2B5EF4-FFF2-40B4-BE49-F238E27FC236}">
                <a16:creationId xmlns="" xmlns:a16="http://schemas.microsoft.com/office/drawing/2014/main" id="{8E5EB202-87F0-AE4B-A0AD-1446586E582B}"/>
              </a:ext>
            </a:extLst>
          </p:cNvPr>
          <p:cNvSpPr/>
          <p:nvPr/>
        </p:nvSpPr>
        <p:spPr>
          <a:xfrm>
            <a:off x="8617997" y="3808311"/>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8" y="95635"/>
                  <a:pt x="0" y="74226"/>
                  <a:pt x="0" y="47817"/>
                </a:cubicBezTo>
                <a:cubicBezTo>
                  <a:pt x="0" y="21409"/>
                  <a:pt x="21408" y="0"/>
                  <a:pt x="47817" y="0"/>
                </a:cubicBezTo>
                <a:cubicBezTo>
                  <a:pt x="74226" y="0"/>
                  <a:pt x="95634" y="21409"/>
                  <a:pt x="95634" y="47817"/>
                </a:cubicBezTo>
                <a:close/>
              </a:path>
            </a:pathLst>
          </a:custGeom>
          <a:noFill/>
          <a:ln w="12700" cap="flat">
            <a:solidFill>
              <a:schemeClr val="accent6"/>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523" name="Freeform: Shape 1660">
            <a:extLst>
              <a:ext uri="{FF2B5EF4-FFF2-40B4-BE49-F238E27FC236}">
                <a16:creationId xmlns="" xmlns:a16="http://schemas.microsoft.com/office/drawing/2014/main" id="{31C0C792-C240-EE4D-8980-7C314675CC3A}"/>
              </a:ext>
            </a:extLst>
          </p:cNvPr>
          <p:cNvSpPr/>
          <p:nvPr/>
        </p:nvSpPr>
        <p:spPr>
          <a:xfrm>
            <a:off x="8572207" y="3664838"/>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8" y="95635"/>
                  <a:pt x="0" y="74226"/>
                  <a:pt x="0" y="47817"/>
                </a:cubicBezTo>
                <a:cubicBezTo>
                  <a:pt x="0" y="21409"/>
                  <a:pt x="21408" y="0"/>
                  <a:pt x="47817" y="0"/>
                </a:cubicBezTo>
                <a:cubicBezTo>
                  <a:pt x="74226" y="0"/>
                  <a:pt x="95634" y="21409"/>
                  <a:pt x="95634" y="47817"/>
                </a:cubicBezTo>
                <a:close/>
              </a:path>
            </a:pathLst>
          </a:custGeom>
          <a:noFill/>
          <a:ln w="12700" cap="flat">
            <a:solidFill>
              <a:schemeClr val="accent6"/>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524" name="Freeform: Shape 1661">
            <a:extLst>
              <a:ext uri="{FF2B5EF4-FFF2-40B4-BE49-F238E27FC236}">
                <a16:creationId xmlns="" xmlns:a16="http://schemas.microsoft.com/office/drawing/2014/main" id="{FE31A332-A44C-AC48-A7A1-45B6D9B1E33F}"/>
              </a:ext>
            </a:extLst>
          </p:cNvPr>
          <p:cNvSpPr/>
          <p:nvPr/>
        </p:nvSpPr>
        <p:spPr>
          <a:xfrm>
            <a:off x="8481461" y="3538357"/>
            <a:ext cx="58278" cy="66073"/>
          </a:xfrm>
          <a:custGeom>
            <a:avLst/>
            <a:gdLst>
              <a:gd name="connsiteX0" fmla="*/ 95635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5"/>
                  <a:pt x="47817" y="95635"/>
                </a:cubicBezTo>
                <a:cubicBezTo>
                  <a:pt x="21409" y="95635"/>
                  <a:pt x="0" y="74226"/>
                  <a:pt x="0" y="47817"/>
                </a:cubicBezTo>
                <a:cubicBezTo>
                  <a:pt x="0" y="21409"/>
                  <a:pt x="21409" y="0"/>
                  <a:pt x="47817" y="0"/>
                </a:cubicBezTo>
                <a:cubicBezTo>
                  <a:pt x="74226" y="0"/>
                  <a:pt x="95635" y="21409"/>
                  <a:pt x="95635" y="47817"/>
                </a:cubicBezTo>
                <a:close/>
              </a:path>
            </a:pathLst>
          </a:custGeom>
          <a:noFill/>
          <a:ln w="12700" cap="flat">
            <a:solidFill>
              <a:schemeClr val="accent6"/>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525" name="Freeform: Shape 1662">
            <a:extLst>
              <a:ext uri="{FF2B5EF4-FFF2-40B4-BE49-F238E27FC236}">
                <a16:creationId xmlns="" xmlns:a16="http://schemas.microsoft.com/office/drawing/2014/main" id="{D70BABA5-1FBB-1448-9A5B-19C5F0FE1732}"/>
              </a:ext>
            </a:extLst>
          </p:cNvPr>
          <p:cNvSpPr/>
          <p:nvPr/>
        </p:nvSpPr>
        <p:spPr>
          <a:xfrm>
            <a:off x="8447328" y="3486443"/>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8" y="95635"/>
                  <a:pt x="0" y="74226"/>
                  <a:pt x="0" y="47817"/>
                </a:cubicBezTo>
                <a:cubicBezTo>
                  <a:pt x="0" y="21409"/>
                  <a:pt x="21408" y="0"/>
                  <a:pt x="47817" y="0"/>
                </a:cubicBezTo>
                <a:cubicBezTo>
                  <a:pt x="74226" y="0"/>
                  <a:pt x="95634" y="21409"/>
                  <a:pt x="95634" y="47817"/>
                </a:cubicBezTo>
                <a:close/>
              </a:path>
            </a:pathLst>
          </a:custGeom>
          <a:noFill/>
          <a:ln w="12700" cap="flat">
            <a:solidFill>
              <a:schemeClr val="accent6"/>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526" name="Freeform: Shape 1663">
            <a:extLst>
              <a:ext uri="{FF2B5EF4-FFF2-40B4-BE49-F238E27FC236}">
                <a16:creationId xmlns="" xmlns:a16="http://schemas.microsoft.com/office/drawing/2014/main" id="{B66E41A4-9B4B-6D4A-8AF1-E46FF2D34B4D}"/>
              </a:ext>
            </a:extLst>
          </p:cNvPr>
          <p:cNvSpPr/>
          <p:nvPr/>
        </p:nvSpPr>
        <p:spPr>
          <a:xfrm>
            <a:off x="8426516" y="3486443"/>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8" y="95635"/>
                  <a:pt x="0" y="74226"/>
                  <a:pt x="0" y="47817"/>
                </a:cubicBezTo>
                <a:cubicBezTo>
                  <a:pt x="0" y="21409"/>
                  <a:pt x="21408" y="0"/>
                  <a:pt x="47817" y="0"/>
                </a:cubicBezTo>
                <a:cubicBezTo>
                  <a:pt x="74226" y="0"/>
                  <a:pt x="95634" y="21409"/>
                  <a:pt x="95634" y="47817"/>
                </a:cubicBezTo>
                <a:close/>
              </a:path>
            </a:pathLst>
          </a:custGeom>
          <a:noFill/>
          <a:ln w="12700" cap="flat">
            <a:solidFill>
              <a:schemeClr val="accent6"/>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527" name="Freeform: Shape 1664">
            <a:extLst>
              <a:ext uri="{FF2B5EF4-FFF2-40B4-BE49-F238E27FC236}">
                <a16:creationId xmlns="" xmlns:a16="http://schemas.microsoft.com/office/drawing/2014/main" id="{5E08CC2A-84C1-754B-A0F3-B177376EC163}"/>
              </a:ext>
            </a:extLst>
          </p:cNvPr>
          <p:cNvSpPr/>
          <p:nvPr/>
        </p:nvSpPr>
        <p:spPr>
          <a:xfrm>
            <a:off x="8337434" y="3364678"/>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9" y="95635"/>
                  <a:pt x="0" y="74226"/>
                  <a:pt x="0" y="47817"/>
                </a:cubicBezTo>
                <a:cubicBezTo>
                  <a:pt x="0" y="21409"/>
                  <a:pt x="21409" y="0"/>
                  <a:pt x="47817" y="0"/>
                </a:cubicBezTo>
                <a:cubicBezTo>
                  <a:pt x="74226" y="0"/>
                  <a:pt x="95634" y="21408"/>
                  <a:pt x="95634" y="47817"/>
                </a:cubicBezTo>
                <a:close/>
              </a:path>
            </a:pathLst>
          </a:custGeom>
          <a:noFill/>
          <a:ln w="12700" cap="flat">
            <a:solidFill>
              <a:schemeClr val="accent6"/>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528" name="Freeform: Shape 1665">
            <a:extLst>
              <a:ext uri="{FF2B5EF4-FFF2-40B4-BE49-F238E27FC236}">
                <a16:creationId xmlns="" xmlns:a16="http://schemas.microsoft.com/office/drawing/2014/main" id="{64087AAC-36DA-6D41-B629-98930E1DF052}"/>
              </a:ext>
            </a:extLst>
          </p:cNvPr>
          <p:cNvSpPr/>
          <p:nvPr/>
        </p:nvSpPr>
        <p:spPr>
          <a:xfrm>
            <a:off x="8326611" y="3288224"/>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8" y="95635"/>
                  <a:pt x="0" y="74226"/>
                  <a:pt x="0" y="47817"/>
                </a:cubicBezTo>
                <a:cubicBezTo>
                  <a:pt x="0" y="21409"/>
                  <a:pt x="21408" y="0"/>
                  <a:pt x="47817" y="0"/>
                </a:cubicBezTo>
                <a:cubicBezTo>
                  <a:pt x="74226" y="0"/>
                  <a:pt x="95634" y="21408"/>
                  <a:pt x="95634" y="47817"/>
                </a:cubicBezTo>
                <a:close/>
              </a:path>
            </a:pathLst>
          </a:custGeom>
          <a:noFill/>
          <a:ln w="12700" cap="flat">
            <a:solidFill>
              <a:schemeClr val="accent6"/>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529" name="Freeform: Shape 1666">
            <a:extLst>
              <a:ext uri="{FF2B5EF4-FFF2-40B4-BE49-F238E27FC236}">
                <a16:creationId xmlns="" xmlns:a16="http://schemas.microsoft.com/office/drawing/2014/main" id="{8BD473AC-AFA7-1F4D-918F-A5B94D70290C}"/>
              </a:ext>
            </a:extLst>
          </p:cNvPr>
          <p:cNvSpPr/>
          <p:nvPr/>
        </p:nvSpPr>
        <p:spPr>
          <a:xfrm>
            <a:off x="8319951" y="3288224"/>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8" y="95635"/>
                  <a:pt x="0" y="74226"/>
                  <a:pt x="0" y="47817"/>
                </a:cubicBezTo>
                <a:cubicBezTo>
                  <a:pt x="0" y="21409"/>
                  <a:pt x="21408" y="0"/>
                  <a:pt x="47817" y="0"/>
                </a:cubicBezTo>
                <a:cubicBezTo>
                  <a:pt x="74226" y="0"/>
                  <a:pt x="95634" y="21408"/>
                  <a:pt x="95634" y="47817"/>
                </a:cubicBezTo>
                <a:close/>
              </a:path>
            </a:pathLst>
          </a:custGeom>
          <a:noFill/>
          <a:ln w="12700" cap="flat">
            <a:solidFill>
              <a:schemeClr val="accent6"/>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530" name="Freeform: Shape 1667">
            <a:extLst>
              <a:ext uri="{FF2B5EF4-FFF2-40B4-BE49-F238E27FC236}">
                <a16:creationId xmlns="" xmlns:a16="http://schemas.microsoft.com/office/drawing/2014/main" id="{392849FA-B0C8-1840-A94A-EB67A6CF124F}"/>
              </a:ext>
            </a:extLst>
          </p:cNvPr>
          <p:cNvSpPr/>
          <p:nvPr/>
        </p:nvSpPr>
        <p:spPr>
          <a:xfrm>
            <a:off x="8302466" y="3288224"/>
            <a:ext cx="58278" cy="66073"/>
          </a:xfrm>
          <a:custGeom>
            <a:avLst/>
            <a:gdLst>
              <a:gd name="connsiteX0" fmla="*/ 95635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5"/>
                  <a:pt x="47817" y="95635"/>
                </a:cubicBezTo>
                <a:cubicBezTo>
                  <a:pt x="21409" y="95635"/>
                  <a:pt x="0" y="74226"/>
                  <a:pt x="0" y="47817"/>
                </a:cubicBezTo>
                <a:cubicBezTo>
                  <a:pt x="0" y="21409"/>
                  <a:pt x="21409" y="0"/>
                  <a:pt x="47817" y="0"/>
                </a:cubicBezTo>
                <a:cubicBezTo>
                  <a:pt x="74226" y="0"/>
                  <a:pt x="95635" y="21408"/>
                  <a:pt x="95635" y="47817"/>
                </a:cubicBezTo>
                <a:close/>
              </a:path>
            </a:pathLst>
          </a:custGeom>
          <a:noFill/>
          <a:ln w="12700" cap="flat">
            <a:solidFill>
              <a:schemeClr val="accent6"/>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531" name="Freeform: Shape 1668">
            <a:extLst>
              <a:ext uri="{FF2B5EF4-FFF2-40B4-BE49-F238E27FC236}">
                <a16:creationId xmlns="" xmlns:a16="http://schemas.microsoft.com/office/drawing/2014/main" id="{7A04B338-0C81-8247-A519-FA722B314A48}"/>
              </a:ext>
            </a:extLst>
          </p:cNvPr>
          <p:cNvSpPr/>
          <p:nvPr/>
        </p:nvSpPr>
        <p:spPr>
          <a:xfrm>
            <a:off x="8288315" y="3288224"/>
            <a:ext cx="58278" cy="66073"/>
          </a:xfrm>
          <a:custGeom>
            <a:avLst/>
            <a:gdLst>
              <a:gd name="connsiteX0" fmla="*/ 95635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5"/>
                  <a:pt x="47817" y="95635"/>
                </a:cubicBezTo>
                <a:cubicBezTo>
                  <a:pt x="21409" y="95635"/>
                  <a:pt x="0" y="74226"/>
                  <a:pt x="0" y="47817"/>
                </a:cubicBezTo>
                <a:cubicBezTo>
                  <a:pt x="0" y="21409"/>
                  <a:pt x="21409" y="0"/>
                  <a:pt x="47817" y="0"/>
                </a:cubicBezTo>
                <a:cubicBezTo>
                  <a:pt x="74226" y="0"/>
                  <a:pt x="95635" y="21408"/>
                  <a:pt x="95635" y="47817"/>
                </a:cubicBezTo>
                <a:close/>
              </a:path>
            </a:pathLst>
          </a:custGeom>
          <a:noFill/>
          <a:ln w="12700" cap="flat">
            <a:solidFill>
              <a:schemeClr val="accent6"/>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532" name="Freeform: Shape 1669">
            <a:extLst>
              <a:ext uri="{FF2B5EF4-FFF2-40B4-BE49-F238E27FC236}">
                <a16:creationId xmlns="" xmlns:a16="http://schemas.microsoft.com/office/drawing/2014/main" id="{03B7E935-DEEE-4243-A4E2-9EEA8641859B}"/>
              </a:ext>
            </a:extLst>
          </p:cNvPr>
          <p:cNvSpPr/>
          <p:nvPr/>
        </p:nvSpPr>
        <p:spPr>
          <a:xfrm>
            <a:off x="8274161" y="3288224"/>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8" y="95635"/>
                  <a:pt x="0" y="74226"/>
                  <a:pt x="0" y="47817"/>
                </a:cubicBezTo>
                <a:cubicBezTo>
                  <a:pt x="0" y="21409"/>
                  <a:pt x="21408" y="0"/>
                  <a:pt x="47817" y="0"/>
                </a:cubicBezTo>
                <a:cubicBezTo>
                  <a:pt x="74226" y="0"/>
                  <a:pt x="95634" y="21408"/>
                  <a:pt x="95634" y="47817"/>
                </a:cubicBezTo>
                <a:close/>
              </a:path>
            </a:pathLst>
          </a:custGeom>
          <a:noFill/>
          <a:ln w="12700" cap="flat">
            <a:solidFill>
              <a:schemeClr val="accent6"/>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533" name="Freeform: Shape 1670">
            <a:extLst>
              <a:ext uri="{FF2B5EF4-FFF2-40B4-BE49-F238E27FC236}">
                <a16:creationId xmlns="" xmlns:a16="http://schemas.microsoft.com/office/drawing/2014/main" id="{A285D813-2723-1247-AFA7-62048E4A91D2}"/>
              </a:ext>
            </a:extLst>
          </p:cNvPr>
          <p:cNvSpPr/>
          <p:nvPr/>
        </p:nvSpPr>
        <p:spPr>
          <a:xfrm>
            <a:off x="8259175" y="3288224"/>
            <a:ext cx="58278" cy="66073"/>
          </a:xfrm>
          <a:custGeom>
            <a:avLst/>
            <a:gdLst>
              <a:gd name="connsiteX0" fmla="*/ 95635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5"/>
                  <a:pt x="47817" y="95635"/>
                </a:cubicBezTo>
                <a:cubicBezTo>
                  <a:pt x="21409" y="95635"/>
                  <a:pt x="0" y="74226"/>
                  <a:pt x="0" y="47817"/>
                </a:cubicBezTo>
                <a:cubicBezTo>
                  <a:pt x="0" y="21409"/>
                  <a:pt x="21409" y="0"/>
                  <a:pt x="47817" y="0"/>
                </a:cubicBezTo>
                <a:cubicBezTo>
                  <a:pt x="74226" y="0"/>
                  <a:pt x="95635" y="21408"/>
                  <a:pt x="95635" y="47817"/>
                </a:cubicBezTo>
                <a:close/>
              </a:path>
            </a:pathLst>
          </a:custGeom>
          <a:noFill/>
          <a:ln w="12700" cap="flat">
            <a:solidFill>
              <a:schemeClr val="accent6"/>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534" name="Freeform: Shape 1671">
            <a:extLst>
              <a:ext uri="{FF2B5EF4-FFF2-40B4-BE49-F238E27FC236}">
                <a16:creationId xmlns="" xmlns:a16="http://schemas.microsoft.com/office/drawing/2014/main" id="{58B8355D-85BA-A04F-9A34-47D8BE862614}"/>
              </a:ext>
            </a:extLst>
          </p:cNvPr>
          <p:cNvSpPr/>
          <p:nvPr/>
        </p:nvSpPr>
        <p:spPr>
          <a:xfrm>
            <a:off x="9381431" y="4185873"/>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8" y="95635"/>
                  <a:pt x="0" y="74226"/>
                  <a:pt x="0" y="47817"/>
                </a:cubicBezTo>
                <a:cubicBezTo>
                  <a:pt x="0" y="21409"/>
                  <a:pt x="21409" y="0"/>
                  <a:pt x="47817" y="0"/>
                </a:cubicBezTo>
                <a:cubicBezTo>
                  <a:pt x="74226" y="0"/>
                  <a:pt x="95634" y="21409"/>
                  <a:pt x="95634" y="47817"/>
                </a:cubicBezTo>
                <a:close/>
              </a:path>
            </a:pathLst>
          </a:custGeom>
          <a:noFill/>
          <a:ln w="12700" cap="flat">
            <a:solidFill>
              <a:schemeClr val="accent6"/>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535" name="Freeform: Shape 1672">
            <a:extLst>
              <a:ext uri="{FF2B5EF4-FFF2-40B4-BE49-F238E27FC236}">
                <a16:creationId xmlns="" xmlns:a16="http://schemas.microsoft.com/office/drawing/2014/main" id="{26FD1F35-A128-744A-BFFF-65F4C2E63BB2}"/>
              </a:ext>
            </a:extLst>
          </p:cNvPr>
          <p:cNvSpPr/>
          <p:nvPr/>
        </p:nvSpPr>
        <p:spPr>
          <a:xfrm>
            <a:off x="7063658" y="2274475"/>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9" y="95635"/>
                  <a:pt x="0" y="74226"/>
                  <a:pt x="0" y="47817"/>
                </a:cubicBezTo>
                <a:cubicBezTo>
                  <a:pt x="0" y="21409"/>
                  <a:pt x="21409" y="0"/>
                  <a:pt x="47817" y="0"/>
                </a:cubicBezTo>
                <a:cubicBezTo>
                  <a:pt x="74226" y="0"/>
                  <a:pt x="95634" y="21409"/>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536" name="Freeform: Shape 1673">
            <a:extLst>
              <a:ext uri="{FF2B5EF4-FFF2-40B4-BE49-F238E27FC236}">
                <a16:creationId xmlns="" xmlns:a16="http://schemas.microsoft.com/office/drawing/2014/main" id="{048F8EA9-4341-D446-A468-1555736FCF58}"/>
              </a:ext>
            </a:extLst>
          </p:cNvPr>
          <p:cNvSpPr/>
          <p:nvPr/>
        </p:nvSpPr>
        <p:spPr>
          <a:xfrm>
            <a:off x="6969577" y="2310340"/>
            <a:ext cx="4495682" cy="1991628"/>
          </a:xfrm>
          <a:custGeom>
            <a:avLst/>
            <a:gdLst>
              <a:gd name="connsiteX0" fmla="*/ 6805150 w 6795082"/>
              <a:gd name="connsiteY0" fmla="*/ 2656374 h 2655115"/>
              <a:gd name="connsiteX1" fmla="*/ 5683961 w 6795082"/>
              <a:gd name="connsiteY1" fmla="*/ 2656374 h 2655115"/>
              <a:gd name="connsiteX2" fmla="*/ 5683961 w 6795082"/>
              <a:gd name="connsiteY2" fmla="*/ 2505372 h 2655115"/>
              <a:gd name="connsiteX3" fmla="*/ 5456200 w 6795082"/>
              <a:gd name="connsiteY3" fmla="*/ 2505372 h 2655115"/>
              <a:gd name="connsiteX4" fmla="*/ 5456200 w 6795082"/>
              <a:gd name="connsiteY4" fmla="*/ 2412254 h 2655115"/>
              <a:gd name="connsiteX5" fmla="*/ 5207047 w 6795082"/>
              <a:gd name="connsiteY5" fmla="*/ 2412254 h 2655115"/>
              <a:gd name="connsiteX6" fmla="*/ 5207047 w 6795082"/>
              <a:gd name="connsiteY6" fmla="*/ 2358145 h 2655115"/>
              <a:gd name="connsiteX7" fmla="*/ 5144129 w 6795082"/>
              <a:gd name="connsiteY7" fmla="*/ 2358145 h 2655115"/>
              <a:gd name="connsiteX8" fmla="*/ 5144129 w 6795082"/>
              <a:gd name="connsiteY8" fmla="*/ 2299003 h 2655115"/>
              <a:gd name="connsiteX9" fmla="*/ 4975511 w 6795082"/>
              <a:gd name="connsiteY9" fmla="*/ 2299003 h 2655115"/>
              <a:gd name="connsiteX10" fmla="*/ 4975511 w 6795082"/>
              <a:gd name="connsiteY10" fmla="*/ 2244894 h 2655115"/>
              <a:gd name="connsiteX11" fmla="*/ 4951602 w 6795082"/>
              <a:gd name="connsiteY11" fmla="*/ 2244894 h 2655115"/>
              <a:gd name="connsiteX12" fmla="*/ 4951602 w 6795082"/>
              <a:gd name="connsiteY12" fmla="*/ 2199594 h 2655115"/>
              <a:gd name="connsiteX13" fmla="*/ 4878618 w 6795082"/>
              <a:gd name="connsiteY13" fmla="*/ 2199594 h 2655115"/>
              <a:gd name="connsiteX14" fmla="*/ 4878618 w 6795082"/>
              <a:gd name="connsiteY14" fmla="*/ 2149260 h 2655115"/>
              <a:gd name="connsiteX15" fmla="*/ 4845901 w 6795082"/>
              <a:gd name="connsiteY15" fmla="*/ 2149260 h 2655115"/>
              <a:gd name="connsiteX16" fmla="*/ 4845901 w 6795082"/>
              <a:gd name="connsiteY16" fmla="*/ 2107734 h 2655115"/>
              <a:gd name="connsiteX17" fmla="*/ 4703707 w 6795082"/>
              <a:gd name="connsiteY17" fmla="*/ 2107734 h 2655115"/>
              <a:gd name="connsiteX18" fmla="*/ 4703707 w 6795082"/>
              <a:gd name="connsiteY18" fmla="*/ 2069984 h 2655115"/>
              <a:gd name="connsiteX19" fmla="*/ 4595489 w 6795082"/>
              <a:gd name="connsiteY19" fmla="*/ 2069984 h 2655115"/>
              <a:gd name="connsiteX20" fmla="*/ 4595489 w 6795082"/>
              <a:gd name="connsiteY20" fmla="*/ 2030975 h 2655115"/>
              <a:gd name="connsiteX21" fmla="*/ 4444487 w 6795082"/>
              <a:gd name="connsiteY21" fmla="*/ 2030975 h 2655115"/>
              <a:gd name="connsiteX22" fmla="*/ 4444487 w 6795082"/>
              <a:gd name="connsiteY22" fmla="*/ 1996999 h 2655115"/>
              <a:gd name="connsiteX23" fmla="*/ 4267061 w 6795082"/>
              <a:gd name="connsiteY23" fmla="*/ 1996999 h 2655115"/>
              <a:gd name="connsiteX24" fmla="*/ 4267061 w 6795082"/>
              <a:gd name="connsiteY24" fmla="*/ 1968057 h 2655115"/>
              <a:gd name="connsiteX25" fmla="*/ 4238118 w 6795082"/>
              <a:gd name="connsiteY25" fmla="*/ 1968057 h 2655115"/>
              <a:gd name="connsiteX26" fmla="*/ 4238118 w 6795082"/>
              <a:gd name="connsiteY26" fmla="*/ 1931565 h 2655115"/>
              <a:gd name="connsiteX27" fmla="*/ 4214210 w 6795082"/>
              <a:gd name="connsiteY27" fmla="*/ 1931565 h 2655115"/>
              <a:gd name="connsiteX28" fmla="*/ 4214210 w 6795082"/>
              <a:gd name="connsiteY28" fmla="*/ 1893815 h 2655115"/>
              <a:gd name="connsiteX29" fmla="*/ 4204143 w 6795082"/>
              <a:gd name="connsiteY29" fmla="*/ 1893815 h 2655115"/>
              <a:gd name="connsiteX30" fmla="*/ 4204143 w 6795082"/>
              <a:gd name="connsiteY30" fmla="*/ 1862356 h 2655115"/>
              <a:gd name="connsiteX31" fmla="*/ 4131159 w 6795082"/>
              <a:gd name="connsiteY31" fmla="*/ 1862356 h 2655115"/>
              <a:gd name="connsiteX32" fmla="*/ 4131159 w 6795082"/>
              <a:gd name="connsiteY32" fmla="*/ 1837189 h 2655115"/>
              <a:gd name="connsiteX33" fmla="*/ 4087116 w 6795082"/>
              <a:gd name="connsiteY33" fmla="*/ 1837189 h 2655115"/>
              <a:gd name="connsiteX34" fmla="*/ 4087116 w 6795082"/>
              <a:gd name="connsiteY34" fmla="*/ 1810764 h 2655115"/>
              <a:gd name="connsiteX35" fmla="*/ 3894589 w 6795082"/>
              <a:gd name="connsiteY35" fmla="*/ 1810764 h 2655115"/>
              <a:gd name="connsiteX36" fmla="*/ 3894589 w 6795082"/>
              <a:gd name="connsiteY36" fmla="*/ 1771755 h 2655115"/>
              <a:gd name="connsiteX37" fmla="*/ 3860614 w 6795082"/>
              <a:gd name="connsiteY37" fmla="*/ 1771755 h 2655115"/>
              <a:gd name="connsiteX38" fmla="*/ 3860614 w 6795082"/>
              <a:gd name="connsiteY38" fmla="*/ 1762946 h 2655115"/>
              <a:gd name="connsiteX39" fmla="*/ 3748621 w 6795082"/>
              <a:gd name="connsiteY39" fmla="*/ 1762946 h 2655115"/>
              <a:gd name="connsiteX40" fmla="*/ 3748621 w 6795082"/>
              <a:gd name="connsiteY40" fmla="*/ 1742813 h 2655115"/>
              <a:gd name="connsiteX41" fmla="*/ 3736037 w 6795082"/>
              <a:gd name="connsiteY41" fmla="*/ 1742813 h 2655115"/>
              <a:gd name="connsiteX42" fmla="*/ 3736037 w 6795082"/>
              <a:gd name="connsiteY42" fmla="*/ 1716388 h 2655115"/>
              <a:gd name="connsiteX43" fmla="*/ 3668086 w 6795082"/>
              <a:gd name="connsiteY43" fmla="*/ 1716388 h 2655115"/>
              <a:gd name="connsiteX44" fmla="*/ 3668086 w 6795082"/>
              <a:gd name="connsiteY44" fmla="*/ 1634595 h 2655115"/>
              <a:gd name="connsiteX45" fmla="*/ 3586294 w 6795082"/>
              <a:gd name="connsiteY45" fmla="*/ 1634595 h 2655115"/>
              <a:gd name="connsiteX46" fmla="*/ 3586294 w 6795082"/>
              <a:gd name="connsiteY46" fmla="*/ 1605653 h 2655115"/>
              <a:gd name="connsiteX47" fmla="*/ 3574969 w 6795082"/>
              <a:gd name="connsiteY47" fmla="*/ 1605653 h 2655115"/>
              <a:gd name="connsiteX48" fmla="*/ 3574969 w 6795082"/>
              <a:gd name="connsiteY48" fmla="*/ 1577969 h 2655115"/>
              <a:gd name="connsiteX49" fmla="*/ 3562385 w 6795082"/>
              <a:gd name="connsiteY49" fmla="*/ 1577969 h 2655115"/>
              <a:gd name="connsiteX50" fmla="*/ 3562385 w 6795082"/>
              <a:gd name="connsiteY50" fmla="*/ 1541477 h 2655115"/>
              <a:gd name="connsiteX51" fmla="*/ 3546026 w 6795082"/>
              <a:gd name="connsiteY51" fmla="*/ 1541477 h 2655115"/>
              <a:gd name="connsiteX52" fmla="*/ 3546026 w 6795082"/>
              <a:gd name="connsiteY52" fmla="*/ 1489885 h 2655115"/>
              <a:gd name="connsiteX53" fmla="*/ 3527151 w 6795082"/>
              <a:gd name="connsiteY53" fmla="*/ 1489885 h 2655115"/>
              <a:gd name="connsiteX54" fmla="*/ 3527151 w 6795082"/>
              <a:gd name="connsiteY54" fmla="*/ 1449618 h 2655115"/>
              <a:gd name="connsiteX55" fmla="*/ 3488142 w 6795082"/>
              <a:gd name="connsiteY55" fmla="*/ 1449618 h 2655115"/>
              <a:gd name="connsiteX56" fmla="*/ 3488142 w 6795082"/>
              <a:gd name="connsiteY56" fmla="*/ 1420676 h 2655115"/>
              <a:gd name="connsiteX57" fmla="*/ 3412641 w 6795082"/>
              <a:gd name="connsiteY57" fmla="*/ 1420676 h 2655115"/>
              <a:gd name="connsiteX58" fmla="*/ 3412641 w 6795082"/>
              <a:gd name="connsiteY58" fmla="*/ 1394250 h 2655115"/>
              <a:gd name="connsiteX59" fmla="*/ 3396283 w 6795082"/>
              <a:gd name="connsiteY59" fmla="*/ 1394250 h 2655115"/>
              <a:gd name="connsiteX60" fmla="*/ 3396283 w 6795082"/>
              <a:gd name="connsiteY60" fmla="*/ 1367825 h 2655115"/>
              <a:gd name="connsiteX61" fmla="*/ 3286807 w 6795082"/>
              <a:gd name="connsiteY61" fmla="*/ 1367825 h 2655115"/>
              <a:gd name="connsiteX62" fmla="*/ 3286807 w 6795082"/>
              <a:gd name="connsiteY62" fmla="*/ 1345175 h 2655115"/>
              <a:gd name="connsiteX63" fmla="*/ 3280515 w 6795082"/>
              <a:gd name="connsiteY63" fmla="*/ 1345175 h 2655115"/>
              <a:gd name="connsiteX64" fmla="*/ 3280515 w 6795082"/>
              <a:gd name="connsiteY64" fmla="*/ 1314974 h 2655115"/>
              <a:gd name="connsiteX65" fmla="*/ 3269190 w 6795082"/>
              <a:gd name="connsiteY65" fmla="*/ 1314974 h 2655115"/>
              <a:gd name="connsiteX66" fmla="*/ 3269190 w 6795082"/>
              <a:gd name="connsiteY66" fmla="*/ 1297358 h 2655115"/>
              <a:gd name="connsiteX67" fmla="*/ 3144613 w 6795082"/>
              <a:gd name="connsiteY67" fmla="*/ 1297358 h 2655115"/>
              <a:gd name="connsiteX68" fmla="*/ 3144613 w 6795082"/>
              <a:gd name="connsiteY68" fmla="*/ 1268415 h 2655115"/>
              <a:gd name="connsiteX69" fmla="*/ 3133288 w 6795082"/>
              <a:gd name="connsiteY69" fmla="*/ 1268415 h 2655115"/>
              <a:gd name="connsiteX70" fmla="*/ 3133288 w 6795082"/>
              <a:gd name="connsiteY70" fmla="*/ 1243248 h 2655115"/>
              <a:gd name="connsiteX71" fmla="*/ 3074146 w 6795082"/>
              <a:gd name="connsiteY71" fmla="*/ 1243248 h 2655115"/>
              <a:gd name="connsiteX72" fmla="*/ 3074146 w 6795082"/>
              <a:gd name="connsiteY72" fmla="*/ 1216823 h 2655115"/>
              <a:gd name="connsiteX73" fmla="*/ 3037654 w 6795082"/>
              <a:gd name="connsiteY73" fmla="*/ 1216823 h 2655115"/>
              <a:gd name="connsiteX74" fmla="*/ 3037654 w 6795082"/>
              <a:gd name="connsiteY74" fmla="*/ 1199206 h 2655115"/>
              <a:gd name="connsiteX75" fmla="*/ 2984803 w 6795082"/>
              <a:gd name="connsiteY75" fmla="*/ 1199206 h 2655115"/>
              <a:gd name="connsiteX76" fmla="*/ 2984803 w 6795082"/>
              <a:gd name="connsiteY76" fmla="*/ 1175298 h 2655115"/>
              <a:gd name="connsiteX77" fmla="*/ 2934469 w 6795082"/>
              <a:gd name="connsiteY77" fmla="*/ 1175298 h 2655115"/>
              <a:gd name="connsiteX78" fmla="*/ 2934469 w 6795082"/>
              <a:gd name="connsiteY78" fmla="*/ 1147614 h 2655115"/>
              <a:gd name="connsiteX79" fmla="*/ 2924402 w 6795082"/>
              <a:gd name="connsiteY79" fmla="*/ 1147614 h 2655115"/>
              <a:gd name="connsiteX80" fmla="*/ 2924402 w 6795082"/>
              <a:gd name="connsiteY80" fmla="*/ 1097280 h 2655115"/>
              <a:gd name="connsiteX81" fmla="*/ 2744458 w 6795082"/>
              <a:gd name="connsiteY81" fmla="*/ 1097280 h 2655115"/>
              <a:gd name="connsiteX82" fmla="*/ 2744458 w 6795082"/>
              <a:gd name="connsiteY82" fmla="*/ 1070855 h 2655115"/>
              <a:gd name="connsiteX83" fmla="*/ 2645049 w 6795082"/>
              <a:gd name="connsiteY83" fmla="*/ 1070855 h 2655115"/>
              <a:gd name="connsiteX84" fmla="*/ 2645049 w 6795082"/>
              <a:gd name="connsiteY84" fmla="*/ 1048204 h 2655115"/>
              <a:gd name="connsiteX85" fmla="*/ 2569548 w 6795082"/>
              <a:gd name="connsiteY85" fmla="*/ 1048204 h 2655115"/>
              <a:gd name="connsiteX86" fmla="*/ 2569548 w 6795082"/>
              <a:gd name="connsiteY86" fmla="*/ 1019262 h 2655115"/>
              <a:gd name="connsiteX87" fmla="*/ 2520472 w 6795082"/>
              <a:gd name="connsiteY87" fmla="*/ 1019262 h 2655115"/>
              <a:gd name="connsiteX88" fmla="*/ 2520472 w 6795082"/>
              <a:gd name="connsiteY88" fmla="*/ 1006679 h 2655115"/>
              <a:gd name="connsiteX89" fmla="*/ 2485239 w 6795082"/>
              <a:gd name="connsiteY89" fmla="*/ 1006679 h 2655115"/>
              <a:gd name="connsiteX90" fmla="*/ 2485239 w 6795082"/>
              <a:gd name="connsiteY90" fmla="*/ 975220 h 2655115"/>
              <a:gd name="connsiteX91" fmla="*/ 2429871 w 6795082"/>
              <a:gd name="connsiteY91" fmla="*/ 975220 h 2655115"/>
              <a:gd name="connsiteX92" fmla="*/ 2429871 w 6795082"/>
              <a:gd name="connsiteY92" fmla="*/ 945020 h 2655115"/>
              <a:gd name="connsiteX93" fmla="*/ 2377021 w 6795082"/>
              <a:gd name="connsiteY93" fmla="*/ 945020 h 2655115"/>
              <a:gd name="connsiteX94" fmla="*/ 2377021 w 6795082"/>
              <a:gd name="connsiteY94" fmla="*/ 902236 h 2655115"/>
              <a:gd name="connsiteX95" fmla="*/ 2299003 w 6795082"/>
              <a:gd name="connsiteY95" fmla="*/ 902236 h 2655115"/>
              <a:gd name="connsiteX96" fmla="*/ 2299003 w 6795082"/>
              <a:gd name="connsiteY96" fmla="*/ 875811 h 2655115"/>
              <a:gd name="connsiteX97" fmla="*/ 2278869 w 6795082"/>
              <a:gd name="connsiteY97" fmla="*/ 875811 h 2655115"/>
              <a:gd name="connsiteX98" fmla="*/ 2278869 w 6795082"/>
              <a:gd name="connsiteY98" fmla="*/ 856935 h 2655115"/>
              <a:gd name="connsiteX99" fmla="*/ 2252444 w 6795082"/>
              <a:gd name="connsiteY99" fmla="*/ 856935 h 2655115"/>
              <a:gd name="connsiteX100" fmla="*/ 2252444 w 6795082"/>
              <a:gd name="connsiteY100" fmla="*/ 829252 h 2655115"/>
              <a:gd name="connsiteX101" fmla="*/ 2252444 w 6795082"/>
              <a:gd name="connsiteY101" fmla="*/ 806602 h 2655115"/>
              <a:gd name="connsiteX102" fmla="*/ 2244894 w 6795082"/>
              <a:gd name="connsiteY102" fmla="*/ 806602 h 2655115"/>
              <a:gd name="connsiteX103" fmla="*/ 2244894 w 6795082"/>
              <a:gd name="connsiteY103" fmla="*/ 783951 h 2655115"/>
              <a:gd name="connsiteX104" fmla="*/ 2223502 w 6795082"/>
              <a:gd name="connsiteY104" fmla="*/ 783951 h 2655115"/>
              <a:gd name="connsiteX105" fmla="*/ 2223502 w 6795082"/>
              <a:gd name="connsiteY105" fmla="*/ 736134 h 2655115"/>
              <a:gd name="connsiteX106" fmla="*/ 2075017 w 6795082"/>
              <a:gd name="connsiteY106" fmla="*/ 736134 h 2655115"/>
              <a:gd name="connsiteX107" fmla="*/ 2075017 w 6795082"/>
              <a:gd name="connsiteY107" fmla="*/ 717259 h 2655115"/>
              <a:gd name="connsiteX108" fmla="*/ 2058658 w 6795082"/>
              <a:gd name="connsiteY108" fmla="*/ 717259 h 2655115"/>
              <a:gd name="connsiteX109" fmla="*/ 2058658 w 6795082"/>
              <a:gd name="connsiteY109" fmla="*/ 690833 h 2655115"/>
              <a:gd name="connsiteX110" fmla="*/ 1990708 w 6795082"/>
              <a:gd name="connsiteY110" fmla="*/ 690833 h 2655115"/>
              <a:gd name="connsiteX111" fmla="*/ 1990708 w 6795082"/>
              <a:gd name="connsiteY111" fmla="*/ 666925 h 2655115"/>
              <a:gd name="connsiteX112" fmla="*/ 1961766 w 6795082"/>
              <a:gd name="connsiteY112" fmla="*/ 666925 h 2655115"/>
              <a:gd name="connsiteX113" fmla="*/ 1961766 w 6795082"/>
              <a:gd name="connsiteY113" fmla="*/ 641758 h 2655115"/>
              <a:gd name="connsiteX114" fmla="*/ 1941632 w 6795082"/>
              <a:gd name="connsiteY114" fmla="*/ 641758 h 2655115"/>
              <a:gd name="connsiteX115" fmla="*/ 1941632 w 6795082"/>
              <a:gd name="connsiteY115" fmla="*/ 592682 h 2655115"/>
              <a:gd name="connsiteX116" fmla="*/ 1924015 w 6795082"/>
              <a:gd name="connsiteY116" fmla="*/ 592682 h 2655115"/>
              <a:gd name="connsiteX117" fmla="*/ 1924015 w 6795082"/>
              <a:gd name="connsiteY117" fmla="*/ 546123 h 2655115"/>
              <a:gd name="connsiteX118" fmla="*/ 1881231 w 6795082"/>
              <a:gd name="connsiteY118" fmla="*/ 546123 h 2655115"/>
              <a:gd name="connsiteX119" fmla="*/ 1881231 w 6795082"/>
              <a:gd name="connsiteY119" fmla="*/ 528506 h 2655115"/>
              <a:gd name="connsiteX120" fmla="*/ 1881231 w 6795082"/>
              <a:gd name="connsiteY120" fmla="*/ 484464 h 2655115"/>
              <a:gd name="connsiteX121" fmla="*/ 1823347 w 6795082"/>
              <a:gd name="connsiteY121" fmla="*/ 484464 h 2655115"/>
              <a:gd name="connsiteX122" fmla="*/ 1823347 w 6795082"/>
              <a:gd name="connsiteY122" fmla="*/ 456781 h 2655115"/>
              <a:gd name="connsiteX123" fmla="*/ 1808247 w 6795082"/>
              <a:gd name="connsiteY123" fmla="*/ 456781 h 2655115"/>
              <a:gd name="connsiteX124" fmla="*/ 1808247 w 6795082"/>
              <a:gd name="connsiteY124" fmla="*/ 434130 h 2655115"/>
              <a:gd name="connsiteX125" fmla="*/ 1682412 w 6795082"/>
              <a:gd name="connsiteY125" fmla="*/ 434130 h 2655115"/>
              <a:gd name="connsiteX126" fmla="*/ 1682412 w 6795082"/>
              <a:gd name="connsiteY126" fmla="*/ 410222 h 2655115"/>
              <a:gd name="connsiteX127" fmla="*/ 1512535 w 6795082"/>
              <a:gd name="connsiteY127" fmla="*/ 410222 h 2655115"/>
              <a:gd name="connsiteX128" fmla="*/ 1512535 w 6795082"/>
              <a:gd name="connsiteY128" fmla="*/ 391346 h 2655115"/>
              <a:gd name="connsiteX129" fmla="*/ 1341400 w 6795082"/>
              <a:gd name="connsiteY129" fmla="*/ 391346 h 2655115"/>
              <a:gd name="connsiteX130" fmla="*/ 1341400 w 6795082"/>
              <a:gd name="connsiteY130" fmla="*/ 362404 h 2655115"/>
              <a:gd name="connsiteX131" fmla="*/ 1265899 w 6795082"/>
              <a:gd name="connsiteY131" fmla="*/ 362404 h 2655115"/>
              <a:gd name="connsiteX132" fmla="*/ 1265899 w 6795082"/>
              <a:gd name="connsiteY132" fmla="*/ 342271 h 2655115"/>
              <a:gd name="connsiteX133" fmla="*/ 1252057 w 6795082"/>
              <a:gd name="connsiteY133" fmla="*/ 342271 h 2655115"/>
              <a:gd name="connsiteX134" fmla="*/ 1252057 w 6795082"/>
              <a:gd name="connsiteY134" fmla="*/ 318362 h 2655115"/>
              <a:gd name="connsiteX135" fmla="*/ 1205498 w 6795082"/>
              <a:gd name="connsiteY135" fmla="*/ 318362 h 2655115"/>
              <a:gd name="connsiteX136" fmla="*/ 1205498 w 6795082"/>
              <a:gd name="connsiteY136" fmla="*/ 295712 h 2655115"/>
              <a:gd name="connsiteX137" fmla="*/ 1177814 w 6795082"/>
              <a:gd name="connsiteY137" fmla="*/ 295712 h 2655115"/>
              <a:gd name="connsiteX138" fmla="*/ 1177814 w 6795082"/>
              <a:gd name="connsiteY138" fmla="*/ 276837 h 2655115"/>
              <a:gd name="connsiteX139" fmla="*/ 1166489 w 6795082"/>
              <a:gd name="connsiteY139" fmla="*/ 276837 h 2655115"/>
              <a:gd name="connsiteX140" fmla="*/ 1166489 w 6795082"/>
              <a:gd name="connsiteY140" fmla="*/ 251670 h 2655115"/>
              <a:gd name="connsiteX141" fmla="*/ 1079663 w 6795082"/>
              <a:gd name="connsiteY141" fmla="*/ 251670 h 2655115"/>
              <a:gd name="connsiteX142" fmla="*/ 1079663 w 6795082"/>
              <a:gd name="connsiteY142" fmla="*/ 226503 h 2655115"/>
              <a:gd name="connsiteX143" fmla="*/ 835544 w 6795082"/>
              <a:gd name="connsiteY143" fmla="*/ 226503 h 2655115"/>
              <a:gd name="connsiteX144" fmla="*/ 835544 w 6795082"/>
              <a:gd name="connsiteY144" fmla="*/ 202594 h 2655115"/>
              <a:gd name="connsiteX145" fmla="*/ 826735 w 6795082"/>
              <a:gd name="connsiteY145" fmla="*/ 202594 h 2655115"/>
              <a:gd name="connsiteX146" fmla="*/ 826735 w 6795082"/>
              <a:gd name="connsiteY146" fmla="*/ 183719 h 2655115"/>
              <a:gd name="connsiteX147" fmla="*/ 531023 w 6795082"/>
              <a:gd name="connsiteY147" fmla="*/ 183719 h 2655115"/>
              <a:gd name="connsiteX148" fmla="*/ 531023 w 6795082"/>
              <a:gd name="connsiteY148" fmla="*/ 157294 h 2655115"/>
              <a:gd name="connsiteX149" fmla="*/ 442939 w 6795082"/>
              <a:gd name="connsiteY149" fmla="*/ 157294 h 2655115"/>
              <a:gd name="connsiteX150" fmla="*/ 442939 w 6795082"/>
              <a:gd name="connsiteY150" fmla="*/ 137160 h 2655115"/>
              <a:gd name="connsiteX151" fmla="*/ 305779 w 6795082"/>
              <a:gd name="connsiteY151" fmla="*/ 137160 h 2655115"/>
              <a:gd name="connsiteX152" fmla="*/ 305779 w 6795082"/>
              <a:gd name="connsiteY152" fmla="*/ 98151 h 2655115"/>
              <a:gd name="connsiteX153" fmla="*/ 130868 w 6795082"/>
              <a:gd name="connsiteY153" fmla="*/ 98151 h 2655115"/>
              <a:gd name="connsiteX154" fmla="*/ 130868 w 6795082"/>
              <a:gd name="connsiteY154" fmla="*/ 71726 h 2655115"/>
              <a:gd name="connsiteX155" fmla="*/ 95634 w 6795082"/>
              <a:gd name="connsiteY155" fmla="*/ 71726 h 2655115"/>
              <a:gd name="connsiteX156" fmla="*/ 95634 w 6795082"/>
              <a:gd name="connsiteY156" fmla="*/ 46559 h 2655115"/>
              <a:gd name="connsiteX157" fmla="*/ 83051 w 6795082"/>
              <a:gd name="connsiteY157" fmla="*/ 46559 h 2655115"/>
              <a:gd name="connsiteX158" fmla="*/ 83051 w 6795082"/>
              <a:gd name="connsiteY158" fmla="*/ 25167 h 2655115"/>
              <a:gd name="connsiteX159" fmla="*/ 51592 w 6795082"/>
              <a:gd name="connsiteY159" fmla="*/ 25167 h 2655115"/>
              <a:gd name="connsiteX160" fmla="*/ 51592 w 6795082"/>
              <a:gd name="connsiteY160" fmla="*/ 0 h 2655115"/>
              <a:gd name="connsiteX161" fmla="*/ 0 w 6795082"/>
              <a:gd name="connsiteY161" fmla="*/ 0 h 2655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795082" h="2655115">
                <a:moveTo>
                  <a:pt x="6805150" y="2656374"/>
                </a:moveTo>
                <a:lnTo>
                  <a:pt x="5683961" y="2656374"/>
                </a:lnTo>
                <a:lnTo>
                  <a:pt x="5683961" y="2505372"/>
                </a:lnTo>
                <a:lnTo>
                  <a:pt x="5456200" y="2505372"/>
                </a:lnTo>
                <a:lnTo>
                  <a:pt x="5456200" y="2412254"/>
                </a:lnTo>
                <a:lnTo>
                  <a:pt x="5207047" y="2412254"/>
                </a:lnTo>
                <a:lnTo>
                  <a:pt x="5207047" y="2358145"/>
                </a:lnTo>
                <a:lnTo>
                  <a:pt x="5144129" y="2358145"/>
                </a:lnTo>
                <a:lnTo>
                  <a:pt x="5144129" y="2299003"/>
                </a:lnTo>
                <a:lnTo>
                  <a:pt x="4975511" y="2299003"/>
                </a:lnTo>
                <a:lnTo>
                  <a:pt x="4975511" y="2244894"/>
                </a:lnTo>
                <a:lnTo>
                  <a:pt x="4951602" y="2244894"/>
                </a:lnTo>
                <a:lnTo>
                  <a:pt x="4951602" y="2199594"/>
                </a:lnTo>
                <a:lnTo>
                  <a:pt x="4878618" y="2199594"/>
                </a:lnTo>
                <a:lnTo>
                  <a:pt x="4878618" y="2149260"/>
                </a:lnTo>
                <a:lnTo>
                  <a:pt x="4845901" y="2149260"/>
                </a:lnTo>
                <a:lnTo>
                  <a:pt x="4845901" y="2107734"/>
                </a:lnTo>
                <a:lnTo>
                  <a:pt x="4703707" y="2107734"/>
                </a:lnTo>
                <a:lnTo>
                  <a:pt x="4703707" y="2069984"/>
                </a:lnTo>
                <a:lnTo>
                  <a:pt x="4595489" y="2069984"/>
                </a:lnTo>
                <a:lnTo>
                  <a:pt x="4595489" y="2030975"/>
                </a:lnTo>
                <a:lnTo>
                  <a:pt x="4444487" y="2030975"/>
                </a:lnTo>
                <a:lnTo>
                  <a:pt x="4444487" y="1996999"/>
                </a:lnTo>
                <a:lnTo>
                  <a:pt x="4267061" y="1996999"/>
                </a:lnTo>
                <a:lnTo>
                  <a:pt x="4267061" y="1968057"/>
                </a:lnTo>
                <a:lnTo>
                  <a:pt x="4238118" y="1968057"/>
                </a:lnTo>
                <a:lnTo>
                  <a:pt x="4238118" y="1931565"/>
                </a:lnTo>
                <a:lnTo>
                  <a:pt x="4214210" y="1931565"/>
                </a:lnTo>
                <a:lnTo>
                  <a:pt x="4214210" y="1893815"/>
                </a:lnTo>
                <a:lnTo>
                  <a:pt x="4204143" y="1893815"/>
                </a:lnTo>
                <a:lnTo>
                  <a:pt x="4204143" y="1862356"/>
                </a:lnTo>
                <a:lnTo>
                  <a:pt x="4131159" y="1862356"/>
                </a:lnTo>
                <a:lnTo>
                  <a:pt x="4131159" y="1837189"/>
                </a:lnTo>
                <a:lnTo>
                  <a:pt x="4087116" y="1837189"/>
                </a:lnTo>
                <a:lnTo>
                  <a:pt x="4087116" y="1810764"/>
                </a:lnTo>
                <a:lnTo>
                  <a:pt x="3894589" y="1810764"/>
                </a:lnTo>
                <a:lnTo>
                  <a:pt x="3894589" y="1771755"/>
                </a:lnTo>
                <a:lnTo>
                  <a:pt x="3860614" y="1771755"/>
                </a:lnTo>
                <a:lnTo>
                  <a:pt x="3860614" y="1762946"/>
                </a:lnTo>
                <a:lnTo>
                  <a:pt x="3748621" y="1762946"/>
                </a:lnTo>
                <a:lnTo>
                  <a:pt x="3748621" y="1742813"/>
                </a:lnTo>
                <a:lnTo>
                  <a:pt x="3736037" y="1742813"/>
                </a:lnTo>
                <a:lnTo>
                  <a:pt x="3736037" y="1716388"/>
                </a:lnTo>
                <a:lnTo>
                  <a:pt x="3668086" y="1716388"/>
                </a:lnTo>
                <a:lnTo>
                  <a:pt x="3668086" y="1634595"/>
                </a:lnTo>
                <a:lnTo>
                  <a:pt x="3586294" y="1634595"/>
                </a:lnTo>
                <a:lnTo>
                  <a:pt x="3586294" y="1605653"/>
                </a:lnTo>
                <a:lnTo>
                  <a:pt x="3574969" y="1605653"/>
                </a:lnTo>
                <a:lnTo>
                  <a:pt x="3574969" y="1577969"/>
                </a:lnTo>
                <a:lnTo>
                  <a:pt x="3562385" y="1577969"/>
                </a:lnTo>
                <a:lnTo>
                  <a:pt x="3562385" y="1541477"/>
                </a:lnTo>
                <a:lnTo>
                  <a:pt x="3546026" y="1541477"/>
                </a:lnTo>
                <a:lnTo>
                  <a:pt x="3546026" y="1489885"/>
                </a:lnTo>
                <a:lnTo>
                  <a:pt x="3527151" y="1489885"/>
                </a:lnTo>
                <a:lnTo>
                  <a:pt x="3527151" y="1449618"/>
                </a:lnTo>
                <a:lnTo>
                  <a:pt x="3488142" y="1449618"/>
                </a:lnTo>
                <a:lnTo>
                  <a:pt x="3488142" y="1420676"/>
                </a:lnTo>
                <a:lnTo>
                  <a:pt x="3412641" y="1420676"/>
                </a:lnTo>
                <a:lnTo>
                  <a:pt x="3412641" y="1394250"/>
                </a:lnTo>
                <a:lnTo>
                  <a:pt x="3396283" y="1394250"/>
                </a:lnTo>
                <a:lnTo>
                  <a:pt x="3396283" y="1367825"/>
                </a:lnTo>
                <a:lnTo>
                  <a:pt x="3286807" y="1367825"/>
                </a:lnTo>
                <a:lnTo>
                  <a:pt x="3286807" y="1345175"/>
                </a:lnTo>
                <a:lnTo>
                  <a:pt x="3280515" y="1345175"/>
                </a:lnTo>
                <a:lnTo>
                  <a:pt x="3280515" y="1314974"/>
                </a:lnTo>
                <a:lnTo>
                  <a:pt x="3269190" y="1314974"/>
                </a:lnTo>
                <a:lnTo>
                  <a:pt x="3269190" y="1297358"/>
                </a:lnTo>
                <a:lnTo>
                  <a:pt x="3144613" y="1297358"/>
                </a:lnTo>
                <a:lnTo>
                  <a:pt x="3144613" y="1268415"/>
                </a:lnTo>
                <a:lnTo>
                  <a:pt x="3133288" y="1268415"/>
                </a:lnTo>
                <a:lnTo>
                  <a:pt x="3133288" y="1243248"/>
                </a:lnTo>
                <a:lnTo>
                  <a:pt x="3074146" y="1243248"/>
                </a:lnTo>
                <a:lnTo>
                  <a:pt x="3074146" y="1216823"/>
                </a:lnTo>
                <a:lnTo>
                  <a:pt x="3037654" y="1216823"/>
                </a:lnTo>
                <a:lnTo>
                  <a:pt x="3037654" y="1199206"/>
                </a:lnTo>
                <a:lnTo>
                  <a:pt x="2984803" y="1199206"/>
                </a:lnTo>
                <a:lnTo>
                  <a:pt x="2984803" y="1175298"/>
                </a:lnTo>
                <a:lnTo>
                  <a:pt x="2934469" y="1175298"/>
                </a:lnTo>
                <a:lnTo>
                  <a:pt x="2934469" y="1147614"/>
                </a:lnTo>
                <a:lnTo>
                  <a:pt x="2924402" y="1147614"/>
                </a:lnTo>
                <a:lnTo>
                  <a:pt x="2924402" y="1097280"/>
                </a:lnTo>
                <a:lnTo>
                  <a:pt x="2744458" y="1097280"/>
                </a:lnTo>
                <a:lnTo>
                  <a:pt x="2744458" y="1070855"/>
                </a:lnTo>
                <a:lnTo>
                  <a:pt x="2645049" y="1070855"/>
                </a:lnTo>
                <a:lnTo>
                  <a:pt x="2645049" y="1048204"/>
                </a:lnTo>
                <a:lnTo>
                  <a:pt x="2569548" y="1048204"/>
                </a:lnTo>
                <a:lnTo>
                  <a:pt x="2569548" y="1019262"/>
                </a:lnTo>
                <a:lnTo>
                  <a:pt x="2520472" y="1019262"/>
                </a:lnTo>
                <a:lnTo>
                  <a:pt x="2520472" y="1006679"/>
                </a:lnTo>
                <a:lnTo>
                  <a:pt x="2485239" y="1006679"/>
                </a:lnTo>
                <a:lnTo>
                  <a:pt x="2485239" y="975220"/>
                </a:lnTo>
                <a:lnTo>
                  <a:pt x="2429871" y="975220"/>
                </a:lnTo>
                <a:lnTo>
                  <a:pt x="2429871" y="945020"/>
                </a:lnTo>
                <a:lnTo>
                  <a:pt x="2377021" y="945020"/>
                </a:lnTo>
                <a:lnTo>
                  <a:pt x="2377021" y="902236"/>
                </a:lnTo>
                <a:lnTo>
                  <a:pt x="2299003" y="902236"/>
                </a:lnTo>
                <a:lnTo>
                  <a:pt x="2299003" y="875811"/>
                </a:lnTo>
                <a:lnTo>
                  <a:pt x="2278869" y="875811"/>
                </a:lnTo>
                <a:lnTo>
                  <a:pt x="2278869" y="856935"/>
                </a:lnTo>
                <a:lnTo>
                  <a:pt x="2252444" y="856935"/>
                </a:lnTo>
                <a:lnTo>
                  <a:pt x="2252444" y="829252"/>
                </a:lnTo>
                <a:lnTo>
                  <a:pt x="2252444" y="806602"/>
                </a:lnTo>
                <a:lnTo>
                  <a:pt x="2244894" y="806602"/>
                </a:lnTo>
                <a:lnTo>
                  <a:pt x="2244894" y="783951"/>
                </a:lnTo>
                <a:lnTo>
                  <a:pt x="2223502" y="783951"/>
                </a:lnTo>
                <a:lnTo>
                  <a:pt x="2223502" y="736134"/>
                </a:lnTo>
                <a:lnTo>
                  <a:pt x="2075017" y="736134"/>
                </a:lnTo>
                <a:lnTo>
                  <a:pt x="2075017" y="717259"/>
                </a:lnTo>
                <a:lnTo>
                  <a:pt x="2058658" y="717259"/>
                </a:lnTo>
                <a:lnTo>
                  <a:pt x="2058658" y="690833"/>
                </a:lnTo>
                <a:lnTo>
                  <a:pt x="1990708" y="690833"/>
                </a:lnTo>
                <a:lnTo>
                  <a:pt x="1990708" y="666925"/>
                </a:lnTo>
                <a:lnTo>
                  <a:pt x="1961766" y="666925"/>
                </a:lnTo>
                <a:lnTo>
                  <a:pt x="1961766" y="641758"/>
                </a:lnTo>
                <a:lnTo>
                  <a:pt x="1941632" y="641758"/>
                </a:lnTo>
                <a:lnTo>
                  <a:pt x="1941632" y="592682"/>
                </a:lnTo>
                <a:lnTo>
                  <a:pt x="1924015" y="592682"/>
                </a:lnTo>
                <a:lnTo>
                  <a:pt x="1924015" y="546123"/>
                </a:lnTo>
                <a:lnTo>
                  <a:pt x="1881231" y="546123"/>
                </a:lnTo>
                <a:lnTo>
                  <a:pt x="1881231" y="528506"/>
                </a:lnTo>
                <a:lnTo>
                  <a:pt x="1881231" y="484464"/>
                </a:lnTo>
                <a:lnTo>
                  <a:pt x="1823347" y="484464"/>
                </a:lnTo>
                <a:lnTo>
                  <a:pt x="1823347" y="456781"/>
                </a:lnTo>
                <a:lnTo>
                  <a:pt x="1808247" y="456781"/>
                </a:lnTo>
                <a:lnTo>
                  <a:pt x="1808247" y="434130"/>
                </a:lnTo>
                <a:lnTo>
                  <a:pt x="1682412" y="434130"/>
                </a:lnTo>
                <a:lnTo>
                  <a:pt x="1682412" y="410222"/>
                </a:lnTo>
                <a:lnTo>
                  <a:pt x="1512535" y="410222"/>
                </a:lnTo>
                <a:lnTo>
                  <a:pt x="1512535" y="391346"/>
                </a:lnTo>
                <a:lnTo>
                  <a:pt x="1341400" y="391346"/>
                </a:lnTo>
                <a:lnTo>
                  <a:pt x="1341400" y="362404"/>
                </a:lnTo>
                <a:lnTo>
                  <a:pt x="1265899" y="362404"/>
                </a:lnTo>
                <a:lnTo>
                  <a:pt x="1265899" y="342271"/>
                </a:lnTo>
                <a:lnTo>
                  <a:pt x="1252057" y="342271"/>
                </a:lnTo>
                <a:lnTo>
                  <a:pt x="1252057" y="318362"/>
                </a:lnTo>
                <a:lnTo>
                  <a:pt x="1205498" y="318362"/>
                </a:lnTo>
                <a:lnTo>
                  <a:pt x="1205498" y="295712"/>
                </a:lnTo>
                <a:lnTo>
                  <a:pt x="1177814" y="295712"/>
                </a:lnTo>
                <a:lnTo>
                  <a:pt x="1177814" y="276837"/>
                </a:lnTo>
                <a:lnTo>
                  <a:pt x="1166489" y="276837"/>
                </a:lnTo>
                <a:lnTo>
                  <a:pt x="1166489" y="251670"/>
                </a:lnTo>
                <a:lnTo>
                  <a:pt x="1079663" y="251670"/>
                </a:lnTo>
                <a:lnTo>
                  <a:pt x="1079663" y="226503"/>
                </a:lnTo>
                <a:lnTo>
                  <a:pt x="835544" y="226503"/>
                </a:lnTo>
                <a:lnTo>
                  <a:pt x="835544" y="202594"/>
                </a:lnTo>
                <a:lnTo>
                  <a:pt x="826735" y="202594"/>
                </a:lnTo>
                <a:lnTo>
                  <a:pt x="826735" y="183719"/>
                </a:lnTo>
                <a:lnTo>
                  <a:pt x="531023" y="183719"/>
                </a:lnTo>
                <a:lnTo>
                  <a:pt x="531023" y="157294"/>
                </a:lnTo>
                <a:lnTo>
                  <a:pt x="442939" y="157294"/>
                </a:lnTo>
                <a:lnTo>
                  <a:pt x="442939" y="137160"/>
                </a:lnTo>
                <a:lnTo>
                  <a:pt x="305779" y="137160"/>
                </a:lnTo>
                <a:lnTo>
                  <a:pt x="305779" y="98151"/>
                </a:lnTo>
                <a:lnTo>
                  <a:pt x="130868" y="98151"/>
                </a:lnTo>
                <a:lnTo>
                  <a:pt x="130868" y="71726"/>
                </a:lnTo>
                <a:lnTo>
                  <a:pt x="95634" y="71726"/>
                </a:lnTo>
                <a:lnTo>
                  <a:pt x="95634" y="46559"/>
                </a:lnTo>
                <a:lnTo>
                  <a:pt x="83051" y="46559"/>
                </a:lnTo>
                <a:lnTo>
                  <a:pt x="83051" y="25167"/>
                </a:lnTo>
                <a:lnTo>
                  <a:pt x="51592" y="25167"/>
                </a:lnTo>
                <a:lnTo>
                  <a:pt x="51592" y="0"/>
                </a:lnTo>
                <a:lnTo>
                  <a:pt x="0" y="0"/>
                </a:lnTo>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537" name="Freeform: Shape 1674">
            <a:extLst>
              <a:ext uri="{FF2B5EF4-FFF2-40B4-BE49-F238E27FC236}">
                <a16:creationId xmlns="" xmlns:a16="http://schemas.microsoft.com/office/drawing/2014/main" id="{441F7D90-31B9-AB44-8517-82EC3F6A4B7A}"/>
              </a:ext>
            </a:extLst>
          </p:cNvPr>
          <p:cNvSpPr/>
          <p:nvPr/>
        </p:nvSpPr>
        <p:spPr>
          <a:xfrm>
            <a:off x="11437786" y="4268931"/>
            <a:ext cx="58278" cy="66073"/>
          </a:xfrm>
          <a:custGeom>
            <a:avLst/>
            <a:gdLst>
              <a:gd name="connsiteX0" fmla="*/ 95635 w 88084"/>
              <a:gd name="connsiteY0" fmla="*/ 47817 h 88084"/>
              <a:gd name="connsiteX1" fmla="*/ 47818 w 88084"/>
              <a:gd name="connsiteY1" fmla="*/ 95635 h 88084"/>
              <a:gd name="connsiteX2" fmla="*/ 1 w 88084"/>
              <a:gd name="connsiteY2" fmla="*/ 47817 h 88084"/>
              <a:gd name="connsiteX3" fmla="*/ 47818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7" y="95635"/>
                  <a:pt x="47818" y="95635"/>
                </a:cubicBezTo>
                <a:cubicBezTo>
                  <a:pt x="21409" y="95635"/>
                  <a:pt x="1" y="74226"/>
                  <a:pt x="1" y="47817"/>
                </a:cubicBezTo>
                <a:cubicBezTo>
                  <a:pt x="1" y="21409"/>
                  <a:pt x="21409" y="0"/>
                  <a:pt x="47818" y="0"/>
                </a:cubicBezTo>
                <a:cubicBezTo>
                  <a:pt x="74227" y="0"/>
                  <a:pt x="95635" y="21409"/>
                  <a:pt x="95635"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538" name="Freeform: Shape 1675">
            <a:extLst>
              <a:ext uri="{FF2B5EF4-FFF2-40B4-BE49-F238E27FC236}">
                <a16:creationId xmlns="" xmlns:a16="http://schemas.microsoft.com/office/drawing/2014/main" id="{58BFC1B8-4369-274F-B6D1-67598E10563D}"/>
              </a:ext>
            </a:extLst>
          </p:cNvPr>
          <p:cNvSpPr/>
          <p:nvPr/>
        </p:nvSpPr>
        <p:spPr>
          <a:xfrm>
            <a:off x="10988219" y="4268931"/>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8" y="95635"/>
                  <a:pt x="0" y="74226"/>
                  <a:pt x="0" y="47817"/>
                </a:cubicBezTo>
                <a:cubicBezTo>
                  <a:pt x="0" y="21409"/>
                  <a:pt x="21409" y="0"/>
                  <a:pt x="47817" y="0"/>
                </a:cubicBezTo>
                <a:cubicBezTo>
                  <a:pt x="74226" y="0"/>
                  <a:pt x="95634" y="21409"/>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539" name="Freeform: Shape 1676">
            <a:extLst>
              <a:ext uri="{FF2B5EF4-FFF2-40B4-BE49-F238E27FC236}">
                <a16:creationId xmlns="" xmlns:a16="http://schemas.microsoft.com/office/drawing/2014/main" id="{A63DF59C-DEB2-284B-B037-EB573709AC07}"/>
              </a:ext>
            </a:extLst>
          </p:cNvPr>
          <p:cNvSpPr/>
          <p:nvPr/>
        </p:nvSpPr>
        <p:spPr>
          <a:xfrm>
            <a:off x="10956583" y="4268931"/>
            <a:ext cx="58278" cy="66073"/>
          </a:xfrm>
          <a:custGeom>
            <a:avLst/>
            <a:gdLst>
              <a:gd name="connsiteX0" fmla="*/ 95635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5"/>
                  <a:pt x="47817" y="95635"/>
                </a:cubicBezTo>
                <a:cubicBezTo>
                  <a:pt x="21409" y="95635"/>
                  <a:pt x="0" y="74226"/>
                  <a:pt x="0" y="47817"/>
                </a:cubicBezTo>
                <a:cubicBezTo>
                  <a:pt x="0" y="21409"/>
                  <a:pt x="21409" y="0"/>
                  <a:pt x="47817" y="0"/>
                </a:cubicBezTo>
                <a:cubicBezTo>
                  <a:pt x="74226" y="0"/>
                  <a:pt x="95635" y="21409"/>
                  <a:pt x="95635"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540" name="Freeform: Shape 1677">
            <a:extLst>
              <a:ext uri="{FF2B5EF4-FFF2-40B4-BE49-F238E27FC236}">
                <a16:creationId xmlns="" xmlns:a16="http://schemas.microsoft.com/office/drawing/2014/main" id="{E77231D0-B90C-2244-9FD9-FDD6A1F9A9FD}"/>
              </a:ext>
            </a:extLst>
          </p:cNvPr>
          <p:cNvSpPr/>
          <p:nvPr/>
        </p:nvSpPr>
        <p:spPr>
          <a:xfrm>
            <a:off x="10826707" y="4268934"/>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9" y="95635"/>
                  <a:pt x="0" y="74226"/>
                  <a:pt x="0" y="47817"/>
                </a:cubicBezTo>
                <a:cubicBezTo>
                  <a:pt x="0" y="21409"/>
                  <a:pt x="21409" y="0"/>
                  <a:pt x="47817" y="0"/>
                </a:cubicBezTo>
                <a:cubicBezTo>
                  <a:pt x="74226" y="0"/>
                  <a:pt x="95634" y="21409"/>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541" name="Freeform: Shape 1678">
            <a:extLst>
              <a:ext uri="{FF2B5EF4-FFF2-40B4-BE49-F238E27FC236}">
                <a16:creationId xmlns="" xmlns:a16="http://schemas.microsoft.com/office/drawing/2014/main" id="{CFD54767-9EFE-684C-8084-5F59DC4D18B9}"/>
              </a:ext>
            </a:extLst>
          </p:cNvPr>
          <p:cNvSpPr/>
          <p:nvPr/>
        </p:nvSpPr>
        <p:spPr>
          <a:xfrm>
            <a:off x="10795073" y="4268928"/>
            <a:ext cx="58278" cy="66073"/>
          </a:xfrm>
          <a:custGeom>
            <a:avLst/>
            <a:gdLst>
              <a:gd name="connsiteX0" fmla="*/ 95635 w 88084"/>
              <a:gd name="connsiteY0" fmla="*/ 47817 h 88084"/>
              <a:gd name="connsiteX1" fmla="*/ 47818 w 88084"/>
              <a:gd name="connsiteY1" fmla="*/ 95635 h 88084"/>
              <a:gd name="connsiteX2" fmla="*/ 0 w 88084"/>
              <a:gd name="connsiteY2" fmla="*/ 47817 h 88084"/>
              <a:gd name="connsiteX3" fmla="*/ 47818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5"/>
                  <a:pt x="47818" y="95635"/>
                </a:cubicBezTo>
                <a:cubicBezTo>
                  <a:pt x="21409" y="95635"/>
                  <a:pt x="0" y="74226"/>
                  <a:pt x="0" y="47817"/>
                </a:cubicBezTo>
                <a:cubicBezTo>
                  <a:pt x="0" y="21409"/>
                  <a:pt x="21409" y="0"/>
                  <a:pt x="47818" y="0"/>
                </a:cubicBezTo>
                <a:cubicBezTo>
                  <a:pt x="74226" y="0"/>
                  <a:pt x="95635" y="21409"/>
                  <a:pt x="95635"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542" name="Freeform: Shape 1679">
            <a:extLst>
              <a:ext uri="{FF2B5EF4-FFF2-40B4-BE49-F238E27FC236}">
                <a16:creationId xmlns="" xmlns:a16="http://schemas.microsoft.com/office/drawing/2014/main" id="{B2B9626D-7255-A84A-897E-DFBE98A1482B}"/>
              </a:ext>
            </a:extLst>
          </p:cNvPr>
          <p:cNvSpPr/>
          <p:nvPr/>
        </p:nvSpPr>
        <p:spPr>
          <a:xfrm>
            <a:off x="10695997" y="4154715"/>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8" y="95635"/>
                  <a:pt x="0" y="74226"/>
                  <a:pt x="0" y="47817"/>
                </a:cubicBezTo>
                <a:cubicBezTo>
                  <a:pt x="0" y="21409"/>
                  <a:pt x="21409" y="0"/>
                  <a:pt x="47817" y="0"/>
                </a:cubicBezTo>
                <a:cubicBezTo>
                  <a:pt x="74226" y="0"/>
                  <a:pt x="95634" y="21409"/>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543" name="Freeform: Shape 1680">
            <a:extLst>
              <a:ext uri="{FF2B5EF4-FFF2-40B4-BE49-F238E27FC236}">
                <a16:creationId xmlns="" xmlns:a16="http://schemas.microsoft.com/office/drawing/2014/main" id="{74353AFF-E7E2-AC40-85F0-156708F13ACD}"/>
              </a:ext>
            </a:extLst>
          </p:cNvPr>
          <p:cNvSpPr/>
          <p:nvPr/>
        </p:nvSpPr>
        <p:spPr>
          <a:xfrm>
            <a:off x="10675184" y="4154711"/>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8" y="95635"/>
                  <a:pt x="0" y="74226"/>
                  <a:pt x="0" y="47817"/>
                </a:cubicBezTo>
                <a:cubicBezTo>
                  <a:pt x="0" y="21409"/>
                  <a:pt x="21409" y="0"/>
                  <a:pt x="47817" y="0"/>
                </a:cubicBezTo>
                <a:cubicBezTo>
                  <a:pt x="74226" y="0"/>
                  <a:pt x="95634" y="21409"/>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544" name="Freeform: Shape 1681">
            <a:extLst>
              <a:ext uri="{FF2B5EF4-FFF2-40B4-BE49-F238E27FC236}">
                <a16:creationId xmlns="" xmlns:a16="http://schemas.microsoft.com/office/drawing/2014/main" id="{1F6D4765-0B01-2742-A399-2FADD21BD492}"/>
              </a:ext>
            </a:extLst>
          </p:cNvPr>
          <p:cNvSpPr/>
          <p:nvPr/>
        </p:nvSpPr>
        <p:spPr>
          <a:xfrm>
            <a:off x="10659365" y="4154710"/>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8" y="95635"/>
                  <a:pt x="0" y="74226"/>
                  <a:pt x="0" y="47817"/>
                </a:cubicBezTo>
                <a:cubicBezTo>
                  <a:pt x="0" y="21409"/>
                  <a:pt x="21409" y="0"/>
                  <a:pt x="47817" y="0"/>
                </a:cubicBezTo>
                <a:cubicBezTo>
                  <a:pt x="74226" y="0"/>
                  <a:pt x="95634" y="21409"/>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545" name="Freeform: Shape 1682">
            <a:extLst>
              <a:ext uri="{FF2B5EF4-FFF2-40B4-BE49-F238E27FC236}">
                <a16:creationId xmlns="" xmlns:a16="http://schemas.microsoft.com/office/drawing/2014/main" id="{3C681CAD-E801-6F45-99D8-6B51273721DE}"/>
              </a:ext>
            </a:extLst>
          </p:cNvPr>
          <p:cNvSpPr/>
          <p:nvPr/>
        </p:nvSpPr>
        <p:spPr>
          <a:xfrm>
            <a:off x="10584433" y="4154710"/>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8" y="95635"/>
                  <a:pt x="0" y="74226"/>
                  <a:pt x="0" y="47817"/>
                </a:cubicBezTo>
                <a:cubicBezTo>
                  <a:pt x="0" y="21409"/>
                  <a:pt x="21409" y="0"/>
                  <a:pt x="47817" y="0"/>
                </a:cubicBezTo>
                <a:cubicBezTo>
                  <a:pt x="74226" y="0"/>
                  <a:pt x="95634" y="21409"/>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546" name="Freeform: Shape 1683">
            <a:extLst>
              <a:ext uri="{FF2B5EF4-FFF2-40B4-BE49-F238E27FC236}">
                <a16:creationId xmlns="" xmlns:a16="http://schemas.microsoft.com/office/drawing/2014/main" id="{20FF80AC-049A-E344-AE65-CC9FB7573BA4}"/>
              </a:ext>
            </a:extLst>
          </p:cNvPr>
          <p:cNvSpPr/>
          <p:nvPr/>
        </p:nvSpPr>
        <p:spPr>
          <a:xfrm>
            <a:off x="10545304" y="4118844"/>
            <a:ext cx="58278" cy="66073"/>
          </a:xfrm>
          <a:custGeom>
            <a:avLst/>
            <a:gdLst>
              <a:gd name="connsiteX0" fmla="*/ 95635 w 88084"/>
              <a:gd name="connsiteY0" fmla="*/ 47817 h 88084"/>
              <a:gd name="connsiteX1" fmla="*/ 47818 w 88084"/>
              <a:gd name="connsiteY1" fmla="*/ 95635 h 88084"/>
              <a:gd name="connsiteX2" fmla="*/ 0 w 88084"/>
              <a:gd name="connsiteY2" fmla="*/ 47817 h 88084"/>
              <a:gd name="connsiteX3" fmla="*/ 47818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5"/>
                  <a:pt x="47818" y="95635"/>
                </a:cubicBezTo>
                <a:cubicBezTo>
                  <a:pt x="21409" y="95635"/>
                  <a:pt x="0" y="74226"/>
                  <a:pt x="0" y="47817"/>
                </a:cubicBezTo>
                <a:cubicBezTo>
                  <a:pt x="0" y="21409"/>
                  <a:pt x="21409" y="0"/>
                  <a:pt x="47818" y="0"/>
                </a:cubicBezTo>
                <a:cubicBezTo>
                  <a:pt x="74226" y="0"/>
                  <a:pt x="95635" y="21409"/>
                  <a:pt x="95635"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547" name="Freeform: Shape 1684">
            <a:extLst>
              <a:ext uri="{FF2B5EF4-FFF2-40B4-BE49-F238E27FC236}">
                <a16:creationId xmlns="" xmlns:a16="http://schemas.microsoft.com/office/drawing/2014/main" id="{5522F3C6-CC6B-AA41-BA9B-CD2C362FFE34}"/>
              </a:ext>
            </a:extLst>
          </p:cNvPr>
          <p:cNvSpPr/>
          <p:nvPr/>
        </p:nvSpPr>
        <p:spPr>
          <a:xfrm>
            <a:off x="10511174" y="4082976"/>
            <a:ext cx="58278" cy="66073"/>
          </a:xfrm>
          <a:custGeom>
            <a:avLst/>
            <a:gdLst>
              <a:gd name="connsiteX0" fmla="*/ 95635 w 88084"/>
              <a:gd name="connsiteY0" fmla="*/ 47817 h 88084"/>
              <a:gd name="connsiteX1" fmla="*/ 47817 w 88084"/>
              <a:gd name="connsiteY1" fmla="*/ 95634 h 88084"/>
              <a:gd name="connsiteX2" fmla="*/ 0 w 88084"/>
              <a:gd name="connsiteY2" fmla="*/ 47817 h 88084"/>
              <a:gd name="connsiteX3" fmla="*/ 47817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4"/>
                  <a:pt x="47817" y="95634"/>
                </a:cubicBezTo>
                <a:cubicBezTo>
                  <a:pt x="21409" y="95634"/>
                  <a:pt x="0" y="74226"/>
                  <a:pt x="0" y="47817"/>
                </a:cubicBezTo>
                <a:cubicBezTo>
                  <a:pt x="0" y="21408"/>
                  <a:pt x="21409" y="0"/>
                  <a:pt x="47817" y="0"/>
                </a:cubicBezTo>
                <a:cubicBezTo>
                  <a:pt x="74226" y="0"/>
                  <a:pt x="95635" y="21408"/>
                  <a:pt x="95635"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548" name="Freeform: Shape 1685">
            <a:extLst>
              <a:ext uri="{FF2B5EF4-FFF2-40B4-BE49-F238E27FC236}">
                <a16:creationId xmlns="" xmlns:a16="http://schemas.microsoft.com/office/drawing/2014/main" id="{DD9527C8-002E-794A-BBD4-AA80089558D5}"/>
              </a:ext>
            </a:extLst>
          </p:cNvPr>
          <p:cNvSpPr/>
          <p:nvPr/>
        </p:nvSpPr>
        <p:spPr>
          <a:xfrm>
            <a:off x="10479535" y="4082976"/>
            <a:ext cx="58278" cy="66073"/>
          </a:xfrm>
          <a:custGeom>
            <a:avLst/>
            <a:gdLst>
              <a:gd name="connsiteX0" fmla="*/ 95634 w 88084"/>
              <a:gd name="connsiteY0" fmla="*/ 47817 h 88084"/>
              <a:gd name="connsiteX1" fmla="*/ 47817 w 88084"/>
              <a:gd name="connsiteY1" fmla="*/ 95634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4"/>
                  <a:pt x="47817" y="95634"/>
                </a:cubicBezTo>
                <a:cubicBezTo>
                  <a:pt x="21408" y="95634"/>
                  <a:pt x="0" y="74226"/>
                  <a:pt x="0" y="47817"/>
                </a:cubicBezTo>
                <a:cubicBezTo>
                  <a:pt x="0" y="21408"/>
                  <a:pt x="21409" y="0"/>
                  <a:pt x="47817" y="0"/>
                </a:cubicBezTo>
                <a:cubicBezTo>
                  <a:pt x="74226" y="0"/>
                  <a:pt x="95634" y="21408"/>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549" name="Freeform: Shape 1686">
            <a:extLst>
              <a:ext uri="{FF2B5EF4-FFF2-40B4-BE49-F238E27FC236}">
                <a16:creationId xmlns="" xmlns:a16="http://schemas.microsoft.com/office/drawing/2014/main" id="{FA8A63EF-1AB2-DD43-949A-7B7A47184777}"/>
              </a:ext>
            </a:extLst>
          </p:cNvPr>
          <p:cNvSpPr/>
          <p:nvPr/>
        </p:nvSpPr>
        <p:spPr>
          <a:xfrm>
            <a:off x="10457886" y="4082976"/>
            <a:ext cx="58278" cy="66073"/>
          </a:xfrm>
          <a:custGeom>
            <a:avLst/>
            <a:gdLst>
              <a:gd name="connsiteX0" fmla="*/ 95635 w 88084"/>
              <a:gd name="connsiteY0" fmla="*/ 47817 h 88084"/>
              <a:gd name="connsiteX1" fmla="*/ 47818 w 88084"/>
              <a:gd name="connsiteY1" fmla="*/ 95634 h 88084"/>
              <a:gd name="connsiteX2" fmla="*/ 0 w 88084"/>
              <a:gd name="connsiteY2" fmla="*/ 47817 h 88084"/>
              <a:gd name="connsiteX3" fmla="*/ 47818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4"/>
                  <a:pt x="47818" y="95634"/>
                </a:cubicBezTo>
                <a:cubicBezTo>
                  <a:pt x="21409" y="95634"/>
                  <a:pt x="0" y="74226"/>
                  <a:pt x="0" y="47817"/>
                </a:cubicBezTo>
                <a:cubicBezTo>
                  <a:pt x="0" y="21408"/>
                  <a:pt x="21409" y="0"/>
                  <a:pt x="47818" y="0"/>
                </a:cubicBezTo>
                <a:cubicBezTo>
                  <a:pt x="74226" y="0"/>
                  <a:pt x="95635" y="21408"/>
                  <a:pt x="95635"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550" name="Freeform: Shape 1687">
            <a:extLst>
              <a:ext uri="{FF2B5EF4-FFF2-40B4-BE49-F238E27FC236}">
                <a16:creationId xmlns="" xmlns:a16="http://schemas.microsoft.com/office/drawing/2014/main" id="{D9FADEAA-C5A7-724B-9E4C-63985B6034ED}"/>
              </a:ext>
            </a:extLst>
          </p:cNvPr>
          <p:cNvSpPr/>
          <p:nvPr/>
        </p:nvSpPr>
        <p:spPr>
          <a:xfrm>
            <a:off x="10439572" y="4082976"/>
            <a:ext cx="58278" cy="66073"/>
          </a:xfrm>
          <a:custGeom>
            <a:avLst/>
            <a:gdLst>
              <a:gd name="connsiteX0" fmla="*/ 95634 w 88084"/>
              <a:gd name="connsiteY0" fmla="*/ 47817 h 88084"/>
              <a:gd name="connsiteX1" fmla="*/ 47817 w 88084"/>
              <a:gd name="connsiteY1" fmla="*/ 95634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4"/>
                  <a:pt x="47817" y="95634"/>
                </a:cubicBezTo>
                <a:cubicBezTo>
                  <a:pt x="21409" y="95634"/>
                  <a:pt x="0" y="74226"/>
                  <a:pt x="0" y="47817"/>
                </a:cubicBezTo>
                <a:cubicBezTo>
                  <a:pt x="0" y="21408"/>
                  <a:pt x="21409" y="0"/>
                  <a:pt x="47817" y="0"/>
                </a:cubicBezTo>
                <a:cubicBezTo>
                  <a:pt x="74226" y="0"/>
                  <a:pt x="95634" y="21408"/>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551" name="Freeform: Shape 1688">
            <a:extLst>
              <a:ext uri="{FF2B5EF4-FFF2-40B4-BE49-F238E27FC236}">
                <a16:creationId xmlns="" xmlns:a16="http://schemas.microsoft.com/office/drawing/2014/main" id="{8EDE5A7C-EF72-194C-8174-D902E2D47C1F}"/>
              </a:ext>
            </a:extLst>
          </p:cNvPr>
          <p:cNvSpPr/>
          <p:nvPr/>
        </p:nvSpPr>
        <p:spPr>
          <a:xfrm>
            <a:off x="10416262" y="4082981"/>
            <a:ext cx="58278" cy="66073"/>
          </a:xfrm>
          <a:custGeom>
            <a:avLst/>
            <a:gdLst>
              <a:gd name="connsiteX0" fmla="*/ 95635 w 88084"/>
              <a:gd name="connsiteY0" fmla="*/ 47817 h 88084"/>
              <a:gd name="connsiteX1" fmla="*/ 47818 w 88084"/>
              <a:gd name="connsiteY1" fmla="*/ 95634 h 88084"/>
              <a:gd name="connsiteX2" fmla="*/ 0 w 88084"/>
              <a:gd name="connsiteY2" fmla="*/ 47817 h 88084"/>
              <a:gd name="connsiteX3" fmla="*/ 47818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4"/>
                  <a:pt x="47818" y="95634"/>
                </a:cubicBezTo>
                <a:cubicBezTo>
                  <a:pt x="21409" y="95634"/>
                  <a:pt x="0" y="74226"/>
                  <a:pt x="0" y="47817"/>
                </a:cubicBezTo>
                <a:cubicBezTo>
                  <a:pt x="0" y="21408"/>
                  <a:pt x="21409" y="0"/>
                  <a:pt x="47818" y="0"/>
                </a:cubicBezTo>
                <a:cubicBezTo>
                  <a:pt x="74226" y="0"/>
                  <a:pt x="95635" y="21408"/>
                  <a:pt x="95635"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552" name="Freeform: Shape 1689">
            <a:extLst>
              <a:ext uri="{FF2B5EF4-FFF2-40B4-BE49-F238E27FC236}">
                <a16:creationId xmlns="" xmlns:a16="http://schemas.microsoft.com/office/drawing/2014/main" id="{52ACA25C-ADA0-4443-98FD-912ED93481ED}"/>
              </a:ext>
            </a:extLst>
          </p:cNvPr>
          <p:cNvSpPr/>
          <p:nvPr/>
        </p:nvSpPr>
        <p:spPr>
          <a:xfrm>
            <a:off x="10363812" y="4047111"/>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8" y="95635"/>
                  <a:pt x="0" y="74226"/>
                  <a:pt x="0" y="47817"/>
                </a:cubicBezTo>
                <a:cubicBezTo>
                  <a:pt x="0" y="21409"/>
                  <a:pt x="21409" y="0"/>
                  <a:pt x="47817" y="0"/>
                </a:cubicBezTo>
                <a:cubicBezTo>
                  <a:pt x="74226" y="0"/>
                  <a:pt x="95634" y="21409"/>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553" name="Freeform: Shape 1690">
            <a:extLst>
              <a:ext uri="{FF2B5EF4-FFF2-40B4-BE49-F238E27FC236}">
                <a16:creationId xmlns="" xmlns:a16="http://schemas.microsoft.com/office/drawing/2014/main" id="{5EB5BB75-0197-5844-BF55-BD90E49F5039}"/>
              </a:ext>
            </a:extLst>
          </p:cNvPr>
          <p:cNvSpPr/>
          <p:nvPr/>
        </p:nvSpPr>
        <p:spPr>
          <a:xfrm>
            <a:off x="10332174" y="3998974"/>
            <a:ext cx="58278" cy="66073"/>
          </a:xfrm>
          <a:custGeom>
            <a:avLst/>
            <a:gdLst>
              <a:gd name="connsiteX0" fmla="*/ 95635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5"/>
                  <a:pt x="47817" y="95635"/>
                </a:cubicBezTo>
                <a:cubicBezTo>
                  <a:pt x="21409" y="95635"/>
                  <a:pt x="0" y="74226"/>
                  <a:pt x="0" y="47817"/>
                </a:cubicBezTo>
                <a:cubicBezTo>
                  <a:pt x="0" y="21409"/>
                  <a:pt x="21409" y="0"/>
                  <a:pt x="47817" y="0"/>
                </a:cubicBezTo>
                <a:cubicBezTo>
                  <a:pt x="74226" y="0"/>
                  <a:pt x="95635" y="21409"/>
                  <a:pt x="95635"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554" name="Freeform: Shape 1691">
            <a:extLst>
              <a:ext uri="{FF2B5EF4-FFF2-40B4-BE49-F238E27FC236}">
                <a16:creationId xmlns="" xmlns:a16="http://schemas.microsoft.com/office/drawing/2014/main" id="{995E3141-7C64-C14F-97A4-2BB395FD6E6F}"/>
              </a:ext>
            </a:extLst>
          </p:cNvPr>
          <p:cNvSpPr/>
          <p:nvPr/>
        </p:nvSpPr>
        <p:spPr>
          <a:xfrm>
            <a:off x="10293877" y="3998974"/>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9" y="95635"/>
                  <a:pt x="0" y="74226"/>
                  <a:pt x="0" y="47817"/>
                </a:cubicBezTo>
                <a:cubicBezTo>
                  <a:pt x="0" y="21409"/>
                  <a:pt x="21409" y="0"/>
                  <a:pt x="47817" y="0"/>
                </a:cubicBezTo>
                <a:cubicBezTo>
                  <a:pt x="74226" y="0"/>
                  <a:pt x="95634" y="21409"/>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555" name="Freeform: Shape 1692">
            <a:extLst>
              <a:ext uri="{FF2B5EF4-FFF2-40B4-BE49-F238E27FC236}">
                <a16:creationId xmlns="" xmlns:a16="http://schemas.microsoft.com/office/drawing/2014/main" id="{9058E148-58E5-7942-88F0-1BBE3B1ED27B}"/>
              </a:ext>
            </a:extLst>
          </p:cNvPr>
          <p:cNvSpPr/>
          <p:nvPr/>
        </p:nvSpPr>
        <p:spPr>
          <a:xfrm>
            <a:off x="10287220" y="3998974"/>
            <a:ext cx="58278" cy="66073"/>
          </a:xfrm>
          <a:custGeom>
            <a:avLst/>
            <a:gdLst>
              <a:gd name="connsiteX0" fmla="*/ 95635 w 88084"/>
              <a:gd name="connsiteY0" fmla="*/ 47817 h 88084"/>
              <a:gd name="connsiteX1" fmla="*/ 47818 w 88084"/>
              <a:gd name="connsiteY1" fmla="*/ 95635 h 88084"/>
              <a:gd name="connsiteX2" fmla="*/ 0 w 88084"/>
              <a:gd name="connsiteY2" fmla="*/ 47817 h 88084"/>
              <a:gd name="connsiteX3" fmla="*/ 47818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5"/>
                  <a:pt x="47818" y="95635"/>
                </a:cubicBezTo>
                <a:cubicBezTo>
                  <a:pt x="21409" y="95635"/>
                  <a:pt x="0" y="74226"/>
                  <a:pt x="0" y="47817"/>
                </a:cubicBezTo>
                <a:cubicBezTo>
                  <a:pt x="0" y="21409"/>
                  <a:pt x="21409" y="0"/>
                  <a:pt x="47818" y="0"/>
                </a:cubicBezTo>
                <a:cubicBezTo>
                  <a:pt x="74226" y="0"/>
                  <a:pt x="95635" y="21409"/>
                  <a:pt x="95635"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556" name="Freeform: Shape 1693">
            <a:extLst>
              <a:ext uri="{FF2B5EF4-FFF2-40B4-BE49-F238E27FC236}">
                <a16:creationId xmlns="" xmlns:a16="http://schemas.microsoft.com/office/drawing/2014/main" id="{02B863A8-FC7C-734B-A376-529338C2AA47}"/>
              </a:ext>
            </a:extLst>
          </p:cNvPr>
          <p:cNvSpPr/>
          <p:nvPr/>
        </p:nvSpPr>
        <p:spPr>
          <a:xfrm>
            <a:off x="10230606" y="3959330"/>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8" y="95635"/>
                  <a:pt x="0" y="74226"/>
                  <a:pt x="0" y="47817"/>
                </a:cubicBezTo>
                <a:cubicBezTo>
                  <a:pt x="0" y="21409"/>
                  <a:pt x="21409" y="0"/>
                  <a:pt x="47817" y="0"/>
                </a:cubicBezTo>
                <a:cubicBezTo>
                  <a:pt x="74226" y="0"/>
                  <a:pt x="95634" y="21409"/>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557" name="Freeform: Shape 1694">
            <a:extLst>
              <a:ext uri="{FF2B5EF4-FFF2-40B4-BE49-F238E27FC236}">
                <a16:creationId xmlns="" xmlns:a16="http://schemas.microsoft.com/office/drawing/2014/main" id="{C492E1E5-3E88-3C44-B3DD-F0FB4EED4C01}"/>
              </a:ext>
            </a:extLst>
          </p:cNvPr>
          <p:cNvSpPr/>
          <p:nvPr/>
        </p:nvSpPr>
        <p:spPr>
          <a:xfrm>
            <a:off x="10179822" y="3927236"/>
            <a:ext cx="58278" cy="66073"/>
          </a:xfrm>
          <a:custGeom>
            <a:avLst/>
            <a:gdLst>
              <a:gd name="connsiteX0" fmla="*/ 95634 w 88084"/>
              <a:gd name="connsiteY0" fmla="*/ 47817 h 88084"/>
              <a:gd name="connsiteX1" fmla="*/ 47817 w 88084"/>
              <a:gd name="connsiteY1" fmla="*/ 95634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4"/>
                  <a:pt x="47817" y="95634"/>
                </a:cubicBezTo>
                <a:cubicBezTo>
                  <a:pt x="21408" y="95634"/>
                  <a:pt x="0" y="74226"/>
                  <a:pt x="0" y="47817"/>
                </a:cubicBezTo>
                <a:cubicBezTo>
                  <a:pt x="0" y="21408"/>
                  <a:pt x="21409" y="0"/>
                  <a:pt x="47817" y="0"/>
                </a:cubicBezTo>
                <a:cubicBezTo>
                  <a:pt x="74226" y="0"/>
                  <a:pt x="95634" y="21408"/>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558" name="Freeform: Shape 1695">
            <a:extLst>
              <a:ext uri="{FF2B5EF4-FFF2-40B4-BE49-F238E27FC236}">
                <a16:creationId xmlns="" xmlns:a16="http://schemas.microsoft.com/office/drawing/2014/main" id="{4EE6460A-7AE8-1D42-A9A4-E6DAF2DFD0B8}"/>
              </a:ext>
            </a:extLst>
          </p:cNvPr>
          <p:cNvSpPr/>
          <p:nvPr/>
        </p:nvSpPr>
        <p:spPr>
          <a:xfrm>
            <a:off x="10163172" y="3888539"/>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8" y="95635"/>
                  <a:pt x="0" y="74226"/>
                  <a:pt x="0" y="47817"/>
                </a:cubicBezTo>
                <a:cubicBezTo>
                  <a:pt x="0" y="21409"/>
                  <a:pt x="21409" y="0"/>
                  <a:pt x="47817" y="0"/>
                </a:cubicBezTo>
                <a:cubicBezTo>
                  <a:pt x="74226" y="0"/>
                  <a:pt x="95634" y="21409"/>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559" name="Freeform: Shape 1696">
            <a:extLst>
              <a:ext uri="{FF2B5EF4-FFF2-40B4-BE49-F238E27FC236}">
                <a16:creationId xmlns="" xmlns:a16="http://schemas.microsoft.com/office/drawing/2014/main" id="{C18812DC-0B4D-FC40-9076-4384433421FC}"/>
              </a:ext>
            </a:extLst>
          </p:cNvPr>
          <p:cNvSpPr/>
          <p:nvPr/>
        </p:nvSpPr>
        <p:spPr>
          <a:xfrm>
            <a:off x="10100733" y="3852667"/>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8" y="95635"/>
                  <a:pt x="0" y="74226"/>
                  <a:pt x="0" y="47817"/>
                </a:cubicBezTo>
                <a:cubicBezTo>
                  <a:pt x="0" y="21409"/>
                  <a:pt x="21409" y="0"/>
                  <a:pt x="47817" y="0"/>
                </a:cubicBezTo>
                <a:cubicBezTo>
                  <a:pt x="74226" y="0"/>
                  <a:pt x="95634" y="21409"/>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560" name="Freeform: Shape 1697">
            <a:extLst>
              <a:ext uri="{FF2B5EF4-FFF2-40B4-BE49-F238E27FC236}">
                <a16:creationId xmlns="" xmlns:a16="http://schemas.microsoft.com/office/drawing/2014/main" id="{8DDA33F1-D2A3-0547-BB43-A3D88327B689}"/>
              </a:ext>
            </a:extLst>
          </p:cNvPr>
          <p:cNvSpPr/>
          <p:nvPr/>
        </p:nvSpPr>
        <p:spPr>
          <a:xfrm>
            <a:off x="10049113" y="3830015"/>
            <a:ext cx="58278" cy="66073"/>
          </a:xfrm>
          <a:custGeom>
            <a:avLst/>
            <a:gdLst>
              <a:gd name="connsiteX0" fmla="*/ 95635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5"/>
                  <a:pt x="47817" y="95635"/>
                </a:cubicBezTo>
                <a:cubicBezTo>
                  <a:pt x="21409" y="95635"/>
                  <a:pt x="0" y="74226"/>
                  <a:pt x="0" y="47817"/>
                </a:cubicBezTo>
                <a:cubicBezTo>
                  <a:pt x="0" y="21409"/>
                  <a:pt x="21409" y="0"/>
                  <a:pt x="47817" y="0"/>
                </a:cubicBezTo>
                <a:cubicBezTo>
                  <a:pt x="74226" y="0"/>
                  <a:pt x="95635" y="21409"/>
                  <a:pt x="95635"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561" name="Freeform: Shape 1698">
            <a:extLst>
              <a:ext uri="{FF2B5EF4-FFF2-40B4-BE49-F238E27FC236}">
                <a16:creationId xmlns="" xmlns:a16="http://schemas.microsoft.com/office/drawing/2014/main" id="{88A8B709-C3A2-8A4D-8948-49B998E07F05}"/>
              </a:ext>
            </a:extLst>
          </p:cNvPr>
          <p:cNvSpPr/>
          <p:nvPr/>
        </p:nvSpPr>
        <p:spPr>
          <a:xfrm>
            <a:off x="10029134" y="3830015"/>
            <a:ext cx="58278" cy="66073"/>
          </a:xfrm>
          <a:custGeom>
            <a:avLst/>
            <a:gdLst>
              <a:gd name="connsiteX0" fmla="*/ 95635 w 88084"/>
              <a:gd name="connsiteY0" fmla="*/ 47817 h 88084"/>
              <a:gd name="connsiteX1" fmla="*/ 47818 w 88084"/>
              <a:gd name="connsiteY1" fmla="*/ 95635 h 88084"/>
              <a:gd name="connsiteX2" fmla="*/ 0 w 88084"/>
              <a:gd name="connsiteY2" fmla="*/ 47817 h 88084"/>
              <a:gd name="connsiteX3" fmla="*/ 47818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5"/>
                  <a:pt x="47818" y="95635"/>
                </a:cubicBezTo>
                <a:cubicBezTo>
                  <a:pt x="21409" y="95635"/>
                  <a:pt x="0" y="74226"/>
                  <a:pt x="0" y="47817"/>
                </a:cubicBezTo>
                <a:cubicBezTo>
                  <a:pt x="0" y="21409"/>
                  <a:pt x="21409" y="0"/>
                  <a:pt x="47818" y="0"/>
                </a:cubicBezTo>
                <a:cubicBezTo>
                  <a:pt x="74226" y="0"/>
                  <a:pt x="95635" y="21409"/>
                  <a:pt x="95635"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562" name="Freeform: Shape 1699">
            <a:extLst>
              <a:ext uri="{FF2B5EF4-FFF2-40B4-BE49-F238E27FC236}">
                <a16:creationId xmlns="" xmlns:a16="http://schemas.microsoft.com/office/drawing/2014/main" id="{42DBE33C-3ED1-6E40-BC7E-ED99E2E129D7}"/>
              </a:ext>
            </a:extLst>
          </p:cNvPr>
          <p:cNvSpPr/>
          <p:nvPr/>
        </p:nvSpPr>
        <p:spPr>
          <a:xfrm>
            <a:off x="9997496" y="3830015"/>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8" y="95635"/>
                  <a:pt x="0" y="74226"/>
                  <a:pt x="0" y="47817"/>
                </a:cubicBezTo>
                <a:cubicBezTo>
                  <a:pt x="0" y="21409"/>
                  <a:pt x="21409" y="0"/>
                  <a:pt x="47817" y="0"/>
                </a:cubicBezTo>
                <a:cubicBezTo>
                  <a:pt x="74226" y="0"/>
                  <a:pt x="95634" y="21409"/>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563" name="Freeform: Shape 1700">
            <a:extLst>
              <a:ext uri="{FF2B5EF4-FFF2-40B4-BE49-F238E27FC236}">
                <a16:creationId xmlns="" xmlns:a16="http://schemas.microsoft.com/office/drawing/2014/main" id="{A2743207-A3E6-144A-8B89-DC8EC18828D6}"/>
              </a:ext>
            </a:extLst>
          </p:cNvPr>
          <p:cNvSpPr/>
          <p:nvPr/>
        </p:nvSpPr>
        <p:spPr>
          <a:xfrm>
            <a:off x="9977516" y="3830015"/>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9" y="95635"/>
                  <a:pt x="0" y="74226"/>
                  <a:pt x="0" y="47817"/>
                </a:cubicBezTo>
                <a:cubicBezTo>
                  <a:pt x="0" y="21409"/>
                  <a:pt x="21409" y="0"/>
                  <a:pt x="47817" y="0"/>
                </a:cubicBezTo>
                <a:cubicBezTo>
                  <a:pt x="74226" y="0"/>
                  <a:pt x="95634" y="21409"/>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564" name="Freeform: Shape 1701">
            <a:extLst>
              <a:ext uri="{FF2B5EF4-FFF2-40B4-BE49-F238E27FC236}">
                <a16:creationId xmlns="" xmlns:a16="http://schemas.microsoft.com/office/drawing/2014/main" id="{87C6213D-D447-EA4B-9827-6AFA4938E9E4}"/>
              </a:ext>
            </a:extLst>
          </p:cNvPr>
          <p:cNvSpPr/>
          <p:nvPr/>
        </p:nvSpPr>
        <p:spPr>
          <a:xfrm>
            <a:off x="9977516" y="3797925"/>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9" y="95635"/>
                  <a:pt x="0" y="74226"/>
                  <a:pt x="0" y="47817"/>
                </a:cubicBezTo>
                <a:cubicBezTo>
                  <a:pt x="0" y="21409"/>
                  <a:pt x="21409" y="0"/>
                  <a:pt x="47817" y="0"/>
                </a:cubicBezTo>
                <a:cubicBezTo>
                  <a:pt x="74226" y="0"/>
                  <a:pt x="95634" y="21409"/>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565" name="Freeform: Shape 1702">
            <a:extLst>
              <a:ext uri="{FF2B5EF4-FFF2-40B4-BE49-F238E27FC236}">
                <a16:creationId xmlns="" xmlns:a16="http://schemas.microsoft.com/office/drawing/2014/main" id="{00281898-F87E-FD49-AF8E-8A32AB950ED3}"/>
              </a:ext>
            </a:extLst>
          </p:cNvPr>
          <p:cNvSpPr/>
          <p:nvPr/>
        </p:nvSpPr>
        <p:spPr>
          <a:xfrm>
            <a:off x="9940052" y="3797925"/>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9" y="95635"/>
                  <a:pt x="0" y="74226"/>
                  <a:pt x="0" y="47817"/>
                </a:cubicBezTo>
                <a:cubicBezTo>
                  <a:pt x="0" y="21409"/>
                  <a:pt x="21409" y="0"/>
                  <a:pt x="47817" y="0"/>
                </a:cubicBezTo>
                <a:cubicBezTo>
                  <a:pt x="74226" y="0"/>
                  <a:pt x="95634" y="21409"/>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566" name="Freeform: Shape 1703">
            <a:extLst>
              <a:ext uri="{FF2B5EF4-FFF2-40B4-BE49-F238E27FC236}">
                <a16:creationId xmlns="" xmlns:a16="http://schemas.microsoft.com/office/drawing/2014/main" id="{B64B7EB8-D571-004A-AA75-8C656854D4C4}"/>
              </a:ext>
            </a:extLst>
          </p:cNvPr>
          <p:cNvSpPr/>
          <p:nvPr/>
        </p:nvSpPr>
        <p:spPr>
          <a:xfrm>
            <a:off x="9897593" y="3797925"/>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8" y="95635"/>
                  <a:pt x="0" y="74226"/>
                  <a:pt x="0" y="47817"/>
                </a:cubicBezTo>
                <a:cubicBezTo>
                  <a:pt x="0" y="21409"/>
                  <a:pt x="21409" y="0"/>
                  <a:pt x="47817" y="0"/>
                </a:cubicBezTo>
                <a:cubicBezTo>
                  <a:pt x="74226" y="0"/>
                  <a:pt x="95634" y="21409"/>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567" name="Freeform: Shape 1704">
            <a:extLst>
              <a:ext uri="{FF2B5EF4-FFF2-40B4-BE49-F238E27FC236}">
                <a16:creationId xmlns="" xmlns:a16="http://schemas.microsoft.com/office/drawing/2014/main" id="{19B22ACE-5ED5-B142-834E-519FAFE9BDD9}"/>
              </a:ext>
            </a:extLst>
          </p:cNvPr>
          <p:cNvSpPr/>
          <p:nvPr/>
        </p:nvSpPr>
        <p:spPr>
          <a:xfrm>
            <a:off x="9888434" y="3797925"/>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8" y="95635"/>
                  <a:pt x="0" y="74226"/>
                  <a:pt x="0" y="47817"/>
                </a:cubicBezTo>
                <a:cubicBezTo>
                  <a:pt x="0" y="21409"/>
                  <a:pt x="21409" y="0"/>
                  <a:pt x="47817" y="0"/>
                </a:cubicBezTo>
                <a:cubicBezTo>
                  <a:pt x="74226" y="0"/>
                  <a:pt x="95634" y="21409"/>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568" name="Freeform: Shape 1705">
            <a:extLst>
              <a:ext uri="{FF2B5EF4-FFF2-40B4-BE49-F238E27FC236}">
                <a16:creationId xmlns="" xmlns:a16="http://schemas.microsoft.com/office/drawing/2014/main" id="{DF7C5D01-9A8D-DB4A-9FBF-60A658A3ABD8}"/>
              </a:ext>
            </a:extLst>
          </p:cNvPr>
          <p:cNvSpPr/>
          <p:nvPr/>
        </p:nvSpPr>
        <p:spPr>
          <a:xfrm>
            <a:off x="9825163" y="3770549"/>
            <a:ext cx="58278" cy="66073"/>
          </a:xfrm>
          <a:custGeom>
            <a:avLst/>
            <a:gdLst>
              <a:gd name="connsiteX0" fmla="*/ 95635 w 88084"/>
              <a:gd name="connsiteY0" fmla="*/ 47817 h 88084"/>
              <a:gd name="connsiteX1" fmla="*/ 47818 w 88084"/>
              <a:gd name="connsiteY1" fmla="*/ 95635 h 88084"/>
              <a:gd name="connsiteX2" fmla="*/ 0 w 88084"/>
              <a:gd name="connsiteY2" fmla="*/ 47817 h 88084"/>
              <a:gd name="connsiteX3" fmla="*/ 47818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5"/>
                  <a:pt x="47818" y="95635"/>
                </a:cubicBezTo>
                <a:cubicBezTo>
                  <a:pt x="21409" y="95635"/>
                  <a:pt x="0" y="74226"/>
                  <a:pt x="0" y="47817"/>
                </a:cubicBezTo>
                <a:cubicBezTo>
                  <a:pt x="0" y="21409"/>
                  <a:pt x="21409" y="0"/>
                  <a:pt x="47818" y="0"/>
                </a:cubicBezTo>
                <a:cubicBezTo>
                  <a:pt x="74226" y="0"/>
                  <a:pt x="95635" y="21409"/>
                  <a:pt x="95635"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569" name="Freeform: Shape 1706">
            <a:extLst>
              <a:ext uri="{FF2B5EF4-FFF2-40B4-BE49-F238E27FC236}">
                <a16:creationId xmlns="" xmlns:a16="http://schemas.microsoft.com/office/drawing/2014/main" id="{AEC7A603-3B1C-864F-8C25-3D8A23D5A366}"/>
              </a:ext>
            </a:extLst>
          </p:cNvPr>
          <p:cNvSpPr/>
          <p:nvPr/>
        </p:nvSpPr>
        <p:spPr>
          <a:xfrm>
            <a:off x="9766053" y="3770549"/>
            <a:ext cx="58278" cy="66073"/>
          </a:xfrm>
          <a:custGeom>
            <a:avLst/>
            <a:gdLst>
              <a:gd name="connsiteX0" fmla="*/ 95635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5"/>
                  <a:pt x="47817" y="95635"/>
                </a:cubicBezTo>
                <a:cubicBezTo>
                  <a:pt x="21409" y="95635"/>
                  <a:pt x="0" y="74226"/>
                  <a:pt x="0" y="47817"/>
                </a:cubicBezTo>
                <a:cubicBezTo>
                  <a:pt x="0" y="21409"/>
                  <a:pt x="21409" y="0"/>
                  <a:pt x="47817" y="0"/>
                </a:cubicBezTo>
                <a:cubicBezTo>
                  <a:pt x="74226" y="0"/>
                  <a:pt x="95635" y="21409"/>
                  <a:pt x="95635"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570" name="Freeform: Shape 1707">
            <a:extLst>
              <a:ext uri="{FF2B5EF4-FFF2-40B4-BE49-F238E27FC236}">
                <a16:creationId xmlns="" xmlns:a16="http://schemas.microsoft.com/office/drawing/2014/main" id="{BC2BD530-30B1-4847-90EF-611D77914810}"/>
              </a:ext>
            </a:extLst>
          </p:cNvPr>
          <p:cNvSpPr/>
          <p:nvPr/>
        </p:nvSpPr>
        <p:spPr>
          <a:xfrm>
            <a:off x="9666980" y="3672386"/>
            <a:ext cx="58278" cy="66073"/>
          </a:xfrm>
          <a:custGeom>
            <a:avLst/>
            <a:gdLst>
              <a:gd name="connsiteX0" fmla="*/ 95635 w 88084"/>
              <a:gd name="connsiteY0" fmla="*/ 47817 h 88084"/>
              <a:gd name="connsiteX1" fmla="*/ 47818 w 88084"/>
              <a:gd name="connsiteY1" fmla="*/ 95634 h 88084"/>
              <a:gd name="connsiteX2" fmla="*/ 0 w 88084"/>
              <a:gd name="connsiteY2" fmla="*/ 47817 h 88084"/>
              <a:gd name="connsiteX3" fmla="*/ 47818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4"/>
                  <a:pt x="47818" y="95634"/>
                </a:cubicBezTo>
                <a:cubicBezTo>
                  <a:pt x="21409" y="95634"/>
                  <a:pt x="0" y="74226"/>
                  <a:pt x="0" y="47817"/>
                </a:cubicBezTo>
                <a:cubicBezTo>
                  <a:pt x="0" y="21408"/>
                  <a:pt x="21409" y="0"/>
                  <a:pt x="47818" y="0"/>
                </a:cubicBezTo>
                <a:cubicBezTo>
                  <a:pt x="74226" y="0"/>
                  <a:pt x="95635" y="21408"/>
                  <a:pt x="95635"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571" name="Freeform: Shape 1708">
            <a:extLst>
              <a:ext uri="{FF2B5EF4-FFF2-40B4-BE49-F238E27FC236}">
                <a16:creationId xmlns="" xmlns:a16="http://schemas.microsoft.com/office/drawing/2014/main" id="{203C7E2F-6913-5242-BE6C-AB39AB2ED1FE}"/>
              </a:ext>
            </a:extLst>
          </p:cNvPr>
          <p:cNvSpPr/>
          <p:nvPr/>
        </p:nvSpPr>
        <p:spPr>
          <a:xfrm>
            <a:off x="9556255" y="3637461"/>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8" y="95635"/>
                  <a:pt x="0" y="74226"/>
                  <a:pt x="0" y="47817"/>
                </a:cubicBezTo>
                <a:cubicBezTo>
                  <a:pt x="0" y="21409"/>
                  <a:pt x="21409" y="0"/>
                  <a:pt x="47817" y="0"/>
                </a:cubicBezTo>
                <a:cubicBezTo>
                  <a:pt x="74226" y="0"/>
                  <a:pt x="95634" y="21409"/>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572" name="Freeform: Shape 1709">
            <a:extLst>
              <a:ext uri="{FF2B5EF4-FFF2-40B4-BE49-F238E27FC236}">
                <a16:creationId xmlns="" xmlns:a16="http://schemas.microsoft.com/office/drawing/2014/main" id="{DD337B6F-1040-9942-90D0-78F0B0D4BFAD}"/>
              </a:ext>
            </a:extLst>
          </p:cNvPr>
          <p:cNvSpPr/>
          <p:nvPr/>
        </p:nvSpPr>
        <p:spPr>
          <a:xfrm>
            <a:off x="9527948" y="3637461"/>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9" y="95635"/>
                  <a:pt x="0" y="74226"/>
                  <a:pt x="0" y="47817"/>
                </a:cubicBezTo>
                <a:cubicBezTo>
                  <a:pt x="0" y="21409"/>
                  <a:pt x="21409" y="0"/>
                  <a:pt x="47817" y="0"/>
                </a:cubicBezTo>
                <a:cubicBezTo>
                  <a:pt x="74226" y="0"/>
                  <a:pt x="95634" y="21409"/>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573" name="Freeform: Shape 1710">
            <a:extLst>
              <a:ext uri="{FF2B5EF4-FFF2-40B4-BE49-F238E27FC236}">
                <a16:creationId xmlns="" xmlns:a16="http://schemas.microsoft.com/office/drawing/2014/main" id="{833178C0-C7D5-884E-B6DF-BC93E334EFFA}"/>
              </a:ext>
            </a:extLst>
          </p:cNvPr>
          <p:cNvSpPr/>
          <p:nvPr/>
        </p:nvSpPr>
        <p:spPr>
          <a:xfrm>
            <a:off x="9513795" y="3637461"/>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8" y="95635"/>
                  <a:pt x="0" y="74226"/>
                  <a:pt x="0" y="47817"/>
                </a:cubicBezTo>
                <a:cubicBezTo>
                  <a:pt x="0" y="21409"/>
                  <a:pt x="21409" y="0"/>
                  <a:pt x="47817" y="0"/>
                </a:cubicBezTo>
                <a:cubicBezTo>
                  <a:pt x="74226" y="0"/>
                  <a:pt x="95634" y="21409"/>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574" name="Freeform: Shape 1711">
            <a:extLst>
              <a:ext uri="{FF2B5EF4-FFF2-40B4-BE49-F238E27FC236}">
                <a16:creationId xmlns="" xmlns:a16="http://schemas.microsoft.com/office/drawing/2014/main" id="{AAA2CE03-8F80-824B-BF53-756AD438DD55}"/>
              </a:ext>
            </a:extLst>
          </p:cNvPr>
          <p:cNvSpPr/>
          <p:nvPr/>
        </p:nvSpPr>
        <p:spPr>
          <a:xfrm>
            <a:off x="9492982" y="3596874"/>
            <a:ext cx="58278" cy="66073"/>
          </a:xfrm>
          <a:custGeom>
            <a:avLst/>
            <a:gdLst>
              <a:gd name="connsiteX0" fmla="*/ 95634 w 88084"/>
              <a:gd name="connsiteY0" fmla="*/ 47817 h 88084"/>
              <a:gd name="connsiteX1" fmla="*/ 47817 w 88084"/>
              <a:gd name="connsiteY1" fmla="*/ 95634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4"/>
                  <a:pt x="47817" y="95634"/>
                </a:cubicBezTo>
                <a:cubicBezTo>
                  <a:pt x="21408" y="95634"/>
                  <a:pt x="0" y="74226"/>
                  <a:pt x="0" y="47817"/>
                </a:cubicBezTo>
                <a:cubicBezTo>
                  <a:pt x="0" y="21408"/>
                  <a:pt x="21409" y="0"/>
                  <a:pt x="47817" y="0"/>
                </a:cubicBezTo>
                <a:cubicBezTo>
                  <a:pt x="74226" y="0"/>
                  <a:pt x="95634" y="21408"/>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575" name="Freeform: Shape 1712">
            <a:extLst>
              <a:ext uri="{FF2B5EF4-FFF2-40B4-BE49-F238E27FC236}">
                <a16:creationId xmlns="" xmlns:a16="http://schemas.microsoft.com/office/drawing/2014/main" id="{1A2B3327-8C23-7A4A-8BDC-EFCECB399ABE}"/>
              </a:ext>
            </a:extLst>
          </p:cNvPr>
          <p:cNvSpPr/>
          <p:nvPr/>
        </p:nvSpPr>
        <p:spPr>
          <a:xfrm>
            <a:off x="9458016" y="3596874"/>
            <a:ext cx="58278" cy="66073"/>
          </a:xfrm>
          <a:custGeom>
            <a:avLst/>
            <a:gdLst>
              <a:gd name="connsiteX0" fmla="*/ 95635 w 88084"/>
              <a:gd name="connsiteY0" fmla="*/ 47817 h 88084"/>
              <a:gd name="connsiteX1" fmla="*/ 47817 w 88084"/>
              <a:gd name="connsiteY1" fmla="*/ 95634 h 88084"/>
              <a:gd name="connsiteX2" fmla="*/ 0 w 88084"/>
              <a:gd name="connsiteY2" fmla="*/ 47817 h 88084"/>
              <a:gd name="connsiteX3" fmla="*/ 47817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4"/>
                  <a:pt x="47817" y="95634"/>
                </a:cubicBezTo>
                <a:cubicBezTo>
                  <a:pt x="21409" y="95634"/>
                  <a:pt x="0" y="74226"/>
                  <a:pt x="0" y="47817"/>
                </a:cubicBezTo>
                <a:cubicBezTo>
                  <a:pt x="0" y="21408"/>
                  <a:pt x="21409" y="0"/>
                  <a:pt x="47817" y="0"/>
                </a:cubicBezTo>
                <a:cubicBezTo>
                  <a:pt x="74226" y="0"/>
                  <a:pt x="95635" y="21408"/>
                  <a:pt x="95635"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576" name="Freeform: Shape 1713">
            <a:extLst>
              <a:ext uri="{FF2B5EF4-FFF2-40B4-BE49-F238E27FC236}">
                <a16:creationId xmlns="" xmlns:a16="http://schemas.microsoft.com/office/drawing/2014/main" id="{EA117E43-8F14-7F4A-9002-C1BE01668C48}"/>
              </a:ext>
            </a:extLst>
          </p:cNvPr>
          <p:cNvSpPr/>
          <p:nvPr/>
        </p:nvSpPr>
        <p:spPr>
          <a:xfrm>
            <a:off x="9430542" y="3596874"/>
            <a:ext cx="58278" cy="66073"/>
          </a:xfrm>
          <a:custGeom>
            <a:avLst/>
            <a:gdLst>
              <a:gd name="connsiteX0" fmla="*/ 95634 w 88084"/>
              <a:gd name="connsiteY0" fmla="*/ 47817 h 88084"/>
              <a:gd name="connsiteX1" fmla="*/ 47817 w 88084"/>
              <a:gd name="connsiteY1" fmla="*/ 95634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4"/>
                  <a:pt x="47817" y="95634"/>
                </a:cubicBezTo>
                <a:cubicBezTo>
                  <a:pt x="21408" y="95634"/>
                  <a:pt x="0" y="74226"/>
                  <a:pt x="0" y="47817"/>
                </a:cubicBezTo>
                <a:cubicBezTo>
                  <a:pt x="0" y="21408"/>
                  <a:pt x="21409" y="0"/>
                  <a:pt x="47817" y="0"/>
                </a:cubicBezTo>
                <a:cubicBezTo>
                  <a:pt x="74226" y="0"/>
                  <a:pt x="95634" y="21408"/>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577" name="Freeform: Shape 1714">
            <a:extLst>
              <a:ext uri="{FF2B5EF4-FFF2-40B4-BE49-F238E27FC236}">
                <a16:creationId xmlns="" xmlns:a16="http://schemas.microsoft.com/office/drawing/2014/main" id="{7DA92166-8034-5E4F-BBA7-0191169C1003}"/>
              </a:ext>
            </a:extLst>
          </p:cNvPr>
          <p:cNvSpPr/>
          <p:nvPr/>
        </p:nvSpPr>
        <p:spPr>
          <a:xfrm>
            <a:off x="9365605" y="3561006"/>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9" y="95635"/>
                  <a:pt x="0" y="74226"/>
                  <a:pt x="0" y="47817"/>
                </a:cubicBezTo>
                <a:cubicBezTo>
                  <a:pt x="0" y="21409"/>
                  <a:pt x="21409" y="0"/>
                  <a:pt x="47817" y="0"/>
                </a:cubicBezTo>
                <a:cubicBezTo>
                  <a:pt x="74226" y="0"/>
                  <a:pt x="95634" y="21409"/>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578" name="Freeform: Shape 1715">
            <a:extLst>
              <a:ext uri="{FF2B5EF4-FFF2-40B4-BE49-F238E27FC236}">
                <a16:creationId xmlns="" xmlns:a16="http://schemas.microsoft.com/office/drawing/2014/main" id="{F6F11E82-A320-8C44-808F-691F66B5EB00}"/>
              </a:ext>
            </a:extLst>
          </p:cNvPr>
          <p:cNvSpPr/>
          <p:nvPr/>
        </p:nvSpPr>
        <p:spPr>
          <a:xfrm>
            <a:off x="9365605" y="3545902"/>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9" y="95635"/>
                  <a:pt x="0" y="74226"/>
                  <a:pt x="0" y="47817"/>
                </a:cubicBezTo>
                <a:cubicBezTo>
                  <a:pt x="0" y="21409"/>
                  <a:pt x="21409" y="0"/>
                  <a:pt x="47817" y="0"/>
                </a:cubicBezTo>
                <a:cubicBezTo>
                  <a:pt x="74226" y="0"/>
                  <a:pt x="95634" y="21409"/>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579" name="Freeform: Shape 1716">
            <a:extLst>
              <a:ext uri="{FF2B5EF4-FFF2-40B4-BE49-F238E27FC236}">
                <a16:creationId xmlns="" xmlns:a16="http://schemas.microsoft.com/office/drawing/2014/main" id="{803F1CA2-135F-1248-B8D6-71774DE5B8DA}"/>
              </a:ext>
            </a:extLst>
          </p:cNvPr>
          <p:cNvSpPr/>
          <p:nvPr/>
        </p:nvSpPr>
        <p:spPr>
          <a:xfrm>
            <a:off x="9365605" y="3518529"/>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9" y="95635"/>
                  <a:pt x="0" y="74226"/>
                  <a:pt x="0" y="47817"/>
                </a:cubicBezTo>
                <a:cubicBezTo>
                  <a:pt x="0" y="21409"/>
                  <a:pt x="21409" y="0"/>
                  <a:pt x="47817" y="0"/>
                </a:cubicBezTo>
                <a:cubicBezTo>
                  <a:pt x="74226" y="0"/>
                  <a:pt x="95634" y="21409"/>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580" name="Freeform: Shape 1717">
            <a:extLst>
              <a:ext uri="{FF2B5EF4-FFF2-40B4-BE49-F238E27FC236}">
                <a16:creationId xmlns="" xmlns:a16="http://schemas.microsoft.com/office/drawing/2014/main" id="{85E13E2A-360A-8A41-9B15-C48E4EE3B781}"/>
              </a:ext>
            </a:extLst>
          </p:cNvPr>
          <p:cNvSpPr/>
          <p:nvPr/>
        </p:nvSpPr>
        <p:spPr>
          <a:xfrm>
            <a:off x="9359776" y="3496820"/>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8" y="95635"/>
                  <a:pt x="0" y="74226"/>
                  <a:pt x="0" y="47817"/>
                </a:cubicBezTo>
                <a:cubicBezTo>
                  <a:pt x="0" y="21409"/>
                  <a:pt x="21409" y="0"/>
                  <a:pt x="47817" y="0"/>
                </a:cubicBezTo>
                <a:cubicBezTo>
                  <a:pt x="74226" y="0"/>
                  <a:pt x="95634" y="21409"/>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581" name="Freeform: Shape 1718">
            <a:extLst>
              <a:ext uri="{FF2B5EF4-FFF2-40B4-BE49-F238E27FC236}">
                <a16:creationId xmlns="" xmlns:a16="http://schemas.microsoft.com/office/drawing/2014/main" id="{81D37EA5-B249-EE4B-BBE6-F82E9FF54BF1}"/>
              </a:ext>
            </a:extLst>
          </p:cNvPr>
          <p:cNvSpPr/>
          <p:nvPr/>
        </p:nvSpPr>
        <p:spPr>
          <a:xfrm>
            <a:off x="9333967" y="3496820"/>
            <a:ext cx="58278" cy="66073"/>
          </a:xfrm>
          <a:custGeom>
            <a:avLst/>
            <a:gdLst>
              <a:gd name="connsiteX0" fmla="*/ 95635 w 88084"/>
              <a:gd name="connsiteY0" fmla="*/ 47817 h 88084"/>
              <a:gd name="connsiteX1" fmla="*/ 47818 w 88084"/>
              <a:gd name="connsiteY1" fmla="*/ 95635 h 88084"/>
              <a:gd name="connsiteX2" fmla="*/ 0 w 88084"/>
              <a:gd name="connsiteY2" fmla="*/ 47817 h 88084"/>
              <a:gd name="connsiteX3" fmla="*/ 47818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5"/>
                  <a:pt x="47818" y="95635"/>
                </a:cubicBezTo>
                <a:cubicBezTo>
                  <a:pt x="21409" y="95635"/>
                  <a:pt x="0" y="74226"/>
                  <a:pt x="0" y="47817"/>
                </a:cubicBezTo>
                <a:cubicBezTo>
                  <a:pt x="0" y="21409"/>
                  <a:pt x="21409" y="0"/>
                  <a:pt x="47818" y="0"/>
                </a:cubicBezTo>
                <a:cubicBezTo>
                  <a:pt x="74226" y="0"/>
                  <a:pt x="95635" y="21409"/>
                  <a:pt x="95635"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582" name="Freeform: Shape 1719">
            <a:extLst>
              <a:ext uri="{FF2B5EF4-FFF2-40B4-BE49-F238E27FC236}">
                <a16:creationId xmlns="" xmlns:a16="http://schemas.microsoft.com/office/drawing/2014/main" id="{D04808A1-2225-974D-9810-569F5A689642}"/>
              </a:ext>
            </a:extLst>
          </p:cNvPr>
          <p:cNvSpPr/>
          <p:nvPr/>
        </p:nvSpPr>
        <p:spPr>
          <a:xfrm>
            <a:off x="9277355" y="3390160"/>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8" y="95635"/>
                  <a:pt x="0" y="74226"/>
                  <a:pt x="0" y="47817"/>
                </a:cubicBezTo>
                <a:cubicBezTo>
                  <a:pt x="0" y="21409"/>
                  <a:pt x="21409" y="0"/>
                  <a:pt x="47817" y="0"/>
                </a:cubicBezTo>
                <a:cubicBezTo>
                  <a:pt x="74226" y="0"/>
                  <a:pt x="95634" y="21408"/>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583" name="Freeform: Shape 1720">
            <a:extLst>
              <a:ext uri="{FF2B5EF4-FFF2-40B4-BE49-F238E27FC236}">
                <a16:creationId xmlns="" xmlns:a16="http://schemas.microsoft.com/office/drawing/2014/main" id="{0A2B0202-5F29-2241-AB8C-90DF095DE8BA}"/>
              </a:ext>
            </a:extLst>
          </p:cNvPr>
          <p:cNvSpPr/>
          <p:nvPr/>
        </p:nvSpPr>
        <p:spPr>
          <a:xfrm>
            <a:off x="9270695" y="3373168"/>
            <a:ext cx="58278" cy="66073"/>
          </a:xfrm>
          <a:custGeom>
            <a:avLst/>
            <a:gdLst>
              <a:gd name="connsiteX0" fmla="*/ 95635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5"/>
                  <a:pt x="47817" y="95635"/>
                </a:cubicBezTo>
                <a:cubicBezTo>
                  <a:pt x="21409" y="95635"/>
                  <a:pt x="0" y="74226"/>
                  <a:pt x="0" y="47817"/>
                </a:cubicBezTo>
                <a:cubicBezTo>
                  <a:pt x="0" y="21409"/>
                  <a:pt x="21409" y="0"/>
                  <a:pt x="47817" y="0"/>
                </a:cubicBezTo>
                <a:cubicBezTo>
                  <a:pt x="74226" y="0"/>
                  <a:pt x="95635" y="21408"/>
                  <a:pt x="95635"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584" name="Freeform: Shape 1721">
            <a:extLst>
              <a:ext uri="{FF2B5EF4-FFF2-40B4-BE49-F238E27FC236}">
                <a16:creationId xmlns="" xmlns:a16="http://schemas.microsoft.com/office/drawing/2014/main" id="{035CF70E-945F-A646-B0B0-9131BF9D0284}"/>
              </a:ext>
            </a:extLst>
          </p:cNvPr>
          <p:cNvSpPr/>
          <p:nvPr/>
        </p:nvSpPr>
        <p:spPr>
          <a:xfrm>
            <a:off x="9245720" y="3338243"/>
            <a:ext cx="58278" cy="66073"/>
          </a:xfrm>
          <a:custGeom>
            <a:avLst/>
            <a:gdLst>
              <a:gd name="connsiteX0" fmla="*/ 95635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5"/>
                  <a:pt x="47817" y="95635"/>
                </a:cubicBezTo>
                <a:cubicBezTo>
                  <a:pt x="21409" y="95635"/>
                  <a:pt x="0" y="74226"/>
                  <a:pt x="0" y="47817"/>
                </a:cubicBezTo>
                <a:cubicBezTo>
                  <a:pt x="0" y="21409"/>
                  <a:pt x="21409" y="0"/>
                  <a:pt x="47817" y="0"/>
                </a:cubicBezTo>
                <a:cubicBezTo>
                  <a:pt x="74226" y="0"/>
                  <a:pt x="95635" y="21408"/>
                  <a:pt x="95635"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585" name="Freeform: Shape 1722">
            <a:extLst>
              <a:ext uri="{FF2B5EF4-FFF2-40B4-BE49-F238E27FC236}">
                <a16:creationId xmlns="" xmlns:a16="http://schemas.microsoft.com/office/drawing/2014/main" id="{BEF11E12-752E-4548-BDA4-116EF241CD7F}"/>
              </a:ext>
            </a:extLst>
          </p:cNvPr>
          <p:cNvSpPr/>
          <p:nvPr/>
        </p:nvSpPr>
        <p:spPr>
          <a:xfrm>
            <a:off x="9214084" y="3338243"/>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8" y="95635"/>
                  <a:pt x="0" y="74226"/>
                  <a:pt x="0" y="47817"/>
                </a:cubicBezTo>
                <a:cubicBezTo>
                  <a:pt x="0" y="21409"/>
                  <a:pt x="21409" y="0"/>
                  <a:pt x="47817" y="0"/>
                </a:cubicBezTo>
                <a:cubicBezTo>
                  <a:pt x="74226" y="0"/>
                  <a:pt x="95634" y="21408"/>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586" name="Freeform: Shape 1723">
            <a:extLst>
              <a:ext uri="{FF2B5EF4-FFF2-40B4-BE49-F238E27FC236}">
                <a16:creationId xmlns="" xmlns:a16="http://schemas.microsoft.com/office/drawing/2014/main" id="{73B64EF2-B7EA-F845-B356-12683D1C830F}"/>
              </a:ext>
            </a:extLst>
          </p:cNvPr>
          <p:cNvSpPr/>
          <p:nvPr/>
        </p:nvSpPr>
        <p:spPr>
          <a:xfrm>
            <a:off x="9182448" y="3302376"/>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9" y="95635"/>
                  <a:pt x="0" y="74226"/>
                  <a:pt x="0" y="47817"/>
                </a:cubicBezTo>
                <a:cubicBezTo>
                  <a:pt x="0" y="21409"/>
                  <a:pt x="21409" y="0"/>
                  <a:pt x="47817" y="0"/>
                </a:cubicBezTo>
                <a:cubicBezTo>
                  <a:pt x="74226" y="0"/>
                  <a:pt x="95634" y="21408"/>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587" name="Freeform: Shape 1724">
            <a:extLst>
              <a:ext uri="{FF2B5EF4-FFF2-40B4-BE49-F238E27FC236}">
                <a16:creationId xmlns="" xmlns:a16="http://schemas.microsoft.com/office/drawing/2014/main" id="{CA9B835C-63A4-4542-9A62-13281E0A3D7A}"/>
              </a:ext>
            </a:extLst>
          </p:cNvPr>
          <p:cNvSpPr/>
          <p:nvPr/>
        </p:nvSpPr>
        <p:spPr>
          <a:xfrm>
            <a:off x="9151643" y="3302376"/>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8" y="95635"/>
                  <a:pt x="0" y="74226"/>
                  <a:pt x="0" y="47817"/>
                </a:cubicBezTo>
                <a:cubicBezTo>
                  <a:pt x="0" y="21409"/>
                  <a:pt x="21409" y="0"/>
                  <a:pt x="47817" y="0"/>
                </a:cubicBezTo>
                <a:cubicBezTo>
                  <a:pt x="74226" y="0"/>
                  <a:pt x="95634" y="21408"/>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588" name="Freeform: Shape 1725">
            <a:extLst>
              <a:ext uri="{FF2B5EF4-FFF2-40B4-BE49-F238E27FC236}">
                <a16:creationId xmlns="" xmlns:a16="http://schemas.microsoft.com/office/drawing/2014/main" id="{39B3F896-5225-B548-9611-BF5B3C5DC955}"/>
              </a:ext>
            </a:extLst>
          </p:cNvPr>
          <p:cNvSpPr/>
          <p:nvPr/>
        </p:nvSpPr>
        <p:spPr>
          <a:xfrm>
            <a:off x="9079214" y="3246687"/>
            <a:ext cx="58278" cy="66073"/>
          </a:xfrm>
          <a:custGeom>
            <a:avLst/>
            <a:gdLst>
              <a:gd name="connsiteX0" fmla="*/ 95635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5"/>
                  <a:pt x="47817" y="95635"/>
                </a:cubicBezTo>
                <a:cubicBezTo>
                  <a:pt x="21409" y="95635"/>
                  <a:pt x="0" y="74226"/>
                  <a:pt x="0" y="47817"/>
                </a:cubicBezTo>
                <a:cubicBezTo>
                  <a:pt x="0" y="21409"/>
                  <a:pt x="21409" y="0"/>
                  <a:pt x="47817" y="0"/>
                </a:cubicBezTo>
                <a:cubicBezTo>
                  <a:pt x="74226" y="0"/>
                  <a:pt x="95635" y="21408"/>
                  <a:pt x="95635"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589" name="Freeform: Shape 1726">
            <a:extLst>
              <a:ext uri="{FF2B5EF4-FFF2-40B4-BE49-F238E27FC236}">
                <a16:creationId xmlns="" xmlns:a16="http://schemas.microsoft.com/office/drawing/2014/main" id="{271B5AC7-3A6A-154C-9E32-CB35A4E0F06F}"/>
              </a:ext>
            </a:extLst>
          </p:cNvPr>
          <p:cNvSpPr/>
          <p:nvPr/>
        </p:nvSpPr>
        <p:spPr>
          <a:xfrm>
            <a:off x="8926026" y="3174949"/>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8" y="95635"/>
                  <a:pt x="0" y="74226"/>
                  <a:pt x="0" y="47817"/>
                </a:cubicBezTo>
                <a:cubicBezTo>
                  <a:pt x="0" y="21409"/>
                  <a:pt x="21408" y="0"/>
                  <a:pt x="47817" y="0"/>
                </a:cubicBezTo>
                <a:cubicBezTo>
                  <a:pt x="74226" y="0"/>
                  <a:pt x="95634" y="21408"/>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590" name="Freeform: Shape 1727">
            <a:extLst>
              <a:ext uri="{FF2B5EF4-FFF2-40B4-BE49-F238E27FC236}">
                <a16:creationId xmlns="" xmlns:a16="http://schemas.microsoft.com/office/drawing/2014/main" id="{818A5D4E-955D-BE44-A09D-169615690FA8}"/>
              </a:ext>
            </a:extLst>
          </p:cNvPr>
          <p:cNvSpPr/>
          <p:nvPr/>
        </p:nvSpPr>
        <p:spPr>
          <a:xfrm>
            <a:off x="8710400" y="3081504"/>
            <a:ext cx="58278" cy="66073"/>
          </a:xfrm>
          <a:custGeom>
            <a:avLst/>
            <a:gdLst>
              <a:gd name="connsiteX0" fmla="*/ 95635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5"/>
                  <a:pt x="47817" y="95635"/>
                </a:cubicBezTo>
                <a:cubicBezTo>
                  <a:pt x="21409" y="95635"/>
                  <a:pt x="0" y="74226"/>
                  <a:pt x="0" y="47817"/>
                </a:cubicBezTo>
                <a:cubicBezTo>
                  <a:pt x="0" y="21409"/>
                  <a:pt x="21409" y="0"/>
                  <a:pt x="47817" y="0"/>
                </a:cubicBezTo>
                <a:cubicBezTo>
                  <a:pt x="74226" y="0"/>
                  <a:pt x="95635" y="21408"/>
                  <a:pt x="95635"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591" name="Freeform: Shape 1728">
            <a:extLst>
              <a:ext uri="{FF2B5EF4-FFF2-40B4-BE49-F238E27FC236}">
                <a16:creationId xmlns="" xmlns:a16="http://schemas.microsoft.com/office/drawing/2014/main" id="{F4A6CF9E-984B-1F47-A900-5D95F91965EF}"/>
              </a:ext>
            </a:extLst>
          </p:cNvPr>
          <p:cNvSpPr/>
          <p:nvPr/>
        </p:nvSpPr>
        <p:spPr>
          <a:xfrm>
            <a:off x="8555548" y="3010712"/>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8" y="95635"/>
                  <a:pt x="0" y="74226"/>
                  <a:pt x="0" y="47817"/>
                </a:cubicBezTo>
                <a:cubicBezTo>
                  <a:pt x="0" y="21409"/>
                  <a:pt x="21408" y="0"/>
                  <a:pt x="47817" y="0"/>
                </a:cubicBezTo>
                <a:cubicBezTo>
                  <a:pt x="74226" y="0"/>
                  <a:pt x="95634" y="21408"/>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592" name="Freeform: Shape 1729">
            <a:extLst>
              <a:ext uri="{FF2B5EF4-FFF2-40B4-BE49-F238E27FC236}">
                <a16:creationId xmlns="" xmlns:a16="http://schemas.microsoft.com/office/drawing/2014/main" id="{5315FC23-C812-9F47-BBCC-1914D1078D2F}"/>
              </a:ext>
            </a:extLst>
          </p:cNvPr>
          <p:cNvSpPr/>
          <p:nvPr/>
        </p:nvSpPr>
        <p:spPr>
          <a:xfrm>
            <a:off x="8457311" y="2933313"/>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8" y="95635"/>
                  <a:pt x="0" y="74226"/>
                  <a:pt x="0" y="47817"/>
                </a:cubicBezTo>
                <a:cubicBezTo>
                  <a:pt x="0" y="21409"/>
                  <a:pt x="21408" y="0"/>
                  <a:pt x="47817" y="0"/>
                </a:cubicBezTo>
                <a:cubicBezTo>
                  <a:pt x="74226" y="0"/>
                  <a:pt x="95634" y="21408"/>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593" name="Freeform: Shape 1730">
            <a:extLst>
              <a:ext uri="{FF2B5EF4-FFF2-40B4-BE49-F238E27FC236}">
                <a16:creationId xmlns="" xmlns:a16="http://schemas.microsoft.com/office/drawing/2014/main" id="{0A6ED3C1-0403-674D-B412-EAACD7911330}"/>
              </a:ext>
            </a:extLst>
          </p:cNvPr>
          <p:cNvSpPr/>
          <p:nvPr/>
        </p:nvSpPr>
        <p:spPr>
          <a:xfrm>
            <a:off x="8364899" y="2824763"/>
            <a:ext cx="58278" cy="66073"/>
          </a:xfrm>
          <a:custGeom>
            <a:avLst/>
            <a:gdLst>
              <a:gd name="connsiteX0" fmla="*/ 95635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5"/>
                  <a:pt x="47817" y="95635"/>
                </a:cubicBezTo>
                <a:cubicBezTo>
                  <a:pt x="21409" y="95635"/>
                  <a:pt x="0" y="74226"/>
                  <a:pt x="0" y="47817"/>
                </a:cubicBezTo>
                <a:cubicBezTo>
                  <a:pt x="0" y="21409"/>
                  <a:pt x="21409" y="0"/>
                  <a:pt x="47817" y="0"/>
                </a:cubicBezTo>
                <a:cubicBezTo>
                  <a:pt x="74226" y="0"/>
                  <a:pt x="95635" y="21409"/>
                  <a:pt x="95635"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594" name="Freeform: Shape 1731">
            <a:extLst>
              <a:ext uri="{FF2B5EF4-FFF2-40B4-BE49-F238E27FC236}">
                <a16:creationId xmlns="" xmlns:a16="http://schemas.microsoft.com/office/drawing/2014/main" id="{859FE591-D723-FA40-A276-C3D8D287DDC0}"/>
              </a:ext>
            </a:extLst>
          </p:cNvPr>
          <p:cNvSpPr/>
          <p:nvPr/>
        </p:nvSpPr>
        <p:spPr>
          <a:xfrm>
            <a:off x="8342424" y="2824763"/>
            <a:ext cx="58278" cy="66073"/>
          </a:xfrm>
          <a:custGeom>
            <a:avLst/>
            <a:gdLst>
              <a:gd name="connsiteX0" fmla="*/ 95635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5"/>
                  <a:pt x="47817" y="95635"/>
                </a:cubicBezTo>
                <a:cubicBezTo>
                  <a:pt x="21409" y="95635"/>
                  <a:pt x="0" y="74226"/>
                  <a:pt x="0" y="47817"/>
                </a:cubicBezTo>
                <a:cubicBezTo>
                  <a:pt x="0" y="21409"/>
                  <a:pt x="21409" y="0"/>
                  <a:pt x="47817" y="0"/>
                </a:cubicBezTo>
                <a:cubicBezTo>
                  <a:pt x="74226" y="0"/>
                  <a:pt x="95635" y="21409"/>
                  <a:pt x="95635"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595" name="Freeform: Shape 1732">
            <a:extLst>
              <a:ext uri="{FF2B5EF4-FFF2-40B4-BE49-F238E27FC236}">
                <a16:creationId xmlns="" xmlns:a16="http://schemas.microsoft.com/office/drawing/2014/main" id="{E88AAF30-92D4-B344-BAE3-09457AC532B1}"/>
              </a:ext>
            </a:extLst>
          </p:cNvPr>
          <p:cNvSpPr/>
          <p:nvPr/>
        </p:nvSpPr>
        <p:spPr>
          <a:xfrm>
            <a:off x="8329935" y="2824763"/>
            <a:ext cx="58278" cy="66073"/>
          </a:xfrm>
          <a:custGeom>
            <a:avLst/>
            <a:gdLst>
              <a:gd name="connsiteX0" fmla="*/ 95635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5"/>
                  <a:pt x="47817" y="95635"/>
                </a:cubicBezTo>
                <a:cubicBezTo>
                  <a:pt x="21409" y="95635"/>
                  <a:pt x="0" y="74226"/>
                  <a:pt x="0" y="47817"/>
                </a:cubicBezTo>
                <a:cubicBezTo>
                  <a:pt x="0" y="21409"/>
                  <a:pt x="21409" y="0"/>
                  <a:pt x="47817" y="0"/>
                </a:cubicBezTo>
                <a:cubicBezTo>
                  <a:pt x="74226" y="0"/>
                  <a:pt x="95635" y="21409"/>
                  <a:pt x="95635"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596" name="Freeform: Shape 1733">
            <a:extLst>
              <a:ext uri="{FF2B5EF4-FFF2-40B4-BE49-F238E27FC236}">
                <a16:creationId xmlns="" xmlns:a16="http://schemas.microsoft.com/office/drawing/2014/main" id="{3208D56C-2A11-0A4D-A67D-FE8778E4C35B}"/>
              </a:ext>
            </a:extLst>
          </p:cNvPr>
          <p:cNvSpPr/>
          <p:nvPr/>
        </p:nvSpPr>
        <p:spPr>
          <a:xfrm>
            <a:off x="7972777" y="2583125"/>
            <a:ext cx="58278" cy="66073"/>
          </a:xfrm>
          <a:custGeom>
            <a:avLst/>
            <a:gdLst>
              <a:gd name="connsiteX0" fmla="*/ 95634 w 88084"/>
              <a:gd name="connsiteY0" fmla="*/ 47817 h 88084"/>
              <a:gd name="connsiteX1" fmla="*/ 47817 w 88084"/>
              <a:gd name="connsiteY1" fmla="*/ 95634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4"/>
                  <a:pt x="47817" y="95634"/>
                </a:cubicBezTo>
                <a:cubicBezTo>
                  <a:pt x="21408" y="95634"/>
                  <a:pt x="0" y="74226"/>
                  <a:pt x="0" y="47817"/>
                </a:cubicBezTo>
                <a:cubicBezTo>
                  <a:pt x="0" y="21409"/>
                  <a:pt x="21408" y="0"/>
                  <a:pt x="47817" y="0"/>
                </a:cubicBezTo>
                <a:cubicBezTo>
                  <a:pt x="74226" y="0"/>
                  <a:pt x="95634" y="21409"/>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597" name="Freeform: Shape 1734">
            <a:extLst>
              <a:ext uri="{FF2B5EF4-FFF2-40B4-BE49-F238E27FC236}">
                <a16:creationId xmlns="" xmlns:a16="http://schemas.microsoft.com/office/drawing/2014/main" id="{BA68530F-DBFC-F44E-B731-1F5A4B072190}"/>
              </a:ext>
            </a:extLst>
          </p:cNvPr>
          <p:cNvSpPr/>
          <p:nvPr/>
        </p:nvSpPr>
        <p:spPr>
          <a:xfrm>
            <a:off x="7891190" y="2565191"/>
            <a:ext cx="58278" cy="66073"/>
          </a:xfrm>
          <a:custGeom>
            <a:avLst/>
            <a:gdLst>
              <a:gd name="connsiteX0" fmla="*/ 95635 w 88084"/>
              <a:gd name="connsiteY0" fmla="*/ 47817 h 88084"/>
              <a:gd name="connsiteX1" fmla="*/ 47817 w 88084"/>
              <a:gd name="connsiteY1" fmla="*/ 95634 h 88084"/>
              <a:gd name="connsiteX2" fmla="*/ 0 w 88084"/>
              <a:gd name="connsiteY2" fmla="*/ 47817 h 88084"/>
              <a:gd name="connsiteX3" fmla="*/ 47817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4"/>
                  <a:pt x="47817" y="95634"/>
                </a:cubicBezTo>
                <a:cubicBezTo>
                  <a:pt x="21409" y="95634"/>
                  <a:pt x="0" y="74226"/>
                  <a:pt x="0" y="47817"/>
                </a:cubicBezTo>
                <a:cubicBezTo>
                  <a:pt x="0" y="21408"/>
                  <a:pt x="21408" y="0"/>
                  <a:pt x="47817" y="0"/>
                </a:cubicBezTo>
                <a:cubicBezTo>
                  <a:pt x="74226" y="0"/>
                  <a:pt x="95635" y="21408"/>
                  <a:pt x="95635"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598" name="Freeform: Shape 1735">
            <a:extLst>
              <a:ext uri="{FF2B5EF4-FFF2-40B4-BE49-F238E27FC236}">
                <a16:creationId xmlns="" xmlns:a16="http://schemas.microsoft.com/office/drawing/2014/main" id="{2C5FE9ED-C323-5F4B-A0A7-B4A87D5E2DAB}"/>
              </a:ext>
            </a:extLst>
          </p:cNvPr>
          <p:cNvSpPr/>
          <p:nvPr/>
        </p:nvSpPr>
        <p:spPr>
          <a:xfrm>
            <a:off x="7684721" y="2463250"/>
            <a:ext cx="58278" cy="66073"/>
          </a:xfrm>
          <a:custGeom>
            <a:avLst/>
            <a:gdLst>
              <a:gd name="connsiteX0" fmla="*/ 95634 w 88084"/>
              <a:gd name="connsiteY0" fmla="*/ 47817 h 88084"/>
              <a:gd name="connsiteX1" fmla="*/ 47817 w 88084"/>
              <a:gd name="connsiteY1" fmla="*/ 95634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4"/>
                  <a:pt x="47817" y="95634"/>
                </a:cubicBezTo>
                <a:cubicBezTo>
                  <a:pt x="21408" y="95634"/>
                  <a:pt x="0" y="74226"/>
                  <a:pt x="0" y="47817"/>
                </a:cubicBezTo>
                <a:cubicBezTo>
                  <a:pt x="0" y="21408"/>
                  <a:pt x="21408" y="0"/>
                  <a:pt x="47817" y="0"/>
                </a:cubicBezTo>
                <a:cubicBezTo>
                  <a:pt x="74226" y="0"/>
                  <a:pt x="95634" y="21409"/>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599" name="Freeform: Shape 1736">
            <a:extLst>
              <a:ext uri="{FF2B5EF4-FFF2-40B4-BE49-F238E27FC236}">
                <a16:creationId xmlns="" xmlns:a16="http://schemas.microsoft.com/office/drawing/2014/main" id="{38E8E9F3-1448-9947-8A97-9430C575A79C}"/>
              </a:ext>
            </a:extLst>
          </p:cNvPr>
          <p:cNvSpPr/>
          <p:nvPr/>
        </p:nvSpPr>
        <p:spPr>
          <a:xfrm>
            <a:off x="7523212" y="2440596"/>
            <a:ext cx="58278" cy="66073"/>
          </a:xfrm>
          <a:custGeom>
            <a:avLst/>
            <a:gdLst>
              <a:gd name="connsiteX0" fmla="*/ 95634 w 88084"/>
              <a:gd name="connsiteY0" fmla="*/ 47817 h 88084"/>
              <a:gd name="connsiteX1" fmla="*/ 47817 w 88084"/>
              <a:gd name="connsiteY1" fmla="*/ 95634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4"/>
                  <a:pt x="47817" y="95634"/>
                </a:cubicBezTo>
                <a:cubicBezTo>
                  <a:pt x="21408" y="95634"/>
                  <a:pt x="0" y="74226"/>
                  <a:pt x="0" y="47817"/>
                </a:cubicBezTo>
                <a:cubicBezTo>
                  <a:pt x="0" y="21409"/>
                  <a:pt x="21408" y="0"/>
                  <a:pt x="47817" y="0"/>
                </a:cubicBezTo>
                <a:cubicBezTo>
                  <a:pt x="74226" y="0"/>
                  <a:pt x="95634" y="21409"/>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600" name="Freeform: Shape 1737">
            <a:extLst>
              <a:ext uri="{FF2B5EF4-FFF2-40B4-BE49-F238E27FC236}">
                <a16:creationId xmlns="" xmlns:a16="http://schemas.microsoft.com/office/drawing/2014/main" id="{79999EB1-6312-8A4A-A620-43D9EC35AD26}"/>
              </a:ext>
            </a:extLst>
          </p:cNvPr>
          <p:cNvSpPr/>
          <p:nvPr/>
        </p:nvSpPr>
        <p:spPr>
          <a:xfrm>
            <a:off x="7376683" y="2414168"/>
            <a:ext cx="58278" cy="66073"/>
          </a:xfrm>
          <a:custGeom>
            <a:avLst/>
            <a:gdLst>
              <a:gd name="connsiteX0" fmla="*/ 95634 w 88084"/>
              <a:gd name="connsiteY0" fmla="*/ 47817 h 88084"/>
              <a:gd name="connsiteX1" fmla="*/ 47817 w 88084"/>
              <a:gd name="connsiteY1" fmla="*/ 95634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4"/>
                  <a:pt x="47817" y="95634"/>
                </a:cubicBezTo>
                <a:cubicBezTo>
                  <a:pt x="21408" y="95634"/>
                  <a:pt x="0" y="74226"/>
                  <a:pt x="0" y="47817"/>
                </a:cubicBezTo>
                <a:cubicBezTo>
                  <a:pt x="0" y="21409"/>
                  <a:pt x="21408" y="0"/>
                  <a:pt x="47817" y="0"/>
                </a:cubicBezTo>
                <a:cubicBezTo>
                  <a:pt x="74226" y="0"/>
                  <a:pt x="95634" y="21409"/>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601" name="Freeform: Shape 1738">
            <a:extLst>
              <a:ext uri="{FF2B5EF4-FFF2-40B4-BE49-F238E27FC236}">
                <a16:creationId xmlns="" xmlns:a16="http://schemas.microsoft.com/office/drawing/2014/main" id="{B0FFD50C-EBE5-9D4F-A228-BEDFADCA8BCC}"/>
              </a:ext>
            </a:extLst>
          </p:cNvPr>
          <p:cNvSpPr/>
          <p:nvPr/>
        </p:nvSpPr>
        <p:spPr>
          <a:xfrm>
            <a:off x="7364195" y="2414168"/>
            <a:ext cx="58278" cy="66073"/>
          </a:xfrm>
          <a:custGeom>
            <a:avLst/>
            <a:gdLst>
              <a:gd name="connsiteX0" fmla="*/ 95634 w 88084"/>
              <a:gd name="connsiteY0" fmla="*/ 47817 h 88084"/>
              <a:gd name="connsiteX1" fmla="*/ 47817 w 88084"/>
              <a:gd name="connsiteY1" fmla="*/ 95634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4"/>
                  <a:pt x="47817" y="95634"/>
                </a:cubicBezTo>
                <a:cubicBezTo>
                  <a:pt x="21408" y="95634"/>
                  <a:pt x="0" y="74226"/>
                  <a:pt x="0" y="47817"/>
                </a:cubicBezTo>
                <a:cubicBezTo>
                  <a:pt x="0" y="21409"/>
                  <a:pt x="21408" y="0"/>
                  <a:pt x="47817" y="0"/>
                </a:cubicBezTo>
                <a:cubicBezTo>
                  <a:pt x="74226" y="0"/>
                  <a:pt x="95634" y="21409"/>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602" name="Freeform: Shape 1739">
            <a:extLst>
              <a:ext uri="{FF2B5EF4-FFF2-40B4-BE49-F238E27FC236}">
                <a16:creationId xmlns="" xmlns:a16="http://schemas.microsoft.com/office/drawing/2014/main" id="{0B08D431-530A-0041-85CC-A411A27918C5}"/>
              </a:ext>
            </a:extLst>
          </p:cNvPr>
          <p:cNvSpPr/>
          <p:nvPr/>
        </p:nvSpPr>
        <p:spPr>
          <a:xfrm>
            <a:off x="7225995" y="2378299"/>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9" y="95635"/>
                  <a:pt x="0" y="74226"/>
                  <a:pt x="0" y="47817"/>
                </a:cubicBezTo>
                <a:cubicBezTo>
                  <a:pt x="0" y="21409"/>
                  <a:pt x="21409" y="0"/>
                  <a:pt x="47817" y="0"/>
                </a:cubicBezTo>
                <a:cubicBezTo>
                  <a:pt x="74226" y="0"/>
                  <a:pt x="95634" y="21409"/>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603" name="Freeform: Shape 1740">
            <a:extLst>
              <a:ext uri="{FF2B5EF4-FFF2-40B4-BE49-F238E27FC236}">
                <a16:creationId xmlns="" xmlns:a16="http://schemas.microsoft.com/office/drawing/2014/main" id="{DC8D7C1F-0BB7-3845-BFEA-673B1AFACC7A}"/>
              </a:ext>
            </a:extLst>
          </p:cNvPr>
          <p:cNvSpPr/>
          <p:nvPr/>
        </p:nvSpPr>
        <p:spPr>
          <a:xfrm>
            <a:off x="7187701" y="2378299"/>
            <a:ext cx="58278" cy="66073"/>
          </a:xfrm>
          <a:custGeom>
            <a:avLst/>
            <a:gdLst>
              <a:gd name="connsiteX0" fmla="*/ 95635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5"/>
                  <a:pt x="47817" y="95635"/>
                </a:cubicBezTo>
                <a:cubicBezTo>
                  <a:pt x="21409" y="95635"/>
                  <a:pt x="0" y="74226"/>
                  <a:pt x="0" y="47817"/>
                </a:cubicBezTo>
                <a:cubicBezTo>
                  <a:pt x="0" y="21409"/>
                  <a:pt x="21409" y="0"/>
                  <a:pt x="47817" y="0"/>
                </a:cubicBezTo>
                <a:cubicBezTo>
                  <a:pt x="74226" y="0"/>
                  <a:pt x="95635" y="21409"/>
                  <a:pt x="95635"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604" name="Freeform: Shape 1741">
            <a:extLst>
              <a:ext uri="{FF2B5EF4-FFF2-40B4-BE49-F238E27FC236}">
                <a16:creationId xmlns="" xmlns:a16="http://schemas.microsoft.com/office/drawing/2014/main" id="{633A66C2-9492-4448-AA31-17F92CC0BB68}"/>
              </a:ext>
            </a:extLst>
          </p:cNvPr>
          <p:cNvSpPr/>
          <p:nvPr/>
        </p:nvSpPr>
        <p:spPr>
          <a:xfrm>
            <a:off x="10447961" y="4082953"/>
            <a:ext cx="58278" cy="66073"/>
          </a:xfrm>
          <a:custGeom>
            <a:avLst/>
            <a:gdLst>
              <a:gd name="connsiteX0" fmla="*/ 95634 w 88084"/>
              <a:gd name="connsiteY0" fmla="*/ 47817 h 88084"/>
              <a:gd name="connsiteX1" fmla="*/ 47817 w 88084"/>
              <a:gd name="connsiteY1" fmla="*/ 95634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4"/>
                  <a:pt x="47817" y="95634"/>
                </a:cubicBezTo>
                <a:cubicBezTo>
                  <a:pt x="21409" y="95634"/>
                  <a:pt x="0" y="74226"/>
                  <a:pt x="0" y="47817"/>
                </a:cubicBezTo>
                <a:cubicBezTo>
                  <a:pt x="0" y="21408"/>
                  <a:pt x="21409" y="0"/>
                  <a:pt x="47817" y="0"/>
                </a:cubicBezTo>
                <a:cubicBezTo>
                  <a:pt x="74226" y="0"/>
                  <a:pt x="95634" y="21408"/>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605" name="TextBox 604">
            <a:extLst>
              <a:ext uri="{FF2B5EF4-FFF2-40B4-BE49-F238E27FC236}">
                <a16:creationId xmlns="" xmlns:a16="http://schemas.microsoft.com/office/drawing/2014/main" id="{C15DC333-4FC6-F148-B07B-560716CC2940}"/>
              </a:ext>
            </a:extLst>
          </p:cNvPr>
          <p:cNvSpPr txBox="1"/>
          <p:nvPr/>
        </p:nvSpPr>
        <p:spPr>
          <a:xfrm>
            <a:off x="10871526" y="5107531"/>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30</a:t>
            </a:r>
          </a:p>
        </p:txBody>
      </p:sp>
      <p:sp>
        <p:nvSpPr>
          <p:cNvPr id="606" name="TextBox 605">
            <a:extLst>
              <a:ext uri="{FF2B5EF4-FFF2-40B4-BE49-F238E27FC236}">
                <a16:creationId xmlns="" xmlns:a16="http://schemas.microsoft.com/office/drawing/2014/main" id="{D6AA1320-2BA9-BF4D-A35A-3DDA108C3393}"/>
              </a:ext>
            </a:extLst>
          </p:cNvPr>
          <p:cNvSpPr txBox="1"/>
          <p:nvPr/>
        </p:nvSpPr>
        <p:spPr>
          <a:xfrm>
            <a:off x="11143705" y="5107531"/>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32</a:t>
            </a:r>
          </a:p>
        </p:txBody>
      </p:sp>
      <p:sp>
        <p:nvSpPr>
          <p:cNvPr id="607" name="TextBox 606">
            <a:extLst>
              <a:ext uri="{FF2B5EF4-FFF2-40B4-BE49-F238E27FC236}">
                <a16:creationId xmlns="" xmlns:a16="http://schemas.microsoft.com/office/drawing/2014/main" id="{B5B35D58-DC1C-D647-A5A3-2242AAB407F6}"/>
              </a:ext>
            </a:extLst>
          </p:cNvPr>
          <p:cNvSpPr txBox="1"/>
          <p:nvPr/>
        </p:nvSpPr>
        <p:spPr>
          <a:xfrm>
            <a:off x="10599347" y="5107531"/>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28</a:t>
            </a:r>
          </a:p>
        </p:txBody>
      </p:sp>
      <p:sp>
        <p:nvSpPr>
          <p:cNvPr id="608" name="TextBox 607">
            <a:extLst>
              <a:ext uri="{FF2B5EF4-FFF2-40B4-BE49-F238E27FC236}">
                <a16:creationId xmlns="" xmlns:a16="http://schemas.microsoft.com/office/drawing/2014/main" id="{26BA450D-290F-FE4E-B171-81B1BEDA76CB}"/>
              </a:ext>
            </a:extLst>
          </p:cNvPr>
          <p:cNvSpPr txBox="1"/>
          <p:nvPr/>
        </p:nvSpPr>
        <p:spPr>
          <a:xfrm>
            <a:off x="10327168" y="5107531"/>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26</a:t>
            </a:r>
          </a:p>
        </p:txBody>
      </p:sp>
      <p:cxnSp>
        <p:nvCxnSpPr>
          <p:cNvPr id="609" name="Straight Connector 608">
            <a:extLst>
              <a:ext uri="{FF2B5EF4-FFF2-40B4-BE49-F238E27FC236}">
                <a16:creationId xmlns="" xmlns:a16="http://schemas.microsoft.com/office/drawing/2014/main" id="{7216B20C-165B-E243-A8E6-579744C1ECA8}"/>
              </a:ext>
            </a:extLst>
          </p:cNvPr>
          <p:cNvCxnSpPr>
            <a:cxnSpLocks/>
          </p:cNvCxnSpPr>
          <p:nvPr/>
        </p:nvCxnSpPr>
        <p:spPr>
          <a:xfrm>
            <a:off x="6855395" y="3659125"/>
            <a:ext cx="4728399" cy="0"/>
          </a:xfrm>
          <a:prstGeom prst="line">
            <a:avLst/>
          </a:prstGeom>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610" name="Freeform 5">
            <a:extLst>
              <a:ext uri="{FF2B5EF4-FFF2-40B4-BE49-F238E27FC236}">
                <a16:creationId xmlns="" xmlns:a16="http://schemas.microsoft.com/office/drawing/2014/main" id="{61A3789C-7663-7240-BB65-DA50EFF9B319}"/>
              </a:ext>
            </a:extLst>
          </p:cNvPr>
          <p:cNvSpPr>
            <a:spLocks/>
          </p:cNvSpPr>
          <p:nvPr/>
        </p:nvSpPr>
        <p:spPr bwMode="auto">
          <a:xfrm>
            <a:off x="6957913" y="2311065"/>
            <a:ext cx="4631287" cy="2696152"/>
          </a:xfrm>
          <a:custGeom>
            <a:avLst/>
            <a:gdLst>
              <a:gd name="T0" fmla="*/ 0 w 2575"/>
              <a:gd name="T1" fmla="*/ 0 h 1537"/>
              <a:gd name="T2" fmla="*/ 0 w 2575"/>
              <a:gd name="T3" fmla="*/ 1537 h 1537"/>
              <a:gd name="T4" fmla="*/ 2575 w 2575"/>
              <a:gd name="T5" fmla="*/ 1537 h 1537"/>
            </a:gdLst>
            <a:ahLst/>
            <a:cxnLst>
              <a:cxn ang="0">
                <a:pos x="T0" y="T1"/>
              </a:cxn>
              <a:cxn ang="0">
                <a:pos x="T2" y="T3"/>
              </a:cxn>
              <a:cxn ang="0">
                <a:pos x="T4" y="T5"/>
              </a:cxn>
            </a:cxnLst>
            <a:rect l="0" t="0" r="r" b="b"/>
            <a:pathLst>
              <a:path w="2575" h="1537">
                <a:moveTo>
                  <a:pt x="0" y="0"/>
                </a:moveTo>
                <a:lnTo>
                  <a:pt x="0" y="1537"/>
                </a:lnTo>
                <a:lnTo>
                  <a:pt x="2575" y="1537"/>
                </a:lnTo>
              </a:path>
            </a:pathLst>
          </a:custGeom>
          <a:noFill/>
          <a:ln w="19050"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11" name="Line 6">
            <a:extLst>
              <a:ext uri="{FF2B5EF4-FFF2-40B4-BE49-F238E27FC236}">
                <a16:creationId xmlns="" xmlns:a16="http://schemas.microsoft.com/office/drawing/2014/main" id="{735B057B-EF0B-9246-94E2-D3E6EE33E058}"/>
              </a:ext>
            </a:extLst>
          </p:cNvPr>
          <p:cNvSpPr>
            <a:spLocks noChangeShapeType="1"/>
          </p:cNvSpPr>
          <p:nvPr/>
        </p:nvSpPr>
        <p:spPr bwMode="auto">
          <a:xfrm>
            <a:off x="6855395" y="2314573"/>
            <a:ext cx="102519"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12" name="Line 8">
            <a:extLst>
              <a:ext uri="{FF2B5EF4-FFF2-40B4-BE49-F238E27FC236}">
                <a16:creationId xmlns="" xmlns:a16="http://schemas.microsoft.com/office/drawing/2014/main" id="{C2ED606E-DFD6-A243-BD3F-AF09040F10D8}"/>
              </a:ext>
            </a:extLst>
          </p:cNvPr>
          <p:cNvSpPr>
            <a:spLocks noChangeShapeType="1"/>
          </p:cNvSpPr>
          <p:nvPr/>
        </p:nvSpPr>
        <p:spPr bwMode="auto">
          <a:xfrm>
            <a:off x="6855395" y="2854856"/>
            <a:ext cx="102519"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13" name="Line 10">
            <a:extLst>
              <a:ext uri="{FF2B5EF4-FFF2-40B4-BE49-F238E27FC236}">
                <a16:creationId xmlns="" xmlns:a16="http://schemas.microsoft.com/office/drawing/2014/main" id="{0D4D332B-18D6-1347-BCE2-C3D3BC4E6061}"/>
              </a:ext>
            </a:extLst>
          </p:cNvPr>
          <p:cNvSpPr>
            <a:spLocks noChangeShapeType="1"/>
          </p:cNvSpPr>
          <p:nvPr/>
        </p:nvSpPr>
        <p:spPr bwMode="auto">
          <a:xfrm>
            <a:off x="6855395" y="3391630"/>
            <a:ext cx="102519"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14" name="Line 12">
            <a:extLst>
              <a:ext uri="{FF2B5EF4-FFF2-40B4-BE49-F238E27FC236}">
                <a16:creationId xmlns="" xmlns:a16="http://schemas.microsoft.com/office/drawing/2014/main" id="{AB41E263-79F6-8649-8E01-0076DBA8CAEA}"/>
              </a:ext>
            </a:extLst>
          </p:cNvPr>
          <p:cNvSpPr>
            <a:spLocks noChangeShapeType="1"/>
          </p:cNvSpPr>
          <p:nvPr/>
        </p:nvSpPr>
        <p:spPr bwMode="auto">
          <a:xfrm>
            <a:off x="6855395" y="3928405"/>
            <a:ext cx="102519"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15" name="Line 14">
            <a:extLst>
              <a:ext uri="{FF2B5EF4-FFF2-40B4-BE49-F238E27FC236}">
                <a16:creationId xmlns="" xmlns:a16="http://schemas.microsoft.com/office/drawing/2014/main" id="{61E96AA9-A5AA-4241-BD39-3856E9635F77}"/>
              </a:ext>
            </a:extLst>
          </p:cNvPr>
          <p:cNvSpPr>
            <a:spLocks noChangeShapeType="1"/>
          </p:cNvSpPr>
          <p:nvPr/>
        </p:nvSpPr>
        <p:spPr bwMode="auto">
          <a:xfrm>
            <a:off x="6855395" y="4466934"/>
            <a:ext cx="102519"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16" name="Line 16">
            <a:extLst>
              <a:ext uri="{FF2B5EF4-FFF2-40B4-BE49-F238E27FC236}">
                <a16:creationId xmlns="" xmlns:a16="http://schemas.microsoft.com/office/drawing/2014/main" id="{D1DB4B75-97CD-344D-B870-5480B81F34BA}"/>
              </a:ext>
            </a:extLst>
          </p:cNvPr>
          <p:cNvSpPr>
            <a:spLocks noChangeShapeType="1"/>
          </p:cNvSpPr>
          <p:nvPr/>
        </p:nvSpPr>
        <p:spPr bwMode="auto">
          <a:xfrm>
            <a:off x="6855395" y="5007217"/>
            <a:ext cx="102519"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17" name="Line 17">
            <a:extLst>
              <a:ext uri="{FF2B5EF4-FFF2-40B4-BE49-F238E27FC236}">
                <a16:creationId xmlns="" xmlns:a16="http://schemas.microsoft.com/office/drawing/2014/main" id="{F091DD4A-4593-5D4A-8217-845CB49DB1AC}"/>
              </a:ext>
            </a:extLst>
          </p:cNvPr>
          <p:cNvSpPr>
            <a:spLocks noChangeShapeType="1"/>
          </p:cNvSpPr>
          <p:nvPr/>
        </p:nvSpPr>
        <p:spPr bwMode="auto">
          <a:xfrm>
            <a:off x="6957913" y="5007217"/>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18" name="Line 20">
            <a:extLst>
              <a:ext uri="{FF2B5EF4-FFF2-40B4-BE49-F238E27FC236}">
                <a16:creationId xmlns="" xmlns:a16="http://schemas.microsoft.com/office/drawing/2014/main" id="{E1877614-DBBC-4246-8B4F-CE73A305850A}"/>
              </a:ext>
            </a:extLst>
          </p:cNvPr>
          <p:cNvSpPr>
            <a:spLocks noChangeShapeType="1"/>
          </p:cNvSpPr>
          <p:nvPr/>
        </p:nvSpPr>
        <p:spPr bwMode="auto">
          <a:xfrm>
            <a:off x="8593226" y="5007217"/>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19" name="Line 22">
            <a:extLst>
              <a:ext uri="{FF2B5EF4-FFF2-40B4-BE49-F238E27FC236}">
                <a16:creationId xmlns="" xmlns:a16="http://schemas.microsoft.com/office/drawing/2014/main" id="{430BB930-DD71-CC40-9773-7BD6E864858F}"/>
              </a:ext>
            </a:extLst>
          </p:cNvPr>
          <p:cNvSpPr>
            <a:spLocks noChangeShapeType="1"/>
          </p:cNvSpPr>
          <p:nvPr/>
        </p:nvSpPr>
        <p:spPr bwMode="auto">
          <a:xfrm>
            <a:off x="9410882" y="5007217"/>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20" name="Line 24">
            <a:extLst>
              <a:ext uri="{FF2B5EF4-FFF2-40B4-BE49-F238E27FC236}">
                <a16:creationId xmlns="" xmlns:a16="http://schemas.microsoft.com/office/drawing/2014/main" id="{9388540A-6480-F64B-BCAD-E073CB982F90}"/>
              </a:ext>
            </a:extLst>
          </p:cNvPr>
          <p:cNvSpPr>
            <a:spLocks noChangeShapeType="1"/>
          </p:cNvSpPr>
          <p:nvPr/>
        </p:nvSpPr>
        <p:spPr bwMode="auto">
          <a:xfrm>
            <a:off x="9683434" y="5007217"/>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21" name="Line 26">
            <a:extLst>
              <a:ext uri="{FF2B5EF4-FFF2-40B4-BE49-F238E27FC236}">
                <a16:creationId xmlns="" xmlns:a16="http://schemas.microsoft.com/office/drawing/2014/main" id="{7934C923-E320-3846-9A61-BDA90D8A8A41}"/>
              </a:ext>
            </a:extLst>
          </p:cNvPr>
          <p:cNvSpPr>
            <a:spLocks noChangeShapeType="1"/>
          </p:cNvSpPr>
          <p:nvPr/>
        </p:nvSpPr>
        <p:spPr bwMode="auto">
          <a:xfrm>
            <a:off x="9955986" y="5007217"/>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22" name="Line 28">
            <a:extLst>
              <a:ext uri="{FF2B5EF4-FFF2-40B4-BE49-F238E27FC236}">
                <a16:creationId xmlns="" xmlns:a16="http://schemas.microsoft.com/office/drawing/2014/main" id="{7384DD3D-17AF-F642-81F6-6B73F4469244}"/>
              </a:ext>
            </a:extLst>
          </p:cNvPr>
          <p:cNvSpPr>
            <a:spLocks noChangeShapeType="1"/>
          </p:cNvSpPr>
          <p:nvPr/>
        </p:nvSpPr>
        <p:spPr bwMode="auto">
          <a:xfrm>
            <a:off x="10228538" y="5007217"/>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23" name="Line 30">
            <a:extLst>
              <a:ext uri="{FF2B5EF4-FFF2-40B4-BE49-F238E27FC236}">
                <a16:creationId xmlns="" xmlns:a16="http://schemas.microsoft.com/office/drawing/2014/main" id="{608CCD60-5D56-F248-9786-B55601D8CCB0}"/>
              </a:ext>
            </a:extLst>
          </p:cNvPr>
          <p:cNvSpPr>
            <a:spLocks noChangeShapeType="1"/>
          </p:cNvSpPr>
          <p:nvPr/>
        </p:nvSpPr>
        <p:spPr bwMode="auto">
          <a:xfrm>
            <a:off x="10501090" y="5007217"/>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24" name="Line 32">
            <a:extLst>
              <a:ext uri="{FF2B5EF4-FFF2-40B4-BE49-F238E27FC236}">
                <a16:creationId xmlns="" xmlns:a16="http://schemas.microsoft.com/office/drawing/2014/main" id="{D6F43BA7-5DA5-CD4A-81DA-0780222FF88D}"/>
              </a:ext>
            </a:extLst>
          </p:cNvPr>
          <p:cNvSpPr>
            <a:spLocks noChangeShapeType="1"/>
          </p:cNvSpPr>
          <p:nvPr/>
        </p:nvSpPr>
        <p:spPr bwMode="auto">
          <a:xfrm>
            <a:off x="10773642" y="5007217"/>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25" name="Line 34">
            <a:extLst>
              <a:ext uri="{FF2B5EF4-FFF2-40B4-BE49-F238E27FC236}">
                <a16:creationId xmlns="" xmlns:a16="http://schemas.microsoft.com/office/drawing/2014/main" id="{3AAE71FE-98B1-6546-85B0-49BB7AF63EE1}"/>
              </a:ext>
            </a:extLst>
          </p:cNvPr>
          <p:cNvSpPr>
            <a:spLocks noChangeShapeType="1"/>
          </p:cNvSpPr>
          <p:nvPr/>
        </p:nvSpPr>
        <p:spPr bwMode="auto">
          <a:xfrm>
            <a:off x="11046194" y="5007217"/>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26" name="Line 36">
            <a:extLst>
              <a:ext uri="{FF2B5EF4-FFF2-40B4-BE49-F238E27FC236}">
                <a16:creationId xmlns="" xmlns:a16="http://schemas.microsoft.com/office/drawing/2014/main" id="{4A52812D-97EC-0744-887C-2ADF2E2A10E8}"/>
              </a:ext>
            </a:extLst>
          </p:cNvPr>
          <p:cNvSpPr>
            <a:spLocks noChangeShapeType="1"/>
          </p:cNvSpPr>
          <p:nvPr/>
        </p:nvSpPr>
        <p:spPr bwMode="auto">
          <a:xfrm>
            <a:off x="11318746" y="5007217"/>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27" name="Line 38">
            <a:extLst>
              <a:ext uri="{FF2B5EF4-FFF2-40B4-BE49-F238E27FC236}">
                <a16:creationId xmlns="" xmlns:a16="http://schemas.microsoft.com/office/drawing/2014/main" id="{C12732F3-72D3-C046-A85F-B3B470BB8C9E}"/>
              </a:ext>
            </a:extLst>
          </p:cNvPr>
          <p:cNvSpPr>
            <a:spLocks noChangeShapeType="1"/>
          </p:cNvSpPr>
          <p:nvPr/>
        </p:nvSpPr>
        <p:spPr bwMode="auto">
          <a:xfrm>
            <a:off x="11591294" y="5007217"/>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28" name="Line 18">
            <a:extLst>
              <a:ext uri="{FF2B5EF4-FFF2-40B4-BE49-F238E27FC236}">
                <a16:creationId xmlns="" xmlns:a16="http://schemas.microsoft.com/office/drawing/2014/main" id="{2482EF59-FA08-594E-9795-75BCF94FE300}"/>
              </a:ext>
            </a:extLst>
          </p:cNvPr>
          <p:cNvSpPr>
            <a:spLocks noChangeShapeType="1"/>
          </p:cNvSpPr>
          <p:nvPr/>
        </p:nvSpPr>
        <p:spPr bwMode="auto">
          <a:xfrm>
            <a:off x="7230465" y="5007805"/>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29" name="Line 18">
            <a:extLst>
              <a:ext uri="{FF2B5EF4-FFF2-40B4-BE49-F238E27FC236}">
                <a16:creationId xmlns="" xmlns:a16="http://schemas.microsoft.com/office/drawing/2014/main" id="{1704F339-4B34-CA49-9628-6EF9C2DB02C8}"/>
              </a:ext>
            </a:extLst>
          </p:cNvPr>
          <p:cNvSpPr>
            <a:spLocks noChangeShapeType="1"/>
          </p:cNvSpPr>
          <p:nvPr/>
        </p:nvSpPr>
        <p:spPr bwMode="auto">
          <a:xfrm>
            <a:off x="7503017" y="5008982"/>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30" name="Line 18">
            <a:extLst>
              <a:ext uri="{FF2B5EF4-FFF2-40B4-BE49-F238E27FC236}">
                <a16:creationId xmlns="" xmlns:a16="http://schemas.microsoft.com/office/drawing/2014/main" id="{132E72A7-6F54-5445-8292-DA10E078D0DA}"/>
              </a:ext>
            </a:extLst>
          </p:cNvPr>
          <p:cNvSpPr>
            <a:spLocks noChangeShapeType="1"/>
          </p:cNvSpPr>
          <p:nvPr/>
        </p:nvSpPr>
        <p:spPr bwMode="auto">
          <a:xfrm>
            <a:off x="7775570" y="5010159"/>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31" name="Line 18">
            <a:extLst>
              <a:ext uri="{FF2B5EF4-FFF2-40B4-BE49-F238E27FC236}">
                <a16:creationId xmlns="" xmlns:a16="http://schemas.microsoft.com/office/drawing/2014/main" id="{2D1807E0-7C3F-F441-BA16-A4BE02197F7B}"/>
              </a:ext>
            </a:extLst>
          </p:cNvPr>
          <p:cNvSpPr>
            <a:spLocks noChangeShapeType="1"/>
          </p:cNvSpPr>
          <p:nvPr/>
        </p:nvSpPr>
        <p:spPr bwMode="auto">
          <a:xfrm>
            <a:off x="8048122" y="5011338"/>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32" name="Line 18">
            <a:extLst>
              <a:ext uri="{FF2B5EF4-FFF2-40B4-BE49-F238E27FC236}">
                <a16:creationId xmlns="" xmlns:a16="http://schemas.microsoft.com/office/drawing/2014/main" id="{8498D3B3-D80C-3B40-B16C-991AC8C5D89B}"/>
              </a:ext>
            </a:extLst>
          </p:cNvPr>
          <p:cNvSpPr>
            <a:spLocks noChangeShapeType="1"/>
          </p:cNvSpPr>
          <p:nvPr/>
        </p:nvSpPr>
        <p:spPr bwMode="auto">
          <a:xfrm>
            <a:off x="8320674" y="5011926"/>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33" name="Line 18">
            <a:extLst>
              <a:ext uri="{FF2B5EF4-FFF2-40B4-BE49-F238E27FC236}">
                <a16:creationId xmlns="" xmlns:a16="http://schemas.microsoft.com/office/drawing/2014/main" id="{5A453637-70A3-0F4E-8B10-0DDA00281CCA}"/>
              </a:ext>
            </a:extLst>
          </p:cNvPr>
          <p:cNvSpPr>
            <a:spLocks noChangeShapeType="1"/>
          </p:cNvSpPr>
          <p:nvPr/>
        </p:nvSpPr>
        <p:spPr bwMode="auto">
          <a:xfrm>
            <a:off x="8865778" y="5013694"/>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34" name="Line 18">
            <a:extLst>
              <a:ext uri="{FF2B5EF4-FFF2-40B4-BE49-F238E27FC236}">
                <a16:creationId xmlns="" xmlns:a16="http://schemas.microsoft.com/office/drawing/2014/main" id="{D4A4E8B3-DE67-ED45-87E7-4206AC10AAA8}"/>
              </a:ext>
            </a:extLst>
          </p:cNvPr>
          <p:cNvSpPr>
            <a:spLocks noChangeShapeType="1"/>
          </p:cNvSpPr>
          <p:nvPr/>
        </p:nvSpPr>
        <p:spPr bwMode="auto">
          <a:xfrm>
            <a:off x="9138330" y="5014282"/>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35" name="TextBox 634">
            <a:extLst>
              <a:ext uri="{FF2B5EF4-FFF2-40B4-BE49-F238E27FC236}">
                <a16:creationId xmlns="" xmlns:a16="http://schemas.microsoft.com/office/drawing/2014/main" id="{19649A7A-82F7-5B4C-ABD5-56E67988F711}"/>
              </a:ext>
            </a:extLst>
          </p:cNvPr>
          <p:cNvSpPr txBox="1"/>
          <p:nvPr/>
        </p:nvSpPr>
        <p:spPr>
          <a:xfrm>
            <a:off x="6788845" y="5107531"/>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0</a:t>
            </a:r>
          </a:p>
        </p:txBody>
      </p:sp>
      <p:sp>
        <p:nvSpPr>
          <p:cNvPr id="636" name="TextBox 635">
            <a:extLst>
              <a:ext uri="{FF2B5EF4-FFF2-40B4-BE49-F238E27FC236}">
                <a16:creationId xmlns="" xmlns:a16="http://schemas.microsoft.com/office/drawing/2014/main" id="{9464B898-F59B-1041-A5BD-7FDB4916C7A3}"/>
              </a:ext>
            </a:extLst>
          </p:cNvPr>
          <p:cNvSpPr txBox="1"/>
          <p:nvPr/>
        </p:nvSpPr>
        <p:spPr>
          <a:xfrm>
            <a:off x="7061024" y="5107531"/>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a:t>
            </a:r>
          </a:p>
        </p:txBody>
      </p:sp>
      <p:sp>
        <p:nvSpPr>
          <p:cNvPr id="637" name="TextBox 636">
            <a:extLst>
              <a:ext uri="{FF2B5EF4-FFF2-40B4-BE49-F238E27FC236}">
                <a16:creationId xmlns="" xmlns:a16="http://schemas.microsoft.com/office/drawing/2014/main" id="{90C1170A-7BAA-A64D-B3A3-43B6A8A215CF}"/>
              </a:ext>
            </a:extLst>
          </p:cNvPr>
          <p:cNvSpPr txBox="1"/>
          <p:nvPr/>
        </p:nvSpPr>
        <p:spPr>
          <a:xfrm>
            <a:off x="7333203" y="5107531"/>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4</a:t>
            </a:r>
          </a:p>
        </p:txBody>
      </p:sp>
      <p:sp>
        <p:nvSpPr>
          <p:cNvPr id="638" name="TextBox 637">
            <a:extLst>
              <a:ext uri="{FF2B5EF4-FFF2-40B4-BE49-F238E27FC236}">
                <a16:creationId xmlns="" xmlns:a16="http://schemas.microsoft.com/office/drawing/2014/main" id="{388A654F-7087-884C-8A75-EF071B058350}"/>
              </a:ext>
            </a:extLst>
          </p:cNvPr>
          <p:cNvSpPr txBox="1"/>
          <p:nvPr/>
        </p:nvSpPr>
        <p:spPr>
          <a:xfrm>
            <a:off x="7605381" y="5107531"/>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6</a:t>
            </a:r>
          </a:p>
        </p:txBody>
      </p:sp>
      <p:sp>
        <p:nvSpPr>
          <p:cNvPr id="639" name="TextBox 638">
            <a:extLst>
              <a:ext uri="{FF2B5EF4-FFF2-40B4-BE49-F238E27FC236}">
                <a16:creationId xmlns="" xmlns:a16="http://schemas.microsoft.com/office/drawing/2014/main" id="{13EE80FF-091D-8E4C-92F7-A74CFC4AD41A}"/>
              </a:ext>
            </a:extLst>
          </p:cNvPr>
          <p:cNvSpPr txBox="1"/>
          <p:nvPr/>
        </p:nvSpPr>
        <p:spPr>
          <a:xfrm>
            <a:off x="7877560" y="5107531"/>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8</a:t>
            </a:r>
          </a:p>
        </p:txBody>
      </p:sp>
      <p:sp>
        <p:nvSpPr>
          <p:cNvPr id="640" name="TextBox 639">
            <a:extLst>
              <a:ext uri="{FF2B5EF4-FFF2-40B4-BE49-F238E27FC236}">
                <a16:creationId xmlns="" xmlns:a16="http://schemas.microsoft.com/office/drawing/2014/main" id="{2D59D149-6F3B-EB41-8FF1-53D5E31220C6}"/>
              </a:ext>
            </a:extLst>
          </p:cNvPr>
          <p:cNvSpPr txBox="1"/>
          <p:nvPr/>
        </p:nvSpPr>
        <p:spPr>
          <a:xfrm>
            <a:off x="8149739" y="5107531"/>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10</a:t>
            </a:r>
          </a:p>
        </p:txBody>
      </p:sp>
      <p:sp>
        <p:nvSpPr>
          <p:cNvPr id="641" name="TextBox 640">
            <a:extLst>
              <a:ext uri="{FF2B5EF4-FFF2-40B4-BE49-F238E27FC236}">
                <a16:creationId xmlns="" xmlns:a16="http://schemas.microsoft.com/office/drawing/2014/main" id="{0813CF23-4E1D-FA4C-BC03-9DE1D866C891}"/>
              </a:ext>
            </a:extLst>
          </p:cNvPr>
          <p:cNvSpPr txBox="1"/>
          <p:nvPr/>
        </p:nvSpPr>
        <p:spPr>
          <a:xfrm>
            <a:off x="8421918" y="5107531"/>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12</a:t>
            </a:r>
          </a:p>
        </p:txBody>
      </p:sp>
      <p:sp>
        <p:nvSpPr>
          <p:cNvPr id="642" name="TextBox 641">
            <a:extLst>
              <a:ext uri="{FF2B5EF4-FFF2-40B4-BE49-F238E27FC236}">
                <a16:creationId xmlns="" xmlns:a16="http://schemas.microsoft.com/office/drawing/2014/main" id="{5BA933CF-0A49-0248-9ABD-05A5F1B88EC9}"/>
              </a:ext>
            </a:extLst>
          </p:cNvPr>
          <p:cNvSpPr txBox="1"/>
          <p:nvPr/>
        </p:nvSpPr>
        <p:spPr>
          <a:xfrm>
            <a:off x="8694096" y="5107531"/>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14</a:t>
            </a:r>
          </a:p>
        </p:txBody>
      </p:sp>
      <p:sp>
        <p:nvSpPr>
          <p:cNvPr id="643" name="TextBox 642">
            <a:extLst>
              <a:ext uri="{FF2B5EF4-FFF2-40B4-BE49-F238E27FC236}">
                <a16:creationId xmlns="" xmlns:a16="http://schemas.microsoft.com/office/drawing/2014/main" id="{01B511F9-258C-8346-9347-4538D14BACF0}"/>
              </a:ext>
            </a:extLst>
          </p:cNvPr>
          <p:cNvSpPr txBox="1"/>
          <p:nvPr/>
        </p:nvSpPr>
        <p:spPr>
          <a:xfrm>
            <a:off x="8966275" y="5107531"/>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16</a:t>
            </a:r>
          </a:p>
        </p:txBody>
      </p:sp>
      <p:sp>
        <p:nvSpPr>
          <p:cNvPr id="644" name="TextBox 643">
            <a:extLst>
              <a:ext uri="{FF2B5EF4-FFF2-40B4-BE49-F238E27FC236}">
                <a16:creationId xmlns="" xmlns:a16="http://schemas.microsoft.com/office/drawing/2014/main" id="{BBA67085-30E0-DA4E-9946-08CB33AB0532}"/>
              </a:ext>
            </a:extLst>
          </p:cNvPr>
          <p:cNvSpPr txBox="1"/>
          <p:nvPr/>
        </p:nvSpPr>
        <p:spPr>
          <a:xfrm>
            <a:off x="9238454" y="5107531"/>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18</a:t>
            </a:r>
          </a:p>
        </p:txBody>
      </p:sp>
      <p:sp>
        <p:nvSpPr>
          <p:cNvPr id="645" name="TextBox 644">
            <a:extLst>
              <a:ext uri="{FF2B5EF4-FFF2-40B4-BE49-F238E27FC236}">
                <a16:creationId xmlns="" xmlns:a16="http://schemas.microsoft.com/office/drawing/2014/main" id="{C3B04C74-6C93-B644-A0C3-CDE8823826F1}"/>
              </a:ext>
            </a:extLst>
          </p:cNvPr>
          <p:cNvSpPr txBox="1"/>
          <p:nvPr/>
        </p:nvSpPr>
        <p:spPr>
          <a:xfrm>
            <a:off x="9510632" y="5107531"/>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20</a:t>
            </a:r>
          </a:p>
        </p:txBody>
      </p:sp>
      <p:sp>
        <p:nvSpPr>
          <p:cNvPr id="646" name="TextBox 645">
            <a:extLst>
              <a:ext uri="{FF2B5EF4-FFF2-40B4-BE49-F238E27FC236}">
                <a16:creationId xmlns="" xmlns:a16="http://schemas.microsoft.com/office/drawing/2014/main" id="{E4EA740E-1D12-7947-B1FB-FF84BB9CAF56}"/>
              </a:ext>
            </a:extLst>
          </p:cNvPr>
          <p:cNvSpPr txBox="1"/>
          <p:nvPr/>
        </p:nvSpPr>
        <p:spPr>
          <a:xfrm>
            <a:off x="6453107" y="4912838"/>
            <a:ext cx="335832" cy="184667"/>
          </a:xfrm>
          <a:prstGeom prst="rect">
            <a:avLst/>
          </a:prstGeom>
          <a:noFill/>
        </p:spPr>
        <p:txBody>
          <a:bodyPr wrap="square" lIns="0" tIns="0" rIns="0" bIns="0" rtlCol="0" anchor="ctr">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0</a:t>
            </a:r>
          </a:p>
        </p:txBody>
      </p:sp>
      <p:sp>
        <p:nvSpPr>
          <p:cNvPr id="647" name="TextBox 646">
            <a:extLst>
              <a:ext uri="{FF2B5EF4-FFF2-40B4-BE49-F238E27FC236}">
                <a16:creationId xmlns="" xmlns:a16="http://schemas.microsoft.com/office/drawing/2014/main" id="{EC02E336-8AA7-3341-BC1A-E00A727FCF00}"/>
              </a:ext>
            </a:extLst>
          </p:cNvPr>
          <p:cNvSpPr txBox="1"/>
          <p:nvPr/>
        </p:nvSpPr>
        <p:spPr>
          <a:xfrm>
            <a:off x="6453107" y="3301833"/>
            <a:ext cx="335832" cy="184667"/>
          </a:xfrm>
          <a:prstGeom prst="rect">
            <a:avLst/>
          </a:prstGeom>
          <a:noFill/>
        </p:spPr>
        <p:txBody>
          <a:bodyPr wrap="square" lIns="0" tIns="0" rIns="0" bIns="0" rtlCol="0" anchor="ctr">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60</a:t>
            </a:r>
          </a:p>
        </p:txBody>
      </p:sp>
      <p:sp>
        <p:nvSpPr>
          <p:cNvPr id="648" name="TextBox 647">
            <a:extLst>
              <a:ext uri="{FF2B5EF4-FFF2-40B4-BE49-F238E27FC236}">
                <a16:creationId xmlns="" xmlns:a16="http://schemas.microsoft.com/office/drawing/2014/main" id="{80B9CED9-F5D5-4041-8E1E-497FE8311496}"/>
              </a:ext>
            </a:extLst>
          </p:cNvPr>
          <p:cNvSpPr txBox="1"/>
          <p:nvPr/>
        </p:nvSpPr>
        <p:spPr>
          <a:xfrm>
            <a:off x="6453107" y="3838838"/>
            <a:ext cx="335832" cy="184667"/>
          </a:xfrm>
          <a:prstGeom prst="rect">
            <a:avLst/>
          </a:prstGeom>
          <a:noFill/>
        </p:spPr>
        <p:txBody>
          <a:bodyPr wrap="square" lIns="0" tIns="0" rIns="0" bIns="0" rtlCol="0" anchor="ctr">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40</a:t>
            </a:r>
          </a:p>
        </p:txBody>
      </p:sp>
      <p:sp>
        <p:nvSpPr>
          <p:cNvPr id="649" name="TextBox 648">
            <a:extLst>
              <a:ext uri="{FF2B5EF4-FFF2-40B4-BE49-F238E27FC236}">
                <a16:creationId xmlns="" xmlns:a16="http://schemas.microsoft.com/office/drawing/2014/main" id="{FD119832-E9A4-B64C-ACD9-C71705EF1EA9}"/>
              </a:ext>
            </a:extLst>
          </p:cNvPr>
          <p:cNvSpPr txBox="1"/>
          <p:nvPr/>
        </p:nvSpPr>
        <p:spPr>
          <a:xfrm>
            <a:off x="6453107" y="4375841"/>
            <a:ext cx="335832" cy="184667"/>
          </a:xfrm>
          <a:prstGeom prst="rect">
            <a:avLst/>
          </a:prstGeom>
          <a:noFill/>
        </p:spPr>
        <p:txBody>
          <a:bodyPr wrap="square" lIns="0" tIns="0" rIns="0" bIns="0" rtlCol="0" anchor="ctr">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20</a:t>
            </a:r>
          </a:p>
        </p:txBody>
      </p:sp>
      <p:sp>
        <p:nvSpPr>
          <p:cNvPr id="650" name="TextBox 649">
            <a:extLst>
              <a:ext uri="{FF2B5EF4-FFF2-40B4-BE49-F238E27FC236}">
                <a16:creationId xmlns="" xmlns:a16="http://schemas.microsoft.com/office/drawing/2014/main" id="{6232C998-BEEC-D24C-B055-4F9EAEE6E041}"/>
              </a:ext>
            </a:extLst>
          </p:cNvPr>
          <p:cNvSpPr txBox="1"/>
          <p:nvPr/>
        </p:nvSpPr>
        <p:spPr>
          <a:xfrm>
            <a:off x="6453107" y="2227828"/>
            <a:ext cx="335832" cy="184667"/>
          </a:xfrm>
          <a:prstGeom prst="rect">
            <a:avLst/>
          </a:prstGeom>
          <a:noFill/>
        </p:spPr>
        <p:txBody>
          <a:bodyPr wrap="square" lIns="0" tIns="0" rIns="0" bIns="0" rtlCol="0" anchor="ctr">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100</a:t>
            </a:r>
          </a:p>
        </p:txBody>
      </p:sp>
      <p:sp>
        <p:nvSpPr>
          <p:cNvPr id="651" name="TextBox 650">
            <a:extLst>
              <a:ext uri="{FF2B5EF4-FFF2-40B4-BE49-F238E27FC236}">
                <a16:creationId xmlns="" xmlns:a16="http://schemas.microsoft.com/office/drawing/2014/main" id="{8B6BDA2E-4BAA-DC42-8A70-85DDAA8DAD47}"/>
              </a:ext>
            </a:extLst>
          </p:cNvPr>
          <p:cNvSpPr txBox="1"/>
          <p:nvPr/>
        </p:nvSpPr>
        <p:spPr>
          <a:xfrm>
            <a:off x="6453107" y="2764831"/>
            <a:ext cx="335832" cy="184667"/>
          </a:xfrm>
          <a:prstGeom prst="rect">
            <a:avLst/>
          </a:prstGeom>
          <a:noFill/>
        </p:spPr>
        <p:txBody>
          <a:bodyPr wrap="square" lIns="0" tIns="0" rIns="0" bIns="0" rtlCol="0" anchor="ctr">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80</a:t>
            </a:r>
          </a:p>
        </p:txBody>
      </p:sp>
      <p:sp>
        <p:nvSpPr>
          <p:cNvPr id="652" name="TextBox 651">
            <a:extLst>
              <a:ext uri="{FF2B5EF4-FFF2-40B4-BE49-F238E27FC236}">
                <a16:creationId xmlns="" xmlns:a16="http://schemas.microsoft.com/office/drawing/2014/main" id="{EAE4C58C-134F-3849-A34F-DF8E51B4B83D}"/>
              </a:ext>
            </a:extLst>
          </p:cNvPr>
          <p:cNvSpPr txBox="1"/>
          <p:nvPr/>
        </p:nvSpPr>
        <p:spPr>
          <a:xfrm>
            <a:off x="6949245" y="5271398"/>
            <a:ext cx="4639958"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Time from randomisation (months)</a:t>
            </a:r>
          </a:p>
        </p:txBody>
      </p:sp>
      <p:sp>
        <p:nvSpPr>
          <p:cNvPr id="653" name="TextBox 652">
            <a:extLst>
              <a:ext uri="{FF2B5EF4-FFF2-40B4-BE49-F238E27FC236}">
                <a16:creationId xmlns="" xmlns:a16="http://schemas.microsoft.com/office/drawing/2014/main" id="{7EFE4EFD-CF89-1949-BD9B-6B690C5520A0}"/>
              </a:ext>
            </a:extLst>
          </p:cNvPr>
          <p:cNvSpPr txBox="1"/>
          <p:nvPr/>
        </p:nvSpPr>
        <p:spPr>
          <a:xfrm rot="16200000">
            <a:off x="5047323" y="3568556"/>
            <a:ext cx="2692636" cy="184667"/>
          </a:xfrm>
          <a:prstGeom prst="rect">
            <a:avLst/>
          </a:prstGeom>
          <a:noFill/>
        </p:spPr>
        <p:txBody>
          <a:bodyPr wrap="square" lIns="0" tIns="0" rIns="0" bIns="0" rtlCol="0" anchor="b">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OS (%)</a:t>
            </a:r>
          </a:p>
        </p:txBody>
      </p:sp>
      <p:grpSp>
        <p:nvGrpSpPr>
          <p:cNvPr id="654" name="Group 653">
            <a:extLst>
              <a:ext uri="{FF2B5EF4-FFF2-40B4-BE49-F238E27FC236}">
                <a16:creationId xmlns="" xmlns:a16="http://schemas.microsoft.com/office/drawing/2014/main" id="{CBDCEF13-E96D-9E44-84DB-CA91BF9EC69A}"/>
              </a:ext>
            </a:extLst>
          </p:cNvPr>
          <p:cNvGrpSpPr/>
          <p:nvPr/>
        </p:nvGrpSpPr>
        <p:grpSpPr>
          <a:xfrm>
            <a:off x="6788847" y="5515045"/>
            <a:ext cx="4964671" cy="246228"/>
            <a:chOff x="2422523" y="4329950"/>
            <a:chExt cx="4382077" cy="222836"/>
          </a:xfrm>
        </p:grpSpPr>
        <p:sp>
          <p:nvSpPr>
            <p:cNvPr id="655" name="TextBox 654">
              <a:extLst>
                <a:ext uri="{FF2B5EF4-FFF2-40B4-BE49-F238E27FC236}">
                  <a16:creationId xmlns="" xmlns:a16="http://schemas.microsoft.com/office/drawing/2014/main" id="{A346C84B-3E99-F44E-82AF-3C878D84E2BE}"/>
                </a:ext>
              </a:extLst>
            </p:cNvPr>
            <p:cNvSpPr txBox="1"/>
            <p:nvPr/>
          </p:nvSpPr>
          <p:spPr>
            <a:xfrm>
              <a:off x="2422523" y="4329952"/>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162</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83</a:t>
              </a:r>
              <a:endParaRPr kumimoji="0" lang="en-GB"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56" name="TextBox 655">
              <a:extLst>
                <a:ext uri="{FF2B5EF4-FFF2-40B4-BE49-F238E27FC236}">
                  <a16:creationId xmlns="" xmlns:a16="http://schemas.microsoft.com/office/drawing/2014/main" id="{DA3C37AA-0CE4-0145-BBCF-81033F4F40D2}"/>
                </a:ext>
              </a:extLst>
            </p:cNvPr>
            <p:cNvSpPr txBox="1"/>
            <p:nvPr/>
          </p:nvSpPr>
          <p:spPr>
            <a:xfrm>
              <a:off x="2903187" y="4329955"/>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150</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73</a:t>
              </a:r>
              <a:endParaRPr kumimoji="0" lang="en-GB"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57" name="TextBox 656">
              <a:extLst>
                <a:ext uri="{FF2B5EF4-FFF2-40B4-BE49-F238E27FC236}">
                  <a16:creationId xmlns="" xmlns:a16="http://schemas.microsoft.com/office/drawing/2014/main" id="{E1BEBB11-C952-1442-B9FA-6DFBD403A7A0}"/>
                </a:ext>
              </a:extLst>
            </p:cNvPr>
            <p:cNvSpPr txBox="1"/>
            <p:nvPr/>
          </p:nvSpPr>
          <p:spPr>
            <a:xfrm>
              <a:off x="3143519" y="4329952"/>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142</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67</a:t>
              </a:r>
              <a:endParaRPr kumimoji="0" lang="en-GB"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58" name="TextBox 657">
              <a:extLst>
                <a:ext uri="{FF2B5EF4-FFF2-40B4-BE49-F238E27FC236}">
                  <a16:creationId xmlns="" xmlns:a16="http://schemas.microsoft.com/office/drawing/2014/main" id="{7B8FA40B-EE51-9243-89EE-F1E5A762218B}"/>
                </a:ext>
              </a:extLst>
            </p:cNvPr>
            <p:cNvSpPr txBox="1"/>
            <p:nvPr/>
          </p:nvSpPr>
          <p:spPr>
            <a:xfrm>
              <a:off x="3383851" y="4329952"/>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136</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56</a:t>
              </a:r>
              <a:endParaRPr kumimoji="0" lang="en-GB"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59" name="TextBox 658">
              <a:extLst>
                <a:ext uri="{FF2B5EF4-FFF2-40B4-BE49-F238E27FC236}">
                  <a16:creationId xmlns="" xmlns:a16="http://schemas.microsoft.com/office/drawing/2014/main" id="{8D615276-B1CD-7047-B711-82E7880EBD66}"/>
                </a:ext>
              </a:extLst>
            </p:cNvPr>
            <p:cNvSpPr txBox="1"/>
            <p:nvPr/>
          </p:nvSpPr>
          <p:spPr>
            <a:xfrm>
              <a:off x="3624183" y="4329956"/>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124</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47</a:t>
              </a:r>
              <a:endParaRPr kumimoji="0" lang="en-GB"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60" name="TextBox 659">
              <a:extLst>
                <a:ext uri="{FF2B5EF4-FFF2-40B4-BE49-F238E27FC236}">
                  <a16:creationId xmlns="" xmlns:a16="http://schemas.microsoft.com/office/drawing/2014/main" id="{1B3FF38F-6205-0B4E-9E1B-BE9CBC92EF8C}"/>
                </a:ext>
              </a:extLst>
            </p:cNvPr>
            <p:cNvSpPr txBox="1"/>
            <p:nvPr/>
          </p:nvSpPr>
          <p:spPr>
            <a:xfrm>
              <a:off x="3864515" y="4329952"/>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107</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29</a:t>
              </a:r>
              <a:endParaRPr kumimoji="0" lang="en-GB"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61" name="TextBox 660">
              <a:extLst>
                <a:ext uri="{FF2B5EF4-FFF2-40B4-BE49-F238E27FC236}">
                  <a16:creationId xmlns="" xmlns:a16="http://schemas.microsoft.com/office/drawing/2014/main" id="{FE00875C-28AD-2D48-B971-0E673D1D5284}"/>
                </a:ext>
              </a:extLst>
            </p:cNvPr>
            <p:cNvSpPr txBox="1"/>
            <p:nvPr/>
          </p:nvSpPr>
          <p:spPr>
            <a:xfrm>
              <a:off x="4104847" y="4329952"/>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101</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15</a:t>
              </a:r>
              <a:endParaRPr kumimoji="0" lang="en-GB"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62" name="TextBox 661">
              <a:extLst>
                <a:ext uri="{FF2B5EF4-FFF2-40B4-BE49-F238E27FC236}">
                  <a16:creationId xmlns="" xmlns:a16="http://schemas.microsoft.com/office/drawing/2014/main" id="{6B39C2EE-DB57-504C-9607-C22D0F22DAA5}"/>
                </a:ext>
              </a:extLst>
            </p:cNvPr>
            <p:cNvSpPr txBox="1"/>
            <p:nvPr/>
          </p:nvSpPr>
          <p:spPr>
            <a:xfrm>
              <a:off x="4345179" y="4329952"/>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91</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9</a:t>
              </a:r>
              <a:endParaRPr kumimoji="0" lang="en-GB"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63" name="TextBox 662">
              <a:extLst>
                <a:ext uri="{FF2B5EF4-FFF2-40B4-BE49-F238E27FC236}">
                  <a16:creationId xmlns="" xmlns:a16="http://schemas.microsoft.com/office/drawing/2014/main" id="{D36C3418-D2F2-904C-8948-E41424219C3E}"/>
                </a:ext>
              </a:extLst>
            </p:cNvPr>
            <p:cNvSpPr txBox="1"/>
            <p:nvPr/>
          </p:nvSpPr>
          <p:spPr>
            <a:xfrm>
              <a:off x="4585511" y="4329952"/>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71</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3</a:t>
              </a:r>
              <a:endParaRPr kumimoji="0" lang="en-GB"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64" name="TextBox 663">
              <a:extLst>
                <a:ext uri="{FF2B5EF4-FFF2-40B4-BE49-F238E27FC236}">
                  <a16:creationId xmlns="" xmlns:a16="http://schemas.microsoft.com/office/drawing/2014/main" id="{F113CD43-DC82-6B4A-9B56-F52CA83F30F1}"/>
                </a:ext>
              </a:extLst>
            </p:cNvPr>
            <p:cNvSpPr txBox="1"/>
            <p:nvPr/>
          </p:nvSpPr>
          <p:spPr>
            <a:xfrm>
              <a:off x="4825843" y="4329952"/>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56</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0</a:t>
              </a:r>
              <a:endParaRPr kumimoji="0" lang="en-GB"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65" name="TextBox 664">
              <a:extLst>
                <a:ext uri="{FF2B5EF4-FFF2-40B4-BE49-F238E27FC236}">
                  <a16:creationId xmlns="" xmlns:a16="http://schemas.microsoft.com/office/drawing/2014/main" id="{E369CF11-8E55-EC44-AFF4-666EEAEFFB23}"/>
                </a:ext>
              </a:extLst>
            </p:cNvPr>
            <p:cNvSpPr txBox="1"/>
            <p:nvPr/>
          </p:nvSpPr>
          <p:spPr>
            <a:xfrm>
              <a:off x="5066175" y="4329950"/>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44</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0</a:t>
              </a:r>
              <a:endParaRPr kumimoji="0" lang="en-GB"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66" name="TextBox 665">
              <a:extLst>
                <a:ext uri="{FF2B5EF4-FFF2-40B4-BE49-F238E27FC236}">
                  <a16:creationId xmlns="" xmlns:a16="http://schemas.microsoft.com/office/drawing/2014/main" id="{0DEE907E-B1B5-D548-B50C-CA59F7F268A0}"/>
                </a:ext>
              </a:extLst>
            </p:cNvPr>
            <p:cNvSpPr txBox="1"/>
            <p:nvPr/>
          </p:nvSpPr>
          <p:spPr>
            <a:xfrm>
              <a:off x="5306508" y="4329952"/>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30</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0</a:t>
              </a:r>
              <a:endParaRPr kumimoji="0" lang="en-GB"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67" name="TextBox 666">
              <a:extLst>
                <a:ext uri="{FF2B5EF4-FFF2-40B4-BE49-F238E27FC236}">
                  <a16:creationId xmlns="" xmlns:a16="http://schemas.microsoft.com/office/drawing/2014/main" id="{FC2C7FBC-CD66-454C-A20E-A6A844F27432}"/>
                </a:ext>
              </a:extLst>
            </p:cNvPr>
            <p:cNvSpPr txBox="1"/>
            <p:nvPr/>
          </p:nvSpPr>
          <p:spPr>
            <a:xfrm>
              <a:off x="5546840" y="4329952"/>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18</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0</a:t>
              </a:r>
              <a:endParaRPr kumimoji="0" lang="en-GB"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68" name="TextBox 667">
              <a:extLst>
                <a:ext uri="{FF2B5EF4-FFF2-40B4-BE49-F238E27FC236}">
                  <a16:creationId xmlns="" xmlns:a16="http://schemas.microsoft.com/office/drawing/2014/main" id="{0A646826-C57A-B04E-B0D7-A6FD879DD849}"/>
                </a:ext>
              </a:extLst>
            </p:cNvPr>
            <p:cNvSpPr txBox="1"/>
            <p:nvPr/>
          </p:nvSpPr>
          <p:spPr>
            <a:xfrm>
              <a:off x="5787170" y="4329952"/>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6</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0</a:t>
              </a:r>
            </a:p>
          </p:txBody>
        </p:sp>
        <p:sp>
          <p:nvSpPr>
            <p:cNvPr id="669" name="TextBox 668">
              <a:extLst>
                <a:ext uri="{FF2B5EF4-FFF2-40B4-BE49-F238E27FC236}">
                  <a16:creationId xmlns="" xmlns:a16="http://schemas.microsoft.com/office/drawing/2014/main" id="{5D20924E-FC7D-A540-93AD-9F5CE2EDDFD0}"/>
                </a:ext>
              </a:extLst>
            </p:cNvPr>
            <p:cNvSpPr txBox="1"/>
            <p:nvPr/>
          </p:nvSpPr>
          <p:spPr>
            <a:xfrm>
              <a:off x="6027504" y="4329952"/>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0</a:t>
              </a:r>
              <a:endParaRPr kumimoji="0" lang="en-GB"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70" name="TextBox 669">
              <a:extLst>
                <a:ext uri="{FF2B5EF4-FFF2-40B4-BE49-F238E27FC236}">
                  <a16:creationId xmlns="" xmlns:a16="http://schemas.microsoft.com/office/drawing/2014/main" id="{E1F743F1-5317-E34D-99E4-34D20DCEBB4E}"/>
                </a:ext>
              </a:extLst>
            </p:cNvPr>
            <p:cNvSpPr txBox="1"/>
            <p:nvPr/>
          </p:nvSpPr>
          <p:spPr>
            <a:xfrm>
              <a:off x="6267836" y="4329952"/>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0</a:t>
              </a:r>
              <a:endParaRPr kumimoji="0" lang="en-GB"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71" name="TextBox 670">
              <a:extLst>
                <a:ext uri="{FF2B5EF4-FFF2-40B4-BE49-F238E27FC236}">
                  <a16:creationId xmlns="" xmlns:a16="http://schemas.microsoft.com/office/drawing/2014/main" id="{76D52AAA-FD46-7349-8B6F-F4C0C7CFF61F}"/>
                </a:ext>
              </a:extLst>
            </p:cNvPr>
            <p:cNvSpPr txBox="1"/>
            <p:nvPr/>
          </p:nvSpPr>
          <p:spPr>
            <a:xfrm>
              <a:off x="6508177" y="4329952"/>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0</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0</a:t>
              </a:r>
              <a:endParaRPr kumimoji="0" lang="en-GB"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72" name="TextBox 671">
              <a:extLst>
                <a:ext uri="{FF2B5EF4-FFF2-40B4-BE49-F238E27FC236}">
                  <a16:creationId xmlns="" xmlns:a16="http://schemas.microsoft.com/office/drawing/2014/main" id="{80729CA5-8BCD-8047-B4CB-453E9C4FE565}"/>
                </a:ext>
              </a:extLst>
            </p:cNvPr>
            <p:cNvSpPr txBox="1"/>
            <p:nvPr/>
          </p:nvSpPr>
          <p:spPr>
            <a:xfrm>
              <a:off x="2662855" y="4329950"/>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155</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79</a:t>
              </a:r>
              <a:endParaRPr kumimoji="0" lang="en-GB"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sp>
        <p:nvSpPr>
          <p:cNvPr id="673" name="TextBox 672">
            <a:extLst>
              <a:ext uri="{FF2B5EF4-FFF2-40B4-BE49-F238E27FC236}">
                <a16:creationId xmlns="" xmlns:a16="http://schemas.microsoft.com/office/drawing/2014/main" id="{395F326C-96D0-2044-A169-7D201EF80150}"/>
              </a:ext>
            </a:extLst>
          </p:cNvPr>
          <p:cNvSpPr txBox="1"/>
          <p:nvPr/>
        </p:nvSpPr>
        <p:spPr>
          <a:xfrm>
            <a:off x="9782811" y="5107531"/>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22</a:t>
            </a:r>
          </a:p>
        </p:txBody>
      </p:sp>
      <p:sp>
        <p:nvSpPr>
          <p:cNvPr id="674" name="TextBox 673">
            <a:extLst>
              <a:ext uri="{FF2B5EF4-FFF2-40B4-BE49-F238E27FC236}">
                <a16:creationId xmlns="" xmlns:a16="http://schemas.microsoft.com/office/drawing/2014/main" id="{F4E55B57-86C4-184F-95FA-E3183E1F6E0A}"/>
              </a:ext>
            </a:extLst>
          </p:cNvPr>
          <p:cNvSpPr txBox="1"/>
          <p:nvPr/>
        </p:nvSpPr>
        <p:spPr>
          <a:xfrm>
            <a:off x="10054990" y="5107531"/>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24</a:t>
            </a:r>
          </a:p>
        </p:txBody>
      </p:sp>
      <p:sp>
        <p:nvSpPr>
          <p:cNvPr id="675" name="TextBox 674">
            <a:extLst>
              <a:ext uri="{FF2B5EF4-FFF2-40B4-BE49-F238E27FC236}">
                <a16:creationId xmlns="" xmlns:a16="http://schemas.microsoft.com/office/drawing/2014/main" id="{78C4F070-667D-B84C-84DA-A80CBDC6550C}"/>
              </a:ext>
            </a:extLst>
          </p:cNvPr>
          <p:cNvSpPr txBox="1"/>
          <p:nvPr/>
        </p:nvSpPr>
        <p:spPr>
          <a:xfrm>
            <a:off x="11415878" y="5107531"/>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34</a:t>
            </a:r>
          </a:p>
        </p:txBody>
      </p:sp>
      <p:sp>
        <p:nvSpPr>
          <p:cNvPr id="676" name="TextBox 675">
            <a:extLst>
              <a:ext uri="{FF2B5EF4-FFF2-40B4-BE49-F238E27FC236}">
                <a16:creationId xmlns="" xmlns:a16="http://schemas.microsoft.com/office/drawing/2014/main" id="{3E2E8172-B16D-A14A-8438-3FB0C7EB1A56}"/>
              </a:ext>
            </a:extLst>
          </p:cNvPr>
          <p:cNvSpPr txBox="1"/>
          <p:nvPr/>
        </p:nvSpPr>
        <p:spPr>
          <a:xfrm>
            <a:off x="6243016" y="5491371"/>
            <a:ext cx="714897" cy="415499"/>
          </a:xfrm>
          <a:prstGeom prst="rect">
            <a:avLst/>
          </a:prstGeom>
          <a:noFill/>
        </p:spPr>
        <p:txBody>
          <a:bodyPr wrap="square" lIns="0" tIns="0" rIns="0" bIns="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chemeClr val="accent1"/>
                </a:solidFill>
                <a:effectLst/>
                <a:uLnTx/>
                <a:uFillTx/>
                <a:latin typeface="Arial" panose="020B0604020202020204" pitchFamily="34" charset="0"/>
                <a:cs typeface="Arial" panose="020B0604020202020204" pitchFamily="34" charset="0"/>
              </a:rPr>
              <a:t>Olaparib</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chemeClr val="accent6"/>
                </a:solidFill>
                <a:effectLst/>
                <a:uLnTx/>
                <a:uFillTx/>
                <a:latin typeface="Arial" panose="020B0604020202020204" pitchFamily="34" charset="0"/>
                <a:cs typeface="Arial" panose="020B0604020202020204" pitchFamily="34" charset="0"/>
              </a:rPr>
              <a:t>Physician’s</a:t>
            </a:r>
            <a:br>
              <a:rPr kumimoji="0" lang="en-GB" sz="900" b="1" i="0" u="none" strike="noStrike" kern="1200" cap="none" spc="0" normalizeH="0" baseline="0" noProof="0" dirty="0">
                <a:ln>
                  <a:noFill/>
                </a:ln>
                <a:solidFill>
                  <a:schemeClr val="accent6"/>
                </a:solidFill>
                <a:effectLst/>
                <a:uLnTx/>
                <a:uFillTx/>
                <a:latin typeface="Arial" panose="020B0604020202020204" pitchFamily="34" charset="0"/>
                <a:cs typeface="Arial" panose="020B0604020202020204" pitchFamily="34" charset="0"/>
              </a:rPr>
            </a:br>
            <a:r>
              <a:rPr kumimoji="0" lang="en-GB" sz="900" b="1" i="0" u="none" strike="noStrike" kern="1200" cap="none" spc="0" normalizeH="0" baseline="0" noProof="0" dirty="0">
                <a:ln>
                  <a:noFill/>
                </a:ln>
                <a:solidFill>
                  <a:schemeClr val="accent6"/>
                </a:solidFill>
                <a:effectLst/>
                <a:uLnTx/>
                <a:uFillTx/>
                <a:latin typeface="Arial" panose="020B0604020202020204" pitchFamily="34" charset="0"/>
                <a:cs typeface="Arial" panose="020B0604020202020204" pitchFamily="34" charset="0"/>
              </a:rPr>
              <a:t>choice</a:t>
            </a:r>
          </a:p>
        </p:txBody>
      </p:sp>
      <p:sp>
        <p:nvSpPr>
          <p:cNvPr id="677" name="TextBox 676">
            <a:extLst>
              <a:ext uri="{FF2B5EF4-FFF2-40B4-BE49-F238E27FC236}">
                <a16:creationId xmlns="" xmlns:a16="http://schemas.microsoft.com/office/drawing/2014/main" id="{FE723AAE-C078-AD4C-A487-A03A38F9D6EC}"/>
              </a:ext>
            </a:extLst>
          </p:cNvPr>
          <p:cNvSpPr txBox="1"/>
          <p:nvPr/>
        </p:nvSpPr>
        <p:spPr>
          <a:xfrm>
            <a:off x="6243016" y="5331327"/>
            <a:ext cx="673495" cy="123111"/>
          </a:xfrm>
          <a:prstGeom prst="rect">
            <a:avLst/>
          </a:prstGeom>
          <a:noFill/>
        </p:spPr>
        <p:txBody>
          <a:bodyPr wrap="square" lIns="0" tIns="0" rIns="0" bIns="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No. at risk</a:t>
            </a:r>
          </a:p>
        </p:txBody>
      </p:sp>
      <p:sp>
        <p:nvSpPr>
          <p:cNvPr id="678" name="TextBox 677">
            <a:extLst>
              <a:ext uri="{FF2B5EF4-FFF2-40B4-BE49-F238E27FC236}">
                <a16:creationId xmlns="" xmlns:a16="http://schemas.microsoft.com/office/drawing/2014/main" id="{34077DBA-9E96-2B49-B942-D9F18D99EA32}"/>
              </a:ext>
            </a:extLst>
          </p:cNvPr>
          <p:cNvSpPr txBox="1"/>
          <p:nvPr/>
        </p:nvSpPr>
        <p:spPr>
          <a:xfrm>
            <a:off x="3440604" y="2398707"/>
            <a:ext cx="2549052" cy="715089"/>
          </a:xfrm>
          <a:prstGeom prst="round2DiagRect">
            <a:avLst/>
          </a:prstGeom>
          <a:solidFill>
            <a:schemeClr val="bg1">
              <a:lumMod val="95000"/>
              <a:alpha val="50000"/>
            </a:schemeClr>
          </a:solidFill>
          <a:ln>
            <a:noFill/>
          </a:ln>
        </p:spPr>
        <p:txBody>
          <a:bodyPr wrap="square" rtlCol="0" anchor="ctr">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altLang="zh-CN" sz="1200" b="1" i="0" u="none" strike="noStrike" kern="0" cap="none" spc="0" normalizeH="0" baseline="0" noProof="0" dirty="0">
                <a:ln>
                  <a:noFill/>
                </a:ln>
                <a:solidFill>
                  <a:srgbClr val="000000"/>
                </a:solidFill>
                <a:effectLst/>
                <a:uLnTx/>
                <a:uFillTx/>
                <a:latin typeface="Arial" panose="020B0604020202020204" pitchFamily="34" charset="0"/>
                <a:ea typeface="黑体" panose="02010609060101010101" pitchFamily="49" charset="-122"/>
                <a:cs typeface="Arial" panose="020B0604020202020204" pitchFamily="34" charset="0"/>
              </a:rPr>
              <a:t>HR </a:t>
            </a:r>
            <a:r>
              <a:rPr kumimoji="0" lang="en-GB" altLang="zh-CN" sz="1200" i="0" u="none" strike="noStrike" kern="0" cap="none" spc="0" normalizeH="0" baseline="0" noProof="0" dirty="0">
                <a:ln>
                  <a:noFill/>
                </a:ln>
                <a:solidFill>
                  <a:srgbClr val="000000"/>
                </a:solidFill>
                <a:effectLst/>
                <a:uLnTx/>
                <a:uFillTx/>
                <a:latin typeface="Arial" panose="020B0604020202020204" pitchFamily="34" charset="0"/>
                <a:ea typeface="黑体" panose="02010609060101010101" pitchFamily="49" charset="-122"/>
                <a:cs typeface="Arial" panose="020B0604020202020204" pitchFamily="34" charset="0"/>
              </a:rPr>
              <a:t>(95% CI): </a:t>
            </a:r>
            <a:r>
              <a:rPr kumimoji="0" lang="en-GB" altLang="zh-CN" sz="1200" b="1" i="0" u="none" strike="noStrike" kern="0" cap="none" spc="0" normalizeH="0" baseline="0" noProof="0" dirty="0">
                <a:ln>
                  <a:noFill/>
                </a:ln>
                <a:solidFill>
                  <a:srgbClr val="000000"/>
                </a:solidFill>
                <a:effectLst/>
                <a:uLnTx/>
                <a:uFillTx/>
                <a:latin typeface="Arial" panose="020B0604020202020204" pitchFamily="34" charset="0"/>
                <a:ea typeface="黑体" panose="02010609060101010101" pitchFamily="49" charset="-122"/>
                <a:cs typeface="Arial" panose="020B0604020202020204" pitchFamily="34" charset="0"/>
              </a:rPr>
              <a:t>0.69 </a:t>
            </a:r>
            <a:r>
              <a:rPr kumimoji="0" lang="en-GB" altLang="zh-CN" sz="1200" b="0" i="0" u="none" strike="noStrike" kern="0" cap="none" spc="0" normalizeH="0" baseline="0" noProof="0" dirty="0">
                <a:ln>
                  <a:noFill/>
                </a:ln>
                <a:solidFill>
                  <a:srgbClr val="000000"/>
                </a:solidFill>
                <a:effectLst/>
                <a:uLnTx/>
                <a:uFillTx/>
                <a:latin typeface="Arial" panose="020B0604020202020204" pitchFamily="34" charset="0"/>
                <a:ea typeface="黑体" panose="02010609060101010101" pitchFamily="49" charset="-122"/>
                <a:cs typeface="Arial" panose="020B0604020202020204" pitchFamily="34" charset="0"/>
              </a:rPr>
              <a:t>(0.50-0.97)</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altLang="zh-CN" sz="1200" b="1" i="0" u="none" strike="noStrike" kern="0" cap="none" spc="0" normalizeH="0" baseline="0" noProof="0" dirty="0">
                <a:ln>
                  <a:noFill/>
                </a:ln>
                <a:solidFill>
                  <a:srgbClr val="000000"/>
                </a:solidFill>
                <a:effectLst/>
                <a:uLnTx/>
                <a:uFillTx/>
                <a:latin typeface="Arial" panose="020B0604020202020204" pitchFamily="34" charset="0"/>
                <a:ea typeface="黑体" panose="02010609060101010101" pitchFamily="49" charset="-122"/>
                <a:cs typeface="Arial" panose="020B0604020202020204" pitchFamily="34" charset="0"/>
              </a:rPr>
              <a:t>Median OS: </a:t>
            </a:r>
            <a:r>
              <a:rPr kumimoji="0" lang="en-GB" altLang="zh-CN" sz="1200" b="1" i="0" u="none" strike="noStrike" kern="0" cap="none" spc="0" normalizeH="0" baseline="0" noProof="0" dirty="0">
                <a:ln>
                  <a:noFill/>
                </a:ln>
                <a:solidFill>
                  <a:schemeClr val="accent1"/>
                </a:solidFill>
                <a:effectLst/>
                <a:uLnTx/>
                <a:uFillTx/>
                <a:latin typeface="Arial" panose="020B0604020202020204" pitchFamily="34" charset="0"/>
                <a:ea typeface="黑体" panose="02010609060101010101" pitchFamily="49" charset="-122"/>
                <a:cs typeface="Arial" panose="020B0604020202020204" pitchFamily="34" charset="0"/>
              </a:rPr>
              <a:t>19.1</a:t>
            </a:r>
            <a:r>
              <a:rPr kumimoji="0" lang="en-GB" altLang="zh-CN" sz="1200" b="1" i="0" u="none" strike="noStrike" kern="0" cap="none" spc="0" normalizeH="0" baseline="0" noProof="0" dirty="0">
                <a:ln>
                  <a:noFill/>
                </a:ln>
                <a:solidFill>
                  <a:srgbClr val="000000"/>
                </a:solidFill>
                <a:effectLst/>
                <a:uLnTx/>
                <a:uFillTx/>
                <a:latin typeface="Arial" panose="020B0604020202020204" pitchFamily="34" charset="0"/>
                <a:ea typeface="黑体" panose="02010609060101010101" pitchFamily="49" charset="-122"/>
                <a:cs typeface="Arial" panose="020B0604020202020204" pitchFamily="34" charset="0"/>
              </a:rPr>
              <a:t> vs </a:t>
            </a:r>
            <a:r>
              <a:rPr kumimoji="0" lang="en-GB" altLang="zh-CN" sz="1200" b="1" i="0" u="none" strike="noStrike" kern="0" cap="none" spc="0" normalizeH="0" baseline="0" noProof="0" dirty="0">
                <a:ln>
                  <a:noFill/>
                </a:ln>
                <a:solidFill>
                  <a:schemeClr val="accent6"/>
                </a:solidFill>
                <a:effectLst/>
                <a:uLnTx/>
                <a:uFillTx/>
                <a:latin typeface="Arial" panose="020B0604020202020204" pitchFamily="34" charset="0"/>
                <a:ea typeface="黑体" panose="02010609060101010101" pitchFamily="49" charset="-122"/>
                <a:cs typeface="Arial" panose="020B0604020202020204" pitchFamily="34" charset="0"/>
              </a:rPr>
              <a:t>14.7</a:t>
            </a:r>
            <a:r>
              <a:rPr kumimoji="0" lang="en-GB" altLang="zh-CN" sz="1200" b="1" i="0" u="none" strike="noStrike" kern="0" cap="none" spc="0" normalizeH="0" baseline="0" noProof="0" dirty="0">
                <a:ln>
                  <a:noFill/>
                </a:ln>
                <a:solidFill>
                  <a:srgbClr val="000000"/>
                </a:solidFill>
                <a:effectLst/>
                <a:uLnTx/>
                <a:uFillTx/>
                <a:latin typeface="Arial" panose="020B0604020202020204" pitchFamily="34" charset="0"/>
                <a:ea typeface="黑体" panose="02010609060101010101" pitchFamily="49" charset="-122"/>
                <a:cs typeface="Arial" panose="020B0604020202020204" pitchFamily="34" charset="0"/>
              </a:rPr>
              <a:t> months; </a:t>
            </a:r>
            <a:r>
              <a:rPr kumimoji="0" lang="en-GB" sz="1200" b="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=0.02</a:t>
            </a:r>
            <a:endParaRPr kumimoji="0" lang="en-GB"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79" name="TextBox 678">
            <a:extLst>
              <a:ext uri="{FF2B5EF4-FFF2-40B4-BE49-F238E27FC236}">
                <a16:creationId xmlns="" xmlns:a16="http://schemas.microsoft.com/office/drawing/2014/main" id="{52649F07-4E3F-FF4F-B709-68BA028E0897}"/>
              </a:ext>
            </a:extLst>
          </p:cNvPr>
          <p:cNvSpPr txBox="1"/>
          <p:nvPr/>
        </p:nvSpPr>
        <p:spPr>
          <a:xfrm>
            <a:off x="9347296" y="2525979"/>
            <a:ext cx="2274801" cy="510778"/>
          </a:xfrm>
          <a:prstGeom prst="round2DiagRect">
            <a:avLst/>
          </a:prstGeom>
          <a:solidFill>
            <a:schemeClr val="bg1">
              <a:lumMod val="95000"/>
              <a:alpha val="50000"/>
            </a:schemeClr>
          </a:solidFill>
          <a:ln>
            <a:noFill/>
          </a:ln>
        </p:spPr>
        <p:txBody>
          <a:bodyPr wrap="square" rtlCol="0" anchor="ctr">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altLang="zh-CN" sz="1200" b="1" i="0" u="none" strike="noStrike" kern="0" cap="none" spc="0" normalizeH="0" baseline="0" noProof="0" dirty="0">
                <a:ln>
                  <a:noFill/>
                </a:ln>
                <a:solidFill>
                  <a:srgbClr val="000000"/>
                </a:solidFill>
                <a:effectLst/>
                <a:uLnTx/>
                <a:uFillTx/>
                <a:latin typeface="Arial" panose="020B0604020202020204" pitchFamily="34" charset="0"/>
                <a:ea typeface="黑体" panose="02010609060101010101" pitchFamily="49" charset="-122"/>
                <a:cs typeface="Arial" panose="020B0604020202020204" pitchFamily="34" charset="0"/>
              </a:rPr>
              <a:t>HR </a:t>
            </a:r>
            <a:r>
              <a:rPr kumimoji="0" lang="en-GB" altLang="zh-CN" sz="1200" i="0" u="none" strike="noStrike" kern="0" cap="none" spc="0" normalizeH="0" baseline="0" noProof="0" dirty="0">
                <a:ln>
                  <a:noFill/>
                </a:ln>
                <a:solidFill>
                  <a:srgbClr val="000000"/>
                </a:solidFill>
                <a:effectLst/>
                <a:uLnTx/>
                <a:uFillTx/>
                <a:latin typeface="Arial" panose="020B0604020202020204" pitchFamily="34" charset="0"/>
                <a:ea typeface="黑体" panose="02010609060101010101" pitchFamily="49" charset="-122"/>
                <a:cs typeface="Arial" panose="020B0604020202020204" pitchFamily="34" charset="0"/>
              </a:rPr>
              <a:t>(95% CI): </a:t>
            </a:r>
            <a:r>
              <a:rPr kumimoji="0" lang="en-GB" altLang="zh-CN" sz="1200" b="1" i="0" u="none" strike="noStrike" kern="0" cap="none" spc="0" normalizeH="0" baseline="0" noProof="0" dirty="0">
                <a:ln>
                  <a:noFill/>
                </a:ln>
                <a:solidFill>
                  <a:srgbClr val="000000"/>
                </a:solidFill>
                <a:effectLst/>
                <a:uLnTx/>
                <a:uFillTx/>
                <a:latin typeface="Arial" panose="020B0604020202020204" pitchFamily="34" charset="0"/>
                <a:ea typeface="黑体" panose="02010609060101010101" pitchFamily="49" charset="-122"/>
                <a:cs typeface="Arial" panose="020B0604020202020204" pitchFamily="34" charset="0"/>
              </a:rPr>
              <a:t>0.42 </a:t>
            </a:r>
            <a:r>
              <a:rPr kumimoji="0" lang="en-GB" altLang="zh-CN" sz="1200" b="0" i="0" u="none" strike="noStrike" kern="0" cap="none" spc="0" normalizeH="0" baseline="0" noProof="0" dirty="0">
                <a:ln>
                  <a:noFill/>
                </a:ln>
                <a:solidFill>
                  <a:srgbClr val="000000"/>
                </a:solidFill>
                <a:effectLst/>
                <a:uLnTx/>
                <a:uFillTx/>
                <a:latin typeface="Arial" panose="020B0604020202020204" pitchFamily="34" charset="0"/>
                <a:ea typeface="黑体" panose="02010609060101010101" pitchFamily="49" charset="-122"/>
                <a:cs typeface="Arial" panose="020B0604020202020204" pitchFamily="34" charset="0"/>
              </a:rPr>
              <a:t>(0.19-0.91)</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Crossover rate</a:t>
            </a:r>
            <a:r>
              <a:rPr kumimoji="0" lang="en-GB" altLang="zh-CN" sz="1200" b="1" i="0" u="none" strike="noStrike" kern="0" cap="none" spc="0" normalizeH="0" baseline="0" noProof="0" dirty="0">
                <a:ln>
                  <a:noFill/>
                </a:ln>
                <a:solidFill>
                  <a:srgbClr val="000000"/>
                </a:solidFill>
                <a:effectLst/>
                <a:uLnTx/>
                <a:uFillTx/>
                <a:latin typeface="Arial" panose="020B0604020202020204" pitchFamily="34" charset="0"/>
                <a:ea typeface="黑体" panose="02010609060101010101" pitchFamily="49" charset="-122"/>
                <a:cs typeface="Arial" panose="020B0604020202020204" pitchFamily="34" charset="0"/>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67% (56/83)</a:t>
            </a:r>
            <a:endParaRPr kumimoji="0" lang="en-GB"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80" name="Rectangle 679">
            <a:extLst>
              <a:ext uri="{FF2B5EF4-FFF2-40B4-BE49-F238E27FC236}">
                <a16:creationId xmlns="" xmlns:a16="http://schemas.microsoft.com/office/drawing/2014/main" id="{1C6AB35F-3A80-7245-A9D7-C93F16A36C0B}"/>
              </a:ext>
            </a:extLst>
          </p:cNvPr>
          <p:cNvSpPr/>
          <p:nvPr/>
        </p:nvSpPr>
        <p:spPr>
          <a:xfrm>
            <a:off x="1234064" y="1956988"/>
            <a:ext cx="4549698" cy="341632"/>
          </a:xfrm>
          <a:prstGeom prst="rect">
            <a:avLst/>
          </a:prstGeom>
          <a:noFill/>
          <a:ln w="38100">
            <a:noFill/>
          </a:ln>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1800" b="1" i="0" u="none" strike="noStrike" kern="1200" cap="all" spc="0" normalizeH="0" noProof="0" dirty="0">
                <a:ln>
                  <a:noFill/>
                </a:ln>
                <a:solidFill>
                  <a:schemeClr val="accent1"/>
                </a:solidFill>
                <a:effectLst/>
                <a:uLnTx/>
                <a:uFillTx/>
                <a:latin typeface="Arial" panose="020B0604020202020204" pitchFamily="34" charset="0"/>
                <a:cs typeface="Arial" panose="020B0604020202020204" pitchFamily="34" charset="0"/>
              </a:rPr>
              <a:t>Cohort A</a:t>
            </a:r>
          </a:p>
        </p:txBody>
      </p:sp>
      <p:sp>
        <p:nvSpPr>
          <p:cNvPr id="681" name="Rectangle 680">
            <a:extLst>
              <a:ext uri="{FF2B5EF4-FFF2-40B4-BE49-F238E27FC236}">
                <a16:creationId xmlns="" xmlns:a16="http://schemas.microsoft.com/office/drawing/2014/main" id="{DC5BBE34-0454-0C41-A647-046D9307F389}"/>
              </a:ext>
            </a:extLst>
          </p:cNvPr>
          <p:cNvSpPr/>
          <p:nvPr/>
        </p:nvSpPr>
        <p:spPr>
          <a:xfrm>
            <a:off x="6855394" y="1956988"/>
            <a:ext cx="4733805" cy="590931"/>
          </a:xfrm>
          <a:prstGeom prst="rect">
            <a:avLst/>
          </a:prstGeom>
          <a:noFill/>
          <a:ln w="38100">
            <a:noFill/>
          </a:ln>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1800" b="1" i="0" u="none" strike="noStrike" kern="1200" cap="all" spc="0" normalizeH="0" baseline="0" noProof="0" dirty="0">
                <a:ln>
                  <a:noFill/>
                </a:ln>
                <a:solidFill>
                  <a:schemeClr val="accent1"/>
                </a:solidFill>
                <a:effectLst/>
                <a:uLnTx/>
                <a:uFillTx/>
                <a:latin typeface="Arial" panose="020B0604020202020204" pitchFamily="34" charset="0"/>
                <a:cs typeface="Arial" panose="020B0604020202020204" pitchFamily="34" charset="0"/>
              </a:rPr>
              <a:t>Cohort A with adjustment for crossover</a:t>
            </a:r>
            <a:r>
              <a:rPr kumimoji="0" lang="en-GB" sz="1800" b="1" i="0" u="none" strike="noStrike" kern="1200" cap="all" spc="0" normalizeH="0" baseline="30000" noProof="0" dirty="0">
                <a:ln>
                  <a:noFill/>
                </a:ln>
                <a:solidFill>
                  <a:schemeClr val="accent1"/>
                </a:solidFill>
                <a:effectLst/>
                <a:uLnTx/>
                <a:uFillTx/>
                <a:latin typeface="Arial" panose="020B0604020202020204" pitchFamily="34" charset="0"/>
                <a:cs typeface="Arial" panose="020B0604020202020204" pitchFamily="34" charset="0"/>
              </a:rPr>
              <a:t>a</a:t>
            </a:r>
          </a:p>
        </p:txBody>
      </p:sp>
      <p:sp>
        <p:nvSpPr>
          <p:cNvPr id="682" name="Rounded Rectangle 681">
            <a:extLst>
              <a:ext uri="{FF2B5EF4-FFF2-40B4-BE49-F238E27FC236}">
                <a16:creationId xmlns="" xmlns:a16="http://schemas.microsoft.com/office/drawing/2014/main" id="{9EBA9918-F94B-094D-AE91-6F9F718D5135}"/>
              </a:ext>
            </a:extLst>
          </p:cNvPr>
          <p:cNvSpPr/>
          <p:nvPr/>
        </p:nvSpPr>
        <p:spPr>
          <a:xfrm>
            <a:off x="619200" y="1511778"/>
            <a:ext cx="10964788" cy="349324"/>
          </a:xfrm>
          <a:prstGeom prst="roundRect">
            <a:avLst>
              <a:gd name="adj" fmla="val 23914"/>
            </a:avLst>
          </a:prstGeom>
          <a:solidFill>
            <a:schemeClr val="accent1"/>
          </a:solidFill>
          <a:ln w="28575">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r>
              <a:rPr lang="en-GB" b="1" dirty="0">
                <a:solidFill>
                  <a:schemeClr val="bg1"/>
                </a:solidFill>
                <a:latin typeface="Arial" panose="020B0604020202020204" pitchFamily="34" charset="0"/>
                <a:cs typeface="Arial" panose="020B0604020202020204" pitchFamily="34" charset="0"/>
              </a:rPr>
              <a:t>31% reduction in risk of death with olaparib vs physician’s choice</a:t>
            </a:r>
          </a:p>
        </p:txBody>
      </p:sp>
      <p:sp>
        <p:nvSpPr>
          <p:cNvPr id="15" name="Slide Number Placeholder 14">
            <a:extLst>
              <a:ext uri="{FF2B5EF4-FFF2-40B4-BE49-F238E27FC236}">
                <a16:creationId xmlns="" xmlns:a16="http://schemas.microsoft.com/office/drawing/2014/main" id="{6EA8F7B3-1243-BD42-96D4-6B3C07B9A363}"/>
              </a:ext>
            </a:extLst>
          </p:cNvPr>
          <p:cNvSpPr>
            <a:spLocks noGrp="1"/>
          </p:cNvSpPr>
          <p:nvPr>
            <p:ph type="sldNum" sz="quarter" idx="4"/>
          </p:nvPr>
        </p:nvSpPr>
        <p:spPr/>
        <p:txBody>
          <a:bodyPr/>
          <a:lstStyle/>
          <a:p>
            <a:fld id="{FCE43C0F-8A7B-3A4B-9DB5-B3472E36E833}" type="slidenum">
              <a:rPr lang="en-GB" smtClean="0"/>
              <a:pPr/>
              <a:t>35</a:t>
            </a:fld>
            <a:endParaRPr lang="en-GB" dirty="0"/>
          </a:p>
        </p:txBody>
      </p:sp>
    </p:spTree>
    <p:extLst>
      <p:ext uri="{BB962C8B-B14F-4D97-AF65-F5344CB8AC3E}">
        <p14:creationId xmlns:p14="http://schemas.microsoft.com/office/powerpoint/2010/main" val="26647980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5">
            <a:extLst>
              <a:ext uri="{FF2B5EF4-FFF2-40B4-BE49-F238E27FC236}">
                <a16:creationId xmlns="" xmlns:a16="http://schemas.microsoft.com/office/drawing/2014/main" id="{CCF23F04-3433-2992-8C7B-D86FA0D80093}"/>
              </a:ext>
            </a:extLst>
          </p:cNvPr>
          <p:cNvSpPr/>
          <p:nvPr/>
        </p:nvSpPr>
        <p:spPr>
          <a:xfrm>
            <a:off x="9156139" y="2098867"/>
            <a:ext cx="2721358" cy="947889"/>
          </a:xfrm>
          <a:custGeom>
            <a:avLst/>
            <a:gdLst/>
            <a:ahLst/>
            <a:cxnLst/>
            <a:rect l="l" t="t" r="r" b="b"/>
            <a:pathLst>
              <a:path w="1800225" h="561339">
                <a:moveTo>
                  <a:pt x="1799844" y="0"/>
                </a:moveTo>
                <a:lnTo>
                  <a:pt x="93471" y="0"/>
                </a:lnTo>
                <a:lnTo>
                  <a:pt x="57114" y="7354"/>
                </a:lnTo>
                <a:lnTo>
                  <a:pt x="27400" y="27400"/>
                </a:lnTo>
                <a:lnTo>
                  <a:pt x="7354" y="57114"/>
                </a:lnTo>
                <a:lnTo>
                  <a:pt x="0" y="93471"/>
                </a:lnTo>
                <a:lnTo>
                  <a:pt x="0" y="560831"/>
                </a:lnTo>
                <a:lnTo>
                  <a:pt x="1706371" y="560831"/>
                </a:lnTo>
                <a:lnTo>
                  <a:pt x="1742729" y="553477"/>
                </a:lnTo>
                <a:lnTo>
                  <a:pt x="1772443" y="533431"/>
                </a:lnTo>
                <a:lnTo>
                  <a:pt x="1792489" y="503717"/>
                </a:lnTo>
                <a:lnTo>
                  <a:pt x="1799844" y="467359"/>
                </a:lnTo>
                <a:lnTo>
                  <a:pt x="1799844" y="0"/>
                </a:lnTo>
                <a:close/>
              </a:path>
            </a:pathLst>
          </a:custGeom>
          <a:solidFill>
            <a:schemeClr val="accent6">
              <a:lumMod val="20000"/>
              <a:lumOff val="80000"/>
            </a:schemeClr>
          </a:solidFill>
        </p:spPr>
        <p:txBody>
          <a:bodyPr wrap="square" lIns="0" tIns="0" rIns="0" bIns="0" rtlCol="0"/>
          <a:lstStyle/>
          <a:p>
            <a:endParaRPr lang="en-GB" sz="2400" dirty="0"/>
          </a:p>
        </p:txBody>
      </p:sp>
      <p:sp>
        <p:nvSpPr>
          <p:cNvPr id="4" name="object 4"/>
          <p:cNvSpPr txBox="1"/>
          <p:nvPr/>
        </p:nvSpPr>
        <p:spPr>
          <a:xfrm>
            <a:off x="2203579" y="1753718"/>
            <a:ext cx="2548383" cy="263320"/>
          </a:xfrm>
          <a:prstGeom prst="rect">
            <a:avLst/>
          </a:prstGeom>
        </p:spPr>
        <p:txBody>
          <a:bodyPr vert="horz" wrap="square" lIns="0" tIns="16933" rIns="0" bIns="0" rtlCol="0">
            <a:spAutoFit/>
          </a:bodyPr>
          <a:lstStyle/>
          <a:p>
            <a:pPr marL="50799">
              <a:spcBef>
                <a:spcPts val="133"/>
              </a:spcBef>
            </a:pPr>
            <a:r>
              <a:rPr lang="en-GB" sz="1600" b="1" dirty="0">
                <a:solidFill>
                  <a:schemeClr val="accent1"/>
                </a:solidFill>
                <a:latin typeface="Arial"/>
                <a:cs typeface="Arial"/>
              </a:rPr>
              <a:t>rPFS</a:t>
            </a:r>
            <a:r>
              <a:rPr lang="en-GB" sz="1600" b="1" baseline="24305" dirty="0">
                <a:solidFill>
                  <a:schemeClr val="accent1"/>
                </a:solidFill>
                <a:latin typeface="Arial"/>
                <a:cs typeface="Arial"/>
              </a:rPr>
              <a:t>1</a:t>
            </a:r>
            <a:endParaRPr lang="en-GB" sz="1600" baseline="24305" dirty="0">
              <a:solidFill>
                <a:schemeClr val="accent1"/>
              </a:solidFill>
              <a:latin typeface="Arial"/>
              <a:cs typeface="Arial"/>
            </a:endParaRPr>
          </a:p>
        </p:txBody>
      </p:sp>
      <p:sp>
        <p:nvSpPr>
          <p:cNvPr id="5" name="object 5"/>
          <p:cNvSpPr/>
          <p:nvPr/>
        </p:nvSpPr>
        <p:spPr>
          <a:xfrm>
            <a:off x="3289807" y="2092959"/>
            <a:ext cx="2721358" cy="947889"/>
          </a:xfrm>
          <a:custGeom>
            <a:avLst/>
            <a:gdLst/>
            <a:ahLst/>
            <a:cxnLst/>
            <a:rect l="l" t="t" r="r" b="b"/>
            <a:pathLst>
              <a:path w="1800225" h="561339">
                <a:moveTo>
                  <a:pt x="1799844" y="0"/>
                </a:moveTo>
                <a:lnTo>
                  <a:pt x="93471" y="0"/>
                </a:lnTo>
                <a:lnTo>
                  <a:pt x="57114" y="7354"/>
                </a:lnTo>
                <a:lnTo>
                  <a:pt x="27400" y="27400"/>
                </a:lnTo>
                <a:lnTo>
                  <a:pt x="7354" y="57114"/>
                </a:lnTo>
                <a:lnTo>
                  <a:pt x="0" y="93471"/>
                </a:lnTo>
                <a:lnTo>
                  <a:pt x="0" y="560831"/>
                </a:lnTo>
                <a:lnTo>
                  <a:pt x="1706371" y="560831"/>
                </a:lnTo>
                <a:lnTo>
                  <a:pt x="1742729" y="553477"/>
                </a:lnTo>
                <a:lnTo>
                  <a:pt x="1772443" y="533431"/>
                </a:lnTo>
                <a:lnTo>
                  <a:pt x="1792489" y="503717"/>
                </a:lnTo>
                <a:lnTo>
                  <a:pt x="1799844" y="467359"/>
                </a:lnTo>
                <a:lnTo>
                  <a:pt x="1799844" y="0"/>
                </a:lnTo>
                <a:close/>
              </a:path>
            </a:pathLst>
          </a:custGeom>
          <a:solidFill>
            <a:schemeClr val="accent6">
              <a:lumMod val="20000"/>
              <a:lumOff val="80000"/>
            </a:schemeClr>
          </a:solidFill>
        </p:spPr>
        <p:txBody>
          <a:bodyPr wrap="square" lIns="0" tIns="0" rIns="0" bIns="0" rtlCol="0"/>
          <a:lstStyle/>
          <a:p>
            <a:endParaRPr lang="en-GB" sz="2400" dirty="0"/>
          </a:p>
        </p:txBody>
      </p:sp>
      <p:sp>
        <p:nvSpPr>
          <p:cNvPr id="6" name="object 6"/>
          <p:cNvSpPr txBox="1"/>
          <p:nvPr/>
        </p:nvSpPr>
        <p:spPr>
          <a:xfrm>
            <a:off x="3502111" y="2286662"/>
            <a:ext cx="2361396" cy="571096"/>
          </a:xfrm>
          <a:prstGeom prst="rect">
            <a:avLst/>
          </a:prstGeom>
        </p:spPr>
        <p:txBody>
          <a:bodyPr vert="horz" wrap="square" lIns="0" tIns="16933" rIns="0" bIns="0" rtlCol="0">
            <a:spAutoFit/>
          </a:bodyPr>
          <a:lstStyle/>
          <a:p>
            <a:pPr algn="ctr">
              <a:spcBef>
                <a:spcPts val="133"/>
              </a:spcBef>
            </a:pPr>
            <a:r>
              <a:rPr lang="en-GB" sz="1200" b="1" spc="-7" dirty="0">
                <a:latin typeface="Arial"/>
                <a:cs typeface="Arial"/>
              </a:rPr>
              <a:t>HR </a:t>
            </a:r>
            <a:r>
              <a:rPr lang="en-GB" sz="1200" spc="-7" dirty="0">
                <a:latin typeface="Arial"/>
                <a:cs typeface="Arial"/>
              </a:rPr>
              <a:t>(95% CI): </a:t>
            </a:r>
            <a:r>
              <a:rPr lang="en-GB" sz="1200" b="1" spc="-7" dirty="0">
                <a:latin typeface="Arial"/>
                <a:cs typeface="Arial"/>
              </a:rPr>
              <a:t>0.22</a:t>
            </a:r>
            <a:r>
              <a:rPr lang="en-GB" sz="1200" b="1" spc="-27" dirty="0">
                <a:latin typeface="Arial"/>
                <a:cs typeface="Arial"/>
              </a:rPr>
              <a:t> </a:t>
            </a:r>
            <a:r>
              <a:rPr lang="en-GB" sz="1200" dirty="0">
                <a:latin typeface="Arial"/>
                <a:cs typeface="Arial"/>
              </a:rPr>
              <a:t>(0.15-0.32)</a:t>
            </a:r>
          </a:p>
          <a:p>
            <a:pPr marL="1693" algn="ctr">
              <a:spcBef>
                <a:spcPts val="7"/>
              </a:spcBef>
            </a:pPr>
            <a:r>
              <a:rPr lang="en-GB" sz="1200" b="1" dirty="0">
                <a:latin typeface="Arial"/>
                <a:cs typeface="Arial"/>
              </a:rPr>
              <a:t>Median</a:t>
            </a:r>
            <a:r>
              <a:rPr lang="en-GB" sz="1200" b="1" spc="-53" dirty="0">
                <a:latin typeface="Arial"/>
                <a:cs typeface="Arial"/>
              </a:rPr>
              <a:t> </a:t>
            </a:r>
            <a:r>
              <a:rPr lang="en-GB" sz="1200" b="1" dirty="0">
                <a:latin typeface="Arial"/>
                <a:cs typeface="Arial"/>
              </a:rPr>
              <a:t>rPFS:</a:t>
            </a:r>
            <a:endParaRPr lang="en-GB" sz="1200" dirty="0">
              <a:latin typeface="Arial"/>
              <a:cs typeface="Arial"/>
            </a:endParaRPr>
          </a:p>
          <a:p>
            <a:pPr marL="260767" algn="ctr"/>
            <a:r>
              <a:rPr lang="en-GB" sz="1200" b="1" spc="-7" dirty="0">
                <a:solidFill>
                  <a:schemeClr val="accent1"/>
                </a:solidFill>
                <a:latin typeface="Arial"/>
                <a:cs typeface="Arial"/>
              </a:rPr>
              <a:t>9.8</a:t>
            </a:r>
            <a:r>
              <a:rPr lang="en-GB" sz="1200" b="1" spc="-20" dirty="0">
                <a:solidFill>
                  <a:srgbClr val="830051"/>
                </a:solidFill>
                <a:latin typeface="Arial"/>
                <a:cs typeface="Arial"/>
              </a:rPr>
              <a:t> </a:t>
            </a:r>
            <a:r>
              <a:rPr lang="en-GB" sz="1200" b="1" spc="-7" dirty="0">
                <a:latin typeface="Arial"/>
                <a:cs typeface="Arial"/>
              </a:rPr>
              <a:t>vs</a:t>
            </a:r>
            <a:r>
              <a:rPr lang="en-GB" sz="1200" b="1" spc="-13" dirty="0">
                <a:latin typeface="Arial"/>
                <a:cs typeface="Arial"/>
              </a:rPr>
              <a:t> </a:t>
            </a:r>
            <a:r>
              <a:rPr lang="en-GB" sz="1200" b="1" spc="-7" dirty="0">
                <a:solidFill>
                  <a:schemeClr val="accent6"/>
                </a:solidFill>
                <a:latin typeface="Arial"/>
                <a:cs typeface="Arial"/>
              </a:rPr>
              <a:t>3.0</a:t>
            </a:r>
            <a:r>
              <a:rPr lang="en-GB" sz="1200" b="1" spc="-33" dirty="0">
                <a:solidFill>
                  <a:srgbClr val="EFAB00"/>
                </a:solidFill>
                <a:latin typeface="Arial"/>
                <a:cs typeface="Arial"/>
              </a:rPr>
              <a:t> </a:t>
            </a:r>
            <a:r>
              <a:rPr lang="en-GB" sz="1200" b="1" dirty="0">
                <a:latin typeface="Arial"/>
                <a:cs typeface="Arial"/>
              </a:rPr>
              <a:t>months</a:t>
            </a:r>
            <a:endParaRPr lang="en-GB" sz="1200" dirty="0">
              <a:latin typeface="Arial"/>
              <a:cs typeface="Arial"/>
            </a:endParaRPr>
          </a:p>
        </p:txBody>
      </p:sp>
      <p:sp>
        <p:nvSpPr>
          <p:cNvPr id="21" name="object 21"/>
          <p:cNvSpPr/>
          <p:nvPr/>
        </p:nvSpPr>
        <p:spPr>
          <a:xfrm>
            <a:off x="1240537" y="2079753"/>
            <a:ext cx="2824480" cy="2725419"/>
          </a:xfrm>
          <a:custGeom>
            <a:avLst/>
            <a:gdLst/>
            <a:ahLst/>
            <a:cxnLst/>
            <a:rect l="l" t="t" r="r" b="b"/>
            <a:pathLst>
              <a:path w="2118360" h="2044064">
                <a:moveTo>
                  <a:pt x="0" y="0"/>
                </a:moveTo>
                <a:lnTo>
                  <a:pt x="103339" y="0"/>
                </a:lnTo>
                <a:lnTo>
                  <a:pt x="103339" y="29845"/>
                </a:lnTo>
                <a:lnTo>
                  <a:pt x="140906" y="29845"/>
                </a:lnTo>
                <a:lnTo>
                  <a:pt x="140906" y="57403"/>
                </a:lnTo>
                <a:lnTo>
                  <a:pt x="192582" y="57403"/>
                </a:lnTo>
                <a:lnTo>
                  <a:pt x="192582" y="100964"/>
                </a:lnTo>
                <a:lnTo>
                  <a:pt x="211366" y="100964"/>
                </a:lnTo>
                <a:lnTo>
                  <a:pt x="211366" y="137668"/>
                </a:lnTo>
                <a:lnTo>
                  <a:pt x="239547" y="137668"/>
                </a:lnTo>
                <a:lnTo>
                  <a:pt x="239547" y="204088"/>
                </a:lnTo>
                <a:lnTo>
                  <a:pt x="258330" y="204088"/>
                </a:lnTo>
                <a:lnTo>
                  <a:pt x="258330" y="302768"/>
                </a:lnTo>
                <a:lnTo>
                  <a:pt x="258330" y="440436"/>
                </a:lnTo>
                <a:lnTo>
                  <a:pt x="284175" y="440436"/>
                </a:lnTo>
                <a:lnTo>
                  <a:pt x="284175" y="733933"/>
                </a:lnTo>
                <a:lnTo>
                  <a:pt x="298259" y="733933"/>
                </a:lnTo>
                <a:lnTo>
                  <a:pt x="298259" y="915162"/>
                </a:lnTo>
                <a:lnTo>
                  <a:pt x="321741" y="915162"/>
                </a:lnTo>
                <a:lnTo>
                  <a:pt x="321741" y="951865"/>
                </a:lnTo>
                <a:lnTo>
                  <a:pt x="410972" y="951865"/>
                </a:lnTo>
                <a:lnTo>
                  <a:pt x="410972" y="993140"/>
                </a:lnTo>
                <a:lnTo>
                  <a:pt x="472059" y="993140"/>
                </a:lnTo>
                <a:lnTo>
                  <a:pt x="472059" y="1038987"/>
                </a:lnTo>
                <a:lnTo>
                  <a:pt x="554228" y="1038987"/>
                </a:lnTo>
                <a:lnTo>
                  <a:pt x="554228" y="1068832"/>
                </a:lnTo>
                <a:lnTo>
                  <a:pt x="573023" y="1068832"/>
                </a:lnTo>
                <a:lnTo>
                  <a:pt x="573023" y="1332611"/>
                </a:lnTo>
                <a:lnTo>
                  <a:pt x="598932" y="1332611"/>
                </a:lnTo>
                <a:lnTo>
                  <a:pt x="598932" y="1415161"/>
                </a:lnTo>
                <a:lnTo>
                  <a:pt x="608203" y="1415161"/>
                </a:lnTo>
                <a:lnTo>
                  <a:pt x="608203" y="1566545"/>
                </a:lnTo>
                <a:lnTo>
                  <a:pt x="615314" y="1559687"/>
                </a:lnTo>
                <a:lnTo>
                  <a:pt x="615314" y="1607820"/>
                </a:lnTo>
                <a:lnTo>
                  <a:pt x="634110" y="1607820"/>
                </a:lnTo>
                <a:lnTo>
                  <a:pt x="634110" y="1642237"/>
                </a:lnTo>
                <a:lnTo>
                  <a:pt x="861948" y="1642237"/>
                </a:lnTo>
                <a:lnTo>
                  <a:pt x="861948" y="1690497"/>
                </a:lnTo>
                <a:lnTo>
                  <a:pt x="904240" y="1690497"/>
                </a:lnTo>
                <a:lnTo>
                  <a:pt x="904240" y="1727200"/>
                </a:lnTo>
                <a:lnTo>
                  <a:pt x="1077975" y="1727200"/>
                </a:lnTo>
                <a:lnTo>
                  <a:pt x="1077975" y="1777619"/>
                </a:lnTo>
                <a:lnTo>
                  <a:pt x="1164843" y="1777619"/>
                </a:lnTo>
                <a:lnTo>
                  <a:pt x="1164843" y="1825752"/>
                </a:lnTo>
                <a:lnTo>
                  <a:pt x="1449070" y="1825752"/>
                </a:lnTo>
                <a:lnTo>
                  <a:pt x="1449070" y="1883156"/>
                </a:lnTo>
                <a:lnTo>
                  <a:pt x="2118360" y="1883156"/>
                </a:lnTo>
                <a:lnTo>
                  <a:pt x="2118360" y="2043684"/>
                </a:lnTo>
              </a:path>
            </a:pathLst>
          </a:custGeom>
          <a:ln w="19050">
            <a:solidFill>
              <a:schemeClr val="accent6"/>
            </a:solidFill>
          </a:ln>
        </p:spPr>
        <p:txBody>
          <a:bodyPr wrap="square" lIns="0" tIns="0" rIns="0" bIns="0" rtlCol="0"/>
          <a:lstStyle/>
          <a:p>
            <a:endParaRPr lang="en-GB" sz="2400" dirty="0"/>
          </a:p>
        </p:txBody>
      </p:sp>
      <p:sp>
        <p:nvSpPr>
          <p:cNvPr id="25" name="object 25"/>
          <p:cNvSpPr/>
          <p:nvPr/>
        </p:nvSpPr>
        <p:spPr>
          <a:xfrm>
            <a:off x="1226313" y="2083816"/>
            <a:ext cx="4111413" cy="2181014"/>
          </a:xfrm>
          <a:custGeom>
            <a:avLst/>
            <a:gdLst/>
            <a:ahLst/>
            <a:cxnLst/>
            <a:rect l="l" t="t" r="r" b="b"/>
            <a:pathLst>
              <a:path w="3083560" h="1635760">
                <a:moveTo>
                  <a:pt x="0" y="0"/>
                </a:moveTo>
                <a:lnTo>
                  <a:pt x="69888" y="0"/>
                </a:lnTo>
                <a:lnTo>
                  <a:pt x="69888" y="44196"/>
                </a:lnTo>
                <a:lnTo>
                  <a:pt x="86321" y="44196"/>
                </a:lnTo>
                <a:lnTo>
                  <a:pt x="86321" y="72262"/>
                </a:lnTo>
                <a:lnTo>
                  <a:pt x="110985" y="72262"/>
                </a:lnTo>
                <a:lnTo>
                  <a:pt x="110985" y="90297"/>
                </a:lnTo>
                <a:lnTo>
                  <a:pt x="230200" y="90297"/>
                </a:lnTo>
                <a:lnTo>
                  <a:pt x="230200" y="110362"/>
                </a:lnTo>
                <a:lnTo>
                  <a:pt x="261035" y="110362"/>
                </a:lnTo>
                <a:lnTo>
                  <a:pt x="261035" y="126364"/>
                </a:lnTo>
                <a:lnTo>
                  <a:pt x="287756" y="126364"/>
                </a:lnTo>
                <a:lnTo>
                  <a:pt x="287756" y="148462"/>
                </a:lnTo>
                <a:lnTo>
                  <a:pt x="308305" y="148462"/>
                </a:lnTo>
                <a:lnTo>
                  <a:pt x="308305" y="190626"/>
                </a:lnTo>
                <a:lnTo>
                  <a:pt x="326809" y="190626"/>
                </a:lnTo>
                <a:lnTo>
                  <a:pt x="326809" y="218693"/>
                </a:lnTo>
                <a:lnTo>
                  <a:pt x="339140" y="218693"/>
                </a:lnTo>
                <a:lnTo>
                  <a:pt x="339140" y="234696"/>
                </a:lnTo>
                <a:lnTo>
                  <a:pt x="369950" y="234696"/>
                </a:lnTo>
                <a:lnTo>
                  <a:pt x="369950" y="280924"/>
                </a:lnTo>
                <a:lnTo>
                  <a:pt x="517906" y="280924"/>
                </a:lnTo>
                <a:lnTo>
                  <a:pt x="517906" y="296925"/>
                </a:lnTo>
                <a:lnTo>
                  <a:pt x="608329" y="296925"/>
                </a:lnTo>
                <a:lnTo>
                  <a:pt x="608329" y="337057"/>
                </a:lnTo>
                <a:lnTo>
                  <a:pt x="626872" y="337057"/>
                </a:lnTo>
                <a:lnTo>
                  <a:pt x="626872" y="363219"/>
                </a:lnTo>
                <a:lnTo>
                  <a:pt x="663829" y="363219"/>
                </a:lnTo>
                <a:lnTo>
                  <a:pt x="663829" y="387223"/>
                </a:lnTo>
                <a:lnTo>
                  <a:pt x="875538" y="387223"/>
                </a:lnTo>
                <a:lnTo>
                  <a:pt x="875538" y="407288"/>
                </a:lnTo>
                <a:lnTo>
                  <a:pt x="900303" y="407288"/>
                </a:lnTo>
                <a:lnTo>
                  <a:pt x="900303" y="425323"/>
                </a:lnTo>
                <a:lnTo>
                  <a:pt x="920749" y="425323"/>
                </a:lnTo>
                <a:lnTo>
                  <a:pt x="920749" y="465455"/>
                </a:lnTo>
                <a:lnTo>
                  <a:pt x="939291" y="465455"/>
                </a:lnTo>
                <a:lnTo>
                  <a:pt x="939291" y="533654"/>
                </a:lnTo>
                <a:lnTo>
                  <a:pt x="968121" y="533654"/>
                </a:lnTo>
                <a:lnTo>
                  <a:pt x="968121" y="557783"/>
                </a:lnTo>
                <a:lnTo>
                  <a:pt x="1169542" y="557783"/>
                </a:lnTo>
                <a:lnTo>
                  <a:pt x="1169542" y="581913"/>
                </a:lnTo>
                <a:lnTo>
                  <a:pt x="1198245" y="581913"/>
                </a:lnTo>
                <a:lnTo>
                  <a:pt x="1198245" y="605917"/>
                </a:lnTo>
                <a:lnTo>
                  <a:pt x="1229105" y="605917"/>
                </a:lnTo>
                <a:lnTo>
                  <a:pt x="1229105" y="694182"/>
                </a:lnTo>
                <a:lnTo>
                  <a:pt x="1243457" y="694182"/>
                </a:lnTo>
                <a:lnTo>
                  <a:pt x="1243457" y="790575"/>
                </a:lnTo>
                <a:lnTo>
                  <a:pt x="1292860" y="790575"/>
                </a:lnTo>
                <a:lnTo>
                  <a:pt x="1292860" y="836676"/>
                </a:lnTo>
                <a:lnTo>
                  <a:pt x="1500378" y="836676"/>
                </a:lnTo>
                <a:lnTo>
                  <a:pt x="1500378" y="890905"/>
                </a:lnTo>
                <a:lnTo>
                  <a:pt x="1535303" y="890905"/>
                </a:lnTo>
                <a:lnTo>
                  <a:pt x="1535303" y="929005"/>
                </a:lnTo>
                <a:lnTo>
                  <a:pt x="1553845" y="929005"/>
                </a:lnTo>
                <a:lnTo>
                  <a:pt x="1553845" y="961136"/>
                </a:lnTo>
                <a:lnTo>
                  <a:pt x="1578483" y="961136"/>
                </a:lnTo>
                <a:lnTo>
                  <a:pt x="1578483" y="995171"/>
                </a:lnTo>
                <a:lnTo>
                  <a:pt x="1640204" y="995171"/>
                </a:lnTo>
                <a:lnTo>
                  <a:pt x="1640204" y="1023238"/>
                </a:lnTo>
                <a:lnTo>
                  <a:pt x="1689480" y="1023238"/>
                </a:lnTo>
                <a:lnTo>
                  <a:pt x="1689480" y="1051433"/>
                </a:lnTo>
                <a:lnTo>
                  <a:pt x="1730628" y="1051433"/>
                </a:lnTo>
                <a:lnTo>
                  <a:pt x="1730628" y="1081532"/>
                </a:lnTo>
                <a:lnTo>
                  <a:pt x="1810765" y="1081532"/>
                </a:lnTo>
                <a:lnTo>
                  <a:pt x="1810765" y="1113536"/>
                </a:lnTo>
                <a:lnTo>
                  <a:pt x="1860168" y="1113536"/>
                </a:lnTo>
                <a:lnTo>
                  <a:pt x="1860168" y="1193800"/>
                </a:lnTo>
                <a:lnTo>
                  <a:pt x="1886839" y="1193800"/>
                </a:lnTo>
                <a:lnTo>
                  <a:pt x="1886839" y="1221867"/>
                </a:lnTo>
                <a:lnTo>
                  <a:pt x="1907413" y="1221867"/>
                </a:lnTo>
                <a:lnTo>
                  <a:pt x="1907413" y="1272032"/>
                </a:lnTo>
                <a:lnTo>
                  <a:pt x="2186940" y="1272032"/>
                </a:lnTo>
                <a:lnTo>
                  <a:pt x="2186940" y="1342263"/>
                </a:lnTo>
                <a:lnTo>
                  <a:pt x="2275332" y="1342263"/>
                </a:lnTo>
                <a:lnTo>
                  <a:pt x="2275332" y="1378458"/>
                </a:lnTo>
                <a:lnTo>
                  <a:pt x="2396616" y="1378458"/>
                </a:lnTo>
                <a:lnTo>
                  <a:pt x="2396616" y="1416558"/>
                </a:lnTo>
                <a:lnTo>
                  <a:pt x="2433574" y="1416558"/>
                </a:lnTo>
                <a:lnTo>
                  <a:pt x="2433574" y="1496821"/>
                </a:lnTo>
                <a:lnTo>
                  <a:pt x="2696591" y="1496821"/>
                </a:lnTo>
                <a:lnTo>
                  <a:pt x="2696591" y="1570989"/>
                </a:lnTo>
                <a:lnTo>
                  <a:pt x="2758313" y="1570989"/>
                </a:lnTo>
                <a:lnTo>
                  <a:pt x="2758313" y="1635252"/>
                </a:lnTo>
                <a:lnTo>
                  <a:pt x="3083052" y="1635252"/>
                </a:lnTo>
              </a:path>
            </a:pathLst>
          </a:custGeom>
          <a:ln w="19050">
            <a:solidFill>
              <a:schemeClr val="accent1"/>
            </a:solidFill>
          </a:ln>
        </p:spPr>
        <p:txBody>
          <a:bodyPr wrap="square" lIns="0" tIns="0" rIns="0" bIns="0" rtlCol="0"/>
          <a:lstStyle/>
          <a:p>
            <a:endParaRPr lang="en-GB" sz="2400" dirty="0"/>
          </a:p>
        </p:txBody>
      </p:sp>
      <p:sp>
        <p:nvSpPr>
          <p:cNvPr id="26" name="object 26"/>
          <p:cNvSpPr/>
          <p:nvPr/>
        </p:nvSpPr>
        <p:spPr>
          <a:xfrm>
            <a:off x="1125729" y="3432048"/>
            <a:ext cx="4736253" cy="0"/>
          </a:xfrm>
          <a:custGeom>
            <a:avLst/>
            <a:gdLst/>
            <a:ahLst/>
            <a:cxnLst/>
            <a:rect l="l" t="t" r="r" b="b"/>
            <a:pathLst>
              <a:path w="3552190">
                <a:moveTo>
                  <a:pt x="0" y="0"/>
                </a:moveTo>
                <a:lnTo>
                  <a:pt x="3551936" y="0"/>
                </a:lnTo>
              </a:path>
            </a:pathLst>
          </a:custGeom>
          <a:ln w="9525">
            <a:solidFill>
              <a:srgbClr val="7E7E7E"/>
            </a:solidFill>
            <a:prstDash val="sysDash"/>
          </a:ln>
        </p:spPr>
        <p:txBody>
          <a:bodyPr wrap="square" lIns="0" tIns="0" rIns="0" bIns="0" rtlCol="0"/>
          <a:lstStyle/>
          <a:p>
            <a:endParaRPr lang="en-GB" sz="2400" dirty="0"/>
          </a:p>
        </p:txBody>
      </p:sp>
      <p:sp>
        <p:nvSpPr>
          <p:cNvPr id="27" name="object 27"/>
          <p:cNvSpPr/>
          <p:nvPr/>
        </p:nvSpPr>
        <p:spPr>
          <a:xfrm>
            <a:off x="1228345" y="2085849"/>
            <a:ext cx="4631266" cy="2696635"/>
          </a:xfrm>
          <a:custGeom>
            <a:avLst/>
            <a:gdLst/>
            <a:ahLst/>
            <a:cxnLst/>
            <a:rect l="l" t="t" r="r" b="b"/>
            <a:pathLst>
              <a:path w="3473450" h="2022475">
                <a:moveTo>
                  <a:pt x="0" y="0"/>
                </a:moveTo>
                <a:lnTo>
                  <a:pt x="0" y="2022348"/>
                </a:lnTo>
                <a:lnTo>
                  <a:pt x="3473195" y="2022348"/>
                </a:lnTo>
              </a:path>
            </a:pathLst>
          </a:custGeom>
          <a:ln w="12700">
            <a:solidFill>
              <a:srgbClr val="000000"/>
            </a:solidFill>
          </a:ln>
        </p:spPr>
        <p:txBody>
          <a:bodyPr wrap="square" lIns="0" tIns="0" rIns="0" bIns="0" rtlCol="0"/>
          <a:lstStyle/>
          <a:p>
            <a:endParaRPr lang="en-GB" sz="2400" dirty="0"/>
          </a:p>
        </p:txBody>
      </p:sp>
      <p:sp>
        <p:nvSpPr>
          <p:cNvPr id="28" name="object 28"/>
          <p:cNvSpPr/>
          <p:nvPr/>
        </p:nvSpPr>
        <p:spPr>
          <a:xfrm>
            <a:off x="1126745" y="2087880"/>
            <a:ext cx="4734560" cy="2794000"/>
          </a:xfrm>
          <a:custGeom>
            <a:avLst/>
            <a:gdLst/>
            <a:ahLst/>
            <a:cxnLst/>
            <a:rect l="l" t="t" r="r" b="b"/>
            <a:pathLst>
              <a:path w="3550920" h="2095500">
                <a:moveTo>
                  <a:pt x="0" y="0"/>
                </a:moveTo>
                <a:lnTo>
                  <a:pt x="76200" y="0"/>
                </a:lnTo>
              </a:path>
              <a:path w="3550920" h="2095500">
                <a:moveTo>
                  <a:pt x="0" y="405383"/>
                </a:moveTo>
                <a:lnTo>
                  <a:pt x="76200" y="405383"/>
                </a:lnTo>
              </a:path>
              <a:path w="3550920" h="2095500">
                <a:moveTo>
                  <a:pt x="0" y="807719"/>
                </a:moveTo>
                <a:lnTo>
                  <a:pt x="76200" y="807719"/>
                </a:lnTo>
              </a:path>
              <a:path w="3550920" h="2095500">
                <a:moveTo>
                  <a:pt x="0" y="1211579"/>
                </a:moveTo>
                <a:lnTo>
                  <a:pt x="76200" y="1211579"/>
                </a:lnTo>
              </a:path>
              <a:path w="3550920" h="2095500">
                <a:moveTo>
                  <a:pt x="0" y="1615439"/>
                </a:moveTo>
                <a:lnTo>
                  <a:pt x="76200" y="1615439"/>
                </a:lnTo>
              </a:path>
              <a:path w="3550920" h="2095500">
                <a:moveTo>
                  <a:pt x="0" y="2020824"/>
                </a:moveTo>
                <a:lnTo>
                  <a:pt x="76200" y="2020824"/>
                </a:lnTo>
              </a:path>
              <a:path w="3550920" h="2095500">
                <a:moveTo>
                  <a:pt x="76200" y="2020824"/>
                </a:moveTo>
                <a:lnTo>
                  <a:pt x="76200" y="2095500"/>
                </a:lnTo>
              </a:path>
              <a:path w="3550920" h="2095500">
                <a:moveTo>
                  <a:pt x="242315" y="2020824"/>
                </a:moveTo>
                <a:lnTo>
                  <a:pt x="242315" y="2095500"/>
                </a:lnTo>
              </a:path>
              <a:path w="3550920" h="2095500">
                <a:moveTo>
                  <a:pt x="406907" y="2020824"/>
                </a:moveTo>
                <a:lnTo>
                  <a:pt x="406907" y="2095500"/>
                </a:lnTo>
              </a:path>
              <a:path w="3550920" h="2095500">
                <a:moveTo>
                  <a:pt x="573023" y="2020824"/>
                </a:moveTo>
                <a:lnTo>
                  <a:pt x="573023" y="2095500"/>
                </a:lnTo>
              </a:path>
              <a:path w="3550920" h="2095500">
                <a:moveTo>
                  <a:pt x="737616" y="2020824"/>
                </a:moveTo>
                <a:lnTo>
                  <a:pt x="737616" y="2095500"/>
                </a:lnTo>
              </a:path>
              <a:path w="3550920" h="2095500">
                <a:moveTo>
                  <a:pt x="903731" y="2020824"/>
                </a:moveTo>
                <a:lnTo>
                  <a:pt x="903731" y="2095500"/>
                </a:lnTo>
              </a:path>
              <a:path w="3550920" h="2095500">
                <a:moveTo>
                  <a:pt x="1068323" y="2020824"/>
                </a:moveTo>
                <a:lnTo>
                  <a:pt x="1068323" y="2095500"/>
                </a:lnTo>
              </a:path>
              <a:path w="3550920" h="2095500">
                <a:moveTo>
                  <a:pt x="1234440" y="2020824"/>
                </a:moveTo>
                <a:lnTo>
                  <a:pt x="1234440" y="2095500"/>
                </a:lnTo>
              </a:path>
              <a:path w="3550920" h="2095500">
                <a:moveTo>
                  <a:pt x="1399031" y="2020824"/>
                </a:moveTo>
                <a:lnTo>
                  <a:pt x="1399031" y="2095500"/>
                </a:lnTo>
              </a:path>
              <a:path w="3550920" h="2095500">
                <a:moveTo>
                  <a:pt x="1565148" y="2020824"/>
                </a:moveTo>
                <a:lnTo>
                  <a:pt x="1565148" y="2095500"/>
                </a:lnTo>
              </a:path>
              <a:path w="3550920" h="2095500">
                <a:moveTo>
                  <a:pt x="1729739" y="2020824"/>
                </a:moveTo>
                <a:lnTo>
                  <a:pt x="1729739" y="2095500"/>
                </a:lnTo>
              </a:path>
              <a:path w="3550920" h="2095500">
                <a:moveTo>
                  <a:pt x="1894331" y="2020824"/>
                </a:moveTo>
                <a:lnTo>
                  <a:pt x="1894331" y="2095500"/>
                </a:lnTo>
              </a:path>
              <a:path w="3550920" h="2095500">
                <a:moveTo>
                  <a:pt x="2058924" y="2020824"/>
                </a:moveTo>
                <a:lnTo>
                  <a:pt x="2058924" y="2095500"/>
                </a:lnTo>
              </a:path>
              <a:path w="3550920" h="2095500">
                <a:moveTo>
                  <a:pt x="2225040" y="2020824"/>
                </a:moveTo>
                <a:lnTo>
                  <a:pt x="2225040" y="2095500"/>
                </a:lnTo>
              </a:path>
              <a:path w="3550920" h="2095500">
                <a:moveTo>
                  <a:pt x="2389631" y="2020824"/>
                </a:moveTo>
                <a:lnTo>
                  <a:pt x="2389631" y="2095500"/>
                </a:lnTo>
              </a:path>
              <a:path w="3550920" h="2095500">
                <a:moveTo>
                  <a:pt x="2555747" y="2020824"/>
                </a:moveTo>
                <a:lnTo>
                  <a:pt x="2555747" y="2095500"/>
                </a:lnTo>
              </a:path>
              <a:path w="3550920" h="2095500">
                <a:moveTo>
                  <a:pt x="2720340" y="2020824"/>
                </a:moveTo>
                <a:lnTo>
                  <a:pt x="2720340" y="2095500"/>
                </a:lnTo>
              </a:path>
              <a:path w="3550920" h="2095500">
                <a:moveTo>
                  <a:pt x="2886455" y="2020824"/>
                </a:moveTo>
                <a:lnTo>
                  <a:pt x="2886455" y="2095500"/>
                </a:lnTo>
              </a:path>
              <a:path w="3550920" h="2095500">
                <a:moveTo>
                  <a:pt x="3051047" y="2020824"/>
                </a:moveTo>
                <a:lnTo>
                  <a:pt x="3051047" y="2095500"/>
                </a:lnTo>
              </a:path>
              <a:path w="3550920" h="2095500">
                <a:moveTo>
                  <a:pt x="3217164" y="2020824"/>
                </a:moveTo>
                <a:lnTo>
                  <a:pt x="3217164" y="2095500"/>
                </a:lnTo>
              </a:path>
              <a:path w="3550920" h="2095500">
                <a:moveTo>
                  <a:pt x="3381755" y="2020824"/>
                </a:moveTo>
                <a:lnTo>
                  <a:pt x="3381755" y="2095500"/>
                </a:lnTo>
              </a:path>
              <a:path w="3550920" h="2095500">
                <a:moveTo>
                  <a:pt x="3550919" y="2020824"/>
                </a:moveTo>
                <a:lnTo>
                  <a:pt x="3550919" y="2095500"/>
                </a:lnTo>
              </a:path>
            </a:pathLst>
          </a:custGeom>
          <a:ln w="12700">
            <a:solidFill>
              <a:srgbClr val="000000"/>
            </a:solidFill>
          </a:ln>
        </p:spPr>
        <p:txBody>
          <a:bodyPr wrap="square" lIns="0" tIns="0" rIns="0" bIns="0" rtlCol="0"/>
          <a:lstStyle/>
          <a:p>
            <a:endParaRPr lang="en-GB" sz="2400" dirty="0"/>
          </a:p>
        </p:txBody>
      </p:sp>
      <p:sp>
        <p:nvSpPr>
          <p:cNvPr id="30" name="object 30"/>
          <p:cNvSpPr txBox="1"/>
          <p:nvPr/>
        </p:nvSpPr>
        <p:spPr>
          <a:xfrm>
            <a:off x="956394" y="4667164"/>
            <a:ext cx="119380" cy="201764"/>
          </a:xfrm>
          <a:prstGeom prst="rect">
            <a:avLst/>
          </a:prstGeom>
        </p:spPr>
        <p:txBody>
          <a:bodyPr vert="horz" wrap="square" lIns="0" tIns="16933" rIns="0" bIns="0" rtlCol="0">
            <a:spAutoFit/>
          </a:bodyPr>
          <a:lstStyle/>
          <a:p>
            <a:pPr marL="16933">
              <a:spcBef>
                <a:spcPts val="133"/>
              </a:spcBef>
            </a:pPr>
            <a:r>
              <a:rPr lang="en-GB" sz="1200" spc="-7" dirty="0">
                <a:latin typeface="Arial"/>
                <a:cs typeface="Arial"/>
              </a:rPr>
              <a:t>0</a:t>
            </a:r>
            <a:endParaRPr lang="en-GB" sz="1200" dirty="0">
              <a:latin typeface="Arial"/>
              <a:cs typeface="Arial"/>
            </a:endParaRPr>
          </a:p>
        </p:txBody>
      </p:sp>
      <p:sp>
        <p:nvSpPr>
          <p:cNvPr id="31" name="object 31"/>
          <p:cNvSpPr txBox="1"/>
          <p:nvPr/>
        </p:nvSpPr>
        <p:spPr>
          <a:xfrm>
            <a:off x="828378" y="3055790"/>
            <a:ext cx="246380" cy="201764"/>
          </a:xfrm>
          <a:prstGeom prst="rect">
            <a:avLst/>
          </a:prstGeom>
        </p:spPr>
        <p:txBody>
          <a:bodyPr vert="horz" wrap="square" lIns="0" tIns="16933" rIns="0" bIns="0" rtlCol="0">
            <a:spAutoFit/>
          </a:bodyPr>
          <a:lstStyle/>
          <a:p>
            <a:pPr marL="16933">
              <a:spcBef>
                <a:spcPts val="133"/>
              </a:spcBef>
            </a:pPr>
            <a:r>
              <a:rPr lang="en-GB" sz="1200" spc="-7" dirty="0">
                <a:latin typeface="Arial"/>
                <a:cs typeface="Arial"/>
              </a:rPr>
              <a:t>0</a:t>
            </a:r>
            <a:r>
              <a:rPr lang="en-GB" sz="1200" dirty="0">
                <a:latin typeface="Arial"/>
                <a:cs typeface="Arial"/>
              </a:rPr>
              <a:t>.6</a:t>
            </a:r>
          </a:p>
        </p:txBody>
      </p:sp>
      <p:sp>
        <p:nvSpPr>
          <p:cNvPr id="32" name="object 32"/>
          <p:cNvSpPr txBox="1"/>
          <p:nvPr/>
        </p:nvSpPr>
        <p:spPr>
          <a:xfrm>
            <a:off x="828378" y="3593084"/>
            <a:ext cx="246380" cy="201764"/>
          </a:xfrm>
          <a:prstGeom prst="rect">
            <a:avLst/>
          </a:prstGeom>
        </p:spPr>
        <p:txBody>
          <a:bodyPr vert="horz" wrap="square" lIns="0" tIns="16933" rIns="0" bIns="0" rtlCol="0">
            <a:spAutoFit/>
          </a:bodyPr>
          <a:lstStyle/>
          <a:p>
            <a:pPr marL="16933">
              <a:spcBef>
                <a:spcPts val="133"/>
              </a:spcBef>
            </a:pPr>
            <a:r>
              <a:rPr lang="en-GB" sz="1200" spc="-7" dirty="0">
                <a:latin typeface="Arial"/>
                <a:cs typeface="Arial"/>
              </a:rPr>
              <a:t>0</a:t>
            </a:r>
            <a:r>
              <a:rPr lang="en-GB" sz="1200" dirty="0">
                <a:latin typeface="Arial"/>
                <a:cs typeface="Arial"/>
              </a:rPr>
              <a:t>.4</a:t>
            </a:r>
          </a:p>
        </p:txBody>
      </p:sp>
      <p:sp>
        <p:nvSpPr>
          <p:cNvPr id="33" name="object 33"/>
          <p:cNvSpPr txBox="1"/>
          <p:nvPr/>
        </p:nvSpPr>
        <p:spPr>
          <a:xfrm>
            <a:off x="828377" y="4129634"/>
            <a:ext cx="247227" cy="201764"/>
          </a:xfrm>
          <a:prstGeom prst="rect">
            <a:avLst/>
          </a:prstGeom>
        </p:spPr>
        <p:txBody>
          <a:bodyPr vert="horz" wrap="square" lIns="0" tIns="16933" rIns="0" bIns="0" rtlCol="0">
            <a:spAutoFit/>
          </a:bodyPr>
          <a:lstStyle/>
          <a:p>
            <a:pPr marL="16933">
              <a:spcBef>
                <a:spcPts val="133"/>
              </a:spcBef>
            </a:pPr>
            <a:r>
              <a:rPr lang="en-GB" sz="1200" dirty="0">
                <a:latin typeface="Arial"/>
                <a:cs typeface="Arial"/>
              </a:rPr>
              <a:t>0.2</a:t>
            </a:r>
          </a:p>
        </p:txBody>
      </p:sp>
      <p:sp>
        <p:nvSpPr>
          <p:cNvPr id="34" name="object 34"/>
          <p:cNvSpPr txBox="1"/>
          <p:nvPr/>
        </p:nvSpPr>
        <p:spPr>
          <a:xfrm>
            <a:off x="828378" y="1981707"/>
            <a:ext cx="246380" cy="201764"/>
          </a:xfrm>
          <a:prstGeom prst="rect">
            <a:avLst/>
          </a:prstGeom>
        </p:spPr>
        <p:txBody>
          <a:bodyPr vert="horz" wrap="square" lIns="0" tIns="16933" rIns="0" bIns="0" rtlCol="0">
            <a:spAutoFit/>
          </a:bodyPr>
          <a:lstStyle/>
          <a:p>
            <a:pPr marL="16933">
              <a:spcBef>
                <a:spcPts val="133"/>
              </a:spcBef>
            </a:pPr>
            <a:r>
              <a:rPr lang="en-GB" sz="1200" spc="-7" dirty="0">
                <a:latin typeface="Arial"/>
                <a:cs typeface="Arial"/>
              </a:rPr>
              <a:t>1</a:t>
            </a:r>
            <a:r>
              <a:rPr lang="en-GB" sz="1200" dirty="0">
                <a:latin typeface="Arial"/>
                <a:cs typeface="Arial"/>
              </a:rPr>
              <a:t>.0</a:t>
            </a:r>
          </a:p>
        </p:txBody>
      </p:sp>
      <p:sp>
        <p:nvSpPr>
          <p:cNvPr id="35" name="object 35"/>
          <p:cNvSpPr txBox="1"/>
          <p:nvPr/>
        </p:nvSpPr>
        <p:spPr>
          <a:xfrm>
            <a:off x="828378" y="2518664"/>
            <a:ext cx="246380" cy="201764"/>
          </a:xfrm>
          <a:prstGeom prst="rect">
            <a:avLst/>
          </a:prstGeom>
        </p:spPr>
        <p:txBody>
          <a:bodyPr vert="horz" wrap="square" lIns="0" tIns="16933" rIns="0" bIns="0" rtlCol="0">
            <a:spAutoFit/>
          </a:bodyPr>
          <a:lstStyle/>
          <a:p>
            <a:pPr marL="16933">
              <a:spcBef>
                <a:spcPts val="133"/>
              </a:spcBef>
            </a:pPr>
            <a:r>
              <a:rPr lang="en-GB" sz="1200" spc="-7" dirty="0">
                <a:latin typeface="Arial"/>
                <a:cs typeface="Arial"/>
              </a:rPr>
              <a:t>0</a:t>
            </a:r>
            <a:r>
              <a:rPr lang="en-GB" sz="1200" dirty="0">
                <a:latin typeface="Arial"/>
                <a:cs typeface="Arial"/>
              </a:rPr>
              <a:t>.8</a:t>
            </a:r>
          </a:p>
        </p:txBody>
      </p:sp>
      <p:sp>
        <p:nvSpPr>
          <p:cNvPr id="36" name="object 36"/>
          <p:cNvSpPr txBox="1"/>
          <p:nvPr/>
        </p:nvSpPr>
        <p:spPr>
          <a:xfrm>
            <a:off x="507128" y="2110232"/>
            <a:ext cx="184666" cy="2641794"/>
          </a:xfrm>
          <a:prstGeom prst="rect">
            <a:avLst/>
          </a:prstGeom>
        </p:spPr>
        <p:txBody>
          <a:bodyPr vert="vert270" wrap="square" lIns="0" tIns="2540" rIns="0" bIns="0" rtlCol="0">
            <a:spAutoFit/>
          </a:bodyPr>
          <a:lstStyle/>
          <a:p>
            <a:pPr marL="16933" algn="ctr">
              <a:spcBef>
                <a:spcPts val="20"/>
              </a:spcBef>
            </a:pPr>
            <a:r>
              <a:rPr lang="en-GB" sz="1200" b="1" dirty="0">
                <a:latin typeface="Arial"/>
                <a:cs typeface="Arial"/>
              </a:rPr>
              <a:t>Probability</a:t>
            </a:r>
            <a:r>
              <a:rPr lang="en-GB" sz="1200" b="1" spc="-80" dirty="0">
                <a:latin typeface="Arial"/>
                <a:cs typeface="Arial"/>
              </a:rPr>
              <a:t> </a:t>
            </a:r>
            <a:r>
              <a:rPr lang="en-GB" sz="1200" b="1" dirty="0">
                <a:latin typeface="Arial"/>
                <a:cs typeface="Arial"/>
              </a:rPr>
              <a:t>of</a:t>
            </a:r>
            <a:r>
              <a:rPr lang="en-GB" sz="1200" b="1" spc="-53" dirty="0">
                <a:latin typeface="Arial"/>
                <a:cs typeface="Arial"/>
              </a:rPr>
              <a:t> </a:t>
            </a:r>
            <a:r>
              <a:rPr lang="en-GB" sz="1200" b="1" dirty="0">
                <a:latin typeface="Arial"/>
                <a:cs typeface="Arial"/>
              </a:rPr>
              <a:t>rPFS</a:t>
            </a:r>
            <a:endParaRPr lang="en-GB" sz="1200" dirty="0">
              <a:latin typeface="Arial"/>
              <a:cs typeface="Arial"/>
            </a:endParaRPr>
          </a:p>
        </p:txBody>
      </p:sp>
      <p:sp>
        <p:nvSpPr>
          <p:cNvPr id="37" name="object 37"/>
          <p:cNvSpPr txBox="1"/>
          <p:nvPr/>
        </p:nvSpPr>
        <p:spPr>
          <a:xfrm>
            <a:off x="495943" y="5552372"/>
            <a:ext cx="4299373" cy="263320"/>
          </a:xfrm>
          <a:prstGeom prst="rect">
            <a:avLst/>
          </a:prstGeom>
        </p:spPr>
        <p:txBody>
          <a:bodyPr vert="horz" wrap="square" lIns="0" tIns="16933" rIns="0" bIns="0" rtlCol="0">
            <a:spAutoFit/>
          </a:bodyPr>
          <a:lstStyle/>
          <a:p>
            <a:pPr marL="16933">
              <a:spcBef>
                <a:spcPts val="133"/>
              </a:spcBef>
              <a:tabLst>
                <a:tab pos="4016486" algn="l"/>
              </a:tabLst>
            </a:pPr>
            <a:r>
              <a:rPr lang="en-GB" sz="800" b="1" spc="-7" dirty="0">
                <a:solidFill>
                  <a:schemeClr val="accent6"/>
                </a:solidFill>
                <a:latin typeface="Arial"/>
                <a:cs typeface="Arial"/>
              </a:rPr>
              <a:t>P</a:t>
            </a:r>
            <a:r>
              <a:rPr lang="en-GB" sz="800" b="1" spc="-13" dirty="0">
                <a:solidFill>
                  <a:schemeClr val="accent6"/>
                </a:solidFill>
                <a:latin typeface="Arial"/>
                <a:cs typeface="Arial"/>
              </a:rPr>
              <a:t>hy</a:t>
            </a:r>
            <a:r>
              <a:rPr lang="en-GB" sz="800" b="1" dirty="0">
                <a:solidFill>
                  <a:schemeClr val="accent6"/>
                </a:solidFill>
                <a:latin typeface="Arial"/>
                <a:cs typeface="Arial"/>
              </a:rPr>
              <a:t>sicia</a:t>
            </a:r>
            <a:r>
              <a:rPr lang="en-GB" sz="800" b="1" spc="-13" dirty="0">
                <a:solidFill>
                  <a:schemeClr val="accent6"/>
                </a:solidFill>
                <a:latin typeface="Arial"/>
                <a:cs typeface="Arial"/>
              </a:rPr>
              <a:t>n</a:t>
            </a:r>
            <a:r>
              <a:rPr lang="en-GB" sz="800" b="1" dirty="0">
                <a:solidFill>
                  <a:schemeClr val="accent6"/>
                </a:solidFill>
                <a:latin typeface="Arial"/>
                <a:cs typeface="Arial"/>
              </a:rPr>
              <a:t>’s   </a:t>
            </a:r>
            <a:r>
              <a:rPr lang="en-GB" sz="800" b="1" spc="-100" dirty="0">
                <a:solidFill>
                  <a:schemeClr val="accent6"/>
                </a:solidFill>
                <a:latin typeface="Arial"/>
                <a:cs typeface="Arial"/>
              </a:rPr>
              <a:t> </a:t>
            </a:r>
            <a:r>
              <a:rPr lang="en-GB" sz="800" spc="-7" dirty="0">
                <a:latin typeface="Arial"/>
                <a:cs typeface="Arial"/>
              </a:rPr>
              <a:t>58</a:t>
            </a:r>
            <a:r>
              <a:rPr lang="en-GB" sz="800" dirty="0">
                <a:latin typeface="Arial"/>
                <a:cs typeface="Arial"/>
              </a:rPr>
              <a:t>   </a:t>
            </a:r>
            <a:r>
              <a:rPr lang="en-GB" sz="800" spc="-53" dirty="0">
                <a:latin typeface="Arial"/>
                <a:cs typeface="Arial"/>
              </a:rPr>
              <a:t> </a:t>
            </a:r>
            <a:r>
              <a:rPr lang="en-GB" sz="800" spc="-7" dirty="0">
                <a:latin typeface="Arial"/>
                <a:cs typeface="Arial"/>
              </a:rPr>
              <a:t>56</a:t>
            </a:r>
            <a:r>
              <a:rPr lang="en-GB" sz="800" dirty="0">
                <a:latin typeface="Arial"/>
                <a:cs typeface="Arial"/>
              </a:rPr>
              <a:t>   </a:t>
            </a:r>
            <a:r>
              <a:rPr lang="en-GB" sz="800" spc="-40" dirty="0">
                <a:latin typeface="Arial"/>
                <a:cs typeface="Arial"/>
              </a:rPr>
              <a:t> </a:t>
            </a:r>
            <a:r>
              <a:rPr lang="en-GB" sz="800" spc="-7" dirty="0">
                <a:latin typeface="Arial"/>
                <a:cs typeface="Arial"/>
              </a:rPr>
              <a:t>30</a:t>
            </a:r>
            <a:r>
              <a:rPr lang="en-GB" sz="800" dirty="0">
                <a:latin typeface="Arial"/>
                <a:cs typeface="Arial"/>
              </a:rPr>
              <a:t>   </a:t>
            </a:r>
            <a:r>
              <a:rPr lang="en-GB" sz="800" spc="40" dirty="0">
                <a:latin typeface="Arial"/>
                <a:cs typeface="Arial"/>
              </a:rPr>
              <a:t> </a:t>
            </a:r>
            <a:r>
              <a:rPr lang="en-GB" sz="800" spc="-7" dirty="0">
                <a:latin typeface="Arial"/>
                <a:cs typeface="Arial"/>
              </a:rPr>
              <a:t>27</a:t>
            </a:r>
            <a:r>
              <a:rPr lang="en-GB" sz="800" dirty="0">
                <a:latin typeface="Arial"/>
                <a:cs typeface="Arial"/>
              </a:rPr>
              <a:t>  </a:t>
            </a:r>
            <a:r>
              <a:rPr lang="en-GB" sz="800" spc="-7" dirty="0">
                <a:latin typeface="Arial"/>
                <a:cs typeface="Arial"/>
              </a:rPr>
              <a:t> 10</a:t>
            </a:r>
            <a:r>
              <a:rPr lang="en-GB" sz="800" dirty="0">
                <a:latin typeface="Arial"/>
                <a:cs typeface="Arial"/>
              </a:rPr>
              <a:t>   </a:t>
            </a:r>
            <a:r>
              <a:rPr lang="en-GB" sz="800" spc="-53" dirty="0">
                <a:latin typeface="Arial"/>
                <a:cs typeface="Arial"/>
              </a:rPr>
              <a:t> </a:t>
            </a:r>
            <a:r>
              <a:rPr lang="en-GB" sz="800" spc="-7" dirty="0">
                <a:latin typeface="Arial"/>
                <a:cs typeface="Arial"/>
              </a:rPr>
              <a:t>10</a:t>
            </a:r>
            <a:r>
              <a:rPr lang="en-GB" sz="800" dirty="0">
                <a:latin typeface="Arial"/>
                <a:cs typeface="Arial"/>
              </a:rPr>
              <a:t>    </a:t>
            </a:r>
            <a:r>
              <a:rPr lang="en-GB" sz="800" spc="40" dirty="0">
                <a:latin typeface="Arial"/>
                <a:cs typeface="Arial"/>
              </a:rPr>
              <a:t> </a:t>
            </a:r>
            <a:r>
              <a:rPr lang="en-GB" sz="800" spc="-7" dirty="0">
                <a:latin typeface="Arial"/>
                <a:cs typeface="Arial"/>
              </a:rPr>
              <a:t>6</a:t>
            </a:r>
            <a:r>
              <a:rPr lang="en-GB" sz="800" dirty="0">
                <a:latin typeface="Arial"/>
                <a:cs typeface="Arial"/>
              </a:rPr>
              <a:t>     </a:t>
            </a:r>
            <a:r>
              <a:rPr lang="en-GB" sz="800" spc="-93" dirty="0">
                <a:latin typeface="Arial"/>
                <a:cs typeface="Arial"/>
              </a:rPr>
              <a:t> </a:t>
            </a:r>
            <a:r>
              <a:rPr lang="en-GB" sz="800" spc="-7" dirty="0">
                <a:latin typeface="Arial"/>
                <a:cs typeface="Arial"/>
              </a:rPr>
              <a:t>5</a:t>
            </a:r>
            <a:r>
              <a:rPr lang="en-GB" sz="800" dirty="0">
                <a:latin typeface="Arial"/>
                <a:cs typeface="Arial"/>
              </a:rPr>
              <a:t>     </a:t>
            </a:r>
            <a:r>
              <a:rPr lang="en-GB" sz="800" spc="-47" dirty="0">
                <a:latin typeface="Arial"/>
                <a:cs typeface="Arial"/>
              </a:rPr>
              <a:t> </a:t>
            </a:r>
            <a:r>
              <a:rPr lang="en-GB" sz="800" spc="-7" dirty="0">
                <a:latin typeface="Arial"/>
                <a:cs typeface="Arial"/>
              </a:rPr>
              <a:t>4</a:t>
            </a:r>
            <a:r>
              <a:rPr lang="en-GB" sz="800" dirty="0">
                <a:latin typeface="Arial"/>
                <a:cs typeface="Arial"/>
              </a:rPr>
              <a:t>     </a:t>
            </a:r>
            <a:r>
              <a:rPr lang="en-GB" sz="800" spc="-47" dirty="0">
                <a:latin typeface="Arial"/>
                <a:cs typeface="Arial"/>
              </a:rPr>
              <a:t> </a:t>
            </a:r>
            <a:r>
              <a:rPr lang="en-GB" sz="800" spc="-7" dirty="0">
                <a:latin typeface="Arial"/>
                <a:cs typeface="Arial"/>
              </a:rPr>
              <a:t>3</a:t>
            </a:r>
            <a:r>
              <a:rPr lang="en-GB" sz="800" dirty="0">
                <a:latin typeface="Arial"/>
                <a:cs typeface="Arial"/>
              </a:rPr>
              <a:t>     </a:t>
            </a:r>
            <a:r>
              <a:rPr lang="en-GB" sz="800" spc="-47" dirty="0">
                <a:latin typeface="Arial"/>
                <a:cs typeface="Arial"/>
              </a:rPr>
              <a:t> </a:t>
            </a:r>
            <a:r>
              <a:rPr lang="en-GB" sz="800" spc="-7" dirty="0">
                <a:latin typeface="Arial"/>
                <a:cs typeface="Arial"/>
              </a:rPr>
              <a:t>1</a:t>
            </a:r>
            <a:r>
              <a:rPr lang="en-GB" sz="800" dirty="0">
                <a:latin typeface="Arial"/>
                <a:cs typeface="Arial"/>
              </a:rPr>
              <a:t>     </a:t>
            </a:r>
            <a:r>
              <a:rPr lang="en-GB" sz="800" spc="-47" dirty="0">
                <a:latin typeface="Arial"/>
                <a:cs typeface="Arial"/>
              </a:rPr>
              <a:t> </a:t>
            </a:r>
            <a:r>
              <a:rPr lang="en-GB" sz="800" spc="-7" dirty="0">
                <a:latin typeface="Arial"/>
                <a:cs typeface="Arial"/>
              </a:rPr>
              <a:t>1</a:t>
            </a:r>
            <a:r>
              <a:rPr lang="en-GB" sz="800" dirty="0">
                <a:latin typeface="Arial"/>
                <a:cs typeface="Arial"/>
              </a:rPr>
              <a:t>     </a:t>
            </a:r>
            <a:r>
              <a:rPr lang="en-GB" sz="800" spc="-7" dirty="0">
                <a:latin typeface="Arial"/>
                <a:cs typeface="Arial"/>
              </a:rPr>
              <a:t> 1</a:t>
            </a:r>
            <a:r>
              <a:rPr lang="en-GB" sz="800" dirty="0">
                <a:latin typeface="Arial"/>
                <a:cs typeface="Arial"/>
              </a:rPr>
              <a:t>     </a:t>
            </a:r>
            <a:r>
              <a:rPr lang="en-GB" sz="800" spc="-47" dirty="0">
                <a:latin typeface="Arial"/>
                <a:cs typeface="Arial"/>
              </a:rPr>
              <a:t> </a:t>
            </a:r>
            <a:r>
              <a:rPr lang="en-GB" sz="800" spc="-7" dirty="0">
                <a:latin typeface="Arial"/>
                <a:cs typeface="Arial"/>
              </a:rPr>
              <a:t>0</a:t>
            </a:r>
            <a:r>
              <a:rPr lang="en-GB" sz="800" dirty="0">
                <a:latin typeface="Arial"/>
                <a:cs typeface="Arial"/>
              </a:rPr>
              <a:t>     </a:t>
            </a:r>
            <a:r>
              <a:rPr lang="en-GB" sz="800" spc="-47" dirty="0">
                <a:latin typeface="Arial"/>
                <a:cs typeface="Arial"/>
              </a:rPr>
              <a:t> </a:t>
            </a:r>
            <a:r>
              <a:rPr lang="en-GB" sz="800" spc="-7" dirty="0">
                <a:latin typeface="Arial"/>
                <a:cs typeface="Arial"/>
              </a:rPr>
              <a:t>0</a:t>
            </a:r>
            <a:r>
              <a:rPr lang="en-GB" sz="800" dirty="0">
                <a:latin typeface="Arial"/>
                <a:cs typeface="Arial"/>
              </a:rPr>
              <a:t>	</a:t>
            </a:r>
            <a:r>
              <a:rPr lang="en-GB" sz="800" spc="-7" dirty="0">
                <a:latin typeface="Arial"/>
                <a:cs typeface="Arial"/>
              </a:rPr>
              <a:t>0</a:t>
            </a:r>
            <a:r>
              <a:rPr lang="en-GB" sz="800" dirty="0">
                <a:latin typeface="Arial"/>
                <a:cs typeface="Arial"/>
              </a:rPr>
              <a:t>    </a:t>
            </a:r>
            <a:r>
              <a:rPr lang="en-GB" sz="800" spc="87" dirty="0">
                <a:latin typeface="Arial"/>
                <a:cs typeface="Arial"/>
              </a:rPr>
              <a:t> </a:t>
            </a:r>
            <a:r>
              <a:rPr lang="en-GB" sz="800" spc="-7" dirty="0">
                <a:latin typeface="Arial"/>
                <a:cs typeface="Arial"/>
              </a:rPr>
              <a:t>0</a:t>
            </a:r>
            <a:endParaRPr lang="en-GB" sz="800" dirty="0">
              <a:latin typeface="Arial"/>
              <a:cs typeface="Arial"/>
            </a:endParaRPr>
          </a:p>
          <a:p>
            <a:pPr marL="16933"/>
            <a:r>
              <a:rPr lang="en-GB" sz="800" b="1" spc="-7" dirty="0">
                <a:solidFill>
                  <a:schemeClr val="accent6"/>
                </a:solidFill>
                <a:latin typeface="Arial"/>
                <a:cs typeface="Arial"/>
              </a:rPr>
              <a:t>choice</a:t>
            </a:r>
            <a:endParaRPr lang="en-GB" sz="800" dirty="0">
              <a:solidFill>
                <a:schemeClr val="accent6"/>
              </a:solidFill>
              <a:latin typeface="Arial"/>
              <a:cs typeface="Arial"/>
            </a:endParaRPr>
          </a:p>
        </p:txBody>
      </p:sp>
      <p:sp>
        <p:nvSpPr>
          <p:cNvPr id="38" name="object 38"/>
          <p:cNvSpPr txBox="1"/>
          <p:nvPr/>
        </p:nvSpPr>
        <p:spPr>
          <a:xfrm>
            <a:off x="495943" y="5181735"/>
            <a:ext cx="4299373" cy="391560"/>
          </a:xfrm>
          <a:prstGeom prst="rect">
            <a:avLst/>
          </a:prstGeom>
        </p:spPr>
        <p:txBody>
          <a:bodyPr vert="horz" wrap="square" lIns="0" tIns="80433" rIns="0" bIns="0" rtlCol="0">
            <a:spAutoFit/>
          </a:bodyPr>
          <a:lstStyle/>
          <a:p>
            <a:pPr marL="16933">
              <a:spcBef>
                <a:spcPts val="633"/>
              </a:spcBef>
            </a:pPr>
            <a:r>
              <a:rPr lang="en-GB" sz="800" b="1" dirty="0">
                <a:latin typeface="Arial"/>
                <a:cs typeface="Arial"/>
              </a:rPr>
              <a:t>No.</a:t>
            </a:r>
            <a:r>
              <a:rPr lang="en-GB" sz="800" b="1" spc="-40" dirty="0">
                <a:latin typeface="Arial"/>
                <a:cs typeface="Arial"/>
              </a:rPr>
              <a:t> </a:t>
            </a:r>
            <a:r>
              <a:rPr lang="en-GB" sz="800" b="1" dirty="0">
                <a:latin typeface="Arial"/>
                <a:cs typeface="Arial"/>
              </a:rPr>
              <a:t>at</a:t>
            </a:r>
            <a:r>
              <a:rPr lang="en-GB" sz="800" b="1" spc="-33" dirty="0">
                <a:latin typeface="Arial"/>
                <a:cs typeface="Arial"/>
              </a:rPr>
              <a:t> </a:t>
            </a:r>
            <a:r>
              <a:rPr lang="en-GB" sz="800" b="1" spc="-7" dirty="0">
                <a:latin typeface="Arial"/>
                <a:cs typeface="Arial"/>
              </a:rPr>
              <a:t>risk</a:t>
            </a:r>
            <a:endParaRPr lang="en-GB" sz="800" dirty="0">
              <a:latin typeface="Arial"/>
              <a:cs typeface="Arial"/>
            </a:endParaRPr>
          </a:p>
          <a:p>
            <a:pPr marL="16933">
              <a:spcBef>
                <a:spcPts val="493"/>
              </a:spcBef>
              <a:tabLst>
                <a:tab pos="644296" algn="l"/>
              </a:tabLst>
            </a:pPr>
            <a:r>
              <a:rPr lang="en-GB" sz="800" b="1" spc="-7" dirty="0">
                <a:solidFill>
                  <a:schemeClr val="accent1"/>
                </a:solidFill>
                <a:latin typeface="Arial"/>
                <a:cs typeface="Arial"/>
              </a:rPr>
              <a:t>Olaparib</a:t>
            </a:r>
            <a:r>
              <a:rPr lang="en-GB" sz="800" b="1" spc="-7" dirty="0">
                <a:solidFill>
                  <a:srgbClr val="830051"/>
                </a:solidFill>
                <a:latin typeface="Arial"/>
                <a:cs typeface="Arial"/>
              </a:rPr>
              <a:t>	</a:t>
            </a:r>
            <a:r>
              <a:rPr lang="en-GB" sz="800" spc="-7" dirty="0">
                <a:latin typeface="Arial"/>
                <a:cs typeface="Arial"/>
              </a:rPr>
              <a:t>102</a:t>
            </a:r>
            <a:r>
              <a:rPr lang="en-GB" sz="800" spc="400" dirty="0">
                <a:latin typeface="Arial"/>
                <a:cs typeface="Arial"/>
              </a:rPr>
              <a:t> </a:t>
            </a:r>
            <a:r>
              <a:rPr lang="en-GB" sz="800" spc="-7" dirty="0">
                <a:latin typeface="Arial"/>
                <a:cs typeface="Arial"/>
              </a:rPr>
              <a:t>93</a:t>
            </a:r>
            <a:r>
              <a:rPr lang="en-GB" sz="800" spc="207" dirty="0">
                <a:latin typeface="Arial"/>
                <a:cs typeface="Arial"/>
              </a:rPr>
              <a:t>  </a:t>
            </a:r>
            <a:r>
              <a:rPr lang="en-GB" sz="800" spc="-7" dirty="0">
                <a:latin typeface="Arial"/>
                <a:cs typeface="Arial"/>
              </a:rPr>
              <a:t>87</a:t>
            </a:r>
            <a:r>
              <a:rPr lang="en-GB" sz="800" spc="247" dirty="0">
                <a:latin typeface="Arial"/>
                <a:cs typeface="Arial"/>
              </a:rPr>
              <a:t> </a:t>
            </a:r>
            <a:r>
              <a:rPr lang="en-GB" sz="800" spc="253" dirty="0">
                <a:latin typeface="Arial"/>
                <a:cs typeface="Arial"/>
              </a:rPr>
              <a:t> </a:t>
            </a:r>
            <a:r>
              <a:rPr lang="en-GB" sz="800" spc="-7" dirty="0">
                <a:latin typeface="Arial"/>
                <a:cs typeface="Arial"/>
              </a:rPr>
              <a:t>83</a:t>
            </a:r>
            <a:r>
              <a:rPr lang="en-GB" sz="800" spc="447" dirty="0">
                <a:latin typeface="Arial"/>
                <a:cs typeface="Arial"/>
              </a:rPr>
              <a:t> </a:t>
            </a:r>
            <a:r>
              <a:rPr lang="en-GB" sz="800" spc="-7" dirty="0">
                <a:latin typeface="Arial"/>
                <a:cs typeface="Arial"/>
              </a:rPr>
              <a:t>78</a:t>
            </a:r>
            <a:r>
              <a:rPr lang="en-GB" sz="800" spc="633" dirty="0">
                <a:latin typeface="Arial"/>
                <a:cs typeface="Arial"/>
              </a:rPr>
              <a:t> </a:t>
            </a:r>
            <a:r>
              <a:rPr lang="en-GB" sz="800" spc="-7" dirty="0">
                <a:latin typeface="Arial"/>
                <a:cs typeface="Arial"/>
              </a:rPr>
              <a:t>77</a:t>
            </a:r>
            <a:r>
              <a:rPr lang="en-GB" sz="800" spc="720" dirty="0">
                <a:latin typeface="Arial"/>
                <a:cs typeface="Arial"/>
              </a:rPr>
              <a:t> </a:t>
            </a:r>
            <a:r>
              <a:rPr lang="en-GB" sz="800" spc="-7" dirty="0">
                <a:latin typeface="Arial"/>
                <a:cs typeface="Arial"/>
              </a:rPr>
              <a:t>67</a:t>
            </a:r>
            <a:r>
              <a:rPr lang="en-GB" sz="800" spc="579" dirty="0">
                <a:latin typeface="Arial"/>
                <a:cs typeface="Arial"/>
              </a:rPr>
              <a:t> </a:t>
            </a:r>
            <a:r>
              <a:rPr lang="en-GB" sz="800" spc="-7" dirty="0">
                <a:latin typeface="Arial"/>
                <a:cs typeface="Arial"/>
              </a:rPr>
              <a:t>66</a:t>
            </a:r>
            <a:r>
              <a:rPr lang="en-GB" sz="800" spc="627" dirty="0">
                <a:latin typeface="Arial"/>
                <a:cs typeface="Arial"/>
              </a:rPr>
              <a:t> </a:t>
            </a:r>
            <a:r>
              <a:rPr lang="en-GB" sz="800" spc="-7" dirty="0">
                <a:latin typeface="Arial"/>
                <a:cs typeface="Arial"/>
              </a:rPr>
              <a:t>48</a:t>
            </a:r>
            <a:r>
              <a:rPr lang="en-GB" sz="800" spc="633" dirty="0">
                <a:latin typeface="Arial"/>
                <a:cs typeface="Arial"/>
              </a:rPr>
              <a:t> </a:t>
            </a:r>
            <a:r>
              <a:rPr lang="en-GB" sz="800" spc="-7" dirty="0">
                <a:latin typeface="Arial"/>
                <a:cs typeface="Arial"/>
              </a:rPr>
              <a:t>45</a:t>
            </a:r>
            <a:r>
              <a:rPr lang="en-GB" sz="800" spc="627" dirty="0">
                <a:latin typeface="Arial"/>
                <a:cs typeface="Arial"/>
              </a:rPr>
              <a:t> </a:t>
            </a:r>
            <a:r>
              <a:rPr lang="en-GB" sz="800" spc="-7" dirty="0">
                <a:latin typeface="Arial"/>
                <a:cs typeface="Arial"/>
              </a:rPr>
              <a:t>36</a:t>
            </a:r>
            <a:r>
              <a:rPr lang="en-GB" sz="800" spc="627" dirty="0">
                <a:latin typeface="Arial"/>
                <a:cs typeface="Arial"/>
              </a:rPr>
              <a:t> </a:t>
            </a:r>
            <a:r>
              <a:rPr lang="en-GB" sz="800" spc="-7" dirty="0">
                <a:latin typeface="Arial"/>
                <a:cs typeface="Arial"/>
              </a:rPr>
              <a:t>33</a:t>
            </a:r>
            <a:r>
              <a:rPr lang="en-GB" sz="800" spc="227" dirty="0">
                <a:latin typeface="Arial"/>
                <a:cs typeface="Arial"/>
              </a:rPr>
              <a:t>  </a:t>
            </a:r>
            <a:r>
              <a:rPr lang="en-GB" sz="800" spc="-7" dirty="0">
                <a:latin typeface="Arial"/>
                <a:cs typeface="Arial"/>
              </a:rPr>
              <a:t>23</a:t>
            </a:r>
            <a:r>
              <a:rPr lang="en-GB" sz="800" spc="627" dirty="0">
                <a:latin typeface="Arial"/>
                <a:cs typeface="Arial"/>
              </a:rPr>
              <a:t> </a:t>
            </a:r>
            <a:r>
              <a:rPr lang="en-GB" sz="800" spc="-7" dirty="0">
                <a:latin typeface="Arial"/>
                <a:cs typeface="Arial"/>
              </a:rPr>
              <a:t>22</a:t>
            </a:r>
            <a:r>
              <a:rPr lang="en-GB" sz="800" spc="627" dirty="0">
                <a:latin typeface="Arial"/>
                <a:cs typeface="Arial"/>
              </a:rPr>
              <a:t> </a:t>
            </a:r>
            <a:r>
              <a:rPr lang="en-GB" sz="800" spc="-7" dirty="0">
                <a:latin typeface="Arial"/>
                <a:cs typeface="Arial"/>
              </a:rPr>
              <a:t>16</a:t>
            </a:r>
            <a:r>
              <a:rPr lang="en-GB" sz="800" spc="353" dirty="0">
                <a:latin typeface="Arial"/>
                <a:cs typeface="Arial"/>
              </a:rPr>
              <a:t>  </a:t>
            </a:r>
            <a:r>
              <a:rPr lang="en-GB" sz="800" spc="-7" dirty="0">
                <a:latin typeface="Arial"/>
                <a:cs typeface="Arial"/>
              </a:rPr>
              <a:t>8</a:t>
            </a:r>
            <a:r>
              <a:rPr lang="en-GB" sz="800" spc="380" dirty="0">
                <a:latin typeface="Arial"/>
                <a:cs typeface="Arial"/>
              </a:rPr>
              <a:t>  </a:t>
            </a:r>
            <a:r>
              <a:rPr lang="en-GB" sz="800" spc="-7" dirty="0">
                <a:latin typeface="Arial"/>
                <a:cs typeface="Arial"/>
              </a:rPr>
              <a:t>8</a:t>
            </a:r>
            <a:endParaRPr lang="en-GB" sz="800" dirty="0">
              <a:latin typeface="Arial"/>
              <a:cs typeface="Arial"/>
            </a:endParaRPr>
          </a:p>
        </p:txBody>
      </p:sp>
      <p:sp>
        <p:nvSpPr>
          <p:cNvPr id="39" name="object 39"/>
          <p:cNvSpPr txBox="1"/>
          <p:nvPr/>
        </p:nvSpPr>
        <p:spPr>
          <a:xfrm>
            <a:off x="4924552" y="5430452"/>
            <a:ext cx="977053" cy="263320"/>
          </a:xfrm>
          <a:prstGeom prst="rect">
            <a:avLst/>
          </a:prstGeom>
        </p:spPr>
        <p:txBody>
          <a:bodyPr vert="horz" wrap="square" lIns="0" tIns="16933" rIns="0" bIns="0" rtlCol="0">
            <a:spAutoFit/>
          </a:bodyPr>
          <a:lstStyle/>
          <a:p>
            <a:pPr marL="16933">
              <a:spcBef>
                <a:spcPts val="133"/>
              </a:spcBef>
            </a:pPr>
            <a:r>
              <a:rPr lang="en-GB" sz="800" spc="-7" dirty="0">
                <a:latin typeface="Arial"/>
                <a:cs typeface="Arial"/>
              </a:rPr>
              <a:t>2      2     </a:t>
            </a:r>
            <a:r>
              <a:rPr lang="en-GB" sz="800" spc="-93" dirty="0">
                <a:latin typeface="Arial"/>
                <a:cs typeface="Arial"/>
              </a:rPr>
              <a:t> </a:t>
            </a:r>
            <a:r>
              <a:rPr lang="en-GB" sz="800" spc="-7" dirty="0">
                <a:latin typeface="Arial"/>
                <a:cs typeface="Arial"/>
              </a:rPr>
              <a:t>0</a:t>
            </a:r>
            <a:r>
              <a:rPr lang="en-GB" sz="800" dirty="0">
                <a:latin typeface="Arial"/>
                <a:cs typeface="Arial"/>
              </a:rPr>
              <a:t>      </a:t>
            </a:r>
            <a:r>
              <a:rPr lang="en-GB" sz="800" spc="-7" dirty="0">
                <a:latin typeface="Arial"/>
                <a:cs typeface="Arial"/>
              </a:rPr>
              <a:t>0</a:t>
            </a:r>
            <a:r>
              <a:rPr lang="en-GB" sz="800" dirty="0">
                <a:latin typeface="Arial"/>
                <a:cs typeface="Arial"/>
              </a:rPr>
              <a:t>     </a:t>
            </a:r>
            <a:r>
              <a:rPr lang="en-GB" sz="800" spc="-47" dirty="0">
                <a:latin typeface="Arial"/>
                <a:cs typeface="Arial"/>
              </a:rPr>
              <a:t> </a:t>
            </a:r>
            <a:r>
              <a:rPr lang="en-GB" sz="800" spc="-7" dirty="0">
                <a:latin typeface="Arial"/>
                <a:cs typeface="Arial"/>
              </a:rPr>
              <a:t>0</a:t>
            </a:r>
            <a:endParaRPr lang="en-GB" sz="800" dirty="0">
              <a:latin typeface="Arial"/>
              <a:cs typeface="Arial"/>
            </a:endParaRPr>
          </a:p>
          <a:p>
            <a:pPr marL="16933"/>
            <a:r>
              <a:rPr lang="en-GB" sz="800" spc="-7" dirty="0">
                <a:latin typeface="Arial"/>
                <a:cs typeface="Arial"/>
              </a:rPr>
              <a:t>0      0     </a:t>
            </a:r>
            <a:r>
              <a:rPr lang="en-GB" sz="800" spc="-93" dirty="0">
                <a:latin typeface="Arial"/>
                <a:cs typeface="Arial"/>
              </a:rPr>
              <a:t> </a:t>
            </a:r>
            <a:r>
              <a:rPr lang="en-GB" sz="800" spc="-7" dirty="0">
                <a:latin typeface="Arial"/>
                <a:cs typeface="Arial"/>
              </a:rPr>
              <a:t>0</a:t>
            </a:r>
            <a:r>
              <a:rPr lang="en-GB" sz="800" dirty="0">
                <a:latin typeface="Arial"/>
                <a:cs typeface="Arial"/>
              </a:rPr>
              <a:t>      </a:t>
            </a:r>
            <a:r>
              <a:rPr lang="en-GB" sz="800" spc="-7" dirty="0">
                <a:latin typeface="Arial"/>
                <a:cs typeface="Arial"/>
              </a:rPr>
              <a:t>0</a:t>
            </a:r>
            <a:r>
              <a:rPr lang="en-GB" sz="800" dirty="0">
                <a:latin typeface="Arial"/>
                <a:cs typeface="Arial"/>
              </a:rPr>
              <a:t>     </a:t>
            </a:r>
            <a:r>
              <a:rPr lang="en-GB" sz="800" spc="-47" dirty="0">
                <a:latin typeface="Arial"/>
                <a:cs typeface="Arial"/>
              </a:rPr>
              <a:t> </a:t>
            </a:r>
            <a:r>
              <a:rPr lang="en-GB" sz="800" spc="-7" dirty="0">
                <a:latin typeface="Arial"/>
                <a:cs typeface="Arial"/>
              </a:rPr>
              <a:t>0</a:t>
            </a:r>
            <a:endParaRPr lang="en-GB" sz="800" dirty="0">
              <a:latin typeface="Arial"/>
              <a:cs typeface="Arial"/>
            </a:endParaRPr>
          </a:p>
        </p:txBody>
      </p:sp>
      <p:sp>
        <p:nvSpPr>
          <p:cNvPr id="44" name="object 44"/>
          <p:cNvSpPr/>
          <p:nvPr/>
        </p:nvSpPr>
        <p:spPr>
          <a:xfrm>
            <a:off x="6831584" y="3458464"/>
            <a:ext cx="4728633" cy="0"/>
          </a:xfrm>
          <a:custGeom>
            <a:avLst/>
            <a:gdLst/>
            <a:ahLst/>
            <a:cxnLst/>
            <a:rect l="l" t="t" r="r" b="b"/>
            <a:pathLst>
              <a:path w="3546475">
                <a:moveTo>
                  <a:pt x="0" y="0"/>
                </a:moveTo>
                <a:lnTo>
                  <a:pt x="3546347" y="0"/>
                </a:lnTo>
              </a:path>
            </a:pathLst>
          </a:custGeom>
          <a:ln w="9525">
            <a:solidFill>
              <a:srgbClr val="7E7E7E"/>
            </a:solidFill>
            <a:prstDash val="sysDash"/>
          </a:ln>
        </p:spPr>
        <p:txBody>
          <a:bodyPr wrap="square" lIns="0" tIns="0" rIns="0" bIns="0" rtlCol="0"/>
          <a:lstStyle/>
          <a:p>
            <a:endParaRPr lang="en-GB" sz="2400" dirty="0"/>
          </a:p>
        </p:txBody>
      </p:sp>
      <p:sp>
        <p:nvSpPr>
          <p:cNvPr id="45" name="object 45"/>
          <p:cNvSpPr/>
          <p:nvPr/>
        </p:nvSpPr>
        <p:spPr>
          <a:xfrm>
            <a:off x="6934201" y="2110232"/>
            <a:ext cx="4632960" cy="2696633"/>
          </a:xfrm>
          <a:custGeom>
            <a:avLst/>
            <a:gdLst/>
            <a:ahLst/>
            <a:cxnLst/>
            <a:rect l="l" t="t" r="r" b="b"/>
            <a:pathLst>
              <a:path w="3474720" h="2022475">
                <a:moveTo>
                  <a:pt x="0" y="0"/>
                </a:moveTo>
                <a:lnTo>
                  <a:pt x="0" y="2022348"/>
                </a:lnTo>
                <a:lnTo>
                  <a:pt x="3474720" y="2022348"/>
                </a:lnTo>
              </a:path>
            </a:pathLst>
          </a:custGeom>
          <a:ln w="12700">
            <a:solidFill>
              <a:srgbClr val="000000"/>
            </a:solidFill>
          </a:ln>
        </p:spPr>
        <p:txBody>
          <a:bodyPr wrap="square" lIns="0" tIns="0" rIns="0" bIns="0" rtlCol="0"/>
          <a:lstStyle/>
          <a:p>
            <a:endParaRPr lang="en-GB" sz="2400" dirty="0"/>
          </a:p>
        </p:txBody>
      </p:sp>
      <p:sp>
        <p:nvSpPr>
          <p:cNvPr id="46" name="object 46"/>
          <p:cNvSpPr/>
          <p:nvPr/>
        </p:nvSpPr>
        <p:spPr>
          <a:xfrm>
            <a:off x="6832601" y="4266184"/>
            <a:ext cx="4737100" cy="648545"/>
          </a:xfrm>
          <a:custGeom>
            <a:avLst/>
            <a:gdLst/>
            <a:ahLst/>
            <a:cxnLst/>
            <a:rect l="l" t="t" r="r" b="b"/>
            <a:pathLst>
              <a:path w="3552825" h="486410">
                <a:moveTo>
                  <a:pt x="0" y="0"/>
                </a:moveTo>
                <a:lnTo>
                  <a:pt x="76200" y="0"/>
                </a:lnTo>
              </a:path>
              <a:path w="3552825" h="486410">
                <a:moveTo>
                  <a:pt x="0" y="405384"/>
                </a:moveTo>
                <a:lnTo>
                  <a:pt x="76200" y="405384"/>
                </a:lnTo>
              </a:path>
              <a:path w="3552825" h="486410">
                <a:moveTo>
                  <a:pt x="76200" y="405384"/>
                </a:moveTo>
                <a:lnTo>
                  <a:pt x="76200" y="480059"/>
                </a:lnTo>
              </a:path>
              <a:path w="3552825" h="486410">
                <a:moveTo>
                  <a:pt x="1303020" y="405384"/>
                </a:moveTo>
                <a:lnTo>
                  <a:pt x="1303020" y="480059"/>
                </a:lnTo>
              </a:path>
              <a:path w="3552825" h="486410">
                <a:moveTo>
                  <a:pt x="1917192" y="405384"/>
                </a:moveTo>
                <a:lnTo>
                  <a:pt x="1917192" y="480059"/>
                </a:lnTo>
              </a:path>
              <a:path w="3552825" h="486410">
                <a:moveTo>
                  <a:pt x="2121407" y="405384"/>
                </a:moveTo>
                <a:lnTo>
                  <a:pt x="2121407" y="480059"/>
                </a:lnTo>
              </a:path>
              <a:path w="3552825" h="486410">
                <a:moveTo>
                  <a:pt x="2325624" y="405384"/>
                </a:moveTo>
                <a:lnTo>
                  <a:pt x="2325624" y="480059"/>
                </a:lnTo>
              </a:path>
              <a:path w="3552825" h="486410">
                <a:moveTo>
                  <a:pt x="2529840" y="405384"/>
                </a:moveTo>
                <a:lnTo>
                  <a:pt x="2529840" y="480059"/>
                </a:lnTo>
              </a:path>
              <a:path w="3552825" h="486410">
                <a:moveTo>
                  <a:pt x="2734055" y="405384"/>
                </a:moveTo>
                <a:lnTo>
                  <a:pt x="2734055" y="480059"/>
                </a:lnTo>
              </a:path>
              <a:path w="3552825" h="486410">
                <a:moveTo>
                  <a:pt x="2938272" y="405384"/>
                </a:moveTo>
                <a:lnTo>
                  <a:pt x="2938272" y="480059"/>
                </a:lnTo>
              </a:path>
              <a:path w="3552825" h="486410">
                <a:moveTo>
                  <a:pt x="3142488" y="405384"/>
                </a:moveTo>
                <a:lnTo>
                  <a:pt x="3142488" y="480059"/>
                </a:lnTo>
              </a:path>
              <a:path w="3552825" h="486410">
                <a:moveTo>
                  <a:pt x="3348228" y="405384"/>
                </a:moveTo>
                <a:lnTo>
                  <a:pt x="3348228" y="480059"/>
                </a:lnTo>
              </a:path>
              <a:path w="3552825" h="486410">
                <a:moveTo>
                  <a:pt x="3552444" y="405384"/>
                </a:moveTo>
                <a:lnTo>
                  <a:pt x="3552444" y="480059"/>
                </a:lnTo>
              </a:path>
              <a:path w="3552825" h="486410">
                <a:moveTo>
                  <a:pt x="281939" y="405384"/>
                </a:moveTo>
                <a:lnTo>
                  <a:pt x="281939" y="481584"/>
                </a:lnTo>
              </a:path>
              <a:path w="3552825" h="486410">
                <a:moveTo>
                  <a:pt x="486155" y="406908"/>
                </a:moveTo>
                <a:lnTo>
                  <a:pt x="486155" y="481584"/>
                </a:lnTo>
              </a:path>
              <a:path w="3552825" h="486410">
                <a:moveTo>
                  <a:pt x="690372" y="408431"/>
                </a:moveTo>
                <a:lnTo>
                  <a:pt x="690372" y="483108"/>
                </a:lnTo>
              </a:path>
              <a:path w="3552825" h="486410">
                <a:moveTo>
                  <a:pt x="894588" y="408431"/>
                </a:moveTo>
                <a:lnTo>
                  <a:pt x="894588" y="483108"/>
                </a:lnTo>
              </a:path>
              <a:path w="3552825" h="486410">
                <a:moveTo>
                  <a:pt x="1098803" y="408431"/>
                </a:moveTo>
                <a:lnTo>
                  <a:pt x="1098803" y="484631"/>
                </a:lnTo>
              </a:path>
              <a:path w="3552825" h="486410">
                <a:moveTo>
                  <a:pt x="1507235" y="409956"/>
                </a:moveTo>
                <a:lnTo>
                  <a:pt x="1507235" y="486156"/>
                </a:lnTo>
              </a:path>
              <a:path w="3552825" h="486410">
                <a:moveTo>
                  <a:pt x="1711452" y="411480"/>
                </a:moveTo>
                <a:lnTo>
                  <a:pt x="1711452" y="486156"/>
                </a:lnTo>
              </a:path>
            </a:pathLst>
          </a:custGeom>
          <a:ln w="12700">
            <a:solidFill>
              <a:srgbClr val="000000"/>
            </a:solidFill>
          </a:ln>
        </p:spPr>
        <p:txBody>
          <a:bodyPr wrap="square" lIns="0" tIns="0" rIns="0" bIns="0" rtlCol="0"/>
          <a:lstStyle/>
          <a:p>
            <a:endParaRPr lang="en-GB" sz="2400" dirty="0"/>
          </a:p>
        </p:txBody>
      </p:sp>
      <p:sp>
        <p:nvSpPr>
          <p:cNvPr id="48" name="object 48"/>
          <p:cNvSpPr txBox="1"/>
          <p:nvPr/>
        </p:nvSpPr>
        <p:spPr>
          <a:xfrm>
            <a:off x="6663437" y="4692904"/>
            <a:ext cx="119380" cy="201764"/>
          </a:xfrm>
          <a:prstGeom prst="rect">
            <a:avLst/>
          </a:prstGeom>
        </p:spPr>
        <p:txBody>
          <a:bodyPr vert="horz" wrap="square" lIns="0" tIns="16933" rIns="0" bIns="0" rtlCol="0">
            <a:spAutoFit/>
          </a:bodyPr>
          <a:lstStyle/>
          <a:p>
            <a:pPr marL="16933">
              <a:spcBef>
                <a:spcPts val="133"/>
              </a:spcBef>
            </a:pPr>
            <a:r>
              <a:rPr lang="en-GB" sz="1200" spc="-7" dirty="0">
                <a:latin typeface="Arial"/>
                <a:cs typeface="Arial"/>
              </a:rPr>
              <a:t>0</a:t>
            </a:r>
            <a:endParaRPr lang="en-GB" sz="1200" dirty="0">
              <a:latin typeface="Arial"/>
              <a:cs typeface="Arial"/>
            </a:endParaRPr>
          </a:p>
        </p:txBody>
      </p:sp>
      <p:sp>
        <p:nvSpPr>
          <p:cNvPr id="49" name="object 49"/>
          <p:cNvSpPr txBox="1"/>
          <p:nvPr/>
        </p:nvSpPr>
        <p:spPr>
          <a:xfrm>
            <a:off x="6535421" y="3081527"/>
            <a:ext cx="246380" cy="201764"/>
          </a:xfrm>
          <a:prstGeom prst="rect">
            <a:avLst/>
          </a:prstGeom>
        </p:spPr>
        <p:txBody>
          <a:bodyPr vert="horz" wrap="square" lIns="0" tIns="16933" rIns="0" bIns="0" rtlCol="0">
            <a:spAutoFit/>
          </a:bodyPr>
          <a:lstStyle/>
          <a:p>
            <a:pPr marL="16933">
              <a:spcBef>
                <a:spcPts val="133"/>
              </a:spcBef>
            </a:pPr>
            <a:r>
              <a:rPr lang="en-GB" sz="1200" spc="-7" dirty="0">
                <a:latin typeface="Arial"/>
                <a:cs typeface="Arial"/>
              </a:rPr>
              <a:t>0</a:t>
            </a:r>
            <a:r>
              <a:rPr lang="en-GB" sz="1200" dirty="0">
                <a:latin typeface="Arial"/>
                <a:cs typeface="Arial"/>
              </a:rPr>
              <a:t>.6</a:t>
            </a:r>
          </a:p>
        </p:txBody>
      </p:sp>
      <p:sp>
        <p:nvSpPr>
          <p:cNvPr id="50" name="object 50"/>
          <p:cNvSpPr txBox="1"/>
          <p:nvPr/>
        </p:nvSpPr>
        <p:spPr>
          <a:xfrm>
            <a:off x="6535420" y="3617908"/>
            <a:ext cx="247227" cy="201764"/>
          </a:xfrm>
          <a:prstGeom prst="rect">
            <a:avLst/>
          </a:prstGeom>
        </p:spPr>
        <p:txBody>
          <a:bodyPr vert="horz" wrap="square" lIns="0" tIns="16933" rIns="0" bIns="0" rtlCol="0">
            <a:spAutoFit/>
          </a:bodyPr>
          <a:lstStyle/>
          <a:p>
            <a:pPr marL="16933">
              <a:spcBef>
                <a:spcPts val="133"/>
              </a:spcBef>
            </a:pPr>
            <a:r>
              <a:rPr lang="en-GB" sz="1200" dirty="0">
                <a:latin typeface="Arial"/>
                <a:cs typeface="Arial"/>
              </a:rPr>
              <a:t>0.4</a:t>
            </a:r>
          </a:p>
        </p:txBody>
      </p:sp>
      <p:sp>
        <p:nvSpPr>
          <p:cNvPr id="51" name="object 51"/>
          <p:cNvSpPr txBox="1"/>
          <p:nvPr/>
        </p:nvSpPr>
        <p:spPr>
          <a:xfrm>
            <a:off x="6535421" y="4155610"/>
            <a:ext cx="246380" cy="201764"/>
          </a:xfrm>
          <a:prstGeom prst="rect">
            <a:avLst/>
          </a:prstGeom>
        </p:spPr>
        <p:txBody>
          <a:bodyPr vert="horz" wrap="square" lIns="0" tIns="16933" rIns="0" bIns="0" rtlCol="0">
            <a:spAutoFit/>
          </a:bodyPr>
          <a:lstStyle/>
          <a:p>
            <a:pPr marL="16933">
              <a:spcBef>
                <a:spcPts val="133"/>
              </a:spcBef>
            </a:pPr>
            <a:r>
              <a:rPr lang="en-GB" sz="1200" spc="-7" dirty="0">
                <a:latin typeface="Arial"/>
                <a:cs typeface="Arial"/>
              </a:rPr>
              <a:t>0</a:t>
            </a:r>
            <a:r>
              <a:rPr lang="en-GB" sz="1200" dirty="0">
                <a:latin typeface="Arial"/>
                <a:cs typeface="Arial"/>
              </a:rPr>
              <a:t>.2</a:t>
            </a:r>
          </a:p>
        </p:txBody>
      </p:sp>
      <p:sp>
        <p:nvSpPr>
          <p:cNvPr id="52" name="object 52"/>
          <p:cNvSpPr txBox="1"/>
          <p:nvPr/>
        </p:nvSpPr>
        <p:spPr>
          <a:xfrm>
            <a:off x="6535421" y="2006938"/>
            <a:ext cx="246380" cy="201764"/>
          </a:xfrm>
          <a:prstGeom prst="rect">
            <a:avLst/>
          </a:prstGeom>
        </p:spPr>
        <p:txBody>
          <a:bodyPr vert="horz" wrap="square" lIns="0" tIns="16933" rIns="0" bIns="0" rtlCol="0">
            <a:spAutoFit/>
          </a:bodyPr>
          <a:lstStyle/>
          <a:p>
            <a:pPr marL="16933">
              <a:spcBef>
                <a:spcPts val="133"/>
              </a:spcBef>
            </a:pPr>
            <a:r>
              <a:rPr lang="en-GB" sz="1200" spc="-7" dirty="0">
                <a:latin typeface="Arial"/>
                <a:cs typeface="Arial"/>
              </a:rPr>
              <a:t>1</a:t>
            </a:r>
            <a:r>
              <a:rPr lang="en-GB" sz="1200" dirty="0">
                <a:latin typeface="Arial"/>
                <a:cs typeface="Arial"/>
              </a:rPr>
              <a:t>.0</a:t>
            </a:r>
          </a:p>
        </p:txBody>
      </p:sp>
      <p:sp>
        <p:nvSpPr>
          <p:cNvPr id="53" name="object 53"/>
          <p:cNvSpPr txBox="1"/>
          <p:nvPr/>
        </p:nvSpPr>
        <p:spPr>
          <a:xfrm>
            <a:off x="6535421" y="2544234"/>
            <a:ext cx="246380" cy="201764"/>
          </a:xfrm>
          <a:prstGeom prst="rect">
            <a:avLst/>
          </a:prstGeom>
        </p:spPr>
        <p:txBody>
          <a:bodyPr vert="horz" wrap="square" lIns="0" tIns="16933" rIns="0" bIns="0" rtlCol="0">
            <a:spAutoFit/>
          </a:bodyPr>
          <a:lstStyle/>
          <a:p>
            <a:pPr marL="16933">
              <a:spcBef>
                <a:spcPts val="133"/>
              </a:spcBef>
            </a:pPr>
            <a:r>
              <a:rPr lang="en-GB" sz="1200" spc="-7" dirty="0">
                <a:latin typeface="Arial"/>
                <a:cs typeface="Arial"/>
              </a:rPr>
              <a:t>0</a:t>
            </a:r>
            <a:r>
              <a:rPr lang="en-GB" sz="1200" dirty="0">
                <a:latin typeface="Arial"/>
                <a:cs typeface="Arial"/>
              </a:rPr>
              <a:t>.8</a:t>
            </a:r>
          </a:p>
        </p:txBody>
      </p:sp>
      <p:sp>
        <p:nvSpPr>
          <p:cNvPr id="54" name="object 54"/>
          <p:cNvSpPr txBox="1"/>
          <p:nvPr/>
        </p:nvSpPr>
        <p:spPr>
          <a:xfrm>
            <a:off x="6214237" y="2827732"/>
            <a:ext cx="184666" cy="1269153"/>
          </a:xfrm>
          <a:prstGeom prst="rect">
            <a:avLst/>
          </a:prstGeom>
        </p:spPr>
        <p:txBody>
          <a:bodyPr vert="vert270" wrap="square" lIns="0" tIns="2540" rIns="0" bIns="0" rtlCol="0">
            <a:spAutoFit/>
          </a:bodyPr>
          <a:lstStyle/>
          <a:p>
            <a:pPr marL="16933">
              <a:spcBef>
                <a:spcPts val="20"/>
              </a:spcBef>
            </a:pPr>
            <a:r>
              <a:rPr lang="en-GB" sz="1200" b="1" dirty="0">
                <a:latin typeface="Arial"/>
                <a:cs typeface="Arial"/>
              </a:rPr>
              <a:t>Probability</a:t>
            </a:r>
            <a:r>
              <a:rPr lang="en-GB" sz="1200" b="1" spc="-80" dirty="0">
                <a:latin typeface="Arial"/>
                <a:cs typeface="Arial"/>
              </a:rPr>
              <a:t> </a:t>
            </a:r>
            <a:r>
              <a:rPr lang="en-GB" sz="1200" b="1" dirty="0">
                <a:latin typeface="Arial"/>
                <a:cs typeface="Arial"/>
              </a:rPr>
              <a:t>of</a:t>
            </a:r>
            <a:r>
              <a:rPr lang="en-GB" sz="1200" b="1" spc="-53" dirty="0">
                <a:latin typeface="Arial"/>
                <a:cs typeface="Arial"/>
              </a:rPr>
              <a:t> </a:t>
            </a:r>
            <a:r>
              <a:rPr lang="en-GB" sz="1200" b="1" spc="-7" dirty="0">
                <a:latin typeface="Arial"/>
                <a:cs typeface="Arial"/>
              </a:rPr>
              <a:t>OS</a:t>
            </a:r>
            <a:endParaRPr lang="en-GB" sz="1200" dirty="0">
              <a:latin typeface="Arial"/>
              <a:cs typeface="Arial"/>
            </a:endParaRPr>
          </a:p>
        </p:txBody>
      </p:sp>
      <p:sp>
        <p:nvSpPr>
          <p:cNvPr id="55" name="object 55"/>
          <p:cNvSpPr txBox="1"/>
          <p:nvPr/>
        </p:nvSpPr>
        <p:spPr>
          <a:xfrm>
            <a:off x="6214238" y="5414761"/>
            <a:ext cx="832790" cy="263320"/>
          </a:xfrm>
          <a:prstGeom prst="rect">
            <a:avLst/>
          </a:prstGeom>
        </p:spPr>
        <p:txBody>
          <a:bodyPr vert="horz" wrap="square" lIns="0" tIns="16933" rIns="0" bIns="0" rtlCol="0">
            <a:spAutoFit/>
          </a:bodyPr>
          <a:lstStyle/>
          <a:p>
            <a:pPr marL="16933">
              <a:spcBef>
                <a:spcPts val="133"/>
              </a:spcBef>
            </a:pPr>
            <a:r>
              <a:rPr lang="en-GB" sz="800" b="1" spc="-7" dirty="0">
                <a:solidFill>
                  <a:schemeClr val="accent6"/>
                </a:solidFill>
                <a:latin typeface="Arial"/>
                <a:cs typeface="Arial"/>
              </a:rPr>
              <a:t>Physician’s</a:t>
            </a:r>
            <a:r>
              <a:rPr lang="en-GB" sz="800" b="1" spc="60" dirty="0">
                <a:solidFill>
                  <a:schemeClr val="accent6"/>
                </a:solidFill>
                <a:latin typeface="Arial"/>
                <a:cs typeface="Arial"/>
              </a:rPr>
              <a:t>  </a:t>
            </a:r>
            <a:r>
              <a:rPr lang="en-GB" sz="800" b="1" spc="-7" dirty="0">
                <a:solidFill>
                  <a:schemeClr val="accent6"/>
                </a:solidFill>
                <a:latin typeface="Arial"/>
                <a:cs typeface="Arial"/>
              </a:rPr>
              <a:t>choice</a:t>
            </a:r>
            <a:endParaRPr lang="en-GB" sz="800" dirty="0">
              <a:solidFill>
                <a:schemeClr val="accent6"/>
              </a:solidFill>
              <a:latin typeface="Arial"/>
              <a:cs typeface="Arial"/>
            </a:endParaRPr>
          </a:p>
        </p:txBody>
      </p:sp>
      <p:sp>
        <p:nvSpPr>
          <p:cNvPr id="56" name="object 56"/>
          <p:cNvSpPr txBox="1"/>
          <p:nvPr/>
        </p:nvSpPr>
        <p:spPr>
          <a:xfrm>
            <a:off x="6215997" y="5062287"/>
            <a:ext cx="833120" cy="367900"/>
          </a:xfrm>
          <a:prstGeom prst="rect">
            <a:avLst/>
          </a:prstGeom>
        </p:spPr>
        <p:txBody>
          <a:bodyPr vert="horz" wrap="square" lIns="0" tIns="16933" rIns="0" bIns="0" rtlCol="0">
            <a:spAutoFit/>
          </a:bodyPr>
          <a:lstStyle/>
          <a:p>
            <a:pPr marL="16933" marR="6773">
              <a:lnSpc>
                <a:spcPct val="151700"/>
              </a:lnSpc>
              <a:spcBef>
                <a:spcPts val="133"/>
              </a:spcBef>
              <a:tabLst>
                <a:tab pos="644296" algn="l"/>
              </a:tabLst>
            </a:pPr>
            <a:r>
              <a:rPr lang="en-GB" sz="800" b="1" dirty="0">
                <a:latin typeface="Arial"/>
                <a:cs typeface="Arial"/>
              </a:rPr>
              <a:t>No. at </a:t>
            </a:r>
            <a:r>
              <a:rPr lang="en-GB" sz="800" b="1" spc="-7" dirty="0">
                <a:latin typeface="Arial"/>
                <a:cs typeface="Arial"/>
              </a:rPr>
              <a:t>risk </a:t>
            </a:r>
            <a:r>
              <a:rPr lang="en-GB" sz="800" b="1" dirty="0">
                <a:latin typeface="Arial"/>
                <a:cs typeface="Arial"/>
              </a:rPr>
              <a:t> </a:t>
            </a:r>
            <a:r>
              <a:rPr lang="en-GB" sz="800" b="1" dirty="0">
                <a:solidFill>
                  <a:schemeClr val="accent1"/>
                </a:solidFill>
                <a:latin typeface="Arial"/>
                <a:cs typeface="Arial"/>
              </a:rPr>
              <a:t>Ol</a:t>
            </a:r>
            <a:r>
              <a:rPr lang="en-GB" sz="800" b="1" spc="-7" dirty="0">
                <a:solidFill>
                  <a:schemeClr val="accent1"/>
                </a:solidFill>
                <a:latin typeface="Arial"/>
                <a:cs typeface="Arial"/>
              </a:rPr>
              <a:t>a</a:t>
            </a:r>
            <a:r>
              <a:rPr lang="en-GB" sz="800" b="1" dirty="0">
                <a:solidFill>
                  <a:schemeClr val="accent1"/>
                </a:solidFill>
                <a:latin typeface="Arial"/>
                <a:cs typeface="Arial"/>
              </a:rPr>
              <a:t>p</a:t>
            </a:r>
            <a:r>
              <a:rPr lang="en-GB" sz="800" b="1" spc="-7" dirty="0">
                <a:solidFill>
                  <a:schemeClr val="accent1"/>
                </a:solidFill>
                <a:latin typeface="Arial"/>
                <a:cs typeface="Arial"/>
              </a:rPr>
              <a:t>a</a:t>
            </a:r>
            <a:r>
              <a:rPr lang="en-GB" sz="800" b="1" spc="-20" dirty="0">
                <a:solidFill>
                  <a:schemeClr val="accent1"/>
                </a:solidFill>
                <a:latin typeface="Arial"/>
                <a:cs typeface="Arial"/>
              </a:rPr>
              <a:t>r</a:t>
            </a:r>
            <a:r>
              <a:rPr lang="en-GB" sz="800" b="1" dirty="0">
                <a:solidFill>
                  <a:schemeClr val="accent1"/>
                </a:solidFill>
                <a:latin typeface="Arial"/>
                <a:cs typeface="Arial"/>
              </a:rPr>
              <a:t>ib</a:t>
            </a:r>
            <a:endParaRPr lang="en-GB" sz="800" dirty="0">
              <a:latin typeface="Arial"/>
              <a:cs typeface="Arial"/>
            </a:endParaRPr>
          </a:p>
        </p:txBody>
      </p:sp>
      <p:sp>
        <p:nvSpPr>
          <p:cNvPr id="57" name="object 57"/>
          <p:cNvSpPr txBox="1"/>
          <p:nvPr/>
        </p:nvSpPr>
        <p:spPr>
          <a:xfrm>
            <a:off x="6885940" y="5296340"/>
            <a:ext cx="3905333" cy="263320"/>
          </a:xfrm>
          <a:prstGeom prst="rect">
            <a:avLst/>
          </a:prstGeom>
        </p:spPr>
        <p:txBody>
          <a:bodyPr vert="horz" wrap="square" lIns="0" tIns="16933" rIns="0" bIns="0" rtlCol="0">
            <a:spAutoFit/>
          </a:bodyPr>
          <a:lstStyle/>
          <a:p>
            <a:pPr marL="16933">
              <a:spcBef>
                <a:spcPts val="133"/>
              </a:spcBef>
              <a:tabLst>
                <a:tab pos="3584697" algn="l"/>
              </a:tabLst>
            </a:pPr>
            <a:r>
              <a:rPr lang="en-GB" sz="800" spc="-7" dirty="0">
                <a:latin typeface="Arial"/>
                <a:cs typeface="Arial"/>
              </a:rPr>
              <a:t>102   96     </a:t>
            </a:r>
            <a:r>
              <a:rPr lang="en-GB" sz="800" spc="-87" dirty="0">
                <a:latin typeface="Arial"/>
                <a:cs typeface="Arial"/>
              </a:rPr>
              <a:t> </a:t>
            </a:r>
            <a:r>
              <a:rPr lang="en-GB" sz="800" spc="-7" dirty="0">
                <a:latin typeface="Arial"/>
                <a:cs typeface="Arial"/>
              </a:rPr>
              <a:t>93</a:t>
            </a:r>
            <a:r>
              <a:rPr lang="en-GB" sz="800" dirty="0">
                <a:latin typeface="Arial"/>
                <a:cs typeface="Arial"/>
              </a:rPr>
              <a:t>     </a:t>
            </a:r>
            <a:r>
              <a:rPr lang="en-GB" sz="800" spc="-87" dirty="0">
                <a:latin typeface="Arial"/>
                <a:cs typeface="Arial"/>
              </a:rPr>
              <a:t> </a:t>
            </a:r>
            <a:r>
              <a:rPr lang="en-GB" sz="800" spc="-7" dirty="0">
                <a:latin typeface="Arial"/>
                <a:cs typeface="Arial"/>
              </a:rPr>
              <a:t>89</a:t>
            </a:r>
            <a:r>
              <a:rPr lang="en-GB" sz="800" dirty="0">
                <a:latin typeface="Arial"/>
                <a:cs typeface="Arial"/>
              </a:rPr>
              <a:t>     </a:t>
            </a:r>
            <a:r>
              <a:rPr lang="en-GB" sz="800" spc="-87" dirty="0">
                <a:latin typeface="Arial"/>
                <a:cs typeface="Arial"/>
              </a:rPr>
              <a:t> </a:t>
            </a:r>
            <a:r>
              <a:rPr lang="en-GB" sz="800" spc="-7" dirty="0">
                <a:latin typeface="Arial"/>
                <a:cs typeface="Arial"/>
              </a:rPr>
              <a:t>87</a:t>
            </a:r>
            <a:r>
              <a:rPr lang="en-GB" sz="800" dirty="0">
                <a:latin typeface="Arial"/>
                <a:cs typeface="Arial"/>
              </a:rPr>
              <a:t>     </a:t>
            </a:r>
            <a:r>
              <a:rPr lang="en-GB" sz="800" spc="-87" dirty="0">
                <a:latin typeface="Arial"/>
                <a:cs typeface="Arial"/>
              </a:rPr>
              <a:t> </a:t>
            </a:r>
            <a:r>
              <a:rPr lang="en-GB" sz="800" spc="-7" dirty="0">
                <a:latin typeface="Arial"/>
                <a:cs typeface="Arial"/>
              </a:rPr>
              <a:t>78</a:t>
            </a:r>
            <a:r>
              <a:rPr lang="en-GB" sz="800" dirty="0">
                <a:latin typeface="Arial"/>
                <a:cs typeface="Arial"/>
              </a:rPr>
              <a:t>     </a:t>
            </a:r>
            <a:r>
              <a:rPr lang="en-GB" sz="800" spc="-87" dirty="0">
                <a:latin typeface="Arial"/>
                <a:cs typeface="Arial"/>
              </a:rPr>
              <a:t> </a:t>
            </a:r>
            <a:r>
              <a:rPr lang="en-GB" sz="800" spc="-7" dirty="0">
                <a:latin typeface="Arial"/>
                <a:cs typeface="Arial"/>
              </a:rPr>
              <a:t>68</a:t>
            </a:r>
            <a:r>
              <a:rPr lang="en-GB" sz="800" dirty="0">
                <a:latin typeface="Arial"/>
                <a:cs typeface="Arial"/>
              </a:rPr>
              <a:t>     </a:t>
            </a:r>
            <a:r>
              <a:rPr lang="en-GB" sz="800" spc="-87" dirty="0">
                <a:latin typeface="Arial"/>
                <a:cs typeface="Arial"/>
              </a:rPr>
              <a:t> </a:t>
            </a:r>
            <a:r>
              <a:rPr lang="en-GB" sz="800" spc="-7" dirty="0">
                <a:latin typeface="Arial"/>
                <a:cs typeface="Arial"/>
              </a:rPr>
              <a:t>66</a:t>
            </a:r>
            <a:r>
              <a:rPr lang="en-GB" sz="800" dirty="0">
                <a:latin typeface="Arial"/>
                <a:cs typeface="Arial"/>
              </a:rPr>
              <a:t>     </a:t>
            </a:r>
            <a:r>
              <a:rPr lang="en-GB" sz="800" spc="-87" dirty="0">
                <a:latin typeface="Arial"/>
                <a:cs typeface="Arial"/>
              </a:rPr>
              <a:t> </a:t>
            </a:r>
            <a:r>
              <a:rPr lang="en-GB" sz="800" spc="-7" dirty="0">
                <a:latin typeface="Arial"/>
                <a:cs typeface="Arial"/>
              </a:rPr>
              <a:t>60</a:t>
            </a:r>
            <a:r>
              <a:rPr lang="en-GB" sz="800" dirty="0">
                <a:latin typeface="Arial"/>
                <a:cs typeface="Arial"/>
              </a:rPr>
              <a:t>     </a:t>
            </a:r>
            <a:r>
              <a:rPr lang="en-GB" sz="800" spc="-87" dirty="0">
                <a:latin typeface="Arial"/>
                <a:cs typeface="Arial"/>
              </a:rPr>
              <a:t> </a:t>
            </a:r>
            <a:r>
              <a:rPr lang="en-GB" sz="800" spc="-7" dirty="0">
                <a:latin typeface="Arial"/>
                <a:cs typeface="Arial"/>
              </a:rPr>
              <a:t>46</a:t>
            </a:r>
            <a:r>
              <a:rPr lang="en-GB" sz="800" dirty="0">
                <a:latin typeface="Arial"/>
                <a:cs typeface="Arial"/>
              </a:rPr>
              <a:t>     </a:t>
            </a:r>
            <a:r>
              <a:rPr lang="en-GB" sz="800" spc="-80" dirty="0">
                <a:latin typeface="Arial"/>
                <a:cs typeface="Arial"/>
              </a:rPr>
              <a:t> </a:t>
            </a:r>
            <a:r>
              <a:rPr lang="en-GB" sz="800" spc="-7" dirty="0">
                <a:latin typeface="Arial"/>
                <a:cs typeface="Arial"/>
              </a:rPr>
              <a:t>35</a:t>
            </a:r>
            <a:r>
              <a:rPr lang="en-GB" sz="800" dirty="0">
                <a:latin typeface="Arial"/>
                <a:cs typeface="Arial"/>
              </a:rPr>
              <a:t>     </a:t>
            </a:r>
            <a:r>
              <a:rPr lang="en-GB" sz="800" spc="-87" dirty="0">
                <a:latin typeface="Arial"/>
                <a:cs typeface="Arial"/>
              </a:rPr>
              <a:t> </a:t>
            </a:r>
            <a:r>
              <a:rPr lang="en-GB" sz="800" spc="-7" dirty="0">
                <a:latin typeface="Arial"/>
                <a:cs typeface="Arial"/>
              </a:rPr>
              <a:t>27</a:t>
            </a:r>
            <a:r>
              <a:rPr lang="en-GB" sz="800" dirty="0">
                <a:latin typeface="Arial"/>
                <a:cs typeface="Arial"/>
              </a:rPr>
              <a:t>     </a:t>
            </a:r>
            <a:r>
              <a:rPr lang="en-GB" sz="800" spc="-87" dirty="0">
                <a:latin typeface="Arial"/>
                <a:cs typeface="Arial"/>
              </a:rPr>
              <a:t> </a:t>
            </a:r>
            <a:r>
              <a:rPr lang="en-GB" sz="800" spc="-7" dirty="0">
                <a:latin typeface="Arial"/>
                <a:cs typeface="Arial"/>
              </a:rPr>
              <a:t>22</a:t>
            </a:r>
            <a:r>
              <a:rPr lang="en-GB" sz="800" dirty="0">
                <a:latin typeface="Arial"/>
                <a:cs typeface="Arial"/>
              </a:rPr>
              <a:t>     </a:t>
            </a:r>
            <a:r>
              <a:rPr lang="en-GB" sz="800" spc="-87" dirty="0">
                <a:latin typeface="Arial"/>
                <a:cs typeface="Arial"/>
              </a:rPr>
              <a:t> </a:t>
            </a:r>
            <a:r>
              <a:rPr lang="en-GB" sz="800" spc="-7" dirty="0">
                <a:latin typeface="Arial"/>
                <a:cs typeface="Arial"/>
              </a:rPr>
              <a:t>12</a:t>
            </a:r>
            <a:r>
              <a:rPr lang="en-GB" sz="800" dirty="0">
                <a:latin typeface="Arial"/>
                <a:cs typeface="Arial"/>
              </a:rPr>
              <a:t>	</a:t>
            </a:r>
            <a:r>
              <a:rPr lang="en-GB" sz="800" spc="-7" dirty="0">
                <a:latin typeface="Arial"/>
                <a:cs typeface="Arial"/>
              </a:rPr>
              <a:t>4</a:t>
            </a:r>
            <a:endParaRPr lang="en-GB" sz="800" dirty="0">
              <a:latin typeface="Arial"/>
              <a:cs typeface="Arial"/>
            </a:endParaRPr>
          </a:p>
          <a:p>
            <a:pPr marL="16933">
              <a:tabLst>
                <a:tab pos="3040304" algn="l"/>
                <a:tab pos="3312924" algn="l"/>
                <a:tab pos="3584697" algn="l"/>
              </a:tabLst>
            </a:pPr>
            <a:r>
              <a:rPr lang="en-GB" sz="800" spc="-7" dirty="0">
                <a:latin typeface="Arial"/>
                <a:cs typeface="Arial"/>
              </a:rPr>
              <a:t>58     55     </a:t>
            </a:r>
            <a:r>
              <a:rPr lang="en-GB" sz="800" spc="-87" dirty="0">
                <a:latin typeface="Arial"/>
                <a:cs typeface="Arial"/>
              </a:rPr>
              <a:t> </a:t>
            </a:r>
            <a:r>
              <a:rPr lang="en-GB" sz="800" spc="-7" dirty="0">
                <a:latin typeface="Arial"/>
                <a:cs typeface="Arial"/>
              </a:rPr>
              <a:t>50</a:t>
            </a:r>
            <a:r>
              <a:rPr lang="en-GB" sz="800" dirty="0">
                <a:latin typeface="Arial"/>
                <a:cs typeface="Arial"/>
              </a:rPr>
              <a:t>     </a:t>
            </a:r>
            <a:r>
              <a:rPr lang="en-GB" sz="800" spc="-87" dirty="0">
                <a:latin typeface="Arial"/>
                <a:cs typeface="Arial"/>
              </a:rPr>
              <a:t> </a:t>
            </a:r>
            <a:r>
              <a:rPr lang="en-GB" sz="800" spc="-7" dirty="0">
                <a:latin typeface="Arial"/>
                <a:cs typeface="Arial"/>
              </a:rPr>
              <a:t>48</a:t>
            </a:r>
            <a:r>
              <a:rPr lang="en-GB" sz="800" dirty="0">
                <a:latin typeface="Arial"/>
                <a:cs typeface="Arial"/>
              </a:rPr>
              <a:t>     </a:t>
            </a:r>
            <a:r>
              <a:rPr lang="en-GB" sz="800" spc="-87" dirty="0">
                <a:latin typeface="Arial"/>
                <a:cs typeface="Arial"/>
              </a:rPr>
              <a:t> </a:t>
            </a:r>
            <a:r>
              <a:rPr lang="en-GB" sz="800" spc="-7" dirty="0">
                <a:latin typeface="Arial"/>
                <a:cs typeface="Arial"/>
              </a:rPr>
              <a:t>44</a:t>
            </a:r>
            <a:r>
              <a:rPr lang="en-GB" sz="800" dirty="0">
                <a:latin typeface="Arial"/>
                <a:cs typeface="Arial"/>
              </a:rPr>
              <a:t>     </a:t>
            </a:r>
            <a:r>
              <a:rPr lang="en-GB" sz="800" spc="-87" dirty="0">
                <a:latin typeface="Arial"/>
                <a:cs typeface="Arial"/>
              </a:rPr>
              <a:t> </a:t>
            </a:r>
            <a:r>
              <a:rPr lang="en-GB" sz="800" spc="-7" dirty="0">
                <a:latin typeface="Arial"/>
                <a:cs typeface="Arial"/>
              </a:rPr>
              <a:t>38</a:t>
            </a:r>
            <a:r>
              <a:rPr lang="en-GB" sz="800" dirty="0">
                <a:latin typeface="Arial"/>
                <a:cs typeface="Arial"/>
              </a:rPr>
              <a:t>     </a:t>
            </a:r>
            <a:r>
              <a:rPr lang="en-GB" sz="800" spc="-87" dirty="0">
                <a:latin typeface="Arial"/>
                <a:cs typeface="Arial"/>
              </a:rPr>
              <a:t> </a:t>
            </a:r>
            <a:r>
              <a:rPr lang="en-GB" sz="800" spc="-7" dirty="0">
                <a:latin typeface="Arial"/>
                <a:cs typeface="Arial"/>
              </a:rPr>
              <a:t>33</a:t>
            </a:r>
            <a:r>
              <a:rPr lang="en-GB" sz="800" dirty="0">
                <a:latin typeface="Arial"/>
                <a:cs typeface="Arial"/>
              </a:rPr>
              <a:t>     </a:t>
            </a:r>
            <a:r>
              <a:rPr lang="en-GB" sz="800" spc="-87" dirty="0">
                <a:latin typeface="Arial"/>
                <a:cs typeface="Arial"/>
              </a:rPr>
              <a:t> </a:t>
            </a:r>
            <a:r>
              <a:rPr lang="en-GB" sz="800" spc="-7" dirty="0">
                <a:latin typeface="Arial"/>
                <a:cs typeface="Arial"/>
              </a:rPr>
              <a:t>30</a:t>
            </a:r>
            <a:r>
              <a:rPr lang="en-GB" sz="800" dirty="0">
                <a:latin typeface="Arial"/>
                <a:cs typeface="Arial"/>
              </a:rPr>
              <a:t>     </a:t>
            </a:r>
            <a:r>
              <a:rPr lang="en-GB" sz="800" spc="-87" dirty="0">
                <a:latin typeface="Arial"/>
                <a:cs typeface="Arial"/>
              </a:rPr>
              <a:t> </a:t>
            </a:r>
            <a:r>
              <a:rPr lang="en-GB" sz="800" spc="-7" dirty="0">
                <a:latin typeface="Arial"/>
                <a:cs typeface="Arial"/>
              </a:rPr>
              <a:t>26</a:t>
            </a:r>
            <a:r>
              <a:rPr lang="en-GB" sz="800" dirty="0">
                <a:latin typeface="Arial"/>
                <a:cs typeface="Arial"/>
              </a:rPr>
              <a:t>     </a:t>
            </a:r>
            <a:r>
              <a:rPr lang="en-GB" sz="800" spc="-87" dirty="0">
                <a:latin typeface="Arial"/>
                <a:cs typeface="Arial"/>
              </a:rPr>
              <a:t> </a:t>
            </a:r>
            <a:r>
              <a:rPr lang="en-GB" sz="800" spc="-7" dirty="0">
                <a:latin typeface="Arial"/>
                <a:cs typeface="Arial"/>
              </a:rPr>
              <a:t>20</a:t>
            </a:r>
            <a:r>
              <a:rPr lang="en-GB" sz="800" dirty="0">
                <a:latin typeface="Arial"/>
                <a:cs typeface="Arial"/>
              </a:rPr>
              <a:t>     </a:t>
            </a:r>
            <a:r>
              <a:rPr lang="en-GB" sz="800" spc="-80" dirty="0">
                <a:latin typeface="Arial"/>
                <a:cs typeface="Arial"/>
              </a:rPr>
              <a:t> </a:t>
            </a:r>
            <a:r>
              <a:rPr lang="en-GB" sz="800" spc="-7" dirty="0">
                <a:latin typeface="Arial"/>
                <a:cs typeface="Arial"/>
              </a:rPr>
              <a:t>12</a:t>
            </a:r>
            <a:r>
              <a:rPr lang="en-GB" sz="800" dirty="0">
                <a:latin typeface="Arial"/>
                <a:cs typeface="Arial"/>
              </a:rPr>
              <a:t>     </a:t>
            </a:r>
            <a:r>
              <a:rPr lang="en-GB" sz="800" spc="-87" dirty="0">
                <a:latin typeface="Arial"/>
                <a:cs typeface="Arial"/>
              </a:rPr>
              <a:t> </a:t>
            </a:r>
            <a:r>
              <a:rPr lang="en-GB" sz="800" spc="-7" dirty="0">
                <a:latin typeface="Arial"/>
                <a:cs typeface="Arial"/>
              </a:rPr>
              <a:t>11</a:t>
            </a:r>
            <a:r>
              <a:rPr lang="en-GB" sz="800" dirty="0">
                <a:latin typeface="Arial"/>
                <a:cs typeface="Arial"/>
              </a:rPr>
              <a:t>	</a:t>
            </a:r>
            <a:r>
              <a:rPr lang="en-GB" sz="800" spc="-7" dirty="0">
                <a:latin typeface="Arial"/>
                <a:cs typeface="Arial"/>
              </a:rPr>
              <a:t>9</a:t>
            </a:r>
            <a:r>
              <a:rPr lang="en-GB" sz="800" dirty="0">
                <a:latin typeface="Arial"/>
                <a:cs typeface="Arial"/>
              </a:rPr>
              <a:t>	</a:t>
            </a:r>
            <a:r>
              <a:rPr lang="en-GB" sz="800" spc="-7" dirty="0">
                <a:latin typeface="Arial"/>
                <a:cs typeface="Arial"/>
              </a:rPr>
              <a:t>8</a:t>
            </a:r>
            <a:r>
              <a:rPr lang="en-GB" sz="800" dirty="0">
                <a:latin typeface="Arial"/>
                <a:cs typeface="Arial"/>
              </a:rPr>
              <a:t>	</a:t>
            </a:r>
            <a:r>
              <a:rPr lang="en-GB" sz="800" spc="-7" dirty="0">
                <a:latin typeface="Arial"/>
                <a:cs typeface="Arial"/>
              </a:rPr>
              <a:t>5</a:t>
            </a:r>
            <a:endParaRPr lang="en-GB" sz="800" dirty="0">
              <a:latin typeface="Arial"/>
              <a:cs typeface="Arial"/>
            </a:endParaRPr>
          </a:p>
        </p:txBody>
      </p:sp>
      <p:sp>
        <p:nvSpPr>
          <p:cNvPr id="58" name="object 58"/>
          <p:cNvSpPr txBox="1"/>
          <p:nvPr/>
        </p:nvSpPr>
        <p:spPr>
          <a:xfrm>
            <a:off x="10972970" y="5296341"/>
            <a:ext cx="90593" cy="263320"/>
          </a:xfrm>
          <a:prstGeom prst="rect">
            <a:avLst/>
          </a:prstGeom>
        </p:spPr>
        <p:txBody>
          <a:bodyPr vert="horz" wrap="square" lIns="0" tIns="16933" rIns="0" bIns="0" rtlCol="0">
            <a:spAutoFit/>
          </a:bodyPr>
          <a:lstStyle/>
          <a:p>
            <a:pPr marL="16933">
              <a:spcBef>
                <a:spcPts val="133"/>
              </a:spcBef>
            </a:pPr>
            <a:r>
              <a:rPr lang="en-GB" sz="800" spc="-7" dirty="0">
                <a:latin typeface="Arial"/>
                <a:cs typeface="Arial"/>
              </a:rPr>
              <a:t>2</a:t>
            </a:r>
            <a:endParaRPr lang="en-GB" sz="800" dirty="0">
              <a:latin typeface="Arial"/>
              <a:cs typeface="Arial"/>
            </a:endParaRPr>
          </a:p>
          <a:p>
            <a:pPr marL="16933"/>
            <a:r>
              <a:rPr lang="en-GB" sz="800" spc="-7" dirty="0">
                <a:latin typeface="Arial"/>
                <a:cs typeface="Arial"/>
              </a:rPr>
              <a:t>3</a:t>
            </a:r>
            <a:endParaRPr lang="en-GB" sz="800" dirty="0">
              <a:latin typeface="Arial"/>
              <a:cs typeface="Arial"/>
            </a:endParaRPr>
          </a:p>
        </p:txBody>
      </p:sp>
      <p:sp>
        <p:nvSpPr>
          <p:cNvPr id="59" name="object 59"/>
          <p:cNvSpPr txBox="1"/>
          <p:nvPr/>
        </p:nvSpPr>
        <p:spPr>
          <a:xfrm>
            <a:off x="11245258" y="5296341"/>
            <a:ext cx="90593" cy="263320"/>
          </a:xfrm>
          <a:prstGeom prst="rect">
            <a:avLst/>
          </a:prstGeom>
        </p:spPr>
        <p:txBody>
          <a:bodyPr vert="horz" wrap="square" lIns="0" tIns="16933" rIns="0" bIns="0" rtlCol="0">
            <a:spAutoFit/>
          </a:bodyPr>
          <a:lstStyle/>
          <a:p>
            <a:pPr marL="16933">
              <a:spcBef>
                <a:spcPts val="133"/>
              </a:spcBef>
            </a:pPr>
            <a:r>
              <a:rPr lang="en-GB" sz="800" spc="-7" dirty="0">
                <a:latin typeface="Arial"/>
                <a:cs typeface="Arial"/>
              </a:rPr>
              <a:t>1</a:t>
            </a:r>
            <a:endParaRPr lang="en-GB" sz="800" dirty="0">
              <a:latin typeface="Arial"/>
              <a:cs typeface="Arial"/>
            </a:endParaRPr>
          </a:p>
          <a:p>
            <a:pPr marL="16933"/>
            <a:r>
              <a:rPr lang="en-GB" sz="800" spc="-7" dirty="0">
                <a:latin typeface="Arial"/>
                <a:cs typeface="Arial"/>
              </a:rPr>
              <a:t>1</a:t>
            </a:r>
            <a:endParaRPr lang="en-GB" sz="800" dirty="0">
              <a:latin typeface="Arial"/>
              <a:cs typeface="Arial"/>
            </a:endParaRPr>
          </a:p>
        </p:txBody>
      </p:sp>
      <p:sp>
        <p:nvSpPr>
          <p:cNvPr id="60" name="object 60"/>
          <p:cNvSpPr txBox="1"/>
          <p:nvPr/>
        </p:nvSpPr>
        <p:spPr>
          <a:xfrm>
            <a:off x="11517545" y="5296341"/>
            <a:ext cx="90593" cy="263320"/>
          </a:xfrm>
          <a:prstGeom prst="rect">
            <a:avLst/>
          </a:prstGeom>
        </p:spPr>
        <p:txBody>
          <a:bodyPr vert="horz" wrap="square" lIns="0" tIns="16933" rIns="0" bIns="0" rtlCol="0">
            <a:spAutoFit/>
          </a:bodyPr>
          <a:lstStyle/>
          <a:p>
            <a:pPr marL="16933">
              <a:spcBef>
                <a:spcPts val="133"/>
              </a:spcBef>
            </a:pPr>
            <a:r>
              <a:rPr lang="en-GB" sz="800" spc="-7" dirty="0">
                <a:latin typeface="Arial"/>
                <a:cs typeface="Arial"/>
              </a:rPr>
              <a:t>0</a:t>
            </a:r>
            <a:endParaRPr lang="en-GB" sz="800" dirty="0">
              <a:latin typeface="Arial"/>
              <a:cs typeface="Arial"/>
            </a:endParaRPr>
          </a:p>
          <a:p>
            <a:pPr marL="16933"/>
            <a:r>
              <a:rPr lang="en-GB" sz="800" spc="-7" dirty="0">
                <a:latin typeface="Arial"/>
                <a:cs typeface="Arial"/>
              </a:rPr>
              <a:t>0</a:t>
            </a:r>
            <a:endParaRPr lang="en-GB" sz="800" dirty="0">
              <a:latin typeface="Arial"/>
              <a:cs typeface="Arial"/>
            </a:endParaRPr>
          </a:p>
        </p:txBody>
      </p:sp>
      <p:sp>
        <p:nvSpPr>
          <p:cNvPr id="61" name="object 61"/>
          <p:cNvSpPr txBox="1"/>
          <p:nvPr/>
        </p:nvSpPr>
        <p:spPr>
          <a:xfrm>
            <a:off x="8928269" y="1701801"/>
            <a:ext cx="472440" cy="263320"/>
          </a:xfrm>
          <a:prstGeom prst="rect">
            <a:avLst/>
          </a:prstGeom>
        </p:spPr>
        <p:txBody>
          <a:bodyPr vert="horz" wrap="square" lIns="0" tIns="16933" rIns="0" bIns="0" rtlCol="0">
            <a:spAutoFit/>
          </a:bodyPr>
          <a:lstStyle/>
          <a:p>
            <a:pPr marL="50799">
              <a:spcBef>
                <a:spcPts val="133"/>
              </a:spcBef>
            </a:pPr>
            <a:r>
              <a:rPr lang="en-GB" sz="1600" b="1" dirty="0">
                <a:solidFill>
                  <a:schemeClr val="accent1"/>
                </a:solidFill>
                <a:latin typeface="Arial"/>
                <a:cs typeface="Arial"/>
              </a:rPr>
              <a:t>OS</a:t>
            </a:r>
            <a:r>
              <a:rPr lang="en-GB" sz="1600" b="1" baseline="24305" dirty="0">
                <a:solidFill>
                  <a:schemeClr val="accent1"/>
                </a:solidFill>
                <a:latin typeface="Arial"/>
                <a:cs typeface="Arial"/>
              </a:rPr>
              <a:t>2</a:t>
            </a:r>
            <a:endParaRPr lang="en-GB" sz="1600" baseline="24305" dirty="0">
              <a:solidFill>
                <a:schemeClr val="accent1"/>
              </a:solidFill>
              <a:latin typeface="Arial"/>
              <a:cs typeface="Arial"/>
            </a:endParaRPr>
          </a:p>
        </p:txBody>
      </p:sp>
      <p:sp>
        <p:nvSpPr>
          <p:cNvPr id="80" name="Title 79">
            <a:extLst>
              <a:ext uri="{FF2B5EF4-FFF2-40B4-BE49-F238E27FC236}">
                <a16:creationId xmlns="" xmlns:a16="http://schemas.microsoft.com/office/drawing/2014/main" id="{473B954F-948B-334F-82FC-EE93C91E981E}"/>
              </a:ext>
            </a:extLst>
          </p:cNvPr>
          <p:cNvSpPr>
            <a:spLocks noGrp="1"/>
          </p:cNvSpPr>
          <p:nvPr>
            <p:ph type="title"/>
          </p:nvPr>
        </p:nvSpPr>
        <p:spPr/>
        <p:txBody>
          <a:bodyPr/>
          <a:lstStyle/>
          <a:p>
            <a:r>
              <a:rPr lang="en-GB" sz="2400" dirty="0"/>
              <a:t>median </a:t>
            </a:r>
            <a:r>
              <a:rPr lang="en-GB" sz="2400" cap="none" dirty="0"/>
              <a:t>r</a:t>
            </a:r>
            <a:r>
              <a:rPr lang="en-GB" sz="2400" dirty="0"/>
              <a:t>PFS and final OS for the </a:t>
            </a:r>
            <a:r>
              <a:rPr lang="en-GB" sz="2400" i="1" dirty="0"/>
              <a:t>BRCA1</a:t>
            </a:r>
            <a:r>
              <a:rPr lang="en-GB" sz="2400" dirty="0"/>
              <a:t> and </a:t>
            </a:r>
            <a:r>
              <a:rPr lang="en-GB" sz="2400" i="1" dirty="0"/>
              <a:t>BRCA2</a:t>
            </a:r>
            <a:r>
              <a:rPr lang="en-GB" sz="2400" dirty="0"/>
              <a:t> subgroup was longer with olaparib vs physician’s choice</a:t>
            </a:r>
            <a:r>
              <a:rPr lang="en-GB" sz="2400" baseline="30000" dirty="0"/>
              <a:t>1,2</a:t>
            </a:r>
          </a:p>
        </p:txBody>
      </p:sp>
      <p:sp>
        <p:nvSpPr>
          <p:cNvPr id="73" name="Slide Number Placeholder 72">
            <a:extLst>
              <a:ext uri="{FF2B5EF4-FFF2-40B4-BE49-F238E27FC236}">
                <a16:creationId xmlns="" xmlns:a16="http://schemas.microsoft.com/office/drawing/2014/main" id="{913979B0-DD6F-D147-AD7B-F53EF80961EC}"/>
              </a:ext>
            </a:extLst>
          </p:cNvPr>
          <p:cNvSpPr>
            <a:spLocks noGrp="1"/>
          </p:cNvSpPr>
          <p:nvPr>
            <p:ph type="sldNum" sz="quarter" idx="4"/>
          </p:nvPr>
        </p:nvSpPr>
        <p:spPr/>
        <p:txBody>
          <a:bodyPr/>
          <a:lstStyle/>
          <a:p>
            <a:fld id="{FCE43C0F-8A7B-3A4B-9DB5-B3472E36E833}" type="slidenum">
              <a:rPr lang="en-GB" smtClean="0"/>
              <a:pPr/>
              <a:t>36</a:t>
            </a:fld>
            <a:endParaRPr lang="en-GB" dirty="0"/>
          </a:p>
        </p:txBody>
      </p:sp>
      <p:sp>
        <p:nvSpPr>
          <p:cNvPr id="69" name="Content Placeholder 68">
            <a:extLst>
              <a:ext uri="{FF2B5EF4-FFF2-40B4-BE49-F238E27FC236}">
                <a16:creationId xmlns="" xmlns:a16="http://schemas.microsoft.com/office/drawing/2014/main" id="{CB923C04-D513-7042-A208-A803C2600A79}"/>
              </a:ext>
            </a:extLst>
          </p:cNvPr>
          <p:cNvSpPr>
            <a:spLocks noGrp="1"/>
          </p:cNvSpPr>
          <p:nvPr>
            <p:ph sz="quarter" idx="15"/>
          </p:nvPr>
        </p:nvSpPr>
        <p:spPr>
          <a:xfrm>
            <a:off x="620183" y="6326615"/>
            <a:ext cx="10832041" cy="365125"/>
          </a:xfrm>
        </p:spPr>
        <p:txBody>
          <a:bodyPr/>
          <a:lstStyle/>
          <a:p>
            <a:r>
              <a:rPr lang="en-GB" dirty="0"/>
              <a:t>BICR, blinded independent central review; CI, confidence interval; HR, hazard ratio; OS, overall survival; mCRPC, metastatic castration-resistant prostate cancer; rPFS, radiographic progression-free survival</a:t>
            </a:r>
          </a:p>
          <a:p>
            <a:r>
              <a:rPr lang="en-GB" dirty="0"/>
              <a:t>1. de Bono J, et al. N Engl J Med. 2020;382:2091-102 (supplement); 2. de Bono J, et al. J Clin Oncol 2021; 39: </a:t>
            </a:r>
            <a:r>
              <a:rPr lang="en-GB" dirty="0" err="1"/>
              <a:t>suppl</a:t>
            </a:r>
            <a:r>
              <a:rPr lang="en-GB" dirty="0"/>
              <a:t> 6; </a:t>
            </a:r>
            <a:r>
              <a:rPr lang="en-GB" dirty="0" err="1"/>
              <a:t>abstr</a:t>
            </a:r>
            <a:r>
              <a:rPr lang="en-GB" dirty="0"/>
              <a:t> 126</a:t>
            </a:r>
          </a:p>
        </p:txBody>
      </p:sp>
      <p:sp>
        <p:nvSpPr>
          <p:cNvPr id="86" name="Oval 85">
            <a:extLst>
              <a:ext uri="{FF2B5EF4-FFF2-40B4-BE49-F238E27FC236}">
                <a16:creationId xmlns="" xmlns:a16="http://schemas.microsoft.com/office/drawing/2014/main" id="{D930D257-48DE-0247-BD48-A02CAFF41EEA}"/>
              </a:ext>
            </a:extLst>
          </p:cNvPr>
          <p:cNvSpPr/>
          <p:nvPr/>
        </p:nvSpPr>
        <p:spPr>
          <a:xfrm>
            <a:off x="3331086" y="3352929"/>
            <a:ext cx="110867" cy="110867"/>
          </a:xfrm>
          <a:prstGeom prst="ellipse">
            <a:avLst/>
          </a:prstGeom>
          <a:noFill/>
          <a:ln w="158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87" name="Oval 86">
            <a:extLst>
              <a:ext uri="{FF2B5EF4-FFF2-40B4-BE49-F238E27FC236}">
                <a16:creationId xmlns="" xmlns:a16="http://schemas.microsoft.com/office/drawing/2014/main" id="{B754D13E-6556-0E4B-A0CE-DE55BBB8838D}"/>
              </a:ext>
            </a:extLst>
          </p:cNvPr>
          <p:cNvSpPr/>
          <p:nvPr/>
        </p:nvSpPr>
        <p:spPr>
          <a:xfrm>
            <a:off x="1729869" y="2400090"/>
            <a:ext cx="110867" cy="110867"/>
          </a:xfrm>
          <a:prstGeom prst="ellipse">
            <a:avLst/>
          </a:prstGeom>
          <a:noFill/>
          <a:ln w="158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88" name="Oval 87">
            <a:extLst>
              <a:ext uri="{FF2B5EF4-FFF2-40B4-BE49-F238E27FC236}">
                <a16:creationId xmlns="" xmlns:a16="http://schemas.microsoft.com/office/drawing/2014/main" id="{1D138839-FD08-6440-A73D-AAC35271CB37}"/>
              </a:ext>
            </a:extLst>
          </p:cNvPr>
          <p:cNvSpPr/>
          <p:nvPr/>
        </p:nvSpPr>
        <p:spPr>
          <a:xfrm>
            <a:off x="2206119" y="2543833"/>
            <a:ext cx="110867" cy="110867"/>
          </a:xfrm>
          <a:prstGeom prst="ellipse">
            <a:avLst/>
          </a:prstGeom>
          <a:noFill/>
          <a:ln w="158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89" name="Oval 88">
            <a:extLst>
              <a:ext uri="{FF2B5EF4-FFF2-40B4-BE49-F238E27FC236}">
                <a16:creationId xmlns="" xmlns:a16="http://schemas.microsoft.com/office/drawing/2014/main" id="{9A9077E6-17ED-DF43-AED5-E31CF24FC4D9}"/>
              </a:ext>
            </a:extLst>
          </p:cNvPr>
          <p:cNvSpPr/>
          <p:nvPr/>
        </p:nvSpPr>
        <p:spPr>
          <a:xfrm>
            <a:off x="2383919" y="2606933"/>
            <a:ext cx="110867" cy="110867"/>
          </a:xfrm>
          <a:prstGeom prst="ellipse">
            <a:avLst/>
          </a:prstGeom>
          <a:noFill/>
          <a:ln w="158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90" name="Oval 89">
            <a:extLst>
              <a:ext uri="{FF2B5EF4-FFF2-40B4-BE49-F238E27FC236}">
                <a16:creationId xmlns="" xmlns:a16="http://schemas.microsoft.com/office/drawing/2014/main" id="{23E63CA1-2A56-E748-90A7-3181E3982C1F}"/>
              </a:ext>
            </a:extLst>
          </p:cNvPr>
          <p:cNvSpPr/>
          <p:nvPr/>
        </p:nvSpPr>
        <p:spPr>
          <a:xfrm>
            <a:off x="1164719" y="2026351"/>
            <a:ext cx="110867" cy="110867"/>
          </a:xfrm>
          <a:prstGeom prst="ellipse">
            <a:avLst/>
          </a:prstGeom>
          <a:noFill/>
          <a:ln w="158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13" name="Oval 112">
            <a:extLst>
              <a:ext uri="{FF2B5EF4-FFF2-40B4-BE49-F238E27FC236}">
                <a16:creationId xmlns="" xmlns:a16="http://schemas.microsoft.com/office/drawing/2014/main" id="{D38701AB-9CD9-6A49-B5AF-A28A16175BD3}"/>
              </a:ext>
            </a:extLst>
          </p:cNvPr>
          <p:cNvSpPr/>
          <p:nvPr/>
        </p:nvSpPr>
        <p:spPr>
          <a:xfrm>
            <a:off x="2780794" y="2829183"/>
            <a:ext cx="110867" cy="110867"/>
          </a:xfrm>
          <a:prstGeom prst="ellipse">
            <a:avLst/>
          </a:prstGeom>
          <a:noFill/>
          <a:ln w="158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14" name="Oval 113">
            <a:extLst>
              <a:ext uri="{FF2B5EF4-FFF2-40B4-BE49-F238E27FC236}">
                <a16:creationId xmlns="" xmlns:a16="http://schemas.microsoft.com/office/drawing/2014/main" id="{B9A7A3DA-2803-6A49-8BE2-CF3CB73337EB}"/>
              </a:ext>
            </a:extLst>
          </p:cNvPr>
          <p:cNvSpPr/>
          <p:nvPr/>
        </p:nvSpPr>
        <p:spPr>
          <a:xfrm>
            <a:off x="2812544" y="2962533"/>
            <a:ext cx="110867" cy="110867"/>
          </a:xfrm>
          <a:prstGeom prst="ellipse">
            <a:avLst/>
          </a:prstGeom>
          <a:noFill/>
          <a:ln w="158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15" name="Oval 114">
            <a:extLst>
              <a:ext uri="{FF2B5EF4-FFF2-40B4-BE49-F238E27FC236}">
                <a16:creationId xmlns="" xmlns:a16="http://schemas.microsoft.com/office/drawing/2014/main" id="{56D57CFA-8E80-9D49-8B1F-339ADCF6E1C7}"/>
              </a:ext>
            </a:extLst>
          </p:cNvPr>
          <p:cNvSpPr/>
          <p:nvPr/>
        </p:nvSpPr>
        <p:spPr>
          <a:xfrm>
            <a:off x="2828419" y="3089533"/>
            <a:ext cx="110867" cy="110867"/>
          </a:xfrm>
          <a:prstGeom prst="ellipse">
            <a:avLst/>
          </a:prstGeom>
          <a:noFill/>
          <a:ln w="158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16" name="Oval 115">
            <a:extLst>
              <a:ext uri="{FF2B5EF4-FFF2-40B4-BE49-F238E27FC236}">
                <a16:creationId xmlns="" xmlns:a16="http://schemas.microsoft.com/office/drawing/2014/main" id="{7FEC7DB8-2C59-AF45-B2B3-B08BD0F93EE3}"/>
              </a:ext>
            </a:extLst>
          </p:cNvPr>
          <p:cNvSpPr/>
          <p:nvPr/>
        </p:nvSpPr>
        <p:spPr>
          <a:xfrm>
            <a:off x="3022094" y="3146683"/>
            <a:ext cx="110867" cy="110867"/>
          </a:xfrm>
          <a:prstGeom prst="ellipse">
            <a:avLst/>
          </a:prstGeom>
          <a:noFill/>
          <a:ln w="158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17" name="Oval 116">
            <a:extLst>
              <a:ext uri="{FF2B5EF4-FFF2-40B4-BE49-F238E27FC236}">
                <a16:creationId xmlns="" xmlns:a16="http://schemas.microsoft.com/office/drawing/2014/main" id="{E4E09ED0-E82A-F542-B72A-F1E2C961DBD6}"/>
              </a:ext>
            </a:extLst>
          </p:cNvPr>
          <p:cNvSpPr/>
          <p:nvPr/>
        </p:nvSpPr>
        <p:spPr>
          <a:xfrm>
            <a:off x="3180844" y="3216533"/>
            <a:ext cx="110867" cy="110867"/>
          </a:xfrm>
          <a:prstGeom prst="ellipse">
            <a:avLst/>
          </a:prstGeom>
          <a:noFill/>
          <a:ln w="158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18" name="Oval 117">
            <a:extLst>
              <a:ext uri="{FF2B5EF4-FFF2-40B4-BE49-F238E27FC236}">
                <a16:creationId xmlns="" xmlns:a16="http://schemas.microsoft.com/office/drawing/2014/main" id="{91C3B88B-7E66-7542-BCEA-E7A0CB55AF6B}"/>
              </a:ext>
            </a:extLst>
          </p:cNvPr>
          <p:cNvSpPr/>
          <p:nvPr/>
        </p:nvSpPr>
        <p:spPr>
          <a:xfrm>
            <a:off x="3222119" y="3280033"/>
            <a:ext cx="110867" cy="110867"/>
          </a:xfrm>
          <a:prstGeom prst="ellipse">
            <a:avLst/>
          </a:prstGeom>
          <a:noFill/>
          <a:ln w="158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19" name="Oval 118">
            <a:extLst>
              <a:ext uri="{FF2B5EF4-FFF2-40B4-BE49-F238E27FC236}">
                <a16:creationId xmlns="" xmlns:a16="http://schemas.microsoft.com/office/drawing/2014/main" id="{11419D2D-27B0-2542-BC3D-77F563D93248}"/>
              </a:ext>
            </a:extLst>
          </p:cNvPr>
          <p:cNvSpPr/>
          <p:nvPr/>
        </p:nvSpPr>
        <p:spPr>
          <a:xfrm>
            <a:off x="3269744" y="3314958"/>
            <a:ext cx="110867" cy="110867"/>
          </a:xfrm>
          <a:prstGeom prst="ellipse">
            <a:avLst/>
          </a:prstGeom>
          <a:noFill/>
          <a:ln w="158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60" name="Oval 159">
            <a:extLst>
              <a:ext uri="{FF2B5EF4-FFF2-40B4-BE49-F238E27FC236}">
                <a16:creationId xmlns="" xmlns:a16="http://schemas.microsoft.com/office/drawing/2014/main" id="{E617F697-AD11-7943-8FD7-3A7DEBB18205}"/>
              </a:ext>
            </a:extLst>
          </p:cNvPr>
          <p:cNvSpPr/>
          <p:nvPr/>
        </p:nvSpPr>
        <p:spPr>
          <a:xfrm>
            <a:off x="3618994" y="3508633"/>
            <a:ext cx="110867" cy="110867"/>
          </a:xfrm>
          <a:prstGeom prst="ellipse">
            <a:avLst/>
          </a:prstGeom>
          <a:noFill/>
          <a:ln w="158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61" name="Oval 160">
            <a:extLst>
              <a:ext uri="{FF2B5EF4-FFF2-40B4-BE49-F238E27FC236}">
                <a16:creationId xmlns="" xmlns:a16="http://schemas.microsoft.com/office/drawing/2014/main" id="{1A4A5120-D150-4248-A8D6-27CC435AC712}"/>
              </a:ext>
            </a:extLst>
          </p:cNvPr>
          <p:cNvSpPr/>
          <p:nvPr/>
        </p:nvSpPr>
        <p:spPr>
          <a:xfrm>
            <a:off x="3625344" y="3575308"/>
            <a:ext cx="110867" cy="110867"/>
          </a:xfrm>
          <a:prstGeom prst="ellipse">
            <a:avLst/>
          </a:prstGeom>
          <a:noFill/>
          <a:ln w="158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62" name="Oval 161">
            <a:extLst>
              <a:ext uri="{FF2B5EF4-FFF2-40B4-BE49-F238E27FC236}">
                <a16:creationId xmlns="" xmlns:a16="http://schemas.microsoft.com/office/drawing/2014/main" id="{16FE9531-4A42-3D4E-A812-9F10AB394B45}"/>
              </a:ext>
            </a:extLst>
          </p:cNvPr>
          <p:cNvSpPr/>
          <p:nvPr/>
        </p:nvSpPr>
        <p:spPr>
          <a:xfrm>
            <a:off x="3666619" y="3629283"/>
            <a:ext cx="110867" cy="110867"/>
          </a:xfrm>
          <a:prstGeom prst="ellipse">
            <a:avLst/>
          </a:prstGeom>
          <a:noFill/>
          <a:ln w="158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63" name="Oval 162">
            <a:extLst>
              <a:ext uri="{FF2B5EF4-FFF2-40B4-BE49-F238E27FC236}">
                <a16:creationId xmlns="" xmlns:a16="http://schemas.microsoft.com/office/drawing/2014/main" id="{21A199A9-865C-F64F-911A-9751D4E32E8F}"/>
              </a:ext>
            </a:extLst>
          </p:cNvPr>
          <p:cNvSpPr/>
          <p:nvPr/>
        </p:nvSpPr>
        <p:spPr>
          <a:xfrm>
            <a:off x="4444494" y="4035683"/>
            <a:ext cx="110867" cy="110867"/>
          </a:xfrm>
          <a:prstGeom prst="ellipse">
            <a:avLst/>
          </a:prstGeom>
          <a:noFill/>
          <a:ln w="158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64" name="Oval 163">
            <a:extLst>
              <a:ext uri="{FF2B5EF4-FFF2-40B4-BE49-F238E27FC236}">
                <a16:creationId xmlns="" xmlns:a16="http://schemas.microsoft.com/office/drawing/2014/main" id="{BEE4B9C9-7C37-7E41-8996-51AC70DB6953}"/>
              </a:ext>
            </a:extLst>
          </p:cNvPr>
          <p:cNvSpPr/>
          <p:nvPr/>
        </p:nvSpPr>
        <p:spPr>
          <a:xfrm>
            <a:off x="4003169" y="3724533"/>
            <a:ext cx="110867" cy="110867"/>
          </a:xfrm>
          <a:prstGeom prst="ellipse">
            <a:avLst/>
          </a:prstGeom>
          <a:noFill/>
          <a:ln w="158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65" name="Oval 164">
            <a:extLst>
              <a:ext uri="{FF2B5EF4-FFF2-40B4-BE49-F238E27FC236}">
                <a16:creationId xmlns="" xmlns:a16="http://schemas.microsoft.com/office/drawing/2014/main" id="{9B1C36D3-B35C-2B44-98A0-36205E8345D6}"/>
              </a:ext>
            </a:extLst>
          </p:cNvPr>
          <p:cNvSpPr/>
          <p:nvPr/>
        </p:nvSpPr>
        <p:spPr>
          <a:xfrm>
            <a:off x="4095244" y="3721358"/>
            <a:ext cx="110867" cy="110867"/>
          </a:xfrm>
          <a:prstGeom prst="ellipse">
            <a:avLst/>
          </a:prstGeom>
          <a:noFill/>
          <a:ln w="158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66" name="Oval 165">
            <a:extLst>
              <a:ext uri="{FF2B5EF4-FFF2-40B4-BE49-F238E27FC236}">
                <a16:creationId xmlns="" xmlns:a16="http://schemas.microsoft.com/office/drawing/2014/main" id="{C9789A17-8F23-2043-903E-FD13F6559DD6}"/>
              </a:ext>
            </a:extLst>
          </p:cNvPr>
          <p:cNvSpPr/>
          <p:nvPr/>
        </p:nvSpPr>
        <p:spPr>
          <a:xfrm>
            <a:off x="4088894" y="3826133"/>
            <a:ext cx="110867" cy="110867"/>
          </a:xfrm>
          <a:prstGeom prst="ellipse">
            <a:avLst/>
          </a:prstGeom>
          <a:noFill/>
          <a:ln w="158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67" name="Oval 166">
            <a:extLst>
              <a:ext uri="{FF2B5EF4-FFF2-40B4-BE49-F238E27FC236}">
                <a16:creationId xmlns="" xmlns:a16="http://schemas.microsoft.com/office/drawing/2014/main" id="{FACAC6C9-3499-534C-8474-8CE2762B1A4A}"/>
              </a:ext>
            </a:extLst>
          </p:cNvPr>
          <p:cNvSpPr/>
          <p:nvPr/>
        </p:nvSpPr>
        <p:spPr>
          <a:xfrm>
            <a:off x="4212719" y="3870583"/>
            <a:ext cx="110867" cy="110867"/>
          </a:xfrm>
          <a:prstGeom prst="ellipse">
            <a:avLst/>
          </a:prstGeom>
          <a:noFill/>
          <a:ln w="158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68" name="Oval 167">
            <a:extLst>
              <a:ext uri="{FF2B5EF4-FFF2-40B4-BE49-F238E27FC236}">
                <a16:creationId xmlns="" xmlns:a16="http://schemas.microsoft.com/office/drawing/2014/main" id="{F34AA713-68E7-534B-A2FD-0E2CB4D7945F}"/>
              </a:ext>
            </a:extLst>
          </p:cNvPr>
          <p:cNvSpPr/>
          <p:nvPr/>
        </p:nvSpPr>
        <p:spPr>
          <a:xfrm>
            <a:off x="4841369" y="4216658"/>
            <a:ext cx="110867" cy="110867"/>
          </a:xfrm>
          <a:prstGeom prst="ellipse">
            <a:avLst/>
          </a:prstGeom>
          <a:noFill/>
          <a:ln w="158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86" name="Oval 185">
            <a:extLst>
              <a:ext uri="{FF2B5EF4-FFF2-40B4-BE49-F238E27FC236}">
                <a16:creationId xmlns="" xmlns:a16="http://schemas.microsoft.com/office/drawing/2014/main" id="{E1BEC3E0-8FF4-3345-90BA-6391750A539F}"/>
              </a:ext>
            </a:extLst>
          </p:cNvPr>
          <p:cNvSpPr/>
          <p:nvPr/>
        </p:nvSpPr>
        <p:spPr>
          <a:xfrm>
            <a:off x="4911219" y="4216658"/>
            <a:ext cx="110867" cy="110867"/>
          </a:xfrm>
          <a:prstGeom prst="ellipse">
            <a:avLst/>
          </a:prstGeom>
          <a:noFill/>
          <a:ln w="158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87" name="Oval 186">
            <a:extLst>
              <a:ext uri="{FF2B5EF4-FFF2-40B4-BE49-F238E27FC236}">
                <a16:creationId xmlns="" xmlns:a16="http://schemas.microsoft.com/office/drawing/2014/main" id="{8E1D2440-E7F2-1842-A532-2FDB2B25C4D2}"/>
              </a:ext>
            </a:extLst>
          </p:cNvPr>
          <p:cNvSpPr/>
          <p:nvPr/>
        </p:nvSpPr>
        <p:spPr>
          <a:xfrm>
            <a:off x="5206494" y="4216658"/>
            <a:ext cx="110867" cy="110867"/>
          </a:xfrm>
          <a:prstGeom prst="ellipse">
            <a:avLst/>
          </a:prstGeom>
          <a:noFill/>
          <a:ln w="158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88" name="Oval 187">
            <a:extLst>
              <a:ext uri="{FF2B5EF4-FFF2-40B4-BE49-F238E27FC236}">
                <a16:creationId xmlns="" xmlns:a16="http://schemas.microsoft.com/office/drawing/2014/main" id="{73F63430-21EE-884B-956E-6CBFA379DE58}"/>
              </a:ext>
            </a:extLst>
          </p:cNvPr>
          <p:cNvSpPr/>
          <p:nvPr/>
        </p:nvSpPr>
        <p:spPr>
          <a:xfrm>
            <a:off x="5289044" y="4216658"/>
            <a:ext cx="110867" cy="110867"/>
          </a:xfrm>
          <a:prstGeom prst="ellipse">
            <a:avLst/>
          </a:prstGeom>
          <a:noFill/>
          <a:ln w="158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89" name="Oval 188">
            <a:extLst>
              <a:ext uri="{FF2B5EF4-FFF2-40B4-BE49-F238E27FC236}">
                <a16:creationId xmlns="" xmlns:a16="http://schemas.microsoft.com/office/drawing/2014/main" id="{9B272151-A76A-EE42-ABFD-7246DC73DC4D}"/>
              </a:ext>
            </a:extLst>
          </p:cNvPr>
          <p:cNvSpPr/>
          <p:nvPr/>
        </p:nvSpPr>
        <p:spPr>
          <a:xfrm>
            <a:off x="3304669" y="4540508"/>
            <a:ext cx="110867" cy="110867"/>
          </a:xfrm>
          <a:prstGeom prst="ellipse">
            <a:avLst/>
          </a:prstGeom>
          <a:noFill/>
          <a:ln w="15875">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90" name="Oval 189">
            <a:extLst>
              <a:ext uri="{FF2B5EF4-FFF2-40B4-BE49-F238E27FC236}">
                <a16:creationId xmlns="" xmlns:a16="http://schemas.microsoft.com/office/drawing/2014/main" id="{A5838DB5-7524-D94F-8A6A-F1C007B1E834}"/>
              </a:ext>
            </a:extLst>
          </p:cNvPr>
          <p:cNvSpPr/>
          <p:nvPr/>
        </p:nvSpPr>
        <p:spPr>
          <a:xfrm>
            <a:off x="3196719" y="4540508"/>
            <a:ext cx="110867" cy="110867"/>
          </a:xfrm>
          <a:prstGeom prst="ellipse">
            <a:avLst/>
          </a:prstGeom>
          <a:noFill/>
          <a:ln w="15875">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91" name="Oval 190">
            <a:extLst>
              <a:ext uri="{FF2B5EF4-FFF2-40B4-BE49-F238E27FC236}">
                <a16:creationId xmlns="" xmlns:a16="http://schemas.microsoft.com/office/drawing/2014/main" id="{BAD102C2-0E13-BB44-A335-7D87CC02279F}"/>
              </a:ext>
            </a:extLst>
          </p:cNvPr>
          <p:cNvSpPr/>
          <p:nvPr/>
        </p:nvSpPr>
        <p:spPr>
          <a:xfrm>
            <a:off x="2460119" y="4318258"/>
            <a:ext cx="110867" cy="110867"/>
          </a:xfrm>
          <a:prstGeom prst="ellipse">
            <a:avLst/>
          </a:prstGeom>
          <a:noFill/>
          <a:ln w="15875">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92" name="Oval 191">
            <a:extLst>
              <a:ext uri="{FF2B5EF4-FFF2-40B4-BE49-F238E27FC236}">
                <a16:creationId xmlns="" xmlns:a16="http://schemas.microsoft.com/office/drawing/2014/main" id="{9567B78B-66DB-754B-8658-43ADA7FF8674}"/>
              </a:ext>
            </a:extLst>
          </p:cNvPr>
          <p:cNvSpPr/>
          <p:nvPr/>
        </p:nvSpPr>
        <p:spPr>
          <a:xfrm>
            <a:off x="2380744" y="4318258"/>
            <a:ext cx="110867" cy="110867"/>
          </a:xfrm>
          <a:prstGeom prst="ellipse">
            <a:avLst/>
          </a:prstGeom>
          <a:noFill/>
          <a:ln w="15875">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93" name="Oval 192">
            <a:extLst>
              <a:ext uri="{FF2B5EF4-FFF2-40B4-BE49-F238E27FC236}">
                <a16:creationId xmlns="" xmlns:a16="http://schemas.microsoft.com/office/drawing/2014/main" id="{8E14B2BC-D4ED-8B4E-91A8-A0FF894B9D8A}"/>
              </a:ext>
            </a:extLst>
          </p:cNvPr>
          <p:cNvSpPr/>
          <p:nvPr/>
        </p:nvSpPr>
        <p:spPr>
          <a:xfrm>
            <a:off x="1948944" y="3638808"/>
            <a:ext cx="110867" cy="110867"/>
          </a:xfrm>
          <a:prstGeom prst="ellipse">
            <a:avLst/>
          </a:prstGeom>
          <a:noFill/>
          <a:ln w="15875">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94" name="Oval 193">
            <a:extLst>
              <a:ext uri="{FF2B5EF4-FFF2-40B4-BE49-F238E27FC236}">
                <a16:creationId xmlns="" xmlns:a16="http://schemas.microsoft.com/office/drawing/2014/main" id="{D1D7F3FF-A265-034C-BFD3-B6F1120A776D}"/>
              </a:ext>
            </a:extLst>
          </p:cNvPr>
          <p:cNvSpPr/>
          <p:nvPr/>
        </p:nvSpPr>
        <p:spPr>
          <a:xfrm>
            <a:off x="1688594" y="3299083"/>
            <a:ext cx="110867" cy="110867"/>
          </a:xfrm>
          <a:prstGeom prst="ellipse">
            <a:avLst/>
          </a:prstGeom>
          <a:noFill/>
          <a:ln w="15875">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06" name="Oval 205">
            <a:extLst>
              <a:ext uri="{FF2B5EF4-FFF2-40B4-BE49-F238E27FC236}">
                <a16:creationId xmlns="" xmlns:a16="http://schemas.microsoft.com/office/drawing/2014/main" id="{38D09455-AFEA-A24F-BCAB-0A03749B8DC8}"/>
              </a:ext>
            </a:extLst>
          </p:cNvPr>
          <p:cNvSpPr/>
          <p:nvPr/>
        </p:nvSpPr>
        <p:spPr>
          <a:xfrm>
            <a:off x="1548894" y="2857758"/>
            <a:ext cx="110867" cy="110867"/>
          </a:xfrm>
          <a:prstGeom prst="ellipse">
            <a:avLst/>
          </a:prstGeom>
          <a:noFill/>
          <a:ln w="15875">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07" name="object 34">
            <a:extLst>
              <a:ext uri="{FF2B5EF4-FFF2-40B4-BE49-F238E27FC236}">
                <a16:creationId xmlns="" xmlns:a16="http://schemas.microsoft.com/office/drawing/2014/main" id="{AD3213FD-64AE-2746-8F76-F13F938F9619}"/>
              </a:ext>
            </a:extLst>
          </p:cNvPr>
          <p:cNvSpPr txBox="1"/>
          <p:nvPr/>
        </p:nvSpPr>
        <p:spPr>
          <a:xfrm>
            <a:off x="1101351" y="4882186"/>
            <a:ext cx="246380" cy="184666"/>
          </a:xfrm>
          <a:prstGeom prst="rect">
            <a:avLst/>
          </a:prstGeom>
        </p:spPr>
        <p:txBody>
          <a:bodyPr vert="horz" wrap="square" lIns="0" tIns="0" rIns="0" bIns="0" rtlCol="0">
            <a:spAutoFit/>
          </a:bodyPr>
          <a:lstStyle/>
          <a:p>
            <a:pPr algn="ctr">
              <a:spcBef>
                <a:spcPts val="133"/>
              </a:spcBef>
            </a:pPr>
            <a:r>
              <a:rPr lang="en-GB" sz="1200" spc="-7" dirty="0">
                <a:latin typeface="Arial"/>
                <a:cs typeface="Arial"/>
              </a:rPr>
              <a:t>0</a:t>
            </a:r>
            <a:endParaRPr lang="en-GB" sz="1200" dirty="0">
              <a:latin typeface="Arial"/>
              <a:cs typeface="Arial"/>
            </a:endParaRPr>
          </a:p>
        </p:txBody>
      </p:sp>
      <p:sp>
        <p:nvSpPr>
          <p:cNvPr id="208" name="object 34">
            <a:extLst>
              <a:ext uri="{FF2B5EF4-FFF2-40B4-BE49-F238E27FC236}">
                <a16:creationId xmlns="" xmlns:a16="http://schemas.microsoft.com/office/drawing/2014/main" id="{A72A317C-2A41-1543-962B-DE81902041A3}"/>
              </a:ext>
            </a:extLst>
          </p:cNvPr>
          <p:cNvSpPr txBox="1"/>
          <p:nvPr/>
        </p:nvSpPr>
        <p:spPr>
          <a:xfrm>
            <a:off x="1329951" y="4882186"/>
            <a:ext cx="246380" cy="184666"/>
          </a:xfrm>
          <a:prstGeom prst="rect">
            <a:avLst/>
          </a:prstGeom>
        </p:spPr>
        <p:txBody>
          <a:bodyPr vert="horz" wrap="square" lIns="0" tIns="0" rIns="0" bIns="0" rtlCol="0">
            <a:spAutoFit/>
          </a:bodyPr>
          <a:lstStyle/>
          <a:p>
            <a:pPr algn="ctr">
              <a:spcBef>
                <a:spcPts val="133"/>
              </a:spcBef>
            </a:pPr>
            <a:r>
              <a:rPr lang="en-GB" sz="1200" spc="-7" dirty="0">
                <a:latin typeface="Arial"/>
                <a:cs typeface="Arial"/>
              </a:rPr>
              <a:t>1</a:t>
            </a:r>
            <a:endParaRPr lang="en-GB" sz="1200" dirty="0">
              <a:latin typeface="Arial"/>
              <a:cs typeface="Arial"/>
            </a:endParaRPr>
          </a:p>
        </p:txBody>
      </p:sp>
      <p:sp>
        <p:nvSpPr>
          <p:cNvPr id="209" name="object 34">
            <a:extLst>
              <a:ext uri="{FF2B5EF4-FFF2-40B4-BE49-F238E27FC236}">
                <a16:creationId xmlns="" xmlns:a16="http://schemas.microsoft.com/office/drawing/2014/main" id="{ECE6D28E-8E50-1442-A235-21F6BA5E6FC1}"/>
              </a:ext>
            </a:extLst>
          </p:cNvPr>
          <p:cNvSpPr txBox="1"/>
          <p:nvPr/>
        </p:nvSpPr>
        <p:spPr>
          <a:xfrm>
            <a:off x="1549026" y="4882186"/>
            <a:ext cx="246380" cy="184666"/>
          </a:xfrm>
          <a:prstGeom prst="rect">
            <a:avLst/>
          </a:prstGeom>
        </p:spPr>
        <p:txBody>
          <a:bodyPr vert="horz" wrap="square" lIns="0" tIns="0" rIns="0" bIns="0" rtlCol="0">
            <a:spAutoFit/>
          </a:bodyPr>
          <a:lstStyle/>
          <a:p>
            <a:pPr algn="ctr">
              <a:spcBef>
                <a:spcPts val="133"/>
              </a:spcBef>
            </a:pPr>
            <a:r>
              <a:rPr lang="en-GB" sz="1200" spc="-7" dirty="0">
                <a:latin typeface="Arial"/>
                <a:cs typeface="Arial"/>
              </a:rPr>
              <a:t>2</a:t>
            </a:r>
            <a:endParaRPr lang="en-GB" sz="1200" dirty="0">
              <a:latin typeface="Arial"/>
              <a:cs typeface="Arial"/>
            </a:endParaRPr>
          </a:p>
        </p:txBody>
      </p:sp>
      <p:sp>
        <p:nvSpPr>
          <p:cNvPr id="210" name="object 34">
            <a:extLst>
              <a:ext uri="{FF2B5EF4-FFF2-40B4-BE49-F238E27FC236}">
                <a16:creationId xmlns="" xmlns:a16="http://schemas.microsoft.com/office/drawing/2014/main" id="{2A37C0EF-46E7-6446-9694-0102333166C1}"/>
              </a:ext>
            </a:extLst>
          </p:cNvPr>
          <p:cNvSpPr txBox="1"/>
          <p:nvPr/>
        </p:nvSpPr>
        <p:spPr>
          <a:xfrm>
            <a:off x="3752476" y="4882186"/>
            <a:ext cx="246380" cy="184666"/>
          </a:xfrm>
          <a:prstGeom prst="rect">
            <a:avLst/>
          </a:prstGeom>
        </p:spPr>
        <p:txBody>
          <a:bodyPr vert="horz" wrap="square" lIns="0" tIns="0" rIns="0" bIns="0" rtlCol="0">
            <a:spAutoFit/>
          </a:bodyPr>
          <a:lstStyle/>
          <a:p>
            <a:pPr algn="ctr">
              <a:spcBef>
                <a:spcPts val="133"/>
              </a:spcBef>
            </a:pPr>
            <a:r>
              <a:rPr lang="en-GB" sz="1200" spc="-7" dirty="0">
                <a:latin typeface="Arial"/>
                <a:cs typeface="Arial"/>
              </a:rPr>
              <a:t>12</a:t>
            </a:r>
            <a:endParaRPr lang="en-GB" sz="1200" dirty="0">
              <a:latin typeface="Arial"/>
              <a:cs typeface="Arial"/>
            </a:endParaRPr>
          </a:p>
        </p:txBody>
      </p:sp>
      <p:sp>
        <p:nvSpPr>
          <p:cNvPr id="211" name="object 34">
            <a:extLst>
              <a:ext uri="{FF2B5EF4-FFF2-40B4-BE49-F238E27FC236}">
                <a16:creationId xmlns="" xmlns:a16="http://schemas.microsoft.com/office/drawing/2014/main" id="{BF358307-BA1C-FD4C-BFBB-97C14863DDC2}"/>
              </a:ext>
            </a:extLst>
          </p:cNvPr>
          <p:cNvSpPr txBox="1"/>
          <p:nvPr/>
        </p:nvSpPr>
        <p:spPr>
          <a:xfrm>
            <a:off x="1774451" y="4882186"/>
            <a:ext cx="246380" cy="184666"/>
          </a:xfrm>
          <a:prstGeom prst="rect">
            <a:avLst/>
          </a:prstGeom>
        </p:spPr>
        <p:txBody>
          <a:bodyPr vert="horz" wrap="square" lIns="0" tIns="0" rIns="0" bIns="0" rtlCol="0">
            <a:spAutoFit/>
          </a:bodyPr>
          <a:lstStyle/>
          <a:p>
            <a:pPr algn="ctr">
              <a:spcBef>
                <a:spcPts val="133"/>
              </a:spcBef>
            </a:pPr>
            <a:r>
              <a:rPr lang="en-GB" sz="1200" spc="-7" dirty="0">
                <a:latin typeface="Arial"/>
                <a:cs typeface="Arial"/>
              </a:rPr>
              <a:t>3</a:t>
            </a:r>
            <a:endParaRPr lang="en-GB" sz="1200" dirty="0">
              <a:latin typeface="Arial"/>
              <a:cs typeface="Arial"/>
            </a:endParaRPr>
          </a:p>
        </p:txBody>
      </p:sp>
      <p:sp>
        <p:nvSpPr>
          <p:cNvPr id="212" name="object 34">
            <a:extLst>
              <a:ext uri="{FF2B5EF4-FFF2-40B4-BE49-F238E27FC236}">
                <a16:creationId xmlns="" xmlns:a16="http://schemas.microsoft.com/office/drawing/2014/main" id="{9B2A26DF-2B2D-9A43-A0C8-ED68853AEA1F}"/>
              </a:ext>
            </a:extLst>
          </p:cNvPr>
          <p:cNvSpPr txBox="1"/>
          <p:nvPr/>
        </p:nvSpPr>
        <p:spPr>
          <a:xfrm>
            <a:off x="1993526" y="4882186"/>
            <a:ext cx="246380" cy="184666"/>
          </a:xfrm>
          <a:prstGeom prst="rect">
            <a:avLst/>
          </a:prstGeom>
        </p:spPr>
        <p:txBody>
          <a:bodyPr vert="horz" wrap="square" lIns="0" tIns="0" rIns="0" bIns="0" rtlCol="0">
            <a:spAutoFit/>
          </a:bodyPr>
          <a:lstStyle/>
          <a:p>
            <a:pPr algn="ctr">
              <a:spcBef>
                <a:spcPts val="133"/>
              </a:spcBef>
            </a:pPr>
            <a:r>
              <a:rPr lang="en-GB" sz="1200" spc="-7" dirty="0">
                <a:latin typeface="Arial"/>
                <a:cs typeface="Arial"/>
              </a:rPr>
              <a:t>4</a:t>
            </a:r>
            <a:endParaRPr lang="en-GB" sz="1200" dirty="0">
              <a:latin typeface="Arial"/>
              <a:cs typeface="Arial"/>
            </a:endParaRPr>
          </a:p>
        </p:txBody>
      </p:sp>
      <p:sp>
        <p:nvSpPr>
          <p:cNvPr id="213" name="object 34">
            <a:extLst>
              <a:ext uri="{FF2B5EF4-FFF2-40B4-BE49-F238E27FC236}">
                <a16:creationId xmlns="" xmlns:a16="http://schemas.microsoft.com/office/drawing/2014/main" id="{F0EE7CF2-D45D-2B42-A210-8F05BB0A2BC7}"/>
              </a:ext>
            </a:extLst>
          </p:cNvPr>
          <p:cNvSpPr txBox="1"/>
          <p:nvPr/>
        </p:nvSpPr>
        <p:spPr>
          <a:xfrm>
            <a:off x="2222126" y="4882186"/>
            <a:ext cx="246380" cy="184666"/>
          </a:xfrm>
          <a:prstGeom prst="rect">
            <a:avLst/>
          </a:prstGeom>
        </p:spPr>
        <p:txBody>
          <a:bodyPr vert="horz" wrap="square" lIns="0" tIns="0" rIns="0" bIns="0" rtlCol="0">
            <a:spAutoFit/>
          </a:bodyPr>
          <a:lstStyle/>
          <a:p>
            <a:pPr algn="ctr">
              <a:spcBef>
                <a:spcPts val="133"/>
              </a:spcBef>
            </a:pPr>
            <a:r>
              <a:rPr lang="en-GB" sz="1200" spc="-7" dirty="0">
                <a:latin typeface="Arial"/>
                <a:cs typeface="Arial"/>
              </a:rPr>
              <a:t>5</a:t>
            </a:r>
            <a:endParaRPr lang="en-GB" sz="1200" dirty="0">
              <a:latin typeface="Arial"/>
              <a:cs typeface="Arial"/>
            </a:endParaRPr>
          </a:p>
        </p:txBody>
      </p:sp>
      <p:sp>
        <p:nvSpPr>
          <p:cNvPr id="214" name="object 34">
            <a:extLst>
              <a:ext uri="{FF2B5EF4-FFF2-40B4-BE49-F238E27FC236}">
                <a16:creationId xmlns="" xmlns:a16="http://schemas.microsoft.com/office/drawing/2014/main" id="{D896A23C-2F6E-4346-A57D-BC61BC42127A}"/>
              </a:ext>
            </a:extLst>
          </p:cNvPr>
          <p:cNvSpPr txBox="1"/>
          <p:nvPr/>
        </p:nvSpPr>
        <p:spPr>
          <a:xfrm>
            <a:off x="2428501" y="4882186"/>
            <a:ext cx="246380" cy="184666"/>
          </a:xfrm>
          <a:prstGeom prst="rect">
            <a:avLst/>
          </a:prstGeom>
        </p:spPr>
        <p:txBody>
          <a:bodyPr vert="horz" wrap="square" lIns="0" tIns="0" rIns="0" bIns="0" rtlCol="0">
            <a:spAutoFit/>
          </a:bodyPr>
          <a:lstStyle/>
          <a:p>
            <a:pPr algn="ctr">
              <a:spcBef>
                <a:spcPts val="133"/>
              </a:spcBef>
            </a:pPr>
            <a:r>
              <a:rPr lang="en-GB" sz="1200" spc="-7" dirty="0">
                <a:latin typeface="Arial"/>
                <a:cs typeface="Arial"/>
              </a:rPr>
              <a:t>6</a:t>
            </a:r>
            <a:endParaRPr lang="en-GB" sz="1200" dirty="0">
              <a:latin typeface="Arial"/>
              <a:cs typeface="Arial"/>
            </a:endParaRPr>
          </a:p>
        </p:txBody>
      </p:sp>
      <p:sp>
        <p:nvSpPr>
          <p:cNvPr id="215" name="object 34">
            <a:extLst>
              <a:ext uri="{FF2B5EF4-FFF2-40B4-BE49-F238E27FC236}">
                <a16:creationId xmlns="" xmlns:a16="http://schemas.microsoft.com/office/drawing/2014/main" id="{CE19D264-78ED-3643-A93E-BABB31121D5D}"/>
              </a:ext>
            </a:extLst>
          </p:cNvPr>
          <p:cNvSpPr txBox="1"/>
          <p:nvPr/>
        </p:nvSpPr>
        <p:spPr>
          <a:xfrm>
            <a:off x="2660276" y="4882186"/>
            <a:ext cx="246380" cy="184666"/>
          </a:xfrm>
          <a:prstGeom prst="rect">
            <a:avLst/>
          </a:prstGeom>
        </p:spPr>
        <p:txBody>
          <a:bodyPr vert="horz" wrap="square" lIns="0" tIns="0" rIns="0" bIns="0" rtlCol="0">
            <a:spAutoFit/>
          </a:bodyPr>
          <a:lstStyle/>
          <a:p>
            <a:pPr algn="ctr">
              <a:spcBef>
                <a:spcPts val="133"/>
              </a:spcBef>
            </a:pPr>
            <a:r>
              <a:rPr lang="en-GB" sz="1200" spc="-7" dirty="0">
                <a:latin typeface="Arial"/>
                <a:cs typeface="Arial"/>
              </a:rPr>
              <a:t>7</a:t>
            </a:r>
            <a:endParaRPr lang="en-GB" sz="1200" dirty="0">
              <a:latin typeface="Arial"/>
              <a:cs typeface="Arial"/>
            </a:endParaRPr>
          </a:p>
        </p:txBody>
      </p:sp>
      <p:sp>
        <p:nvSpPr>
          <p:cNvPr id="216" name="object 34">
            <a:extLst>
              <a:ext uri="{FF2B5EF4-FFF2-40B4-BE49-F238E27FC236}">
                <a16:creationId xmlns="" xmlns:a16="http://schemas.microsoft.com/office/drawing/2014/main" id="{EAB7C941-24BE-F549-9198-C5205C3F197C}"/>
              </a:ext>
            </a:extLst>
          </p:cNvPr>
          <p:cNvSpPr txBox="1"/>
          <p:nvPr/>
        </p:nvSpPr>
        <p:spPr>
          <a:xfrm>
            <a:off x="2873001" y="4882186"/>
            <a:ext cx="246380" cy="184666"/>
          </a:xfrm>
          <a:prstGeom prst="rect">
            <a:avLst/>
          </a:prstGeom>
        </p:spPr>
        <p:txBody>
          <a:bodyPr vert="horz" wrap="square" lIns="0" tIns="0" rIns="0" bIns="0" rtlCol="0">
            <a:spAutoFit/>
          </a:bodyPr>
          <a:lstStyle/>
          <a:p>
            <a:pPr algn="ctr">
              <a:spcBef>
                <a:spcPts val="133"/>
              </a:spcBef>
            </a:pPr>
            <a:r>
              <a:rPr lang="en-GB" sz="1200" spc="-7" dirty="0">
                <a:latin typeface="Arial"/>
                <a:cs typeface="Arial"/>
              </a:rPr>
              <a:t>8</a:t>
            </a:r>
            <a:endParaRPr lang="en-GB" sz="1200" dirty="0">
              <a:latin typeface="Arial"/>
              <a:cs typeface="Arial"/>
            </a:endParaRPr>
          </a:p>
        </p:txBody>
      </p:sp>
      <p:sp>
        <p:nvSpPr>
          <p:cNvPr id="217" name="object 34">
            <a:extLst>
              <a:ext uri="{FF2B5EF4-FFF2-40B4-BE49-F238E27FC236}">
                <a16:creationId xmlns="" xmlns:a16="http://schemas.microsoft.com/office/drawing/2014/main" id="{40C8EE65-9012-0E4B-B772-D907DFCD0B90}"/>
              </a:ext>
            </a:extLst>
          </p:cNvPr>
          <p:cNvSpPr txBox="1"/>
          <p:nvPr/>
        </p:nvSpPr>
        <p:spPr>
          <a:xfrm>
            <a:off x="3092076" y="4882186"/>
            <a:ext cx="246380" cy="184666"/>
          </a:xfrm>
          <a:prstGeom prst="rect">
            <a:avLst/>
          </a:prstGeom>
        </p:spPr>
        <p:txBody>
          <a:bodyPr vert="horz" wrap="square" lIns="0" tIns="0" rIns="0" bIns="0" rtlCol="0">
            <a:spAutoFit/>
          </a:bodyPr>
          <a:lstStyle/>
          <a:p>
            <a:pPr algn="ctr">
              <a:spcBef>
                <a:spcPts val="133"/>
              </a:spcBef>
            </a:pPr>
            <a:r>
              <a:rPr lang="en-GB" sz="1200" spc="-7" dirty="0">
                <a:latin typeface="Arial"/>
                <a:cs typeface="Arial"/>
              </a:rPr>
              <a:t>9</a:t>
            </a:r>
            <a:endParaRPr lang="en-GB" sz="1200" dirty="0">
              <a:latin typeface="Arial"/>
              <a:cs typeface="Arial"/>
            </a:endParaRPr>
          </a:p>
        </p:txBody>
      </p:sp>
      <p:sp>
        <p:nvSpPr>
          <p:cNvPr id="218" name="object 34">
            <a:extLst>
              <a:ext uri="{FF2B5EF4-FFF2-40B4-BE49-F238E27FC236}">
                <a16:creationId xmlns="" xmlns:a16="http://schemas.microsoft.com/office/drawing/2014/main" id="{00004364-8D24-464E-A67C-F29944D92900}"/>
              </a:ext>
            </a:extLst>
          </p:cNvPr>
          <p:cNvSpPr txBox="1"/>
          <p:nvPr/>
        </p:nvSpPr>
        <p:spPr>
          <a:xfrm>
            <a:off x="3314326" y="4882186"/>
            <a:ext cx="246380" cy="184666"/>
          </a:xfrm>
          <a:prstGeom prst="rect">
            <a:avLst/>
          </a:prstGeom>
        </p:spPr>
        <p:txBody>
          <a:bodyPr vert="horz" wrap="square" lIns="0" tIns="0" rIns="0" bIns="0" rtlCol="0">
            <a:spAutoFit/>
          </a:bodyPr>
          <a:lstStyle/>
          <a:p>
            <a:pPr algn="ctr">
              <a:spcBef>
                <a:spcPts val="133"/>
              </a:spcBef>
            </a:pPr>
            <a:r>
              <a:rPr lang="en-GB" sz="1200" spc="-7" dirty="0">
                <a:latin typeface="Arial"/>
                <a:cs typeface="Arial"/>
              </a:rPr>
              <a:t>10</a:t>
            </a:r>
            <a:endParaRPr lang="en-GB" sz="1200" dirty="0">
              <a:latin typeface="Arial"/>
              <a:cs typeface="Arial"/>
            </a:endParaRPr>
          </a:p>
        </p:txBody>
      </p:sp>
      <p:sp>
        <p:nvSpPr>
          <p:cNvPr id="219" name="object 34">
            <a:extLst>
              <a:ext uri="{FF2B5EF4-FFF2-40B4-BE49-F238E27FC236}">
                <a16:creationId xmlns="" xmlns:a16="http://schemas.microsoft.com/office/drawing/2014/main" id="{C965A39A-962F-1C43-A4C7-71A2951511FF}"/>
              </a:ext>
            </a:extLst>
          </p:cNvPr>
          <p:cNvSpPr txBox="1"/>
          <p:nvPr/>
        </p:nvSpPr>
        <p:spPr>
          <a:xfrm>
            <a:off x="3536576" y="4882186"/>
            <a:ext cx="246380" cy="184666"/>
          </a:xfrm>
          <a:prstGeom prst="rect">
            <a:avLst/>
          </a:prstGeom>
        </p:spPr>
        <p:txBody>
          <a:bodyPr vert="horz" wrap="square" lIns="0" tIns="0" rIns="0" bIns="0" rtlCol="0">
            <a:spAutoFit/>
          </a:bodyPr>
          <a:lstStyle/>
          <a:p>
            <a:pPr algn="ctr">
              <a:spcBef>
                <a:spcPts val="133"/>
              </a:spcBef>
            </a:pPr>
            <a:r>
              <a:rPr lang="en-GB" sz="1200" spc="-7" dirty="0">
                <a:latin typeface="Arial"/>
                <a:cs typeface="Arial"/>
              </a:rPr>
              <a:t>11</a:t>
            </a:r>
            <a:endParaRPr lang="en-GB" sz="1200" dirty="0">
              <a:latin typeface="Arial"/>
              <a:cs typeface="Arial"/>
            </a:endParaRPr>
          </a:p>
        </p:txBody>
      </p:sp>
      <p:sp>
        <p:nvSpPr>
          <p:cNvPr id="220" name="object 34">
            <a:extLst>
              <a:ext uri="{FF2B5EF4-FFF2-40B4-BE49-F238E27FC236}">
                <a16:creationId xmlns="" xmlns:a16="http://schemas.microsoft.com/office/drawing/2014/main" id="{D88EA46A-D2F0-9D49-A5AF-138AE2C31DEF}"/>
              </a:ext>
            </a:extLst>
          </p:cNvPr>
          <p:cNvSpPr txBox="1"/>
          <p:nvPr/>
        </p:nvSpPr>
        <p:spPr>
          <a:xfrm>
            <a:off x="5724151" y="4882186"/>
            <a:ext cx="246380" cy="184666"/>
          </a:xfrm>
          <a:prstGeom prst="rect">
            <a:avLst/>
          </a:prstGeom>
        </p:spPr>
        <p:txBody>
          <a:bodyPr vert="horz" wrap="square" lIns="0" tIns="0" rIns="0" bIns="0" rtlCol="0">
            <a:spAutoFit/>
          </a:bodyPr>
          <a:lstStyle/>
          <a:p>
            <a:pPr algn="ctr">
              <a:spcBef>
                <a:spcPts val="133"/>
              </a:spcBef>
            </a:pPr>
            <a:r>
              <a:rPr lang="en-GB" sz="1200" spc="-7" dirty="0">
                <a:latin typeface="Arial"/>
                <a:cs typeface="Arial"/>
              </a:rPr>
              <a:t>21</a:t>
            </a:r>
            <a:endParaRPr lang="en-GB" sz="1200" dirty="0">
              <a:latin typeface="Arial"/>
              <a:cs typeface="Arial"/>
            </a:endParaRPr>
          </a:p>
        </p:txBody>
      </p:sp>
      <p:sp>
        <p:nvSpPr>
          <p:cNvPr id="221" name="object 34">
            <a:extLst>
              <a:ext uri="{FF2B5EF4-FFF2-40B4-BE49-F238E27FC236}">
                <a16:creationId xmlns="" xmlns:a16="http://schemas.microsoft.com/office/drawing/2014/main" id="{0E4F003A-2073-904A-97D2-D5F388AA7F93}"/>
              </a:ext>
            </a:extLst>
          </p:cNvPr>
          <p:cNvSpPr txBox="1"/>
          <p:nvPr/>
        </p:nvSpPr>
        <p:spPr>
          <a:xfrm>
            <a:off x="5520951" y="4882186"/>
            <a:ext cx="246380" cy="184666"/>
          </a:xfrm>
          <a:prstGeom prst="rect">
            <a:avLst/>
          </a:prstGeom>
        </p:spPr>
        <p:txBody>
          <a:bodyPr vert="horz" wrap="square" lIns="0" tIns="0" rIns="0" bIns="0" rtlCol="0">
            <a:spAutoFit/>
          </a:bodyPr>
          <a:lstStyle/>
          <a:p>
            <a:pPr algn="ctr">
              <a:spcBef>
                <a:spcPts val="133"/>
              </a:spcBef>
            </a:pPr>
            <a:r>
              <a:rPr lang="en-GB" sz="1200" spc="-7" dirty="0">
                <a:latin typeface="Arial"/>
                <a:cs typeface="Arial"/>
              </a:rPr>
              <a:t>20</a:t>
            </a:r>
            <a:endParaRPr lang="en-GB" sz="1200" dirty="0">
              <a:latin typeface="Arial"/>
              <a:cs typeface="Arial"/>
            </a:endParaRPr>
          </a:p>
        </p:txBody>
      </p:sp>
      <p:sp>
        <p:nvSpPr>
          <p:cNvPr id="222" name="object 34">
            <a:extLst>
              <a:ext uri="{FF2B5EF4-FFF2-40B4-BE49-F238E27FC236}">
                <a16:creationId xmlns="" xmlns:a16="http://schemas.microsoft.com/office/drawing/2014/main" id="{21251E2F-F26B-2F43-A4DF-172793D3D5CF}"/>
              </a:ext>
            </a:extLst>
          </p:cNvPr>
          <p:cNvSpPr txBox="1"/>
          <p:nvPr/>
        </p:nvSpPr>
        <p:spPr>
          <a:xfrm>
            <a:off x="5289176" y="4882186"/>
            <a:ext cx="246380" cy="184666"/>
          </a:xfrm>
          <a:prstGeom prst="rect">
            <a:avLst/>
          </a:prstGeom>
        </p:spPr>
        <p:txBody>
          <a:bodyPr vert="horz" wrap="square" lIns="0" tIns="0" rIns="0" bIns="0" rtlCol="0">
            <a:spAutoFit/>
          </a:bodyPr>
          <a:lstStyle/>
          <a:p>
            <a:pPr algn="ctr">
              <a:spcBef>
                <a:spcPts val="133"/>
              </a:spcBef>
            </a:pPr>
            <a:r>
              <a:rPr lang="en-GB" sz="1200" spc="-7" dirty="0">
                <a:latin typeface="Arial"/>
                <a:cs typeface="Arial"/>
              </a:rPr>
              <a:t>19</a:t>
            </a:r>
            <a:endParaRPr lang="en-GB" sz="1200" dirty="0">
              <a:latin typeface="Arial"/>
              <a:cs typeface="Arial"/>
            </a:endParaRPr>
          </a:p>
        </p:txBody>
      </p:sp>
      <p:sp>
        <p:nvSpPr>
          <p:cNvPr id="223" name="object 34">
            <a:extLst>
              <a:ext uri="{FF2B5EF4-FFF2-40B4-BE49-F238E27FC236}">
                <a16:creationId xmlns="" xmlns:a16="http://schemas.microsoft.com/office/drawing/2014/main" id="{0D254B9E-EA08-5748-A48D-0CDD6BDDD2A2}"/>
              </a:ext>
            </a:extLst>
          </p:cNvPr>
          <p:cNvSpPr txBox="1"/>
          <p:nvPr/>
        </p:nvSpPr>
        <p:spPr>
          <a:xfrm>
            <a:off x="5063751" y="4882186"/>
            <a:ext cx="246380" cy="184666"/>
          </a:xfrm>
          <a:prstGeom prst="rect">
            <a:avLst/>
          </a:prstGeom>
        </p:spPr>
        <p:txBody>
          <a:bodyPr vert="horz" wrap="square" lIns="0" tIns="0" rIns="0" bIns="0" rtlCol="0">
            <a:spAutoFit/>
          </a:bodyPr>
          <a:lstStyle/>
          <a:p>
            <a:pPr algn="ctr">
              <a:spcBef>
                <a:spcPts val="133"/>
              </a:spcBef>
            </a:pPr>
            <a:r>
              <a:rPr lang="en-GB" sz="1200" spc="-7" dirty="0">
                <a:latin typeface="Arial"/>
                <a:cs typeface="Arial"/>
              </a:rPr>
              <a:t>18</a:t>
            </a:r>
            <a:endParaRPr lang="en-GB" sz="1200" dirty="0">
              <a:latin typeface="Arial"/>
              <a:cs typeface="Arial"/>
            </a:endParaRPr>
          </a:p>
        </p:txBody>
      </p:sp>
      <p:sp>
        <p:nvSpPr>
          <p:cNvPr id="224" name="object 34">
            <a:extLst>
              <a:ext uri="{FF2B5EF4-FFF2-40B4-BE49-F238E27FC236}">
                <a16:creationId xmlns="" xmlns:a16="http://schemas.microsoft.com/office/drawing/2014/main" id="{9EC1DFA9-8339-3B49-B071-196E2DFE44DF}"/>
              </a:ext>
            </a:extLst>
          </p:cNvPr>
          <p:cNvSpPr txBox="1"/>
          <p:nvPr/>
        </p:nvSpPr>
        <p:spPr>
          <a:xfrm>
            <a:off x="4847851" y="4882186"/>
            <a:ext cx="246380" cy="184666"/>
          </a:xfrm>
          <a:prstGeom prst="rect">
            <a:avLst/>
          </a:prstGeom>
        </p:spPr>
        <p:txBody>
          <a:bodyPr vert="horz" wrap="square" lIns="0" tIns="0" rIns="0" bIns="0" rtlCol="0">
            <a:spAutoFit/>
          </a:bodyPr>
          <a:lstStyle/>
          <a:p>
            <a:pPr algn="ctr">
              <a:spcBef>
                <a:spcPts val="133"/>
              </a:spcBef>
            </a:pPr>
            <a:r>
              <a:rPr lang="en-GB" sz="1200" spc="-7" dirty="0">
                <a:latin typeface="Arial"/>
                <a:cs typeface="Arial"/>
              </a:rPr>
              <a:t>17</a:t>
            </a:r>
            <a:endParaRPr lang="en-GB" sz="1200" dirty="0">
              <a:latin typeface="Arial"/>
              <a:cs typeface="Arial"/>
            </a:endParaRPr>
          </a:p>
        </p:txBody>
      </p:sp>
      <p:sp>
        <p:nvSpPr>
          <p:cNvPr id="225" name="object 34">
            <a:extLst>
              <a:ext uri="{FF2B5EF4-FFF2-40B4-BE49-F238E27FC236}">
                <a16:creationId xmlns="" xmlns:a16="http://schemas.microsoft.com/office/drawing/2014/main" id="{CA5D3D5A-B537-714D-A8BD-AEEFE9ADD8C3}"/>
              </a:ext>
            </a:extLst>
          </p:cNvPr>
          <p:cNvSpPr txBox="1"/>
          <p:nvPr/>
        </p:nvSpPr>
        <p:spPr>
          <a:xfrm>
            <a:off x="4628776" y="4882186"/>
            <a:ext cx="246380" cy="184666"/>
          </a:xfrm>
          <a:prstGeom prst="rect">
            <a:avLst/>
          </a:prstGeom>
        </p:spPr>
        <p:txBody>
          <a:bodyPr vert="horz" wrap="square" lIns="0" tIns="0" rIns="0" bIns="0" rtlCol="0">
            <a:spAutoFit/>
          </a:bodyPr>
          <a:lstStyle/>
          <a:p>
            <a:pPr algn="ctr">
              <a:spcBef>
                <a:spcPts val="133"/>
              </a:spcBef>
            </a:pPr>
            <a:r>
              <a:rPr lang="en-GB" sz="1200" spc="-7" dirty="0">
                <a:latin typeface="Arial"/>
                <a:cs typeface="Arial"/>
              </a:rPr>
              <a:t>16</a:t>
            </a:r>
            <a:endParaRPr lang="en-GB" sz="1200" dirty="0">
              <a:latin typeface="Arial"/>
              <a:cs typeface="Arial"/>
            </a:endParaRPr>
          </a:p>
        </p:txBody>
      </p:sp>
      <p:sp>
        <p:nvSpPr>
          <p:cNvPr id="226" name="object 34">
            <a:extLst>
              <a:ext uri="{FF2B5EF4-FFF2-40B4-BE49-F238E27FC236}">
                <a16:creationId xmlns="" xmlns:a16="http://schemas.microsoft.com/office/drawing/2014/main" id="{F35E6B0D-596F-2D4E-9E85-704479018ED4}"/>
              </a:ext>
            </a:extLst>
          </p:cNvPr>
          <p:cNvSpPr txBox="1"/>
          <p:nvPr/>
        </p:nvSpPr>
        <p:spPr>
          <a:xfrm>
            <a:off x="4412876" y="4882186"/>
            <a:ext cx="246380" cy="184666"/>
          </a:xfrm>
          <a:prstGeom prst="rect">
            <a:avLst/>
          </a:prstGeom>
        </p:spPr>
        <p:txBody>
          <a:bodyPr vert="horz" wrap="square" lIns="0" tIns="0" rIns="0" bIns="0" rtlCol="0">
            <a:spAutoFit/>
          </a:bodyPr>
          <a:lstStyle/>
          <a:p>
            <a:pPr algn="ctr">
              <a:spcBef>
                <a:spcPts val="133"/>
              </a:spcBef>
            </a:pPr>
            <a:r>
              <a:rPr lang="en-GB" sz="1200" spc="-7" dirty="0">
                <a:latin typeface="Arial"/>
                <a:cs typeface="Arial"/>
              </a:rPr>
              <a:t>15</a:t>
            </a:r>
            <a:endParaRPr lang="en-GB" sz="1200" dirty="0">
              <a:latin typeface="Arial"/>
              <a:cs typeface="Arial"/>
            </a:endParaRPr>
          </a:p>
        </p:txBody>
      </p:sp>
      <p:sp>
        <p:nvSpPr>
          <p:cNvPr id="227" name="object 34">
            <a:extLst>
              <a:ext uri="{FF2B5EF4-FFF2-40B4-BE49-F238E27FC236}">
                <a16:creationId xmlns="" xmlns:a16="http://schemas.microsoft.com/office/drawing/2014/main" id="{18E86D9E-DF85-F846-B4C0-80540F125D64}"/>
              </a:ext>
            </a:extLst>
          </p:cNvPr>
          <p:cNvSpPr txBox="1"/>
          <p:nvPr/>
        </p:nvSpPr>
        <p:spPr>
          <a:xfrm>
            <a:off x="4196976" y="4882186"/>
            <a:ext cx="246380" cy="184666"/>
          </a:xfrm>
          <a:prstGeom prst="rect">
            <a:avLst/>
          </a:prstGeom>
        </p:spPr>
        <p:txBody>
          <a:bodyPr vert="horz" wrap="square" lIns="0" tIns="0" rIns="0" bIns="0" rtlCol="0">
            <a:spAutoFit/>
          </a:bodyPr>
          <a:lstStyle/>
          <a:p>
            <a:pPr algn="ctr">
              <a:spcBef>
                <a:spcPts val="133"/>
              </a:spcBef>
            </a:pPr>
            <a:r>
              <a:rPr lang="en-GB" sz="1200" spc="-7" dirty="0">
                <a:latin typeface="Arial"/>
                <a:cs typeface="Arial"/>
              </a:rPr>
              <a:t>14</a:t>
            </a:r>
            <a:endParaRPr lang="en-GB" sz="1200" dirty="0">
              <a:latin typeface="Arial"/>
              <a:cs typeface="Arial"/>
            </a:endParaRPr>
          </a:p>
        </p:txBody>
      </p:sp>
      <p:sp>
        <p:nvSpPr>
          <p:cNvPr id="228" name="object 34">
            <a:extLst>
              <a:ext uri="{FF2B5EF4-FFF2-40B4-BE49-F238E27FC236}">
                <a16:creationId xmlns="" xmlns:a16="http://schemas.microsoft.com/office/drawing/2014/main" id="{BCCBB90F-62EF-614D-BE70-C72B8EA928EA}"/>
              </a:ext>
            </a:extLst>
          </p:cNvPr>
          <p:cNvSpPr txBox="1"/>
          <p:nvPr/>
        </p:nvSpPr>
        <p:spPr>
          <a:xfrm>
            <a:off x="3984251" y="4882186"/>
            <a:ext cx="246380" cy="184666"/>
          </a:xfrm>
          <a:prstGeom prst="rect">
            <a:avLst/>
          </a:prstGeom>
        </p:spPr>
        <p:txBody>
          <a:bodyPr vert="horz" wrap="square" lIns="0" tIns="0" rIns="0" bIns="0" rtlCol="0">
            <a:spAutoFit/>
          </a:bodyPr>
          <a:lstStyle/>
          <a:p>
            <a:pPr algn="ctr">
              <a:spcBef>
                <a:spcPts val="133"/>
              </a:spcBef>
            </a:pPr>
            <a:r>
              <a:rPr lang="en-GB" sz="1200" spc="-7" dirty="0">
                <a:latin typeface="Arial"/>
                <a:cs typeface="Arial"/>
              </a:rPr>
              <a:t>13</a:t>
            </a:r>
            <a:endParaRPr lang="en-GB" sz="1200" dirty="0">
              <a:latin typeface="Arial"/>
              <a:cs typeface="Arial"/>
            </a:endParaRPr>
          </a:p>
        </p:txBody>
      </p:sp>
      <p:sp>
        <p:nvSpPr>
          <p:cNvPr id="232" name="Freeform 231">
            <a:extLst>
              <a:ext uri="{FF2B5EF4-FFF2-40B4-BE49-F238E27FC236}">
                <a16:creationId xmlns="" xmlns:a16="http://schemas.microsoft.com/office/drawing/2014/main" id="{B215C924-717B-A848-BD3A-22E5AFB6A42C}"/>
              </a:ext>
            </a:extLst>
          </p:cNvPr>
          <p:cNvSpPr/>
          <p:nvPr/>
        </p:nvSpPr>
        <p:spPr>
          <a:xfrm>
            <a:off x="6937375" y="2111375"/>
            <a:ext cx="4448175" cy="2073275"/>
          </a:xfrm>
          <a:custGeom>
            <a:avLst/>
            <a:gdLst>
              <a:gd name="connsiteX0" fmla="*/ 4448175 w 4448175"/>
              <a:gd name="connsiteY0" fmla="*/ 2073275 h 2073275"/>
              <a:gd name="connsiteX1" fmla="*/ 3514725 w 4448175"/>
              <a:gd name="connsiteY1" fmla="*/ 2073275 h 2073275"/>
              <a:gd name="connsiteX2" fmla="*/ 3514725 w 4448175"/>
              <a:gd name="connsiteY2" fmla="*/ 2000250 h 2073275"/>
              <a:gd name="connsiteX3" fmla="*/ 3130550 w 4448175"/>
              <a:gd name="connsiteY3" fmla="*/ 2000250 h 2073275"/>
              <a:gd name="connsiteX4" fmla="*/ 3130550 w 4448175"/>
              <a:gd name="connsiteY4" fmla="*/ 1908175 h 2073275"/>
              <a:gd name="connsiteX5" fmla="*/ 2720975 w 4448175"/>
              <a:gd name="connsiteY5" fmla="*/ 1908175 h 2073275"/>
              <a:gd name="connsiteX6" fmla="*/ 2720975 w 4448175"/>
              <a:gd name="connsiteY6" fmla="*/ 1844675 h 2073275"/>
              <a:gd name="connsiteX7" fmla="*/ 2689225 w 4448175"/>
              <a:gd name="connsiteY7" fmla="*/ 1844675 h 2073275"/>
              <a:gd name="connsiteX8" fmla="*/ 2689225 w 4448175"/>
              <a:gd name="connsiteY8" fmla="*/ 1784350 h 2073275"/>
              <a:gd name="connsiteX9" fmla="*/ 2593975 w 4448175"/>
              <a:gd name="connsiteY9" fmla="*/ 1784350 h 2073275"/>
              <a:gd name="connsiteX10" fmla="*/ 2593975 w 4448175"/>
              <a:gd name="connsiteY10" fmla="*/ 1720850 h 2073275"/>
              <a:gd name="connsiteX11" fmla="*/ 2565400 w 4448175"/>
              <a:gd name="connsiteY11" fmla="*/ 1720850 h 2073275"/>
              <a:gd name="connsiteX12" fmla="*/ 2565400 w 4448175"/>
              <a:gd name="connsiteY12" fmla="*/ 1600200 h 2073275"/>
              <a:gd name="connsiteX13" fmla="*/ 2473325 w 4448175"/>
              <a:gd name="connsiteY13" fmla="*/ 1600200 h 2073275"/>
              <a:gd name="connsiteX14" fmla="*/ 2473325 w 4448175"/>
              <a:gd name="connsiteY14" fmla="*/ 1543050 h 2073275"/>
              <a:gd name="connsiteX15" fmla="*/ 2276475 w 4448175"/>
              <a:gd name="connsiteY15" fmla="*/ 1543050 h 2073275"/>
              <a:gd name="connsiteX16" fmla="*/ 2276475 w 4448175"/>
              <a:gd name="connsiteY16" fmla="*/ 1492250 h 2073275"/>
              <a:gd name="connsiteX17" fmla="*/ 2047875 w 4448175"/>
              <a:gd name="connsiteY17" fmla="*/ 1492250 h 2073275"/>
              <a:gd name="connsiteX18" fmla="*/ 2047875 w 4448175"/>
              <a:gd name="connsiteY18" fmla="*/ 1400175 h 2073275"/>
              <a:gd name="connsiteX19" fmla="*/ 1993900 w 4448175"/>
              <a:gd name="connsiteY19" fmla="*/ 1400175 h 2073275"/>
              <a:gd name="connsiteX20" fmla="*/ 1993900 w 4448175"/>
              <a:gd name="connsiteY20" fmla="*/ 1355725 h 2073275"/>
              <a:gd name="connsiteX21" fmla="*/ 1943100 w 4448175"/>
              <a:gd name="connsiteY21" fmla="*/ 1355725 h 2073275"/>
              <a:gd name="connsiteX22" fmla="*/ 1943100 w 4448175"/>
              <a:gd name="connsiteY22" fmla="*/ 1311275 h 2073275"/>
              <a:gd name="connsiteX23" fmla="*/ 1905000 w 4448175"/>
              <a:gd name="connsiteY23" fmla="*/ 1311275 h 2073275"/>
              <a:gd name="connsiteX24" fmla="*/ 1905000 w 4448175"/>
              <a:gd name="connsiteY24" fmla="*/ 1260475 h 2073275"/>
              <a:gd name="connsiteX25" fmla="*/ 1876425 w 4448175"/>
              <a:gd name="connsiteY25" fmla="*/ 1260475 h 2073275"/>
              <a:gd name="connsiteX26" fmla="*/ 1876425 w 4448175"/>
              <a:gd name="connsiteY26" fmla="*/ 1209675 h 2073275"/>
              <a:gd name="connsiteX27" fmla="*/ 1790700 w 4448175"/>
              <a:gd name="connsiteY27" fmla="*/ 1209675 h 2073275"/>
              <a:gd name="connsiteX28" fmla="*/ 1790700 w 4448175"/>
              <a:gd name="connsiteY28" fmla="*/ 1165225 h 2073275"/>
              <a:gd name="connsiteX29" fmla="*/ 1619250 w 4448175"/>
              <a:gd name="connsiteY29" fmla="*/ 1165225 h 2073275"/>
              <a:gd name="connsiteX30" fmla="*/ 1619250 w 4448175"/>
              <a:gd name="connsiteY30" fmla="*/ 1120775 h 2073275"/>
              <a:gd name="connsiteX31" fmla="*/ 1543050 w 4448175"/>
              <a:gd name="connsiteY31" fmla="*/ 1120775 h 2073275"/>
              <a:gd name="connsiteX32" fmla="*/ 1543050 w 4448175"/>
              <a:gd name="connsiteY32" fmla="*/ 1063625 h 2073275"/>
              <a:gd name="connsiteX33" fmla="*/ 1454150 w 4448175"/>
              <a:gd name="connsiteY33" fmla="*/ 1063625 h 2073275"/>
              <a:gd name="connsiteX34" fmla="*/ 1454150 w 4448175"/>
              <a:gd name="connsiteY34" fmla="*/ 977900 h 2073275"/>
              <a:gd name="connsiteX35" fmla="*/ 1425575 w 4448175"/>
              <a:gd name="connsiteY35" fmla="*/ 977900 h 2073275"/>
              <a:gd name="connsiteX36" fmla="*/ 1425575 w 4448175"/>
              <a:gd name="connsiteY36" fmla="*/ 936625 h 2073275"/>
              <a:gd name="connsiteX37" fmla="*/ 1349375 w 4448175"/>
              <a:gd name="connsiteY37" fmla="*/ 936625 h 2073275"/>
              <a:gd name="connsiteX38" fmla="*/ 1349375 w 4448175"/>
              <a:gd name="connsiteY38" fmla="*/ 882650 h 2073275"/>
              <a:gd name="connsiteX39" fmla="*/ 1349375 w 4448175"/>
              <a:gd name="connsiteY39" fmla="*/ 882650 h 2073275"/>
              <a:gd name="connsiteX40" fmla="*/ 1349375 w 4448175"/>
              <a:gd name="connsiteY40" fmla="*/ 882650 h 2073275"/>
              <a:gd name="connsiteX41" fmla="*/ 1349375 w 4448175"/>
              <a:gd name="connsiteY41" fmla="*/ 882650 h 2073275"/>
              <a:gd name="connsiteX42" fmla="*/ 1320800 w 4448175"/>
              <a:gd name="connsiteY42" fmla="*/ 882650 h 2073275"/>
              <a:gd name="connsiteX43" fmla="*/ 1320800 w 4448175"/>
              <a:gd name="connsiteY43" fmla="*/ 838200 h 2073275"/>
              <a:gd name="connsiteX44" fmla="*/ 1289050 w 4448175"/>
              <a:gd name="connsiteY44" fmla="*/ 838200 h 2073275"/>
              <a:gd name="connsiteX45" fmla="*/ 1289050 w 4448175"/>
              <a:gd name="connsiteY45" fmla="*/ 800100 h 2073275"/>
              <a:gd name="connsiteX46" fmla="*/ 1222375 w 4448175"/>
              <a:gd name="connsiteY46" fmla="*/ 800100 h 2073275"/>
              <a:gd name="connsiteX47" fmla="*/ 1222375 w 4448175"/>
              <a:gd name="connsiteY47" fmla="*/ 736600 h 2073275"/>
              <a:gd name="connsiteX48" fmla="*/ 1190625 w 4448175"/>
              <a:gd name="connsiteY48" fmla="*/ 736600 h 2073275"/>
              <a:gd name="connsiteX49" fmla="*/ 1190625 w 4448175"/>
              <a:gd name="connsiteY49" fmla="*/ 701675 h 2073275"/>
              <a:gd name="connsiteX50" fmla="*/ 1117600 w 4448175"/>
              <a:gd name="connsiteY50" fmla="*/ 701675 h 2073275"/>
              <a:gd name="connsiteX51" fmla="*/ 1117600 w 4448175"/>
              <a:gd name="connsiteY51" fmla="*/ 654050 h 2073275"/>
              <a:gd name="connsiteX52" fmla="*/ 1089025 w 4448175"/>
              <a:gd name="connsiteY52" fmla="*/ 654050 h 2073275"/>
              <a:gd name="connsiteX53" fmla="*/ 1089025 w 4448175"/>
              <a:gd name="connsiteY53" fmla="*/ 612775 h 2073275"/>
              <a:gd name="connsiteX54" fmla="*/ 1044575 w 4448175"/>
              <a:gd name="connsiteY54" fmla="*/ 612775 h 2073275"/>
              <a:gd name="connsiteX55" fmla="*/ 1044575 w 4448175"/>
              <a:gd name="connsiteY55" fmla="*/ 565150 h 2073275"/>
              <a:gd name="connsiteX56" fmla="*/ 1044575 w 4448175"/>
              <a:gd name="connsiteY56" fmla="*/ 565150 h 2073275"/>
              <a:gd name="connsiteX57" fmla="*/ 1044575 w 4448175"/>
              <a:gd name="connsiteY57" fmla="*/ 565150 h 2073275"/>
              <a:gd name="connsiteX58" fmla="*/ 1038225 w 4448175"/>
              <a:gd name="connsiteY58" fmla="*/ 565150 h 2073275"/>
              <a:gd name="connsiteX59" fmla="*/ 1038225 w 4448175"/>
              <a:gd name="connsiteY59" fmla="*/ 565150 h 2073275"/>
              <a:gd name="connsiteX60" fmla="*/ 1038225 w 4448175"/>
              <a:gd name="connsiteY60" fmla="*/ 565150 h 2073275"/>
              <a:gd name="connsiteX61" fmla="*/ 1038225 w 4448175"/>
              <a:gd name="connsiteY61" fmla="*/ 517525 h 2073275"/>
              <a:gd name="connsiteX62" fmla="*/ 974725 w 4448175"/>
              <a:gd name="connsiteY62" fmla="*/ 517525 h 2073275"/>
              <a:gd name="connsiteX63" fmla="*/ 974725 w 4448175"/>
              <a:gd name="connsiteY63" fmla="*/ 469900 h 2073275"/>
              <a:gd name="connsiteX64" fmla="*/ 749300 w 4448175"/>
              <a:gd name="connsiteY64" fmla="*/ 469900 h 2073275"/>
              <a:gd name="connsiteX65" fmla="*/ 749300 w 4448175"/>
              <a:gd name="connsiteY65" fmla="*/ 425450 h 2073275"/>
              <a:gd name="connsiteX66" fmla="*/ 615950 w 4448175"/>
              <a:gd name="connsiteY66" fmla="*/ 425450 h 2073275"/>
              <a:gd name="connsiteX67" fmla="*/ 615950 w 4448175"/>
              <a:gd name="connsiteY67" fmla="*/ 374650 h 2073275"/>
              <a:gd name="connsiteX68" fmla="*/ 504825 w 4448175"/>
              <a:gd name="connsiteY68" fmla="*/ 374650 h 2073275"/>
              <a:gd name="connsiteX69" fmla="*/ 504825 w 4448175"/>
              <a:gd name="connsiteY69" fmla="*/ 279400 h 2073275"/>
              <a:gd name="connsiteX70" fmla="*/ 406400 w 4448175"/>
              <a:gd name="connsiteY70" fmla="*/ 279400 h 2073275"/>
              <a:gd name="connsiteX71" fmla="*/ 406400 w 4448175"/>
              <a:gd name="connsiteY71" fmla="*/ 234950 h 2073275"/>
              <a:gd name="connsiteX72" fmla="*/ 361950 w 4448175"/>
              <a:gd name="connsiteY72" fmla="*/ 234950 h 2073275"/>
              <a:gd name="connsiteX73" fmla="*/ 361950 w 4448175"/>
              <a:gd name="connsiteY73" fmla="*/ 190500 h 2073275"/>
              <a:gd name="connsiteX74" fmla="*/ 292100 w 4448175"/>
              <a:gd name="connsiteY74" fmla="*/ 190500 h 2073275"/>
              <a:gd name="connsiteX75" fmla="*/ 292100 w 4448175"/>
              <a:gd name="connsiteY75" fmla="*/ 158750 h 2073275"/>
              <a:gd name="connsiteX76" fmla="*/ 263525 w 4448175"/>
              <a:gd name="connsiteY76" fmla="*/ 158750 h 2073275"/>
              <a:gd name="connsiteX77" fmla="*/ 263525 w 4448175"/>
              <a:gd name="connsiteY77" fmla="*/ 98425 h 2073275"/>
              <a:gd name="connsiteX78" fmla="*/ 158750 w 4448175"/>
              <a:gd name="connsiteY78" fmla="*/ 98425 h 2073275"/>
              <a:gd name="connsiteX79" fmla="*/ 158750 w 4448175"/>
              <a:gd name="connsiteY79" fmla="*/ 0 h 2073275"/>
              <a:gd name="connsiteX80" fmla="*/ 0 w 4448175"/>
              <a:gd name="connsiteY80" fmla="*/ 0 h 2073275"/>
              <a:gd name="connsiteX81" fmla="*/ 0 w 4448175"/>
              <a:gd name="connsiteY81" fmla="*/ 9525 h 2073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4448175" h="2073275">
                <a:moveTo>
                  <a:pt x="4448175" y="2073275"/>
                </a:moveTo>
                <a:lnTo>
                  <a:pt x="3514725" y="2073275"/>
                </a:lnTo>
                <a:lnTo>
                  <a:pt x="3514725" y="2000250"/>
                </a:lnTo>
                <a:lnTo>
                  <a:pt x="3130550" y="2000250"/>
                </a:lnTo>
                <a:lnTo>
                  <a:pt x="3130550" y="1908175"/>
                </a:lnTo>
                <a:lnTo>
                  <a:pt x="2720975" y="1908175"/>
                </a:lnTo>
                <a:lnTo>
                  <a:pt x="2720975" y="1844675"/>
                </a:lnTo>
                <a:lnTo>
                  <a:pt x="2689225" y="1844675"/>
                </a:lnTo>
                <a:lnTo>
                  <a:pt x="2689225" y="1784350"/>
                </a:lnTo>
                <a:lnTo>
                  <a:pt x="2593975" y="1784350"/>
                </a:lnTo>
                <a:lnTo>
                  <a:pt x="2593975" y="1720850"/>
                </a:lnTo>
                <a:lnTo>
                  <a:pt x="2565400" y="1720850"/>
                </a:lnTo>
                <a:lnTo>
                  <a:pt x="2565400" y="1600200"/>
                </a:lnTo>
                <a:lnTo>
                  <a:pt x="2473325" y="1600200"/>
                </a:lnTo>
                <a:lnTo>
                  <a:pt x="2473325" y="1543050"/>
                </a:lnTo>
                <a:lnTo>
                  <a:pt x="2276475" y="1543050"/>
                </a:lnTo>
                <a:lnTo>
                  <a:pt x="2276475" y="1492250"/>
                </a:lnTo>
                <a:lnTo>
                  <a:pt x="2047875" y="1492250"/>
                </a:lnTo>
                <a:lnTo>
                  <a:pt x="2047875" y="1400175"/>
                </a:lnTo>
                <a:lnTo>
                  <a:pt x="1993900" y="1400175"/>
                </a:lnTo>
                <a:lnTo>
                  <a:pt x="1993900" y="1355725"/>
                </a:lnTo>
                <a:lnTo>
                  <a:pt x="1943100" y="1355725"/>
                </a:lnTo>
                <a:lnTo>
                  <a:pt x="1943100" y="1311275"/>
                </a:lnTo>
                <a:lnTo>
                  <a:pt x="1905000" y="1311275"/>
                </a:lnTo>
                <a:lnTo>
                  <a:pt x="1905000" y="1260475"/>
                </a:lnTo>
                <a:lnTo>
                  <a:pt x="1876425" y="1260475"/>
                </a:lnTo>
                <a:lnTo>
                  <a:pt x="1876425" y="1209675"/>
                </a:lnTo>
                <a:lnTo>
                  <a:pt x="1790700" y="1209675"/>
                </a:lnTo>
                <a:lnTo>
                  <a:pt x="1790700" y="1165225"/>
                </a:lnTo>
                <a:lnTo>
                  <a:pt x="1619250" y="1165225"/>
                </a:lnTo>
                <a:lnTo>
                  <a:pt x="1619250" y="1120775"/>
                </a:lnTo>
                <a:lnTo>
                  <a:pt x="1543050" y="1120775"/>
                </a:lnTo>
                <a:lnTo>
                  <a:pt x="1543050" y="1063625"/>
                </a:lnTo>
                <a:lnTo>
                  <a:pt x="1454150" y="1063625"/>
                </a:lnTo>
                <a:lnTo>
                  <a:pt x="1454150" y="977900"/>
                </a:lnTo>
                <a:lnTo>
                  <a:pt x="1425575" y="977900"/>
                </a:lnTo>
                <a:lnTo>
                  <a:pt x="1425575" y="936625"/>
                </a:lnTo>
                <a:lnTo>
                  <a:pt x="1349375" y="936625"/>
                </a:lnTo>
                <a:lnTo>
                  <a:pt x="1349375" y="882650"/>
                </a:lnTo>
                <a:lnTo>
                  <a:pt x="1349375" y="882650"/>
                </a:lnTo>
                <a:lnTo>
                  <a:pt x="1349375" y="882650"/>
                </a:lnTo>
                <a:lnTo>
                  <a:pt x="1349375" y="882650"/>
                </a:lnTo>
                <a:lnTo>
                  <a:pt x="1320800" y="882650"/>
                </a:lnTo>
                <a:lnTo>
                  <a:pt x="1320800" y="838200"/>
                </a:lnTo>
                <a:lnTo>
                  <a:pt x="1289050" y="838200"/>
                </a:lnTo>
                <a:lnTo>
                  <a:pt x="1289050" y="800100"/>
                </a:lnTo>
                <a:lnTo>
                  <a:pt x="1222375" y="800100"/>
                </a:lnTo>
                <a:lnTo>
                  <a:pt x="1222375" y="736600"/>
                </a:lnTo>
                <a:lnTo>
                  <a:pt x="1190625" y="736600"/>
                </a:lnTo>
                <a:lnTo>
                  <a:pt x="1190625" y="701675"/>
                </a:lnTo>
                <a:lnTo>
                  <a:pt x="1117600" y="701675"/>
                </a:lnTo>
                <a:lnTo>
                  <a:pt x="1117600" y="654050"/>
                </a:lnTo>
                <a:lnTo>
                  <a:pt x="1089025" y="654050"/>
                </a:lnTo>
                <a:lnTo>
                  <a:pt x="1089025" y="612775"/>
                </a:lnTo>
                <a:lnTo>
                  <a:pt x="1044575" y="612775"/>
                </a:lnTo>
                <a:lnTo>
                  <a:pt x="1044575" y="565150"/>
                </a:lnTo>
                <a:lnTo>
                  <a:pt x="1044575" y="565150"/>
                </a:lnTo>
                <a:lnTo>
                  <a:pt x="1044575" y="565150"/>
                </a:lnTo>
                <a:lnTo>
                  <a:pt x="1038225" y="565150"/>
                </a:lnTo>
                <a:lnTo>
                  <a:pt x="1038225" y="565150"/>
                </a:lnTo>
                <a:lnTo>
                  <a:pt x="1038225" y="565150"/>
                </a:lnTo>
                <a:lnTo>
                  <a:pt x="1038225" y="517525"/>
                </a:lnTo>
                <a:lnTo>
                  <a:pt x="974725" y="517525"/>
                </a:lnTo>
                <a:lnTo>
                  <a:pt x="974725" y="469900"/>
                </a:lnTo>
                <a:lnTo>
                  <a:pt x="749300" y="469900"/>
                </a:lnTo>
                <a:lnTo>
                  <a:pt x="749300" y="425450"/>
                </a:lnTo>
                <a:lnTo>
                  <a:pt x="615950" y="425450"/>
                </a:lnTo>
                <a:lnTo>
                  <a:pt x="615950" y="374650"/>
                </a:lnTo>
                <a:lnTo>
                  <a:pt x="504825" y="374650"/>
                </a:lnTo>
                <a:lnTo>
                  <a:pt x="504825" y="279400"/>
                </a:lnTo>
                <a:lnTo>
                  <a:pt x="406400" y="279400"/>
                </a:lnTo>
                <a:lnTo>
                  <a:pt x="406400" y="234950"/>
                </a:lnTo>
                <a:lnTo>
                  <a:pt x="361950" y="234950"/>
                </a:lnTo>
                <a:lnTo>
                  <a:pt x="361950" y="190500"/>
                </a:lnTo>
                <a:lnTo>
                  <a:pt x="292100" y="190500"/>
                </a:lnTo>
                <a:lnTo>
                  <a:pt x="292100" y="158750"/>
                </a:lnTo>
                <a:lnTo>
                  <a:pt x="263525" y="158750"/>
                </a:lnTo>
                <a:lnTo>
                  <a:pt x="263525" y="98425"/>
                </a:lnTo>
                <a:lnTo>
                  <a:pt x="158750" y="98425"/>
                </a:lnTo>
                <a:lnTo>
                  <a:pt x="158750" y="0"/>
                </a:lnTo>
                <a:lnTo>
                  <a:pt x="0" y="0"/>
                </a:lnTo>
                <a:lnTo>
                  <a:pt x="0" y="9525"/>
                </a:lnTo>
              </a:path>
            </a:pathLst>
          </a:custGeom>
          <a:noFill/>
          <a:ln w="19050">
            <a:solidFill>
              <a:schemeClr val="accent6"/>
            </a:solidFill>
          </a:ln>
        </p:spPr>
        <p:txBody>
          <a:bodyPr rtlCol="0" anchor="ctr"/>
          <a:lstStyle/>
          <a:p>
            <a:pPr algn="ctr"/>
            <a:endParaRPr lang="en-GB" dirty="0"/>
          </a:p>
        </p:txBody>
      </p:sp>
      <p:sp>
        <p:nvSpPr>
          <p:cNvPr id="234" name="Oval 233">
            <a:extLst>
              <a:ext uri="{FF2B5EF4-FFF2-40B4-BE49-F238E27FC236}">
                <a16:creationId xmlns="" xmlns:a16="http://schemas.microsoft.com/office/drawing/2014/main" id="{B35F5D22-8F43-DE4F-8DDA-6F05CF5AA589}"/>
              </a:ext>
            </a:extLst>
          </p:cNvPr>
          <p:cNvSpPr/>
          <p:nvPr/>
        </p:nvSpPr>
        <p:spPr>
          <a:xfrm>
            <a:off x="11378694" y="4150342"/>
            <a:ext cx="73531" cy="73531"/>
          </a:xfrm>
          <a:prstGeom prst="ellipse">
            <a:avLst/>
          </a:prstGeom>
          <a:noFill/>
          <a:ln w="15875">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35" name="Oval 234">
            <a:extLst>
              <a:ext uri="{FF2B5EF4-FFF2-40B4-BE49-F238E27FC236}">
                <a16:creationId xmlns="" xmlns:a16="http://schemas.microsoft.com/office/drawing/2014/main" id="{A73CE083-B154-7945-B5CE-56B7509D7CCE}"/>
              </a:ext>
            </a:extLst>
          </p:cNvPr>
          <p:cNvSpPr/>
          <p:nvPr/>
        </p:nvSpPr>
        <p:spPr>
          <a:xfrm>
            <a:off x="11124694" y="4150342"/>
            <a:ext cx="73531" cy="73531"/>
          </a:xfrm>
          <a:prstGeom prst="ellipse">
            <a:avLst/>
          </a:prstGeom>
          <a:noFill/>
          <a:ln w="15875">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36" name="Oval 235">
            <a:extLst>
              <a:ext uri="{FF2B5EF4-FFF2-40B4-BE49-F238E27FC236}">
                <a16:creationId xmlns="" xmlns:a16="http://schemas.microsoft.com/office/drawing/2014/main" id="{BB865B47-6C90-A84A-A9C4-6608ADE537B0}"/>
              </a:ext>
            </a:extLst>
          </p:cNvPr>
          <p:cNvSpPr/>
          <p:nvPr/>
        </p:nvSpPr>
        <p:spPr>
          <a:xfrm>
            <a:off x="11083419" y="4150342"/>
            <a:ext cx="73531" cy="73531"/>
          </a:xfrm>
          <a:prstGeom prst="ellipse">
            <a:avLst/>
          </a:prstGeom>
          <a:noFill/>
          <a:ln w="15875">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37" name="Oval 236">
            <a:extLst>
              <a:ext uri="{FF2B5EF4-FFF2-40B4-BE49-F238E27FC236}">
                <a16:creationId xmlns="" xmlns:a16="http://schemas.microsoft.com/office/drawing/2014/main" id="{3186557E-410B-DB4A-A6FB-F4FBE0A4FC69}"/>
              </a:ext>
            </a:extLst>
          </p:cNvPr>
          <p:cNvSpPr/>
          <p:nvPr/>
        </p:nvSpPr>
        <p:spPr>
          <a:xfrm>
            <a:off x="10924669" y="4150342"/>
            <a:ext cx="73531" cy="73531"/>
          </a:xfrm>
          <a:prstGeom prst="ellipse">
            <a:avLst/>
          </a:prstGeom>
          <a:noFill/>
          <a:ln w="15875">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38" name="Oval 237">
            <a:extLst>
              <a:ext uri="{FF2B5EF4-FFF2-40B4-BE49-F238E27FC236}">
                <a16:creationId xmlns="" xmlns:a16="http://schemas.microsoft.com/office/drawing/2014/main" id="{963AC660-A401-A248-A4A2-B110370A27CC}"/>
              </a:ext>
            </a:extLst>
          </p:cNvPr>
          <p:cNvSpPr/>
          <p:nvPr/>
        </p:nvSpPr>
        <p:spPr>
          <a:xfrm>
            <a:off x="10689719" y="4150342"/>
            <a:ext cx="73531" cy="73531"/>
          </a:xfrm>
          <a:prstGeom prst="ellipse">
            <a:avLst/>
          </a:prstGeom>
          <a:noFill/>
          <a:ln w="15875">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39" name="Oval 238">
            <a:extLst>
              <a:ext uri="{FF2B5EF4-FFF2-40B4-BE49-F238E27FC236}">
                <a16:creationId xmlns="" xmlns:a16="http://schemas.microsoft.com/office/drawing/2014/main" id="{B6D45581-0CDD-624A-9CE7-FBC82DD694E4}"/>
              </a:ext>
            </a:extLst>
          </p:cNvPr>
          <p:cNvSpPr/>
          <p:nvPr/>
        </p:nvSpPr>
        <p:spPr>
          <a:xfrm>
            <a:off x="10642094" y="4150342"/>
            <a:ext cx="73531" cy="73531"/>
          </a:xfrm>
          <a:prstGeom prst="ellipse">
            <a:avLst/>
          </a:prstGeom>
          <a:noFill/>
          <a:ln w="15875">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41" name="Oval 240">
            <a:extLst>
              <a:ext uri="{FF2B5EF4-FFF2-40B4-BE49-F238E27FC236}">
                <a16:creationId xmlns="" xmlns:a16="http://schemas.microsoft.com/office/drawing/2014/main" id="{195C0A98-E563-2E49-92B6-042AEECC5D60}"/>
              </a:ext>
            </a:extLst>
          </p:cNvPr>
          <p:cNvSpPr/>
          <p:nvPr/>
        </p:nvSpPr>
        <p:spPr>
          <a:xfrm>
            <a:off x="10588119" y="4150342"/>
            <a:ext cx="73531" cy="73531"/>
          </a:xfrm>
          <a:prstGeom prst="ellipse">
            <a:avLst/>
          </a:prstGeom>
          <a:noFill/>
          <a:ln w="15875">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42" name="Oval 241">
            <a:extLst>
              <a:ext uri="{FF2B5EF4-FFF2-40B4-BE49-F238E27FC236}">
                <a16:creationId xmlns="" xmlns:a16="http://schemas.microsoft.com/office/drawing/2014/main" id="{94216393-D80B-9743-82C2-DBD97F989C80}"/>
              </a:ext>
            </a:extLst>
          </p:cNvPr>
          <p:cNvSpPr/>
          <p:nvPr/>
        </p:nvSpPr>
        <p:spPr>
          <a:xfrm>
            <a:off x="9953119" y="3985242"/>
            <a:ext cx="73531" cy="73531"/>
          </a:xfrm>
          <a:prstGeom prst="ellipse">
            <a:avLst/>
          </a:prstGeom>
          <a:noFill/>
          <a:ln w="15875">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43" name="Oval 242">
            <a:extLst>
              <a:ext uri="{FF2B5EF4-FFF2-40B4-BE49-F238E27FC236}">
                <a16:creationId xmlns="" xmlns:a16="http://schemas.microsoft.com/office/drawing/2014/main" id="{49D8B850-0388-0149-B496-7017E5DACC67}"/>
              </a:ext>
            </a:extLst>
          </p:cNvPr>
          <p:cNvSpPr/>
          <p:nvPr/>
        </p:nvSpPr>
        <p:spPr>
          <a:xfrm>
            <a:off x="9832469" y="3985242"/>
            <a:ext cx="73531" cy="73531"/>
          </a:xfrm>
          <a:prstGeom prst="ellipse">
            <a:avLst/>
          </a:prstGeom>
          <a:noFill/>
          <a:ln w="15875">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44" name="Oval 243">
            <a:extLst>
              <a:ext uri="{FF2B5EF4-FFF2-40B4-BE49-F238E27FC236}">
                <a16:creationId xmlns="" xmlns:a16="http://schemas.microsoft.com/office/drawing/2014/main" id="{67910F8F-E08F-6A4A-BE87-6D38637B7492}"/>
              </a:ext>
            </a:extLst>
          </p:cNvPr>
          <p:cNvSpPr/>
          <p:nvPr/>
        </p:nvSpPr>
        <p:spPr>
          <a:xfrm>
            <a:off x="9549894" y="3855067"/>
            <a:ext cx="73531" cy="73531"/>
          </a:xfrm>
          <a:prstGeom prst="ellipse">
            <a:avLst/>
          </a:prstGeom>
          <a:noFill/>
          <a:ln w="15875">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45" name="Oval 244">
            <a:extLst>
              <a:ext uri="{FF2B5EF4-FFF2-40B4-BE49-F238E27FC236}">
                <a16:creationId xmlns="" xmlns:a16="http://schemas.microsoft.com/office/drawing/2014/main" id="{6A22F777-25D7-884D-B8A3-00F0664AC57D}"/>
              </a:ext>
            </a:extLst>
          </p:cNvPr>
          <p:cNvSpPr/>
          <p:nvPr/>
        </p:nvSpPr>
        <p:spPr>
          <a:xfrm>
            <a:off x="9445119" y="3670917"/>
            <a:ext cx="73531" cy="73531"/>
          </a:xfrm>
          <a:prstGeom prst="ellipse">
            <a:avLst/>
          </a:prstGeom>
          <a:noFill/>
          <a:ln w="15875">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46" name="Oval 245">
            <a:extLst>
              <a:ext uri="{FF2B5EF4-FFF2-40B4-BE49-F238E27FC236}">
                <a16:creationId xmlns="" xmlns:a16="http://schemas.microsoft.com/office/drawing/2014/main" id="{ABA5AAAB-E4F5-AC43-A663-880E18B33621}"/>
              </a:ext>
            </a:extLst>
          </p:cNvPr>
          <p:cNvSpPr/>
          <p:nvPr/>
        </p:nvSpPr>
        <p:spPr>
          <a:xfrm>
            <a:off x="9311769" y="3623292"/>
            <a:ext cx="73531" cy="73531"/>
          </a:xfrm>
          <a:prstGeom prst="ellipse">
            <a:avLst/>
          </a:prstGeom>
          <a:noFill/>
          <a:ln w="15875">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47" name="Oval 246">
            <a:extLst>
              <a:ext uri="{FF2B5EF4-FFF2-40B4-BE49-F238E27FC236}">
                <a16:creationId xmlns="" xmlns:a16="http://schemas.microsoft.com/office/drawing/2014/main" id="{0EFA9539-F346-0243-92AD-F084550E1135}"/>
              </a:ext>
            </a:extLst>
          </p:cNvPr>
          <p:cNvSpPr/>
          <p:nvPr/>
        </p:nvSpPr>
        <p:spPr>
          <a:xfrm>
            <a:off x="9241919" y="3623292"/>
            <a:ext cx="73531" cy="73531"/>
          </a:xfrm>
          <a:prstGeom prst="ellipse">
            <a:avLst/>
          </a:prstGeom>
          <a:noFill/>
          <a:ln w="15875">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48" name="Oval 247">
            <a:extLst>
              <a:ext uri="{FF2B5EF4-FFF2-40B4-BE49-F238E27FC236}">
                <a16:creationId xmlns="" xmlns:a16="http://schemas.microsoft.com/office/drawing/2014/main" id="{4EFF38CE-8D47-C74F-8F53-C49758AC8ABC}"/>
              </a:ext>
            </a:extLst>
          </p:cNvPr>
          <p:cNvSpPr/>
          <p:nvPr/>
        </p:nvSpPr>
        <p:spPr>
          <a:xfrm>
            <a:off x="9194294" y="3613767"/>
            <a:ext cx="73531" cy="73531"/>
          </a:xfrm>
          <a:prstGeom prst="ellipse">
            <a:avLst/>
          </a:prstGeom>
          <a:noFill/>
          <a:ln w="15875">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49" name="Oval 248">
            <a:extLst>
              <a:ext uri="{FF2B5EF4-FFF2-40B4-BE49-F238E27FC236}">
                <a16:creationId xmlns="" xmlns:a16="http://schemas.microsoft.com/office/drawing/2014/main" id="{CAA6207A-84F4-174D-BA96-B9D08E22EF0E}"/>
              </a:ext>
            </a:extLst>
          </p:cNvPr>
          <p:cNvSpPr/>
          <p:nvPr/>
        </p:nvSpPr>
        <p:spPr>
          <a:xfrm>
            <a:off x="9159369" y="3572492"/>
            <a:ext cx="73531" cy="73531"/>
          </a:xfrm>
          <a:prstGeom prst="ellipse">
            <a:avLst/>
          </a:prstGeom>
          <a:noFill/>
          <a:ln w="15875">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pic>
        <p:nvPicPr>
          <p:cNvPr id="251" name="Picture 250">
            <a:extLst>
              <a:ext uri="{FF2B5EF4-FFF2-40B4-BE49-F238E27FC236}">
                <a16:creationId xmlns="" xmlns:a16="http://schemas.microsoft.com/office/drawing/2014/main" id="{DCB693E9-2083-1843-A42F-7EDB51C28BE0}"/>
              </a:ext>
            </a:extLst>
          </p:cNvPr>
          <p:cNvPicPr>
            <a:picLocks noChangeAspect="1"/>
          </p:cNvPicPr>
          <p:nvPr/>
        </p:nvPicPr>
        <p:blipFill rotWithShape="1">
          <a:blip r:embed="rId3"/>
          <a:srcRect l="1209"/>
          <a:stretch/>
        </p:blipFill>
        <p:spPr>
          <a:xfrm>
            <a:off x="6944533" y="2112674"/>
            <a:ext cx="4541799" cy="1739900"/>
          </a:xfrm>
          <a:prstGeom prst="rect">
            <a:avLst/>
          </a:prstGeom>
        </p:spPr>
      </p:pic>
      <p:sp>
        <p:nvSpPr>
          <p:cNvPr id="233" name="Oval 232">
            <a:extLst>
              <a:ext uri="{FF2B5EF4-FFF2-40B4-BE49-F238E27FC236}">
                <a16:creationId xmlns="" xmlns:a16="http://schemas.microsoft.com/office/drawing/2014/main" id="{E91A9AE3-28EB-7D46-B57F-67C7CF6C7D4C}"/>
              </a:ext>
            </a:extLst>
          </p:cNvPr>
          <p:cNvSpPr/>
          <p:nvPr/>
        </p:nvSpPr>
        <p:spPr>
          <a:xfrm>
            <a:off x="10228838" y="3550971"/>
            <a:ext cx="73531" cy="73531"/>
          </a:xfrm>
          <a:prstGeom prst="ellipse">
            <a:avLst/>
          </a:prstGeom>
          <a:noFill/>
          <a:ln w="158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52" name="Oval 251">
            <a:extLst>
              <a:ext uri="{FF2B5EF4-FFF2-40B4-BE49-F238E27FC236}">
                <a16:creationId xmlns="" xmlns:a16="http://schemas.microsoft.com/office/drawing/2014/main" id="{EA4C8668-8F00-6E43-ACFA-39578392F875}"/>
              </a:ext>
            </a:extLst>
          </p:cNvPr>
          <p:cNvSpPr/>
          <p:nvPr/>
        </p:nvSpPr>
        <p:spPr>
          <a:xfrm>
            <a:off x="11454894" y="3801092"/>
            <a:ext cx="73531" cy="73531"/>
          </a:xfrm>
          <a:prstGeom prst="ellipse">
            <a:avLst/>
          </a:prstGeom>
          <a:noFill/>
          <a:ln w="158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53" name="Oval 252">
            <a:extLst>
              <a:ext uri="{FF2B5EF4-FFF2-40B4-BE49-F238E27FC236}">
                <a16:creationId xmlns="" xmlns:a16="http://schemas.microsoft.com/office/drawing/2014/main" id="{DC3D9477-8E4E-4848-8523-F45E3B15A816}"/>
              </a:ext>
            </a:extLst>
          </p:cNvPr>
          <p:cNvSpPr/>
          <p:nvPr/>
        </p:nvSpPr>
        <p:spPr>
          <a:xfrm>
            <a:off x="10997694" y="3801092"/>
            <a:ext cx="73531" cy="73531"/>
          </a:xfrm>
          <a:prstGeom prst="ellipse">
            <a:avLst/>
          </a:prstGeom>
          <a:noFill/>
          <a:ln w="158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54" name="Oval 253">
            <a:extLst>
              <a:ext uri="{FF2B5EF4-FFF2-40B4-BE49-F238E27FC236}">
                <a16:creationId xmlns="" xmlns:a16="http://schemas.microsoft.com/office/drawing/2014/main" id="{AAF99E3F-2912-4E49-9C3E-BABD8EC4DAFF}"/>
              </a:ext>
            </a:extLst>
          </p:cNvPr>
          <p:cNvSpPr/>
          <p:nvPr/>
        </p:nvSpPr>
        <p:spPr>
          <a:xfrm>
            <a:off x="10962769" y="3801092"/>
            <a:ext cx="73531" cy="73531"/>
          </a:xfrm>
          <a:prstGeom prst="ellipse">
            <a:avLst/>
          </a:prstGeom>
          <a:noFill/>
          <a:ln w="158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55" name="Oval 254">
            <a:extLst>
              <a:ext uri="{FF2B5EF4-FFF2-40B4-BE49-F238E27FC236}">
                <a16:creationId xmlns="" xmlns:a16="http://schemas.microsoft.com/office/drawing/2014/main" id="{1FE731F5-B312-B445-86D5-819B4158C648}"/>
              </a:ext>
            </a:extLst>
          </p:cNvPr>
          <p:cNvSpPr/>
          <p:nvPr/>
        </p:nvSpPr>
        <p:spPr>
          <a:xfrm>
            <a:off x="10842119" y="3801092"/>
            <a:ext cx="73531" cy="73531"/>
          </a:xfrm>
          <a:prstGeom prst="ellipse">
            <a:avLst/>
          </a:prstGeom>
          <a:noFill/>
          <a:ln w="158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56" name="Oval 255">
            <a:extLst>
              <a:ext uri="{FF2B5EF4-FFF2-40B4-BE49-F238E27FC236}">
                <a16:creationId xmlns="" xmlns:a16="http://schemas.microsoft.com/office/drawing/2014/main" id="{CB630DCB-FBFD-A94E-B404-41337DBDBC32}"/>
              </a:ext>
            </a:extLst>
          </p:cNvPr>
          <p:cNvSpPr/>
          <p:nvPr/>
        </p:nvSpPr>
        <p:spPr>
          <a:xfrm>
            <a:off x="10721469" y="3801092"/>
            <a:ext cx="73531" cy="73531"/>
          </a:xfrm>
          <a:prstGeom prst="ellipse">
            <a:avLst/>
          </a:prstGeom>
          <a:noFill/>
          <a:ln w="158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57" name="Oval 256">
            <a:extLst>
              <a:ext uri="{FF2B5EF4-FFF2-40B4-BE49-F238E27FC236}">
                <a16:creationId xmlns="" xmlns:a16="http://schemas.microsoft.com/office/drawing/2014/main" id="{82CD66C1-9D63-F743-B8B3-49CAEE20B03C}"/>
              </a:ext>
            </a:extLst>
          </p:cNvPr>
          <p:cNvSpPr/>
          <p:nvPr/>
        </p:nvSpPr>
        <p:spPr>
          <a:xfrm>
            <a:off x="10689719" y="3801092"/>
            <a:ext cx="73531" cy="73531"/>
          </a:xfrm>
          <a:prstGeom prst="ellipse">
            <a:avLst/>
          </a:prstGeom>
          <a:noFill/>
          <a:ln w="158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59" name="Oval 258">
            <a:extLst>
              <a:ext uri="{FF2B5EF4-FFF2-40B4-BE49-F238E27FC236}">
                <a16:creationId xmlns="" xmlns:a16="http://schemas.microsoft.com/office/drawing/2014/main" id="{A6C1FAD0-2AC3-2940-A5A4-348B08EE57E5}"/>
              </a:ext>
            </a:extLst>
          </p:cNvPr>
          <p:cNvSpPr/>
          <p:nvPr/>
        </p:nvSpPr>
        <p:spPr>
          <a:xfrm>
            <a:off x="10581769" y="3801092"/>
            <a:ext cx="73531" cy="73531"/>
          </a:xfrm>
          <a:prstGeom prst="ellipse">
            <a:avLst/>
          </a:prstGeom>
          <a:noFill/>
          <a:ln w="158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60" name="Oval 259">
            <a:extLst>
              <a:ext uri="{FF2B5EF4-FFF2-40B4-BE49-F238E27FC236}">
                <a16:creationId xmlns="" xmlns:a16="http://schemas.microsoft.com/office/drawing/2014/main" id="{38171DB2-DB4A-314F-98C5-9D1DDF13A6E7}"/>
              </a:ext>
            </a:extLst>
          </p:cNvPr>
          <p:cNvSpPr/>
          <p:nvPr/>
        </p:nvSpPr>
        <p:spPr>
          <a:xfrm>
            <a:off x="10556369" y="3801092"/>
            <a:ext cx="73531" cy="73531"/>
          </a:xfrm>
          <a:prstGeom prst="ellipse">
            <a:avLst/>
          </a:prstGeom>
          <a:noFill/>
          <a:ln w="158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61" name="Oval 260">
            <a:extLst>
              <a:ext uri="{FF2B5EF4-FFF2-40B4-BE49-F238E27FC236}">
                <a16:creationId xmlns="" xmlns:a16="http://schemas.microsoft.com/office/drawing/2014/main" id="{D5A6DF69-4610-4A47-A327-5C2E4E0638B9}"/>
              </a:ext>
            </a:extLst>
          </p:cNvPr>
          <p:cNvSpPr/>
          <p:nvPr/>
        </p:nvSpPr>
        <p:spPr>
          <a:xfrm>
            <a:off x="10530969" y="3686792"/>
            <a:ext cx="73531" cy="73531"/>
          </a:xfrm>
          <a:prstGeom prst="ellipse">
            <a:avLst/>
          </a:prstGeom>
          <a:noFill/>
          <a:ln w="158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62" name="Oval 261">
            <a:extLst>
              <a:ext uri="{FF2B5EF4-FFF2-40B4-BE49-F238E27FC236}">
                <a16:creationId xmlns="" xmlns:a16="http://schemas.microsoft.com/office/drawing/2014/main" id="{A52D1E08-D594-0343-BF86-2244FF0AC470}"/>
              </a:ext>
            </a:extLst>
          </p:cNvPr>
          <p:cNvSpPr/>
          <p:nvPr/>
        </p:nvSpPr>
        <p:spPr>
          <a:xfrm>
            <a:off x="10416669" y="3686792"/>
            <a:ext cx="73531" cy="73531"/>
          </a:xfrm>
          <a:prstGeom prst="ellipse">
            <a:avLst/>
          </a:prstGeom>
          <a:noFill/>
          <a:ln w="158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63" name="Oval 262">
            <a:extLst>
              <a:ext uri="{FF2B5EF4-FFF2-40B4-BE49-F238E27FC236}">
                <a16:creationId xmlns="" xmlns:a16="http://schemas.microsoft.com/office/drawing/2014/main" id="{1B639469-CB99-4542-A1F1-A73065039B63}"/>
              </a:ext>
            </a:extLst>
          </p:cNvPr>
          <p:cNvSpPr/>
          <p:nvPr/>
        </p:nvSpPr>
        <p:spPr>
          <a:xfrm>
            <a:off x="10480169" y="3686792"/>
            <a:ext cx="73531" cy="73531"/>
          </a:xfrm>
          <a:prstGeom prst="ellipse">
            <a:avLst/>
          </a:prstGeom>
          <a:noFill/>
          <a:ln w="158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64" name="Oval 263">
            <a:extLst>
              <a:ext uri="{FF2B5EF4-FFF2-40B4-BE49-F238E27FC236}">
                <a16:creationId xmlns="" xmlns:a16="http://schemas.microsoft.com/office/drawing/2014/main" id="{BE9D74C7-6BB1-FF4C-95BD-C4D21C00BAA5}"/>
              </a:ext>
            </a:extLst>
          </p:cNvPr>
          <p:cNvSpPr/>
          <p:nvPr/>
        </p:nvSpPr>
        <p:spPr>
          <a:xfrm>
            <a:off x="10511919" y="3686792"/>
            <a:ext cx="73531" cy="73531"/>
          </a:xfrm>
          <a:prstGeom prst="ellipse">
            <a:avLst/>
          </a:prstGeom>
          <a:noFill/>
          <a:ln w="158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65" name="Oval 264">
            <a:extLst>
              <a:ext uri="{FF2B5EF4-FFF2-40B4-BE49-F238E27FC236}">
                <a16:creationId xmlns="" xmlns:a16="http://schemas.microsoft.com/office/drawing/2014/main" id="{26F65B89-732A-2A4F-A1E2-24FE791D7F41}"/>
              </a:ext>
            </a:extLst>
          </p:cNvPr>
          <p:cNvSpPr/>
          <p:nvPr/>
        </p:nvSpPr>
        <p:spPr>
          <a:xfrm>
            <a:off x="10327769" y="3613767"/>
            <a:ext cx="73531" cy="73531"/>
          </a:xfrm>
          <a:prstGeom prst="ellipse">
            <a:avLst/>
          </a:prstGeom>
          <a:noFill/>
          <a:ln w="158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66" name="Oval 265">
            <a:extLst>
              <a:ext uri="{FF2B5EF4-FFF2-40B4-BE49-F238E27FC236}">
                <a16:creationId xmlns="" xmlns:a16="http://schemas.microsoft.com/office/drawing/2014/main" id="{160DF79C-C07E-BD46-B114-BAC9A576217F}"/>
              </a:ext>
            </a:extLst>
          </p:cNvPr>
          <p:cNvSpPr/>
          <p:nvPr/>
        </p:nvSpPr>
        <p:spPr>
          <a:xfrm>
            <a:off x="10286494" y="3613767"/>
            <a:ext cx="73531" cy="73531"/>
          </a:xfrm>
          <a:prstGeom prst="ellipse">
            <a:avLst/>
          </a:prstGeom>
          <a:noFill/>
          <a:ln w="158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67" name="Oval 266">
            <a:extLst>
              <a:ext uri="{FF2B5EF4-FFF2-40B4-BE49-F238E27FC236}">
                <a16:creationId xmlns="" xmlns:a16="http://schemas.microsoft.com/office/drawing/2014/main" id="{08A2B298-CAAC-2544-887F-5446351FEA7F}"/>
              </a:ext>
            </a:extLst>
          </p:cNvPr>
          <p:cNvSpPr/>
          <p:nvPr/>
        </p:nvSpPr>
        <p:spPr>
          <a:xfrm>
            <a:off x="9889113" y="3550971"/>
            <a:ext cx="73531" cy="73531"/>
          </a:xfrm>
          <a:prstGeom prst="ellipse">
            <a:avLst/>
          </a:prstGeom>
          <a:noFill/>
          <a:ln w="158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68" name="Oval 267">
            <a:extLst>
              <a:ext uri="{FF2B5EF4-FFF2-40B4-BE49-F238E27FC236}">
                <a16:creationId xmlns="" xmlns:a16="http://schemas.microsoft.com/office/drawing/2014/main" id="{D43B3BE4-D452-CD4D-BD21-55D201F688C6}"/>
              </a:ext>
            </a:extLst>
          </p:cNvPr>
          <p:cNvSpPr/>
          <p:nvPr/>
        </p:nvSpPr>
        <p:spPr>
          <a:xfrm>
            <a:off x="10181213" y="3550971"/>
            <a:ext cx="73531" cy="73531"/>
          </a:xfrm>
          <a:prstGeom prst="ellipse">
            <a:avLst/>
          </a:prstGeom>
          <a:noFill/>
          <a:ln w="158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69" name="Oval 268">
            <a:extLst>
              <a:ext uri="{FF2B5EF4-FFF2-40B4-BE49-F238E27FC236}">
                <a16:creationId xmlns="" xmlns:a16="http://schemas.microsoft.com/office/drawing/2014/main" id="{072D6153-AC12-C04B-B9C5-A1A4469DB69D}"/>
              </a:ext>
            </a:extLst>
          </p:cNvPr>
          <p:cNvSpPr/>
          <p:nvPr/>
        </p:nvSpPr>
        <p:spPr>
          <a:xfrm>
            <a:off x="10098663" y="3550971"/>
            <a:ext cx="73531" cy="73531"/>
          </a:xfrm>
          <a:prstGeom prst="ellipse">
            <a:avLst/>
          </a:prstGeom>
          <a:noFill/>
          <a:ln w="158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70" name="Oval 269">
            <a:extLst>
              <a:ext uri="{FF2B5EF4-FFF2-40B4-BE49-F238E27FC236}">
                <a16:creationId xmlns="" xmlns:a16="http://schemas.microsoft.com/office/drawing/2014/main" id="{C5102C02-C56A-EB4E-81AC-329388DF9FC3}"/>
              </a:ext>
            </a:extLst>
          </p:cNvPr>
          <p:cNvSpPr/>
          <p:nvPr/>
        </p:nvSpPr>
        <p:spPr>
          <a:xfrm>
            <a:off x="9993888" y="3550971"/>
            <a:ext cx="73531" cy="73531"/>
          </a:xfrm>
          <a:prstGeom prst="ellipse">
            <a:avLst/>
          </a:prstGeom>
          <a:noFill/>
          <a:ln w="158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72" name="Oval 271">
            <a:extLst>
              <a:ext uri="{FF2B5EF4-FFF2-40B4-BE49-F238E27FC236}">
                <a16:creationId xmlns="" xmlns:a16="http://schemas.microsoft.com/office/drawing/2014/main" id="{283D3613-4FC9-194D-B079-C6C33E57B5EA}"/>
              </a:ext>
            </a:extLst>
          </p:cNvPr>
          <p:cNvSpPr/>
          <p:nvPr/>
        </p:nvSpPr>
        <p:spPr>
          <a:xfrm>
            <a:off x="10025638" y="3550971"/>
            <a:ext cx="73531" cy="73531"/>
          </a:xfrm>
          <a:prstGeom prst="ellipse">
            <a:avLst/>
          </a:prstGeom>
          <a:noFill/>
          <a:ln w="158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73" name="Oval 272">
            <a:extLst>
              <a:ext uri="{FF2B5EF4-FFF2-40B4-BE49-F238E27FC236}">
                <a16:creationId xmlns="" xmlns:a16="http://schemas.microsoft.com/office/drawing/2014/main" id="{64724B83-2C4C-6B45-B44F-43F7F176F078}"/>
              </a:ext>
            </a:extLst>
          </p:cNvPr>
          <p:cNvSpPr/>
          <p:nvPr/>
        </p:nvSpPr>
        <p:spPr>
          <a:xfrm>
            <a:off x="9822438" y="3506521"/>
            <a:ext cx="73531" cy="73531"/>
          </a:xfrm>
          <a:prstGeom prst="ellipse">
            <a:avLst/>
          </a:prstGeom>
          <a:noFill/>
          <a:ln w="158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74" name="Oval 273">
            <a:extLst>
              <a:ext uri="{FF2B5EF4-FFF2-40B4-BE49-F238E27FC236}">
                <a16:creationId xmlns="" xmlns:a16="http://schemas.microsoft.com/office/drawing/2014/main" id="{95A4BA6B-6F61-9A4F-99F0-C414A1E73A32}"/>
              </a:ext>
            </a:extLst>
          </p:cNvPr>
          <p:cNvSpPr/>
          <p:nvPr/>
        </p:nvSpPr>
        <p:spPr>
          <a:xfrm>
            <a:off x="9752588" y="3506521"/>
            <a:ext cx="73531" cy="73531"/>
          </a:xfrm>
          <a:prstGeom prst="ellipse">
            <a:avLst/>
          </a:prstGeom>
          <a:noFill/>
          <a:ln w="158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75" name="Oval 274">
            <a:extLst>
              <a:ext uri="{FF2B5EF4-FFF2-40B4-BE49-F238E27FC236}">
                <a16:creationId xmlns="" xmlns:a16="http://schemas.microsoft.com/office/drawing/2014/main" id="{A4CE861D-1921-1F4B-BD01-AE867CEAD008}"/>
              </a:ext>
            </a:extLst>
          </p:cNvPr>
          <p:cNvSpPr/>
          <p:nvPr/>
        </p:nvSpPr>
        <p:spPr>
          <a:xfrm>
            <a:off x="9533513" y="3382696"/>
            <a:ext cx="73531" cy="73531"/>
          </a:xfrm>
          <a:prstGeom prst="ellipse">
            <a:avLst/>
          </a:prstGeom>
          <a:noFill/>
          <a:ln w="158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76" name="Oval 275">
            <a:extLst>
              <a:ext uri="{FF2B5EF4-FFF2-40B4-BE49-F238E27FC236}">
                <a16:creationId xmlns="" xmlns:a16="http://schemas.microsoft.com/office/drawing/2014/main" id="{07E7F3D4-1B04-AA4C-943D-9B01BD06D985}"/>
              </a:ext>
            </a:extLst>
          </p:cNvPr>
          <p:cNvSpPr/>
          <p:nvPr/>
        </p:nvSpPr>
        <p:spPr>
          <a:xfrm>
            <a:off x="9501763" y="3382696"/>
            <a:ext cx="73531" cy="73531"/>
          </a:xfrm>
          <a:prstGeom prst="ellipse">
            <a:avLst/>
          </a:prstGeom>
          <a:noFill/>
          <a:ln w="158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77" name="Oval 276">
            <a:extLst>
              <a:ext uri="{FF2B5EF4-FFF2-40B4-BE49-F238E27FC236}">
                <a16:creationId xmlns="" xmlns:a16="http://schemas.microsoft.com/office/drawing/2014/main" id="{0A37527D-D7C6-0B47-87E0-9805C64A7A9E}"/>
              </a:ext>
            </a:extLst>
          </p:cNvPr>
          <p:cNvSpPr/>
          <p:nvPr/>
        </p:nvSpPr>
        <p:spPr>
          <a:xfrm>
            <a:off x="9482713" y="3354121"/>
            <a:ext cx="73531" cy="73531"/>
          </a:xfrm>
          <a:prstGeom prst="ellipse">
            <a:avLst/>
          </a:prstGeom>
          <a:noFill/>
          <a:ln w="158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78" name="Oval 277">
            <a:extLst>
              <a:ext uri="{FF2B5EF4-FFF2-40B4-BE49-F238E27FC236}">
                <a16:creationId xmlns="" xmlns:a16="http://schemas.microsoft.com/office/drawing/2014/main" id="{34F30FE8-9FF2-0E4A-8483-340E078FCD8D}"/>
              </a:ext>
            </a:extLst>
          </p:cNvPr>
          <p:cNvSpPr/>
          <p:nvPr/>
        </p:nvSpPr>
        <p:spPr>
          <a:xfrm>
            <a:off x="9435088" y="3354121"/>
            <a:ext cx="73531" cy="73531"/>
          </a:xfrm>
          <a:prstGeom prst="ellipse">
            <a:avLst/>
          </a:prstGeom>
          <a:noFill/>
          <a:ln w="158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79" name="Oval 278">
            <a:extLst>
              <a:ext uri="{FF2B5EF4-FFF2-40B4-BE49-F238E27FC236}">
                <a16:creationId xmlns="" xmlns:a16="http://schemas.microsoft.com/office/drawing/2014/main" id="{15CAF9D6-AA5E-9541-8488-753D7AB49A5C}"/>
              </a:ext>
            </a:extLst>
          </p:cNvPr>
          <p:cNvSpPr/>
          <p:nvPr/>
        </p:nvSpPr>
        <p:spPr>
          <a:xfrm>
            <a:off x="9355713" y="3322371"/>
            <a:ext cx="73531" cy="73531"/>
          </a:xfrm>
          <a:prstGeom prst="ellipse">
            <a:avLst/>
          </a:prstGeom>
          <a:noFill/>
          <a:ln w="158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80" name="Oval 279">
            <a:extLst>
              <a:ext uri="{FF2B5EF4-FFF2-40B4-BE49-F238E27FC236}">
                <a16:creationId xmlns="" xmlns:a16="http://schemas.microsoft.com/office/drawing/2014/main" id="{8ADFFCC1-6ED1-8D4F-B96A-52018A4F4D6A}"/>
              </a:ext>
            </a:extLst>
          </p:cNvPr>
          <p:cNvSpPr/>
          <p:nvPr/>
        </p:nvSpPr>
        <p:spPr>
          <a:xfrm>
            <a:off x="9327138" y="3281096"/>
            <a:ext cx="73531" cy="73531"/>
          </a:xfrm>
          <a:prstGeom prst="ellipse">
            <a:avLst/>
          </a:prstGeom>
          <a:noFill/>
          <a:ln w="158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81" name="Oval 280">
            <a:extLst>
              <a:ext uri="{FF2B5EF4-FFF2-40B4-BE49-F238E27FC236}">
                <a16:creationId xmlns="" xmlns:a16="http://schemas.microsoft.com/office/drawing/2014/main" id="{6F4B82A5-8ADB-5349-BBC8-F8AE9772F82F}"/>
              </a:ext>
            </a:extLst>
          </p:cNvPr>
          <p:cNvSpPr/>
          <p:nvPr/>
        </p:nvSpPr>
        <p:spPr>
          <a:xfrm>
            <a:off x="9257288" y="3157271"/>
            <a:ext cx="73531" cy="73531"/>
          </a:xfrm>
          <a:prstGeom prst="ellipse">
            <a:avLst/>
          </a:prstGeom>
          <a:noFill/>
          <a:ln w="158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82" name="Oval 281">
            <a:extLst>
              <a:ext uri="{FF2B5EF4-FFF2-40B4-BE49-F238E27FC236}">
                <a16:creationId xmlns="" xmlns:a16="http://schemas.microsoft.com/office/drawing/2014/main" id="{6D14E496-B53F-6846-AC40-FEB9F210D751}"/>
              </a:ext>
            </a:extLst>
          </p:cNvPr>
          <p:cNvSpPr/>
          <p:nvPr/>
        </p:nvSpPr>
        <p:spPr>
          <a:xfrm>
            <a:off x="8530213" y="2830246"/>
            <a:ext cx="73531" cy="73531"/>
          </a:xfrm>
          <a:prstGeom prst="ellipse">
            <a:avLst/>
          </a:prstGeom>
          <a:noFill/>
          <a:ln w="158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83" name="Oval 282">
            <a:extLst>
              <a:ext uri="{FF2B5EF4-FFF2-40B4-BE49-F238E27FC236}">
                <a16:creationId xmlns="" xmlns:a16="http://schemas.microsoft.com/office/drawing/2014/main" id="{22E02575-7A3F-DE44-B5ED-F8B8B62EE28D}"/>
              </a:ext>
            </a:extLst>
          </p:cNvPr>
          <p:cNvSpPr/>
          <p:nvPr/>
        </p:nvSpPr>
        <p:spPr>
          <a:xfrm>
            <a:off x="8311138" y="2693721"/>
            <a:ext cx="73531" cy="73531"/>
          </a:xfrm>
          <a:prstGeom prst="ellipse">
            <a:avLst/>
          </a:prstGeom>
          <a:noFill/>
          <a:ln w="158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84" name="Oval 283">
            <a:extLst>
              <a:ext uri="{FF2B5EF4-FFF2-40B4-BE49-F238E27FC236}">
                <a16:creationId xmlns="" xmlns:a16="http://schemas.microsoft.com/office/drawing/2014/main" id="{669AE039-A648-AD40-9641-EE1A94DC26D2}"/>
              </a:ext>
            </a:extLst>
          </p:cNvPr>
          <p:cNvSpPr/>
          <p:nvPr/>
        </p:nvSpPr>
        <p:spPr>
          <a:xfrm>
            <a:off x="7860288" y="2395271"/>
            <a:ext cx="73531" cy="73531"/>
          </a:xfrm>
          <a:prstGeom prst="ellipse">
            <a:avLst/>
          </a:prstGeom>
          <a:noFill/>
          <a:ln w="158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85" name="Oval 284">
            <a:extLst>
              <a:ext uri="{FF2B5EF4-FFF2-40B4-BE49-F238E27FC236}">
                <a16:creationId xmlns="" xmlns:a16="http://schemas.microsoft.com/office/drawing/2014/main" id="{3D0854B9-C494-F943-A65E-A697A6CCBC38}"/>
              </a:ext>
            </a:extLst>
          </p:cNvPr>
          <p:cNvSpPr/>
          <p:nvPr/>
        </p:nvSpPr>
        <p:spPr>
          <a:xfrm>
            <a:off x="7333238" y="2261921"/>
            <a:ext cx="73531" cy="73531"/>
          </a:xfrm>
          <a:prstGeom prst="ellipse">
            <a:avLst/>
          </a:prstGeom>
          <a:noFill/>
          <a:ln w="158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86" name="Oval 285">
            <a:extLst>
              <a:ext uri="{FF2B5EF4-FFF2-40B4-BE49-F238E27FC236}">
                <a16:creationId xmlns="" xmlns:a16="http://schemas.microsoft.com/office/drawing/2014/main" id="{CDAA30E3-AE0D-DE42-A985-2570DAD2A56C}"/>
              </a:ext>
            </a:extLst>
          </p:cNvPr>
          <p:cNvSpPr/>
          <p:nvPr/>
        </p:nvSpPr>
        <p:spPr>
          <a:xfrm>
            <a:off x="7180838" y="2233346"/>
            <a:ext cx="73531" cy="73531"/>
          </a:xfrm>
          <a:prstGeom prst="ellipse">
            <a:avLst/>
          </a:prstGeom>
          <a:noFill/>
          <a:ln w="158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87" name="Oval 286">
            <a:extLst>
              <a:ext uri="{FF2B5EF4-FFF2-40B4-BE49-F238E27FC236}">
                <a16:creationId xmlns="" xmlns:a16="http://schemas.microsoft.com/office/drawing/2014/main" id="{0AF82335-36E6-3248-80F7-7B33EE979633}"/>
              </a:ext>
            </a:extLst>
          </p:cNvPr>
          <p:cNvSpPr/>
          <p:nvPr/>
        </p:nvSpPr>
        <p:spPr>
          <a:xfrm>
            <a:off x="8904863" y="2960421"/>
            <a:ext cx="73531" cy="73531"/>
          </a:xfrm>
          <a:prstGeom prst="ellipse">
            <a:avLst/>
          </a:prstGeom>
          <a:noFill/>
          <a:ln w="158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88" name="Oval 287">
            <a:extLst>
              <a:ext uri="{FF2B5EF4-FFF2-40B4-BE49-F238E27FC236}">
                <a16:creationId xmlns="" xmlns:a16="http://schemas.microsoft.com/office/drawing/2014/main" id="{A65E4B97-0DD5-1141-8AC8-332BDC320544}"/>
              </a:ext>
            </a:extLst>
          </p:cNvPr>
          <p:cNvSpPr/>
          <p:nvPr/>
        </p:nvSpPr>
        <p:spPr>
          <a:xfrm>
            <a:off x="9142988" y="3103296"/>
            <a:ext cx="73531" cy="73531"/>
          </a:xfrm>
          <a:prstGeom prst="ellipse">
            <a:avLst/>
          </a:prstGeom>
          <a:noFill/>
          <a:ln w="158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89" name="Oval 288">
            <a:extLst>
              <a:ext uri="{FF2B5EF4-FFF2-40B4-BE49-F238E27FC236}">
                <a16:creationId xmlns="" xmlns:a16="http://schemas.microsoft.com/office/drawing/2014/main" id="{F14A2593-CEAC-EC4C-A7DD-A80CA4C1CB53}"/>
              </a:ext>
            </a:extLst>
          </p:cNvPr>
          <p:cNvSpPr/>
          <p:nvPr/>
        </p:nvSpPr>
        <p:spPr>
          <a:xfrm>
            <a:off x="9187438" y="3096946"/>
            <a:ext cx="73531" cy="73531"/>
          </a:xfrm>
          <a:prstGeom prst="ellipse">
            <a:avLst/>
          </a:prstGeom>
          <a:noFill/>
          <a:ln w="158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90" name="Oval 289">
            <a:extLst>
              <a:ext uri="{FF2B5EF4-FFF2-40B4-BE49-F238E27FC236}">
                <a16:creationId xmlns="" xmlns:a16="http://schemas.microsoft.com/office/drawing/2014/main" id="{2E666421-6AF4-8843-A761-2236A33EAF3D}"/>
              </a:ext>
            </a:extLst>
          </p:cNvPr>
          <p:cNvSpPr/>
          <p:nvPr/>
        </p:nvSpPr>
        <p:spPr>
          <a:xfrm>
            <a:off x="9209663" y="3125521"/>
            <a:ext cx="73531" cy="73531"/>
          </a:xfrm>
          <a:prstGeom prst="ellipse">
            <a:avLst/>
          </a:prstGeom>
          <a:noFill/>
          <a:ln w="158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cxnSp>
        <p:nvCxnSpPr>
          <p:cNvPr id="292" name="Straight Connector 291">
            <a:extLst>
              <a:ext uri="{FF2B5EF4-FFF2-40B4-BE49-F238E27FC236}">
                <a16:creationId xmlns="" xmlns:a16="http://schemas.microsoft.com/office/drawing/2014/main" id="{57B457C3-29C1-A04B-AE9A-D89119FDBA25}"/>
              </a:ext>
            </a:extLst>
          </p:cNvPr>
          <p:cNvCxnSpPr>
            <a:cxnSpLocks/>
          </p:cNvCxnSpPr>
          <p:nvPr/>
        </p:nvCxnSpPr>
        <p:spPr>
          <a:xfrm>
            <a:off x="6829425" y="2119350"/>
            <a:ext cx="106045"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4" name="Straight Connector 293">
            <a:extLst>
              <a:ext uri="{FF2B5EF4-FFF2-40B4-BE49-F238E27FC236}">
                <a16:creationId xmlns="" xmlns:a16="http://schemas.microsoft.com/office/drawing/2014/main" id="{EB06F1BB-11FA-BA4A-9B44-0050D92127C1}"/>
              </a:ext>
            </a:extLst>
          </p:cNvPr>
          <p:cNvCxnSpPr>
            <a:cxnSpLocks/>
          </p:cNvCxnSpPr>
          <p:nvPr/>
        </p:nvCxnSpPr>
        <p:spPr>
          <a:xfrm>
            <a:off x="6829425" y="3725900"/>
            <a:ext cx="106045"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5" name="Straight Connector 294">
            <a:extLst>
              <a:ext uri="{FF2B5EF4-FFF2-40B4-BE49-F238E27FC236}">
                <a16:creationId xmlns="" xmlns:a16="http://schemas.microsoft.com/office/drawing/2014/main" id="{5794955D-5391-B04F-A05A-57EB49E5856E}"/>
              </a:ext>
            </a:extLst>
          </p:cNvPr>
          <p:cNvCxnSpPr>
            <a:cxnSpLocks/>
          </p:cNvCxnSpPr>
          <p:nvPr/>
        </p:nvCxnSpPr>
        <p:spPr>
          <a:xfrm>
            <a:off x="6829425" y="3198850"/>
            <a:ext cx="106045"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96" name="object 34">
            <a:extLst>
              <a:ext uri="{FF2B5EF4-FFF2-40B4-BE49-F238E27FC236}">
                <a16:creationId xmlns="" xmlns:a16="http://schemas.microsoft.com/office/drawing/2014/main" id="{3E8196A7-133C-5446-889C-A2985A804FA5}"/>
              </a:ext>
            </a:extLst>
          </p:cNvPr>
          <p:cNvSpPr txBox="1"/>
          <p:nvPr/>
        </p:nvSpPr>
        <p:spPr>
          <a:xfrm>
            <a:off x="6810776" y="4919356"/>
            <a:ext cx="246380" cy="184666"/>
          </a:xfrm>
          <a:prstGeom prst="rect">
            <a:avLst/>
          </a:prstGeom>
        </p:spPr>
        <p:txBody>
          <a:bodyPr vert="horz" wrap="square" lIns="0" tIns="0" rIns="0" bIns="0" rtlCol="0">
            <a:spAutoFit/>
          </a:bodyPr>
          <a:lstStyle/>
          <a:p>
            <a:pPr algn="ctr">
              <a:spcBef>
                <a:spcPts val="133"/>
              </a:spcBef>
            </a:pPr>
            <a:r>
              <a:rPr lang="en-GB" sz="1200" spc="-7" dirty="0">
                <a:latin typeface="Arial"/>
                <a:cs typeface="Arial"/>
              </a:rPr>
              <a:t>0</a:t>
            </a:r>
            <a:endParaRPr lang="en-GB" sz="1200" dirty="0">
              <a:latin typeface="Arial"/>
              <a:cs typeface="Arial"/>
            </a:endParaRPr>
          </a:p>
        </p:txBody>
      </p:sp>
      <p:sp>
        <p:nvSpPr>
          <p:cNvPr id="297" name="object 34">
            <a:extLst>
              <a:ext uri="{FF2B5EF4-FFF2-40B4-BE49-F238E27FC236}">
                <a16:creationId xmlns="" xmlns:a16="http://schemas.microsoft.com/office/drawing/2014/main" id="{39520A92-8FB8-1C48-9C21-F9F3B3490C7B}"/>
              </a:ext>
            </a:extLst>
          </p:cNvPr>
          <p:cNvSpPr txBox="1"/>
          <p:nvPr/>
        </p:nvSpPr>
        <p:spPr>
          <a:xfrm>
            <a:off x="11442249" y="4919356"/>
            <a:ext cx="246380" cy="184666"/>
          </a:xfrm>
          <a:prstGeom prst="rect">
            <a:avLst/>
          </a:prstGeom>
        </p:spPr>
        <p:txBody>
          <a:bodyPr vert="horz" wrap="square" lIns="0" tIns="0" rIns="0" bIns="0" rtlCol="0">
            <a:spAutoFit/>
          </a:bodyPr>
          <a:lstStyle/>
          <a:p>
            <a:pPr algn="ctr">
              <a:spcBef>
                <a:spcPts val="133"/>
              </a:spcBef>
            </a:pPr>
            <a:r>
              <a:rPr lang="en-GB" sz="1200" spc="-7" dirty="0">
                <a:latin typeface="Arial"/>
                <a:cs typeface="Arial"/>
              </a:rPr>
              <a:t>34</a:t>
            </a:r>
            <a:endParaRPr lang="en-GB" sz="1200" dirty="0">
              <a:latin typeface="Arial"/>
              <a:cs typeface="Arial"/>
            </a:endParaRPr>
          </a:p>
        </p:txBody>
      </p:sp>
      <p:sp>
        <p:nvSpPr>
          <p:cNvPr id="298" name="object 34">
            <a:extLst>
              <a:ext uri="{FF2B5EF4-FFF2-40B4-BE49-F238E27FC236}">
                <a16:creationId xmlns="" xmlns:a16="http://schemas.microsoft.com/office/drawing/2014/main" id="{4AC4C00F-B2C1-7B4F-8F0E-70B7829856CB}"/>
              </a:ext>
            </a:extLst>
          </p:cNvPr>
          <p:cNvSpPr txBox="1"/>
          <p:nvPr/>
        </p:nvSpPr>
        <p:spPr>
          <a:xfrm>
            <a:off x="11182054" y="4919356"/>
            <a:ext cx="246380" cy="184666"/>
          </a:xfrm>
          <a:prstGeom prst="rect">
            <a:avLst/>
          </a:prstGeom>
        </p:spPr>
        <p:txBody>
          <a:bodyPr vert="horz" wrap="square" lIns="0" tIns="0" rIns="0" bIns="0" rtlCol="0">
            <a:spAutoFit/>
          </a:bodyPr>
          <a:lstStyle/>
          <a:p>
            <a:pPr algn="ctr">
              <a:spcBef>
                <a:spcPts val="133"/>
              </a:spcBef>
            </a:pPr>
            <a:r>
              <a:rPr lang="en-GB" sz="1200" spc="-7" dirty="0">
                <a:latin typeface="Arial"/>
                <a:cs typeface="Arial"/>
              </a:rPr>
              <a:t>32</a:t>
            </a:r>
            <a:endParaRPr lang="en-GB" sz="1200" dirty="0">
              <a:latin typeface="Arial"/>
              <a:cs typeface="Arial"/>
            </a:endParaRPr>
          </a:p>
        </p:txBody>
      </p:sp>
      <p:sp>
        <p:nvSpPr>
          <p:cNvPr id="299" name="object 34">
            <a:extLst>
              <a:ext uri="{FF2B5EF4-FFF2-40B4-BE49-F238E27FC236}">
                <a16:creationId xmlns="" xmlns:a16="http://schemas.microsoft.com/office/drawing/2014/main" id="{BE183754-41FD-694E-AFD7-22B2B73119E6}"/>
              </a:ext>
            </a:extLst>
          </p:cNvPr>
          <p:cNvSpPr txBox="1"/>
          <p:nvPr/>
        </p:nvSpPr>
        <p:spPr>
          <a:xfrm>
            <a:off x="10906991" y="4919356"/>
            <a:ext cx="246380" cy="184666"/>
          </a:xfrm>
          <a:prstGeom prst="rect">
            <a:avLst/>
          </a:prstGeom>
        </p:spPr>
        <p:txBody>
          <a:bodyPr vert="horz" wrap="square" lIns="0" tIns="0" rIns="0" bIns="0" rtlCol="0">
            <a:spAutoFit/>
          </a:bodyPr>
          <a:lstStyle/>
          <a:p>
            <a:pPr algn="ctr">
              <a:spcBef>
                <a:spcPts val="133"/>
              </a:spcBef>
            </a:pPr>
            <a:r>
              <a:rPr lang="en-GB" sz="1200" spc="-7" dirty="0">
                <a:latin typeface="Arial"/>
                <a:cs typeface="Arial"/>
              </a:rPr>
              <a:t>30</a:t>
            </a:r>
            <a:endParaRPr lang="en-GB" sz="1200" dirty="0">
              <a:latin typeface="Arial"/>
              <a:cs typeface="Arial"/>
            </a:endParaRPr>
          </a:p>
        </p:txBody>
      </p:sp>
      <p:sp>
        <p:nvSpPr>
          <p:cNvPr id="300" name="object 34">
            <a:extLst>
              <a:ext uri="{FF2B5EF4-FFF2-40B4-BE49-F238E27FC236}">
                <a16:creationId xmlns="" xmlns:a16="http://schemas.microsoft.com/office/drawing/2014/main" id="{1A3507FC-EE58-324D-BAFC-95766BF9266A}"/>
              </a:ext>
            </a:extLst>
          </p:cNvPr>
          <p:cNvSpPr txBox="1"/>
          <p:nvPr/>
        </p:nvSpPr>
        <p:spPr>
          <a:xfrm>
            <a:off x="10654231" y="4919356"/>
            <a:ext cx="246380" cy="184666"/>
          </a:xfrm>
          <a:prstGeom prst="rect">
            <a:avLst/>
          </a:prstGeom>
        </p:spPr>
        <p:txBody>
          <a:bodyPr vert="horz" wrap="square" lIns="0" tIns="0" rIns="0" bIns="0" rtlCol="0">
            <a:spAutoFit/>
          </a:bodyPr>
          <a:lstStyle/>
          <a:p>
            <a:pPr algn="ctr">
              <a:spcBef>
                <a:spcPts val="133"/>
              </a:spcBef>
            </a:pPr>
            <a:r>
              <a:rPr lang="en-GB" sz="1200" spc="-7" dirty="0">
                <a:latin typeface="Arial"/>
                <a:cs typeface="Arial"/>
              </a:rPr>
              <a:t>28</a:t>
            </a:r>
            <a:endParaRPr lang="en-GB" sz="1200" dirty="0">
              <a:latin typeface="Arial"/>
              <a:cs typeface="Arial"/>
            </a:endParaRPr>
          </a:p>
        </p:txBody>
      </p:sp>
      <p:sp>
        <p:nvSpPr>
          <p:cNvPr id="301" name="object 34">
            <a:extLst>
              <a:ext uri="{FF2B5EF4-FFF2-40B4-BE49-F238E27FC236}">
                <a16:creationId xmlns="" xmlns:a16="http://schemas.microsoft.com/office/drawing/2014/main" id="{22ECC4FA-1A2F-924E-BC66-648A3235BEDB}"/>
              </a:ext>
            </a:extLst>
          </p:cNvPr>
          <p:cNvSpPr txBox="1"/>
          <p:nvPr/>
        </p:nvSpPr>
        <p:spPr>
          <a:xfrm>
            <a:off x="7093273" y="4919356"/>
            <a:ext cx="246380" cy="184666"/>
          </a:xfrm>
          <a:prstGeom prst="rect">
            <a:avLst/>
          </a:prstGeom>
        </p:spPr>
        <p:txBody>
          <a:bodyPr vert="horz" wrap="square" lIns="0" tIns="0" rIns="0" bIns="0" rtlCol="0">
            <a:spAutoFit/>
          </a:bodyPr>
          <a:lstStyle/>
          <a:p>
            <a:pPr algn="ctr">
              <a:spcBef>
                <a:spcPts val="133"/>
              </a:spcBef>
            </a:pPr>
            <a:r>
              <a:rPr lang="en-GB" sz="1200" spc="-7" dirty="0">
                <a:latin typeface="Arial"/>
                <a:cs typeface="Arial"/>
              </a:rPr>
              <a:t>2</a:t>
            </a:r>
            <a:endParaRPr lang="en-GB" sz="1200" dirty="0">
              <a:latin typeface="Arial"/>
              <a:cs typeface="Arial"/>
            </a:endParaRPr>
          </a:p>
        </p:txBody>
      </p:sp>
      <p:sp>
        <p:nvSpPr>
          <p:cNvPr id="302" name="object 34">
            <a:extLst>
              <a:ext uri="{FF2B5EF4-FFF2-40B4-BE49-F238E27FC236}">
                <a16:creationId xmlns="" xmlns:a16="http://schemas.microsoft.com/office/drawing/2014/main" id="{9723AE93-3792-744B-82AC-0C627F223FBD}"/>
              </a:ext>
            </a:extLst>
          </p:cNvPr>
          <p:cNvSpPr txBox="1"/>
          <p:nvPr/>
        </p:nvSpPr>
        <p:spPr>
          <a:xfrm>
            <a:off x="7360902" y="4919356"/>
            <a:ext cx="246380" cy="184666"/>
          </a:xfrm>
          <a:prstGeom prst="rect">
            <a:avLst/>
          </a:prstGeom>
        </p:spPr>
        <p:txBody>
          <a:bodyPr vert="horz" wrap="square" lIns="0" tIns="0" rIns="0" bIns="0" rtlCol="0">
            <a:spAutoFit/>
          </a:bodyPr>
          <a:lstStyle/>
          <a:p>
            <a:pPr algn="ctr">
              <a:spcBef>
                <a:spcPts val="133"/>
              </a:spcBef>
            </a:pPr>
            <a:r>
              <a:rPr lang="en-GB" sz="1200" spc="-7" dirty="0">
                <a:latin typeface="Arial"/>
                <a:cs typeface="Arial"/>
              </a:rPr>
              <a:t>4</a:t>
            </a:r>
            <a:endParaRPr lang="en-GB" sz="1200" dirty="0">
              <a:latin typeface="Arial"/>
              <a:cs typeface="Arial"/>
            </a:endParaRPr>
          </a:p>
        </p:txBody>
      </p:sp>
      <p:sp>
        <p:nvSpPr>
          <p:cNvPr id="303" name="object 34">
            <a:extLst>
              <a:ext uri="{FF2B5EF4-FFF2-40B4-BE49-F238E27FC236}">
                <a16:creationId xmlns="" xmlns:a16="http://schemas.microsoft.com/office/drawing/2014/main" id="{551F07FA-F487-1A4F-BC07-D951FCED669B}"/>
              </a:ext>
            </a:extLst>
          </p:cNvPr>
          <p:cNvSpPr txBox="1"/>
          <p:nvPr/>
        </p:nvSpPr>
        <p:spPr>
          <a:xfrm>
            <a:off x="7628532" y="4919356"/>
            <a:ext cx="246380" cy="184666"/>
          </a:xfrm>
          <a:prstGeom prst="rect">
            <a:avLst/>
          </a:prstGeom>
        </p:spPr>
        <p:txBody>
          <a:bodyPr vert="horz" wrap="square" lIns="0" tIns="0" rIns="0" bIns="0" rtlCol="0">
            <a:spAutoFit/>
          </a:bodyPr>
          <a:lstStyle/>
          <a:p>
            <a:pPr algn="ctr">
              <a:spcBef>
                <a:spcPts val="133"/>
              </a:spcBef>
            </a:pPr>
            <a:r>
              <a:rPr lang="en-GB" sz="1200" spc="-7" dirty="0">
                <a:latin typeface="Arial"/>
                <a:cs typeface="Arial"/>
              </a:rPr>
              <a:t>6</a:t>
            </a:r>
            <a:endParaRPr lang="en-GB" sz="1200" dirty="0">
              <a:latin typeface="Arial"/>
              <a:cs typeface="Arial"/>
            </a:endParaRPr>
          </a:p>
        </p:txBody>
      </p:sp>
      <p:sp>
        <p:nvSpPr>
          <p:cNvPr id="304" name="object 34">
            <a:extLst>
              <a:ext uri="{FF2B5EF4-FFF2-40B4-BE49-F238E27FC236}">
                <a16:creationId xmlns="" xmlns:a16="http://schemas.microsoft.com/office/drawing/2014/main" id="{2DBC0768-FFED-8748-ACBF-065BBCF3EC0C}"/>
              </a:ext>
            </a:extLst>
          </p:cNvPr>
          <p:cNvSpPr txBox="1"/>
          <p:nvPr/>
        </p:nvSpPr>
        <p:spPr>
          <a:xfrm>
            <a:off x="7903595" y="4919356"/>
            <a:ext cx="246380" cy="184666"/>
          </a:xfrm>
          <a:prstGeom prst="rect">
            <a:avLst/>
          </a:prstGeom>
        </p:spPr>
        <p:txBody>
          <a:bodyPr vert="horz" wrap="square" lIns="0" tIns="0" rIns="0" bIns="0" rtlCol="0">
            <a:spAutoFit/>
          </a:bodyPr>
          <a:lstStyle/>
          <a:p>
            <a:pPr algn="ctr">
              <a:spcBef>
                <a:spcPts val="133"/>
              </a:spcBef>
            </a:pPr>
            <a:r>
              <a:rPr lang="en-GB" sz="1200" spc="-7" dirty="0">
                <a:latin typeface="Arial"/>
                <a:cs typeface="Arial"/>
              </a:rPr>
              <a:t>8</a:t>
            </a:r>
            <a:endParaRPr lang="en-GB" sz="1200" dirty="0">
              <a:latin typeface="Arial"/>
              <a:cs typeface="Arial"/>
            </a:endParaRPr>
          </a:p>
        </p:txBody>
      </p:sp>
      <p:sp>
        <p:nvSpPr>
          <p:cNvPr id="305" name="object 34">
            <a:extLst>
              <a:ext uri="{FF2B5EF4-FFF2-40B4-BE49-F238E27FC236}">
                <a16:creationId xmlns="" xmlns:a16="http://schemas.microsoft.com/office/drawing/2014/main" id="{811DD07A-5D6D-C540-88BA-195A1A34B44E}"/>
              </a:ext>
            </a:extLst>
          </p:cNvPr>
          <p:cNvSpPr txBox="1"/>
          <p:nvPr/>
        </p:nvSpPr>
        <p:spPr>
          <a:xfrm>
            <a:off x="8178658" y="4919356"/>
            <a:ext cx="246380" cy="184666"/>
          </a:xfrm>
          <a:prstGeom prst="rect">
            <a:avLst/>
          </a:prstGeom>
        </p:spPr>
        <p:txBody>
          <a:bodyPr vert="horz" wrap="square" lIns="0" tIns="0" rIns="0" bIns="0" rtlCol="0">
            <a:spAutoFit/>
          </a:bodyPr>
          <a:lstStyle/>
          <a:p>
            <a:pPr algn="ctr">
              <a:spcBef>
                <a:spcPts val="133"/>
              </a:spcBef>
            </a:pPr>
            <a:r>
              <a:rPr lang="en-GB" sz="1200" spc="-7" dirty="0">
                <a:latin typeface="Arial"/>
                <a:cs typeface="Arial"/>
              </a:rPr>
              <a:t>10</a:t>
            </a:r>
            <a:endParaRPr lang="en-GB" sz="1200" dirty="0">
              <a:latin typeface="Arial"/>
              <a:cs typeface="Arial"/>
            </a:endParaRPr>
          </a:p>
        </p:txBody>
      </p:sp>
      <p:sp>
        <p:nvSpPr>
          <p:cNvPr id="306" name="object 34">
            <a:extLst>
              <a:ext uri="{FF2B5EF4-FFF2-40B4-BE49-F238E27FC236}">
                <a16:creationId xmlns="" xmlns:a16="http://schemas.microsoft.com/office/drawing/2014/main" id="{294881F8-CF66-9C44-AA5E-C9C31937D6EA}"/>
              </a:ext>
            </a:extLst>
          </p:cNvPr>
          <p:cNvSpPr txBox="1"/>
          <p:nvPr/>
        </p:nvSpPr>
        <p:spPr>
          <a:xfrm>
            <a:off x="8453722" y="4919356"/>
            <a:ext cx="246380" cy="184666"/>
          </a:xfrm>
          <a:prstGeom prst="rect">
            <a:avLst/>
          </a:prstGeom>
        </p:spPr>
        <p:txBody>
          <a:bodyPr vert="horz" wrap="square" lIns="0" tIns="0" rIns="0" bIns="0" rtlCol="0">
            <a:spAutoFit/>
          </a:bodyPr>
          <a:lstStyle/>
          <a:p>
            <a:pPr algn="ctr">
              <a:spcBef>
                <a:spcPts val="133"/>
              </a:spcBef>
            </a:pPr>
            <a:r>
              <a:rPr lang="en-GB" sz="1200" spc="-7" dirty="0">
                <a:latin typeface="Arial"/>
                <a:cs typeface="Arial"/>
              </a:rPr>
              <a:t>12</a:t>
            </a:r>
            <a:endParaRPr lang="en-GB" sz="1200" dirty="0">
              <a:latin typeface="Arial"/>
              <a:cs typeface="Arial"/>
            </a:endParaRPr>
          </a:p>
        </p:txBody>
      </p:sp>
      <p:sp>
        <p:nvSpPr>
          <p:cNvPr id="307" name="object 34">
            <a:extLst>
              <a:ext uri="{FF2B5EF4-FFF2-40B4-BE49-F238E27FC236}">
                <a16:creationId xmlns="" xmlns:a16="http://schemas.microsoft.com/office/drawing/2014/main" id="{215B04D7-5637-D646-98F8-15BC18E8FEBE}"/>
              </a:ext>
            </a:extLst>
          </p:cNvPr>
          <p:cNvSpPr txBox="1"/>
          <p:nvPr/>
        </p:nvSpPr>
        <p:spPr>
          <a:xfrm>
            <a:off x="8723597" y="4919356"/>
            <a:ext cx="246380" cy="184666"/>
          </a:xfrm>
          <a:prstGeom prst="rect">
            <a:avLst/>
          </a:prstGeom>
        </p:spPr>
        <p:txBody>
          <a:bodyPr vert="horz" wrap="square" lIns="0" tIns="0" rIns="0" bIns="0" rtlCol="0">
            <a:spAutoFit/>
          </a:bodyPr>
          <a:lstStyle/>
          <a:p>
            <a:pPr algn="ctr">
              <a:spcBef>
                <a:spcPts val="133"/>
              </a:spcBef>
            </a:pPr>
            <a:r>
              <a:rPr lang="en-GB" sz="1200" spc="-7" dirty="0">
                <a:latin typeface="Arial"/>
                <a:cs typeface="Arial"/>
              </a:rPr>
              <a:t>14</a:t>
            </a:r>
            <a:endParaRPr lang="en-GB" sz="1200" dirty="0">
              <a:latin typeface="Arial"/>
              <a:cs typeface="Arial"/>
            </a:endParaRPr>
          </a:p>
        </p:txBody>
      </p:sp>
      <p:sp>
        <p:nvSpPr>
          <p:cNvPr id="308" name="object 34">
            <a:extLst>
              <a:ext uri="{FF2B5EF4-FFF2-40B4-BE49-F238E27FC236}">
                <a16:creationId xmlns="" xmlns:a16="http://schemas.microsoft.com/office/drawing/2014/main" id="{AFE410AF-AFCA-C24A-B5F7-F9A748864CD7}"/>
              </a:ext>
            </a:extLst>
          </p:cNvPr>
          <p:cNvSpPr txBox="1"/>
          <p:nvPr/>
        </p:nvSpPr>
        <p:spPr>
          <a:xfrm>
            <a:off x="9012522" y="4919356"/>
            <a:ext cx="246380" cy="184666"/>
          </a:xfrm>
          <a:prstGeom prst="rect">
            <a:avLst/>
          </a:prstGeom>
        </p:spPr>
        <p:txBody>
          <a:bodyPr vert="horz" wrap="square" lIns="0" tIns="0" rIns="0" bIns="0" rtlCol="0">
            <a:spAutoFit/>
          </a:bodyPr>
          <a:lstStyle/>
          <a:p>
            <a:pPr algn="ctr">
              <a:spcBef>
                <a:spcPts val="133"/>
              </a:spcBef>
            </a:pPr>
            <a:r>
              <a:rPr lang="en-GB" sz="1200" spc="-7" dirty="0">
                <a:latin typeface="Arial"/>
                <a:cs typeface="Arial"/>
              </a:rPr>
              <a:t>16</a:t>
            </a:r>
            <a:endParaRPr lang="en-GB" sz="1200" dirty="0">
              <a:latin typeface="Arial"/>
              <a:cs typeface="Arial"/>
            </a:endParaRPr>
          </a:p>
        </p:txBody>
      </p:sp>
      <p:sp>
        <p:nvSpPr>
          <p:cNvPr id="309" name="object 34">
            <a:extLst>
              <a:ext uri="{FF2B5EF4-FFF2-40B4-BE49-F238E27FC236}">
                <a16:creationId xmlns="" xmlns:a16="http://schemas.microsoft.com/office/drawing/2014/main" id="{339F101C-C295-3243-BF7B-215B715F149E}"/>
              </a:ext>
            </a:extLst>
          </p:cNvPr>
          <p:cNvSpPr txBox="1"/>
          <p:nvPr/>
        </p:nvSpPr>
        <p:spPr>
          <a:xfrm>
            <a:off x="9266522" y="4919356"/>
            <a:ext cx="246380" cy="184666"/>
          </a:xfrm>
          <a:prstGeom prst="rect">
            <a:avLst/>
          </a:prstGeom>
        </p:spPr>
        <p:txBody>
          <a:bodyPr vert="horz" wrap="square" lIns="0" tIns="0" rIns="0" bIns="0" rtlCol="0">
            <a:spAutoFit/>
          </a:bodyPr>
          <a:lstStyle/>
          <a:p>
            <a:pPr algn="ctr">
              <a:spcBef>
                <a:spcPts val="133"/>
              </a:spcBef>
            </a:pPr>
            <a:r>
              <a:rPr lang="en-GB" sz="1200" spc="-7" dirty="0">
                <a:latin typeface="Arial"/>
                <a:cs typeface="Arial"/>
              </a:rPr>
              <a:t>18</a:t>
            </a:r>
            <a:endParaRPr lang="en-GB" sz="1200" dirty="0">
              <a:latin typeface="Arial"/>
              <a:cs typeface="Arial"/>
            </a:endParaRPr>
          </a:p>
        </p:txBody>
      </p:sp>
      <p:sp>
        <p:nvSpPr>
          <p:cNvPr id="310" name="object 34">
            <a:extLst>
              <a:ext uri="{FF2B5EF4-FFF2-40B4-BE49-F238E27FC236}">
                <a16:creationId xmlns="" xmlns:a16="http://schemas.microsoft.com/office/drawing/2014/main" id="{E3E0C0AD-1A11-BA4C-8135-9A90163769C7}"/>
              </a:ext>
            </a:extLst>
          </p:cNvPr>
          <p:cNvSpPr txBox="1"/>
          <p:nvPr/>
        </p:nvSpPr>
        <p:spPr>
          <a:xfrm>
            <a:off x="9536397" y="4919356"/>
            <a:ext cx="246380" cy="184666"/>
          </a:xfrm>
          <a:prstGeom prst="rect">
            <a:avLst/>
          </a:prstGeom>
        </p:spPr>
        <p:txBody>
          <a:bodyPr vert="horz" wrap="square" lIns="0" tIns="0" rIns="0" bIns="0" rtlCol="0">
            <a:spAutoFit/>
          </a:bodyPr>
          <a:lstStyle/>
          <a:p>
            <a:pPr algn="ctr">
              <a:spcBef>
                <a:spcPts val="133"/>
              </a:spcBef>
            </a:pPr>
            <a:r>
              <a:rPr lang="en-GB" sz="1200" spc="-7" dirty="0">
                <a:latin typeface="Arial"/>
                <a:cs typeface="Arial"/>
              </a:rPr>
              <a:t>20</a:t>
            </a:r>
            <a:endParaRPr lang="en-GB" sz="1200" dirty="0">
              <a:latin typeface="Arial"/>
              <a:cs typeface="Arial"/>
            </a:endParaRPr>
          </a:p>
        </p:txBody>
      </p:sp>
      <p:sp>
        <p:nvSpPr>
          <p:cNvPr id="311" name="object 34">
            <a:extLst>
              <a:ext uri="{FF2B5EF4-FFF2-40B4-BE49-F238E27FC236}">
                <a16:creationId xmlns="" xmlns:a16="http://schemas.microsoft.com/office/drawing/2014/main" id="{24C93713-31EB-114B-A0A9-4D92F8BAA903}"/>
              </a:ext>
            </a:extLst>
          </p:cNvPr>
          <p:cNvSpPr txBox="1"/>
          <p:nvPr/>
        </p:nvSpPr>
        <p:spPr>
          <a:xfrm>
            <a:off x="9799922" y="4919356"/>
            <a:ext cx="246380" cy="184666"/>
          </a:xfrm>
          <a:prstGeom prst="rect">
            <a:avLst/>
          </a:prstGeom>
        </p:spPr>
        <p:txBody>
          <a:bodyPr vert="horz" wrap="square" lIns="0" tIns="0" rIns="0" bIns="0" rtlCol="0">
            <a:spAutoFit/>
          </a:bodyPr>
          <a:lstStyle/>
          <a:p>
            <a:pPr algn="ctr">
              <a:spcBef>
                <a:spcPts val="133"/>
              </a:spcBef>
            </a:pPr>
            <a:r>
              <a:rPr lang="en-GB" sz="1200" spc="-7" dirty="0">
                <a:latin typeface="Arial"/>
                <a:cs typeface="Arial"/>
              </a:rPr>
              <a:t>22</a:t>
            </a:r>
            <a:endParaRPr lang="en-GB" sz="1200" dirty="0">
              <a:latin typeface="Arial"/>
              <a:cs typeface="Arial"/>
            </a:endParaRPr>
          </a:p>
        </p:txBody>
      </p:sp>
      <p:sp>
        <p:nvSpPr>
          <p:cNvPr id="312" name="object 34">
            <a:extLst>
              <a:ext uri="{FF2B5EF4-FFF2-40B4-BE49-F238E27FC236}">
                <a16:creationId xmlns="" xmlns:a16="http://schemas.microsoft.com/office/drawing/2014/main" id="{DD49F82F-5248-0C4B-BCBB-B2D7013CED3B}"/>
              </a:ext>
            </a:extLst>
          </p:cNvPr>
          <p:cNvSpPr txBox="1"/>
          <p:nvPr/>
        </p:nvSpPr>
        <p:spPr>
          <a:xfrm>
            <a:off x="10076147" y="4919356"/>
            <a:ext cx="246380" cy="184666"/>
          </a:xfrm>
          <a:prstGeom prst="rect">
            <a:avLst/>
          </a:prstGeom>
        </p:spPr>
        <p:txBody>
          <a:bodyPr vert="horz" wrap="square" lIns="0" tIns="0" rIns="0" bIns="0" rtlCol="0">
            <a:spAutoFit/>
          </a:bodyPr>
          <a:lstStyle/>
          <a:p>
            <a:pPr algn="ctr">
              <a:spcBef>
                <a:spcPts val="133"/>
              </a:spcBef>
            </a:pPr>
            <a:r>
              <a:rPr lang="en-GB" sz="1200" spc="-7" dirty="0">
                <a:latin typeface="Arial"/>
                <a:cs typeface="Arial"/>
              </a:rPr>
              <a:t>24</a:t>
            </a:r>
            <a:endParaRPr lang="en-GB" sz="1200" dirty="0">
              <a:latin typeface="Arial"/>
              <a:cs typeface="Arial"/>
            </a:endParaRPr>
          </a:p>
        </p:txBody>
      </p:sp>
      <p:sp>
        <p:nvSpPr>
          <p:cNvPr id="313" name="object 34">
            <a:extLst>
              <a:ext uri="{FF2B5EF4-FFF2-40B4-BE49-F238E27FC236}">
                <a16:creationId xmlns="" xmlns:a16="http://schemas.microsoft.com/office/drawing/2014/main" id="{2F8B68A3-CD16-8547-8728-F01B0900F24C}"/>
              </a:ext>
            </a:extLst>
          </p:cNvPr>
          <p:cNvSpPr txBox="1"/>
          <p:nvPr/>
        </p:nvSpPr>
        <p:spPr>
          <a:xfrm>
            <a:off x="10352372" y="4919356"/>
            <a:ext cx="246380" cy="184666"/>
          </a:xfrm>
          <a:prstGeom prst="rect">
            <a:avLst/>
          </a:prstGeom>
        </p:spPr>
        <p:txBody>
          <a:bodyPr vert="horz" wrap="square" lIns="0" tIns="0" rIns="0" bIns="0" rtlCol="0">
            <a:spAutoFit/>
          </a:bodyPr>
          <a:lstStyle/>
          <a:p>
            <a:pPr algn="ctr">
              <a:spcBef>
                <a:spcPts val="133"/>
              </a:spcBef>
            </a:pPr>
            <a:r>
              <a:rPr lang="en-GB" sz="1200" spc="-7" dirty="0">
                <a:latin typeface="Arial"/>
                <a:cs typeface="Arial"/>
              </a:rPr>
              <a:t>26</a:t>
            </a:r>
            <a:endParaRPr lang="en-GB" sz="1200" dirty="0">
              <a:latin typeface="Arial"/>
              <a:cs typeface="Arial"/>
            </a:endParaRPr>
          </a:p>
        </p:txBody>
      </p:sp>
      <p:sp>
        <p:nvSpPr>
          <p:cNvPr id="314" name="object 47">
            <a:extLst>
              <a:ext uri="{FF2B5EF4-FFF2-40B4-BE49-F238E27FC236}">
                <a16:creationId xmlns="" xmlns:a16="http://schemas.microsoft.com/office/drawing/2014/main" id="{BE072281-DE02-454D-B4B3-C3B041E5286E}"/>
              </a:ext>
            </a:extLst>
          </p:cNvPr>
          <p:cNvSpPr txBox="1"/>
          <p:nvPr/>
        </p:nvSpPr>
        <p:spPr>
          <a:xfrm>
            <a:off x="6866011" y="5079381"/>
            <a:ext cx="4789593" cy="196635"/>
          </a:xfrm>
          <a:prstGeom prst="rect">
            <a:avLst/>
          </a:prstGeom>
        </p:spPr>
        <p:txBody>
          <a:bodyPr vert="horz" wrap="square" lIns="0" tIns="16933" rIns="0" bIns="0" rtlCol="0">
            <a:spAutoFit/>
          </a:bodyPr>
          <a:lstStyle/>
          <a:p>
            <a:pPr marR="36406" algn="ctr">
              <a:lnSpc>
                <a:spcPts val="1367"/>
              </a:lnSpc>
            </a:pPr>
            <a:r>
              <a:rPr lang="en-GB" sz="1200" b="1" dirty="0">
                <a:latin typeface="Arial"/>
                <a:cs typeface="Arial"/>
              </a:rPr>
              <a:t>Time</a:t>
            </a:r>
            <a:r>
              <a:rPr lang="en-GB" sz="1200" b="1" spc="-33" dirty="0">
                <a:latin typeface="Arial"/>
                <a:cs typeface="Arial"/>
              </a:rPr>
              <a:t> </a:t>
            </a:r>
            <a:r>
              <a:rPr lang="en-GB" sz="1200" b="1" dirty="0">
                <a:latin typeface="Arial"/>
                <a:cs typeface="Arial"/>
              </a:rPr>
              <a:t>from</a:t>
            </a:r>
            <a:r>
              <a:rPr lang="en-GB" sz="1200" b="1" spc="-33" dirty="0">
                <a:latin typeface="Arial"/>
                <a:cs typeface="Arial"/>
              </a:rPr>
              <a:t> </a:t>
            </a:r>
            <a:r>
              <a:rPr lang="en-GB" sz="1200" b="1" dirty="0">
                <a:latin typeface="Arial"/>
                <a:cs typeface="Arial"/>
              </a:rPr>
              <a:t>randomisation</a:t>
            </a:r>
            <a:r>
              <a:rPr lang="en-GB" sz="1200" b="1" spc="-47" dirty="0">
                <a:latin typeface="Arial"/>
                <a:cs typeface="Arial"/>
              </a:rPr>
              <a:t> </a:t>
            </a:r>
            <a:r>
              <a:rPr lang="en-GB" sz="1200" b="1" dirty="0">
                <a:latin typeface="Arial"/>
                <a:cs typeface="Arial"/>
              </a:rPr>
              <a:t>(months)</a:t>
            </a:r>
            <a:endParaRPr lang="en-GB" sz="1200" dirty="0">
              <a:latin typeface="Arial"/>
              <a:cs typeface="Arial"/>
            </a:endParaRPr>
          </a:p>
        </p:txBody>
      </p:sp>
      <p:sp>
        <p:nvSpPr>
          <p:cNvPr id="315" name="object 47">
            <a:extLst>
              <a:ext uri="{FF2B5EF4-FFF2-40B4-BE49-F238E27FC236}">
                <a16:creationId xmlns="" xmlns:a16="http://schemas.microsoft.com/office/drawing/2014/main" id="{4FB80742-D59A-E74A-937C-2CD15B960A20}"/>
              </a:ext>
            </a:extLst>
          </p:cNvPr>
          <p:cNvSpPr txBox="1"/>
          <p:nvPr/>
        </p:nvSpPr>
        <p:spPr>
          <a:xfrm>
            <a:off x="1149156" y="5116552"/>
            <a:ext cx="4789593" cy="196635"/>
          </a:xfrm>
          <a:prstGeom prst="rect">
            <a:avLst/>
          </a:prstGeom>
        </p:spPr>
        <p:txBody>
          <a:bodyPr vert="horz" wrap="square" lIns="0" tIns="16933" rIns="0" bIns="0" rtlCol="0">
            <a:spAutoFit/>
          </a:bodyPr>
          <a:lstStyle/>
          <a:p>
            <a:pPr marR="36406" algn="ctr">
              <a:lnSpc>
                <a:spcPts val="1367"/>
              </a:lnSpc>
            </a:pPr>
            <a:r>
              <a:rPr lang="en-GB" sz="1200" b="1" dirty="0">
                <a:latin typeface="Arial"/>
                <a:cs typeface="Arial"/>
              </a:rPr>
              <a:t>Time</a:t>
            </a:r>
            <a:r>
              <a:rPr lang="en-GB" sz="1200" b="1" spc="-33" dirty="0">
                <a:latin typeface="Arial"/>
                <a:cs typeface="Arial"/>
              </a:rPr>
              <a:t> </a:t>
            </a:r>
            <a:r>
              <a:rPr lang="en-GB" sz="1200" b="1" dirty="0">
                <a:latin typeface="Arial"/>
                <a:cs typeface="Arial"/>
              </a:rPr>
              <a:t>from</a:t>
            </a:r>
            <a:r>
              <a:rPr lang="en-GB" sz="1200" b="1" spc="-33" dirty="0">
                <a:latin typeface="Arial"/>
                <a:cs typeface="Arial"/>
              </a:rPr>
              <a:t> </a:t>
            </a:r>
            <a:r>
              <a:rPr lang="en-GB" sz="1200" b="1" dirty="0">
                <a:latin typeface="Arial"/>
                <a:cs typeface="Arial"/>
              </a:rPr>
              <a:t>randomisation</a:t>
            </a:r>
            <a:r>
              <a:rPr lang="en-GB" sz="1200" b="1" spc="-47" dirty="0">
                <a:latin typeface="Arial"/>
                <a:cs typeface="Arial"/>
              </a:rPr>
              <a:t> </a:t>
            </a:r>
            <a:r>
              <a:rPr lang="en-GB" sz="1200" b="1" dirty="0">
                <a:latin typeface="Arial"/>
                <a:cs typeface="Arial"/>
              </a:rPr>
              <a:t>(months)</a:t>
            </a:r>
            <a:endParaRPr lang="en-GB" sz="1200" dirty="0">
              <a:latin typeface="Arial"/>
              <a:cs typeface="Arial"/>
            </a:endParaRPr>
          </a:p>
        </p:txBody>
      </p:sp>
      <p:cxnSp>
        <p:nvCxnSpPr>
          <p:cNvPr id="316" name="Straight Connector 315">
            <a:extLst>
              <a:ext uri="{FF2B5EF4-FFF2-40B4-BE49-F238E27FC236}">
                <a16:creationId xmlns="" xmlns:a16="http://schemas.microsoft.com/office/drawing/2014/main" id="{D29F8F14-4118-D742-BDBF-B30BD17AA758}"/>
              </a:ext>
            </a:extLst>
          </p:cNvPr>
          <p:cNvCxnSpPr>
            <a:cxnSpLocks/>
          </p:cNvCxnSpPr>
          <p:nvPr/>
        </p:nvCxnSpPr>
        <p:spPr>
          <a:xfrm>
            <a:off x="6829425" y="2671025"/>
            <a:ext cx="106045"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30" name="object 6">
            <a:extLst>
              <a:ext uri="{FF2B5EF4-FFF2-40B4-BE49-F238E27FC236}">
                <a16:creationId xmlns="" xmlns:a16="http://schemas.microsoft.com/office/drawing/2014/main" id="{7DD40CE2-5628-964C-B28D-E1443566B8FB}"/>
              </a:ext>
            </a:extLst>
          </p:cNvPr>
          <p:cNvSpPr txBox="1"/>
          <p:nvPr/>
        </p:nvSpPr>
        <p:spPr>
          <a:xfrm>
            <a:off x="9267825" y="2397870"/>
            <a:ext cx="2493448" cy="386430"/>
          </a:xfrm>
          <a:prstGeom prst="rect">
            <a:avLst/>
          </a:prstGeom>
        </p:spPr>
        <p:txBody>
          <a:bodyPr vert="horz" wrap="square" lIns="0" tIns="16933" rIns="0" bIns="0" rtlCol="0">
            <a:spAutoFit/>
          </a:bodyPr>
          <a:lstStyle/>
          <a:p>
            <a:pPr algn="ctr">
              <a:spcBef>
                <a:spcPts val="133"/>
              </a:spcBef>
            </a:pPr>
            <a:r>
              <a:rPr lang="en-GB" sz="1200" b="1" spc="-7" dirty="0">
                <a:latin typeface="Arial"/>
                <a:cs typeface="Arial"/>
              </a:rPr>
              <a:t>HR </a:t>
            </a:r>
            <a:r>
              <a:rPr lang="en-GB" sz="1200" spc="-7" dirty="0">
                <a:latin typeface="Arial"/>
                <a:cs typeface="Arial"/>
              </a:rPr>
              <a:t>(95% CI): </a:t>
            </a:r>
            <a:r>
              <a:rPr lang="en-GB" sz="1200" b="1" spc="-7" dirty="0">
                <a:latin typeface="Arial"/>
                <a:cs typeface="Arial"/>
              </a:rPr>
              <a:t>0.63</a:t>
            </a:r>
            <a:r>
              <a:rPr lang="en-GB" sz="1200" b="1" spc="-27" dirty="0">
                <a:latin typeface="Arial"/>
                <a:cs typeface="Arial"/>
              </a:rPr>
              <a:t> </a:t>
            </a:r>
            <a:r>
              <a:rPr lang="en-GB" sz="1200" dirty="0">
                <a:latin typeface="Arial"/>
                <a:cs typeface="Arial"/>
              </a:rPr>
              <a:t>(0.42-0.95)</a:t>
            </a:r>
          </a:p>
          <a:p>
            <a:pPr marL="1693" algn="ctr">
              <a:spcBef>
                <a:spcPts val="7"/>
              </a:spcBef>
            </a:pPr>
            <a:r>
              <a:rPr lang="en-GB" sz="1200" b="1" dirty="0">
                <a:latin typeface="Arial"/>
                <a:cs typeface="Arial"/>
              </a:rPr>
              <a:t>Median</a:t>
            </a:r>
            <a:r>
              <a:rPr lang="en-GB" sz="1200" b="1" spc="-53" dirty="0">
                <a:latin typeface="Arial"/>
                <a:cs typeface="Arial"/>
              </a:rPr>
              <a:t> </a:t>
            </a:r>
            <a:r>
              <a:rPr lang="en-GB" sz="1200" b="1" dirty="0">
                <a:latin typeface="Arial"/>
                <a:cs typeface="Arial"/>
              </a:rPr>
              <a:t>OS: </a:t>
            </a:r>
            <a:r>
              <a:rPr lang="en-GB" sz="1200" b="1" spc="-7" dirty="0">
                <a:solidFill>
                  <a:schemeClr val="accent1"/>
                </a:solidFill>
                <a:latin typeface="Arial"/>
                <a:cs typeface="Arial"/>
              </a:rPr>
              <a:t>20.1</a:t>
            </a:r>
            <a:r>
              <a:rPr lang="en-GB" sz="1200" b="1" spc="-20" dirty="0">
                <a:solidFill>
                  <a:srgbClr val="830051"/>
                </a:solidFill>
                <a:latin typeface="Arial"/>
                <a:cs typeface="Arial"/>
              </a:rPr>
              <a:t> </a:t>
            </a:r>
            <a:r>
              <a:rPr lang="en-GB" sz="1200" b="1" spc="-7" dirty="0">
                <a:latin typeface="Arial"/>
                <a:cs typeface="Arial"/>
              </a:rPr>
              <a:t>vs</a:t>
            </a:r>
            <a:r>
              <a:rPr lang="en-GB" sz="1200" b="1" spc="-13" dirty="0">
                <a:latin typeface="Arial"/>
                <a:cs typeface="Arial"/>
              </a:rPr>
              <a:t> </a:t>
            </a:r>
            <a:r>
              <a:rPr lang="en-GB" sz="1200" b="1" spc="-7" dirty="0">
                <a:solidFill>
                  <a:schemeClr val="accent6"/>
                </a:solidFill>
                <a:latin typeface="Arial"/>
                <a:cs typeface="Arial"/>
              </a:rPr>
              <a:t>14.4</a:t>
            </a:r>
            <a:r>
              <a:rPr lang="en-GB" sz="1200" b="1" spc="-33" dirty="0">
                <a:solidFill>
                  <a:srgbClr val="EFAB00"/>
                </a:solidFill>
                <a:latin typeface="Arial"/>
                <a:cs typeface="Arial"/>
              </a:rPr>
              <a:t> </a:t>
            </a:r>
            <a:r>
              <a:rPr lang="en-GB" sz="1200" b="1" dirty="0">
                <a:latin typeface="Arial"/>
                <a:cs typeface="Arial"/>
              </a:rPr>
              <a:t>months</a:t>
            </a:r>
            <a:endParaRPr lang="en-GB" sz="1200" dirty="0">
              <a:latin typeface="Arial"/>
              <a:cs typeface="Arial"/>
            </a:endParaRPr>
          </a:p>
        </p:txBody>
      </p:sp>
    </p:spTree>
    <p:extLst>
      <p:ext uri="{BB962C8B-B14F-4D97-AF65-F5344CB8AC3E}">
        <p14:creationId xmlns:p14="http://schemas.microsoft.com/office/powerpoint/2010/main" val="30218864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a:t>In what sequence?</a:t>
            </a:r>
          </a:p>
        </p:txBody>
      </p:sp>
      <p:sp>
        <p:nvSpPr>
          <p:cNvPr id="3" name="Slide Number Placeholder 2">
            <a:extLst>
              <a:ext uri="{FF2B5EF4-FFF2-40B4-BE49-F238E27FC236}">
                <a16:creationId xmlns="" xmlns:a16="http://schemas.microsoft.com/office/drawing/2014/main" id="{DA01A760-5A6B-7A4B-8F9C-86F503572043}"/>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E43C0F-8A7B-3A4B-9DB5-B3472E36E833}" type="slidenum">
              <a:rPr kumimoji="0" lang="en-GB" sz="1100" b="0" i="0" u="none" strike="noStrike" kern="1200" cap="none" spc="0" normalizeH="0" baseline="0" noProof="0" smtClean="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GB" sz="11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13480153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8771127" y="1578986"/>
            <a:ext cx="1940329" cy="294953"/>
          </a:xfrm>
          <a:prstGeom prst="rect">
            <a:avLst/>
          </a:prstGeom>
        </p:spPr>
        <p:txBody>
          <a:bodyPr vert="horz" wrap="square" lIns="0" tIns="17780" rIns="0" bIns="0" rtlCol="0">
            <a:spAutoFit/>
          </a:bodyPr>
          <a:lstStyle/>
          <a:p>
            <a:pPr marL="16933" algn="ctr">
              <a:spcBef>
                <a:spcPts val="140"/>
              </a:spcBef>
            </a:pPr>
            <a:r>
              <a:rPr lang="en-GB" b="1" cap="all" spc="-7" dirty="0">
                <a:solidFill>
                  <a:schemeClr val="accent1"/>
                </a:solidFill>
                <a:latin typeface="Arial"/>
                <a:cs typeface="Arial"/>
              </a:rPr>
              <a:t>P</a:t>
            </a:r>
            <a:r>
              <a:rPr lang="en-GB" b="1" cap="all" dirty="0">
                <a:solidFill>
                  <a:schemeClr val="accent1"/>
                </a:solidFill>
                <a:latin typeface="Arial"/>
                <a:cs typeface="Arial"/>
              </a:rPr>
              <a:t>r</a:t>
            </a:r>
            <a:r>
              <a:rPr lang="en-GB" b="1" cap="all" spc="7" dirty="0">
                <a:solidFill>
                  <a:schemeClr val="accent1"/>
                </a:solidFill>
                <a:latin typeface="Arial"/>
                <a:cs typeface="Arial"/>
              </a:rPr>
              <a:t>i</a:t>
            </a:r>
            <a:r>
              <a:rPr lang="en-GB" b="1" cap="all" dirty="0">
                <a:solidFill>
                  <a:schemeClr val="accent1"/>
                </a:solidFill>
                <a:latin typeface="Arial"/>
                <a:cs typeface="Arial"/>
              </a:rPr>
              <a:t>or</a:t>
            </a:r>
            <a:r>
              <a:rPr lang="en-GB" b="1" cap="all" spc="-27" dirty="0">
                <a:solidFill>
                  <a:schemeClr val="accent1"/>
                </a:solidFill>
                <a:latin typeface="Arial"/>
                <a:cs typeface="Arial"/>
              </a:rPr>
              <a:t> </a:t>
            </a:r>
            <a:r>
              <a:rPr lang="en-GB" b="1" cap="all" dirty="0">
                <a:solidFill>
                  <a:schemeClr val="accent1"/>
                </a:solidFill>
                <a:latin typeface="Arial"/>
                <a:cs typeface="Arial"/>
              </a:rPr>
              <a:t>ta</a:t>
            </a:r>
            <a:r>
              <a:rPr lang="en-GB" b="1" cap="all" spc="-7" dirty="0">
                <a:solidFill>
                  <a:schemeClr val="accent1"/>
                </a:solidFill>
                <a:latin typeface="Arial"/>
                <a:cs typeface="Arial"/>
              </a:rPr>
              <a:t>x</a:t>
            </a:r>
            <a:r>
              <a:rPr lang="en-GB" b="1" cap="all" dirty="0">
                <a:solidFill>
                  <a:schemeClr val="accent1"/>
                </a:solidFill>
                <a:latin typeface="Arial"/>
                <a:cs typeface="Arial"/>
              </a:rPr>
              <a:t>a</a:t>
            </a:r>
            <a:r>
              <a:rPr lang="en-GB" b="1" cap="all" spc="-7" dirty="0">
                <a:solidFill>
                  <a:schemeClr val="accent1"/>
                </a:solidFill>
                <a:latin typeface="Arial"/>
                <a:cs typeface="Arial"/>
              </a:rPr>
              <a:t>n</a:t>
            </a:r>
            <a:r>
              <a:rPr lang="en-GB" b="1" cap="all" dirty="0">
                <a:solidFill>
                  <a:schemeClr val="accent1"/>
                </a:solidFill>
                <a:latin typeface="Arial"/>
                <a:cs typeface="Arial"/>
              </a:rPr>
              <a:t>e</a:t>
            </a:r>
            <a:endParaRPr lang="en-GB" cap="all" dirty="0">
              <a:solidFill>
                <a:schemeClr val="accent1"/>
              </a:solidFill>
              <a:latin typeface="Arial"/>
              <a:cs typeface="Arial"/>
            </a:endParaRPr>
          </a:p>
        </p:txBody>
      </p:sp>
      <p:sp>
        <p:nvSpPr>
          <p:cNvPr id="6" name="object 6"/>
          <p:cNvSpPr/>
          <p:nvPr/>
        </p:nvSpPr>
        <p:spPr>
          <a:xfrm>
            <a:off x="1351280" y="4102607"/>
            <a:ext cx="3024293" cy="545253"/>
          </a:xfrm>
          <a:custGeom>
            <a:avLst/>
            <a:gdLst/>
            <a:ahLst/>
            <a:cxnLst/>
            <a:rect l="l" t="t" r="r" b="b"/>
            <a:pathLst>
              <a:path w="2268220" h="408939">
                <a:moveTo>
                  <a:pt x="2267712" y="0"/>
                </a:moveTo>
                <a:lnTo>
                  <a:pt x="68072" y="0"/>
                </a:lnTo>
                <a:lnTo>
                  <a:pt x="41576" y="5349"/>
                </a:lnTo>
                <a:lnTo>
                  <a:pt x="19939" y="19939"/>
                </a:lnTo>
                <a:lnTo>
                  <a:pt x="5349" y="41576"/>
                </a:lnTo>
                <a:lnTo>
                  <a:pt x="0" y="68071"/>
                </a:lnTo>
                <a:lnTo>
                  <a:pt x="0" y="408431"/>
                </a:lnTo>
                <a:lnTo>
                  <a:pt x="2199640" y="408431"/>
                </a:lnTo>
                <a:lnTo>
                  <a:pt x="2226135" y="403082"/>
                </a:lnTo>
                <a:lnTo>
                  <a:pt x="2247773" y="388492"/>
                </a:lnTo>
                <a:lnTo>
                  <a:pt x="2262362" y="366855"/>
                </a:lnTo>
                <a:lnTo>
                  <a:pt x="2267712" y="340360"/>
                </a:lnTo>
                <a:lnTo>
                  <a:pt x="2267712" y="0"/>
                </a:lnTo>
                <a:close/>
              </a:path>
            </a:pathLst>
          </a:custGeom>
          <a:solidFill>
            <a:schemeClr val="accent6">
              <a:lumMod val="20000"/>
              <a:lumOff val="80000"/>
            </a:schemeClr>
          </a:solidFill>
        </p:spPr>
        <p:txBody>
          <a:bodyPr wrap="square" lIns="0" tIns="0" rIns="0" bIns="0" rtlCol="0"/>
          <a:lstStyle/>
          <a:p>
            <a:endParaRPr lang="en-GB" sz="2400" dirty="0"/>
          </a:p>
        </p:txBody>
      </p:sp>
      <p:sp>
        <p:nvSpPr>
          <p:cNvPr id="7" name="object 7"/>
          <p:cNvSpPr txBox="1"/>
          <p:nvPr/>
        </p:nvSpPr>
        <p:spPr>
          <a:xfrm>
            <a:off x="1701800" y="4172203"/>
            <a:ext cx="2321560" cy="386430"/>
          </a:xfrm>
          <a:prstGeom prst="rect">
            <a:avLst/>
          </a:prstGeom>
        </p:spPr>
        <p:txBody>
          <a:bodyPr vert="horz" wrap="square" lIns="0" tIns="16933" rIns="0" bIns="0" rtlCol="0">
            <a:spAutoFit/>
          </a:bodyPr>
          <a:lstStyle/>
          <a:p>
            <a:pPr algn="ctr">
              <a:spcBef>
                <a:spcPts val="133"/>
              </a:spcBef>
            </a:pPr>
            <a:r>
              <a:rPr lang="en-GB" sz="1200" b="1" spc="-7" dirty="0">
                <a:latin typeface="Arial"/>
                <a:cs typeface="Arial"/>
              </a:rPr>
              <a:t>HR </a:t>
            </a:r>
            <a:r>
              <a:rPr lang="en-GB" sz="1200" spc="-7" dirty="0">
                <a:latin typeface="Arial"/>
                <a:cs typeface="Arial"/>
              </a:rPr>
              <a:t>(95% CI):</a:t>
            </a:r>
            <a:r>
              <a:rPr lang="en-GB" sz="1200" b="1" spc="-7" dirty="0">
                <a:latin typeface="Arial"/>
                <a:cs typeface="Arial"/>
              </a:rPr>
              <a:t> 0.30</a:t>
            </a:r>
            <a:r>
              <a:rPr lang="en-GB" sz="1200" b="1" spc="-13" dirty="0">
                <a:latin typeface="Arial"/>
                <a:cs typeface="Arial"/>
              </a:rPr>
              <a:t> </a:t>
            </a:r>
            <a:r>
              <a:rPr lang="en-GB" sz="1200" spc="-7" dirty="0">
                <a:latin typeface="Arial"/>
                <a:cs typeface="Arial"/>
              </a:rPr>
              <a:t>(</a:t>
            </a:r>
            <a:r>
              <a:rPr lang="en-GB" sz="1200" dirty="0">
                <a:latin typeface="Arial"/>
                <a:cs typeface="Arial"/>
              </a:rPr>
              <a:t>0.10-</a:t>
            </a:r>
            <a:r>
              <a:rPr lang="en-GB" sz="1200" spc="-7" dirty="0">
                <a:latin typeface="Arial"/>
                <a:cs typeface="Arial"/>
              </a:rPr>
              <a:t>0.78)</a:t>
            </a:r>
            <a:endParaRPr lang="en-GB" sz="1200" dirty="0">
              <a:latin typeface="Arial"/>
              <a:cs typeface="Arial"/>
            </a:endParaRPr>
          </a:p>
          <a:p>
            <a:pPr algn="ctr">
              <a:lnSpc>
                <a:spcPct val="100000"/>
              </a:lnSpc>
            </a:pPr>
            <a:r>
              <a:rPr lang="en-GB" sz="1200" b="1" dirty="0">
                <a:latin typeface="Arial"/>
                <a:cs typeface="Arial"/>
              </a:rPr>
              <a:t>Median</a:t>
            </a:r>
            <a:r>
              <a:rPr lang="en-GB" sz="1200" b="1" spc="-40" dirty="0">
                <a:latin typeface="Arial"/>
                <a:cs typeface="Arial"/>
              </a:rPr>
              <a:t> </a:t>
            </a:r>
            <a:r>
              <a:rPr lang="en-GB" sz="1200" b="1" dirty="0">
                <a:latin typeface="Arial"/>
                <a:cs typeface="Arial"/>
              </a:rPr>
              <a:t>OS:</a:t>
            </a:r>
            <a:r>
              <a:rPr lang="en-GB" sz="1200" b="1" spc="-27" dirty="0">
                <a:latin typeface="Arial"/>
                <a:cs typeface="Arial"/>
              </a:rPr>
              <a:t> </a:t>
            </a:r>
            <a:r>
              <a:rPr lang="en-GB" sz="1200" b="1" spc="-7" dirty="0">
                <a:solidFill>
                  <a:schemeClr val="accent1"/>
                </a:solidFill>
                <a:latin typeface="Arial"/>
                <a:cs typeface="Arial"/>
              </a:rPr>
              <a:t>NR</a:t>
            </a:r>
            <a:r>
              <a:rPr lang="en-GB" sz="1200" b="1" spc="-13" dirty="0">
                <a:solidFill>
                  <a:srgbClr val="830051"/>
                </a:solidFill>
                <a:latin typeface="Arial"/>
                <a:cs typeface="Arial"/>
              </a:rPr>
              <a:t> </a:t>
            </a:r>
            <a:r>
              <a:rPr lang="en-GB" sz="1200" b="1" spc="-7" dirty="0">
                <a:latin typeface="Arial"/>
                <a:cs typeface="Arial"/>
              </a:rPr>
              <a:t>vs</a:t>
            </a:r>
            <a:r>
              <a:rPr lang="en-GB" sz="1200" b="1" spc="-13" dirty="0">
                <a:latin typeface="Arial"/>
                <a:cs typeface="Arial"/>
              </a:rPr>
              <a:t> </a:t>
            </a:r>
            <a:r>
              <a:rPr lang="en-GB" sz="1200" b="1" spc="-7" dirty="0">
                <a:solidFill>
                  <a:schemeClr val="accent6"/>
                </a:solidFill>
                <a:latin typeface="Arial"/>
                <a:cs typeface="Arial"/>
              </a:rPr>
              <a:t>18.8</a:t>
            </a:r>
            <a:r>
              <a:rPr lang="en-GB" sz="1200" b="1" spc="-20" dirty="0">
                <a:solidFill>
                  <a:srgbClr val="EFAB00"/>
                </a:solidFill>
                <a:latin typeface="Arial"/>
                <a:cs typeface="Arial"/>
              </a:rPr>
              <a:t> </a:t>
            </a:r>
            <a:r>
              <a:rPr lang="en-GB" sz="1200" b="1" dirty="0">
                <a:latin typeface="Arial"/>
                <a:cs typeface="Arial"/>
              </a:rPr>
              <a:t>months</a:t>
            </a:r>
            <a:endParaRPr lang="en-GB" sz="1200" dirty="0">
              <a:latin typeface="Arial"/>
              <a:cs typeface="Arial"/>
            </a:endParaRPr>
          </a:p>
        </p:txBody>
      </p:sp>
      <p:grpSp>
        <p:nvGrpSpPr>
          <p:cNvPr id="8" name="object 8"/>
          <p:cNvGrpSpPr/>
          <p:nvPr/>
        </p:nvGrpSpPr>
        <p:grpSpPr>
          <a:xfrm>
            <a:off x="6896607" y="2078737"/>
            <a:ext cx="4755218" cy="2286338"/>
            <a:chOff x="5172455" y="1559052"/>
            <a:chExt cx="3566414" cy="1714754"/>
          </a:xfrm>
        </p:grpSpPr>
        <p:sp>
          <p:nvSpPr>
            <p:cNvPr id="9" name="object 9"/>
            <p:cNvSpPr/>
            <p:nvPr/>
          </p:nvSpPr>
          <p:spPr>
            <a:xfrm>
              <a:off x="5172455" y="2570988"/>
              <a:ext cx="3546475" cy="0"/>
            </a:xfrm>
            <a:custGeom>
              <a:avLst/>
              <a:gdLst/>
              <a:ahLst/>
              <a:cxnLst/>
              <a:rect l="l" t="t" r="r" b="b"/>
              <a:pathLst>
                <a:path w="3546475">
                  <a:moveTo>
                    <a:pt x="0" y="0"/>
                  </a:moveTo>
                  <a:lnTo>
                    <a:pt x="3546348" y="0"/>
                  </a:lnTo>
                </a:path>
              </a:pathLst>
            </a:custGeom>
            <a:ln w="9525">
              <a:solidFill>
                <a:srgbClr val="7E7E7E"/>
              </a:solidFill>
              <a:prstDash val="sysDash"/>
            </a:ln>
          </p:spPr>
          <p:txBody>
            <a:bodyPr wrap="square" lIns="0" tIns="0" rIns="0" bIns="0" rtlCol="0"/>
            <a:lstStyle/>
            <a:p>
              <a:endParaRPr sz="2400" dirty="0"/>
            </a:p>
          </p:txBody>
        </p:sp>
        <p:sp>
          <p:nvSpPr>
            <p:cNvPr id="11" name="object 11"/>
            <p:cNvSpPr/>
            <p:nvPr/>
          </p:nvSpPr>
          <p:spPr>
            <a:xfrm>
              <a:off x="5173217" y="1562862"/>
              <a:ext cx="76200" cy="0"/>
            </a:xfrm>
            <a:custGeom>
              <a:avLst/>
              <a:gdLst/>
              <a:ahLst/>
              <a:cxnLst/>
              <a:rect l="l" t="t" r="r" b="b"/>
              <a:pathLst>
                <a:path w="76200">
                  <a:moveTo>
                    <a:pt x="0" y="0"/>
                  </a:moveTo>
                  <a:lnTo>
                    <a:pt x="76200" y="0"/>
                  </a:lnTo>
                </a:path>
              </a:pathLst>
            </a:custGeom>
            <a:ln w="19050">
              <a:solidFill>
                <a:srgbClr val="000000"/>
              </a:solidFill>
            </a:ln>
          </p:spPr>
          <p:txBody>
            <a:bodyPr wrap="square" lIns="0" tIns="0" rIns="0" bIns="0" rtlCol="0"/>
            <a:lstStyle/>
            <a:p>
              <a:endParaRPr sz="2400" dirty="0"/>
            </a:p>
          </p:txBody>
        </p:sp>
        <p:sp>
          <p:nvSpPr>
            <p:cNvPr id="12" name="object 12"/>
            <p:cNvSpPr/>
            <p:nvPr/>
          </p:nvSpPr>
          <p:spPr>
            <a:xfrm>
              <a:off x="5445251" y="1728216"/>
              <a:ext cx="2894330" cy="1339850"/>
            </a:xfrm>
            <a:custGeom>
              <a:avLst/>
              <a:gdLst/>
              <a:ahLst/>
              <a:cxnLst/>
              <a:rect l="l" t="t" r="r" b="b"/>
              <a:pathLst>
                <a:path w="2894329" h="1339850">
                  <a:moveTo>
                    <a:pt x="169163" y="48006"/>
                  </a:moveTo>
                  <a:lnTo>
                    <a:pt x="167247" y="58388"/>
                  </a:lnTo>
                  <a:lnTo>
                    <a:pt x="162020" y="66865"/>
                  </a:lnTo>
                  <a:lnTo>
                    <a:pt x="154269" y="72580"/>
                  </a:lnTo>
                  <a:lnTo>
                    <a:pt x="144780" y="74675"/>
                  </a:lnTo>
                  <a:lnTo>
                    <a:pt x="135290" y="72580"/>
                  </a:lnTo>
                  <a:lnTo>
                    <a:pt x="127539" y="66865"/>
                  </a:lnTo>
                  <a:lnTo>
                    <a:pt x="122312" y="58388"/>
                  </a:lnTo>
                  <a:lnTo>
                    <a:pt x="120396" y="48006"/>
                  </a:lnTo>
                  <a:lnTo>
                    <a:pt x="122312" y="37623"/>
                  </a:lnTo>
                  <a:lnTo>
                    <a:pt x="127539" y="29146"/>
                  </a:lnTo>
                  <a:lnTo>
                    <a:pt x="135290" y="23431"/>
                  </a:lnTo>
                  <a:lnTo>
                    <a:pt x="144780" y="21336"/>
                  </a:lnTo>
                  <a:lnTo>
                    <a:pt x="154269" y="23431"/>
                  </a:lnTo>
                  <a:lnTo>
                    <a:pt x="162020" y="29146"/>
                  </a:lnTo>
                  <a:lnTo>
                    <a:pt x="167247" y="37623"/>
                  </a:lnTo>
                  <a:lnTo>
                    <a:pt x="169163" y="48006"/>
                  </a:lnTo>
                  <a:close/>
                </a:path>
                <a:path w="2894329" h="1339850">
                  <a:moveTo>
                    <a:pt x="48768" y="27432"/>
                  </a:moveTo>
                  <a:lnTo>
                    <a:pt x="46851" y="38094"/>
                  </a:lnTo>
                  <a:lnTo>
                    <a:pt x="41624" y="46815"/>
                  </a:lnTo>
                  <a:lnTo>
                    <a:pt x="33873" y="52703"/>
                  </a:lnTo>
                  <a:lnTo>
                    <a:pt x="24384" y="54863"/>
                  </a:lnTo>
                  <a:lnTo>
                    <a:pt x="14894" y="52703"/>
                  </a:lnTo>
                  <a:lnTo>
                    <a:pt x="7143" y="46815"/>
                  </a:lnTo>
                  <a:lnTo>
                    <a:pt x="1916" y="38094"/>
                  </a:lnTo>
                  <a:lnTo>
                    <a:pt x="0" y="27432"/>
                  </a:lnTo>
                  <a:lnTo>
                    <a:pt x="1916" y="16769"/>
                  </a:lnTo>
                  <a:lnTo>
                    <a:pt x="7143" y="8048"/>
                  </a:lnTo>
                  <a:lnTo>
                    <a:pt x="14894" y="2160"/>
                  </a:lnTo>
                  <a:lnTo>
                    <a:pt x="24384" y="0"/>
                  </a:lnTo>
                  <a:lnTo>
                    <a:pt x="33873" y="2160"/>
                  </a:lnTo>
                  <a:lnTo>
                    <a:pt x="41624" y="8048"/>
                  </a:lnTo>
                  <a:lnTo>
                    <a:pt x="46851" y="16769"/>
                  </a:lnTo>
                  <a:lnTo>
                    <a:pt x="48768" y="27432"/>
                  </a:lnTo>
                  <a:close/>
                </a:path>
                <a:path w="2894329" h="1339850">
                  <a:moveTo>
                    <a:pt x="894588" y="442722"/>
                  </a:moveTo>
                  <a:lnTo>
                    <a:pt x="892736" y="453104"/>
                  </a:lnTo>
                  <a:lnTo>
                    <a:pt x="887682" y="461581"/>
                  </a:lnTo>
                  <a:lnTo>
                    <a:pt x="880175" y="467296"/>
                  </a:lnTo>
                  <a:lnTo>
                    <a:pt x="870965" y="469392"/>
                  </a:lnTo>
                  <a:lnTo>
                    <a:pt x="861756" y="467296"/>
                  </a:lnTo>
                  <a:lnTo>
                    <a:pt x="854249" y="461581"/>
                  </a:lnTo>
                  <a:lnTo>
                    <a:pt x="849195" y="453104"/>
                  </a:lnTo>
                  <a:lnTo>
                    <a:pt x="847344" y="442722"/>
                  </a:lnTo>
                  <a:lnTo>
                    <a:pt x="849195" y="432339"/>
                  </a:lnTo>
                  <a:lnTo>
                    <a:pt x="854249" y="423862"/>
                  </a:lnTo>
                  <a:lnTo>
                    <a:pt x="861756" y="418147"/>
                  </a:lnTo>
                  <a:lnTo>
                    <a:pt x="870965" y="416052"/>
                  </a:lnTo>
                  <a:lnTo>
                    <a:pt x="880175" y="418147"/>
                  </a:lnTo>
                  <a:lnTo>
                    <a:pt x="887682" y="423862"/>
                  </a:lnTo>
                  <a:lnTo>
                    <a:pt x="892736" y="432339"/>
                  </a:lnTo>
                  <a:lnTo>
                    <a:pt x="894588" y="442722"/>
                  </a:lnTo>
                  <a:close/>
                </a:path>
                <a:path w="2894329" h="1339850">
                  <a:moveTo>
                    <a:pt x="557784" y="144780"/>
                  </a:moveTo>
                  <a:lnTo>
                    <a:pt x="555932" y="155442"/>
                  </a:lnTo>
                  <a:lnTo>
                    <a:pt x="550878" y="164163"/>
                  </a:lnTo>
                  <a:lnTo>
                    <a:pt x="543371" y="170051"/>
                  </a:lnTo>
                  <a:lnTo>
                    <a:pt x="534162" y="172212"/>
                  </a:lnTo>
                  <a:lnTo>
                    <a:pt x="524952" y="170051"/>
                  </a:lnTo>
                  <a:lnTo>
                    <a:pt x="517445" y="164163"/>
                  </a:lnTo>
                  <a:lnTo>
                    <a:pt x="512391" y="155442"/>
                  </a:lnTo>
                  <a:lnTo>
                    <a:pt x="510539" y="144780"/>
                  </a:lnTo>
                  <a:lnTo>
                    <a:pt x="512391" y="134117"/>
                  </a:lnTo>
                  <a:lnTo>
                    <a:pt x="517445" y="125396"/>
                  </a:lnTo>
                  <a:lnTo>
                    <a:pt x="524952" y="119508"/>
                  </a:lnTo>
                  <a:lnTo>
                    <a:pt x="534162" y="117348"/>
                  </a:lnTo>
                  <a:lnTo>
                    <a:pt x="543371" y="119508"/>
                  </a:lnTo>
                  <a:lnTo>
                    <a:pt x="550878" y="125396"/>
                  </a:lnTo>
                  <a:lnTo>
                    <a:pt x="555932" y="134117"/>
                  </a:lnTo>
                  <a:lnTo>
                    <a:pt x="557784" y="144780"/>
                  </a:lnTo>
                  <a:close/>
                </a:path>
                <a:path w="2894329" h="1339850">
                  <a:moveTo>
                    <a:pt x="1729740" y="1003554"/>
                  </a:moveTo>
                  <a:lnTo>
                    <a:pt x="1727823" y="1013936"/>
                  </a:lnTo>
                  <a:lnTo>
                    <a:pt x="1722596" y="1022413"/>
                  </a:lnTo>
                  <a:lnTo>
                    <a:pt x="1714845" y="1028128"/>
                  </a:lnTo>
                  <a:lnTo>
                    <a:pt x="1705355" y="1030224"/>
                  </a:lnTo>
                  <a:lnTo>
                    <a:pt x="1695866" y="1028128"/>
                  </a:lnTo>
                  <a:lnTo>
                    <a:pt x="1688115" y="1022413"/>
                  </a:lnTo>
                  <a:lnTo>
                    <a:pt x="1682888" y="1013936"/>
                  </a:lnTo>
                  <a:lnTo>
                    <a:pt x="1680972" y="1003554"/>
                  </a:lnTo>
                  <a:lnTo>
                    <a:pt x="1682888" y="993171"/>
                  </a:lnTo>
                  <a:lnTo>
                    <a:pt x="1688115" y="984694"/>
                  </a:lnTo>
                  <a:lnTo>
                    <a:pt x="1695866" y="978979"/>
                  </a:lnTo>
                  <a:lnTo>
                    <a:pt x="1705355" y="976884"/>
                  </a:lnTo>
                  <a:lnTo>
                    <a:pt x="1714845" y="978979"/>
                  </a:lnTo>
                  <a:lnTo>
                    <a:pt x="1722596" y="984694"/>
                  </a:lnTo>
                  <a:lnTo>
                    <a:pt x="1727823" y="993171"/>
                  </a:lnTo>
                  <a:lnTo>
                    <a:pt x="1729740" y="1003554"/>
                  </a:lnTo>
                  <a:close/>
                </a:path>
                <a:path w="2894329" h="1339850">
                  <a:moveTo>
                    <a:pt x="1757172" y="999744"/>
                  </a:moveTo>
                  <a:lnTo>
                    <a:pt x="1755320" y="1010406"/>
                  </a:lnTo>
                  <a:lnTo>
                    <a:pt x="1750266" y="1019127"/>
                  </a:lnTo>
                  <a:lnTo>
                    <a:pt x="1742759" y="1025015"/>
                  </a:lnTo>
                  <a:lnTo>
                    <a:pt x="1733550" y="1027176"/>
                  </a:lnTo>
                  <a:lnTo>
                    <a:pt x="1724340" y="1025015"/>
                  </a:lnTo>
                  <a:lnTo>
                    <a:pt x="1716833" y="1019127"/>
                  </a:lnTo>
                  <a:lnTo>
                    <a:pt x="1711779" y="1010406"/>
                  </a:lnTo>
                  <a:lnTo>
                    <a:pt x="1709927" y="999744"/>
                  </a:lnTo>
                  <a:lnTo>
                    <a:pt x="1711779" y="989081"/>
                  </a:lnTo>
                  <a:lnTo>
                    <a:pt x="1716833" y="980360"/>
                  </a:lnTo>
                  <a:lnTo>
                    <a:pt x="1724340" y="974472"/>
                  </a:lnTo>
                  <a:lnTo>
                    <a:pt x="1733550" y="972312"/>
                  </a:lnTo>
                  <a:lnTo>
                    <a:pt x="1742759" y="974472"/>
                  </a:lnTo>
                  <a:lnTo>
                    <a:pt x="1750266" y="980360"/>
                  </a:lnTo>
                  <a:lnTo>
                    <a:pt x="1755320" y="989081"/>
                  </a:lnTo>
                  <a:lnTo>
                    <a:pt x="1757172" y="999744"/>
                  </a:lnTo>
                  <a:close/>
                </a:path>
                <a:path w="2894329" h="1339850">
                  <a:moveTo>
                    <a:pt x="1786127" y="1003554"/>
                  </a:moveTo>
                  <a:lnTo>
                    <a:pt x="1784211" y="1013936"/>
                  </a:lnTo>
                  <a:lnTo>
                    <a:pt x="1778984" y="1022413"/>
                  </a:lnTo>
                  <a:lnTo>
                    <a:pt x="1771233" y="1028128"/>
                  </a:lnTo>
                  <a:lnTo>
                    <a:pt x="1761744" y="1030224"/>
                  </a:lnTo>
                  <a:lnTo>
                    <a:pt x="1752254" y="1028128"/>
                  </a:lnTo>
                  <a:lnTo>
                    <a:pt x="1744503" y="1022413"/>
                  </a:lnTo>
                  <a:lnTo>
                    <a:pt x="1739276" y="1013936"/>
                  </a:lnTo>
                  <a:lnTo>
                    <a:pt x="1737359" y="1003554"/>
                  </a:lnTo>
                  <a:lnTo>
                    <a:pt x="1739276" y="993171"/>
                  </a:lnTo>
                  <a:lnTo>
                    <a:pt x="1744503" y="984694"/>
                  </a:lnTo>
                  <a:lnTo>
                    <a:pt x="1752254" y="978979"/>
                  </a:lnTo>
                  <a:lnTo>
                    <a:pt x="1761744" y="976884"/>
                  </a:lnTo>
                  <a:lnTo>
                    <a:pt x="1771233" y="978979"/>
                  </a:lnTo>
                  <a:lnTo>
                    <a:pt x="1778984" y="984694"/>
                  </a:lnTo>
                  <a:lnTo>
                    <a:pt x="1784211" y="993171"/>
                  </a:lnTo>
                  <a:lnTo>
                    <a:pt x="1786127" y="1003554"/>
                  </a:lnTo>
                  <a:close/>
                </a:path>
                <a:path w="2894329" h="1339850">
                  <a:moveTo>
                    <a:pt x="1816607" y="1002030"/>
                  </a:moveTo>
                  <a:lnTo>
                    <a:pt x="1814691" y="1012412"/>
                  </a:lnTo>
                  <a:lnTo>
                    <a:pt x="1809464" y="1020889"/>
                  </a:lnTo>
                  <a:lnTo>
                    <a:pt x="1801713" y="1026604"/>
                  </a:lnTo>
                  <a:lnTo>
                    <a:pt x="1792224" y="1028700"/>
                  </a:lnTo>
                  <a:lnTo>
                    <a:pt x="1782734" y="1026604"/>
                  </a:lnTo>
                  <a:lnTo>
                    <a:pt x="1774983" y="1020889"/>
                  </a:lnTo>
                  <a:lnTo>
                    <a:pt x="1769756" y="1012412"/>
                  </a:lnTo>
                  <a:lnTo>
                    <a:pt x="1767840" y="1002030"/>
                  </a:lnTo>
                  <a:lnTo>
                    <a:pt x="1769756" y="991647"/>
                  </a:lnTo>
                  <a:lnTo>
                    <a:pt x="1774983" y="983170"/>
                  </a:lnTo>
                  <a:lnTo>
                    <a:pt x="1782734" y="977455"/>
                  </a:lnTo>
                  <a:lnTo>
                    <a:pt x="1792224" y="975360"/>
                  </a:lnTo>
                  <a:lnTo>
                    <a:pt x="1801713" y="977455"/>
                  </a:lnTo>
                  <a:lnTo>
                    <a:pt x="1809464" y="983170"/>
                  </a:lnTo>
                  <a:lnTo>
                    <a:pt x="1814691" y="991647"/>
                  </a:lnTo>
                  <a:lnTo>
                    <a:pt x="1816607" y="1002030"/>
                  </a:lnTo>
                  <a:close/>
                </a:path>
                <a:path w="2894329" h="1339850">
                  <a:moveTo>
                    <a:pt x="2321052" y="1053846"/>
                  </a:moveTo>
                  <a:lnTo>
                    <a:pt x="2319200" y="1064228"/>
                  </a:lnTo>
                  <a:lnTo>
                    <a:pt x="2314146" y="1072705"/>
                  </a:lnTo>
                  <a:lnTo>
                    <a:pt x="2306639" y="1078420"/>
                  </a:lnTo>
                  <a:lnTo>
                    <a:pt x="2297429" y="1080516"/>
                  </a:lnTo>
                  <a:lnTo>
                    <a:pt x="2288220" y="1078420"/>
                  </a:lnTo>
                  <a:lnTo>
                    <a:pt x="2280713" y="1072705"/>
                  </a:lnTo>
                  <a:lnTo>
                    <a:pt x="2275659" y="1064228"/>
                  </a:lnTo>
                  <a:lnTo>
                    <a:pt x="2273807" y="1053846"/>
                  </a:lnTo>
                  <a:lnTo>
                    <a:pt x="2275659" y="1043463"/>
                  </a:lnTo>
                  <a:lnTo>
                    <a:pt x="2280713" y="1034986"/>
                  </a:lnTo>
                  <a:lnTo>
                    <a:pt x="2288220" y="1029271"/>
                  </a:lnTo>
                  <a:lnTo>
                    <a:pt x="2297429" y="1027176"/>
                  </a:lnTo>
                  <a:lnTo>
                    <a:pt x="2306639" y="1029271"/>
                  </a:lnTo>
                  <a:lnTo>
                    <a:pt x="2314146" y="1034986"/>
                  </a:lnTo>
                  <a:lnTo>
                    <a:pt x="2319200" y="1043463"/>
                  </a:lnTo>
                  <a:lnTo>
                    <a:pt x="2321052" y="1053846"/>
                  </a:lnTo>
                  <a:close/>
                </a:path>
                <a:path w="2894329" h="1339850">
                  <a:moveTo>
                    <a:pt x="2362200" y="1055370"/>
                  </a:moveTo>
                  <a:lnTo>
                    <a:pt x="2360348" y="1065752"/>
                  </a:lnTo>
                  <a:lnTo>
                    <a:pt x="2355294" y="1074229"/>
                  </a:lnTo>
                  <a:lnTo>
                    <a:pt x="2347787" y="1079944"/>
                  </a:lnTo>
                  <a:lnTo>
                    <a:pt x="2338578" y="1082040"/>
                  </a:lnTo>
                  <a:lnTo>
                    <a:pt x="2329368" y="1079944"/>
                  </a:lnTo>
                  <a:lnTo>
                    <a:pt x="2321861" y="1074229"/>
                  </a:lnTo>
                  <a:lnTo>
                    <a:pt x="2316807" y="1065752"/>
                  </a:lnTo>
                  <a:lnTo>
                    <a:pt x="2314955" y="1055370"/>
                  </a:lnTo>
                  <a:lnTo>
                    <a:pt x="2316807" y="1044987"/>
                  </a:lnTo>
                  <a:lnTo>
                    <a:pt x="2321861" y="1036510"/>
                  </a:lnTo>
                  <a:lnTo>
                    <a:pt x="2329368" y="1030795"/>
                  </a:lnTo>
                  <a:lnTo>
                    <a:pt x="2338578" y="1028700"/>
                  </a:lnTo>
                  <a:lnTo>
                    <a:pt x="2347787" y="1030795"/>
                  </a:lnTo>
                  <a:lnTo>
                    <a:pt x="2355294" y="1036510"/>
                  </a:lnTo>
                  <a:lnTo>
                    <a:pt x="2360348" y="1044987"/>
                  </a:lnTo>
                  <a:lnTo>
                    <a:pt x="2362200" y="1055370"/>
                  </a:lnTo>
                  <a:close/>
                </a:path>
                <a:path w="2894329" h="1339850">
                  <a:moveTo>
                    <a:pt x="2279904" y="1053846"/>
                  </a:moveTo>
                  <a:lnTo>
                    <a:pt x="2278052" y="1064228"/>
                  </a:lnTo>
                  <a:lnTo>
                    <a:pt x="2272998" y="1072705"/>
                  </a:lnTo>
                  <a:lnTo>
                    <a:pt x="2265491" y="1078420"/>
                  </a:lnTo>
                  <a:lnTo>
                    <a:pt x="2256281" y="1080516"/>
                  </a:lnTo>
                  <a:lnTo>
                    <a:pt x="2247072" y="1078420"/>
                  </a:lnTo>
                  <a:lnTo>
                    <a:pt x="2239565" y="1072705"/>
                  </a:lnTo>
                  <a:lnTo>
                    <a:pt x="2234511" y="1064228"/>
                  </a:lnTo>
                  <a:lnTo>
                    <a:pt x="2232659" y="1053846"/>
                  </a:lnTo>
                  <a:lnTo>
                    <a:pt x="2234511" y="1043463"/>
                  </a:lnTo>
                  <a:lnTo>
                    <a:pt x="2239565" y="1034986"/>
                  </a:lnTo>
                  <a:lnTo>
                    <a:pt x="2247072" y="1029271"/>
                  </a:lnTo>
                  <a:lnTo>
                    <a:pt x="2256281" y="1027176"/>
                  </a:lnTo>
                  <a:lnTo>
                    <a:pt x="2265491" y="1029271"/>
                  </a:lnTo>
                  <a:lnTo>
                    <a:pt x="2272998" y="1034986"/>
                  </a:lnTo>
                  <a:lnTo>
                    <a:pt x="2278052" y="1043463"/>
                  </a:lnTo>
                  <a:lnTo>
                    <a:pt x="2279904" y="1053846"/>
                  </a:lnTo>
                  <a:close/>
                </a:path>
                <a:path w="2894329" h="1339850">
                  <a:moveTo>
                    <a:pt x="2404872" y="1057656"/>
                  </a:moveTo>
                  <a:lnTo>
                    <a:pt x="2402955" y="1068318"/>
                  </a:lnTo>
                  <a:lnTo>
                    <a:pt x="2397728" y="1077039"/>
                  </a:lnTo>
                  <a:lnTo>
                    <a:pt x="2389977" y="1082927"/>
                  </a:lnTo>
                  <a:lnTo>
                    <a:pt x="2380488" y="1085088"/>
                  </a:lnTo>
                  <a:lnTo>
                    <a:pt x="2370998" y="1082927"/>
                  </a:lnTo>
                  <a:lnTo>
                    <a:pt x="2363247" y="1077039"/>
                  </a:lnTo>
                  <a:lnTo>
                    <a:pt x="2358020" y="1068318"/>
                  </a:lnTo>
                  <a:lnTo>
                    <a:pt x="2356104" y="1057656"/>
                  </a:lnTo>
                  <a:lnTo>
                    <a:pt x="2358020" y="1046993"/>
                  </a:lnTo>
                  <a:lnTo>
                    <a:pt x="2363247" y="1038272"/>
                  </a:lnTo>
                  <a:lnTo>
                    <a:pt x="2370998" y="1032384"/>
                  </a:lnTo>
                  <a:lnTo>
                    <a:pt x="2380488" y="1030224"/>
                  </a:lnTo>
                  <a:lnTo>
                    <a:pt x="2389977" y="1032384"/>
                  </a:lnTo>
                  <a:lnTo>
                    <a:pt x="2397728" y="1038272"/>
                  </a:lnTo>
                  <a:lnTo>
                    <a:pt x="2402955" y="1046993"/>
                  </a:lnTo>
                  <a:lnTo>
                    <a:pt x="2404872" y="1057656"/>
                  </a:lnTo>
                  <a:close/>
                </a:path>
                <a:path w="2894329" h="1339850">
                  <a:moveTo>
                    <a:pt x="2074164" y="1053846"/>
                  </a:moveTo>
                  <a:lnTo>
                    <a:pt x="2072312" y="1064228"/>
                  </a:lnTo>
                  <a:lnTo>
                    <a:pt x="2067258" y="1072705"/>
                  </a:lnTo>
                  <a:lnTo>
                    <a:pt x="2059751" y="1078420"/>
                  </a:lnTo>
                  <a:lnTo>
                    <a:pt x="2050542" y="1080516"/>
                  </a:lnTo>
                  <a:lnTo>
                    <a:pt x="2041332" y="1078420"/>
                  </a:lnTo>
                  <a:lnTo>
                    <a:pt x="2033825" y="1072705"/>
                  </a:lnTo>
                  <a:lnTo>
                    <a:pt x="2028771" y="1064228"/>
                  </a:lnTo>
                  <a:lnTo>
                    <a:pt x="2026920" y="1053846"/>
                  </a:lnTo>
                  <a:lnTo>
                    <a:pt x="2028771" y="1043463"/>
                  </a:lnTo>
                  <a:lnTo>
                    <a:pt x="2033825" y="1034986"/>
                  </a:lnTo>
                  <a:lnTo>
                    <a:pt x="2041332" y="1029271"/>
                  </a:lnTo>
                  <a:lnTo>
                    <a:pt x="2050542" y="1027176"/>
                  </a:lnTo>
                  <a:lnTo>
                    <a:pt x="2059751" y="1029271"/>
                  </a:lnTo>
                  <a:lnTo>
                    <a:pt x="2067258" y="1034986"/>
                  </a:lnTo>
                  <a:lnTo>
                    <a:pt x="2072312" y="1043463"/>
                  </a:lnTo>
                  <a:lnTo>
                    <a:pt x="2074164" y="1053846"/>
                  </a:lnTo>
                  <a:close/>
                </a:path>
                <a:path w="2894329" h="1339850">
                  <a:moveTo>
                    <a:pt x="2174748" y="1055370"/>
                  </a:moveTo>
                  <a:lnTo>
                    <a:pt x="2172831" y="1065752"/>
                  </a:lnTo>
                  <a:lnTo>
                    <a:pt x="2167604" y="1074229"/>
                  </a:lnTo>
                  <a:lnTo>
                    <a:pt x="2159853" y="1079944"/>
                  </a:lnTo>
                  <a:lnTo>
                    <a:pt x="2150364" y="1082040"/>
                  </a:lnTo>
                  <a:lnTo>
                    <a:pt x="2140874" y="1079944"/>
                  </a:lnTo>
                  <a:lnTo>
                    <a:pt x="2133123" y="1074229"/>
                  </a:lnTo>
                  <a:lnTo>
                    <a:pt x="2127896" y="1065752"/>
                  </a:lnTo>
                  <a:lnTo>
                    <a:pt x="2125979" y="1055370"/>
                  </a:lnTo>
                  <a:lnTo>
                    <a:pt x="2127896" y="1044987"/>
                  </a:lnTo>
                  <a:lnTo>
                    <a:pt x="2133123" y="1036510"/>
                  </a:lnTo>
                  <a:lnTo>
                    <a:pt x="2140874" y="1030795"/>
                  </a:lnTo>
                  <a:lnTo>
                    <a:pt x="2150364" y="1028700"/>
                  </a:lnTo>
                  <a:lnTo>
                    <a:pt x="2159853" y="1030795"/>
                  </a:lnTo>
                  <a:lnTo>
                    <a:pt x="2167604" y="1036510"/>
                  </a:lnTo>
                  <a:lnTo>
                    <a:pt x="2172831" y="1044987"/>
                  </a:lnTo>
                  <a:lnTo>
                    <a:pt x="2174748" y="1055370"/>
                  </a:lnTo>
                  <a:close/>
                </a:path>
                <a:path w="2894329" h="1339850">
                  <a:moveTo>
                    <a:pt x="2226564" y="1053846"/>
                  </a:moveTo>
                  <a:lnTo>
                    <a:pt x="2224647" y="1064228"/>
                  </a:lnTo>
                  <a:lnTo>
                    <a:pt x="2219420" y="1072705"/>
                  </a:lnTo>
                  <a:lnTo>
                    <a:pt x="2211669" y="1078420"/>
                  </a:lnTo>
                  <a:lnTo>
                    <a:pt x="2202179" y="1080516"/>
                  </a:lnTo>
                  <a:lnTo>
                    <a:pt x="2192690" y="1078420"/>
                  </a:lnTo>
                  <a:lnTo>
                    <a:pt x="2184939" y="1072705"/>
                  </a:lnTo>
                  <a:lnTo>
                    <a:pt x="2179712" y="1064228"/>
                  </a:lnTo>
                  <a:lnTo>
                    <a:pt x="2177796" y="1053846"/>
                  </a:lnTo>
                  <a:lnTo>
                    <a:pt x="2179712" y="1043463"/>
                  </a:lnTo>
                  <a:lnTo>
                    <a:pt x="2184939" y="1034986"/>
                  </a:lnTo>
                  <a:lnTo>
                    <a:pt x="2192690" y="1029271"/>
                  </a:lnTo>
                  <a:lnTo>
                    <a:pt x="2202179" y="1027176"/>
                  </a:lnTo>
                  <a:lnTo>
                    <a:pt x="2211669" y="1029271"/>
                  </a:lnTo>
                  <a:lnTo>
                    <a:pt x="2219420" y="1034986"/>
                  </a:lnTo>
                  <a:lnTo>
                    <a:pt x="2224647" y="1043463"/>
                  </a:lnTo>
                  <a:lnTo>
                    <a:pt x="2226564" y="1053846"/>
                  </a:lnTo>
                  <a:close/>
                </a:path>
                <a:path w="2894329" h="1339850">
                  <a:moveTo>
                    <a:pt x="2516124" y="1175766"/>
                  </a:moveTo>
                  <a:lnTo>
                    <a:pt x="2514207" y="1186148"/>
                  </a:lnTo>
                  <a:lnTo>
                    <a:pt x="2508980" y="1194625"/>
                  </a:lnTo>
                  <a:lnTo>
                    <a:pt x="2501229" y="1200340"/>
                  </a:lnTo>
                  <a:lnTo>
                    <a:pt x="2491740" y="1202436"/>
                  </a:lnTo>
                  <a:lnTo>
                    <a:pt x="2482250" y="1200340"/>
                  </a:lnTo>
                  <a:lnTo>
                    <a:pt x="2474499" y="1194625"/>
                  </a:lnTo>
                  <a:lnTo>
                    <a:pt x="2469272" y="1186148"/>
                  </a:lnTo>
                  <a:lnTo>
                    <a:pt x="2467355" y="1175766"/>
                  </a:lnTo>
                  <a:lnTo>
                    <a:pt x="2469272" y="1165383"/>
                  </a:lnTo>
                  <a:lnTo>
                    <a:pt x="2474499" y="1156906"/>
                  </a:lnTo>
                  <a:lnTo>
                    <a:pt x="2482250" y="1151191"/>
                  </a:lnTo>
                  <a:lnTo>
                    <a:pt x="2491740" y="1149096"/>
                  </a:lnTo>
                  <a:lnTo>
                    <a:pt x="2501229" y="1151191"/>
                  </a:lnTo>
                  <a:lnTo>
                    <a:pt x="2508980" y="1156906"/>
                  </a:lnTo>
                  <a:lnTo>
                    <a:pt x="2514207" y="1165383"/>
                  </a:lnTo>
                  <a:lnTo>
                    <a:pt x="2516124" y="1175766"/>
                  </a:lnTo>
                  <a:close/>
                </a:path>
                <a:path w="2894329" h="1339850">
                  <a:moveTo>
                    <a:pt x="2894076" y="1312926"/>
                  </a:moveTo>
                  <a:lnTo>
                    <a:pt x="2892224" y="1323308"/>
                  </a:lnTo>
                  <a:lnTo>
                    <a:pt x="2887170" y="1331785"/>
                  </a:lnTo>
                  <a:lnTo>
                    <a:pt x="2879663" y="1337500"/>
                  </a:lnTo>
                  <a:lnTo>
                    <a:pt x="2870454" y="1339596"/>
                  </a:lnTo>
                  <a:lnTo>
                    <a:pt x="2861244" y="1337500"/>
                  </a:lnTo>
                  <a:lnTo>
                    <a:pt x="2853737" y="1331785"/>
                  </a:lnTo>
                  <a:lnTo>
                    <a:pt x="2848683" y="1323308"/>
                  </a:lnTo>
                  <a:lnTo>
                    <a:pt x="2846831" y="1312926"/>
                  </a:lnTo>
                  <a:lnTo>
                    <a:pt x="2848683" y="1302543"/>
                  </a:lnTo>
                  <a:lnTo>
                    <a:pt x="2853737" y="1294066"/>
                  </a:lnTo>
                  <a:lnTo>
                    <a:pt x="2861244" y="1288351"/>
                  </a:lnTo>
                  <a:lnTo>
                    <a:pt x="2870454" y="1286256"/>
                  </a:lnTo>
                  <a:lnTo>
                    <a:pt x="2879663" y="1288351"/>
                  </a:lnTo>
                  <a:lnTo>
                    <a:pt x="2887170" y="1294066"/>
                  </a:lnTo>
                  <a:lnTo>
                    <a:pt x="2892224" y="1302543"/>
                  </a:lnTo>
                  <a:lnTo>
                    <a:pt x="2894076" y="1312926"/>
                  </a:lnTo>
                  <a:close/>
                </a:path>
              </a:pathLst>
            </a:custGeom>
            <a:ln w="12700">
              <a:solidFill>
                <a:schemeClr val="accent1"/>
              </a:solidFill>
            </a:ln>
          </p:spPr>
          <p:txBody>
            <a:bodyPr wrap="square" lIns="0" tIns="0" rIns="0" bIns="0" rtlCol="0"/>
            <a:lstStyle/>
            <a:p>
              <a:endParaRPr sz="2400" dirty="0"/>
            </a:p>
          </p:txBody>
        </p:sp>
        <p:sp>
          <p:nvSpPr>
            <p:cNvPr id="14" name="object 14"/>
            <p:cNvSpPr/>
            <p:nvPr/>
          </p:nvSpPr>
          <p:spPr>
            <a:xfrm>
              <a:off x="6978395" y="2857500"/>
              <a:ext cx="47625" cy="55244"/>
            </a:xfrm>
            <a:custGeom>
              <a:avLst/>
              <a:gdLst/>
              <a:ahLst/>
              <a:cxnLst/>
              <a:rect l="l" t="t" r="r" b="b"/>
              <a:pathLst>
                <a:path w="47625" h="55244">
                  <a:moveTo>
                    <a:pt x="47244" y="27431"/>
                  </a:moveTo>
                  <a:lnTo>
                    <a:pt x="45392" y="38094"/>
                  </a:lnTo>
                  <a:lnTo>
                    <a:pt x="40338" y="46815"/>
                  </a:lnTo>
                  <a:lnTo>
                    <a:pt x="32831" y="52703"/>
                  </a:lnTo>
                  <a:lnTo>
                    <a:pt x="23622" y="54863"/>
                  </a:lnTo>
                  <a:lnTo>
                    <a:pt x="14412" y="52703"/>
                  </a:lnTo>
                  <a:lnTo>
                    <a:pt x="6905" y="46815"/>
                  </a:lnTo>
                  <a:lnTo>
                    <a:pt x="1851" y="38094"/>
                  </a:lnTo>
                  <a:lnTo>
                    <a:pt x="0" y="27431"/>
                  </a:lnTo>
                  <a:lnTo>
                    <a:pt x="1851" y="16769"/>
                  </a:lnTo>
                  <a:lnTo>
                    <a:pt x="6905" y="8048"/>
                  </a:lnTo>
                  <a:lnTo>
                    <a:pt x="14412" y="2160"/>
                  </a:lnTo>
                  <a:lnTo>
                    <a:pt x="23622" y="0"/>
                  </a:lnTo>
                  <a:lnTo>
                    <a:pt x="32831" y="2160"/>
                  </a:lnTo>
                  <a:lnTo>
                    <a:pt x="40338" y="8048"/>
                  </a:lnTo>
                  <a:lnTo>
                    <a:pt x="45392" y="16769"/>
                  </a:lnTo>
                  <a:lnTo>
                    <a:pt x="47244" y="27431"/>
                  </a:lnTo>
                  <a:close/>
                </a:path>
              </a:pathLst>
            </a:custGeom>
            <a:ln w="12700">
              <a:solidFill>
                <a:schemeClr val="accent6"/>
              </a:solidFill>
            </a:ln>
          </p:spPr>
          <p:txBody>
            <a:bodyPr wrap="square" lIns="0" tIns="0" rIns="0" bIns="0" rtlCol="0"/>
            <a:lstStyle/>
            <a:p>
              <a:endParaRPr sz="2400" dirty="0"/>
            </a:p>
          </p:txBody>
        </p:sp>
        <p:sp>
          <p:nvSpPr>
            <p:cNvPr id="16" name="object 16"/>
            <p:cNvSpPr/>
            <p:nvPr/>
          </p:nvSpPr>
          <p:spPr>
            <a:xfrm>
              <a:off x="7129272" y="2932176"/>
              <a:ext cx="1153795" cy="341630"/>
            </a:xfrm>
            <a:custGeom>
              <a:avLst/>
              <a:gdLst/>
              <a:ahLst/>
              <a:cxnLst/>
              <a:rect l="l" t="t" r="r" b="b"/>
              <a:pathLst>
                <a:path w="1153795" h="341629">
                  <a:moveTo>
                    <a:pt x="131063" y="102869"/>
                  </a:moveTo>
                  <a:lnTo>
                    <a:pt x="129212" y="113252"/>
                  </a:lnTo>
                  <a:lnTo>
                    <a:pt x="124158" y="121729"/>
                  </a:lnTo>
                  <a:lnTo>
                    <a:pt x="116651" y="127444"/>
                  </a:lnTo>
                  <a:lnTo>
                    <a:pt x="107442" y="129540"/>
                  </a:lnTo>
                  <a:lnTo>
                    <a:pt x="98232" y="127444"/>
                  </a:lnTo>
                  <a:lnTo>
                    <a:pt x="90725" y="121729"/>
                  </a:lnTo>
                  <a:lnTo>
                    <a:pt x="85671" y="113252"/>
                  </a:lnTo>
                  <a:lnTo>
                    <a:pt x="83820" y="102869"/>
                  </a:lnTo>
                  <a:lnTo>
                    <a:pt x="85671" y="92487"/>
                  </a:lnTo>
                  <a:lnTo>
                    <a:pt x="90725" y="84010"/>
                  </a:lnTo>
                  <a:lnTo>
                    <a:pt x="98232" y="78295"/>
                  </a:lnTo>
                  <a:lnTo>
                    <a:pt x="107442" y="76200"/>
                  </a:lnTo>
                  <a:lnTo>
                    <a:pt x="116651" y="78295"/>
                  </a:lnTo>
                  <a:lnTo>
                    <a:pt x="124158" y="84010"/>
                  </a:lnTo>
                  <a:lnTo>
                    <a:pt x="129212" y="92487"/>
                  </a:lnTo>
                  <a:lnTo>
                    <a:pt x="131063" y="102869"/>
                  </a:lnTo>
                  <a:close/>
                </a:path>
                <a:path w="1153795" h="341629">
                  <a:moveTo>
                    <a:pt x="48768" y="26669"/>
                  </a:moveTo>
                  <a:lnTo>
                    <a:pt x="46851" y="37052"/>
                  </a:lnTo>
                  <a:lnTo>
                    <a:pt x="41624" y="45529"/>
                  </a:lnTo>
                  <a:lnTo>
                    <a:pt x="33873" y="51244"/>
                  </a:lnTo>
                  <a:lnTo>
                    <a:pt x="24383" y="53340"/>
                  </a:lnTo>
                  <a:lnTo>
                    <a:pt x="14894" y="51244"/>
                  </a:lnTo>
                  <a:lnTo>
                    <a:pt x="7143" y="45529"/>
                  </a:lnTo>
                  <a:lnTo>
                    <a:pt x="1916" y="37052"/>
                  </a:lnTo>
                  <a:lnTo>
                    <a:pt x="0" y="26669"/>
                  </a:lnTo>
                  <a:lnTo>
                    <a:pt x="1916" y="16287"/>
                  </a:lnTo>
                  <a:lnTo>
                    <a:pt x="7143" y="7810"/>
                  </a:lnTo>
                  <a:lnTo>
                    <a:pt x="14894" y="2095"/>
                  </a:lnTo>
                  <a:lnTo>
                    <a:pt x="24383" y="0"/>
                  </a:lnTo>
                  <a:lnTo>
                    <a:pt x="33873" y="2095"/>
                  </a:lnTo>
                  <a:lnTo>
                    <a:pt x="41624" y="7810"/>
                  </a:lnTo>
                  <a:lnTo>
                    <a:pt x="46851" y="16287"/>
                  </a:lnTo>
                  <a:lnTo>
                    <a:pt x="48768" y="26669"/>
                  </a:lnTo>
                  <a:close/>
                </a:path>
                <a:path w="1153795" h="341629">
                  <a:moveTo>
                    <a:pt x="1153668" y="314706"/>
                  </a:moveTo>
                  <a:lnTo>
                    <a:pt x="1151751" y="325088"/>
                  </a:lnTo>
                  <a:lnTo>
                    <a:pt x="1146524" y="333565"/>
                  </a:lnTo>
                  <a:lnTo>
                    <a:pt x="1138773" y="339280"/>
                  </a:lnTo>
                  <a:lnTo>
                    <a:pt x="1129283" y="341375"/>
                  </a:lnTo>
                  <a:lnTo>
                    <a:pt x="1119794" y="339280"/>
                  </a:lnTo>
                  <a:lnTo>
                    <a:pt x="1112043" y="333565"/>
                  </a:lnTo>
                  <a:lnTo>
                    <a:pt x="1106816" y="325088"/>
                  </a:lnTo>
                  <a:lnTo>
                    <a:pt x="1104900" y="314706"/>
                  </a:lnTo>
                  <a:lnTo>
                    <a:pt x="1106816" y="304323"/>
                  </a:lnTo>
                  <a:lnTo>
                    <a:pt x="1112043" y="295846"/>
                  </a:lnTo>
                  <a:lnTo>
                    <a:pt x="1119794" y="290131"/>
                  </a:lnTo>
                  <a:lnTo>
                    <a:pt x="1129283" y="288036"/>
                  </a:lnTo>
                  <a:lnTo>
                    <a:pt x="1138773" y="290131"/>
                  </a:lnTo>
                  <a:lnTo>
                    <a:pt x="1146524" y="295846"/>
                  </a:lnTo>
                  <a:lnTo>
                    <a:pt x="1151751" y="304323"/>
                  </a:lnTo>
                  <a:lnTo>
                    <a:pt x="1153668" y="314706"/>
                  </a:lnTo>
                  <a:close/>
                </a:path>
                <a:path w="1153795" h="341629">
                  <a:moveTo>
                    <a:pt x="429768" y="199644"/>
                  </a:moveTo>
                  <a:lnTo>
                    <a:pt x="427851" y="210306"/>
                  </a:lnTo>
                  <a:lnTo>
                    <a:pt x="422624" y="219027"/>
                  </a:lnTo>
                  <a:lnTo>
                    <a:pt x="414873" y="224915"/>
                  </a:lnTo>
                  <a:lnTo>
                    <a:pt x="405383" y="227075"/>
                  </a:lnTo>
                  <a:lnTo>
                    <a:pt x="395894" y="224915"/>
                  </a:lnTo>
                  <a:lnTo>
                    <a:pt x="388143" y="219027"/>
                  </a:lnTo>
                  <a:lnTo>
                    <a:pt x="382916" y="210306"/>
                  </a:lnTo>
                  <a:lnTo>
                    <a:pt x="381000" y="199644"/>
                  </a:lnTo>
                  <a:lnTo>
                    <a:pt x="382916" y="188981"/>
                  </a:lnTo>
                  <a:lnTo>
                    <a:pt x="388143" y="180260"/>
                  </a:lnTo>
                  <a:lnTo>
                    <a:pt x="395894" y="174372"/>
                  </a:lnTo>
                  <a:lnTo>
                    <a:pt x="405383" y="172212"/>
                  </a:lnTo>
                  <a:lnTo>
                    <a:pt x="414873" y="174372"/>
                  </a:lnTo>
                  <a:lnTo>
                    <a:pt x="422624" y="180260"/>
                  </a:lnTo>
                  <a:lnTo>
                    <a:pt x="427851" y="188981"/>
                  </a:lnTo>
                  <a:lnTo>
                    <a:pt x="429768" y="199644"/>
                  </a:lnTo>
                  <a:close/>
                </a:path>
              </a:pathLst>
            </a:custGeom>
            <a:ln w="12700">
              <a:solidFill>
                <a:schemeClr val="accent6"/>
              </a:solidFill>
            </a:ln>
          </p:spPr>
          <p:txBody>
            <a:bodyPr wrap="square" lIns="0" tIns="0" rIns="0" bIns="0" rtlCol="0"/>
            <a:lstStyle/>
            <a:p>
              <a:endParaRPr sz="2400" dirty="0"/>
            </a:p>
          </p:txBody>
        </p:sp>
        <p:sp>
          <p:nvSpPr>
            <p:cNvPr id="17" name="object 17"/>
            <p:cNvSpPr/>
            <p:nvPr/>
          </p:nvSpPr>
          <p:spPr>
            <a:xfrm>
              <a:off x="5256275" y="1562100"/>
              <a:ext cx="3153410" cy="1684020"/>
            </a:xfrm>
            <a:custGeom>
              <a:avLst/>
              <a:gdLst/>
              <a:ahLst/>
              <a:cxnLst/>
              <a:rect l="l" t="t" r="r" b="b"/>
              <a:pathLst>
                <a:path w="3153409" h="1684020">
                  <a:moveTo>
                    <a:pt x="0" y="0"/>
                  </a:moveTo>
                  <a:lnTo>
                    <a:pt x="104775" y="0"/>
                  </a:lnTo>
                  <a:lnTo>
                    <a:pt x="104775" y="68579"/>
                  </a:lnTo>
                  <a:lnTo>
                    <a:pt x="125729" y="68579"/>
                  </a:lnTo>
                  <a:lnTo>
                    <a:pt x="125729" y="135254"/>
                  </a:lnTo>
                  <a:lnTo>
                    <a:pt x="203835" y="135254"/>
                  </a:lnTo>
                  <a:lnTo>
                    <a:pt x="203835" y="207645"/>
                  </a:lnTo>
                  <a:lnTo>
                    <a:pt x="217170" y="207645"/>
                  </a:lnTo>
                  <a:lnTo>
                    <a:pt x="217170" y="253364"/>
                  </a:lnTo>
                  <a:lnTo>
                    <a:pt x="278129" y="253364"/>
                  </a:lnTo>
                  <a:lnTo>
                    <a:pt x="278129" y="316229"/>
                  </a:lnTo>
                  <a:lnTo>
                    <a:pt x="299085" y="316229"/>
                  </a:lnTo>
                  <a:lnTo>
                    <a:pt x="299085" y="382905"/>
                  </a:lnTo>
                  <a:lnTo>
                    <a:pt x="381000" y="382905"/>
                  </a:lnTo>
                  <a:lnTo>
                    <a:pt x="381000" y="449580"/>
                  </a:lnTo>
                  <a:lnTo>
                    <a:pt x="464820" y="449580"/>
                  </a:lnTo>
                  <a:lnTo>
                    <a:pt x="464820" y="506730"/>
                  </a:lnTo>
                  <a:lnTo>
                    <a:pt x="556387" y="506730"/>
                  </a:lnTo>
                  <a:lnTo>
                    <a:pt x="556387" y="567689"/>
                  </a:lnTo>
                  <a:lnTo>
                    <a:pt x="731647" y="567689"/>
                  </a:lnTo>
                  <a:lnTo>
                    <a:pt x="731647" y="634364"/>
                  </a:lnTo>
                  <a:lnTo>
                    <a:pt x="805941" y="634364"/>
                  </a:lnTo>
                  <a:lnTo>
                    <a:pt x="805941" y="697230"/>
                  </a:lnTo>
                  <a:lnTo>
                    <a:pt x="945007" y="697230"/>
                  </a:lnTo>
                  <a:lnTo>
                    <a:pt x="945007" y="763905"/>
                  </a:lnTo>
                  <a:lnTo>
                    <a:pt x="996441" y="763905"/>
                  </a:lnTo>
                  <a:lnTo>
                    <a:pt x="996441" y="824864"/>
                  </a:lnTo>
                  <a:lnTo>
                    <a:pt x="1055497" y="824864"/>
                  </a:lnTo>
                  <a:lnTo>
                    <a:pt x="1055497" y="885825"/>
                  </a:lnTo>
                  <a:lnTo>
                    <a:pt x="1087882" y="885825"/>
                  </a:lnTo>
                  <a:lnTo>
                    <a:pt x="1087882" y="950594"/>
                  </a:lnTo>
                  <a:lnTo>
                    <a:pt x="1213612" y="950594"/>
                  </a:lnTo>
                  <a:lnTo>
                    <a:pt x="1213612" y="1017269"/>
                  </a:lnTo>
                  <a:lnTo>
                    <a:pt x="1339342" y="1017269"/>
                  </a:lnTo>
                  <a:lnTo>
                    <a:pt x="1339342" y="1080135"/>
                  </a:lnTo>
                  <a:lnTo>
                    <a:pt x="1398397" y="1080135"/>
                  </a:lnTo>
                  <a:lnTo>
                    <a:pt x="1398397" y="1135380"/>
                  </a:lnTo>
                  <a:lnTo>
                    <a:pt x="1489837" y="1135380"/>
                  </a:lnTo>
                  <a:lnTo>
                    <a:pt x="1489837" y="1202055"/>
                  </a:lnTo>
                  <a:lnTo>
                    <a:pt x="1541272" y="1202055"/>
                  </a:lnTo>
                  <a:lnTo>
                    <a:pt x="1541272" y="1331595"/>
                  </a:lnTo>
                  <a:lnTo>
                    <a:pt x="1842389" y="1331595"/>
                  </a:lnTo>
                  <a:lnTo>
                    <a:pt x="1842389" y="1394460"/>
                  </a:lnTo>
                  <a:lnTo>
                    <a:pt x="1916683" y="1394460"/>
                  </a:lnTo>
                  <a:lnTo>
                    <a:pt x="1916683" y="1468755"/>
                  </a:lnTo>
                  <a:lnTo>
                    <a:pt x="2017649" y="1468755"/>
                  </a:lnTo>
                  <a:lnTo>
                    <a:pt x="2017649" y="1575435"/>
                  </a:lnTo>
                  <a:lnTo>
                    <a:pt x="2631058" y="1575435"/>
                  </a:lnTo>
                  <a:lnTo>
                    <a:pt x="2631058" y="1684020"/>
                  </a:lnTo>
                  <a:lnTo>
                    <a:pt x="3153155" y="1682114"/>
                  </a:lnTo>
                </a:path>
              </a:pathLst>
            </a:custGeom>
            <a:ln w="19050">
              <a:solidFill>
                <a:schemeClr val="accent6"/>
              </a:solidFill>
            </a:ln>
          </p:spPr>
          <p:txBody>
            <a:bodyPr wrap="square" lIns="0" tIns="0" rIns="0" bIns="0" rtlCol="0"/>
            <a:lstStyle/>
            <a:p>
              <a:endParaRPr sz="2400" dirty="0"/>
            </a:p>
          </p:txBody>
        </p:sp>
        <p:sp>
          <p:nvSpPr>
            <p:cNvPr id="18" name="object 18"/>
            <p:cNvSpPr/>
            <p:nvPr/>
          </p:nvSpPr>
          <p:spPr>
            <a:xfrm>
              <a:off x="8644127" y="3011424"/>
              <a:ext cx="47625" cy="55244"/>
            </a:xfrm>
            <a:custGeom>
              <a:avLst/>
              <a:gdLst/>
              <a:ahLst/>
              <a:cxnLst/>
              <a:rect l="l" t="t" r="r" b="b"/>
              <a:pathLst>
                <a:path w="47625" h="55244">
                  <a:moveTo>
                    <a:pt x="47244" y="27431"/>
                  </a:moveTo>
                  <a:lnTo>
                    <a:pt x="45392" y="38094"/>
                  </a:lnTo>
                  <a:lnTo>
                    <a:pt x="40338" y="46815"/>
                  </a:lnTo>
                  <a:lnTo>
                    <a:pt x="32831" y="52703"/>
                  </a:lnTo>
                  <a:lnTo>
                    <a:pt x="23622" y="54863"/>
                  </a:lnTo>
                  <a:lnTo>
                    <a:pt x="14412" y="52703"/>
                  </a:lnTo>
                  <a:lnTo>
                    <a:pt x="6905" y="46815"/>
                  </a:lnTo>
                  <a:lnTo>
                    <a:pt x="1851" y="38094"/>
                  </a:lnTo>
                  <a:lnTo>
                    <a:pt x="0" y="27431"/>
                  </a:lnTo>
                  <a:lnTo>
                    <a:pt x="1851" y="16769"/>
                  </a:lnTo>
                  <a:lnTo>
                    <a:pt x="6905" y="8048"/>
                  </a:lnTo>
                  <a:lnTo>
                    <a:pt x="14412" y="2160"/>
                  </a:lnTo>
                  <a:lnTo>
                    <a:pt x="23622" y="0"/>
                  </a:lnTo>
                  <a:lnTo>
                    <a:pt x="32831" y="2160"/>
                  </a:lnTo>
                  <a:lnTo>
                    <a:pt x="40338" y="8048"/>
                  </a:lnTo>
                  <a:lnTo>
                    <a:pt x="45392" y="16769"/>
                  </a:lnTo>
                  <a:lnTo>
                    <a:pt x="47244" y="27431"/>
                  </a:lnTo>
                  <a:close/>
                </a:path>
              </a:pathLst>
            </a:custGeom>
            <a:ln w="12700">
              <a:solidFill>
                <a:schemeClr val="accent1"/>
              </a:solidFill>
            </a:ln>
          </p:spPr>
          <p:txBody>
            <a:bodyPr wrap="square" lIns="0" tIns="0" rIns="0" bIns="0" rtlCol="0"/>
            <a:lstStyle/>
            <a:p>
              <a:endParaRPr sz="2400" dirty="0"/>
            </a:p>
          </p:txBody>
        </p:sp>
        <p:sp>
          <p:nvSpPr>
            <p:cNvPr id="19" name="object 19"/>
            <p:cNvSpPr/>
            <p:nvPr/>
          </p:nvSpPr>
          <p:spPr>
            <a:xfrm>
              <a:off x="5205983" y="1559052"/>
              <a:ext cx="3455035" cy="1481455"/>
            </a:xfrm>
            <a:custGeom>
              <a:avLst/>
              <a:gdLst/>
              <a:ahLst/>
              <a:cxnLst/>
              <a:rect l="l" t="t" r="r" b="b"/>
              <a:pathLst>
                <a:path w="3455034" h="1481455">
                  <a:moveTo>
                    <a:pt x="0" y="0"/>
                  </a:moveTo>
                  <a:lnTo>
                    <a:pt x="70485" y="0"/>
                  </a:lnTo>
                  <a:lnTo>
                    <a:pt x="70485" y="40005"/>
                  </a:lnTo>
                  <a:lnTo>
                    <a:pt x="95250" y="40005"/>
                  </a:lnTo>
                  <a:lnTo>
                    <a:pt x="95250" y="99060"/>
                  </a:lnTo>
                  <a:lnTo>
                    <a:pt x="116204" y="99060"/>
                  </a:lnTo>
                  <a:lnTo>
                    <a:pt x="116204" y="131318"/>
                  </a:lnTo>
                  <a:lnTo>
                    <a:pt x="182879" y="131318"/>
                  </a:lnTo>
                  <a:lnTo>
                    <a:pt x="182879" y="159893"/>
                  </a:lnTo>
                  <a:lnTo>
                    <a:pt x="205739" y="159893"/>
                  </a:lnTo>
                  <a:lnTo>
                    <a:pt x="205739" y="192277"/>
                  </a:lnTo>
                  <a:lnTo>
                    <a:pt x="272414" y="192277"/>
                  </a:lnTo>
                  <a:lnTo>
                    <a:pt x="272414" y="224662"/>
                  </a:lnTo>
                  <a:lnTo>
                    <a:pt x="639952" y="224662"/>
                  </a:lnTo>
                  <a:lnTo>
                    <a:pt x="639952" y="257048"/>
                  </a:lnTo>
                  <a:lnTo>
                    <a:pt x="657098" y="257048"/>
                  </a:lnTo>
                  <a:lnTo>
                    <a:pt x="657098" y="285623"/>
                  </a:lnTo>
                  <a:lnTo>
                    <a:pt x="719963" y="285623"/>
                  </a:lnTo>
                  <a:lnTo>
                    <a:pt x="719963" y="318008"/>
                  </a:lnTo>
                  <a:lnTo>
                    <a:pt x="952245" y="318008"/>
                  </a:lnTo>
                  <a:lnTo>
                    <a:pt x="952245" y="348488"/>
                  </a:lnTo>
                  <a:lnTo>
                    <a:pt x="967486" y="348488"/>
                  </a:lnTo>
                  <a:lnTo>
                    <a:pt x="967486" y="382650"/>
                  </a:lnTo>
                  <a:lnTo>
                    <a:pt x="990345" y="382650"/>
                  </a:lnTo>
                  <a:lnTo>
                    <a:pt x="990345" y="445516"/>
                  </a:lnTo>
                  <a:lnTo>
                    <a:pt x="1018920" y="445516"/>
                  </a:lnTo>
                  <a:lnTo>
                    <a:pt x="1018920" y="479806"/>
                  </a:lnTo>
                  <a:lnTo>
                    <a:pt x="1036065" y="479806"/>
                  </a:lnTo>
                  <a:lnTo>
                    <a:pt x="1036065" y="516000"/>
                  </a:lnTo>
                  <a:lnTo>
                    <a:pt x="1049401" y="516000"/>
                  </a:lnTo>
                  <a:lnTo>
                    <a:pt x="1049401" y="544576"/>
                  </a:lnTo>
                  <a:lnTo>
                    <a:pt x="1072261" y="544576"/>
                  </a:lnTo>
                  <a:lnTo>
                    <a:pt x="1072261" y="569341"/>
                  </a:lnTo>
                  <a:lnTo>
                    <a:pt x="1087501" y="569341"/>
                  </a:lnTo>
                  <a:lnTo>
                    <a:pt x="1087501" y="603631"/>
                  </a:lnTo>
                  <a:lnTo>
                    <a:pt x="1175130" y="603631"/>
                  </a:lnTo>
                  <a:lnTo>
                    <a:pt x="1175130" y="639699"/>
                  </a:lnTo>
                  <a:lnTo>
                    <a:pt x="1217040" y="639699"/>
                  </a:lnTo>
                  <a:lnTo>
                    <a:pt x="1217040" y="677799"/>
                  </a:lnTo>
                  <a:lnTo>
                    <a:pt x="1239901" y="677799"/>
                  </a:lnTo>
                  <a:lnTo>
                    <a:pt x="1239901" y="712089"/>
                  </a:lnTo>
                  <a:lnTo>
                    <a:pt x="1270380" y="712089"/>
                  </a:lnTo>
                  <a:lnTo>
                    <a:pt x="1270380" y="742569"/>
                  </a:lnTo>
                  <a:lnTo>
                    <a:pt x="1333245" y="742569"/>
                  </a:lnTo>
                  <a:lnTo>
                    <a:pt x="1333245" y="774954"/>
                  </a:lnTo>
                  <a:lnTo>
                    <a:pt x="1375156" y="774954"/>
                  </a:lnTo>
                  <a:lnTo>
                    <a:pt x="1375156" y="807339"/>
                  </a:lnTo>
                  <a:lnTo>
                    <a:pt x="1517904" y="807339"/>
                  </a:lnTo>
                  <a:lnTo>
                    <a:pt x="1517904" y="841629"/>
                  </a:lnTo>
                  <a:lnTo>
                    <a:pt x="1550289" y="841629"/>
                  </a:lnTo>
                  <a:lnTo>
                    <a:pt x="1550289" y="877697"/>
                  </a:lnTo>
                  <a:lnTo>
                    <a:pt x="1592198" y="877697"/>
                  </a:lnTo>
                  <a:lnTo>
                    <a:pt x="1592198" y="908177"/>
                  </a:lnTo>
                  <a:lnTo>
                    <a:pt x="1620773" y="908177"/>
                  </a:lnTo>
                  <a:lnTo>
                    <a:pt x="1620773" y="942467"/>
                  </a:lnTo>
                  <a:lnTo>
                    <a:pt x="1683639" y="942467"/>
                  </a:lnTo>
                  <a:lnTo>
                    <a:pt x="1683639" y="978662"/>
                  </a:lnTo>
                  <a:lnTo>
                    <a:pt x="1704593" y="978662"/>
                  </a:lnTo>
                  <a:lnTo>
                    <a:pt x="1704593" y="1014857"/>
                  </a:lnTo>
                  <a:lnTo>
                    <a:pt x="1813179" y="1014857"/>
                  </a:lnTo>
                  <a:lnTo>
                    <a:pt x="1813179" y="1054862"/>
                  </a:lnTo>
                  <a:lnTo>
                    <a:pt x="1830323" y="1054862"/>
                  </a:lnTo>
                  <a:lnTo>
                    <a:pt x="1830323" y="1089152"/>
                  </a:lnTo>
                  <a:lnTo>
                    <a:pt x="1883664" y="1089152"/>
                  </a:lnTo>
                  <a:lnTo>
                    <a:pt x="1883664" y="1132840"/>
                  </a:lnTo>
                  <a:lnTo>
                    <a:pt x="1937004" y="1132840"/>
                  </a:lnTo>
                  <a:lnTo>
                    <a:pt x="1937004" y="1172845"/>
                  </a:lnTo>
                  <a:lnTo>
                    <a:pt x="2102612" y="1172845"/>
                  </a:lnTo>
                  <a:lnTo>
                    <a:pt x="2102612" y="1224280"/>
                  </a:lnTo>
                  <a:lnTo>
                    <a:pt x="2632074" y="1224280"/>
                  </a:lnTo>
                  <a:lnTo>
                    <a:pt x="2632074" y="1344295"/>
                  </a:lnTo>
                  <a:lnTo>
                    <a:pt x="2782569" y="1344295"/>
                  </a:lnTo>
                  <a:lnTo>
                    <a:pt x="2782569" y="1481328"/>
                  </a:lnTo>
                  <a:lnTo>
                    <a:pt x="3454908" y="1479423"/>
                  </a:lnTo>
                </a:path>
              </a:pathLst>
            </a:custGeom>
            <a:ln w="19050">
              <a:solidFill>
                <a:schemeClr val="accent1"/>
              </a:solidFill>
            </a:ln>
          </p:spPr>
          <p:txBody>
            <a:bodyPr wrap="square" lIns="0" tIns="0" rIns="0" bIns="0" rtlCol="0"/>
            <a:lstStyle/>
            <a:p>
              <a:endParaRPr sz="2400" dirty="0"/>
            </a:p>
          </p:txBody>
        </p:sp>
        <p:sp>
          <p:nvSpPr>
            <p:cNvPr id="20" name="object 20"/>
            <p:cNvSpPr/>
            <p:nvPr/>
          </p:nvSpPr>
          <p:spPr>
            <a:xfrm>
              <a:off x="6598919" y="1620012"/>
              <a:ext cx="2139950" cy="561340"/>
            </a:xfrm>
            <a:custGeom>
              <a:avLst/>
              <a:gdLst/>
              <a:ahLst/>
              <a:cxnLst/>
              <a:rect l="l" t="t" r="r" b="b"/>
              <a:pathLst>
                <a:path w="2139950" h="561339">
                  <a:moveTo>
                    <a:pt x="2139696" y="0"/>
                  </a:moveTo>
                  <a:lnTo>
                    <a:pt x="93472" y="0"/>
                  </a:lnTo>
                  <a:lnTo>
                    <a:pt x="57114" y="7354"/>
                  </a:lnTo>
                  <a:lnTo>
                    <a:pt x="27400" y="27400"/>
                  </a:lnTo>
                  <a:lnTo>
                    <a:pt x="7354" y="57114"/>
                  </a:lnTo>
                  <a:lnTo>
                    <a:pt x="0" y="93472"/>
                  </a:lnTo>
                  <a:lnTo>
                    <a:pt x="0" y="560832"/>
                  </a:lnTo>
                  <a:lnTo>
                    <a:pt x="2046224" y="560832"/>
                  </a:lnTo>
                  <a:lnTo>
                    <a:pt x="2082581" y="553477"/>
                  </a:lnTo>
                  <a:lnTo>
                    <a:pt x="2112295" y="533431"/>
                  </a:lnTo>
                  <a:lnTo>
                    <a:pt x="2132341" y="503717"/>
                  </a:lnTo>
                  <a:lnTo>
                    <a:pt x="2139696" y="467360"/>
                  </a:lnTo>
                  <a:lnTo>
                    <a:pt x="2139696" y="0"/>
                  </a:lnTo>
                  <a:close/>
                </a:path>
              </a:pathLst>
            </a:custGeom>
            <a:solidFill>
              <a:schemeClr val="accent6">
                <a:lumMod val="20000"/>
                <a:lumOff val="80000"/>
              </a:schemeClr>
            </a:solidFill>
          </p:spPr>
          <p:txBody>
            <a:bodyPr wrap="square" lIns="0" tIns="0" rIns="0" bIns="0" rtlCol="0"/>
            <a:lstStyle/>
            <a:p>
              <a:endParaRPr sz="2400" dirty="0"/>
            </a:p>
          </p:txBody>
        </p:sp>
        <p:sp>
          <p:nvSpPr>
            <p:cNvPr id="105" name="object 14">
              <a:extLst>
                <a:ext uri="{FF2B5EF4-FFF2-40B4-BE49-F238E27FC236}">
                  <a16:creationId xmlns="" xmlns:a16="http://schemas.microsoft.com/office/drawing/2014/main" id="{3D3B5343-06A5-0840-BA57-BE3BFAE5D96C}"/>
                </a:ext>
              </a:extLst>
            </p:cNvPr>
            <p:cNvSpPr/>
            <p:nvPr/>
          </p:nvSpPr>
          <p:spPr>
            <a:xfrm>
              <a:off x="8361902" y="3217069"/>
              <a:ext cx="47625" cy="55244"/>
            </a:xfrm>
            <a:custGeom>
              <a:avLst/>
              <a:gdLst/>
              <a:ahLst/>
              <a:cxnLst/>
              <a:rect l="l" t="t" r="r" b="b"/>
              <a:pathLst>
                <a:path w="47625" h="55244">
                  <a:moveTo>
                    <a:pt x="47244" y="27431"/>
                  </a:moveTo>
                  <a:lnTo>
                    <a:pt x="45392" y="38094"/>
                  </a:lnTo>
                  <a:lnTo>
                    <a:pt x="40338" y="46815"/>
                  </a:lnTo>
                  <a:lnTo>
                    <a:pt x="32831" y="52703"/>
                  </a:lnTo>
                  <a:lnTo>
                    <a:pt x="23622" y="54863"/>
                  </a:lnTo>
                  <a:lnTo>
                    <a:pt x="14412" y="52703"/>
                  </a:lnTo>
                  <a:lnTo>
                    <a:pt x="6905" y="46815"/>
                  </a:lnTo>
                  <a:lnTo>
                    <a:pt x="1851" y="38094"/>
                  </a:lnTo>
                  <a:lnTo>
                    <a:pt x="0" y="27431"/>
                  </a:lnTo>
                  <a:lnTo>
                    <a:pt x="1851" y="16769"/>
                  </a:lnTo>
                  <a:lnTo>
                    <a:pt x="6905" y="8048"/>
                  </a:lnTo>
                  <a:lnTo>
                    <a:pt x="14412" y="2160"/>
                  </a:lnTo>
                  <a:lnTo>
                    <a:pt x="23622" y="0"/>
                  </a:lnTo>
                  <a:lnTo>
                    <a:pt x="32831" y="2160"/>
                  </a:lnTo>
                  <a:lnTo>
                    <a:pt x="40338" y="8048"/>
                  </a:lnTo>
                  <a:lnTo>
                    <a:pt x="45392" y="16769"/>
                  </a:lnTo>
                  <a:lnTo>
                    <a:pt x="47244" y="27431"/>
                  </a:lnTo>
                  <a:close/>
                </a:path>
              </a:pathLst>
            </a:custGeom>
            <a:ln w="12700">
              <a:solidFill>
                <a:schemeClr val="accent6"/>
              </a:solidFill>
            </a:ln>
          </p:spPr>
          <p:txBody>
            <a:bodyPr wrap="square" lIns="0" tIns="0" rIns="0" bIns="0" rtlCol="0"/>
            <a:lstStyle/>
            <a:p>
              <a:endParaRPr sz="2400" dirty="0"/>
            </a:p>
          </p:txBody>
        </p:sp>
        <p:sp>
          <p:nvSpPr>
            <p:cNvPr id="106" name="object 14">
              <a:extLst>
                <a:ext uri="{FF2B5EF4-FFF2-40B4-BE49-F238E27FC236}">
                  <a16:creationId xmlns="" xmlns:a16="http://schemas.microsoft.com/office/drawing/2014/main" id="{257DE006-E7E6-CF45-9841-8F519C132892}"/>
                </a:ext>
              </a:extLst>
            </p:cNvPr>
            <p:cNvSpPr/>
            <p:nvPr/>
          </p:nvSpPr>
          <p:spPr>
            <a:xfrm>
              <a:off x="8390477" y="3217069"/>
              <a:ext cx="47625" cy="55244"/>
            </a:xfrm>
            <a:custGeom>
              <a:avLst/>
              <a:gdLst/>
              <a:ahLst/>
              <a:cxnLst/>
              <a:rect l="l" t="t" r="r" b="b"/>
              <a:pathLst>
                <a:path w="47625" h="55244">
                  <a:moveTo>
                    <a:pt x="47244" y="27431"/>
                  </a:moveTo>
                  <a:lnTo>
                    <a:pt x="45392" y="38094"/>
                  </a:lnTo>
                  <a:lnTo>
                    <a:pt x="40338" y="46815"/>
                  </a:lnTo>
                  <a:lnTo>
                    <a:pt x="32831" y="52703"/>
                  </a:lnTo>
                  <a:lnTo>
                    <a:pt x="23622" y="54863"/>
                  </a:lnTo>
                  <a:lnTo>
                    <a:pt x="14412" y="52703"/>
                  </a:lnTo>
                  <a:lnTo>
                    <a:pt x="6905" y="46815"/>
                  </a:lnTo>
                  <a:lnTo>
                    <a:pt x="1851" y="38094"/>
                  </a:lnTo>
                  <a:lnTo>
                    <a:pt x="0" y="27431"/>
                  </a:lnTo>
                  <a:lnTo>
                    <a:pt x="1851" y="16769"/>
                  </a:lnTo>
                  <a:lnTo>
                    <a:pt x="6905" y="8048"/>
                  </a:lnTo>
                  <a:lnTo>
                    <a:pt x="14412" y="2160"/>
                  </a:lnTo>
                  <a:lnTo>
                    <a:pt x="23622" y="0"/>
                  </a:lnTo>
                  <a:lnTo>
                    <a:pt x="32831" y="2160"/>
                  </a:lnTo>
                  <a:lnTo>
                    <a:pt x="40338" y="8048"/>
                  </a:lnTo>
                  <a:lnTo>
                    <a:pt x="45392" y="16769"/>
                  </a:lnTo>
                  <a:lnTo>
                    <a:pt x="47244" y="27431"/>
                  </a:lnTo>
                  <a:close/>
                </a:path>
              </a:pathLst>
            </a:custGeom>
            <a:ln w="12700">
              <a:solidFill>
                <a:schemeClr val="accent6"/>
              </a:solidFill>
            </a:ln>
          </p:spPr>
          <p:txBody>
            <a:bodyPr wrap="square" lIns="0" tIns="0" rIns="0" bIns="0" rtlCol="0"/>
            <a:lstStyle/>
            <a:p>
              <a:endParaRPr sz="2400" dirty="0"/>
            </a:p>
          </p:txBody>
        </p:sp>
        <p:sp>
          <p:nvSpPr>
            <p:cNvPr id="107" name="object 18">
              <a:extLst>
                <a:ext uri="{FF2B5EF4-FFF2-40B4-BE49-F238E27FC236}">
                  <a16:creationId xmlns="" xmlns:a16="http://schemas.microsoft.com/office/drawing/2014/main" id="{29DDCB2B-CD43-8647-9CF7-62FC4FFB57C7}"/>
                </a:ext>
              </a:extLst>
            </p:cNvPr>
            <p:cNvSpPr/>
            <p:nvPr/>
          </p:nvSpPr>
          <p:spPr>
            <a:xfrm>
              <a:off x="8086914" y="3011424"/>
              <a:ext cx="47625" cy="55244"/>
            </a:xfrm>
            <a:custGeom>
              <a:avLst/>
              <a:gdLst/>
              <a:ahLst/>
              <a:cxnLst/>
              <a:rect l="l" t="t" r="r" b="b"/>
              <a:pathLst>
                <a:path w="47625" h="55244">
                  <a:moveTo>
                    <a:pt x="47244" y="27431"/>
                  </a:moveTo>
                  <a:lnTo>
                    <a:pt x="45392" y="38094"/>
                  </a:lnTo>
                  <a:lnTo>
                    <a:pt x="40338" y="46815"/>
                  </a:lnTo>
                  <a:lnTo>
                    <a:pt x="32831" y="52703"/>
                  </a:lnTo>
                  <a:lnTo>
                    <a:pt x="23622" y="54863"/>
                  </a:lnTo>
                  <a:lnTo>
                    <a:pt x="14412" y="52703"/>
                  </a:lnTo>
                  <a:lnTo>
                    <a:pt x="6905" y="46815"/>
                  </a:lnTo>
                  <a:lnTo>
                    <a:pt x="1851" y="38094"/>
                  </a:lnTo>
                  <a:lnTo>
                    <a:pt x="0" y="27431"/>
                  </a:lnTo>
                  <a:lnTo>
                    <a:pt x="1851" y="16769"/>
                  </a:lnTo>
                  <a:lnTo>
                    <a:pt x="6905" y="8048"/>
                  </a:lnTo>
                  <a:lnTo>
                    <a:pt x="14412" y="2160"/>
                  </a:lnTo>
                  <a:lnTo>
                    <a:pt x="23622" y="0"/>
                  </a:lnTo>
                  <a:lnTo>
                    <a:pt x="32831" y="2160"/>
                  </a:lnTo>
                  <a:lnTo>
                    <a:pt x="40338" y="8048"/>
                  </a:lnTo>
                  <a:lnTo>
                    <a:pt x="45392" y="16769"/>
                  </a:lnTo>
                  <a:lnTo>
                    <a:pt x="47244" y="27431"/>
                  </a:lnTo>
                  <a:close/>
                </a:path>
              </a:pathLst>
            </a:custGeom>
            <a:ln w="12700">
              <a:solidFill>
                <a:schemeClr val="accent1"/>
              </a:solidFill>
            </a:ln>
          </p:spPr>
          <p:txBody>
            <a:bodyPr wrap="square" lIns="0" tIns="0" rIns="0" bIns="0" rtlCol="0"/>
            <a:lstStyle/>
            <a:p>
              <a:endParaRPr sz="2400" dirty="0"/>
            </a:p>
          </p:txBody>
        </p:sp>
        <p:sp>
          <p:nvSpPr>
            <p:cNvPr id="108" name="object 18">
              <a:extLst>
                <a:ext uri="{FF2B5EF4-FFF2-40B4-BE49-F238E27FC236}">
                  <a16:creationId xmlns="" xmlns:a16="http://schemas.microsoft.com/office/drawing/2014/main" id="{604EE10C-B89B-FB4C-A182-93FF5B2B9E14}"/>
                </a:ext>
              </a:extLst>
            </p:cNvPr>
            <p:cNvSpPr/>
            <p:nvPr/>
          </p:nvSpPr>
          <p:spPr>
            <a:xfrm>
              <a:off x="8046433" y="3011424"/>
              <a:ext cx="47625" cy="55244"/>
            </a:xfrm>
            <a:custGeom>
              <a:avLst/>
              <a:gdLst/>
              <a:ahLst/>
              <a:cxnLst/>
              <a:rect l="l" t="t" r="r" b="b"/>
              <a:pathLst>
                <a:path w="47625" h="55244">
                  <a:moveTo>
                    <a:pt x="47244" y="27431"/>
                  </a:moveTo>
                  <a:lnTo>
                    <a:pt x="45392" y="38094"/>
                  </a:lnTo>
                  <a:lnTo>
                    <a:pt x="40338" y="46815"/>
                  </a:lnTo>
                  <a:lnTo>
                    <a:pt x="32831" y="52703"/>
                  </a:lnTo>
                  <a:lnTo>
                    <a:pt x="23622" y="54863"/>
                  </a:lnTo>
                  <a:lnTo>
                    <a:pt x="14412" y="52703"/>
                  </a:lnTo>
                  <a:lnTo>
                    <a:pt x="6905" y="46815"/>
                  </a:lnTo>
                  <a:lnTo>
                    <a:pt x="1851" y="38094"/>
                  </a:lnTo>
                  <a:lnTo>
                    <a:pt x="0" y="27431"/>
                  </a:lnTo>
                  <a:lnTo>
                    <a:pt x="1851" y="16769"/>
                  </a:lnTo>
                  <a:lnTo>
                    <a:pt x="6905" y="8048"/>
                  </a:lnTo>
                  <a:lnTo>
                    <a:pt x="14412" y="2160"/>
                  </a:lnTo>
                  <a:lnTo>
                    <a:pt x="23622" y="0"/>
                  </a:lnTo>
                  <a:lnTo>
                    <a:pt x="32831" y="2160"/>
                  </a:lnTo>
                  <a:lnTo>
                    <a:pt x="40338" y="8048"/>
                  </a:lnTo>
                  <a:lnTo>
                    <a:pt x="45392" y="16769"/>
                  </a:lnTo>
                  <a:lnTo>
                    <a:pt x="47244" y="27431"/>
                  </a:lnTo>
                  <a:close/>
                </a:path>
              </a:pathLst>
            </a:custGeom>
            <a:ln w="12700">
              <a:solidFill>
                <a:schemeClr val="accent1"/>
              </a:solidFill>
            </a:ln>
          </p:spPr>
          <p:txBody>
            <a:bodyPr wrap="square" lIns="0" tIns="0" rIns="0" bIns="0" rtlCol="0"/>
            <a:lstStyle/>
            <a:p>
              <a:endParaRPr sz="2400" dirty="0"/>
            </a:p>
          </p:txBody>
        </p:sp>
        <p:sp>
          <p:nvSpPr>
            <p:cNvPr id="109" name="object 18">
              <a:extLst>
                <a:ext uri="{FF2B5EF4-FFF2-40B4-BE49-F238E27FC236}">
                  <a16:creationId xmlns="" xmlns:a16="http://schemas.microsoft.com/office/drawing/2014/main" id="{A361D447-3733-6A44-8F16-1FE2875ADC41}"/>
                </a:ext>
              </a:extLst>
            </p:cNvPr>
            <p:cNvSpPr/>
            <p:nvPr/>
          </p:nvSpPr>
          <p:spPr>
            <a:xfrm>
              <a:off x="7005827" y="2575655"/>
              <a:ext cx="47625" cy="55244"/>
            </a:xfrm>
            <a:custGeom>
              <a:avLst/>
              <a:gdLst/>
              <a:ahLst/>
              <a:cxnLst/>
              <a:rect l="l" t="t" r="r" b="b"/>
              <a:pathLst>
                <a:path w="47625" h="55244">
                  <a:moveTo>
                    <a:pt x="47244" y="27431"/>
                  </a:moveTo>
                  <a:lnTo>
                    <a:pt x="45392" y="38094"/>
                  </a:lnTo>
                  <a:lnTo>
                    <a:pt x="40338" y="46815"/>
                  </a:lnTo>
                  <a:lnTo>
                    <a:pt x="32831" y="52703"/>
                  </a:lnTo>
                  <a:lnTo>
                    <a:pt x="23622" y="54863"/>
                  </a:lnTo>
                  <a:lnTo>
                    <a:pt x="14412" y="52703"/>
                  </a:lnTo>
                  <a:lnTo>
                    <a:pt x="6905" y="46815"/>
                  </a:lnTo>
                  <a:lnTo>
                    <a:pt x="1851" y="38094"/>
                  </a:lnTo>
                  <a:lnTo>
                    <a:pt x="0" y="27431"/>
                  </a:lnTo>
                  <a:lnTo>
                    <a:pt x="1851" y="16769"/>
                  </a:lnTo>
                  <a:lnTo>
                    <a:pt x="6905" y="8048"/>
                  </a:lnTo>
                  <a:lnTo>
                    <a:pt x="14412" y="2160"/>
                  </a:lnTo>
                  <a:lnTo>
                    <a:pt x="23622" y="0"/>
                  </a:lnTo>
                  <a:lnTo>
                    <a:pt x="32831" y="2160"/>
                  </a:lnTo>
                  <a:lnTo>
                    <a:pt x="40338" y="8048"/>
                  </a:lnTo>
                  <a:lnTo>
                    <a:pt x="45392" y="16769"/>
                  </a:lnTo>
                  <a:lnTo>
                    <a:pt x="47244" y="27431"/>
                  </a:lnTo>
                  <a:close/>
                </a:path>
              </a:pathLst>
            </a:custGeom>
            <a:ln w="12700">
              <a:solidFill>
                <a:schemeClr val="accent1"/>
              </a:solidFill>
            </a:ln>
          </p:spPr>
          <p:txBody>
            <a:bodyPr wrap="square" lIns="0" tIns="0" rIns="0" bIns="0" rtlCol="0"/>
            <a:lstStyle/>
            <a:p>
              <a:endParaRPr sz="2400" dirty="0"/>
            </a:p>
          </p:txBody>
        </p:sp>
        <p:sp>
          <p:nvSpPr>
            <p:cNvPr id="110" name="object 18">
              <a:extLst>
                <a:ext uri="{FF2B5EF4-FFF2-40B4-BE49-F238E27FC236}">
                  <a16:creationId xmlns="" xmlns:a16="http://schemas.microsoft.com/office/drawing/2014/main" id="{05B40F8D-AF11-E54D-9817-3AAC6478A077}"/>
                </a:ext>
              </a:extLst>
            </p:cNvPr>
            <p:cNvSpPr/>
            <p:nvPr/>
          </p:nvSpPr>
          <p:spPr>
            <a:xfrm>
              <a:off x="6901051" y="2528030"/>
              <a:ext cx="47625" cy="55244"/>
            </a:xfrm>
            <a:custGeom>
              <a:avLst/>
              <a:gdLst/>
              <a:ahLst/>
              <a:cxnLst/>
              <a:rect l="l" t="t" r="r" b="b"/>
              <a:pathLst>
                <a:path w="47625" h="55244">
                  <a:moveTo>
                    <a:pt x="47244" y="27431"/>
                  </a:moveTo>
                  <a:lnTo>
                    <a:pt x="45392" y="38094"/>
                  </a:lnTo>
                  <a:lnTo>
                    <a:pt x="40338" y="46815"/>
                  </a:lnTo>
                  <a:lnTo>
                    <a:pt x="32831" y="52703"/>
                  </a:lnTo>
                  <a:lnTo>
                    <a:pt x="23622" y="54863"/>
                  </a:lnTo>
                  <a:lnTo>
                    <a:pt x="14412" y="52703"/>
                  </a:lnTo>
                  <a:lnTo>
                    <a:pt x="6905" y="46815"/>
                  </a:lnTo>
                  <a:lnTo>
                    <a:pt x="1851" y="38094"/>
                  </a:lnTo>
                  <a:lnTo>
                    <a:pt x="0" y="27431"/>
                  </a:lnTo>
                  <a:lnTo>
                    <a:pt x="1851" y="16769"/>
                  </a:lnTo>
                  <a:lnTo>
                    <a:pt x="6905" y="8048"/>
                  </a:lnTo>
                  <a:lnTo>
                    <a:pt x="14412" y="2160"/>
                  </a:lnTo>
                  <a:lnTo>
                    <a:pt x="23622" y="0"/>
                  </a:lnTo>
                  <a:lnTo>
                    <a:pt x="32831" y="2160"/>
                  </a:lnTo>
                  <a:lnTo>
                    <a:pt x="40338" y="8048"/>
                  </a:lnTo>
                  <a:lnTo>
                    <a:pt x="45392" y="16769"/>
                  </a:lnTo>
                  <a:lnTo>
                    <a:pt x="47244" y="27431"/>
                  </a:lnTo>
                  <a:close/>
                </a:path>
              </a:pathLst>
            </a:custGeom>
            <a:ln w="12700">
              <a:solidFill>
                <a:schemeClr val="accent1"/>
              </a:solidFill>
            </a:ln>
          </p:spPr>
          <p:txBody>
            <a:bodyPr wrap="square" lIns="0" tIns="0" rIns="0" bIns="0" rtlCol="0"/>
            <a:lstStyle/>
            <a:p>
              <a:endParaRPr sz="2400" dirty="0"/>
            </a:p>
          </p:txBody>
        </p:sp>
        <p:sp>
          <p:nvSpPr>
            <p:cNvPr id="111" name="object 18">
              <a:extLst>
                <a:ext uri="{FF2B5EF4-FFF2-40B4-BE49-F238E27FC236}">
                  <a16:creationId xmlns="" xmlns:a16="http://schemas.microsoft.com/office/drawing/2014/main" id="{5BC24C9A-E8D0-6F4F-A5B2-8BCB315CE605}"/>
                </a:ext>
              </a:extLst>
            </p:cNvPr>
            <p:cNvSpPr/>
            <p:nvPr/>
          </p:nvSpPr>
          <p:spPr>
            <a:xfrm>
              <a:off x="6989158" y="2530411"/>
              <a:ext cx="47625" cy="55244"/>
            </a:xfrm>
            <a:custGeom>
              <a:avLst/>
              <a:gdLst/>
              <a:ahLst/>
              <a:cxnLst/>
              <a:rect l="l" t="t" r="r" b="b"/>
              <a:pathLst>
                <a:path w="47625" h="55244">
                  <a:moveTo>
                    <a:pt x="47244" y="27431"/>
                  </a:moveTo>
                  <a:lnTo>
                    <a:pt x="45392" y="38094"/>
                  </a:lnTo>
                  <a:lnTo>
                    <a:pt x="40338" y="46815"/>
                  </a:lnTo>
                  <a:lnTo>
                    <a:pt x="32831" y="52703"/>
                  </a:lnTo>
                  <a:lnTo>
                    <a:pt x="23622" y="54863"/>
                  </a:lnTo>
                  <a:lnTo>
                    <a:pt x="14412" y="52703"/>
                  </a:lnTo>
                  <a:lnTo>
                    <a:pt x="6905" y="46815"/>
                  </a:lnTo>
                  <a:lnTo>
                    <a:pt x="1851" y="38094"/>
                  </a:lnTo>
                  <a:lnTo>
                    <a:pt x="0" y="27431"/>
                  </a:lnTo>
                  <a:lnTo>
                    <a:pt x="1851" y="16769"/>
                  </a:lnTo>
                  <a:lnTo>
                    <a:pt x="6905" y="8048"/>
                  </a:lnTo>
                  <a:lnTo>
                    <a:pt x="14412" y="2160"/>
                  </a:lnTo>
                  <a:lnTo>
                    <a:pt x="23622" y="0"/>
                  </a:lnTo>
                  <a:lnTo>
                    <a:pt x="32831" y="2160"/>
                  </a:lnTo>
                  <a:lnTo>
                    <a:pt x="40338" y="8048"/>
                  </a:lnTo>
                  <a:lnTo>
                    <a:pt x="45392" y="16769"/>
                  </a:lnTo>
                  <a:lnTo>
                    <a:pt x="47244" y="27431"/>
                  </a:lnTo>
                  <a:close/>
                </a:path>
              </a:pathLst>
            </a:custGeom>
            <a:ln w="12700">
              <a:solidFill>
                <a:schemeClr val="accent1"/>
              </a:solidFill>
            </a:ln>
          </p:spPr>
          <p:txBody>
            <a:bodyPr wrap="square" lIns="0" tIns="0" rIns="0" bIns="0" rtlCol="0"/>
            <a:lstStyle/>
            <a:p>
              <a:endParaRPr sz="2400" dirty="0"/>
            </a:p>
          </p:txBody>
        </p:sp>
        <p:sp>
          <p:nvSpPr>
            <p:cNvPr id="112" name="object 18">
              <a:extLst>
                <a:ext uri="{FF2B5EF4-FFF2-40B4-BE49-F238E27FC236}">
                  <a16:creationId xmlns="" xmlns:a16="http://schemas.microsoft.com/office/drawing/2014/main" id="{F90A8E98-F2DB-EF4B-B03F-E150AC2A5746}"/>
                </a:ext>
              </a:extLst>
            </p:cNvPr>
            <p:cNvSpPr/>
            <p:nvPr/>
          </p:nvSpPr>
          <p:spPr>
            <a:xfrm>
              <a:off x="6962964" y="2532792"/>
              <a:ext cx="47625" cy="55244"/>
            </a:xfrm>
            <a:custGeom>
              <a:avLst/>
              <a:gdLst/>
              <a:ahLst/>
              <a:cxnLst/>
              <a:rect l="l" t="t" r="r" b="b"/>
              <a:pathLst>
                <a:path w="47625" h="55244">
                  <a:moveTo>
                    <a:pt x="47244" y="27431"/>
                  </a:moveTo>
                  <a:lnTo>
                    <a:pt x="45392" y="38094"/>
                  </a:lnTo>
                  <a:lnTo>
                    <a:pt x="40338" y="46815"/>
                  </a:lnTo>
                  <a:lnTo>
                    <a:pt x="32831" y="52703"/>
                  </a:lnTo>
                  <a:lnTo>
                    <a:pt x="23622" y="54863"/>
                  </a:lnTo>
                  <a:lnTo>
                    <a:pt x="14412" y="52703"/>
                  </a:lnTo>
                  <a:lnTo>
                    <a:pt x="6905" y="46815"/>
                  </a:lnTo>
                  <a:lnTo>
                    <a:pt x="1851" y="38094"/>
                  </a:lnTo>
                  <a:lnTo>
                    <a:pt x="0" y="27431"/>
                  </a:lnTo>
                  <a:lnTo>
                    <a:pt x="1851" y="16769"/>
                  </a:lnTo>
                  <a:lnTo>
                    <a:pt x="6905" y="8048"/>
                  </a:lnTo>
                  <a:lnTo>
                    <a:pt x="14412" y="2160"/>
                  </a:lnTo>
                  <a:lnTo>
                    <a:pt x="23622" y="0"/>
                  </a:lnTo>
                  <a:lnTo>
                    <a:pt x="32831" y="2160"/>
                  </a:lnTo>
                  <a:lnTo>
                    <a:pt x="40338" y="8048"/>
                  </a:lnTo>
                  <a:lnTo>
                    <a:pt x="45392" y="16769"/>
                  </a:lnTo>
                  <a:lnTo>
                    <a:pt x="47244" y="27431"/>
                  </a:lnTo>
                  <a:close/>
                </a:path>
              </a:pathLst>
            </a:custGeom>
            <a:ln w="12700">
              <a:solidFill>
                <a:schemeClr val="accent1"/>
              </a:solidFill>
            </a:ln>
          </p:spPr>
          <p:txBody>
            <a:bodyPr wrap="square" lIns="0" tIns="0" rIns="0" bIns="0" rtlCol="0"/>
            <a:lstStyle/>
            <a:p>
              <a:endParaRPr sz="2400" dirty="0"/>
            </a:p>
          </p:txBody>
        </p:sp>
        <p:sp>
          <p:nvSpPr>
            <p:cNvPr id="113" name="object 18">
              <a:extLst>
                <a:ext uri="{FF2B5EF4-FFF2-40B4-BE49-F238E27FC236}">
                  <a16:creationId xmlns="" xmlns:a16="http://schemas.microsoft.com/office/drawing/2014/main" id="{77691305-4D27-5748-BE7F-BE29552CEE4E}"/>
                </a:ext>
              </a:extLst>
            </p:cNvPr>
            <p:cNvSpPr/>
            <p:nvPr/>
          </p:nvSpPr>
          <p:spPr>
            <a:xfrm>
              <a:off x="6932008" y="2532792"/>
              <a:ext cx="47625" cy="55244"/>
            </a:xfrm>
            <a:custGeom>
              <a:avLst/>
              <a:gdLst/>
              <a:ahLst/>
              <a:cxnLst/>
              <a:rect l="l" t="t" r="r" b="b"/>
              <a:pathLst>
                <a:path w="47625" h="55244">
                  <a:moveTo>
                    <a:pt x="47244" y="27431"/>
                  </a:moveTo>
                  <a:lnTo>
                    <a:pt x="45392" y="38094"/>
                  </a:lnTo>
                  <a:lnTo>
                    <a:pt x="40338" y="46815"/>
                  </a:lnTo>
                  <a:lnTo>
                    <a:pt x="32831" y="52703"/>
                  </a:lnTo>
                  <a:lnTo>
                    <a:pt x="23622" y="54863"/>
                  </a:lnTo>
                  <a:lnTo>
                    <a:pt x="14412" y="52703"/>
                  </a:lnTo>
                  <a:lnTo>
                    <a:pt x="6905" y="46815"/>
                  </a:lnTo>
                  <a:lnTo>
                    <a:pt x="1851" y="38094"/>
                  </a:lnTo>
                  <a:lnTo>
                    <a:pt x="0" y="27431"/>
                  </a:lnTo>
                  <a:lnTo>
                    <a:pt x="1851" y="16769"/>
                  </a:lnTo>
                  <a:lnTo>
                    <a:pt x="6905" y="8048"/>
                  </a:lnTo>
                  <a:lnTo>
                    <a:pt x="14412" y="2160"/>
                  </a:lnTo>
                  <a:lnTo>
                    <a:pt x="23622" y="0"/>
                  </a:lnTo>
                  <a:lnTo>
                    <a:pt x="32831" y="2160"/>
                  </a:lnTo>
                  <a:lnTo>
                    <a:pt x="40338" y="8048"/>
                  </a:lnTo>
                  <a:lnTo>
                    <a:pt x="45392" y="16769"/>
                  </a:lnTo>
                  <a:lnTo>
                    <a:pt x="47244" y="27431"/>
                  </a:lnTo>
                  <a:close/>
                </a:path>
              </a:pathLst>
            </a:custGeom>
            <a:ln w="12700">
              <a:solidFill>
                <a:schemeClr val="accent1"/>
              </a:solidFill>
            </a:ln>
          </p:spPr>
          <p:txBody>
            <a:bodyPr wrap="square" lIns="0" tIns="0" rIns="0" bIns="0" rtlCol="0"/>
            <a:lstStyle/>
            <a:p>
              <a:endParaRPr sz="2400" dirty="0"/>
            </a:p>
          </p:txBody>
        </p:sp>
      </p:grpSp>
      <p:sp>
        <p:nvSpPr>
          <p:cNvPr id="22" name="object 22"/>
          <p:cNvSpPr/>
          <p:nvPr/>
        </p:nvSpPr>
        <p:spPr>
          <a:xfrm>
            <a:off x="1125729" y="3427985"/>
            <a:ext cx="4728633" cy="0"/>
          </a:xfrm>
          <a:custGeom>
            <a:avLst/>
            <a:gdLst/>
            <a:ahLst/>
            <a:cxnLst/>
            <a:rect l="l" t="t" r="r" b="b"/>
            <a:pathLst>
              <a:path w="3546475">
                <a:moveTo>
                  <a:pt x="0" y="0"/>
                </a:moveTo>
                <a:lnTo>
                  <a:pt x="3546348" y="0"/>
                </a:lnTo>
              </a:path>
            </a:pathLst>
          </a:custGeom>
          <a:ln w="9525">
            <a:solidFill>
              <a:srgbClr val="7E7E7E"/>
            </a:solidFill>
            <a:prstDash val="sysDash"/>
          </a:ln>
        </p:spPr>
        <p:txBody>
          <a:bodyPr wrap="square" lIns="0" tIns="0" rIns="0" bIns="0" rtlCol="0"/>
          <a:lstStyle/>
          <a:p>
            <a:endParaRPr lang="en-GB" sz="2400" dirty="0"/>
          </a:p>
        </p:txBody>
      </p:sp>
      <p:sp>
        <p:nvSpPr>
          <p:cNvPr id="23" name="object 23"/>
          <p:cNvSpPr/>
          <p:nvPr/>
        </p:nvSpPr>
        <p:spPr>
          <a:xfrm>
            <a:off x="3505201" y="3289808"/>
            <a:ext cx="175260" cy="77892"/>
          </a:xfrm>
          <a:custGeom>
            <a:avLst/>
            <a:gdLst/>
            <a:ahLst/>
            <a:cxnLst/>
            <a:rect l="l" t="t" r="r" b="b"/>
            <a:pathLst>
              <a:path w="131444" h="58419">
                <a:moveTo>
                  <a:pt x="131063" y="26669"/>
                </a:moveTo>
                <a:lnTo>
                  <a:pt x="129212" y="37052"/>
                </a:lnTo>
                <a:lnTo>
                  <a:pt x="124158" y="45529"/>
                </a:lnTo>
                <a:lnTo>
                  <a:pt x="116651" y="51244"/>
                </a:lnTo>
                <a:lnTo>
                  <a:pt x="107442" y="53339"/>
                </a:lnTo>
                <a:lnTo>
                  <a:pt x="98232" y="51244"/>
                </a:lnTo>
                <a:lnTo>
                  <a:pt x="90725" y="45529"/>
                </a:lnTo>
                <a:lnTo>
                  <a:pt x="85671" y="37052"/>
                </a:lnTo>
                <a:lnTo>
                  <a:pt x="83819" y="26669"/>
                </a:lnTo>
                <a:lnTo>
                  <a:pt x="85671" y="16287"/>
                </a:lnTo>
                <a:lnTo>
                  <a:pt x="90725" y="7810"/>
                </a:lnTo>
                <a:lnTo>
                  <a:pt x="98232" y="2095"/>
                </a:lnTo>
                <a:lnTo>
                  <a:pt x="107442" y="0"/>
                </a:lnTo>
                <a:lnTo>
                  <a:pt x="116651" y="2095"/>
                </a:lnTo>
                <a:lnTo>
                  <a:pt x="124158" y="7810"/>
                </a:lnTo>
                <a:lnTo>
                  <a:pt x="129212" y="16287"/>
                </a:lnTo>
                <a:lnTo>
                  <a:pt x="131063" y="26669"/>
                </a:lnTo>
                <a:close/>
              </a:path>
              <a:path w="131444" h="58419">
                <a:moveTo>
                  <a:pt x="48768" y="31242"/>
                </a:moveTo>
                <a:lnTo>
                  <a:pt x="46851" y="41624"/>
                </a:lnTo>
                <a:lnTo>
                  <a:pt x="41624" y="50101"/>
                </a:lnTo>
                <a:lnTo>
                  <a:pt x="33873" y="55816"/>
                </a:lnTo>
                <a:lnTo>
                  <a:pt x="24383" y="57912"/>
                </a:lnTo>
                <a:lnTo>
                  <a:pt x="14894" y="55816"/>
                </a:lnTo>
                <a:lnTo>
                  <a:pt x="7143" y="50101"/>
                </a:lnTo>
                <a:lnTo>
                  <a:pt x="1916" y="41624"/>
                </a:lnTo>
                <a:lnTo>
                  <a:pt x="0" y="31242"/>
                </a:lnTo>
                <a:lnTo>
                  <a:pt x="1916" y="20859"/>
                </a:lnTo>
                <a:lnTo>
                  <a:pt x="7143" y="12382"/>
                </a:lnTo>
                <a:lnTo>
                  <a:pt x="14894" y="6667"/>
                </a:lnTo>
                <a:lnTo>
                  <a:pt x="24383" y="4571"/>
                </a:lnTo>
                <a:lnTo>
                  <a:pt x="33873" y="6667"/>
                </a:lnTo>
                <a:lnTo>
                  <a:pt x="41624" y="12382"/>
                </a:lnTo>
                <a:lnTo>
                  <a:pt x="46851" y="20859"/>
                </a:lnTo>
                <a:lnTo>
                  <a:pt x="48768" y="31242"/>
                </a:lnTo>
                <a:close/>
              </a:path>
            </a:pathLst>
          </a:custGeom>
          <a:ln w="12700">
            <a:solidFill>
              <a:schemeClr val="accent6"/>
            </a:solidFill>
          </a:ln>
        </p:spPr>
        <p:txBody>
          <a:bodyPr wrap="square" lIns="0" tIns="0" rIns="0" bIns="0" rtlCol="0"/>
          <a:lstStyle/>
          <a:p>
            <a:endParaRPr lang="en-GB" sz="2400" dirty="0"/>
          </a:p>
        </p:txBody>
      </p:sp>
      <p:sp>
        <p:nvSpPr>
          <p:cNvPr id="24" name="object 24"/>
          <p:cNvSpPr/>
          <p:nvPr/>
        </p:nvSpPr>
        <p:spPr>
          <a:xfrm>
            <a:off x="4602481" y="2948432"/>
            <a:ext cx="63500" cy="71120"/>
          </a:xfrm>
          <a:custGeom>
            <a:avLst/>
            <a:gdLst/>
            <a:ahLst/>
            <a:cxnLst/>
            <a:rect l="l" t="t" r="r" b="b"/>
            <a:pathLst>
              <a:path w="47625" h="53339">
                <a:moveTo>
                  <a:pt x="47243" y="26669"/>
                </a:moveTo>
                <a:lnTo>
                  <a:pt x="45392" y="37052"/>
                </a:lnTo>
                <a:lnTo>
                  <a:pt x="40338" y="45529"/>
                </a:lnTo>
                <a:lnTo>
                  <a:pt x="32831" y="51244"/>
                </a:lnTo>
                <a:lnTo>
                  <a:pt x="23622" y="53339"/>
                </a:lnTo>
                <a:lnTo>
                  <a:pt x="14412" y="51244"/>
                </a:lnTo>
                <a:lnTo>
                  <a:pt x="6905" y="45529"/>
                </a:lnTo>
                <a:lnTo>
                  <a:pt x="1851" y="37052"/>
                </a:lnTo>
                <a:lnTo>
                  <a:pt x="0" y="26669"/>
                </a:lnTo>
                <a:lnTo>
                  <a:pt x="1851" y="16287"/>
                </a:lnTo>
                <a:lnTo>
                  <a:pt x="6905" y="7810"/>
                </a:lnTo>
                <a:lnTo>
                  <a:pt x="14412" y="2095"/>
                </a:lnTo>
                <a:lnTo>
                  <a:pt x="23622" y="0"/>
                </a:lnTo>
                <a:lnTo>
                  <a:pt x="32831" y="2095"/>
                </a:lnTo>
                <a:lnTo>
                  <a:pt x="40338" y="7810"/>
                </a:lnTo>
                <a:lnTo>
                  <a:pt x="45392" y="16287"/>
                </a:lnTo>
                <a:lnTo>
                  <a:pt x="47243" y="26669"/>
                </a:lnTo>
                <a:close/>
              </a:path>
            </a:pathLst>
          </a:custGeom>
          <a:ln w="12700">
            <a:solidFill>
              <a:schemeClr val="accent1"/>
            </a:solidFill>
          </a:ln>
        </p:spPr>
        <p:txBody>
          <a:bodyPr wrap="square" lIns="0" tIns="0" rIns="0" bIns="0" rtlCol="0"/>
          <a:lstStyle/>
          <a:p>
            <a:endParaRPr lang="en-GB" sz="2400" dirty="0"/>
          </a:p>
        </p:txBody>
      </p:sp>
      <p:sp>
        <p:nvSpPr>
          <p:cNvPr id="26" name="object 26"/>
          <p:cNvSpPr/>
          <p:nvPr/>
        </p:nvSpPr>
        <p:spPr>
          <a:xfrm>
            <a:off x="2832609" y="2170177"/>
            <a:ext cx="2516293" cy="850053"/>
          </a:xfrm>
          <a:custGeom>
            <a:avLst/>
            <a:gdLst/>
            <a:ahLst/>
            <a:cxnLst/>
            <a:rect l="l" t="t" r="r" b="b"/>
            <a:pathLst>
              <a:path w="1887220" h="637539">
                <a:moveTo>
                  <a:pt x="48768" y="26669"/>
                </a:moveTo>
                <a:lnTo>
                  <a:pt x="46851" y="37052"/>
                </a:lnTo>
                <a:lnTo>
                  <a:pt x="41624" y="45529"/>
                </a:lnTo>
                <a:lnTo>
                  <a:pt x="33873" y="51244"/>
                </a:lnTo>
                <a:lnTo>
                  <a:pt x="24383" y="53339"/>
                </a:lnTo>
                <a:lnTo>
                  <a:pt x="14894" y="51244"/>
                </a:lnTo>
                <a:lnTo>
                  <a:pt x="7143" y="45529"/>
                </a:lnTo>
                <a:lnTo>
                  <a:pt x="1916" y="37052"/>
                </a:lnTo>
                <a:lnTo>
                  <a:pt x="0" y="26669"/>
                </a:lnTo>
                <a:lnTo>
                  <a:pt x="1916" y="16287"/>
                </a:lnTo>
                <a:lnTo>
                  <a:pt x="7143" y="7810"/>
                </a:lnTo>
                <a:lnTo>
                  <a:pt x="14894" y="2095"/>
                </a:lnTo>
                <a:lnTo>
                  <a:pt x="24383" y="0"/>
                </a:lnTo>
                <a:lnTo>
                  <a:pt x="33873" y="2095"/>
                </a:lnTo>
                <a:lnTo>
                  <a:pt x="41624" y="7810"/>
                </a:lnTo>
                <a:lnTo>
                  <a:pt x="46851" y="16287"/>
                </a:lnTo>
                <a:lnTo>
                  <a:pt x="48768" y="26669"/>
                </a:lnTo>
                <a:close/>
              </a:path>
              <a:path w="1887220" h="637539">
                <a:moveTo>
                  <a:pt x="1780032" y="610361"/>
                </a:moveTo>
                <a:lnTo>
                  <a:pt x="1778180" y="620744"/>
                </a:lnTo>
                <a:lnTo>
                  <a:pt x="1773126" y="629221"/>
                </a:lnTo>
                <a:lnTo>
                  <a:pt x="1765619" y="634936"/>
                </a:lnTo>
                <a:lnTo>
                  <a:pt x="1756409" y="637031"/>
                </a:lnTo>
                <a:lnTo>
                  <a:pt x="1747200" y="634936"/>
                </a:lnTo>
                <a:lnTo>
                  <a:pt x="1739693" y="629221"/>
                </a:lnTo>
                <a:lnTo>
                  <a:pt x="1734639" y="620744"/>
                </a:lnTo>
                <a:lnTo>
                  <a:pt x="1732788" y="610361"/>
                </a:lnTo>
                <a:lnTo>
                  <a:pt x="1734639" y="599979"/>
                </a:lnTo>
                <a:lnTo>
                  <a:pt x="1739693" y="591502"/>
                </a:lnTo>
                <a:lnTo>
                  <a:pt x="1747200" y="585787"/>
                </a:lnTo>
                <a:lnTo>
                  <a:pt x="1756409" y="583691"/>
                </a:lnTo>
                <a:lnTo>
                  <a:pt x="1765619" y="585787"/>
                </a:lnTo>
                <a:lnTo>
                  <a:pt x="1773126" y="591502"/>
                </a:lnTo>
                <a:lnTo>
                  <a:pt x="1778180" y="599979"/>
                </a:lnTo>
                <a:lnTo>
                  <a:pt x="1780032" y="610361"/>
                </a:lnTo>
                <a:close/>
              </a:path>
              <a:path w="1887220" h="637539">
                <a:moveTo>
                  <a:pt x="1671828" y="607313"/>
                </a:moveTo>
                <a:lnTo>
                  <a:pt x="1669911" y="617696"/>
                </a:lnTo>
                <a:lnTo>
                  <a:pt x="1664684" y="626173"/>
                </a:lnTo>
                <a:lnTo>
                  <a:pt x="1656933" y="631888"/>
                </a:lnTo>
                <a:lnTo>
                  <a:pt x="1647444" y="633983"/>
                </a:lnTo>
                <a:lnTo>
                  <a:pt x="1637954" y="631888"/>
                </a:lnTo>
                <a:lnTo>
                  <a:pt x="1630203" y="626173"/>
                </a:lnTo>
                <a:lnTo>
                  <a:pt x="1624976" y="617696"/>
                </a:lnTo>
                <a:lnTo>
                  <a:pt x="1623059" y="607313"/>
                </a:lnTo>
                <a:lnTo>
                  <a:pt x="1624976" y="596931"/>
                </a:lnTo>
                <a:lnTo>
                  <a:pt x="1630203" y="588454"/>
                </a:lnTo>
                <a:lnTo>
                  <a:pt x="1637954" y="582739"/>
                </a:lnTo>
                <a:lnTo>
                  <a:pt x="1647444" y="580643"/>
                </a:lnTo>
                <a:lnTo>
                  <a:pt x="1656933" y="582739"/>
                </a:lnTo>
                <a:lnTo>
                  <a:pt x="1664684" y="588454"/>
                </a:lnTo>
                <a:lnTo>
                  <a:pt x="1669911" y="596931"/>
                </a:lnTo>
                <a:lnTo>
                  <a:pt x="1671828" y="607313"/>
                </a:lnTo>
                <a:close/>
              </a:path>
              <a:path w="1887220" h="637539">
                <a:moveTo>
                  <a:pt x="1886711" y="607313"/>
                </a:moveTo>
                <a:lnTo>
                  <a:pt x="1884860" y="617696"/>
                </a:lnTo>
                <a:lnTo>
                  <a:pt x="1879806" y="626173"/>
                </a:lnTo>
                <a:lnTo>
                  <a:pt x="1872299" y="631888"/>
                </a:lnTo>
                <a:lnTo>
                  <a:pt x="1863090" y="633983"/>
                </a:lnTo>
                <a:lnTo>
                  <a:pt x="1853880" y="631888"/>
                </a:lnTo>
                <a:lnTo>
                  <a:pt x="1846373" y="626173"/>
                </a:lnTo>
                <a:lnTo>
                  <a:pt x="1841319" y="617696"/>
                </a:lnTo>
                <a:lnTo>
                  <a:pt x="1839468" y="607313"/>
                </a:lnTo>
                <a:lnTo>
                  <a:pt x="1841319" y="596931"/>
                </a:lnTo>
                <a:lnTo>
                  <a:pt x="1846373" y="588454"/>
                </a:lnTo>
                <a:lnTo>
                  <a:pt x="1853880" y="582739"/>
                </a:lnTo>
                <a:lnTo>
                  <a:pt x="1863090" y="580643"/>
                </a:lnTo>
                <a:lnTo>
                  <a:pt x="1872299" y="582739"/>
                </a:lnTo>
                <a:lnTo>
                  <a:pt x="1879806" y="588454"/>
                </a:lnTo>
                <a:lnTo>
                  <a:pt x="1884860" y="596931"/>
                </a:lnTo>
                <a:lnTo>
                  <a:pt x="1886711" y="607313"/>
                </a:lnTo>
                <a:close/>
              </a:path>
            </a:pathLst>
          </a:custGeom>
          <a:ln w="12700">
            <a:solidFill>
              <a:schemeClr val="accent1"/>
            </a:solidFill>
          </a:ln>
        </p:spPr>
        <p:txBody>
          <a:bodyPr wrap="square" lIns="0" tIns="0" rIns="0" bIns="0" rtlCol="0"/>
          <a:lstStyle/>
          <a:p>
            <a:endParaRPr lang="en-GB" sz="2400" dirty="0"/>
          </a:p>
        </p:txBody>
      </p:sp>
      <p:sp>
        <p:nvSpPr>
          <p:cNvPr id="27" name="object 27"/>
          <p:cNvSpPr/>
          <p:nvPr/>
        </p:nvSpPr>
        <p:spPr>
          <a:xfrm>
            <a:off x="3474721" y="3127249"/>
            <a:ext cx="1827107" cy="904240"/>
          </a:xfrm>
          <a:custGeom>
            <a:avLst/>
            <a:gdLst/>
            <a:ahLst/>
            <a:cxnLst/>
            <a:rect l="l" t="t" r="r" b="b"/>
            <a:pathLst>
              <a:path w="1370329" h="678180">
                <a:moveTo>
                  <a:pt x="47243" y="26669"/>
                </a:moveTo>
                <a:lnTo>
                  <a:pt x="45392" y="37052"/>
                </a:lnTo>
                <a:lnTo>
                  <a:pt x="40338" y="45529"/>
                </a:lnTo>
                <a:lnTo>
                  <a:pt x="32831" y="51244"/>
                </a:lnTo>
                <a:lnTo>
                  <a:pt x="23622" y="53339"/>
                </a:lnTo>
                <a:lnTo>
                  <a:pt x="14412" y="51244"/>
                </a:lnTo>
                <a:lnTo>
                  <a:pt x="6905" y="45529"/>
                </a:lnTo>
                <a:lnTo>
                  <a:pt x="1851" y="37052"/>
                </a:lnTo>
                <a:lnTo>
                  <a:pt x="0" y="26669"/>
                </a:lnTo>
                <a:lnTo>
                  <a:pt x="1851" y="16287"/>
                </a:lnTo>
                <a:lnTo>
                  <a:pt x="6905" y="7810"/>
                </a:lnTo>
                <a:lnTo>
                  <a:pt x="14412" y="2095"/>
                </a:lnTo>
                <a:lnTo>
                  <a:pt x="23622" y="0"/>
                </a:lnTo>
                <a:lnTo>
                  <a:pt x="32831" y="2095"/>
                </a:lnTo>
                <a:lnTo>
                  <a:pt x="40338" y="7810"/>
                </a:lnTo>
                <a:lnTo>
                  <a:pt x="45392" y="16287"/>
                </a:lnTo>
                <a:lnTo>
                  <a:pt x="47243" y="26669"/>
                </a:lnTo>
                <a:close/>
              </a:path>
              <a:path w="1370329" h="678180">
                <a:moveTo>
                  <a:pt x="1370076" y="651509"/>
                </a:moveTo>
                <a:lnTo>
                  <a:pt x="1368224" y="661892"/>
                </a:lnTo>
                <a:lnTo>
                  <a:pt x="1363170" y="670369"/>
                </a:lnTo>
                <a:lnTo>
                  <a:pt x="1355663" y="676084"/>
                </a:lnTo>
                <a:lnTo>
                  <a:pt x="1346454" y="678180"/>
                </a:lnTo>
                <a:lnTo>
                  <a:pt x="1337244" y="676084"/>
                </a:lnTo>
                <a:lnTo>
                  <a:pt x="1329737" y="670369"/>
                </a:lnTo>
                <a:lnTo>
                  <a:pt x="1324683" y="661892"/>
                </a:lnTo>
                <a:lnTo>
                  <a:pt x="1322832" y="651509"/>
                </a:lnTo>
                <a:lnTo>
                  <a:pt x="1324683" y="641127"/>
                </a:lnTo>
                <a:lnTo>
                  <a:pt x="1329737" y="632650"/>
                </a:lnTo>
                <a:lnTo>
                  <a:pt x="1337244" y="626935"/>
                </a:lnTo>
                <a:lnTo>
                  <a:pt x="1346454" y="624839"/>
                </a:lnTo>
                <a:lnTo>
                  <a:pt x="1355663" y="626935"/>
                </a:lnTo>
                <a:lnTo>
                  <a:pt x="1363170" y="632650"/>
                </a:lnTo>
                <a:lnTo>
                  <a:pt x="1368224" y="641127"/>
                </a:lnTo>
                <a:lnTo>
                  <a:pt x="1370076" y="651509"/>
                </a:lnTo>
                <a:close/>
              </a:path>
              <a:path w="1370329" h="678180">
                <a:moveTo>
                  <a:pt x="1150620" y="651509"/>
                </a:moveTo>
                <a:lnTo>
                  <a:pt x="1148703" y="661892"/>
                </a:lnTo>
                <a:lnTo>
                  <a:pt x="1143476" y="670369"/>
                </a:lnTo>
                <a:lnTo>
                  <a:pt x="1135725" y="676084"/>
                </a:lnTo>
                <a:lnTo>
                  <a:pt x="1126236" y="678180"/>
                </a:lnTo>
                <a:lnTo>
                  <a:pt x="1116746" y="676084"/>
                </a:lnTo>
                <a:lnTo>
                  <a:pt x="1108995" y="670369"/>
                </a:lnTo>
                <a:lnTo>
                  <a:pt x="1103768" y="661892"/>
                </a:lnTo>
                <a:lnTo>
                  <a:pt x="1101852" y="651509"/>
                </a:lnTo>
                <a:lnTo>
                  <a:pt x="1103768" y="641127"/>
                </a:lnTo>
                <a:lnTo>
                  <a:pt x="1108995" y="632650"/>
                </a:lnTo>
                <a:lnTo>
                  <a:pt x="1116746" y="626935"/>
                </a:lnTo>
                <a:lnTo>
                  <a:pt x="1126236" y="624839"/>
                </a:lnTo>
                <a:lnTo>
                  <a:pt x="1135725" y="626935"/>
                </a:lnTo>
                <a:lnTo>
                  <a:pt x="1143476" y="632650"/>
                </a:lnTo>
                <a:lnTo>
                  <a:pt x="1148703" y="641127"/>
                </a:lnTo>
                <a:lnTo>
                  <a:pt x="1150620" y="651509"/>
                </a:lnTo>
                <a:close/>
              </a:path>
              <a:path w="1370329" h="678180">
                <a:moveTo>
                  <a:pt x="1101852" y="651509"/>
                </a:moveTo>
                <a:lnTo>
                  <a:pt x="1100000" y="661892"/>
                </a:lnTo>
                <a:lnTo>
                  <a:pt x="1094946" y="670369"/>
                </a:lnTo>
                <a:lnTo>
                  <a:pt x="1087439" y="676084"/>
                </a:lnTo>
                <a:lnTo>
                  <a:pt x="1078230" y="678180"/>
                </a:lnTo>
                <a:lnTo>
                  <a:pt x="1069020" y="676084"/>
                </a:lnTo>
                <a:lnTo>
                  <a:pt x="1061513" y="670369"/>
                </a:lnTo>
                <a:lnTo>
                  <a:pt x="1056459" y="661892"/>
                </a:lnTo>
                <a:lnTo>
                  <a:pt x="1054608" y="651509"/>
                </a:lnTo>
                <a:lnTo>
                  <a:pt x="1056459" y="641127"/>
                </a:lnTo>
                <a:lnTo>
                  <a:pt x="1061513" y="632650"/>
                </a:lnTo>
                <a:lnTo>
                  <a:pt x="1069020" y="626935"/>
                </a:lnTo>
                <a:lnTo>
                  <a:pt x="1078230" y="624839"/>
                </a:lnTo>
                <a:lnTo>
                  <a:pt x="1087439" y="626935"/>
                </a:lnTo>
                <a:lnTo>
                  <a:pt x="1094946" y="632650"/>
                </a:lnTo>
                <a:lnTo>
                  <a:pt x="1100000" y="641127"/>
                </a:lnTo>
                <a:lnTo>
                  <a:pt x="1101852" y="651509"/>
                </a:lnTo>
                <a:close/>
              </a:path>
              <a:path w="1370329" h="678180">
                <a:moveTo>
                  <a:pt x="554736" y="454151"/>
                </a:moveTo>
                <a:lnTo>
                  <a:pt x="552884" y="464814"/>
                </a:lnTo>
                <a:lnTo>
                  <a:pt x="547830" y="473535"/>
                </a:lnTo>
                <a:lnTo>
                  <a:pt x="540323" y="479423"/>
                </a:lnTo>
                <a:lnTo>
                  <a:pt x="531114" y="481583"/>
                </a:lnTo>
                <a:lnTo>
                  <a:pt x="521904" y="479423"/>
                </a:lnTo>
                <a:lnTo>
                  <a:pt x="514397" y="473535"/>
                </a:lnTo>
                <a:lnTo>
                  <a:pt x="509343" y="464814"/>
                </a:lnTo>
                <a:lnTo>
                  <a:pt x="507492" y="454151"/>
                </a:lnTo>
                <a:lnTo>
                  <a:pt x="509343" y="443489"/>
                </a:lnTo>
                <a:lnTo>
                  <a:pt x="514397" y="434768"/>
                </a:lnTo>
                <a:lnTo>
                  <a:pt x="521904" y="428880"/>
                </a:lnTo>
                <a:lnTo>
                  <a:pt x="531114" y="426719"/>
                </a:lnTo>
                <a:lnTo>
                  <a:pt x="540323" y="428880"/>
                </a:lnTo>
                <a:lnTo>
                  <a:pt x="547830" y="434768"/>
                </a:lnTo>
                <a:lnTo>
                  <a:pt x="552884" y="443489"/>
                </a:lnTo>
                <a:lnTo>
                  <a:pt x="554736" y="454151"/>
                </a:lnTo>
                <a:close/>
              </a:path>
            </a:pathLst>
          </a:custGeom>
          <a:ln w="12700">
            <a:solidFill>
              <a:schemeClr val="accent6"/>
            </a:solidFill>
          </a:ln>
        </p:spPr>
        <p:txBody>
          <a:bodyPr wrap="square" lIns="0" tIns="0" rIns="0" bIns="0" rtlCol="0"/>
          <a:lstStyle/>
          <a:p>
            <a:endParaRPr lang="en-GB" sz="2400" dirty="0"/>
          </a:p>
        </p:txBody>
      </p:sp>
      <p:sp>
        <p:nvSpPr>
          <p:cNvPr id="28" name="object 28"/>
          <p:cNvSpPr/>
          <p:nvPr/>
        </p:nvSpPr>
        <p:spPr>
          <a:xfrm>
            <a:off x="1233425" y="2084833"/>
            <a:ext cx="4036060" cy="1908387"/>
          </a:xfrm>
          <a:custGeom>
            <a:avLst/>
            <a:gdLst/>
            <a:ahLst/>
            <a:cxnLst/>
            <a:rect l="l" t="t" r="r" b="b"/>
            <a:pathLst>
              <a:path w="3027045" h="1431289">
                <a:moveTo>
                  <a:pt x="0" y="0"/>
                </a:moveTo>
                <a:lnTo>
                  <a:pt x="371475" y="0"/>
                </a:lnTo>
                <a:lnTo>
                  <a:pt x="371475" y="99060"/>
                </a:lnTo>
                <a:lnTo>
                  <a:pt x="782827" y="99060"/>
                </a:lnTo>
                <a:lnTo>
                  <a:pt x="782827" y="198120"/>
                </a:lnTo>
                <a:lnTo>
                  <a:pt x="899032" y="198120"/>
                </a:lnTo>
                <a:lnTo>
                  <a:pt x="899032" y="299212"/>
                </a:lnTo>
                <a:lnTo>
                  <a:pt x="916177" y="299212"/>
                </a:lnTo>
                <a:lnTo>
                  <a:pt x="916177" y="402081"/>
                </a:lnTo>
                <a:lnTo>
                  <a:pt x="1013332" y="402081"/>
                </a:lnTo>
                <a:lnTo>
                  <a:pt x="1013332" y="503046"/>
                </a:lnTo>
                <a:lnTo>
                  <a:pt x="1163827" y="503046"/>
                </a:lnTo>
                <a:lnTo>
                  <a:pt x="1163827" y="604012"/>
                </a:lnTo>
                <a:lnTo>
                  <a:pt x="1434338" y="604012"/>
                </a:lnTo>
                <a:lnTo>
                  <a:pt x="1434338" y="708787"/>
                </a:lnTo>
                <a:lnTo>
                  <a:pt x="1461008" y="708787"/>
                </a:lnTo>
                <a:lnTo>
                  <a:pt x="1461008" y="809878"/>
                </a:lnTo>
                <a:lnTo>
                  <a:pt x="1716151" y="809878"/>
                </a:lnTo>
                <a:lnTo>
                  <a:pt x="1716151" y="929894"/>
                </a:lnTo>
                <a:lnTo>
                  <a:pt x="1923795" y="929894"/>
                </a:lnTo>
                <a:lnTo>
                  <a:pt x="1923795" y="1078483"/>
                </a:lnTo>
                <a:lnTo>
                  <a:pt x="2036190" y="1078483"/>
                </a:lnTo>
                <a:lnTo>
                  <a:pt x="2036190" y="1234820"/>
                </a:lnTo>
                <a:lnTo>
                  <a:pt x="2350516" y="1234820"/>
                </a:lnTo>
                <a:lnTo>
                  <a:pt x="2350516" y="1431036"/>
                </a:lnTo>
                <a:lnTo>
                  <a:pt x="3026664" y="1431036"/>
                </a:lnTo>
              </a:path>
            </a:pathLst>
          </a:custGeom>
          <a:ln w="19050">
            <a:solidFill>
              <a:schemeClr val="accent6"/>
            </a:solidFill>
          </a:ln>
        </p:spPr>
        <p:txBody>
          <a:bodyPr wrap="square" lIns="0" tIns="0" rIns="0" bIns="0" rtlCol="0"/>
          <a:lstStyle/>
          <a:p>
            <a:endParaRPr lang="en-GB" sz="2400" dirty="0"/>
          </a:p>
        </p:txBody>
      </p:sp>
      <p:sp>
        <p:nvSpPr>
          <p:cNvPr id="29" name="object 29"/>
          <p:cNvSpPr/>
          <p:nvPr/>
        </p:nvSpPr>
        <p:spPr>
          <a:xfrm>
            <a:off x="1227329" y="2088897"/>
            <a:ext cx="4082626" cy="894080"/>
          </a:xfrm>
          <a:custGeom>
            <a:avLst/>
            <a:gdLst/>
            <a:ahLst/>
            <a:cxnLst/>
            <a:rect l="l" t="t" r="r" b="b"/>
            <a:pathLst>
              <a:path w="3061970" h="670560">
                <a:moveTo>
                  <a:pt x="0" y="0"/>
                </a:moveTo>
                <a:lnTo>
                  <a:pt x="1125981" y="0"/>
                </a:lnTo>
                <a:lnTo>
                  <a:pt x="1125981" y="87629"/>
                </a:lnTo>
                <a:lnTo>
                  <a:pt x="1531873" y="87629"/>
                </a:lnTo>
                <a:lnTo>
                  <a:pt x="1531873" y="173354"/>
                </a:lnTo>
                <a:lnTo>
                  <a:pt x="1794764" y="173354"/>
                </a:lnTo>
                <a:lnTo>
                  <a:pt x="1794764" y="270510"/>
                </a:lnTo>
                <a:lnTo>
                  <a:pt x="2139568" y="270510"/>
                </a:lnTo>
                <a:lnTo>
                  <a:pt x="2139568" y="377189"/>
                </a:lnTo>
                <a:lnTo>
                  <a:pt x="2242439" y="377189"/>
                </a:lnTo>
                <a:lnTo>
                  <a:pt x="2242439" y="504825"/>
                </a:lnTo>
                <a:lnTo>
                  <a:pt x="2553080" y="504825"/>
                </a:lnTo>
                <a:lnTo>
                  <a:pt x="2553080" y="670559"/>
                </a:lnTo>
                <a:lnTo>
                  <a:pt x="3061716" y="670559"/>
                </a:lnTo>
              </a:path>
            </a:pathLst>
          </a:custGeom>
          <a:ln w="19050">
            <a:solidFill>
              <a:schemeClr val="accent1"/>
            </a:solidFill>
          </a:ln>
        </p:spPr>
        <p:txBody>
          <a:bodyPr wrap="square" lIns="0" tIns="0" rIns="0" bIns="0" rtlCol="0"/>
          <a:lstStyle/>
          <a:p>
            <a:endParaRPr lang="en-GB" sz="2400" dirty="0"/>
          </a:p>
        </p:txBody>
      </p:sp>
      <p:sp>
        <p:nvSpPr>
          <p:cNvPr id="30" name="object 30"/>
          <p:cNvSpPr/>
          <p:nvPr/>
        </p:nvSpPr>
        <p:spPr>
          <a:xfrm>
            <a:off x="1228345" y="2085849"/>
            <a:ext cx="4631266" cy="2696634"/>
          </a:xfrm>
          <a:custGeom>
            <a:avLst/>
            <a:gdLst/>
            <a:ahLst/>
            <a:cxnLst/>
            <a:rect l="l" t="t" r="r" b="b"/>
            <a:pathLst>
              <a:path w="3473450" h="2022475">
                <a:moveTo>
                  <a:pt x="0" y="0"/>
                </a:moveTo>
                <a:lnTo>
                  <a:pt x="0" y="2022348"/>
                </a:lnTo>
                <a:lnTo>
                  <a:pt x="3473195" y="2022348"/>
                </a:lnTo>
              </a:path>
            </a:pathLst>
          </a:custGeom>
          <a:ln w="19050">
            <a:solidFill>
              <a:srgbClr val="000000"/>
            </a:solidFill>
          </a:ln>
        </p:spPr>
        <p:txBody>
          <a:bodyPr wrap="square" lIns="0" tIns="0" rIns="0" bIns="0" rtlCol="0"/>
          <a:lstStyle/>
          <a:p>
            <a:endParaRPr lang="en-GB" sz="2400" dirty="0"/>
          </a:p>
        </p:txBody>
      </p:sp>
      <p:sp>
        <p:nvSpPr>
          <p:cNvPr id="31" name="object 31"/>
          <p:cNvSpPr/>
          <p:nvPr/>
        </p:nvSpPr>
        <p:spPr>
          <a:xfrm>
            <a:off x="1126745" y="2087881"/>
            <a:ext cx="4734560" cy="2800774"/>
          </a:xfrm>
          <a:custGeom>
            <a:avLst/>
            <a:gdLst/>
            <a:ahLst/>
            <a:cxnLst/>
            <a:rect l="l" t="t" r="r" b="b"/>
            <a:pathLst>
              <a:path w="3550920" h="2100579">
                <a:moveTo>
                  <a:pt x="0" y="0"/>
                </a:moveTo>
                <a:lnTo>
                  <a:pt x="76200" y="0"/>
                </a:lnTo>
              </a:path>
              <a:path w="3550920" h="2100579">
                <a:moveTo>
                  <a:pt x="0" y="405383"/>
                </a:moveTo>
                <a:lnTo>
                  <a:pt x="76200" y="405383"/>
                </a:lnTo>
              </a:path>
              <a:path w="3550920" h="2100579">
                <a:moveTo>
                  <a:pt x="0" y="809244"/>
                </a:moveTo>
                <a:lnTo>
                  <a:pt x="76200" y="809244"/>
                </a:lnTo>
              </a:path>
              <a:path w="3550920" h="2100579">
                <a:moveTo>
                  <a:pt x="0" y="1211579"/>
                </a:moveTo>
                <a:lnTo>
                  <a:pt x="76200" y="1211579"/>
                </a:lnTo>
              </a:path>
              <a:path w="3550920" h="2100579">
                <a:moveTo>
                  <a:pt x="0" y="1615439"/>
                </a:moveTo>
                <a:lnTo>
                  <a:pt x="76200" y="1615439"/>
                </a:lnTo>
              </a:path>
              <a:path w="3550920" h="2100579">
                <a:moveTo>
                  <a:pt x="0" y="2020824"/>
                </a:moveTo>
                <a:lnTo>
                  <a:pt x="76200" y="2020824"/>
                </a:lnTo>
              </a:path>
              <a:path w="3550920" h="2100579">
                <a:moveTo>
                  <a:pt x="76200" y="2020824"/>
                </a:moveTo>
                <a:lnTo>
                  <a:pt x="76200" y="2095500"/>
                </a:lnTo>
              </a:path>
              <a:path w="3550920" h="2100579">
                <a:moveTo>
                  <a:pt x="1303019" y="2020824"/>
                </a:moveTo>
                <a:lnTo>
                  <a:pt x="1303019" y="2095500"/>
                </a:lnTo>
              </a:path>
              <a:path w="3550920" h="2100579">
                <a:moveTo>
                  <a:pt x="1915667" y="2020824"/>
                </a:moveTo>
                <a:lnTo>
                  <a:pt x="1915667" y="2095500"/>
                </a:lnTo>
              </a:path>
              <a:path w="3550920" h="2100579">
                <a:moveTo>
                  <a:pt x="2121408" y="2020824"/>
                </a:moveTo>
                <a:lnTo>
                  <a:pt x="2121408" y="2095500"/>
                </a:lnTo>
              </a:path>
              <a:path w="3550920" h="2100579">
                <a:moveTo>
                  <a:pt x="2325624" y="2020824"/>
                </a:moveTo>
                <a:lnTo>
                  <a:pt x="2325624" y="2095500"/>
                </a:lnTo>
              </a:path>
              <a:path w="3550920" h="2100579">
                <a:moveTo>
                  <a:pt x="2529840" y="2020824"/>
                </a:moveTo>
                <a:lnTo>
                  <a:pt x="2529840" y="2095500"/>
                </a:lnTo>
              </a:path>
              <a:path w="3550920" h="2100579">
                <a:moveTo>
                  <a:pt x="2734055" y="2020824"/>
                </a:moveTo>
                <a:lnTo>
                  <a:pt x="2734055" y="2095500"/>
                </a:lnTo>
              </a:path>
              <a:path w="3550920" h="2100579">
                <a:moveTo>
                  <a:pt x="2938271" y="2020824"/>
                </a:moveTo>
                <a:lnTo>
                  <a:pt x="2938271" y="2095500"/>
                </a:lnTo>
              </a:path>
              <a:path w="3550920" h="2100579">
                <a:moveTo>
                  <a:pt x="3142488" y="2020824"/>
                </a:moveTo>
                <a:lnTo>
                  <a:pt x="3142488" y="2095500"/>
                </a:lnTo>
              </a:path>
              <a:path w="3550920" h="2100579">
                <a:moveTo>
                  <a:pt x="3346704" y="2020824"/>
                </a:moveTo>
                <a:lnTo>
                  <a:pt x="3346704" y="2095500"/>
                </a:lnTo>
              </a:path>
              <a:path w="3550920" h="2100579">
                <a:moveTo>
                  <a:pt x="3550919" y="2020824"/>
                </a:moveTo>
                <a:lnTo>
                  <a:pt x="3550919" y="2095500"/>
                </a:lnTo>
              </a:path>
              <a:path w="3550920" h="2100579">
                <a:moveTo>
                  <a:pt x="280416" y="2020824"/>
                </a:moveTo>
                <a:lnTo>
                  <a:pt x="280416" y="2095500"/>
                </a:lnTo>
              </a:path>
              <a:path w="3550920" h="2100579">
                <a:moveTo>
                  <a:pt x="486155" y="2020824"/>
                </a:moveTo>
                <a:lnTo>
                  <a:pt x="486155" y="2097024"/>
                </a:lnTo>
              </a:path>
              <a:path w="3550920" h="2100579">
                <a:moveTo>
                  <a:pt x="690372" y="2022348"/>
                </a:moveTo>
                <a:lnTo>
                  <a:pt x="690372" y="2097024"/>
                </a:lnTo>
              </a:path>
              <a:path w="3550920" h="2100579">
                <a:moveTo>
                  <a:pt x="894587" y="2023871"/>
                </a:moveTo>
                <a:lnTo>
                  <a:pt x="894587" y="2098548"/>
                </a:lnTo>
              </a:path>
              <a:path w="3550920" h="2100579">
                <a:moveTo>
                  <a:pt x="1098804" y="2023871"/>
                </a:moveTo>
                <a:lnTo>
                  <a:pt x="1098804" y="2098548"/>
                </a:lnTo>
              </a:path>
              <a:path w="3550920" h="2100579">
                <a:moveTo>
                  <a:pt x="1507236" y="2025395"/>
                </a:moveTo>
                <a:lnTo>
                  <a:pt x="1507236" y="2100072"/>
                </a:lnTo>
              </a:path>
              <a:path w="3550920" h="2100579">
                <a:moveTo>
                  <a:pt x="1711452" y="2025395"/>
                </a:moveTo>
                <a:lnTo>
                  <a:pt x="1711452" y="2100072"/>
                </a:lnTo>
              </a:path>
            </a:pathLst>
          </a:custGeom>
          <a:ln w="19050">
            <a:solidFill>
              <a:srgbClr val="000000"/>
            </a:solidFill>
          </a:ln>
        </p:spPr>
        <p:txBody>
          <a:bodyPr wrap="square" lIns="0" tIns="0" rIns="0" bIns="0" rtlCol="0"/>
          <a:lstStyle/>
          <a:p>
            <a:endParaRPr lang="en-GB" sz="2400" dirty="0"/>
          </a:p>
        </p:txBody>
      </p:sp>
      <p:sp>
        <p:nvSpPr>
          <p:cNvPr id="32" name="object 32"/>
          <p:cNvSpPr txBox="1"/>
          <p:nvPr/>
        </p:nvSpPr>
        <p:spPr>
          <a:xfrm>
            <a:off x="9027838" y="2330027"/>
            <a:ext cx="2398607" cy="386430"/>
          </a:xfrm>
          <a:prstGeom prst="rect">
            <a:avLst/>
          </a:prstGeom>
        </p:spPr>
        <p:txBody>
          <a:bodyPr vert="horz" wrap="square" lIns="0" tIns="16933" rIns="0" bIns="0" rtlCol="0">
            <a:spAutoFit/>
          </a:bodyPr>
          <a:lstStyle/>
          <a:p>
            <a:pPr algn="ctr">
              <a:spcBef>
                <a:spcPts val="133"/>
              </a:spcBef>
            </a:pPr>
            <a:r>
              <a:rPr lang="en-GB" sz="1200" b="1" spc="-7" dirty="0">
                <a:latin typeface="Arial"/>
                <a:cs typeface="Arial"/>
              </a:rPr>
              <a:t>HR </a:t>
            </a:r>
            <a:r>
              <a:rPr lang="en-GB" sz="1200" spc="-7" dirty="0">
                <a:latin typeface="Arial"/>
                <a:cs typeface="Arial"/>
              </a:rPr>
              <a:t>(95% CI):</a:t>
            </a:r>
            <a:r>
              <a:rPr lang="en-GB" sz="1200" b="1" spc="-7" dirty="0">
                <a:latin typeface="Arial"/>
                <a:cs typeface="Arial"/>
              </a:rPr>
              <a:t> 0.64</a:t>
            </a:r>
            <a:r>
              <a:rPr lang="en-GB" sz="1200" b="1" spc="-13" dirty="0">
                <a:latin typeface="Arial"/>
                <a:cs typeface="Arial"/>
              </a:rPr>
              <a:t> </a:t>
            </a:r>
            <a:r>
              <a:rPr lang="en-GB" sz="1200" spc="-7" dirty="0">
                <a:latin typeface="Arial"/>
                <a:cs typeface="Arial"/>
              </a:rPr>
              <a:t>(</a:t>
            </a:r>
            <a:r>
              <a:rPr lang="en-GB" sz="1200" dirty="0">
                <a:latin typeface="Arial"/>
                <a:cs typeface="Arial"/>
              </a:rPr>
              <a:t>0.39-</a:t>
            </a:r>
            <a:r>
              <a:rPr lang="en-GB" sz="1200" spc="-7" dirty="0">
                <a:latin typeface="Arial"/>
                <a:cs typeface="Arial"/>
              </a:rPr>
              <a:t>1.08)</a:t>
            </a:r>
            <a:endParaRPr lang="en-GB" sz="1200" dirty="0">
              <a:latin typeface="Arial"/>
              <a:cs typeface="Arial"/>
            </a:endParaRPr>
          </a:p>
          <a:p>
            <a:pPr algn="ctr">
              <a:lnSpc>
                <a:spcPct val="100000"/>
              </a:lnSpc>
            </a:pPr>
            <a:r>
              <a:rPr lang="en-GB" sz="1200" b="1" dirty="0">
                <a:latin typeface="Arial"/>
                <a:cs typeface="Arial"/>
              </a:rPr>
              <a:t>Median</a:t>
            </a:r>
            <a:r>
              <a:rPr lang="en-GB" sz="1200" b="1" spc="-47" dirty="0">
                <a:latin typeface="Arial"/>
                <a:cs typeface="Arial"/>
              </a:rPr>
              <a:t> </a:t>
            </a:r>
            <a:r>
              <a:rPr lang="en-GB" sz="1200" b="1" spc="-7" dirty="0">
                <a:latin typeface="Arial"/>
                <a:cs typeface="Arial"/>
              </a:rPr>
              <a:t>OS:</a:t>
            </a:r>
            <a:r>
              <a:rPr lang="en-GB" sz="1200" b="1" spc="-13" dirty="0">
                <a:latin typeface="Arial"/>
                <a:cs typeface="Arial"/>
              </a:rPr>
              <a:t> </a:t>
            </a:r>
            <a:r>
              <a:rPr lang="en-GB" sz="1200" b="1" dirty="0">
                <a:solidFill>
                  <a:schemeClr val="accent1"/>
                </a:solidFill>
                <a:latin typeface="Arial"/>
                <a:cs typeface="Arial"/>
              </a:rPr>
              <a:t>17.4</a:t>
            </a:r>
            <a:r>
              <a:rPr lang="en-GB" sz="1200" b="1" spc="-27" dirty="0">
                <a:solidFill>
                  <a:srgbClr val="830051"/>
                </a:solidFill>
                <a:latin typeface="Arial"/>
                <a:cs typeface="Arial"/>
              </a:rPr>
              <a:t> </a:t>
            </a:r>
            <a:r>
              <a:rPr lang="en-GB" sz="1200" b="1" spc="-7" dirty="0">
                <a:latin typeface="Arial"/>
                <a:cs typeface="Arial"/>
              </a:rPr>
              <a:t>vs </a:t>
            </a:r>
            <a:r>
              <a:rPr lang="en-GB" sz="1200" b="1" dirty="0">
                <a:solidFill>
                  <a:schemeClr val="accent6"/>
                </a:solidFill>
                <a:latin typeface="Arial"/>
                <a:cs typeface="Arial"/>
              </a:rPr>
              <a:t>12.6</a:t>
            </a:r>
            <a:r>
              <a:rPr lang="en-GB" sz="1200" b="1" spc="-27" dirty="0">
                <a:solidFill>
                  <a:srgbClr val="EFAB00"/>
                </a:solidFill>
                <a:latin typeface="Arial"/>
                <a:cs typeface="Arial"/>
              </a:rPr>
              <a:t> </a:t>
            </a:r>
            <a:r>
              <a:rPr lang="en-GB" sz="1200" b="1" dirty="0">
                <a:latin typeface="Arial"/>
                <a:cs typeface="Arial"/>
              </a:rPr>
              <a:t>months</a:t>
            </a:r>
            <a:endParaRPr lang="en-GB" sz="1200" dirty="0">
              <a:latin typeface="Arial"/>
              <a:cs typeface="Arial"/>
            </a:endParaRPr>
          </a:p>
        </p:txBody>
      </p:sp>
      <p:sp>
        <p:nvSpPr>
          <p:cNvPr id="33" name="object 33"/>
          <p:cNvSpPr txBox="1"/>
          <p:nvPr/>
        </p:nvSpPr>
        <p:spPr>
          <a:xfrm>
            <a:off x="2160996" y="1511250"/>
            <a:ext cx="2578491" cy="294953"/>
          </a:xfrm>
          <a:prstGeom prst="rect">
            <a:avLst/>
          </a:prstGeom>
        </p:spPr>
        <p:txBody>
          <a:bodyPr vert="horz" wrap="square" lIns="0" tIns="17780" rIns="0" bIns="0" rtlCol="0">
            <a:spAutoFit/>
          </a:bodyPr>
          <a:lstStyle/>
          <a:p>
            <a:pPr marL="16933" algn="ctr">
              <a:spcBef>
                <a:spcPts val="140"/>
              </a:spcBef>
            </a:pPr>
            <a:r>
              <a:rPr lang="en-GB" b="1" cap="all" spc="-7" dirty="0">
                <a:solidFill>
                  <a:schemeClr val="accent1"/>
                </a:solidFill>
                <a:latin typeface="Arial"/>
                <a:cs typeface="Arial"/>
              </a:rPr>
              <a:t>No</a:t>
            </a:r>
            <a:r>
              <a:rPr lang="en-GB" b="1" cap="all" spc="-47" dirty="0">
                <a:solidFill>
                  <a:schemeClr val="accent1"/>
                </a:solidFill>
                <a:latin typeface="Arial"/>
                <a:cs typeface="Arial"/>
              </a:rPr>
              <a:t> </a:t>
            </a:r>
            <a:r>
              <a:rPr lang="en-GB" b="1" cap="all" dirty="0">
                <a:solidFill>
                  <a:schemeClr val="accent1"/>
                </a:solidFill>
                <a:latin typeface="Arial"/>
                <a:cs typeface="Arial"/>
              </a:rPr>
              <a:t>prior</a:t>
            </a:r>
            <a:r>
              <a:rPr lang="en-GB" b="1" cap="all" spc="-87" dirty="0">
                <a:solidFill>
                  <a:schemeClr val="accent1"/>
                </a:solidFill>
                <a:latin typeface="Arial"/>
                <a:cs typeface="Arial"/>
              </a:rPr>
              <a:t> </a:t>
            </a:r>
            <a:r>
              <a:rPr lang="en-GB" b="1" cap="all" dirty="0">
                <a:solidFill>
                  <a:schemeClr val="accent1"/>
                </a:solidFill>
                <a:latin typeface="Arial"/>
                <a:cs typeface="Arial"/>
              </a:rPr>
              <a:t>taxane</a:t>
            </a:r>
            <a:endParaRPr lang="en-GB" cap="all" dirty="0">
              <a:solidFill>
                <a:schemeClr val="accent1"/>
              </a:solidFill>
              <a:latin typeface="Arial"/>
              <a:cs typeface="Arial"/>
            </a:endParaRPr>
          </a:p>
        </p:txBody>
      </p:sp>
      <p:grpSp>
        <p:nvGrpSpPr>
          <p:cNvPr id="34" name="object 34"/>
          <p:cNvGrpSpPr/>
          <p:nvPr/>
        </p:nvGrpSpPr>
        <p:grpSpPr>
          <a:xfrm>
            <a:off x="6882893" y="2073148"/>
            <a:ext cx="4762500" cy="2827867"/>
            <a:chOff x="5162169" y="1554861"/>
            <a:chExt cx="3571875" cy="2120900"/>
          </a:xfrm>
        </p:grpSpPr>
        <p:sp>
          <p:nvSpPr>
            <p:cNvPr id="35" name="object 35"/>
            <p:cNvSpPr/>
            <p:nvPr/>
          </p:nvSpPr>
          <p:spPr>
            <a:xfrm>
              <a:off x="5249418" y="1564386"/>
              <a:ext cx="3473450" cy="2022475"/>
            </a:xfrm>
            <a:custGeom>
              <a:avLst/>
              <a:gdLst/>
              <a:ahLst/>
              <a:cxnLst/>
              <a:rect l="l" t="t" r="r" b="b"/>
              <a:pathLst>
                <a:path w="3473450" h="2022475">
                  <a:moveTo>
                    <a:pt x="0" y="0"/>
                  </a:moveTo>
                  <a:lnTo>
                    <a:pt x="0" y="2022348"/>
                  </a:lnTo>
                  <a:lnTo>
                    <a:pt x="3473196" y="2022348"/>
                  </a:lnTo>
                </a:path>
              </a:pathLst>
            </a:custGeom>
            <a:ln w="19050">
              <a:solidFill>
                <a:srgbClr val="000000"/>
              </a:solidFill>
            </a:ln>
          </p:spPr>
          <p:txBody>
            <a:bodyPr wrap="square" lIns="0" tIns="0" rIns="0" bIns="0" rtlCol="0"/>
            <a:lstStyle/>
            <a:p>
              <a:endParaRPr sz="2400" dirty="0"/>
            </a:p>
          </p:txBody>
        </p:sp>
        <p:sp>
          <p:nvSpPr>
            <p:cNvPr id="36" name="object 36"/>
            <p:cNvSpPr/>
            <p:nvPr/>
          </p:nvSpPr>
          <p:spPr>
            <a:xfrm>
              <a:off x="5171694" y="1565910"/>
              <a:ext cx="3552825" cy="2100580"/>
            </a:xfrm>
            <a:custGeom>
              <a:avLst/>
              <a:gdLst/>
              <a:ahLst/>
              <a:cxnLst/>
              <a:rect l="l" t="t" r="r" b="b"/>
              <a:pathLst>
                <a:path w="3552825" h="2100579">
                  <a:moveTo>
                    <a:pt x="0" y="0"/>
                  </a:moveTo>
                  <a:lnTo>
                    <a:pt x="77723" y="0"/>
                  </a:lnTo>
                </a:path>
                <a:path w="3552825" h="2100579">
                  <a:moveTo>
                    <a:pt x="0" y="405383"/>
                  </a:moveTo>
                  <a:lnTo>
                    <a:pt x="77723" y="405383"/>
                  </a:lnTo>
                </a:path>
                <a:path w="3552825" h="2100579">
                  <a:moveTo>
                    <a:pt x="0" y="809244"/>
                  </a:moveTo>
                  <a:lnTo>
                    <a:pt x="77723" y="809244"/>
                  </a:lnTo>
                </a:path>
                <a:path w="3552825" h="2100579">
                  <a:moveTo>
                    <a:pt x="0" y="1211579"/>
                  </a:moveTo>
                  <a:lnTo>
                    <a:pt x="77723" y="1211579"/>
                  </a:lnTo>
                </a:path>
                <a:path w="3552825" h="2100579">
                  <a:moveTo>
                    <a:pt x="0" y="1615439"/>
                  </a:moveTo>
                  <a:lnTo>
                    <a:pt x="77723" y="1615439"/>
                  </a:lnTo>
                </a:path>
                <a:path w="3552825" h="2100579">
                  <a:moveTo>
                    <a:pt x="1303019" y="2020824"/>
                  </a:moveTo>
                  <a:lnTo>
                    <a:pt x="1303019" y="2095500"/>
                  </a:lnTo>
                </a:path>
                <a:path w="3552825" h="2100579">
                  <a:moveTo>
                    <a:pt x="1917191" y="2020824"/>
                  </a:moveTo>
                  <a:lnTo>
                    <a:pt x="1917191" y="2095500"/>
                  </a:lnTo>
                </a:path>
                <a:path w="3552825" h="2100579">
                  <a:moveTo>
                    <a:pt x="2121407" y="2020824"/>
                  </a:moveTo>
                  <a:lnTo>
                    <a:pt x="2121407" y="2095500"/>
                  </a:lnTo>
                </a:path>
                <a:path w="3552825" h="2100579">
                  <a:moveTo>
                    <a:pt x="2325624" y="2020824"/>
                  </a:moveTo>
                  <a:lnTo>
                    <a:pt x="2325624" y="2095500"/>
                  </a:lnTo>
                </a:path>
                <a:path w="3552825" h="2100579">
                  <a:moveTo>
                    <a:pt x="2529839" y="2020824"/>
                  </a:moveTo>
                  <a:lnTo>
                    <a:pt x="2529839" y="2095500"/>
                  </a:lnTo>
                </a:path>
                <a:path w="3552825" h="2100579">
                  <a:moveTo>
                    <a:pt x="2734055" y="2020824"/>
                  </a:moveTo>
                  <a:lnTo>
                    <a:pt x="2734055" y="2095500"/>
                  </a:lnTo>
                </a:path>
                <a:path w="3552825" h="2100579">
                  <a:moveTo>
                    <a:pt x="2938272" y="2020824"/>
                  </a:moveTo>
                  <a:lnTo>
                    <a:pt x="2938272" y="2095500"/>
                  </a:lnTo>
                </a:path>
                <a:path w="3552825" h="2100579">
                  <a:moveTo>
                    <a:pt x="3144011" y="2020824"/>
                  </a:moveTo>
                  <a:lnTo>
                    <a:pt x="3144011" y="2095500"/>
                  </a:lnTo>
                </a:path>
                <a:path w="3552825" h="2100579">
                  <a:moveTo>
                    <a:pt x="3348228" y="2020824"/>
                  </a:moveTo>
                  <a:lnTo>
                    <a:pt x="3348228" y="2095500"/>
                  </a:lnTo>
                </a:path>
                <a:path w="3552825" h="2100579">
                  <a:moveTo>
                    <a:pt x="3552444" y="2020824"/>
                  </a:moveTo>
                  <a:lnTo>
                    <a:pt x="3552444" y="2095500"/>
                  </a:lnTo>
                </a:path>
                <a:path w="3552825" h="2100579">
                  <a:moveTo>
                    <a:pt x="281939" y="2020824"/>
                  </a:moveTo>
                  <a:lnTo>
                    <a:pt x="281939" y="2095500"/>
                  </a:lnTo>
                </a:path>
                <a:path w="3552825" h="2100579">
                  <a:moveTo>
                    <a:pt x="486155" y="2020824"/>
                  </a:moveTo>
                  <a:lnTo>
                    <a:pt x="486155" y="2097024"/>
                  </a:lnTo>
                </a:path>
                <a:path w="3552825" h="2100579">
                  <a:moveTo>
                    <a:pt x="690371" y="2022348"/>
                  </a:moveTo>
                  <a:lnTo>
                    <a:pt x="690371" y="2097024"/>
                  </a:lnTo>
                </a:path>
                <a:path w="3552825" h="2100579">
                  <a:moveTo>
                    <a:pt x="894588" y="2023871"/>
                  </a:moveTo>
                  <a:lnTo>
                    <a:pt x="894588" y="2098548"/>
                  </a:lnTo>
                </a:path>
                <a:path w="3552825" h="2100579">
                  <a:moveTo>
                    <a:pt x="1098803" y="2023871"/>
                  </a:moveTo>
                  <a:lnTo>
                    <a:pt x="1098803" y="2098548"/>
                  </a:lnTo>
                </a:path>
                <a:path w="3552825" h="2100579">
                  <a:moveTo>
                    <a:pt x="1507235" y="2025395"/>
                  </a:moveTo>
                  <a:lnTo>
                    <a:pt x="1507235" y="2100072"/>
                  </a:lnTo>
                </a:path>
                <a:path w="3552825" h="2100579">
                  <a:moveTo>
                    <a:pt x="1712976" y="2025395"/>
                  </a:moveTo>
                  <a:lnTo>
                    <a:pt x="1712976" y="2100072"/>
                  </a:lnTo>
                </a:path>
              </a:pathLst>
            </a:custGeom>
            <a:ln w="19050">
              <a:solidFill>
                <a:srgbClr val="000000"/>
              </a:solidFill>
            </a:ln>
          </p:spPr>
          <p:txBody>
            <a:bodyPr wrap="square" lIns="0" tIns="0" rIns="0" bIns="0" rtlCol="0"/>
            <a:lstStyle/>
            <a:p>
              <a:endParaRPr sz="2400" dirty="0"/>
            </a:p>
          </p:txBody>
        </p:sp>
      </p:grpSp>
      <p:sp>
        <p:nvSpPr>
          <p:cNvPr id="37" name="object 37"/>
          <p:cNvSpPr txBox="1"/>
          <p:nvPr/>
        </p:nvSpPr>
        <p:spPr>
          <a:xfrm>
            <a:off x="6726429" y="4667164"/>
            <a:ext cx="119380" cy="201764"/>
          </a:xfrm>
          <a:prstGeom prst="rect">
            <a:avLst/>
          </a:prstGeom>
        </p:spPr>
        <p:txBody>
          <a:bodyPr vert="horz" wrap="square" lIns="0" tIns="16933" rIns="0" bIns="0" rtlCol="0">
            <a:spAutoFit/>
          </a:bodyPr>
          <a:lstStyle/>
          <a:p>
            <a:pPr marL="16933">
              <a:spcBef>
                <a:spcPts val="133"/>
              </a:spcBef>
            </a:pPr>
            <a:r>
              <a:rPr lang="en-GB" sz="1200" spc="-7" dirty="0">
                <a:latin typeface="Arial"/>
                <a:cs typeface="Arial"/>
              </a:rPr>
              <a:t>0</a:t>
            </a:r>
            <a:endParaRPr lang="en-GB" sz="1200" dirty="0">
              <a:latin typeface="Arial"/>
              <a:cs typeface="Arial"/>
            </a:endParaRPr>
          </a:p>
        </p:txBody>
      </p:sp>
      <p:sp>
        <p:nvSpPr>
          <p:cNvPr id="38" name="object 38"/>
          <p:cNvSpPr txBox="1"/>
          <p:nvPr/>
        </p:nvSpPr>
        <p:spPr>
          <a:xfrm>
            <a:off x="6641084" y="3055790"/>
            <a:ext cx="204893" cy="201764"/>
          </a:xfrm>
          <a:prstGeom prst="rect">
            <a:avLst/>
          </a:prstGeom>
        </p:spPr>
        <p:txBody>
          <a:bodyPr vert="horz" wrap="square" lIns="0" tIns="16933" rIns="0" bIns="0" rtlCol="0">
            <a:spAutoFit/>
          </a:bodyPr>
          <a:lstStyle/>
          <a:p>
            <a:pPr marL="16933">
              <a:spcBef>
                <a:spcPts val="133"/>
              </a:spcBef>
            </a:pPr>
            <a:r>
              <a:rPr lang="en-GB" sz="1200" spc="-7" dirty="0">
                <a:latin typeface="Arial"/>
                <a:cs typeface="Arial"/>
              </a:rPr>
              <a:t>60</a:t>
            </a:r>
            <a:endParaRPr lang="en-GB" sz="1200" dirty="0">
              <a:latin typeface="Arial"/>
              <a:cs typeface="Arial"/>
            </a:endParaRPr>
          </a:p>
        </p:txBody>
      </p:sp>
      <p:sp>
        <p:nvSpPr>
          <p:cNvPr id="39" name="object 39"/>
          <p:cNvSpPr txBox="1"/>
          <p:nvPr/>
        </p:nvSpPr>
        <p:spPr>
          <a:xfrm>
            <a:off x="6641084" y="3593084"/>
            <a:ext cx="204893" cy="201764"/>
          </a:xfrm>
          <a:prstGeom prst="rect">
            <a:avLst/>
          </a:prstGeom>
        </p:spPr>
        <p:txBody>
          <a:bodyPr vert="horz" wrap="square" lIns="0" tIns="16933" rIns="0" bIns="0" rtlCol="0">
            <a:spAutoFit/>
          </a:bodyPr>
          <a:lstStyle/>
          <a:p>
            <a:pPr marL="16933">
              <a:spcBef>
                <a:spcPts val="133"/>
              </a:spcBef>
            </a:pPr>
            <a:r>
              <a:rPr lang="en-GB" sz="1200" spc="-7" dirty="0">
                <a:latin typeface="Arial"/>
                <a:cs typeface="Arial"/>
              </a:rPr>
              <a:t>40</a:t>
            </a:r>
            <a:endParaRPr lang="en-GB" sz="1200" dirty="0">
              <a:latin typeface="Arial"/>
              <a:cs typeface="Arial"/>
            </a:endParaRPr>
          </a:p>
        </p:txBody>
      </p:sp>
      <p:sp>
        <p:nvSpPr>
          <p:cNvPr id="40" name="object 40"/>
          <p:cNvSpPr txBox="1"/>
          <p:nvPr/>
        </p:nvSpPr>
        <p:spPr>
          <a:xfrm>
            <a:off x="6641084" y="4129634"/>
            <a:ext cx="204893" cy="201764"/>
          </a:xfrm>
          <a:prstGeom prst="rect">
            <a:avLst/>
          </a:prstGeom>
        </p:spPr>
        <p:txBody>
          <a:bodyPr vert="horz" wrap="square" lIns="0" tIns="16933" rIns="0" bIns="0" rtlCol="0">
            <a:spAutoFit/>
          </a:bodyPr>
          <a:lstStyle/>
          <a:p>
            <a:pPr marL="16933">
              <a:spcBef>
                <a:spcPts val="133"/>
              </a:spcBef>
            </a:pPr>
            <a:r>
              <a:rPr lang="en-GB" sz="1200" dirty="0">
                <a:latin typeface="Arial"/>
                <a:cs typeface="Arial"/>
              </a:rPr>
              <a:t>20</a:t>
            </a:r>
          </a:p>
        </p:txBody>
      </p:sp>
      <p:sp>
        <p:nvSpPr>
          <p:cNvPr id="41" name="object 41"/>
          <p:cNvSpPr txBox="1"/>
          <p:nvPr/>
        </p:nvSpPr>
        <p:spPr>
          <a:xfrm>
            <a:off x="6555739" y="1981707"/>
            <a:ext cx="290405" cy="201764"/>
          </a:xfrm>
          <a:prstGeom prst="rect">
            <a:avLst/>
          </a:prstGeom>
        </p:spPr>
        <p:txBody>
          <a:bodyPr vert="horz" wrap="square" lIns="0" tIns="16933" rIns="0" bIns="0" rtlCol="0">
            <a:spAutoFit/>
          </a:bodyPr>
          <a:lstStyle/>
          <a:p>
            <a:pPr marL="16933">
              <a:spcBef>
                <a:spcPts val="133"/>
              </a:spcBef>
            </a:pPr>
            <a:r>
              <a:rPr lang="en-GB" sz="1200" spc="-7" dirty="0">
                <a:latin typeface="Arial"/>
                <a:cs typeface="Arial"/>
              </a:rPr>
              <a:t>100</a:t>
            </a:r>
            <a:endParaRPr lang="en-GB" sz="1200" dirty="0">
              <a:latin typeface="Arial"/>
              <a:cs typeface="Arial"/>
            </a:endParaRPr>
          </a:p>
        </p:txBody>
      </p:sp>
      <p:sp>
        <p:nvSpPr>
          <p:cNvPr id="42" name="object 42"/>
          <p:cNvSpPr txBox="1"/>
          <p:nvPr/>
        </p:nvSpPr>
        <p:spPr>
          <a:xfrm>
            <a:off x="6641084" y="2518664"/>
            <a:ext cx="204893" cy="201764"/>
          </a:xfrm>
          <a:prstGeom prst="rect">
            <a:avLst/>
          </a:prstGeom>
        </p:spPr>
        <p:txBody>
          <a:bodyPr vert="horz" wrap="square" lIns="0" tIns="16933" rIns="0" bIns="0" rtlCol="0">
            <a:spAutoFit/>
          </a:bodyPr>
          <a:lstStyle/>
          <a:p>
            <a:pPr marL="16933">
              <a:spcBef>
                <a:spcPts val="133"/>
              </a:spcBef>
            </a:pPr>
            <a:r>
              <a:rPr lang="en-GB" sz="1200" spc="-7" dirty="0">
                <a:latin typeface="Arial"/>
                <a:cs typeface="Arial"/>
              </a:rPr>
              <a:t>80</a:t>
            </a:r>
            <a:endParaRPr lang="en-GB" sz="1200" dirty="0">
              <a:latin typeface="Arial"/>
              <a:cs typeface="Arial"/>
            </a:endParaRPr>
          </a:p>
        </p:txBody>
      </p:sp>
      <p:sp>
        <p:nvSpPr>
          <p:cNvPr id="43" name="object 43"/>
          <p:cNvSpPr/>
          <p:nvPr/>
        </p:nvSpPr>
        <p:spPr>
          <a:xfrm>
            <a:off x="6895593" y="4782312"/>
            <a:ext cx="104140" cy="99907"/>
          </a:xfrm>
          <a:custGeom>
            <a:avLst/>
            <a:gdLst/>
            <a:ahLst/>
            <a:cxnLst/>
            <a:rect l="l" t="t" r="r" b="b"/>
            <a:pathLst>
              <a:path w="78104" h="74929">
                <a:moveTo>
                  <a:pt x="0" y="0"/>
                </a:moveTo>
                <a:lnTo>
                  <a:pt x="77723" y="0"/>
                </a:lnTo>
              </a:path>
              <a:path w="78104" h="74929">
                <a:moveTo>
                  <a:pt x="77723" y="0"/>
                </a:moveTo>
                <a:lnTo>
                  <a:pt x="77723" y="74675"/>
                </a:lnTo>
              </a:path>
            </a:pathLst>
          </a:custGeom>
          <a:ln w="19050">
            <a:solidFill>
              <a:srgbClr val="000000"/>
            </a:solidFill>
          </a:ln>
        </p:spPr>
        <p:txBody>
          <a:bodyPr wrap="square" lIns="0" tIns="0" rIns="0" bIns="0" rtlCol="0"/>
          <a:lstStyle/>
          <a:p>
            <a:endParaRPr lang="en-GB" sz="2400" dirty="0"/>
          </a:p>
        </p:txBody>
      </p:sp>
      <p:sp>
        <p:nvSpPr>
          <p:cNvPr id="44" name="object 44"/>
          <p:cNvSpPr txBox="1"/>
          <p:nvPr/>
        </p:nvSpPr>
        <p:spPr>
          <a:xfrm>
            <a:off x="6277568" y="2714837"/>
            <a:ext cx="184666" cy="1441873"/>
          </a:xfrm>
          <a:prstGeom prst="rect">
            <a:avLst/>
          </a:prstGeom>
        </p:spPr>
        <p:txBody>
          <a:bodyPr vert="vert270" wrap="square" lIns="0" tIns="2540" rIns="0" bIns="0" rtlCol="0">
            <a:spAutoFit/>
          </a:bodyPr>
          <a:lstStyle/>
          <a:p>
            <a:pPr marL="16933" algn="ctr">
              <a:spcBef>
                <a:spcPts val="20"/>
              </a:spcBef>
            </a:pPr>
            <a:r>
              <a:rPr lang="en-GB" sz="1200" b="1" spc="-7" dirty="0">
                <a:latin typeface="Arial"/>
                <a:cs typeface="Arial"/>
              </a:rPr>
              <a:t>OS </a:t>
            </a:r>
            <a:r>
              <a:rPr lang="en-GB" sz="1200" b="1" spc="-20" dirty="0">
                <a:latin typeface="Arial"/>
                <a:cs typeface="Arial"/>
              </a:rPr>
              <a:t>(%)</a:t>
            </a:r>
            <a:endParaRPr lang="en-GB" sz="1200" dirty="0">
              <a:latin typeface="Arial"/>
              <a:cs typeface="Arial"/>
            </a:endParaRPr>
          </a:p>
        </p:txBody>
      </p:sp>
      <p:sp>
        <p:nvSpPr>
          <p:cNvPr id="45" name="object 45"/>
          <p:cNvSpPr txBox="1"/>
          <p:nvPr/>
        </p:nvSpPr>
        <p:spPr>
          <a:xfrm>
            <a:off x="956394" y="4667164"/>
            <a:ext cx="119380" cy="201764"/>
          </a:xfrm>
          <a:prstGeom prst="rect">
            <a:avLst/>
          </a:prstGeom>
        </p:spPr>
        <p:txBody>
          <a:bodyPr vert="horz" wrap="square" lIns="0" tIns="16933" rIns="0" bIns="0" rtlCol="0">
            <a:spAutoFit/>
          </a:bodyPr>
          <a:lstStyle/>
          <a:p>
            <a:pPr marL="16933">
              <a:spcBef>
                <a:spcPts val="133"/>
              </a:spcBef>
            </a:pPr>
            <a:r>
              <a:rPr lang="en-GB" sz="1200" spc="-7" dirty="0">
                <a:latin typeface="Arial"/>
                <a:cs typeface="Arial"/>
              </a:rPr>
              <a:t>0</a:t>
            </a:r>
            <a:endParaRPr lang="en-GB" sz="1200" dirty="0">
              <a:latin typeface="Arial"/>
              <a:cs typeface="Arial"/>
            </a:endParaRPr>
          </a:p>
        </p:txBody>
      </p:sp>
      <p:sp>
        <p:nvSpPr>
          <p:cNvPr id="47" name="object 47"/>
          <p:cNvSpPr txBox="1"/>
          <p:nvPr/>
        </p:nvSpPr>
        <p:spPr>
          <a:xfrm>
            <a:off x="871050" y="3055790"/>
            <a:ext cx="204893" cy="201764"/>
          </a:xfrm>
          <a:prstGeom prst="rect">
            <a:avLst/>
          </a:prstGeom>
        </p:spPr>
        <p:txBody>
          <a:bodyPr vert="horz" wrap="square" lIns="0" tIns="16933" rIns="0" bIns="0" rtlCol="0">
            <a:spAutoFit/>
          </a:bodyPr>
          <a:lstStyle/>
          <a:p>
            <a:pPr marL="16933">
              <a:spcBef>
                <a:spcPts val="133"/>
              </a:spcBef>
            </a:pPr>
            <a:r>
              <a:rPr lang="en-GB" sz="1200" spc="-7" dirty="0">
                <a:latin typeface="Arial"/>
                <a:cs typeface="Arial"/>
              </a:rPr>
              <a:t>60</a:t>
            </a:r>
            <a:endParaRPr lang="en-GB" sz="1200" dirty="0">
              <a:latin typeface="Arial"/>
              <a:cs typeface="Arial"/>
            </a:endParaRPr>
          </a:p>
        </p:txBody>
      </p:sp>
      <p:sp>
        <p:nvSpPr>
          <p:cNvPr id="48" name="object 48"/>
          <p:cNvSpPr txBox="1"/>
          <p:nvPr/>
        </p:nvSpPr>
        <p:spPr>
          <a:xfrm>
            <a:off x="871050" y="3593084"/>
            <a:ext cx="204893" cy="201764"/>
          </a:xfrm>
          <a:prstGeom prst="rect">
            <a:avLst/>
          </a:prstGeom>
        </p:spPr>
        <p:txBody>
          <a:bodyPr vert="horz" wrap="square" lIns="0" tIns="16933" rIns="0" bIns="0" rtlCol="0">
            <a:spAutoFit/>
          </a:bodyPr>
          <a:lstStyle/>
          <a:p>
            <a:pPr marL="16933">
              <a:spcBef>
                <a:spcPts val="133"/>
              </a:spcBef>
            </a:pPr>
            <a:r>
              <a:rPr lang="en-GB" sz="1200" spc="-7" dirty="0">
                <a:latin typeface="Arial"/>
                <a:cs typeface="Arial"/>
              </a:rPr>
              <a:t>40</a:t>
            </a:r>
            <a:endParaRPr lang="en-GB" sz="1200" dirty="0">
              <a:latin typeface="Arial"/>
              <a:cs typeface="Arial"/>
            </a:endParaRPr>
          </a:p>
        </p:txBody>
      </p:sp>
      <p:sp>
        <p:nvSpPr>
          <p:cNvPr id="49" name="object 49"/>
          <p:cNvSpPr txBox="1"/>
          <p:nvPr/>
        </p:nvSpPr>
        <p:spPr>
          <a:xfrm>
            <a:off x="871050" y="4129634"/>
            <a:ext cx="204893" cy="201764"/>
          </a:xfrm>
          <a:prstGeom prst="rect">
            <a:avLst/>
          </a:prstGeom>
        </p:spPr>
        <p:txBody>
          <a:bodyPr vert="horz" wrap="square" lIns="0" tIns="16933" rIns="0" bIns="0" rtlCol="0">
            <a:spAutoFit/>
          </a:bodyPr>
          <a:lstStyle/>
          <a:p>
            <a:pPr marL="16933">
              <a:spcBef>
                <a:spcPts val="133"/>
              </a:spcBef>
            </a:pPr>
            <a:r>
              <a:rPr lang="en-GB" sz="1200" dirty="0">
                <a:latin typeface="Arial"/>
                <a:cs typeface="Arial"/>
              </a:rPr>
              <a:t>20</a:t>
            </a:r>
          </a:p>
        </p:txBody>
      </p:sp>
      <p:sp>
        <p:nvSpPr>
          <p:cNvPr id="50" name="object 50"/>
          <p:cNvSpPr txBox="1"/>
          <p:nvPr/>
        </p:nvSpPr>
        <p:spPr>
          <a:xfrm>
            <a:off x="785707" y="1981707"/>
            <a:ext cx="290405" cy="201764"/>
          </a:xfrm>
          <a:prstGeom prst="rect">
            <a:avLst/>
          </a:prstGeom>
        </p:spPr>
        <p:txBody>
          <a:bodyPr vert="horz" wrap="square" lIns="0" tIns="16933" rIns="0" bIns="0" rtlCol="0">
            <a:spAutoFit/>
          </a:bodyPr>
          <a:lstStyle/>
          <a:p>
            <a:pPr marL="16933">
              <a:spcBef>
                <a:spcPts val="133"/>
              </a:spcBef>
            </a:pPr>
            <a:r>
              <a:rPr lang="en-GB" sz="1200" spc="-7" dirty="0">
                <a:latin typeface="Arial"/>
                <a:cs typeface="Arial"/>
              </a:rPr>
              <a:t>100</a:t>
            </a:r>
            <a:endParaRPr lang="en-GB" sz="1200" dirty="0">
              <a:latin typeface="Arial"/>
              <a:cs typeface="Arial"/>
            </a:endParaRPr>
          </a:p>
        </p:txBody>
      </p:sp>
      <p:sp>
        <p:nvSpPr>
          <p:cNvPr id="51" name="object 51"/>
          <p:cNvSpPr txBox="1"/>
          <p:nvPr/>
        </p:nvSpPr>
        <p:spPr>
          <a:xfrm>
            <a:off x="871050" y="2518664"/>
            <a:ext cx="204893" cy="201764"/>
          </a:xfrm>
          <a:prstGeom prst="rect">
            <a:avLst/>
          </a:prstGeom>
        </p:spPr>
        <p:txBody>
          <a:bodyPr vert="horz" wrap="square" lIns="0" tIns="16933" rIns="0" bIns="0" rtlCol="0">
            <a:spAutoFit/>
          </a:bodyPr>
          <a:lstStyle/>
          <a:p>
            <a:pPr marL="16933">
              <a:spcBef>
                <a:spcPts val="133"/>
              </a:spcBef>
            </a:pPr>
            <a:r>
              <a:rPr lang="en-GB" sz="1200" spc="-7" dirty="0">
                <a:latin typeface="Arial"/>
                <a:cs typeface="Arial"/>
              </a:rPr>
              <a:t>80</a:t>
            </a:r>
            <a:endParaRPr lang="en-GB" sz="1200" dirty="0">
              <a:latin typeface="Arial"/>
              <a:cs typeface="Arial"/>
            </a:endParaRPr>
          </a:p>
        </p:txBody>
      </p:sp>
      <p:sp>
        <p:nvSpPr>
          <p:cNvPr id="52" name="object 52"/>
          <p:cNvSpPr txBox="1"/>
          <p:nvPr/>
        </p:nvSpPr>
        <p:spPr>
          <a:xfrm>
            <a:off x="507128" y="2714837"/>
            <a:ext cx="184666" cy="1441873"/>
          </a:xfrm>
          <a:prstGeom prst="rect">
            <a:avLst/>
          </a:prstGeom>
        </p:spPr>
        <p:txBody>
          <a:bodyPr vert="vert270" wrap="square" lIns="0" tIns="2540" rIns="0" bIns="0" rtlCol="0">
            <a:spAutoFit/>
          </a:bodyPr>
          <a:lstStyle/>
          <a:p>
            <a:pPr marL="16933" algn="ctr">
              <a:spcBef>
                <a:spcPts val="20"/>
              </a:spcBef>
            </a:pPr>
            <a:r>
              <a:rPr lang="en-GB" sz="1200" b="1" spc="-7" dirty="0">
                <a:latin typeface="Arial"/>
                <a:cs typeface="Arial"/>
              </a:rPr>
              <a:t>OS </a:t>
            </a:r>
            <a:r>
              <a:rPr lang="en-GB" sz="1200" b="1" spc="-20" dirty="0">
                <a:latin typeface="Arial"/>
                <a:cs typeface="Arial"/>
              </a:rPr>
              <a:t>(%)</a:t>
            </a:r>
            <a:endParaRPr lang="en-GB" sz="1200" dirty="0">
              <a:latin typeface="Arial"/>
              <a:cs typeface="Arial"/>
            </a:endParaRPr>
          </a:p>
        </p:txBody>
      </p:sp>
      <p:sp>
        <p:nvSpPr>
          <p:cNvPr id="4" name="Title 3">
            <a:extLst>
              <a:ext uri="{FF2B5EF4-FFF2-40B4-BE49-F238E27FC236}">
                <a16:creationId xmlns="" xmlns:a16="http://schemas.microsoft.com/office/drawing/2014/main" id="{58E1B3D8-2D07-ED44-BD3B-4625B7DC9F68}"/>
              </a:ext>
            </a:extLst>
          </p:cNvPr>
          <p:cNvSpPr>
            <a:spLocks noGrp="1"/>
          </p:cNvSpPr>
          <p:nvPr>
            <p:ph type="title"/>
          </p:nvPr>
        </p:nvSpPr>
        <p:spPr>
          <a:xfrm>
            <a:off x="619199" y="246566"/>
            <a:ext cx="9252787" cy="807285"/>
          </a:xfrm>
        </p:spPr>
        <p:txBody>
          <a:bodyPr/>
          <a:lstStyle/>
          <a:p>
            <a:r>
              <a:rPr lang="en-GB" sz="2200" dirty="0"/>
              <a:t>For final OS, an improved treatment effect was seen with olaparib IN PATIENTS WITH </a:t>
            </a:r>
            <a:r>
              <a:rPr lang="en-GB" sz="2200" i="1" dirty="0"/>
              <a:t>BRCA</a:t>
            </a:r>
            <a:r>
              <a:rPr lang="en-GB" sz="2200" dirty="0"/>
              <a:t> </a:t>
            </a:r>
            <a:r>
              <a:rPr lang="en-GB" sz="2200" cap="none" dirty="0"/>
              <a:t>MUTATION-POSITIVE</a:t>
            </a:r>
            <a:r>
              <a:rPr lang="en-GB" sz="2200" dirty="0"/>
              <a:t> </a:t>
            </a:r>
            <a:r>
              <a:rPr lang="en-GB" sz="2200" cap="none" dirty="0"/>
              <a:t>m</a:t>
            </a:r>
            <a:r>
              <a:rPr lang="en-GB" sz="2200" dirty="0"/>
              <a:t>CRPC AND who had not received a taxane</a:t>
            </a:r>
            <a:r>
              <a:rPr lang="en-GB" sz="2200" cap="none" baseline="30000" dirty="0"/>
              <a:t>a</a:t>
            </a:r>
          </a:p>
        </p:txBody>
      </p:sp>
      <p:sp>
        <p:nvSpPr>
          <p:cNvPr id="59" name="Content Placeholder 58">
            <a:extLst>
              <a:ext uri="{FF2B5EF4-FFF2-40B4-BE49-F238E27FC236}">
                <a16:creationId xmlns="" xmlns:a16="http://schemas.microsoft.com/office/drawing/2014/main" id="{4750CAFD-8C1D-0349-9CC1-D34C2E505A3B}"/>
              </a:ext>
            </a:extLst>
          </p:cNvPr>
          <p:cNvSpPr>
            <a:spLocks noGrp="1"/>
          </p:cNvSpPr>
          <p:nvPr>
            <p:ph sz="quarter" idx="15"/>
          </p:nvPr>
        </p:nvSpPr>
        <p:spPr>
          <a:xfrm>
            <a:off x="620183" y="6311747"/>
            <a:ext cx="10731757" cy="365125"/>
          </a:xfrm>
        </p:spPr>
        <p:txBody>
          <a:bodyPr/>
          <a:lstStyle/>
          <a:p>
            <a:r>
              <a:rPr lang="en-GB" baseline="30000" dirty="0"/>
              <a:t>a</a:t>
            </a:r>
            <a:r>
              <a:rPr lang="en-GB" dirty="0"/>
              <a:t> Data are reported only for patients with alteration in a single gene</a:t>
            </a:r>
          </a:p>
          <a:p>
            <a:r>
              <a:rPr lang="en-GB" dirty="0"/>
              <a:t>CI, confidence interval; HR, hazard ratio; mCRPC, metastatic castration-resistant prostate cancer; NR, not reached; OS, overall survival</a:t>
            </a:r>
          </a:p>
          <a:p>
            <a:r>
              <a:rPr lang="en-GB" dirty="0"/>
              <a:t>1. Hussain M, et al. N Engl J Med. 2020;383:2345-57 (Supplementary Appendix)</a:t>
            </a:r>
          </a:p>
        </p:txBody>
      </p:sp>
      <p:sp>
        <p:nvSpPr>
          <p:cNvPr id="63" name="object 24">
            <a:extLst>
              <a:ext uri="{FF2B5EF4-FFF2-40B4-BE49-F238E27FC236}">
                <a16:creationId xmlns="" xmlns:a16="http://schemas.microsoft.com/office/drawing/2014/main" id="{A7AF36D2-0B0A-D043-A840-43556CE5D449}"/>
              </a:ext>
            </a:extLst>
          </p:cNvPr>
          <p:cNvSpPr/>
          <p:nvPr/>
        </p:nvSpPr>
        <p:spPr>
          <a:xfrm>
            <a:off x="4729481" y="2948432"/>
            <a:ext cx="63500" cy="71120"/>
          </a:xfrm>
          <a:custGeom>
            <a:avLst/>
            <a:gdLst/>
            <a:ahLst/>
            <a:cxnLst/>
            <a:rect l="l" t="t" r="r" b="b"/>
            <a:pathLst>
              <a:path w="47625" h="53339">
                <a:moveTo>
                  <a:pt x="47243" y="26669"/>
                </a:moveTo>
                <a:lnTo>
                  <a:pt x="45392" y="37052"/>
                </a:lnTo>
                <a:lnTo>
                  <a:pt x="40338" y="45529"/>
                </a:lnTo>
                <a:lnTo>
                  <a:pt x="32831" y="51244"/>
                </a:lnTo>
                <a:lnTo>
                  <a:pt x="23622" y="53339"/>
                </a:lnTo>
                <a:lnTo>
                  <a:pt x="14412" y="51244"/>
                </a:lnTo>
                <a:lnTo>
                  <a:pt x="6905" y="45529"/>
                </a:lnTo>
                <a:lnTo>
                  <a:pt x="1851" y="37052"/>
                </a:lnTo>
                <a:lnTo>
                  <a:pt x="0" y="26669"/>
                </a:lnTo>
                <a:lnTo>
                  <a:pt x="1851" y="16287"/>
                </a:lnTo>
                <a:lnTo>
                  <a:pt x="6905" y="7810"/>
                </a:lnTo>
                <a:lnTo>
                  <a:pt x="14412" y="2095"/>
                </a:lnTo>
                <a:lnTo>
                  <a:pt x="23622" y="0"/>
                </a:lnTo>
                <a:lnTo>
                  <a:pt x="32831" y="2095"/>
                </a:lnTo>
                <a:lnTo>
                  <a:pt x="40338" y="7810"/>
                </a:lnTo>
                <a:lnTo>
                  <a:pt x="45392" y="16287"/>
                </a:lnTo>
                <a:lnTo>
                  <a:pt x="47243" y="26669"/>
                </a:lnTo>
                <a:close/>
              </a:path>
            </a:pathLst>
          </a:custGeom>
          <a:ln w="12700">
            <a:solidFill>
              <a:schemeClr val="accent1"/>
            </a:solidFill>
          </a:ln>
        </p:spPr>
        <p:txBody>
          <a:bodyPr wrap="square" lIns="0" tIns="0" rIns="0" bIns="0" rtlCol="0"/>
          <a:lstStyle/>
          <a:p>
            <a:endParaRPr lang="en-GB" sz="2400" dirty="0"/>
          </a:p>
        </p:txBody>
      </p:sp>
      <p:sp>
        <p:nvSpPr>
          <p:cNvPr id="64" name="object 24">
            <a:extLst>
              <a:ext uri="{FF2B5EF4-FFF2-40B4-BE49-F238E27FC236}">
                <a16:creationId xmlns="" xmlns:a16="http://schemas.microsoft.com/office/drawing/2014/main" id="{15465BAB-16B3-4843-A4F3-ADCB9A8D68D8}"/>
              </a:ext>
            </a:extLst>
          </p:cNvPr>
          <p:cNvSpPr/>
          <p:nvPr/>
        </p:nvSpPr>
        <p:spPr>
          <a:xfrm>
            <a:off x="4821556" y="2948432"/>
            <a:ext cx="63500" cy="71120"/>
          </a:xfrm>
          <a:custGeom>
            <a:avLst/>
            <a:gdLst/>
            <a:ahLst/>
            <a:cxnLst/>
            <a:rect l="l" t="t" r="r" b="b"/>
            <a:pathLst>
              <a:path w="47625" h="53339">
                <a:moveTo>
                  <a:pt x="47243" y="26669"/>
                </a:moveTo>
                <a:lnTo>
                  <a:pt x="45392" y="37052"/>
                </a:lnTo>
                <a:lnTo>
                  <a:pt x="40338" y="45529"/>
                </a:lnTo>
                <a:lnTo>
                  <a:pt x="32831" y="51244"/>
                </a:lnTo>
                <a:lnTo>
                  <a:pt x="23622" y="53339"/>
                </a:lnTo>
                <a:lnTo>
                  <a:pt x="14412" y="51244"/>
                </a:lnTo>
                <a:lnTo>
                  <a:pt x="6905" y="45529"/>
                </a:lnTo>
                <a:lnTo>
                  <a:pt x="1851" y="37052"/>
                </a:lnTo>
                <a:lnTo>
                  <a:pt x="0" y="26669"/>
                </a:lnTo>
                <a:lnTo>
                  <a:pt x="1851" y="16287"/>
                </a:lnTo>
                <a:lnTo>
                  <a:pt x="6905" y="7810"/>
                </a:lnTo>
                <a:lnTo>
                  <a:pt x="14412" y="2095"/>
                </a:lnTo>
                <a:lnTo>
                  <a:pt x="23622" y="0"/>
                </a:lnTo>
                <a:lnTo>
                  <a:pt x="32831" y="2095"/>
                </a:lnTo>
                <a:lnTo>
                  <a:pt x="40338" y="7810"/>
                </a:lnTo>
                <a:lnTo>
                  <a:pt x="45392" y="16287"/>
                </a:lnTo>
                <a:lnTo>
                  <a:pt x="47243" y="26669"/>
                </a:lnTo>
                <a:close/>
              </a:path>
            </a:pathLst>
          </a:custGeom>
          <a:ln w="12700">
            <a:solidFill>
              <a:schemeClr val="accent1"/>
            </a:solidFill>
          </a:ln>
        </p:spPr>
        <p:txBody>
          <a:bodyPr wrap="square" lIns="0" tIns="0" rIns="0" bIns="0" rtlCol="0"/>
          <a:lstStyle/>
          <a:p>
            <a:endParaRPr lang="en-GB" sz="2400" dirty="0"/>
          </a:p>
        </p:txBody>
      </p:sp>
      <p:sp>
        <p:nvSpPr>
          <p:cNvPr id="65" name="object 24">
            <a:extLst>
              <a:ext uri="{FF2B5EF4-FFF2-40B4-BE49-F238E27FC236}">
                <a16:creationId xmlns="" xmlns:a16="http://schemas.microsoft.com/office/drawing/2014/main" id="{DF3AD924-473E-0443-976D-15C2C748A6A6}"/>
              </a:ext>
            </a:extLst>
          </p:cNvPr>
          <p:cNvSpPr/>
          <p:nvPr/>
        </p:nvSpPr>
        <p:spPr>
          <a:xfrm>
            <a:off x="4846956" y="2948432"/>
            <a:ext cx="63500" cy="71120"/>
          </a:xfrm>
          <a:custGeom>
            <a:avLst/>
            <a:gdLst/>
            <a:ahLst/>
            <a:cxnLst/>
            <a:rect l="l" t="t" r="r" b="b"/>
            <a:pathLst>
              <a:path w="47625" h="53339">
                <a:moveTo>
                  <a:pt x="47243" y="26669"/>
                </a:moveTo>
                <a:lnTo>
                  <a:pt x="45392" y="37052"/>
                </a:lnTo>
                <a:lnTo>
                  <a:pt x="40338" y="45529"/>
                </a:lnTo>
                <a:lnTo>
                  <a:pt x="32831" y="51244"/>
                </a:lnTo>
                <a:lnTo>
                  <a:pt x="23622" y="53339"/>
                </a:lnTo>
                <a:lnTo>
                  <a:pt x="14412" y="51244"/>
                </a:lnTo>
                <a:lnTo>
                  <a:pt x="6905" y="45529"/>
                </a:lnTo>
                <a:lnTo>
                  <a:pt x="1851" y="37052"/>
                </a:lnTo>
                <a:lnTo>
                  <a:pt x="0" y="26669"/>
                </a:lnTo>
                <a:lnTo>
                  <a:pt x="1851" y="16287"/>
                </a:lnTo>
                <a:lnTo>
                  <a:pt x="6905" y="7810"/>
                </a:lnTo>
                <a:lnTo>
                  <a:pt x="14412" y="2095"/>
                </a:lnTo>
                <a:lnTo>
                  <a:pt x="23622" y="0"/>
                </a:lnTo>
                <a:lnTo>
                  <a:pt x="32831" y="2095"/>
                </a:lnTo>
                <a:lnTo>
                  <a:pt x="40338" y="7810"/>
                </a:lnTo>
                <a:lnTo>
                  <a:pt x="45392" y="16287"/>
                </a:lnTo>
                <a:lnTo>
                  <a:pt x="47243" y="26669"/>
                </a:lnTo>
                <a:close/>
              </a:path>
            </a:pathLst>
          </a:custGeom>
          <a:ln w="12700">
            <a:solidFill>
              <a:schemeClr val="accent1"/>
            </a:solidFill>
          </a:ln>
        </p:spPr>
        <p:txBody>
          <a:bodyPr wrap="square" lIns="0" tIns="0" rIns="0" bIns="0" rtlCol="0"/>
          <a:lstStyle/>
          <a:p>
            <a:endParaRPr lang="en-GB" sz="2400" dirty="0"/>
          </a:p>
        </p:txBody>
      </p:sp>
      <p:sp>
        <p:nvSpPr>
          <p:cNvPr id="67" name="object 34">
            <a:extLst>
              <a:ext uri="{FF2B5EF4-FFF2-40B4-BE49-F238E27FC236}">
                <a16:creationId xmlns="" xmlns:a16="http://schemas.microsoft.com/office/drawing/2014/main" id="{F2D90FED-6854-BD42-B32A-471255CCC0EB}"/>
              </a:ext>
            </a:extLst>
          </p:cNvPr>
          <p:cNvSpPr txBox="1"/>
          <p:nvPr/>
        </p:nvSpPr>
        <p:spPr>
          <a:xfrm>
            <a:off x="1101351" y="4882186"/>
            <a:ext cx="246380" cy="184666"/>
          </a:xfrm>
          <a:prstGeom prst="rect">
            <a:avLst/>
          </a:prstGeom>
        </p:spPr>
        <p:txBody>
          <a:bodyPr vert="horz" wrap="square" lIns="0" tIns="0" rIns="0" bIns="0" rtlCol="0">
            <a:spAutoFit/>
          </a:bodyPr>
          <a:lstStyle/>
          <a:p>
            <a:pPr algn="ctr">
              <a:spcBef>
                <a:spcPts val="133"/>
              </a:spcBef>
            </a:pPr>
            <a:r>
              <a:rPr lang="en-GB" sz="1200" spc="-7" dirty="0">
                <a:latin typeface="Arial"/>
                <a:cs typeface="Arial"/>
              </a:rPr>
              <a:t>0</a:t>
            </a:r>
            <a:endParaRPr lang="en-GB" sz="1200" dirty="0">
              <a:latin typeface="Arial"/>
              <a:cs typeface="Arial"/>
            </a:endParaRPr>
          </a:p>
        </p:txBody>
      </p:sp>
      <p:sp>
        <p:nvSpPr>
          <p:cNvPr id="68" name="object 34">
            <a:extLst>
              <a:ext uri="{FF2B5EF4-FFF2-40B4-BE49-F238E27FC236}">
                <a16:creationId xmlns="" xmlns:a16="http://schemas.microsoft.com/office/drawing/2014/main" id="{810B4ABB-BBA1-0B4E-A98B-8B3203232CD5}"/>
              </a:ext>
            </a:extLst>
          </p:cNvPr>
          <p:cNvSpPr txBox="1"/>
          <p:nvPr/>
        </p:nvSpPr>
        <p:spPr>
          <a:xfrm>
            <a:off x="1381990" y="4882186"/>
            <a:ext cx="246380" cy="184666"/>
          </a:xfrm>
          <a:prstGeom prst="rect">
            <a:avLst/>
          </a:prstGeom>
        </p:spPr>
        <p:txBody>
          <a:bodyPr vert="horz" wrap="square" lIns="0" tIns="0" rIns="0" bIns="0" rtlCol="0">
            <a:spAutoFit/>
          </a:bodyPr>
          <a:lstStyle/>
          <a:p>
            <a:pPr algn="ctr">
              <a:spcBef>
                <a:spcPts val="133"/>
              </a:spcBef>
            </a:pPr>
            <a:r>
              <a:rPr lang="en-GB" sz="1200" spc="-7" dirty="0">
                <a:latin typeface="Arial"/>
                <a:cs typeface="Arial"/>
              </a:rPr>
              <a:t>2</a:t>
            </a:r>
            <a:endParaRPr lang="en-GB" sz="1200" dirty="0">
              <a:latin typeface="Arial"/>
              <a:cs typeface="Arial"/>
            </a:endParaRPr>
          </a:p>
        </p:txBody>
      </p:sp>
      <p:sp>
        <p:nvSpPr>
          <p:cNvPr id="69" name="object 47">
            <a:extLst>
              <a:ext uri="{FF2B5EF4-FFF2-40B4-BE49-F238E27FC236}">
                <a16:creationId xmlns="" xmlns:a16="http://schemas.microsoft.com/office/drawing/2014/main" id="{20C149E3-D305-494B-B31A-1018AE3BA6B4}"/>
              </a:ext>
            </a:extLst>
          </p:cNvPr>
          <p:cNvSpPr txBox="1"/>
          <p:nvPr/>
        </p:nvSpPr>
        <p:spPr>
          <a:xfrm>
            <a:off x="1149156" y="5116552"/>
            <a:ext cx="4789593" cy="196635"/>
          </a:xfrm>
          <a:prstGeom prst="rect">
            <a:avLst/>
          </a:prstGeom>
        </p:spPr>
        <p:txBody>
          <a:bodyPr vert="horz" wrap="square" lIns="0" tIns="16933" rIns="0" bIns="0" rtlCol="0">
            <a:spAutoFit/>
          </a:bodyPr>
          <a:lstStyle/>
          <a:p>
            <a:pPr marR="36406" algn="ctr">
              <a:lnSpc>
                <a:spcPts val="1367"/>
              </a:lnSpc>
            </a:pPr>
            <a:r>
              <a:rPr lang="en-GB" sz="1200" b="1" dirty="0">
                <a:latin typeface="Arial"/>
                <a:cs typeface="Arial"/>
              </a:rPr>
              <a:t>Time</a:t>
            </a:r>
            <a:r>
              <a:rPr lang="en-GB" sz="1200" b="1" spc="-33" dirty="0">
                <a:latin typeface="Arial"/>
                <a:cs typeface="Arial"/>
              </a:rPr>
              <a:t> </a:t>
            </a:r>
            <a:r>
              <a:rPr lang="en-GB" sz="1200" b="1" dirty="0">
                <a:latin typeface="Arial"/>
                <a:cs typeface="Arial"/>
              </a:rPr>
              <a:t>from</a:t>
            </a:r>
            <a:r>
              <a:rPr lang="en-GB" sz="1200" b="1" spc="-33" dirty="0">
                <a:latin typeface="Arial"/>
                <a:cs typeface="Arial"/>
              </a:rPr>
              <a:t> </a:t>
            </a:r>
            <a:r>
              <a:rPr lang="en-GB" sz="1200" b="1" dirty="0">
                <a:latin typeface="Arial"/>
                <a:cs typeface="Arial"/>
              </a:rPr>
              <a:t>randomisation</a:t>
            </a:r>
            <a:r>
              <a:rPr lang="en-GB" sz="1200" b="1" spc="-47" dirty="0">
                <a:latin typeface="Arial"/>
                <a:cs typeface="Arial"/>
              </a:rPr>
              <a:t> </a:t>
            </a:r>
            <a:r>
              <a:rPr lang="en-GB" sz="1200" b="1" dirty="0">
                <a:latin typeface="Arial"/>
                <a:cs typeface="Arial"/>
              </a:rPr>
              <a:t>(months)</a:t>
            </a:r>
            <a:endParaRPr lang="en-GB" sz="1200" dirty="0">
              <a:latin typeface="Arial"/>
              <a:cs typeface="Arial"/>
            </a:endParaRPr>
          </a:p>
        </p:txBody>
      </p:sp>
      <p:sp>
        <p:nvSpPr>
          <p:cNvPr id="70" name="object 34">
            <a:extLst>
              <a:ext uri="{FF2B5EF4-FFF2-40B4-BE49-F238E27FC236}">
                <a16:creationId xmlns="" xmlns:a16="http://schemas.microsoft.com/office/drawing/2014/main" id="{905ABCF7-4B3A-E843-825D-B0E08DA4DD3D}"/>
              </a:ext>
            </a:extLst>
          </p:cNvPr>
          <p:cNvSpPr txBox="1"/>
          <p:nvPr/>
        </p:nvSpPr>
        <p:spPr>
          <a:xfrm>
            <a:off x="5730966" y="4882186"/>
            <a:ext cx="246380" cy="184666"/>
          </a:xfrm>
          <a:prstGeom prst="rect">
            <a:avLst/>
          </a:prstGeom>
        </p:spPr>
        <p:txBody>
          <a:bodyPr vert="horz" wrap="square" lIns="0" tIns="0" rIns="0" bIns="0" rtlCol="0">
            <a:spAutoFit/>
          </a:bodyPr>
          <a:lstStyle/>
          <a:p>
            <a:pPr algn="ctr">
              <a:spcBef>
                <a:spcPts val="133"/>
              </a:spcBef>
            </a:pPr>
            <a:r>
              <a:rPr lang="en-GB" sz="1200" spc="-7" dirty="0">
                <a:latin typeface="Arial"/>
                <a:cs typeface="Arial"/>
              </a:rPr>
              <a:t>34</a:t>
            </a:r>
            <a:endParaRPr lang="en-GB" sz="1200" dirty="0">
              <a:latin typeface="Arial"/>
              <a:cs typeface="Arial"/>
            </a:endParaRPr>
          </a:p>
        </p:txBody>
      </p:sp>
      <p:sp>
        <p:nvSpPr>
          <p:cNvPr id="71" name="object 34">
            <a:extLst>
              <a:ext uri="{FF2B5EF4-FFF2-40B4-BE49-F238E27FC236}">
                <a16:creationId xmlns="" xmlns:a16="http://schemas.microsoft.com/office/drawing/2014/main" id="{D2F1D8FE-E07D-5F4B-912E-777357E58D22}"/>
              </a:ext>
            </a:extLst>
          </p:cNvPr>
          <p:cNvSpPr txBox="1"/>
          <p:nvPr/>
        </p:nvSpPr>
        <p:spPr>
          <a:xfrm>
            <a:off x="5473791" y="4882186"/>
            <a:ext cx="246380" cy="184666"/>
          </a:xfrm>
          <a:prstGeom prst="rect">
            <a:avLst/>
          </a:prstGeom>
        </p:spPr>
        <p:txBody>
          <a:bodyPr vert="horz" wrap="square" lIns="0" tIns="0" rIns="0" bIns="0" rtlCol="0">
            <a:spAutoFit/>
          </a:bodyPr>
          <a:lstStyle/>
          <a:p>
            <a:pPr algn="ctr">
              <a:spcBef>
                <a:spcPts val="133"/>
              </a:spcBef>
            </a:pPr>
            <a:r>
              <a:rPr lang="en-GB" sz="1200" spc="-7" dirty="0">
                <a:latin typeface="Arial"/>
                <a:cs typeface="Arial"/>
              </a:rPr>
              <a:t>32</a:t>
            </a:r>
            <a:endParaRPr lang="en-GB" sz="1200" dirty="0">
              <a:latin typeface="Arial"/>
              <a:cs typeface="Arial"/>
            </a:endParaRPr>
          </a:p>
        </p:txBody>
      </p:sp>
      <p:sp>
        <p:nvSpPr>
          <p:cNvPr id="72" name="object 34">
            <a:extLst>
              <a:ext uri="{FF2B5EF4-FFF2-40B4-BE49-F238E27FC236}">
                <a16:creationId xmlns="" xmlns:a16="http://schemas.microsoft.com/office/drawing/2014/main" id="{9631E494-EFA5-EA48-B6F3-6809E3E70A77}"/>
              </a:ext>
            </a:extLst>
          </p:cNvPr>
          <p:cNvSpPr txBox="1"/>
          <p:nvPr/>
        </p:nvSpPr>
        <p:spPr>
          <a:xfrm>
            <a:off x="5194391" y="4882186"/>
            <a:ext cx="246380" cy="184666"/>
          </a:xfrm>
          <a:prstGeom prst="rect">
            <a:avLst/>
          </a:prstGeom>
        </p:spPr>
        <p:txBody>
          <a:bodyPr vert="horz" wrap="square" lIns="0" tIns="0" rIns="0" bIns="0" rtlCol="0">
            <a:spAutoFit/>
          </a:bodyPr>
          <a:lstStyle/>
          <a:p>
            <a:pPr algn="ctr">
              <a:spcBef>
                <a:spcPts val="133"/>
              </a:spcBef>
            </a:pPr>
            <a:r>
              <a:rPr lang="en-GB" sz="1200" spc="-7" dirty="0">
                <a:latin typeface="Arial"/>
                <a:cs typeface="Arial"/>
              </a:rPr>
              <a:t>30</a:t>
            </a:r>
            <a:endParaRPr lang="en-GB" sz="1200" dirty="0">
              <a:latin typeface="Arial"/>
              <a:cs typeface="Arial"/>
            </a:endParaRPr>
          </a:p>
        </p:txBody>
      </p:sp>
      <p:sp>
        <p:nvSpPr>
          <p:cNvPr id="73" name="object 34">
            <a:extLst>
              <a:ext uri="{FF2B5EF4-FFF2-40B4-BE49-F238E27FC236}">
                <a16:creationId xmlns="" xmlns:a16="http://schemas.microsoft.com/office/drawing/2014/main" id="{2348CFC3-FDA4-8D48-9AD1-D65A5C0F1BEA}"/>
              </a:ext>
            </a:extLst>
          </p:cNvPr>
          <p:cNvSpPr txBox="1"/>
          <p:nvPr/>
        </p:nvSpPr>
        <p:spPr>
          <a:xfrm>
            <a:off x="4927691" y="4882186"/>
            <a:ext cx="246380" cy="184666"/>
          </a:xfrm>
          <a:prstGeom prst="rect">
            <a:avLst/>
          </a:prstGeom>
        </p:spPr>
        <p:txBody>
          <a:bodyPr vert="horz" wrap="square" lIns="0" tIns="0" rIns="0" bIns="0" rtlCol="0">
            <a:spAutoFit/>
          </a:bodyPr>
          <a:lstStyle/>
          <a:p>
            <a:pPr algn="ctr">
              <a:spcBef>
                <a:spcPts val="133"/>
              </a:spcBef>
            </a:pPr>
            <a:r>
              <a:rPr lang="en-GB" sz="1200" spc="-7" dirty="0">
                <a:latin typeface="Arial"/>
                <a:cs typeface="Arial"/>
              </a:rPr>
              <a:t>28</a:t>
            </a:r>
            <a:endParaRPr lang="en-GB" sz="1200" dirty="0">
              <a:latin typeface="Arial"/>
              <a:cs typeface="Arial"/>
            </a:endParaRPr>
          </a:p>
        </p:txBody>
      </p:sp>
      <p:sp>
        <p:nvSpPr>
          <p:cNvPr id="74" name="object 34">
            <a:extLst>
              <a:ext uri="{FF2B5EF4-FFF2-40B4-BE49-F238E27FC236}">
                <a16:creationId xmlns="" xmlns:a16="http://schemas.microsoft.com/office/drawing/2014/main" id="{7339F666-C186-E746-A399-F7C68BAA4398}"/>
              </a:ext>
            </a:extLst>
          </p:cNvPr>
          <p:cNvSpPr txBox="1"/>
          <p:nvPr/>
        </p:nvSpPr>
        <p:spPr>
          <a:xfrm>
            <a:off x="4648291" y="4882186"/>
            <a:ext cx="246380" cy="184666"/>
          </a:xfrm>
          <a:prstGeom prst="rect">
            <a:avLst/>
          </a:prstGeom>
        </p:spPr>
        <p:txBody>
          <a:bodyPr vert="horz" wrap="square" lIns="0" tIns="0" rIns="0" bIns="0" rtlCol="0">
            <a:spAutoFit/>
          </a:bodyPr>
          <a:lstStyle/>
          <a:p>
            <a:pPr algn="ctr">
              <a:spcBef>
                <a:spcPts val="133"/>
              </a:spcBef>
            </a:pPr>
            <a:r>
              <a:rPr lang="en-GB" sz="1200" spc="-7" dirty="0">
                <a:latin typeface="Arial"/>
                <a:cs typeface="Arial"/>
              </a:rPr>
              <a:t>26</a:t>
            </a:r>
            <a:endParaRPr lang="en-GB" sz="1200" dirty="0">
              <a:latin typeface="Arial"/>
              <a:cs typeface="Arial"/>
            </a:endParaRPr>
          </a:p>
        </p:txBody>
      </p:sp>
      <p:sp>
        <p:nvSpPr>
          <p:cNvPr id="75" name="object 34">
            <a:extLst>
              <a:ext uri="{FF2B5EF4-FFF2-40B4-BE49-F238E27FC236}">
                <a16:creationId xmlns="" xmlns:a16="http://schemas.microsoft.com/office/drawing/2014/main" id="{9DD1148D-7BD2-4346-A7C5-DF21A4D66268}"/>
              </a:ext>
            </a:extLst>
          </p:cNvPr>
          <p:cNvSpPr txBox="1"/>
          <p:nvPr/>
        </p:nvSpPr>
        <p:spPr>
          <a:xfrm>
            <a:off x="4381591" y="4882186"/>
            <a:ext cx="246380" cy="184666"/>
          </a:xfrm>
          <a:prstGeom prst="rect">
            <a:avLst/>
          </a:prstGeom>
        </p:spPr>
        <p:txBody>
          <a:bodyPr vert="horz" wrap="square" lIns="0" tIns="0" rIns="0" bIns="0" rtlCol="0">
            <a:spAutoFit/>
          </a:bodyPr>
          <a:lstStyle/>
          <a:p>
            <a:pPr algn="ctr">
              <a:spcBef>
                <a:spcPts val="133"/>
              </a:spcBef>
            </a:pPr>
            <a:r>
              <a:rPr lang="en-GB" sz="1200" spc="-7" dirty="0">
                <a:latin typeface="Arial"/>
                <a:cs typeface="Arial"/>
              </a:rPr>
              <a:t>24</a:t>
            </a:r>
            <a:endParaRPr lang="en-GB" sz="1200" dirty="0">
              <a:latin typeface="Arial"/>
              <a:cs typeface="Arial"/>
            </a:endParaRPr>
          </a:p>
        </p:txBody>
      </p:sp>
      <p:sp>
        <p:nvSpPr>
          <p:cNvPr id="76" name="object 34">
            <a:extLst>
              <a:ext uri="{FF2B5EF4-FFF2-40B4-BE49-F238E27FC236}">
                <a16:creationId xmlns="" xmlns:a16="http://schemas.microsoft.com/office/drawing/2014/main" id="{1EBD7CB3-E4CE-3A47-8BD0-AD3E26378872}"/>
              </a:ext>
            </a:extLst>
          </p:cNvPr>
          <p:cNvSpPr txBox="1"/>
          <p:nvPr/>
        </p:nvSpPr>
        <p:spPr>
          <a:xfrm>
            <a:off x="4108541" y="4882186"/>
            <a:ext cx="246380" cy="184666"/>
          </a:xfrm>
          <a:prstGeom prst="rect">
            <a:avLst/>
          </a:prstGeom>
        </p:spPr>
        <p:txBody>
          <a:bodyPr vert="horz" wrap="square" lIns="0" tIns="0" rIns="0" bIns="0" rtlCol="0">
            <a:spAutoFit/>
          </a:bodyPr>
          <a:lstStyle/>
          <a:p>
            <a:pPr algn="ctr">
              <a:spcBef>
                <a:spcPts val="133"/>
              </a:spcBef>
            </a:pPr>
            <a:r>
              <a:rPr lang="en-GB" sz="1200" spc="-7" dirty="0">
                <a:latin typeface="Arial"/>
                <a:cs typeface="Arial"/>
              </a:rPr>
              <a:t>22</a:t>
            </a:r>
            <a:endParaRPr lang="en-GB" sz="1200" dirty="0">
              <a:latin typeface="Arial"/>
              <a:cs typeface="Arial"/>
            </a:endParaRPr>
          </a:p>
        </p:txBody>
      </p:sp>
      <p:sp>
        <p:nvSpPr>
          <p:cNvPr id="77" name="object 34">
            <a:extLst>
              <a:ext uri="{FF2B5EF4-FFF2-40B4-BE49-F238E27FC236}">
                <a16:creationId xmlns="" xmlns:a16="http://schemas.microsoft.com/office/drawing/2014/main" id="{81AC87D9-CFED-9543-8DCF-23206D53DF61}"/>
              </a:ext>
            </a:extLst>
          </p:cNvPr>
          <p:cNvSpPr txBox="1"/>
          <p:nvPr/>
        </p:nvSpPr>
        <p:spPr>
          <a:xfrm>
            <a:off x="3841841" y="4882186"/>
            <a:ext cx="246380" cy="184666"/>
          </a:xfrm>
          <a:prstGeom prst="rect">
            <a:avLst/>
          </a:prstGeom>
        </p:spPr>
        <p:txBody>
          <a:bodyPr vert="horz" wrap="square" lIns="0" tIns="0" rIns="0" bIns="0" rtlCol="0">
            <a:spAutoFit/>
          </a:bodyPr>
          <a:lstStyle/>
          <a:p>
            <a:pPr algn="ctr">
              <a:spcBef>
                <a:spcPts val="133"/>
              </a:spcBef>
            </a:pPr>
            <a:r>
              <a:rPr lang="en-GB" sz="1200" spc="-7" dirty="0">
                <a:latin typeface="Arial"/>
                <a:cs typeface="Arial"/>
              </a:rPr>
              <a:t>20</a:t>
            </a:r>
            <a:endParaRPr lang="en-GB" sz="1200" dirty="0">
              <a:latin typeface="Arial"/>
              <a:cs typeface="Arial"/>
            </a:endParaRPr>
          </a:p>
        </p:txBody>
      </p:sp>
      <p:sp>
        <p:nvSpPr>
          <p:cNvPr id="78" name="object 34">
            <a:extLst>
              <a:ext uri="{FF2B5EF4-FFF2-40B4-BE49-F238E27FC236}">
                <a16:creationId xmlns="" xmlns:a16="http://schemas.microsoft.com/office/drawing/2014/main" id="{BF19C7DE-4EE1-C24F-A1C1-0D224D82433F}"/>
              </a:ext>
            </a:extLst>
          </p:cNvPr>
          <p:cNvSpPr txBox="1"/>
          <p:nvPr/>
        </p:nvSpPr>
        <p:spPr>
          <a:xfrm>
            <a:off x="3559266" y="4882186"/>
            <a:ext cx="246380" cy="184666"/>
          </a:xfrm>
          <a:prstGeom prst="rect">
            <a:avLst/>
          </a:prstGeom>
        </p:spPr>
        <p:txBody>
          <a:bodyPr vert="horz" wrap="square" lIns="0" tIns="0" rIns="0" bIns="0" rtlCol="0">
            <a:spAutoFit/>
          </a:bodyPr>
          <a:lstStyle/>
          <a:p>
            <a:pPr algn="ctr">
              <a:spcBef>
                <a:spcPts val="133"/>
              </a:spcBef>
            </a:pPr>
            <a:r>
              <a:rPr lang="en-GB" sz="1200" spc="-7" dirty="0">
                <a:latin typeface="Arial"/>
                <a:cs typeface="Arial"/>
              </a:rPr>
              <a:t>18</a:t>
            </a:r>
            <a:endParaRPr lang="en-GB" sz="1200" dirty="0">
              <a:latin typeface="Arial"/>
              <a:cs typeface="Arial"/>
            </a:endParaRPr>
          </a:p>
        </p:txBody>
      </p:sp>
      <p:sp>
        <p:nvSpPr>
          <p:cNvPr id="79" name="object 34">
            <a:extLst>
              <a:ext uri="{FF2B5EF4-FFF2-40B4-BE49-F238E27FC236}">
                <a16:creationId xmlns="" xmlns:a16="http://schemas.microsoft.com/office/drawing/2014/main" id="{6C28E623-12BC-4C45-A030-C10D1964F5AB}"/>
              </a:ext>
            </a:extLst>
          </p:cNvPr>
          <p:cNvSpPr txBox="1"/>
          <p:nvPr/>
        </p:nvSpPr>
        <p:spPr>
          <a:xfrm>
            <a:off x="3283041" y="4882186"/>
            <a:ext cx="246380" cy="184666"/>
          </a:xfrm>
          <a:prstGeom prst="rect">
            <a:avLst/>
          </a:prstGeom>
        </p:spPr>
        <p:txBody>
          <a:bodyPr vert="horz" wrap="square" lIns="0" tIns="0" rIns="0" bIns="0" rtlCol="0">
            <a:spAutoFit/>
          </a:bodyPr>
          <a:lstStyle/>
          <a:p>
            <a:pPr algn="ctr">
              <a:spcBef>
                <a:spcPts val="133"/>
              </a:spcBef>
            </a:pPr>
            <a:r>
              <a:rPr lang="en-GB" sz="1200" spc="-7" dirty="0">
                <a:latin typeface="Arial"/>
                <a:cs typeface="Arial"/>
              </a:rPr>
              <a:t>16</a:t>
            </a:r>
            <a:endParaRPr lang="en-GB" sz="1200" dirty="0">
              <a:latin typeface="Arial"/>
              <a:cs typeface="Arial"/>
            </a:endParaRPr>
          </a:p>
        </p:txBody>
      </p:sp>
      <p:sp>
        <p:nvSpPr>
          <p:cNvPr id="80" name="object 34">
            <a:extLst>
              <a:ext uri="{FF2B5EF4-FFF2-40B4-BE49-F238E27FC236}">
                <a16:creationId xmlns="" xmlns:a16="http://schemas.microsoft.com/office/drawing/2014/main" id="{59DC8CB6-ECB9-6242-9199-A3B621054922}"/>
              </a:ext>
            </a:extLst>
          </p:cNvPr>
          <p:cNvSpPr txBox="1"/>
          <p:nvPr/>
        </p:nvSpPr>
        <p:spPr>
          <a:xfrm>
            <a:off x="3003641" y="4882186"/>
            <a:ext cx="246380" cy="184666"/>
          </a:xfrm>
          <a:prstGeom prst="rect">
            <a:avLst/>
          </a:prstGeom>
        </p:spPr>
        <p:txBody>
          <a:bodyPr vert="horz" wrap="square" lIns="0" tIns="0" rIns="0" bIns="0" rtlCol="0">
            <a:spAutoFit/>
          </a:bodyPr>
          <a:lstStyle/>
          <a:p>
            <a:pPr algn="ctr">
              <a:spcBef>
                <a:spcPts val="133"/>
              </a:spcBef>
            </a:pPr>
            <a:r>
              <a:rPr lang="en-GB" sz="1200" spc="-7" dirty="0">
                <a:latin typeface="Arial"/>
                <a:cs typeface="Arial"/>
              </a:rPr>
              <a:t>14</a:t>
            </a:r>
            <a:endParaRPr lang="en-GB" sz="1200" dirty="0">
              <a:latin typeface="Arial"/>
              <a:cs typeface="Arial"/>
            </a:endParaRPr>
          </a:p>
        </p:txBody>
      </p:sp>
      <p:sp>
        <p:nvSpPr>
          <p:cNvPr id="81" name="object 34">
            <a:extLst>
              <a:ext uri="{FF2B5EF4-FFF2-40B4-BE49-F238E27FC236}">
                <a16:creationId xmlns="" xmlns:a16="http://schemas.microsoft.com/office/drawing/2014/main" id="{21C4FA68-3905-4741-A5E0-61520D7DCB38}"/>
              </a:ext>
            </a:extLst>
          </p:cNvPr>
          <p:cNvSpPr txBox="1"/>
          <p:nvPr/>
        </p:nvSpPr>
        <p:spPr>
          <a:xfrm>
            <a:off x="2740116" y="4882186"/>
            <a:ext cx="246380" cy="184666"/>
          </a:xfrm>
          <a:prstGeom prst="rect">
            <a:avLst/>
          </a:prstGeom>
        </p:spPr>
        <p:txBody>
          <a:bodyPr vert="horz" wrap="square" lIns="0" tIns="0" rIns="0" bIns="0" rtlCol="0">
            <a:spAutoFit/>
          </a:bodyPr>
          <a:lstStyle/>
          <a:p>
            <a:pPr algn="ctr">
              <a:spcBef>
                <a:spcPts val="133"/>
              </a:spcBef>
            </a:pPr>
            <a:r>
              <a:rPr lang="en-GB" sz="1200" spc="-7" dirty="0">
                <a:latin typeface="Arial"/>
                <a:cs typeface="Arial"/>
              </a:rPr>
              <a:t>12</a:t>
            </a:r>
            <a:endParaRPr lang="en-GB" sz="1200" dirty="0">
              <a:latin typeface="Arial"/>
              <a:cs typeface="Arial"/>
            </a:endParaRPr>
          </a:p>
        </p:txBody>
      </p:sp>
      <p:sp>
        <p:nvSpPr>
          <p:cNvPr id="82" name="object 34">
            <a:extLst>
              <a:ext uri="{FF2B5EF4-FFF2-40B4-BE49-F238E27FC236}">
                <a16:creationId xmlns="" xmlns:a16="http://schemas.microsoft.com/office/drawing/2014/main" id="{2D5994EC-1FD9-0245-B8A4-0F485830AB28}"/>
              </a:ext>
            </a:extLst>
          </p:cNvPr>
          <p:cNvSpPr txBox="1"/>
          <p:nvPr/>
        </p:nvSpPr>
        <p:spPr>
          <a:xfrm>
            <a:off x="2470241" y="4882186"/>
            <a:ext cx="246380" cy="184666"/>
          </a:xfrm>
          <a:prstGeom prst="rect">
            <a:avLst/>
          </a:prstGeom>
        </p:spPr>
        <p:txBody>
          <a:bodyPr vert="horz" wrap="square" lIns="0" tIns="0" rIns="0" bIns="0" rtlCol="0">
            <a:spAutoFit/>
          </a:bodyPr>
          <a:lstStyle/>
          <a:p>
            <a:pPr algn="ctr">
              <a:spcBef>
                <a:spcPts val="133"/>
              </a:spcBef>
            </a:pPr>
            <a:r>
              <a:rPr lang="en-GB" sz="1200" spc="-7" dirty="0">
                <a:latin typeface="Arial"/>
                <a:cs typeface="Arial"/>
              </a:rPr>
              <a:t>10</a:t>
            </a:r>
            <a:endParaRPr lang="en-GB" sz="1200" dirty="0">
              <a:latin typeface="Arial"/>
              <a:cs typeface="Arial"/>
            </a:endParaRPr>
          </a:p>
        </p:txBody>
      </p:sp>
      <p:sp>
        <p:nvSpPr>
          <p:cNvPr id="83" name="object 34">
            <a:extLst>
              <a:ext uri="{FF2B5EF4-FFF2-40B4-BE49-F238E27FC236}">
                <a16:creationId xmlns="" xmlns:a16="http://schemas.microsoft.com/office/drawing/2014/main" id="{2DF38E1A-7ACE-F448-BB4E-4D9AA88FABA4}"/>
              </a:ext>
            </a:extLst>
          </p:cNvPr>
          <p:cNvSpPr txBox="1"/>
          <p:nvPr/>
        </p:nvSpPr>
        <p:spPr>
          <a:xfrm>
            <a:off x="2194016" y="4882186"/>
            <a:ext cx="246380" cy="184666"/>
          </a:xfrm>
          <a:prstGeom prst="rect">
            <a:avLst/>
          </a:prstGeom>
        </p:spPr>
        <p:txBody>
          <a:bodyPr vert="horz" wrap="square" lIns="0" tIns="0" rIns="0" bIns="0" rtlCol="0">
            <a:spAutoFit/>
          </a:bodyPr>
          <a:lstStyle/>
          <a:p>
            <a:pPr algn="ctr">
              <a:spcBef>
                <a:spcPts val="133"/>
              </a:spcBef>
            </a:pPr>
            <a:r>
              <a:rPr lang="en-GB" sz="1200" spc="-7" dirty="0">
                <a:latin typeface="Arial"/>
                <a:cs typeface="Arial"/>
              </a:rPr>
              <a:t>8</a:t>
            </a:r>
            <a:endParaRPr lang="en-GB" sz="1200" dirty="0">
              <a:latin typeface="Arial"/>
              <a:cs typeface="Arial"/>
            </a:endParaRPr>
          </a:p>
        </p:txBody>
      </p:sp>
      <p:sp>
        <p:nvSpPr>
          <p:cNvPr id="84" name="object 34">
            <a:extLst>
              <a:ext uri="{FF2B5EF4-FFF2-40B4-BE49-F238E27FC236}">
                <a16:creationId xmlns="" xmlns:a16="http://schemas.microsoft.com/office/drawing/2014/main" id="{C6766750-978B-034A-97BB-9CF5D13DF614}"/>
              </a:ext>
            </a:extLst>
          </p:cNvPr>
          <p:cNvSpPr txBox="1"/>
          <p:nvPr/>
        </p:nvSpPr>
        <p:spPr>
          <a:xfrm>
            <a:off x="1914616" y="4882186"/>
            <a:ext cx="246380" cy="184666"/>
          </a:xfrm>
          <a:prstGeom prst="rect">
            <a:avLst/>
          </a:prstGeom>
        </p:spPr>
        <p:txBody>
          <a:bodyPr vert="horz" wrap="square" lIns="0" tIns="0" rIns="0" bIns="0" rtlCol="0">
            <a:spAutoFit/>
          </a:bodyPr>
          <a:lstStyle/>
          <a:p>
            <a:pPr algn="ctr">
              <a:spcBef>
                <a:spcPts val="133"/>
              </a:spcBef>
            </a:pPr>
            <a:r>
              <a:rPr lang="en-GB" sz="1200" spc="-7" dirty="0">
                <a:latin typeface="Arial"/>
                <a:cs typeface="Arial"/>
              </a:rPr>
              <a:t>6</a:t>
            </a:r>
            <a:endParaRPr lang="en-GB" sz="1200" dirty="0">
              <a:latin typeface="Arial"/>
              <a:cs typeface="Arial"/>
            </a:endParaRPr>
          </a:p>
        </p:txBody>
      </p:sp>
      <p:sp>
        <p:nvSpPr>
          <p:cNvPr id="85" name="object 34">
            <a:extLst>
              <a:ext uri="{FF2B5EF4-FFF2-40B4-BE49-F238E27FC236}">
                <a16:creationId xmlns="" xmlns:a16="http://schemas.microsoft.com/office/drawing/2014/main" id="{4664662B-BACB-934E-84AF-4C43736DD172}"/>
              </a:ext>
            </a:extLst>
          </p:cNvPr>
          <p:cNvSpPr txBox="1"/>
          <p:nvPr/>
        </p:nvSpPr>
        <p:spPr>
          <a:xfrm>
            <a:off x="1641566" y="4882186"/>
            <a:ext cx="246380" cy="184666"/>
          </a:xfrm>
          <a:prstGeom prst="rect">
            <a:avLst/>
          </a:prstGeom>
        </p:spPr>
        <p:txBody>
          <a:bodyPr vert="horz" wrap="square" lIns="0" tIns="0" rIns="0" bIns="0" rtlCol="0">
            <a:spAutoFit/>
          </a:bodyPr>
          <a:lstStyle/>
          <a:p>
            <a:pPr algn="ctr">
              <a:spcBef>
                <a:spcPts val="133"/>
              </a:spcBef>
            </a:pPr>
            <a:r>
              <a:rPr lang="en-GB" sz="1200" spc="-7" dirty="0">
                <a:latin typeface="Arial"/>
                <a:cs typeface="Arial"/>
              </a:rPr>
              <a:t>4</a:t>
            </a:r>
            <a:endParaRPr lang="en-GB" sz="1200" dirty="0">
              <a:latin typeface="Arial"/>
              <a:cs typeface="Arial"/>
            </a:endParaRPr>
          </a:p>
        </p:txBody>
      </p:sp>
      <p:sp>
        <p:nvSpPr>
          <p:cNvPr id="86" name="object 34">
            <a:extLst>
              <a:ext uri="{FF2B5EF4-FFF2-40B4-BE49-F238E27FC236}">
                <a16:creationId xmlns="" xmlns:a16="http://schemas.microsoft.com/office/drawing/2014/main" id="{A615FA39-E76F-D941-A403-CD188DA204C8}"/>
              </a:ext>
            </a:extLst>
          </p:cNvPr>
          <p:cNvSpPr txBox="1"/>
          <p:nvPr/>
        </p:nvSpPr>
        <p:spPr>
          <a:xfrm>
            <a:off x="6885117" y="4882186"/>
            <a:ext cx="246380" cy="184666"/>
          </a:xfrm>
          <a:prstGeom prst="rect">
            <a:avLst/>
          </a:prstGeom>
        </p:spPr>
        <p:txBody>
          <a:bodyPr vert="horz" wrap="square" lIns="0" tIns="0" rIns="0" bIns="0" rtlCol="0">
            <a:spAutoFit/>
          </a:bodyPr>
          <a:lstStyle/>
          <a:p>
            <a:pPr algn="ctr">
              <a:spcBef>
                <a:spcPts val="133"/>
              </a:spcBef>
            </a:pPr>
            <a:r>
              <a:rPr lang="en-GB" sz="1200" spc="-7" dirty="0">
                <a:latin typeface="Arial"/>
                <a:cs typeface="Arial"/>
              </a:rPr>
              <a:t>0</a:t>
            </a:r>
            <a:endParaRPr lang="en-GB" sz="1200" dirty="0">
              <a:latin typeface="Arial"/>
              <a:cs typeface="Arial"/>
            </a:endParaRPr>
          </a:p>
        </p:txBody>
      </p:sp>
      <p:sp>
        <p:nvSpPr>
          <p:cNvPr id="87" name="object 34">
            <a:extLst>
              <a:ext uri="{FF2B5EF4-FFF2-40B4-BE49-F238E27FC236}">
                <a16:creationId xmlns="" xmlns:a16="http://schemas.microsoft.com/office/drawing/2014/main" id="{60AD1915-7E49-D949-BB79-0079910222F5}"/>
              </a:ext>
            </a:extLst>
          </p:cNvPr>
          <p:cNvSpPr txBox="1"/>
          <p:nvPr/>
        </p:nvSpPr>
        <p:spPr>
          <a:xfrm>
            <a:off x="7165756" y="4882186"/>
            <a:ext cx="246380" cy="184666"/>
          </a:xfrm>
          <a:prstGeom prst="rect">
            <a:avLst/>
          </a:prstGeom>
        </p:spPr>
        <p:txBody>
          <a:bodyPr vert="horz" wrap="square" lIns="0" tIns="0" rIns="0" bIns="0" rtlCol="0">
            <a:spAutoFit/>
          </a:bodyPr>
          <a:lstStyle/>
          <a:p>
            <a:pPr algn="ctr">
              <a:spcBef>
                <a:spcPts val="133"/>
              </a:spcBef>
            </a:pPr>
            <a:r>
              <a:rPr lang="en-GB" sz="1200" spc="-7" dirty="0">
                <a:latin typeface="Arial"/>
                <a:cs typeface="Arial"/>
              </a:rPr>
              <a:t>2</a:t>
            </a:r>
            <a:endParaRPr lang="en-GB" sz="1200" dirty="0">
              <a:latin typeface="Arial"/>
              <a:cs typeface="Arial"/>
            </a:endParaRPr>
          </a:p>
        </p:txBody>
      </p:sp>
      <p:sp>
        <p:nvSpPr>
          <p:cNvPr id="88" name="object 47">
            <a:extLst>
              <a:ext uri="{FF2B5EF4-FFF2-40B4-BE49-F238E27FC236}">
                <a16:creationId xmlns="" xmlns:a16="http://schemas.microsoft.com/office/drawing/2014/main" id="{7E15C95C-C7C1-4C4E-B9D0-4CCA643A50E2}"/>
              </a:ext>
            </a:extLst>
          </p:cNvPr>
          <p:cNvSpPr txBox="1"/>
          <p:nvPr/>
        </p:nvSpPr>
        <p:spPr>
          <a:xfrm>
            <a:off x="6932922" y="5116552"/>
            <a:ext cx="4789593" cy="196635"/>
          </a:xfrm>
          <a:prstGeom prst="rect">
            <a:avLst/>
          </a:prstGeom>
        </p:spPr>
        <p:txBody>
          <a:bodyPr vert="horz" wrap="square" lIns="0" tIns="16933" rIns="0" bIns="0" rtlCol="0">
            <a:spAutoFit/>
          </a:bodyPr>
          <a:lstStyle/>
          <a:p>
            <a:pPr marR="36406" algn="ctr">
              <a:lnSpc>
                <a:spcPts val="1367"/>
              </a:lnSpc>
            </a:pPr>
            <a:r>
              <a:rPr lang="en-GB" sz="1200" b="1" dirty="0">
                <a:latin typeface="Arial"/>
                <a:cs typeface="Arial"/>
              </a:rPr>
              <a:t>Time</a:t>
            </a:r>
            <a:r>
              <a:rPr lang="en-GB" sz="1200" b="1" spc="-33" dirty="0">
                <a:latin typeface="Arial"/>
                <a:cs typeface="Arial"/>
              </a:rPr>
              <a:t> </a:t>
            </a:r>
            <a:r>
              <a:rPr lang="en-GB" sz="1200" b="1" dirty="0">
                <a:latin typeface="Arial"/>
                <a:cs typeface="Arial"/>
              </a:rPr>
              <a:t>from</a:t>
            </a:r>
            <a:r>
              <a:rPr lang="en-GB" sz="1200" b="1" spc="-33" dirty="0">
                <a:latin typeface="Arial"/>
                <a:cs typeface="Arial"/>
              </a:rPr>
              <a:t> </a:t>
            </a:r>
            <a:r>
              <a:rPr lang="en-GB" sz="1200" b="1" dirty="0">
                <a:latin typeface="Arial"/>
                <a:cs typeface="Arial"/>
              </a:rPr>
              <a:t>randomisation</a:t>
            </a:r>
            <a:r>
              <a:rPr lang="en-GB" sz="1200" b="1" spc="-47" dirty="0">
                <a:latin typeface="Arial"/>
                <a:cs typeface="Arial"/>
              </a:rPr>
              <a:t> </a:t>
            </a:r>
            <a:r>
              <a:rPr lang="en-GB" sz="1200" b="1" dirty="0">
                <a:latin typeface="Arial"/>
                <a:cs typeface="Arial"/>
              </a:rPr>
              <a:t>(months)</a:t>
            </a:r>
            <a:endParaRPr lang="en-GB" sz="1200" dirty="0">
              <a:latin typeface="Arial"/>
              <a:cs typeface="Arial"/>
            </a:endParaRPr>
          </a:p>
        </p:txBody>
      </p:sp>
      <p:sp>
        <p:nvSpPr>
          <p:cNvPr id="89" name="object 34">
            <a:extLst>
              <a:ext uri="{FF2B5EF4-FFF2-40B4-BE49-F238E27FC236}">
                <a16:creationId xmlns="" xmlns:a16="http://schemas.microsoft.com/office/drawing/2014/main" id="{867E1583-F7FE-0747-8FC3-A1F1AC0C33E9}"/>
              </a:ext>
            </a:extLst>
          </p:cNvPr>
          <p:cNvSpPr txBox="1"/>
          <p:nvPr/>
        </p:nvSpPr>
        <p:spPr>
          <a:xfrm>
            <a:off x="11514732" y="4882186"/>
            <a:ext cx="246380" cy="184666"/>
          </a:xfrm>
          <a:prstGeom prst="rect">
            <a:avLst/>
          </a:prstGeom>
        </p:spPr>
        <p:txBody>
          <a:bodyPr vert="horz" wrap="square" lIns="0" tIns="0" rIns="0" bIns="0" rtlCol="0">
            <a:spAutoFit/>
          </a:bodyPr>
          <a:lstStyle/>
          <a:p>
            <a:pPr algn="ctr">
              <a:spcBef>
                <a:spcPts val="133"/>
              </a:spcBef>
            </a:pPr>
            <a:r>
              <a:rPr lang="en-GB" sz="1200" spc="-7" dirty="0">
                <a:latin typeface="Arial"/>
                <a:cs typeface="Arial"/>
              </a:rPr>
              <a:t>34</a:t>
            </a:r>
            <a:endParaRPr lang="en-GB" sz="1200" dirty="0">
              <a:latin typeface="Arial"/>
              <a:cs typeface="Arial"/>
            </a:endParaRPr>
          </a:p>
        </p:txBody>
      </p:sp>
      <p:sp>
        <p:nvSpPr>
          <p:cNvPr id="90" name="object 34">
            <a:extLst>
              <a:ext uri="{FF2B5EF4-FFF2-40B4-BE49-F238E27FC236}">
                <a16:creationId xmlns="" xmlns:a16="http://schemas.microsoft.com/office/drawing/2014/main" id="{133135D5-4A9F-1444-ACD2-70BB78252309}"/>
              </a:ext>
            </a:extLst>
          </p:cNvPr>
          <p:cNvSpPr txBox="1"/>
          <p:nvPr/>
        </p:nvSpPr>
        <p:spPr>
          <a:xfrm>
            <a:off x="11257557" y="4882186"/>
            <a:ext cx="246380" cy="184666"/>
          </a:xfrm>
          <a:prstGeom prst="rect">
            <a:avLst/>
          </a:prstGeom>
        </p:spPr>
        <p:txBody>
          <a:bodyPr vert="horz" wrap="square" lIns="0" tIns="0" rIns="0" bIns="0" rtlCol="0">
            <a:spAutoFit/>
          </a:bodyPr>
          <a:lstStyle/>
          <a:p>
            <a:pPr algn="ctr">
              <a:spcBef>
                <a:spcPts val="133"/>
              </a:spcBef>
            </a:pPr>
            <a:r>
              <a:rPr lang="en-GB" sz="1200" spc="-7" dirty="0">
                <a:latin typeface="Arial"/>
                <a:cs typeface="Arial"/>
              </a:rPr>
              <a:t>32</a:t>
            </a:r>
            <a:endParaRPr lang="en-GB" sz="1200" dirty="0">
              <a:latin typeface="Arial"/>
              <a:cs typeface="Arial"/>
            </a:endParaRPr>
          </a:p>
        </p:txBody>
      </p:sp>
      <p:sp>
        <p:nvSpPr>
          <p:cNvPr id="91" name="object 34">
            <a:extLst>
              <a:ext uri="{FF2B5EF4-FFF2-40B4-BE49-F238E27FC236}">
                <a16:creationId xmlns="" xmlns:a16="http://schemas.microsoft.com/office/drawing/2014/main" id="{692ADE60-D7ED-EF43-94FB-4F4DA869BAD7}"/>
              </a:ext>
            </a:extLst>
          </p:cNvPr>
          <p:cNvSpPr txBox="1"/>
          <p:nvPr/>
        </p:nvSpPr>
        <p:spPr>
          <a:xfrm>
            <a:off x="10978157" y="4882186"/>
            <a:ext cx="246380" cy="184666"/>
          </a:xfrm>
          <a:prstGeom prst="rect">
            <a:avLst/>
          </a:prstGeom>
        </p:spPr>
        <p:txBody>
          <a:bodyPr vert="horz" wrap="square" lIns="0" tIns="0" rIns="0" bIns="0" rtlCol="0">
            <a:spAutoFit/>
          </a:bodyPr>
          <a:lstStyle/>
          <a:p>
            <a:pPr algn="ctr">
              <a:spcBef>
                <a:spcPts val="133"/>
              </a:spcBef>
            </a:pPr>
            <a:r>
              <a:rPr lang="en-GB" sz="1200" spc="-7" dirty="0">
                <a:latin typeface="Arial"/>
                <a:cs typeface="Arial"/>
              </a:rPr>
              <a:t>30</a:t>
            </a:r>
            <a:endParaRPr lang="en-GB" sz="1200" dirty="0">
              <a:latin typeface="Arial"/>
              <a:cs typeface="Arial"/>
            </a:endParaRPr>
          </a:p>
        </p:txBody>
      </p:sp>
      <p:sp>
        <p:nvSpPr>
          <p:cNvPr id="92" name="object 34">
            <a:extLst>
              <a:ext uri="{FF2B5EF4-FFF2-40B4-BE49-F238E27FC236}">
                <a16:creationId xmlns="" xmlns:a16="http://schemas.microsoft.com/office/drawing/2014/main" id="{C9CA71DB-A8E8-6342-8820-7F2A95C22BE2}"/>
              </a:ext>
            </a:extLst>
          </p:cNvPr>
          <p:cNvSpPr txBox="1"/>
          <p:nvPr/>
        </p:nvSpPr>
        <p:spPr>
          <a:xfrm>
            <a:off x="10711457" y="4882186"/>
            <a:ext cx="246380" cy="184666"/>
          </a:xfrm>
          <a:prstGeom prst="rect">
            <a:avLst/>
          </a:prstGeom>
        </p:spPr>
        <p:txBody>
          <a:bodyPr vert="horz" wrap="square" lIns="0" tIns="0" rIns="0" bIns="0" rtlCol="0">
            <a:spAutoFit/>
          </a:bodyPr>
          <a:lstStyle/>
          <a:p>
            <a:pPr algn="ctr">
              <a:spcBef>
                <a:spcPts val="133"/>
              </a:spcBef>
            </a:pPr>
            <a:r>
              <a:rPr lang="en-GB" sz="1200" spc="-7" dirty="0">
                <a:latin typeface="Arial"/>
                <a:cs typeface="Arial"/>
              </a:rPr>
              <a:t>28</a:t>
            </a:r>
            <a:endParaRPr lang="en-GB" sz="1200" dirty="0">
              <a:latin typeface="Arial"/>
              <a:cs typeface="Arial"/>
            </a:endParaRPr>
          </a:p>
        </p:txBody>
      </p:sp>
      <p:sp>
        <p:nvSpPr>
          <p:cNvPr id="93" name="object 34">
            <a:extLst>
              <a:ext uri="{FF2B5EF4-FFF2-40B4-BE49-F238E27FC236}">
                <a16:creationId xmlns="" xmlns:a16="http://schemas.microsoft.com/office/drawing/2014/main" id="{911AB897-7786-D74D-98B3-46246B127C33}"/>
              </a:ext>
            </a:extLst>
          </p:cNvPr>
          <p:cNvSpPr txBox="1"/>
          <p:nvPr/>
        </p:nvSpPr>
        <p:spPr>
          <a:xfrm>
            <a:off x="10432057" y="4882186"/>
            <a:ext cx="246380" cy="184666"/>
          </a:xfrm>
          <a:prstGeom prst="rect">
            <a:avLst/>
          </a:prstGeom>
        </p:spPr>
        <p:txBody>
          <a:bodyPr vert="horz" wrap="square" lIns="0" tIns="0" rIns="0" bIns="0" rtlCol="0">
            <a:spAutoFit/>
          </a:bodyPr>
          <a:lstStyle/>
          <a:p>
            <a:pPr algn="ctr">
              <a:spcBef>
                <a:spcPts val="133"/>
              </a:spcBef>
            </a:pPr>
            <a:r>
              <a:rPr lang="en-GB" sz="1200" spc="-7" dirty="0">
                <a:latin typeface="Arial"/>
                <a:cs typeface="Arial"/>
              </a:rPr>
              <a:t>26</a:t>
            </a:r>
            <a:endParaRPr lang="en-GB" sz="1200" dirty="0">
              <a:latin typeface="Arial"/>
              <a:cs typeface="Arial"/>
            </a:endParaRPr>
          </a:p>
        </p:txBody>
      </p:sp>
      <p:sp>
        <p:nvSpPr>
          <p:cNvPr id="94" name="object 34">
            <a:extLst>
              <a:ext uri="{FF2B5EF4-FFF2-40B4-BE49-F238E27FC236}">
                <a16:creationId xmlns="" xmlns:a16="http://schemas.microsoft.com/office/drawing/2014/main" id="{5E5CD210-52BE-4343-8DDA-12FC9C3E4DD4}"/>
              </a:ext>
            </a:extLst>
          </p:cNvPr>
          <p:cNvSpPr txBox="1"/>
          <p:nvPr/>
        </p:nvSpPr>
        <p:spPr>
          <a:xfrm>
            <a:off x="10165357" y="4882186"/>
            <a:ext cx="246380" cy="184666"/>
          </a:xfrm>
          <a:prstGeom prst="rect">
            <a:avLst/>
          </a:prstGeom>
        </p:spPr>
        <p:txBody>
          <a:bodyPr vert="horz" wrap="square" lIns="0" tIns="0" rIns="0" bIns="0" rtlCol="0">
            <a:spAutoFit/>
          </a:bodyPr>
          <a:lstStyle/>
          <a:p>
            <a:pPr algn="ctr">
              <a:spcBef>
                <a:spcPts val="133"/>
              </a:spcBef>
            </a:pPr>
            <a:r>
              <a:rPr lang="en-GB" sz="1200" spc="-7" dirty="0">
                <a:latin typeface="Arial"/>
                <a:cs typeface="Arial"/>
              </a:rPr>
              <a:t>24</a:t>
            </a:r>
            <a:endParaRPr lang="en-GB" sz="1200" dirty="0">
              <a:latin typeface="Arial"/>
              <a:cs typeface="Arial"/>
            </a:endParaRPr>
          </a:p>
        </p:txBody>
      </p:sp>
      <p:sp>
        <p:nvSpPr>
          <p:cNvPr id="95" name="object 34">
            <a:extLst>
              <a:ext uri="{FF2B5EF4-FFF2-40B4-BE49-F238E27FC236}">
                <a16:creationId xmlns="" xmlns:a16="http://schemas.microsoft.com/office/drawing/2014/main" id="{88595EC4-E559-B44E-8C2A-BBAB5930551D}"/>
              </a:ext>
            </a:extLst>
          </p:cNvPr>
          <p:cNvSpPr txBox="1"/>
          <p:nvPr/>
        </p:nvSpPr>
        <p:spPr>
          <a:xfrm>
            <a:off x="9892307" y="4882186"/>
            <a:ext cx="246380" cy="184666"/>
          </a:xfrm>
          <a:prstGeom prst="rect">
            <a:avLst/>
          </a:prstGeom>
        </p:spPr>
        <p:txBody>
          <a:bodyPr vert="horz" wrap="square" lIns="0" tIns="0" rIns="0" bIns="0" rtlCol="0">
            <a:spAutoFit/>
          </a:bodyPr>
          <a:lstStyle/>
          <a:p>
            <a:pPr algn="ctr">
              <a:spcBef>
                <a:spcPts val="133"/>
              </a:spcBef>
            </a:pPr>
            <a:r>
              <a:rPr lang="en-GB" sz="1200" spc="-7" dirty="0">
                <a:latin typeface="Arial"/>
                <a:cs typeface="Arial"/>
              </a:rPr>
              <a:t>22</a:t>
            </a:r>
            <a:endParaRPr lang="en-GB" sz="1200" dirty="0">
              <a:latin typeface="Arial"/>
              <a:cs typeface="Arial"/>
            </a:endParaRPr>
          </a:p>
        </p:txBody>
      </p:sp>
      <p:sp>
        <p:nvSpPr>
          <p:cNvPr id="96" name="object 34">
            <a:extLst>
              <a:ext uri="{FF2B5EF4-FFF2-40B4-BE49-F238E27FC236}">
                <a16:creationId xmlns="" xmlns:a16="http://schemas.microsoft.com/office/drawing/2014/main" id="{8C85A6A4-64F7-8E42-8688-6657E0F4AD37}"/>
              </a:ext>
            </a:extLst>
          </p:cNvPr>
          <p:cNvSpPr txBox="1"/>
          <p:nvPr/>
        </p:nvSpPr>
        <p:spPr>
          <a:xfrm>
            <a:off x="9625607" y="4882186"/>
            <a:ext cx="246380" cy="184666"/>
          </a:xfrm>
          <a:prstGeom prst="rect">
            <a:avLst/>
          </a:prstGeom>
        </p:spPr>
        <p:txBody>
          <a:bodyPr vert="horz" wrap="square" lIns="0" tIns="0" rIns="0" bIns="0" rtlCol="0">
            <a:spAutoFit/>
          </a:bodyPr>
          <a:lstStyle/>
          <a:p>
            <a:pPr algn="ctr">
              <a:spcBef>
                <a:spcPts val="133"/>
              </a:spcBef>
            </a:pPr>
            <a:r>
              <a:rPr lang="en-GB" sz="1200" spc="-7" dirty="0">
                <a:latin typeface="Arial"/>
                <a:cs typeface="Arial"/>
              </a:rPr>
              <a:t>20</a:t>
            </a:r>
            <a:endParaRPr lang="en-GB" sz="1200" dirty="0">
              <a:latin typeface="Arial"/>
              <a:cs typeface="Arial"/>
            </a:endParaRPr>
          </a:p>
        </p:txBody>
      </p:sp>
      <p:sp>
        <p:nvSpPr>
          <p:cNvPr id="97" name="object 34">
            <a:extLst>
              <a:ext uri="{FF2B5EF4-FFF2-40B4-BE49-F238E27FC236}">
                <a16:creationId xmlns="" xmlns:a16="http://schemas.microsoft.com/office/drawing/2014/main" id="{809F00A8-1F92-0E4F-9D2F-08B66D590B22}"/>
              </a:ext>
            </a:extLst>
          </p:cNvPr>
          <p:cNvSpPr txBox="1"/>
          <p:nvPr/>
        </p:nvSpPr>
        <p:spPr>
          <a:xfrm>
            <a:off x="9343032" y="4882186"/>
            <a:ext cx="246380" cy="184666"/>
          </a:xfrm>
          <a:prstGeom prst="rect">
            <a:avLst/>
          </a:prstGeom>
        </p:spPr>
        <p:txBody>
          <a:bodyPr vert="horz" wrap="square" lIns="0" tIns="0" rIns="0" bIns="0" rtlCol="0">
            <a:spAutoFit/>
          </a:bodyPr>
          <a:lstStyle/>
          <a:p>
            <a:pPr algn="ctr">
              <a:spcBef>
                <a:spcPts val="133"/>
              </a:spcBef>
            </a:pPr>
            <a:r>
              <a:rPr lang="en-GB" sz="1200" spc="-7" dirty="0">
                <a:latin typeface="Arial"/>
                <a:cs typeface="Arial"/>
              </a:rPr>
              <a:t>18</a:t>
            </a:r>
            <a:endParaRPr lang="en-GB" sz="1200" dirty="0">
              <a:latin typeface="Arial"/>
              <a:cs typeface="Arial"/>
            </a:endParaRPr>
          </a:p>
        </p:txBody>
      </p:sp>
      <p:sp>
        <p:nvSpPr>
          <p:cNvPr id="98" name="object 34">
            <a:extLst>
              <a:ext uri="{FF2B5EF4-FFF2-40B4-BE49-F238E27FC236}">
                <a16:creationId xmlns="" xmlns:a16="http://schemas.microsoft.com/office/drawing/2014/main" id="{3873802C-D599-154F-A423-C9F27EB23828}"/>
              </a:ext>
            </a:extLst>
          </p:cNvPr>
          <p:cNvSpPr txBox="1"/>
          <p:nvPr/>
        </p:nvSpPr>
        <p:spPr>
          <a:xfrm>
            <a:off x="9066807" y="4882186"/>
            <a:ext cx="246380" cy="184666"/>
          </a:xfrm>
          <a:prstGeom prst="rect">
            <a:avLst/>
          </a:prstGeom>
        </p:spPr>
        <p:txBody>
          <a:bodyPr vert="horz" wrap="square" lIns="0" tIns="0" rIns="0" bIns="0" rtlCol="0">
            <a:spAutoFit/>
          </a:bodyPr>
          <a:lstStyle/>
          <a:p>
            <a:pPr algn="ctr">
              <a:spcBef>
                <a:spcPts val="133"/>
              </a:spcBef>
            </a:pPr>
            <a:r>
              <a:rPr lang="en-GB" sz="1200" spc="-7" dirty="0">
                <a:latin typeface="Arial"/>
                <a:cs typeface="Arial"/>
              </a:rPr>
              <a:t>16</a:t>
            </a:r>
            <a:endParaRPr lang="en-GB" sz="1200" dirty="0">
              <a:latin typeface="Arial"/>
              <a:cs typeface="Arial"/>
            </a:endParaRPr>
          </a:p>
        </p:txBody>
      </p:sp>
      <p:sp>
        <p:nvSpPr>
          <p:cNvPr id="99" name="object 34">
            <a:extLst>
              <a:ext uri="{FF2B5EF4-FFF2-40B4-BE49-F238E27FC236}">
                <a16:creationId xmlns="" xmlns:a16="http://schemas.microsoft.com/office/drawing/2014/main" id="{96621837-341B-6243-A198-4C13879B265A}"/>
              </a:ext>
            </a:extLst>
          </p:cNvPr>
          <p:cNvSpPr txBox="1"/>
          <p:nvPr/>
        </p:nvSpPr>
        <p:spPr>
          <a:xfrm>
            <a:off x="8787407" y="4882186"/>
            <a:ext cx="246380" cy="184666"/>
          </a:xfrm>
          <a:prstGeom prst="rect">
            <a:avLst/>
          </a:prstGeom>
        </p:spPr>
        <p:txBody>
          <a:bodyPr vert="horz" wrap="square" lIns="0" tIns="0" rIns="0" bIns="0" rtlCol="0">
            <a:spAutoFit/>
          </a:bodyPr>
          <a:lstStyle/>
          <a:p>
            <a:pPr algn="ctr">
              <a:spcBef>
                <a:spcPts val="133"/>
              </a:spcBef>
            </a:pPr>
            <a:r>
              <a:rPr lang="en-GB" sz="1200" spc="-7" dirty="0">
                <a:latin typeface="Arial"/>
                <a:cs typeface="Arial"/>
              </a:rPr>
              <a:t>14</a:t>
            </a:r>
            <a:endParaRPr lang="en-GB" sz="1200" dirty="0">
              <a:latin typeface="Arial"/>
              <a:cs typeface="Arial"/>
            </a:endParaRPr>
          </a:p>
        </p:txBody>
      </p:sp>
      <p:sp>
        <p:nvSpPr>
          <p:cNvPr id="100" name="object 34">
            <a:extLst>
              <a:ext uri="{FF2B5EF4-FFF2-40B4-BE49-F238E27FC236}">
                <a16:creationId xmlns="" xmlns:a16="http://schemas.microsoft.com/office/drawing/2014/main" id="{BE6C5A8B-CFCB-5845-B24D-CD418A2DD293}"/>
              </a:ext>
            </a:extLst>
          </p:cNvPr>
          <p:cNvSpPr txBox="1"/>
          <p:nvPr/>
        </p:nvSpPr>
        <p:spPr>
          <a:xfrm>
            <a:off x="8523882" y="4882186"/>
            <a:ext cx="246380" cy="184666"/>
          </a:xfrm>
          <a:prstGeom prst="rect">
            <a:avLst/>
          </a:prstGeom>
        </p:spPr>
        <p:txBody>
          <a:bodyPr vert="horz" wrap="square" lIns="0" tIns="0" rIns="0" bIns="0" rtlCol="0">
            <a:spAutoFit/>
          </a:bodyPr>
          <a:lstStyle/>
          <a:p>
            <a:pPr algn="ctr">
              <a:spcBef>
                <a:spcPts val="133"/>
              </a:spcBef>
            </a:pPr>
            <a:r>
              <a:rPr lang="en-GB" sz="1200" spc="-7" dirty="0">
                <a:latin typeface="Arial"/>
                <a:cs typeface="Arial"/>
              </a:rPr>
              <a:t>12</a:t>
            </a:r>
            <a:endParaRPr lang="en-GB" sz="1200" dirty="0">
              <a:latin typeface="Arial"/>
              <a:cs typeface="Arial"/>
            </a:endParaRPr>
          </a:p>
        </p:txBody>
      </p:sp>
      <p:sp>
        <p:nvSpPr>
          <p:cNvPr id="101" name="object 34">
            <a:extLst>
              <a:ext uri="{FF2B5EF4-FFF2-40B4-BE49-F238E27FC236}">
                <a16:creationId xmlns="" xmlns:a16="http://schemas.microsoft.com/office/drawing/2014/main" id="{DDB3D210-A0F4-5B4D-B82D-4129B6082AD6}"/>
              </a:ext>
            </a:extLst>
          </p:cNvPr>
          <p:cNvSpPr txBox="1"/>
          <p:nvPr/>
        </p:nvSpPr>
        <p:spPr>
          <a:xfrm>
            <a:off x="8254007" y="4882186"/>
            <a:ext cx="246380" cy="184666"/>
          </a:xfrm>
          <a:prstGeom prst="rect">
            <a:avLst/>
          </a:prstGeom>
        </p:spPr>
        <p:txBody>
          <a:bodyPr vert="horz" wrap="square" lIns="0" tIns="0" rIns="0" bIns="0" rtlCol="0">
            <a:spAutoFit/>
          </a:bodyPr>
          <a:lstStyle/>
          <a:p>
            <a:pPr algn="ctr">
              <a:spcBef>
                <a:spcPts val="133"/>
              </a:spcBef>
            </a:pPr>
            <a:r>
              <a:rPr lang="en-GB" sz="1200" spc="-7" dirty="0">
                <a:latin typeface="Arial"/>
                <a:cs typeface="Arial"/>
              </a:rPr>
              <a:t>10</a:t>
            </a:r>
            <a:endParaRPr lang="en-GB" sz="1200" dirty="0">
              <a:latin typeface="Arial"/>
              <a:cs typeface="Arial"/>
            </a:endParaRPr>
          </a:p>
        </p:txBody>
      </p:sp>
      <p:sp>
        <p:nvSpPr>
          <p:cNvPr id="102" name="object 34">
            <a:extLst>
              <a:ext uri="{FF2B5EF4-FFF2-40B4-BE49-F238E27FC236}">
                <a16:creationId xmlns="" xmlns:a16="http://schemas.microsoft.com/office/drawing/2014/main" id="{7FEEC6E3-DAA8-904C-80D3-83A3AF6E213F}"/>
              </a:ext>
            </a:extLst>
          </p:cNvPr>
          <p:cNvSpPr txBox="1"/>
          <p:nvPr/>
        </p:nvSpPr>
        <p:spPr>
          <a:xfrm>
            <a:off x="7977782" y="4882186"/>
            <a:ext cx="246380" cy="184666"/>
          </a:xfrm>
          <a:prstGeom prst="rect">
            <a:avLst/>
          </a:prstGeom>
        </p:spPr>
        <p:txBody>
          <a:bodyPr vert="horz" wrap="square" lIns="0" tIns="0" rIns="0" bIns="0" rtlCol="0">
            <a:spAutoFit/>
          </a:bodyPr>
          <a:lstStyle/>
          <a:p>
            <a:pPr algn="ctr">
              <a:spcBef>
                <a:spcPts val="133"/>
              </a:spcBef>
            </a:pPr>
            <a:r>
              <a:rPr lang="en-GB" sz="1200" spc="-7" dirty="0">
                <a:latin typeface="Arial"/>
                <a:cs typeface="Arial"/>
              </a:rPr>
              <a:t>8</a:t>
            </a:r>
            <a:endParaRPr lang="en-GB" sz="1200" dirty="0">
              <a:latin typeface="Arial"/>
              <a:cs typeface="Arial"/>
            </a:endParaRPr>
          </a:p>
        </p:txBody>
      </p:sp>
      <p:sp>
        <p:nvSpPr>
          <p:cNvPr id="103" name="object 34">
            <a:extLst>
              <a:ext uri="{FF2B5EF4-FFF2-40B4-BE49-F238E27FC236}">
                <a16:creationId xmlns="" xmlns:a16="http://schemas.microsoft.com/office/drawing/2014/main" id="{7B0B8FE9-8E66-114F-90CC-DB1E0D7AFE75}"/>
              </a:ext>
            </a:extLst>
          </p:cNvPr>
          <p:cNvSpPr txBox="1"/>
          <p:nvPr/>
        </p:nvSpPr>
        <p:spPr>
          <a:xfrm>
            <a:off x="7698382" y="4882186"/>
            <a:ext cx="246380" cy="184666"/>
          </a:xfrm>
          <a:prstGeom prst="rect">
            <a:avLst/>
          </a:prstGeom>
        </p:spPr>
        <p:txBody>
          <a:bodyPr vert="horz" wrap="square" lIns="0" tIns="0" rIns="0" bIns="0" rtlCol="0">
            <a:spAutoFit/>
          </a:bodyPr>
          <a:lstStyle/>
          <a:p>
            <a:pPr algn="ctr">
              <a:spcBef>
                <a:spcPts val="133"/>
              </a:spcBef>
            </a:pPr>
            <a:r>
              <a:rPr lang="en-GB" sz="1200" spc="-7" dirty="0">
                <a:latin typeface="Arial"/>
                <a:cs typeface="Arial"/>
              </a:rPr>
              <a:t>6</a:t>
            </a:r>
            <a:endParaRPr lang="en-GB" sz="1200" dirty="0">
              <a:latin typeface="Arial"/>
              <a:cs typeface="Arial"/>
            </a:endParaRPr>
          </a:p>
        </p:txBody>
      </p:sp>
      <p:sp>
        <p:nvSpPr>
          <p:cNvPr id="104" name="object 34">
            <a:extLst>
              <a:ext uri="{FF2B5EF4-FFF2-40B4-BE49-F238E27FC236}">
                <a16:creationId xmlns="" xmlns:a16="http://schemas.microsoft.com/office/drawing/2014/main" id="{C9375B07-68D8-374A-92B1-75DF7FA46F26}"/>
              </a:ext>
            </a:extLst>
          </p:cNvPr>
          <p:cNvSpPr txBox="1"/>
          <p:nvPr/>
        </p:nvSpPr>
        <p:spPr>
          <a:xfrm>
            <a:off x="7425332" y="4882186"/>
            <a:ext cx="246380" cy="184666"/>
          </a:xfrm>
          <a:prstGeom prst="rect">
            <a:avLst/>
          </a:prstGeom>
        </p:spPr>
        <p:txBody>
          <a:bodyPr vert="horz" wrap="square" lIns="0" tIns="0" rIns="0" bIns="0" rtlCol="0">
            <a:spAutoFit/>
          </a:bodyPr>
          <a:lstStyle/>
          <a:p>
            <a:pPr algn="ctr">
              <a:spcBef>
                <a:spcPts val="133"/>
              </a:spcBef>
            </a:pPr>
            <a:r>
              <a:rPr lang="en-GB" sz="1200" spc="-7" dirty="0">
                <a:latin typeface="Arial"/>
                <a:cs typeface="Arial"/>
              </a:rPr>
              <a:t>4</a:t>
            </a:r>
            <a:endParaRPr lang="en-GB" sz="1200" dirty="0">
              <a:latin typeface="Arial"/>
              <a:cs typeface="Arial"/>
            </a:endParaRPr>
          </a:p>
        </p:txBody>
      </p:sp>
      <p:graphicFrame>
        <p:nvGraphicFramePr>
          <p:cNvPr id="114" name="Table 3">
            <a:extLst>
              <a:ext uri="{FF2B5EF4-FFF2-40B4-BE49-F238E27FC236}">
                <a16:creationId xmlns="" xmlns:a16="http://schemas.microsoft.com/office/drawing/2014/main" id="{825D61DC-4992-AB4C-B0AF-A2814AB6B368}"/>
              </a:ext>
            </a:extLst>
          </p:cNvPr>
          <p:cNvGraphicFramePr>
            <a:graphicFrameLocks noGrp="1"/>
          </p:cNvGraphicFramePr>
          <p:nvPr>
            <p:extLst>
              <p:ext uri="{D42A27DB-BD31-4B8C-83A1-F6EECF244321}">
                <p14:modId xmlns:p14="http://schemas.microsoft.com/office/powerpoint/2010/main" val="1581475906"/>
              </p:ext>
            </p:extLst>
          </p:nvPr>
        </p:nvGraphicFramePr>
        <p:xfrm>
          <a:off x="72000" y="5339241"/>
          <a:ext cx="5947254" cy="638598"/>
        </p:xfrm>
        <a:graphic>
          <a:graphicData uri="http://schemas.openxmlformats.org/drawingml/2006/table">
            <a:tbl>
              <a:tblPr firstRow="1" bandRow="1">
                <a:tableStyleId>{2D5ABB26-0587-4C30-8999-92F81FD0307C}</a:tableStyleId>
              </a:tblPr>
              <a:tblGrid>
                <a:gridCol w="979200">
                  <a:extLst>
                    <a:ext uri="{9D8B030D-6E8A-4147-A177-3AD203B41FA5}">
                      <a16:colId xmlns="" xmlns:a16="http://schemas.microsoft.com/office/drawing/2014/main" val="2960600525"/>
                    </a:ext>
                  </a:extLst>
                </a:gridCol>
                <a:gridCol w="276003">
                  <a:extLst>
                    <a:ext uri="{9D8B030D-6E8A-4147-A177-3AD203B41FA5}">
                      <a16:colId xmlns="" xmlns:a16="http://schemas.microsoft.com/office/drawing/2014/main" val="168341198"/>
                    </a:ext>
                  </a:extLst>
                </a:gridCol>
                <a:gridCol w="276003">
                  <a:extLst>
                    <a:ext uri="{9D8B030D-6E8A-4147-A177-3AD203B41FA5}">
                      <a16:colId xmlns="" xmlns:a16="http://schemas.microsoft.com/office/drawing/2014/main" val="1723015493"/>
                    </a:ext>
                  </a:extLst>
                </a:gridCol>
                <a:gridCol w="276003">
                  <a:extLst>
                    <a:ext uri="{9D8B030D-6E8A-4147-A177-3AD203B41FA5}">
                      <a16:colId xmlns="" xmlns:a16="http://schemas.microsoft.com/office/drawing/2014/main" val="857254805"/>
                    </a:ext>
                  </a:extLst>
                </a:gridCol>
                <a:gridCol w="276003">
                  <a:extLst>
                    <a:ext uri="{9D8B030D-6E8A-4147-A177-3AD203B41FA5}">
                      <a16:colId xmlns="" xmlns:a16="http://schemas.microsoft.com/office/drawing/2014/main" val="2113696960"/>
                    </a:ext>
                  </a:extLst>
                </a:gridCol>
                <a:gridCol w="276003">
                  <a:extLst>
                    <a:ext uri="{9D8B030D-6E8A-4147-A177-3AD203B41FA5}">
                      <a16:colId xmlns="" xmlns:a16="http://schemas.microsoft.com/office/drawing/2014/main" val="3243175165"/>
                    </a:ext>
                  </a:extLst>
                </a:gridCol>
                <a:gridCol w="276003">
                  <a:extLst>
                    <a:ext uri="{9D8B030D-6E8A-4147-A177-3AD203B41FA5}">
                      <a16:colId xmlns="" xmlns:a16="http://schemas.microsoft.com/office/drawing/2014/main" val="2205992156"/>
                    </a:ext>
                  </a:extLst>
                </a:gridCol>
                <a:gridCol w="276003">
                  <a:extLst>
                    <a:ext uri="{9D8B030D-6E8A-4147-A177-3AD203B41FA5}">
                      <a16:colId xmlns="" xmlns:a16="http://schemas.microsoft.com/office/drawing/2014/main" val="2281005005"/>
                    </a:ext>
                  </a:extLst>
                </a:gridCol>
                <a:gridCol w="276003">
                  <a:extLst>
                    <a:ext uri="{9D8B030D-6E8A-4147-A177-3AD203B41FA5}">
                      <a16:colId xmlns="" xmlns:a16="http://schemas.microsoft.com/office/drawing/2014/main" val="2423745005"/>
                    </a:ext>
                  </a:extLst>
                </a:gridCol>
                <a:gridCol w="276003">
                  <a:extLst>
                    <a:ext uri="{9D8B030D-6E8A-4147-A177-3AD203B41FA5}">
                      <a16:colId xmlns="" xmlns:a16="http://schemas.microsoft.com/office/drawing/2014/main" val="2140687655"/>
                    </a:ext>
                  </a:extLst>
                </a:gridCol>
                <a:gridCol w="276003">
                  <a:extLst>
                    <a:ext uri="{9D8B030D-6E8A-4147-A177-3AD203B41FA5}">
                      <a16:colId xmlns="" xmlns:a16="http://schemas.microsoft.com/office/drawing/2014/main" val="3920133719"/>
                    </a:ext>
                  </a:extLst>
                </a:gridCol>
                <a:gridCol w="276003">
                  <a:extLst>
                    <a:ext uri="{9D8B030D-6E8A-4147-A177-3AD203B41FA5}">
                      <a16:colId xmlns="" xmlns:a16="http://schemas.microsoft.com/office/drawing/2014/main" val="3141949940"/>
                    </a:ext>
                  </a:extLst>
                </a:gridCol>
                <a:gridCol w="276003">
                  <a:extLst>
                    <a:ext uri="{9D8B030D-6E8A-4147-A177-3AD203B41FA5}">
                      <a16:colId xmlns="" xmlns:a16="http://schemas.microsoft.com/office/drawing/2014/main" val="3920765030"/>
                    </a:ext>
                  </a:extLst>
                </a:gridCol>
                <a:gridCol w="276003">
                  <a:extLst>
                    <a:ext uri="{9D8B030D-6E8A-4147-A177-3AD203B41FA5}">
                      <a16:colId xmlns="" xmlns:a16="http://schemas.microsoft.com/office/drawing/2014/main" val="1529152895"/>
                    </a:ext>
                  </a:extLst>
                </a:gridCol>
                <a:gridCol w="276003">
                  <a:extLst>
                    <a:ext uri="{9D8B030D-6E8A-4147-A177-3AD203B41FA5}">
                      <a16:colId xmlns="" xmlns:a16="http://schemas.microsoft.com/office/drawing/2014/main" val="3434438382"/>
                    </a:ext>
                  </a:extLst>
                </a:gridCol>
                <a:gridCol w="276003">
                  <a:extLst>
                    <a:ext uri="{9D8B030D-6E8A-4147-A177-3AD203B41FA5}">
                      <a16:colId xmlns="" xmlns:a16="http://schemas.microsoft.com/office/drawing/2014/main" val="2118323739"/>
                    </a:ext>
                  </a:extLst>
                </a:gridCol>
                <a:gridCol w="276003">
                  <a:extLst>
                    <a:ext uri="{9D8B030D-6E8A-4147-A177-3AD203B41FA5}">
                      <a16:colId xmlns="" xmlns:a16="http://schemas.microsoft.com/office/drawing/2014/main" val="1006691879"/>
                    </a:ext>
                  </a:extLst>
                </a:gridCol>
                <a:gridCol w="276003">
                  <a:extLst>
                    <a:ext uri="{9D8B030D-6E8A-4147-A177-3AD203B41FA5}">
                      <a16:colId xmlns="" xmlns:a16="http://schemas.microsoft.com/office/drawing/2014/main" val="3374444358"/>
                    </a:ext>
                  </a:extLst>
                </a:gridCol>
                <a:gridCol w="276003">
                  <a:extLst>
                    <a:ext uri="{9D8B030D-6E8A-4147-A177-3AD203B41FA5}">
                      <a16:colId xmlns="" xmlns:a16="http://schemas.microsoft.com/office/drawing/2014/main" val="4060792873"/>
                    </a:ext>
                  </a:extLst>
                </a:gridCol>
              </a:tblGrid>
              <a:tr h="197379">
                <a:tc>
                  <a:txBody>
                    <a:bodyPr/>
                    <a:lstStyle/>
                    <a:p>
                      <a:pPr algn="r"/>
                      <a:r>
                        <a:rPr lang="en-US" sz="800" b="1" dirty="0">
                          <a:solidFill>
                            <a:schemeClr val="tx1"/>
                          </a:solidFill>
                          <a:latin typeface="Arial" panose="020B0604020202020204" pitchFamily="34" charset="0"/>
                          <a:cs typeface="Arial" panose="020B0604020202020204" pitchFamily="34" charset="0"/>
                        </a:rPr>
                        <a:t>No. at risk</a:t>
                      </a:r>
                    </a:p>
                  </a:txBody>
                  <a:tcPr marL="0" marT="0"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a:endParaRPr lang="en-US" sz="800"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a:endParaRPr lang="en-US" sz="800"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a:endParaRPr lang="en-US" sz="800"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a:endParaRPr lang="en-US" sz="800"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a:endParaRPr lang="en-US" sz="800"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a:endParaRPr lang="en-US" sz="800"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a:endParaRPr lang="en-US" sz="800"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a:endParaRPr lang="en-US" sz="800"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a:endParaRPr lang="en-US" sz="800"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a:endParaRPr lang="en-US" sz="800"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a:endParaRPr lang="en-US" sz="800"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a:endParaRPr lang="en-US" sz="800"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a:endParaRPr lang="en-US" sz="800"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a:endParaRPr lang="en-US" sz="800"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a:endParaRPr lang="en-US" sz="800"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a:endParaRPr lang="en-US" sz="800"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a:endParaRPr lang="en-US" sz="800"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a:endParaRPr lang="en-US" sz="800"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809520869"/>
                  </a:ext>
                </a:extLst>
              </a:tr>
              <a:tr h="197379">
                <a:tc>
                  <a:txBody>
                    <a:bodyPr/>
                    <a:lstStyle/>
                    <a:p>
                      <a:pPr algn="r"/>
                      <a:r>
                        <a:rPr lang="en-US" sz="800" b="1" dirty="0">
                          <a:solidFill>
                            <a:schemeClr val="accent1"/>
                          </a:solidFill>
                          <a:latin typeface="Arial" panose="020B0604020202020204" pitchFamily="34" charset="0"/>
                          <a:cs typeface="Arial" panose="020B0604020202020204" pitchFamily="34" charset="0"/>
                        </a:rPr>
                        <a:t>Olaparib</a:t>
                      </a:r>
                    </a:p>
                  </a:txBody>
                  <a:tcPr marL="0" marT="0"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a:r>
                        <a:rPr lang="en-US" sz="800" dirty="0">
                          <a:solidFill>
                            <a:schemeClr val="tx1"/>
                          </a:solidFill>
                          <a:latin typeface="Arial" panose="020B0604020202020204" pitchFamily="34" charset="0"/>
                          <a:cs typeface="Arial" panose="020B0604020202020204" pitchFamily="34" charset="0"/>
                        </a:rPr>
                        <a:t>23</a:t>
                      </a:r>
                    </a:p>
                  </a:txBody>
                  <a:tcPr marL="0" marR="0" marT="0"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a:r>
                        <a:rPr lang="en-US" sz="800" dirty="0">
                          <a:solidFill>
                            <a:schemeClr val="tx1"/>
                          </a:solidFill>
                          <a:latin typeface="Arial" panose="020B0604020202020204" pitchFamily="34" charset="0"/>
                          <a:cs typeface="Arial" panose="020B0604020202020204" pitchFamily="34" charset="0"/>
                        </a:rPr>
                        <a:t>23</a:t>
                      </a:r>
                    </a:p>
                  </a:txBody>
                  <a:tcPr marL="0" marR="0" marT="0"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a:r>
                        <a:rPr lang="en-US" sz="800" dirty="0">
                          <a:solidFill>
                            <a:schemeClr val="tx1"/>
                          </a:solidFill>
                          <a:latin typeface="Arial" panose="020B0604020202020204" pitchFamily="34" charset="0"/>
                          <a:cs typeface="Arial" panose="020B0604020202020204" pitchFamily="34" charset="0"/>
                        </a:rPr>
                        <a:t>23</a:t>
                      </a:r>
                    </a:p>
                  </a:txBody>
                  <a:tcPr marL="0" marR="0" marT="0"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a:r>
                        <a:rPr lang="en-US" sz="800" dirty="0">
                          <a:solidFill>
                            <a:schemeClr val="tx1"/>
                          </a:solidFill>
                          <a:latin typeface="Arial" panose="020B0604020202020204" pitchFamily="34" charset="0"/>
                          <a:cs typeface="Arial" panose="020B0604020202020204" pitchFamily="34" charset="0"/>
                        </a:rPr>
                        <a:t>23</a:t>
                      </a:r>
                    </a:p>
                  </a:txBody>
                  <a:tcPr marL="0" marR="0" marT="0"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a:r>
                        <a:rPr lang="en-US" sz="800" dirty="0">
                          <a:solidFill>
                            <a:schemeClr val="tx1"/>
                          </a:solidFill>
                          <a:latin typeface="Arial" panose="020B0604020202020204" pitchFamily="34" charset="0"/>
                          <a:cs typeface="Arial" panose="020B0604020202020204" pitchFamily="34" charset="0"/>
                        </a:rPr>
                        <a:t>23</a:t>
                      </a:r>
                    </a:p>
                  </a:txBody>
                  <a:tcPr marL="0" marR="0" marT="0"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a:r>
                        <a:rPr lang="en-US" sz="800" dirty="0">
                          <a:solidFill>
                            <a:schemeClr val="tx1"/>
                          </a:solidFill>
                          <a:latin typeface="Arial" panose="020B0604020202020204" pitchFamily="34" charset="0"/>
                          <a:cs typeface="Arial" panose="020B0604020202020204" pitchFamily="34" charset="0"/>
                        </a:rPr>
                        <a:t>23</a:t>
                      </a:r>
                    </a:p>
                  </a:txBody>
                  <a:tcPr marL="0" marR="0" marT="0"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a:r>
                        <a:rPr lang="en-US" sz="800" dirty="0">
                          <a:solidFill>
                            <a:schemeClr val="tx1"/>
                          </a:solidFill>
                          <a:latin typeface="Arial" panose="020B0604020202020204" pitchFamily="34" charset="0"/>
                          <a:cs typeface="Arial" panose="020B0604020202020204" pitchFamily="34" charset="0"/>
                        </a:rPr>
                        <a:t>21</a:t>
                      </a:r>
                    </a:p>
                  </a:txBody>
                  <a:tcPr marL="0" marR="0" marT="0"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a:r>
                        <a:rPr lang="en-US" sz="800" dirty="0">
                          <a:solidFill>
                            <a:schemeClr val="tx1"/>
                          </a:solidFill>
                          <a:latin typeface="Arial" panose="020B0604020202020204" pitchFamily="34" charset="0"/>
                          <a:cs typeface="Arial" panose="020B0604020202020204" pitchFamily="34" charset="0"/>
                        </a:rPr>
                        <a:t>21</a:t>
                      </a:r>
                    </a:p>
                  </a:txBody>
                  <a:tcPr marL="0" marR="0" marT="0"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a:r>
                        <a:rPr lang="en-US" sz="800" dirty="0">
                          <a:solidFill>
                            <a:schemeClr val="tx1"/>
                          </a:solidFill>
                          <a:latin typeface="Arial" panose="020B0604020202020204" pitchFamily="34" charset="0"/>
                          <a:cs typeface="Arial" panose="020B0604020202020204" pitchFamily="34" charset="0"/>
                        </a:rPr>
                        <a:t>20</a:t>
                      </a:r>
                    </a:p>
                  </a:txBody>
                  <a:tcPr marL="0" marR="0" marT="0"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a:r>
                        <a:rPr lang="en-US" sz="800" dirty="0">
                          <a:solidFill>
                            <a:schemeClr val="tx1"/>
                          </a:solidFill>
                          <a:latin typeface="Arial" panose="020B0604020202020204" pitchFamily="34" charset="0"/>
                          <a:cs typeface="Arial" panose="020B0604020202020204" pitchFamily="34" charset="0"/>
                        </a:rPr>
                        <a:t>18</a:t>
                      </a:r>
                    </a:p>
                  </a:txBody>
                  <a:tcPr marL="0" marR="0" marT="0"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a:r>
                        <a:rPr lang="en-US" sz="800" dirty="0">
                          <a:solidFill>
                            <a:schemeClr val="tx1"/>
                          </a:solidFill>
                          <a:latin typeface="Arial" panose="020B0604020202020204" pitchFamily="34" charset="0"/>
                          <a:cs typeface="Arial" panose="020B0604020202020204" pitchFamily="34" charset="0"/>
                        </a:rPr>
                        <a:t>16</a:t>
                      </a:r>
                    </a:p>
                  </a:txBody>
                  <a:tcPr marL="0" marR="0" marT="0"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a:r>
                        <a:rPr lang="en-US" sz="800" dirty="0">
                          <a:solidFill>
                            <a:schemeClr val="tx1"/>
                          </a:solidFill>
                          <a:latin typeface="Arial" panose="020B0604020202020204" pitchFamily="34" charset="0"/>
                          <a:cs typeface="Arial" panose="020B0604020202020204" pitchFamily="34" charset="0"/>
                        </a:rPr>
                        <a:t>10</a:t>
                      </a:r>
                    </a:p>
                  </a:txBody>
                  <a:tcPr marL="0" marR="0" marT="0"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a:r>
                        <a:rPr lang="en-US" sz="800" dirty="0">
                          <a:solidFill>
                            <a:schemeClr val="tx1"/>
                          </a:solidFill>
                          <a:latin typeface="Arial" panose="020B0604020202020204" pitchFamily="34" charset="0"/>
                          <a:cs typeface="Arial" panose="020B0604020202020204" pitchFamily="34" charset="0"/>
                        </a:rPr>
                        <a:t>10</a:t>
                      </a:r>
                    </a:p>
                  </a:txBody>
                  <a:tcPr marL="0" marR="0" marT="0"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a:r>
                        <a:rPr lang="en-US" sz="800" dirty="0">
                          <a:solidFill>
                            <a:schemeClr val="tx1"/>
                          </a:solidFill>
                          <a:latin typeface="Arial" panose="020B0604020202020204" pitchFamily="34" charset="0"/>
                          <a:cs typeface="Arial" panose="020B0604020202020204" pitchFamily="34" charset="0"/>
                        </a:rPr>
                        <a:t>5</a:t>
                      </a:r>
                    </a:p>
                  </a:txBody>
                  <a:tcPr marL="0" marR="0" marT="0"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a:r>
                        <a:rPr lang="en-US" sz="800" dirty="0">
                          <a:solidFill>
                            <a:schemeClr val="tx1"/>
                          </a:solidFill>
                          <a:latin typeface="Arial" panose="020B0604020202020204" pitchFamily="34" charset="0"/>
                          <a:cs typeface="Arial" panose="020B0604020202020204" pitchFamily="34" charset="0"/>
                        </a:rPr>
                        <a:t>2</a:t>
                      </a:r>
                    </a:p>
                  </a:txBody>
                  <a:tcPr marL="0" marR="0" marT="0"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a:r>
                        <a:rPr lang="en-US" sz="800" dirty="0">
                          <a:solidFill>
                            <a:schemeClr val="tx1"/>
                          </a:solidFill>
                          <a:latin typeface="Arial" panose="020B0604020202020204" pitchFamily="34" charset="0"/>
                          <a:cs typeface="Arial" panose="020B0604020202020204" pitchFamily="34" charset="0"/>
                        </a:rPr>
                        <a:t>0</a:t>
                      </a:r>
                    </a:p>
                  </a:txBody>
                  <a:tcPr marL="0" marR="0" marT="0"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a:r>
                        <a:rPr lang="en-US" sz="800" dirty="0">
                          <a:solidFill>
                            <a:schemeClr val="tx1"/>
                          </a:solidFill>
                          <a:latin typeface="Arial" panose="020B0604020202020204" pitchFamily="34" charset="0"/>
                          <a:cs typeface="Arial" panose="020B0604020202020204" pitchFamily="34" charset="0"/>
                        </a:rPr>
                        <a:t>0</a:t>
                      </a:r>
                    </a:p>
                  </a:txBody>
                  <a:tcPr marL="0" marR="0" marT="0"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a:r>
                        <a:rPr lang="en-US" sz="800" dirty="0">
                          <a:solidFill>
                            <a:schemeClr val="tx1"/>
                          </a:solidFill>
                          <a:latin typeface="Arial" panose="020B0604020202020204" pitchFamily="34" charset="0"/>
                          <a:cs typeface="Arial" panose="020B0604020202020204" pitchFamily="34" charset="0"/>
                        </a:rPr>
                        <a:t>0</a:t>
                      </a:r>
                    </a:p>
                  </a:txBody>
                  <a:tcPr marL="0" marR="0" marT="0" marB="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2729296024"/>
                  </a:ext>
                </a:extLst>
              </a:tr>
              <a:tr h="197379">
                <a:tc>
                  <a:txBody>
                    <a:bodyPr/>
                    <a:lstStyle/>
                    <a:p>
                      <a:pPr algn="r"/>
                      <a:r>
                        <a:rPr lang="en-US" sz="800" b="1" dirty="0">
                          <a:solidFill>
                            <a:schemeClr val="accent6"/>
                          </a:solidFill>
                          <a:latin typeface="Arial" panose="020B0604020202020204" pitchFamily="34" charset="0"/>
                          <a:cs typeface="Arial" panose="020B0604020202020204" pitchFamily="34" charset="0"/>
                        </a:rPr>
                        <a:t>Physician’s choice</a:t>
                      </a:r>
                    </a:p>
                  </a:txBody>
                  <a:tcPr marL="0" marT="0"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a:r>
                        <a:rPr lang="en-US" sz="800" dirty="0">
                          <a:solidFill>
                            <a:schemeClr val="tx1"/>
                          </a:solidFill>
                          <a:latin typeface="Arial" panose="020B0604020202020204" pitchFamily="34" charset="0"/>
                          <a:cs typeface="Arial" panose="020B0604020202020204" pitchFamily="34" charset="0"/>
                        </a:rPr>
                        <a:t>20</a:t>
                      </a:r>
                    </a:p>
                  </a:txBody>
                  <a:tcPr marL="0" marR="0" marT="0"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a:r>
                        <a:rPr lang="en-US" sz="800" dirty="0">
                          <a:solidFill>
                            <a:schemeClr val="tx1"/>
                          </a:solidFill>
                          <a:latin typeface="Arial" panose="020B0604020202020204" pitchFamily="34" charset="0"/>
                          <a:cs typeface="Arial" panose="020B0604020202020204" pitchFamily="34" charset="0"/>
                        </a:rPr>
                        <a:t>20</a:t>
                      </a:r>
                    </a:p>
                  </a:txBody>
                  <a:tcPr marL="0" marR="0" marT="0"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a:r>
                        <a:rPr lang="en-US" sz="800" dirty="0">
                          <a:solidFill>
                            <a:schemeClr val="tx1"/>
                          </a:solidFill>
                          <a:latin typeface="Arial" panose="020B0604020202020204" pitchFamily="34" charset="0"/>
                          <a:cs typeface="Arial" panose="020B0604020202020204" pitchFamily="34" charset="0"/>
                        </a:rPr>
                        <a:t>19</a:t>
                      </a:r>
                    </a:p>
                  </a:txBody>
                  <a:tcPr marL="0" marR="0" marT="0"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a:r>
                        <a:rPr lang="en-US" sz="800" dirty="0">
                          <a:solidFill>
                            <a:schemeClr val="tx1"/>
                          </a:solidFill>
                          <a:latin typeface="Arial" panose="020B0604020202020204" pitchFamily="34" charset="0"/>
                          <a:cs typeface="Arial" panose="020B0604020202020204" pitchFamily="34" charset="0"/>
                        </a:rPr>
                        <a:t>19</a:t>
                      </a:r>
                    </a:p>
                  </a:txBody>
                  <a:tcPr marL="0" marR="0" marT="0"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a:r>
                        <a:rPr lang="en-US" sz="800" dirty="0">
                          <a:solidFill>
                            <a:schemeClr val="tx1"/>
                          </a:solidFill>
                          <a:latin typeface="Arial" panose="020B0604020202020204" pitchFamily="34" charset="0"/>
                          <a:cs typeface="Arial" panose="020B0604020202020204" pitchFamily="34" charset="0"/>
                        </a:rPr>
                        <a:t>18</a:t>
                      </a:r>
                    </a:p>
                  </a:txBody>
                  <a:tcPr marL="0" marR="0" marT="0"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a:r>
                        <a:rPr lang="en-US" sz="800" dirty="0">
                          <a:solidFill>
                            <a:schemeClr val="tx1"/>
                          </a:solidFill>
                          <a:latin typeface="Arial" panose="020B0604020202020204" pitchFamily="34" charset="0"/>
                          <a:cs typeface="Arial" panose="020B0604020202020204" pitchFamily="34" charset="0"/>
                        </a:rPr>
                        <a:t>15</a:t>
                      </a:r>
                    </a:p>
                  </a:txBody>
                  <a:tcPr marL="0" marR="0" marT="0"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a:r>
                        <a:rPr lang="en-US" sz="800" dirty="0">
                          <a:solidFill>
                            <a:schemeClr val="tx1"/>
                          </a:solidFill>
                          <a:latin typeface="Arial" panose="020B0604020202020204" pitchFamily="34" charset="0"/>
                          <a:cs typeface="Arial" panose="020B0604020202020204" pitchFamily="34" charset="0"/>
                        </a:rPr>
                        <a:t>14</a:t>
                      </a:r>
                    </a:p>
                  </a:txBody>
                  <a:tcPr marL="0" marR="0" marT="0"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a:r>
                        <a:rPr lang="en-US" sz="800" dirty="0">
                          <a:solidFill>
                            <a:schemeClr val="tx1"/>
                          </a:solidFill>
                          <a:latin typeface="Arial" panose="020B0604020202020204" pitchFamily="34" charset="0"/>
                          <a:cs typeface="Arial" panose="020B0604020202020204" pitchFamily="34" charset="0"/>
                        </a:rPr>
                        <a:t>13</a:t>
                      </a:r>
                    </a:p>
                  </a:txBody>
                  <a:tcPr marL="0" marR="0" marT="0"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a:r>
                        <a:rPr lang="en-US" sz="800" dirty="0">
                          <a:solidFill>
                            <a:schemeClr val="tx1"/>
                          </a:solidFill>
                          <a:latin typeface="Arial" panose="020B0604020202020204" pitchFamily="34" charset="0"/>
                          <a:cs typeface="Arial" panose="020B0604020202020204" pitchFamily="34" charset="0"/>
                        </a:rPr>
                        <a:t>12</a:t>
                      </a:r>
                    </a:p>
                  </a:txBody>
                  <a:tcPr marL="0" marR="0" marT="0"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a:r>
                        <a:rPr lang="en-US" sz="800" dirty="0">
                          <a:solidFill>
                            <a:schemeClr val="tx1"/>
                          </a:solidFill>
                          <a:latin typeface="Arial" panose="020B0604020202020204" pitchFamily="34" charset="0"/>
                          <a:cs typeface="Arial" panose="020B0604020202020204" pitchFamily="34" charset="0"/>
                        </a:rPr>
                        <a:t>7</a:t>
                      </a:r>
                    </a:p>
                  </a:txBody>
                  <a:tcPr marL="0" marR="0" marT="0"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a:r>
                        <a:rPr lang="en-US" sz="800" dirty="0">
                          <a:solidFill>
                            <a:schemeClr val="tx1"/>
                          </a:solidFill>
                          <a:latin typeface="Arial" panose="020B0604020202020204" pitchFamily="34" charset="0"/>
                          <a:cs typeface="Arial" panose="020B0604020202020204" pitchFamily="34" charset="0"/>
                        </a:rPr>
                        <a:t>5</a:t>
                      </a:r>
                    </a:p>
                  </a:txBody>
                  <a:tcPr marL="0" marR="0" marT="0"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a:r>
                        <a:rPr lang="en-US" sz="800" dirty="0">
                          <a:solidFill>
                            <a:schemeClr val="tx1"/>
                          </a:solidFill>
                          <a:latin typeface="Arial" panose="020B0604020202020204" pitchFamily="34" charset="0"/>
                          <a:cs typeface="Arial" panose="020B0604020202020204" pitchFamily="34" charset="0"/>
                        </a:rPr>
                        <a:t>4</a:t>
                      </a:r>
                    </a:p>
                  </a:txBody>
                  <a:tcPr marL="0" marR="0" marT="0"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a:r>
                        <a:rPr lang="en-US" sz="800" dirty="0">
                          <a:solidFill>
                            <a:schemeClr val="tx1"/>
                          </a:solidFill>
                          <a:latin typeface="Arial" panose="020B0604020202020204" pitchFamily="34" charset="0"/>
                          <a:cs typeface="Arial" panose="020B0604020202020204" pitchFamily="34" charset="0"/>
                        </a:rPr>
                        <a:t>3</a:t>
                      </a:r>
                    </a:p>
                  </a:txBody>
                  <a:tcPr marL="0" marR="0" marT="0"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a:r>
                        <a:rPr lang="en-US" sz="800" dirty="0">
                          <a:solidFill>
                            <a:schemeClr val="tx1"/>
                          </a:solidFill>
                          <a:latin typeface="Arial" panose="020B0604020202020204" pitchFamily="34" charset="0"/>
                          <a:cs typeface="Arial" panose="020B0604020202020204" pitchFamily="34" charset="0"/>
                        </a:rPr>
                        <a:t>3</a:t>
                      </a:r>
                    </a:p>
                  </a:txBody>
                  <a:tcPr marL="0" marR="0" marT="0"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a:r>
                        <a:rPr lang="en-US" sz="800" dirty="0">
                          <a:solidFill>
                            <a:schemeClr val="tx1"/>
                          </a:solidFill>
                          <a:latin typeface="Arial" panose="020B0604020202020204" pitchFamily="34" charset="0"/>
                          <a:cs typeface="Arial" panose="020B0604020202020204" pitchFamily="34" charset="0"/>
                        </a:rPr>
                        <a:t>1</a:t>
                      </a:r>
                    </a:p>
                  </a:txBody>
                  <a:tcPr marL="0" marR="0" marT="0"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a:r>
                        <a:rPr lang="en-US" sz="800" dirty="0">
                          <a:solidFill>
                            <a:schemeClr val="tx1"/>
                          </a:solidFill>
                          <a:latin typeface="Arial" panose="020B0604020202020204" pitchFamily="34" charset="0"/>
                          <a:cs typeface="Arial" panose="020B0604020202020204" pitchFamily="34" charset="0"/>
                        </a:rPr>
                        <a:t>0</a:t>
                      </a:r>
                    </a:p>
                  </a:txBody>
                  <a:tcPr marL="0" marR="0" marT="0"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a:r>
                        <a:rPr lang="en-US" sz="800" dirty="0">
                          <a:solidFill>
                            <a:schemeClr val="tx1"/>
                          </a:solidFill>
                          <a:latin typeface="Arial" panose="020B0604020202020204" pitchFamily="34" charset="0"/>
                          <a:cs typeface="Arial" panose="020B0604020202020204" pitchFamily="34" charset="0"/>
                        </a:rPr>
                        <a:t>0</a:t>
                      </a:r>
                    </a:p>
                  </a:txBody>
                  <a:tcPr marL="0" marR="0" marT="0"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a:r>
                        <a:rPr lang="en-US" sz="800" dirty="0">
                          <a:solidFill>
                            <a:schemeClr val="tx1"/>
                          </a:solidFill>
                          <a:latin typeface="Arial" panose="020B0604020202020204" pitchFamily="34" charset="0"/>
                          <a:cs typeface="Arial" panose="020B0604020202020204" pitchFamily="34" charset="0"/>
                        </a:rPr>
                        <a:t>0</a:t>
                      </a:r>
                    </a:p>
                  </a:txBody>
                  <a:tcPr marL="0" marR="0" marT="0" marB="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2697454303"/>
                  </a:ext>
                </a:extLst>
              </a:tr>
            </a:tbl>
          </a:graphicData>
        </a:graphic>
      </p:graphicFrame>
      <p:graphicFrame>
        <p:nvGraphicFramePr>
          <p:cNvPr id="115" name="Table 3">
            <a:extLst>
              <a:ext uri="{FF2B5EF4-FFF2-40B4-BE49-F238E27FC236}">
                <a16:creationId xmlns="" xmlns:a16="http://schemas.microsoft.com/office/drawing/2014/main" id="{1CDF578C-3760-5448-948E-F30499086FA2}"/>
              </a:ext>
            </a:extLst>
          </p:cNvPr>
          <p:cNvGraphicFramePr>
            <a:graphicFrameLocks noGrp="1"/>
          </p:cNvGraphicFramePr>
          <p:nvPr>
            <p:extLst>
              <p:ext uri="{D42A27DB-BD31-4B8C-83A1-F6EECF244321}">
                <p14:modId xmlns:p14="http://schemas.microsoft.com/office/powerpoint/2010/main" val="1021842478"/>
              </p:ext>
            </p:extLst>
          </p:nvPr>
        </p:nvGraphicFramePr>
        <p:xfrm>
          <a:off x="5896800" y="5339241"/>
          <a:ext cx="5947254" cy="638598"/>
        </p:xfrm>
        <a:graphic>
          <a:graphicData uri="http://schemas.openxmlformats.org/drawingml/2006/table">
            <a:tbl>
              <a:tblPr firstRow="1" bandRow="1">
                <a:tableStyleId>{2D5ABB26-0587-4C30-8999-92F81FD0307C}</a:tableStyleId>
              </a:tblPr>
              <a:tblGrid>
                <a:gridCol w="979200">
                  <a:extLst>
                    <a:ext uri="{9D8B030D-6E8A-4147-A177-3AD203B41FA5}">
                      <a16:colId xmlns="" xmlns:a16="http://schemas.microsoft.com/office/drawing/2014/main" val="2960600525"/>
                    </a:ext>
                  </a:extLst>
                </a:gridCol>
                <a:gridCol w="276003">
                  <a:extLst>
                    <a:ext uri="{9D8B030D-6E8A-4147-A177-3AD203B41FA5}">
                      <a16:colId xmlns="" xmlns:a16="http://schemas.microsoft.com/office/drawing/2014/main" val="168341198"/>
                    </a:ext>
                  </a:extLst>
                </a:gridCol>
                <a:gridCol w="276003">
                  <a:extLst>
                    <a:ext uri="{9D8B030D-6E8A-4147-A177-3AD203B41FA5}">
                      <a16:colId xmlns="" xmlns:a16="http://schemas.microsoft.com/office/drawing/2014/main" val="1723015493"/>
                    </a:ext>
                  </a:extLst>
                </a:gridCol>
                <a:gridCol w="276003">
                  <a:extLst>
                    <a:ext uri="{9D8B030D-6E8A-4147-A177-3AD203B41FA5}">
                      <a16:colId xmlns="" xmlns:a16="http://schemas.microsoft.com/office/drawing/2014/main" val="857254805"/>
                    </a:ext>
                  </a:extLst>
                </a:gridCol>
                <a:gridCol w="276003">
                  <a:extLst>
                    <a:ext uri="{9D8B030D-6E8A-4147-A177-3AD203B41FA5}">
                      <a16:colId xmlns="" xmlns:a16="http://schemas.microsoft.com/office/drawing/2014/main" val="2113696960"/>
                    </a:ext>
                  </a:extLst>
                </a:gridCol>
                <a:gridCol w="276003">
                  <a:extLst>
                    <a:ext uri="{9D8B030D-6E8A-4147-A177-3AD203B41FA5}">
                      <a16:colId xmlns="" xmlns:a16="http://schemas.microsoft.com/office/drawing/2014/main" val="3243175165"/>
                    </a:ext>
                  </a:extLst>
                </a:gridCol>
                <a:gridCol w="276003">
                  <a:extLst>
                    <a:ext uri="{9D8B030D-6E8A-4147-A177-3AD203B41FA5}">
                      <a16:colId xmlns="" xmlns:a16="http://schemas.microsoft.com/office/drawing/2014/main" val="2205992156"/>
                    </a:ext>
                  </a:extLst>
                </a:gridCol>
                <a:gridCol w="276003">
                  <a:extLst>
                    <a:ext uri="{9D8B030D-6E8A-4147-A177-3AD203B41FA5}">
                      <a16:colId xmlns="" xmlns:a16="http://schemas.microsoft.com/office/drawing/2014/main" val="2281005005"/>
                    </a:ext>
                  </a:extLst>
                </a:gridCol>
                <a:gridCol w="276003">
                  <a:extLst>
                    <a:ext uri="{9D8B030D-6E8A-4147-A177-3AD203B41FA5}">
                      <a16:colId xmlns="" xmlns:a16="http://schemas.microsoft.com/office/drawing/2014/main" val="2423745005"/>
                    </a:ext>
                  </a:extLst>
                </a:gridCol>
                <a:gridCol w="276003">
                  <a:extLst>
                    <a:ext uri="{9D8B030D-6E8A-4147-A177-3AD203B41FA5}">
                      <a16:colId xmlns="" xmlns:a16="http://schemas.microsoft.com/office/drawing/2014/main" val="2140687655"/>
                    </a:ext>
                  </a:extLst>
                </a:gridCol>
                <a:gridCol w="276003">
                  <a:extLst>
                    <a:ext uri="{9D8B030D-6E8A-4147-A177-3AD203B41FA5}">
                      <a16:colId xmlns="" xmlns:a16="http://schemas.microsoft.com/office/drawing/2014/main" val="3920133719"/>
                    </a:ext>
                  </a:extLst>
                </a:gridCol>
                <a:gridCol w="276003">
                  <a:extLst>
                    <a:ext uri="{9D8B030D-6E8A-4147-A177-3AD203B41FA5}">
                      <a16:colId xmlns="" xmlns:a16="http://schemas.microsoft.com/office/drawing/2014/main" val="3141949940"/>
                    </a:ext>
                  </a:extLst>
                </a:gridCol>
                <a:gridCol w="276003">
                  <a:extLst>
                    <a:ext uri="{9D8B030D-6E8A-4147-A177-3AD203B41FA5}">
                      <a16:colId xmlns="" xmlns:a16="http://schemas.microsoft.com/office/drawing/2014/main" val="3920765030"/>
                    </a:ext>
                  </a:extLst>
                </a:gridCol>
                <a:gridCol w="276003">
                  <a:extLst>
                    <a:ext uri="{9D8B030D-6E8A-4147-A177-3AD203B41FA5}">
                      <a16:colId xmlns="" xmlns:a16="http://schemas.microsoft.com/office/drawing/2014/main" val="1529152895"/>
                    </a:ext>
                  </a:extLst>
                </a:gridCol>
                <a:gridCol w="276003">
                  <a:extLst>
                    <a:ext uri="{9D8B030D-6E8A-4147-A177-3AD203B41FA5}">
                      <a16:colId xmlns="" xmlns:a16="http://schemas.microsoft.com/office/drawing/2014/main" val="3434438382"/>
                    </a:ext>
                  </a:extLst>
                </a:gridCol>
                <a:gridCol w="276003">
                  <a:extLst>
                    <a:ext uri="{9D8B030D-6E8A-4147-A177-3AD203B41FA5}">
                      <a16:colId xmlns="" xmlns:a16="http://schemas.microsoft.com/office/drawing/2014/main" val="2118323739"/>
                    </a:ext>
                  </a:extLst>
                </a:gridCol>
                <a:gridCol w="276003">
                  <a:extLst>
                    <a:ext uri="{9D8B030D-6E8A-4147-A177-3AD203B41FA5}">
                      <a16:colId xmlns="" xmlns:a16="http://schemas.microsoft.com/office/drawing/2014/main" val="1006691879"/>
                    </a:ext>
                  </a:extLst>
                </a:gridCol>
                <a:gridCol w="276003">
                  <a:extLst>
                    <a:ext uri="{9D8B030D-6E8A-4147-A177-3AD203B41FA5}">
                      <a16:colId xmlns="" xmlns:a16="http://schemas.microsoft.com/office/drawing/2014/main" val="3374444358"/>
                    </a:ext>
                  </a:extLst>
                </a:gridCol>
                <a:gridCol w="276003">
                  <a:extLst>
                    <a:ext uri="{9D8B030D-6E8A-4147-A177-3AD203B41FA5}">
                      <a16:colId xmlns="" xmlns:a16="http://schemas.microsoft.com/office/drawing/2014/main" val="4060792873"/>
                    </a:ext>
                  </a:extLst>
                </a:gridCol>
              </a:tblGrid>
              <a:tr h="197379">
                <a:tc>
                  <a:txBody>
                    <a:bodyPr/>
                    <a:lstStyle/>
                    <a:p>
                      <a:pPr algn="r"/>
                      <a:r>
                        <a:rPr lang="en-US" sz="800" b="1" dirty="0">
                          <a:solidFill>
                            <a:schemeClr val="tx1"/>
                          </a:solidFill>
                          <a:latin typeface="Arial" panose="020B0604020202020204" pitchFamily="34" charset="0"/>
                          <a:cs typeface="Arial" panose="020B0604020202020204" pitchFamily="34" charset="0"/>
                        </a:rPr>
                        <a:t>No. at risk</a:t>
                      </a:r>
                    </a:p>
                  </a:txBody>
                  <a:tcPr marL="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endParaRPr lang="en-US" sz="800"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endParaRPr lang="en-US" sz="800"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endParaRPr lang="en-US" sz="800"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endParaRPr lang="en-US" sz="800"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endParaRPr lang="en-US" sz="800"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endParaRPr lang="en-US" sz="800"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endParaRPr lang="en-US" sz="800"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endParaRPr lang="en-US" sz="800"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endParaRPr lang="en-US" sz="800"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endParaRPr lang="en-US" sz="800"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endParaRPr lang="en-US" sz="800"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endParaRPr lang="en-US" sz="800"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endParaRPr lang="en-US" sz="800"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endParaRPr lang="en-US" sz="800"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endParaRPr lang="en-US" sz="800"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endParaRPr lang="en-US" sz="800"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endParaRPr lang="en-US" sz="800"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endParaRPr lang="en-US" sz="800"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 xmlns:a16="http://schemas.microsoft.com/office/drawing/2014/main" val="809520869"/>
                  </a:ext>
                </a:extLst>
              </a:tr>
              <a:tr h="197379">
                <a:tc>
                  <a:txBody>
                    <a:bodyPr/>
                    <a:lstStyle/>
                    <a:p>
                      <a:pPr algn="r"/>
                      <a:r>
                        <a:rPr lang="en-US" sz="800" b="1" dirty="0">
                          <a:solidFill>
                            <a:schemeClr val="accent1"/>
                          </a:solidFill>
                          <a:latin typeface="Arial" panose="020B0604020202020204" pitchFamily="34" charset="0"/>
                          <a:cs typeface="Arial" panose="020B0604020202020204" pitchFamily="34" charset="0"/>
                        </a:rPr>
                        <a:t>Olaparib</a:t>
                      </a:r>
                    </a:p>
                  </a:txBody>
                  <a:tcPr marL="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800" dirty="0">
                          <a:solidFill>
                            <a:schemeClr val="tx1"/>
                          </a:solidFill>
                          <a:latin typeface="Arial" panose="020B0604020202020204" pitchFamily="34" charset="0"/>
                          <a:cs typeface="Arial" panose="020B0604020202020204" pitchFamily="34" charset="0"/>
                        </a:rPr>
                        <a:t>66</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800" dirty="0">
                          <a:solidFill>
                            <a:schemeClr val="tx1"/>
                          </a:solidFill>
                          <a:latin typeface="Arial" panose="020B0604020202020204" pitchFamily="34" charset="0"/>
                          <a:cs typeface="Arial" panose="020B0604020202020204" pitchFamily="34" charset="0"/>
                        </a:rPr>
                        <a:t>60</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800" dirty="0">
                          <a:solidFill>
                            <a:schemeClr val="tx1"/>
                          </a:solidFill>
                          <a:latin typeface="Arial" panose="020B0604020202020204" pitchFamily="34" charset="0"/>
                          <a:cs typeface="Arial" panose="020B0604020202020204" pitchFamily="34" charset="0"/>
                        </a:rPr>
                        <a:t>57</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800" dirty="0">
                          <a:solidFill>
                            <a:schemeClr val="tx1"/>
                          </a:solidFill>
                          <a:latin typeface="Arial" panose="020B0604020202020204" pitchFamily="34" charset="0"/>
                          <a:cs typeface="Arial" panose="020B0604020202020204" pitchFamily="34" charset="0"/>
                        </a:rPr>
                        <a:t>55</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800" dirty="0">
                          <a:solidFill>
                            <a:schemeClr val="tx1"/>
                          </a:solidFill>
                          <a:latin typeface="Arial" panose="020B0604020202020204" pitchFamily="34" charset="0"/>
                          <a:cs typeface="Arial" panose="020B0604020202020204" pitchFamily="34" charset="0"/>
                        </a:rPr>
                        <a:t>53</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800" dirty="0">
                          <a:solidFill>
                            <a:schemeClr val="tx1"/>
                          </a:solidFill>
                          <a:latin typeface="Arial" panose="020B0604020202020204" pitchFamily="34" charset="0"/>
                          <a:cs typeface="Arial" panose="020B0604020202020204" pitchFamily="34" charset="0"/>
                        </a:rPr>
                        <a:t>46</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800" dirty="0">
                          <a:solidFill>
                            <a:schemeClr val="tx1"/>
                          </a:solidFill>
                          <a:latin typeface="Arial" panose="020B0604020202020204" pitchFamily="34" charset="0"/>
                          <a:cs typeface="Arial" panose="020B0604020202020204" pitchFamily="34" charset="0"/>
                        </a:rPr>
                        <a:t>38</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800" dirty="0">
                          <a:solidFill>
                            <a:schemeClr val="tx1"/>
                          </a:solidFill>
                          <a:latin typeface="Arial" panose="020B0604020202020204" pitchFamily="34" charset="0"/>
                          <a:cs typeface="Arial" panose="020B0604020202020204" pitchFamily="34" charset="0"/>
                        </a:rPr>
                        <a:t>36</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800" dirty="0">
                          <a:solidFill>
                            <a:schemeClr val="tx1"/>
                          </a:solidFill>
                          <a:latin typeface="Arial" panose="020B0604020202020204" pitchFamily="34" charset="0"/>
                          <a:cs typeface="Arial" panose="020B0604020202020204" pitchFamily="34" charset="0"/>
                        </a:rPr>
                        <a:t>32</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800" dirty="0">
                          <a:solidFill>
                            <a:schemeClr val="tx1"/>
                          </a:solidFill>
                          <a:latin typeface="Arial" panose="020B0604020202020204" pitchFamily="34" charset="0"/>
                          <a:cs typeface="Arial" panose="020B0604020202020204" pitchFamily="34" charset="0"/>
                        </a:rPr>
                        <a:t>23</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800" dirty="0">
                          <a:solidFill>
                            <a:schemeClr val="tx1"/>
                          </a:solidFill>
                          <a:latin typeface="Arial" panose="020B0604020202020204" pitchFamily="34" charset="0"/>
                          <a:cs typeface="Arial" panose="020B0604020202020204" pitchFamily="34" charset="0"/>
                        </a:rPr>
                        <a:t>16</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800" dirty="0">
                          <a:solidFill>
                            <a:schemeClr val="tx1"/>
                          </a:solidFill>
                          <a:latin typeface="Arial" panose="020B0604020202020204" pitchFamily="34" charset="0"/>
                          <a:cs typeface="Arial" panose="020B0604020202020204" pitchFamily="34" charset="0"/>
                        </a:rPr>
                        <a:t>15</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800" dirty="0">
                          <a:solidFill>
                            <a:schemeClr val="tx1"/>
                          </a:solidFill>
                          <a:latin typeface="Arial" panose="020B0604020202020204" pitchFamily="34" charset="0"/>
                          <a:cs typeface="Arial" panose="020B0604020202020204" pitchFamily="34" charset="0"/>
                        </a:rPr>
                        <a:t>11</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800" dirty="0">
                          <a:solidFill>
                            <a:schemeClr val="tx1"/>
                          </a:solidFill>
                          <a:latin typeface="Arial" panose="020B0604020202020204" pitchFamily="34" charset="0"/>
                          <a:cs typeface="Arial" panose="020B0604020202020204" pitchFamily="34" charset="0"/>
                        </a:rPr>
                        <a:t>6</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800" dirty="0">
                          <a:solidFill>
                            <a:schemeClr val="tx1"/>
                          </a:solidFill>
                          <a:latin typeface="Arial" panose="020B0604020202020204" pitchFamily="34" charset="0"/>
                          <a:cs typeface="Arial" panose="020B0604020202020204" pitchFamily="34" charset="0"/>
                        </a:rPr>
                        <a:t>2</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800" dirty="0">
                          <a:solidFill>
                            <a:schemeClr val="tx1"/>
                          </a:solidFill>
                          <a:latin typeface="Arial" panose="020B0604020202020204" pitchFamily="34" charset="0"/>
                          <a:cs typeface="Arial" panose="020B0604020202020204" pitchFamily="34" charset="0"/>
                        </a:rPr>
                        <a:t>2</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800" dirty="0">
                          <a:solidFill>
                            <a:schemeClr val="tx1"/>
                          </a:solidFill>
                          <a:latin typeface="Arial" panose="020B0604020202020204" pitchFamily="34" charset="0"/>
                          <a:cs typeface="Arial" panose="020B0604020202020204" pitchFamily="34" charset="0"/>
                        </a:rPr>
                        <a:t>1</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800" dirty="0">
                          <a:solidFill>
                            <a:schemeClr val="tx1"/>
                          </a:solidFill>
                          <a:latin typeface="Arial" panose="020B0604020202020204" pitchFamily="34" charset="0"/>
                          <a:cs typeface="Arial" panose="020B0604020202020204" pitchFamily="34" charset="0"/>
                        </a:rPr>
                        <a:t>0</a:t>
                      </a:r>
                    </a:p>
                  </a:txBody>
                  <a:tcPr marL="0" marR="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 xmlns:a16="http://schemas.microsoft.com/office/drawing/2014/main" val="2729296024"/>
                  </a:ext>
                </a:extLst>
              </a:tr>
              <a:tr h="197379">
                <a:tc>
                  <a:txBody>
                    <a:bodyPr/>
                    <a:lstStyle/>
                    <a:p>
                      <a:pPr algn="r"/>
                      <a:r>
                        <a:rPr lang="en-US" sz="800" b="1" dirty="0">
                          <a:solidFill>
                            <a:schemeClr val="accent6"/>
                          </a:solidFill>
                          <a:latin typeface="Arial" panose="020B0604020202020204" pitchFamily="34" charset="0"/>
                          <a:cs typeface="Arial" panose="020B0604020202020204" pitchFamily="34" charset="0"/>
                        </a:rPr>
                        <a:t>Physician’s choice</a:t>
                      </a:r>
                    </a:p>
                  </a:txBody>
                  <a:tcPr marL="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800" dirty="0">
                          <a:solidFill>
                            <a:schemeClr val="tx1"/>
                          </a:solidFill>
                          <a:latin typeface="Arial" panose="020B0604020202020204" pitchFamily="34" charset="0"/>
                          <a:cs typeface="Arial" panose="020B0604020202020204" pitchFamily="34" charset="0"/>
                        </a:rPr>
                        <a:t>32</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800" dirty="0">
                          <a:solidFill>
                            <a:schemeClr val="tx1"/>
                          </a:solidFill>
                          <a:latin typeface="Arial" panose="020B0604020202020204" pitchFamily="34" charset="0"/>
                          <a:cs typeface="Arial" panose="020B0604020202020204" pitchFamily="34" charset="0"/>
                        </a:rPr>
                        <a:t>29</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800" dirty="0">
                          <a:solidFill>
                            <a:schemeClr val="tx1"/>
                          </a:solidFill>
                          <a:latin typeface="Arial" panose="020B0604020202020204" pitchFamily="34" charset="0"/>
                          <a:cs typeface="Arial" panose="020B0604020202020204" pitchFamily="34" charset="0"/>
                        </a:rPr>
                        <a:t>25</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800" dirty="0">
                          <a:solidFill>
                            <a:schemeClr val="tx1"/>
                          </a:solidFill>
                          <a:latin typeface="Arial" panose="020B0604020202020204" pitchFamily="34" charset="0"/>
                          <a:cs typeface="Arial" panose="020B0604020202020204" pitchFamily="34" charset="0"/>
                        </a:rPr>
                        <a:t>23</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800" dirty="0">
                          <a:solidFill>
                            <a:schemeClr val="tx1"/>
                          </a:solidFill>
                          <a:latin typeface="Arial" panose="020B0604020202020204" pitchFamily="34" charset="0"/>
                          <a:cs typeface="Arial" panose="020B0604020202020204" pitchFamily="34" charset="0"/>
                        </a:rPr>
                        <a:t>21</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800" dirty="0">
                          <a:solidFill>
                            <a:schemeClr val="tx1"/>
                          </a:solidFill>
                          <a:latin typeface="Arial" panose="020B0604020202020204" pitchFamily="34" charset="0"/>
                          <a:cs typeface="Arial" panose="020B0604020202020204" pitchFamily="34" charset="0"/>
                        </a:rPr>
                        <a:t>19</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800" dirty="0">
                          <a:solidFill>
                            <a:schemeClr val="tx1"/>
                          </a:solidFill>
                          <a:latin typeface="Arial" panose="020B0604020202020204" pitchFamily="34" charset="0"/>
                          <a:cs typeface="Arial" panose="020B0604020202020204" pitchFamily="34" charset="0"/>
                        </a:rPr>
                        <a:t>16</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800" dirty="0">
                          <a:solidFill>
                            <a:schemeClr val="tx1"/>
                          </a:solidFill>
                          <a:latin typeface="Arial" panose="020B0604020202020204" pitchFamily="34" charset="0"/>
                          <a:cs typeface="Arial" panose="020B0604020202020204" pitchFamily="34" charset="0"/>
                        </a:rPr>
                        <a:t>14</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800" dirty="0">
                          <a:solidFill>
                            <a:schemeClr val="tx1"/>
                          </a:solidFill>
                          <a:latin typeface="Arial" panose="020B0604020202020204" pitchFamily="34" charset="0"/>
                          <a:cs typeface="Arial" panose="020B0604020202020204" pitchFamily="34" charset="0"/>
                        </a:rPr>
                        <a:t>11</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800" dirty="0">
                          <a:solidFill>
                            <a:schemeClr val="tx1"/>
                          </a:solidFill>
                          <a:latin typeface="Arial" panose="020B0604020202020204" pitchFamily="34" charset="0"/>
                          <a:cs typeface="Arial" panose="020B0604020202020204" pitchFamily="34" charset="0"/>
                        </a:rPr>
                        <a:t>10</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800" dirty="0">
                          <a:solidFill>
                            <a:schemeClr val="tx1"/>
                          </a:solidFill>
                          <a:latin typeface="Arial" panose="020B0604020202020204" pitchFamily="34" charset="0"/>
                          <a:cs typeface="Arial" panose="020B0604020202020204" pitchFamily="34" charset="0"/>
                        </a:rPr>
                        <a:t>5</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800" dirty="0">
                          <a:solidFill>
                            <a:schemeClr val="tx1"/>
                          </a:solidFill>
                          <a:latin typeface="Arial" panose="020B0604020202020204" pitchFamily="34" charset="0"/>
                          <a:cs typeface="Arial" panose="020B0604020202020204" pitchFamily="34" charset="0"/>
                        </a:rPr>
                        <a:t>5</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800" dirty="0">
                          <a:solidFill>
                            <a:schemeClr val="tx1"/>
                          </a:solidFill>
                          <a:latin typeface="Arial" panose="020B0604020202020204" pitchFamily="34" charset="0"/>
                          <a:cs typeface="Arial" panose="020B0604020202020204" pitchFamily="34" charset="0"/>
                        </a:rPr>
                        <a:t>4</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800" dirty="0">
                          <a:solidFill>
                            <a:schemeClr val="tx1"/>
                          </a:solidFill>
                          <a:latin typeface="Arial" panose="020B0604020202020204" pitchFamily="34" charset="0"/>
                          <a:cs typeface="Arial" panose="020B0604020202020204" pitchFamily="34" charset="0"/>
                        </a:rPr>
                        <a:t>3</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800" dirty="0">
                          <a:solidFill>
                            <a:schemeClr val="tx1"/>
                          </a:solidFill>
                          <a:latin typeface="Arial" panose="020B0604020202020204" pitchFamily="34" charset="0"/>
                          <a:cs typeface="Arial" panose="020B0604020202020204" pitchFamily="34" charset="0"/>
                        </a:rPr>
                        <a:t>3</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800" dirty="0">
                          <a:solidFill>
                            <a:schemeClr val="tx1"/>
                          </a:solidFill>
                          <a:latin typeface="Arial" panose="020B0604020202020204" pitchFamily="34" charset="0"/>
                          <a:cs typeface="Arial" panose="020B0604020202020204" pitchFamily="34" charset="0"/>
                        </a:rPr>
                        <a:t>2</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800" dirty="0">
                          <a:solidFill>
                            <a:schemeClr val="tx1"/>
                          </a:solidFill>
                          <a:latin typeface="Arial" panose="020B0604020202020204" pitchFamily="34" charset="0"/>
                          <a:cs typeface="Arial" panose="020B0604020202020204" pitchFamily="34" charset="0"/>
                        </a:rPr>
                        <a:t>0</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800" dirty="0">
                          <a:solidFill>
                            <a:schemeClr val="tx1"/>
                          </a:solidFill>
                          <a:latin typeface="Arial" panose="020B0604020202020204" pitchFamily="34" charset="0"/>
                          <a:cs typeface="Arial" panose="020B0604020202020204" pitchFamily="34" charset="0"/>
                        </a:rPr>
                        <a:t>0</a:t>
                      </a:r>
                    </a:p>
                  </a:txBody>
                  <a:tcPr marL="0" marR="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 xmlns:a16="http://schemas.microsoft.com/office/drawing/2014/main" val="2697454303"/>
                  </a:ext>
                </a:extLst>
              </a:tr>
            </a:tbl>
          </a:graphicData>
        </a:graphic>
      </p:graphicFrame>
    </p:spTree>
    <p:extLst>
      <p:ext uri="{BB962C8B-B14F-4D97-AF65-F5344CB8AC3E}">
        <p14:creationId xmlns:p14="http://schemas.microsoft.com/office/powerpoint/2010/main" val="27094359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a:t>What about NHT to NHT in patients with </a:t>
            </a:r>
            <a:r>
              <a:rPr lang="en-GB" cap="none" dirty="0"/>
              <a:t>m</a:t>
            </a:r>
            <a:r>
              <a:rPr lang="en-GB" dirty="0"/>
              <a:t>CRPC?</a:t>
            </a:r>
          </a:p>
        </p:txBody>
      </p:sp>
      <p:sp>
        <p:nvSpPr>
          <p:cNvPr id="3" name="Slide Number Placeholder 2">
            <a:extLst>
              <a:ext uri="{FF2B5EF4-FFF2-40B4-BE49-F238E27FC236}">
                <a16:creationId xmlns="" xmlns:a16="http://schemas.microsoft.com/office/drawing/2014/main" id="{DA01A760-5A6B-7A4B-8F9C-86F503572043}"/>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E43C0F-8A7B-3A4B-9DB5-B3472E36E833}" type="slidenum">
              <a:rPr kumimoji="0" lang="en-GB" sz="1100" b="0" i="0" u="none" strike="noStrike" kern="1200" cap="none" spc="0" normalizeH="0" baseline="0" noProof="0" smtClean="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GB" sz="11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endParaRPr>
          </a:p>
        </p:txBody>
      </p:sp>
      <p:sp>
        <p:nvSpPr>
          <p:cNvPr id="2" name="TextBox 1">
            <a:extLst>
              <a:ext uri="{FF2B5EF4-FFF2-40B4-BE49-F238E27FC236}">
                <a16:creationId xmlns="" xmlns:a16="http://schemas.microsoft.com/office/drawing/2014/main" id="{4DFA2A96-3877-2654-6FD1-E24B7D201911}"/>
              </a:ext>
            </a:extLst>
          </p:cNvPr>
          <p:cNvSpPr txBox="1"/>
          <p:nvPr/>
        </p:nvSpPr>
        <p:spPr>
          <a:xfrm>
            <a:off x="533632" y="6444863"/>
            <a:ext cx="4845878" cy="138499"/>
          </a:xfrm>
          <a:prstGeom prst="rect">
            <a:avLst/>
          </a:prstGeom>
          <a:noFill/>
        </p:spPr>
        <p:txBody>
          <a:bodyPr wrap="none" lIns="0" tIns="0" rIns="0" bIns="0" rtlCol="0">
            <a:spAutoFit/>
          </a:bodyPr>
          <a:lstStyle/>
          <a:p>
            <a:pPr algn="ctr">
              <a:lnSpc>
                <a:spcPct val="90000"/>
              </a:lnSpc>
            </a:pPr>
            <a:r>
              <a:rPr lang="en-GB" sz="1000" dirty="0">
                <a:solidFill>
                  <a:schemeClr val="bg1"/>
                </a:solidFill>
                <a:latin typeface="Arial" panose="020B0604020202020204" pitchFamily="34" charset="0"/>
                <a:ea typeface="Aileron" charset="0"/>
                <a:cs typeface="Arial" panose="020B0604020202020204" pitchFamily="34" charset="0"/>
              </a:rPr>
              <a:t>mCRPC, metastatic castration-resistant prostate cancer; NHT, new hormonal therapy</a:t>
            </a:r>
          </a:p>
        </p:txBody>
      </p:sp>
    </p:spTree>
    <p:extLst>
      <p:ext uri="{BB962C8B-B14F-4D97-AF65-F5344CB8AC3E}">
        <p14:creationId xmlns:p14="http://schemas.microsoft.com/office/powerpoint/2010/main" val="12156787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67F7A1E4-94EA-48ED-844D-6F0729F6815B}"/>
              </a:ext>
            </a:extLst>
          </p:cNvPr>
          <p:cNvSpPr>
            <a:spLocks noGrp="1"/>
          </p:cNvSpPr>
          <p:nvPr>
            <p:ph type="title"/>
          </p:nvPr>
        </p:nvSpPr>
        <p:spPr>
          <a:xfrm>
            <a:off x="619200" y="246566"/>
            <a:ext cx="8740800" cy="807285"/>
          </a:xfrm>
        </p:spPr>
        <p:txBody>
          <a:bodyPr/>
          <a:lstStyle/>
          <a:p>
            <a:r>
              <a:rPr lang="en-GB" noProof="0" dirty="0"/>
              <a:t>Introducing the scientific committee</a:t>
            </a:r>
          </a:p>
        </p:txBody>
      </p:sp>
      <p:sp>
        <p:nvSpPr>
          <p:cNvPr id="18" name="Vrije vorm 17">
            <a:extLst>
              <a:ext uri="{FF2B5EF4-FFF2-40B4-BE49-F238E27FC236}">
                <a16:creationId xmlns="" xmlns:a16="http://schemas.microsoft.com/office/drawing/2014/main" id="{8AD596DA-DE68-E64B-B7E8-54FC1298ADBD}"/>
              </a:ext>
            </a:extLst>
          </p:cNvPr>
          <p:cNvSpPr/>
          <p:nvPr/>
        </p:nvSpPr>
        <p:spPr>
          <a:xfrm>
            <a:off x="264160" y="3335231"/>
            <a:ext cx="3334885" cy="792000"/>
          </a:xfrm>
          <a:custGeom>
            <a:avLst/>
            <a:gdLst>
              <a:gd name="connsiteX0" fmla="*/ 0 w 2152851"/>
              <a:gd name="connsiteY0" fmla="*/ 0 h 478388"/>
              <a:gd name="connsiteX1" fmla="*/ 2152851 w 2152851"/>
              <a:gd name="connsiteY1" fmla="*/ 0 h 478388"/>
              <a:gd name="connsiteX2" fmla="*/ 2152851 w 2152851"/>
              <a:gd name="connsiteY2" fmla="*/ 478388 h 478388"/>
              <a:gd name="connsiteX3" fmla="*/ 0 w 2152851"/>
              <a:gd name="connsiteY3" fmla="*/ 478388 h 478388"/>
              <a:gd name="connsiteX4" fmla="*/ 0 w 2152851"/>
              <a:gd name="connsiteY4" fmla="*/ 0 h 478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851" h="478388">
                <a:moveTo>
                  <a:pt x="0" y="0"/>
                </a:moveTo>
                <a:lnTo>
                  <a:pt x="2152851" y="0"/>
                </a:lnTo>
                <a:lnTo>
                  <a:pt x="2152851" y="478388"/>
                </a:lnTo>
                <a:lnTo>
                  <a:pt x="0" y="478388"/>
                </a:lnTo>
                <a:lnTo>
                  <a:pt x="0" y="0"/>
                </a:ln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8000" tIns="108000" rIns="108000" bIns="108000" numCol="1" spcCol="1270" anchor="ctr" anchorCtr="0">
            <a:sp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GB" sz="1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GB" altLang="en-US" sz="1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Professor and Chairman of Urology, </a:t>
            </a:r>
            <a:br>
              <a:rPr kumimoji="0" lang="en-GB" altLang="en-US" sz="1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GB" altLang="en-US" sz="1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Director of GU Oncology</a:t>
            </a:r>
            <a:br>
              <a:rPr kumimoji="0" lang="en-GB" altLang="en-US" sz="1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GB" altLang="en-US" sz="1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Raymond Garneau Chair in Prostate Cancer</a:t>
            </a:r>
            <a:br>
              <a:rPr kumimoji="0" lang="en-GB" altLang="en-US" sz="1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GB" altLang="en-US" sz="1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University of Montreal Hospital Center, QC, Canada</a:t>
            </a:r>
            <a:endParaRPr kumimoji="0" lang="en-GB" sz="1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9" name="Vrije vorm 18">
            <a:extLst>
              <a:ext uri="{FF2B5EF4-FFF2-40B4-BE49-F238E27FC236}">
                <a16:creationId xmlns="" xmlns:a16="http://schemas.microsoft.com/office/drawing/2014/main" id="{84B62409-8AE9-3C4E-A19E-9FB46D5FA811}"/>
              </a:ext>
            </a:extLst>
          </p:cNvPr>
          <p:cNvSpPr/>
          <p:nvPr/>
        </p:nvSpPr>
        <p:spPr>
          <a:xfrm>
            <a:off x="815246" y="3038683"/>
            <a:ext cx="2232712" cy="281440"/>
          </a:xfrm>
          <a:custGeom>
            <a:avLst/>
            <a:gdLst>
              <a:gd name="connsiteX0" fmla="*/ 0 w 2152851"/>
              <a:gd name="connsiteY0" fmla="*/ 0 h 281440"/>
              <a:gd name="connsiteX1" fmla="*/ 2152851 w 2152851"/>
              <a:gd name="connsiteY1" fmla="*/ 0 h 281440"/>
              <a:gd name="connsiteX2" fmla="*/ 2152851 w 2152851"/>
              <a:gd name="connsiteY2" fmla="*/ 281440 h 281440"/>
              <a:gd name="connsiteX3" fmla="*/ 0 w 2152851"/>
              <a:gd name="connsiteY3" fmla="*/ 281440 h 281440"/>
              <a:gd name="connsiteX4" fmla="*/ 0 w 2152851"/>
              <a:gd name="connsiteY4" fmla="*/ 0 h 281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851" h="281440">
                <a:moveTo>
                  <a:pt x="0" y="0"/>
                </a:moveTo>
                <a:lnTo>
                  <a:pt x="2152851" y="0"/>
                </a:lnTo>
                <a:lnTo>
                  <a:pt x="2152851" y="281440"/>
                </a:lnTo>
                <a:lnTo>
                  <a:pt x="0" y="28144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9530" tIns="49530" rIns="49530" bIns="49530" numCol="1" spcCol="1270" anchor="ctr" anchorCtr="0">
            <a:noAutofit/>
          </a:bodyPr>
          <a:lstStyle/>
          <a:p>
            <a:pPr marL="0" marR="0" lvl="0" indent="0" algn="ctr" defTabSz="577850" rtl="0" eaLnBrk="1" fontAlgn="auto" latinLnBrk="0" hangingPunct="1">
              <a:lnSpc>
                <a:spcPct val="90000"/>
              </a:lnSpc>
              <a:spcBef>
                <a:spcPct val="0"/>
              </a:spcBef>
              <a:spcAft>
                <a:spcPct val="35000"/>
              </a:spcAft>
              <a:buClrTx/>
              <a:buSzTx/>
              <a:buFontTx/>
              <a:buNone/>
              <a:tabLst/>
              <a:defRPr/>
            </a:pPr>
            <a:r>
              <a:rPr kumimoji="0" lang="en-GB" sz="1300" b="1" i="0" u="none" strike="noStrike" kern="1200" cap="none" spc="0" normalizeH="0" baseline="0" noProof="0" dirty="0">
                <a:ln>
                  <a:noFill/>
                </a:ln>
                <a:solidFill>
                  <a:srgbClr val="000000">
                    <a:hueOff val="0"/>
                    <a:satOff val="0"/>
                    <a:lumOff val="0"/>
                    <a:alphaOff val="0"/>
                  </a:srgbClr>
                </a:solidFill>
                <a:effectLst/>
                <a:uLnTx/>
                <a:uFillTx/>
                <a:latin typeface="Arial" panose="020B0604020202020204" pitchFamily="34" charset="0"/>
                <a:ea typeface="+mn-ea"/>
                <a:cs typeface="Arial" panose="020B0604020202020204" pitchFamily="34" charset="0"/>
              </a:rPr>
              <a:t>Fred Saad</a:t>
            </a:r>
          </a:p>
        </p:txBody>
      </p:sp>
      <p:sp>
        <p:nvSpPr>
          <p:cNvPr id="8" name="Vrije vorm 23">
            <a:extLst>
              <a:ext uri="{FF2B5EF4-FFF2-40B4-BE49-F238E27FC236}">
                <a16:creationId xmlns="" xmlns:a16="http://schemas.microsoft.com/office/drawing/2014/main" id="{0604315B-2789-4961-8165-CD3FB072D8BB}"/>
              </a:ext>
            </a:extLst>
          </p:cNvPr>
          <p:cNvSpPr/>
          <p:nvPr/>
        </p:nvSpPr>
        <p:spPr>
          <a:xfrm>
            <a:off x="5925783" y="3318247"/>
            <a:ext cx="3052800" cy="825968"/>
          </a:xfrm>
          <a:custGeom>
            <a:avLst/>
            <a:gdLst>
              <a:gd name="connsiteX0" fmla="*/ 0 w 2152851"/>
              <a:gd name="connsiteY0" fmla="*/ 0 h 478388"/>
              <a:gd name="connsiteX1" fmla="*/ 2152851 w 2152851"/>
              <a:gd name="connsiteY1" fmla="*/ 0 h 478388"/>
              <a:gd name="connsiteX2" fmla="*/ 2152851 w 2152851"/>
              <a:gd name="connsiteY2" fmla="*/ 478388 h 478388"/>
              <a:gd name="connsiteX3" fmla="*/ 0 w 2152851"/>
              <a:gd name="connsiteY3" fmla="*/ 478388 h 478388"/>
              <a:gd name="connsiteX4" fmla="*/ 0 w 2152851"/>
              <a:gd name="connsiteY4" fmla="*/ 0 h 478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851" h="478388">
                <a:moveTo>
                  <a:pt x="0" y="0"/>
                </a:moveTo>
                <a:lnTo>
                  <a:pt x="2152851" y="0"/>
                </a:lnTo>
                <a:lnTo>
                  <a:pt x="2152851" y="478388"/>
                </a:lnTo>
                <a:lnTo>
                  <a:pt x="0" y="478388"/>
                </a:lnTo>
                <a:lnTo>
                  <a:pt x="0" y="0"/>
                </a:ln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8000" tIns="108000" rIns="108000" bIns="108000" numCol="1" spcCol="1270" anchor="ctr" anchorCtr="0">
            <a:spAutoFit/>
          </a:bodyPr>
          <a:lstStyle/>
          <a:p>
            <a:pPr algn="ctr" defTabSz="533400">
              <a:lnSpc>
                <a:spcPct val="90000"/>
              </a:lnSpc>
              <a:spcBef>
                <a:spcPct val="0"/>
              </a:spcBef>
              <a:spcAft>
                <a:spcPct val="35000"/>
              </a:spcAft>
            </a:pPr>
            <a:r>
              <a:rPr lang="en-GB" sz="1000" b="1" dirty="0">
                <a:solidFill>
                  <a:srgbClr val="FFFFFF"/>
                </a:solidFill>
                <a:latin typeface="Arial" panose="020B0604020202020204" pitchFamily="34" charset="0"/>
                <a:cs typeface="Arial" panose="020B0604020202020204" pitchFamily="34" charset="0"/>
              </a:rPr>
              <a:t>Clinician Scientist and Team Leader at </a:t>
            </a:r>
            <a:br>
              <a:rPr lang="en-GB" sz="1000" b="1" dirty="0">
                <a:solidFill>
                  <a:srgbClr val="FFFFFF"/>
                </a:solidFill>
                <a:latin typeface="Arial" panose="020B0604020202020204" pitchFamily="34" charset="0"/>
                <a:cs typeface="Arial" panose="020B0604020202020204" pitchFamily="34" charset="0"/>
              </a:rPr>
            </a:br>
            <a:r>
              <a:rPr lang="en-GB" sz="1000" b="1" dirty="0">
                <a:solidFill>
                  <a:srgbClr val="FFFFFF"/>
                </a:solidFill>
                <a:latin typeface="Arial" panose="020B0604020202020204" pitchFamily="34" charset="0"/>
                <a:cs typeface="Arial" panose="020B0604020202020204" pitchFamily="34" charset="0"/>
              </a:rPr>
              <a:t>UCL Cancer Institute</a:t>
            </a:r>
          </a:p>
          <a:p>
            <a:pPr algn="ctr" defTabSz="533400">
              <a:lnSpc>
                <a:spcPct val="90000"/>
              </a:lnSpc>
              <a:spcBef>
                <a:spcPct val="0"/>
              </a:spcBef>
              <a:spcAft>
                <a:spcPct val="35000"/>
              </a:spcAft>
            </a:pPr>
            <a:r>
              <a:rPr lang="en-GB" sz="1000" b="1" dirty="0">
                <a:solidFill>
                  <a:srgbClr val="FFFFFF"/>
                </a:solidFill>
                <a:latin typeface="Arial" panose="020B0604020202020204" pitchFamily="34" charset="0"/>
                <a:cs typeface="Arial" panose="020B0604020202020204" pitchFamily="34" charset="0"/>
              </a:rPr>
              <a:t>Honorary Medical Oncology Consultant at </a:t>
            </a:r>
            <a:br>
              <a:rPr lang="en-GB" sz="1000" b="1" dirty="0">
                <a:solidFill>
                  <a:srgbClr val="FFFFFF"/>
                </a:solidFill>
                <a:latin typeface="Arial" panose="020B0604020202020204" pitchFamily="34" charset="0"/>
                <a:cs typeface="Arial" panose="020B0604020202020204" pitchFamily="34" charset="0"/>
              </a:rPr>
            </a:br>
            <a:r>
              <a:rPr lang="en-GB" sz="1000" b="1" dirty="0">
                <a:solidFill>
                  <a:srgbClr val="FFFFFF"/>
                </a:solidFill>
                <a:latin typeface="Arial" panose="020B0604020202020204" pitchFamily="34" charset="0"/>
                <a:cs typeface="Arial" panose="020B0604020202020204" pitchFamily="34" charset="0"/>
              </a:rPr>
              <a:t>UCL Hospital, UK</a:t>
            </a:r>
          </a:p>
        </p:txBody>
      </p:sp>
      <p:sp>
        <p:nvSpPr>
          <p:cNvPr id="9" name="Vrije vorm 24">
            <a:extLst>
              <a:ext uri="{FF2B5EF4-FFF2-40B4-BE49-F238E27FC236}">
                <a16:creationId xmlns="" xmlns:a16="http://schemas.microsoft.com/office/drawing/2014/main" id="{977C60B2-01FC-4D00-B845-520D47D20AF9}"/>
              </a:ext>
            </a:extLst>
          </p:cNvPr>
          <p:cNvSpPr/>
          <p:nvPr/>
        </p:nvSpPr>
        <p:spPr>
          <a:xfrm>
            <a:off x="6252215" y="3038683"/>
            <a:ext cx="2399936" cy="281440"/>
          </a:xfrm>
          <a:custGeom>
            <a:avLst/>
            <a:gdLst>
              <a:gd name="connsiteX0" fmla="*/ 0 w 2152851"/>
              <a:gd name="connsiteY0" fmla="*/ 0 h 281440"/>
              <a:gd name="connsiteX1" fmla="*/ 2152851 w 2152851"/>
              <a:gd name="connsiteY1" fmla="*/ 0 h 281440"/>
              <a:gd name="connsiteX2" fmla="*/ 2152851 w 2152851"/>
              <a:gd name="connsiteY2" fmla="*/ 281440 h 281440"/>
              <a:gd name="connsiteX3" fmla="*/ 0 w 2152851"/>
              <a:gd name="connsiteY3" fmla="*/ 281440 h 281440"/>
              <a:gd name="connsiteX4" fmla="*/ 0 w 2152851"/>
              <a:gd name="connsiteY4" fmla="*/ 0 h 281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851" h="281440">
                <a:moveTo>
                  <a:pt x="0" y="0"/>
                </a:moveTo>
                <a:lnTo>
                  <a:pt x="2152851" y="0"/>
                </a:lnTo>
                <a:lnTo>
                  <a:pt x="2152851" y="281440"/>
                </a:lnTo>
                <a:lnTo>
                  <a:pt x="0" y="28144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9530" tIns="49530" rIns="49530" bIns="49530" numCol="1" spcCol="1270" anchor="ctr" anchorCtr="0">
            <a:noAutofit/>
          </a:bodyPr>
          <a:lstStyle/>
          <a:p>
            <a:pPr marL="0" marR="0" lvl="0" indent="0" algn="ctr" defTabSz="577850" rtl="0" eaLnBrk="1" fontAlgn="auto" latinLnBrk="0" hangingPunct="1">
              <a:lnSpc>
                <a:spcPct val="90000"/>
              </a:lnSpc>
              <a:spcBef>
                <a:spcPct val="0"/>
              </a:spcBef>
              <a:spcAft>
                <a:spcPct val="35000"/>
              </a:spcAft>
              <a:buClrTx/>
              <a:buSzTx/>
              <a:buFontTx/>
              <a:buNone/>
              <a:tabLst/>
              <a:defRPr/>
            </a:pPr>
            <a:r>
              <a:rPr kumimoji="0" lang="en-GB" sz="1300" b="1" i="0" u="none" strike="noStrike" kern="1200" cap="none" spc="0" normalizeH="0" baseline="0" noProof="0" dirty="0">
                <a:ln>
                  <a:noFill/>
                </a:ln>
                <a:solidFill>
                  <a:srgbClr val="000000">
                    <a:hueOff val="0"/>
                    <a:satOff val="0"/>
                    <a:lumOff val="0"/>
                    <a:alphaOff val="0"/>
                  </a:srgbClr>
                </a:solidFill>
                <a:effectLst/>
                <a:uLnTx/>
                <a:uFillTx/>
                <a:latin typeface="Arial" panose="020B0604020202020204" pitchFamily="34" charset="0"/>
                <a:ea typeface="+mn-ea"/>
                <a:cs typeface="Arial" panose="020B0604020202020204" pitchFamily="34" charset="0"/>
              </a:rPr>
              <a:t>Gerhardt Attard</a:t>
            </a:r>
          </a:p>
        </p:txBody>
      </p:sp>
      <p:sp>
        <p:nvSpPr>
          <p:cNvPr id="24" name="Vrije vorm 23">
            <a:extLst>
              <a:ext uri="{FF2B5EF4-FFF2-40B4-BE49-F238E27FC236}">
                <a16:creationId xmlns="" xmlns:a16="http://schemas.microsoft.com/office/drawing/2014/main" id="{B84AA02E-8CD0-DB47-8FFA-655B00CF429A}"/>
              </a:ext>
            </a:extLst>
          </p:cNvPr>
          <p:cNvSpPr/>
          <p:nvPr/>
        </p:nvSpPr>
        <p:spPr>
          <a:xfrm>
            <a:off x="3241167" y="5291345"/>
            <a:ext cx="3052800" cy="772107"/>
          </a:xfrm>
          <a:custGeom>
            <a:avLst/>
            <a:gdLst>
              <a:gd name="connsiteX0" fmla="*/ 0 w 2152851"/>
              <a:gd name="connsiteY0" fmla="*/ 0 h 478388"/>
              <a:gd name="connsiteX1" fmla="*/ 2152851 w 2152851"/>
              <a:gd name="connsiteY1" fmla="*/ 0 h 478388"/>
              <a:gd name="connsiteX2" fmla="*/ 2152851 w 2152851"/>
              <a:gd name="connsiteY2" fmla="*/ 478388 h 478388"/>
              <a:gd name="connsiteX3" fmla="*/ 0 w 2152851"/>
              <a:gd name="connsiteY3" fmla="*/ 478388 h 478388"/>
              <a:gd name="connsiteX4" fmla="*/ 0 w 2152851"/>
              <a:gd name="connsiteY4" fmla="*/ 0 h 478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851" h="478388">
                <a:moveTo>
                  <a:pt x="0" y="0"/>
                </a:moveTo>
                <a:lnTo>
                  <a:pt x="2152851" y="0"/>
                </a:lnTo>
                <a:lnTo>
                  <a:pt x="2152851" y="478388"/>
                </a:lnTo>
                <a:lnTo>
                  <a:pt x="0" y="478388"/>
                </a:lnTo>
                <a:lnTo>
                  <a:pt x="0" y="0"/>
                </a:ln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8000" tIns="108000" rIns="108000" bIns="108000" numCol="1" spcCol="1270" anchor="ctr" anchorCtr="0">
            <a:spAutoFit/>
          </a:bodyPr>
          <a:lstStyle/>
          <a:p>
            <a:pPr algn="ctr" defTabSz="533400">
              <a:lnSpc>
                <a:spcPct val="90000"/>
              </a:lnSpc>
              <a:spcBef>
                <a:spcPct val="0"/>
              </a:spcBef>
              <a:spcAft>
                <a:spcPct val="35000"/>
              </a:spcAft>
            </a:pPr>
            <a:r>
              <a:rPr lang="en-GB" altLang="en-US" sz="1000" b="1" dirty="0">
                <a:solidFill>
                  <a:srgbClr val="FFFFFF"/>
                </a:solidFill>
                <a:latin typeface="Arial" panose="020B0604020202020204" pitchFamily="34" charset="0"/>
                <a:cs typeface="Arial" panose="020B0604020202020204" pitchFamily="34" charset="0"/>
              </a:rPr>
              <a:t>Associate Professor of Medicine</a:t>
            </a:r>
            <a:br>
              <a:rPr lang="en-GB" altLang="en-US" sz="1000" b="1" dirty="0">
                <a:solidFill>
                  <a:srgbClr val="FFFFFF"/>
                </a:solidFill>
                <a:latin typeface="Arial" panose="020B0604020202020204" pitchFamily="34" charset="0"/>
                <a:cs typeface="Arial" panose="020B0604020202020204" pitchFamily="34" charset="0"/>
              </a:rPr>
            </a:br>
            <a:r>
              <a:rPr lang="en-GB" altLang="en-US" sz="1000" b="1" dirty="0">
                <a:solidFill>
                  <a:srgbClr val="FFFFFF"/>
                </a:solidFill>
                <a:latin typeface="Arial" panose="020B0604020202020204" pitchFamily="34" charset="0"/>
                <a:cs typeface="Arial" panose="020B0604020202020204" pitchFamily="34" charset="0"/>
              </a:rPr>
              <a:t>Section Chief, Genitourinary Cancers, </a:t>
            </a:r>
            <a:br>
              <a:rPr lang="en-GB" altLang="en-US" sz="1000" b="1" dirty="0">
                <a:solidFill>
                  <a:srgbClr val="FFFFFF"/>
                </a:solidFill>
                <a:latin typeface="Arial" panose="020B0604020202020204" pitchFamily="34" charset="0"/>
                <a:cs typeface="Arial" panose="020B0604020202020204" pitchFamily="34" charset="0"/>
              </a:rPr>
            </a:br>
            <a:r>
              <a:rPr lang="en-GB" sz="1000" b="1" dirty="0">
                <a:solidFill>
                  <a:srgbClr val="FFFFFF"/>
                </a:solidFill>
                <a:latin typeface="Arial" panose="020B0604020202020204" pitchFamily="34" charset="0"/>
                <a:cs typeface="Arial" panose="020B0604020202020204" pitchFamily="34" charset="0"/>
              </a:rPr>
              <a:t>City of Hope Comprehensive Cancer </a:t>
            </a:r>
            <a:r>
              <a:rPr lang="en-GB" sz="1000" b="1" dirty="0" err="1">
                <a:solidFill>
                  <a:srgbClr val="FFFFFF"/>
                </a:solidFill>
                <a:latin typeface="Arial" panose="020B0604020202020204" pitchFamily="34" charset="0"/>
                <a:cs typeface="Arial" panose="020B0604020202020204" pitchFamily="34" charset="0"/>
              </a:rPr>
              <a:t>Center</a:t>
            </a:r>
            <a:r>
              <a:rPr lang="en-GB" sz="1000" b="1" dirty="0">
                <a:solidFill>
                  <a:srgbClr val="FFFFFF"/>
                </a:solidFill>
                <a:latin typeface="Arial" panose="020B0604020202020204" pitchFamily="34" charset="0"/>
                <a:cs typeface="Arial" panose="020B0604020202020204" pitchFamily="34" charset="0"/>
              </a:rPr>
              <a:t>, Los Angeles, United States</a:t>
            </a:r>
          </a:p>
        </p:txBody>
      </p:sp>
      <p:sp>
        <p:nvSpPr>
          <p:cNvPr id="25" name="Vrije vorm 24">
            <a:extLst>
              <a:ext uri="{FF2B5EF4-FFF2-40B4-BE49-F238E27FC236}">
                <a16:creationId xmlns="" xmlns:a16="http://schemas.microsoft.com/office/drawing/2014/main" id="{023A4028-18DB-DB4C-8138-E27766C88197}"/>
              </a:ext>
            </a:extLst>
          </p:cNvPr>
          <p:cNvSpPr/>
          <p:nvPr/>
        </p:nvSpPr>
        <p:spPr>
          <a:xfrm>
            <a:off x="3567599" y="4995216"/>
            <a:ext cx="2399936" cy="281440"/>
          </a:xfrm>
          <a:custGeom>
            <a:avLst/>
            <a:gdLst>
              <a:gd name="connsiteX0" fmla="*/ 0 w 2152851"/>
              <a:gd name="connsiteY0" fmla="*/ 0 h 281440"/>
              <a:gd name="connsiteX1" fmla="*/ 2152851 w 2152851"/>
              <a:gd name="connsiteY1" fmla="*/ 0 h 281440"/>
              <a:gd name="connsiteX2" fmla="*/ 2152851 w 2152851"/>
              <a:gd name="connsiteY2" fmla="*/ 281440 h 281440"/>
              <a:gd name="connsiteX3" fmla="*/ 0 w 2152851"/>
              <a:gd name="connsiteY3" fmla="*/ 281440 h 281440"/>
              <a:gd name="connsiteX4" fmla="*/ 0 w 2152851"/>
              <a:gd name="connsiteY4" fmla="*/ 0 h 281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851" h="281440">
                <a:moveTo>
                  <a:pt x="0" y="0"/>
                </a:moveTo>
                <a:lnTo>
                  <a:pt x="2152851" y="0"/>
                </a:lnTo>
                <a:lnTo>
                  <a:pt x="2152851" y="281440"/>
                </a:lnTo>
                <a:lnTo>
                  <a:pt x="0" y="28144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9530" tIns="49530" rIns="49530" bIns="49530" numCol="1" spcCol="1270" anchor="ctr" anchorCtr="0">
            <a:noAutofit/>
          </a:bodyPr>
          <a:lstStyle/>
          <a:p>
            <a:pPr marL="0" marR="0" lvl="0" indent="0" algn="ctr" defTabSz="577850" rtl="0" eaLnBrk="1" fontAlgn="auto" latinLnBrk="0" hangingPunct="1">
              <a:lnSpc>
                <a:spcPct val="90000"/>
              </a:lnSpc>
              <a:spcBef>
                <a:spcPct val="0"/>
              </a:spcBef>
              <a:spcAft>
                <a:spcPct val="35000"/>
              </a:spcAft>
              <a:buClrTx/>
              <a:buSzTx/>
              <a:buFontTx/>
              <a:buNone/>
              <a:tabLst/>
              <a:defRPr/>
            </a:pPr>
            <a:r>
              <a:rPr kumimoji="0" lang="en-GB" sz="1300" b="1" i="0" u="none" strike="noStrike" kern="1200" cap="none" spc="0" normalizeH="0" baseline="0" noProof="0" dirty="0">
                <a:ln>
                  <a:noFill/>
                </a:ln>
                <a:solidFill>
                  <a:srgbClr val="000000">
                    <a:hueOff val="0"/>
                    <a:satOff val="0"/>
                    <a:lumOff val="0"/>
                    <a:alphaOff val="0"/>
                  </a:srgbClr>
                </a:solidFill>
                <a:effectLst/>
                <a:uLnTx/>
                <a:uFillTx/>
                <a:latin typeface="Arial" panose="020B0604020202020204" pitchFamily="34" charset="0"/>
                <a:ea typeface="+mn-ea"/>
                <a:cs typeface="Arial" panose="020B0604020202020204" pitchFamily="34" charset="0"/>
              </a:rPr>
              <a:t>Tanya Dorff</a:t>
            </a:r>
          </a:p>
        </p:txBody>
      </p:sp>
      <p:pic>
        <p:nvPicPr>
          <p:cNvPr id="22" name="Picture 21">
            <a:extLst>
              <a:ext uri="{FF2B5EF4-FFF2-40B4-BE49-F238E27FC236}">
                <a16:creationId xmlns="" xmlns:a16="http://schemas.microsoft.com/office/drawing/2014/main" id="{2F1E5C3D-C64B-44D6-9DF3-5AC332C9CCBF}"/>
              </a:ext>
            </a:extLst>
          </p:cNvPr>
          <p:cNvPicPr preferRelativeResize="0">
            <a:picLocks/>
          </p:cNvPicPr>
          <p:nvPr/>
        </p:nvPicPr>
        <p:blipFill rotWithShape="1">
          <a:blip r:embed="rId3"/>
          <a:srcRect l="3788" r="1086"/>
          <a:stretch/>
        </p:blipFill>
        <p:spPr>
          <a:xfrm>
            <a:off x="4025967" y="2832565"/>
            <a:ext cx="1483200" cy="2077200"/>
          </a:xfrm>
          <a:prstGeom prst="rect">
            <a:avLst/>
          </a:prstGeom>
          <a:noFill/>
          <a:ln w="28575">
            <a:solidFill>
              <a:srgbClr val="00B050"/>
            </a:solidFill>
          </a:ln>
          <a:effectLst>
            <a:outerShdw blurRad="50800" dist="38100" dir="2700000" algn="tl" rotWithShape="0">
              <a:prstClr val="black">
                <a:alpha val="40000"/>
              </a:prstClr>
            </a:outerShdw>
          </a:effectLst>
        </p:spPr>
      </p:pic>
      <p:pic>
        <p:nvPicPr>
          <p:cNvPr id="28" name="Picture 27">
            <a:extLst>
              <a:ext uri="{FF2B5EF4-FFF2-40B4-BE49-F238E27FC236}">
                <a16:creationId xmlns="" xmlns:a16="http://schemas.microsoft.com/office/drawing/2014/main" id="{73ACCEF2-5051-4853-9C3A-A3073115E6C0}"/>
              </a:ext>
            </a:extLst>
          </p:cNvPr>
          <p:cNvPicPr>
            <a:picLocks noChangeAspect="1"/>
          </p:cNvPicPr>
          <p:nvPr/>
        </p:nvPicPr>
        <p:blipFill>
          <a:blip r:embed="rId4"/>
          <a:stretch>
            <a:fillRect/>
          </a:stretch>
        </p:blipFill>
        <p:spPr>
          <a:xfrm>
            <a:off x="6710704" y="880242"/>
            <a:ext cx="1482959" cy="2077082"/>
          </a:xfrm>
          <a:prstGeom prst="rect">
            <a:avLst/>
          </a:prstGeom>
          <a:noFill/>
          <a:ln w="28575">
            <a:solidFill>
              <a:srgbClr val="00B050"/>
            </a:solidFill>
          </a:ln>
          <a:effectLst>
            <a:outerShdw blurRad="50800" dist="38100" dir="2700000" algn="tl" rotWithShape="0">
              <a:prstClr val="black">
                <a:alpha val="40000"/>
              </a:prstClr>
            </a:outerShdw>
          </a:effectLst>
        </p:spPr>
      </p:pic>
      <p:sp>
        <p:nvSpPr>
          <p:cNvPr id="4" name="Slide Number Placeholder 3">
            <a:extLst>
              <a:ext uri="{FF2B5EF4-FFF2-40B4-BE49-F238E27FC236}">
                <a16:creationId xmlns="" xmlns:a16="http://schemas.microsoft.com/office/drawing/2014/main" id="{20C3FCA9-A9A3-504F-BB4E-8B454E9EBC68}"/>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E43C0F-8A7B-3A4B-9DB5-B3472E36E833}" type="slidenum">
              <a:rPr kumimoji="0" lang="en-GB" sz="1100" b="0" i="0" u="none" strike="noStrike" kern="1200" cap="none" spc="0" normalizeH="0" baseline="0" noProof="0" smtClean="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100" b="0" i="0" u="none" strike="noStrike" kern="1200" cap="none" spc="0" normalizeH="0" baseline="0" noProof="0" dirty="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endParaRPr>
          </a:p>
        </p:txBody>
      </p:sp>
      <p:pic>
        <p:nvPicPr>
          <p:cNvPr id="6" name="Picture 5" descr="A person in a suit smiling&#10;&#10;Description automatically generated with medium confidence">
            <a:extLst>
              <a:ext uri="{FF2B5EF4-FFF2-40B4-BE49-F238E27FC236}">
                <a16:creationId xmlns="" xmlns:a16="http://schemas.microsoft.com/office/drawing/2014/main" id="{80C2E26B-3387-6D4C-ACC9-B563134F165F}"/>
              </a:ext>
            </a:extLst>
          </p:cNvPr>
          <p:cNvPicPr>
            <a:picLocks noChangeAspect="1"/>
          </p:cNvPicPr>
          <p:nvPr/>
        </p:nvPicPr>
        <p:blipFill rotWithShape="1">
          <a:blip r:embed="rId5"/>
          <a:srcRect l="13599" t="5683" r="13150" b="14329"/>
          <a:stretch/>
        </p:blipFill>
        <p:spPr>
          <a:xfrm>
            <a:off x="1190002" y="880124"/>
            <a:ext cx="1483200" cy="2077200"/>
          </a:xfrm>
          <a:prstGeom prst="rect">
            <a:avLst/>
          </a:prstGeom>
          <a:ln w="28575">
            <a:solidFill>
              <a:schemeClr val="accent1"/>
            </a:solidFill>
          </a:ln>
        </p:spPr>
      </p:pic>
      <p:pic>
        <p:nvPicPr>
          <p:cNvPr id="1026" name="Picture 2" descr="4">
            <a:extLst>
              <a:ext uri="{FF2B5EF4-FFF2-40B4-BE49-F238E27FC236}">
                <a16:creationId xmlns="" xmlns:a16="http://schemas.microsoft.com/office/drawing/2014/main" id="{1185B3B3-0694-F614-1C4C-6BC36F8B7C9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2856" r="19555" b="3759"/>
          <a:stretch/>
        </p:blipFill>
        <p:spPr bwMode="auto">
          <a:xfrm>
            <a:off x="9389816" y="2857311"/>
            <a:ext cx="1483200" cy="2052454"/>
          </a:xfrm>
          <a:prstGeom prst="rect">
            <a:avLst/>
          </a:prstGeom>
          <a:noFill/>
          <a:ln w="28575">
            <a:solidFill>
              <a:schemeClr val="accent1"/>
            </a:solidFill>
          </a:ln>
          <a:extLst>
            <a:ext uri="{909E8E84-426E-40DD-AFC4-6F175D3DCCD1}">
              <a14:hiddenFill xmlns:a14="http://schemas.microsoft.com/office/drawing/2010/main">
                <a:solidFill>
                  <a:srgbClr val="FFFFFF"/>
                </a:solidFill>
              </a14:hiddenFill>
            </a:ext>
          </a:extLst>
        </p:spPr>
      </p:pic>
      <p:sp>
        <p:nvSpPr>
          <p:cNvPr id="17" name="Vrije vorm 24">
            <a:extLst>
              <a:ext uri="{FF2B5EF4-FFF2-40B4-BE49-F238E27FC236}">
                <a16:creationId xmlns="" xmlns:a16="http://schemas.microsoft.com/office/drawing/2014/main" id="{9280E1E2-7CA4-CF7F-5E38-6663D9674A99}"/>
              </a:ext>
            </a:extLst>
          </p:cNvPr>
          <p:cNvSpPr/>
          <p:nvPr/>
        </p:nvSpPr>
        <p:spPr>
          <a:xfrm>
            <a:off x="8931448" y="4995216"/>
            <a:ext cx="2399936" cy="281440"/>
          </a:xfrm>
          <a:custGeom>
            <a:avLst/>
            <a:gdLst>
              <a:gd name="connsiteX0" fmla="*/ 0 w 2152851"/>
              <a:gd name="connsiteY0" fmla="*/ 0 h 281440"/>
              <a:gd name="connsiteX1" fmla="*/ 2152851 w 2152851"/>
              <a:gd name="connsiteY1" fmla="*/ 0 h 281440"/>
              <a:gd name="connsiteX2" fmla="*/ 2152851 w 2152851"/>
              <a:gd name="connsiteY2" fmla="*/ 281440 h 281440"/>
              <a:gd name="connsiteX3" fmla="*/ 0 w 2152851"/>
              <a:gd name="connsiteY3" fmla="*/ 281440 h 281440"/>
              <a:gd name="connsiteX4" fmla="*/ 0 w 2152851"/>
              <a:gd name="connsiteY4" fmla="*/ 0 h 281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851" h="281440">
                <a:moveTo>
                  <a:pt x="0" y="0"/>
                </a:moveTo>
                <a:lnTo>
                  <a:pt x="2152851" y="0"/>
                </a:lnTo>
                <a:lnTo>
                  <a:pt x="2152851" y="281440"/>
                </a:lnTo>
                <a:lnTo>
                  <a:pt x="0" y="28144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9530" tIns="49530" rIns="49530" bIns="49530" numCol="1" spcCol="1270" anchor="ctr" anchorCtr="0">
            <a:noAutofit/>
          </a:bodyPr>
          <a:lstStyle/>
          <a:p>
            <a:pPr marL="0" marR="0" lvl="0" indent="0" algn="ctr" defTabSz="577850" rtl="0" eaLnBrk="1" fontAlgn="auto" latinLnBrk="0" hangingPunct="1">
              <a:lnSpc>
                <a:spcPct val="90000"/>
              </a:lnSpc>
              <a:spcBef>
                <a:spcPct val="0"/>
              </a:spcBef>
              <a:spcAft>
                <a:spcPct val="35000"/>
              </a:spcAft>
              <a:buClrTx/>
              <a:buSzTx/>
              <a:buFontTx/>
              <a:buNone/>
              <a:tabLst/>
              <a:defRPr/>
            </a:pPr>
            <a:r>
              <a:rPr kumimoji="0" lang="en-GB" sz="1300" b="1" i="0" u="none" strike="noStrike" kern="1200" cap="none" spc="0" normalizeH="0" baseline="0" noProof="0" dirty="0">
                <a:ln>
                  <a:noFill/>
                </a:ln>
                <a:solidFill>
                  <a:srgbClr val="000000">
                    <a:hueOff val="0"/>
                    <a:satOff val="0"/>
                    <a:lumOff val="0"/>
                    <a:alphaOff val="0"/>
                  </a:srgbClr>
                </a:solidFill>
                <a:effectLst/>
                <a:uLnTx/>
                <a:uFillTx/>
                <a:latin typeface="Arial" panose="020B0604020202020204" pitchFamily="34" charset="0"/>
                <a:ea typeface="+mn-ea"/>
                <a:cs typeface="Arial" panose="020B0604020202020204" pitchFamily="34" charset="0"/>
              </a:rPr>
              <a:t>Neeraj Agarwal</a:t>
            </a:r>
          </a:p>
        </p:txBody>
      </p:sp>
      <p:sp>
        <p:nvSpPr>
          <p:cNvPr id="21" name="Vrije vorm 23">
            <a:extLst>
              <a:ext uri="{FF2B5EF4-FFF2-40B4-BE49-F238E27FC236}">
                <a16:creationId xmlns="" xmlns:a16="http://schemas.microsoft.com/office/drawing/2014/main" id="{0A4D61DB-1ECF-23B3-6FC7-559A01B4C482}"/>
              </a:ext>
            </a:extLst>
          </p:cNvPr>
          <p:cNvSpPr/>
          <p:nvPr/>
        </p:nvSpPr>
        <p:spPr>
          <a:xfrm>
            <a:off x="8605016" y="5260568"/>
            <a:ext cx="3052800" cy="833663"/>
          </a:xfrm>
          <a:custGeom>
            <a:avLst/>
            <a:gdLst>
              <a:gd name="connsiteX0" fmla="*/ 0 w 2152851"/>
              <a:gd name="connsiteY0" fmla="*/ 0 h 478388"/>
              <a:gd name="connsiteX1" fmla="*/ 2152851 w 2152851"/>
              <a:gd name="connsiteY1" fmla="*/ 0 h 478388"/>
              <a:gd name="connsiteX2" fmla="*/ 2152851 w 2152851"/>
              <a:gd name="connsiteY2" fmla="*/ 478388 h 478388"/>
              <a:gd name="connsiteX3" fmla="*/ 0 w 2152851"/>
              <a:gd name="connsiteY3" fmla="*/ 478388 h 478388"/>
              <a:gd name="connsiteX4" fmla="*/ 0 w 2152851"/>
              <a:gd name="connsiteY4" fmla="*/ 0 h 478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851" h="478388">
                <a:moveTo>
                  <a:pt x="0" y="0"/>
                </a:moveTo>
                <a:lnTo>
                  <a:pt x="2152851" y="0"/>
                </a:lnTo>
                <a:lnTo>
                  <a:pt x="2152851" y="478388"/>
                </a:lnTo>
                <a:lnTo>
                  <a:pt x="0" y="478388"/>
                </a:lnTo>
                <a:lnTo>
                  <a:pt x="0" y="0"/>
                </a:ln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8000" tIns="108000" rIns="108000" bIns="108000" numCol="1" spcCol="1270" anchor="ctr" anchorCtr="0">
            <a:spAutoFit/>
          </a:bodyPr>
          <a:lstStyle/>
          <a:p>
            <a:pPr marL="0" marR="0" lvl="0" indent="0" algn="ctr" defTabSz="533400" rtl="0" eaLnBrk="1" fontAlgn="auto" latinLnBrk="0" hangingPunct="1">
              <a:lnSpc>
                <a:spcPct val="100000"/>
              </a:lnSpc>
              <a:spcBef>
                <a:spcPct val="0"/>
              </a:spcBef>
              <a:spcAft>
                <a:spcPts val="0"/>
              </a:spcAft>
              <a:buClrTx/>
              <a:buSzTx/>
              <a:buFontTx/>
              <a:buNone/>
              <a:tabLst/>
              <a:defRPr/>
            </a:pPr>
            <a:r>
              <a:rPr lang="en-GB" sz="1000" b="1" dirty="0">
                <a:solidFill>
                  <a:srgbClr val="FFFFFF"/>
                </a:solidFill>
                <a:latin typeface="Arial" panose="020B0604020202020204" pitchFamily="34" charset="0"/>
                <a:cs typeface="Arial" panose="020B0604020202020204" pitchFamily="34" charset="0"/>
              </a:rPr>
              <a:t>Professor of Medicine, and Presidential Endowed Chair of Cancer Research at the Huntsman Cancer Institute (HCI), University of Utah, United States</a:t>
            </a:r>
          </a:p>
        </p:txBody>
      </p:sp>
    </p:spTree>
    <p:extLst>
      <p:ext uri="{BB962C8B-B14F-4D97-AF65-F5344CB8AC3E}">
        <p14:creationId xmlns:p14="http://schemas.microsoft.com/office/powerpoint/2010/main" val="18509815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870421D-94D2-C940-AE4D-4D6E6BEE33DE}"/>
              </a:ext>
            </a:extLst>
          </p:cNvPr>
          <p:cNvSpPr>
            <a:spLocks noGrp="1"/>
          </p:cNvSpPr>
          <p:nvPr>
            <p:ph type="title"/>
          </p:nvPr>
        </p:nvSpPr>
        <p:spPr/>
        <p:txBody>
          <a:bodyPr/>
          <a:lstStyle/>
          <a:p>
            <a:r>
              <a:rPr lang="en-GB" sz="2400" cap="none" dirty="0"/>
              <a:t>rPFS</a:t>
            </a:r>
            <a:r>
              <a:rPr lang="en-GB" sz="2400" dirty="0"/>
              <a:t> and OS benefit for olaparib was shown against both enzalutamide and abiraterone (Cohort A)</a:t>
            </a:r>
          </a:p>
        </p:txBody>
      </p:sp>
      <p:sp>
        <p:nvSpPr>
          <p:cNvPr id="3" name="Slide Number Placeholder 2">
            <a:extLst>
              <a:ext uri="{FF2B5EF4-FFF2-40B4-BE49-F238E27FC236}">
                <a16:creationId xmlns="" xmlns:a16="http://schemas.microsoft.com/office/drawing/2014/main" id="{A38EE764-648E-2148-AD90-726D68E2719B}"/>
              </a:ext>
            </a:extLst>
          </p:cNvPr>
          <p:cNvSpPr>
            <a:spLocks noGrp="1"/>
          </p:cNvSpPr>
          <p:nvPr>
            <p:ph type="sldNum" sz="quarter" idx="4"/>
          </p:nvPr>
        </p:nvSpPr>
        <p:spPr/>
        <p:txBody>
          <a:bodyPr/>
          <a:lstStyle/>
          <a:p>
            <a:fld id="{5776A8D8-3128-264B-8452-D1E9298B57ED}" type="slidenum">
              <a:rPr lang="en-GB" smtClean="0"/>
              <a:pPr/>
              <a:t>40</a:t>
            </a:fld>
            <a:endParaRPr lang="en-GB" dirty="0"/>
          </a:p>
        </p:txBody>
      </p:sp>
      <p:sp>
        <p:nvSpPr>
          <p:cNvPr id="14" name="Rounded Rectangle 13">
            <a:extLst>
              <a:ext uri="{FF2B5EF4-FFF2-40B4-BE49-F238E27FC236}">
                <a16:creationId xmlns="" xmlns:a16="http://schemas.microsoft.com/office/drawing/2014/main" id="{34A61075-E1AE-1141-B5FB-A37B5B182612}"/>
              </a:ext>
            </a:extLst>
          </p:cNvPr>
          <p:cNvSpPr/>
          <p:nvPr/>
        </p:nvSpPr>
        <p:spPr>
          <a:xfrm>
            <a:off x="619200" y="5437008"/>
            <a:ext cx="10964788" cy="443402"/>
          </a:xfrm>
          <a:prstGeom prst="roundRect">
            <a:avLst>
              <a:gd name="adj" fmla="val 23914"/>
            </a:avLst>
          </a:prstGeom>
          <a:solidFill>
            <a:schemeClr val="accent1"/>
          </a:solidFill>
          <a:ln w="28575">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r>
              <a:rPr lang="en-GB" b="1" dirty="0">
                <a:latin typeface="Arial" panose="020B0604020202020204" pitchFamily="34" charset="0"/>
                <a:cs typeface="Arial" panose="020B0604020202020204" pitchFamily="34" charset="0"/>
              </a:rPr>
              <a:t>Findings suggests that sequential use of an NHA may be of limited benefit</a:t>
            </a:r>
          </a:p>
        </p:txBody>
      </p:sp>
      <p:sp>
        <p:nvSpPr>
          <p:cNvPr id="15" name="object 34">
            <a:extLst>
              <a:ext uri="{FF2B5EF4-FFF2-40B4-BE49-F238E27FC236}">
                <a16:creationId xmlns="" xmlns:a16="http://schemas.microsoft.com/office/drawing/2014/main" id="{C66FFBA4-F888-0140-9335-CAD240C516C8}"/>
              </a:ext>
            </a:extLst>
          </p:cNvPr>
          <p:cNvSpPr txBox="1"/>
          <p:nvPr/>
        </p:nvSpPr>
        <p:spPr>
          <a:xfrm>
            <a:off x="1287945" y="4319894"/>
            <a:ext cx="246380" cy="153888"/>
          </a:xfrm>
          <a:prstGeom prst="rect">
            <a:avLst/>
          </a:prstGeom>
        </p:spPr>
        <p:txBody>
          <a:bodyPr vert="horz" wrap="square" lIns="0" tIns="0" rIns="0" bIns="0" rtlCol="0">
            <a:spAutoFit/>
          </a:bodyPr>
          <a:lstStyle/>
          <a:p>
            <a:pPr algn="ctr">
              <a:spcBef>
                <a:spcPts val="133"/>
              </a:spcBef>
            </a:pPr>
            <a:r>
              <a:rPr lang="en-GB" sz="1000" spc="-7" dirty="0">
                <a:latin typeface="Arial"/>
                <a:cs typeface="Arial"/>
              </a:rPr>
              <a:t>0</a:t>
            </a:r>
            <a:endParaRPr lang="en-GB" sz="1000" dirty="0">
              <a:latin typeface="Arial"/>
              <a:cs typeface="Arial"/>
            </a:endParaRPr>
          </a:p>
        </p:txBody>
      </p:sp>
      <p:sp>
        <p:nvSpPr>
          <p:cNvPr id="16" name="object 47">
            <a:extLst>
              <a:ext uri="{FF2B5EF4-FFF2-40B4-BE49-F238E27FC236}">
                <a16:creationId xmlns="" xmlns:a16="http://schemas.microsoft.com/office/drawing/2014/main" id="{EBAB73BB-13BA-EE47-A5FB-E5FEA78F8A9E}"/>
              </a:ext>
            </a:extLst>
          </p:cNvPr>
          <p:cNvSpPr txBox="1"/>
          <p:nvPr/>
        </p:nvSpPr>
        <p:spPr>
          <a:xfrm>
            <a:off x="1378412" y="4536688"/>
            <a:ext cx="4079875" cy="196635"/>
          </a:xfrm>
          <a:prstGeom prst="rect">
            <a:avLst/>
          </a:prstGeom>
        </p:spPr>
        <p:txBody>
          <a:bodyPr vert="horz" wrap="square" lIns="0" tIns="16933" rIns="0" bIns="0" rtlCol="0">
            <a:spAutoFit/>
          </a:bodyPr>
          <a:lstStyle/>
          <a:p>
            <a:pPr marR="36406" algn="ctr">
              <a:lnSpc>
                <a:spcPts val="1367"/>
              </a:lnSpc>
            </a:pPr>
            <a:r>
              <a:rPr lang="en-GB" sz="1200" b="1" dirty="0">
                <a:latin typeface="Arial"/>
                <a:cs typeface="Arial"/>
              </a:rPr>
              <a:t>Time</a:t>
            </a:r>
            <a:r>
              <a:rPr lang="en-GB" sz="1200" b="1" spc="-33" dirty="0">
                <a:latin typeface="Arial"/>
                <a:cs typeface="Arial"/>
              </a:rPr>
              <a:t> </a:t>
            </a:r>
            <a:r>
              <a:rPr lang="en-GB" sz="1200" b="1" dirty="0">
                <a:latin typeface="Arial"/>
                <a:cs typeface="Arial"/>
              </a:rPr>
              <a:t>from</a:t>
            </a:r>
            <a:r>
              <a:rPr lang="en-GB" sz="1200" b="1" spc="-33" dirty="0">
                <a:latin typeface="Arial"/>
                <a:cs typeface="Arial"/>
              </a:rPr>
              <a:t> </a:t>
            </a:r>
            <a:r>
              <a:rPr lang="en-GB" sz="1200" b="1" dirty="0">
                <a:latin typeface="Arial"/>
                <a:cs typeface="Arial"/>
              </a:rPr>
              <a:t>randomisation</a:t>
            </a:r>
            <a:r>
              <a:rPr lang="en-GB" sz="1200" b="1" spc="-47" dirty="0">
                <a:latin typeface="Arial"/>
                <a:cs typeface="Arial"/>
              </a:rPr>
              <a:t> </a:t>
            </a:r>
            <a:r>
              <a:rPr lang="en-GB" sz="1200" b="1" dirty="0">
                <a:latin typeface="Arial"/>
                <a:cs typeface="Arial"/>
              </a:rPr>
              <a:t>(months)</a:t>
            </a:r>
            <a:endParaRPr lang="en-GB" sz="1200" dirty="0">
              <a:latin typeface="Arial"/>
              <a:cs typeface="Arial"/>
            </a:endParaRPr>
          </a:p>
        </p:txBody>
      </p:sp>
      <p:cxnSp>
        <p:nvCxnSpPr>
          <p:cNvPr id="18" name="Straight Connector 17">
            <a:extLst>
              <a:ext uri="{FF2B5EF4-FFF2-40B4-BE49-F238E27FC236}">
                <a16:creationId xmlns="" xmlns:a16="http://schemas.microsoft.com/office/drawing/2014/main" id="{DF11F0C8-9709-174C-B8E3-ECD17F90828B}"/>
              </a:ext>
            </a:extLst>
          </p:cNvPr>
          <p:cNvCxnSpPr/>
          <p:nvPr/>
        </p:nvCxnSpPr>
        <p:spPr>
          <a:xfrm>
            <a:off x="1232260" y="2267769"/>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 xmlns:a16="http://schemas.microsoft.com/office/drawing/2014/main" id="{40C086ED-6F37-CF4F-AE9E-606683357C1A}"/>
              </a:ext>
            </a:extLst>
          </p:cNvPr>
          <p:cNvCxnSpPr>
            <a:cxnSpLocks/>
          </p:cNvCxnSpPr>
          <p:nvPr/>
        </p:nvCxnSpPr>
        <p:spPr>
          <a:xfrm rot="16200000">
            <a:off x="1375135" y="428389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 xmlns:a16="http://schemas.microsoft.com/office/drawing/2014/main" id="{E3E0FD22-B294-844F-B971-14E6F4361CEA}"/>
              </a:ext>
            </a:extLst>
          </p:cNvPr>
          <p:cNvCxnSpPr>
            <a:cxnSpLocks/>
          </p:cNvCxnSpPr>
          <p:nvPr/>
        </p:nvCxnSpPr>
        <p:spPr>
          <a:xfrm flipV="1">
            <a:off x="1312710" y="2260600"/>
            <a:ext cx="0" cy="1986269"/>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 xmlns:a16="http://schemas.microsoft.com/office/drawing/2014/main" id="{E371DF2B-1FE2-CE41-B123-CE47ADDFFCF2}"/>
              </a:ext>
            </a:extLst>
          </p:cNvPr>
          <p:cNvCxnSpPr/>
          <p:nvPr/>
        </p:nvCxnSpPr>
        <p:spPr>
          <a:xfrm>
            <a:off x="1232260" y="2459857"/>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 xmlns:a16="http://schemas.microsoft.com/office/drawing/2014/main" id="{4C6027AE-82DA-674D-9D36-659FCD601B90}"/>
              </a:ext>
            </a:extLst>
          </p:cNvPr>
          <p:cNvCxnSpPr/>
          <p:nvPr/>
        </p:nvCxnSpPr>
        <p:spPr>
          <a:xfrm>
            <a:off x="1232260" y="2651945"/>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 xmlns:a16="http://schemas.microsoft.com/office/drawing/2014/main" id="{08BAA8B5-677B-BB46-916F-BE4F4EAC5D3E}"/>
              </a:ext>
            </a:extLst>
          </p:cNvPr>
          <p:cNvCxnSpPr/>
          <p:nvPr/>
        </p:nvCxnSpPr>
        <p:spPr>
          <a:xfrm>
            <a:off x="1232260" y="2844032"/>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 xmlns:a16="http://schemas.microsoft.com/office/drawing/2014/main" id="{DDB0F77A-C1CA-5A49-B971-ADA2A4C775FF}"/>
              </a:ext>
            </a:extLst>
          </p:cNvPr>
          <p:cNvCxnSpPr/>
          <p:nvPr/>
        </p:nvCxnSpPr>
        <p:spPr>
          <a:xfrm>
            <a:off x="1232260" y="3036119"/>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 xmlns:a16="http://schemas.microsoft.com/office/drawing/2014/main" id="{F73D3D95-250B-1447-B50D-4957D4247491}"/>
              </a:ext>
            </a:extLst>
          </p:cNvPr>
          <p:cNvCxnSpPr/>
          <p:nvPr/>
        </p:nvCxnSpPr>
        <p:spPr>
          <a:xfrm>
            <a:off x="1232260" y="3228206"/>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 xmlns:a16="http://schemas.microsoft.com/office/drawing/2014/main" id="{CA483E90-109D-1F41-B0C8-E844635373B3}"/>
              </a:ext>
            </a:extLst>
          </p:cNvPr>
          <p:cNvCxnSpPr/>
          <p:nvPr/>
        </p:nvCxnSpPr>
        <p:spPr>
          <a:xfrm>
            <a:off x="1232260" y="3420293"/>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 xmlns:a16="http://schemas.microsoft.com/office/drawing/2014/main" id="{FE24769A-59C7-D049-9D6F-60DEECBF577F}"/>
              </a:ext>
            </a:extLst>
          </p:cNvPr>
          <p:cNvCxnSpPr/>
          <p:nvPr/>
        </p:nvCxnSpPr>
        <p:spPr>
          <a:xfrm>
            <a:off x="1232260" y="3612380"/>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 xmlns:a16="http://schemas.microsoft.com/office/drawing/2014/main" id="{0AF7FCE4-F86B-FF4E-9A9A-8875E1095D4C}"/>
              </a:ext>
            </a:extLst>
          </p:cNvPr>
          <p:cNvCxnSpPr/>
          <p:nvPr/>
        </p:nvCxnSpPr>
        <p:spPr>
          <a:xfrm>
            <a:off x="1232260" y="3804467"/>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 xmlns:a16="http://schemas.microsoft.com/office/drawing/2014/main" id="{7809F3AA-731E-0342-8825-655EE025749A}"/>
              </a:ext>
            </a:extLst>
          </p:cNvPr>
          <p:cNvCxnSpPr/>
          <p:nvPr/>
        </p:nvCxnSpPr>
        <p:spPr>
          <a:xfrm>
            <a:off x="1232260" y="399655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 xmlns:a16="http://schemas.microsoft.com/office/drawing/2014/main" id="{27F01849-CBA4-314F-B949-1BA34FA5D972}"/>
              </a:ext>
            </a:extLst>
          </p:cNvPr>
          <p:cNvCxnSpPr/>
          <p:nvPr/>
        </p:nvCxnSpPr>
        <p:spPr>
          <a:xfrm>
            <a:off x="1232260" y="418864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2" name="object 34">
            <a:extLst>
              <a:ext uri="{FF2B5EF4-FFF2-40B4-BE49-F238E27FC236}">
                <a16:creationId xmlns="" xmlns:a16="http://schemas.microsoft.com/office/drawing/2014/main" id="{366E4F58-7327-C24C-98E0-55A89BEEBC09}"/>
              </a:ext>
            </a:extLst>
          </p:cNvPr>
          <p:cNvSpPr txBox="1"/>
          <p:nvPr/>
        </p:nvSpPr>
        <p:spPr>
          <a:xfrm>
            <a:off x="938915" y="2177320"/>
            <a:ext cx="246380" cy="2142574"/>
          </a:xfrm>
          <a:prstGeom prst="rect">
            <a:avLst/>
          </a:prstGeom>
        </p:spPr>
        <p:txBody>
          <a:bodyPr vert="horz" wrap="square" lIns="0" tIns="0" rIns="0" bIns="0" rtlCol="0">
            <a:spAutoFit/>
          </a:bodyPr>
          <a:lstStyle/>
          <a:p>
            <a:pPr algn="r">
              <a:lnSpc>
                <a:spcPct val="117000"/>
              </a:lnSpc>
              <a:spcBef>
                <a:spcPts val="133"/>
              </a:spcBef>
            </a:pPr>
            <a:r>
              <a:rPr lang="en-GB" sz="1000" spc="-7" dirty="0">
                <a:latin typeface="Arial"/>
                <a:cs typeface="Arial"/>
              </a:rPr>
              <a:t>1.0</a:t>
            </a:r>
          </a:p>
          <a:p>
            <a:pPr algn="r">
              <a:lnSpc>
                <a:spcPct val="117000"/>
              </a:lnSpc>
              <a:spcBef>
                <a:spcPts val="133"/>
              </a:spcBef>
            </a:pPr>
            <a:r>
              <a:rPr lang="en-GB" sz="1000" spc="-7" dirty="0">
                <a:latin typeface="Arial"/>
                <a:cs typeface="Arial"/>
              </a:rPr>
              <a:t>0.9</a:t>
            </a:r>
          </a:p>
          <a:p>
            <a:pPr algn="r">
              <a:lnSpc>
                <a:spcPct val="117000"/>
              </a:lnSpc>
              <a:spcBef>
                <a:spcPts val="133"/>
              </a:spcBef>
            </a:pPr>
            <a:r>
              <a:rPr lang="en-GB" sz="1000" spc="-7" dirty="0">
                <a:latin typeface="Arial"/>
                <a:cs typeface="Arial"/>
              </a:rPr>
              <a:t>0.8</a:t>
            </a:r>
          </a:p>
          <a:p>
            <a:pPr algn="r">
              <a:lnSpc>
                <a:spcPct val="117000"/>
              </a:lnSpc>
              <a:spcBef>
                <a:spcPts val="133"/>
              </a:spcBef>
            </a:pPr>
            <a:r>
              <a:rPr lang="en-GB" sz="1000" spc="-7" dirty="0">
                <a:latin typeface="Arial"/>
                <a:cs typeface="Arial"/>
              </a:rPr>
              <a:t>0.7</a:t>
            </a:r>
          </a:p>
          <a:p>
            <a:pPr algn="r">
              <a:lnSpc>
                <a:spcPct val="117000"/>
              </a:lnSpc>
              <a:spcBef>
                <a:spcPts val="133"/>
              </a:spcBef>
            </a:pPr>
            <a:r>
              <a:rPr lang="en-GB" sz="1000" spc="-7" dirty="0">
                <a:latin typeface="Arial"/>
                <a:cs typeface="Arial"/>
              </a:rPr>
              <a:t>0.6</a:t>
            </a:r>
          </a:p>
          <a:p>
            <a:pPr algn="r">
              <a:lnSpc>
                <a:spcPct val="117000"/>
              </a:lnSpc>
              <a:spcBef>
                <a:spcPts val="133"/>
              </a:spcBef>
            </a:pPr>
            <a:r>
              <a:rPr lang="en-GB" sz="1000" spc="-7" dirty="0">
                <a:latin typeface="Arial"/>
                <a:cs typeface="Arial"/>
              </a:rPr>
              <a:t>0.5</a:t>
            </a:r>
          </a:p>
          <a:p>
            <a:pPr algn="r">
              <a:lnSpc>
                <a:spcPct val="117000"/>
              </a:lnSpc>
              <a:spcBef>
                <a:spcPts val="133"/>
              </a:spcBef>
            </a:pPr>
            <a:r>
              <a:rPr lang="en-GB" sz="1000" spc="-7" dirty="0">
                <a:latin typeface="Arial"/>
                <a:cs typeface="Arial"/>
              </a:rPr>
              <a:t>0.4</a:t>
            </a:r>
          </a:p>
          <a:p>
            <a:pPr algn="r">
              <a:lnSpc>
                <a:spcPct val="117000"/>
              </a:lnSpc>
              <a:spcBef>
                <a:spcPts val="133"/>
              </a:spcBef>
            </a:pPr>
            <a:r>
              <a:rPr lang="en-GB" sz="1000" spc="-7" dirty="0">
                <a:latin typeface="Arial"/>
                <a:cs typeface="Arial"/>
              </a:rPr>
              <a:t>0.3</a:t>
            </a:r>
          </a:p>
          <a:p>
            <a:pPr algn="r">
              <a:lnSpc>
                <a:spcPct val="117000"/>
              </a:lnSpc>
              <a:spcBef>
                <a:spcPts val="133"/>
              </a:spcBef>
            </a:pPr>
            <a:r>
              <a:rPr lang="en-GB" sz="1000" spc="-7" dirty="0">
                <a:latin typeface="Arial"/>
                <a:cs typeface="Arial"/>
              </a:rPr>
              <a:t>0.2</a:t>
            </a:r>
          </a:p>
          <a:p>
            <a:pPr algn="r">
              <a:lnSpc>
                <a:spcPct val="117000"/>
              </a:lnSpc>
              <a:spcBef>
                <a:spcPts val="133"/>
              </a:spcBef>
            </a:pPr>
            <a:r>
              <a:rPr lang="en-GB" sz="1000" spc="-7" dirty="0">
                <a:latin typeface="Arial"/>
                <a:cs typeface="Arial"/>
              </a:rPr>
              <a:t>0.1</a:t>
            </a:r>
          </a:p>
          <a:p>
            <a:pPr algn="r">
              <a:lnSpc>
                <a:spcPct val="117000"/>
              </a:lnSpc>
              <a:spcBef>
                <a:spcPts val="133"/>
              </a:spcBef>
            </a:pPr>
            <a:r>
              <a:rPr lang="en-GB" sz="1000" spc="-7" dirty="0">
                <a:latin typeface="Arial"/>
                <a:cs typeface="Arial"/>
              </a:rPr>
              <a:t>0.0</a:t>
            </a:r>
            <a:endParaRPr lang="en-GB" sz="1000" dirty="0">
              <a:latin typeface="Arial"/>
              <a:cs typeface="Arial"/>
            </a:endParaRPr>
          </a:p>
        </p:txBody>
      </p:sp>
      <p:sp>
        <p:nvSpPr>
          <p:cNvPr id="33" name="object 34">
            <a:extLst>
              <a:ext uri="{FF2B5EF4-FFF2-40B4-BE49-F238E27FC236}">
                <a16:creationId xmlns="" xmlns:a16="http://schemas.microsoft.com/office/drawing/2014/main" id="{2DF6F904-82DA-2343-BAEF-17BEEB936F6B}"/>
              </a:ext>
            </a:extLst>
          </p:cNvPr>
          <p:cNvSpPr txBox="1"/>
          <p:nvPr/>
        </p:nvSpPr>
        <p:spPr>
          <a:xfrm>
            <a:off x="5294795" y="4319894"/>
            <a:ext cx="246380" cy="153888"/>
          </a:xfrm>
          <a:prstGeom prst="rect">
            <a:avLst/>
          </a:prstGeom>
        </p:spPr>
        <p:txBody>
          <a:bodyPr vert="horz" wrap="square" lIns="0" tIns="0" rIns="0" bIns="0" rtlCol="0">
            <a:spAutoFit/>
          </a:bodyPr>
          <a:lstStyle/>
          <a:p>
            <a:pPr algn="ctr">
              <a:spcBef>
                <a:spcPts val="133"/>
              </a:spcBef>
            </a:pPr>
            <a:r>
              <a:rPr lang="en-GB" sz="1000" spc="-7" dirty="0">
                <a:latin typeface="Arial"/>
                <a:cs typeface="Arial"/>
              </a:rPr>
              <a:t>23</a:t>
            </a:r>
            <a:endParaRPr lang="en-GB" sz="1000" dirty="0">
              <a:latin typeface="Arial"/>
              <a:cs typeface="Arial"/>
            </a:endParaRPr>
          </a:p>
        </p:txBody>
      </p:sp>
      <p:cxnSp>
        <p:nvCxnSpPr>
          <p:cNvPr id="34" name="Straight Connector 33">
            <a:extLst>
              <a:ext uri="{FF2B5EF4-FFF2-40B4-BE49-F238E27FC236}">
                <a16:creationId xmlns="" xmlns:a16="http://schemas.microsoft.com/office/drawing/2014/main" id="{B470F437-EC7B-BE4B-B7B9-79DD75249F0A}"/>
              </a:ext>
            </a:extLst>
          </p:cNvPr>
          <p:cNvCxnSpPr>
            <a:cxnSpLocks/>
          </p:cNvCxnSpPr>
          <p:nvPr/>
        </p:nvCxnSpPr>
        <p:spPr>
          <a:xfrm rot="16200000">
            <a:off x="5381985" y="428389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5" name="object 34">
            <a:extLst>
              <a:ext uri="{FF2B5EF4-FFF2-40B4-BE49-F238E27FC236}">
                <a16:creationId xmlns="" xmlns:a16="http://schemas.microsoft.com/office/drawing/2014/main" id="{87DC33A1-000F-B448-B1C4-FF84B4A1DCEA}"/>
              </a:ext>
            </a:extLst>
          </p:cNvPr>
          <p:cNvSpPr txBox="1"/>
          <p:nvPr/>
        </p:nvSpPr>
        <p:spPr>
          <a:xfrm>
            <a:off x="5120170" y="4319894"/>
            <a:ext cx="246380" cy="153888"/>
          </a:xfrm>
          <a:prstGeom prst="rect">
            <a:avLst/>
          </a:prstGeom>
        </p:spPr>
        <p:txBody>
          <a:bodyPr vert="horz" wrap="square" lIns="0" tIns="0" rIns="0" bIns="0" rtlCol="0">
            <a:spAutoFit/>
          </a:bodyPr>
          <a:lstStyle/>
          <a:p>
            <a:pPr algn="ctr">
              <a:spcBef>
                <a:spcPts val="133"/>
              </a:spcBef>
            </a:pPr>
            <a:r>
              <a:rPr lang="en-GB" sz="1000" spc="-7" dirty="0">
                <a:latin typeface="Arial"/>
                <a:cs typeface="Arial"/>
              </a:rPr>
              <a:t>22</a:t>
            </a:r>
            <a:endParaRPr lang="en-GB" sz="1000" dirty="0">
              <a:latin typeface="Arial"/>
              <a:cs typeface="Arial"/>
            </a:endParaRPr>
          </a:p>
        </p:txBody>
      </p:sp>
      <p:cxnSp>
        <p:nvCxnSpPr>
          <p:cNvPr id="36" name="Straight Connector 35">
            <a:extLst>
              <a:ext uri="{FF2B5EF4-FFF2-40B4-BE49-F238E27FC236}">
                <a16:creationId xmlns="" xmlns:a16="http://schemas.microsoft.com/office/drawing/2014/main" id="{FE450783-33B2-7E40-83C5-DFC8761A26F5}"/>
              </a:ext>
            </a:extLst>
          </p:cNvPr>
          <p:cNvCxnSpPr>
            <a:cxnSpLocks/>
          </p:cNvCxnSpPr>
          <p:nvPr/>
        </p:nvCxnSpPr>
        <p:spPr>
          <a:xfrm rot="16200000">
            <a:off x="5207360" y="428389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7" name="object 34">
            <a:extLst>
              <a:ext uri="{FF2B5EF4-FFF2-40B4-BE49-F238E27FC236}">
                <a16:creationId xmlns="" xmlns:a16="http://schemas.microsoft.com/office/drawing/2014/main" id="{6F414283-65F8-5344-8DD3-349DDB692668}"/>
              </a:ext>
            </a:extLst>
          </p:cNvPr>
          <p:cNvSpPr txBox="1"/>
          <p:nvPr/>
        </p:nvSpPr>
        <p:spPr>
          <a:xfrm>
            <a:off x="1462570" y="4319894"/>
            <a:ext cx="246380" cy="153888"/>
          </a:xfrm>
          <a:prstGeom prst="rect">
            <a:avLst/>
          </a:prstGeom>
        </p:spPr>
        <p:txBody>
          <a:bodyPr vert="horz" wrap="square" lIns="0" tIns="0" rIns="0" bIns="0" rtlCol="0">
            <a:spAutoFit/>
          </a:bodyPr>
          <a:lstStyle/>
          <a:p>
            <a:pPr algn="ctr">
              <a:spcBef>
                <a:spcPts val="133"/>
              </a:spcBef>
            </a:pPr>
            <a:r>
              <a:rPr lang="en-GB" sz="1000" spc="-7" dirty="0">
                <a:latin typeface="Arial"/>
                <a:cs typeface="Arial"/>
              </a:rPr>
              <a:t>1</a:t>
            </a:r>
            <a:endParaRPr lang="en-GB" sz="1000" dirty="0">
              <a:latin typeface="Arial"/>
              <a:cs typeface="Arial"/>
            </a:endParaRPr>
          </a:p>
        </p:txBody>
      </p:sp>
      <p:cxnSp>
        <p:nvCxnSpPr>
          <p:cNvPr id="38" name="Straight Connector 37">
            <a:extLst>
              <a:ext uri="{FF2B5EF4-FFF2-40B4-BE49-F238E27FC236}">
                <a16:creationId xmlns="" xmlns:a16="http://schemas.microsoft.com/office/drawing/2014/main" id="{CDE11042-29D8-3C4E-99CF-0DA482132ECD}"/>
              </a:ext>
            </a:extLst>
          </p:cNvPr>
          <p:cNvCxnSpPr>
            <a:cxnSpLocks/>
          </p:cNvCxnSpPr>
          <p:nvPr/>
        </p:nvCxnSpPr>
        <p:spPr>
          <a:xfrm rot="16200000">
            <a:off x="1549760" y="428389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9" name="object 34">
            <a:extLst>
              <a:ext uri="{FF2B5EF4-FFF2-40B4-BE49-F238E27FC236}">
                <a16:creationId xmlns="" xmlns:a16="http://schemas.microsoft.com/office/drawing/2014/main" id="{79C2DF17-480E-4445-BF83-3EA0A5BBA0B0}"/>
              </a:ext>
            </a:extLst>
          </p:cNvPr>
          <p:cNvSpPr txBox="1"/>
          <p:nvPr/>
        </p:nvSpPr>
        <p:spPr>
          <a:xfrm>
            <a:off x="1640370" y="4319894"/>
            <a:ext cx="246380" cy="153888"/>
          </a:xfrm>
          <a:prstGeom prst="rect">
            <a:avLst/>
          </a:prstGeom>
        </p:spPr>
        <p:txBody>
          <a:bodyPr vert="horz" wrap="square" lIns="0" tIns="0" rIns="0" bIns="0" rtlCol="0">
            <a:spAutoFit/>
          </a:bodyPr>
          <a:lstStyle/>
          <a:p>
            <a:pPr algn="ctr">
              <a:spcBef>
                <a:spcPts val="133"/>
              </a:spcBef>
            </a:pPr>
            <a:r>
              <a:rPr lang="en-GB" sz="1000" spc="-7" dirty="0">
                <a:latin typeface="Arial"/>
                <a:cs typeface="Arial"/>
              </a:rPr>
              <a:t>2</a:t>
            </a:r>
            <a:endParaRPr lang="en-GB" sz="1000" dirty="0">
              <a:latin typeface="Arial"/>
              <a:cs typeface="Arial"/>
            </a:endParaRPr>
          </a:p>
        </p:txBody>
      </p:sp>
      <p:cxnSp>
        <p:nvCxnSpPr>
          <p:cNvPr id="40" name="Straight Connector 39">
            <a:extLst>
              <a:ext uri="{FF2B5EF4-FFF2-40B4-BE49-F238E27FC236}">
                <a16:creationId xmlns="" xmlns:a16="http://schemas.microsoft.com/office/drawing/2014/main" id="{88AFAA6A-E5BE-4B43-B7CA-566A0781560E}"/>
              </a:ext>
            </a:extLst>
          </p:cNvPr>
          <p:cNvCxnSpPr>
            <a:cxnSpLocks/>
          </p:cNvCxnSpPr>
          <p:nvPr/>
        </p:nvCxnSpPr>
        <p:spPr>
          <a:xfrm rot="16200000">
            <a:off x="1727560" y="428389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1" name="object 34">
            <a:extLst>
              <a:ext uri="{FF2B5EF4-FFF2-40B4-BE49-F238E27FC236}">
                <a16:creationId xmlns="" xmlns:a16="http://schemas.microsoft.com/office/drawing/2014/main" id="{3416BB25-E073-5248-BAB1-6F1862821F4E}"/>
              </a:ext>
            </a:extLst>
          </p:cNvPr>
          <p:cNvSpPr txBox="1"/>
          <p:nvPr/>
        </p:nvSpPr>
        <p:spPr>
          <a:xfrm>
            <a:off x="1814995" y="4319894"/>
            <a:ext cx="246380" cy="153888"/>
          </a:xfrm>
          <a:prstGeom prst="rect">
            <a:avLst/>
          </a:prstGeom>
        </p:spPr>
        <p:txBody>
          <a:bodyPr vert="horz" wrap="square" lIns="0" tIns="0" rIns="0" bIns="0" rtlCol="0">
            <a:spAutoFit/>
          </a:bodyPr>
          <a:lstStyle/>
          <a:p>
            <a:pPr algn="ctr">
              <a:spcBef>
                <a:spcPts val="133"/>
              </a:spcBef>
            </a:pPr>
            <a:r>
              <a:rPr lang="en-GB" sz="1000" spc="-7" dirty="0">
                <a:latin typeface="Arial"/>
                <a:cs typeface="Arial"/>
              </a:rPr>
              <a:t>3</a:t>
            </a:r>
            <a:endParaRPr lang="en-GB" sz="1000" dirty="0">
              <a:latin typeface="Arial"/>
              <a:cs typeface="Arial"/>
            </a:endParaRPr>
          </a:p>
        </p:txBody>
      </p:sp>
      <p:cxnSp>
        <p:nvCxnSpPr>
          <p:cNvPr id="42" name="Straight Connector 41">
            <a:extLst>
              <a:ext uri="{FF2B5EF4-FFF2-40B4-BE49-F238E27FC236}">
                <a16:creationId xmlns="" xmlns:a16="http://schemas.microsoft.com/office/drawing/2014/main" id="{1B53BB35-3085-604B-8975-1A5934FE13A7}"/>
              </a:ext>
            </a:extLst>
          </p:cNvPr>
          <p:cNvCxnSpPr>
            <a:cxnSpLocks/>
          </p:cNvCxnSpPr>
          <p:nvPr/>
        </p:nvCxnSpPr>
        <p:spPr>
          <a:xfrm rot="16200000">
            <a:off x="1902185" y="428389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3" name="object 34">
            <a:extLst>
              <a:ext uri="{FF2B5EF4-FFF2-40B4-BE49-F238E27FC236}">
                <a16:creationId xmlns="" xmlns:a16="http://schemas.microsoft.com/office/drawing/2014/main" id="{C8133B9E-B743-7D45-A2FB-99B71206857C}"/>
              </a:ext>
            </a:extLst>
          </p:cNvPr>
          <p:cNvSpPr txBox="1"/>
          <p:nvPr/>
        </p:nvSpPr>
        <p:spPr>
          <a:xfrm>
            <a:off x="4945545" y="4319894"/>
            <a:ext cx="246380" cy="153888"/>
          </a:xfrm>
          <a:prstGeom prst="rect">
            <a:avLst/>
          </a:prstGeom>
        </p:spPr>
        <p:txBody>
          <a:bodyPr vert="horz" wrap="square" lIns="0" tIns="0" rIns="0" bIns="0" rtlCol="0">
            <a:spAutoFit/>
          </a:bodyPr>
          <a:lstStyle/>
          <a:p>
            <a:pPr algn="ctr">
              <a:spcBef>
                <a:spcPts val="133"/>
              </a:spcBef>
            </a:pPr>
            <a:r>
              <a:rPr lang="en-GB" sz="1000" spc="-7" dirty="0">
                <a:latin typeface="Arial"/>
                <a:cs typeface="Arial"/>
              </a:rPr>
              <a:t>21</a:t>
            </a:r>
            <a:endParaRPr lang="en-GB" sz="1000" dirty="0">
              <a:latin typeface="Arial"/>
              <a:cs typeface="Arial"/>
            </a:endParaRPr>
          </a:p>
        </p:txBody>
      </p:sp>
      <p:cxnSp>
        <p:nvCxnSpPr>
          <p:cNvPr id="44" name="Straight Connector 43">
            <a:extLst>
              <a:ext uri="{FF2B5EF4-FFF2-40B4-BE49-F238E27FC236}">
                <a16:creationId xmlns="" xmlns:a16="http://schemas.microsoft.com/office/drawing/2014/main" id="{64A8FD78-8DB6-954B-83D6-DCDC64C98D00}"/>
              </a:ext>
            </a:extLst>
          </p:cNvPr>
          <p:cNvCxnSpPr>
            <a:cxnSpLocks/>
          </p:cNvCxnSpPr>
          <p:nvPr/>
        </p:nvCxnSpPr>
        <p:spPr>
          <a:xfrm rot="16200000">
            <a:off x="5032735" y="428389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5" name="object 34">
            <a:extLst>
              <a:ext uri="{FF2B5EF4-FFF2-40B4-BE49-F238E27FC236}">
                <a16:creationId xmlns="" xmlns:a16="http://schemas.microsoft.com/office/drawing/2014/main" id="{5E5CAF2B-2FD5-2846-BBAC-64D7496913FE}"/>
              </a:ext>
            </a:extLst>
          </p:cNvPr>
          <p:cNvSpPr txBox="1"/>
          <p:nvPr/>
        </p:nvSpPr>
        <p:spPr>
          <a:xfrm>
            <a:off x="4777270" y="4319894"/>
            <a:ext cx="246380" cy="153888"/>
          </a:xfrm>
          <a:prstGeom prst="rect">
            <a:avLst/>
          </a:prstGeom>
        </p:spPr>
        <p:txBody>
          <a:bodyPr vert="horz" wrap="square" lIns="0" tIns="0" rIns="0" bIns="0" rtlCol="0">
            <a:spAutoFit/>
          </a:bodyPr>
          <a:lstStyle/>
          <a:p>
            <a:pPr algn="ctr">
              <a:spcBef>
                <a:spcPts val="133"/>
              </a:spcBef>
            </a:pPr>
            <a:r>
              <a:rPr lang="en-GB" sz="1000" spc="-7" dirty="0">
                <a:latin typeface="Arial"/>
                <a:cs typeface="Arial"/>
              </a:rPr>
              <a:t>20</a:t>
            </a:r>
            <a:endParaRPr lang="en-GB" sz="1000" dirty="0">
              <a:latin typeface="Arial"/>
              <a:cs typeface="Arial"/>
            </a:endParaRPr>
          </a:p>
        </p:txBody>
      </p:sp>
      <p:cxnSp>
        <p:nvCxnSpPr>
          <p:cNvPr id="46" name="Straight Connector 45">
            <a:extLst>
              <a:ext uri="{FF2B5EF4-FFF2-40B4-BE49-F238E27FC236}">
                <a16:creationId xmlns="" xmlns:a16="http://schemas.microsoft.com/office/drawing/2014/main" id="{38836D8C-8614-1C4C-A42C-A3DB9EEE6A98}"/>
              </a:ext>
            </a:extLst>
          </p:cNvPr>
          <p:cNvCxnSpPr>
            <a:cxnSpLocks/>
          </p:cNvCxnSpPr>
          <p:nvPr/>
        </p:nvCxnSpPr>
        <p:spPr>
          <a:xfrm rot="16200000">
            <a:off x="4864460" y="428389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7" name="object 34">
            <a:extLst>
              <a:ext uri="{FF2B5EF4-FFF2-40B4-BE49-F238E27FC236}">
                <a16:creationId xmlns="" xmlns:a16="http://schemas.microsoft.com/office/drawing/2014/main" id="{E944BB33-7D9D-1743-80A8-19A9EE7047DF}"/>
              </a:ext>
            </a:extLst>
          </p:cNvPr>
          <p:cNvSpPr txBox="1"/>
          <p:nvPr/>
        </p:nvSpPr>
        <p:spPr>
          <a:xfrm>
            <a:off x="4596295" y="4319894"/>
            <a:ext cx="246380" cy="153888"/>
          </a:xfrm>
          <a:prstGeom prst="rect">
            <a:avLst/>
          </a:prstGeom>
        </p:spPr>
        <p:txBody>
          <a:bodyPr vert="horz" wrap="square" lIns="0" tIns="0" rIns="0" bIns="0" rtlCol="0">
            <a:spAutoFit/>
          </a:bodyPr>
          <a:lstStyle/>
          <a:p>
            <a:pPr algn="ctr">
              <a:spcBef>
                <a:spcPts val="133"/>
              </a:spcBef>
            </a:pPr>
            <a:r>
              <a:rPr lang="en-GB" sz="1000" spc="-7" dirty="0">
                <a:latin typeface="Arial"/>
                <a:cs typeface="Arial"/>
              </a:rPr>
              <a:t>19</a:t>
            </a:r>
            <a:endParaRPr lang="en-GB" sz="1000" dirty="0">
              <a:latin typeface="Arial"/>
              <a:cs typeface="Arial"/>
            </a:endParaRPr>
          </a:p>
        </p:txBody>
      </p:sp>
      <p:cxnSp>
        <p:nvCxnSpPr>
          <p:cNvPr id="48" name="Straight Connector 47">
            <a:extLst>
              <a:ext uri="{FF2B5EF4-FFF2-40B4-BE49-F238E27FC236}">
                <a16:creationId xmlns="" xmlns:a16="http://schemas.microsoft.com/office/drawing/2014/main" id="{BF39BBD8-0A14-7842-BC5A-8003E42BB5DE}"/>
              </a:ext>
            </a:extLst>
          </p:cNvPr>
          <p:cNvCxnSpPr>
            <a:cxnSpLocks/>
          </p:cNvCxnSpPr>
          <p:nvPr/>
        </p:nvCxnSpPr>
        <p:spPr>
          <a:xfrm rot="16200000">
            <a:off x="4683485" y="428389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9" name="object 34">
            <a:extLst>
              <a:ext uri="{FF2B5EF4-FFF2-40B4-BE49-F238E27FC236}">
                <a16:creationId xmlns="" xmlns:a16="http://schemas.microsoft.com/office/drawing/2014/main" id="{EA2803C5-B450-294C-840D-4D52B92FD3A5}"/>
              </a:ext>
            </a:extLst>
          </p:cNvPr>
          <p:cNvSpPr txBox="1"/>
          <p:nvPr/>
        </p:nvSpPr>
        <p:spPr>
          <a:xfrm>
            <a:off x="4428020" y="4319894"/>
            <a:ext cx="246380" cy="153888"/>
          </a:xfrm>
          <a:prstGeom prst="rect">
            <a:avLst/>
          </a:prstGeom>
        </p:spPr>
        <p:txBody>
          <a:bodyPr vert="horz" wrap="square" lIns="0" tIns="0" rIns="0" bIns="0" rtlCol="0">
            <a:spAutoFit/>
          </a:bodyPr>
          <a:lstStyle/>
          <a:p>
            <a:pPr algn="ctr">
              <a:spcBef>
                <a:spcPts val="133"/>
              </a:spcBef>
            </a:pPr>
            <a:r>
              <a:rPr lang="en-GB" sz="1000" spc="-7" dirty="0">
                <a:latin typeface="Arial"/>
                <a:cs typeface="Arial"/>
              </a:rPr>
              <a:t>18</a:t>
            </a:r>
            <a:endParaRPr lang="en-GB" sz="1000" dirty="0">
              <a:latin typeface="Arial"/>
              <a:cs typeface="Arial"/>
            </a:endParaRPr>
          </a:p>
        </p:txBody>
      </p:sp>
      <p:cxnSp>
        <p:nvCxnSpPr>
          <p:cNvPr id="50" name="Straight Connector 49">
            <a:extLst>
              <a:ext uri="{FF2B5EF4-FFF2-40B4-BE49-F238E27FC236}">
                <a16:creationId xmlns="" xmlns:a16="http://schemas.microsoft.com/office/drawing/2014/main" id="{BFEB3446-2FD5-6747-8DB8-95C9BD159946}"/>
              </a:ext>
            </a:extLst>
          </p:cNvPr>
          <p:cNvCxnSpPr>
            <a:cxnSpLocks/>
          </p:cNvCxnSpPr>
          <p:nvPr/>
        </p:nvCxnSpPr>
        <p:spPr>
          <a:xfrm rot="16200000">
            <a:off x="4515210" y="428389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1" name="object 34">
            <a:extLst>
              <a:ext uri="{FF2B5EF4-FFF2-40B4-BE49-F238E27FC236}">
                <a16:creationId xmlns="" xmlns:a16="http://schemas.microsoft.com/office/drawing/2014/main" id="{23CFC2DE-FBB0-B942-84EB-EDD633F2AB41}"/>
              </a:ext>
            </a:extLst>
          </p:cNvPr>
          <p:cNvSpPr txBox="1"/>
          <p:nvPr/>
        </p:nvSpPr>
        <p:spPr>
          <a:xfrm>
            <a:off x="4253395" y="4319894"/>
            <a:ext cx="246380" cy="153888"/>
          </a:xfrm>
          <a:prstGeom prst="rect">
            <a:avLst/>
          </a:prstGeom>
        </p:spPr>
        <p:txBody>
          <a:bodyPr vert="horz" wrap="square" lIns="0" tIns="0" rIns="0" bIns="0" rtlCol="0">
            <a:spAutoFit/>
          </a:bodyPr>
          <a:lstStyle/>
          <a:p>
            <a:pPr algn="ctr">
              <a:spcBef>
                <a:spcPts val="133"/>
              </a:spcBef>
            </a:pPr>
            <a:r>
              <a:rPr lang="en-GB" sz="1000" spc="-7" dirty="0">
                <a:latin typeface="Arial"/>
                <a:cs typeface="Arial"/>
              </a:rPr>
              <a:t>17</a:t>
            </a:r>
            <a:endParaRPr lang="en-GB" sz="1000" dirty="0">
              <a:latin typeface="Arial"/>
              <a:cs typeface="Arial"/>
            </a:endParaRPr>
          </a:p>
        </p:txBody>
      </p:sp>
      <p:cxnSp>
        <p:nvCxnSpPr>
          <p:cNvPr id="52" name="Straight Connector 51">
            <a:extLst>
              <a:ext uri="{FF2B5EF4-FFF2-40B4-BE49-F238E27FC236}">
                <a16:creationId xmlns="" xmlns:a16="http://schemas.microsoft.com/office/drawing/2014/main" id="{DAB1F49D-9B2D-6A4C-BD24-E340D447AD68}"/>
              </a:ext>
            </a:extLst>
          </p:cNvPr>
          <p:cNvCxnSpPr>
            <a:cxnSpLocks/>
          </p:cNvCxnSpPr>
          <p:nvPr/>
        </p:nvCxnSpPr>
        <p:spPr>
          <a:xfrm rot="16200000">
            <a:off x="4340585" y="428389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3" name="object 34">
            <a:extLst>
              <a:ext uri="{FF2B5EF4-FFF2-40B4-BE49-F238E27FC236}">
                <a16:creationId xmlns="" xmlns:a16="http://schemas.microsoft.com/office/drawing/2014/main" id="{A752B337-0014-F74D-93FB-10D09F5BDFA2}"/>
              </a:ext>
            </a:extLst>
          </p:cNvPr>
          <p:cNvSpPr txBox="1"/>
          <p:nvPr/>
        </p:nvSpPr>
        <p:spPr>
          <a:xfrm>
            <a:off x="4075595" y="4319894"/>
            <a:ext cx="246380" cy="153888"/>
          </a:xfrm>
          <a:prstGeom prst="rect">
            <a:avLst/>
          </a:prstGeom>
        </p:spPr>
        <p:txBody>
          <a:bodyPr vert="horz" wrap="square" lIns="0" tIns="0" rIns="0" bIns="0" rtlCol="0">
            <a:spAutoFit/>
          </a:bodyPr>
          <a:lstStyle/>
          <a:p>
            <a:pPr algn="ctr">
              <a:spcBef>
                <a:spcPts val="133"/>
              </a:spcBef>
            </a:pPr>
            <a:r>
              <a:rPr lang="en-GB" sz="1000" spc="-7" dirty="0">
                <a:latin typeface="Arial"/>
                <a:cs typeface="Arial"/>
              </a:rPr>
              <a:t>16</a:t>
            </a:r>
            <a:endParaRPr lang="en-GB" sz="1000" dirty="0">
              <a:latin typeface="Arial"/>
              <a:cs typeface="Arial"/>
            </a:endParaRPr>
          </a:p>
        </p:txBody>
      </p:sp>
      <p:cxnSp>
        <p:nvCxnSpPr>
          <p:cNvPr id="54" name="Straight Connector 53">
            <a:extLst>
              <a:ext uri="{FF2B5EF4-FFF2-40B4-BE49-F238E27FC236}">
                <a16:creationId xmlns="" xmlns:a16="http://schemas.microsoft.com/office/drawing/2014/main" id="{255AC5AA-7E75-BB4A-BE75-F9C7F4A42793}"/>
              </a:ext>
            </a:extLst>
          </p:cNvPr>
          <p:cNvCxnSpPr>
            <a:cxnSpLocks/>
          </p:cNvCxnSpPr>
          <p:nvPr/>
        </p:nvCxnSpPr>
        <p:spPr>
          <a:xfrm rot="16200000">
            <a:off x="4162785" y="428389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5" name="object 34">
            <a:extLst>
              <a:ext uri="{FF2B5EF4-FFF2-40B4-BE49-F238E27FC236}">
                <a16:creationId xmlns="" xmlns:a16="http://schemas.microsoft.com/office/drawing/2014/main" id="{7B22E951-471A-B24C-80AE-B0C4CC8DD882}"/>
              </a:ext>
            </a:extLst>
          </p:cNvPr>
          <p:cNvSpPr txBox="1"/>
          <p:nvPr/>
        </p:nvSpPr>
        <p:spPr>
          <a:xfrm>
            <a:off x="3904145" y="4319894"/>
            <a:ext cx="246380" cy="153888"/>
          </a:xfrm>
          <a:prstGeom prst="rect">
            <a:avLst/>
          </a:prstGeom>
        </p:spPr>
        <p:txBody>
          <a:bodyPr vert="horz" wrap="square" lIns="0" tIns="0" rIns="0" bIns="0" rtlCol="0">
            <a:spAutoFit/>
          </a:bodyPr>
          <a:lstStyle/>
          <a:p>
            <a:pPr algn="ctr">
              <a:spcBef>
                <a:spcPts val="133"/>
              </a:spcBef>
            </a:pPr>
            <a:r>
              <a:rPr lang="en-GB" sz="1000" spc="-7" dirty="0">
                <a:latin typeface="Arial"/>
                <a:cs typeface="Arial"/>
              </a:rPr>
              <a:t>15</a:t>
            </a:r>
            <a:endParaRPr lang="en-GB" sz="1000" dirty="0">
              <a:latin typeface="Arial"/>
              <a:cs typeface="Arial"/>
            </a:endParaRPr>
          </a:p>
        </p:txBody>
      </p:sp>
      <p:cxnSp>
        <p:nvCxnSpPr>
          <p:cNvPr id="56" name="Straight Connector 55">
            <a:extLst>
              <a:ext uri="{FF2B5EF4-FFF2-40B4-BE49-F238E27FC236}">
                <a16:creationId xmlns="" xmlns:a16="http://schemas.microsoft.com/office/drawing/2014/main" id="{10E5E087-ECDB-7345-9550-CFCFB40FB8A8}"/>
              </a:ext>
            </a:extLst>
          </p:cNvPr>
          <p:cNvCxnSpPr>
            <a:cxnSpLocks/>
          </p:cNvCxnSpPr>
          <p:nvPr/>
        </p:nvCxnSpPr>
        <p:spPr>
          <a:xfrm rot="16200000">
            <a:off x="3991335" y="428389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7" name="object 34">
            <a:extLst>
              <a:ext uri="{FF2B5EF4-FFF2-40B4-BE49-F238E27FC236}">
                <a16:creationId xmlns="" xmlns:a16="http://schemas.microsoft.com/office/drawing/2014/main" id="{1FA601E4-9D51-074D-A339-4EAD1831219A}"/>
              </a:ext>
            </a:extLst>
          </p:cNvPr>
          <p:cNvSpPr txBox="1"/>
          <p:nvPr/>
        </p:nvSpPr>
        <p:spPr>
          <a:xfrm>
            <a:off x="3729520" y="4319894"/>
            <a:ext cx="246380" cy="153888"/>
          </a:xfrm>
          <a:prstGeom prst="rect">
            <a:avLst/>
          </a:prstGeom>
        </p:spPr>
        <p:txBody>
          <a:bodyPr vert="horz" wrap="square" lIns="0" tIns="0" rIns="0" bIns="0" rtlCol="0">
            <a:spAutoFit/>
          </a:bodyPr>
          <a:lstStyle/>
          <a:p>
            <a:pPr algn="ctr">
              <a:spcBef>
                <a:spcPts val="133"/>
              </a:spcBef>
            </a:pPr>
            <a:r>
              <a:rPr lang="en-GB" sz="1000" spc="-7" dirty="0">
                <a:latin typeface="Arial"/>
                <a:cs typeface="Arial"/>
              </a:rPr>
              <a:t>14</a:t>
            </a:r>
            <a:endParaRPr lang="en-GB" sz="1000" dirty="0">
              <a:latin typeface="Arial"/>
              <a:cs typeface="Arial"/>
            </a:endParaRPr>
          </a:p>
        </p:txBody>
      </p:sp>
      <p:cxnSp>
        <p:nvCxnSpPr>
          <p:cNvPr id="58" name="Straight Connector 57">
            <a:extLst>
              <a:ext uri="{FF2B5EF4-FFF2-40B4-BE49-F238E27FC236}">
                <a16:creationId xmlns="" xmlns:a16="http://schemas.microsoft.com/office/drawing/2014/main" id="{1AF63982-4003-0B4D-9C3D-1DC04963D854}"/>
              </a:ext>
            </a:extLst>
          </p:cNvPr>
          <p:cNvCxnSpPr>
            <a:cxnSpLocks/>
          </p:cNvCxnSpPr>
          <p:nvPr/>
        </p:nvCxnSpPr>
        <p:spPr>
          <a:xfrm rot="16200000">
            <a:off x="3816710" y="428389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9" name="object 34">
            <a:extLst>
              <a:ext uri="{FF2B5EF4-FFF2-40B4-BE49-F238E27FC236}">
                <a16:creationId xmlns="" xmlns:a16="http://schemas.microsoft.com/office/drawing/2014/main" id="{6B4D059B-E522-AD44-A37D-09053FBAB736}"/>
              </a:ext>
            </a:extLst>
          </p:cNvPr>
          <p:cNvSpPr txBox="1"/>
          <p:nvPr/>
        </p:nvSpPr>
        <p:spPr>
          <a:xfrm>
            <a:off x="3551720" y="4319894"/>
            <a:ext cx="246380" cy="153888"/>
          </a:xfrm>
          <a:prstGeom prst="rect">
            <a:avLst/>
          </a:prstGeom>
        </p:spPr>
        <p:txBody>
          <a:bodyPr vert="horz" wrap="square" lIns="0" tIns="0" rIns="0" bIns="0" rtlCol="0">
            <a:spAutoFit/>
          </a:bodyPr>
          <a:lstStyle/>
          <a:p>
            <a:pPr algn="ctr">
              <a:spcBef>
                <a:spcPts val="133"/>
              </a:spcBef>
            </a:pPr>
            <a:r>
              <a:rPr lang="en-GB" sz="1000" spc="-7" dirty="0">
                <a:latin typeface="Arial"/>
                <a:cs typeface="Arial"/>
              </a:rPr>
              <a:t>13</a:t>
            </a:r>
            <a:endParaRPr lang="en-GB" sz="1000" dirty="0">
              <a:latin typeface="Arial"/>
              <a:cs typeface="Arial"/>
            </a:endParaRPr>
          </a:p>
        </p:txBody>
      </p:sp>
      <p:cxnSp>
        <p:nvCxnSpPr>
          <p:cNvPr id="60" name="Straight Connector 59">
            <a:extLst>
              <a:ext uri="{FF2B5EF4-FFF2-40B4-BE49-F238E27FC236}">
                <a16:creationId xmlns="" xmlns:a16="http://schemas.microsoft.com/office/drawing/2014/main" id="{9769C843-71AD-914F-BE98-1A696E94E9D4}"/>
              </a:ext>
            </a:extLst>
          </p:cNvPr>
          <p:cNvCxnSpPr>
            <a:cxnSpLocks/>
          </p:cNvCxnSpPr>
          <p:nvPr/>
        </p:nvCxnSpPr>
        <p:spPr>
          <a:xfrm rot="16200000">
            <a:off x="3638910" y="428389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1" name="object 34">
            <a:extLst>
              <a:ext uri="{FF2B5EF4-FFF2-40B4-BE49-F238E27FC236}">
                <a16:creationId xmlns="" xmlns:a16="http://schemas.microsoft.com/office/drawing/2014/main" id="{57BA1281-0C4F-0C47-A242-6DD352574344}"/>
              </a:ext>
            </a:extLst>
          </p:cNvPr>
          <p:cNvSpPr txBox="1"/>
          <p:nvPr/>
        </p:nvSpPr>
        <p:spPr>
          <a:xfrm>
            <a:off x="3377095" y="4319894"/>
            <a:ext cx="246380" cy="153888"/>
          </a:xfrm>
          <a:prstGeom prst="rect">
            <a:avLst/>
          </a:prstGeom>
        </p:spPr>
        <p:txBody>
          <a:bodyPr vert="horz" wrap="square" lIns="0" tIns="0" rIns="0" bIns="0" rtlCol="0">
            <a:spAutoFit/>
          </a:bodyPr>
          <a:lstStyle/>
          <a:p>
            <a:pPr algn="ctr">
              <a:spcBef>
                <a:spcPts val="133"/>
              </a:spcBef>
            </a:pPr>
            <a:r>
              <a:rPr lang="en-GB" sz="1000" spc="-7" dirty="0">
                <a:latin typeface="Arial"/>
                <a:cs typeface="Arial"/>
              </a:rPr>
              <a:t>12</a:t>
            </a:r>
            <a:endParaRPr lang="en-GB" sz="1000" dirty="0">
              <a:latin typeface="Arial"/>
              <a:cs typeface="Arial"/>
            </a:endParaRPr>
          </a:p>
        </p:txBody>
      </p:sp>
      <p:cxnSp>
        <p:nvCxnSpPr>
          <p:cNvPr id="62" name="Straight Connector 61">
            <a:extLst>
              <a:ext uri="{FF2B5EF4-FFF2-40B4-BE49-F238E27FC236}">
                <a16:creationId xmlns="" xmlns:a16="http://schemas.microsoft.com/office/drawing/2014/main" id="{639DA807-A1AA-4348-B417-4C82B17EC4D5}"/>
              </a:ext>
            </a:extLst>
          </p:cNvPr>
          <p:cNvCxnSpPr>
            <a:cxnSpLocks/>
          </p:cNvCxnSpPr>
          <p:nvPr/>
        </p:nvCxnSpPr>
        <p:spPr>
          <a:xfrm rot="16200000">
            <a:off x="3464285" y="428389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3" name="object 34">
            <a:extLst>
              <a:ext uri="{FF2B5EF4-FFF2-40B4-BE49-F238E27FC236}">
                <a16:creationId xmlns="" xmlns:a16="http://schemas.microsoft.com/office/drawing/2014/main" id="{F87A4A93-0BE3-F349-A149-251ADBFC4639}"/>
              </a:ext>
            </a:extLst>
          </p:cNvPr>
          <p:cNvSpPr txBox="1"/>
          <p:nvPr/>
        </p:nvSpPr>
        <p:spPr>
          <a:xfrm>
            <a:off x="3208820" y="4319894"/>
            <a:ext cx="246380" cy="153888"/>
          </a:xfrm>
          <a:prstGeom prst="rect">
            <a:avLst/>
          </a:prstGeom>
        </p:spPr>
        <p:txBody>
          <a:bodyPr vert="horz" wrap="square" lIns="0" tIns="0" rIns="0" bIns="0" rtlCol="0">
            <a:spAutoFit/>
          </a:bodyPr>
          <a:lstStyle/>
          <a:p>
            <a:pPr algn="ctr">
              <a:spcBef>
                <a:spcPts val="133"/>
              </a:spcBef>
            </a:pPr>
            <a:r>
              <a:rPr lang="en-GB" sz="1000" spc="-7" dirty="0">
                <a:latin typeface="Arial"/>
                <a:cs typeface="Arial"/>
              </a:rPr>
              <a:t>11</a:t>
            </a:r>
            <a:endParaRPr lang="en-GB" sz="1000" dirty="0">
              <a:latin typeface="Arial"/>
              <a:cs typeface="Arial"/>
            </a:endParaRPr>
          </a:p>
        </p:txBody>
      </p:sp>
      <p:cxnSp>
        <p:nvCxnSpPr>
          <p:cNvPr id="64" name="Straight Connector 63">
            <a:extLst>
              <a:ext uri="{FF2B5EF4-FFF2-40B4-BE49-F238E27FC236}">
                <a16:creationId xmlns="" xmlns:a16="http://schemas.microsoft.com/office/drawing/2014/main" id="{2E4B3F0D-6981-6F4F-B463-FB698C1AB374}"/>
              </a:ext>
            </a:extLst>
          </p:cNvPr>
          <p:cNvCxnSpPr>
            <a:cxnSpLocks/>
          </p:cNvCxnSpPr>
          <p:nvPr/>
        </p:nvCxnSpPr>
        <p:spPr>
          <a:xfrm rot="16200000">
            <a:off x="3296010" y="428389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5" name="object 34">
            <a:extLst>
              <a:ext uri="{FF2B5EF4-FFF2-40B4-BE49-F238E27FC236}">
                <a16:creationId xmlns="" xmlns:a16="http://schemas.microsoft.com/office/drawing/2014/main" id="{C3A88E10-F443-7944-B86B-A50E1239C6F9}"/>
              </a:ext>
            </a:extLst>
          </p:cNvPr>
          <p:cNvSpPr txBox="1"/>
          <p:nvPr/>
        </p:nvSpPr>
        <p:spPr>
          <a:xfrm>
            <a:off x="3027845" y="4319894"/>
            <a:ext cx="246380" cy="153888"/>
          </a:xfrm>
          <a:prstGeom prst="rect">
            <a:avLst/>
          </a:prstGeom>
        </p:spPr>
        <p:txBody>
          <a:bodyPr vert="horz" wrap="square" lIns="0" tIns="0" rIns="0" bIns="0" rtlCol="0">
            <a:spAutoFit/>
          </a:bodyPr>
          <a:lstStyle/>
          <a:p>
            <a:pPr algn="ctr">
              <a:spcBef>
                <a:spcPts val="133"/>
              </a:spcBef>
            </a:pPr>
            <a:r>
              <a:rPr lang="en-GB" sz="1000" spc="-7" dirty="0">
                <a:latin typeface="Arial"/>
                <a:cs typeface="Arial"/>
              </a:rPr>
              <a:t>10</a:t>
            </a:r>
            <a:endParaRPr lang="en-GB" sz="1000" dirty="0">
              <a:latin typeface="Arial"/>
              <a:cs typeface="Arial"/>
            </a:endParaRPr>
          </a:p>
        </p:txBody>
      </p:sp>
      <p:cxnSp>
        <p:nvCxnSpPr>
          <p:cNvPr id="66" name="Straight Connector 65">
            <a:extLst>
              <a:ext uri="{FF2B5EF4-FFF2-40B4-BE49-F238E27FC236}">
                <a16:creationId xmlns="" xmlns:a16="http://schemas.microsoft.com/office/drawing/2014/main" id="{E3795BDD-9D0A-4242-A2C8-A5E5D2908182}"/>
              </a:ext>
            </a:extLst>
          </p:cNvPr>
          <p:cNvCxnSpPr>
            <a:cxnSpLocks/>
          </p:cNvCxnSpPr>
          <p:nvPr/>
        </p:nvCxnSpPr>
        <p:spPr>
          <a:xfrm rot="16200000">
            <a:off x="3115035" y="428389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7" name="object 34">
            <a:extLst>
              <a:ext uri="{FF2B5EF4-FFF2-40B4-BE49-F238E27FC236}">
                <a16:creationId xmlns="" xmlns:a16="http://schemas.microsoft.com/office/drawing/2014/main" id="{520F9FC6-6D7C-AC47-ACEB-36CB3F304221}"/>
              </a:ext>
            </a:extLst>
          </p:cNvPr>
          <p:cNvSpPr txBox="1"/>
          <p:nvPr/>
        </p:nvSpPr>
        <p:spPr>
          <a:xfrm>
            <a:off x="2856395" y="4319894"/>
            <a:ext cx="246380" cy="153888"/>
          </a:xfrm>
          <a:prstGeom prst="rect">
            <a:avLst/>
          </a:prstGeom>
        </p:spPr>
        <p:txBody>
          <a:bodyPr vert="horz" wrap="square" lIns="0" tIns="0" rIns="0" bIns="0" rtlCol="0">
            <a:spAutoFit/>
          </a:bodyPr>
          <a:lstStyle/>
          <a:p>
            <a:pPr algn="ctr">
              <a:spcBef>
                <a:spcPts val="133"/>
              </a:spcBef>
            </a:pPr>
            <a:r>
              <a:rPr lang="en-GB" sz="1000" spc="-7" dirty="0">
                <a:latin typeface="Arial"/>
                <a:cs typeface="Arial"/>
              </a:rPr>
              <a:t>9</a:t>
            </a:r>
            <a:endParaRPr lang="en-GB" sz="1000" dirty="0">
              <a:latin typeface="Arial"/>
              <a:cs typeface="Arial"/>
            </a:endParaRPr>
          </a:p>
        </p:txBody>
      </p:sp>
      <p:cxnSp>
        <p:nvCxnSpPr>
          <p:cNvPr id="68" name="Straight Connector 67">
            <a:extLst>
              <a:ext uri="{FF2B5EF4-FFF2-40B4-BE49-F238E27FC236}">
                <a16:creationId xmlns="" xmlns:a16="http://schemas.microsoft.com/office/drawing/2014/main" id="{33EA23A2-56B8-0941-8FD4-AABAC32ADD20}"/>
              </a:ext>
            </a:extLst>
          </p:cNvPr>
          <p:cNvCxnSpPr>
            <a:cxnSpLocks/>
          </p:cNvCxnSpPr>
          <p:nvPr/>
        </p:nvCxnSpPr>
        <p:spPr>
          <a:xfrm rot="16200000">
            <a:off x="2943585" y="428389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9" name="object 34">
            <a:extLst>
              <a:ext uri="{FF2B5EF4-FFF2-40B4-BE49-F238E27FC236}">
                <a16:creationId xmlns="" xmlns:a16="http://schemas.microsoft.com/office/drawing/2014/main" id="{9828336A-78D8-7244-A3A4-AF0D1CFF5A57}"/>
              </a:ext>
            </a:extLst>
          </p:cNvPr>
          <p:cNvSpPr txBox="1"/>
          <p:nvPr/>
        </p:nvSpPr>
        <p:spPr>
          <a:xfrm>
            <a:off x="2688120" y="4319894"/>
            <a:ext cx="246380" cy="153888"/>
          </a:xfrm>
          <a:prstGeom prst="rect">
            <a:avLst/>
          </a:prstGeom>
        </p:spPr>
        <p:txBody>
          <a:bodyPr vert="horz" wrap="square" lIns="0" tIns="0" rIns="0" bIns="0" rtlCol="0">
            <a:spAutoFit/>
          </a:bodyPr>
          <a:lstStyle/>
          <a:p>
            <a:pPr algn="ctr">
              <a:spcBef>
                <a:spcPts val="133"/>
              </a:spcBef>
            </a:pPr>
            <a:r>
              <a:rPr lang="en-GB" sz="1000" spc="-7" dirty="0">
                <a:latin typeface="Arial"/>
                <a:cs typeface="Arial"/>
              </a:rPr>
              <a:t>8</a:t>
            </a:r>
            <a:endParaRPr lang="en-GB" sz="1000" dirty="0">
              <a:latin typeface="Arial"/>
              <a:cs typeface="Arial"/>
            </a:endParaRPr>
          </a:p>
        </p:txBody>
      </p:sp>
      <p:cxnSp>
        <p:nvCxnSpPr>
          <p:cNvPr id="70" name="Straight Connector 69">
            <a:extLst>
              <a:ext uri="{FF2B5EF4-FFF2-40B4-BE49-F238E27FC236}">
                <a16:creationId xmlns="" xmlns:a16="http://schemas.microsoft.com/office/drawing/2014/main" id="{8529EEBD-0CB3-3D43-AF02-805A47588197}"/>
              </a:ext>
            </a:extLst>
          </p:cNvPr>
          <p:cNvCxnSpPr>
            <a:cxnSpLocks/>
          </p:cNvCxnSpPr>
          <p:nvPr/>
        </p:nvCxnSpPr>
        <p:spPr>
          <a:xfrm rot="16200000">
            <a:off x="2775310" y="428389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1" name="object 34">
            <a:extLst>
              <a:ext uri="{FF2B5EF4-FFF2-40B4-BE49-F238E27FC236}">
                <a16:creationId xmlns="" xmlns:a16="http://schemas.microsoft.com/office/drawing/2014/main" id="{C169E36D-86F9-6843-BF59-6238139E9B88}"/>
              </a:ext>
            </a:extLst>
          </p:cNvPr>
          <p:cNvSpPr txBox="1"/>
          <p:nvPr/>
        </p:nvSpPr>
        <p:spPr>
          <a:xfrm>
            <a:off x="2503970" y="4319894"/>
            <a:ext cx="246380" cy="153888"/>
          </a:xfrm>
          <a:prstGeom prst="rect">
            <a:avLst/>
          </a:prstGeom>
        </p:spPr>
        <p:txBody>
          <a:bodyPr vert="horz" wrap="square" lIns="0" tIns="0" rIns="0" bIns="0" rtlCol="0">
            <a:spAutoFit/>
          </a:bodyPr>
          <a:lstStyle/>
          <a:p>
            <a:pPr algn="ctr">
              <a:spcBef>
                <a:spcPts val="133"/>
              </a:spcBef>
            </a:pPr>
            <a:r>
              <a:rPr lang="en-GB" sz="1000" spc="-7" dirty="0">
                <a:latin typeface="Arial"/>
                <a:cs typeface="Arial"/>
              </a:rPr>
              <a:t>7</a:t>
            </a:r>
            <a:endParaRPr lang="en-GB" sz="1000" dirty="0">
              <a:latin typeface="Arial"/>
              <a:cs typeface="Arial"/>
            </a:endParaRPr>
          </a:p>
        </p:txBody>
      </p:sp>
      <p:cxnSp>
        <p:nvCxnSpPr>
          <p:cNvPr id="72" name="Straight Connector 71">
            <a:extLst>
              <a:ext uri="{FF2B5EF4-FFF2-40B4-BE49-F238E27FC236}">
                <a16:creationId xmlns="" xmlns:a16="http://schemas.microsoft.com/office/drawing/2014/main" id="{11887B98-C570-5046-95EB-F0FDEF9A4DCF}"/>
              </a:ext>
            </a:extLst>
          </p:cNvPr>
          <p:cNvCxnSpPr>
            <a:cxnSpLocks/>
          </p:cNvCxnSpPr>
          <p:nvPr/>
        </p:nvCxnSpPr>
        <p:spPr>
          <a:xfrm rot="16200000">
            <a:off x="2591160" y="428389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3" name="object 34">
            <a:extLst>
              <a:ext uri="{FF2B5EF4-FFF2-40B4-BE49-F238E27FC236}">
                <a16:creationId xmlns="" xmlns:a16="http://schemas.microsoft.com/office/drawing/2014/main" id="{91CDEF8F-9363-5D43-A619-291782ECDF1C}"/>
              </a:ext>
            </a:extLst>
          </p:cNvPr>
          <p:cNvSpPr txBox="1"/>
          <p:nvPr/>
        </p:nvSpPr>
        <p:spPr>
          <a:xfrm>
            <a:off x="2332520" y="4319894"/>
            <a:ext cx="246380" cy="153888"/>
          </a:xfrm>
          <a:prstGeom prst="rect">
            <a:avLst/>
          </a:prstGeom>
        </p:spPr>
        <p:txBody>
          <a:bodyPr vert="horz" wrap="square" lIns="0" tIns="0" rIns="0" bIns="0" rtlCol="0">
            <a:spAutoFit/>
          </a:bodyPr>
          <a:lstStyle/>
          <a:p>
            <a:pPr algn="ctr">
              <a:spcBef>
                <a:spcPts val="133"/>
              </a:spcBef>
            </a:pPr>
            <a:r>
              <a:rPr lang="en-GB" sz="1000" spc="-7" dirty="0">
                <a:latin typeface="Arial"/>
                <a:cs typeface="Arial"/>
              </a:rPr>
              <a:t>6</a:t>
            </a:r>
            <a:endParaRPr lang="en-GB" sz="1000" dirty="0">
              <a:latin typeface="Arial"/>
              <a:cs typeface="Arial"/>
            </a:endParaRPr>
          </a:p>
        </p:txBody>
      </p:sp>
      <p:cxnSp>
        <p:nvCxnSpPr>
          <p:cNvPr id="74" name="Straight Connector 73">
            <a:extLst>
              <a:ext uri="{FF2B5EF4-FFF2-40B4-BE49-F238E27FC236}">
                <a16:creationId xmlns="" xmlns:a16="http://schemas.microsoft.com/office/drawing/2014/main" id="{C864A894-5B32-FE48-8B6A-FB991DF1EA0B}"/>
              </a:ext>
            </a:extLst>
          </p:cNvPr>
          <p:cNvCxnSpPr>
            <a:cxnSpLocks/>
          </p:cNvCxnSpPr>
          <p:nvPr/>
        </p:nvCxnSpPr>
        <p:spPr>
          <a:xfrm rot="16200000">
            <a:off x="2419710" y="428389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5" name="object 34">
            <a:extLst>
              <a:ext uri="{FF2B5EF4-FFF2-40B4-BE49-F238E27FC236}">
                <a16:creationId xmlns="" xmlns:a16="http://schemas.microsoft.com/office/drawing/2014/main" id="{84F95CEB-ADE2-C54C-9CE6-AF9FCD8CB869}"/>
              </a:ext>
            </a:extLst>
          </p:cNvPr>
          <p:cNvSpPr txBox="1"/>
          <p:nvPr/>
        </p:nvSpPr>
        <p:spPr>
          <a:xfrm>
            <a:off x="2161070" y="4319894"/>
            <a:ext cx="246380" cy="153888"/>
          </a:xfrm>
          <a:prstGeom prst="rect">
            <a:avLst/>
          </a:prstGeom>
        </p:spPr>
        <p:txBody>
          <a:bodyPr vert="horz" wrap="square" lIns="0" tIns="0" rIns="0" bIns="0" rtlCol="0">
            <a:spAutoFit/>
          </a:bodyPr>
          <a:lstStyle/>
          <a:p>
            <a:pPr algn="ctr">
              <a:spcBef>
                <a:spcPts val="133"/>
              </a:spcBef>
            </a:pPr>
            <a:r>
              <a:rPr lang="en-GB" sz="1000" spc="-7" dirty="0">
                <a:latin typeface="Arial"/>
                <a:cs typeface="Arial"/>
              </a:rPr>
              <a:t>5</a:t>
            </a:r>
            <a:endParaRPr lang="en-GB" sz="1000" dirty="0">
              <a:latin typeface="Arial"/>
              <a:cs typeface="Arial"/>
            </a:endParaRPr>
          </a:p>
        </p:txBody>
      </p:sp>
      <p:cxnSp>
        <p:nvCxnSpPr>
          <p:cNvPr id="76" name="Straight Connector 75">
            <a:extLst>
              <a:ext uri="{FF2B5EF4-FFF2-40B4-BE49-F238E27FC236}">
                <a16:creationId xmlns="" xmlns:a16="http://schemas.microsoft.com/office/drawing/2014/main" id="{7F5E7A14-3998-5844-A10E-3988950A6CD0}"/>
              </a:ext>
            </a:extLst>
          </p:cNvPr>
          <p:cNvCxnSpPr>
            <a:cxnSpLocks/>
          </p:cNvCxnSpPr>
          <p:nvPr/>
        </p:nvCxnSpPr>
        <p:spPr>
          <a:xfrm rot="16200000">
            <a:off x="2248260" y="428389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7" name="object 34">
            <a:extLst>
              <a:ext uri="{FF2B5EF4-FFF2-40B4-BE49-F238E27FC236}">
                <a16:creationId xmlns="" xmlns:a16="http://schemas.microsoft.com/office/drawing/2014/main" id="{644D30ED-84C0-8B49-B7D4-2579EDD4E4BF}"/>
              </a:ext>
            </a:extLst>
          </p:cNvPr>
          <p:cNvSpPr txBox="1"/>
          <p:nvPr/>
        </p:nvSpPr>
        <p:spPr>
          <a:xfrm>
            <a:off x="1980095" y="4319894"/>
            <a:ext cx="246380" cy="153888"/>
          </a:xfrm>
          <a:prstGeom prst="rect">
            <a:avLst/>
          </a:prstGeom>
        </p:spPr>
        <p:txBody>
          <a:bodyPr vert="horz" wrap="square" lIns="0" tIns="0" rIns="0" bIns="0" rtlCol="0">
            <a:spAutoFit/>
          </a:bodyPr>
          <a:lstStyle/>
          <a:p>
            <a:pPr algn="ctr">
              <a:spcBef>
                <a:spcPts val="133"/>
              </a:spcBef>
            </a:pPr>
            <a:r>
              <a:rPr lang="en-GB" sz="1000" spc="-7" dirty="0">
                <a:latin typeface="Arial"/>
                <a:cs typeface="Arial"/>
              </a:rPr>
              <a:t>4</a:t>
            </a:r>
            <a:endParaRPr lang="en-GB" sz="1000" dirty="0">
              <a:latin typeface="Arial"/>
              <a:cs typeface="Arial"/>
            </a:endParaRPr>
          </a:p>
        </p:txBody>
      </p:sp>
      <p:cxnSp>
        <p:nvCxnSpPr>
          <p:cNvPr id="78" name="Straight Connector 77">
            <a:extLst>
              <a:ext uri="{FF2B5EF4-FFF2-40B4-BE49-F238E27FC236}">
                <a16:creationId xmlns="" xmlns:a16="http://schemas.microsoft.com/office/drawing/2014/main" id="{57AF4509-8D0C-7D47-9C95-4472F46C4E47}"/>
              </a:ext>
            </a:extLst>
          </p:cNvPr>
          <p:cNvCxnSpPr>
            <a:cxnSpLocks/>
          </p:cNvCxnSpPr>
          <p:nvPr/>
        </p:nvCxnSpPr>
        <p:spPr>
          <a:xfrm rot="16200000">
            <a:off x="2067285" y="428389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9" name="object 34">
            <a:extLst>
              <a:ext uri="{FF2B5EF4-FFF2-40B4-BE49-F238E27FC236}">
                <a16:creationId xmlns="" xmlns:a16="http://schemas.microsoft.com/office/drawing/2014/main" id="{2C7B8711-4681-CB40-9579-A34BB6ED3DFB}"/>
              </a:ext>
            </a:extLst>
          </p:cNvPr>
          <p:cNvSpPr txBox="1"/>
          <p:nvPr/>
        </p:nvSpPr>
        <p:spPr>
          <a:xfrm>
            <a:off x="1287945" y="4850391"/>
            <a:ext cx="246380" cy="358047"/>
          </a:xfrm>
          <a:prstGeom prst="rect">
            <a:avLst/>
          </a:prstGeom>
        </p:spPr>
        <p:txBody>
          <a:bodyPr vert="horz" wrap="square" lIns="0" tIns="0" rIns="0" bIns="0" rtlCol="0">
            <a:spAutoFit/>
          </a:bodyPr>
          <a:lstStyle/>
          <a:p>
            <a:pPr algn="ctr">
              <a:lnSpc>
                <a:spcPct val="90000"/>
              </a:lnSpc>
              <a:spcBef>
                <a:spcPts val="133"/>
              </a:spcBef>
            </a:pPr>
            <a:r>
              <a:rPr lang="en-GB" sz="800" spc="-30" dirty="0">
                <a:latin typeface="Arial"/>
                <a:cs typeface="Arial"/>
              </a:rPr>
              <a:t>162</a:t>
            </a:r>
          </a:p>
          <a:p>
            <a:pPr algn="ctr">
              <a:lnSpc>
                <a:spcPct val="90000"/>
              </a:lnSpc>
              <a:spcBef>
                <a:spcPts val="133"/>
              </a:spcBef>
            </a:pPr>
            <a:r>
              <a:rPr lang="en-GB" sz="800" spc="-30" dirty="0">
                <a:latin typeface="Arial"/>
                <a:cs typeface="Arial"/>
              </a:rPr>
              <a:t>46</a:t>
            </a:r>
          </a:p>
          <a:p>
            <a:pPr algn="ctr">
              <a:lnSpc>
                <a:spcPct val="90000"/>
              </a:lnSpc>
              <a:spcBef>
                <a:spcPts val="133"/>
              </a:spcBef>
            </a:pPr>
            <a:r>
              <a:rPr lang="en-GB" sz="800" spc="-30" dirty="0">
                <a:latin typeface="Arial"/>
                <a:cs typeface="Arial"/>
              </a:rPr>
              <a:t>37</a:t>
            </a:r>
          </a:p>
        </p:txBody>
      </p:sp>
      <p:sp>
        <p:nvSpPr>
          <p:cNvPr id="82" name="object 34">
            <a:extLst>
              <a:ext uri="{FF2B5EF4-FFF2-40B4-BE49-F238E27FC236}">
                <a16:creationId xmlns="" xmlns:a16="http://schemas.microsoft.com/office/drawing/2014/main" id="{A136DC43-BCCD-A047-AFC2-0C6400FAC219}"/>
              </a:ext>
            </a:extLst>
          </p:cNvPr>
          <p:cNvSpPr txBox="1"/>
          <p:nvPr/>
        </p:nvSpPr>
        <p:spPr>
          <a:xfrm>
            <a:off x="1462570" y="4850391"/>
            <a:ext cx="246380" cy="358047"/>
          </a:xfrm>
          <a:prstGeom prst="rect">
            <a:avLst/>
          </a:prstGeom>
        </p:spPr>
        <p:txBody>
          <a:bodyPr vert="horz" wrap="square" lIns="0" tIns="0" rIns="0" bIns="0" rtlCol="0">
            <a:spAutoFit/>
          </a:bodyPr>
          <a:lstStyle/>
          <a:p>
            <a:pPr algn="ctr">
              <a:lnSpc>
                <a:spcPct val="90000"/>
              </a:lnSpc>
              <a:spcBef>
                <a:spcPts val="133"/>
              </a:spcBef>
            </a:pPr>
            <a:r>
              <a:rPr lang="en-GB" sz="800" spc="-30" dirty="0">
                <a:latin typeface="Arial"/>
                <a:cs typeface="Arial"/>
              </a:rPr>
              <a:t>149</a:t>
            </a:r>
          </a:p>
          <a:p>
            <a:pPr algn="ctr">
              <a:lnSpc>
                <a:spcPct val="90000"/>
              </a:lnSpc>
              <a:spcBef>
                <a:spcPts val="133"/>
              </a:spcBef>
            </a:pPr>
            <a:r>
              <a:rPr lang="en-GB" sz="800" spc="-30" dirty="0">
                <a:latin typeface="Arial"/>
                <a:cs typeface="Arial"/>
              </a:rPr>
              <a:t>45</a:t>
            </a:r>
          </a:p>
          <a:p>
            <a:pPr algn="ctr">
              <a:lnSpc>
                <a:spcPct val="90000"/>
              </a:lnSpc>
              <a:spcBef>
                <a:spcPts val="133"/>
              </a:spcBef>
            </a:pPr>
            <a:r>
              <a:rPr lang="en-GB" sz="800" spc="-30" dirty="0">
                <a:latin typeface="Arial"/>
                <a:cs typeface="Arial"/>
              </a:rPr>
              <a:t>34</a:t>
            </a:r>
          </a:p>
        </p:txBody>
      </p:sp>
      <p:sp>
        <p:nvSpPr>
          <p:cNvPr id="83" name="object 34">
            <a:extLst>
              <a:ext uri="{FF2B5EF4-FFF2-40B4-BE49-F238E27FC236}">
                <a16:creationId xmlns="" xmlns:a16="http://schemas.microsoft.com/office/drawing/2014/main" id="{DFB099E5-89E3-8249-8F0F-75473ACF267B}"/>
              </a:ext>
            </a:extLst>
          </p:cNvPr>
          <p:cNvSpPr txBox="1"/>
          <p:nvPr/>
        </p:nvSpPr>
        <p:spPr>
          <a:xfrm>
            <a:off x="1637195" y="4850391"/>
            <a:ext cx="246380" cy="358047"/>
          </a:xfrm>
          <a:prstGeom prst="rect">
            <a:avLst/>
          </a:prstGeom>
        </p:spPr>
        <p:txBody>
          <a:bodyPr vert="horz" wrap="square" lIns="0" tIns="0" rIns="0" bIns="0" rtlCol="0">
            <a:spAutoFit/>
          </a:bodyPr>
          <a:lstStyle/>
          <a:p>
            <a:pPr algn="ctr">
              <a:lnSpc>
                <a:spcPct val="90000"/>
              </a:lnSpc>
              <a:spcBef>
                <a:spcPts val="133"/>
              </a:spcBef>
            </a:pPr>
            <a:r>
              <a:rPr lang="en-GB" sz="800" spc="-30" dirty="0">
                <a:latin typeface="Arial"/>
                <a:cs typeface="Arial"/>
              </a:rPr>
              <a:t>126</a:t>
            </a:r>
          </a:p>
          <a:p>
            <a:pPr algn="ctr">
              <a:lnSpc>
                <a:spcPct val="90000"/>
              </a:lnSpc>
              <a:spcBef>
                <a:spcPts val="133"/>
              </a:spcBef>
            </a:pPr>
            <a:r>
              <a:rPr lang="en-GB" sz="800" spc="-30" dirty="0">
                <a:latin typeface="Arial"/>
                <a:cs typeface="Arial"/>
              </a:rPr>
              <a:t>25</a:t>
            </a:r>
          </a:p>
          <a:p>
            <a:pPr algn="ctr">
              <a:lnSpc>
                <a:spcPct val="90000"/>
              </a:lnSpc>
              <a:spcBef>
                <a:spcPts val="133"/>
              </a:spcBef>
            </a:pPr>
            <a:r>
              <a:rPr lang="en-GB" sz="800" spc="-30" dirty="0">
                <a:latin typeface="Arial"/>
                <a:cs typeface="Arial"/>
              </a:rPr>
              <a:t>22</a:t>
            </a:r>
          </a:p>
        </p:txBody>
      </p:sp>
      <p:sp>
        <p:nvSpPr>
          <p:cNvPr id="85" name="object 34">
            <a:extLst>
              <a:ext uri="{FF2B5EF4-FFF2-40B4-BE49-F238E27FC236}">
                <a16:creationId xmlns="" xmlns:a16="http://schemas.microsoft.com/office/drawing/2014/main" id="{8E632017-9DF3-2244-AA30-601B70F4DF6C}"/>
              </a:ext>
            </a:extLst>
          </p:cNvPr>
          <p:cNvSpPr txBox="1"/>
          <p:nvPr/>
        </p:nvSpPr>
        <p:spPr>
          <a:xfrm>
            <a:off x="4777270" y="4850391"/>
            <a:ext cx="246380" cy="358047"/>
          </a:xfrm>
          <a:prstGeom prst="rect">
            <a:avLst/>
          </a:prstGeom>
        </p:spPr>
        <p:txBody>
          <a:bodyPr vert="horz" wrap="square" lIns="0" tIns="0" rIns="0" bIns="0" rtlCol="0">
            <a:spAutoFit/>
          </a:bodyPr>
          <a:lstStyle/>
          <a:p>
            <a:pPr algn="ctr">
              <a:lnSpc>
                <a:spcPct val="90000"/>
              </a:lnSpc>
              <a:spcBef>
                <a:spcPts val="133"/>
              </a:spcBef>
            </a:pPr>
            <a:r>
              <a:rPr lang="en-GB" sz="800" spc="-7" dirty="0">
                <a:latin typeface="Arial"/>
                <a:cs typeface="Arial"/>
              </a:rPr>
              <a:t>0</a:t>
            </a:r>
          </a:p>
          <a:p>
            <a:pPr algn="ctr">
              <a:lnSpc>
                <a:spcPct val="90000"/>
              </a:lnSpc>
              <a:spcBef>
                <a:spcPts val="133"/>
              </a:spcBef>
            </a:pPr>
            <a:r>
              <a:rPr lang="en-GB" sz="800" spc="-7" dirty="0">
                <a:latin typeface="Arial"/>
                <a:cs typeface="Arial"/>
              </a:rPr>
              <a:t>0</a:t>
            </a:r>
          </a:p>
          <a:p>
            <a:pPr algn="ctr">
              <a:lnSpc>
                <a:spcPct val="90000"/>
              </a:lnSpc>
              <a:spcBef>
                <a:spcPts val="133"/>
              </a:spcBef>
            </a:pPr>
            <a:r>
              <a:rPr lang="en-GB" sz="800" spc="-7" dirty="0">
                <a:latin typeface="Arial"/>
                <a:cs typeface="Arial"/>
              </a:rPr>
              <a:t>0</a:t>
            </a:r>
            <a:endParaRPr lang="en-GB" sz="800" dirty="0">
              <a:latin typeface="Arial"/>
              <a:cs typeface="Arial"/>
            </a:endParaRPr>
          </a:p>
        </p:txBody>
      </p:sp>
      <p:sp>
        <p:nvSpPr>
          <p:cNvPr id="86" name="object 34">
            <a:extLst>
              <a:ext uri="{FF2B5EF4-FFF2-40B4-BE49-F238E27FC236}">
                <a16:creationId xmlns="" xmlns:a16="http://schemas.microsoft.com/office/drawing/2014/main" id="{91602B2D-11A2-2B4A-A7BF-91F78078F7DF}"/>
              </a:ext>
            </a:extLst>
          </p:cNvPr>
          <p:cNvSpPr txBox="1"/>
          <p:nvPr/>
        </p:nvSpPr>
        <p:spPr>
          <a:xfrm>
            <a:off x="4596295" y="4850391"/>
            <a:ext cx="246380" cy="358047"/>
          </a:xfrm>
          <a:prstGeom prst="rect">
            <a:avLst/>
          </a:prstGeom>
        </p:spPr>
        <p:txBody>
          <a:bodyPr vert="horz" wrap="square" lIns="0" tIns="0" rIns="0" bIns="0" rtlCol="0">
            <a:spAutoFit/>
          </a:bodyPr>
          <a:lstStyle/>
          <a:p>
            <a:pPr algn="ctr">
              <a:lnSpc>
                <a:spcPct val="90000"/>
              </a:lnSpc>
              <a:spcBef>
                <a:spcPts val="133"/>
              </a:spcBef>
            </a:pPr>
            <a:r>
              <a:rPr lang="en-GB" sz="800" spc="-7" dirty="0">
                <a:latin typeface="Arial"/>
                <a:cs typeface="Arial"/>
              </a:rPr>
              <a:t>0</a:t>
            </a:r>
          </a:p>
          <a:p>
            <a:pPr algn="ctr">
              <a:lnSpc>
                <a:spcPct val="90000"/>
              </a:lnSpc>
              <a:spcBef>
                <a:spcPts val="133"/>
              </a:spcBef>
            </a:pPr>
            <a:r>
              <a:rPr lang="en-GB" sz="800" spc="-7" dirty="0">
                <a:latin typeface="Arial"/>
                <a:cs typeface="Arial"/>
              </a:rPr>
              <a:t>0</a:t>
            </a:r>
          </a:p>
          <a:p>
            <a:pPr algn="ctr">
              <a:lnSpc>
                <a:spcPct val="90000"/>
              </a:lnSpc>
              <a:spcBef>
                <a:spcPts val="133"/>
              </a:spcBef>
            </a:pPr>
            <a:r>
              <a:rPr lang="en-GB" sz="800" spc="-7" dirty="0">
                <a:latin typeface="Arial"/>
                <a:cs typeface="Arial"/>
              </a:rPr>
              <a:t>0</a:t>
            </a:r>
            <a:endParaRPr lang="en-GB" sz="800" dirty="0">
              <a:latin typeface="Arial"/>
              <a:cs typeface="Arial"/>
            </a:endParaRPr>
          </a:p>
        </p:txBody>
      </p:sp>
      <p:sp>
        <p:nvSpPr>
          <p:cNvPr id="87" name="object 34">
            <a:extLst>
              <a:ext uri="{FF2B5EF4-FFF2-40B4-BE49-F238E27FC236}">
                <a16:creationId xmlns="" xmlns:a16="http://schemas.microsoft.com/office/drawing/2014/main" id="{C50E3D0C-0F7C-6546-9347-822AFD9AB93B}"/>
              </a:ext>
            </a:extLst>
          </p:cNvPr>
          <p:cNvSpPr txBox="1"/>
          <p:nvPr/>
        </p:nvSpPr>
        <p:spPr>
          <a:xfrm>
            <a:off x="4428020" y="4850391"/>
            <a:ext cx="246380" cy="358047"/>
          </a:xfrm>
          <a:prstGeom prst="rect">
            <a:avLst/>
          </a:prstGeom>
        </p:spPr>
        <p:txBody>
          <a:bodyPr vert="horz" wrap="square" lIns="0" tIns="0" rIns="0" bIns="0" rtlCol="0">
            <a:spAutoFit/>
          </a:bodyPr>
          <a:lstStyle/>
          <a:p>
            <a:pPr algn="ctr">
              <a:lnSpc>
                <a:spcPct val="90000"/>
              </a:lnSpc>
              <a:spcBef>
                <a:spcPts val="133"/>
              </a:spcBef>
            </a:pPr>
            <a:r>
              <a:rPr lang="en-GB" sz="800" spc="-7" dirty="0">
                <a:latin typeface="Arial"/>
                <a:cs typeface="Arial"/>
              </a:rPr>
              <a:t>2</a:t>
            </a:r>
          </a:p>
          <a:p>
            <a:pPr algn="ctr">
              <a:lnSpc>
                <a:spcPct val="90000"/>
              </a:lnSpc>
              <a:spcBef>
                <a:spcPts val="133"/>
              </a:spcBef>
            </a:pPr>
            <a:r>
              <a:rPr lang="en-GB" sz="800" spc="-7" dirty="0">
                <a:latin typeface="Arial"/>
                <a:cs typeface="Arial"/>
              </a:rPr>
              <a:t>0</a:t>
            </a:r>
          </a:p>
          <a:p>
            <a:pPr algn="ctr">
              <a:lnSpc>
                <a:spcPct val="90000"/>
              </a:lnSpc>
              <a:spcBef>
                <a:spcPts val="133"/>
              </a:spcBef>
            </a:pPr>
            <a:r>
              <a:rPr lang="en-GB" sz="800" spc="-7" dirty="0">
                <a:latin typeface="Arial"/>
                <a:cs typeface="Arial"/>
              </a:rPr>
              <a:t>1</a:t>
            </a:r>
            <a:endParaRPr lang="en-GB" sz="800" dirty="0">
              <a:latin typeface="Arial"/>
              <a:cs typeface="Arial"/>
            </a:endParaRPr>
          </a:p>
        </p:txBody>
      </p:sp>
      <p:sp>
        <p:nvSpPr>
          <p:cNvPr id="88" name="object 34">
            <a:extLst>
              <a:ext uri="{FF2B5EF4-FFF2-40B4-BE49-F238E27FC236}">
                <a16:creationId xmlns="" xmlns:a16="http://schemas.microsoft.com/office/drawing/2014/main" id="{1AB46812-8C16-774A-9795-F1C731F819AA}"/>
              </a:ext>
            </a:extLst>
          </p:cNvPr>
          <p:cNvSpPr txBox="1"/>
          <p:nvPr/>
        </p:nvSpPr>
        <p:spPr>
          <a:xfrm>
            <a:off x="4253395" y="4850391"/>
            <a:ext cx="246380" cy="358047"/>
          </a:xfrm>
          <a:prstGeom prst="rect">
            <a:avLst/>
          </a:prstGeom>
        </p:spPr>
        <p:txBody>
          <a:bodyPr vert="horz" wrap="square" lIns="0" tIns="0" rIns="0" bIns="0" rtlCol="0">
            <a:spAutoFit/>
          </a:bodyPr>
          <a:lstStyle/>
          <a:p>
            <a:pPr algn="ctr">
              <a:lnSpc>
                <a:spcPct val="90000"/>
              </a:lnSpc>
              <a:spcBef>
                <a:spcPts val="133"/>
              </a:spcBef>
            </a:pPr>
            <a:r>
              <a:rPr lang="en-GB" sz="800" spc="-7" dirty="0">
                <a:latin typeface="Arial"/>
                <a:cs typeface="Arial"/>
              </a:rPr>
              <a:t>3</a:t>
            </a:r>
          </a:p>
          <a:p>
            <a:pPr algn="ctr">
              <a:lnSpc>
                <a:spcPct val="90000"/>
              </a:lnSpc>
              <a:spcBef>
                <a:spcPts val="133"/>
              </a:spcBef>
            </a:pPr>
            <a:r>
              <a:rPr lang="en-GB" sz="800" spc="-7" dirty="0">
                <a:latin typeface="Arial"/>
                <a:cs typeface="Arial"/>
              </a:rPr>
              <a:t>0</a:t>
            </a:r>
          </a:p>
          <a:p>
            <a:pPr algn="ctr">
              <a:lnSpc>
                <a:spcPct val="90000"/>
              </a:lnSpc>
              <a:spcBef>
                <a:spcPts val="133"/>
              </a:spcBef>
            </a:pPr>
            <a:r>
              <a:rPr lang="en-GB" sz="800" spc="-7" dirty="0">
                <a:latin typeface="Arial"/>
                <a:cs typeface="Arial"/>
              </a:rPr>
              <a:t>1</a:t>
            </a:r>
            <a:endParaRPr lang="en-GB" sz="800" dirty="0">
              <a:latin typeface="Arial"/>
              <a:cs typeface="Arial"/>
            </a:endParaRPr>
          </a:p>
        </p:txBody>
      </p:sp>
      <p:sp>
        <p:nvSpPr>
          <p:cNvPr id="89" name="object 34">
            <a:extLst>
              <a:ext uri="{FF2B5EF4-FFF2-40B4-BE49-F238E27FC236}">
                <a16:creationId xmlns="" xmlns:a16="http://schemas.microsoft.com/office/drawing/2014/main" id="{18DE0493-2F71-1E44-BC92-746DF4659B3D}"/>
              </a:ext>
            </a:extLst>
          </p:cNvPr>
          <p:cNvSpPr txBox="1"/>
          <p:nvPr/>
        </p:nvSpPr>
        <p:spPr>
          <a:xfrm>
            <a:off x="4075595" y="4850391"/>
            <a:ext cx="246380" cy="358047"/>
          </a:xfrm>
          <a:prstGeom prst="rect">
            <a:avLst/>
          </a:prstGeom>
        </p:spPr>
        <p:txBody>
          <a:bodyPr vert="horz" wrap="square" lIns="0" tIns="0" rIns="0" bIns="0" rtlCol="0">
            <a:spAutoFit/>
          </a:bodyPr>
          <a:lstStyle/>
          <a:p>
            <a:pPr algn="ctr">
              <a:lnSpc>
                <a:spcPct val="90000"/>
              </a:lnSpc>
              <a:spcBef>
                <a:spcPts val="133"/>
              </a:spcBef>
            </a:pPr>
            <a:r>
              <a:rPr lang="en-GB" sz="800" spc="-7" dirty="0">
                <a:latin typeface="Arial"/>
                <a:cs typeface="Arial"/>
              </a:rPr>
              <a:t>11</a:t>
            </a:r>
          </a:p>
          <a:p>
            <a:pPr algn="ctr">
              <a:lnSpc>
                <a:spcPct val="90000"/>
              </a:lnSpc>
              <a:spcBef>
                <a:spcPts val="133"/>
              </a:spcBef>
            </a:pPr>
            <a:r>
              <a:rPr lang="en-GB" sz="800" spc="-7" dirty="0">
                <a:latin typeface="Arial"/>
                <a:cs typeface="Arial"/>
              </a:rPr>
              <a:t>0</a:t>
            </a:r>
          </a:p>
          <a:p>
            <a:pPr algn="ctr">
              <a:lnSpc>
                <a:spcPct val="90000"/>
              </a:lnSpc>
              <a:spcBef>
                <a:spcPts val="133"/>
              </a:spcBef>
            </a:pPr>
            <a:r>
              <a:rPr lang="en-GB" sz="800" spc="-7" dirty="0">
                <a:latin typeface="Arial"/>
                <a:cs typeface="Arial"/>
              </a:rPr>
              <a:t>1</a:t>
            </a:r>
            <a:endParaRPr lang="en-GB" sz="800" dirty="0">
              <a:latin typeface="Arial"/>
              <a:cs typeface="Arial"/>
            </a:endParaRPr>
          </a:p>
        </p:txBody>
      </p:sp>
      <p:sp>
        <p:nvSpPr>
          <p:cNvPr id="90" name="object 34">
            <a:extLst>
              <a:ext uri="{FF2B5EF4-FFF2-40B4-BE49-F238E27FC236}">
                <a16:creationId xmlns="" xmlns:a16="http://schemas.microsoft.com/office/drawing/2014/main" id="{0B8489CD-DCA5-B343-A397-78A0B2C8708C}"/>
              </a:ext>
            </a:extLst>
          </p:cNvPr>
          <p:cNvSpPr txBox="1"/>
          <p:nvPr/>
        </p:nvSpPr>
        <p:spPr>
          <a:xfrm>
            <a:off x="3904145" y="4850391"/>
            <a:ext cx="246380" cy="358047"/>
          </a:xfrm>
          <a:prstGeom prst="rect">
            <a:avLst/>
          </a:prstGeom>
        </p:spPr>
        <p:txBody>
          <a:bodyPr vert="horz" wrap="square" lIns="0" tIns="0" rIns="0" bIns="0" rtlCol="0">
            <a:spAutoFit/>
          </a:bodyPr>
          <a:lstStyle/>
          <a:p>
            <a:pPr algn="ctr">
              <a:lnSpc>
                <a:spcPct val="90000"/>
              </a:lnSpc>
              <a:spcBef>
                <a:spcPts val="133"/>
              </a:spcBef>
            </a:pPr>
            <a:r>
              <a:rPr lang="en-GB" sz="800" spc="-7" dirty="0">
                <a:latin typeface="Arial"/>
                <a:cs typeface="Arial"/>
              </a:rPr>
              <a:t>11</a:t>
            </a:r>
          </a:p>
          <a:p>
            <a:pPr algn="ctr">
              <a:lnSpc>
                <a:spcPct val="90000"/>
              </a:lnSpc>
              <a:spcBef>
                <a:spcPts val="133"/>
              </a:spcBef>
            </a:pPr>
            <a:r>
              <a:rPr lang="en-GB" sz="800" spc="-7" dirty="0">
                <a:latin typeface="Arial"/>
                <a:cs typeface="Arial"/>
              </a:rPr>
              <a:t>0</a:t>
            </a:r>
          </a:p>
          <a:p>
            <a:pPr algn="ctr">
              <a:lnSpc>
                <a:spcPct val="90000"/>
              </a:lnSpc>
              <a:spcBef>
                <a:spcPts val="133"/>
              </a:spcBef>
            </a:pPr>
            <a:r>
              <a:rPr lang="en-GB" sz="800" spc="-7" dirty="0">
                <a:latin typeface="Arial"/>
                <a:cs typeface="Arial"/>
              </a:rPr>
              <a:t>1</a:t>
            </a:r>
            <a:endParaRPr lang="en-GB" sz="800" dirty="0">
              <a:latin typeface="Arial"/>
              <a:cs typeface="Arial"/>
            </a:endParaRPr>
          </a:p>
        </p:txBody>
      </p:sp>
      <p:sp>
        <p:nvSpPr>
          <p:cNvPr id="91" name="object 34">
            <a:extLst>
              <a:ext uri="{FF2B5EF4-FFF2-40B4-BE49-F238E27FC236}">
                <a16:creationId xmlns="" xmlns:a16="http://schemas.microsoft.com/office/drawing/2014/main" id="{864F90B3-FA7F-0D42-B290-CF72B39C8461}"/>
              </a:ext>
            </a:extLst>
          </p:cNvPr>
          <p:cNvSpPr txBox="1"/>
          <p:nvPr/>
        </p:nvSpPr>
        <p:spPr>
          <a:xfrm>
            <a:off x="3729520" y="4850391"/>
            <a:ext cx="246380" cy="358047"/>
          </a:xfrm>
          <a:prstGeom prst="rect">
            <a:avLst/>
          </a:prstGeom>
        </p:spPr>
        <p:txBody>
          <a:bodyPr vert="horz" wrap="square" lIns="0" tIns="0" rIns="0" bIns="0" rtlCol="0">
            <a:spAutoFit/>
          </a:bodyPr>
          <a:lstStyle/>
          <a:p>
            <a:pPr algn="ctr">
              <a:lnSpc>
                <a:spcPct val="90000"/>
              </a:lnSpc>
              <a:spcBef>
                <a:spcPts val="133"/>
              </a:spcBef>
            </a:pPr>
            <a:r>
              <a:rPr lang="en-GB" sz="800" spc="-7" dirty="0">
                <a:latin typeface="Arial"/>
                <a:cs typeface="Arial"/>
              </a:rPr>
              <a:t>18</a:t>
            </a:r>
          </a:p>
          <a:p>
            <a:pPr algn="ctr">
              <a:lnSpc>
                <a:spcPct val="90000"/>
              </a:lnSpc>
              <a:spcBef>
                <a:spcPts val="133"/>
              </a:spcBef>
            </a:pPr>
            <a:r>
              <a:rPr lang="en-GB" sz="800" spc="-7" dirty="0">
                <a:latin typeface="Arial"/>
                <a:cs typeface="Arial"/>
              </a:rPr>
              <a:t>1</a:t>
            </a:r>
          </a:p>
          <a:p>
            <a:pPr algn="ctr">
              <a:lnSpc>
                <a:spcPct val="90000"/>
              </a:lnSpc>
              <a:spcBef>
                <a:spcPts val="133"/>
              </a:spcBef>
            </a:pPr>
            <a:r>
              <a:rPr lang="en-GB" sz="800" spc="-7" dirty="0">
                <a:latin typeface="Arial"/>
                <a:cs typeface="Arial"/>
              </a:rPr>
              <a:t>1</a:t>
            </a:r>
            <a:endParaRPr lang="en-GB" sz="800" dirty="0">
              <a:latin typeface="Arial"/>
              <a:cs typeface="Arial"/>
            </a:endParaRPr>
          </a:p>
        </p:txBody>
      </p:sp>
      <p:sp>
        <p:nvSpPr>
          <p:cNvPr id="92" name="object 34">
            <a:extLst>
              <a:ext uri="{FF2B5EF4-FFF2-40B4-BE49-F238E27FC236}">
                <a16:creationId xmlns="" xmlns:a16="http://schemas.microsoft.com/office/drawing/2014/main" id="{72F74362-F4C3-9048-A4AB-2C21CF3C2A7B}"/>
              </a:ext>
            </a:extLst>
          </p:cNvPr>
          <p:cNvSpPr txBox="1"/>
          <p:nvPr/>
        </p:nvSpPr>
        <p:spPr>
          <a:xfrm>
            <a:off x="3551720" y="4850391"/>
            <a:ext cx="246380" cy="358047"/>
          </a:xfrm>
          <a:prstGeom prst="rect">
            <a:avLst/>
          </a:prstGeom>
        </p:spPr>
        <p:txBody>
          <a:bodyPr vert="horz" wrap="square" lIns="0" tIns="0" rIns="0" bIns="0" rtlCol="0">
            <a:spAutoFit/>
          </a:bodyPr>
          <a:lstStyle/>
          <a:p>
            <a:pPr algn="ctr">
              <a:lnSpc>
                <a:spcPct val="90000"/>
              </a:lnSpc>
              <a:spcBef>
                <a:spcPts val="133"/>
              </a:spcBef>
            </a:pPr>
            <a:r>
              <a:rPr lang="en-GB" sz="800" spc="-7" dirty="0">
                <a:latin typeface="Arial"/>
                <a:cs typeface="Arial"/>
              </a:rPr>
              <a:t>24</a:t>
            </a:r>
          </a:p>
          <a:p>
            <a:pPr algn="ctr">
              <a:lnSpc>
                <a:spcPct val="90000"/>
              </a:lnSpc>
              <a:spcBef>
                <a:spcPts val="133"/>
              </a:spcBef>
            </a:pPr>
            <a:r>
              <a:rPr lang="en-GB" sz="800" spc="-7" dirty="0">
                <a:latin typeface="Arial"/>
                <a:cs typeface="Arial"/>
              </a:rPr>
              <a:t>1</a:t>
            </a:r>
          </a:p>
          <a:p>
            <a:pPr algn="ctr">
              <a:lnSpc>
                <a:spcPct val="90000"/>
              </a:lnSpc>
              <a:spcBef>
                <a:spcPts val="133"/>
              </a:spcBef>
            </a:pPr>
            <a:r>
              <a:rPr lang="en-GB" sz="800" spc="-7" dirty="0">
                <a:latin typeface="Arial"/>
                <a:cs typeface="Arial"/>
              </a:rPr>
              <a:t>1</a:t>
            </a:r>
            <a:endParaRPr lang="en-GB" sz="800" dirty="0">
              <a:latin typeface="Arial"/>
              <a:cs typeface="Arial"/>
            </a:endParaRPr>
          </a:p>
        </p:txBody>
      </p:sp>
      <p:sp>
        <p:nvSpPr>
          <p:cNvPr id="93" name="object 34">
            <a:extLst>
              <a:ext uri="{FF2B5EF4-FFF2-40B4-BE49-F238E27FC236}">
                <a16:creationId xmlns="" xmlns:a16="http://schemas.microsoft.com/office/drawing/2014/main" id="{8632D19E-DBC0-DF4C-8527-63D8B3FB5528}"/>
              </a:ext>
            </a:extLst>
          </p:cNvPr>
          <p:cNvSpPr txBox="1"/>
          <p:nvPr/>
        </p:nvSpPr>
        <p:spPr>
          <a:xfrm>
            <a:off x="3377095" y="4850391"/>
            <a:ext cx="246380" cy="358047"/>
          </a:xfrm>
          <a:prstGeom prst="rect">
            <a:avLst/>
          </a:prstGeom>
        </p:spPr>
        <p:txBody>
          <a:bodyPr vert="horz" wrap="square" lIns="0" tIns="0" rIns="0" bIns="0" rtlCol="0">
            <a:spAutoFit/>
          </a:bodyPr>
          <a:lstStyle/>
          <a:p>
            <a:pPr algn="ctr">
              <a:lnSpc>
                <a:spcPct val="90000"/>
              </a:lnSpc>
              <a:spcBef>
                <a:spcPts val="133"/>
              </a:spcBef>
            </a:pPr>
            <a:r>
              <a:rPr lang="en-GB" sz="800" spc="-7" dirty="0">
                <a:latin typeface="Arial"/>
                <a:cs typeface="Arial"/>
              </a:rPr>
              <a:t>26</a:t>
            </a:r>
          </a:p>
          <a:p>
            <a:pPr algn="ctr">
              <a:lnSpc>
                <a:spcPct val="90000"/>
              </a:lnSpc>
              <a:spcBef>
                <a:spcPts val="133"/>
              </a:spcBef>
            </a:pPr>
            <a:r>
              <a:rPr lang="en-GB" sz="800" spc="-7" dirty="0">
                <a:latin typeface="Arial"/>
                <a:cs typeface="Arial"/>
              </a:rPr>
              <a:t>2</a:t>
            </a:r>
          </a:p>
          <a:p>
            <a:pPr algn="ctr">
              <a:lnSpc>
                <a:spcPct val="90000"/>
              </a:lnSpc>
              <a:spcBef>
                <a:spcPts val="133"/>
              </a:spcBef>
            </a:pPr>
            <a:r>
              <a:rPr lang="en-GB" sz="800" spc="-7" dirty="0">
                <a:latin typeface="Arial"/>
                <a:cs typeface="Arial"/>
              </a:rPr>
              <a:t>1</a:t>
            </a:r>
            <a:endParaRPr lang="en-GB" sz="800" dirty="0">
              <a:latin typeface="Arial"/>
              <a:cs typeface="Arial"/>
            </a:endParaRPr>
          </a:p>
        </p:txBody>
      </p:sp>
      <p:sp>
        <p:nvSpPr>
          <p:cNvPr id="94" name="object 34">
            <a:extLst>
              <a:ext uri="{FF2B5EF4-FFF2-40B4-BE49-F238E27FC236}">
                <a16:creationId xmlns="" xmlns:a16="http://schemas.microsoft.com/office/drawing/2014/main" id="{7490A4FE-9450-C24E-AA2D-6A317CF50AF5}"/>
              </a:ext>
            </a:extLst>
          </p:cNvPr>
          <p:cNvSpPr txBox="1"/>
          <p:nvPr/>
        </p:nvSpPr>
        <p:spPr>
          <a:xfrm>
            <a:off x="3208820" y="4850391"/>
            <a:ext cx="246380" cy="358047"/>
          </a:xfrm>
          <a:prstGeom prst="rect">
            <a:avLst/>
          </a:prstGeom>
        </p:spPr>
        <p:txBody>
          <a:bodyPr vert="horz" wrap="square" lIns="0" tIns="0" rIns="0" bIns="0" rtlCol="0">
            <a:spAutoFit/>
          </a:bodyPr>
          <a:lstStyle/>
          <a:p>
            <a:pPr algn="ctr">
              <a:lnSpc>
                <a:spcPct val="90000"/>
              </a:lnSpc>
              <a:spcBef>
                <a:spcPts val="133"/>
              </a:spcBef>
            </a:pPr>
            <a:r>
              <a:rPr lang="en-GB" sz="800" spc="-7" dirty="0">
                <a:latin typeface="Arial"/>
                <a:cs typeface="Arial"/>
              </a:rPr>
              <a:t>37</a:t>
            </a:r>
          </a:p>
          <a:p>
            <a:pPr algn="ctr">
              <a:lnSpc>
                <a:spcPct val="90000"/>
              </a:lnSpc>
              <a:spcBef>
                <a:spcPts val="133"/>
              </a:spcBef>
            </a:pPr>
            <a:r>
              <a:rPr lang="en-GB" sz="800" spc="-7" dirty="0">
                <a:latin typeface="Arial"/>
                <a:cs typeface="Arial"/>
              </a:rPr>
              <a:t>2</a:t>
            </a:r>
          </a:p>
          <a:p>
            <a:pPr algn="ctr">
              <a:lnSpc>
                <a:spcPct val="90000"/>
              </a:lnSpc>
              <a:spcBef>
                <a:spcPts val="133"/>
              </a:spcBef>
            </a:pPr>
            <a:r>
              <a:rPr lang="en-GB" sz="800" spc="-7" dirty="0">
                <a:latin typeface="Arial"/>
                <a:cs typeface="Arial"/>
              </a:rPr>
              <a:t>1</a:t>
            </a:r>
            <a:endParaRPr lang="en-GB" sz="800" dirty="0">
              <a:latin typeface="Arial"/>
              <a:cs typeface="Arial"/>
            </a:endParaRPr>
          </a:p>
        </p:txBody>
      </p:sp>
      <p:sp>
        <p:nvSpPr>
          <p:cNvPr id="95" name="object 34">
            <a:extLst>
              <a:ext uri="{FF2B5EF4-FFF2-40B4-BE49-F238E27FC236}">
                <a16:creationId xmlns="" xmlns:a16="http://schemas.microsoft.com/office/drawing/2014/main" id="{858FC0EF-9088-BE44-B5B6-E2E2DDF84163}"/>
              </a:ext>
            </a:extLst>
          </p:cNvPr>
          <p:cNvSpPr txBox="1"/>
          <p:nvPr/>
        </p:nvSpPr>
        <p:spPr>
          <a:xfrm>
            <a:off x="3027845" y="4850391"/>
            <a:ext cx="246380" cy="358047"/>
          </a:xfrm>
          <a:prstGeom prst="rect">
            <a:avLst/>
          </a:prstGeom>
        </p:spPr>
        <p:txBody>
          <a:bodyPr vert="horz" wrap="square" lIns="0" tIns="0" rIns="0" bIns="0" rtlCol="0">
            <a:spAutoFit/>
          </a:bodyPr>
          <a:lstStyle/>
          <a:p>
            <a:pPr algn="ctr">
              <a:lnSpc>
                <a:spcPct val="90000"/>
              </a:lnSpc>
              <a:spcBef>
                <a:spcPts val="133"/>
              </a:spcBef>
            </a:pPr>
            <a:r>
              <a:rPr lang="en-GB" sz="800" spc="-7" dirty="0">
                <a:latin typeface="Arial"/>
                <a:cs typeface="Arial"/>
              </a:rPr>
              <a:t>42</a:t>
            </a:r>
          </a:p>
          <a:p>
            <a:pPr algn="ctr">
              <a:lnSpc>
                <a:spcPct val="90000"/>
              </a:lnSpc>
              <a:spcBef>
                <a:spcPts val="133"/>
              </a:spcBef>
            </a:pPr>
            <a:r>
              <a:rPr lang="en-GB" sz="800" spc="-7" dirty="0">
                <a:latin typeface="Arial"/>
                <a:cs typeface="Arial"/>
              </a:rPr>
              <a:t>2</a:t>
            </a:r>
          </a:p>
          <a:p>
            <a:pPr algn="ctr">
              <a:lnSpc>
                <a:spcPct val="90000"/>
              </a:lnSpc>
              <a:spcBef>
                <a:spcPts val="133"/>
              </a:spcBef>
            </a:pPr>
            <a:r>
              <a:rPr lang="en-GB" sz="800" spc="-7" dirty="0">
                <a:latin typeface="Arial"/>
                <a:cs typeface="Arial"/>
              </a:rPr>
              <a:t>1</a:t>
            </a:r>
            <a:endParaRPr lang="en-GB" sz="800" dirty="0">
              <a:latin typeface="Arial"/>
              <a:cs typeface="Arial"/>
            </a:endParaRPr>
          </a:p>
        </p:txBody>
      </p:sp>
      <p:sp>
        <p:nvSpPr>
          <p:cNvPr id="96" name="object 34">
            <a:extLst>
              <a:ext uri="{FF2B5EF4-FFF2-40B4-BE49-F238E27FC236}">
                <a16:creationId xmlns="" xmlns:a16="http://schemas.microsoft.com/office/drawing/2014/main" id="{D3216C53-1F48-F440-8E27-CA47599C2AF7}"/>
              </a:ext>
            </a:extLst>
          </p:cNvPr>
          <p:cNvSpPr txBox="1"/>
          <p:nvPr/>
        </p:nvSpPr>
        <p:spPr>
          <a:xfrm>
            <a:off x="2856395" y="4850391"/>
            <a:ext cx="246380" cy="358047"/>
          </a:xfrm>
          <a:prstGeom prst="rect">
            <a:avLst/>
          </a:prstGeom>
        </p:spPr>
        <p:txBody>
          <a:bodyPr vert="horz" wrap="square" lIns="0" tIns="0" rIns="0" bIns="0" rtlCol="0">
            <a:spAutoFit/>
          </a:bodyPr>
          <a:lstStyle/>
          <a:p>
            <a:pPr algn="ctr">
              <a:lnSpc>
                <a:spcPct val="90000"/>
              </a:lnSpc>
              <a:spcBef>
                <a:spcPts val="133"/>
              </a:spcBef>
            </a:pPr>
            <a:r>
              <a:rPr lang="en-GB" sz="800" spc="-7" dirty="0">
                <a:latin typeface="Arial"/>
                <a:cs typeface="Arial"/>
              </a:rPr>
              <a:t>53</a:t>
            </a:r>
          </a:p>
          <a:p>
            <a:pPr algn="ctr">
              <a:lnSpc>
                <a:spcPct val="90000"/>
              </a:lnSpc>
              <a:spcBef>
                <a:spcPts val="133"/>
              </a:spcBef>
            </a:pPr>
            <a:r>
              <a:rPr lang="en-GB" sz="800" spc="-7" dirty="0">
                <a:latin typeface="Arial"/>
                <a:cs typeface="Arial"/>
              </a:rPr>
              <a:t>4</a:t>
            </a:r>
          </a:p>
          <a:p>
            <a:pPr algn="ctr">
              <a:lnSpc>
                <a:spcPct val="90000"/>
              </a:lnSpc>
              <a:spcBef>
                <a:spcPts val="133"/>
              </a:spcBef>
            </a:pPr>
            <a:r>
              <a:rPr lang="en-GB" sz="800" spc="-7" dirty="0">
                <a:latin typeface="Arial"/>
                <a:cs typeface="Arial"/>
              </a:rPr>
              <a:t>2</a:t>
            </a:r>
          </a:p>
        </p:txBody>
      </p:sp>
      <p:sp>
        <p:nvSpPr>
          <p:cNvPr id="97" name="object 34">
            <a:extLst>
              <a:ext uri="{FF2B5EF4-FFF2-40B4-BE49-F238E27FC236}">
                <a16:creationId xmlns="" xmlns:a16="http://schemas.microsoft.com/office/drawing/2014/main" id="{D787ED4E-B1B7-154C-B163-5EB6753FF5D8}"/>
              </a:ext>
            </a:extLst>
          </p:cNvPr>
          <p:cNvSpPr txBox="1"/>
          <p:nvPr/>
        </p:nvSpPr>
        <p:spPr>
          <a:xfrm>
            <a:off x="2688120" y="4850391"/>
            <a:ext cx="246380" cy="358047"/>
          </a:xfrm>
          <a:prstGeom prst="rect">
            <a:avLst/>
          </a:prstGeom>
        </p:spPr>
        <p:txBody>
          <a:bodyPr vert="horz" wrap="square" lIns="0" tIns="0" rIns="0" bIns="0" rtlCol="0">
            <a:spAutoFit/>
          </a:bodyPr>
          <a:lstStyle/>
          <a:p>
            <a:pPr algn="ctr">
              <a:lnSpc>
                <a:spcPct val="90000"/>
              </a:lnSpc>
              <a:spcBef>
                <a:spcPts val="133"/>
              </a:spcBef>
            </a:pPr>
            <a:r>
              <a:rPr lang="en-GB" sz="800" spc="-7" dirty="0">
                <a:latin typeface="Arial"/>
                <a:cs typeface="Arial"/>
              </a:rPr>
              <a:t>56</a:t>
            </a:r>
          </a:p>
          <a:p>
            <a:pPr algn="ctr">
              <a:lnSpc>
                <a:spcPct val="90000"/>
              </a:lnSpc>
              <a:spcBef>
                <a:spcPts val="133"/>
              </a:spcBef>
            </a:pPr>
            <a:r>
              <a:rPr lang="en-GB" sz="800" spc="-7" dirty="0">
                <a:latin typeface="Arial"/>
                <a:cs typeface="Arial"/>
              </a:rPr>
              <a:t>5</a:t>
            </a:r>
          </a:p>
          <a:p>
            <a:pPr algn="ctr">
              <a:lnSpc>
                <a:spcPct val="90000"/>
              </a:lnSpc>
              <a:spcBef>
                <a:spcPts val="133"/>
              </a:spcBef>
            </a:pPr>
            <a:r>
              <a:rPr lang="en-GB" sz="800" spc="-7" dirty="0">
                <a:latin typeface="Arial"/>
                <a:cs typeface="Arial"/>
              </a:rPr>
              <a:t>2</a:t>
            </a:r>
            <a:endParaRPr lang="en-GB" sz="800" dirty="0">
              <a:latin typeface="Arial"/>
              <a:cs typeface="Arial"/>
            </a:endParaRPr>
          </a:p>
        </p:txBody>
      </p:sp>
      <p:sp>
        <p:nvSpPr>
          <p:cNvPr id="98" name="object 34">
            <a:extLst>
              <a:ext uri="{FF2B5EF4-FFF2-40B4-BE49-F238E27FC236}">
                <a16:creationId xmlns="" xmlns:a16="http://schemas.microsoft.com/office/drawing/2014/main" id="{9F819326-A8D2-9146-9478-C094831BDE13}"/>
              </a:ext>
            </a:extLst>
          </p:cNvPr>
          <p:cNvSpPr txBox="1"/>
          <p:nvPr/>
        </p:nvSpPr>
        <p:spPr>
          <a:xfrm>
            <a:off x="2503970" y="4850391"/>
            <a:ext cx="246380" cy="358047"/>
          </a:xfrm>
          <a:prstGeom prst="rect">
            <a:avLst/>
          </a:prstGeom>
        </p:spPr>
        <p:txBody>
          <a:bodyPr vert="horz" wrap="square" lIns="0" tIns="0" rIns="0" bIns="0" rtlCol="0">
            <a:spAutoFit/>
          </a:bodyPr>
          <a:lstStyle/>
          <a:p>
            <a:pPr algn="ctr">
              <a:lnSpc>
                <a:spcPct val="90000"/>
              </a:lnSpc>
              <a:spcBef>
                <a:spcPts val="133"/>
              </a:spcBef>
            </a:pPr>
            <a:r>
              <a:rPr lang="en-GB" sz="800" spc="-30" dirty="0">
                <a:latin typeface="Arial"/>
                <a:cs typeface="Arial"/>
              </a:rPr>
              <a:t>77</a:t>
            </a:r>
          </a:p>
          <a:p>
            <a:pPr algn="ctr">
              <a:lnSpc>
                <a:spcPct val="90000"/>
              </a:lnSpc>
              <a:spcBef>
                <a:spcPts val="133"/>
              </a:spcBef>
            </a:pPr>
            <a:r>
              <a:rPr lang="en-GB" sz="800" spc="-30" dirty="0">
                <a:latin typeface="Arial"/>
                <a:cs typeface="Arial"/>
              </a:rPr>
              <a:t>8</a:t>
            </a:r>
          </a:p>
          <a:p>
            <a:pPr algn="ctr">
              <a:lnSpc>
                <a:spcPct val="90000"/>
              </a:lnSpc>
              <a:spcBef>
                <a:spcPts val="133"/>
              </a:spcBef>
            </a:pPr>
            <a:r>
              <a:rPr lang="en-GB" sz="800" spc="-30" dirty="0">
                <a:latin typeface="Arial"/>
                <a:cs typeface="Arial"/>
              </a:rPr>
              <a:t>4</a:t>
            </a:r>
          </a:p>
        </p:txBody>
      </p:sp>
      <p:sp>
        <p:nvSpPr>
          <p:cNvPr id="99" name="object 34">
            <a:extLst>
              <a:ext uri="{FF2B5EF4-FFF2-40B4-BE49-F238E27FC236}">
                <a16:creationId xmlns="" xmlns:a16="http://schemas.microsoft.com/office/drawing/2014/main" id="{97DAFD69-ED6C-1044-9F4D-907401F7255D}"/>
              </a:ext>
            </a:extLst>
          </p:cNvPr>
          <p:cNvSpPr txBox="1"/>
          <p:nvPr/>
        </p:nvSpPr>
        <p:spPr>
          <a:xfrm>
            <a:off x="2332520" y="4850391"/>
            <a:ext cx="246380" cy="358047"/>
          </a:xfrm>
          <a:prstGeom prst="rect">
            <a:avLst/>
          </a:prstGeom>
        </p:spPr>
        <p:txBody>
          <a:bodyPr vert="horz" wrap="square" lIns="0" tIns="0" rIns="0" bIns="0" rtlCol="0">
            <a:spAutoFit/>
          </a:bodyPr>
          <a:lstStyle/>
          <a:p>
            <a:pPr algn="ctr">
              <a:lnSpc>
                <a:spcPct val="90000"/>
              </a:lnSpc>
              <a:spcBef>
                <a:spcPts val="133"/>
              </a:spcBef>
            </a:pPr>
            <a:r>
              <a:rPr lang="en-GB" sz="800" spc="-30" dirty="0">
                <a:latin typeface="Arial"/>
                <a:cs typeface="Arial"/>
              </a:rPr>
              <a:t>82</a:t>
            </a:r>
          </a:p>
          <a:p>
            <a:pPr algn="ctr">
              <a:lnSpc>
                <a:spcPct val="90000"/>
              </a:lnSpc>
              <a:spcBef>
                <a:spcPts val="133"/>
              </a:spcBef>
            </a:pPr>
            <a:r>
              <a:rPr lang="en-GB" sz="800" spc="-30" dirty="0">
                <a:latin typeface="Arial"/>
                <a:cs typeface="Arial"/>
              </a:rPr>
              <a:t>9</a:t>
            </a:r>
          </a:p>
          <a:p>
            <a:pPr algn="ctr">
              <a:lnSpc>
                <a:spcPct val="90000"/>
              </a:lnSpc>
              <a:spcBef>
                <a:spcPts val="133"/>
              </a:spcBef>
            </a:pPr>
            <a:r>
              <a:rPr lang="en-GB" sz="800" spc="-30" dirty="0">
                <a:latin typeface="Arial"/>
                <a:cs typeface="Arial"/>
              </a:rPr>
              <a:t>4</a:t>
            </a:r>
          </a:p>
        </p:txBody>
      </p:sp>
      <p:sp>
        <p:nvSpPr>
          <p:cNvPr id="100" name="object 34">
            <a:extLst>
              <a:ext uri="{FF2B5EF4-FFF2-40B4-BE49-F238E27FC236}">
                <a16:creationId xmlns="" xmlns:a16="http://schemas.microsoft.com/office/drawing/2014/main" id="{B9BAEEF8-A3CC-E949-984A-B6FA4CCBF887}"/>
              </a:ext>
            </a:extLst>
          </p:cNvPr>
          <p:cNvSpPr txBox="1"/>
          <p:nvPr/>
        </p:nvSpPr>
        <p:spPr>
          <a:xfrm>
            <a:off x="2161070" y="4850391"/>
            <a:ext cx="246380" cy="358047"/>
          </a:xfrm>
          <a:prstGeom prst="rect">
            <a:avLst/>
          </a:prstGeom>
        </p:spPr>
        <p:txBody>
          <a:bodyPr vert="horz" wrap="square" lIns="0" tIns="0" rIns="0" bIns="0" rtlCol="0">
            <a:spAutoFit/>
          </a:bodyPr>
          <a:lstStyle/>
          <a:p>
            <a:pPr algn="ctr">
              <a:lnSpc>
                <a:spcPct val="90000"/>
              </a:lnSpc>
              <a:spcBef>
                <a:spcPts val="133"/>
              </a:spcBef>
            </a:pPr>
            <a:r>
              <a:rPr lang="en-GB" sz="800" spc="-30" dirty="0">
                <a:latin typeface="Arial"/>
                <a:cs typeface="Arial"/>
              </a:rPr>
              <a:t>101</a:t>
            </a:r>
          </a:p>
          <a:p>
            <a:pPr algn="ctr">
              <a:lnSpc>
                <a:spcPct val="90000"/>
              </a:lnSpc>
              <a:spcBef>
                <a:spcPts val="133"/>
              </a:spcBef>
            </a:pPr>
            <a:r>
              <a:rPr lang="en-GB" sz="800" spc="-30" dirty="0">
                <a:latin typeface="Arial"/>
                <a:cs typeface="Arial"/>
              </a:rPr>
              <a:t>14</a:t>
            </a:r>
          </a:p>
          <a:p>
            <a:pPr algn="ctr">
              <a:lnSpc>
                <a:spcPct val="90000"/>
              </a:lnSpc>
              <a:spcBef>
                <a:spcPts val="133"/>
              </a:spcBef>
            </a:pPr>
            <a:r>
              <a:rPr lang="en-GB" sz="800" spc="-30" dirty="0">
                <a:latin typeface="Arial"/>
                <a:cs typeface="Arial"/>
              </a:rPr>
              <a:t>6</a:t>
            </a:r>
          </a:p>
        </p:txBody>
      </p:sp>
      <p:sp>
        <p:nvSpPr>
          <p:cNvPr id="101" name="object 34">
            <a:extLst>
              <a:ext uri="{FF2B5EF4-FFF2-40B4-BE49-F238E27FC236}">
                <a16:creationId xmlns="" xmlns:a16="http://schemas.microsoft.com/office/drawing/2014/main" id="{2215BB22-8285-604B-8F43-023999D67219}"/>
              </a:ext>
            </a:extLst>
          </p:cNvPr>
          <p:cNvSpPr txBox="1"/>
          <p:nvPr/>
        </p:nvSpPr>
        <p:spPr>
          <a:xfrm>
            <a:off x="1986445" y="4850391"/>
            <a:ext cx="246380" cy="358047"/>
          </a:xfrm>
          <a:prstGeom prst="rect">
            <a:avLst/>
          </a:prstGeom>
        </p:spPr>
        <p:txBody>
          <a:bodyPr vert="horz" wrap="square" lIns="0" tIns="0" rIns="0" bIns="0" rtlCol="0">
            <a:spAutoFit/>
          </a:bodyPr>
          <a:lstStyle/>
          <a:p>
            <a:pPr algn="ctr">
              <a:lnSpc>
                <a:spcPct val="90000"/>
              </a:lnSpc>
              <a:spcBef>
                <a:spcPts val="133"/>
              </a:spcBef>
            </a:pPr>
            <a:r>
              <a:rPr lang="en-GB" sz="800" spc="-30" dirty="0">
                <a:latin typeface="Arial"/>
                <a:cs typeface="Arial"/>
              </a:rPr>
              <a:t>102</a:t>
            </a:r>
          </a:p>
          <a:p>
            <a:pPr algn="ctr">
              <a:lnSpc>
                <a:spcPct val="90000"/>
              </a:lnSpc>
              <a:spcBef>
                <a:spcPts val="133"/>
              </a:spcBef>
            </a:pPr>
            <a:r>
              <a:rPr lang="en-GB" sz="800" spc="-30" dirty="0">
                <a:latin typeface="Arial"/>
                <a:cs typeface="Arial"/>
              </a:rPr>
              <a:t>15</a:t>
            </a:r>
          </a:p>
          <a:p>
            <a:pPr algn="ctr">
              <a:lnSpc>
                <a:spcPct val="90000"/>
              </a:lnSpc>
              <a:spcBef>
                <a:spcPts val="133"/>
              </a:spcBef>
            </a:pPr>
            <a:r>
              <a:rPr lang="en-GB" sz="800" spc="-30" dirty="0">
                <a:latin typeface="Arial"/>
                <a:cs typeface="Arial"/>
              </a:rPr>
              <a:t>7</a:t>
            </a:r>
          </a:p>
        </p:txBody>
      </p:sp>
      <p:sp>
        <p:nvSpPr>
          <p:cNvPr id="102" name="object 34">
            <a:extLst>
              <a:ext uri="{FF2B5EF4-FFF2-40B4-BE49-F238E27FC236}">
                <a16:creationId xmlns="" xmlns:a16="http://schemas.microsoft.com/office/drawing/2014/main" id="{74A3BE16-9A4A-F441-88AD-EDBA308476F4}"/>
              </a:ext>
            </a:extLst>
          </p:cNvPr>
          <p:cNvSpPr txBox="1"/>
          <p:nvPr/>
        </p:nvSpPr>
        <p:spPr>
          <a:xfrm>
            <a:off x="371937" y="4726768"/>
            <a:ext cx="896323" cy="481670"/>
          </a:xfrm>
          <a:prstGeom prst="rect">
            <a:avLst/>
          </a:prstGeom>
        </p:spPr>
        <p:txBody>
          <a:bodyPr vert="horz" wrap="square" lIns="0" tIns="0" rIns="0" bIns="0" rtlCol="0">
            <a:spAutoFit/>
          </a:bodyPr>
          <a:lstStyle/>
          <a:p>
            <a:pPr algn="r">
              <a:lnSpc>
                <a:spcPct val="90000"/>
              </a:lnSpc>
              <a:spcBef>
                <a:spcPts val="133"/>
              </a:spcBef>
            </a:pPr>
            <a:r>
              <a:rPr lang="en-GB" sz="800" b="1" spc="-7" dirty="0">
                <a:latin typeface="Arial"/>
                <a:cs typeface="Arial"/>
              </a:rPr>
              <a:t>No. at risk:</a:t>
            </a:r>
          </a:p>
          <a:p>
            <a:pPr algn="r">
              <a:lnSpc>
                <a:spcPct val="90000"/>
              </a:lnSpc>
              <a:spcBef>
                <a:spcPts val="133"/>
              </a:spcBef>
            </a:pPr>
            <a:r>
              <a:rPr lang="en-GB" sz="800" b="1" spc="-7" dirty="0">
                <a:solidFill>
                  <a:schemeClr val="accent1"/>
                </a:solidFill>
                <a:latin typeface="Arial"/>
                <a:cs typeface="Arial"/>
              </a:rPr>
              <a:t>Olaparib</a:t>
            </a:r>
          </a:p>
          <a:p>
            <a:pPr algn="r">
              <a:lnSpc>
                <a:spcPct val="90000"/>
              </a:lnSpc>
              <a:spcBef>
                <a:spcPts val="133"/>
              </a:spcBef>
            </a:pPr>
            <a:r>
              <a:rPr lang="en-GB" sz="800" b="1" spc="-7" dirty="0">
                <a:solidFill>
                  <a:schemeClr val="tx2"/>
                </a:solidFill>
                <a:latin typeface="Arial"/>
                <a:cs typeface="Arial"/>
              </a:rPr>
              <a:t>Abiraterone</a:t>
            </a:r>
          </a:p>
          <a:p>
            <a:pPr algn="r">
              <a:lnSpc>
                <a:spcPct val="90000"/>
              </a:lnSpc>
              <a:spcBef>
                <a:spcPts val="133"/>
              </a:spcBef>
            </a:pPr>
            <a:r>
              <a:rPr lang="en-GB" sz="800" b="1" spc="-7" dirty="0">
                <a:solidFill>
                  <a:schemeClr val="accent2"/>
                </a:solidFill>
                <a:latin typeface="Arial"/>
                <a:cs typeface="Arial"/>
              </a:rPr>
              <a:t>Enzalutamide</a:t>
            </a:r>
          </a:p>
        </p:txBody>
      </p:sp>
      <p:sp>
        <p:nvSpPr>
          <p:cNvPr id="103" name="object 34">
            <a:extLst>
              <a:ext uri="{FF2B5EF4-FFF2-40B4-BE49-F238E27FC236}">
                <a16:creationId xmlns="" xmlns:a16="http://schemas.microsoft.com/office/drawing/2014/main" id="{8E381BEE-44BB-0140-83C1-EA3EA050F67E}"/>
              </a:ext>
            </a:extLst>
          </p:cNvPr>
          <p:cNvSpPr txBox="1"/>
          <p:nvPr/>
        </p:nvSpPr>
        <p:spPr>
          <a:xfrm>
            <a:off x="1811820" y="4850391"/>
            <a:ext cx="246380" cy="358047"/>
          </a:xfrm>
          <a:prstGeom prst="rect">
            <a:avLst/>
          </a:prstGeom>
        </p:spPr>
        <p:txBody>
          <a:bodyPr vert="horz" wrap="square" lIns="0" tIns="0" rIns="0" bIns="0" rtlCol="0">
            <a:spAutoFit/>
          </a:bodyPr>
          <a:lstStyle/>
          <a:p>
            <a:pPr algn="ctr">
              <a:lnSpc>
                <a:spcPct val="90000"/>
              </a:lnSpc>
              <a:spcBef>
                <a:spcPts val="133"/>
              </a:spcBef>
            </a:pPr>
            <a:r>
              <a:rPr lang="en-GB" sz="800" spc="-30" dirty="0">
                <a:latin typeface="Arial"/>
                <a:cs typeface="Arial"/>
              </a:rPr>
              <a:t>116</a:t>
            </a:r>
          </a:p>
          <a:p>
            <a:pPr algn="ctr">
              <a:lnSpc>
                <a:spcPct val="90000"/>
              </a:lnSpc>
              <a:spcBef>
                <a:spcPts val="133"/>
              </a:spcBef>
            </a:pPr>
            <a:r>
              <a:rPr lang="en-GB" sz="800" spc="-30" dirty="0">
                <a:latin typeface="Arial"/>
                <a:cs typeface="Arial"/>
              </a:rPr>
              <a:t>24</a:t>
            </a:r>
          </a:p>
          <a:p>
            <a:pPr algn="ctr">
              <a:lnSpc>
                <a:spcPct val="90000"/>
              </a:lnSpc>
              <a:spcBef>
                <a:spcPts val="133"/>
              </a:spcBef>
            </a:pPr>
            <a:r>
              <a:rPr lang="en-GB" sz="800" spc="-30" dirty="0">
                <a:latin typeface="Arial"/>
                <a:cs typeface="Arial"/>
              </a:rPr>
              <a:t>20</a:t>
            </a:r>
          </a:p>
        </p:txBody>
      </p:sp>
      <p:sp>
        <p:nvSpPr>
          <p:cNvPr id="104" name="object 5">
            <a:extLst>
              <a:ext uri="{FF2B5EF4-FFF2-40B4-BE49-F238E27FC236}">
                <a16:creationId xmlns="" xmlns:a16="http://schemas.microsoft.com/office/drawing/2014/main" id="{976DB5E0-22D8-C24A-B991-5A25803AEA93}"/>
              </a:ext>
            </a:extLst>
          </p:cNvPr>
          <p:cNvSpPr txBox="1"/>
          <p:nvPr/>
        </p:nvSpPr>
        <p:spPr>
          <a:xfrm>
            <a:off x="8057457" y="1578985"/>
            <a:ext cx="1555454" cy="294953"/>
          </a:xfrm>
          <a:prstGeom prst="rect">
            <a:avLst/>
          </a:prstGeom>
        </p:spPr>
        <p:txBody>
          <a:bodyPr vert="horz" wrap="square" lIns="0" tIns="17780" rIns="0" bIns="0" rtlCol="0">
            <a:spAutoFit/>
          </a:bodyPr>
          <a:lstStyle/>
          <a:p>
            <a:pPr marL="16933" algn="ctr">
              <a:spcBef>
                <a:spcPts val="140"/>
              </a:spcBef>
            </a:pPr>
            <a:r>
              <a:rPr lang="en-GB" b="1" spc="-7" dirty="0">
                <a:solidFill>
                  <a:schemeClr val="accent1"/>
                </a:solidFill>
                <a:latin typeface="Arial"/>
                <a:cs typeface="Arial"/>
              </a:rPr>
              <a:t>OS</a:t>
            </a:r>
            <a:endParaRPr lang="en-GB" dirty="0">
              <a:solidFill>
                <a:schemeClr val="accent1"/>
              </a:solidFill>
              <a:latin typeface="Arial"/>
              <a:cs typeface="Arial"/>
            </a:endParaRPr>
          </a:p>
        </p:txBody>
      </p:sp>
      <p:sp>
        <p:nvSpPr>
          <p:cNvPr id="105" name="object 33">
            <a:extLst>
              <a:ext uri="{FF2B5EF4-FFF2-40B4-BE49-F238E27FC236}">
                <a16:creationId xmlns="" xmlns:a16="http://schemas.microsoft.com/office/drawing/2014/main" id="{8EFD48DF-474B-864A-8E76-AB023A8D5780}"/>
              </a:ext>
            </a:extLst>
          </p:cNvPr>
          <p:cNvSpPr txBox="1"/>
          <p:nvPr/>
        </p:nvSpPr>
        <p:spPr>
          <a:xfrm>
            <a:off x="2351187" y="1552569"/>
            <a:ext cx="2010115" cy="294953"/>
          </a:xfrm>
          <a:prstGeom prst="rect">
            <a:avLst/>
          </a:prstGeom>
        </p:spPr>
        <p:txBody>
          <a:bodyPr vert="horz" wrap="square" lIns="0" tIns="17780" rIns="0" bIns="0" rtlCol="0">
            <a:spAutoFit/>
          </a:bodyPr>
          <a:lstStyle/>
          <a:p>
            <a:pPr marL="16933" algn="ctr">
              <a:spcBef>
                <a:spcPts val="140"/>
              </a:spcBef>
            </a:pPr>
            <a:r>
              <a:rPr lang="en-GB" b="1" spc="-7" dirty="0">
                <a:solidFill>
                  <a:schemeClr val="accent1"/>
                </a:solidFill>
                <a:latin typeface="Arial"/>
                <a:cs typeface="Arial"/>
              </a:rPr>
              <a:t>rPFS</a:t>
            </a:r>
            <a:endParaRPr lang="en-GB" dirty="0">
              <a:solidFill>
                <a:schemeClr val="accent1"/>
              </a:solidFill>
              <a:latin typeface="Arial"/>
              <a:cs typeface="Arial"/>
            </a:endParaRPr>
          </a:p>
        </p:txBody>
      </p:sp>
      <p:cxnSp>
        <p:nvCxnSpPr>
          <p:cNvPr id="106" name="Straight Connector 105">
            <a:extLst>
              <a:ext uri="{FF2B5EF4-FFF2-40B4-BE49-F238E27FC236}">
                <a16:creationId xmlns="" xmlns:a16="http://schemas.microsoft.com/office/drawing/2014/main" id="{1B0CF79D-4B83-F244-A6FA-A5BAA7D18306}"/>
              </a:ext>
            </a:extLst>
          </p:cNvPr>
          <p:cNvCxnSpPr>
            <a:cxnSpLocks/>
          </p:cNvCxnSpPr>
          <p:nvPr/>
        </p:nvCxnSpPr>
        <p:spPr>
          <a:xfrm>
            <a:off x="1305285" y="4245794"/>
            <a:ext cx="411490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9" name="object 47">
            <a:extLst>
              <a:ext uri="{FF2B5EF4-FFF2-40B4-BE49-F238E27FC236}">
                <a16:creationId xmlns="" xmlns:a16="http://schemas.microsoft.com/office/drawing/2014/main" id="{C28E18E0-7130-0D47-BE1D-25939049E658}"/>
              </a:ext>
            </a:extLst>
          </p:cNvPr>
          <p:cNvSpPr txBox="1"/>
          <p:nvPr/>
        </p:nvSpPr>
        <p:spPr>
          <a:xfrm rot="16200000">
            <a:off x="-472989" y="3117896"/>
            <a:ext cx="2398273" cy="196635"/>
          </a:xfrm>
          <a:prstGeom prst="rect">
            <a:avLst/>
          </a:prstGeom>
        </p:spPr>
        <p:txBody>
          <a:bodyPr vert="horz" wrap="square" lIns="0" tIns="16933" rIns="0" bIns="0" rtlCol="0">
            <a:spAutoFit/>
          </a:bodyPr>
          <a:lstStyle/>
          <a:p>
            <a:pPr marR="36406" algn="ctr">
              <a:lnSpc>
                <a:spcPts val="1367"/>
              </a:lnSpc>
            </a:pPr>
            <a:r>
              <a:rPr lang="en-GB" sz="1200" b="1" dirty="0">
                <a:latin typeface="Arial"/>
                <a:cs typeface="Arial"/>
              </a:rPr>
              <a:t>Probability of rPFS</a:t>
            </a:r>
            <a:endParaRPr lang="en-GB" sz="1200" dirty="0">
              <a:latin typeface="Arial"/>
              <a:cs typeface="Arial"/>
            </a:endParaRPr>
          </a:p>
        </p:txBody>
      </p:sp>
      <p:sp>
        <p:nvSpPr>
          <p:cNvPr id="111" name="object 34">
            <a:extLst>
              <a:ext uri="{FF2B5EF4-FFF2-40B4-BE49-F238E27FC236}">
                <a16:creationId xmlns="" xmlns:a16="http://schemas.microsoft.com/office/drawing/2014/main" id="{BF2B755A-AFA9-0745-9021-D5E31B45120F}"/>
              </a:ext>
            </a:extLst>
          </p:cNvPr>
          <p:cNvSpPr txBox="1"/>
          <p:nvPr/>
        </p:nvSpPr>
        <p:spPr>
          <a:xfrm>
            <a:off x="6915593" y="4319894"/>
            <a:ext cx="246380" cy="153888"/>
          </a:xfrm>
          <a:prstGeom prst="rect">
            <a:avLst/>
          </a:prstGeom>
        </p:spPr>
        <p:txBody>
          <a:bodyPr vert="horz" wrap="square" lIns="0" tIns="0" rIns="0" bIns="0" rtlCol="0">
            <a:spAutoFit/>
          </a:bodyPr>
          <a:lstStyle/>
          <a:p>
            <a:pPr algn="ctr">
              <a:spcBef>
                <a:spcPts val="133"/>
              </a:spcBef>
            </a:pPr>
            <a:r>
              <a:rPr lang="en-GB" sz="1000" spc="-7" dirty="0">
                <a:latin typeface="Arial"/>
                <a:cs typeface="Arial"/>
              </a:rPr>
              <a:t>0</a:t>
            </a:r>
            <a:endParaRPr lang="en-GB" sz="1000" dirty="0">
              <a:latin typeface="Arial"/>
              <a:cs typeface="Arial"/>
            </a:endParaRPr>
          </a:p>
        </p:txBody>
      </p:sp>
      <p:sp>
        <p:nvSpPr>
          <p:cNvPr id="112" name="object 47">
            <a:extLst>
              <a:ext uri="{FF2B5EF4-FFF2-40B4-BE49-F238E27FC236}">
                <a16:creationId xmlns="" xmlns:a16="http://schemas.microsoft.com/office/drawing/2014/main" id="{93DD28B3-9A4F-3A48-A5A9-8A99D6FA1F18}"/>
              </a:ext>
            </a:extLst>
          </p:cNvPr>
          <p:cNvSpPr txBox="1"/>
          <p:nvPr/>
        </p:nvSpPr>
        <p:spPr>
          <a:xfrm>
            <a:off x="7006060" y="4536688"/>
            <a:ext cx="4079875" cy="196635"/>
          </a:xfrm>
          <a:prstGeom prst="rect">
            <a:avLst/>
          </a:prstGeom>
        </p:spPr>
        <p:txBody>
          <a:bodyPr vert="horz" wrap="square" lIns="0" tIns="16933" rIns="0" bIns="0" rtlCol="0">
            <a:spAutoFit/>
          </a:bodyPr>
          <a:lstStyle/>
          <a:p>
            <a:pPr marR="36406" algn="ctr">
              <a:lnSpc>
                <a:spcPts val="1367"/>
              </a:lnSpc>
            </a:pPr>
            <a:r>
              <a:rPr lang="en-GB" sz="1200" b="1" dirty="0">
                <a:latin typeface="Arial"/>
                <a:cs typeface="Arial"/>
              </a:rPr>
              <a:t>Time</a:t>
            </a:r>
            <a:r>
              <a:rPr lang="en-GB" sz="1200" b="1" spc="-33" dirty="0">
                <a:latin typeface="Arial"/>
                <a:cs typeface="Arial"/>
              </a:rPr>
              <a:t> </a:t>
            </a:r>
            <a:r>
              <a:rPr lang="en-GB" sz="1200" b="1" dirty="0">
                <a:latin typeface="Arial"/>
                <a:cs typeface="Arial"/>
              </a:rPr>
              <a:t>from</a:t>
            </a:r>
            <a:r>
              <a:rPr lang="en-GB" sz="1200" b="1" spc="-33" dirty="0">
                <a:latin typeface="Arial"/>
                <a:cs typeface="Arial"/>
              </a:rPr>
              <a:t> </a:t>
            </a:r>
            <a:r>
              <a:rPr lang="en-GB" sz="1200" b="1" dirty="0">
                <a:latin typeface="Arial"/>
                <a:cs typeface="Arial"/>
              </a:rPr>
              <a:t>randomisation</a:t>
            </a:r>
            <a:r>
              <a:rPr lang="en-GB" sz="1200" b="1" spc="-47" dirty="0">
                <a:latin typeface="Arial"/>
                <a:cs typeface="Arial"/>
              </a:rPr>
              <a:t> </a:t>
            </a:r>
            <a:r>
              <a:rPr lang="en-GB" sz="1200" b="1" dirty="0">
                <a:latin typeface="Arial"/>
                <a:cs typeface="Arial"/>
              </a:rPr>
              <a:t>(months)</a:t>
            </a:r>
            <a:endParaRPr lang="en-GB" sz="1200" dirty="0">
              <a:latin typeface="Arial"/>
              <a:cs typeface="Arial"/>
            </a:endParaRPr>
          </a:p>
        </p:txBody>
      </p:sp>
      <p:cxnSp>
        <p:nvCxnSpPr>
          <p:cNvPr id="113" name="Straight Connector 112">
            <a:extLst>
              <a:ext uri="{FF2B5EF4-FFF2-40B4-BE49-F238E27FC236}">
                <a16:creationId xmlns="" xmlns:a16="http://schemas.microsoft.com/office/drawing/2014/main" id="{F8035F92-1B34-C34E-A459-60FDB45A5697}"/>
              </a:ext>
            </a:extLst>
          </p:cNvPr>
          <p:cNvCxnSpPr/>
          <p:nvPr/>
        </p:nvCxnSpPr>
        <p:spPr>
          <a:xfrm>
            <a:off x="6859908" y="2267769"/>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4" name="Straight Connector 113">
            <a:extLst>
              <a:ext uri="{FF2B5EF4-FFF2-40B4-BE49-F238E27FC236}">
                <a16:creationId xmlns="" xmlns:a16="http://schemas.microsoft.com/office/drawing/2014/main" id="{D72C94ED-9231-904E-B453-430B409B496D}"/>
              </a:ext>
            </a:extLst>
          </p:cNvPr>
          <p:cNvCxnSpPr>
            <a:cxnSpLocks/>
          </p:cNvCxnSpPr>
          <p:nvPr/>
        </p:nvCxnSpPr>
        <p:spPr>
          <a:xfrm rot="16200000">
            <a:off x="7002783" y="428389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5" name="Straight Connector 114">
            <a:extLst>
              <a:ext uri="{FF2B5EF4-FFF2-40B4-BE49-F238E27FC236}">
                <a16:creationId xmlns="" xmlns:a16="http://schemas.microsoft.com/office/drawing/2014/main" id="{F5D90BF7-AF6E-3543-AEF2-72CBA6B69BD5}"/>
              </a:ext>
            </a:extLst>
          </p:cNvPr>
          <p:cNvCxnSpPr>
            <a:cxnSpLocks/>
          </p:cNvCxnSpPr>
          <p:nvPr/>
        </p:nvCxnSpPr>
        <p:spPr>
          <a:xfrm flipV="1">
            <a:off x="6940358" y="2260600"/>
            <a:ext cx="0" cy="1986269"/>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a:extLst>
              <a:ext uri="{FF2B5EF4-FFF2-40B4-BE49-F238E27FC236}">
                <a16:creationId xmlns="" xmlns:a16="http://schemas.microsoft.com/office/drawing/2014/main" id="{951A2E31-D292-0D41-939B-2B1086419A36}"/>
              </a:ext>
            </a:extLst>
          </p:cNvPr>
          <p:cNvCxnSpPr/>
          <p:nvPr/>
        </p:nvCxnSpPr>
        <p:spPr>
          <a:xfrm>
            <a:off x="6859908" y="2459857"/>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7" name="Straight Connector 116">
            <a:extLst>
              <a:ext uri="{FF2B5EF4-FFF2-40B4-BE49-F238E27FC236}">
                <a16:creationId xmlns="" xmlns:a16="http://schemas.microsoft.com/office/drawing/2014/main" id="{454D5DE8-D587-F542-A059-E53AB11A9841}"/>
              </a:ext>
            </a:extLst>
          </p:cNvPr>
          <p:cNvCxnSpPr/>
          <p:nvPr/>
        </p:nvCxnSpPr>
        <p:spPr>
          <a:xfrm>
            <a:off x="6859908" y="2651945"/>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8" name="Straight Connector 117">
            <a:extLst>
              <a:ext uri="{FF2B5EF4-FFF2-40B4-BE49-F238E27FC236}">
                <a16:creationId xmlns="" xmlns:a16="http://schemas.microsoft.com/office/drawing/2014/main" id="{06C6F31F-2F8F-404E-8180-5BB7A410338F}"/>
              </a:ext>
            </a:extLst>
          </p:cNvPr>
          <p:cNvCxnSpPr/>
          <p:nvPr/>
        </p:nvCxnSpPr>
        <p:spPr>
          <a:xfrm>
            <a:off x="6859908" y="2844032"/>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9" name="Straight Connector 118">
            <a:extLst>
              <a:ext uri="{FF2B5EF4-FFF2-40B4-BE49-F238E27FC236}">
                <a16:creationId xmlns="" xmlns:a16="http://schemas.microsoft.com/office/drawing/2014/main" id="{120BD4FB-B6CC-4E49-8508-EB3E9CBB1678}"/>
              </a:ext>
            </a:extLst>
          </p:cNvPr>
          <p:cNvCxnSpPr/>
          <p:nvPr/>
        </p:nvCxnSpPr>
        <p:spPr>
          <a:xfrm>
            <a:off x="6859908" y="3036119"/>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0" name="Straight Connector 119">
            <a:extLst>
              <a:ext uri="{FF2B5EF4-FFF2-40B4-BE49-F238E27FC236}">
                <a16:creationId xmlns="" xmlns:a16="http://schemas.microsoft.com/office/drawing/2014/main" id="{63742D53-A1A2-724D-9D01-75F174071F29}"/>
              </a:ext>
            </a:extLst>
          </p:cNvPr>
          <p:cNvCxnSpPr/>
          <p:nvPr/>
        </p:nvCxnSpPr>
        <p:spPr>
          <a:xfrm>
            <a:off x="6859908" y="3228206"/>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1" name="Straight Connector 120">
            <a:extLst>
              <a:ext uri="{FF2B5EF4-FFF2-40B4-BE49-F238E27FC236}">
                <a16:creationId xmlns="" xmlns:a16="http://schemas.microsoft.com/office/drawing/2014/main" id="{55017635-0387-9140-B1C7-9DC2CFE098C7}"/>
              </a:ext>
            </a:extLst>
          </p:cNvPr>
          <p:cNvCxnSpPr/>
          <p:nvPr/>
        </p:nvCxnSpPr>
        <p:spPr>
          <a:xfrm>
            <a:off x="6859908" y="3420293"/>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2" name="Straight Connector 121">
            <a:extLst>
              <a:ext uri="{FF2B5EF4-FFF2-40B4-BE49-F238E27FC236}">
                <a16:creationId xmlns="" xmlns:a16="http://schemas.microsoft.com/office/drawing/2014/main" id="{C75548C4-0892-E04D-868A-A9E87D005962}"/>
              </a:ext>
            </a:extLst>
          </p:cNvPr>
          <p:cNvCxnSpPr/>
          <p:nvPr/>
        </p:nvCxnSpPr>
        <p:spPr>
          <a:xfrm>
            <a:off x="6859908" y="3612380"/>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3" name="Straight Connector 122">
            <a:extLst>
              <a:ext uri="{FF2B5EF4-FFF2-40B4-BE49-F238E27FC236}">
                <a16:creationId xmlns="" xmlns:a16="http://schemas.microsoft.com/office/drawing/2014/main" id="{83AC60E3-FF16-6F44-B291-CFB037EF1236}"/>
              </a:ext>
            </a:extLst>
          </p:cNvPr>
          <p:cNvCxnSpPr/>
          <p:nvPr/>
        </p:nvCxnSpPr>
        <p:spPr>
          <a:xfrm>
            <a:off x="6859908" y="3804467"/>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4" name="Straight Connector 123">
            <a:extLst>
              <a:ext uri="{FF2B5EF4-FFF2-40B4-BE49-F238E27FC236}">
                <a16:creationId xmlns="" xmlns:a16="http://schemas.microsoft.com/office/drawing/2014/main" id="{BA44A792-6A30-5445-BB93-9D66EC9A1FBC}"/>
              </a:ext>
            </a:extLst>
          </p:cNvPr>
          <p:cNvCxnSpPr/>
          <p:nvPr/>
        </p:nvCxnSpPr>
        <p:spPr>
          <a:xfrm>
            <a:off x="6859908" y="399655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5" name="Straight Connector 124">
            <a:extLst>
              <a:ext uri="{FF2B5EF4-FFF2-40B4-BE49-F238E27FC236}">
                <a16:creationId xmlns="" xmlns:a16="http://schemas.microsoft.com/office/drawing/2014/main" id="{158F6C26-3DD5-4044-828B-4D12E56EA086}"/>
              </a:ext>
            </a:extLst>
          </p:cNvPr>
          <p:cNvCxnSpPr/>
          <p:nvPr/>
        </p:nvCxnSpPr>
        <p:spPr>
          <a:xfrm>
            <a:off x="6859908" y="418864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26" name="object 34">
            <a:extLst>
              <a:ext uri="{FF2B5EF4-FFF2-40B4-BE49-F238E27FC236}">
                <a16:creationId xmlns="" xmlns:a16="http://schemas.microsoft.com/office/drawing/2014/main" id="{52F31BFF-98AB-E845-B2D7-F2F9CEECF87C}"/>
              </a:ext>
            </a:extLst>
          </p:cNvPr>
          <p:cNvSpPr txBox="1"/>
          <p:nvPr/>
        </p:nvSpPr>
        <p:spPr>
          <a:xfrm>
            <a:off x="6566563" y="2177320"/>
            <a:ext cx="246380" cy="2142574"/>
          </a:xfrm>
          <a:prstGeom prst="rect">
            <a:avLst/>
          </a:prstGeom>
        </p:spPr>
        <p:txBody>
          <a:bodyPr vert="horz" wrap="square" lIns="0" tIns="0" rIns="0" bIns="0" rtlCol="0">
            <a:spAutoFit/>
          </a:bodyPr>
          <a:lstStyle/>
          <a:p>
            <a:pPr algn="r">
              <a:lnSpc>
                <a:spcPct val="117000"/>
              </a:lnSpc>
              <a:spcBef>
                <a:spcPts val="133"/>
              </a:spcBef>
            </a:pPr>
            <a:r>
              <a:rPr lang="en-GB" sz="1000" spc="-7" dirty="0">
                <a:latin typeface="Arial"/>
                <a:cs typeface="Arial"/>
              </a:rPr>
              <a:t>1.0</a:t>
            </a:r>
          </a:p>
          <a:p>
            <a:pPr algn="r">
              <a:lnSpc>
                <a:spcPct val="117000"/>
              </a:lnSpc>
              <a:spcBef>
                <a:spcPts val="133"/>
              </a:spcBef>
            </a:pPr>
            <a:r>
              <a:rPr lang="en-GB" sz="1000" spc="-7" dirty="0">
                <a:latin typeface="Arial"/>
                <a:cs typeface="Arial"/>
              </a:rPr>
              <a:t>0.9</a:t>
            </a:r>
          </a:p>
          <a:p>
            <a:pPr algn="r">
              <a:lnSpc>
                <a:spcPct val="117000"/>
              </a:lnSpc>
              <a:spcBef>
                <a:spcPts val="133"/>
              </a:spcBef>
            </a:pPr>
            <a:r>
              <a:rPr lang="en-GB" sz="1000" spc="-7" dirty="0">
                <a:latin typeface="Arial"/>
                <a:cs typeface="Arial"/>
              </a:rPr>
              <a:t>0.8</a:t>
            </a:r>
          </a:p>
          <a:p>
            <a:pPr algn="r">
              <a:lnSpc>
                <a:spcPct val="117000"/>
              </a:lnSpc>
              <a:spcBef>
                <a:spcPts val="133"/>
              </a:spcBef>
            </a:pPr>
            <a:r>
              <a:rPr lang="en-GB" sz="1000" spc="-7" dirty="0">
                <a:latin typeface="Arial"/>
                <a:cs typeface="Arial"/>
              </a:rPr>
              <a:t>0.7</a:t>
            </a:r>
          </a:p>
          <a:p>
            <a:pPr algn="r">
              <a:lnSpc>
                <a:spcPct val="117000"/>
              </a:lnSpc>
              <a:spcBef>
                <a:spcPts val="133"/>
              </a:spcBef>
            </a:pPr>
            <a:r>
              <a:rPr lang="en-GB" sz="1000" spc="-7" dirty="0">
                <a:latin typeface="Arial"/>
                <a:cs typeface="Arial"/>
              </a:rPr>
              <a:t>0.6</a:t>
            </a:r>
          </a:p>
          <a:p>
            <a:pPr algn="r">
              <a:lnSpc>
                <a:spcPct val="117000"/>
              </a:lnSpc>
              <a:spcBef>
                <a:spcPts val="133"/>
              </a:spcBef>
            </a:pPr>
            <a:r>
              <a:rPr lang="en-GB" sz="1000" spc="-7" dirty="0">
                <a:latin typeface="Arial"/>
                <a:cs typeface="Arial"/>
              </a:rPr>
              <a:t>0.5</a:t>
            </a:r>
          </a:p>
          <a:p>
            <a:pPr algn="r">
              <a:lnSpc>
                <a:spcPct val="117000"/>
              </a:lnSpc>
              <a:spcBef>
                <a:spcPts val="133"/>
              </a:spcBef>
            </a:pPr>
            <a:r>
              <a:rPr lang="en-GB" sz="1000" spc="-7" dirty="0">
                <a:latin typeface="Arial"/>
                <a:cs typeface="Arial"/>
              </a:rPr>
              <a:t>0.4</a:t>
            </a:r>
          </a:p>
          <a:p>
            <a:pPr algn="r">
              <a:lnSpc>
                <a:spcPct val="117000"/>
              </a:lnSpc>
              <a:spcBef>
                <a:spcPts val="133"/>
              </a:spcBef>
            </a:pPr>
            <a:r>
              <a:rPr lang="en-GB" sz="1000" spc="-7" dirty="0">
                <a:latin typeface="Arial"/>
                <a:cs typeface="Arial"/>
              </a:rPr>
              <a:t>0.3</a:t>
            </a:r>
          </a:p>
          <a:p>
            <a:pPr algn="r">
              <a:lnSpc>
                <a:spcPct val="117000"/>
              </a:lnSpc>
              <a:spcBef>
                <a:spcPts val="133"/>
              </a:spcBef>
            </a:pPr>
            <a:r>
              <a:rPr lang="en-GB" sz="1000" spc="-7" dirty="0">
                <a:latin typeface="Arial"/>
                <a:cs typeface="Arial"/>
              </a:rPr>
              <a:t>0.2</a:t>
            </a:r>
          </a:p>
          <a:p>
            <a:pPr algn="r">
              <a:lnSpc>
                <a:spcPct val="117000"/>
              </a:lnSpc>
              <a:spcBef>
                <a:spcPts val="133"/>
              </a:spcBef>
            </a:pPr>
            <a:r>
              <a:rPr lang="en-GB" sz="1000" spc="-7" dirty="0">
                <a:latin typeface="Arial"/>
                <a:cs typeface="Arial"/>
              </a:rPr>
              <a:t>0.1</a:t>
            </a:r>
          </a:p>
          <a:p>
            <a:pPr algn="r">
              <a:lnSpc>
                <a:spcPct val="117000"/>
              </a:lnSpc>
              <a:spcBef>
                <a:spcPts val="133"/>
              </a:spcBef>
            </a:pPr>
            <a:r>
              <a:rPr lang="en-GB" sz="1000" spc="-7" dirty="0">
                <a:latin typeface="Arial"/>
                <a:cs typeface="Arial"/>
              </a:rPr>
              <a:t>0.0</a:t>
            </a:r>
            <a:endParaRPr lang="en-GB" sz="1000" dirty="0">
              <a:latin typeface="Arial"/>
              <a:cs typeface="Arial"/>
            </a:endParaRPr>
          </a:p>
        </p:txBody>
      </p:sp>
      <p:sp>
        <p:nvSpPr>
          <p:cNvPr id="127" name="object 34">
            <a:extLst>
              <a:ext uri="{FF2B5EF4-FFF2-40B4-BE49-F238E27FC236}">
                <a16:creationId xmlns="" xmlns:a16="http://schemas.microsoft.com/office/drawing/2014/main" id="{BD688B29-2F96-994D-96CE-718F6EE1F8B2}"/>
              </a:ext>
            </a:extLst>
          </p:cNvPr>
          <p:cNvSpPr txBox="1"/>
          <p:nvPr/>
        </p:nvSpPr>
        <p:spPr>
          <a:xfrm>
            <a:off x="10922443" y="4319894"/>
            <a:ext cx="246380" cy="153888"/>
          </a:xfrm>
          <a:prstGeom prst="rect">
            <a:avLst/>
          </a:prstGeom>
        </p:spPr>
        <p:txBody>
          <a:bodyPr vert="horz" wrap="square" lIns="0" tIns="0" rIns="0" bIns="0" rtlCol="0">
            <a:spAutoFit/>
          </a:bodyPr>
          <a:lstStyle/>
          <a:p>
            <a:pPr algn="ctr">
              <a:spcBef>
                <a:spcPts val="133"/>
              </a:spcBef>
            </a:pPr>
            <a:r>
              <a:rPr lang="en-GB" sz="1000" spc="-7" dirty="0">
                <a:latin typeface="Arial"/>
                <a:cs typeface="Arial"/>
              </a:rPr>
              <a:t>38</a:t>
            </a:r>
            <a:endParaRPr lang="en-GB" sz="1000" dirty="0">
              <a:latin typeface="Arial"/>
              <a:cs typeface="Arial"/>
            </a:endParaRPr>
          </a:p>
        </p:txBody>
      </p:sp>
      <p:cxnSp>
        <p:nvCxnSpPr>
          <p:cNvPr id="128" name="Straight Connector 127">
            <a:extLst>
              <a:ext uri="{FF2B5EF4-FFF2-40B4-BE49-F238E27FC236}">
                <a16:creationId xmlns="" xmlns:a16="http://schemas.microsoft.com/office/drawing/2014/main" id="{96221612-6915-E94E-9F4E-BBA8029249EE}"/>
              </a:ext>
            </a:extLst>
          </p:cNvPr>
          <p:cNvCxnSpPr>
            <a:cxnSpLocks/>
          </p:cNvCxnSpPr>
          <p:nvPr/>
        </p:nvCxnSpPr>
        <p:spPr>
          <a:xfrm rot="16200000">
            <a:off x="11009633" y="428389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33" name="object 34">
            <a:extLst>
              <a:ext uri="{FF2B5EF4-FFF2-40B4-BE49-F238E27FC236}">
                <a16:creationId xmlns="" xmlns:a16="http://schemas.microsoft.com/office/drawing/2014/main" id="{5EAA4C13-70E4-C94E-AEA1-9F0DD2B41A72}"/>
              </a:ext>
            </a:extLst>
          </p:cNvPr>
          <p:cNvSpPr txBox="1"/>
          <p:nvPr/>
        </p:nvSpPr>
        <p:spPr>
          <a:xfrm>
            <a:off x="7128020" y="4319894"/>
            <a:ext cx="246380" cy="153888"/>
          </a:xfrm>
          <a:prstGeom prst="rect">
            <a:avLst/>
          </a:prstGeom>
        </p:spPr>
        <p:txBody>
          <a:bodyPr vert="horz" wrap="square" lIns="0" tIns="0" rIns="0" bIns="0" rtlCol="0">
            <a:spAutoFit/>
          </a:bodyPr>
          <a:lstStyle/>
          <a:p>
            <a:pPr algn="ctr">
              <a:spcBef>
                <a:spcPts val="133"/>
              </a:spcBef>
            </a:pPr>
            <a:r>
              <a:rPr lang="en-GB" sz="1000" spc="-7" dirty="0">
                <a:latin typeface="Arial"/>
                <a:cs typeface="Arial"/>
              </a:rPr>
              <a:t>2</a:t>
            </a:r>
            <a:endParaRPr lang="en-GB" sz="1000" dirty="0">
              <a:latin typeface="Arial"/>
              <a:cs typeface="Arial"/>
            </a:endParaRPr>
          </a:p>
        </p:txBody>
      </p:sp>
      <p:cxnSp>
        <p:nvCxnSpPr>
          <p:cNvPr id="134" name="Straight Connector 133">
            <a:extLst>
              <a:ext uri="{FF2B5EF4-FFF2-40B4-BE49-F238E27FC236}">
                <a16:creationId xmlns="" xmlns:a16="http://schemas.microsoft.com/office/drawing/2014/main" id="{2497A924-F511-1A49-90F8-A8012233D2ED}"/>
              </a:ext>
            </a:extLst>
          </p:cNvPr>
          <p:cNvCxnSpPr>
            <a:cxnSpLocks/>
          </p:cNvCxnSpPr>
          <p:nvPr/>
        </p:nvCxnSpPr>
        <p:spPr>
          <a:xfrm rot="16200000">
            <a:off x="7215210" y="428389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39" name="object 34">
            <a:extLst>
              <a:ext uri="{FF2B5EF4-FFF2-40B4-BE49-F238E27FC236}">
                <a16:creationId xmlns="" xmlns:a16="http://schemas.microsoft.com/office/drawing/2014/main" id="{EB9B6336-F06C-3E48-A4A0-1971C3E3D0B1}"/>
              </a:ext>
            </a:extLst>
          </p:cNvPr>
          <p:cNvSpPr txBox="1"/>
          <p:nvPr/>
        </p:nvSpPr>
        <p:spPr>
          <a:xfrm>
            <a:off x="10490643" y="4319894"/>
            <a:ext cx="246380" cy="153888"/>
          </a:xfrm>
          <a:prstGeom prst="rect">
            <a:avLst/>
          </a:prstGeom>
        </p:spPr>
        <p:txBody>
          <a:bodyPr vert="horz" wrap="square" lIns="0" tIns="0" rIns="0" bIns="0" rtlCol="0">
            <a:spAutoFit/>
          </a:bodyPr>
          <a:lstStyle/>
          <a:p>
            <a:pPr algn="ctr">
              <a:spcBef>
                <a:spcPts val="133"/>
              </a:spcBef>
            </a:pPr>
            <a:r>
              <a:rPr lang="en-GB" sz="1000" spc="-7" dirty="0">
                <a:latin typeface="Arial"/>
                <a:cs typeface="Arial"/>
              </a:rPr>
              <a:t>34</a:t>
            </a:r>
            <a:endParaRPr lang="en-GB" sz="1000" dirty="0">
              <a:latin typeface="Arial"/>
              <a:cs typeface="Arial"/>
            </a:endParaRPr>
          </a:p>
        </p:txBody>
      </p:sp>
      <p:cxnSp>
        <p:nvCxnSpPr>
          <p:cNvPr id="140" name="Straight Connector 139">
            <a:extLst>
              <a:ext uri="{FF2B5EF4-FFF2-40B4-BE49-F238E27FC236}">
                <a16:creationId xmlns="" xmlns:a16="http://schemas.microsoft.com/office/drawing/2014/main" id="{9DAEC8B5-BF00-A847-B5BA-F6E4C2A4796C}"/>
              </a:ext>
            </a:extLst>
          </p:cNvPr>
          <p:cNvCxnSpPr>
            <a:cxnSpLocks/>
          </p:cNvCxnSpPr>
          <p:nvPr/>
        </p:nvCxnSpPr>
        <p:spPr>
          <a:xfrm rot="16200000">
            <a:off x="10577833" y="428389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41" name="object 34">
            <a:extLst>
              <a:ext uri="{FF2B5EF4-FFF2-40B4-BE49-F238E27FC236}">
                <a16:creationId xmlns="" xmlns:a16="http://schemas.microsoft.com/office/drawing/2014/main" id="{447E56A0-ABA2-FD46-BF34-160B062976C1}"/>
              </a:ext>
            </a:extLst>
          </p:cNvPr>
          <p:cNvSpPr txBox="1"/>
          <p:nvPr/>
        </p:nvSpPr>
        <p:spPr>
          <a:xfrm>
            <a:off x="10284268" y="4319894"/>
            <a:ext cx="246380" cy="153888"/>
          </a:xfrm>
          <a:prstGeom prst="rect">
            <a:avLst/>
          </a:prstGeom>
        </p:spPr>
        <p:txBody>
          <a:bodyPr vert="horz" wrap="square" lIns="0" tIns="0" rIns="0" bIns="0" rtlCol="0">
            <a:spAutoFit/>
          </a:bodyPr>
          <a:lstStyle/>
          <a:p>
            <a:pPr algn="ctr">
              <a:spcBef>
                <a:spcPts val="133"/>
              </a:spcBef>
            </a:pPr>
            <a:r>
              <a:rPr lang="en-GB" sz="1000" spc="-7" dirty="0">
                <a:latin typeface="Arial"/>
                <a:cs typeface="Arial"/>
              </a:rPr>
              <a:t>32</a:t>
            </a:r>
            <a:endParaRPr lang="en-GB" sz="1000" dirty="0">
              <a:latin typeface="Arial"/>
              <a:cs typeface="Arial"/>
            </a:endParaRPr>
          </a:p>
        </p:txBody>
      </p:sp>
      <p:cxnSp>
        <p:nvCxnSpPr>
          <p:cNvPr id="142" name="Straight Connector 141">
            <a:extLst>
              <a:ext uri="{FF2B5EF4-FFF2-40B4-BE49-F238E27FC236}">
                <a16:creationId xmlns="" xmlns:a16="http://schemas.microsoft.com/office/drawing/2014/main" id="{C8C5C6B6-FF81-6F47-86A6-6AF09EEEEE4C}"/>
              </a:ext>
            </a:extLst>
          </p:cNvPr>
          <p:cNvCxnSpPr>
            <a:cxnSpLocks/>
          </p:cNvCxnSpPr>
          <p:nvPr/>
        </p:nvCxnSpPr>
        <p:spPr>
          <a:xfrm rot="16200000">
            <a:off x="10371458" y="428389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43" name="object 34">
            <a:extLst>
              <a:ext uri="{FF2B5EF4-FFF2-40B4-BE49-F238E27FC236}">
                <a16:creationId xmlns="" xmlns:a16="http://schemas.microsoft.com/office/drawing/2014/main" id="{E0A9DC9A-77B6-1A44-83CF-11BF101AF44F}"/>
              </a:ext>
            </a:extLst>
          </p:cNvPr>
          <p:cNvSpPr txBox="1"/>
          <p:nvPr/>
        </p:nvSpPr>
        <p:spPr>
          <a:xfrm>
            <a:off x="8811466" y="4319894"/>
            <a:ext cx="246380" cy="153888"/>
          </a:xfrm>
          <a:prstGeom prst="rect">
            <a:avLst/>
          </a:prstGeom>
        </p:spPr>
        <p:txBody>
          <a:bodyPr vert="horz" wrap="square" lIns="0" tIns="0" rIns="0" bIns="0" rtlCol="0">
            <a:spAutoFit/>
          </a:bodyPr>
          <a:lstStyle/>
          <a:p>
            <a:pPr algn="ctr">
              <a:spcBef>
                <a:spcPts val="133"/>
              </a:spcBef>
            </a:pPr>
            <a:r>
              <a:rPr lang="en-GB" sz="1000" spc="-7" dirty="0">
                <a:latin typeface="Arial"/>
                <a:cs typeface="Arial"/>
              </a:rPr>
              <a:t>18</a:t>
            </a:r>
            <a:endParaRPr lang="en-GB" sz="1000" dirty="0">
              <a:latin typeface="Arial"/>
              <a:cs typeface="Arial"/>
            </a:endParaRPr>
          </a:p>
        </p:txBody>
      </p:sp>
      <p:cxnSp>
        <p:nvCxnSpPr>
          <p:cNvPr id="144" name="Straight Connector 143">
            <a:extLst>
              <a:ext uri="{FF2B5EF4-FFF2-40B4-BE49-F238E27FC236}">
                <a16:creationId xmlns="" xmlns:a16="http://schemas.microsoft.com/office/drawing/2014/main" id="{98CAF431-6108-564B-BFAF-78540EBB1782}"/>
              </a:ext>
            </a:extLst>
          </p:cNvPr>
          <p:cNvCxnSpPr>
            <a:cxnSpLocks/>
          </p:cNvCxnSpPr>
          <p:nvPr/>
        </p:nvCxnSpPr>
        <p:spPr>
          <a:xfrm rot="16200000">
            <a:off x="8898656" y="428389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45" name="object 34">
            <a:extLst>
              <a:ext uri="{FF2B5EF4-FFF2-40B4-BE49-F238E27FC236}">
                <a16:creationId xmlns="" xmlns:a16="http://schemas.microsoft.com/office/drawing/2014/main" id="{839DC657-C0A2-D140-B184-BBEEF4F37CC7}"/>
              </a:ext>
            </a:extLst>
          </p:cNvPr>
          <p:cNvSpPr txBox="1"/>
          <p:nvPr/>
        </p:nvSpPr>
        <p:spPr>
          <a:xfrm>
            <a:off x="10071543" y="4319894"/>
            <a:ext cx="246380" cy="153888"/>
          </a:xfrm>
          <a:prstGeom prst="rect">
            <a:avLst/>
          </a:prstGeom>
        </p:spPr>
        <p:txBody>
          <a:bodyPr vert="horz" wrap="square" lIns="0" tIns="0" rIns="0" bIns="0" rtlCol="0">
            <a:spAutoFit/>
          </a:bodyPr>
          <a:lstStyle/>
          <a:p>
            <a:pPr algn="ctr">
              <a:spcBef>
                <a:spcPts val="133"/>
              </a:spcBef>
            </a:pPr>
            <a:r>
              <a:rPr lang="en-GB" sz="1000" spc="-7" dirty="0">
                <a:latin typeface="Arial"/>
                <a:cs typeface="Arial"/>
              </a:rPr>
              <a:t>30</a:t>
            </a:r>
            <a:endParaRPr lang="en-GB" sz="1000" dirty="0">
              <a:latin typeface="Arial"/>
              <a:cs typeface="Arial"/>
            </a:endParaRPr>
          </a:p>
        </p:txBody>
      </p:sp>
      <p:cxnSp>
        <p:nvCxnSpPr>
          <p:cNvPr id="146" name="Straight Connector 145">
            <a:extLst>
              <a:ext uri="{FF2B5EF4-FFF2-40B4-BE49-F238E27FC236}">
                <a16:creationId xmlns="" xmlns:a16="http://schemas.microsoft.com/office/drawing/2014/main" id="{7BE4BE16-1C3B-7E4E-8EDC-72BCBB82F8AA}"/>
              </a:ext>
            </a:extLst>
          </p:cNvPr>
          <p:cNvCxnSpPr>
            <a:cxnSpLocks/>
          </p:cNvCxnSpPr>
          <p:nvPr/>
        </p:nvCxnSpPr>
        <p:spPr>
          <a:xfrm rot="16200000">
            <a:off x="10158733" y="428389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47" name="object 34">
            <a:extLst>
              <a:ext uri="{FF2B5EF4-FFF2-40B4-BE49-F238E27FC236}">
                <a16:creationId xmlns="" xmlns:a16="http://schemas.microsoft.com/office/drawing/2014/main" id="{6AAD3D8D-CAF6-5045-B128-CA736ED848C0}"/>
              </a:ext>
            </a:extLst>
          </p:cNvPr>
          <p:cNvSpPr txBox="1"/>
          <p:nvPr/>
        </p:nvSpPr>
        <p:spPr>
          <a:xfrm>
            <a:off x="9861993" y="4319894"/>
            <a:ext cx="246380" cy="153888"/>
          </a:xfrm>
          <a:prstGeom prst="rect">
            <a:avLst/>
          </a:prstGeom>
        </p:spPr>
        <p:txBody>
          <a:bodyPr vert="horz" wrap="square" lIns="0" tIns="0" rIns="0" bIns="0" rtlCol="0">
            <a:spAutoFit/>
          </a:bodyPr>
          <a:lstStyle/>
          <a:p>
            <a:pPr algn="ctr">
              <a:spcBef>
                <a:spcPts val="133"/>
              </a:spcBef>
            </a:pPr>
            <a:r>
              <a:rPr lang="en-GB" sz="1000" spc="-7" dirty="0">
                <a:latin typeface="Arial"/>
                <a:cs typeface="Arial"/>
              </a:rPr>
              <a:t>28</a:t>
            </a:r>
            <a:endParaRPr lang="en-GB" sz="1000" dirty="0">
              <a:latin typeface="Arial"/>
              <a:cs typeface="Arial"/>
            </a:endParaRPr>
          </a:p>
        </p:txBody>
      </p:sp>
      <p:cxnSp>
        <p:nvCxnSpPr>
          <p:cNvPr id="148" name="Straight Connector 147">
            <a:extLst>
              <a:ext uri="{FF2B5EF4-FFF2-40B4-BE49-F238E27FC236}">
                <a16:creationId xmlns="" xmlns:a16="http://schemas.microsoft.com/office/drawing/2014/main" id="{D4C0BAFB-FC2A-194B-AAB7-A72FF75BDD62}"/>
              </a:ext>
            </a:extLst>
          </p:cNvPr>
          <p:cNvCxnSpPr>
            <a:cxnSpLocks/>
          </p:cNvCxnSpPr>
          <p:nvPr/>
        </p:nvCxnSpPr>
        <p:spPr>
          <a:xfrm rot="16200000">
            <a:off x="9949183" y="428389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49" name="object 34">
            <a:extLst>
              <a:ext uri="{FF2B5EF4-FFF2-40B4-BE49-F238E27FC236}">
                <a16:creationId xmlns="" xmlns:a16="http://schemas.microsoft.com/office/drawing/2014/main" id="{3F5DF6C1-4A12-414E-97EA-A49AC2104ADE}"/>
              </a:ext>
            </a:extLst>
          </p:cNvPr>
          <p:cNvSpPr txBox="1"/>
          <p:nvPr/>
        </p:nvSpPr>
        <p:spPr>
          <a:xfrm>
            <a:off x="9652443" y="4319894"/>
            <a:ext cx="246380" cy="153888"/>
          </a:xfrm>
          <a:prstGeom prst="rect">
            <a:avLst/>
          </a:prstGeom>
        </p:spPr>
        <p:txBody>
          <a:bodyPr vert="horz" wrap="square" lIns="0" tIns="0" rIns="0" bIns="0" rtlCol="0">
            <a:spAutoFit/>
          </a:bodyPr>
          <a:lstStyle/>
          <a:p>
            <a:pPr algn="ctr">
              <a:spcBef>
                <a:spcPts val="133"/>
              </a:spcBef>
            </a:pPr>
            <a:r>
              <a:rPr lang="en-GB" sz="1000" spc="-7" dirty="0">
                <a:latin typeface="Arial"/>
                <a:cs typeface="Arial"/>
              </a:rPr>
              <a:t>26</a:t>
            </a:r>
            <a:endParaRPr lang="en-GB" sz="1000" dirty="0">
              <a:latin typeface="Arial"/>
              <a:cs typeface="Arial"/>
            </a:endParaRPr>
          </a:p>
        </p:txBody>
      </p:sp>
      <p:cxnSp>
        <p:nvCxnSpPr>
          <p:cNvPr id="150" name="Straight Connector 149">
            <a:extLst>
              <a:ext uri="{FF2B5EF4-FFF2-40B4-BE49-F238E27FC236}">
                <a16:creationId xmlns="" xmlns:a16="http://schemas.microsoft.com/office/drawing/2014/main" id="{E8C90B6A-CC13-6247-BDA4-DA9B98EC332F}"/>
              </a:ext>
            </a:extLst>
          </p:cNvPr>
          <p:cNvCxnSpPr>
            <a:cxnSpLocks/>
          </p:cNvCxnSpPr>
          <p:nvPr/>
        </p:nvCxnSpPr>
        <p:spPr>
          <a:xfrm rot="16200000">
            <a:off x="9739633" y="428389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51" name="object 34">
            <a:extLst>
              <a:ext uri="{FF2B5EF4-FFF2-40B4-BE49-F238E27FC236}">
                <a16:creationId xmlns="" xmlns:a16="http://schemas.microsoft.com/office/drawing/2014/main" id="{FDCBBF05-D63C-A942-BF1E-048CA0CB04BC}"/>
              </a:ext>
            </a:extLst>
          </p:cNvPr>
          <p:cNvSpPr txBox="1"/>
          <p:nvPr/>
        </p:nvSpPr>
        <p:spPr>
          <a:xfrm>
            <a:off x="9446068" y="4319894"/>
            <a:ext cx="246380" cy="153888"/>
          </a:xfrm>
          <a:prstGeom prst="rect">
            <a:avLst/>
          </a:prstGeom>
        </p:spPr>
        <p:txBody>
          <a:bodyPr vert="horz" wrap="square" lIns="0" tIns="0" rIns="0" bIns="0" rtlCol="0">
            <a:spAutoFit/>
          </a:bodyPr>
          <a:lstStyle/>
          <a:p>
            <a:pPr algn="ctr">
              <a:spcBef>
                <a:spcPts val="133"/>
              </a:spcBef>
            </a:pPr>
            <a:r>
              <a:rPr lang="en-GB" sz="1000" spc="-7" dirty="0">
                <a:latin typeface="Arial"/>
                <a:cs typeface="Arial"/>
              </a:rPr>
              <a:t>24</a:t>
            </a:r>
            <a:endParaRPr lang="en-GB" sz="1000" dirty="0">
              <a:latin typeface="Arial"/>
              <a:cs typeface="Arial"/>
            </a:endParaRPr>
          </a:p>
        </p:txBody>
      </p:sp>
      <p:cxnSp>
        <p:nvCxnSpPr>
          <p:cNvPr id="152" name="Straight Connector 151">
            <a:extLst>
              <a:ext uri="{FF2B5EF4-FFF2-40B4-BE49-F238E27FC236}">
                <a16:creationId xmlns="" xmlns:a16="http://schemas.microsoft.com/office/drawing/2014/main" id="{0EEEC858-932B-474B-A989-B6F95C04C1A3}"/>
              </a:ext>
            </a:extLst>
          </p:cNvPr>
          <p:cNvCxnSpPr>
            <a:cxnSpLocks/>
          </p:cNvCxnSpPr>
          <p:nvPr/>
        </p:nvCxnSpPr>
        <p:spPr>
          <a:xfrm rot="16200000">
            <a:off x="9533258" y="428389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53" name="object 34">
            <a:extLst>
              <a:ext uri="{FF2B5EF4-FFF2-40B4-BE49-F238E27FC236}">
                <a16:creationId xmlns="" xmlns:a16="http://schemas.microsoft.com/office/drawing/2014/main" id="{00EF70FC-A0E1-134B-9FC0-87C5565D2400}"/>
              </a:ext>
            </a:extLst>
          </p:cNvPr>
          <p:cNvSpPr txBox="1"/>
          <p:nvPr/>
        </p:nvSpPr>
        <p:spPr>
          <a:xfrm>
            <a:off x="9226993" y="4319894"/>
            <a:ext cx="246380" cy="153888"/>
          </a:xfrm>
          <a:prstGeom prst="rect">
            <a:avLst/>
          </a:prstGeom>
        </p:spPr>
        <p:txBody>
          <a:bodyPr vert="horz" wrap="square" lIns="0" tIns="0" rIns="0" bIns="0" rtlCol="0">
            <a:spAutoFit/>
          </a:bodyPr>
          <a:lstStyle/>
          <a:p>
            <a:pPr algn="ctr">
              <a:spcBef>
                <a:spcPts val="133"/>
              </a:spcBef>
            </a:pPr>
            <a:r>
              <a:rPr lang="en-GB" sz="1000" spc="-7" dirty="0">
                <a:latin typeface="Arial"/>
                <a:cs typeface="Arial"/>
              </a:rPr>
              <a:t>22</a:t>
            </a:r>
            <a:endParaRPr lang="en-GB" sz="1000" dirty="0">
              <a:latin typeface="Arial"/>
              <a:cs typeface="Arial"/>
            </a:endParaRPr>
          </a:p>
        </p:txBody>
      </p:sp>
      <p:cxnSp>
        <p:nvCxnSpPr>
          <p:cNvPr id="154" name="Straight Connector 153">
            <a:extLst>
              <a:ext uri="{FF2B5EF4-FFF2-40B4-BE49-F238E27FC236}">
                <a16:creationId xmlns="" xmlns:a16="http://schemas.microsoft.com/office/drawing/2014/main" id="{53A12832-BD39-2B4A-B98D-996AA89700F8}"/>
              </a:ext>
            </a:extLst>
          </p:cNvPr>
          <p:cNvCxnSpPr>
            <a:cxnSpLocks/>
          </p:cNvCxnSpPr>
          <p:nvPr/>
        </p:nvCxnSpPr>
        <p:spPr>
          <a:xfrm rot="16200000">
            <a:off x="9314183" y="428389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55" name="object 34">
            <a:extLst>
              <a:ext uri="{FF2B5EF4-FFF2-40B4-BE49-F238E27FC236}">
                <a16:creationId xmlns="" xmlns:a16="http://schemas.microsoft.com/office/drawing/2014/main" id="{569583E5-59E6-9049-B877-03B7DE7197D8}"/>
              </a:ext>
            </a:extLst>
          </p:cNvPr>
          <p:cNvSpPr txBox="1"/>
          <p:nvPr/>
        </p:nvSpPr>
        <p:spPr>
          <a:xfrm>
            <a:off x="9021015" y="4319894"/>
            <a:ext cx="246380" cy="153888"/>
          </a:xfrm>
          <a:prstGeom prst="rect">
            <a:avLst/>
          </a:prstGeom>
        </p:spPr>
        <p:txBody>
          <a:bodyPr vert="horz" wrap="square" lIns="0" tIns="0" rIns="0" bIns="0" rtlCol="0">
            <a:spAutoFit/>
          </a:bodyPr>
          <a:lstStyle/>
          <a:p>
            <a:pPr algn="ctr">
              <a:spcBef>
                <a:spcPts val="133"/>
              </a:spcBef>
            </a:pPr>
            <a:r>
              <a:rPr lang="en-GB" sz="1000" spc="-7" dirty="0">
                <a:latin typeface="Arial"/>
                <a:cs typeface="Arial"/>
              </a:rPr>
              <a:t>20</a:t>
            </a:r>
            <a:endParaRPr lang="en-GB" sz="1000" dirty="0">
              <a:latin typeface="Arial"/>
              <a:cs typeface="Arial"/>
            </a:endParaRPr>
          </a:p>
        </p:txBody>
      </p:sp>
      <p:cxnSp>
        <p:nvCxnSpPr>
          <p:cNvPr id="156" name="Straight Connector 155">
            <a:extLst>
              <a:ext uri="{FF2B5EF4-FFF2-40B4-BE49-F238E27FC236}">
                <a16:creationId xmlns="" xmlns:a16="http://schemas.microsoft.com/office/drawing/2014/main" id="{60655014-3D3A-5941-BDDB-B9EF0B445DEE}"/>
              </a:ext>
            </a:extLst>
          </p:cNvPr>
          <p:cNvCxnSpPr>
            <a:cxnSpLocks/>
          </p:cNvCxnSpPr>
          <p:nvPr/>
        </p:nvCxnSpPr>
        <p:spPr>
          <a:xfrm rot="16200000">
            <a:off x="9108205" y="428389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57" name="object 34">
            <a:extLst>
              <a:ext uri="{FF2B5EF4-FFF2-40B4-BE49-F238E27FC236}">
                <a16:creationId xmlns="" xmlns:a16="http://schemas.microsoft.com/office/drawing/2014/main" id="{30CF421C-E7A8-B34A-9F23-5FC7DAAF8E32}"/>
              </a:ext>
            </a:extLst>
          </p:cNvPr>
          <p:cNvSpPr txBox="1"/>
          <p:nvPr/>
        </p:nvSpPr>
        <p:spPr>
          <a:xfrm>
            <a:off x="8595595" y="4319894"/>
            <a:ext cx="246380" cy="153888"/>
          </a:xfrm>
          <a:prstGeom prst="rect">
            <a:avLst/>
          </a:prstGeom>
        </p:spPr>
        <p:txBody>
          <a:bodyPr vert="horz" wrap="square" lIns="0" tIns="0" rIns="0" bIns="0" rtlCol="0">
            <a:spAutoFit/>
          </a:bodyPr>
          <a:lstStyle/>
          <a:p>
            <a:pPr algn="ctr">
              <a:spcBef>
                <a:spcPts val="133"/>
              </a:spcBef>
            </a:pPr>
            <a:r>
              <a:rPr lang="en-GB" sz="1000" spc="-7" dirty="0">
                <a:latin typeface="Arial"/>
                <a:cs typeface="Arial"/>
              </a:rPr>
              <a:t>16</a:t>
            </a:r>
            <a:endParaRPr lang="en-GB" sz="1000" dirty="0">
              <a:latin typeface="Arial"/>
              <a:cs typeface="Arial"/>
            </a:endParaRPr>
          </a:p>
        </p:txBody>
      </p:sp>
      <p:cxnSp>
        <p:nvCxnSpPr>
          <p:cNvPr id="158" name="Straight Connector 157">
            <a:extLst>
              <a:ext uri="{FF2B5EF4-FFF2-40B4-BE49-F238E27FC236}">
                <a16:creationId xmlns="" xmlns:a16="http://schemas.microsoft.com/office/drawing/2014/main" id="{99443E9E-EEEB-5D45-B747-98A9436C844D}"/>
              </a:ext>
            </a:extLst>
          </p:cNvPr>
          <p:cNvCxnSpPr>
            <a:cxnSpLocks/>
          </p:cNvCxnSpPr>
          <p:nvPr/>
        </p:nvCxnSpPr>
        <p:spPr>
          <a:xfrm rot="16200000">
            <a:off x="8682785" y="428389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59" name="object 34">
            <a:extLst>
              <a:ext uri="{FF2B5EF4-FFF2-40B4-BE49-F238E27FC236}">
                <a16:creationId xmlns="" xmlns:a16="http://schemas.microsoft.com/office/drawing/2014/main" id="{EECC111D-9FB8-4C45-A3A4-71F7B028AAAE}"/>
              </a:ext>
            </a:extLst>
          </p:cNvPr>
          <p:cNvSpPr txBox="1"/>
          <p:nvPr/>
        </p:nvSpPr>
        <p:spPr>
          <a:xfrm>
            <a:off x="7960387" y="4319894"/>
            <a:ext cx="246380" cy="153888"/>
          </a:xfrm>
          <a:prstGeom prst="rect">
            <a:avLst/>
          </a:prstGeom>
        </p:spPr>
        <p:txBody>
          <a:bodyPr vert="horz" wrap="square" lIns="0" tIns="0" rIns="0" bIns="0" rtlCol="0">
            <a:spAutoFit/>
          </a:bodyPr>
          <a:lstStyle/>
          <a:p>
            <a:pPr algn="ctr">
              <a:spcBef>
                <a:spcPts val="133"/>
              </a:spcBef>
            </a:pPr>
            <a:r>
              <a:rPr lang="en-GB" sz="1000" spc="-7" dirty="0">
                <a:latin typeface="Arial"/>
                <a:cs typeface="Arial"/>
              </a:rPr>
              <a:t>10</a:t>
            </a:r>
            <a:endParaRPr lang="en-GB" sz="1000" dirty="0">
              <a:latin typeface="Arial"/>
              <a:cs typeface="Arial"/>
            </a:endParaRPr>
          </a:p>
        </p:txBody>
      </p:sp>
      <p:cxnSp>
        <p:nvCxnSpPr>
          <p:cNvPr id="160" name="Straight Connector 159">
            <a:extLst>
              <a:ext uri="{FF2B5EF4-FFF2-40B4-BE49-F238E27FC236}">
                <a16:creationId xmlns="" xmlns:a16="http://schemas.microsoft.com/office/drawing/2014/main" id="{F57795EA-F910-9945-96D9-E4C686CDA4EC}"/>
              </a:ext>
            </a:extLst>
          </p:cNvPr>
          <p:cNvCxnSpPr>
            <a:cxnSpLocks/>
          </p:cNvCxnSpPr>
          <p:nvPr/>
        </p:nvCxnSpPr>
        <p:spPr>
          <a:xfrm rot="16200000">
            <a:off x="8047577" y="428389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61" name="object 34">
            <a:extLst>
              <a:ext uri="{FF2B5EF4-FFF2-40B4-BE49-F238E27FC236}">
                <a16:creationId xmlns="" xmlns:a16="http://schemas.microsoft.com/office/drawing/2014/main" id="{D4F8C162-F8B8-2E4B-BDCD-DB13489FA919}"/>
              </a:ext>
            </a:extLst>
          </p:cNvPr>
          <p:cNvSpPr txBox="1"/>
          <p:nvPr/>
        </p:nvSpPr>
        <p:spPr>
          <a:xfrm>
            <a:off x="8391800" y="4319894"/>
            <a:ext cx="246380" cy="153888"/>
          </a:xfrm>
          <a:prstGeom prst="rect">
            <a:avLst/>
          </a:prstGeom>
        </p:spPr>
        <p:txBody>
          <a:bodyPr vert="horz" wrap="square" lIns="0" tIns="0" rIns="0" bIns="0" rtlCol="0">
            <a:spAutoFit/>
          </a:bodyPr>
          <a:lstStyle/>
          <a:p>
            <a:pPr algn="ctr">
              <a:spcBef>
                <a:spcPts val="133"/>
              </a:spcBef>
            </a:pPr>
            <a:r>
              <a:rPr lang="en-GB" sz="1000" spc="-7" dirty="0">
                <a:latin typeface="Arial"/>
                <a:cs typeface="Arial"/>
              </a:rPr>
              <a:t>14</a:t>
            </a:r>
            <a:endParaRPr lang="en-GB" sz="1000" dirty="0">
              <a:latin typeface="Arial"/>
              <a:cs typeface="Arial"/>
            </a:endParaRPr>
          </a:p>
        </p:txBody>
      </p:sp>
      <p:cxnSp>
        <p:nvCxnSpPr>
          <p:cNvPr id="162" name="Straight Connector 161">
            <a:extLst>
              <a:ext uri="{FF2B5EF4-FFF2-40B4-BE49-F238E27FC236}">
                <a16:creationId xmlns="" xmlns:a16="http://schemas.microsoft.com/office/drawing/2014/main" id="{E3699E1E-CC1D-814A-8162-F8B3ECC03E5F}"/>
              </a:ext>
            </a:extLst>
          </p:cNvPr>
          <p:cNvCxnSpPr>
            <a:cxnSpLocks/>
          </p:cNvCxnSpPr>
          <p:nvPr/>
        </p:nvCxnSpPr>
        <p:spPr>
          <a:xfrm rot="16200000">
            <a:off x="8478990" y="428389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65" name="object 34">
            <a:extLst>
              <a:ext uri="{FF2B5EF4-FFF2-40B4-BE49-F238E27FC236}">
                <a16:creationId xmlns="" xmlns:a16="http://schemas.microsoft.com/office/drawing/2014/main" id="{406BF68C-65C8-6C4E-BF8D-8765AE9A62DE}"/>
              </a:ext>
            </a:extLst>
          </p:cNvPr>
          <p:cNvSpPr txBox="1"/>
          <p:nvPr/>
        </p:nvSpPr>
        <p:spPr>
          <a:xfrm>
            <a:off x="8185153" y="4319894"/>
            <a:ext cx="246380" cy="153888"/>
          </a:xfrm>
          <a:prstGeom prst="rect">
            <a:avLst/>
          </a:prstGeom>
        </p:spPr>
        <p:txBody>
          <a:bodyPr vert="horz" wrap="square" lIns="0" tIns="0" rIns="0" bIns="0" rtlCol="0">
            <a:spAutoFit/>
          </a:bodyPr>
          <a:lstStyle/>
          <a:p>
            <a:pPr algn="ctr">
              <a:spcBef>
                <a:spcPts val="133"/>
              </a:spcBef>
            </a:pPr>
            <a:r>
              <a:rPr lang="en-GB" sz="1000" spc="-7" dirty="0">
                <a:latin typeface="Arial"/>
                <a:cs typeface="Arial"/>
              </a:rPr>
              <a:t>12</a:t>
            </a:r>
            <a:endParaRPr lang="en-GB" sz="1000" dirty="0">
              <a:latin typeface="Arial"/>
              <a:cs typeface="Arial"/>
            </a:endParaRPr>
          </a:p>
        </p:txBody>
      </p:sp>
      <p:cxnSp>
        <p:nvCxnSpPr>
          <p:cNvPr id="166" name="Straight Connector 165">
            <a:extLst>
              <a:ext uri="{FF2B5EF4-FFF2-40B4-BE49-F238E27FC236}">
                <a16:creationId xmlns="" xmlns:a16="http://schemas.microsoft.com/office/drawing/2014/main" id="{2153F7E9-5FEF-6742-8824-159F8AF1F4A1}"/>
              </a:ext>
            </a:extLst>
          </p:cNvPr>
          <p:cNvCxnSpPr>
            <a:cxnSpLocks/>
          </p:cNvCxnSpPr>
          <p:nvPr/>
        </p:nvCxnSpPr>
        <p:spPr>
          <a:xfrm rot="16200000">
            <a:off x="8272343" y="428389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67" name="object 34">
            <a:extLst>
              <a:ext uri="{FF2B5EF4-FFF2-40B4-BE49-F238E27FC236}">
                <a16:creationId xmlns="" xmlns:a16="http://schemas.microsoft.com/office/drawing/2014/main" id="{194CC6B5-96D6-814D-9425-DA9C510B47F6}"/>
              </a:ext>
            </a:extLst>
          </p:cNvPr>
          <p:cNvSpPr txBox="1"/>
          <p:nvPr/>
        </p:nvSpPr>
        <p:spPr>
          <a:xfrm>
            <a:off x="7546424" y="4319894"/>
            <a:ext cx="246380" cy="153888"/>
          </a:xfrm>
          <a:prstGeom prst="rect">
            <a:avLst/>
          </a:prstGeom>
        </p:spPr>
        <p:txBody>
          <a:bodyPr vert="horz" wrap="square" lIns="0" tIns="0" rIns="0" bIns="0" rtlCol="0">
            <a:spAutoFit/>
          </a:bodyPr>
          <a:lstStyle/>
          <a:p>
            <a:pPr algn="ctr">
              <a:spcBef>
                <a:spcPts val="133"/>
              </a:spcBef>
            </a:pPr>
            <a:r>
              <a:rPr lang="en-GB" sz="1000" spc="-7" dirty="0">
                <a:latin typeface="Arial"/>
                <a:cs typeface="Arial"/>
              </a:rPr>
              <a:t>6</a:t>
            </a:r>
            <a:endParaRPr lang="en-GB" sz="1000" dirty="0">
              <a:latin typeface="Arial"/>
              <a:cs typeface="Arial"/>
            </a:endParaRPr>
          </a:p>
        </p:txBody>
      </p:sp>
      <p:cxnSp>
        <p:nvCxnSpPr>
          <p:cNvPr id="168" name="Straight Connector 167">
            <a:extLst>
              <a:ext uri="{FF2B5EF4-FFF2-40B4-BE49-F238E27FC236}">
                <a16:creationId xmlns="" xmlns:a16="http://schemas.microsoft.com/office/drawing/2014/main" id="{06FF901A-EAED-A543-A51F-62E591DA915A}"/>
              </a:ext>
            </a:extLst>
          </p:cNvPr>
          <p:cNvCxnSpPr>
            <a:cxnSpLocks/>
          </p:cNvCxnSpPr>
          <p:nvPr/>
        </p:nvCxnSpPr>
        <p:spPr>
          <a:xfrm rot="16200000">
            <a:off x="7633614" y="428389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69" name="object 34">
            <a:extLst>
              <a:ext uri="{FF2B5EF4-FFF2-40B4-BE49-F238E27FC236}">
                <a16:creationId xmlns="" xmlns:a16="http://schemas.microsoft.com/office/drawing/2014/main" id="{194522DD-D013-F545-ADF7-71FD178713C0}"/>
              </a:ext>
            </a:extLst>
          </p:cNvPr>
          <p:cNvSpPr txBox="1"/>
          <p:nvPr/>
        </p:nvSpPr>
        <p:spPr>
          <a:xfrm>
            <a:off x="7755580" y="4319894"/>
            <a:ext cx="246380" cy="153888"/>
          </a:xfrm>
          <a:prstGeom prst="rect">
            <a:avLst/>
          </a:prstGeom>
        </p:spPr>
        <p:txBody>
          <a:bodyPr vert="horz" wrap="square" lIns="0" tIns="0" rIns="0" bIns="0" rtlCol="0">
            <a:spAutoFit/>
          </a:bodyPr>
          <a:lstStyle/>
          <a:p>
            <a:pPr algn="ctr">
              <a:spcBef>
                <a:spcPts val="133"/>
              </a:spcBef>
            </a:pPr>
            <a:r>
              <a:rPr lang="en-GB" sz="1000" spc="-7" dirty="0">
                <a:latin typeface="Arial"/>
                <a:cs typeface="Arial"/>
              </a:rPr>
              <a:t>8</a:t>
            </a:r>
            <a:endParaRPr lang="en-GB" sz="1000" dirty="0">
              <a:latin typeface="Arial"/>
              <a:cs typeface="Arial"/>
            </a:endParaRPr>
          </a:p>
        </p:txBody>
      </p:sp>
      <p:cxnSp>
        <p:nvCxnSpPr>
          <p:cNvPr id="170" name="Straight Connector 169">
            <a:extLst>
              <a:ext uri="{FF2B5EF4-FFF2-40B4-BE49-F238E27FC236}">
                <a16:creationId xmlns="" xmlns:a16="http://schemas.microsoft.com/office/drawing/2014/main" id="{EA92FC01-076D-9741-8C91-A3515A476987}"/>
              </a:ext>
            </a:extLst>
          </p:cNvPr>
          <p:cNvCxnSpPr>
            <a:cxnSpLocks/>
          </p:cNvCxnSpPr>
          <p:nvPr/>
        </p:nvCxnSpPr>
        <p:spPr>
          <a:xfrm rot="16200000">
            <a:off x="7842770" y="428389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1" name="object 34">
            <a:extLst>
              <a:ext uri="{FF2B5EF4-FFF2-40B4-BE49-F238E27FC236}">
                <a16:creationId xmlns="" xmlns:a16="http://schemas.microsoft.com/office/drawing/2014/main" id="{E1C2914D-55F2-2740-B6F8-8F7B5C6E2F19}"/>
              </a:ext>
            </a:extLst>
          </p:cNvPr>
          <p:cNvSpPr txBox="1"/>
          <p:nvPr/>
        </p:nvSpPr>
        <p:spPr>
          <a:xfrm>
            <a:off x="7333193" y="4319894"/>
            <a:ext cx="246380" cy="153888"/>
          </a:xfrm>
          <a:prstGeom prst="rect">
            <a:avLst/>
          </a:prstGeom>
        </p:spPr>
        <p:txBody>
          <a:bodyPr vert="horz" wrap="square" lIns="0" tIns="0" rIns="0" bIns="0" rtlCol="0">
            <a:spAutoFit/>
          </a:bodyPr>
          <a:lstStyle/>
          <a:p>
            <a:pPr algn="ctr">
              <a:spcBef>
                <a:spcPts val="133"/>
              </a:spcBef>
            </a:pPr>
            <a:r>
              <a:rPr lang="en-GB" sz="1000" spc="-7" dirty="0">
                <a:latin typeface="Arial"/>
                <a:cs typeface="Arial"/>
              </a:rPr>
              <a:t>4</a:t>
            </a:r>
            <a:endParaRPr lang="en-GB" sz="1000" dirty="0">
              <a:latin typeface="Arial"/>
              <a:cs typeface="Arial"/>
            </a:endParaRPr>
          </a:p>
        </p:txBody>
      </p:sp>
      <p:cxnSp>
        <p:nvCxnSpPr>
          <p:cNvPr id="172" name="Straight Connector 171">
            <a:extLst>
              <a:ext uri="{FF2B5EF4-FFF2-40B4-BE49-F238E27FC236}">
                <a16:creationId xmlns="" xmlns:a16="http://schemas.microsoft.com/office/drawing/2014/main" id="{531D4CC5-0E65-6E4C-965E-55F9179DA724}"/>
              </a:ext>
            </a:extLst>
          </p:cNvPr>
          <p:cNvCxnSpPr>
            <a:cxnSpLocks/>
          </p:cNvCxnSpPr>
          <p:nvPr/>
        </p:nvCxnSpPr>
        <p:spPr>
          <a:xfrm rot="16200000">
            <a:off x="7420383" y="428389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3" name="object 34">
            <a:extLst>
              <a:ext uri="{FF2B5EF4-FFF2-40B4-BE49-F238E27FC236}">
                <a16:creationId xmlns="" xmlns:a16="http://schemas.microsoft.com/office/drawing/2014/main" id="{F0102080-165E-B747-B106-C119A53B5BD7}"/>
              </a:ext>
            </a:extLst>
          </p:cNvPr>
          <p:cNvSpPr txBox="1"/>
          <p:nvPr/>
        </p:nvSpPr>
        <p:spPr>
          <a:xfrm>
            <a:off x="6915593" y="4850391"/>
            <a:ext cx="246380" cy="358047"/>
          </a:xfrm>
          <a:prstGeom prst="rect">
            <a:avLst/>
          </a:prstGeom>
        </p:spPr>
        <p:txBody>
          <a:bodyPr vert="horz" wrap="square" lIns="0" tIns="0" rIns="0" bIns="0" rtlCol="0">
            <a:spAutoFit/>
          </a:bodyPr>
          <a:lstStyle/>
          <a:p>
            <a:pPr algn="ctr">
              <a:lnSpc>
                <a:spcPct val="90000"/>
              </a:lnSpc>
              <a:spcBef>
                <a:spcPts val="133"/>
              </a:spcBef>
            </a:pPr>
            <a:r>
              <a:rPr lang="en-GB" sz="800" spc="-30" dirty="0">
                <a:latin typeface="Arial"/>
                <a:cs typeface="Arial"/>
              </a:rPr>
              <a:t>162</a:t>
            </a:r>
          </a:p>
          <a:p>
            <a:pPr algn="ctr">
              <a:lnSpc>
                <a:spcPct val="90000"/>
              </a:lnSpc>
              <a:spcBef>
                <a:spcPts val="133"/>
              </a:spcBef>
            </a:pPr>
            <a:r>
              <a:rPr lang="en-GB" sz="800" spc="-30" dirty="0">
                <a:latin typeface="Arial"/>
                <a:cs typeface="Arial"/>
              </a:rPr>
              <a:t>46</a:t>
            </a:r>
          </a:p>
          <a:p>
            <a:pPr algn="ctr">
              <a:lnSpc>
                <a:spcPct val="90000"/>
              </a:lnSpc>
              <a:spcBef>
                <a:spcPts val="133"/>
              </a:spcBef>
            </a:pPr>
            <a:r>
              <a:rPr lang="en-GB" sz="800" spc="-30" dirty="0">
                <a:latin typeface="Arial"/>
                <a:cs typeface="Arial"/>
              </a:rPr>
              <a:t>37</a:t>
            </a:r>
          </a:p>
        </p:txBody>
      </p:sp>
      <p:sp>
        <p:nvSpPr>
          <p:cNvPr id="175" name="object 34">
            <a:extLst>
              <a:ext uri="{FF2B5EF4-FFF2-40B4-BE49-F238E27FC236}">
                <a16:creationId xmlns="" xmlns:a16="http://schemas.microsoft.com/office/drawing/2014/main" id="{58709462-3E46-D84E-959A-39AF579F0EAB}"/>
              </a:ext>
            </a:extLst>
          </p:cNvPr>
          <p:cNvSpPr txBox="1"/>
          <p:nvPr/>
        </p:nvSpPr>
        <p:spPr>
          <a:xfrm>
            <a:off x="7124845" y="4850391"/>
            <a:ext cx="246380" cy="358047"/>
          </a:xfrm>
          <a:prstGeom prst="rect">
            <a:avLst/>
          </a:prstGeom>
        </p:spPr>
        <p:txBody>
          <a:bodyPr vert="horz" wrap="square" lIns="0" tIns="0" rIns="0" bIns="0" rtlCol="0">
            <a:spAutoFit/>
          </a:bodyPr>
          <a:lstStyle/>
          <a:p>
            <a:pPr algn="ctr">
              <a:lnSpc>
                <a:spcPct val="90000"/>
              </a:lnSpc>
              <a:spcBef>
                <a:spcPts val="133"/>
              </a:spcBef>
            </a:pPr>
            <a:r>
              <a:rPr lang="en-GB" sz="800" spc="-30" dirty="0">
                <a:latin typeface="Arial"/>
                <a:cs typeface="Arial"/>
              </a:rPr>
              <a:t>155</a:t>
            </a:r>
          </a:p>
          <a:p>
            <a:pPr algn="ctr">
              <a:lnSpc>
                <a:spcPct val="90000"/>
              </a:lnSpc>
              <a:spcBef>
                <a:spcPts val="133"/>
              </a:spcBef>
            </a:pPr>
            <a:r>
              <a:rPr lang="en-GB" sz="800" spc="-30" dirty="0">
                <a:latin typeface="Arial"/>
                <a:cs typeface="Arial"/>
              </a:rPr>
              <a:t>43</a:t>
            </a:r>
          </a:p>
          <a:p>
            <a:pPr algn="ctr">
              <a:lnSpc>
                <a:spcPct val="90000"/>
              </a:lnSpc>
              <a:spcBef>
                <a:spcPts val="133"/>
              </a:spcBef>
            </a:pPr>
            <a:r>
              <a:rPr lang="en-GB" sz="800" spc="-30" dirty="0">
                <a:latin typeface="Arial"/>
                <a:cs typeface="Arial"/>
              </a:rPr>
              <a:t>36</a:t>
            </a:r>
          </a:p>
        </p:txBody>
      </p:sp>
      <p:sp>
        <p:nvSpPr>
          <p:cNvPr id="176" name="object 34">
            <a:extLst>
              <a:ext uri="{FF2B5EF4-FFF2-40B4-BE49-F238E27FC236}">
                <a16:creationId xmlns="" xmlns:a16="http://schemas.microsoft.com/office/drawing/2014/main" id="{C7BE944E-814D-8B48-81C9-551E4D129143}"/>
              </a:ext>
            </a:extLst>
          </p:cNvPr>
          <p:cNvSpPr txBox="1"/>
          <p:nvPr/>
        </p:nvSpPr>
        <p:spPr>
          <a:xfrm>
            <a:off x="10490643" y="4850391"/>
            <a:ext cx="246380" cy="358047"/>
          </a:xfrm>
          <a:prstGeom prst="rect">
            <a:avLst/>
          </a:prstGeom>
        </p:spPr>
        <p:txBody>
          <a:bodyPr vert="horz" wrap="square" lIns="0" tIns="0" rIns="0" bIns="0" rtlCol="0">
            <a:spAutoFit/>
          </a:bodyPr>
          <a:lstStyle/>
          <a:p>
            <a:pPr algn="ctr">
              <a:lnSpc>
                <a:spcPct val="90000"/>
              </a:lnSpc>
              <a:spcBef>
                <a:spcPts val="133"/>
              </a:spcBef>
            </a:pPr>
            <a:r>
              <a:rPr lang="en-GB" sz="800" spc="-7" dirty="0">
                <a:latin typeface="Arial"/>
                <a:cs typeface="Arial"/>
              </a:rPr>
              <a:t>0</a:t>
            </a:r>
          </a:p>
          <a:p>
            <a:pPr algn="ctr">
              <a:lnSpc>
                <a:spcPct val="90000"/>
              </a:lnSpc>
              <a:spcBef>
                <a:spcPts val="133"/>
              </a:spcBef>
            </a:pPr>
            <a:r>
              <a:rPr lang="en-GB" sz="800" spc="-7" dirty="0">
                <a:latin typeface="Arial"/>
                <a:cs typeface="Arial"/>
              </a:rPr>
              <a:t>0</a:t>
            </a:r>
          </a:p>
          <a:p>
            <a:pPr algn="ctr">
              <a:lnSpc>
                <a:spcPct val="90000"/>
              </a:lnSpc>
              <a:spcBef>
                <a:spcPts val="133"/>
              </a:spcBef>
            </a:pPr>
            <a:r>
              <a:rPr lang="en-GB" sz="800" spc="-7" dirty="0">
                <a:latin typeface="Arial"/>
                <a:cs typeface="Arial"/>
              </a:rPr>
              <a:t>0</a:t>
            </a:r>
            <a:endParaRPr lang="en-GB" sz="800" dirty="0">
              <a:latin typeface="Arial"/>
              <a:cs typeface="Arial"/>
            </a:endParaRPr>
          </a:p>
        </p:txBody>
      </p:sp>
      <p:sp>
        <p:nvSpPr>
          <p:cNvPr id="177" name="object 34">
            <a:extLst>
              <a:ext uri="{FF2B5EF4-FFF2-40B4-BE49-F238E27FC236}">
                <a16:creationId xmlns="" xmlns:a16="http://schemas.microsoft.com/office/drawing/2014/main" id="{079BF7D7-F0AA-9F4B-BE2A-0AE7299E3E1E}"/>
              </a:ext>
            </a:extLst>
          </p:cNvPr>
          <p:cNvSpPr txBox="1"/>
          <p:nvPr/>
        </p:nvSpPr>
        <p:spPr>
          <a:xfrm>
            <a:off x="10284268" y="4850391"/>
            <a:ext cx="246380" cy="358047"/>
          </a:xfrm>
          <a:prstGeom prst="rect">
            <a:avLst/>
          </a:prstGeom>
        </p:spPr>
        <p:txBody>
          <a:bodyPr vert="horz" wrap="square" lIns="0" tIns="0" rIns="0" bIns="0" rtlCol="0">
            <a:spAutoFit/>
          </a:bodyPr>
          <a:lstStyle/>
          <a:p>
            <a:pPr algn="ctr">
              <a:lnSpc>
                <a:spcPct val="90000"/>
              </a:lnSpc>
              <a:spcBef>
                <a:spcPts val="133"/>
              </a:spcBef>
            </a:pPr>
            <a:r>
              <a:rPr lang="en-GB" sz="800" spc="-7" dirty="0">
                <a:latin typeface="Arial"/>
                <a:cs typeface="Arial"/>
              </a:rPr>
              <a:t>1</a:t>
            </a:r>
          </a:p>
          <a:p>
            <a:pPr algn="ctr">
              <a:lnSpc>
                <a:spcPct val="90000"/>
              </a:lnSpc>
              <a:spcBef>
                <a:spcPts val="133"/>
              </a:spcBef>
            </a:pPr>
            <a:r>
              <a:rPr lang="en-GB" sz="800" spc="-7" dirty="0">
                <a:latin typeface="Arial"/>
                <a:cs typeface="Arial"/>
              </a:rPr>
              <a:t>1</a:t>
            </a:r>
          </a:p>
          <a:p>
            <a:pPr algn="ctr">
              <a:lnSpc>
                <a:spcPct val="90000"/>
              </a:lnSpc>
              <a:spcBef>
                <a:spcPts val="133"/>
              </a:spcBef>
            </a:pPr>
            <a:r>
              <a:rPr lang="en-GB" sz="800" spc="-7" dirty="0">
                <a:latin typeface="Arial"/>
                <a:cs typeface="Arial"/>
              </a:rPr>
              <a:t>0</a:t>
            </a:r>
            <a:endParaRPr lang="en-GB" sz="800" dirty="0">
              <a:latin typeface="Arial"/>
              <a:cs typeface="Arial"/>
            </a:endParaRPr>
          </a:p>
        </p:txBody>
      </p:sp>
      <p:sp>
        <p:nvSpPr>
          <p:cNvPr id="178" name="object 34">
            <a:extLst>
              <a:ext uri="{FF2B5EF4-FFF2-40B4-BE49-F238E27FC236}">
                <a16:creationId xmlns="" xmlns:a16="http://schemas.microsoft.com/office/drawing/2014/main" id="{8889505B-EB8B-0546-A492-5975281730DE}"/>
              </a:ext>
            </a:extLst>
          </p:cNvPr>
          <p:cNvSpPr txBox="1"/>
          <p:nvPr/>
        </p:nvSpPr>
        <p:spPr>
          <a:xfrm>
            <a:off x="8811466" y="4850391"/>
            <a:ext cx="246380" cy="358047"/>
          </a:xfrm>
          <a:prstGeom prst="rect">
            <a:avLst/>
          </a:prstGeom>
        </p:spPr>
        <p:txBody>
          <a:bodyPr vert="horz" wrap="square" lIns="0" tIns="0" rIns="0" bIns="0" rtlCol="0">
            <a:spAutoFit/>
          </a:bodyPr>
          <a:lstStyle/>
          <a:p>
            <a:pPr algn="ctr">
              <a:lnSpc>
                <a:spcPct val="90000"/>
              </a:lnSpc>
              <a:spcBef>
                <a:spcPts val="133"/>
              </a:spcBef>
            </a:pPr>
            <a:r>
              <a:rPr lang="en-GB" sz="800" spc="-7" dirty="0">
                <a:latin typeface="Arial"/>
                <a:cs typeface="Arial"/>
              </a:rPr>
              <a:t>71</a:t>
            </a:r>
          </a:p>
          <a:p>
            <a:pPr algn="ctr">
              <a:lnSpc>
                <a:spcPct val="90000"/>
              </a:lnSpc>
              <a:spcBef>
                <a:spcPts val="133"/>
              </a:spcBef>
            </a:pPr>
            <a:r>
              <a:rPr lang="en-GB" sz="800" spc="-7" dirty="0">
                <a:latin typeface="Arial"/>
                <a:cs typeface="Arial"/>
              </a:rPr>
              <a:t>15</a:t>
            </a:r>
          </a:p>
          <a:p>
            <a:pPr algn="ctr">
              <a:lnSpc>
                <a:spcPct val="90000"/>
              </a:lnSpc>
              <a:spcBef>
                <a:spcPts val="133"/>
              </a:spcBef>
            </a:pPr>
            <a:r>
              <a:rPr lang="en-GB" sz="800" spc="-7" dirty="0">
                <a:latin typeface="Arial"/>
                <a:cs typeface="Arial"/>
              </a:rPr>
              <a:t>12</a:t>
            </a:r>
            <a:endParaRPr lang="en-GB" sz="800" dirty="0">
              <a:latin typeface="Arial"/>
              <a:cs typeface="Arial"/>
            </a:endParaRPr>
          </a:p>
        </p:txBody>
      </p:sp>
      <p:sp>
        <p:nvSpPr>
          <p:cNvPr id="179" name="object 34">
            <a:extLst>
              <a:ext uri="{FF2B5EF4-FFF2-40B4-BE49-F238E27FC236}">
                <a16:creationId xmlns="" xmlns:a16="http://schemas.microsoft.com/office/drawing/2014/main" id="{333972FF-084B-6E4F-9B9C-7FCD52525BBD}"/>
              </a:ext>
            </a:extLst>
          </p:cNvPr>
          <p:cNvSpPr txBox="1"/>
          <p:nvPr/>
        </p:nvSpPr>
        <p:spPr>
          <a:xfrm>
            <a:off x="10071543" y="4850391"/>
            <a:ext cx="246380" cy="358047"/>
          </a:xfrm>
          <a:prstGeom prst="rect">
            <a:avLst/>
          </a:prstGeom>
        </p:spPr>
        <p:txBody>
          <a:bodyPr vert="horz" wrap="square" lIns="0" tIns="0" rIns="0" bIns="0" rtlCol="0">
            <a:spAutoFit/>
          </a:bodyPr>
          <a:lstStyle/>
          <a:p>
            <a:pPr algn="ctr">
              <a:lnSpc>
                <a:spcPct val="90000"/>
              </a:lnSpc>
              <a:spcBef>
                <a:spcPts val="133"/>
              </a:spcBef>
            </a:pPr>
            <a:r>
              <a:rPr lang="en-GB" sz="800" spc="-7" dirty="0">
                <a:latin typeface="Arial"/>
                <a:cs typeface="Arial"/>
              </a:rPr>
              <a:t>2</a:t>
            </a:r>
          </a:p>
          <a:p>
            <a:pPr algn="ctr">
              <a:lnSpc>
                <a:spcPct val="90000"/>
              </a:lnSpc>
              <a:spcBef>
                <a:spcPts val="133"/>
              </a:spcBef>
            </a:pPr>
            <a:r>
              <a:rPr lang="en-GB" sz="800" spc="-7" dirty="0">
                <a:latin typeface="Arial"/>
                <a:cs typeface="Arial"/>
              </a:rPr>
              <a:t>3</a:t>
            </a:r>
          </a:p>
          <a:p>
            <a:pPr algn="ctr">
              <a:lnSpc>
                <a:spcPct val="90000"/>
              </a:lnSpc>
              <a:spcBef>
                <a:spcPts val="133"/>
              </a:spcBef>
            </a:pPr>
            <a:r>
              <a:rPr lang="en-GB" sz="800" spc="-7" dirty="0">
                <a:latin typeface="Arial"/>
                <a:cs typeface="Arial"/>
              </a:rPr>
              <a:t>0</a:t>
            </a:r>
            <a:endParaRPr lang="en-GB" sz="800" dirty="0">
              <a:latin typeface="Arial"/>
              <a:cs typeface="Arial"/>
            </a:endParaRPr>
          </a:p>
        </p:txBody>
      </p:sp>
      <p:sp>
        <p:nvSpPr>
          <p:cNvPr id="180" name="object 34">
            <a:extLst>
              <a:ext uri="{FF2B5EF4-FFF2-40B4-BE49-F238E27FC236}">
                <a16:creationId xmlns="" xmlns:a16="http://schemas.microsoft.com/office/drawing/2014/main" id="{D55BEC49-8C74-D24C-ABEC-6EBE183CBEDA}"/>
              </a:ext>
            </a:extLst>
          </p:cNvPr>
          <p:cNvSpPr txBox="1"/>
          <p:nvPr/>
        </p:nvSpPr>
        <p:spPr>
          <a:xfrm>
            <a:off x="9861993" y="4850391"/>
            <a:ext cx="246380" cy="358047"/>
          </a:xfrm>
          <a:prstGeom prst="rect">
            <a:avLst/>
          </a:prstGeom>
        </p:spPr>
        <p:txBody>
          <a:bodyPr vert="horz" wrap="square" lIns="0" tIns="0" rIns="0" bIns="0" rtlCol="0">
            <a:spAutoFit/>
          </a:bodyPr>
          <a:lstStyle/>
          <a:p>
            <a:pPr algn="ctr">
              <a:lnSpc>
                <a:spcPct val="90000"/>
              </a:lnSpc>
              <a:spcBef>
                <a:spcPts val="133"/>
              </a:spcBef>
            </a:pPr>
            <a:r>
              <a:rPr lang="en-GB" sz="800" spc="-7" dirty="0">
                <a:latin typeface="Arial"/>
                <a:cs typeface="Arial"/>
              </a:rPr>
              <a:t>6</a:t>
            </a:r>
          </a:p>
          <a:p>
            <a:pPr algn="ctr">
              <a:lnSpc>
                <a:spcPct val="90000"/>
              </a:lnSpc>
              <a:spcBef>
                <a:spcPts val="133"/>
              </a:spcBef>
            </a:pPr>
            <a:r>
              <a:rPr lang="en-GB" sz="800" spc="-7" dirty="0">
                <a:latin typeface="Arial"/>
                <a:cs typeface="Arial"/>
              </a:rPr>
              <a:t>5</a:t>
            </a:r>
          </a:p>
          <a:p>
            <a:pPr algn="ctr">
              <a:lnSpc>
                <a:spcPct val="90000"/>
              </a:lnSpc>
              <a:spcBef>
                <a:spcPts val="133"/>
              </a:spcBef>
            </a:pPr>
            <a:r>
              <a:rPr lang="en-GB" sz="800" spc="-7" dirty="0">
                <a:latin typeface="Arial"/>
                <a:cs typeface="Arial"/>
              </a:rPr>
              <a:t>1</a:t>
            </a:r>
            <a:endParaRPr lang="en-GB" sz="800" dirty="0">
              <a:latin typeface="Arial"/>
              <a:cs typeface="Arial"/>
            </a:endParaRPr>
          </a:p>
        </p:txBody>
      </p:sp>
      <p:sp>
        <p:nvSpPr>
          <p:cNvPr id="181" name="object 34">
            <a:extLst>
              <a:ext uri="{FF2B5EF4-FFF2-40B4-BE49-F238E27FC236}">
                <a16:creationId xmlns="" xmlns:a16="http://schemas.microsoft.com/office/drawing/2014/main" id="{E8E5E561-F07C-F64C-8B26-C71DFB4FF64B}"/>
              </a:ext>
            </a:extLst>
          </p:cNvPr>
          <p:cNvSpPr txBox="1"/>
          <p:nvPr/>
        </p:nvSpPr>
        <p:spPr>
          <a:xfrm>
            <a:off x="9652443" y="4850391"/>
            <a:ext cx="246380" cy="358047"/>
          </a:xfrm>
          <a:prstGeom prst="rect">
            <a:avLst/>
          </a:prstGeom>
        </p:spPr>
        <p:txBody>
          <a:bodyPr vert="horz" wrap="square" lIns="0" tIns="0" rIns="0" bIns="0" rtlCol="0">
            <a:spAutoFit/>
          </a:bodyPr>
          <a:lstStyle/>
          <a:p>
            <a:pPr algn="ctr">
              <a:lnSpc>
                <a:spcPct val="90000"/>
              </a:lnSpc>
              <a:spcBef>
                <a:spcPts val="133"/>
              </a:spcBef>
            </a:pPr>
            <a:r>
              <a:rPr lang="en-GB" sz="800" spc="-7" dirty="0">
                <a:latin typeface="Arial"/>
                <a:cs typeface="Arial"/>
              </a:rPr>
              <a:t>16</a:t>
            </a:r>
          </a:p>
          <a:p>
            <a:pPr algn="ctr">
              <a:lnSpc>
                <a:spcPct val="90000"/>
              </a:lnSpc>
              <a:spcBef>
                <a:spcPts val="133"/>
              </a:spcBef>
            </a:pPr>
            <a:r>
              <a:rPr lang="en-GB" sz="800" spc="-7" dirty="0">
                <a:latin typeface="Arial"/>
                <a:cs typeface="Arial"/>
              </a:rPr>
              <a:t>6</a:t>
            </a:r>
          </a:p>
          <a:p>
            <a:pPr algn="ctr">
              <a:lnSpc>
                <a:spcPct val="90000"/>
              </a:lnSpc>
              <a:spcBef>
                <a:spcPts val="133"/>
              </a:spcBef>
            </a:pPr>
            <a:r>
              <a:rPr lang="en-GB" sz="800" spc="-7" dirty="0">
                <a:latin typeface="Arial"/>
                <a:cs typeface="Arial"/>
              </a:rPr>
              <a:t>3</a:t>
            </a:r>
            <a:endParaRPr lang="en-GB" sz="800" dirty="0">
              <a:latin typeface="Arial"/>
              <a:cs typeface="Arial"/>
            </a:endParaRPr>
          </a:p>
        </p:txBody>
      </p:sp>
      <p:sp>
        <p:nvSpPr>
          <p:cNvPr id="182" name="object 34">
            <a:extLst>
              <a:ext uri="{FF2B5EF4-FFF2-40B4-BE49-F238E27FC236}">
                <a16:creationId xmlns="" xmlns:a16="http://schemas.microsoft.com/office/drawing/2014/main" id="{CDC2441E-9B3E-6147-BFED-6243267FFB11}"/>
              </a:ext>
            </a:extLst>
          </p:cNvPr>
          <p:cNvSpPr txBox="1"/>
          <p:nvPr/>
        </p:nvSpPr>
        <p:spPr>
          <a:xfrm>
            <a:off x="9446068" y="4850391"/>
            <a:ext cx="246380" cy="358047"/>
          </a:xfrm>
          <a:prstGeom prst="rect">
            <a:avLst/>
          </a:prstGeom>
        </p:spPr>
        <p:txBody>
          <a:bodyPr vert="horz" wrap="square" lIns="0" tIns="0" rIns="0" bIns="0" rtlCol="0">
            <a:spAutoFit/>
          </a:bodyPr>
          <a:lstStyle/>
          <a:p>
            <a:pPr algn="ctr">
              <a:lnSpc>
                <a:spcPct val="90000"/>
              </a:lnSpc>
              <a:spcBef>
                <a:spcPts val="133"/>
              </a:spcBef>
            </a:pPr>
            <a:r>
              <a:rPr lang="en-GB" sz="800" spc="-7" dirty="0">
                <a:latin typeface="Arial"/>
                <a:cs typeface="Arial"/>
              </a:rPr>
              <a:t>30</a:t>
            </a:r>
          </a:p>
          <a:p>
            <a:pPr algn="ctr">
              <a:lnSpc>
                <a:spcPct val="90000"/>
              </a:lnSpc>
              <a:spcBef>
                <a:spcPts val="133"/>
              </a:spcBef>
            </a:pPr>
            <a:r>
              <a:rPr lang="en-GB" sz="800" spc="-7" dirty="0">
                <a:latin typeface="Arial"/>
                <a:cs typeface="Arial"/>
              </a:rPr>
              <a:t>7</a:t>
            </a:r>
          </a:p>
          <a:p>
            <a:pPr algn="ctr">
              <a:lnSpc>
                <a:spcPct val="90000"/>
              </a:lnSpc>
              <a:spcBef>
                <a:spcPts val="133"/>
              </a:spcBef>
            </a:pPr>
            <a:r>
              <a:rPr lang="en-GB" sz="800" spc="-7" dirty="0">
                <a:latin typeface="Arial"/>
                <a:cs typeface="Arial"/>
              </a:rPr>
              <a:t>4</a:t>
            </a:r>
            <a:endParaRPr lang="en-GB" sz="800" dirty="0">
              <a:latin typeface="Arial"/>
              <a:cs typeface="Arial"/>
            </a:endParaRPr>
          </a:p>
        </p:txBody>
      </p:sp>
      <p:sp>
        <p:nvSpPr>
          <p:cNvPr id="183" name="object 34">
            <a:extLst>
              <a:ext uri="{FF2B5EF4-FFF2-40B4-BE49-F238E27FC236}">
                <a16:creationId xmlns="" xmlns:a16="http://schemas.microsoft.com/office/drawing/2014/main" id="{9D7AC1D7-790B-8345-A667-A6E7B0E9F6B5}"/>
              </a:ext>
            </a:extLst>
          </p:cNvPr>
          <p:cNvSpPr txBox="1"/>
          <p:nvPr/>
        </p:nvSpPr>
        <p:spPr>
          <a:xfrm>
            <a:off x="9226993" y="4850391"/>
            <a:ext cx="246380" cy="358047"/>
          </a:xfrm>
          <a:prstGeom prst="rect">
            <a:avLst/>
          </a:prstGeom>
        </p:spPr>
        <p:txBody>
          <a:bodyPr vert="horz" wrap="square" lIns="0" tIns="0" rIns="0" bIns="0" rtlCol="0">
            <a:spAutoFit/>
          </a:bodyPr>
          <a:lstStyle/>
          <a:p>
            <a:pPr algn="ctr">
              <a:lnSpc>
                <a:spcPct val="90000"/>
              </a:lnSpc>
              <a:spcBef>
                <a:spcPts val="133"/>
              </a:spcBef>
            </a:pPr>
            <a:r>
              <a:rPr lang="en-GB" sz="800" spc="-7" dirty="0">
                <a:latin typeface="Arial"/>
                <a:cs typeface="Arial"/>
              </a:rPr>
              <a:t>44</a:t>
            </a:r>
          </a:p>
          <a:p>
            <a:pPr algn="ctr">
              <a:lnSpc>
                <a:spcPct val="90000"/>
              </a:lnSpc>
              <a:spcBef>
                <a:spcPts val="133"/>
              </a:spcBef>
            </a:pPr>
            <a:r>
              <a:rPr lang="en-GB" sz="800" spc="-7" dirty="0">
                <a:latin typeface="Arial"/>
                <a:cs typeface="Arial"/>
              </a:rPr>
              <a:t>9</a:t>
            </a:r>
          </a:p>
          <a:p>
            <a:pPr algn="ctr">
              <a:lnSpc>
                <a:spcPct val="90000"/>
              </a:lnSpc>
              <a:spcBef>
                <a:spcPts val="133"/>
              </a:spcBef>
            </a:pPr>
            <a:r>
              <a:rPr lang="en-GB" sz="800" spc="-7" dirty="0">
                <a:latin typeface="Arial"/>
                <a:cs typeface="Arial"/>
              </a:rPr>
              <a:t>6</a:t>
            </a:r>
            <a:endParaRPr lang="en-GB" sz="800" dirty="0">
              <a:latin typeface="Arial"/>
              <a:cs typeface="Arial"/>
            </a:endParaRPr>
          </a:p>
        </p:txBody>
      </p:sp>
      <p:sp>
        <p:nvSpPr>
          <p:cNvPr id="184" name="object 34">
            <a:extLst>
              <a:ext uri="{FF2B5EF4-FFF2-40B4-BE49-F238E27FC236}">
                <a16:creationId xmlns="" xmlns:a16="http://schemas.microsoft.com/office/drawing/2014/main" id="{6BA8AFDC-CD50-014E-9437-3EDC1009798F}"/>
              </a:ext>
            </a:extLst>
          </p:cNvPr>
          <p:cNvSpPr txBox="1"/>
          <p:nvPr/>
        </p:nvSpPr>
        <p:spPr>
          <a:xfrm>
            <a:off x="9021015" y="4850391"/>
            <a:ext cx="246380" cy="358047"/>
          </a:xfrm>
          <a:prstGeom prst="rect">
            <a:avLst/>
          </a:prstGeom>
        </p:spPr>
        <p:txBody>
          <a:bodyPr vert="horz" wrap="square" lIns="0" tIns="0" rIns="0" bIns="0" rtlCol="0">
            <a:spAutoFit/>
          </a:bodyPr>
          <a:lstStyle/>
          <a:p>
            <a:pPr algn="ctr">
              <a:lnSpc>
                <a:spcPct val="90000"/>
              </a:lnSpc>
              <a:spcBef>
                <a:spcPts val="133"/>
              </a:spcBef>
            </a:pPr>
            <a:r>
              <a:rPr lang="en-GB" sz="800" spc="-7" dirty="0">
                <a:latin typeface="Arial"/>
                <a:cs typeface="Arial"/>
              </a:rPr>
              <a:t>56</a:t>
            </a:r>
          </a:p>
          <a:p>
            <a:pPr algn="ctr">
              <a:lnSpc>
                <a:spcPct val="90000"/>
              </a:lnSpc>
              <a:spcBef>
                <a:spcPts val="133"/>
              </a:spcBef>
            </a:pPr>
            <a:r>
              <a:rPr lang="en-GB" sz="800" spc="-7" dirty="0">
                <a:latin typeface="Arial"/>
                <a:cs typeface="Arial"/>
              </a:rPr>
              <a:t>9</a:t>
            </a:r>
          </a:p>
          <a:p>
            <a:pPr algn="ctr">
              <a:lnSpc>
                <a:spcPct val="90000"/>
              </a:lnSpc>
              <a:spcBef>
                <a:spcPts val="133"/>
              </a:spcBef>
            </a:pPr>
            <a:r>
              <a:rPr lang="en-GB" sz="800" spc="-7" dirty="0">
                <a:latin typeface="Arial"/>
                <a:cs typeface="Arial"/>
              </a:rPr>
              <a:t>9</a:t>
            </a:r>
            <a:endParaRPr lang="en-GB" sz="800" dirty="0">
              <a:latin typeface="Arial"/>
              <a:cs typeface="Arial"/>
            </a:endParaRPr>
          </a:p>
        </p:txBody>
      </p:sp>
      <p:sp>
        <p:nvSpPr>
          <p:cNvPr id="185" name="object 34">
            <a:extLst>
              <a:ext uri="{FF2B5EF4-FFF2-40B4-BE49-F238E27FC236}">
                <a16:creationId xmlns="" xmlns:a16="http://schemas.microsoft.com/office/drawing/2014/main" id="{E5566B80-085F-4040-AA80-4BF67DF755AB}"/>
              </a:ext>
            </a:extLst>
          </p:cNvPr>
          <p:cNvSpPr txBox="1"/>
          <p:nvPr/>
        </p:nvSpPr>
        <p:spPr>
          <a:xfrm>
            <a:off x="8595595" y="4850391"/>
            <a:ext cx="246380" cy="358047"/>
          </a:xfrm>
          <a:prstGeom prst="rect">
            <a:avLst/>
          </a:prstGeom>
        </p:spPr>
        <p:txBody>
          <a:bodyPr vert="horz" wrap="square" lIns="0" tIns="0" rIns="0" bIns="0" rtlCol="0">
            <a:spAutoFit/>
          </a:bodyPr>
          <a:lstStyle/>
          <a:p>
            <a:pPr algn="ctr">
              <a:lnSpc>
                <a:spcPct val="90000"/>
              </a:lnSpc>
              <a:spcBef>
                <a:spcPts val="133"/>
              </a:spcBef>
            </a:pPr>
            <a:r>
              <a:rPr lang="en-GB" sz="800" spc="-7" dirty="0">
                <a:latin typeface="Arial"/>
                <a:cs typeface="Arial"/>
              </a:rPr>
              <a:t>91</a:t>
            </a:r>
          </a:p>
          <a:p>
            <a:pPr algn="ctr">
              <a:lnSpc>
                <a:spcPct val="90000"/>
              </a:lnSpc>
              <a:spcBef>
                <a:spcPts val="133"/>
              </a:spcBef>
            </a:pPr>
            <a:r>
              <a:rPr lang="en-GB" sz="800" spc="-7" dirty="0">
                <a:latin typeface="Arial"/>
                <a:cs typeface="Arial"/>
              </a:rPr>
              <a:t>21</a:t>
            </a:r>
          </a:p>
          <a:p>
            <a:pPr algn="ctr">
              <a:lnSpc>
                <a:spcPct val="90000"/>
              </a:lnSpc>
              <a:spcBef>
                <a:spcPts val="133"/>
              </a:spcBef>
            </a:pPr>
            <a:r>
              <a:rPr lang="en-GB" sz="800" spc="-7" dirty="0">
                <a:latin typeface="Arial"/>
                <a:cs typeface="Arial"/>
              </a:rPr>
              <a:t>16</a:t>
            </a:r>
            <a:endParaRPr lang="en-GB" sz="800" dirty="0">
              <a:latin typeface="Arial"/>
              <a:cs typeface="Arial"/>
            </a:endParaRPr>
          </a:p>
        </p:txBody>
      </p:sp>
      <p:sp>
        <p:nvSpPr>
          <p:cNvPr id="186" name="object 34">
            <a:extLst>
              <a:ext uri="{FF2B5EF4-FFF2-40B4-BE49-F238E27FC236}">
                <a16:creationId xmlns="" xmlns:a16="http://schemas.microsoft.com/office/drawing/2014/main" id="{DAF906CF-7711-4B48-AB67-CAE0C3910473}"/>
              </a:ext>
            </a:extLst>
          </p:cNvPr>
          <p:cNvSpPr txBox="1"/>
          <p:nvPr/>
        </p:nvSpPr>
        <p:spPr>
          <a:xfrm>
            <a:off x="7960387" y="4850391"/>
            <a:ext cx="246380" cy="358047"/>
          </a:xfrm>
          <a:prstGeom prst="rect">
            <a:avLst/>
          </a:prstGeom>
        </p:spPr>
        <p:txBody>
          <a:bodyPr vert="horz" wrap="square" lIns="0" tIns="0" rIns="0" bIns="0" rtlCol="0">
            <a:spAutoFit/>
          </a:bodyPr>
          <a:lstStyle/>
          <a:p>
            <a:pPr algn="ctr">
              <a:lnSpc>
                <a:spcPct val="90000"/>
              </a:lnSpc>
              <a:spcBef>
                <a:spcPts val="133"/>
              </a:spcBef>
            </a:pPr>
            <a:r>
              <a:rPr lang="en-GB" sz="800" spc="-7" dirty="0">
                <a:latin typeface="Arial"/>
                <a:cs typeface="Arial"/>
              </a:rPr>
              <a:t>124</a:t>
            </a:r>
          </a:p>
          <a:p>
            <a:pPr algn="ctr">
              <a:lnSpc>
                <a:spcPct val="90000"/>
              </a:lnSpc>
              <a:spcBef>
                <a:spcPts val="133"/>
              </a:spcBef>
            </a:pPr>
            <a:r>
              <a:rPr lang="en-GB" sz="800" spc="-7" dirty="0">
                <a:latin typeface="Arial"/>
                <a:cs typeface="Arial"/>
              </a:rPr>
              <a:t>34</a:t>
            </a:r>
          </a:p>
          <a:p>
            <a:pPr algn="ctr">
              <a:lnSpc>
                <a:spcPct val="90000"/>
              </a:lnSpc>
              <a:spcBef>
                <a:spcPts val="133"/>
              </a:spcBef>
            </a:pPr>
            <a:r>
              <a:rPr lang="en-GB" sz="800" spc="-7" dirty="0">
                <a:latin typeface="Arial"/>
                <a:cs typeface="Arial"/>
              </a:rPr>
              <a:t>24</a:t>
            </a:r>
            <a:endParaRPr lang="en-GB" sz="800" dirty="0">
              <a:latin typeface="Arial"/>
              <a:cs typeface="Arial"/>
            </a:endParaRPr>
          </a:p>
        </p:txBody>
      </p:sp>
      <p:sp>
        <p:nvSpPr>
          <p:cNvPr id="187" name="object 34">
            <a:extLst>
              <a:ext uri="{FF2B5EF4-FFF2-40B4-BE49-F238E27FC236}">
                <a16:creationId xmlns="" xmlns:a16="http://schemas.microsoft.com/office/drawing/2014/main" id="{ECF1CBD4-C6DF-2B47-9F1C-31D912EB1283}"/>
              </a:ext>
            </a:extLst>
          </p:cNvPr>
          <p:cNvSpPr txBox="1"/>
          <p:nvPr/>
        </p:nvSpPr>
        <p:spPr>
          <a:xfrm>
            <a:off x="8391800" y="4850391"/>
            <a:ext cx="246380" cy="358047"/>
          </a:xfrm>
          <a:prstGeom prst="rect">
            <a:avLst/>
          </a:prstGeom>
        </p:spPr>
        <p:txBody>
          <a:bodyPr vert="horz" wrap="square" lIns="0" tIns="0" rIns="0" bIns="0" rtlCol="0">
            <a:spAutoFit/>
          </a:bodyPr>
          <a:lstStyle/>
          <a:p>
            <a:pPr algn="ctr">
              <a:lnSpc>
                <a:spcPct val="90000"/>
              </a:lnSpc>
              <a:spcBef>
                <a:spcPts val="133"/>
              </a:spcBef>
            </a:pPr>
            <a:r>
              <a:rPr lang="en-GB" sz="800" spc="-7" dirty="0">
                <a:latin typeface="Arial"/>
                <a:cs typeface="Arial"/>
              </a:rPr>
              <a:t>101</a:t>
            </a:r>
          </a:p>
          <a:p>
            <a:pPr algn="ctr">
              <a:lnSpc>
                <a:spcPct val="90000"/>
              </a:lnSpc>
              <a:spcBef>
                <a:spcPts val="133"/>
              </a:spcBef>
            </a:pPr>
            <a:r>
              <a:rPr lang="en-GB" sz="800" spc="-7" dirty="0">
                <a:latin typeface="Arial"/>
                <a:cs typeface="Arial"/>
              </a:rPr>
              <a:t>24</a:t>
            </a:r>
          </a:p>
          <a:p>
            <a:pPr algn="ctr">
              <a:lnSpc>
                <a:spcPct val="90000"/>
              </a:lnSpc>
              <a:spcBef>
                <a:spcPts val="133"/>
              </a:spcBef>
            </a:pPr>
            <a:r>
              <a:rPr lang="en-GB" sz="800" spc="-7" dirty="0">
                <a:latin typeface="Arial"/>
                <a:cs typeface="Arial"/>
              </a:rPr>
              <a:t>19</a:t>
            </a:r>
          </a:p>
        </p:txBody>
      </p:sp>
      <p:sp>
        <p:nvSpPr>
          <p:cNvPr id="189" name="object 34">
            <a:extLst>
              <a:ext uri="{FF2B5EF4-FFF2-40B4-BE49-F238E27FC236}">
                <a16:creationId xmlns="" xmlns:a16="http://schemas.microsoft.com/office/drawing/2014/main" id="{4CFE6376-45C7-6C45-8432-E419C4094C28}"/>
              </a:ext>
            </a:extLst>
          </p:cNvPr>
          <p:cNvSpPr txBox="1"/>
          <p:nvPr/>
        </p:nvSpPr>
        <p:spPr>
          <a:xfrm>
            <a:off x="8185153" y="4850391"/>
            <a:ext cx="246380" cy="358047"/>
          </a:xfrm>
          <a:prstGeom prst="rect">
            <a:avLst/>
          </a:prstGeom>
        </p:spPr>
        <p:txBody>
          <a:bodyPr vert="horz" wrap="square" lIns="0" tIns="0" rIns="0" bIns="0" rtlCol="0">
            <a:spAutoFit/>
          </a:bodyPr>
          <a:lstStyle/>
          <a:p>
            <a:pPr algn="ctr">
              <a:lnSpc>
                <a:spcPct val="90000"/>
              </a:lnSpc>
              <a:spcBef>
                <a:spcPts val="133"/>
              </a:spcBef>
            </a:pPr>
            <a:r>
              <a:rPr lang="en-GB" sz="800" spc="-30" dirty="0">
                <a:latin typeface="Arial"/>
                <a:cs typeface="Arial"/>
              </a:rPr>
              <a:t>107</a:t>
            </a:r>
          </a:p>
          <a:p>
            <a:pPr algn="ctr">
              <a:lnSpc>
                <a:spcPct val="90000"/>
              </a:lnSpc>
              <a:spcBef>
                <a:spcPts val="133"/>
              </a:spcBef>
            </a:pPr>
            <a:r>
              <a:rPr lang="en-GB" sz="800" spc="-30" dirty="0">
                <a:latin typeface="Arial"/>
                <a:cs typeface="Arial"/>
              </a:rPr>
              <a:t>29</a:t>
            </a:r>
          </a:p>
          <a:p>
            <a:pPr algn="ctr">
              <a:lnSpc>
                <a:spcPct val="90000"/>
              </a:lnSpc>
              <a:spcBef>
                <a:spcPts val="133"/>
              </a:spcBef>
            </a:pPr>
            <a:r>
              <a:rPr lang="en-GB" sz="800" spc="-30" dirty="0">
                <a:latin typeface="Arial"/>
                <a:cs typeface="Arial"/>
              </a:rPr>
              <a:t>21</a:t>
            </a:r>
          </a:p>
        </p:txBody>
      </p:sp>
      <p:sp>
        <p:nvSpPr>
          <p:cNvPr id="190" name="object 34">
            <a:extLst>
              <a:ext uri="{FF2B5EF4-FFF2-40B4-BE49-F238E27FC236}">
                <a16:creationId xmlns="" xmlns:a16="http://schemas.microsoft.com/office/drawing/2014/main" id="{743BF4EE-2DCD-FA41-9BB8-5986660AB5B2}"/>
              </a:ext>
            </a:extLst>
          </p:cNvPr>
          <p:cNvSpPr txBox="1"/>
          <p:nvPr/>
        </p:nvSpPr>
        <p:spPr>
          <a:xfrm>
            <a:off x="7546424" y="4850391"/>
            <a:ext cx="246380" cy="358047"/>
          </a:xfrm>
          <a:prstGeom prst="rect">
            <a:avLst/>
          </a:prstGeom>
        </p:spPr>
        <p:txBody>
          <a:bodyPr vert="horz" wrap="square" lIns="0" tIns="0" rIns="0" bIns="0" rtlCol="0">
            <a:spAutoFit/>
          </a:bodyPr>
          <a:lstStyle/>
          <a:p>
            <a:pPr algn="ctr">
              <a:lnSpc>
                <a:spcPct val="90000"/>
              </a:lnSpc>
              <a:spcBef>
                <a:spcPts val="133"/>
              </a:spcBef>
            </a:pPr>
            <a:r>
              <a:rPr lang="en-GB" sz="800" spc="-30" dirty="0">
                <a:latin typeface="Arial"/>
                <a:cs typeface="Arial"/>
              </a:rPr>
              <a:t>142</a:t>
            </a:r>
          </a:p>
          <a:p>
            <a:pPr algn="ctr">
              <a:lnSpc>
                <a:spcPct val="90000"/>
              </a:lnSpc>
              <a:spcBef>
                <a:spcPts val="133"/>
              </a:spcBef>
            </a:pPr>
            <a:r>
              <a:rPr lang="en-GB" sz="800" spc="-30" dirty="0">
                <a:latin typeface="Arial"/>
                <a:cs typeface="Arial"/>
              </a:rPr>
              <a:t>38</a:t>
            </a:r>
          </a:p>
          <a:p>
            <a:pPr algn="ctr">
              <a:lnSpc>
                <a:spcPct val="90000"/>
              </a:lnSpc>
              <a:spcBef>
                <a:spcPts val="133"/>
              </a:spcBef>
            </a:pPr>
            <a:r>
              <a:rPr lang="en-GB" sz="800" spc="-30" dirty="0">
                <a:latin typeface="Arial"/>
                <a:cs typeface="Arial"/>
              </a:rPr>
              <a:t>31</a:t>
            </a:r>
          </a:p>
        </p:txBody>
      </p:sp>
      <p:sp>
        <p:nvSpPr>
          <p:cNvPr id="191" name="object 34">
            <a:extLst>
              <a:ext uri="{FF2B5EF4-FFF2-40B4-BE49-F238E27FC236}">
                <a16:creationId xmlns="" xmlns:a16="http://schemas.microsoft.com/office/drawing/2014/main" id="{BEC3FB3B-DE9E-A741-B1FC-5E9D70B55EFA}"/>
              </a:ext>
            </a:extLst>
          </p:cNvPr>
          <p:cNvSpPr txBox="1"/>
          <p:nvPr/>
        </p:nvSpPr>
        <p:spPr>
          <a:xfrm>
            <a:off x="7755580" y="4850391"/>
            <a:ext cx="246380" cy="358047"/>
          </a:xfrm>
          <a:prstGeom prst="rect">
            <a:avLst/>
          </a:prstGeom>
        </p:spPr>
        <p:txBody>
          <a:bodyPr vert="horz" wrap="square" lIns="0" tIns="0" rIns="0" bIns="0" rtlCol="0">
            <a:spAutoFit/>
          </a:bodyPr>
          <a:lstStyle/>
          <a:p>
            <a:pPr algn="ctr">
              <a:lnSpc>
                <a:spcPct val="90000"/>
              </a:lnSpc>
              <a:spcBef>
                <a:spcPts val="133"/>
              </a:spcBef>
            </a:pPr>
            <a:r>
              <a:rPr lang="en-GB" sz="800" spc="-30" dirty="0">
                <a:latin typeface="Arial"/>
                <a:cs typeface="Arial"/>
              </a:rPr>
              <a:t>136</a:t>
            </a:r>
          </a:p>
          <a:p>
            <a:pPr algn="ctr">
              <a:lnSpc>
                <a:spcPct val="90000"/>
              </a:lnSpc>
              <a:spcBef>
                <a:spcPts val="133"/>
              </a:spcBef>
            </a:pPr>
            <a:r>
              <a:rPr lang="en-GB" sz="800" spc="-30" dirty="0">
                <a:latin typeface="Arial"/>
                <a:cs typeface="Arial"/>
              </a:rPr>
              <a:t>36</a:t>
            </a:r>
          </a:p>
          <a:p>
            <a:pPr algn="ctr">
              <a:lnSpc>
                <a:spcPct val="90000"/>
              </a:lnSpc>
              <a:spcBef>
                <a:spcPts val="133"/>
              </a:spcBef>
            </a:pPr>
            <a:r>
              <a:rPr lang="en-GB" sz="800" spc="-30" dirty="0">
                <a:latin typeface="Arial"/>
                <a:cs typeface="Arial"/>
              </a:rPr>
              <a:t>28</a:t>
            </a:r>
          </a:p>
        </p:txBody>
      </p:sp>
      <p:sp>
        <p:nvSpPr>
          <p:cNvPr id="192" name="object 34">
            <a:extLst>
              <a:ext uri="{FF2B5EF4-FFF2-40B4-BE49-F238E27FC236}">
                <a16:creationId xmlns="" xmlns:a16="http://schemas.microsoft.com/office/drawing/2014/main" id="{E2FE29B9-CE34-B045-89FB-E4451DD7BEE9}"/>
              </a:ext>
            </a:extLst>
          </p:cNvPr>
          <p:cNvSpPr txBox="1"/>
          <p:nvPr/>
        </p:nvSpPr>
        <p:spPr>
          <a:xfrm>
            <a:off x="7339543" y="4850391"/>
            <a:ext cx="246380" cy="358047"/>
          </a:xfrm>
          <a:prstGeom prst="rect">
            <a:avLst/>
          </a:prstGeom>
        </p:spPr>
        <p:txBody>
          <a:bodyPr vert="horz" wrap="square" lIns="0" tIns="0" rIns="0" bIns="0" rtlCol="0">
            <a:spAutoFit/>
          </a:bodyPr>
          <a:lstStyle/>
          <a:p>
            <a:pPr algn="ctr">
              <a:lnSpc>
                <a:spcPct val="90000"/>
              </a:lnSpc>
              <a:spcBef>
                <a:spcPts val="133"/>
              </a:spcBef>
            </a:pPr>
            <a:r>
              <a:rPr lang="en-GB" sz="800" spc="-30" dirty="0">
                <a:latin typeface="Arial"/>
                <a:cs typeface="Arial"/>
              </a:rPr>
              <a:t>150</a:t>
            </a:r>
          </a:p>
          <a:p>
            <a:pPr algn="ctr">
              <a:lnSpc>
                <a:spcPct val="90000"/>
              </a:lnSpc>
              <a:spcBef>
                <a:spcPts val="133"/>
              </a:spcBef>
            </a:pPr>
            <a:r>
              <a:rPr lang="en-GB" sz="800" spc="-30" dirty="0">
                <a:latin typeface="Arial"/>
                <a:cs typeface="Arial"/>
              </a:rPr>
              <a:t>41</a:t>
            </a:r>
          </a:p>
          <a:p>
            <a:pPr algn="ctr">
              <a:lnSpc>
                <a:spcPct val="90000"/>
              </a:lnSpc>
              <a:spcBef>
                <a:spcPts val="133"/>
              </a:spcBef>
            </a:pPr>
            <a:r>
              <a:rPr lang="en-GB" sz="800" spc="-30" dirty="0">
                <a:latin typeface="Arial"/>
                <a:cs typeface="Arial"/>
              </a:rPr>
              <a:t>33</a:t>
            </a:r>
          </a:p>
        </p:txBody>
      </p:sp>
      <p:sp>
        <p:nvSpPr>
          <p:cNvPr id="193" name="object 34">
            <a:extLst>
              <a:ext uri="{FF2B5EF4-FFF2-40B4-BE49-F238E27FC236}">
                <a16:creationId xmlns="" xmlns:a16="http://schemas.microsoft.com/office/drawing/2014/main" id="{202FBC71-9709-2940-B845-E3F1E90C0EF7}"/>
              </a:ext>
            </a:extLst>
          </p:cNvPr>
          <p:cNvSpPr txBox="1"/>
          <p:nvPr/>
        </p:nvSpPr>
        <p:spPr>
          <a:xfrm>
            <a:off x="5999585" y="4726768"/>
            <a:ext cx="896323" cy="481670"/>
          </a:xfrm>
          <a:prstGeom prst="rect">
            <a:avLst/>
          </a:prstGeom>
        </p:spPr>
        <p:txBody>
          <a:bodyPr vert="horz" wrap="square" lIns="0" tIns="0" rIns="0" bIns="0" rtlCol="0">
            <a:spAutoFit/>
          </a:bodyPr>
          <a:lstStyle/>
          <a:p>
            <a:pPr algn="r">
              <a:lnSpc>
                <a:spcPct val="90000"/>
              </a:lnSpc>
              <a:spcBef>
                <a:spcPts val="133"/>
              </a:spcBef>
            </a:pPr>
            <a:r>
              <a:rPr lang="en-GB" sz="800" b="1" spc="-7" dirty="0">
                <a:latin typeface="Arial"/>
                <a:cs typeface="Arial"/>
              </a:rPr>
              <a:t>No. at risk:</a:t>
            </a:r>
          </a:p>
          <a:p>
            <a:pPr algn="r">
              <a:lnSpc>
                <a:spcPct val="90000"/>
              </a:lnSpc>
              <a:spcBef>
                <a:spcPts val="133"/>
              </a:spcBef>
            </a:pPr>
            <a:r>
              <a:rPr lang="en-GB" sz="800" b="1" spc="-7" dirty="0">
                <a:solidFill>
                  <a:schemeClr val="accent1"/>
                </a:solidFill>
                <a:latin typeface="Arial"/>
                <a:cs typeface="Arial"/>
              </a:rPr>
              <a:t>Olaparib</a:t>
            </a:r>
          </a:p>
          <a:p>
            <a:pPr algn="r">
              <a:lnSpc>
                <a:spcPct val="90000"/>
              </a:lnSpc>
              <a:spcBef>
                <a:spcPts val="133"/>
              </a:spcBef>
            </a:pPr>
            <a:r>
              <a:rPr lang="en-GB" sz="800" b="1" spc="-7" dirty="0">
                <a:solidFill>
                  <a:schemeClr val="tx2"/>
                </a:solidFill>
                <a:latin typeface="Arial"/>
                <a:cs typeface="Arial"/>
              </a:rPr>
              <a:t>Abiraterone</a:t>
            </a:r>
          </a:p>
          <a:p>
            <a:pPr algn="r">
              <a:lnSpc>
                <a:spcPct val="90000"/>
              </a:lnSpc>
              <a:spcBef>
                <a:spcPts val="133"/>
              </a:spcBef>
            </a:pPr>
            <a:r>
              <a:rPr lang="en-GB" sz="800" b="1" spc="-7" dirty="0">
                <a:solidFill>
                  <a:schemeClr val="accent2"/>
                </a:solidFill>
                <a:latin typeface="Arial"/>
                <a:cs typeface="Arial"/>
              </a:rPr>
              <a:t>Enzalutamide</a:t>
            </a:r>
          </a:p>
        </p:txBody>
      </p:sp>
      <p:cxnSp>
        <p:nvCxnSpPr>
          <p:cNvPr id="195" name="Straight Connector 194">
            <a:extLst>
              <a:ext uri="{FF2B5EF4-FFF2-40B4-BE49-F238E27FC236}">
                <a16:creationId xmlns="" xmlns:a16="http://schemas.microsoft.com/office/drawing/2014/main" id="{056849AD-1C6D-274E-A2FE-85B9580A9AF1}"/>
              </a:ext>
            </a:extLst>
          </p:cNvPr>
          <p:cNvCxnSpPr>
            <a:cxnSpLocks/>
          </p:cNvCxnSpPr>
          <p:nvPr/>
        </p:nvCxnSpPr>
        <p:spPr>
          <a:xfrm>
            <a:off x="6932933" y="4245794"/>
            <a:ext cx="411490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96" name="object 47">
            <a:extLst>
              <a:ext uri="{FF2B5EF4-FFF2-40B4-BE49-F238E27FC236}">
                <a16:creationId xmlns="" xmlns:a16="http://schemas.microsoft.com/office/drawing/2014/main" id="{8C967E12-CFCB-F745-99EE-F01DFE92C1D3}"/>
              </a:ext>
            </a:extLst>
          </p:cNvPr>
          <p:cNvSpPr txBox="1"/>
          <p:nvPr/>
        </p:nvSpPr>
        <p:spPr>
          <a:xfrm rot="16200000">
            <a:off x="5483881" y="3137416"/>
            <a:ext cx="2020120" cy="196635"/>
          </a:xfrm>
          <a:prstGeom prst="rect">
            <a:avLst/>
          </a:prstGeom>
        </p:spPr>
        <p:txBody>
          <a:bodyPr vert="horz" wrap="square" lIns="0" tIns="16933" rIns="0" bIns="0" rtlCol="0">
            <a:spAutoFit/>
          </a:bodyPr>
          <a:lstStyle/>
          <a:p>
            <a:pPr marR="36406" algn="ctr">
              <a:lnSpc>
                <a:spcPts val="1367"/>
              </a:lnSpc>
            </a:pPr>
            <a:r>
              <a:rPr lang="en-GB" sz="1200" b="1" dirty="0">
                <a:latin typeface="Arial"/>
                <a:cs typeface="Arial"/>
              </a:rPr>
              <a:t>Probability of OS</a:t>
            </a:r>
            <a:endParaRPr lang="en-GB" sz="1200" dirty="0">
              <a:latin typeface="Arial"/>
              <a:cs typeface="Arial"/>
            </a:endParaRPr>
          </a:p>
        </p:txBody>
      </p:sp>
      <p:sp>
        <p:nvSpPr>
          <p:cNvPr id="198" name="object 34">
            <a:extLst>
              <a:ext uri="{FF2B5EF4-FFF2-40B4-BE49-F238E27FC236}">
                <a16:creationId xmlns="" xmlns:a16="http://schemas.microsoft.com/office/drawing/2014/main" id="{1DDDD7E8-914F-CE4B-AB02-B8AB67363957}"/>
              </a:ext>
            </a:extLst>
          </p:cNvPr>
          <p:cNvSpPr txBox="1"/>
          <p:nvPr/>
        </p:nvSpPr>
        <p:spPr>
          <a:xfrm>
            <a:off x="10709718" y="4319894"/>
            <a:ext cx="246380" cy="153888"/>
          </a:xfrm>
          <a:prstGeom prst="rect">
            <a:avLst/>
          </a:prstGeom>
        </p:spPr>
        <p:txBody>
          <a:bodyPr vert="horz" wrap="square" lIns="0" tIns="0" rIns="0" bIns="0" rtlCol="0">
            <a:spAutoFit/>
          </a:bodyPr>
          <a:lstStyle/>
          <a:p>
            <a:pPr algn="ctr">
              <a:spcBef>
                <a:spcPts val="133"/>
              </a:spcBef>
            </a:pPr>
            <a:r>
              <a:rPr lang="en-GB" sz="1000" spc="-7" dirty="0">
                <a:latin typeface="Arial"/>
                <a:cs typeface="Arial"/>
              </a:rPr>
              <a:t>36</a:t>
            </a:r>
            <a:endParaRPr lang="en-GB" sz="1000" dirty="0">
              <a:latin typeface="Arial"/>
              <a:cs typeface="Arial"/>
            </a:endParaRPr>
          </a:p>
        </p:txBody>
      </p:sp>
      <p:cxnSp>
        <p:nvCxnSpPr>
          <p:cNvPr id="199" name="Straight Connector 198">
            <a:extLst>
              <a:ext uri="{FF2B5EF4-FFF2-40B4-BE49-F238E27FC236}">
                <a16:creationId xmlns="" xmlns:a16="http://schemas.microsoft.com/office/drawing/2014/main" id="{DE01EFD8-D444-C84E-BCD2-F3F82BB7467F}"/>
              </a:ext>
            </a:extLst>
          </p:cNvPr>
          <p:cNvCxnSpPr>
            <a:cxnSpLocks/>
          </p:cNvCxnSpPr>
          <p:nvPr/>
        </p:nvCxnSpPr>
        <p:spPr>
          <a:xfrm rot="16200000">
            <a:off x="10796908" y="428389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201" name="Picture 200">
            <a:extLst>
              <a:ext uri="{FF2B5EF4-FFF2-40B4-BE49-F238E27FC236}">
                <a16:creationId xmlns="" xmlns:a16="http://schemas.microsoft.com/office/drawing/2014/main" id="{1F93D5DE-0CE0-B047-AC27-2D1D1B9E4973}"/>
              </a:ext>
            </a:extLst>
          </p:cNvPr>
          <p:cNvPicPr>
            <a:picLocks noChangeAspect="1"/>
          </p:cNvPicPr>
          <p:nvPr/>
        </p:nvPicPr>
        <p:blipFill>
          <a:blip r:embed="rId3"/>
          <a:stretch>
            <a:fillRect/>
          </a:stretch>
        </p:blipFill>
        <p:spPr>
          <a:xfrm>
            <a:off x="1396124" y="2241575"/>
            <a:ext cx="3251200" cy="1879600"/>
          </a:xfrm>
          <a:prstGeom prst="rect">
            <a:avLst/>
          </a:prstGeom>
        </p:spPr>
      </p:pic>
      <p:pic>
        <p:nvPicPr>
          <p:cNvPr id="203" name="Picture 202">
            <a:extLst>
              <a:ext uri="{FF2B5EF4-FFF2-40B4-BE49-F238E27FC236}">
                <a16:creationId xmlns="" xmlns:a16="http://schemas.microsoft.com/office/drawing/2014/main" id="{64BC002F-1405-D549-AFD5-A083933C4D0D}"/>
              </a:ext>
            </a:extLst>
          </p:cNvPr>
          <p:cNvPicPr>
            <a:picLocks noChangeAspect="1"/>
          </p:cNvPicPr>
          <p:nvPr/>
        </p:nvPicPr>
        <p:blipFill>
          <a:blip r:embed="rId4"/>
          <a:stretch>
            <a:fillRect/>
          </a:stretch>
        </p:blipFill>
        <p:spPr>
          <a:xfrm>
            <a:off x="7032689" y="2251399"/>
            <a:ext cx="3530600" cy="1638300"/>
          </a:xfrm>
          <a:prstGeom prst="rect">
            <a:avLst/>
          </a:prstGeom>
        </p:spPr>
      </p:pic>
      <p:graphicFrame>
        <p:nvGraphicFramePr>
          <p:cNvPr id="110" name="Table 109">
            <a:extLst>
              <a:ext uri="{FF2B5EF4-FFF2-40B4-BE49-F238E27FC236}">
                <a16:creationId xmlns="" xmlns:a16="http://schemas.microsoft.com/office/drawing/2014/main" id="{B90A558F-AADE-D443-8E72-1C154EC953D3}"/>
              </a:ext>
            </a:extLst>
          </p:cNvPr>
          <p:cNvGraphicFramePr>
            <a:graphicFrameLocks noGrp="1"/>
          </p:cNvGraphicFramePr>
          <p:nvPr>
            <p:extLst>
              <p:ext uri="{D42A27DB-BD31-4B8C-83A1-F6EECF244321}">
                <p14:modId xmlns:p14="http://schemas.microsoft.com/office/powerpoint/2010/main" val="3030748833"/>
              </p:ext>
            </p:extLst>
          </p:nvPr>
        </p:nvGraphicFramePr>
        <p:xfrm>
          <a:off x="2480310" y="1860550"/>
          <a:ext cx="3462103" cy="793800"/>
        </p:xfrm>
        <a:graphic>
          <a:graphicData uri="http://schemas.openxmlformats.org/drawingml/2006/table">
            <a:tbl>
              <a:tblPr firstRow="1" bandRow="1">
                <a:tableStyleId>{5C22544A-7EE6-4342-B048-85BDC9FD1C3A}</a:tableStyleId>
              </a:tblPr>
              <a:tblGrid>
                <a:gridCol w="1644477">
                  <a:extLst>
                    <a:ext uri="{9D8B030D-6E8A-4147-A177-3AD203B41FA5}">
                      <a16:colId xmlns="" xmlns:a16="http://schemas.microsoft.com/office/drawing/2014/main" val="1256442069"/>
                    </a:ext>
                  </a:extLst>
                </a:gridCol>
                <a:gridCol w="490874">
                  <a:extLst>
                    <a:ext uri="{9D8B030D-6E8A-4147-A177-3AD203B41FA5}">
                      <a16:colId xmlns="" xmlns:a16="http://schemas.microsoft.com/office/drawing/2014/main" val="3362937906"/>
                    </a:ext>
                  </a:extLst>
                </a:gridCol>
                <a:gridCol w="663376">
                  <a:extLst>
                    <a:ext uri="{9D8B030D-6E8A-4147-A177-3AD203B41FA5}">
                      <a16:colId xmlns="" xmlns:a16="http://schemas.microsoft.com/office/drawing/2014/main" val="3272691983"/>
                    </a:ext>
                  </a:extLst>
                </a:gridCol>
                <a:gridCol w="663376">
                  <a:extLst>
                    <a:ext uri="{9D8B030D-6E8A-4147-A177-3AD203B41FA5}">
                      <a16:colId xmlns="" xmlns:a16="http://schemas.microsoft.com/office/drawing/2014/main" val="957013494"/>
                    </a:ext>
                  </a:extLst>
                </a:gridCol>
              </a:tblGrid>
              <a:tr h="172446">
                <a:tc>
                  <a:txBody>
                    <a:bodyPr/>
                    <a:lstStyle/>
                    <a:p>
                      <a:pPr>
                        <a:lnSpc>
                          <a:spcPct val="90000"/>
                        </a:lnSpc>
                      </a:pPr>
                      <a:endParaRPr lang="en-US" sz="1000" dirty="0">
                        <a:latin typeface="Arial" panose="020B0604020202020204" pitchFamily="34" charset="0"/>
                        <a:cs typeface="Arial" panose="020B0604020202020204" pitchFamily="34" charset="0"/>
                      </a:endParaRPr>
                    </a:p>
                  </a:txBody>
                  <a:tcPr marT="36000" anchor="ctr">
                    <a:noFill/>
                  </a:tcPr>
                </a:tc>
                <a:tc>
                  <a:txBody>
                    <a:bodyPr/>
                    <a:lstStyle/>
                    <a:p>
                      <a:pPr algn="ctr">
                        <a:lnSpc>
                          <a:spcPct val="90000"/>
                        </a:lnSpc>
                      </a:pPr>
                      <a:r>
                        <a:rPr lang="en-US" sz="1000" dirty="0">
                          <a:latin typeface="Arial" panose="020B0604020202020204" pitchFamily="34" charset="0"/>
                          <a:cs typeface="Arial" panose="020B0604020202020204" pitchFamily="34" charset="0"/>
                        </a:rPr>
                        <a:t>Ola</a:t>
                      </a:r>
                    </a:p>
                  </a:txBody>
                  <a:tcPr marT="36000" anchor="ctr">
                    <a:solidFill>
                      <a:schemeClr val="accent1"/>
                    </a:solidFill>
                  </a:tcPr>
                </a:tc>
                <a:tc>
                  <a:txBody>
                    <a:bodyPr/>
                    <a:lstStyle/>
                    <a:p>
                      <a:pPr algn="ctr">
                        <a:lnSpc>
                          <a:spcPct val="90000"/>
                        </a:lnSpc>
                      </a:pPr>
                      <a:r>
                        <a:rPr lang="en-US" sz="1000" dirty="0">
                          <a:latin typeface="Arial" panose="020B0604020202020204" pitchFamily="34" charset="0"/>
                          <a:cs typeface="Arial" panose="020B0604020202020204" pitchFamily="34" charset="0"/>
                        </a:rPr>
                        <a:t>Abi</a:t>
                      </a:r>
                      <a:endParaRPr lang="en-US" sz="1000" dirty="0">
                        <a:solidFill>
                          <a:schemeClr val="bg1"/>
                        </a:solidFill>
                        <a:latin typeface="Arial" panose="020B0604020202020204" pitchFamily="34" charset="0"/>
                        <a:cs typeface="Arial" panose="020B0604020202020204" pitchFamily="34" charset="0"/>
                      </a:endParaRPr>
                    </a:p>
                  </a:txBody>
                  <a:tcPr marT="36000" anchor="ctr">
                    <a:solidFill>
                      <a:schemeClr val="tx2"/>
                    </a:solidFill>
                  </a:tcPr>
                </a:tc>
                <a:tc>
                  <a:txBody>
                    <a:bodyPr/>
                    <a:lstStyle/>
                    <a:p>
                      <a:pPr algn="ctr">
                        <a:lnSpc>
                          <a:spcPct val="90000"/>
                        </a:lnSpc>
                      </a:pPr>
                      <a:r>
                        <a:rPr lang="en-US" sz="1000" dirty="0">
                          <a:solidFill>
                            <a:schemeClr val="bg1"/>
                          </a:solidFill>
                          <a:latin typeface="Arial" panose="020B0604020202020204" pitchFamily="34" charset="0"/>
                          <a:cs typeface="Arial" panose="020B0604020202020204" pitchFamily="34" charset="0"/>
                        </a:rPr>
                        <a:t>Enza</a:t>
                      </a:r>
                    </a:p>
                  </a:txBody>
                  <a:tcPr marT="36000" anchor="ctr">
                    <a:solidFill>
                      <a:schemeClr val="accent2"/>
                    </a:solidFill>
                  </a:tcPr>
                </a:tc>
                <a:extLst>
                  <a:ext uri="{0D108BD9-81ED-4DB2-BD59-A6C34878D82A}">
                    <a16:rowId xmlns="" xmlns:a16="http://schemas.microsoft.com/office/drawing/2014/main" val="2665337196"/>
                  </a:ext>
                </a:extLst>
              </a:tr>
              <a:tr h="172446">
                <a:tc>
                  <a:txBody>
                    <a:bodyPr/>
                    <a:lstStyle/>
                    <a:p>
                      <a:pPr>
                        <a:lnSpc>
                          <a:spcPct val="90000"/>
                        </a:lnSpc>
                      </a:pPr>
                      <a:r>
                        <a:rPr lang="en-US" sz="1000" b="1" dirty="0">
                          <a:latin typeface="Arial" panose="020B0604020202020204" pitchFamily="34" charset="0"/>
                          <a:cs typeface="Arial" panose="020B0604020202020204" pitchFamily="34" charset="0"/>
                        </a:rPr>
                        <a:t>Median rPFS (months)</a:t>
                      </a:r>
                    </a:p>
                  </a:txBody>
                  <a:tcPr marT="36000" anchor="ctr"/>
                </a:tc>
                <a:tc>
                  <a:txBody>
                    <a:bodyPr/>
                    <a:lstStyle/>
                    <a:p>
                      <a:pPr algn="ctr">
                        <a:lnSpc>
                          <a:spcPct val="90000"/>
                        </a:lnSpc>
                      </a:pPr>
                      <a:r>
                        <a:rPr lang="en-US" sz="1000" b="0" dirty="0">
                          <a:latin typeface="Arial" panose="020B0604020202020204" pitchFamily="34" charset="0"/>
                          <a:cs typeface="Arial" panose="020B0604020202020204" pitchFamily="34" charset="0"/>
                        </a:rPr>
                        <a:t>7.4</a:t>
                      </a:r>
                    </a:p>
                  </a:txBody>
                  <a:tcPr marL="0" marR="0" marT="36000" anchor="ctr"/>
                </a:tc>
                <a:tc>
                  <a:txBody>
                    <a:bodyPr/>
                    <a:lstStyle/>
                    <a:p>
                      <a:pPr algn="ctr">
                        <a:lnSpc>
                          <a:spcPct val="90000"/>
                        </a:lnSpc>
                      </a:pPr>
                      <a:r>
                        <a:rPr lang="en-US" sz="1000" b="0" dirty="0">
                          <a:latin typeface="Arial" panose="020B0604020202020204" pitchFamily="34" charset="0"/>
                          <a:cs typeface="Arial" panose="020B0604020202020204" pitchFamily="34" charset="0"/>
                        </a:rPr>
                        <a:t>3.5</a:t>
                      </a:r>
                    </a:p>
                  </a:txBody>
                  <a:tcPr marL="0" marR="0" marT="36000" anchor="ctr"/>
                </a:tc>
                <a:tc>
                  <a:txBody>
                    <a:bodyPr/>
                    <a:lstStyle/>
                    <a:p>
                      <a:pPr algn="ctr">
                        <a:lnSpc>
                          <a:spcPct val="90000"/>
                        </a:lnSpc>
                      </a:pPr>
                      <a:r>
                        <a:rPr lang="en-US" sz="1000" b="0" dirty="0">
                          <a:latin typeface="Arial" panose="020B0604020202020204" pitchFamily="34" charset="0"/>
                          <a:cs typeface="Arial" panose="020B0604020202020204" pitchFamily="34" charset="0"/>
                        </a:rPr>
                        <a:t>3.6</a:t>
                      </a:r>
                    </a:p>
                  </a:txBody>
                  <a:tcPr marL="0" marR="0" marT="36000" anchor="ctr"/>
                </a:tc>
                <a:extLst>
                  <a:ext uri="{0D108BD9-81ED-4DB2-BD59-A6C34878D82A}">
                    <a16:rowId xmlns="" xmlns:a16="http://schemas.microsoft.com/office/drawing/2014/main" val="3233098540"/>
                  </a:ext>
                </a:extLst>
              </a:tr>
              <a:tr h="280509">
                <a:tc>
                  <a:txBody>
                    <a:bodyPr/>
                    <a:lstStyle/>
                    <a:p>
                      <a:pPr>
                        <a:lnSpc>
                          <a:spcPct val="90000"/>
                        </a:lnSpc>
                      </a:pPr>
                      <a:r>
                        <a:rPr lang="en-US" sz="1000" b="1" dirty="0">
                          <a:latin typeface="Arial" panose="020B0604020202020204" pitchFamily="34" charset="0"/>
                          <a:cs typeface="Arial" panose="020B0604020202020204" pitchFamily="34" charset="0"/>
                        </a:rPr>
                        <a:t>HR (95% CI)</a:t>
                      </a:r>
                    </a:p>
                  </a:txBody>
                  <a:tcPr marT="36000" anchor="ctr">
                    <a:lnB w="12700" cmpd="sng">
                      <a:noFill/>
                    </a:lnB>
                  </a:tcPr>
                </a:tc>
                <a:tc>
                  <a:txBody>
                    <a:bodyPr/>
                    <a:lstStyle/>
                    <a:p>
                      <a:pPr algn="ctr">
                        <a:lnSpc>
                          <a:spcPct val="90000"/>
                        </a:lnSpc>
                      </a:pPr>
                      <a:endParaRPr lang="en-US" sz="1000" dirty="0">
                        <a:latin typeface="Arial" panose="020B0604020202020204" pitchFamily="34" charset="0"/>
                        <a:cs typeface="Arial" panose="020B0604020202020204" pitchFamily="34" charset="0"/>
                      </a:endParaRPr>
                    </a:p>
                  </a:txBody>
                  <a:tcPr marL="0" marR="0" marT="36000" anchor="ctr">
                    <a:lnB w="12700" cmpd="sng">
                      <a:noFill/>
                    </a:lnB>
                  </a:tcPr>
                </a:tc>
                <a:tc>
                  <a:txBody>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lang="en-US" sz="1000" b="1" dirty="0">
                          <a:latin typeface="Arial" panose="020B0604020202020204" pitchFamily="34" charset="0"/>
                          <a:cs typeface="Arial" panose="020B0604020202020204" pitchFamily="34" charset="0"/>
                        </a:rPr>
                        <a:t>0.35</a:t>
                      </a:r>
                      <a:r>
                        <a:rPr lang="en-US" sz="1000" dirty="0">
                          <a:latin typeface="Arial" panose="020B0604020202020204" pitchFamily="34" charset="0"/>
                          <a:cs typeface="Arial" panose="020B0604020202020204" pitchFamily="34" charset="0"/>
                        </a:rPr>
                        <a:t/>
                      </a:r>
                      <a:br>
                        <a:rPr lang="en-US" sz="1000" dirty="0">
                          <a:latin typeface="Arial" panose="020B0604020202020204" pitchFamily="34" charset="0"/>
                          <a:cs typeface="Arial" panose="020B0604020202020204" pitchFamily="34" charset="0"/>
                        </a:rPr>
                      </a:br>
                      <a:r>
                        <a:rPr lang="en-US" sz="1000" dirty="0">
                          <a:latin typeface="Arial" panose="020B0604020202020204" pitchFamily="34" charset="0"/>
                          <a:cs typeface="Arial" panose="020B0604020202020204" pitchFamily="34" charset="0"/>
                        </a:rPr>
                        <a:t>(0.24-0.51)</a:t>
                      </a:r>
                    </a:p>
                  </a:txBody>
                  <a:tcPr marL="0" marR="0" marT="36000" anchor="ctr">
                    <a:lnB w="12700" cmpd="sng">
                      <a:noFill/>
                    </a:lnB>
                  </a:tcPr>
                </a:tc>
                <a:tc>
                  <a:txBody>
                    <a:bodyPr/>
                    <a:lstStyle/>
                    <a:p>
                      <a:pPr algn="ctr">
                        <a:lnSpc>
                          <a:spcPct val="90000"/>
                        </a:lnSpc>
                      </a:pPr>
                      <a:r>
                        <a:rPr lang="en-US" sz="1000" b="1" dirty="0">
                          <a:latin typeface="Arial" panose="020B0604020202020204" pitchFamily="34" charset="0"/>
                          <a:cs typeface="Arial" panose="020B0604020202020204" pitchFamily="34" charset="0"/>
                        </a:rPr>
                        <a:t>0.33</a:t>
                      </a:r>
                      <a:r>
                        <a:rPr lang="en-US" sz="1000" dirty="0">
                          <a:latin typeface="Arial" panose="020B0604020202020204" pitchFamily="34" charset="0"/>
                          <a:cs typeface="Arial" panose="020B0604020202020204" pitchFamily="34" charset="0"/>
                        </a:rPr>
                        <a:t/>
                      </a:r>
                      <a:br>
                        <a:rPr lang="en-US" sz="1000" dirty="0">
                          <a:latin typeface="Arial" panose="020B0604020202020204" pitchFamily="34" charset="0"/>
                          <a:cs typeface="Arial" panose="020B0604020202020204" pitchFamily="34" charset="0"/>
                        </a:rPr>
                      </a:br>
                      <a:r>
                        <a:rPr lang="en-US" sz="1000" dirty="0">
                          <a:latin typeface="Arial" panose="020B0604020202020204" pitchFamily="34" charset="0"/>
                          <a:cs typeface="Arial" panose="020B0604020202020204" pitchFamily="34" charset="0"/>
                        </a:rPr>
                        <a:t>(0.21-0.52)</a:t>
                      </a:r>
                    </a:p>
                  </a:txBody>
                  <a:tcPr marL="0" marR="0" marT="36000" anchor="ctr">
                    <a:lnB w="12700" cmpd="sng">
                      <a:noFill/>
                    </a:lnB>
                  </a:tcPr>
                </a:tc>
                <a:extLst>
                  <a:ext uri="{0D108BD9-81ED-4DB2-BD59-A6C34878D82A}">
                    <a16:rowId xmlns="" xmlns:a16="http://schemas.microsoft.com/office/drawing/2014/main" val="3710605782"/>
                  </a:ext>
                </a:extLst>
              </a:tr>
            </a:tbl>
          </a:graphicData>
        </a:graphic>
      </p:graphicFrame>
      <p:graphicFrame>
        <p:nvGraphicFramePr>
          <p:cNvPr id="197" name="Table 196">
            <a:extLst>
              <a:ext uri="{FF2B5EF4-FFF2-40B4-BE49-F238E27FC236}">
                <a16:creationId xmlns="" xmlns:a16="http://schemas.microsoft.com/office/drawing/2014/main" id="{F9A1A22E-7304-2E4C-987E-F1F66F71F4FE}"/>
              </a:ext>
            </a:extLst>
          </p:cNvPr>
          <p:cNvGraphicFramePr>
            <a:graphicFrameLocks noGrp="1"/>
          </p:cNvGraphicFramePr>
          <p:nvPr>
            <p:extLst>
              <p:ext uri="{D42A27DB-BD31-4B8C-83A1-F6EECF244321}">
                <p14:modId xmlns:p14="http://schemas.microsoft.com/office/powerpoint/2010/main" val="1858766160"/>
              </p:ext>
            </p:extLst>
          </p:nvPr>
        </p:nvGraphicFramePr>
        <p:xfrm>
          <a:off x="8331200" y="1860550"/>
          <a:ext cx="3238861" cy="793800"/>
        </p:xfrm>
        <a:graphic>
          <a:graphicData uri="http://schemas.openxmlformats.org/drawingml/2006/table">
            <a:tbl>
              <a:tblPr firstRow="1" bandRow="1">
                <a:tableStyleId>{5C22544A-7EE6-4342-B048-85BDC9FD1C3A}</a:tableStyleId>
              </a:tblPr>
              <a:tblGrid>
                <a:gridCol w="1421235">
                  <a:extLst>
                    <a:ext uri="{9D8B030D-6E8A-4147-A177-3AD203B41FA5}">
                      <a16:colId xmlns="" xmlns:a16="http://schemas.microsoft.com/office/drawing/2014/main" val="1256442069"/>
                    </a:ext>
                  </a:extLst>
                </a:gridCol>
                <a:gridCol w="490874">
                  <a:extLst>
                    <a:ext uri="{9D8B030D-6E8A-4147-A177-3AD203B41FA5}">
                      <a16:colId xmlns="" xmlns:a16="http://schemas.microsoft.com/office/drawing/2014/main" val="3362937906"/>
                    </a:ext>
                  </a:extLst>
                </a:gridCol>
                <a:gridCol w="663376">
                  <a:extLst>
                    <a:ext uri="{9D8B030D-6E8A-4147-A177-3AD203B41FA5}">
                      <a16:colId xmlns="" xmlns:a16="http://schemas.microsoft.com/office/drawing/2014/main" val="3272691983"/>
                    </a:ext>
                  </a:extLst>
                </a:gridCol>
                <a:gridCol w="663376">
                  <a:extLst>
                    <a:ext uri="{9D8B030D-6E8A-4147-A177-3AD203B41FA5}">
                      <a16:colId xmlns="" xmlns:a16="http://schemas.microsoft.com/office/drawing/2014/main" val="957013494"/>
                    </a:ext>
                  </a:extLst>
                </a:gridCol>
              </a:tblGrid>
              <a:tr h="172446">
                <a:tc>
                  <a:txBody>
                    <a:bodyPr/>
                    <a:lstStyle/>
                    <a:p>
                      <a:pPr>
                        <a:lnSpc>
                          <a:spcPct val="90000"/>
                        </a:lnSpc>
                      </a:pPr>
                      <a:endParaRPr lang="en-US" sz="1000" b="1" dirty="0">
                        <a:latin typeface="Arial" panose="020B0604020202020204" pitchFamily="34" charset="0"/>
                        <a:cs typeface="Arial" panose="020B0604020202020204" pitchFamily="34" charset="0"/>
                      </a:endParaRPr>
                    </a:p>
                  </a:txBody>
                  <a:tcPr marT="36000" anchor="ctr">
                    <a:noFill/>
                  </a:tcPr>
                </a:tc>
                <a:tc>
                  <a:txBody>
                    <a:bodyPr/>
                    <a:lstStyle/>
                    <a:p>
                      <a:pPr algn="ctr">
                        <a:lnSpc>
                          <a:spcPct val="90000"/>
                        </a:lnSpc>
                      </a:pPr>
                      <a:r>
                        <a:rPr lang="en-US" sz="1000" b="1" dirty="0">
                          <a:latin typeface="Arial" panose="020B0604020202020204" pitchFamily="34" charset="0"/>
                          <a:cs typeface="Arial" panose="020B0604020202020204" pitchFamily="34" charset="0"/>
                        </a:rPr>
                        <a:t>Ola</a:t>
                      </a:r>
                    </a:p>
                  </a:txBody>
                  <a:tcPr marT="36000" anchor="ctr">
                    <a:solidFill>
                      <a:schemeClr val="accent1"/>
                    </a:solidFill>
                  </a:tcPr>
                </a:tc>
                <a:tc>
                  <a:txBody>
                    <a:bodyPr/>
                    <a:lstStyle/>
                    <a:p>
                      <a:pPr algn="ctr">
                        <a:lnSpc>
                          <a:spcPct val="90000"/>
                        </a:lnSpc>
                      </a:pPr>
                      <a:r>
                        <a:rPr lang="en-US" sz="1000" b="1" dirty="0">
                          <a:latin typeface="Arial" panose="020B0604020202020204" pitchFamily="34" charset="0"/>
                          <a:cs typeface="Arial" panose="020B0604020202020204" pitchFamily="34" charset="0"/>
                        </a:rPr>
                        <a:t>Abi</a:t>
                      </a:r>
                      <a:endParaRPr lang="en-US" sz="1000" b="1" dirty="0">
                        <a:solidFill>
                          <a:schemeClr val="bg1"/>
                        </a:solidFill>
                        <a:latin typeface="Arial" panose="020B0604020202020204" pitchFamily="34" charset="0"/>
                        <a:cs typeface="Arial" panose="020B0604020202020204" pitchFamily="34" charset="0"/>
                      </a:endParaRPr>
                    </a:p>
                  </a:txBody>
                  <a:tcPr marT="36000" anchor="ctr">
                    <a:solidFill>
                      <a:schemeClr val="tx2"/>
                    </a:solidFill>
                  </a:tcPr>
                </a:tc>
                <a:tc>
                  <a:txBody>
                    <a:bodyPr/>
                    <a:lstStyle/>
                    <a:p>
                      <a:pPr algn="ctr">
                        <a:lnSpc>
                          <a:spcPct val="90000"/>
                        </a:lnSpc>
                      </a:pPr>
                      <a:r>
                        <a:rPr lang="en-US" sz="1000" b="1" dirty="0">
                          <a:solidFill>
                            <a:schemeClr val="bg1"/>
                          </a:solidFill>
                          <a:latin typeface="Arial" panose="020B0604020202020204" pitchFamily="34" charset="0"/>
                          <a:cs typeface="Arial" panose="020B0604020202020204" pitchFamily="34" charset="0"/>
                        </a:rPr>
                        <a:t>Enza</a:t>
                      </a:r>
                    </a:p>
                  </a:txBody>
                  <a:tcPr marT="36000" anchor="ctr">
                    <a:solidFill>
                      <a:schemeClr val="accent2"/>
                    </a:solidFill>
                  </a:tcPr>
                </a:tc>
                <a:extLst>
                  <a:ext uri="{0D108BD9-81ED-4DB2-BD59-A6C34878D82A}">
                    <a16:rowId xmlns="" xmlns:a16="http://schemas.microsoft.com/office/drawing/2014/main" val="2665337196"/>
                  </a:ext>
                </a:extLst>
              </a:tr>
              <a:tr h="172446">
                <a:tc>
                  <a:txBody>
                    <a:bodyPr/>
                    <a:lstStyle/>
                    <a:p>
                      <a:pPr>
                        <a:lnSpc>
                          <a:spcPct val="90000"/>
                        </a:lnSpc>
                      </a:pPr>
                      <a:r>
                        <a:rPr lang="en-US" sz="1000" b="1" dirty="0">
                          <a:latin typeface="Arial" panose="020B0604020202020204" pitchFamily="34" charset="0"/>
                          <a:cs typeface="Arial" panose="020B0604020202020204" pitchFamily="34" charset="0"/>
                        </a:rPr>
                        <a:t>Median OS (months)</a:t>
                      </a:r>
                    </a:p>
                  </a:txBody>
                  <a:tcPr marT="36000" anchor="ctr"/>
                </a:tc>
                <a:tc>
                  <a:txBody>
                    <a:bodyPr/>
                    <a:lstStyle/>
                    <a:p>
                      <a:pPr algn="ctr">
                        <a:lnSpc>
                          <a:spcPct val="90000"/>
                        </a:lnSpc>
                      </a:pPr>
                      <a:r>
                        <a:rPr lang="en-US" sz="1000" b="1" dirty="0">
                          <a:latin typeface="Arial" panose="020B0604020202020204" pitchFamily="34" charset="0"/>
                          <a:cs typeface="Arial" panose="020B0604020202020204" pitchFamily="34" charset="0"/>
                        </a:rPr>
                        <a:t>19.1</a:t>
                      </a:r>
                    </a:p>
                  </a:txBody>
                  <a:tcPr marL="0" marR="0" marT="36000" anchor="ctr"/>
                </a:tc>
                <a:tc>
                  <a:txBody>
                    <a:bodyPr/>
                    <a:lstStyle/>
                    <a:p>
                      <a:pPr algn="ctr">
                        <a:lnSpc>
                          <a:spcPct val="90000"/>
                        </a:lnSpc>
                      </a:pPr>
                      <a:r>
                        <a:rPr lang="en-US" sz="1000" b="1" dirty="0">
                          <a:latin typeface="Arial" panose="020B0604020202020204" pitchFamily="34" charset="0"/>
                          <a:cs typeface="Arial" panose="020B0604020202020204" pitchFamily="34" charset="0"/>
                        </a:rPr>
                        <a:t>14.5</a:t>
                      </a:r>
                    </a:p>
                  </a:txBody>
                  <a:tcPr marL="0" marR="0" marT="36000" anchor="ctr"/>
                </a:tc>
                <a:tc>
                  <a:txBody>
                    <a:bodyPr/>
                    <a:lstStyle/>
                    <a:p>
                      <a:pPr algn="ctr">
                        <a:lnSpc>
                          <a:spcPct val="90000"/>
                        </a:lnSpc>
                      </a:pPr>
                      <a:r>
                        <a:rPr lang="en-US" sz="1000" b="1" dirty="0">
                          <a:latin typeface="Arial" panose="020B0604020202020204" pitchFamily="34" charset="0"/>
                          <a:cs typeface="Arial" panose="020B0604020202020204" pitchFamily="34" charset="0"/>
                        </a:rPr>
                        <a:t>14.9</a:t>
                      </a:r>
                    </a:p>
                  </a:txBody>
                  <a:tcPr marL="0" marR="0" marT="36000" anchor="ctr"/>
                </a:tc>
                <a:extLst>
                  <a:ext uri="{0D108BD9-81ED-4DB2-BD59-A6C34878D82A}">
                    <a16:rowId xmlns="" xmlns:a16="http://schemas.microsoft.com/office/drawing/2014/main" val="3233098540"/>
                  </a:ext>
                </a:extLst>
              </a:tr>
              <a:tr h="280509">
                <a:tc>
                  <a:txBody>
                    <a:bodyPr/>
                    <a:lstStyle/>
                    <a:p>
                      <a:pPr>
                        <a:lnSpc>
                          <a:spcPct val="90000"/>
                        </a:lnSpc>
                      </a:pPr>
                      <a:r>
                        <a:rPr lang="en-US" sz="1000" b="1" dirty="0">
                          <a:latin typeface="Arial" panose="020B0604020202020204" pitchFamily="34" charset="0"/>
                          <a:cs typeface="Arial" panose="020B0604020202020204" pitchFamily="34" charset="0"/>
                        </a:rPr>
                        <a:t>HR (95% CI)</a:t>
                      </a:r>
                    </a:p>
                  </a:txBody>
                  <a:tcPr marT="36000" anchor="ctr">
                    <a:lnB w="12700" cmpd="sng">
                      <a:noFill/>
                    </a:lnB>
                  </a:tcPr>
                </a:tc>
                <a:tc>
                  <a:txBody>
                    <a:bodyPr/>
                    <a:lstStyle/>
                    <a:p>
                      <a:pPr algn="ctr">
                        <a:lnSpc>
                          <a:spcPct val="90000"/>
                        </a:lnSpc>
                      </a:pPr>
                      <a:endParaRPr lang="en-US" sz="1000" b="1" dirty="0">
                        <a:latin typeface="Arial" panose="020B0604020202020204" pitchFamily="34" charset="0"/>
                        <a:cs typeface="Arial" panose="020B0604020202020204" pitchFamily="34" charset="0"/>
                      </a:endParaRPr>
                    </a:p>
                  </a:txBody>
                  <a:tcPr marL="0" marR="0" marT="36000" anchor="ctr">
                    <a:lnB w="12700" cmpd="sng">
                      <a:noFill/>
                    </a:lnB>
                  </a:tcPr>
                </a:tc>
                <a:tc>
                  <a:txBody>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lang="en-US" sz="1000" b="1" dirty="0">
                          <a:latin typeface="Arial" panose="020B0604020202020204" pitchFamily="34" charset="0"/>
                          <a:cs typeface="Arial" panose="020B0604020202020204" pitchFamily="34" charset="0"/>
                        </a:rPr>
                        <a:t>0.72</a:t>
                      </a:r>
                      <a:br>
                        <a:rPr lang="en-US" sz="1000" b="1" dirty="0">
                          <a:latin typeface="Arial" panose="020B0604020202020204" pitchFamily="34" charset="0"/>
                          <a:cs typeface="Arial" panose="020B0604020202020204" pitchFamily="34" charset="0"/>
                        </a:rPr>
                      </a:br>
                      <a:r>
                        <a:rPr lang="en-US" sz="1000" b="1" dirty="0">
                          <a:latin typeface="Arial" panose="020B0604020202020204" pitchFamily="34" charset="0"/>
                          <a:cs typeface="Arial" panose="020B0604020202020204" pitchFamily="34" charset="0"/>
                        </a:rPr>
                        <a:t>(0.48-1.11)</a:t>
                      </a:r>
                    </a:p>
                  </a:txBody>
                  <a:tcPr marL="0" marR="0" marT="36000" anchor="ctr">
                    <a:lnB w="12700" cmpd="sng">
                      <a:noFill/>
                    </a:lnB>
                  </a:tcPr>
                </a:tc>
                <a:tc>
                  <a:txBody>
                    <a:bodyPr/>
                    <a:lstStyle/>
                    <a:p>
                      <a:pPr algn="ctr">
                        <a:lnSpc>
                          <a:spcPct val="90000"/>
                        </a:lnSpc>
                      </a:pPr>
                      <a:r>
                        <a:rPr lang="en-US" sz="1000" b="1" dirty="0">
                          <a:latin typeface="Arial" panose="020B0604020202020204" pitchFamily="34" charset="0"/>
                          <a:cs typeface="Arial" panose="020B0604020202020204" pitchFamily="34" charset="0"/>
                        </a:rPr>
                        <a:t>0.65</a:t>
                      </a:r>
                      <a:br>
                        <a:rPr lang="en-US" sz="1000" b="1" dirty="0">
                          <a:latin typeface="Arial" panose="020B0604020202020204" pitchFamily="34" charset="0"/>
                          <a:cs typeface="Arial" panose="020B0604020202020204" pitchFamily="34" charset="0"/>
                        </a:rPr>
                      </a:br>
                      <a:r>
                        <a:rPr lang="en-US" sz="1000" b="1" dirty="0">
                          <a:latin typeface="Arial" panose="020B0604020202020204" pitchFamily="34" charset="0"/>
                          <a:cs typeface="Arial" panose="020B0604020202020204" pitchFamily="34" charset="0"/>
                        </a:rPr>
                        <a:t>(0.43-1.03)</a:t>
                      </a:r>
                    </a:p>
                  </a:txBody>
                  <a:tcPr marL="0" marR="0" marT="36000" anchor="ctr">
                    <a:lnB w="12700" cmpd="sng">
                      <a:noFill/>
                    </a:lnB>
                  </a:tcPr>
                </a:tc>
                <a:extLst>
                  <a:ext uri="{0D108BD9-81ED-4DB2-BD59-A6C34878D82A}">
                    <a16:rowId xmlns="" xmlns:a16="http://schemas.microsoft.com/office/drawing/2014/main" val="3710605782"/>
                  </a:ext>
                </a:extLst>
              </a:tr>
            </a:tbl>
          </a:graphicData>
        </a:graphic>
      </p:graphicFrame>
      <p:sp>
        <p:nvSpPr>
          <p:cNvPr id="6" name="Content Placeholder 8">
            <a:extLst>
              <a:ext uri="{FF2B5EF4-FFF2-40B4-BE49-F238E27FC236}">
                <a16:creationId xmlns="" xmlns:a16="http://schemas.microsoft.com/office/drawing/2014/main" id="{AE06A260-4813-C6F0-03DD-0734391B78AC}"/>
              </a:ext>
            </a:extLst>
          </p:cNvPr>
          <p:cNvSpPr txBox="1">
            <a:spLocks/>
          </p:cNvSpPr>
          <p:nvPr/>
        </p:nvSpPr>
        <p:spPr>
          <a:xfrm>
            <a:off x="620184" y="6356351"/>
            <a:ext cx="10044000" cy="365125"/>
          </a:xfrm>
          <a:prstGeom prst="rect">
            <a:avLst/>
          </a:prstGeom>
        </p:spPr>
        <p:txBody>
          <a:bodyPr vert="horz" lIns="0" tIns="0" rIns="0" bIns="0" rtlCol="0" anchor="ctr" anchorCtr="0">
            <a:noAutofit/>
          </a:bodyPr>
          <a:lstStyle>
            <a:lvl1pPr marL="0" indent="0" algn="l" defTabSz="457200" rtl="0" eaLnBrk="1" latinLnBrk="0" hangingPunct="1">
              <a:spcBef>
                <a:spcPts val="200"/>
              </a:spcBef>
              <a:buClr>
                <a:schemeClr val="accent1"/>
              </a:buClr>
              <a:buFont typeface="Arial"/>
              <a:buNone/>
              <a:defRPr sz="1000" b="0" i="0" kern="1200" spc="-30" baseline="0">
                <a:solidFill>
                  <a:srgbClr val="5D8298"/>
                </a:solidFill>
                <a:latin typeface="Arial" panose="020B0604020202020204" pitchFamily="34" charset="0"/>
                <a:ea typeface="+mn-ea"/>
                <a:cs typeface="Arial" panose="020B0604020202020204" pitchFamily="34" charset="0"/>
              </a:defRPr>
            </a:lvl1pPr>
            <a:lvl2pPr marL="457200" indent="0" algn="l" defTabSz="457200" rtl="0" eaLnBrk="1" latinLnBrk="0" hangingPunct="1">
              <a:spcBef>
                <a:spcPts val="600"/>
              </a:spcBef>
              <a:buClr>
                <a:schemeClr val="accent1"/>
              </a:buClr>
              <a:buFont typeface="Lucida Grande"/>
              <a:buNone/>
              <a:defRPr sz="1200" b="0" i="0" kern="1200">
                <a:solidFill>
                  <a:srgbClr val="5D8298"/>
                </a:solidFill>
                <a:latin typeface="PT Sans Narrow"/>
                <a:ea typeface="+mn-ea"/>
                <a:cs typeface="PT Sans Narrow"/>
              </a:defRPr>
            </a:lvl2pPr>
            <a:lvl3pPr marL="914400" indent="0" algn="l" defTabSz="457200" rtl="0" eaLnBrk="1" latinLnBrk="0" hangingPunct="1">
              <a:spcBef>
                <a:spcPts val="400"/>
              </a:spcBef>
              <a:buClr>
                <a:schemeClr val="accent1"/>
              </a:buClr>
              <a:buFont typeface="Arial"/>
              <a:buNone/>
              <a:defRPr sz="1200" b="0" i="0" kern="1200">
                <a:solidFill>
                  <a:srgbClr val="5D8298"/>
                </a:solidFill>
                <a:latin typeface="PT Sans Narrow"/>
                <a:ea typeface="+mn-ea"/>
                <a:cs typeface="PT Sans Narrow"/>
              </a:defRPr>
            </a:lvl3pPr>
            <a:lvl4pPr marL="1371600" indent="0" algn="l" defTabSz="457200" rtl="0" eaLnBrk="1" latinLnBrk="0" hangingPunct="1">
              <a:spcBef>
                <a:spcPts val="0"/>
              </a:spcBef>
              <a:buClr>
                <a:schemeClr val="accent1"/>
              </a:buClr>
              <a:buFont typeface="Arial"/>
              <a:buNone/>
              <a:defRPr sz="1200" b="0" i="0" kern="1200">
                <a:solidFill>
                  <a:srgbClr val="5D8298"/>
                </a:solidFill>
                <a:latin typeface="PT Sans Narrow"/>
                <a:ea typeface="+mn-ea"/>
                <a:cs typeface="PT Sans Narrow"/>
              </a:defRPr>
            </a:lvl4pPr>
            <a:lvl5pPr marL="1828800" indent="0" algn="l" defTabSz="457200" rtl="0" eaLnBrk="1" latinLnBrk="0" hangingPunct="1">
              <a:spcBef>
                <a:spcPts val="0"/>
              </a:spcBef>
              <a:buClr>
                <a:schemeClr val="accent1"/>
              </a:buClr>
              <a:buFont typeface="Arial"/>
              <a:buNone/>
              <a:defRPr sz="1200" b="0" i="0" kern="1200">
                <a:solidFill>
                  <a:srgbClr val="5D8298"/>
                </a:solidFill>
                <a:latin typeface="PT Sans Narrow"/>
                <a:ea typeface="+mn-ea"/>
                <a:cs typeface="PT Sans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dirty="0"/>
              <a:t>Abi, abiraterone; CI, confidence interval; Enza, enzalutamide; HR, hazard ratio; NHA, new hormonal agent; Ola, olaparib; OS, overall survival; rPFS, radiographic progression-free survival</a:t>
            </a:r>
          </a:p>
          <a:p>
            <a:r>
              <a:rPr lang="en-GB" dirty="0"/>
              <a:t>Saad F, et al. AUA 2021: PD34-09 (oral presentation)</a:t>
            </a:r>
          </a:p>
          <a:p>
            <a:endParaRPr lang="en-GB" dirty="0">
              <a:highlight>
                <a:srgbClr val="FFFF00"/>
              </a:highlight>
            </a:endParaRPr>
          </a:p>
        </p:txBody>
      </p:sp>
    </p:spTree>
    <p:extLst>
      <p:ext uri="{BB962C8B-B14F-4D97-AF65-F5344CB8AC3E}">
        <p14:creationId xmlns:p14="http://schemas.microsoft.com/office/powerpoint/2010/main" val="5809835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Content Placeholder 4" descr="Chart, histogram&#10;&#10;Description automatically generated">
            <a:extLst>
              <a:ext uri="{FF2B5EF4-FFF2-40B4-BE49-F238E27FC236}">
                <a16:creationId xmlns="" xmlns:a16="http://schemas.microsoft.com/office/drawing/2014/main" id="{2A36D95D-05B9-D245-820D-D15EC8BE53E7}"/>
              </a:ext>
            </a:extLst>
          </p:cNvPr>
          <p:cNvPicPr>
            <a:picLocks noChangeAspect="1"/>
          </p:cNvPicPr>
          <p:nvPr/>
        </p:nvPicPr>
        <p:blipFill rotWithShape="1">
          <a:blip r:embed="rId3"/>
          <a:srcRect l="54142" t="18444" r="969" b="5924"/>
          <a:stretch/>
        </p:blipFill>
        <p:spPr>
          <a:xfrm>
            <a:off x="6556915" y="1516566"/>
            <a:ext cx="4865646" cy="3479180"/>
          </a:xfrm>
          <a:prstGeom prst="rect">
            <a:avLst/>
          </a:prstGeom>
        </p:spPr>
      </p:pic>
      <p:sp>
        <p:nvSpPr>
          <p:cNvPr id="8" name="Title 7">
            <a:extLst>
              <a:ext uri="{FF2B5EF4-FFF2-40B4-BE49-F238E27FC236}">
                <a16:creationId xmlns="" xmlns:a16="http://schemas.microsoft.com/office/drawing/2014/main" id="{79F39B55-9FD1-8B43-B466-EC93777107AD}"/>
              </a:ext>
            </a:extLst>
          </p:cNvPr>
          <p:cNvSpPr>
            <a:spLocks noGrp="1"/>
          </p:cNvSpPr>
          <p:nvPr>
            <p:ph type="title"/>
          </p:nvPr>
        </p:nvSpPr>
        <p:spPr/>
        <p:txBody>
          <a:bodyPr/>
          <a:lstStyle/>
          <a:p>
            <a:r>
              <a:rPr lang="en-GB" dirty="0"/>
              <a:t>Best percentage change from baseline in PSA (cohort A)</a:t>
            </a:r>
          </a:p>
        </p:txBody>
      </p:sp>
      <p:sp>
        <p:nvSpPr>
          <p:cNvPr id="4" name="Slide Number Placeholder 3">
            <a:extLst>
              <a:ext uri="{FF2B5EF4-FFF2-40B4-BE49-F238E27FC236}">
                <a16:creationId xmlns="" xmlns:a16="http://schemas.microsoft.com/office/drawing/2014/main" id="{A7797003-654A-1C43-A87C-B4523581C896}"/>
              </a:ext>
            </a:extLst>
          </p:cNvPr>
          <p:cNvSpPr>
            <a:spLocks noGrp="1"/>
          </p:cNvSpPr>
          <p:nvPr>
            <p:ph type="sldNum" sz="quarter" idx="4"/>
          </p:nvPr>
        </p:nvSpPr>
        <p:spPr/>
        <p:txBody>
          <a:bodyPr/>
          <a:lstStyle/>
          <a:p>
            <a:fld id="{5776A8D8-3128-264B-8452-D1E9298B57ED}" type="slidenum">
              <a:rPr lang="en-GB" smtClean="0"/>
              <a:pPr/>
              <a:t>41</a:t>
            </a:fld>
            <a:endParaRPr lang="en-GB" dirty="0"/>
          </a:p>
        </p:txBody>
      </p:sp>
      <p:sp>
        <p:nvSpPr>
          <p:cNvPr id="9" name="Content Placeholder 8">
            <a:extLst>
              <a:ext uri="{FF2B5EF4-FFF2-40B4-BE49-F238E27FC236}">
                <a16:creationId xmlns="" xmlns:a16="http://schemas.microsoft.com/office/drawing/2014/main" id="{3C5DB9DA-C8E0-0648-8155-26A71947D161}"/>
              </a:ext>
            </a:extLst>
          </p:cNvPr>
          <p:cNvSpPr>
            <a:spLocks noGrp="1"/>
          </p:cNvSpPr>
          <p:nvPr>
            <p:ph sz="quarter" idx="15"/>
          </p:nvPr>
        </p:nvSpPr>
        <p:spPr/>
        <p:txBody>
          <a:bodyPr/>
          <a:lstStyle/>
          <a:p>
            <a:r>
              <a:rPr lang="en-GB" dirty="0"/>
              <a:t>NHA, new hormonal agent; PSA, prostate-specific antigen</a:t>
            </a:r>
          </a:p>
          <a:p>
            <a:r>
              <a:rPr lang="en-GB" dirty="0"/>
              <a:t>Saad F, et al. AUA 2021: PD34-09 (oral presentation)</a:t>
            </a:r>
          </a:p>
        </p:txBody>
      </p:sp>
      <p:sp>
        <p:nvSpPr>
          <p:cNvPr id="10" name="Rounded Rectangle 9">
            <a:extLst>
              <a:ext uri="{FF2B5EF4-FFF2-40B4-BE49-F238E27FC236}">
                <a16:creationId xmlns="" xmlns:a16="http://schemas.microsoft.com/office/drawing/2014/main" id="{2F812CD6-6FD4-C14F-BC21-80F55361EF30}"/>
              </a:ext>
            </a:extLst>
          </p:cNvPr>
          <p:cNvSpPr/>
          <p:nvPr/>
        </p:nvSpPr>
        <p:spPr>
          <a:xfrm>
            <a:off x="619200" y="5437008"/>
            <a:ext cx="10964788" cy="443402"/>
          </a:xfrm>
          <a:prstGeom prst="roundRect">
            <a:avLst>
              <a:gd name="adj" fmla="val 23914"/>
            </a:avLst>
          </a:prstGeom>
          <a:solidFill>
            <a:schemeClr val="accent1"/>
          </a:solidFill>
          <a:ln w="28575">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r>
              <a:rPr lang="en-GB" b="1" dirty="0">
                <a:latin typeface="Arial" panose="020B0604020202020204" pitchFamily="34" charset="0"/>
                <a:cs typeface="Arial" panose="020B0604020202020204" pitchFamily="34" charset="0"/>
              </a:rPr>
              <a:t>Best percentage change in PSA was not influenced by sequence of NHA</a:t>
            </a:r>
          </a:p>
        </p:txBody>
      </p:sp>
      <p:pic>
        <p:nvPicPr>
          <p:cNvPr id="13" name="Content Placeholder 4" descr="Chart, histogram&#10;&#10;Description automatically generated">
            <a:extLst>
              <a:ext uri="{FF2B5EF4-FFF2-40B4-BE49-F238E27FC236}">
                <a16:creationId xmlns="" xmlns:a16="http://schemas.microsoft.com/office/drawing/2014/main" id="{B6D74D41-9C46-D945-B893-F709067E5E68}"/>
              </a:ext>
            </a:extLst>
          </p:cNvPr>
          <p:cNvPicPr>
            <a:picLocks noChangeAspect="1"/>
          </p:cNvPicPr>
          <p:nvPr/>
        </p:nvPicPr>
        <p:blipFill rotWithShape="1">
          <a:blip r:embed="rId3">
            <a:duotone>
              <a:schemeClr val="accent1">
                <a:shade val="45000"/>
                <a:satMod val="135000"/>
              </a:schemeClr>
              <a:prstClr val="white"/>
            </a:duotone>
          </a:blip>
          <a:srcRect l="5754" t="13912" r="51723" b="6409"/>
          <a:stretch/>
        </p:blipFill>
        <p:spPr>
          <a:xfrm>
            <a:off x="1315842" y="1308065"/>
            <a:ext cx="4609171" cy="3665379"/>
          </a:xfrm>
          <a:prstGeom prst="rect">
            <a:avLst/>
          </a:prstGeom>
        </p:spPr>
      </p:pic>
      <p:sp>
        <p:nvSpPr>
          <p:cNvPr id="14" name="object 5">
            <a:extLst>
              <a:ext uri="{FF2B5EF4-FFF2-40B4-BE49-F238E27FC236}">
                <a16:creationId xmlns="" xmlns:a16="http://schemas.microsoft.com/office/drawing/2014/main" id="{859CD16A-E5F6-D24D-A83D-8959D8EA1AC6}"/>
              </a:ext>
            </a:extLst>
          </p:cNvPr>
          <p:cNvSpPr txBox="1"/>
          <p:nvPr/>
        </p:nvSpPr>
        <p:spPr>
          <a:xfrm>
            <a:off x="8256330" y="1292650"/>
            <a:ext cx="1963772" cy="294953"/>
          </a:xfrm>
          <a:prstGeom prst="rect">
            <a:avLst/>
          </a:prstGeom>
          <a:solidFill>
            <a:schemeClr val="bg1"/>
          </a:solidFill>
        </p:spPr>
        <p:txBody>
          <a:bodyPr vert="horz" wrap="square" lIns="0" tIns="17780" rIns="0" bIns="0" rtlCol="0">
            <a:spAutoFit/>
          </a:bodyPr>
          <a:lstStyle/>
          <a:p>
            <a:pPr marL="16933" algn="ctr">
              <a:spcBef>
                <a:spcPts val="140"/>
              </a:spcBef>
            </a:pPr>
            <a:r>
              <a:rPr lang="en-GB" b="1" cap="all" spc="-7" dirty="0">
                <a:solidFill>
                  <a:schemeClr val="accent1"/>
                </a:solidFill>
                <a:latin typeface="Arial"/>
                <a:cs typeface="Arial"/>
              </a:rPr>
              <a:t>Control (n=77)</a:t>
            </a:r>
            <a:endParaRPr lang="en-GB" cap="all" dirty="0">
              <a:solidFill>
                <a:schemeClr val="accent1"/>
              </a:solidFill>
              <a:latin typeface="Arial"/>
              <a:cs typeface="Arial"/>
            </a:endParaRPr>
          </a:p>
        </p:txBody>
      </p:sp>
      <p:sp>
        <p:nvSpPr>
          <p:cNvPr id="15" name="object 33">
            <a:extLst>
              <a:ext uri="{FF2B5EF4-FFF2-40B4-BE49-F238E27FC236}">
                <a16:creationId xmlns="" xmlns:a16="http://schemas.microsoft.com/office/drawing/2014/main" id="{579F12AE-75A4-7A48-8B7D-21B2D81D86CD}"/>
              </a:ext>
            </a:extLst>
          </p:cNvPr>
          <p:cNvSpPr txBox="1"/>
          <p:nvPr/>
        </p:nvSpPr>
        <p:spPr>
          <a:xfrm>
            <a:off x="2192381" y="1252896"/>
            <a:ext cx="2655224" cy="399215"/>
          </a:xfrm>
          <a:prstGeom prst="rect">
            <a:avLst/>
          </a:prstGeom>
          <a:solidFill>
            <a:schemeClr val="bg1"/>
          </a:solidFill>
        </p:spPr>
        <p:txBody>
          <a:bodyPr vert="horz" wrap="square" lIns="0" tIns="17780" rIns="0" bIns="0" rtlCol="0">
            <a:noAutofit/>
          </a:bodyPr>
          <a:lstStyle/>
          <a:p>
            <a:pPr marL="16933" algn="ctr">
              <a:spcBef>
                <a:spcPts val="140"/>
              </a:spcBef>
            </a:pPr>
            <a:r>
              <a:rPr lang="en-GB" b="1" cap="all" spc="-7" dirty="0">
                <a:solidFill>
                  <a:schemeClr val="accent1"/>
                </a:solidFill>
                <a:latin typeface="Arial"/>
                <a:cs typeface="Arial"/>
              </a:rPr>
              <a:t>Olaparib (n=153)</a:t>
            </a:r>
            <a:endParaRPr lang="en-GB" cap="all" dirty="0">
              <a:solidFill>
                <a:schemeClr val="accent1"/>
              </a:solidFill>
              <a:latin typeface="Arial"/>
              <a:cs typeface="Arial"/>
            </a:endParaRPr>
          </a:p>
        </p:txBody>
      </p:sp>
      <p:sp>
        <p:nvSpPr>
          <p:cNvPr id="16" name="object 33">
            <a:extLst>
              <a:ext uri="{FF2B5EF4-FFF2-40B4-BE49-F238E27FC236}">
                <a16:creationId xmlns="" xmlns:a16="http://schemas.microsoft.com/office/drawing/2014/main" id="{D2814AA6-61A1-9A44-B13F-EE8E6E3B5274}"/>
              </a:ext>
            </a:extLst>
          </p:cNvPr>
          <p:cNvSpPr txBox="1"/>
          <p:nvPr/>
        </p:nvSpPr>
        <p:spPr>
          <a:xfrm>
            <a:off x="4051608" y="1916068"/>
            <a:ext cx="1728675" cy="507464"/>
          </a:xfrm>
          <a:prstGeom prst="rect">
            <a:avLst/>
          </a:prstGeom>
          <a:solidFill>
            <a:schemeClr val="bg1"/>
          </a:solidFill>
        </p:spPr>
        <p:txBody>
          <a:bodyPr vert="horz" wrap="square" lIns="0" tIns="17780" rIns="0" bIns="0" rtlCol="0">
            <a:noAutofit/>
          </a:bodyPr>
          <a:lstStyle/>
          <a:p>
            <a:pPr marL="16933">
              <a:spcBef>
                <a:spcPts val="140"/>
              </a:spcBef>
            </a:pPr>
            <a:r>
              <a:rPr lang="en-GB" sz="1400" b="1" spc="-7" dirty="0">
                <a:latin typeface="Arial"/>
                <a:cs typeface="Arial"/>
              </a:rPr>
              <a:t>PSA response: </a:t>
            </a:r>
            <a:r>
              <a:rPr lang="en-GB" sz="1400" b="1" spc="-7" dirty="0">
                <a:solidFill>
                  <a:schemeClr val="accent1"/>
                </a:solidFill>
                <a:latin typeface="Arial"/>
                <a:cs typeface="Arial"/>
              </a:rPr>
              <a:t>Olaparib 43.1%</a:t>
            </a:r>
            <a:endParaRPr lang="en-GB" sz="1400" dirty="0">
              <a:solidFill>
                <a:schemeClr val="accent1"/>
              </a:solidFill>
              <a:latin typeface="Arial"/>
              <a:cs typeface="Arial"/>
            </a:endParaRPr>
          </a:p>
        </p:txBody>
      </p:sp>
      <p:sp>
        <p:nvSpPr>
          <p:cNvPr id="17" name="object 33">
            <a:extLst>
              <a:ext uri="{FF2B5EF4-FFF2-40B4-BE49-F238E27FC236}">
                <a16:creationId xmlns="" xmlns:a16="http://schemas.microsoft.com/office/drawing/2014/main" id="{87D66E0B-84A0-D148-8D61-B2A7C4D782D3}"/>
              </a:ext>
            </a:extLst>
          </p:cNvPr>
          <p:cNvSpPr txBox="1"/>
          <p:nvPr/>
        </p:nvSpPr>
        <p:spPr>
          <a:xfrm>
            <a:off x="9181169" y="1916068"/>
            <a:ext cx="1728675" cy="507464"/>
          </a:xfrm>
          <a:prstGeom prst="rect">
            <a:avLst/>
          </a:prstGeom>
          <a:solidFill>
            <a:schemeClr val="bg1"/>
          </a:solidFill>
        </p:spPr>
        <p:txBody>
          <a:bodyPr vert="horz" wrap="square" lIns="0" tIns="17780" rIns="0" bIns="0" rtlCol="0">
            <a:noAutofit/>
          </a:bodyPr>
          <a:lstStyle/>
          <a:p>
            <a:pPr marL="16933">
              <a:spcBef>
                <a:spcPts val="140"/>
              </a:spcBef>
            </a:pPr>
            <a:r>
              <a:rPr lang="en-GB" sz="1400" b="1" spc="-7" dirty="0">
                <a:latin typeface="Arial"/>
                <a:cs typeface="Arial"/>
              </a:rPr>
              <a:t>PSA response: </a:t>
            </a:r>
            <a:r>
              <a:rPr lang="en-GB" sz="1400" b="1" spc="-7" dirty="0">
                <a:solidFill>
                  <a:schemeClr val="accent6"/>
                </a:solidFill>
                <a:latin typeface="Arial"/>
                <a:cs typeface="Arial"/>
              </a:rPr>
              <a:t>Control 7.8%</a:t>
            </a:r>
            <a:endParaRPr lang="en-GB" sz="1400" dirty="0">
              <a:solidFill>
                <a:schemeClr val="accent6"/>
              </a:solidFill>
              <a:latin typeface="Arial"/>
              <a:cs typeface="Arial"/>
            </a:endParaRPr>
          </a:p>
        </p:txBody>
      </p:sp>
      <p:sp>
        <p:nvSpPr>
          <p:cNvPr id="18" name="object 34">
            <a:extLst>
              <a:ext uri="{FF2B5EF4-FFF2-40B4-BE49-F238E27FC236}">
                <a16:creationId xmlns="" xmlns:a16="http://schemas.microsoft.com/office/drawing/2014/main" id="{A5BDF4D3-E109-0D42-927C-B855E0F04B79}"/>
              </a:ext>
            </a:extLst>
          </p:cNvPr>
          <p:cNvSpPr txBox="1"/>
          <p:nvPr/>
        </p:nvSpPr>
        <p:spPr>
          <a:xfrm>
            <a:off x="938017" y="1486208"/>
            <a:ext cx="299470" cy="3606565"/>
          </a:xfrm>
          <a:prstGeom prst="rect">
            <a:avLst/>
          </a:prstGeom>
        </p:spPr>
        <p:txBody>
          <a:bodyPr vert="horz" wrap="square" lIns="0" tIns="0" rIns="0" bIns="0" rtlCol="0">
            <a:spAutoFit/>
          </a:bodyPr>
          <a:lstStyle/>
          <a:p>
            <a:pPr algn="r">
              <a:lnSpc>
                <a:spcPct val="104000"/>
              </a:lnSpc>
              <a:spcBef>
                <a:spcPts val="133"/>
              </a:spcBef>
            </a:pPr>
            <a:r>
              <a:rPr lang="en-GB" sz="1000" spc="-7" dirty="0">
                <a:latin typeface="Arial"/>
                <a:cs typeface="Arial"/>
              </a:rPr>
              <a:t>100</a:t>
            </a:r>
          </a:p>
          <a:p>
            <a:pPr algn="r">
              <a:lnSpc>
                <a:spcPct val="104000"/>
              </a:lnSpc>
              <a:spcBef>
                <a:spcPts val="133"/>
              </a:spcBef>
            </a:pPr>
            <a:r>
              <a:rPr lang="en-GB" sz="1000" spc="-7" dirty="0">
                <a:latin typeface="Arial"/>
                <a:cs typeface="Arial"/>
              </a:rPr>
              <a:t>90</a:t>
            </a:r>
          </a:p>
          <a:p>
            <a:pPr algn="r">
              <a:lnSpc>
                <a:spcPct val="104000"/>
              </a:lnSpc>
              <a:spcBef>
                <a:spcPts val="133"/>
              </a:spcBef>
            </a:pPr>
            <a:r>
              <a:rPr lang="en-GB" sz="1000" spc="-7" dirty="0">
                <a:latin typeface="Arial"/>
                <a:cs typeface="Arial"/>
              </a:rPr>
              <a:t>80</a:t>
            </a:r>
          </a:p>
          <a:p>
            <a:pPr algn="r">
              <a:lnSpc>
                <a:spcPct val="104000"/>
              </a:lnSpc>
              <a:spcBef>
                <a:spcPts val="133"/>
              </a:spcBef>
            </a:pPr>
            <a:r>
              <a:rPr lang="en-GB" sz="1000" spc="-7" dirty="0">
                <a:latin typeface="Arial"/>
                <a:cs typeface="Arial"/>
              </a:rPr>
              <a:t>70</a:t>
            </a:r>
          </a:p>
          <a:p>
            <a:pPr algn="r">
              <a:lnSpc>
                <a:spcPct val="104000"/>
              </a:lnSpc>
              <a:spcBef>
                <a:spcPts val="133"/>
              </a:spcBef>
            </a:pPr>
            <a:r>
              <a:rPr lang="en-GB" sz="1000" spc="-7" dirty="0">
                <a:latin typeface="Arial"/>
                <a:cs typeface="Arial"/>
              </a:rPr>
              <a:t>60</a:t>
            </a:r>
          </a:p>
          <a:p>
            <a:pPr algn="r">
              <a:lnSpc>
                <a:spcPct val="104000"/>
              </a:lnSpc>
              <a:spcBef>
                <a:spcPts val="133"/>
              </a:spcBef>
            </a:pPr>
            <a:r>
              <a:rPr lang="en-GB" sz="1000" spc="-7" dirty="0">
                <a:latin typeface="Arial"/>
                <a:cs typeface="Arial"/>
              </a:rPr>
              <a:t>50</a:t>
            </a:r>
          </a:p>
          <a:p>
            <a:pPr algn="r">
              <a:lnSpc>
                <a:spcPct val="104000"/>
              </a:lnSpc>
              <a:spcBef>
                <a:spcPts val="133"/>
              </a:spcBef>
            </a:pPr>
            <a:r>
              <a:rPr lang="en-GB" sz="1000" spc="-7" dirty="0">
                <a:latin typeface="Arial"/>
                <a:cs typeface="Arial"/>
              </a:rPr>
              <a:t>40</a:t>
            </a:r>
          </a:p>
          <a:p>
            <a:pPr algn="r">
              <a:lnSpc>
                <a:spcPct val="104000"/>
              </a:lnSpc>
              <a:spcBef>
                <a:spcPts val="133"/>
              </a:spcBef>
            </a:pPr>
            <a:r>
              <a:rPr lang="en-GB" sz="1000" spc="-7" dirty="0">
                <a:latin typeface="Arial"/>
                <a:cs typeface="Arial"/>
              </a:rPr>
              <a:t>30</a:t>
            </a:r>
          </a:p>
          <a:p>
            <a:pPr algn="r">
              <a:lnSpc>
                <a:spcPct val="104000"/>
              </a:lnSpc>
              <a:spcBef>
                <a:spcPts val="133"/>
              </a:spcBef>
            </a:pPr>
            <a:r>
              <a:rPr lang="en-GB" sz="1000" spc="-7" dirty="0">
                <a:latin typeface="Arial"/>
                <a:cs typeface="Arial"/>
              </a:rPr>
              <a:t>20</a:t>
            </a:r>
          </a:p>
          <a:p>
            <a:pPr algn="r">
              <a:lnSpc>
                <a:spcPct val="104000"/>
              </a:lnSpc>
              <a:spcBef>
                <a:spcPts val="133"/>
              </a:spcBef>
            </a:pPr>
            <a:r>
              <a:rPr lang="en-GB" sz="1000" spc="-7" dirty="0">
                <a:latin typeface="Arial"/>
                <a:cs typeface="Arial"/>
              </a:rPr>
              <a:t>10</a:t>
            </a:r>
          </a:p>
          <a:p>
            <a:pPr algn="r">
              <a:lnSpc>
                <a:spcPct val="104000"/>
              </a:lnSpc>
              <a:spcBef>
                <a:spcPts val="133"/>
              </a:spcBef>
            </a:pPr>
            <a:r>
              <a:rPr lang="en-GB" sz="1000" spc="-7" dirty="0">
                <a:latin typeface="Arial"/>
                <a:cs typeface="Arial"/>
              </a:rPr>
              <a:t>0</a:t>
            </a:r>
          </a:p>
          <a:p>
            <a:pPr algn="r">
              <a:lnSpc>
                <a:spcPct val="104000"/>
              </a:lnSpc>
              <a:spcBef>
                <a:spcPts val="133"/>
              </a:spcBef>
            </a:pPr>
            <a:r>
              <a:rPr lang="en-GB" sz="1000" spc="-7" dirty="0">
                <a:latin typeface="Arial"/>
                <a:cs typeface="Arial"/>
              </a:rPr>
              <a:t>-10</a:t>
            </a:r>
          </a:p>
          <a:p>
            <a:pPr algn="r">
              <a:lnSpc>
                <a:spcPct val="104000"/>
              </a:lnSpc>
              <a:spcBef>
                <a:spcPts val="133"/>
              </a:spcBef>
            </a:pPr>
            <a:r>
              <a:rPr lang="en-GB" sz="1000" spc="-7" dirty="0">
                <a:latin typeface="Arial"/>
                <a:cs typeface="Arial"/>
              </a:rPr>
              <a:t>-20</a:t>
            </a:r>
          </a:p>
          <a:p>
            <a:pPr algn="r">
              <a:lnSpc>
                <a:spcPct val="104000"/>
              </a:lnSpc>
              <a:spcBef>
                <a:spcPts val="133"/>
              </a:spcBef>
            </a:pPr>
            <a:r>
              <a:rPr lang="en-GB" sz="1000" spc="-7" dirty="0">
                <a:latin typeface="Arial"/>
                <a:cs typeface="Arial"/>
              </a:rPr>
              <a:t>-30</a:t>
            </a:r>
          </a:p>
          <a:p>
            <a:pPr algn="r">
              <a:lnSpc>
                <a:spcPct val="104000"/>
              </a:lnSpc>
              <a:spcBef>
                <a:spcPts val="133"/>
              </a:spcBef>
            </a:pPr>
            <a:r>
              <a:rPr lang="en-GB" sz="1000" spc="-7" dirty="0">
                <a:latin typeface="Arial"/>
                <a:cs typeface="Arial"/>
              </a:rPr>
              <a:t>-40</a:t>
            </a:r>
          </a:p>
          <a:p>
            <a:pPr algn="r">
              <a:lnSpc>
                <a:spcPct val="104000"/>
              </a:lnSpc>
              <a:spcBef>
                <a:spcPts val="133"/>
              </a:spcBef>
            </a:pPr>
            <a:r>
              <a:rPr lang="en-GB" sz="1000" spc="-7" dirty="0">
                <a:latin typeface="Arial"/>
                <a:cs typeface="Arial"/>
              </a:rPr>
              <a:t>-50</a:t>
            </a:r>
          </a:p>
          <a:p>
            <a:pPr algn="r">
              <a:lnSpc>
                <a:spcPct val="104000"/>
              </a:lnSpc>
              <a:spcBef>
                <a:spcPts val="133"/>
              </a:spcBef>
            </a:pPr>
            <a:r>
              <a:rPr lang="en-GB" sz="1000" spc="-7" dirty="0">
                <a:latin typeface="Arial"/>
                <a:cs typeface="Arial"/>
              </a:rPr>
              <a:t>-60</a:t>
            </a:r>
          </a:p>
          <a:p>
            <a:pPr algn="r">
              <a:lnSpc>
                <a:spcPct val="104000"/>
              </a:lnSpc>
              <a:spcBef>
                <a:spcPts val="133"/>
              </a:spcBef>
            </a:pPr>
            <a:r>
              <a:rPr lang="en-GB" sz="1000" spc="-7" dirty="0">
                <a:latin typeface="Arial"/>
                <a:cs typeface="Arial"/>
              </a:rPr>
              <a:t>-70</a:t>
            </a:r>
          </a:p>
          <a:p>
            <a:pPr algn="r">
              <a:lnSpc>
                <a:spcPct val="104000"/>
              </a:lnSpc>
              <a:spcBef>
                <a:spcPts val="133"/>
              </a:spcBef>
            </a:pPr>
            <a:r>
              <a:rPr lang="en-GB" sz="1000" spc="-7" dirty="0">
                <a:latin typeface="Arial"/>
                <a:cs typeface="Arial"/>
              </a:rPr>
              <a:t>-80</a:t>
            </a:r>
          </a:p>
          <a:p>
            <a:pPr algn="r">
              <a:lnSpc>
                <a:spcPct val="104000"/>
              </a:lnSpc>
              <a:spcBef>
                <a:spcPts val="133"/>
              </a:spcBef>
            </a:pPr>
            <a:r>
              <a:rPr lang="en-GB" sz="1000" spc="-7" dirty="0">
                <a:latin typeface="Arial"/>
                <a:cs typeface="Arial"/>
              </a:rPr>
              <a:t>-90</a:t>
            </a:r>
          </a:p>
          <a:p>
            <a:pPr algn="r">
              <a:lnSpc>
                <a:spcPct val="104000"/>
              </a:lnSpc>
              <a:spcBef>
                <a:spcPts val="133"/>
              </a:spcBef>
            </a:pPr>
            <a:r>
              <a:rPr lang="en-GB" sz="1000" spc="-7" dirty="0">
                <a:latin typeface="Arial"/>
                <a:cs typeface="Arial"/>
              </a:rPr>
              <a:t>-100</a:t>
            </a:r>
          </a:p>
        </p:txBody>
      </p:sp>
      <p:sp>
        <p:nvSpPr>
          <p:cNvPr id="19" name="object 47">
            <a:extLst>
              <a:ext uri="{FF2B5EF4-FFF2-40B4-BE49-F238E27FC236}">
                <a16:creationId xmlns="" xmlns:a16="http://schemas.microsoft.com/office/drawing/2014/main" id="{C644AABE-2214-CB45-B31F-54FE416A722C}"/>
              </a:ext>
            </a:extLst>
          </p:cNvPr>
          <p:cNvSpPr txBox="1"/>
          <p:nvPr/>
        </p:nvSpPr>
        <p:spPr>
          <a:xfrm rot="16200000">
            <a:off x="-253227" y="3005655"/>
            <a:ext cx="2283644" cy="196635"/>
          </a:xfrm>
          <a:prstGeom prst="rect">
            <a:avLst/>
          </a:prstGeom>
        </p:spPr>
        <p:txBody>
          <a:bodyPr vert="horz" wrap="square" lIns="0" tIns="16933" rIns="0" bIns="0" rtlCol="0">
            <a:spAutoFit/>
          </a:bodyPr>
          <a:lstStyle/>
          <a:p>
            <a:pPr marR="36406" algn="ctr">
              <a:lnSpc>
                <a:spcPts val="1367"/>
              </a:lnSpc>
            </a:pPr>
            <a:r>
              <a:rPr lang="en-GB" sz="1200" b="1" dirty="0">
                <a:latin typeface="Arial"/>
                <a:cs typeface="Arial"/>
              </a:rPr>
              <a:t>Best percentage change (%)</a:t>
            </a:r>
            <a:endParaRPr lang="en-GB" sz="1200" dirty="0">
              <a:latin typeface="Arial"/>
              <a:cs typeface="Arial"/>
            </a:endParaRPr>
          </a:p>
        </p:txBody>
      </p:sp>
      <p:cxnSp>
        <p:nvCxnSpPr>
          <p:cNvPr id="20" name="Straight Connector 19">
            <a:extLst>
              <a:ext uri="{FF2B5EF4-FFF2-40B4-BE49-F238E27FC236}">
                <a16:creationId xmlns="" xmlns:a16="http://schemas.microsoft.com/office/drawing/2014/main" id="{80B4031E-E4E5-D542-BFA1-6868ED2EB2A5}"/>
              </a:ext>
            </a:extLst>
          </p:cNvPr>
          <p:cNvCxnSpPr/>
          <p:nvPr/>
        </p:nvCxnSpPr>
        <p:spPr>
          <a:xfrm>
            <a:off x="1255877" y="1566094"/>
            <a:ext cx="54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 xmlns:a16="http://schemas.microsoft.com/office/drawing/2014/main" id="{020C0E1A-1E4B-4347-B28A-DDBA9CFEBCBC}"/>
              </a:ext>
            </a:extLst>
          </p:cNvPr>
          <p:cNvCxnSpPr>
            <a:cxnSpLocks/>
          </p:cNvCxnSpPr>
          <p:nvPr/>
        </p:nvCxnSpPr>
        <p:spPr>
          <a:xfrm flipV="1">
            <a:off x="1307752" y="1514476"/>
            <a:ext cx="0" cy="3495674"/>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 xmlns:a16="http://schemas.microsoft.com/office/drawing/2014/main" id="{2FA8D7A9-12A9-3B4B-8B75-D2F7F04FA49B}"/>
              </a:ext>
            </a:extLst>
          </p:cNvPr>
          <p:cNvCxnSpPr/>
          <p:nvPr/>
        </p:nvCxnSpPr>
        <p:spPr>
          <a:xfrm>
            <a:off x="1255877" y="1737544"/>
            <a:ext cx="54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 xmlns:a16="http://schemas.microsoft.com/office/drawing/2014/main" id="{0022D52C-714D-614D-AA97-3CF1D0EF8662}"/>
              </a:ext>
            </a:extLst>
          </p:cNvPr>
          <p:cNvCxnSpPr/>
          <p:nvPr/>
        </p:nvCxnSpPr>
        <p:spPr>
          <a:xfrm>
            <a:off x="1255877" y="1908994"/>
            <a:ext cx="54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 xmlns:a16="http://schemas.microsoft.com/office/drawing/2014/main" id="{CF37D27A-BE3A-9D41-B461-D05D74897CE7}"/>
              </a:ext>
            </a:extLst>
          </p:cNvPr>
          <p:cNvCxnSpPr/>
          <p:nvPr/>
        </p:nvCxnSpPr>
        <p:spPr>
          <a:xfrm>
            <a:off x="1255877" y="2080444"/>
            <a:ext cx="54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 xmlns:a16="http://schemas.microsoft.com/office/drawing/2014/main" id="{7FCAE3C9-ECE4-A748-86DA-5A533AD626D0}"/>
              </a:ext>
            </a:extLst>
          </p:cNvPr>
          <p:cNvCxnSpPr/>
          <p:nvPr/>
        </p:nvCxnSpPr>
        <p:spPr>
          <a:xfrm>
            <a:off x="1255877" y="2251894"/>
            <a:ext cx="54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 xmlns:a16="http://schemas.microsoft.com/office/drawing/2014/main" id="{0F784623-5B22-6F4B-A461-C7AED9FE0545}"/>
              </a:ext>
            </a:extLst>
          </p:cNvPr>
          <p:cNvCxnSpPr/>
          <p:nvPr/>
        </p:nvCxnSpPr>
        <p:spPr>
          <a:xfrm>
            <a:off x="1255877" y="2413819"/>
            <a:ext cx="54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 xmlns:a16="http://schemas.microsoft.com/office/drawing/2014/main" id="{7B43792C-9AB7-2E42-B291-85C8793BC0AA}"/>
              </a:ext>
            </a:extLst>
          </p:cNvPr>
          <p:cNvCxnSpPr/>
          <p:nvPr/>
        </p:nvCxnSpPr>
        <p:spPr>
          <a:xfrm>
            <a:off x="1255877" y="2582094"/>
            <a:ext cx="54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 xmlns:a16="http://schemas.microsoft.com/office/drawing/2014/main" id="{6FAD6390-B9F3-0E45-B67E-080B1B08C007}"/>
              </a:ext>
            </a:extLst>
          </p:cNvPr>
          <p:cNvCxnSpPr/>
          <p:nvPr/>
        </p:nvCxnSpPr>
        <p:spPr>
          <a:xfrm>
            <a:off x="1255877" y="2756719"/>
            <a:ext cx="54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 xmlns:a16="http://schemas.microsoft.com/office/drawing/2014/main" id="{BA7D1B8C-5F9E-FD46-A237-C4A23E664CD1}"/>
              </a:ext>
            </a:extLst>
          </p:cNvPr>
          <p:cNvCxnSpPr/>
          <p:nvPr/>
        </p:nvCxnSpPr>
        <p:spPr>
          <a:xfrm>
            <a:off x="1255877" y="2931344"/>
            <a:ext cx="54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 xmlns:a16="http://schemas.microsoft.com/office/drawing/2014/main" id="{11BF5583-EA80-4646-847E-02545C2738C4}"/>
              </a:ext>
            </a:extLst>
          </p:cNvPr>
          <p:cNvCxnSpPr/>
          <p:nvPr/>
        </p:nvCxnSpPr>
        <p:spPr>
          <a:xfrm>
            <a:off x="1255877" y="3099619"/>
            <a:ext cx="54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 xmlns:a16="http://schemas.microsoft.com/office/drawing/2014/main" id="{1B202F1A-F25A-E345-8A3A-A4F147294E01}"/>
              </a:ext>
            </a:extLst>
          </p:cNvPr>
          <p:cNvCxnSpPr/>
          <p:nvPr/>
        </p:nvCxnSpPr>
        <p:spPr>
          <a:xfrm>
            <a:off x="1255877" y="3267894"/>
            <a:ext cx="54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 xmlns:a16="http://schemas.microsoft.com/office/drawing/2014/main" id="{9D2E3BF4-61F9-C74C-85A9-90067785F9D2}"/>
              </a:ext>
            </a:extLst>
          </p:cNvPr>
          <p:cNvCxnSpPr/>
          <p:nvPr/>
        </p:nvCxnSpPr>
        <p:spPr>
          <a:xfrm>
            <a:off x="1255877" y="3445694"/>
            <a:ext cx="54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 xmlns:a16="http://schemas.microsoft.com/office/drawing/2014/main" id="{5D5CBEEF-76A9-B749-841A-CCE7AFB4DB83}"/>
              </a:ext>
            </a:extLst>
          </p:cNvPr>
          <p:cNvCxnSpPr/>
          <p:nvPr/>
        </p:nvCxnSpPr>
        <p:spPr>
          <a:xfrm>
            <a:off x="1255877" y="3617144"/>
            <a:ext cx="54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 xmlns:a16="http://schemas.microsoft.com/office/drawing/2014/main" id="{43EAC1DE-12A0-CB41-A0B2-7087E149667B}"/>
              </a:ext>
            </a:extLst>
          </p:cNvPr>
          <p:cNvCxnSpPr/>
          <p:nvPr/>
        </p:nvCxnSpPr>
        <p:spPr>
          <a:xfrm>
            <a:off x="1255877" y="3772719"/>
            <a:ext cx="54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 xmlns:a16="http://schemas.microsoft.com/office/drawing/2014/main" id="{CA2BB4A8-5B67-1B47-9DA2-D38A0FC0587F}"/>
              </a:ext>
            </a:extLst>
          </p:cNvPr>
          <p:cNvCxnSpPr/>
          <p:nvPr/>
        </p:nvCxnSpPr>
        <p:spPr>
          <a:xfrm>
            <a:off x="1255877" y="3944169"/>
            <a:ext cx="54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 xmlns:a16="http://schemas.microsoft.com/office/drawing/2014/main" id="{42645FB1-CCBF-5545-AE98-BD9B2F97F0DB}"/>
              </a:ext>
            </a:extLst>
          </p:cNvPr>
          <p:cNvCxnSpPr/>
          <p:nvPr/>
        </p:nvCxnSpPr>
        <p:spPr>
          <a:xfrm>
            <a:off x="1255877" y="4118794"/>
            <a:ext cx="54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 xmlns:a16="http://schemas.microsoft.com/office/drawing/2014/main" id="{C6B39652-5203-274A-A8D3-6003896BBEFF}"/>
              </a:ext>
            </a:extLst>
          </p:cNvPr>
          <p:cNvCxnSpPr/>
          <p:nvPr/>
        </p:nvCxnSpPr>
        <p:spPr>
          <a:xfrm>
            <a:off x="1255877" y="4287069"/>
            <a:ext cx="54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 xmlns:a16="http://schemas.microsoft.com/office/drawing/2014/main" id="{F88A7D23-2AB0-2E4A-A864-A7F32640C28C}"/>
              </a:ext>
            </a:extLst>
          </p:cNvPr>
          <p:cNvCxnSpPr/>
          <p:nvPr/>
        </p:nvCxnSpPr>
        <p:spPr>
          <a:xfrm>
            <a:off x="1255877" y="4461694"/>
            <a:ext cx="54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 xmlns:a16="http://schemas.microsoft.com/office/drawing/2014/main" id="{7F85A365-DE19-B842-AD93-CDBCE5FA6B21}"/>
              </a:ext>
            </a:extLst>
          </p:cNvPr>
          <p:cNvCxnSpPr/>
          <p:nvPr/>
        </p:nvCxnSpPr>
        <p:spPr>
          <a:xfrm>
            <a:off x="1255877" y="4633144"/>
            <a:ext cx="54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 xmlns:a16="http://schemas.microsoft.com/office/drawing/2014/main" id="{F5F68913-7161-0E4A-AFB7-761529290586}"/>
              </a:ext>
            </a:extLst>
          </p:cNvPr>
          <p:cNvCxnSpPr/>
          <p:nvPr/>
        </p:nvCxnSpPr>
        <p:spPr>
          <a:xfrm>
            <a:off x="1255877" y="4804594"/>
            <a:ext cx="54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 xmlns:a16="http://schemas.microsoft.com/office/drawing/2014/main" id="{BE12871D-5607-BE4F-97D1-7B5A70485024}"/>
              </a:ext>
            </a:extLst>
          </p:cNvPr>
          <p:cNvCxnSpPr>
            <a:cxnSpLocks/>
          </p:cNvCxnSpPr>
          <p:nvPr/>
        </p:nvCxnSpPr>
        <p:spPr>
          <a:xfrm>
            <a:off x="1255877" y="4976044"/>
            <a:ext cx="4624531"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6" name="object 34">
            <a:extLst>
              <a:ext uri="{FF2B5EF4-FFF2-40B4-BE49-F238E27FC236}">
                <a16:creationId xmlns="" xmlns:a16="http://schemas.microsoft.com/office/drawing/2014/main" id="{0EB5DD13-143C-7C43-A227-14314174FB25}"/>
              </a:ext>
            </a:extLst>
          </p:cNvPr>
          <p:cNvSpPr txBox="1"/>
          <p:nvPr/>
        </p:nvSpPr>
        <p:spPr>
          <a:xfrm>
            <a:off x="6179091" y="1486208"/>
            <a:ext cx="299470" cy="3606565"/>
          </a:xfrm>
          <a:prstGeom prst="rect">
            <a:avLst/>
          </a:prstGeom>
        </p:spPr>
        <p:txBody>
          <a:bodyPr vert="horz" wrap="square" lIns="0" tIns="0" rIns="0" bIns="0" rtlCol="0">
            <a:spAutoFit/>
          </a:bodyPr>
          <a:lstStyle/>
          <a:p>
            <a:pPr algn="r">
              <a:lnSpc>
                <a:spcPct val="104000"/>
              </a:lnSpc>
              <a:spcBef>
                <a:spcPts val="133"/>
              </a:spcBef>
            </a:pPr>
            <a:r>
              <a:rPr lang="en-GB" sz="1000" spc="-7" dirty="0">
                <a:latin typeface="Arial"/>
                <a:cs typeface="Arial"/>
              </a:rPr>
              <a:t>100</a:t>
            </a:r>
          </a:p>
          <a:p>
            <a:pPr algn="r">
              <a:lnSpc>
                <a:spcPct val="104000"/>
              </a:lnSpc>
              <a:spcBef>
                <a:spcPts val="133"/>
              </a:spcBef>
            </a:pPr>
            <a:r>
              <a:rPr lang="en-GB" sz="1000" spc="-7" dirty="0">
                <a:latin typeface="Arial"/>
                <a:cs typeface="Arial"/>
              </a:rPr>
              <a:t>90</a:t>
            </a:r>
          </a:p>
          <a:p>
            <a:pPr algn="r">
              <a:lnSpc>
                <a:spcPct val="104000"/>
              </a:lnSpc>
              <a:spcBef>
                <a:spcPts val="133"/>
              </a:spcBef>
            </a:pPr>
            <a:r>
              <a:rPr lang="en-GB" sz="1000" spc="-7" dirty="0">
                <a:latin typeface="Arial"/>
                <a:cs typeface="Arial"/>
              </a:rPr>
              <a:t>80</a:t>
            </a:r>
          </a:p>
          <a:p>
            <a:pPr algn="r">
              <a:lnSpc>
                <a:spcPct val="104000"/>
              </a:lnSpc>
              <a:spcBef>
                <a:spcPts val="133"/>
              </a:spcBef>
            </a:pPr>
            <a:r>
              <a:rPr lang="en-GB" sz="1000" spc="-7" dirty="0">
                <a:latin typeface="Arial"/>
                <a:cs typeface="Arial"/>
              </a:rPr>
              <a:t>70</a:t>
            </a:r>
          </a:p>
          <a:p>
            <a:pPr algn="r">
              <a:lnSpc>
                <a:spcPct val="104000"/>
              </a:lnSpc>
              <a:spcBef>
                <a:spcPts val="133"/>
              </a:spcBef>
            </a:pPr>
            <a:r>
              <a:rPr lang="en-GB" sz="1000" spc="-7" dirty="0">
                <a:latin typeface="Arial"/>
                <a:cs typeface="Arial"/>
              </a:rPr>
              <a:t>60</a:t>
            </a:r>
          </a:p>
          <a:p>
            <a:pPr algn="r">
              <a:lnSpc>
                <a:spcPct val="104000"/>
              </a:lnSpc>
              <a:spcBef>
                <a:spcPts val="133"/>
              </a:spcBef>
            </a:pPr>
            <a:r>
              <a:rPr lang="en-GB" sz="1000" spc="-7" dirty="0">
                <a:latin typeface="Arial"/>
                <a:cs typeface="Arial"/>
              </a:rPr>
              <a:t>50</a:t>
            </a:r>
          </a:p>
          <a:p>
            <a:pPr algn="r">
              <a:lnSpc>
                <a:spcPct val="104000"/>
              </a:lnSpc>
              <a:spcBef>
                <a:spcPts val="133"/>
              </a:spcBef>
            </a:pPr>
            <a:r>
              <a:rPr lang="en-GB" sz="1000" spc="-7" dirty="0">
                <a:latin typeface="Arial"/>
                <a:cs typeface="Arial"/>
              </a:rPr>
              <a:t>40</a:t>
            </a:r>
          </a:p>
          <a:p>
            <a:pPr algn="r">
              <a:lnSpc>
                <a:spcPct val="104000"/>
              </a:lnSpc>
              <a:spcBef>
                <a:spcPts val="133"/>
              </a:spcBef>
            </a:pPr>
            <a:r>
              <a:rPr lang="en-GB" sz="1000" spc="-7" dirty="0">
                <a:latin typeface="Arial"/>
                <a:cs typeface="Arial"/>
              </a:rPr>
              <a:t>30</a:t>
            </a:r>
          </a:p>
          <a:p>
            <a:pPr algn="r">
              <a:lnSpc>
                <a:spcPct val="104000"/>
              </a:lnSpc>
              <a:spcBef>
                <a:spcPts val="133"/>
              </a:spcBef>
            </a:pPr>
            <a:r>
              <a:rPr lang="en-GB" sz="1000" spc="-7" dirty="0">
                <a:latin typeface="Arial"/>
                <a:cs typeface="Arial"/>
              </a:rPr>
              <a:t>20</a:t>
            </a:r>
          </a:p>
          <a:p>
            <a:pPr algn="r">
              <a:lnSpc>
                <a:spcPct val="104000"/>
              </a:lnSpc>
              <a:spcBef>
                <a:spcPts val="133"/>
              </a:spcBef>
            </a:pPr>
            <a:r>
              <a:rPr lang="en-GB" sz="1000" spc="-7" dirty="0">
                <a:latin typeface="Arial"/>
                <a:cs typeface="Arial"/>
              </a:rPr>
              <a:t>10</a:t>
            </a:r>
          </a:p>
          <a:p>
            <a:pPr algn="r">
              <a:lnSpc>
                <a:spcPct val="104000"/>
              </a:lnSpc>
              <a:spcBef>
                <a:spcPts val="133"/>
              </a:spcBef>
            </a:pPr>
            <a:r>
              <a:rPr lang="en-GB" sz="1000" spc="-7" dirty="0">
                <a:latin typeface="Arial"/>
                <a:cs typeface="Arial"/>
              </a:rPr>
              <a:t>0</a:t>
            </a:r>
          </a:p>
          <a:p>
            <a:pPr algn="r">
              <a:lnSpc>
                <a:spcPct val="104000"/>
              </a:lnSpc>
              <a:spcBef>
                <a:spcPts val="133"/>
              </a:spcBef>
            </a:pPr>
            <a:r>
              <a:rPr lang="en-GB" sz="1000" spc="-7" dirty="0">
                <a:latin typeface="Arial"/>
                <a:cs typeface="Arial"/>
              </a:rPr>
              <a:t>-10</a:t>
            </a:r>
          </a:p>
          <a:p>
            <a:pPr algn="r">
              <a:lnSpc>
                <a:spcPct val="104000"/>
              </a:lnSpc>
              <a:spcBef>
                <a:spcPts val="133"/>
              </a:spcBef>
            </a:pPr>
            <a:r>
              <a:rPr lang="en-GB" sz="1000" spc="-7" dirty="0">
                <a:latin typeface="Arial"/>
                <a:cs typeface="Arial"/>
              </a:rPr>
              <a:t>-20</a:t>
            </a:r>
          </a:p>
          <a:p>
            <a:pPr algn="r">
              <a:lnSpc>
                <a:spcPct val="104000"/>
              </a:lnSpc>
              <a:spcBef>
                <a:spcPts val="133"/>
              </a:spcBef>
            </a:pPr>
            <a:r>
              <a:rPr lang="en-GB" sz="1000" spc="-7" dirty="0">
                <a:latin typeface="Arial"/>
                <a:cs typeface="Arial"/>
              </a:rPr>
              <a:t>-30</a:t>
            </a:r>
          </a:p>
          <a:p>
            <a:pPr algn="r">
              <a:lnSpc>
                <a:spcPct val="104000"/>
              </a:lnSpc>
              <a:spcBef>
                <a:spcPts val="133"/>
              </a:spcBef>
            </a:pPr>
            <a:r>
              <a:rPr lang="en-GB" sz="1000" spc="-7" dirty="0">
                <a:latin typeface="Arial"/>
                <a:cs typeface="Arial"/>
              </a:rPr>
              <a:t>-40</a:t>
            </a:r>
          </a:p>
          <a:p>
            <a:pPr algn="r">
              <a:lnSpc>
                <a:spcPct val="104000"/>
              </a:lnSpc>
              <a:spcBef>
                <a:spcPts val="133"/>
              </a:spcBef>
            </a:pPr>
            <a:r>
              <a:rPr lang="en-GB" sz="1000" spc="-7" dirty="0">
                <a:latin typeface="Arial"/>
                <a:cs typeface="Arial"/>
              </a:rPr>
              <a:t>-50</a:t>
            </a:r>
          </a:p>
          <a:p>
            <a:pPr algn="r">
              <a:lnSpc>
                <a:spcPct val="104000"/>
              </a:lnSpc>
              <a:spcBef>
                <a:spcPts val="133"/>
              </a:spcBef>
            </a:pPr>
            <a:r>
              <a:rPr lang="en-GB" sz="1000" spc="-7" dirty="0">
                <a:latin typeface="Arial"/>
                <a:cs typeface="Arial"/>
              </a:rPr>
              <a:t>-60</a:t>
            </a:r>
          </a:p>
          <a:p>
            <a:pPr algn="r">
              <a:lnSpc>
                <a:spcPct val="104000"/>
              </a:lnSpc>
              <a:spcBef>
                <a:spcPts val="133"/>
              </a:spcBef>
            </a:pPr>
            <a:r>
              <a:rPr lang="en-GB" sz="1000" spc="-7" dirty="0">
                <a:latin typeface="Arial"/>
                <a:cs typeface="Arial"/>
              </a:rPr>
              <a:t>-70</a:t>
            </a:r>
          </a:p>
          <a:p>
            <a:pPr algn="r">
              <a:lnSpc>
                <a:spcPct val="104000"/>
              </a:lnSpc>
              <a:spcBef>
                <a:spcPts val="133"/>
              </a:spcBef>
            </a:pPr>
            <a:r>
              <a:rPr lang="en-GB" sz="1000" spc="-7" dirty="0">
                <a:latin typeface="Arial"/>
                <a:cs typeface="Arial"/>
              </a:rPr>
              <a:t>-80</a:t>
            </a:r>
          </a:p>
          <a:p>
            <a:pPr algn="r">
              <a:lnSpc>
                <a:spcPct val="104000"/>
              </a:lnSpc>
              <a:spcBef>
                <a:spcPts val="133"/>
              </a:spcBef>
            </a:pPr>
            <a:r>
              <a:rPr lang="en-GB" sz="1000" spc="-7" dirty="0">
                <a:latin typeface="Arial"/>
                <a:cs typeface="Arial"/>
              </a:rPr>
              <a:t>-90</a:t>
            </a:r>
          </a:p>
          <a:p>
            <a:pPr algn="r">
              <a:lnSpc>
                <a:spcPct val="104000"/>
              </a:lnSpc>
              <a:spcBef>
                <a:spcPts val="133"/>
              </a:spcBef>
            </a:pPr>
            <a:r>
              <a:rPr lang="en-GB" sz="1000" spc="-7" dirty="0">
                <a:latin typeface="Arial"/>
                <a:cs typeface="Arial"/>
              </a:rPr>
              <a:t>-100</a:t>
            </a:r>
          </a:p>
        </p:txBody>
      </p:sp>
      <p:sp>
        <p:nvSpPr>
          <p:cNvPr id="47" name="object 47">
            <a:extLst>
              <a:ext uri="{FF2B5EF4-FFF2-40B4-BE49-F238E27FC236}">
                <a16:creationId xmlns="" xmlns:a16="http://schemas.microsoft.com/office/drawing/2014/main" id="{3C08382E-593F-D846-8321-C8885C5D03D5}"/>
              </a:ext>
            </a:extLst>
          </p:cNvPr>
          <p:cNvSpPr txBox="1"/>
          <p:nvPr/>
        </p:nvSpPr>
        <p:spPr>
          <a:xfrm rot="16200000">
            <a:off x="4987847" y="3005655"/>
            <a:ext cx="2283644" cy="196635"/>
          </a:xfrm>
          <a:prstGeom prst="rect">
            <a:avLst/>
          </a:prstGeom>
        </p:spPr>
        <p:txBody>
          <a:bodyPr vert="horz" wrap="square" lIns="0" tIns="16933" rIns="0" bIns="0" rtlCol="0">
            <a:spAutoFit/>
          </a:bodyPr>
          <a:lstStyle/>
          <a:p>
            <a:pPr marR="36406" algn="ctr">
              <a:lnSpc>
                <a:spcPts val="1367"/>
              </a:lnSpc>
            </a:pPr>
            <a:r>
              <a:rPr lang="en-GB" sz="1200" b="1" dirty="0">
                <a:latin typeface="Arial"/>
                <a:cs typeface="Arial"/>
              </a:rPr>
              <a:t>Best percentage change (%)</a:t>
            </a:r>
            <a:endParaRPr lang="en-GB" sz="1200" dirty="0">
              <a:latin typeface="Arial"/>
              <a:cs typeface="Arial"/>
            </a:endParaRPr>
          </a:p>
        </p:txBody>
      </p:sp>
      <p:cxnSp>
        <p:nvCxnSpPr>
          <p:cNvPr id="48" name="Straight Connector 47">
            <a:extLst>
              <a:ext uri="{FF2B5EF4-FFF2-40B4-BE49-F238E27FC236}">
                <a16:creationId xmlns="" xmlns:a16="http://schemas.microsoft.com/office/drawing/2014/main" id="{506FA4B5-15BA-6A40-8BCC-8FE819712F86}"/>
              </a:ext>
            </a:extLst>
          </p:cNvPr>
          <p:cNvCxnSpPr/>
          <p:nvPr/>
        </p:nvCxnSpPr>
        <p:spPr>
          <a:xfrm>
            <a:off x="6496951" y="1566094"/>
            <a:ext cx="54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 xmlns:a16="http://schemas.microsoft.com/office/drawing/2014/main" id="{C5F2133F-5A01-2141-B2AB-4004CDD775A1}"/>
              </a:ext>
            </a:extLst>
          </p:cNvPr>
          <p:cNvCxnSpPr>
            <a:cxnSpLocks/>
          </p:cNvCxnSpPr>
          <p:nvPr/>
        </p:nvCxnSpPr>
        <p:spPr>
          <a:xfrm flipV="1">
            <a:off x="6548826" y="1514476"/>
            <a:ext cx="0" cy="3495674"/>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 xmlns:a16="http://schemas.microsoft.com/office/drawing/2014/main" id="{DF02D971-E1E2-4442-B26A-3FBB67BF12D7}"/>
              </a:ext>
            </a:extLst>
          </p:cNvPr>
          <p:cNvCxnSpPr/>
          <p:nvPr/>
        </p:nvCxnSpPr>
        <p:spPr>
          <a:xfrm>
            <a:off x="6496951" y="1737544"/>
            <a:ext cx="54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 xmlns:a16="http://schemas.microsoft.com/office/drawing/2014/main" id="{D70F9D9F-88B6-CA4F-85C6-5BBA019CBBB0}"/>
              </a:ext>
            </a:extLst>
          </p:cNvPr>
          <p:cNvCxnSpPr/>
          <p:nvPr/>
        </p:nvCxnSpPr>
        <p:spPr>
          <a:xfrm>
            <a:off x="6496951" y="1908994"/>
            <a:ext cx="54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 xmlns:a16="http://schemas.microsoft.com/office/drawing/2014/main" id="{8BC1D6F7-A1A4-E742-8B63-2C669B74002C}"/>
              </a:ext>
            </a:extLst>
          </p:cNvPr>
          <p:cNvCxnSpPr/>
          <p:nvPr/>
        </p:nvCxnSpPr>
        <p:spPr>
          <a:xfrm>
            <a:off x="6496951" y="2080444"/>
            <a:ext cx="54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 xmlns:a16="http://schemas.microsoft.com/office/drawing/2014/main" id="{F69837F3-69A1-0C4D-85D5-D6A0323DE320}"/>
              </a:ext>
            </a:extLst>
          </p:cNvPr>
          <p:cNvCxnSpPr/>
          <p:nvPr/>
        </p:nvCxnSpPr>
        <p:spPr>
          <a:xfrm>
            <a:off x="6496951" y="2251894"/>
            <a:ext cx="54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 xmlns:a16="http://schemas.microsoft.com/office/drawing/2014/main" id="{0A0A927A-6E1F-CB4B-95A8-463B0FF6FC2A}"/>
              </a:ext>
            </a:extLst>
          </p:cNvPr>
          <p:cNvCxnSpPr/>
          <p:nvPr/>
        </p:nvCxnSpPr>
        <p:spPr>
          <a:xfrm>
            <a:off x="6496951" y="2413819"/>
            <a:ext cx="54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5" name="Straight Connector 54">
            <a:extLst>
              <a:ext uri="{FF2B5EF4-FFF2-40B4-BE49-F238E27FC236}">
                <a16:creationId xmlns="" xmlns:a16="http://schemas.microsoft.com/office/drawing/2014/main" id="{927FA955-E056-0244-B489-A8FF7A055188}"/>
              </a:ext>
            </a:extLst>
          </p:cNvPr>
          <p:cNvCxnSpPr/>
          <p:nvPr/>
        </p:nvCxnSpPr>
        <p:spPr>
          <a:xfrm>
            <a:off x="6496951" y="2582094"/>
            <a:ext cx="54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6" name="Straight Connector 55">
            <a:extLst>
              <a:ext uri="{FF2B5EF4-FFF2-40B4-BE49-F238E27FC236}">
                <a16:creationId xmlns="" xmlns:a16="http://schemas.microsoft.com/office/drawing/2014/main" id="{46B272C9-1F38-604D-AB94-555CEF658BA4}"/>
              </a:ext>
            </a:extLst>
          </p:cNvPr>
          <p:cNvCxnSpPr/>
          <p:nvPr/>
        </p:nvCxnSpPr>
        <p:spPr>
          <a:xfrm>
            <a:off x="6496951" y="2756719"/>
            <a:ext cx="54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 xmlns:a16="http://schemas.microsoft.com/office/drawing/2014/main" id="{05F872C5-3748-3543-A2E0-76960F4ECFCE}"/>
              </a:ext>
            </a:extLst>
          </p:cNvPr>
          <p:cNvCxnSpPr/>
          <p:nvPr/>
        </p:nvCxnSpPr>
        <p:spPr>
          <a:xfrm>
            <a:off x="6496951" y="2931344"/>
            <a:ext cx="54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8" name="Straight Connector 57">
            <a:extLst>
              <a:ext uri="{FF2B5EF4-FFF2-40B4-BE49-F238E27FC236}">
                <a16:creationId xmlns="" xmlns:a16="http://schemas.microsoft.com/office/drawing/2014/main" id="{DE3EB025-A7E0-5640-B836-AD818174D3CE}"/>
              </a:ext>
            </a:extLst>
          </p:cNvPr>
          <p:cNvCxnSpPr/>
          <p:nvPr/>
        </p:nvCxnSpPr>
        <p:spPr>
          <a:xfrm>
            <a:off x="6496951" y="3099619"/>
            <a:ext cx="54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9" name="Straight Connector 58">
            <a:extLst>
              <a:ext uri="{FF2B5EF4-FFF2-40B4-BE49-F238E27FC236}">
                <a16:creationId xmlns="" xmlns:a16="http://schemas.microsoft.com/office/drawing/2014/main" id="{D4A318FA-72AC-D74D-B981-DE9E58926BFD}"/>
              </a:ext>
            </a:extLst>
          </p:cNvPr>
          <p:cNvCxnSpPr/>
          <p:nvPr/>
        </p:nvCxnSpPr>
        <p:spPr>
          <a:xfrm>
            <a:off x="6496951" y="3267894"/>
            <a:ext cx="54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0" name="Straight Connector 59">
            <a:extLst>
              <a:ext uri="{FF2B5EF4-FFF2-40B4-BE49-F238E27FC236}">
                <a16:creationId xmlns="" xmlns:a16="http://schemas.microsoft.com/office/drawing/2014/main" id="{C2419522-D9BF-184B-9733-A05AACB5D6F9}"/>
              </a:ext>
            </a:extLst>
          </p:cNvPr>
          <p:cNvCxnSpPr/>
          <p:nvPr/>
        </p:nvCxnSpPr>
        <p:spPr>
          <a:xfrm>
            <a:off x="6496951" y="3445694"/>
            <a:ext cx="54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1" name="Straight Connector 60">
            <a:extLst>
              <a:ext uri="{FF2B5EF4-FFF2-40B4-BE49-F238E27FC236}">
                <a16:creationId xmlns="" xmlns:a16="http://schemas.microsoft.com/office/drawing/2014/main" id="{5D66BA71-1B13-4C43-98A6-5E4CEF4D75CA}"/>
              </a:ext>
            </a:extLst>
          </p:cNvPr>
          <p:cNvCxnSpPr/>
          <p:nvPr/>
        </p:nvCxnSpPr>
        <p:spPr>
          <a:xfrm>
            <a:off x="6496951" y="3617144"/>
            <a:ext cx="54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2" name="Straight Connector 61">
            <a:extLst>
              <a:ext uri="{FF2B5EF4-FFF2-40B4-BE49-F238E27FC236}">
                <a16:creationId xmlns="" xmlns:a16="http://schemas.microsoft.com/office/drawing/2014/main" id="{C1F01F2E-E3E9-5749-82AB-18B17BDBD5A3}"/>
              </a:ext>
            </a:extLst>
          </p:cNvPr>
          <p:cNvCxnSpPr/>
          <p:nvPr/>
        </p:nvCxnSpPr>
        <p:spPr>
          <a:xfrm>
            <a:off x="6496951" y="3772719"/>
            <a:ext cx="54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3" name="Straight Connector 62">
            <a:extLst>
              <a:ext uri="{FF2B5EF4-FFF2-40B4-BE49-F238E27FC236}">
                <a16:creationId xmlns="" xmlns:a16="http://schemas.microsoft.com/office/drawing/2014/main" id="{96E582B0-038D-C346-BC08-187DE0A10920}"/>
              </a:ext>
            </a:extLst>
          </p:cNvPr>
          <p:cNvCxnSpPr/>
          <p:nvPr/>
        </p:nvCxnSpPr>
        <p:spPr>
          <a:xfrm>
            <a:off x="6496951" y="3944169"/>
            <a:ext cx="54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4" name="Straight Connector 63">
            <a:extLst>
              <a:ext uri="{FF2B5EF4-FFF2-40B4-BE49-F238E27FC236}">
                <a16:creationId xmlns="" xmlns:a16="http://schemas.microsoft.com/office/drawing/2014/main" id="{7B4A0F72-CAD1-1B4B-91E0-8693A7DDB435}"/>
              </a:ext>
            </a:extLst>
          </p:cNvPr>
          <p:cNvCxnSpPr/>
          <p:nvPr/>
        </p:nvCxnSpPr>
        <p:spPr>
          <a:xfrm>
            <a:off x="6496951" y="4118794"/>
            <a:ext cx="54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5" name="Straight Connector 64">
            <a:extLst>
              <a:ext uri="{FF2B5EF4-FFF2-40B4-BE49-F238E27FC236}">
                <a16:creationId xmlns="" xmlns:a16="http://schemas.microsoft.com/office/drawing/2014/main" id="{254BE97B-4C11-9D45-AFBF-953730AE44A6}"/>
              </a:ext>
            </a:extLst>
          </p:cNvPr>
          <p:cNvCxnSpPr/>
          <p:nvPr/>
        </p:nvCxnSpPr>
        <p:spPr>
          <a:xfrm>
            <a:off x="6496951" y="4287069"/>
            <a:ext cx="54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6" name="Straight Connector 65">
            <a:extLst>
              <a:ext uri="{FF2B5EF4-FFF2-40B4-BE49-F238E27FC236}">
                <a16:creationId xmlns="" xmlns:a16="http://schemas.microsoft.com/office/drawing/2014/main" id="{610D3C64-0345-3644-B667-BFD20EE64AFF}"/>
              </a:ext>
            </a:extLst>
          </p:cNvPr>
          <p:cNvCxnSpPr/>
          <p:nvPr/>
        </p:nvCxnSpPr>
        <p:spPr>
          <a:xfrm>
            <a:off x="6496951" y="4461694"/>
            <a:ext cx="54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7" name="Straight Connector 66">
            <a:extLst>
              <a:ext uri="{FF2B5EF4-FFF2-40B4-BE49-F238E27FC236}">
                <a16:creationId xmlns="" xmlns:a16="http://schemas.microsoft.com/office/drawing/2014/main" id="{54926754-6E7F-F047-9B4F-747F9498225D}"/>
              </a:ext>
            </a:extLst>
          </p:cNvPr>
          <p:cNvCxnSpPr/>
          <p:nvPr/>
        </p:nvCxnSpPr>
        <p:spPr>
          <a:xfrm>
            <a:off x="6496951" y="4633144"/>
            <a:ext cx="54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a:extLst>
              <a:ext uri="{FF2B5EF4-FFF2-40B4-BE49-F238E27FC236}">
                <a16:creationId xmlns="" xmlns:a16="http://schemas.microsoft.com/office/drawing/2014/main" id="{30FF45AF-AE1D-224D-B751-522F82725041}"/>
              </a:ext>
            </a:extLst>
          </p:cNvPr>
          <p:cNvCxnSpPr/>
          <p:nvPr/>
        </p:nvCxnSpPr>
        <p:spPr>
          <a:xfrm>
            <a:off x="6496951" y="4804594"/>
            <a:ext cx="54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a:extLst>
              <a:ext uri="{FF2B5EF4-FFF2-40B4-BE49-F238E27FC236}">
                <a16:creationId xmlns="" xmlns:a16="http://schemas.microsoft.com/office/drawing/2014/main" id="{66BF21CA-64D7-6343-B9B3-74775F62F27A}"/>
              </a:ext>
            </a:extLst>
          </p:cNvPr>
          <p:cNvCxnSpPr>
            <a:cxnSpLocks/>
          </p:cNvCxnSpPr>
          <p:nvPr/>
        </p:nvCxnSpPr>
        <p:spPr>
          <a:xfrm>
            <a:off x="6496951" y="4976044"/>
            <a:ext cx="492933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87304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 xmlns:a16="http://schemas.microsoft.com/office/drawing/2014/main" id="{C08545EA-6A60-9B46-B8DB-6464DF851EA7}"/>
              </a:ext>
            </a:extLst>
          </p:cNvPr>
          <p:cNvSpPr>
            <a:spLocks noGrp="1"/>
          </p:cNvSpPr>
          <p:nvPr>
            <p:ph type="body" idx="1"/>
          </p:nvPr>
        </p:nvSpPr>
        <p:spPr/>
        <p:txBody>
          <a:bodyPr/>
          <a:lstStyle/>
          <a:p>
            <a:r>
              <a:rPr lang="en-GB" dirty="0"/>
              <a:t>If found to be non-</a:t>
            </a:r>
            <a:r>
              <a:rPr lang="en-GB" i="1" dirty="0"/>
              <a:t>BRCA</a:t>
            </a:r>
            <a:r>
              <a:rPr lang="en-GB" dirty="0"/>
              <a:t> positive</a:t>
            </a:r>
          </a:p>
        </p:txBody>
      </p:sp>
      <p:sp>
        <p:nvSpPr>
          <p:cNvPr id="11" name="Content Placeholder 10">
            <a:extLst>
              <a:ext uri="{FF2B5EF4-FFF2-40B4-BE49-F238E27FC236}">
                <a16:creationId xmlns="" xmlns:a16="http://schemas.microsoft.com/office/drawing/2014/main" id="{323C529B-B263-A441-B382-B624A553DF3C}"/>
              </a:ext>
            </a:extLst>
          </p:cNvPr>
          <p:cNvSpPr>
            <a:spLocks noGrp="1"/>
          </p:cNvSpPr>
          <p:nvPr>
            <p:ph sz="quarter" idx="12"/>
          </p:nvPr>
        </p:nvSpPr>
        <p:spPr/>
        <p:txBody>
          <a:bodyPr/>
          <a:lstStyle/>
          <a:p>
            <a:r>
              <a:rPr lang="en-GB" dirty="0"/>
              <a:t>Switch abiraterone for enzalutamide</a:t>
            </a:r>
          </a:p>
          <a:p>
            <a:r>
              <a:rPr lang="en-GB" dirty="0"/>
              <a:t>Docetaxel </a:t>
            </a:r>
          </a:p>
          <a:p>
            <a:r>
              <a:rPr lang="en-GB" dirty="0"/>
              <a:t>Cabazitaxel</a:t>
            </a:r>
          </a:p>
          <a:p>
            <a:r>
              <a:rPr lang="en-GB" dirty="0"/>
              <a:t>Radium-223</a:t>
            </a:r>
          </a:p>
          <a:p>
            <a:r>
              <a:rPr lang="en-GB" dirty="0"/>
              <a:t>Lu-PSMA</a:t>
            </a:r>
          </a:p>
          <a:p>
            <a:r>
              <a:rPr lang="en-GB" dirty="0"/>
              <a:t>Olaparib</a:t>
            </a:r>
          </a:p>
          <a:p>
            <a:r>
              <a:rPr lang="en-GB" dirty="0"/>
              <a:t>Niraparib</a:t>
            </a:r>
          </a:p>
          <a:p>
            <a:r>
              <a:rPr lang="en-GB" dirty="0"/>
              <a:t>Rucaparib</a:t>
            </a:r>
          </a:p>
        </p:txBody>
      </p:sp>
      <p:sp>
        <p:nvSpPr>
          <p:cNvPr id="2" name="Title 1">
            <a:extLst>
              <a:ext uri="{FF2B5EF4-FFF2-40B4-BE49-F238E27FC236}">
                <a16:creationId xmlns="" xmlns:a16="http://schemas.microsoft.com/office/drawing/2014/main" id="{A1CA11DB-7C51-314A-B541-52F5623D0CE8}"/>
              </a:ext>
            </a:extLst>
          </p:cNvPr>
          <p:cNvSpPr>
            <a:spLocks noGrp="1"/>
          </p:cNvSpPr>
          <p:nvPr>
            <p:ph type="title"/>
          </p:nvPr>
        </p:nvSpPr>
        <p:spPr/>
        <p:txBody>
          <a:bodyPr/>
          <a:lstStyle/>
          <a:p>
            <a:r>
              <a:rPr lang="en-GB" dirty="0"/>
              <a:t>How would you treat this patient? </a:t>
            </a:r>
          </a:p>
        </p:txBody>
      </p:sp>
      <p:sp>
        <p:nvSpPr>
          <p:cNvPr id="7" name="Content Placeholder 6">
            <a:extLst>
              <a:ext uri="{FF2B5EF4-FFF2-40B4-BE49-F238E27FC236}">
                <a16:creationId xmlns="" xmlns:a16="http://schemas.microsoft.com/office/drawing/2014/main" id="{8CBF966F-DD26-C249-96DD-5CD6655F21EA}"/>
              </a:ext>
            </a:extLst>
          </p:cNvPr>
          <p:cNvSpPr>
            <a:spLocks noGrp="1"/>
          </p:cNvSpPr>
          <p:nvPr>
            <p:ph sz="quarter" idx="15"/>
          </p:nvPr>
        </p:nvSpPr>
        <p:spPr>
          <a:xfrm>
            <a:off x="620184" y="6326615"/>
            <a:ext cx="8116800" cy="365125"/>
          </a:xfrm>
        </p:spPr>
        <p:txBody>
          <a:bodyPr/>
          <a:lstStyle/>
          <a:p>
            <a:r>
              <a:rPr lang="en-GB" dirty="0"/>
              <a:t>Lu-PSMA, lutetium prostate-specific membrane antigen</a:t>
            </a:r>
          </a:p>
        </p:txBody>
      </p:sp>
      <p:sp>
        <p:nvSpPr>
          <p:cNvPr id="16" name="Slide Number Placeholder 15">
            <a:extLst>
              <a:ext uri="{FF2B5EF4-FFF2-40B4-BE49-F238E27FC236}">
                <a16:creationId xmlns="" xmlns:a16="http://schemas.microsoft.com/office/drawing/2014/main" id="{F8D047A7-A57B-E941-BFF8-F7684455C94E}"/>
              </a:ext>
            </a:extLst>
          </p:cNvPr>
          <p:cNvSpPr>
            <a:spLocks noGrp="1"/>
          </p:cNvSpPr>
          <p:nvPr>
            <p:ph type="sldNum" sz="quarter" idx="4"/>
          </p:nvPr>
        </p:nvSpPr>
        <p:spPr/>
        <p:txBody>
          <a:bodyPr/>
          <a:lstStyle/>
          <a:p>
            <a:fld id="{FCE43C0F-8A7B-3A4B-9DB5-B3472E36E833}" type="slidenum">
              <a:rPr lang="en-GB" smtClean="0"/>
              <a:pPr/>
              <a:t>42</a:t>
            </a:fld>
            <a:endParaRPr lang="en-GB" dirty="0"/>
          </a:p>
        </p:txBody>
      </p:sp>
      <p:pic>
        <p:nvPicPr>
          <p:cNvPr id="5" name="Picture 4" descr="Graphical user interface, application&#10;&#10;Description automatically generated">
            <a:extLst>
              <a:ext uri="{FF2B5EF4-FFF2-40B4-BE49-F238E27FC236}">
                <a16:creationId xmlns="" xmlns:a16="http://schemas.microsoft.com/office/drawing/2014/main" id="{BDEDBF81-A0F1-53E9-C754-812E7E2F0FD7}"/>
              </a:ext>
            </a:extLst>
          </p:cNvPr>
          <p:cNvPicPr>
            <a:picLocks noChangeAspect="1"/>
          </p:cNvPicPr>
          <p:nvPr/>
        </p:nvPicPr>
        <p:blipFill rotWithShape="1">
          <a:blip r:embed="rId3"/>
          <a:srcRect b="3548"/>
          <a:stretch/>
        </p:blipFill>
        <p:spPr>
          <a:xfrm>
            <a:off x="6317535" y="1330563"/>
            <a:ext cx="4079459" cy="4618717"/>
          </a:xfrm>
          <a:prstGeom prst="rect">
            <a:avLst/>
          </a:prstGeom>
          <a:ln>
            <a:solidFill>
              <a:schemeClr val="tx1"/>
            </a:solidFill>
          </a:ln>
        </p:spPr>
      </p:pic>
    </p:spTree>
    <p:extLst>
      <p:ext uri="{BB962C8B-B14F-4D97-AF65-F5344CB8AC3E}">
        <p14:creationId xmlns:p14="http://schemas.microsoft.com/office/powerpoint/2010/main" val="21107183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a:extLst>
              <a:ext uri="{FF2B5EF4-FFF2-40B4-BE49-F238E27FC236}">
                <a16:creationId xmlns="" xmlns:a16="http://schemas.microsoft.com/office/drawing/2014/main" id="{7DF53F6E-0AA7-8745-B938-C0D1BA0FC583}"/>
              </a:ext>
            </a:extLst>
          </p:cNvPr>
          <p:cNvSpPr txBox="1">
            <a:spLocks/>
          </p:cNvSpPr>
          <p:nvPr/>
        </p:nvSpPr>
        <p:spPr>
          <a:xfrm>
            <a:off x="0" y="0"/>
            <a:ext cx="0" cy="0"/>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18DA6CFC-1861-4C15-81E1-7D7871A33D94}" type="slidenum">
              <a:rPr lang="en-GB" sz="1200" smtClean="0">
                <a:solidFill>
                  <a:srgbClr val="262626">
                    <a:tint val="75000"/>
                  </a:srgbClr>
                </a:solidFill>
                <a:latin typeface="Arial Narrow"/>
              </a:rPr>
              <a:pPr algn="r">
                <a:defRPr/>
              </a:pPr>
              <a:t>43</a:t>
            </a:fld>
            <a:endParaRPr lang="en-GB" sz="1200" dirty="0">
              <a:solidFill>
                <a:srgbClr val="262626">
                  <a:tint val="75000"/>
                </a:srgbClr>
              </a:solidFill>
              <a:latin typeface="Arial Narrow"/>
            </a:endParaRPr>
          </a:p>
        </p:txBody>
      </p:sp>
      <p:sp>
        <p:nvSpPr>
          <p:cNvPr id="8" name="Arrow: Right 2">
            <a:extLst>
              <a:ext uri="{FF2B5EF4-FFF2-40B4-BE49-F238E27FC236}">
                <a16:creationId xmlns="" xmlns:a16="http://schemas.microsoft.com/office/drawing/2014/main" id="{28DF3F55-BDB8-254E-B63E-B850B4810627}"/>
              </a:ext>
            </a:extLst>
          </p:cNvPr>
          <p:cNvSpPr/>
          <p:nvPr/>
        </p:nvSpPr>
        <p:spPr>
          <a:xfrm>
            <a:off x="590550" y="3049863"/>
            <a:ext cx="11168830" cy="533400"/>
          </a:xfrm>
          <a:prstGeom prst="right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cs typeface="Arial" panose="020B0604020202020204" pitchFamily="34" charset="0"/>
            </a:endParaRPr>
          </a:p>
        </p:txBody>
      </p:sp>
      <p:grpSp>
        <p:nvGrpSpPr>
          <p:cNvPr id="9" name="Group 8">
            <a:extLst>
              <a:ext uri="{FF2B5EF4-FFF2-40B4-BE49-F238E27FC236}">
                <a16:creationId xmlns="" xmlns:a16="http://schemas.microsoft.com/office/drawing/2014/main" id="{F952EAFB-D863-374C-9EA2-80E4F936D39C}"/>
              </a:ext>
            </a:extLst>
          </p:cNvPr>
          <p:cNvGrpSpPr/>
          <p:nvPr/>
        </p:nvGrpSpPr>
        <p:grpSpPr>
          <a:xfrm>
            <a:off x="527013" y="2830627"/>
            <a:ext cx="928228" cy="893404"/>
            <a:chOff x="432620" y="3209764"/>
            <a:chExt cx="928228" cy="893404"/>
          </a:xfrm>
        </p:grpSpPr>
        <p:sp>
          <p:nvSpPr>
            <p:cNvPr id="10" name="Oval 9">
              <a:extLst>
                <a:ext uri="{FF2B5EF4-FFF2-40B4-BE49-F238E27FC236}">
                  <a16:creationId xmlns="" xmlns:a16="http://schemas.microsoft.com/office/drawing/2014/main" id="{41E4DFCF-041F-0241-BCE5-F85F7C500C60}"/>
                </a:ext>
              </a:extLst>
            </p:cNvPr>
            <p:cNvSpPr/>
            <p:nvPr/>
          </p:nvSpPr>
          <p:spPr bwMode="auto">
            <a:xfrm>
              <a:off x="432620" y="3209764"/>
              <a:ext cx="928228" cy="893404"/>
            </a:xfrm>
            <a:prstGeom prst="ellipse">
              <a:avLst/>
            </a:prstGeom>
            <a:solidFill>
              <a:schemeClr val="accent1"/>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11" name="Graphic 10" descr="Man with solid fill">
              <a:extLst>
                <a:ext uri="{FF2B5EF4-FFF2-40B4-BE49-F238E27FC236}">
                  <a16:creationId xmlns="" xmlns:a16="http://schemas.microsoft.com/office/drawing/2014/main" id="{698A9A3A-334A-794D-8702-E761CEED8B3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536573" y="3289703"/>
              <a:ext cx="682222" cy="682222"/>
            </a:xfrm>
            <a:prstGeom prst="rect">
              <a:avLst/>
            </a:prstGeom>
          </p:spPr>
        </p:pic>
      </p:grpSp>
      <p:sp>
        <p:nvSpPr>
          <p:cNvPr id="13" name="Rectangle: Rounded Corners 24">
            <a:extLst>
              <a:ext uri="{FF2B5EF4-FFF2-40B4-BE49-F238E27FC236}">
                <a16:creationId xmlns="" xmlns:a16="http://schemas.microsoft.com/office/drawing/2014/main" id="{50CE90EF-24C5-294D-BCFD-AD1FB7813AC5}"/>
              </a:ext>
            </a:extLst>
          </p:cNvPr>
          <p:cNvSpPr/>
          <p:nvPr/>
        </p:nvSpPr>
        <p:spPr>
          <a:xfrm>
            <a:off x="620183" y="4420120"/>
            <a:ext cx="5390153" cy="1583201"/>
          </a:xfrm>
          <a:prstGeom prst="roundRect">
            <a:avLst>
              <a:gd name="adj" fmla="val 8697"/>
            </a:avLst>
          </a:prstGeom>
          <a:solidFill>
            <a:schemeClr val="bg1"/>
          </a:solidFill>
          <a:ln w="25400" cap="flat" cmpd="sng" algn="ctr">
            <a:solidFill>
              <a:schemeClr val="tx2"/>
            </a:solidFill>
            <a:prstDash val="solid"/>
          </a:ln>
          <a:effectLst/>
        </p:spPr>
        <p:txBody>
          <a:bodyPr spcFirstLastPara="0" vert="horz" wrap="square" lIns="77705" tIns="77705" rIns="77705" bIns="77705" numCol="1" spcCol="1270" anchor="t"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l" defTabSz="566710" rtl="0" eaLnBrk="1" fontAlgn="auto" latinLnBrk="0" hangingPunct="1">
              <a:lnSpc>
                <a:spcPct val="90000"/>
              </a:lnSpc>
              <a:spcBef>
                <a:spcPct val="0"/>
              </a:spcBef>
              <a:spcAft>
                <a:spcPct val="35000"/>
              </a:spcAft>
              <a:buClrTx/>
              <a:buSzTx/>
              <a:buFontTx/>
              <a:buNone/>
              <a:tabLst/>
              <a:defRPr/>
            </a:pPr>
            <a:r>
              <a:rPr kumimoji="0" lang="en-GB" sz="1200" b="1"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Biopsy: </a:t>
            </a:r>
            <a:r>
              <a:rPr kumimoji="0" lang="en-GB" sz="1200"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9/12 cores; adenocarcinoma Gleason 4+4 </a:t>
            </a:r>
          </a:p>
          <a:p>
            <a:pPr marR="0" lvl="0" algn="l" defTabSz="566710" rtl="0" eaLnBrk="1" fontAlgn="auto" latinLnBrk="0" hangingPunct="1">
              <a:lnSpc>
                <a:spcPct val="90000"/>
              </a:lnSpc>
              <a:spcBef>
                <a:spcPct val="0"/>
              </a:spcBef>
              <a:spcAft>
                <a:spcPct val="35000"/>
              </a:spcAft>
              <a:buClrTx/>
              <a:buSzTx/>
              <a:buFontTx/>
              <a:buNone/>
              <a:tabLst/>
              <a:defRPr/>
            </a:pPr>
            <a:r>
              <a:rPr kumimoji="0" lang="en-GB" sz="1200" b="1"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Staging: </a:t>
            </a:r>
            <a:r>
              <a:rPr kumimoji="0" lang="en-GB" sz="1200"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T2b/T3 by DRE</a:t>
            </a:r>
          </a:p>
          <a:p>
            <a:pPr marR="0" lvl="0" algn="l" defTabSz="566710" rtl="0" eaLnBrk="1" fontAlgn="auto" latinLnBrk="0" hangingPunct="1">
              <a:lnSpc>
                <a:spcPct val="90000"/>
              </a:lnSpc>
              <a:spcBef>
                <a:spcPct val="0"/>
              </a:spcBef>
              <a:spcAft>
                <a:spcPct val="35000"/>
              </a:spcAft>
              <a:buClrTx/>
              <a:buSzTx/>
              <a:buFontTx/>
              <a:buNone/>
              <a:tabLst/>
              <a:defRPr/>
            </a:pPr>
            <a:r>
              <a:rPr kumimoji="0" lang="en-GB" sz="1200" b="1"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Imaging: </a:t>
            </a:r>
          </a:p>
          <a:p>
            <a:pPr marL="285750" marR="0" lvl="0" indent="-285750" algn="l" defTabSz="56671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GB" sz="1200" b="1"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Metastases in hip, lumbar spine and ribs </a:t>
            </a:r>
          </a:p>
          <a:p>
            <a:pPr marL="285750" marR="0" lvl="0" indent="-285750" algn="l" defTabSz="56671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GB" sz="1200" b="1"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Multiple retroperitoneal lymph nodes between 1 and 3 cm and 2 pulmonary nodules suspicious of metastases</a:t>
            </a:r>
          </a:p>
          <a:p>
            <a:pPr marL="0" marR="0" lvl="0" indent="0" algn="ctr" defTabSz="566710" rtl="0" eaLnBrk="1" fontAlgn="auto" latinLnBrk="0" hangingPunct="1">
              <a:lnSpc>
                <a:spcPct val="90000"/>
              </a:lnSpc>
              <a:spcBef>
                <a:spcPct val="0"/>
              </a:spcBef>
              <a:spcAft>
                <a:spcPct val="35000"/>
              </a:spcAft>
              <a:buClrTx/>
              <a:buSzTx/>
              <a:buFontTx/>
              <a:buNone/>
              <a:tabLst/>
              <a:defRPr/>
            </a:pPr>
            <a:endParaRPr kumimoji="0" lang="en-GB" sz="1800" b="1" i="0" u="none" strike="noStrike" kern="0" cap="none" spc="0" normalizeH="0" baseline="0" noProof="0" dirty="0">
              <a:ln>
                <a:noFill/>
              </a:ln>
              <a:solidFill>
                <a:schemeClr val="tx1"/>
              </a:solidFill>
              <a:effectLst/>
              <a:uLnTx/>
              <a:uFillTx/>
              <a:latin typeface="Arial Narrow"/>
              <a:ea typeface="+mn-ea"/>
              <a:cs typeface="Arial" panose="020B0604020202020204" pitchFamily="34" charset="0"/>
            </a:endParaRPr>
          </a:p>
          <a:p>
            <a:pPr marL="0" marR="0" lvl="0" indent="0" algn="ctr" defTabSz="566710" rtl="0" eaLnBrk="1" fontAlgn="auto" latinLnBrk="0" hangingPunct="1">
              <a:lnSpc>
                <a:spcPct val="90000"/>
              </a:lnSpc>
              <a:spcBef>
                <a:spcPct val="0"/>
              </a:spcBef>
              <a:spcAft>
                <a:spcPct val="35000"/>
              </a:spcAft>
              <a:buClrTx/>
              <a:buSzTx/>
              <a:buFontTx/>
              <a:buNone/>
              <a:tabLst/>
              <a:defRPr/>
            </a:pPr>
            <a:r>
              <a:rPr kumimoji="0" lang="en-GB" sz="1800" b="1" i="0" u="none" strike="noStrike" kern="0" cap="none" spc="0" normalizeH="0" baseline="0" noProof="0" dirty="0">
                <a:ln>
                  <a:noFill/>
                </a:ln>
                <a:solidFill>
                  <a:schemeClr val="tx1"/>
                </a:solidFill>
                <a:effectLst/>
                <a:uLnTx/>
                <a:uFillTx/>
                <a:latin typeface="Arial Narrow"/>
                <a:ea typeface="+mn-ea"/>
                <a:cs typeface="Arial" panose="020B0604020202020204" pitchFamily="34" charset="0"/>
              </a:rPr>
              <a:t> </a:t>
            </a:r>
          </a:p>
        </p:txBody>
      </p:sp>
      <p:grpSp>
        <p:nvGrpSpPr>
          <p:cNvPr id="15" name="Group 14">
            <a:extLst>
              <a:ext uri="{FF2B5EF4-FFF2-40B4-BE49-F238E27FC236}">
                <a16:creationId xmlns="" xmlns:a16="http://schemas.microsoft.com/office/drawing/2014/main" id="{A9F52329-099E-AE4D-BCC9-7AE9708F0D90}"/>
              </a:ext>
            </a:extLst>
          </p:cNvPr>
          <p:cNvGrpSpPr/>
          <p:nvPr/>
        </p:nvGrpSpPr>
        <p:grpSpPr>
          <a:xfrm>
            <a:off x="5729097" y="2362098"/>
            <a:ext cx="1229264" cy="1423585"/>
            <a:chOff x="5693886" y="2741235"/>
            <a:chExt cx="1229264" cy="1423585"/>
          </a:xfrm>
        </p:grpSpPr>
        <p:sp>
          <p:nvSpPr>
            <p:cNvPr id="16" name="Oval 15">
              <a:extLst>
                <a:ext uri="{FF2B5EF4-FFF2-40B4-BE49-F238E27FC236}">
                  <a16:creationId xmlns="" xmlns:a16="http://schemas.microsoft.com/office/drawing/2014/main" id="{29A1FE96-302D-1144-A8DD-05E80A5E1456}"/>
                </a:ext>
              </a:extLst>
            </p:cNvPr>
            <p:cNvSpPr/>
            <p:nvPr/>
          </p:nvSpPr>
          <p:spPr bwMode="auto">
            <a:xfrm>
              <a:off x="5826889" y="3271416"/>
              <a:ext cx="928228" cy="893404"/>
            </a:xfrm>
            <a:prstGeom prst="ellipse">
              <a:avLst/>
            </a:prstGeom>
            <a:solidFill>
              <a:schemeClr val="accent1"/>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7" name="TextBox 16">
              <a:extLst>
                <a:ext uri="{FF2B5EF4-FFF2-40B4-BE49-F238E27FC236}">
                  <a16:creationId xmlns="" xmlns:a16="http://schemas.microsoft.com/office/drawing/2014/main" id="{9599806C-BA71-B548-A7D2-01A86230B35A}"/>
                </a:ext>
              </a:extLst>
            </p:cNvPr>
            <p:cNvSpPr txBox="1"/>
            <p:nvPr/>
          </p:nvSpPr>
          <p:spPr>
            <a:xfrm>
              <a:off x="5807839" y="3348459"/>
              <a:ext cx="928228" cy="646331"/>
            </a:xfrm>
            <a:prstGeom prst="rect">
              <a:avLst/>
            </a:prstGeom>
            <a:noFill/>
          </p:spPr>
          <p:txBody>
            <a:bodyPr wrap="square" lIns="0" rIns="0" rtlCol="0">
              <a:spAutoFit/>
            </a:bodyPr>
            <a:lstStyle/>
            <a:p>
              <a:pPr algn="ctr"/>
              <a:r>
                <a:rPr lang="en-GB" dirty="0">
                  <a:solidFill>
                    <a:schemeClr val="bg1"/>
                  </a:solidFill>
                  <a:latin typeface="Arial" panose="020B0604020202020204" pitchFamily="34" charset="0"/>
                  <a:cs typeface="Arial" panose="020B0604020202020204" pitchFamily="34" charset="0"/>
                </a:rPr>
                <a:t>12 months</a:t>
              </a:r>
            </a:p>
          </p:txBody>
        </p:sp>
        <p:sp>
          <p:nvSpPr>
            <p:cNvPr id="18" name="Rectangle: Rounded Corners 31">
              <a:extLst>
                <a:ext uri="{FF2B5EF4-FFF2-40B4-BE49-F238E27FC236}">
                  <a16:creationId xmlns="" xmlns:a16="http://schemas.microsoft.com/office/drawing/2014/main" id="{230270D1-9BC3-CC48-88A0-CF92B19F8180}"/>
                </a:ext>
              </a:extLst>
            </p:cNvPr>
            <p:cNvSpPr/>
            <p:nvPr/>
          </p:nvSpPr>
          <p:spPr>
            <a:xfrm>
              <a:off x="5693886" y="2741235"/>
              <a:ext cx="1229264" cy="385994"/>
            </a:xfrm>
            <a:prstGeom prst="roundRect">
              <a:avLst/>
            </a:prstGeom>
            <a:solidFill>
              <a:schemeClr val="tx2"/>
            </a:solidFill>
            <a:ln w="25400" cap="flat" cmpd="sng" algn="ctr">
              <a:solidFill>
                <a:schemeClr val="tx2"/>
              </a:solidFill>
              <a:prstDash val="solid"/>
            </a:ln>
            <a:effectLst/>
          </p:spPr>
          <p:txBody>
            <a:bodyPr spcFirstLastPara="0" vert="horz" wrap="square" lIns="0" tIns="77705" rIns="0" bIns="77705" numCol="1" spcCol="1270" anchor="t"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566710" rtl="0" eaLnBrk="1" fontAlgn="auto" latinLnBrk="0" hangingPunct="1">
                <a:lnSpc>
                  <a:spcPct val="90000"/>
                </a:lnSpc>
                <a:spcBef>
                  <a:spcPct val="0"/>
                </a:spcBef>
                <a:spcAft>
                  <a:spcPct val="35000"/>
                </a:spcAft>
                <a:buClrTx/>
                <a:buSzTx/>
                <a:buFontTx/>
                <a:buNone/>
                <a:tabLst/>
                <a:defRPr/>
              </a:pPr>
              <a:r>
                <a:rPr kumimoji="0" lang="en-GB" sz="14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PSA nadir 0.9</a:t>
              </a:r>
              <a:endParaRPr kumimoji="0" lang="en-GB" sz="18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a:p>
              <a:pPr marL="0" marR="0" lvl="0" indent="0" algn="ctr" defTabSz="566710" rtl="0" eaLnBrk="1" fontAlgn="auto" latinLnBrk="0" hangingPunct="1">
                <a:lnSpc>
                  <a:spcPct val="90000"/>
                </a:lnSpc>
                <a:spcBef>
                  <a:spcPct val="0"/>
                </a:spcBef>
                <a:spcAft>
                  <a:spcPct val="35000"/>
                </a:spcAft>
                <a:buClrTx/>
                <a:buSzTx/>
                <a:buFontTx/>
                <a:buNone/>
                <a:tabLst/>
                <a:defRPr/>
              </a:pPr>
              <a:endParaRPr kumimoji="0" lang="en-GB" sz="1800" b="1"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a:p>
              <a:pPr marL="0" marR="0" lvl="0" indent="0" algn="ctr" defTabSz="566710" rtl="0" eaLnBrk="1" fontAlgn="auto" latinLnBrk="0" hangingPunct="1">
                <a:lnSpc>
                  <a:spcPct val="90000"/>
                </a:lnSpc>
                <a:spcBef>
                  <a:spcPct val="0"/>
                </a:spcBef>
                <a:spcAft>
                  <a:spcPct val="35000"/>
                </a:spcAft>
                <a:buClrTx/>
                <a:buSzTx/>
                <a:buFontTx/>
                <a:buNone/>
                <a:tabLst/>
                <a:defRPr/>
              </a:pPr>
              <a:r>
                <a:rPr kumimoji="0" lang="en-GB" sz="1800" b="1"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a:t>
              </a:r>
            </a:p>
          </p:txBody>
        </p:sp>
      </p:grpSp>
      <p:sp>
        <p:nvSpPr>
          <p:cNvPr id="19" name="Rectangle: Rounded Corners 34">
            <a:extLst>
              <a:ext uri="{FF2B5EF4-FFF2-40B4-BE49-F238E27FC236}">
                <a16:creationId xmlns="" xmlns:a16="http://schemas.microsoft.com/office/drawing/2014/main" id="{8F42313F-26B9-E343-A9EF-C1D687D68CD5}"/>
              </a:ext>
            </a:extLst>
          </p:cNvPr>
          <p:cNvSpPr/>
          <p:nvPr/>
        </p:nvSpPr>
        <p:spPr>
          <a:xfrm>
            <a:off x="524644" y="2362873"/>
            <a:ext cx="1168243" cy="385994"/>
          </a:xfrm>
          <a:prstGeom prst="roundRect">
            <a:avLst/>
          </a:prstGeom>
          <a:solidFill>
            <a:schemeClr val="tx2"/>
          </a:solidFill>
          <a:ln w="25400" cap="flat" cmpd="sng" algn="ctr">
            <a:solidFill>
              <a:schemeClr val="tx2"/>
            </a:solidFill>
            <a:prstDash val="solid"/>
          </a:ln>
          <a:effectLst/>
        </p:spPr>
        <p:txBody>
          <a:bodyPr spcFirstLastPara="0" vert="horz" wrap="square" lIns="77705" tIns="77705" rIns="77705" bIns="77705" numCol="1" spcCol="1270" anchor="t"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566710" rtl="0" eaLnBrk="1" fontAlgn="auto" latinLnBrk="0" hangingPunct="1">
              <a:lnSpc>
                <a:spcPct val="90000"/>
              </a:lnSpc>
              <a:spcBef>
                <a:spcPct val="0"/>
              </a:spcBef>
              <a:spcAft>
                <a:spcPct val="35000"/>
              </a:spcAft>
              <a:buClrTx/>
              <a:buSzTx/>
              <a:buFontTx/>
              <a:buNone/>
              <a:tabLst/>
              <a:defRPr/>
            </a:pPr>
            <a:r>
              <a:rPr kumimoji="0" lang="en-GB" sz="14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PSA 132</a:t>
            </a:r>
            <a:endParaRPr kumimoji="0" lang="en-GB" sz="18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a:p>
            <a:pPr marL="0" marR="0" lvl="0" indent="0" algn="ctr" defTabSz="566710" rtl="0" eaLnBrk="1" fontAlgn="auto" latinLnBrk="0" hangingPunct="1">
              <a:lnSpc>
                <a:spcPct val="90000"/>
              </a:lnSpc>
              <a:spcBef>
                <a:spcPct val="0"/>
              </a:spcBef>
              <a:spcAft>
                <a:spcPct val="35000"/>
              </a:spcAft>
              <a:buClrTx/>
              <a:buSzTx/>
              <a:buFontTx/>
              <a:buNone/>
              <a:tabLst/>
              <a:defRPr/>
            </a:pPr>
            <a:r>
              <a:rPr kumimoji="0" lang="en-GB" sz="18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a:t>
            </a:r>
          </a:p>
        </p:txBody>
      </p:sp>
      <p:grpSp>
        <p:nvGrpSpPr>
          <p:cNvPr id="20" name="Group 19">
            <a:extLst>
              <a:ext uri="{FF2B5EF4-FFF2-40B4-BE49-F238E27FC236}">
                <a16:creationId xmlns="" xmlns:a16="http://schemas.microsoft.com/office/drawing/2014/main" id="{EC5E4DB4-5C62-D144-86A1-8914C1FB6C21}"/>
              </a:ext>
            </a:extLst>
          </p:cNvPr>
          <p:cNvGrpSpPr/>
          <p:nvPr/>
        </p:nvGrpSpPr>
        <p:grpSpPr>
          <a:xfrm>
            <a:off x="7541859" y="2362098"/>
            <a:ext cx="1168243" cy="1423585"/>
            <a:chOff x="8269569" y="2741235"/>
            <a:chExt cx="1168243" cy="1423585"/>
          </a:xfrm>
        </p:grpSpPr>
        <p:sp>
          <p:nvSpPr>
            <p:cNvPr id="21" name="Oval 20">
              <a:extLst>
                <a:ext uri="{FF2B5EF4-FFF2-40B4-BE49-F238E27FC236}">
                  <a16:creationId xmlns="" xmlns:a16="http://schemas.microsoft.com/office/drawing/2014/main" id="{6841CA11-758B-7548-9D52-1F058CC1D8A3}"/>
                </a:ext>
              </a:extLst>
            </p:cNvPr>
            <p:cNvSpPr/>
            <p:nvPr/>
          </p:nvSpPr>
          <p:spPr bwMode="auto">
            <a:xfrm>
              <a:off x="8391486" y="3271416"/>
              <a:ext cx="928228" cy="893404"/>
            </a:xfrm>
            <a:prstGeom prst="ellipse">
              <a:avLst/>
            </a:prstGeom>
            <a:solidFill>
              <a:schemeClr val="accent1"/>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2" name="TextBox 21">
              <a:extLst>
                <a:ext uri="{FF2B5EF4-FFF2-40B4-BE49-F238E27FC236}">
                  <a16:creationId xmlns="" xmlns:a16="http://schemas.microsoft.com/office/drawing/2014/main" id="{1CFBAC7F-0728-8D42-A273-A4C3FA0322D4}"/>
                </a:ext>
              </a:extLst>
            </p:cNvPr>
            <p:cNvSpPr txBox="1"/>
            <p:nvPr/>
          </p:nvSpPr>
          <p:spPr>
            <a:xfrm>
              <a:off x="8389577" y="3372534"/>
              <a:ext cx="928228" cy="646331"/>
            </a:xfrm>
            <a:prstGeom prst="rect">
              <a:avLst/>
            </a:prstGeom>
            <a:noFill/>
          </p:spPr>
          <p:txBody>
            <a:bodyPr wrap="square" lIns="0" rIns="0" rtlCol="0">
              <a:spAutoFit/>
            </a:bodyPr>
            <a:lstStyle/>
            <a:p>
              <a:pPr algn="ctr"/>
              <a:r>
                <a:rPr lang="en-GB" dirty="0">
                  <a:solidFill>
                    <a:schemeClr val="bg1"/>
                  </a:solidFill>
                  <a:latin typeface="Arial" panose="020B0604020202020204" pitchFamily="34" charset="0"/>
                  <a:cs typeface="Arial" panose="020B0604020202020204" pitchFamily="34" charset="0"/>
                </a:rPr>
                <a:t>18 months</a:t>
              </a:r>
            </a:p>
          </p:txBody>
        </p:sp>
        <p:sp>
          <p:nvSpPr>
            <p:cNvPr id="23" name="Rectangle: Rounded Corners 35">
              <a:extLst>
                <a:ext uri="{FF2B5EF4-FFF2-40B4-BE49-F238E27FC236}">
                  <a16:creationId xmlns="" xmlns:a16="http://schemas.microsoft.com/office/drawing/2014/main" id="{AB4B2EFE-81F6-E14E-B7A8-9E74AD78E533}"/>
                </a:ext>
              </a:extLst>
            </p:cNvPr>
            <p:cNvSpPr/>
            <p:nvPr/>
          </p:nvSpPr>
          <p:spPr>
            <a:xfrm>
              <a:off x="8269569" y="2741235"/>
              <a:ext cx="1168243" cy="385994"/>
            </a:xfrm>
            <a:prstGeom prst="roundRect">
              <a:avLst/>
            </a:prstGeom>
            <a:solidFill>
              <a:schemeClr val="tx2"/>
            </a:solidFill>
            <a:ln w="25400" cap="flat" cmpd="sng" algn="ctr">
              <a:solidFill>
                <a:schemeClr val="tx2"/>
              </a:solidFill>
              <a:prstDash val="solid"/>
            </a:ln>
            <a:effectLst/>
          </p:spPr>
          <p:txBody>
            <a:bodyPr spcFirstLastPara="0" vert="horz" wrap="square" lIns="77705" tIns="77705" rIns="77705" bIns="77705" numCol="1" spcCol="1270" anchor="t"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566710" rtl="0" eaLnBrk="1" fontAlgn="auto" latinLnBrk="0" hangingPunct="1">
                <a:lnSpc>
                  <a:spcPct val="90000"/>
                </a:lnSpc>
                <a:spcBef>
                  <a:spcPct val="0"/>
                </a:spcBef>
                <a:spcAft>
                  <a:spcPct val="35000"/>
                </a:spcAft>
                <a:buClrTx/>
                <a:buSzTx/>
                <a:buFontTx/>
                <a:buNone/>
                <a:tabLst/>
                <a:defRPr/>
              </a:pPr>
              <a:r>
                <a:rPr kumimoji="0" lang="en-GB" sz="14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PSA 1.6</a:t>
              </a:r>
              <a:endParaRPr kumimoji="0" lang="en-GB" sz="18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a:p>
              <a:pPr marL="0" marR="0" lvl="0" indent="0" algn="ctr" defTabSz="566710" rtl="0" eaLnBrk="1" fontAlgn="auto" latinLnBrk="0" hangingPunct="1">
                <a:lnSpc>
                  <a:spcPct val="90000"/>
                </a:lnSpc>
                <a:spcBef>
                  <a:spcPct val="0"/>
                </a:spcBef>
                <a:spcAft>
                  <a:spcPct val="35000"/>
                </a:spcAft>
                <a:buClrTx/>
                <a:buSzTx/>
                <a:buFontTx/>
                <a:buNone/>
                <a:tabLst/>
                <a:defRPr/>
              </a:pPr>
              <a:r>
                <a:rPr kumimoji="0" lang="en-GB" sz="18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a:t>
              </a:r>
            </a:p>
          </p:txBody>
        </p:sp>
      </p:grpSp>
      <p:grpSp>
        <p:nvGrpSpPr>
          <p:cNvPr id="24" name="Group 23">
            <a:extLst>
              <a:ext uri="{FF2B5EF4-FFF2-40B4-BE49-F238E27FC236}">
                <a16:creationId xmlns="" xmlns:a16="http://schemas.microsoft.com/office/drawing/2014/main" id="{CE043021-D1AA-584F-B85F-E88CB50F0FED}"/>
              </a:ext>
            </a:extLst>
          </p:cNvPr>
          <p:cNvGrpSpPr/>
          <p:nvPr/>
        </p:nvGrpSpPr>
        <p:grpSpPr>
          <a:xfrm>
            <a:off x="8893140" y="2732091"/>
            <a:ext cx="2693811" cy="3277277"/>
            <a:chOff x="8893140" y="2732091"/>
            <a:chExt cx="2693811" cy="3277277"/>
          </a:xfrm>
        </p:grpSpPr>
        <p:grpSp>
          <p:nvGrpSpPr>
            <p:cNvPr id="25" name="Group 24">
              <a:extLst>
                <a:ext uri="{FF2B5EF4-FFF2-40B4-BE49-F238E27FC236}">
                  <a16:creationId xmlns="" xmlns:a16="http://schemas.microsoft.com/office/drawing/2014/main" id="{065AAC60-71BA-FC41-AB12-F5C739AFC9CE}"/>
                </a:ext>
              </a:extLst>
            </p:cNvPr>
            <p:cNvGrpSpPr/>
            <p:nvPr/>
          </p:nvGrpSpPr>
          <p:grpSpPr>
            <a:xfrm>
              <a:off x="9338815" y="2732091"/>
              <a:ext cx="1168243" cy="1421875"/>
              <a:chOff x="10045277" y="2742945"/>
              <a:chExt cx="1168243" cy="1421875"/>
            </a:xfrm>
          </p:grpSpPr>
          <p:sp>
            <p:nvSpPr>
              <p:cNvPr id="27" name="Oval 26">
                <a:extLst>
                  <a:ext uri="{FF2B5EF4-FFF2-40B4-BE49-F238E27FC236}">
                    <a16:creationId xmlns="" xmlns:a16="http://schemas.microsoft.com/office/drawing/2014/main" id="{09D031DA-AE36-284B-8097-55BC9557A10A}"/>
                  </a:ext>
                </a:extLst>
              </p:cNvPr>
              <p:cNvSpPr/>
              <p:nvPr/>
            </p:nvSpPr>
            <p:spPr bwMode="auto">
              <a:xfrm>
                <a:off x="10139391" y="3271416"/>
                <a:ext cx="928228" cy="893404"/>
              </a:xfrm>
              <a:prstGeom prst="ellipse">
                <a:avLst/>
              </a:prstGeom>
              <a:solidFill>
                <a:schemeClr val="accent1"/>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Arial"/>
                </a:endParaRPr>
              </a:p>
            </p:txBody>
          </p:sp>
          <p:sp>
            <p:nvSpPr>
              <p:cNvPr id="28" name="TextBox 27">
                <a:extLst>
                  <a:ext uri="{FF2B5EF4-FFF2-40B4-BE49-F238E27FC236}">
                    <a16:creationId xmlns="" xmlns:a16="http://schemas.microsoft.com/office/drawing/2014/main" id="{6239E75A-C774-4342-9080-528304C7DA7E}"/>
                  </a:ext>
                </a:extLst>
              </p:cNvPr>
              <p:cNvSpPr txBox="1"/>
              <p:nvPr/>
            </p:nvSpPr>
            <p:spPr>
              <a:xfrm>
                <a:off x="10146997" y="3372534"/>
                <a:ext cx="928228" cy="646331"/>
              </a:xfrm>
              <a:prstGeom prst="rect">
                <a:avLst/>
              </a:prstGeom>
              <a:noFill/>
            </p:spPr>
            <p:txBody>
              <a:bodyPr wrap="square" lIns="0" rIns="0" rtlCol="0">
                <a:spAutoFit/>
              </a:bodyPr>
              <a:lstStyle/>
              <a:p>
                <a:pPr algn="ctr"/>
                <a:r>
                  <a:rPr lang="en-GB" dirty="0">
                    <a:solidFill>
                      <a:schemeClr val="bg1"/>
                    </a:solidFill>
                    <a:latin typeface="Arial" panose="020B0604020202020204" pitchFamily="34" charset="0"/>
                    <a:cs typeface="Arial" panose="020B0604020202020204" pitchFamily="34" charset="0"/>
                  </a:rPr>
                  <a:t>24 months</a:t>
                </a:r>
              </a:p>
            </p:txBody>
          </p:sp>
          <p:sp>
            <p:nvSpPr>
              <p:cNvPr id="29" name="Rectangle: Rounded Corners 38">
                <a:extLst>
                  <a:ext uri="{FF2B5EF4-FFF2-40B4-BE49-F238E27FC236}">
                    <a16:creationId xmlns="" xmlns:a16="http://schemas.microsoft.com/office/drawing/2014/main" id="{F9A78150-DA44-124E-B817-0A6FF1512F79}"/>
                  </a:ext>
                </a:extLst>
              </p:cNvPr>
              <p:cNvSpPr/>
              <p:nvPr/>
            </p:nvSpPr>
            <p:spPr>
              <a:xfrm>
                <a:off x="10045277" y="2742945"/>
                <a:ext cx="1168243" cy="385994"/>
              </a:xfrm>
              <a:prstGeom prst="roundRect">
                <a:avLst/>
              </a:prstGeom>
              <a:solidFill>
                <a:schemeClr val="tx2"/>
              </a:solidFill>
              <a:ln w="25400" cap="flat" cmpd="sng" algn="ctr">
                <a:solidFill>
                  <a:schemeClr val="tx2"/>
                </a:solidFill>
                <a:prstDash val="solid"/>
              </a:ln>
              <a:effectLst/>
            </p:spPr>
            <p:txBody>
              <a:bodyPr spcFirstLastPara="0" vert="horz" wrap="square" lIns="77705" tIns="77705" rIns="77705" bIns="77705" numCol="1" spcCol="1270" anchor="t"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566710" rtl="0" eaLnBrk="1" fontAlgn="auto" latinLnBrk="0" hangingPunct="1">
                  <a:lnSpc>
                    <a:spcPct val="90000"/>
                  </a:lnSpc>
                  <a:spcBef>
                    <a:spcPct val="0"/>
                  </a:spcBef>
                  <a:spcAft>
                    <a:spcPct val="35000"/>
                  </a:spcAft>
                  <a:buClrTx/>
                  <a:buSzTx/>
                  <a:buFontTx/>
                  <a:buNone/>
                  <a:tabLst/>
                  <a:defRPr/>
                </a:pPr>
                <a:r>
                  <a:rPr kumimoji="0" lang="en-GB" sz="1400" b="1" i="0" u="none" strike="noStrike" kern="0" cap="none" spc="0" normalizeH="0" baseline="0" noProof="0" dirty="0">
                    <a:ln>
                      <a:noFill/>
                    </a:ln>
                    <a:solidFill>
                      <a:schemeClr val="bg1"/>
                    </a:solidFill>
                    <a:effectLst/>
                    <a:uLnTx/>
                    <a:uFillTx/>
                    <a:latin typeface="Arial Narrow"/>
                    <a:ea typeface="+mn-ea"/>
                    <a:cs typeface="Arial" panose="020B0604020202020204" pitchFamily="34" charset="0"/>
                  </a:rPr>
                  <a:t>PSA 3.4</a:t>
                </a:r>
                <a:endParaRPr kumimoji="0" lang="en-GB" sz="1800" b="1" i="0" u="none" strike="noStrike" kern="0" cap="none" spc="0" normalizeH="0" baseline="0" noProof="0" dirty="0">
                  <a:ln>
                    <a:noFill/>
                  </a:ln>
                  <a:solidFill>
                    <a:schemeClr val="bg1"/>
                  </a:solidFill>
                  <a:effectLst/>
                  <a:uLnTx/>
                  <a:uFillTx/>
                  <a:latin typeface="Arial Narrow"/>
                  <a:ea typeface="+mn-ea"/>
                  <a:cs typeface="Arial" panose="020B0604020202020204" pitchFamily="34" charset="0"/>
                </a:endParaRPr>
              </a:p>
              <a:p>
                <a:pPr marL="0" marR="0" lvl="0" indent="0" algn="ctr" defTabSz="566710" rtl="0" eaLnBrk="1" fontAlgn="auto" latinLnBrk="0" hangingPunct="1">
                  <a:lnSpc>
                    <a:spcPct val="90000"/>
                  </a:lnSpc>
                  <a:spcBef>
                    <a:spcPct val="0"/>
                  </a:spcBef>
                  <a:spcAft>
                    <a:spcPct val="35000"/>
                  </a:spcAft>
                  <a:buClrTx/>
                  <a:buSzTx/>
                  <a:buFontTx/>
                  <a:buNone/>
                  <a:tabLst/>
                  <a:defRPr/>
                </a:pPr>
                <a:endParaRPr kumimoji="0" lang="en-GB" sz="1800" b="1" i="0" u="none" strike="noStrike" kern="0" cap="none" spc="0" normalizeH="0" baseline="0" noProof="0" dirty="0">
                  <a:ln>
                    <a:noFill/>
                  </a:ln>
                  <a:solidFill>
                    <a:schemeClr val="bg1"/>
                  </a:solidFill>
                  <a:effectLst/>
                  <a:uLnTx/>
                  <a:uFillTx/>
                  <a:latin typeface="Arial Narrow"/>
                  <a:ea typeface="+mn-ea"/>
                  <a:cs typeface="Arial" panose="020B0604020202020204" pitchFamily="34" charset="0"/>
                </a:endParaRPr>
              </a:p>
              <a:p>
                <a:pPr marL="0" marR="0" lvl="0" indent="0" algn="ctr" defTabSz="566710" rtl="0" eaLnBrk="1" fontAlgn="auto" latinLnBrk="0" hangingPunct="1">
                  <a:lnSpc>
                    <a:spcPct val="90000"/>
                  </a:lnSpc>
                  <a:spcBef>
                    <a:spcPct val="0"/>
                  </a:spcBef>
                  <a:spcAft>
                    <a:spcPct val="35000"/>
                  </a:spcAft>
                  <a:buClrTx/>
                  <a:buSzTx/>
                  <a:buFontTx/>
                  <a:buNone/>
                  <a:tabLst/>
                  <a:defRPr/>
                </a:pPr>
                <a:r>
                  <a:rPr kumimoji="0" lang="en-GB" sz="1800" b="1" i="0" u="none" strike="noStrike" kern="0" cap="none" spc="0" normalizeH="0" baseline="0" noProof="0" dirty="0">
                    <a:ln>
                      <a:noFill/>
                    </a:ln>
                    <a:solidFill>
                      <a:schemeClr val="bg1"/>
                    </a:solidFill>
                    <a:effectLst/>
                    <a:uLnTx/>
                    <a:uFillTx/>
                    <a:latin typeface="Arial Narrow"/>
                    <a:ea typeface="+mn-ea"/>
                    <a:cs typeface="Arial" panose="020B0604020202020204" pitchFamily="34" charset="0"/>
                  </a:rPr>
                  <a:t> </a:t>
                </a:r>
              </a:p>
            </p:txBody>
          </p:sp>
        </p:grpSp>
        <p:sp>
          <p:nvSpPr>
            <p:cNvPr id="26" name="Rectangle: Rounded Corners 45">
              <a:extLst>
                <a:ext uri="{FF2B5EF4-FFF2-40B4-BE49-F238E27FC236}">
                  <a16:creationId xmlns="" xmlns:a16="http://schemas.microsoft.com/office/drawing/2014/main" id="{B9507A78-5CCA-3C4C-A6AB-EDCCD6BB00EF}"/>
                </a:ext>
              </a:extLst>
            </p:cNvPr>
            <p:cNvSpPr/>
            <p:nvPr/>
          </p:nvSpPr>
          <p:spPr>
            <a:xfrm>
              <a:off x="8893140" y="4335523"/>
              <a:ext cx="2693811" cy="1673845"/>
            </a:xfrm>
            <a:prstGeom prst="roundRect">
              <a:avLst>
                <a:gd name="adj" fmla="val 9561"/>
              </a:avLst>
            </a:prstGeom>
            <a:solidFill>
              <a:schemeClr val="bg1"/>
            </a:solidFill>
            <a:ln w="25400" cap="flat" cmpd="sng" algn="ctr">
              <a:solidFill>
                <a:schemeClr val="tx2"/>
              </a:solidFill>
              <a:prstDash val="solid"/>
            </a:ln>
            <a:effectLst/>
          </p:spPr>
          <p:txBody>
            <a:bodyPr spcFirstLastPara="0" vert="horz" wrap="square" lIns="77705" tIns="77705" rIns="77705" bIns="77705" numCol="1" spcCol="1270" anchor="t"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l" defTabSz="566710" rtl="0" eaLnBrk="1" fontAlgn="auto" latinLnBrk="0" hangingPunct="1">
                <a:lnSpc>
                  <a:spcPct val="90000"/>
                </a:lnSpc>
                <a:spcBef>
                  <a:spcPct val="0"/>
                </a:spcBef>
                <a:spcAft>
                  <a:spcPct val="35000"/>
                </a:spcAft>
                <a:buClrTx/>
                <a:buSzTx/>
                <a:buFontTx/>
                <a:buNone/>
                <a:tabLst/>
                <a:defRPr/>
              </a:pPr>
              <a:r>
                <a:rPr lang="en-GB" sz="1200" b="1" kern="0" dirty="0">
                  <a:solidFill>
                    <a:schemeClr val="tx1"/>
                  </a:solidFill>
                  <a:latin typeface="Arial" panose="020B0604020202020204" pitchFamily="34" charset="0"/>
                  <a:cs typeface="Arial" panose="020B0604020202020204" pitchFamily="34" charset="0"/>
                </a:rPr>
                <a:t>Slight discomfort in lumbar spine</a:t>
              </a:r>
            </a:p>
            <a:p>
              <a:pPr marR="0" lvl="0" algn="l" defTabSz="566710" rtl="0" eaLnBrk="1" fontAlgn="auto" latinLnBrk="0" hangingPunct="1">
                <a:lnSpc>
                  <a:spcPct val="90000"/>
                </a:lnSpc>
                <a:spcBef>
                  <a:spcPct val="0"/>
                </a:spcBef>
                <a:spcAft>
                  <a:spcPct val="35000"/>
                </a:spcAft>
                <a:buClrTx/>
                <a:buSzTx/>
                <a:buFontTx/>
                <a:buNone/>
                <a:tabLst/>
                <a:defRPr/>
              </a:pPr>
              <a:r>
                <a:rPr lang="en-GB" sz="1200" b="1" kern="0" dirty="0">
                  <a:solidFill>
                    <a:schemeClr val="tx1"/>
                  </a:solidFill>
                  <a:latin typeface="Arial" panose="020B0604020202020204" pitchFamily="34" charset="0"/>
                  <a:cs typeface="Arial" panose="020B0604020202020204" pitchFamily="34" charset="0"/>
                </a:rPr>
                <a:t>Imaging:</a:t>
              </a:r>
            </a:p>
            <a:p>
              <a:pPr marL="285750" marR="0" lvl="0" indent="-285750" algn="l" defTabSz="566710" rtl="0" eaLnBrk="1" fontAlgn="auto" latinLnBrk="0" hangingPunct="1">
                <a:lnSpc>
                  <a:spcPct val="90000"/>
                </a:lnSpc>
                <a:spcBef>
                  <a:spcPct val="0"/>
                </a:spcBef>
                <a:spcAft>
                  <a:spcPct val="35000"/>
                </a:spcAft>
                <a:buClrTx/>
                <a:buSzTx/>
                <a:buFont typeface="Arial" panose="020B0604020202020204" pitchFamily="34" charset="0"/>
                <a:buChar char="•"/>
                <a:tabLst/>
                <a:defRPr/>
              </a:pPr>
              <a:r>
                <a:rPr lang="en-GB" sz="1200" b="1" kern="0" dirty="0">
                  <a:solidFill>
                    <a:schemeClr val="tx1"/>
                  </a:solidFill>
                  <a:latin typeface="Arial" panose="020B0604020202020204" pitchFamily="34" charset="0"/>
                  <a:cs typeface="Arial" panose="020B0604020202020204" pitchFamily="34" charset="0"/>
                </a:rPr>
                <a:t>Progression of bone and soft-tissue metastases </a:t>
              </a:r>
            </a:p>
            <a:p>
              <a:pPr marL="285750" marR="0" lvl="0" indent="-285750" algn="l" defTabSz="566710" rtl="0" eaLnBrk="1" fontAlgn="auto" latinLnBrk="0" hangingPunct="1">
                <a:lnSpc>
                  <a:spcPct val="90000"/>
                </a:lnSpc>
                <a:spcBef>
                  <a:spcPct val="0"/>
                </a:spcBef>
                <a:spcAft>
                  <a:spcPct val="35000"/>
                </a:spcAft>
                <a:buClrTx/>
                <a:buSzTx/>
                <a:buFont typeface="Arial" panose="020B0604020202020204" pitchFamily="34" charset="0"/>
                <a:buChar char="•"/>
                <a:tabLst/>
                <a:defRPr/>
              </a:pPr>
              <a:r>
                <a:rPr lang="en-GB" sz="1200" b="1" kern="0" dirty="0">
                  <a:solidFill>
                    <a:schemeClr val="tx1"/>
                  </a:solidFill>
                  <a:latin typeface="Arial" panose="020B0604020202020204" pitchFamily="34" charset="0"/>
                  <a:cs typeface="Arial" panose="020B0604020202020204" pitchFamily="34" charset="0"/>
                </a:rPr>
                <a:t>Haemoglobin: 10gm/dL</a:t>
              </a:r>
            </a:p>
            <a:p>
              <a:pPr marL="0" marR="0" lvl="0" indent="0" algn="ctr" defTabSz="566710" rtl="0" eaLnBrk="1" fontAlgn="auto" latinLnBrk="0" hangingPunct="1">
                <a:lnSpc>
                  <a:spcPct val="90000"/>
                </a:lnSpc>
                <a:spcBef>
                  <a:spcPct val="0"/>
                </a:spcBef>
                <a:spcAft>
                  <a:spcPct val="35000"/>
                </a:spcAft>
                <a:buClrTx/>
                <a:buSzTx/>
                <a:buFontTx/>
                <a:buNone/>
                <a:tabLst/>
                <a:defRPr/>
              </a:pPr>
              <a:endParaRPr kumimoji="0" lang="en-GB" sz="1800" b="1" i="0" u="none" strike="noStrike" kern="0" cap="none" spc="0" normalizeH="0" baseline="0" noProof="0" dirty="0">
                <a:ln>
                  <a:noFill/>
                </a:ln>
                <a:solidFill>
                  <a:srgbClr val="FFFFFF"/>
                </a:solidFill>
                <a:effectLst/>
                <a:uLnTx/>
                <a:uFillTx/>
                <a:latin typeface="Arial Narrow"/>
                <a:ea typeface="+mn-ea"/>
                <a:cs typeface="Arial" panose="020B0604020202020204" pitchFamily="34" charset="0"/>
              </a:endParaRPr>
            </a:p>
            <a:p>
              <a:pPr marL="0" marR="0" lvl="0" indent="0" algn="ctr" defTabSz="566710" rtl="0" eaLnBrk="1" fontAlgn="auto" latinLnBrk="0" hangingPunct="1">
                <a:lnSpc>
                  <a:spcPct val="90000"/>
                </a:lnSpc>
                <a:spcBef>
                  <a:spcPct val="0"/>
                </a:spcBef>
                <a:spcAft>
                  <a:spcPct val="35000"/>
                </a:spcAft>
                <a:buClrTx/>
                <a:buSzTx/>
                <a:buFontTx/>
                <a:buNone/>
                <a:tabLst/>
                <a:defRPr/>
              </a:pPr>
              <a:r>
                <a:rPr kumimoji="0" lang="en-GB" sz="1800" b="1" i="0" u="none" strike="noStrike" kern="0" cap="none" spc="0" normalizeH="0" baseline="0" noProof="0" dirty="0">
                  <a:ln>
                    <a:noFill/>
                  </a:ln>
                  <a:solidFill>
                    <a:srgbClr val="FFFFFF"/>
                  </a:solidFill>
                  <a:effectLst/>
                  <a:uLnTx/>
                  <a:uFillTx/>
                  <a:latin typeface="Arial Narrow"/>
                  <a:ea typeface="+mn-ea"/>
                  <a:cs typeface="Arial" panose="020B0604020202020204" pitchFamily="34" charset="0"/>
                </a:rPr>
                <a:t> </a:t>
              </a:r>
            </a:p>
          </p:txBody>
        </p:sp>
      </p:grpSp>
      <p:sp>
        <p:nvSpPr>
          <p:cNvPr id="37" name="TextBox 36">
            <a:extLst>
              <a:ext uri="{FF2B5EF4-FFF2-40B4-BE49-F238E27FC236}">
                <a16:creationId xmlns="" xmlns:a16="http://schemas.microsoft.com/office/drawing/2014/main" id="{D1019D11-E1EE-8E49-8741-1A431A70E57C}"/>
              </a:ext>
            </a:extLst>
          </p:cNvPr>
          <p:cNvSpPr txBox="1"/>
          <p:nvPr/>
        </p:nvSpPr>
        <p:spPr>
          <a:xfrm>
            <a:off x="1995711" y="2517610"/>
            <a:ext cx="3237675" cy="584775"/>
          </a:xfrm>
          <a:prstGeom prst="rect">
            <a:avLst/>
          </a:prstGeom>
          <a:noFill/>
        </p:spPr>
        <p:txBody>
          <a:bodyPr wrap="square">
            <a:spAutoFit/>
          </a:bodyPr>
          <a:lstStyle/>
          <a:p>
            <a:pPr algn="ctr"/>
            <a:r>
              <a:rPr lang="en-GB" sz="1600" dirty="0">
                <a:latin typeface="Arial" panose="020B0604020202020204" pitchFamily="34" charset="0"/>
                <a:cs typeface="Arial" panose="020B0604020202020204" pitchFamily="34" charset="0"/>
              </a:rPr>
              <a:t>ADT + docetaxel (6 cycles) </a:t>
            </a:r>
          </a:p>
          <a:p>
            <a:pPr algn="ctr"/>
            <a:r>
              <a:rPr lang="en-GB" sz="1600" dirty="0">
                <a:latin typeface="Arial" panose="020B0604020202020204" pitchFamily="34" charset="0"/>
                <a:cs typeface="Arial" panose="020B0604020202020204" pitchFamily="34" charset="0"/>
              </a:rPr>
              <a:t>+ abiraterone/prednisone</a:t>
            </a:r>
          </a:p>
        </p:txBody>
      </p:sp>
      <p:sp>
        <p:nvSpPr>
          <p:cNvPr id="5" name="Content Placeholder 4">
            <a:extLst>
              <a:ext uri="{FF2B5EF4-FFF2-40B4-BE49-F238E27FC236}">
                <a16:creationId xmlns="" xmlns:a16="http://schemas.microsoft.com/office/drawing/2014/main" id="{8C14A661-5621-4E46-BC2E-ADC0A6255AB9}"/>
              </a:ext>
            </a:extLst>
          </p:cNvPr>
          <p:cNvSpPr>
            <a:spLocks noGrp="1"/>
          </p:cNvSpPr>
          <p:nvPr>
            <p:ph sz="quarter" idx="12"/>
          </p:nvPr>
        </p:nvSpPr>
        <p:spPr>
          <a:xfrm>
            <a:off x="620184" y="447544"/>
            <a:ext cx="10963200" cy="1765461"/>
          </a:xfrm>
        </p:spPr>
        <p:txBody>
          <a:bodyPr/>
          <a:lstStyle/>
          <a:p>
            <a:pPr marL="0" lvl="0" indent="0">
              <a:spcBef>
                <a:spcPts val="300"/>
              </a:spcBef>
              <a:buNone/>
            </a:pPr>
            <a:r>
              <a:rPr lang="en-GB" b="1" dirty="0">
                <a:solidFill>
                  <a:schemeClr val="accent1"/>
                </a:solidFill>
              </a:rPr>
              <a:t>Patient: </a:t>
            </a:r>
            <a:r>
              <a:rPr lang="en-GB" dirty="0"/>
              <a:t>Age 68 years</a:t>
            </a:r>
          </a:p>
          <a:p>
            <a:pPr marL="0" lvl="0" indent="0">
              <a:spcBef>
                <a:spcPts val="300"/>
              </a:spcBef>
              <a:buNone/>
            </a:pPr>
            <a:r>
              <a:rPr lang="en-GB" b="1" dirty="0">
                <a:solidFill>
                  <a:schemeClr val="accent1"/>
                </a:solidFill>
              </a:rPr>
              <a:t>Presents with: </a:t>
            </a:r>
            <a:r>
              <a:rPr lang="en-GB" dirty="0"/>
              <a:t>Moderate LUTS</a:t>
            </a:r>
          </a:p>
          <a:p>
            <a:pPr marL="0" lvl="0" indent="0">
              <a:spcBef>
                <a:spcPts val="300"/>
              </a:spcBef>
              <a:buNone/>
            </a:pPr>
            <a:r>
              <a:rPr lang="en-GB" b="1" dirty="0">
                <a:solidFill>
                  <a:schemeClr val="accent1"/>
                </a:solidFill>
              </a:rPr>
              <a:t>Medical history: </a:t>
            </a:r>
          </a:p>
          <a:p>
            <a:pPr lvl="0">
              <a:spcBef>
                <a:spcPts val="300"/>
              </a:spcBef>
            </a:pPr>
            <a:r>
              <a:rPr lang="en-GB" dirty="0"/>
              <a:t>Well-controlled hypertension and angina; relieved by stent 4 years prior</a:t>
            </a:r>
          </a:p>
          <a:p>
            <a:pPr lvl="0">
              <a:spcBef>
                <a:spcPts val="300"/>
              </a:spcBef>
            </a:pPr>
            <a:r>
              <a:rPr lang="en-GB" dirty="0"/>
              <a:t>No known family history of cancer</a:t>
            </a:r>
          </a:p>
        </p:txBody>
      </p:sp>
      <p:sp>
        <p:nvSpPr>
          <p:cNvPr id="32" name="Content Placeholder 31">
            <a:extLst>
              <a:ext uri="{FF2B5EF4-FFF2-40B4-BE49-F238E27FC236}">
                <a16:creationId xmlns="" xmlns:a16="http://schemas.microsoft.com/office/drawing/2014/main" id="{3B205A7D-744A-C24B-B1B4-A501FD4BC5C5}"/>
              </a:ext>
            </a:extLst>
          </p:cNvPr>
          <p:cNvSpPr>
            <a:spLocks noGrp="1"/>
          </p:cNvSpPr>
          <p:nvPr>
            <p:ph sz="quarter" idx="15"/>
          </p:nvPr>
        </p:nvSpPr>
        <p:spPr>
          <a:xfrm>
            <a:off x="620183" y="6326615"/>
            <a:ext cx="9490255" cy="365125"/>
          </a:xfrm>
        </p:spPr>
        <p:txBody>
          <a:bodyPr/>
          <a:lstStyle/>
          <a:p>
            <a:r>
              <a:rPr lang="en-GB" dirty="0"/>
              <a:t>ADT, androgen-deprivation therapy; DRE, digital rectal exam; HRR, homologous recombination repair; LUTS, lower urinary-tract symptoms; PSA, prostate-specific antigen</a:t>
            </a:r>
          </a:p>
        </p:txBody>
      </p:sp>
      <p:sp>
        <p:nvSpPr>
          <p:cNvPr id="36" name="Slide Number Placeholder 35">
            <a:extLst>
              <a:ext uri="{FF2B5EF4-FFF2-40B4-BE49-F238E27FC236}">
                <a16:creationId xmlns="" xmlns:a16="http://schemas.microsoft.com/office/drawing/2014/main" id="{8503D63C-909B-CF43-9DFF-AB17F60170F4}"/>
              </a:ext>
            </a:extLst>
          </p:cNvPr>
          <p:cNvSpPr>
            <a:spLocks noGrp="1"/>
          </p:cNvSpPr>
          <p:nvPr>
            <p:ph type="sldNum" sz="quarter" idx="4"/>
          </p:nvPr>
        </p:nvSpPr>
        <p:spPr/>
        <p:txBody>
          <a:bodyPr/>
          <a:lstStyle/>
          <a:p>
            <a:fld id="{FCE43C0F-8A7B-3A4B-9DB5-B3472E36E833}" type="slidenum">
              <a:rPr lang="en-GB" smtClean="0"/>
              <a:pPr/>
              <a:t>43</a:t>
            </a:fld>
            <a:endParaRPr lang="en-GB" dirty="0"/>
          </a:p>
        </p:txBody>
      </p:sp>
      <p:sp>
        <p:nvSpPr>
          <p:cNvPr id="30" name="TextBox 29">
            <a:extLst>
              <a:ext uri="{FF2B5EF4-FFF2-40B4-BE49-F238E27FC236}">
                <a16:creationId xmlns="" xmlns:a16="http://schemas.microsoft.com/office/drawing/2014/main" id="{6A62B9EA-132F-0D42-9FBC-E4088D1298E7}"/>
              </a:ext>
            </a:extLst>
          </p:cNvPr>
          <p:cNvSpPr txBox="1"/>
          <p:nvPr/>
        </p:nvSpPr>
        <p:spPr>
          <a:xfrm>
            <a:off x="765370" y="3923267"/>
            <a:ext cx="7301999" cy="338554"/>
          </a:xfrm>
          <a:prstGeom prst="rect">
            <a:avLst/>
          </a:prstGeom>
          <a:solidFill>
            <a:schemeClr val="accent2"/>
          </a:solidFill>
          <a:ln w="19050">
            <a:solidFill>
              <a:schemeClr val="accent2"/>
            </a:solidFill>
          </a:ln>
        </p:spPr>
        <p:txBody>
          <a:bodyPr wrap="none" rtlCol="0">
            <a:spAutoFit/>
          </a:bodyPr>
          <a:lstStyle/>
          <a:p>
            <a:r>
              <a:rPr lang="en-GB" sz="1600" b="1" dirty="0">
                <a:solidFill>
                  <a:schemeClr val="bg1"/>
                </a:solidFill>
                <a:latin typeface="Arial" panose="020B0604020202020204" pitchFamily="34" charset="0"/>
                <a:cs typeface="Arial" panose="020B0604020202020204" pitchFamily="34" charset="0"/>
              </a:rPr>
              <a:t>HRR mutation negative on plasma testing prior to commencing docetaxel</a:t>
            </a:r>
          </a:p>
        </p:txBody>
      </p:sp>
      <p:sp>
        <p:nvSpPr>
          <p:cNvPr id="31" name="Rectangle 30">
            <a:extLst>
              <a:ext uri="{FF2B5EF4-FFF2-40B4-BE49-F238E27FC236}">
                <a16:creationId xmlns="" xmlns:a16="http://schemas.microsoft.com/office/drawing/2014/main" id="{227D030F-EF2F-A548-9820-02F6A8E9EDA1}"/>
              </a:ext>
            </a:extLst>
          </p:cNvPr>
          <p:cNvSpPr/>
          <p:nvPr/>
        </p:nvSpPr>
        <p:spPr>
          <a:xfrm>
            <a:off x="2975213" y="2519727"/>
            <a:ext cx="1901588" cy="31090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C00000"/>
              </a:solidFill>
            </a:endParaRPr>
          </a:p>
        </p:txBody>
      </p:sp>
    </p:spTree>
    <p:extLst>
      <p:ext uri="{BB962C8B-B14F-4D97-AF65-F5344CB8AC3E}">
        <p14:creationId xmlns:p14="http://schemas.microsoft.com/office/powerpoint/2010/main" val="31540554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 xmlns:a16="http://schemas.microsoft.com/office/drawing/2014/main" id="{D103749F-8F3F-9442-A755-66076171A394}"/>
              </a:ext>
            </a:extLst>
          </p:cNvPr>
          <p:cNvSpPr>
            <a:spLocks noGrp="1"/>
          </p:cNvSpPr>
          <p:nvPr>
            <p:ph sz="quarter" idx="12"/>
          </p:nvPr>
        </p:nvSpPr>
        <p:spPr/>
        <p:txBody>
          <a:bodyPr/>
          <a:lstStyle/>
          <a:p>
            <a:r>
              <a:rPr lang="en-GB" dirty="0"/>
              <a:t>Enzalutamide</a:t>
            </a:r>
          </a:p>
          <a:p>
            <a:r>
              <a:rPr lang="en-GB" dirty="0"/>
              <a:t>Cabazitaxel</a:t>
            </a:r>
          </a:p>
          <a:p>
            <a:r>
              <a:rPr lang="en-GB" dirty="0"/>
              <a:t>Radium-223</a:t>
            </a:r>
          </a:p>
          <a:p>
            <a:r>
              <a:rPr lang="en-GB" dirty="0"/>
              <a:t>Lu-PSMA</a:t>
            </a:r>
          </a:p>
          <a:p>
            <a:r>
              <a:rPr lang="en-GB" dirty="0"/>
              <a:t>Olaparib</a:t>
            </a:r>
          </a:p>
          <a:p>
            <a:r>
              <a:rPr lang="en-GB" dirty="0"/>
              <a:t>Re-challenge with docetaxel</a:t>
            </a:r>
          </a:p>
        </p:txBody>
      </p:sp>
      <p:sp>
        <p:nvSpPr>
          <p:cNvPr id="2" name="Title 1">
            <a:extLst>
              <a:ext uri="{FF2B5EF4-FFF2-40B4-BE49-F238E27FC236}">
                <a16:creationId xmlns="" xmlns:a16="http://schemas.microsoft.com/office/drawing/2014/main" id="{A1CA11DB-7C51-314A-B541-52F5623D0CE8}"/>
              </a:ext>
            </a:extLst>
          </p:cNvPr>
          <p:cNvSpPr>
            <a:spLocks noGrp="1"/>
          </p:cNvSpPr>
          <p:nvPr>
            <p:ph type="title"/>
          </p:nvPr>
        </p:nvSpPr>
        <p:spPr/>
        <p:txBody>
          <a:bodyPr/>
          <a:lstStyle/>
          <a:p>
            <a:r>
              <a:rPr lang="en-GB" dirty="0"/>
              <a:t>How would you treat this patient? </a:t>
            </a:r>
            <a:br>
              <a:rPr lang="en-GB" dirty="0"/>
            </a:br>
            <a:endParaRPr lang="en-GB" dirty="0"/>
          </a:p>
        </p:txBody>
      </p:sp>
      <p:sp>
        <p:nvSpPr>
          <p:cNvPr id="6" name="Content Placeholder 5">
            <a:extLst>
              <a:ext uri="{FF2B5EF4-FFF2-40B4-BE49-F238E27FC236}">
                <a16:creationId xmlns="" xmlns:a16="http://schemas.microsoft.com/office/drawing/2014/main" id="{A9974DC2-9C76-7945-9064-B060CABDB344}"/>
              </a:ext>
            </a:extLst>
          </p:cNvPr>
          <p:cNvSpPr>
            <a:spLocks noGrp="1"/>
          </p:cNvSpPr>
          <p:nvPr>
            <p:ph sz="quarter" idx="15"/>
          </p:nvPr>
        </p:nvSpPr>
        <p:spPr/>
        <p:txBody>
          <a:bodyPr/>
          <a:lstStyle/>
          <a:p>
            <a:r>
              <a:rPr lang="en-GB" dirty="0"/>
              <a:t>Lu-PSMA, lutetium prostate-specific membrane antigen</a:t>
            </a:r>
          </a:p>
        </p:txBody>
      </p:sp>
      <p:sp>
        <p:nvSpPr>
          <p:cNvPr id="5" name="Slide Number Placeholder 4">
            <a:extLst>
              <a:ext uri="{FF2B5EF4-FFF2-40B4-BE49-F238E27FC236}">
                <a16:creationId xmlns="" xmlns:a16="http://schemas.microsoft.com/office/drawing/2014/main" id="{61A68F52-8B6E-D24E-BD67-71A6BEB3C135}"/>
              </a:ext>
            </a:extLst>
          </p:cNvPr>
          <p:cNvSpPr>
            <a:spLocks noGrp="1"/>
          </p:cNvSpPr>
          <p:nvPr>
            <p:ph type="sldNum" sz="quarter" idx="4"/>
          </p:nvPr>
        </p:nvSpPr>
        <p:spPr/>
        <p:txBody>
          <a:bodyPr/>
          <a:lstStyle/>
          <a:p>
            <a:fld id="{FCE43C0F-8A7B-3A4B-9DB5-B3472E36E833}" type="slidenum">
              <a:rPr lang="en-GB" smtClean="0"/>
              <a:pPr/>
              <a:t>44</a:t>
            </a:fld>
            <a:endParaRPr lang="en-GB" dirty="0"/>
          </a:p>
        </p:txBody>
      </p:sp>
      <p:pic>
        <p:nvPicPr>
          <p:cNvPr id="7" name="Picture 6" descr="Graphical user interface, application&#10;&#10;Description automatically generated">
            <a:extLst>
              <a:ext uri="{FF2B5EF4-FFF2-40B4-BE49-F238E27FC236}">
                <a16:creationId xmlns="" xmlns:a16="http://schemas.microsoft.com/office/drawing/2014/main" id="{D2E9719F-34D0-28BF-6E5B-88CEF0A30755}"/>
              </a:ext>
            </a:extLst>
          </p:cNvPr>
          <p:cNvPicPr>
            <a:picLocks noChangeAspect="1"/>
          </p:cNvPicPr>
          <p:nvPr/>
        </p:nvPicPr>
        <p:blipFill>
          <a:blip r:embed="rId3"/>
          <a:stretch>
            <a:fillRect/>
          </a:stretch>
        </p:blipFill>
        <p:spPr>
          <a:xfrm>
            <a:off x="4989600" y="1229341"/>
            <a:ext cx="4953691" cy="4725059"/>
          </a:xfrm>
          <a:prstGeom prst="rect">
            <a:avLst/>
          </a:prstGeom>
          <a:ln>
            <a:solidFill>
              <a:schemeClr val="tx1"/>
            </a:solidFill>
          </a:ln>
        </p:spPr>
      </p:pic>
    </p:spTree>
    <p:extLst>
      <p:ext uri="{BB962C8B-B14F-4D97-AF65-F5344CB8AC3E}">
        <p14:creationId xmlns:p14="http://schemas.microsoft.com/office/powerpoint/2010/main" val="32750403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a:extLst>
              <a:ext uri="{FF2B5EF4-FFF2-40B4-BE49-F238E27FC236}">
                <a16:creationId xmlns="" xmlns:a16="http://schemas.microsoft.com/office/drawing/2014/main" id="{C8DE3901-B187-0446-9DC3-248313E6A1B9}"/>
              </a:ext>
            </a:extLst>
          </p:cNvPr>
          <p:cNvSpPr>
            <a:spLocks noGrp="1"/>
          </p:cNvSpPr>
          <p:nvPr>
            <p:ph sz="quarter" idx="12"/>
          </p:nvPr>
        </p:nvSpPr>
        <p:spPr/>
        <p:txBody>
          <a:bodyPr/>
          <a:lstStyle/>
          <a:p>
            <a:pPr lvl="1"/>
            <a:r>
              <a:rPr lang="en-GB" dirty="0"/>
              <a:t>Yes</a:t>
            </a:r>
          </a:p>
          <a:p>
            <a:pPr lvl="1"/>
            <a:r>
              <a:rPr lang="en-GB" dirty="0"/>
              <a:t>No</a:t>
            </a:r>
          </a:p>
          <a:p>
            <a:pPr lvl="1"/>
            <a:r>
              <a:rPr lang="en-GB" dirty="0"/>
              <a:t>I don’t know</a:t>
            </a:r>
          </a:p>
          <a:p>
            <a:pPr lvl="1"/>
            <a:endParaRPr lang="en-GB" dirty="0"/>
          </a:p>
        </p:txBody>
      </p:sp>
      <p:sp>
        <p:nvSpPr>
          <p:cNvPr id="2" name="Title 1">
            <a:extLst>
              <a:ext uri="{FF2B5EF4-FFF2-40B4-BE49-F238E27FC236}">
                <a16:creationId xmlns="" xmlns:a16="http://schemas.microsoft.com/office/drawing/2014/main" id="{06AE810F-03BF-4742-80A5-1D8FD286025A}"/>
              </a:ext>
            </a:extLst>
          </p:cNvPr>
          <p:cNvSpPr>
            <a:spLocks noGrp="1"/>
          </p:cNvSpPr>
          <p:nvPr>
            <p:ph type="title"/>
          </p:nvPr>
        </p:nvSpPr>
        <p:spPr/>
        <p:txBody>
          <a:bodyPr/>
          <a:lstStyle/>
          <a:p>
            <a:r>
              <a:rPr lang="en-GB" dirty="0"/>
              <a:t>Would you obtain a tissue biopsy for this patient? </a:t>
            </a:r>
            <a:br>
              <a:rPr lang="en-GB" dirty="0"/>
            </a:br>
            <a:endParaRPr lang="en-GB" dirty="0"/>
          </a:p>
        </p:txBody>
      </p:sp>
      <p:sp>
        <p:nvSpPr>
          <p:cNvPr id="5" name="Slide Number Placeholder 4">
            <a:extLst>
              <a:ext uri="{FF2B5EF4-FFF2-40B4-BE49-F238E27FC236}">
                <a16:creationId xmlns="" xmlns:a16="http://schemas.microsoft.com/office/drawing/2014/main" id="{CCEEF42D-3257-B84A-8B14-8289481DDD31}"/>
              </a:ext>
            </a:extLst>
          </p:cNvPr>
          <p:cNvSpPr>
            <a:spLocks noGrp="1"/>
          </p:cNvSpPr>
          <p:nvPr>
            <p:ph type="sldNum" sz="quarter" idx="4"/>
          </p:nvPr>
        </p:nvSpPr>
        <p:spPr/>
        <p:txBody>
          <a:bodyPr/>
          <a:lstStyle/>
          <a:p>
            <a:fld id="{FCE43C0F-8A7B-3A4B-9DB5-B3472E36E833}" type="slidenum">
              <a:rPr lang="en-GB" smtClean="0"/>
              <a:pPr/>
              <a:t>45</a:t>
            </a:fld>
            <a:endParaRPr lang="en-GB" dirty="0"/>
          </a:p>
        </p:txBody>
      </p:sp>
      <p:pic>
        <p:nvPicPr>
          <p:cNvPr id="4" name="Picture 3" descr="Graphical user interface, text, application&#10;&#10;Description automatically generated">
            <a:extLst>
              <a:ext uri="{FF2B5EF4-FFF2-40B4-BE49-F238E27FC236}">
                <a16:creationId xmlns="" xmlns:a16="http://schemas.microsoft.com/office/drawing/2014/main" id="{2CF29372-1967-0157-CCF7-D4397CA4D26F}"/>
              </a:ext>
            </a:extLst>
          </p:cNvPr>
          <p:cNvPicPr>
            <a:picLocks noChangeAspect="1"/>
          </p:cNvPicPr>
          <p:nvPr/>
        </p:nvPicPr>
        <p:blipFill>
          <a:blip r:embed="rId3"/>
          <a:stretch>
            <a:fillRect/>
          </a:stretch>
        </p:blipFill>
        <p:spPr>
          <a:xfrm>
            <a:off x="4311045" y="1604708"/>
            <a:ext cx="5048955" cy="3648584"/>
          </a:xfrm>
          <a:prstGeom prst="rect">
            <a:avLst/>
          </a:prstGeom>
          <a:ln>
            <a:solidFill>
              <a:schemeClr val="tx1"/>
            </a:solidFill>
          </a:ln>
        </p:spPr>
      </p:pic>
    </p:spTree>
    <p:extLst>
      <p:ext uri="{BB962C8B-B14F-4D97-AF65-F5344CB8AC3E}">
        <p14:creationId xmlns:p14="http://schemas.microsoft.com/office/powerpoint/2010/main" val="9615607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FA115B0-02AF-44C8-9360-8F645029861D}"/>
              </a:ext>
            </a:extLst>
          </p:cNvPr>
          <p:cNvSpPr>
            <a:spLocks noGrp="1"/>
          </p:cNvSpPr>
          <p:nvPr>
            <p:ph type="title"/>
          </p:nvPr>
        </p:nvSpPr>
        <p:spPr>
          <a:xfrm>
            <a:off x="609600" y="242793"/>
            <a:ext cx="10972800" cy="5821362"/>
          </a:xfrm>
        </p:spPr>
        <p:txBody>
          <a:bodyPr>
            <a:noAutofit/>
          </a:bodyPr>
          <a:lstStyle/>
          <a:p>
            <a:r>
              <a:rPr lang="en-GB" dirty="0"/>
              <a:t>Use of PARP inhibitors in the </a:t>
            </a:r>
            <a:br>
              <a:rPr lang="en-GB" dirty="0"/>
            </a:br>
            <a:r>
              <a:rPr lang="en-GB" dirty="0"/>
              <a:t>first-line setting in </a:t>
            </a:r>
            <a:r>
              <a:rPr lang="en-GB" cap="none" dirty="0"/>
              <a:t>m</a:t>
            </a:r>
            <a:r>
              <a:rPr lang="en-GB" dirty="0"/>
              <a:t>CRPC</a:t>
            </a:r>
            <a:br>
              <a:rPr lang="en-GB" dirty="0"/>
            </a:br>
            <a:r>
              <a:rPr lang="en-GB" dirty="0"/>
              <a:t/>
            </a:r>
            <a:br>
              <a:rPr lang="en-GB" dirty="0"/>
            </a:br>
            <a:r>
              <a:rPr lang="en-GB" sz="3200" cap="none" dirty="0"/>
              <a:t>Assoc. Prof. </a:t>
            </a:r>
            <a:r>
              <a:rPr lang="en-GB" altLang="en-US" sz="3200" cap="none" dirty="0"/>
              <a:t>Tanya Dorff, MD</a:t>
            </a:r>
            <a:r>
              <a:rPr lang="en-GB" altLang="en-US" sz="4000" dirty="0"/>
              <a:t/>
            </a:r>
            <a:br>
              <a:rPr lang="en-GB" altLang="en-US" sz="4000" dirty="0"/>
            </a:br>
            <a:r>
              <a:rPr lang="en-GB" altLang="en-US" sz="4000" dirty="0"/>
              <a:t/>
            </a:r>
            <a:br>
              <a:rPr lang="en-GB" altLang="en-US" sz="4000" dirty="0"/>
            </a:br>
            <a:r>
              <a:rPr lang="en-GB" sz="3200" cap="none" dirty="0"/>
              <a:t>Prof.</a:t>
            </a:r>
            <a:r>
              <a:rPr lang="en-GB" sz="3200" dirty="0"/>
              <a:t> </a:t>
            </a:r>
            <a:r>
              <a:rPr lang="en-GB" sz="3200" cap="none" dirty="0"/>
              <a:t>Neeraj Agarwal, MD</a:t>
            </a:r>
            <a:br>
              <a:rPr lang="en-GB" sz="3200" cap="none" dirty="0"/>
            </a:br>
            <a:endParaRPr lang="en-GB" sz="2200" dirty="0"/>
          </a:p>
        </p:txBody>
      </p:sp>
      <p:sp>
        <p:nvSpPr>
          <p:cNvPr id="4" name="Slide Number Placeholder 3">
            <a:extLst>
              <a:ext uri="{FF2B5EF4-FFF2-40B4-BE49-F238E27FC236}">
                <a16:creationId xmlns="" xmlns:a16="http://schemas.microsoft.com/office/drawing/2014/main" id="{6AFEB2EE-5526-A347-89DC-2E71FF0D8125}"/>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E43C0F-8A7B-3A4B-9DB5-B3472E36E833}" type="slidenum">
              <a:rPr kumimoji="0" lang="en-GB" sz="1100" b="0" i="0" u="none" strike="noStrike" kern="1200" cap="none" spc="0" normalizeH="0" baseline="0" noProof="0" smtClean="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GB" sz="1100" b="0" i="0" u="none" strike="noStrike" kern="1200" cap="none" spc="0" normalizeH="0" baseline="0" noProof="0" dirty="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endParaRPr>
          </a:p>
        </p:txBody>
      </p:sp>
      <p:sp>
        <p:nvSpPr>
          <p:cNvPr id="3" name="TextBox 2">
            <a:extLst>
              <a:ext uri="{FF2B5EF4-FFF2-40B4-BE49-F238E27FC236}">
                <a16:creationId xmlns="" xmlns:a16="http://schemas.microsoft.com/office/drawing/2014/main" id="{B04B6434-F14E-99FE-5219-495F3B52D3B0}"/>
              </a:ext>
            </a:extLst>
          </p:cNvPr>
          <p:cNvSpPr txBox="1"/>
          <p:nvPr/>
        </p:nvSpPr>
        <p:spPr>
          <a:xfrm>
            <a:off x="619200" y="6416288"/>
            <a:ext cx="5408853" cy="246221"/>
          </a:xfrm>
          <a:prstGeom prst="rect">
            <a:avLst/>
          </a:prstGeom>
          <a:noFill/>
        </p:spPr>
        <p:txBody>
          <a:bodyPr wrap="none" rtlCol="0" anchor="ctr"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3C74F"/>
                </a:solidFill>
                <a:effectLst/>
                <a:uLnTx/>
                <a:uFillTx/>
                <a:latin typeface="Arial" panose="020B0604020202020204" pitchFamily="34" charset="0"/>
                <a:ea typeface="+mn-ea"/>
                <a:cs typeface="Arial" panose="020B0604020202020204" pitchFamily="34" charset="0"/>
              </a:rPr>
              <a:t>mCRPC, metastatic castration-resistant prostate cancer; PARP, poly-ADP ribose polymerase</a:t>
            </a:r>
          </a:p>
        </p:txBody>
      </p:sp>
    </p:spTree>
    <p:extLst>
      <p:ext uri="{BB962C8B-B14F-4D97-AF65-F5344CB8AC3E}">
        <p14:creationId xmlns:p14="http://schemas.microsoft.com/office/powerpoint/2010/main" val="26715400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a:extLst>
              <a:ext uri="{FF2B5EF4-FFF2-40B4-BE49-F238E27FC236}">
                <a16:creationId xmlns="" xmlns:a16="http://schemas.microsoft.com/office/drawing/2014/main" id="{7DF53F6E-0AA7-8745-B938-C0D1BA0FC583}"/>
              </a:ext>
            </a:extLst>
          </p:cNvPr>
          <p:cNvSpPr txBox="1">
            <a:spLocks/>
          </p:cNvSpPr>
          <p:nvPr/>
        </p:nvSpPr>
        <p:spPr>
          <a:xfrm>
            <a:off x="0" y="0"/>
            <a:ext cx="0" cy="0"/>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18DA6CFC-1861-4C15-81E1-7D7871A33D94}" type="slidenum">
              <a:rPr lang="en-GB" sz="1200" smtClean="0">
                <a:solidFill>
                  <a:srgbClr val="262626">
                    <a:tint val="75000"/>
                  </a:srgbClr>
                </a:solidFill>
                <a:latin typeface="Arial Narrow"/>
              </a:rPr>
              <a:pPr algn="r">
                <a:defRPr/>
              </a:pPr>
              <a:t>47</a:t>
            </a:fld>
            <a:endParaRPr lang="en-GB" sz="1200" dirty="0">
              <a:solidFill>
                <a:srgbClr val="262626">
                  <a:tint val="75000"/>
                </a:srgbClr>
              </a:solidFill>
              <a:latin typeface="Arial Narrow"/>
            </a:endParaRPr>
          </a:p>
        </p:txBody>
      </p:sp>
      <p:sp>
        <p:nvSpPr>
          <p:cNvPr id="2" name="Title 1">
            <a:extLst>
              <a:ext uri="{FF2B5EF4-FFF2-40B4-BE49-F238E27FC236}">
                <a16:creationId xmlns="" xmlns:a16="http://schemas.microsoft.com/office/drawing/2014/main" id="{B1948FEF-B2E2-92E8-4D0B-9AF757422455}"/>
              </a:ext>
            </a:extLst>
          </p:cNvPr>
          <p:cNvSpPr>
            <a:spLocks noGrp="1"/>
          </p:cNvSpPr>
          <p:nvPr>
            <p:ph type="title"/>
          </p:nvPr>
        </p:nvSpPr>
        <p:spPr>
          <a:xfrm>
            <a:off x="619200" y="246567"/>
            <a:ext cx="8740800" cy="686884"/>
          </a:xfrm>
        </p:spPr>
        <p:txBody>
          <a:bodyPr/>
          <a:lstStyle/>
          <a:p>
            <a:r>
              <a:rPr lang="en-GB" dirty="0"/>
              <a:t>Case discussion</a:t>
            </a:r>
          </a:p>
        </p:txBody>
      </p:sp>
      <p:sp>
        <p:nvSpPr>
          <p:cNvPr id="3" name="Slide Number Placeholder 2">
            <a:extLst>
              <a:ext uri="{FF2B5EF4-FFF2-40B4-BE49-F238E27FC236}">
                <a16:creationId xmlns="" xmlns:a16="http://schemas.microsoft.com/office/drawing/2014/main" id="{E4BF0D97-253A-F746-8C7D-A87D38F96E6C}"/>
              </a:ext>
            </a:extLst>
          </p:cNvPr>
          <p:cNvSpPr>
            <a:spLocks noGrp="1"/>
          </p:cNvSpPr>
          <p:nvPr>
            <p:ph type="sldNum" sz="quarter" idx="10"/>
          </p:nvPr>
        </p:nvSpPr>
        <p:spPr/>
        <p:txBody>
          <a:bodyPr/>
          <a:lstStyle/>
          <a:p>
            <a:fld id="{FCE43C0F-8A7B-3A4B-9DB5-B3472E36E833}" type="slidenum">
              <a:rPr lang="en-GB" smtClean="0"/>
              <a:pPr/>
              <a:t>47</a:t>
            </a:fld>
            <a:endParaRPr lang="en-GB" dirty="0"/>
          </a:p>
        </p:txBody>
      </p:sp>
      <p:sp>
        <p:nvSpPr>
          <p:cNvPr id="14" name="Content Placeholder 13">
            <a:extLst>
              <a:ext uri="{FF2B5EF4-FFF2-40B4-BE49-F238E27FC236}">
                <a16:creationId xmlns="" xmlns:a16="http://schemas.microsoft.com/office/drawing/2014/main" id="{5FE08F72-AAA6-3F44-B9D3-6CBE1CC3BA85}"/>
              </a:ext>
            </a:extLst>
          </p:cNvPr>
          <p:cNvSpPr>
            <a:spLocks noGrp="1"/>
          </p:cNvSpPr>
          <p:nvPr>
            <p:ph sz="quarter" idx="4294967295"/>
          </p:nvPr>
        </p:nvSpPr>
        <p:spPr>
          <a:xfrm>
            <a:off x="1228725" y="979488"/>
            <a:ext cx="10963275" cy="4529137"/>
          </a:xfrm>
        </p:spPr>
        <p:txBody>
          <a:bodyPr/>
          <a:lstStyle/>
          <a:p>
            <a:pPr marL="0" lvl="0" indent="0">
              <a:spcBef>
                <a:spcPts val="300"/>
              </a:spcBef>
              <a:buNone/>
            </a:pPr>
            <a:r>
              <a:rPr lang="en-GB" b="1" dirty="0">
                <a:solidFill>
                  <a:schemeClr val="accent1"/>
                </a:solidFill>
              </a:rPr>
              <a:t>Patient: </a:t>
            </a:r>
            <a:r>
              <a:rPr lang="en-GB" dirty="0"/>
              <a:t>Age 68 years</a:t>
            </a:r>
          </a:p>
          <a:p>
            <a:pPr marL="0" lvl="0" indent="0">
              <a:spcBef>
                <a:spcPts val="300"/>
              </a:spcBef>
              <a:buNone/>
            </a:pPr>
            <a:r>
              <a:rPr lang="en-GB" b="1" dirty="0">
                <a:solidFill>
                  <a:schemeClr val="accent1"/>
                </a:solidFill>
              </a:rPr>
              <a:t>Presents with: </a:t>
            </a:r>
            <a:r>
              <a:rPr lang="en-GB" dirty="0"/>
              <a:t>Moderate urinary symptoms</a:t>
            </a:r>
          </a:p>
          <a:p>
            <a:pPr marL="0" lvl="0" indent="0">
              <a:spcBef>
                <a:spcPts val="300"/>
              </a:spcBef>
              <a:buNone/>
            </a:pPr>
            <a:r>
              <a:rPr lang="en-GB" b="1" dirty="0">
                <a:solidFill>
                  <a:schemeClr val="accent1"/>
                </a:solidFill>
              </a:rPr>
              <a:t>Medical history: </a:t>
            </a:r>
          </a:p>
          <a:p>
            <a:pPr lvl="0">
              <a:spcBef>
                <a:spcPts val="300"/>
              </a:spcBef>
            </a:pPr>
            <a:r>
              <a:rPr lang="en-GB" dirty="0"/>
              <a:t>Well-controlled hypertension and angina; relieved by stent 4 years prior</a:t>
            </a:r>
          </a:p>
          <a:p>
            <a:pPr lvl="0">
              <a:spcBef>
                <a:spcPts val="300"/>
              </a:spcBef>
            </a:pPr>
            <a:r>
              <a:rPr lang="en-GB" dirty="0"/>
              <a:t>No known family history of cancer</a:t>
            </a:r>
          </a:p>
          <a:p>
            <a:pPr marL="0" lvl="0" indent="0">
              <a:spcBef>
                <a:spcPts val="300"/>
              </a:spcBef>
              <a:buNone/>
            </a:pPr>
            <a:endParaRPr lang="en-GB" dirty="0"/>
          </a:p>
          <a:p>
            <a:pPr marL="0" lvl="0" indent="0">
              <a:spcBef>
                <a:spcPts val="300"/>
              </a:spcBef>
              <a:buNone/>
            </a:pPr>
            <a:r>
              <a:rPr lang="en-GB" b="1" dirty="0">
                <a:solidFill>
                  <a:schemeClr val="accent1"/>
                </a:solidFill>
              </a:rPr>
              <a:t>PSA: Nadir 0.1 rising to 5.0</a:t>
            </a:r>
          </a:p>
          <a:p>
            <a:pPr marL="0" lvl="0" indent="0">
              <a:spcBef>
                <a:spcPts val="300"/>
              </a:spcBef>
              <a:buNone/>
            </a:pPr>
            <a:r>
              <a:rPr lang="en-GB" b="1" dirty="0">
                <a:solidFill>
                  <a:schemeClr val="accent1"/>
                </a:solidFill>
              </a:rPr>
              <a:t>Imaging: </a:t>
            </a:r>
            <a:r>
              <a:rPr lang="en-GB" dirty="0"/>
              <a:t>2 new bone lesions (on bone scan)</a:t>
            </a:r>
          </a:p>
          <a:p>
            <a:pPr marL="0" lvl="0" indent="0" algn="ctr" defTabSz="566710">
              <a:lnSpc>
                <a:spcPct val="90000"/>
              </a:lnSpc>
              <a:spcBef>
                <a:spcPct val="0"/>
              </a:spcBef>
              <a:spcAft>
                <a:spcPct val="35000"/>
              </a:spcAft>
              <a:buClrTx/>
              <a:buNone/>
              <a:defRPr/>
            </a:pPr>
            <a:endParaRPr lang="en-GB" b="1" kern="0" dirty="0">
              <a:solidFill>
                <a:schemeClr val="tx1"/>
              </a:solidFill>
              <a:latin typeface="Arial Narrow"/>
            </a:endParaRPr>
          </a:p>
          <a:p>
            <a:endParaRPr lang="en-GB" dirty="0"/>
          </a:p>
        </p:txBody>
      </p:sp>
      <p:sp>
        <p:nvSpPr>
          <p:cNvPr id="10" name="Content Placeholder 9">
            <a:extLst>
              <a:ext uri="{FF2B5EF4-FFF2-40B4-BE49-F238E27FC236}">
                <a16:creationId xmlns="" xmlns:a16="http://schemas.microsoft.com/office/drawing/2014/main" id="{9635C4B5-034C-7447-9235-84ED5CDD6CF0}"/>
              </a:ext>
            </a:extLst>
          </p:cNvPr>
          <p:cNvSpPr>
            <a:spLocks noGrp="1"/>
          </p:cNvSpPr>
          <p:nvPr>
            <p:ph sz="quarter" idx="4294967295"/>
          </p:nvPr>
        </p:nvSpPr>
        <p:spPr>
          <a:xfrm>
            <a:off x="556798" y="6326188"/>
            <a:ext cx="10634663" cy="365125"/>
          </a:xfrm>
        </p:spPr>
        <p:txBody>
          <a:bodyPr>
            <a:normAutofit/>
          </a:bodyPr>
          <a:lstStyle/>
          <a:p>
            <a:pPr marL="0" indent="0">
              <a:buNone/>
              <a:defRPr/>
            </a:pPr>
            <a:r>
              <a:rPr lang="en-GB" sz="1200" dirty="0">
                <a:solidFill>
                  <a:schemeClr val="tx2"/>
                </a:solidFill>
              </a:rPr>
              <a:t>PSA, prostate-specific antigen</a:t>
            </a:r>
          </a:p>
        </p:txBody>
      </p:sp>
    </p:spTree>
    <p:extLst>
      <p:ext uri="{BB962C8B-B14F-4D97-AF65-F5344CB8AC3E}">
        <p14:creationId xmlns:p14="http://schemas.microsoft.com/office/powerpoint/2010/main" val="22582677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A5310FBD-8777-4814-8931-927D6FD97849}"/>
              </a:ext>
            </a:extLst>
          </p:cNvPr>
          <p:cNvSpPr>
            <a:spLocks noGrp="1"/>
          </p:cNvSpPr>
          <p:nvPr>
            <p:ph sz="quarter" idx="12"/>
          </p:nvPr>
        </p:nvSpPr>
        <p:spPr/>
        <p:txBody>
          <a:bodyPr>
            <a:normAutofit lnSpcReduction="10000"/>
          </a:bodyPr>
          <a:lstStyle/>
          <a:p>
            <a:pPr>
              <a:defRPr/>
            </a:pPr>
            <a:r>
              <a:rPr lang="en-GB" b="1" dirty="0">
                <a:solidFill>
                  <a:schemeClr val="accent1"/>
                </a:solidFill>
              </a:rPr>
              <a:t>Abiraterone </a:t>
            </a:r>
          </a:p>
          <a:p>
            <a:pPr lvl="1">
              <a:defRPr/>
            </a:pPr>
            <a:r>
              <a:rPr lang="en-GB" dirty="0"/>
              <a:t>COU301: Median OS 14.8 months vs 10.9 months for placebo (post taxane)</a:t>
            </a:r>
            <a:r>
              <a:rPr lang="en-GB" baseline="30000" dirty="0"/>
              <a:t>1</a:t>
            </a:r>
            <a:r>
              <a:rPr lang="en-GB" dirty="0"/>
              <a:t> </a:t>
            </a:r>
          </a:p>
          <a:p>
            <a:pPr lvl="1">
              <a:defRPr/>
            </a:pPr>
            <a:r>
              <a:rPr lang="en-GB" dirty="0"/>
              <a:t>COU 302: PFS 8.3 months </a:t>
            </a:r>
            <a:r>
              <a:rPr lang="en-GB" dirty="0">
                <a:sym typeface="Wingdings" pitchFamily="2" charset="2"/>
              </a:rPr>
              <a:t> 16.5 months (pre taxane)</a:t>
            </a:r>
            <a:r>
              <a:rPr lang="en-GB" baseline="30000" dirty="0"/>
              <a:t>2</a:t>
            </a:r>
          </a:p>
          <a:p>
            <a:pPr>
              <a:defRPr/>
            </a:pPr>
            <a:r>
              <a:rPr lang="en-GB" b="1" dirty="0">
                <a:solidFill>
                  <a:schemeClr val="accent1"/>
                </a:solidFill>
              </a:rPr>
              <a:t>Enzalutamide</a:t>
            </a:r>
          </a:p>
          <a:p>
            <a:pPr lvl="1">
              <a:defRPr/>
            </a:pPr>
            <a:r>
              <a:rPr lang="en-GB" dirty="0"/>
              <a:t>AFFIRM: Median OS 18.4 months vs 13.6 for placebo</a:t>
            </a:r>
            <a:r>
              <a:rPr lang="en-GB" baseline="30000" dirty="0"/>
              <a:t>3 </a:t>
            </a:r>
            <a:r>
              <a:rPr lang="en-GB" dirty="0"/>
              <a:t>(post taxane)</a:t>
            </a:r>
          </a:p>
          <a:p>
            <a:pPr lvl="1">
              <a:defRPr/>
            </a:pPr>
            <a:r>
              <a:rPr lang="en-GB" dirty="0"/>
              <a:t>PREVAIL: Median OS 32.4 months vs 30.2</a:t>
            </a:r>
            <a:r>
              <a:rPr lang="en-GB" baseline="30000" dirty="0"/>
              <a:t>4</a:t>
            </a:r>
            <a:r>
              <a:rPr lang="en-GB" dirty="0"/>
              <a:t> pre taxane (17-month delay in chemotherapy)</a:t>
            </a:r>
          </a:p>
          <a:p>
            <a:pPr>
              <a:defRPr/>
            </a:pPr>
            <a:r>
              <a:rPr lang="en-GB" b="1" dirty="0">
                <a:solidFill>
                  <a:schemeClr val="accent1"/>
                </a:solidFill>
              </a:rPr>
              <a:t>Sipuleucel-T</a:t>
            </a:r>
          </a:p>
          <a:p>
            <a:pPr lvl="1">
              <a:defRPr/>
            </a:pPr>
            <a:r>
              <a:rPr lang="en-GB" dirty="0"/>
              <a:t>IMPACT: Median OS 23.2 months</a:t>
            </a:r>
            <a:r>
              <a:rPr lang="en-GB" baseline="30000" dirty="0"/>
              <a:t>5 </a:t>
            </a:r>
            <a:r>
              <a:rPr lang="en-GB" dirty="0"/>
              <a:t>(vs 18.9 months for placebo)</a:t>
            </a:r>
          </a:p>
          <a:p>
            <a:pPr>
              <a:defRPr/>
            </a:pPr>
            <a:r>
              <a:rPr lang="en-GB" b="1" dirty="0">
                <a:solidFill>
                  <a:schemeClr val="accent1"/>
                </a:solidFill>
              </a:rPr>
              <a:t>Cabazitaxel</a:t>
            </a:r>
          </a:p>
          <a:p>
            <a:pPr lvl="1">
              <a:defRPr/>
            </a:pPr>
            <a:r>
              <a:rPr lang="en-GB" dirty="0"/>
              <a:t>Median OS 15.1 months vs 12.7 months mitoxantrone (post taxane)</a:t>
            </a:r>
            <a:r>
              <a:rPr lang="en-GB" baseline="30000" dirty="0"/>
              <a:t>6</a:t>
            </a:r>
            <a:endParaRPr lang="en-GB" dirty="0"/>
          </a:p>
          <a:p>
            <a:pPr>
              <a:defRPr/>
            </a:pPr>
            <a:r>
              <a:rPr lang="en-GB" b="1" dirty="0">
                <a:solidFill>
                  <a:schemeClr val="accent1"/>
                </a:solidFill>
              </a:rPr>
              <a:t>Radium-223</a:t>
            </a:r>
          </a:p>
          <a:p>
            <a:pPr lvl="1">
              <a:defRPr/>
            </a:pPr>
            <a:r>
              <a:rPr lang="en-GB" dirty="0"/>
              <a:t>ALSYMPCA: Median OS 14.9 months</a:t>
            </a:r>
            <a:r>
              <a:rPr lang="en-GB" baseline="30000" dirty="0"/>
              <a:t> </a:t>
            </a:r>
            <a:r>
              <a:rPr lang="en-GB" dirty="0"/>
              <a:t>(vs 11.3 months for placebo)</a:t>
            </a:r>
            <a:r>
              <a:rPr lang="en-GB" baseline="30000" dirty="0"/>
              <a:t>7</a:t>
            </a:r>
            <a:endParaRPr lang="en-GB" dirty="0"/>
          </a:p>
        </p:txBody>
      </p:sp>
      <p:sp>
        <p:nvSpPr>
          <p:cNvPr id="18434" name="Title 1">
            <a:extLst>
              <a:ext uri="{FF2B5EF4-FFF2-40B4-BE49-F238E27FC236}">
                <a16:creationId xmlns="" xmlns:a16="http://schemas.microsoft.com/office/drawing/2014/main" id="{53D13F7A-22F4-4166-B1CF-A18F27EFF297}"/>
              </a:ext>
            </a:extLst>
          </p:cNvPr>
          <p:cNvSpPr>
            <a:spLocks noGrp="1" noChangeArrowheads="1"/>
          </p:cNvSpPr>
          <p:nvPr>
            <p:ph type="title"/>
          </p:nvPr>
        </p:nvSpPr>
        <p:spPr/>
        <p:txBody>
          <a:bodyPr/>
          <a:lstStyle/>
          <a:p>
            <a:r>
              <a:rPr lang="en-GB" altLang="en-US" sz="2800" dirty="0"/>
              <a:t>“Life Extending Therapies” for </a:t>
            </a:r>
            <a:r>
              <a:rPr lang="en-GB" altLang="en-US" sz="2800" cap="none" dirty="0"/>
              <a:t>m</a:t>
            </a:r>
            <a:r>
              <a:rPr lang="en-GB" altLang="en-US" sz="2800" dirty="0"/>
              <a:t>CRPC</a:t>
            </a:r>
          </a:p>
        </p:txBody>
      </p:sp>
      <p:sp>
        <p:nvSpPr>
          <p:cNvPr id="5" name="Content Placeholder 4">
            <a:extLst>
              <a:ext uri="{FF2B5EF4-FFF2-40B4-BE49-F238E27FC236}">
                <a16:creationId xmlns="" xmlns:a16="http://schemas.microsoft.com/office/drawing/2014/main" id="{A7D2FF7E-8F60-D24E-AE17-E12EB33AC3E8}"/>
              </a:ext>
            </a:extLst>
          </p:cNvPr>
          <p:cNvSpPr>
            <a:spLocks noGrp="1"/>
          </p:cNvSpPr>
          <p:nvPr>
            <p:ph sz="quarter" idx="15"/>
          </p:nvPr>
        </p:nvSpPr>
        <p:spPr>
          <a:xfrm>
            <a:off x="620183" y="6326615"/>
            <a:ext cx="11160337" cy="365125"/>
          </a:xfrm>
        </p:spPr>
        <p:txBody>
          <a:bodyPr/>
          <a:lstStyle/>
          <a:p>
            <a:r>
              <a:rPr lang="en-GB" dirty="0"/>
              <a:t>mCRPC, metastatic castration-resistant prostate cancer; OS, overall survival; PFS, progression-free survival</a:t>
            </a:r>
          </a:p>
          <a:p>
            <a:r>
              <a:rPr lang="en-GB" spc="0" dirty="0">
                <a:solidFill>
                  <a:schemeClr val="tx2"/>
                </a:solidFill>
                <a:latin typeface="Arial" charset="0"/>
              </a:rPr>
              <a:t>1. de Bono J, et al. N Engl J Med. 2011;364:1995-2005;</a:t>
            </a:r>
            <a:r>
              <a:rPr lang="en-GB" dirty="0">
                <a:solidFill>
                  <a:schemeClr val="tx2"/>
                </a:solidFill>
                <a:latin typeface="Arial" charset="0"/>
              </a:rPr>
              <a:t> </a:t>
            </a:r>
            <a:r>
              <a:rPr lang="en-GB" spc="0" dirty="0">
                <a:solidFill>
                  <a:schemeClr val="tx2"/>
                </a:solidFill>
                <a:latin typeface="Arial" charset="0"/>
              </a:rPr>
              <a:t>2. Rahtkopf D, et al. J Clin Oncol. 2012;31 Suppl: Abstract 5;</a:t>
            </a:r>
            <a:r>
              <a:rPr lang="en-GB" dirty="0">
                <a:solidFill>
                  <a:schemeClr val="tx2"/>
                </a:solidFill>
                <a:latin typeface="Arial" charset="0"/>
              </a:rPr>
              <a:t> </a:t>
            </a:r>
            <a:r>
              <a:rPr lang="en-GB" spc="0" dirty="0">
                <a:solidFill>
                  <a:schemeClr val="tx2"/>
                </a:solidFill>
                <a:latin typeface="Arial" charset="0"/>
              </a:rPr>
              <a:t>3. Scher HI, et al, N Engl J Med. 2012;367:1187-97;</a:t>
            </a:r>
            <a:r>
              <a:rPr lang="en-GB" dirty="0">
                <a:solidFill>
                  <a:schemeClr val="tx2"/>
                </a:solidFill>
                <a:latin typeface="Arial" charset="0"/>
              </a:rPr>
              <a:t> </a:t>
            </a:r>
            <a:br>
              <a:rPr lang="en-GB" dirty="0">
                <a:solidFill>
                  <a:schemeClr val="tx2"/>
                </a:solidFill>
                <a:latin typeface="Arial" charset="0"/>
              </a:rPr>
            </a:br>
            <a:r>
              <a:rPr lang="en-GB" spc="0" dirty="0">
                <a:solidFill>
                  <a:schemeClr val="tx2"/>
                </a:solidFill>
                <a:latin typeface="Arial" charset="0"/>
              </a:rPr>
              <a:t>4. Beer TM, et al. J Clin Oncol. 2014;32 Suppl: LBA1;</a:t>
            </a:r>
            <a:r>
              <a:rPr lang="en-GB" dirty="0">
                <a:solidFill>
                  <a:schemeClr val="tx2"/>
                </a:solidFill>
                <a:latin typeface="Arial" charset="0"/>
              </a:rPr>
              <a:t> </a:t>
            </a:r>
            <a:r>
              <a:rPr lang="en-GB" spc="0" dirty="0">
                <a:solidFill>
                  <a:schemeClr val="tx2"/>
                </a:solidFill>
                <a:latin typeface="Arial" charset="0"/>
              </a:rPr>
              <a:t>5. Higano CS, et al. Cancer. 2009;115:3670-9;</a:t>
            </a:r>
            <a:r>
              <a:rPr lang="en-GB" dirty="0">
                <a:solidFill>
                  <a:schemeClr val="tx2"/>
                </a:solidFill>
                <a:latin typeface="Arial" charset="0"/>
              </a:rPr>
              <a:t> </a:t>
            </a:r>
            <a:r>
              <a:rPr lang="en-GB" spc="0" dirty="0">
                <a:solidFill>
                  <a:schemeClr val="tx2"/>
                </a:solidFill>
                <a:latin typeface="Arial" charset="0"/>
              </a:rPr>
              <a:t>6. de Bono JS, et al. Lancet. 2010;376:1147-54;</a:t>
            </a:r>
            <a:r>
              <a:rPr lang="en-GB" dirty="0">
                <a:solidFill>
                  <a:schemeClr val="tx2"/>
                </a:solidFill>
                <a:latin typeface="Arial" charset="0"/>
              </a:rPr>
              <a:t> </a:t>
            </a:r>
            <a:br>
              <a:rPr lang="en-GB" dirty="0">
                <a:solidFill>
                  <a:schemeClr val="tx2"/>
                </a:solidFill>
                <a:latin typeface="Arial" charset="0"/>
              </a:rPr>
            </a:br>
            <a:r>
              <a:rPr lang="en-GB" spc="0" dirty="0">
                <a:solidFill>
                  <a:schemeClr val="tx2"/>
                </a:solidFill>
                <a:latin typeface="Arial" charset="0"/>
              </a:rPr>
              <a:t>7. Parker C, et al. N Engl J Med. 2013;369:213-2</a:t>
            </a:r>
          </a:p>
        </p:txBody>
      </p:sp>
      <p:sp>
        <p:nvSpPr>
          <p:cNvPr id="6" name="Slide Number Placeholder 2">
            <a:extLst>
              <a:ext uri="{FF2B5EF4-FFF2-40B4-BE49-F238E27FC236}">
                <a16:creationId xmlns="" xmlns:a16="http://schemas.microsoft.com/office/drawing/2014/main" id="{32361B3F-530B-B9D8-E61F-29AB0D8184F0}"/>
              </a:ext>
            </a:extLst>
          </p:cNvPr>
          <p:cNvSpPr>
            <a:spLocks noGrp="1"/>
          </p:cNvSpPr>
          <p:nvPr>
            <p:ph type="sldNum" sz="quarter" idx="4"/>
          </p:nvPr>
        </p:nvSpPr>
        <p:spPr>
          <a:xfrm>
            <a:off x="10800523" y="6428359"/>
            <a:ext cx="781877" cy="365125"/>
          </a:xfrm>
        </p:spPr>
        <p:txBody>
          <a:bodyPr/>
          <a:lstStyle/>
          <a:p>
            <a:fld id="{8FB1F62E-43B9-4266-8CFA-7231E975B243}" type="slidenum">
              <a:rPr lang="en-GB" smtClean="0"/>
              <a:pPr/>
              <a:t>48</a:t>
            </a:fld>
            <a:endParaRPr lang="en-GB" dirty="0"/>
          </a:p>
        </p:txBody>
      </p:sp>
    </p:spTree>
    <p:extLst>
      <p:ext uri="{BB962C8B-B14F-4D97-AF65-F5344CB8AC3E}">
        <p14:creationId xmlns:p14="http://schemas.microsoft.com/office/powerpoint/2010/main" val="26975865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Content Placeholder 4">
            <a:extLst>
              <a:ext uri="{FF2B5EF4-FFF2-40B4-BE49-F238E27FC236}">
                <a16:creationId xmlns="" xmlns:a16="http://schemas.microsoft.com/office/drawing/2014/main" id="{89FF2FB2-8EB3-6D45-860C-08CE62F3093F}"/>
              </a:ext>
            </a:extLst>
          </p:cNvPr>
          <p:cNvGraphicFramePr>
            <a:graphicFrameLocks/>
          </p:cNvGraphicFramePr>
          <p:nvPr>
            <p:extLst>
              <p:ext uri="{D42A27DB-BD31-4B8C-83A1-F6EECF244321}">
                <p14:modId xmlns:p14="http://schemas.microsoft.com/office/powerpoint/2010/main" val="4011094707"/>
              </p:ext>
            </p:extLst>
          </p:nvPr>
        </p:nvGraphicFramePr>
        <p:xfrm>
          <a:off x="2381998" y="1377052"/>
          <a:ext cx="8229600" cy="43735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9698" name="Title 1">
            <a:extLst>
              <a:ext uri="{FF2B5EF4-FFF2-40B4-BE49-F238E27FC236}">
                <a16:creationId xmlns="" xmlns:a16="http://schemas.microsoft.com/office/drawing/2014/main" id="{9DE5905C-FF1A-4A72-9EDA-C0B313ABFFAE}"/>
              </a:ext>
            </a:extLst>
          </p:cNvPr>
          <p:cNvSpPr>
            <a:spLocks noGrp="1"/>
          </p:cNvSpPr>
          <p:nvPr>
            <p:ph type="title"/>
          </p:nvPr>
        </p:nvSpPr>
        <p:spPr/>
        <p:txBody>
          <a:bodyPr/>
          <a:lstStyle/>
          <a:p>
            <a:r>
              <a:rPr lang="en-GB" altLang="en-US" dirty="0"/>
              <a:t>Current Paradigms for Metastatic prostate cancer</a:t>
            </a:r>
          </a:p>
        </p:txBody>
      </p:sp>
      <p:sp>
        <p:nvSpPr>
          <p:cNvPr id="3" name="Slide Number Placeholder 2">
            <a:extLst>
              <a:ext uri="{FF2B5EF4-FFF2-40B4-BE49-F238E27FC236}">
                <a16:creationId xmlns="" xmlns:a16="http://schemas.microsoft.com/office/drawing/2014/main" id="{5CCF66C4-7593-7744-A7B5-A3CC2FA0BA5A}"/>
              </a:ext>
            </a:extLst>
          </p:cNvPr>
          <p:cNvSpPr>
            <a:spLocks noGrp="1"/>
          </p:cNvSpPr>
          <p:nvPr>
            <p:ph type="sldNum" sz="quarter" idx="4"/>
          </p:nvPr>
        </p:nvSpPr>
        <p:spPr/>
        <p:txBody>
          <a:bodyPr/>
          <a:lstStyle/>
          <a:p>
            <a:fld id="{8FB1F62E-43B9-4266-8CFA-7231E975B243}" type="slidenum">
              <a:rPr lang="en-GB" smtClean="0"/>
              <a:pPr/>
              <a:t>49</a:t>
            </a:fld>
            <a:endParaRPr lang="en-GB" dirty="0"/>
          </a:p>
        </p:txBody>
      </p:sp>
      <p:sp>
        <p:nvSpPr>
          <p:cNvPr id="11" name="Content Placeholder 10">
            <a:extLst>
              <a:ext uri="{FF2B5EF4-FFF2-40B4-BE49-F238E27FC236}">
                <a16:creationId xmlns="" xmlns:a16="http://schemas.microsoft.com/office/drawing/2014/main" id="{25CA8BC4-7B28-3544-BCAB-DF733CBC456D}"/>
              </a:ext>
            </a:extLst>
          </p:cNvPr>
          <p:cNvSpPr>
            <a:spLocks noGrp="1"/>
          </p:cNvSpPr>
          <p:nvPr>
            <p:ph sz="quarter" idx="15"/>
          </p:nvPr>
        </p:nvSpPr>
        <p:spPr>
          <a:xfrm>
            <a:off x="620183" y="6326615"/>
            <a:ext cx="10583075" cy="365125"/>
          </a:xfrm>
        </p:spPr>
        <p:txBody>
          <a:bodyPr/>
          <a:lstStyle/>
          <a:p>
            <a:r>
              <a:rPr lang="en-GB" altLang="en-US" sz="900" baseline="30000" dirty="0"/>
              <a:t>a</a:t>
            </a:r>
            <a:r>
              <a:rPr lang="en-GB" altLang="en-US" sz="900" dirty="0"/>
              <a:t> If DNA repair mutation identified; </a:t>
            </a:r>
            <a:r>
              <a:rPr lang="en-GB" altLang="en-US" sz="900" baseline="30000" dirty="0"/>
              <a:t>b</a:t>
            </a:r>
            <a:r>
              <a:rPr lang="en-GB" altLang="en-US" sz="900" dirty="0"/>
              <a:t> i.e. Pembrolizumab if microsatellite-instable high; Abi, abiraterone; ADT, androgen-deprivation therapy; Apa, apalutamide; CRPC, </a:t>
            </a:r>
            <a:r>
              <a:rPr lang="en-GB" sz="900" dirty="0"/>
              <a:t>castration-resistant prostate cancer; </a:t>
            </a:r>
            <a:r>
              <a:rPr lang="en-GB" altLang="en-US" sz="900" dirty="0"/>
              <a:t>Daro, darolutamide; Enza, enzalutamide; HSPC, </a:t>
            </a:r>
            <a:r>
              <a:rPr lang="en-GB" sz="900" dirty="0"/>
              <a:t>hormone-sensitive prostate cancer; </a:t>
            </a:r>
            <a:r>
              <a:rPr lang="en-GB" altLang="en-US" sz="900" dirty="0"/>
              <a:t>ICI, immune checkpoint inhibitor; Lu-PSMA, lutetium prostate-specific membrane antigen; Sip-T, sipuleucel-T; PARP, poly-ADP ribose polymerase</a:t>
            </a:r>
          </a:p>
          <a:p>
            <a:r>
              <a:rPr lang="en-GB" sz="900" dirty="0"/>
              <a:t>Dorff T, personal communication</a:t>
            </a:r>
          </a:p>
          <a:p>
            <a:endParaRPr lang="en-GB" altLang="en-US" sz="900" dirty="0"/>
          </a:p>
        </p:txBody>
      </p:sp>
      <p:sp>
        <p:nvSpPr>
          <p:cNvPr id="22" name="Oval 5">
            <a:extLst>
              <a:ext uri="{FF2B5EF4-FFF2-40B4-BE49-F238E27FC236}">
                <a16:creationId xmlns="" xmlns:a16="http://schemas.microsoft.com/office/drawing/2014/main" id="{C7FEA840-4517-9A49-BAA6-6F4B43A6FE90}"/>
              </a:ext>
            </a:extLst>
          </p:cNvPr>
          <p:cNvSpPr>
            <a:spLocks noChangeArrowheads="1"/>
          </p:cNvSpPr>
          <p:nvPr/>
        </p:nvSpPr>
        <p:spPr bwMode="auto">
          <a:xfrm>
            <a:off x="7417865" y="3033506"/>
            <a:ext cx="1046798" cy="699722"/>
          </a:xfrm>
          <a:prstGeom prst="ellipse">
            <a:avLst/>
          </a:prstGeom>
          <a:solidFill>
            <a:schemeClr val="tx2"/>
          </a:solidFill>
          <a:ln>
            <a:noFill/>
          </a:ln>
        </p:spPr>
        <p:txBody>
          <a:bodyPr lIns="82292" tIns="41148" rIns="82292" bIns="41148"/>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914400" rtl="0" eaLnBrk="0" fontAlgn="base" latinLnBrk="0" hangingPunct="0">
              <a:lnSpc>
                <a:spcPts val="3238"/>
              </a:lnSpc>
              <a:spcBef>
                <a:spcPct val="20000"/>
              </a:spcBef>
              <a:spcAft>
                <a:spcPct val="0"/>
              </a:spcAft>
              <a:buClr>
                <a:srgbClr val="FFFFFF"/>
              </a:buClr>
              <a:buSzTx/>
              <a:buFontTx/>
              <a:buNone/>
              <a:tabLst/>
              <a:defRPr/>
            </a:pPr>
            <a:r>
              <a:rPr kumimoji="0" lang="en-GB" altLang="en-US" sz="1400" b="1" i="0" u="none" strike="noStrike" kern="1200" cap="none" spc="0" normalizeH="0" baseline="0" noProof="0" dirty="0">
                <a:ln>
                  <a:noFill/>
                </a:ln>
                <a:solidFill>
                  <a:schemeClr val="bg1"/>
                </a:solidFill>
                <a:effectLst/>
                <a:uLnTx/>
                <a:uFillTx/>
                <a:cs typeface="Arial" panose="020B0604020202020204" pitchFamily="34" charset="0"/>
              </a:rPr>
              <a:t>Sip-T?</a:t>
            </a:r>
            <a:endParaRPr kumimoji="0" lang="en-GB" altLang="en-US" sz="1400" b="0" i="0" u="none" strike="noStrike" kern="1200" cap="none" spc="0" normalizeH="0" baseline="0" noProof="0" dirty="0">
              <a:ln>
                <a:noFill/>
              </a:ln>
              <a:solidFill>
                <a:schemeClr val="bg1"/>
              </a:solidFill>
              <a:effectLst/>
              <a:uLnTx/>
              <a:uFillTx/>
              <a:cs typeface="Arial" panose="020B0604020202020204" pitchFamily="34" charset="0"/>
            </a:endParaRPr>
          </a:p>
        </p:txBody>
      </p:sp>
      <p:sp>
        <p:nvSpPr>
          <p:cNvPr id="24" name="Text Placeholder 2">
            <a:extLst>
              <a:ext uri="{FF2B5EF4-FFF2-40B4-BE49-F238E27FC236}">
                <a16:creationId xmlns="" xmlns:a16="http://schemas.microsoft.com/office/drawing/2014/main" id="{89171F98-E968-4B48-BD3D-2DA0E5976A10}"/>
              </a:ext>
            </a:extLst>
          </p:cNvPr>
          <p:cNvSpPr txBox="1">
            <a:spLocks/>
          </p:cNvSpPr>
          <p:nvPr/>
        </p:nvSpPr>
        <p:spPr>
          <a:xfrm>
            <a:off x="700198" y="3293060"/>
            <a:ext cx="1681800" cy="517210"/>
          </a:xfrm>
          <a:prstGeom prst="rect">
            <a:avLst/>
          </a:prstGeom>
        </p:spPr>
        <p:txBody>
          <a:bodyPr vert="horz" lIns="0" tIns="0" rIns="0" bIns="0" rtlCol="0">
            <a:normAutofit/>
          </a:bodyPr>
          <a:lstStyle>
            <a:lvl1pPr marL="288000" indent="-288000" algn="l" defTabSz="457200" rtl="0" eaLnBrk="1" latinLnBrk="0" hangingPunct="1">
              <a:spcBef>
                <a:spcPts val="1200"/>
              </a:spcBef>
              <a:buClr>
                <a:schemeClr val="accent1"/>
              </a:buClr>
              <a:buFont typeface="Arial"/>
              <a:buChar char="•"/>
              <a:defRPr sz="2000" b="0" i="0" kern="1200">
                <a:solidFill>
                  <a:srgbClr val="5D8298"/>
                </a:solidFill>
                <a:latin typeface="Arial" panose="020B0604020202020204" pitchFamily="34" charset="0"/>
                <a:ea typeface="+mn-ea"/>
                <a:cs typeface="Arial" panose="020B0604020202020204" pitchFamily="34" charset="0"/>
              </a:defRPr>
            </a:lvl1pPr>
            <a:lvl2pPr marL="576000" indent="-288000" algn="l" defTabSz="457200" rtl="0" eaLnBrk="1" latinLnBrk="0" hangingPunct="1">
              <a:spcBef>
                <a:spcPts val="600"/>
              </a:spcBef>
              <a:buClr>
                <a:schemeClr val="accent1"/>
              </a:buClr>
              <a:buFont typeface="Lucida Grande"/>
              <a:buChar char="–"/>
              <a:defRPr sz="1800" b="0" i="0" kern="1200">
                <a:solidFill>
                  <a:srgbClr val="5D8298"/>
                </a:solidFill>
                <a:latin typeface="Arial" panose="020B0604020202020204" pitchFamily="34" charset="0"/>
                <a:ea typeface="+mn-ea"/>
                <a:cs typeface="Arial" panose="020B0604020202020204" pitchFamily="34" charset="0"/>
              </a:defRPr>
            </a:lvl2pPr>
            <a:lvl3pPr marL="864000" indent="-288000" algn="l" defTabSz="457200" rtl="0" eaLnBrk="1" latinLnBrk="0" hangingPunct="1">
              <a:spcBef>
                <a:spcPts val="400"/>
              </a:spcBef>
              <a:buClr>
                <a:schemeClr val="accent1"/>
              </a:buClr>
              <a:buFont typeface="Arial"/>
              <a:buChar char="•"/>
              <a:defRPr sz="1600" b="0" i="0" kern="1200">
                <a:solidFill>
                  <a:srgbClr val="5D8298"/>
                </a:solidFill>
                <a:latin typeface="Arial" panose="020B0604020202020204" pitchFamily="34" charset="0"/>
                <a:ea typeface="+mn-ea"/>
                <a:cs typeface="Arial" panose="020B0604020202020204" pitchFamily="34" charset="0"/>
              </a:defRPr>
            </a:lvl3pPr>
            <a:lvl4pPr marL="1152000" indent="-288000" algn="l" defTabSz="457200" rtl="0" eaLnBrk="1" latinLnBrk="0" hangingPunct="1">
              <a:spcBef>
                <a:spcPts val="0"/>
              </a:spcBef>
              <a:buClr>
                <a:schemeClr val="accent1"/>
              </a:buClr>
              <a:buFont typeface="Arial"/>
              <a:buChar char="•"/>
              <a:defRPr sz="1600" b="0" i="0" kern="1200">
                <a:solidFill>
                  <a:srgbClr val="5D8298"/>
                </a:solidFill>
                <a:latin typeface="Arial" panose="020B0604020202020204" pitchFamily="34" charset="0"/>
                <a:ea typeface="+mn-ea"/>
                <a:cs typeface="Arial" panose="020B0604020202020204" pitchFamily="34" charset="0"/>
              </a:defRPr>
            </a:lvl4pPr>
            <a:lvl5pPr marL="1440000" indent="-288000" algn="l" defTabSz="457200" rtl="0" eaLnBrk="1" latinLnBrk="0" hangingPunct="1">
              <a:spcBef>
                <a:spcPts val="0"/>
              </a:spcBef>
              <a:buClr>
                <a:schemeClr val="accent1"/>
              </a:buClr>
              <a:buFont typeface="Arial"/>
              <a:buChar char="•"/>
              <a:defRPr sz="1600" b="0" i="0" kern="1200">
                <a:solidFill>
                  <a:srgbClr val="5D8298"/>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GB" altLang="en-US" sz="1400" b="1" dirty="0">
                <a:solidFill>
                  <a:schemeClr val="accent1"/>
                </a:solidFill>
              </a:rPr>
              <a:t>Genomic profiling</a:t>
            </a:r>
          </a:p>
        </p:txBody>
      </p:sp>
      <p:sp>
        <p:nvSpPr>
          <p:cNvPr id="25" name="Oval 5">
            <a:extLst>
              <a:ext uri="{FF2B5EF4-FFF2-40B4-BE49-F238E27FC236}">
                <a16:creationId xmlns="" xmlns:a16="http://schemas.microsoft.com/office/drawing/2014/main" id="{46A2ABAA-716D-EC4B-9B90-BCB067233DF4}"/>
              </a:ext>
            </a:extLst>
          </p:cNvPr>
          <p:cNvSpPr>
            <a:spLocks noChangeArrowheads="1"/>
          </p:cNvSpPr>
          <p:nvPr/>
        </p:nvSpPr>
        <p:spPr bwMode="auto">
          <a:xfrm>
            <a:off x="4554014" y="3003767"/>
            <a:ext cx="1046798" cy="729460"/>
          </a:xfrm>
          <a:prstGeom prst="ellipse">
            <a:avLst/>
          </a:prstGeom>
          <a:solidFill>
            <a:schemeClr val="tx2"/>
          </a:solidFill>
          <a:ln>
            <a:noFill/>
          </a:ln>
        </p:spPr>
        <p:txBody>
          <a:bodyPr lIns="82292" tIns="41148" rIns="82292" bIns="41148"/>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914400" rtl="0" eaLnBrk="0" fontAlgn="base" latinLnBrk="0" hangingPunct="0">
              <a:lnSpc>
                <a:spcPts val="3238"/>
              </a:lnSpc>
              <a:spcBef>
                <a:spcPct val="20000"/>
              </a:spcBef>
              <a:spcAft>
                <a:spcPct val="0"/>
              </a:spcAft>
              <a:buClr>
                <a:srgbClr val="FFFFFF"/>
              </a:buClr>
              <a:buSzTx/>
              <a:buFontTx/>
              <a:buNone/>
              <a:tabLst/>
              <a:defRPr/>
            </a:pPr>
            <a:r>
              <a:rPr kumimoji="0" lang="en-GB" altLang="en-US" sz="1400" b="1" i="0" u="none" strike="noStrike" kern="1200" cap="none" spc="0" normalizeH="0" baseline="0" noProof="0" dirty="0">
                <a:ln>
                  <a:noFill/>
                </a:ln>
                <a:solidFill>
                  <a:schemeClr val="bg1"/>
                </a:solidFill>
                <a:effectLst/>
                <a:uLnTx/>
                <a:uFillTx/>
                <a:cs typeface="Arial" panose="020B0604020202020204" pitchFamily="34" charset="0"/>
              </a:rPr>
              <a:t>Sip-T?</a:t>
            </a:r>
            <a:endParaRPr kumimoji="0" lang="en-GB" altLang="en-US" sz="1400" i="0" u="none" strike="noStrike" kern="1200" cap="none" spc="0" normalizeH="0" baseline="0" noProof="0" dirty="0">
              <a:ln>
                <a:noFill/>
              </a:ln>
              <a:solidFill>
                <a:schemeClr val="bg1"/>
              </a:solidFill>
              <a:effectLst/>
              <a:uLnTx/>
              <a:uFillTx/>
              <a:cs typeface="Arial" panose="020B0604020202020204" pitchFamily="34" charset="0"/>
            </a:endParaRPr>
          </a:p>
        </p:txBody>
      </p:sp>
      <p:cxnSp>
        <p:nvCxnSpPr>
          <p:cNvPr id="26" name="Straight Connector 2">
            <a:extLst>
              <a:ext uri="{FF2B5EF4-FFF2-40B4-BE49-F238E27FC236}">
                <a16:creationId xmlns="" xmlns:a16="http://schemas.microsoft.com/office/drawing/2014/main" id="{B4D7C46B-9E07-A54F-A3C1-47CC406046A1}"/>
              </a:ext>
            </a:extLst>
          </p:cNvPr>
          <p:cNvCxnSpPr>
            <a:cxnSpLocks noChangeShapeType="1"/>
          </p:cNvCxnSpPr>
          <p:nvPr/>
        </p:nvCxnSpPr>
        <p:spPr bwMode="auto">
          <a:xfrm flipV="1">
            <a:off x="1506331" y="2830304"/>
            <a:ext cx="6516371" cy="1"/>
          </a:xfrm>
          <a:prstGeom prst="line">
            <a:avLst/>
          </a:prstGeom>
          <a:noFill/>
          <a:ln w="50800" algn="ctr">
            <a:solidFill>
              <a:srgbClr val="C00000"/>
            </a:solidFill>
            <a:round/>
            <a:headEnd/>
            <a:tailEnd/>
          </a:ln>
          <a:extLst>
            <a:ext uri="{909E8E84-426E-40DD-AFC4-6F175D3DCCD1}">
              <a14:hiddenFill xmlns:a14="http://schemas.microsoft.com/office/drawing/2010/main">
                <a:noFill/>
              </a14:hiddenFill>
            </a:ext>
          </a:extLst>
        </p:spPr>
      </p:cxnSp>
      <p:cxnSp>
        <p:nvCxnSpPr>
          <p:cNvPr id="27" name="Straight Connector 11">
            <a:extLst>
              <a:ext uri="{FF2B5EF4-FFF2-40B4-BE49-F238E27FC236}">
                <a16:creationId xmlns="" xmlns:a16="http://schemas.microsoft.com/office/drawing/2014/main" id="{4C3FDB43-8E33-3C4B-B9FF-11A25EF94840}"/>
              </a:ext>
            </a:extLst>
          </p:cNvPr>
          <p:cNvCxnSpPr>
            <a:cxnSpLocks noChangeShapeType="1"/>
          </p:cNvCxnSpPr>
          <p:nvPr/>
        </p:nvCxnSpPr>
        <p:spPr bwMode="auto">
          <a:xfrm>
            <a:off x="8022702" y="2830304"/>
            <a:ext cx="3114675" cy="0"/>
          </a:xfrm>
          <a:prstGeom prst="line">
            <a:avLst/>
          </a:prstGeom>
          <a:noFill/>
          <a:ln w="50800" algn="ctr">
            <a:solidFill>
              <a:srgbClr val="C00000"/>
            </a:solidFill>
            <a:round/>
            <a:headEnd/>
            <a:tailEnd/>
          </a:ln>
          <a:extLst>
            <a:ext uri="{909E8E84-426E-40DD-AFC4-6F175D3DCCD1}">
              <a14:hiddenFill xmlns:a14="http://schemas.microsoft.com/office/drawing/2010/main">
                <a:noFill/>
              </a14:hiddenFill>
            </a:ext>
          </a:extLst>
        </p:spPr>
      </p:cxnSp>
      <p:sp>
        <p:nvSpPr>
          <p:cNvPr id="28" name="TextBox 8">
            <a:extLst>
              <a:ext uri="{FF2B5EF4-FFF2-40B4-BE49-F238E27FC236}">
                <a16:creationId xmlns="" xmlns:a16="http://schemas.microsoft.com/office/drawing/2014/main" id="{89086B5C-CEB4-E449-AD48-7052A9D2B402}"/>
              </a:ext>
            </a:extLst>
          </p:cNvPr>
          <p:cNvSpPr txBox="1">
            <a:spLocks noChangeArrowheads="1"/>
          </p:cNvSpPr>
          <p:nvPr/>
        </p:nvSpPr>
        <p:spPr bwMode="auto">
          <a:xfrm>
            <a:off x="1817798" y="3563834"/>
            <a:ext cx="422275" cy="156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296" tIns="41148" rIns="82296" bIns="41148">
            <a:spAutoFit/>
          </a:bodyPr>
          <a:lstStyle>
            <a:lvl1pPr>
              <a:spcBef>
                <a:spcPct val="20000"/>
              </a:spcBef>
              <a:buChar char="•"/>
              <a:defRPr sz="2400">
                <a:solidFill>
                  <a:schemeClr val="tx1"/>
                </a:solidFill>
                <a:latin typeface="Arial" pitchFamily="34" charset="0"/>
                <a:ea typeface="MS PGothic" pitchFamily="34" charset="-128"/>
              </a:defRPr>
            </a:lvl1pPr>
            <a:lvl2pPr marL="742950" indent="-285750">
              <a:spcBef>
                <a:spcPct val="20000"/>
              </a:spcBef>
              <a:buChar char="–"/>
              <a:defRPr sz="2200">
                <a:solidFill>
                  <a:schemeClr val="tx1"/>
                </a:solidFill>
                <a:latin typeface="Arial" pitchFamily="34" charset="0"/>
                <a:ea typeface="MS PGothic" pitchFamily="34" charset="-128"/>
              </a:defRPr>
            </a:lvl2pPr>
            <a:lvl3pPr marL="1143000" indent="-228600">
              <a:spcBef>
                <a:spcPct val="20000"/>
              </a:spcBef>
              <a:buChar char="•"/>
              <a:defRPr sz="2000">
                <a:solidFill>
                  <a:schemeClr val="tx1"/>
                </a:solidFill>
                <a:latin typeface="Arial" pitchFamily="34" charset="0"/>
                <a:ea typeface="MS PGothic" pitchFamily="34" charset="-128"/>
              </a:defRPr>
            </a:lvl3pPr>
            <a:lvl4pPr marL="1600200" indent="-228600">
              <a:spcBef>
                <a:spcPct val="20000"/>
              </a:spcBef>
              <a:buChar char="–"/>
              <a:defRPr>
                <a:solidFill>
                  <a:schemeClr val="tx1"/>
                </a:solidFill>
                <a:latin typeface="Arial" pitchFamily="34" charset="0"/>
                <a:ea typeface="MS PGothic" pitchFamily="34" charset="-128"/>
              </a:defRPr>
            </a:lvl4pPr>
            <a:lvl5pPr marL="2057400" indent="-228600">
              <a:spcBef>
                <a:spcPct val="20000"/>
              </a:spcBef>
              <a:buChar char="»"/>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a:solidFill>
                  <a:schemeClr val="tx1"/>
                </a:solidFill>
                <a:latin typeface="Arial"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2400" b="1" i="0" u="none" strike="noStrike" kern="1200" cap="none" spc="0" normalizeH="0" baseline="0" noProof="0" dirty="0">
                <a:ln>
                  <a:noFill/>
                </a:ln>
                <a:solidFill>
                  <a:srgbClr val="000000"/>
                </a:solidFill>
                <a:effectLst/>
                <a:uLnTx/>
                <a:uFillTx/>
                <a:cs typeface="Arial" panose="020B0604020202020204" pitchFamily="34" charset="0"/>
              </a:rPr>
              <a:t>C</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2400" b="1" i="0" u="none" strike="noStrike" kern="1200" cap="none" spc="0" normalizeH="0" baseline="0" noProof="0" dirty="0">
                <a:ln>
                  <a:noFill/>
                </a:ln>
                <a:solidFill>
                  <a:srgbClr val="000000"/>
                </a:solidFill>
                <a:effectLst/>
                <a:uLnTx/>
                <a:uFillTx/>
                <a:cs typeface="Arial" panose="020B0604020202020204" pitchFamily="34" charset="0"/>
              </a:rPr>
              <a:t>R</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2400" b="1" i="0" u="none" strike="noStrike" kern="1200" cap="none" spc="0" normalizeH="0" baseline="0" noProof="0" dirty="0">
                <a:ln>
                  <a:noFill/>
                </a:ln>
                <a:solidFill>
                  <a:srgbClr val="000000"/>
                </a:solidFill>
                <a:effectLst/>
                <a:uLnTx/>
                <a:uFillTx/>
                <a:cs typeface="Arial" panose="020B0604020202020204" pitchFamily="34" charset="0"/>
              </a:rPr>
              <a:t>P</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2400" b="1" i="0" u="none" strike="noStrike" kern="1200" cap="none" spc="0" normalizeH="0" baseline="0" noProof="0" dirty="0">
                <a:ln>
                  <a:noFill/>
                </a:ln>
                <a:solidFill>
                  <a:srgbClr val="000000"/>
                </a:solidFill>
                <a:effectLst/>
                <a:uLnTx/>
                <a:uFillTx/>
                <a:cs typeface="Arial" panose="020B0604020202020204" pitchFamily="34" charset="0"/>
              </a:rPr>
              <a:t>C</a:t>
            </a:r>
          </a:p>
        </p:txBody>
      </p:sp>
      <p:sp>
        <p:nvSpPr>
          <p:cNvPr id="29" name="TextBox 8">
            <a:extLst>
              <a:ext uri="{FF2B5EF4-FFF2-40B4-BE49-F238E27FC236}">
                <a16:creationId xmlns="" xmlns:a16="http://schemas.microsoft.com/office/drawing/2014/main" id="{472E75EF-DA56-3044-9482-0CFA831B3C6D}"/>
              </a:ext>
            </a:extLst>
          </p:cNvPr>
          <p:cNvSpPr txBox="1">
            <a:spLocks noChangeArrowheads="1"/>
          </p:cNvSpPr>
          <p:nvPr/>
        </p:nvSpPr>
        <p:spPr bwMode="auto">
          <a:xfrm>
            <a:off x="1830500" y="1240054"/>
            <a:ext cx="422275" cy="156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296" tIns="41148" rIns="82296" bIns="41148">
            <a:spAutoFit/>
          </a:bodyPr>
          <a:lstStyle>
            <a:lvl1pPr>
              <a:spcBef>
                <a:spcPct val="20000"/>
              </a:spcBef>
              <a:buChar char="•"/>
              <a:defRPr sz="2400">
                <a:solidFill>
                  <a:schemeClr val="tx1"/>
                </a:solidFill>
                <a:latin typeface="Arial" pitchFamily="34" charset="0"/>
                <a:ea typeface="MS PGothic" pitchFamily="34" charset="-128"/>
              </a:defRPr>
            </a:lvl1pPr>
            <a:lvl2pPr marL="742950" indent="-285750">
              <a:spcBef>
                <a:spcPct val="20000"/>
              </a:spcBef>
              <a:buChar char="–"/>
              <a:defRPr sz="2200">
                <a:solidFill>
                  <a:schemeClr val="tx1"/>
                </a:solidFill>
                <a:latin typeface="Arial" pitchFamily="34" charset="0"/>
                <a:ea typeface="MS PGothic" pitchFamily="34" charset="-128"/>
              </a:defRPr>
            </a:lvl2pPr>
            <a:lvl3pPr marL="1143000" indent="-228600">
              <a:spcBef>
                <a:spcPct val="20000"/>
              </a:spcBef>
              <a:buChar char="•"/>
              <a:defRPr sz="2000">
                <a:solidFill>
                  <a:schemeClr val="tx1"/>
                </a:solidFill>
                <a:latin typeface="Arial" pitchFamily="34" charset="0"/>
                <a:ea typeface="MS PGothic" pitchFamily="34" charset="-128"/>
              </a:defRPr>
            </a:lvl3pPr>
            <a:lvl4pPr marL="1600200" indent="-228600">
              <a:spcBef>
                <a:spcPct val="20000"/>
              </a:spcBef>
              <a:buChar char="–"/>
              <a:defRPr>
                <a:solidFill>
                  <a:schemeClr val="tx1"/>
                </a:solidFill>
                <a:latin typeface="Arial" pitchFamily="34" charset="0"/>
                <a:ea typeface="MS PGothic" pitchFamily="34" charset="-128"/>
              </a:defRPr>
            </a:lvl4pPr>
            <a:lvl5pPr marL="2057400" indent="-228600">
              <a:spcBef>
                <a:spcPct val="20000"/>
              </a:spcBef>
              <a:buChar char="»"/>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a:solidFill>
                  <a:schemeClr val="tx1"/>
                </a:solidFill>
                <a:latin typeface="Arial"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2400" b="1" i="0" u="none" strike="noStrike" kern="1200" cap="none" spc="0" normalizeH="0" baseline="0" noProof="0" dirty="0">
                <a:ln>
                  <a:noFill/>
                </a:ln>
                <a:solidFill>
                  <a:srgbClr val="000000"/>
                </a:solidFill>
                <a:effectLst/>
                <a:uLnTx/>
                <a:uFillTx/>
                <a:cs typeface="Arial" panose="020B0604020202020204" pitchFamily="34" charset="0"/>
              </a:rPr>
              <a:t>HSPC</a:t>
            </a:r>
          </a:p>
        </p:txBody>
      </p:sp>
      <p:sp>
        <p:nvSpPr>
          <p:cNvPr id="30" name="Oval 5">
            <a:extLst>
              <a:ext uri="{FF2B5EF4-FFF2-40B4-BE49-F238E27FC236}">
                <a16:creationId xmlns="" xmlns:a16="http://schemas.microsoft.com/office/drawing/2014/main" id="{6ECEC333-9D16-1449-A556-49C18B96B8CF}"/>
              </a:ext>
            </a:extLst>
          </p:cNvPr>
          <p:cNvSpPr>
            <a:spLocks noChangeArrowheads="1"/>
          </p:cNvSpPr>
          <p:nvPr/>
        </p:nvSpPr>
        <p:spPr bwMode="auto">
          <a:xfrm>
            <a:off x="10285683" y="3075258"/>
            <a:ext cx="1046798" cy="657970"/>
          </a:xfrm>
          <a:prstGeom prst="ellipse">
            <a:avLst/>
          </a:prstGeom>
          <a:solidFill>
            <a:schemeClr val="tx2"/>
          </a:solidFill>
          <a:ln>
            <a:noFill/>
          </a:ln>
        </p:spPr>
        <p:txBody>
          <a:bodyPr lIns="82292" tIns="41148" rIns="82292" bIns="41148"/>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914400" rtl="0" eaLnBrk="0" fontAlgn="base" latinLnBrk="0" hangingPunct="0">
              <a:lnSpc>
                <a:spcPts val="3238"/>
              </a:lnSpc>
              <a:spcBef>
                <a:spcPct val="20000"/>
              </a:spcBef>
              <a:spcAft>
                <a:spcPct val="0"/>
              </a:spcAft>
              <a:buClr>
                <a:srgbClr val="FFFFFF"/>
              </a:buClr>
              <a:buSzTx/>
              <a:buFontTx/>
              <a:buNone/>
              <a:tabLst/>
              <a:defRPr/>
            </a:pPr>
            <a:r>
              <a:rPr kumimoji="0" lang="en-GB" altLang="en-US" sz="1400" b="1" i="0" u="none" strike="noStrike" kern="1200" cap="none" spc="0" normalizeH="0" baseline="0" noProof="0" dirty="0">
                <a:ln>
                  <a:noFill/>
                </a:ln>
                <a:solidFill>
                  <a:schemeClr val="bg1"/>
                </a:solidFill>
                <a:effectLst/>
                <a:uLnTx/>
                <a:uFillTx/>
                <a:cs typeface="Arial" panose="020B0604020202020204" pitchFamily="34" charset="0"/>
              </a:rPr>
              <a:t>Sip-T?</a:t>
            </a:r>
            <a:endParaRPr kumimoji="0" lang="en-GB" altLang="en-US" sz="1400" b="0" i="0" u="none" strike="noStrike" kern="1200" cap="none" spc="0" normalizeH="0" baseline="0" noProof="0" dirty="0">
              <a:ln>
                <a:noFill/>
              </a:ln>
              <a:solidFill>
                <a:schemeClr val="bg1"/>
              </a:solidFill>
              <a:effectLst/>
              <a:uLnTx/>
              <a:uFillTx/>
              <a:cs typeface="Arial" panose="020B0604020202020204" pitchFamily="34" charset="0"/>
            </a:endParaRPr>
          </a:p>
        </p:txBody>
      </p:sp>
      <p:sp>
        <p:nvSpPr>
          <p:cNvPr id="31" name="Oval 30">
            <a:extLst>
              <a:ext uri="{FF2B5EF4-FFF2-40B4-BE49-F238E27FC236}">
                <a16:creationId xmlns="" xmlns:a16="http://schemas.microsoft.com/office/drawing/2014/main" id="{7DD786AF-A82B-6640-A1B7-8DEE879B74E5}"/>
              </a:ext>
            </a:extLst>
          </p:cNvPr>
          <p:cNvSpPr/>
          <p:nvPr/>
        </p:nvSpPr>
        <p:spPr>
          <a:xfrm>
            <a:off x="5471589" y="1286526"/>
            <a:ext cx="2346805" cy="3036811"/>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061625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2"/>
          </p:nvPr>
        </p:nvSpPr>
        <p:spPr>
          <a:xfrm>
            <a:off x="619200" y="1430731"/>
            <a:ext cx="11164448" cy="4528800"/>
          </a:xfrm>
        </p:spPr>
        <p:txBody>
          <a:bodyPr/>
          <a:lstStyle/>
          <a:p>
            <a:pPr marL="0" indent="0">
              <a:buNone/>
            </a:pPr>
            <a:r>
              <a:rPr lang="en-GB" sz="1600" b="1" noProof="0" dirty="0"/>
              <a:t>Please note: </a:t>
            </a:r>
            <a:r>
              <a:rPr lang="en-GB" sz="1600" noProof="0" dirty="0"/>
              <a:t>The views expressed within this presentation are the personal opinions of the authors. They do not necessarily represent the views of the authors academic institutions, or the rest of the GU CONNECT group.</a:t>
            </a:r>
          </a:p>
          <a:p>
            <a:pPr marL="0" indent="0">
              <a:buNone/>
            </a:pPr>
            <a:r>
              <a:rPr lang="en-GB" sz="1600" noProof="0" dirty="0"/>
              <a:t>This content is supported by an Independent Educational Grant from AstraZeneca.</a:t>
            </a:r>
          </a:p>
          <a:p>
            <a:pPr marL="0" indent="0">
              <a:buNone/>
            </a:pPr>
            <a:r>
              <a:rPr lang="en-GB" sz="1600" dirty="0"/>
              <a:t>The experts have received financial support/sponsorship for research support, consultation, or speaker fees from the following companies: </a:t>
            </a:r>
            <a:endParaRPr lang="en-GB" sz="1600" noProof="0" dirty="0"/>
          </a:p>
          <a:p>
            <a:r>
              <a:rPr lang="en-GB" sz="1600" b="1" dirty="0">
                <a:solidFill>
                  <a:schemeClr val="accent1"/>
                </a:solidFill>
              </a:rPr>
              <a:t>Prof. Fred Saad: </a:t>
            </a:r>
            <a:r>
              <a:rPr lang="en-GB" sz="1600" dirty="0"/>
              <a:t>Amgen, Astellas, AstraZeneca, BMS, Bayer, Janssen, Myovant, Novartis/AAA, Pfizer, Sanofi</a:t>
            </a:r>
          </a:p>
          <a:p>
            <a:r>
              <a:rPr lang="en-GB" sz="1600" b="1" dirty="0">
                <a:solidFill>
                  <a:schemeClr val="accent1"/>
                </a:solidFill>
              </a:rPr>
              <a:t>Prof. Gerhardt Attard: </a:t>
            </a:r>
            <a:r>
              <a:rPr lang="en-GB" sz="1600" dirty="0"/>
              <a:t>Abbott Laboratories, Astellas Pharma, AstraZeneca, Bayer Healthcare Pharmaceuticals, Essa Pharmaceuticals, Innocrin Pharma, Janssen-Cilag, Millennium Pharmaceuticals, Novartis, Pfizer, Roche/Ventana, Sanofi-Aventis, Takeda, Veridex</a:t>
            </a:r>
          </a:p>
          <a:p>
            <a:r>
              <a:rPr lang="en-GB" sz="1600" b="1" dirty="0">
                <a:solidFill>
                  <a:schemeClr val="accent1"/>
                </a:solidFill>
              </a:rPr>
              <a:t>Assoc. Prof. Tanya Dorf: </a:t>
            </a:r>
            <a:r>
              <a:rPr lang="en-GB" sz="1600" dirty="0"/>
              <a:t>Astellas, AstraZeneca, Bayer, </a:t>
            </a:r>
            <a:r>
              <a:rPr lang="en-GB" sz="1600" dirty="0" err="1"/>
              <a:t>Exelixis</a:t>
            </a:r>
            <a:r>
              <a:rPr lang="en-GB" sz="1600" dirty="0"/>
              <a:t>, Janssen, Sanofi, Seattle Genetics</a:t>
            </a:r>
            <a:endParaRPr lang="en-GB" sz="1600" noProof="0" dirty="0">
              <a:highlight>
                <a:srgbClr val="FFFF00"/>
              </a:highlight>
            </a:endParaRPr>
          </a:p>
          <a:p>
            <a:r>
              <a:rPr lang="en-GB" sz="1600" b="1" dirty="0">
                <a:solidFill>
                  <a:schemeClr val="accent1"/>
                </a:solidFill>
              </a:rPr>
              <a:t>Prof. Neeraj Agarwal: </a:t>
            </a:r>
            <a:r>
              <a:rPr lang="en-GB" sz="1600" dirty="0"/>
              <a:t>Active Biotech, Astellas, AstraZeneca, Argos, Aveo, Bavarian Nordic, Bayer Oncology, BN Immunotherapeutics, Bristol Myers Squibb, Calithera, Celldex, Clovis, Eisai, Eli Lilly, EMD Serono, Exelixis, Foundation Medicine, Genentech, Glaxo SmithKline, Janssen, Medivation, Merck, MEI Pharma, Nektar, New link Genetics, Novartis, Pfizer, Pharmacyclics, Prometheus, Rexahn, Roche, Sanofi, Seattle Genetics, Takeda, Tracon</a:t>
            </a:r>
          </a:p>
          <a:p>
            <a:endParaRPr lang="en-GB" sz="1600" noProof="0" dirty="0"/>
          </a:p>
        </p:txBody>
      </p:sp>
      <p:sp>
        <p:nvSpPr>
          <p:cNvPr id="4" name="Title 3"/>
          <p:cNvSpPr>
            <a:spLocks noGrp="1"/>
          </p:cNvSpPr>
          <p:nvPr>
            <p:ph type="title"/>
          </p:nvPr>
        </p:nvSpPr>
        <p:spPr/>
        <p:txBody>
          <a:bodyPr/>
          <a:lstStyle/>
          <a:p>
            <a:r>
              <a:rPr lang="en-GB" noProof="0" dirty="0"/>
              <a:t>Disclaimer and disclosures</a:t>
            </a:r>
          </a:p>
        </p:txBody>
      </p:sp>
      <p:sp>
        <p:nvSpPr>
          <p:cNvPr id="3" name="Slide Number Placeholder 2">
            <a:extLst>
              <a:ext uri="{FF2B5EF4-FFF2-40B4-BE49-F238E27FC236}">
                <a16:creationId xmlns="" xmlns:a16="http://schemas.microsoft.com/office/drawing/2014/main" id="{E3AC9220-DFB3-EA48-92FF-137651382151}"/>
              </a:ext>
            </a:extLst>
          </p:cNvPr>
          <p:cNvSpPr>
            <a:spLocks noGrp="1"/>
          </p:cNvSpPr>
          <p:nvPr>
            <p:ph type="sldNum" sz="quarter" idx="4"/>
          </p:nvPr>
        </p:nvSpPr>
        <p:spPr/>
        <p:txBody>
          <a:bodyPr/>
          <a:lstStyle/>
          <a:p>
            <a:fld id="{FCE43C0F-8A7B-3A4B-9DB5-B3472E36E833}" type="slidenum">
              <a:rPr lang="en-GB" smtClean="0"/>
              <a:pPr/>
              <a:t>5</a:t>
            </a:fld>
            <a:endParaRPr lang="en-GB" dirty="0"/>
          </a:p>
        </p:txBody>
      </p:sp>
    </p:spTree>
    <p:extLst>
      <p:ext uri="{BB962C8B-B14F-4D97-AF65-F5344CB8AC3E}">
        <p14:creationId xmlns:p14="http://schemas.microsoft.com/office/powerpoint/2010/main" val="13009307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5" name="Rectangle"/>
          <p:cNvSpPr/>
          <p:nvPr/>
        </p:nvSpPr>
        <p:spPr>
          <a:xfrm>
            <a:off x="2568775" y="1764238"/>
            <a:ext cx="482203" cy="178595"/>
          </a:xfrm>
          <a:prstGeom prst="rect">
            <a:avLst/>
          </a:prstGeom>
          <a:solidFill>
            <a:srgbClr val="FFFFFF"/>
          </a:solidFill>
          <a:ln w="25400">
            <a:solidFill>
              <a:srgbClr val="FFFFFF"/>
            </a:solidFill>
            <a:miter lim="400000"/>
          </a:ln>
        </p:spPr>
        <p:txBody>
          <a:bodyPr lIns="26789" tIns="26789" rIns="26789" bIns="26789"/>
          <a:lstStyle/>
          <a:p>
            <a:pPr marL="0" marR="0" lvl="0" indent="0" algn="ctr" defTabSz="580395" rtl="0" eaLnBrk="1" fontAlgn="auto" latinLnBrk="0" hangingPunct="1">
              <a:lnSpc>
                <a:spcPct val="100000"/>
              </a:lnSpc>
              <a:spcBef>
                <a:spcPts val="0"/>
              </a:spcBef>
              <a:spcAft>
                <a:spcPts val="0"/>
              </a:spcAft>
              <a:buClr>
                <a:srgbClr val="000000"/>
              </a:buClr>
              <a:buSzTx/>
              <a:buFontTx/>
              <a:buNone/>
              <a:tabLst/>
              <a:defRPr sz="5600">
                <a:solidFill>
                  <a:srgbClr val="FFFFFF"/>
                </a:solidFill>
                <a:effectLst>
                  <a:outerShdw blurRad="38100" dist="12700" dir="5400000" rotWithShape="0">
                    <a:srgbClr val="000000">
                      <a:alpha val="50000"/>
                    </a:srgbClr>
                  </a:outerShdw>
                </a:effectLst>
                <a:latin typeface="Calibri"/>
                <a:ea typeface="Calibri"/>
                <a:cs typeface="Calibri"/>
                <a:sym typeface="Calibri"/>
              </a:defRPr>
            </a:pPr>
            <a:endParaRPr kumimoji="0" lang="en-GB" sz="3937"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Calibri"/>
              <a:cs typeface="Calibri"/>
              <a:sym typeface="Calibri"/>
            </a:endParaRPr>
          </a:p>
        </p:txBody>
      </p:sp>
      <p:sp>
        <p:nvSpPr>
          <p:cNvPr id="707" name="Rectangle"/>
          <p:cNvSpPr/>
          <p:nvPr/>
        </p:nvSpPr>
        <p:spPr>
          <a:xfrm>
            <a:off x="3604618" y="4615786"/>
            <a:ext cx="1009055" cy="267891"/>
          </a:xfrm>
          <a:prstGeom prst="rect">
            <a:avLst/>
          </a:prstGeom>
          <a:solidFill>
            <a:srgbClr val="FFFFFF"/>
          </a:solidFill>
          <a:ln>
            <a:solidFill>
              <a:srgbClr val="FFFFFF"/>
            </a:solidFill>
          </a:ln>
        </p:spPr>
        <p:txBody>
          <a:bodyPr lIns="35719" tIns="35719" rIns="35719" bIns="35719" anchor="ctr"/>
          <a:lstStyle/>
          <a:p>
            <a:pPr marL="40638" marR="40638" lvl="0" indent="0" algn="l" defTabSz="455387" rtl="0" eaLnBrk="1" fontAlgn="auto" latinLnBrk="0" hangingPunct="1">
              <a:lnSpc>
                <a:spcPct val="100000"/>
              </a:lnSpc>
              <a:spcBef>
                <a:spcPts val="0"/>
              </a:spcBef>
              <a:spcAft>
                <a:spcPts val="0"/>
              </a:spcAft>
              <a:buClrTx/>
              <a:buSzTx/>
              <a:buFontTx/>
              <a:buNone/>
              <a:tabLst/>
              <a:defRPr sz="2400">
                <a:uFill>
                  <a:solidFill>
                    <a:srgbClr val="000000"/>
                  </a:solidFill>
                </a:uFill>
                <a:latin typeface="Calibri"/>
                <a:ea typeface="Calibri"/>
                <a:cs typeface="Calibri"/>
                <a:sym typeface="Calibri"/>
              </a:defRPr>
            </a:pPr>
            <a:endParaRPr kumimoji="0" lang="en-GB" sz="1687" b="0" i="0" u="none" strike="noStrike" kern="1200" cap="none" spc="0" normalizeH="0" baseline="0" noProof="0" dirty="0">
              <a:ln>
                <a:noFill/>
              </a:ln>
              <a:solidFill>
                <a:srgbClr val="000000"/>
              </a:solidFill>
              <a:effectLst/>
              <a:uLnTx/>
              <a:uFill>
                <a:solidFill>
                  <a:srgbClr val="000000"/>
                </a:solidFill>
              </a:uFill>
              <a:latin typeface="Calibri"/>
              <a:cs typeface="Calibri"/>
              <a:sym typeface="Calibri"/>
            </a:endParaRPr>
          </a:p>
        </p:txBody>
      </p:sp>
      <p:pic>
        <p:nvPicPr>
          <p:cNvPr id="709" name="Screen Shot 2019-11-04 at 07.43.12.png" descr="Screen Shot 2019-11-04 at 07.43.12.png"/>
          <p:cNvPicPr>
            <a:picLocks noChangeAspect="1"/>
          </p:cNvPicPr>
          <p:nvPr/>
        </p:nvPicPr>
        <p:blipFill>
          <a:blip r:embed="rId3"/>
          <a:stretch>
            <a:fillRect/>
          </a:stretch>
        </p:blipFill>
        <p:spPr>
          <a:xfrm>
            <a:off x="1762235" y="2231621"/>
            <a:ext cx="8816403" cy="3335723"/>
          </a:xfrm>
          <a:prstGeom prst="rect">
            <a:avLst/>
          </a:prstGeom>
          <a:ln w="12700">
            <a:miter lim="400000"/>
          </a:ln>
        </p:spPr>
      </p:pic>
      <p:sp>
        <p:nvSpPr>
          <p:cNvPr id="710" name="PARP is required for single strand break repair (and BER)"/>
          <p:cNvSpPr txBox="1"/>
          <p:nvPr/>
        </p:nvSpPr>
        <p:spPr>
          <a:xfrm>
            <a:off x="2828623" y="5496618"/>
            <a:ext cx="6534755" cy="456895"/>
          </a:xfrm>
          <a:prstGeom prst="rect">
            <a:avLst/>
          </a:prstGeom>
          <a:ln w="12700">
            <a:miter lim="400000"/>
          </a:ln>
          <a:effectLst/>
          <a:extLst>
            <a:ext uri="{C572A759-6A51-4108-AA02-DFA0A04FC94B}">
              <ma14:wrappingTextBoxFlag xmlns:ma14="http://schemas.microsoft.com/office/mac/drawingml/2011/main" xmlns="" val="1"/>
            </a:ext>
          </a:extLst>
        </p:spPr>
        <p:txBody>
          <a:bodyPr lIns="35719" tIns="35719" rIns="35719" bIns="35719"/>
          <a:lstStyle>
            <a:lvl1pPr marL="438799" marR="57799" indent="-381000" algn="ctr" defTabSz="1295400">
              <a:buSzPct val="50000"/>
              <a:buBlip>
                <a:blip r:embed="rId4"/>
              </a:buBlip>
              <a:defRPr sz="2400" b="1">
                <a:solidFill>
                  <a:srgbClr val="0433FF"/>
                </a:solidFill>
                <a:uFill>
                  <a:solidFill>
                    <a:srgbClr val="FF2600"/>
                  </a:solidFill>
                </a:uFill>
                <a:latin typeface="Times"/>
                <a:ea typeface="Times"/>
                <a:cs typeface="Times"/>
                <a:sym typeface="Times"/>
              </a:defRPr>
            </a:lvl1pPr>
          </a:lstStyle>
          <a:p>
            <a:pPr marL="6351" marR="57799" lvl="0" indent="0" algn="ctr" defTabSz="1295400" rtl="0" eaLnBrk="1" fontAlgn="auto" latinLnBrk="0" hangingPunct="1">
              <a:lnSpc>
                <a:spcPct val="100000"/>
              </a:lnSpc>
              <a:spcBef>
                <a:spcPts val="0"/>
              </a:spcBef>
              <a:spcAft>
                <a:spcPts val="0"/>
              </a:spcAft>
              <a:buClrTx/>
              <a:buSzPct val="50000"/>
              <a:buFontTx/>
              <a:buNone/>
              <a:tabLst/>
              <a:defRPr>
                <a:uFill>
                  <a:solidFill>
                    <a:srgbClr val="0433FF"/>
                  </a:solidFill>
                </a:uFill>
              </a:defRPr>
            </a:pPr>
            <a:r>
              <a:rPr kumimoji="0" lang="en-GB" sz="1687" b="1" i="0" u="none" strike="noStrike" kern="1200" cap="none" spc="0" normalizeH="0" baseline="0" noProof="0" dirty="0">
                <a:ln>
                  <a:noFill/>
                </a:ln>
                <a:solidFill>
                  <a:srgbClr val="5D8298"/>
                </a:solidFill>
                <a:effectLst/>
                <a:uLnTx/>
                <a:uFill>
                  <a:solidFill>
                    <a:srgbClr val="0433FF"/>
                  </a:solidFill>
                </a:uFill>
                <a:latin typeface="Arial" panose="020B0604020202020204" pitchFamily="34" charset="0"/>
                <a:cs typeface="Arial" panose="020B0604020202020204" pitchFamily="34" charset="0"/>
                <a:sym typeface="Times"/>
              </a:rPr>
              <a:t>PARP is required for single-strand break repair (e.g. via BER)</a:t>
            </a:r>
          </a:p>
          <a:p>
            <a:pPr marL="6351" marR="57799" lvl="0" indent="0" algn="ctr" defTabSz="1295400" rtl="0" eaLnBrk="1" fontAlgn="auto" latinLnBrk="0" hangingPunct="1">
              <a:lnSpc>
                <a:spcPct val="100000"/>
              </a:lnSpc>
              <a:spcBef>
                <a:spcPts val="0"/>
              </a:spcBef>
              <a:spcAft>
                <a:spcPts val="0"/>
              </a:spcAft>
              <a:buClrTx/>
              <a:buSzPct val="50000"/>
              <a:buFontTx/>
              <a:buNone/>
              <a:tabLst/>
              <a:defRPr>
                <a:uFill>
                  <a:solidFill>
                    <a:srgbClr val="0433FF"/>
                  </a:solidFill>
                </a:uFill>
              </a:defRPr>
            </a:pPr>
            <a:r>
              <a:rPr kumimoji="0" lang="en-GB" sz="1687" b="1" i="0" u="none" strike="noStrike" kern="1200" cap="none" spc="0" normalizeH="0" baseline="0" noProof="0" dirty="0">
                <a:ln>
                  <a:noFill/>
                </a:ln>
                <a:solidFill>
                  <a:srgbClr val="03C74F"/>
                </a:solidFill>
                <a:effectLst/>
                <a:uLnTx/>
                <a:uFill>
                  <a:solidFill>
                    <a:srgbClr val="0433FF"/>
                  </a:solidFill>
                </a:uFill>
                <a:latin typeface="Arial" panose="020B0604020202020204" pitchFamily="34" charset="0"/>
                <a:cs typeface="Arial" panose="020B0604020202020204" pitchFamily="34" charset="0"/>
                <a:sym typeface="Times"/>
              </a:rPr>
              <a:t>MOA</a:t>
            </a:r>
            <a:r>
              <a:rPr kumimoji="0" lang="en-GB" sz="1687" b="1" i="0" u="none" strike="noStrike" kern="1200" cap="none" spc="0" normalizeH="0" baseline="0" noProof="0" dirty="0">
                <a:ln>
                  <a:noFill/>
                </a:ln>
                <a:solidFill>
                  <a:srgbClr val="5D8298"/>
                </a:solidFill>
                <a:effectLst/>
                <a:uLnTx/>
                <a:uFill>
                  <a:solidFill>
                    <a:srgbClr val="0433FF"/>
                  </a:solidFill>
                </a:uFill>
                <a:latin typeface="Arial" panose="020B0604020202020204" pitchFamily="34" charset="0"/>
                <a:cs typeface="Arial" panose="020B0604020202020204" pitchFamily="34" charset="0"/>
                <a:sym typeface="Times"/>
              </a:rPr>
              <a:t> – inhibiting SSB/BER is synthetic lethal with HRD</a:t>
            </a:r>
          </a:p>
        </p:txBody>
      </p:sp>
      <p:sp>
        <p:nvSpPr>
          <p:cNvPr id="11" name="Content Placeholder 5"/>
          <p:cNvSpPr>
            <a:spLocks noGrp="1"/>
          </p:cNvSpPr>
          <p:nvPr>
            <p:ph sz="quarter" idx="12"/>
          </p:nvPr>
        </p:nvSpPr>
        <p:spPr>
          <a:xfrm>
            <a:off x="620184" y="1425600"/>
            <a:ext cx="10963200" cy="1090517"/>
          </a:xfrm>
          <a:prstGeom prst="rect">
            <a:avLst/>
          </a:prstGeom>
        </p:spPr>
        <p:txBody>
          <a:bodyPr>
            <a:normAutofit/>
          </a:bodyPr>
          <a:lstStyle/>
          <a:p>
            <a:r>
              <a:rPr lang="en-GB" sz="2133" b="1" i="1" dirty="0"/>
              <a:t>BRCA</a:t>
            </a:r>
            <a:r>
              <a:rPr lang="en-GB" sz="2133" b="1" dirty="0"/>
              <a:t>: “copy editor”; </a:t>
            </a:r>
            <a:r>
              <a:rPr lang="en-GB" sz="2133" dirty="0">
                <a:solidFill>
                  <a:schemeClr val="tx2"/>
                </a:solidFill>
              </a:rPr>
              <a:t>HRR</a:t>
            </a:r>
          </a:p>
          <a:p>
            <a:r>
              <a:rPr lang="en-GB" sz="2133" b="1" dirty="0">
                <a:solidFill>
                  <a:schemeClr val="tx2"/>
                </a:solidFill>
              </a:rPr>
              <a:t>PARP: “spell check”; </a:t>
            </a:r>
            <a:r>
              <a:rPr lang="en-GB" sz="2133" dirty="0">
                <a:solidFill>
                  <a:schemeClr val="tx2"/>
                </a:solidFill>
              </a:rPr>
              <a:t>BER</a:t>
            </a:r>
          </a:p>
        </p:txBody>
      </p:sp>
      <p:sp>
        <p:nvSpPr>
          <p:cNvPr id="3" name="Title 2">
            <a:extLst>
              <a:ext uri="{FF2B5EF4-FFF2-40B4-BE49-F238E27FC236}">
                <a16:creationId xmlns="" xmlns:a16="http://schemas.microsoft.com/office/drawing/2014/main" id="{1AD7CEA7-386C-A045-9123-3D05CA453427}"/>
              </a:ext>
            </a:extLst>
          </p:cNvPr>
          <p:cNvSpPr>
            <a:spLocks noGrp="1"/>
          </p:cNvSpPr>
          <p:nvPr>
            <p:ph type="title"/>
          </p:nvPr>
        </p:nvSpPr>
        <p:spPr/>
        <p:txBody>
          <a:bodyPr>
            <a:noAutofit/>
          </a:bodyPr>
          <a:lstStyle/>
          <a:p>
            <a:r>
              <a:rPr lang="en-GB" dirty="0"/>
              <a:t>PARP inhibitors: </a:t>
            </a:r>
            <a:br>
              <a:rPr lang="en-GB" dirty="0"/>
            </a:br>
            <a:r>
              <a:rPr lang="en-GB" dirty="0"/>
              <a:t>“Synthetic Lethality” in cancer</a:t>
            </a:r>
            <a:br>
              <a:rPr lang="en-GB" dirty="0"/>
            </a:br>
            <a:endParaRPr lang="en-GB" dirty="0"/>
          </a:p>
        </p:txBody>
      </p:sp>
      <p:sp>
        <p:nvSpPr>
          <p:cNvPr id="5" name="Content Placeholder 4">
            <a:extLst>
              <a:ext uri="{FF2B5EF4-FFF2-40B4-BE49-F238E27FC236}">
                <a16:creationId xmlns="" xmlns:a16="http://schemas.microsoft.com/office/drawing/2014/main" id="{F2938325-72EB-1F4C-B9DE-8C6E6D4DCB84}"/>
              </a:ext>
            </a:extLst>
          </p:cNvPr>
          <p:cNvSpPr>
            <a:spLocks noGrp="1"/>
          </p:cNvSpPr>
          <p:nvPr>
            <p:ph sz="quarter" idx="15"/>
          </p:nvPr>
        </p:nvSpPr>
        <p:spPr>
          <a:xfrm>
            <a:off x="620184" y="6309320"/>
            <a:ext cx="10732400" cy="365125"/>
          </a:xfrm>
        </p:spPr>
        <p:txBody>
          <a:bodyPr/>
          <a:lstStyle/>
          <a:p>
            <a:r>
              <a:rPr lang="en-GB" dirty="0"/>
              <a:t>BER, base excision repair; BRCA1/2, breast cancer type 1/2 susceptibility protein; HRD, homologous recombination deficiency; HRR, homologous recombination repair; MOA, mode of action; </a:t>
            </a:r>
            <a:br>
              <a:rPr lang="en-GB" dirty="0"/>
            </a:br>
            <a:r>
              <a:rPr lang="en-GB" dirty="0"/>
              <a:t>PARP, poly-ADP ribose polymerase; SSB, single-strand break</a:t>
            </a:r>
          </a:p>
          <a:p>
            <a:r>
              <a:rPr lang="en-GB" dirty="0"/>
              <a:t>Adapted from Gourley C, et al. J Clin Oncol. 2019;37:2257-69; Banerjee S, et al. Nat Rev Clin Oncol. 2010;7:508-19</a:t>
            </a:r>
          </a:p>
        </p:txBody>
      </p:sp>
      <p:sp>
        <p:nvSpPr>
          <p:cNvPr id="20" name="TextBox 19">
            <a:extLst>
              <a:ext uri="{FF2B5EF4-FFF2-40B4-BE49-F238E27FC236}">
                <a16:creationId xmlns="" xmlns:a16="http://schemas.microsoft.com/office/drawing/2014/main" id="{A63160BE-7FBF-7B49-A682-3CFB320B7333}"/>
              </a:ext>
            </a:extLst>
          </p:cNvPr>
          <p:cNvSpPr txBox="1"/>
          <p:nvPr/>
        </p:nvSpPr>
        <p:spPr>
          <a:xfrm>
            <a:off x="5217627" y="3194373"/>
            <a:ext cx="407484"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Aileron"/>
                <a:ea typeface="Aileron" charset="0"/>
                <a:cs typeface="Aileron" charset="0"/>
              </a:rPr>
              <a:t>BER</a:t>
            </a:r>
          </a:p>
        </p:txBody>
      </p:sp>
      <p:sp>
        <p:nvSpPr>
          <p:cNvPr id="23" name="TextBox 22">
            <a:extLst>
              <a:ext uri="{FF2B5EF4-FFF2-40B4-BE49-F238E27FC236}">
                <a16:creationId xmlns="" xmlns:a16="http://schemas.microsoft.com/office/drawing/2014/main" id="{76D314C6-BF0F-0D47-91EA-1A853358AD37}"/>
              </a:ext>
            </a:extLst>
          </p:cNvPr>
          <p:cNvSpPr txBox="1"/>
          <p:nvPr/>
        </p:nvSpPr>
        <p:spPr>
          <a:xfrm>
            <a:off x="9322902" y="3194373"/>
            <a:ext cx="407484"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Aileron"/>
                <a:ea typeface="Aileron" charset="0"/>
                <a:cs typeface="Aileron" charset="0"/>
              </a:rPr>
              <a:t>BER</a:t>
            </a:r>
          </a:p>
        </p:txBody>
      </p:sp>
      <p:sp>
        <p:nvSpPr>
          <p:cNvPr id="24" name="TextBox 23">
            <a:extLst>
              <a:ext uri="{FF2B5EF4-FFF2-40B4-BE49-F238E27FC236}">
                <a16:creationId xmlns="" xmlns:a16="http://schemas.microsoft.com/office/drawing/2014/main" id="{8007229F-1155-0A41-8635-2F1E6FA60AB1}"/>
              </a:ext>
            </a:extLst>
          </p:cNvPr>
          <p:cNvSpPr txBox="1"/>
          <p:nvPr/>
        </p:nvSpPr>
        <p:spPr>
          <a:xfrm>
            <a:off x="3032830" y="3194373"/>
            <a:ext cx="407484"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DC8024"/>
                </a:solidFill>
                <a:effectLst/>
                <a:uLnTx/>
                <a:uFillTx/>
                <a:latin typeface="Aileron"/>
                <a:ea typeface="Aileron" charset="0"/>
                <a:cs typeface="Aileron" charset="0"/>
              </a:rPr>
              <a:t>BER</a:t>
            </a:r>
          </a:p>
        </p:txBody>
      </p:sp>
      <p:sp>
        <p:nvSpPr>
          <p:cNvPr id="25" name="TextBox 24">
            <a:extLst>
              <a:ext uri="{FF2B5EF4-FFF2-40B4-BE49-F238E27FC236}">
                <a16:creationId xmlns="" xmlns:a16="http://schemas.microsoft.com/office/drawing/2014/main" id="{383FBE95-A584-D44D-BC4F-39872CC8534D}"/>
              </a:ext>
            </a:extLst>
          </p:cNvPr>
          <p:cNvSpPr txBox="1"/>
          <p:nvPr/>
        </p:nvSpPr>
        <p:spPr>
          <a:xfrm>
            <a:off x="7300030" y="3194373"/>
            <a:ext cx="407484"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DC8024"/>
                </a:solidFill>
                <a:effectLst/>
                <a:uLnTx/>
                <a:uFillTx/>
                <a:latin typeface="Aileron"/>
                <a:ea typeface="Aileron" charset="0"/>
                <a:cs typeface="Aileron" charset="0"/>
              </a:rPr>
              <a:t>BER</a:t>
            </a:r>
          </a:p>
        </p:txBody>
      </p:sp>
      <p:sp>
        <p:nvSpPr>
          <p:cNvPr id="26" name="TextBox 25">
            <a:extLst>
              <a:ext uri="{FF2B5EF4-FFF2-40B4-BE49-F238E27FC236}">
                <a16:creationId xmlns="" xmlns:a16="http://schemas.microsoft.com/office/drawing/2014/main" id="{400A9587-E585-6441-9EB1-F797F3B98159}"/>
              </a:ext>
            </a:extLst>
          </p:cNvPr>
          <p:cNvSpPr txBox="1"/>
          <p:nvPr/>
        </p:nvSpPr>
        <p:spPr>
          <a:xfrm>
            <a:off x="5680780" y="5146998"/>
            <a:ext cx="407484"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DC8024"/>
                </a:solidFill>
                <a:effectLst/>
                <a:uLnTx/>
                <a:uFillTx/>
                <a:latin typeface="Aileron"/>
                <a:ea typeface="Aileron" charset="0"/>
                <a:cs typeface="Aileron" charset="0"/>
              </a:rPr>
              <a:t>BER</a:t>
            </a:r>
          </a:p>
        </p:txBody>
      </p:sp>
      <p:sp>
        <p:nvSpPr>
          <p:cNvPr id="4" name="Slide Number Placeholder 3">
            <a:extLst>
              <a:ext uri="{FF2B5EF4-FFF2-40B4-BE49-F238E27FC236}">
                <a16:creationId xmlns="" xmlns:a16="http://schemas.microsoft.com/office/drawing/2014/main" id="{BCC1049A-C20C-2A46-B7E1-1F58E1230492}"/>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E43C0F-8A7B-3A4B-9DB5-B3472E36E833}" type="slidenum">
              <a:rPr kumimoji="0" lang="en-GB" sz="1100" b="0" i="0" u="none" strike="noStrike" kern="1200" cap="none" spc="0" normalizeH="0" baseline="0" noProof="0" smtClean="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GB" sz="1100" b="0" i="0" u="none" strike="noStrike" kern="1200" cap="none" spc="0" normalizeH="0" baseline="0" noProof="0" dirty="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13262131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Content Placeholder 4">
            <a:extLst>
              <a:ext uri="{FF2B5EF4-FFF2-40B4-BE49-F238E27FC236}">
                <a16:creationId xmlns="" xmlns:a16="http://schemas.microsoft.com/office/drawing/2014/main" id="{DC423EFC-8D10-4A0B-B550-B2FBA555FD7D}"/>
              </a:ext>
            </a:extLst>
          </p:cNvPr>
          <p:cNvPicPr>
            <a:picLocks noGrp="1" noChangeAspect="1" noChangeArrowheads="1"/>
          </p:cNvPicPr>
          <p:nvPr>
            <p:ph sz="quarter" idx="12"/>
          </p:nvPr>
        </p:nvPicPr>
        <p:blipFill rotWithShape="1">
          <a:blip r:embed="rId3">
            <a:extLst>
              <a:ext uri="{28A0092B-C50C-407E-A947-70E740481C1C}">
                <a14:useLocalDpi xmlns:a14="http://schemas.microsoft.com/office/drawing/2010/main" val="0"/>
              </a:ext>
            </a:extLst>
          </a:blip>
          <a:srcRect r="920"/>
          <a:stretch/>
        </p:blipFill>
        <p:spPr>
          <a:xfrm>
            <a:off x="1183795" y="1704470"/>
            <a:ext cx="9734003" cy="3878574"/>
          </a:xfrm>
        </p:spPr>
      </p:pic>
      <p:sp>
        <p:nvSpPr>
          <p:cNvPr id="14338" name="Title 1">
            <a:extLst>
              <a:ext uri="{FF2B5EF4-FFF2-40B4-BE49-F238E27FC236}">
                <a16:creationId xmlns="" xmlns:a16="http://schemas.microsoft.com/office/drawing/2014/main" id="{B8EEDBB3-4A18-4553-ADB8-CD1A3A1B4FFA}"/>
              </a:ext>
            </a:extLst>
          </p:cNvPr>
          <p:cNvSpPr>
            <a:spLocks noGrp="1" noChangeArrowheads="1"/>
          </p:cNvSpPr>
          <p:nvPr>
            <p:ph type="title"/>
          </p:nvPr>
        </p:nvSpPr>
        <p:spPr/>
        <p:txBody>
          <a:bodyPr/>
          <a:lstStyle/>
          <a:p>
            <a:r>
              <a:rPr lang="en-GB" altLang="en-US" dirty="0"/>
              <a:t>PARP also impacts transcription of </a:t>
            </a:r>
            <a:br>
              <a:rPr lang="en-GB" altLang="en-US" dirty="0"/>
            </a:br>
            <a:r>
              <a:rPr lang="en-GB" altLang="en-US" dirty="0"/>
              <a:t>AR-regulated genes</a:t>
            </a:r>
          </a:p>
        </p:txBody>
      </p:sp>
      <p:sp>
        <p:nvSpPr>
          <p:cNvPr id="4" name="Content Placeholder 3">
            <a:extLst>
              <a:ext uri="{FF2B5EF4-FFF2-40B4-BE49-F238E27FC236}">
                <a16:creationId xmlns="" xmlns:a16="http://schemas.microsoft.com/office/drawing/2014/main" id="{3EA61A13-91C7-8645-B0B2-79D725B893E6}"/>
              </a:ext>
            </a:extLst>
          </p:cNvPr>
          <p:cNvSpPr>
            <a:spLocks noGrp="1"/>
          </p:cNvSpPr>
          <p:nvPr>
            <p:ph sz="quarter" idx="15"/>
          </p:nvPr>
        </p:nvSpPr>
        <p:spPr>
          <a:xfrm>
            <a:off x="620184" y="6326615"/>
            <a:ext cx="8116800" cy="365125"/>
          </a:xfrm>
        </p:spPr>
        <p:txBody>
          <a:bodyPr/>
          <a:lstStyle/>
          <a:p>
            <a:r>
              <a:rPr lang="en-GB" dirty="0"/>
              <a:t>AR, androgen receptor; (</a:t>
            </a:r>
            <a:r>
              <a:rPr lang="en-GB" dirty="0" err="1"/>
              <a:t>si</a:t>
            </a:r>
            <a:r>
              <a:rPr lang="en-GB" dirty="0"/>
              <a:t>) PARP, (small interfere RNA)-poly-ADP ribose polymerase </a:t>
            </a:r>
          </a:p>
          <a:p>
            <a:r>
              <a:rPr lang="en-GB" altLang="en-US" dirty="0"/>
              <a:t>Reproduced from: </a:t>
            </a:r>
            <a:r>
              <a:rPr lang="en-GB" altLang="en-US" dirty="0" err="1"/>
              <a:t>Gui</a:t>
            </a:r>
            <a:r>
              <a:rPr lang="en-GB" altLang="en-US" dirty="0"/>
              <a:t> B, et al. </a:t>
            </a:r>
            <a:r>
              <a:rPr lang="pl-PL" altLang="en-US" dirty="0"/>
              <a:t>Proc Natl Acad Sci U S A</a:t>
            </a:r>
            <a:r>
              <a:rPr lang="en-GB" altLang="en-US" dirty="0"/>
              <a:t>. 2019;116:14573-82</a:t>
            </a:r>
            <a:endParaRPr lang="en-GB" dirty="0"/>
          </a:p>
        </p:txBody>
      </p:sp>
      <p:sp>
        <p:nvSpPr>
          <p:cNvPr id="8" name="Slide Number Placeholder 7">
            <a:extLst>
              <a:ext uri="{FF2B5EF4-FFF2-40B4-BE49-F238E27FC236}">
                <a16:creationId xmlns="" xmlns:a16="http://schemas.microsoft.com/office/drawing/2014/main" id="{CCD785B9-EBF0-284F-B987-4A8D6626DD35}"/>
              </a:ext>
            </a:extLst>
          </p:cNvPr>
          <p:cNvSpPr>
            <a:spLocks noGrp="1"/>
          </p:cNvSpPr>
          <p:nvPr>
            <p:ph type="sldNum" sz="quarter" idx="4"/>
          </p:nvPr>
        </p:nvSpPr>
        <p:spPr/>
        <p:txBody>
          <a:bodyPr/>
          <a:lstStyle/>
          <a:p>
            <a:fld id="{FCE43C0F-8A7B-3A4B-9DB5-B3472E36E833}" type="slidenum">
              <a:rPr lang="en-GB" smtClean="0"/>
              <a:pPr/>
              <a:t>51</a:t>
            </a:fld>
            <a:endParaRPr lang="en-GB"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A8E27DC-D7A6-2A46-86E4-54FB093410BA}"/>
              </a:ext>
            </a:extLst>
          </p:cNvPr>
          <p:cNvSpPr>
            <a:spLocks noGrp="1"/>
          </p:cNvSpPr>
          <p:nvPr>
            <p:ph type="title"/>
          </p:nvPr>
        </p:nvSpPr>
        <p:spPr/>
        <p:txBody>
          <a:bodyPr/>
          <a:lstStyle/>
          <a:p>
            <a:r>
              <a:rPr lang="en-GB" dirty="0"/>
              <a:t>Rationale for combining PARP inhibitors and NHA</a:t>
            </a:r>
            <a:r>
              <a:rPr lang="en-GB" cap="none" dirty="0"/>
              <a:t>s</a:t>
            </a:r>
          </a:p>
        </p:txBody>
      </p:sp>
      <p:sp>
        <p:nvSpPr>
          <p:cNvPr id="27" name="Content Placeholder 26">
            <a:extLst>
              <a:ext uri="{FF2B5EF4-FFF2-40B4-BE49-F238E27FC236}">
                <a16:creationId xmlns="" xmlns:a16="http://schemas.microsoft.com/office/drawing/2014/main" id="{62FCB5E0-AA0F-F84C-935B-AE9DB9E769B1}"/>
              </a:ext>
            </a:extLst>
          </p:cNvPr>
          <p:cNvSpPr>
            <a:spLocks noGrp="1"/>
          </p:cNvSpPr>
          <p:nvPr>
            <p:ph sz="quarter" idx="15"/>
          </p:nvPr>
        </p:nvSpPr>
        <p:spPr>
          <a:xfrm>
            <a:off x="620184" y="6330341"/>
            <a:ext cx="11020432" cy="365125"/>
          </a:xfrm>
        </p:spPr>
        <p:txBody>
          <a:bodyPr/>
          <a:lstStyle/>
          <a:p>
            <a:r>
              <a:rPr lang="en-GB" sz="900" dirty="0"/>
              <a:t>AR</a:t>
            </a:r>
            <a:r>
              <a:rPr lang="en-GB" sz="900" dirty="0">
                <a:solidFill>
                  <a:schemeClr val="tx2"/>
                </a:solidFill>
              </a:rPr>
              <a:t>, androgen receptor; HRR, homologous recombination repair; NHA, novel hormonal agent; PARP, poly-ADP ribose polymerase</a:t>
            </a:r>
          </a:p>
          <a:p>
            <a:r>
              <a:rPr lang="en-GB" sz="900" dirty="0"/>
              <a:t>1. Schiewer MJ, et al. Cancer Discov. 2012;2:1134-49; 2. Polkinghorn WR, et al. Cancer Discov. 2013;3:1245-53; 3. Asim M, et al. Nat Commun. 2017;8:374;</a:t>
            </a:r>
          </a:p>
          <a:p>
            <a:r>
              <a:rPr lang="en-GB" sz="900" dirty="0"/>
              <a:t>Adapted from </a:t>
            </a:r>
            <a:r>
              <a:rPr lang="en-GB" sz="900" dirty="0">
                <a:solidFill>
                  <a:schemeClr val="tx2"/>
                </a:solidFill>
              </a:rPr>
              <a:t>Saad F, et al. J Clin Oncol. 2022;40 Suppl: Abstract 11 (</a:t>
            </a:r>
            <a:r>
              <a:rPr lang="it-IT" sz="900" dirty="0"/>
              <a:t>ASCO GU 2022 oral presentation)</a:t>
            </a:r>
            <a:endParaRPr lang="en-GB" sz="900" dirty="0"/>
          </a:p>
        </p:txBody>
      </p:sp>
      <p:graphicFrame>
        <p:nvGraphicFramePr>
          <p:cNvPr id="5" name="Object 4" hidden="1">
            <a:extLst>
              <a:ext uri="{FF2B5EF4-FFF2-40B4-BE49-F238E27FC236}">
                <a16:creationId xmlns="" xmlns:a16="http://schemas.microsoft.com/office/drawing/2014/main" id="{810C4448-4F0E-4013-8439-E0F6D6F3E961}"/>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53" name="think-cell Slide" r:id="rId5" imgW="473" imgH="473" progId="TCLayout.ActiveDocument.1">
                  <p:embed/>
                </p:oleObj>
              </mc:Choice>
              <mc:Fallback>
                <p:oleObj name="think-cell Slide" r:id="rId5" imgW="473" imgH="473" progId="TCLayout.ActiveDocument.1">
                  <p:embed/>
                  <p:pic>
                    <p:nvPicPr>
                      <p:cNvPr id="5" name="Object 4" hidden="1">
                        <a:extLst>
                          <a:ext uri="{FF2B5EF4-FFF2-40B4-BE49-F238E27FC236}">
                            <a16:creationId xmlns="" xmlns:a16="http://schemas.microsoft.com/office/drawing/2014/main" id="{810C4448-4F0E-4013-8439-E0F6D6F3E961}"/>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TextBox 6">
            <a:extLst>
              <a:ext uri="{FF2B5EF4-FFF2-40B4-BE49-F238E27FC236}">
                <a16:creationId xmlns="" xmlns:a16="http://schemas.microsoft.com/office/drawing/2014/main" id="{5CB08A89-3474-4108-B3D0-5D423DA9F065}"/>
              </a:ext>
            </a:extLst>
          </p:cNvPr>
          <p:cNvSpPr txBox="1"/>
          <p:nvPr/>
        </p:nvSpPr>
        <p:spPr>
          <a:xfrm>
            <a:off x="530925" y="1113064"/>
            <a:ext cx="11130150" cy="707886"/>
          </a:xfrm>
          <a:prstGeom prst="rect">
            <a:avLst/>
          </a:prstGeom>
          <a:noFill/>
        </p:spPr>
        <p:txBody>
          <a:bodyPr wrap="square" rtlCol="0">
            <a:spAutoFit/>
          </a:bodyPr>
          <a:lstStyle>
            <a:defPPr>
              <a:defRPr lang="en-US"/>
            </a:defPPr>
            <a:lvl1pPr algn="ctr">
              <a:defRPr sz="2000" b="1"/>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all" spc="0" normalizeH="0" noProof="0" dirty="0">
                <a:ln>
                  <a:noFill/>
                </a:ln>
                <a:solidFill>
                  <a:srgbClr val="03C74F"/>
                </a:solidFill>
                <a:effectLst/>
                <a:uLnTx/>
                <a:uFillTx/>
                <a:latin typeface="Arial" panose="020B0604020202020204" pitchFamily="34" charset="0"/>
                <a:ea typeface="+mn-ea"/>
                <a:cs typeface="Arial" panose="020B0604020202020204" pitchFamily="34" charset="0"/>
              </a:rPr>
              <a:t>Interaction between PARP signalling and AR signalling pathways may explain the combined effect of agents observed in preclinical models</a:t>
            </a:r>
          </a:p>
        </p:txBody>
      </p:sp>
      <p:grpSp>
        <p:nvGrpSpPr>
          <p:cNvPr id="8" name="Group 7">
            <a:extLst>
              <a:ext uri="{FF2B5EF4-FFF2-40B4-BE49-F238E27FC236}">
                <a16:creationId xmlns="" xmlns:a16="http://schemas.microsoft.com/office/drawing/2014/main" id="{9895183C-D0B8-4275-8CDF-3C17FC4E7704}"/>
              </a:ext>
            </a:extLst>
          </p:cNvPr>
          <p:cNvGrpSpPr/>
          <p:nvPr/>
        </p:nvGrpSpPr>
        <p:grpSpPr>
          <a:xfrm>
            <a:off x="-2112912" y="1892059"/>
            <a:ext cx="11727129" cy="4069472"/>
            <a:chOff x="471947" y="2112927"/>
            <a:chExt cx="11513294" cy="4069472"/>
          </a:xfrm>
        </p:grpSpPr>
        <p:sp>
          <p:nvSpPr>
            <p:cNvPr id="9" name="Text Placeholder 3">
              <a:extLst>
                <a:ext uri="{FF2B5EF4-FFF2-40B4-BE49-F238E27FC236}">
                  <a16:creationId xmlns="" xmlns:a16="http://schemas.microsoft.com/office/drawing/2014/main" id="{82D112A7-AF1F-46D2-A513-BE92CC243F13}"/>
                </a:ext>
              </a:extLst>
            </p:cNvPr>
            <p:cNvSpPr txBox="1">
              <a:spLocks/>
            </p:cNvSpPr>
            <p:nvPr/>
          </p:nvSpPr>
          <p:spPr>
            <a:xfrm>
              <a:off x="471947" y="3281744"/>
              <a:ext cx="10927200" cy="701273"/>
            </a:xfrm>
            <a:prstGeom prst="rect">
              <a:avLst/>
            </a:prstGeom>
            <a:noFill/>
            <a:ln>
              <a:noFill/>
            </a:ln>
          </p:spPr>
          <p:txBody>
            <a:bodyPr vert="horz" lIns="121920" tIns="60960" rIns="121920" bIns="60960" rtlCol="0" anchor="t">
              <a:noAutofit/>
            </a:bodyPr>
            <a:lstStyle>
              <a:defPPr>
                <a:defRPr lang="en-US"/>
              </a:defPPr>
              <a:lvl1pPr marR="0" lvl="0" indent="0" defTabSz="914354" fontAlgn="auto">
                <a:lnSpc>
                  <a:spcPct val="100000"/>
                </a:lnSpc>
                <a:spcBef>
                  <a:spcPts val="1600"/>
                </a:spcBef>
                <a:spcAft>
                  <a:spcPts val="0"/>
                </a:spcAft>
                <a:buClr>
                  <a:srgbClr val="000000"/>
                </a:buClr>
                <a:buSzTx/>
                <a:buFontTx/>
                <a:buNone/>
                <a:tabLst/>
                <a:defRPr kumimoji="0" sz="1733" b="0" i="1" u="none" strike="noStrike" cap="none" spc="0" normalizeH="0" baseline="30000">
                  <a:ln>
                    <a:noFill/>
                  </a:ln>
                  <a:solidFill>
                    <a:srgbClr val="3C0F53"/>
                  </a:solidFill>
                  <a:effectLst/>
                  <a:uLnTx/>
                  <a:uFillTx/>
                  <a:ea typeface="Arial" charset="0"/>
                  <a:cs typeface="Arial" pitchFamily="34" charset="0"/>
                </a:defRPr>
              </a:lvl1pPr>
              <a:lvl2pPr marL="534988" indent="-242888" defTabSz="685800">
                <a:lnSpc>
                  <a:spcPct val="100000"/>
                </a:lnSpc>
                <a:spcBef>
                  <a:spcPts val="1200"/>
                </a:spcBef>
                <a:buClr>
                  <a:schemeClr val="tx2"/>
                </a:buClr>
                <a:buSzPct val="120000"/>
                <a:buFont typeface="Arial" panose="020B0604020202020204" pitchFamily="34" charset="0"/>
                <a:buNone/>
                <a:defRPr sz="1600">
                  <a:solidFill>
                    <a:srgbClr val="8C144D"/>
                  </a:solidFill>
                  <a:latin typeface="Arial" charset="0"/>
                  <a:ea typeface="Arial" charset="0"/>
                  <a:cs typeface="Arial" charset="0"/>
                </a:defRPr>
              </a:lvl2pPr>
              <a:lvl3pPr marL="717550" indent="-171450" defTabSz="685800">
                <a:lnSpc>
                  <a:spcPct val="100000"/>
                </a:lnSpc>
                <a:spcBef>
                  <a:spcPts val="1200"/>
                </a:spcBef>
                <a:buClr>
                  <a:schemeClr val="tx2"/>
                </a:buClr>
                <a:buFont typeface="Arial" panose="020B0604020202020204" pitchFamily="34" charset="0"/>
                <a:buChar char="-"/>
                <a:tabLst/>
                <a:defRPr sz="1400">
                  <a:solidFill>
                    <a:srgbClr val="8C144D"/>
                  </a:solidFill>
                  <a:latin typeface="Arial" charset="0"/>
                  <a:ea typeface="Arial" charset="0"/>
                  <a:cs typeface="Arial" charset="0"/>
                </a:defRPr>
              </a:lvl3pPr>
              <a:lvl4pPr marL="893763" indent="-161925" defTabSz="685800">
                <a:lnSpc>
                  <a:spcPct val="100000"/>
                </a:lnSpc>
                <a:spcBef>
                  <a:spcPts val="1200"/>
                </a:spcBef>
                <a:buClr>
                  <a:schemeClr val="bg2"/>
                </a:buClr>
                <a:buFont typeface="Arial" panose="020B0604020202020204" pitchFamily="34" charset="0"/>
                <a:buChar char="•"/>
                <a:defRPr sz="1200">
                  <a:solidFill>
                    <a:srgbClr val="8C144D"/>
                  </a:solidFill>
                  <a:latin typeface="Arial" charset="0"/>
                  <a:ea typeface="Arial" charset="0"/>
                  <a:cs typeface="Arial" charset="0"/>
                </a:defRPr>
              </a:lvl4pPr>
              <a:lvl5pPr marL="1076325" indent="-171450" defTabSz="685800">
                <a:lnSpc>
                  <a:spcPct val="100000"/>
                </a:lnSpc>
                <a:spcBef>
                  <a:spcPts val="1200"/>
                </a:spcBef>
                <a:buClr>
                  <a:schemeClr val="tx2"/>
                </a:buClr>
                <a:buFont typeface="Arial" panose="020B0604020202020204" pitchFamily="34" charset="0"/>
                <a:buChar char="•"/>
                <a:defRPr sz="1200">
                  <a:solidFill>
                    <a:srgbClr val="8C144D"/>
                  </a:solidFill>
                  <a:latin typeface="Arial" charset="0"/>
                  <a:ea typeface="Arial" charset="0"/>
                  <a:cs typeface="Arial" charset="0"/>
                </a:defRPr>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marL="0" marR="0" lvl="0" indent="0" algn="l" defTabSz="914354" rtl="0" eaLnBrk="1" fontAlgn="auto" latinLnBrk="0" hangingPunct="1">
                <a:lnSpc>
                  <a:spcPct val="100000"/>
                </a:lnSpc>
                <a:spcBef>
                  <a:spcPts val="1600"/>
                </a:spcBef>
                <a:spcAft>
                  <a:spcPts val="0"/>
                </a:spcAft>
                <a:buClr>
                  <a:srgbClr val="000000"/>
                </a:buClr>
                <a:buSzTx/>
                <a:buFontTx/>
                <a:buNone/>
                <a:tabLst/>
                <a:defRPr/>
              </a:pPr>
              <a:endParaRPr kumimoji="0" lang="en-GB" sz="1733" b="0" i="1" u="none" strike="noStrike" kern="1200" cap="none" spc="0" normalizeH="0" baseline="30000" noProof="0" dirty="0">
                <a:ln>
                  <a:noFill/>
                </a:ln>
                <a:solidFill>
                  <a:srgbClr val="3C0F53"/>
                </a:solidFill>
                <a:effectLst/>
                <a:uLnTx/>
                <a:uFillTx/>
                <a:latin typeface="Arial" panose="020B0604020202020204" pitchFamily="34" charset="0"/>
                <a:cs typeface="Arial" pitchFamily="34" charset="0"/>
              </a:endParaRPr>
            </a:p>
          </p:txBody>
        </p:sp>
        <p:sp>
          <p:nvSpPr>
            <p:cNvPr id="11" name="Rectangle: Rounded Corners 10">
              <a:extLst>
                <a:ext uri="{FF2B5EF4-FFF2-40B4-BE49-F238E27FC236}">
                  <a16:creationId xmlns="" xmlns:a16="http://schemas.microsoft.com/office/drawing/2014/main" id="{829D0CF3-641E-4E74-8906-FF612D372F6B}"/>
                </a:ext>
              </a:extLst>
            </p:cNvPr>
            <p:cNvSpPr/>
            <p:nvPr/>
          </p:nvSpPr>
          <p:spPr>
            <a:xfrm>
              <a:off x="8621480" y="3409207"/>
              <a:ext cx="3363761" cy="906831"/>
            </a:xfrm>
            <a:prstGeom prst="roundRect">
              <a:avLst/>
            </a:prstGeom>
            <a:solidFill>
              <a:schemeClr val="accent6">
                <a:lumMod val="40000"/>
                <a:lumOff val="6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GB" sz="14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NHA-induced HRR deficiency </a:t>
              </a:r>
              <a:r>
                <a:rPr kumimoji="0" lang="en-GB" sz="1467"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increasing susceptibility to </a:t>
              </a:r>
              <a:br>
                <a:rPr kumimoji="0" lang="en-GB" sz="1467"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GB" sz="1467"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PARP inhibition</a:t>
              </a:r>
              <a:r>
                <a:rPr kumimoji="0" lang="en-GB" sz="1467"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2,3</a:t>
              </a:r>
            </a:p>
          </p:txBody>
        </p:sp>
        <p:sp>
          <p:nvSpPr>
            <p:cNvPr id="12" name="Rectangle: Rounded Corners 11">
              <a:extLst>
                <a:ext uri="{FF2B5EF4-FFF2-40B4-BE49-F238E27FC236}">
                  <a16:creationId xmlns="" xmlns:a16="http://schemas.microsoft.com/office/drawing/2014/main" id="{21716886-AE91-41A1-8F33-148E48821901}"/>
                </a:ext>
              </a:extLst>
            </p:cNvPr>
            <p:cNvSpPr/>
            <p:nvPr/>
          </p:nvSpPr>
          <p:spPr>
            <a:xfrm>
              <a:off x="7433458" y="4691128"/>
              <a:ext cx="1991512" cy="431361"/>
            </a:xfrm>
            <a:prstGeom prst="roundRect">
              <a:avLst/>
            </a:prstGeom>
            <a:solidFill>
              <a:schemeClr val="tx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Combined effect</a:t>
              </a:r>
            </a:p>
          </p:txBody>
        </p:sp>
        <p:cxnSp>
          <p:nvCxnSpPr>
            <p:cNvPr id="13" name="Straight Arrow Connector 12">
              <a:extLst>
                <a:ext uri="{FF2B5EF4-FFF2-40B4-BE49-F238E27FC236}">
                  <a16:creationId xmlns="" xmlns:a16="http://schemas.microsoft.com/office/drawing/2014/main" id="{C4029F55-9D69-42A0-99C0-C93E0D469ED8}"/>
                </a:ext>
              </a:extLst>
            </p:cNvPr>
            <p:cNvCxnSpPr>
              <a:cxnSpLocks/>
              <a:stCxn id="12" idx="2"/>
            </p:cNvCxnSpPr>
            <p:nvPr/>
          </p:nvCxnSpPr>
          <p:spPr>
            <a:xfrm>
              <a:off x="8429214" y="5122485"/>
              <a:ext cx="0" cy="314464"/>
            </a:xfrm>
            <a:prstGeom prst="straightConnector1">
              <a:avLst/>
            </a:prstGeom>
            <a:ln w="38100">
              <a:solidFill>
                <a:srgbClr val="8C8F8F"/>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ctor: Elbow 13">
              <a:extLst>
                <a:ext uri="{FF2B5EF4-FFF2-40B4-BE49-F238E27FC236}">
                  <a16:creationId xmlns="" xmlns:a16="http://schemas.microsoft.com/office/drawing/2014/main" id="{AF57DA0E-158B-435E-B088-1EF04BFFAF6B}"/>
                </a:ext>
              </a:extLst>
            </p:cNvPr>
            <p:cNvCxnSpPr>
              <a:cxnSpLocks/>
              <a:stCxn id="22" idx="2"/>
              <a:endCxn id="12" idx="0"/>
            </p:cNvCxnSpPr>
            <p:nvPr/>
          </p:nvCxnSpPr>
          <p:spPr>
            <a:xfrm rot="16200000" flipH="1">
              <a:off x="7316782" y="3578696"/>
              <a:ext cx="370144" cy="1854719"/>
            </a:xfrm>
            <a:prstGeom prst="bentConnector3">
              <a:avLst/>
            </a:prstGeom>
            <a:ln w="38100">
              <a:solidFill>
                <a:srgbClr val="8C8F8F"/>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ctor: Elbow 14">
              <a:extLst>
                <a:ext uri="{FF2B5EF4-FFF2-40B4-BE49-F238E27FC236}">
                  <a16:creationId xmlns="" xmlns:a16="http://schemas.microsoft.com/office/drawing/2014/main" id="{1EEF0EC2-7820-4DD2-BF59-7A79B7952650}"/>
                </a:ext>
              </a:extLst>
            </p:cNvPr>
            <p:cNvCxnSpPr>
              <a:cxnSpLocks/>
              <a:stCxn id="11" idx="2"/>
              <a:endCxn id="12" idx="0"/>
            </p:cNvCxnSpPr>
            <p:nvPr/>
          </p:nvCxnSpPr>
          <p:spPr>
            <a:xfrm rot="5400000">
              <a:off x="9178743" y="3566510"/>
              <a:ext cx="375091" cy="1874145"/>
            </a:xfrm>
            <a:prstGeom prst="bentConnector3">
              <a:avLst>
                <a:gd name="adj1" fmla="val 50000"/>
              </a:avLst>
            </a:prstGeom>
            <a:ln w="38100">
              <a:solidFill>
                <a:srgbClr val="8C8F8F"/>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 xmlns:a16="http://schemas.microsoft.com/office/drawing/2014/main" id="{16791F18-0CCD-4C41-B259-5F1995664869}"/>
                </a:ext>
              </a:extLst>
            </p:cNvPr>
            <p:cNvSpPr/>
            <p:nvPr/>
          </p:nvSpPr>
          <p:spPr>
            <a:xfrm>
              <a:off x="6436264" y="2112927"/>
              <a:ext cx="3854027" cy="605041"/>
            </a:xfrm>
            <a:prstGeom prst="round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lIns="45720" rIns="45720" rtlCol="0" anchor="ctr"/>
            <a:lstStyle/>
            <a:p>
              <a:pPr marL="0" marR="0" lvl="0" indent="0" algn="ctr" defTabSz="914309" rtl="0" eaLnBrk="1" fontAlgn="auto" latinLnBrk="0" hangingPunct="1">
                <a:lnSpc>
                  <a:spcPct val="100000"/>
                </a:lnSpc>
                <a:spcBef>
                  <a:spcPts val="0"/>
                </a:spcBef>
                <a:spcAft>
                  <a:spcPts val="60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PARP inhibitor + NHA</a:t>
              </a:r>
              <a:r>
                <a:rPr kumimoji="0" lang="en-GB" sz="1600" b="1" i="0" u="none" strike="noStrike" kern="1200" cap="none" spc="0" normalizeH="0" baseline="30000" noProof="0" dirty="0">
                  <a:ln>
                    <a:noFill/>
                  </a:ln>
                  <a:solidFill>
                    <a:srgbClr val="FFFFFF"/>
                  </a:solidFill>
                  <a:effectLst/>
                  <a:uLnTx/>
                  <a:uFillTx/>
                  <a:latin typeface="Arial" panose="020B0604020202020204" pitchFamily="34" charset="0"/>
                  <a:ea typeface="+mn-ea"/>
                  <a:cs typeface="Arial" panose="020B0604020202020204" pitchFamily="34" charset="0"/>
                </a:rPr>
                <a:t>1-3</a:t>
              </a:r>
            </a:p>
          </p:txBody>
        </p:sp>
        <p:cxnSp>
          <p:nvCxnSpPr>
            <p:cNvPr id="19" name="Connector: Elbow 18">
              <a:extLst>
                <a:ext uri="{FF2B5EF4-FFF2-40B4-BE49-F238E27FC236}">
                  <a16:creationId xmlns="" xmlns:a16="http://schemas.microsoft.com/office/drawing/2014/main" id="{8794A6CD-8EC8-458F-B64C-1AF43BF44616}"/>
                </a:ext>
              </a:extLst>
            </p:cNvPr>
            <p:cNvCxnSpPr>
              <a:cxnSpLocks/>
              <a:stCxn id="18" idx="2"/>
              <a:endCxn id="22" idx="0"/>
            </p:cNvCxnSpPr>
            <p:nvPr/>
          </p:nvCxnSpPr>
          <p:spPr>
            <a:xfrm rot="5400000">
              <a:off x="7120795" y="2171669"/>
              <a:ext cx="696185" cy="1788783"/>
            </a:xfrm>
            <a:prstGeom prst="bentConnector3">
              <a:avLst/>
            </a:prstGeom>
            <a:ln w="38100">
              <a:solidFill>
                <a:srgbClr val="8C8F8F"/>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ctor: Elbow 19">
              <a:extLst>
                <a:ext uri="{FF2B5EF4-FFF2-40B4-BE49-F238E27FC236}">
                  <a16:creationId xmlns="" xmlns:a16="http://schemas.microsoft.com/office/drawing/2014/main" id="{70B22EFF-9A66-41D5-A189-6F64BE21042C}"/>
                </a:ext>
              </a:extLst>
            </p:cNvPr>
            <p:cNvCxnSpPr>
              <a:cxnSpLocks/>
              <a:stCxn id="18" idx="2"/>
              <a:endCxn id="11" idx="0"/>
            </p:cNvCxnSpPr>
            <p:nvPr/>
          </p:nvCxnSpPr>
          <p:spPr>
            <a:xfrm rot="16200000" flipH="1">
              <a:off x="8987701" y="2093545"/>
              <a:ext cx="691239" cy="1940083"/>
            </a:xfrm>
            <a:prstGeom prst="bentConnector3">
              <a:avLst/>
            </a:prstGeom>
            <a:ln w="38100">
              <a:solidFill>
                <a:srgbClr val="8C8F8F"/>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Rounded Corners 21">
              <a:extLst>
                <a:ext uri="{FF2B5EF4-FFF2-40B4-BE49-F238E27FC236}">
                  <a16:creationId xmlns="" xmlns:a16="http://schemas.microsoft.com/office/drawing/2014/main" id="{A876C130-2529-4984-A375-9AD0D0A9A8D9}"/>
                </a:ext>
              </a:extLst>
            </p:cNvPr>
            <p:cNvSpPr/>
            <p:nvPr/>
          </p:nvSpPr>
          <p:spPr>
            <a:xfrm>
              <a:off x="4719781" y="3414153"/>
              <a:ext cx="3709426" cy="906831"/>
            </a:xfrm>
            <a:prstGeom prst="roundRect">
              <a:avLst/>
            </a:prstGeom>
            <a:solidFill>
              <a:schemeClr val="accent6">
                <a:lumMod val="40000"/>
                <a:lumOff val="6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600"/>
                </a:spcAft>
                <a:buClrTx/>
                <a:buSzTx/>
                <a:buFontTx/>
                <a:buNone/>
                <a:tabLst/>
                <a:defRPr/>
              </a:pPr>
              <a:r>
                <a:rPr kumimoji="0" lang="en-GB" sz="14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PARP involved in AR-dependent transcription; </a:t>
              </a:r>
              <a:r>
                <a:rPr kumimoji="0" lang="en-GB" sz="1467"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PARP inhibition may increase activity of NHAs</a:t>
              </a:r>
              <a:r>
                <a:rPr kumimoji="0" lang="en-GB" sz="1467"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1</a:t>
              </a:r>
            </a:p>
          </p:txBody>
        </p:sp>
        <p:sp>
          <p:nvSpPr>
            <p:cNvPr id="24" name="Rectangle: Rounded Corners 23">
              <a:extLst>
                <a:ext uri="{FF2B5EF4-FFF2-40B4-BE49-F238E27FC236}">
                  <a16:creationId xmlns="" xmlns:a16="http://schemas.microsoft.com/office/drawing/2014/main" id="{8A10FDAC-4539-4394-AD22-F46DC5E2EDA9}"/>
                </a:ext>
              </a:extLst>
            </p:cNvPr>
            <p:cNvSpPr/>
            <p:nvPr/>
          </p:nvSpPr>
          <p:spPr>
            <a:xfrm>
              <a:off x="6989891" y="5401406"/>
              <a:ext cx="2878629" cy="780993"/>
            </a:xfrm>
            <a:prstGeom prst="roundRect">
              <a:avLst/>
            </a:prstGeom>
            <a:solidFill>
              <a:schemeClr val="tx2">
                <a:lumMod val="75000"/>
              </a:schemeClr>
            </a:solidFill>
            <a:ln>
              <a:solidFill>
                <a:srgbClr val="336084"/>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Antitumour activity in </a:t>
              </a:r>
              <a:r>
                <a:rPr kumimoji="0" lang="en-GB" sz="1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HRR mutation and non HRR mutation prostate cancer</a:t>
              </a:r>
              <a:r>
                <a:rPr kumimoji="0" lang="en-GB" sz="1400" b="1" u="none" strike="noStrike" kern="1200" cap="none" spc="0" normalizeH="0" baseline="30000" noProof="0" dirty="0">
                  <a:ln>
                    <a:noFill/>
                  </a:ln>
                  <a:solidFill>
                    <a:srgbClr val="FFFFFF"/>
                  </a:solidFill>
                  <a:effectLst/>
                  <a:uLnTx/>
                  <a:uFillTx/>
                  <a:latin typeface="Arial" panose="020B0604020202020204" pitchFamily="34" charset="0"/>
                  <a:ea typeface="+mn-ea"/>
                  <a:cs typeface="Arial" panose="020B0604020202020204" pitchFamily="34" charset="0"/>
                </a:rPr>
                <a:t>1-3</a:t>
              </a:r>
            </a:p>
          </p:txBody>
        </p:sp>
      </p:grpSp>
      <p:sp>
        <p:nvSpPr>
          <p:cNvPr id="33" name="Slide Number Placeholder 32">
            <a:extLst>
              <a:ext uri="{FF2B5EF4-FFF2-40B4-BE49-F238E27FC236}">
                <a16:creationId xmlns="" xmlns:a16="http://schemas.microsoft.com/office/drawing/2014/main" id="{9E71D61A-4005-FF4B-A3F6-E0EE35AA2978}"/>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rPr>
              <a:t>a</a:t>
            </a:r>
            <a:fld id="{FCE43C0F-8A7B-3A4B-9DB5-B3472E36E833}" type="slidenum">
              <a:rPr kumimoji="0" lang="en-GB" sz="1100" b="0" i="0" u="none" strike="noStrike" kern="1200" cap="none" spc="0" normalizeH="0" baseline="0" noProof="0" smtClean="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GB" sz="1100" b="0" i="0" u="none" strike="noStrike" kern="1200" cap="none" spc="0" normalizeH="0" baseline="0" noProof="0" dirty="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2428228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Line 90">
            <a:extLst>
              <a:ext uri="{FF2B5EF4-FFF2-40B4-BE49-F238E27FC236}">
                <a16:creationId xmlns="" xmlns:a16="http://schemas.microsoft.com/office/drawing/2014/main" id="{7D782621-5DAA-DC40-B28E-F99DED9DF728}"/>
              </a:ext>
            </a:extLst>
          </p:cNvPr>
          <p:cNvSpPr>
            <a:spLocks noChangeShapeType="1"/>
          </p:cNvSpPr>
          <p:nvPr/>
        </p:nvSpPr>
        <p:spPr bwMode="auto">
          <a:xfrm flipH="1">
            <a:off x="1325102" y="4087390"/>
            <a:ext cx="2113422" cy="0"/>
          </a:xfrm>
          <a:prstGeom prst="line">
            <a:avLst/>
          </a:prstGeom>
          <a:noFill/>
          <a:ln w="12700" cap="flat">
            <a:solidFill>
              <a:schemeClr val="tx1"/>
            </a:solidFill>
            <a:prstDash val="sysDash"/>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5" name="Line 96">
            <a:extLst>
              <a:ext uri="{FF2B5EF4-FFF2-40B4-BE49-F238E27FC236}">
                <a16:creationId xmlns="" xmlns:a16="http://schemas.microsoft.com/office/drawing/2014/main" id="{790ED389-90CB-7949-BC63-739BAC2F3793}"/>
              </a:ext>
            </a:extLst>
          </p:cNvPr>
          <p:cNvSpPr>
            <a:spLocks noChangeShapeType="1"/>
          </p:cNvSpPr>
          <p:nvPr/>
        </p:nvSpPr>
        <p:spPr bwMode="auto">
          <a:xfrm>
            <a:off x="2578795" y="4079875"/>
            <a:ext cx="0" cy="1091058"/>
          </a:xfrm>
          <a:prstGeom prst="line">
            <a:avLst/>
          </a:prstGeom>
          <a:noFill/>
          <a:ln w="12700" cap="flat">
            <a:solidFill>
              <a:schemeClr val="tx1"/>
            </a:solidFill>
            <a:prstDash val="sysDash"/>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09" name="Line 96">
            <a:extLst>
              <a:ext uri="{FF2B5EF4-FFF2-40B4-BE49-F238E27FC236}">
                <a16:creationId xmlns="" xmlns:a16="http://schemas.microsoft.com/office/drawing/2014/main" id="{4A6DABF3-8502-964E-95F5-DBE4678F6F02}"/>
              </a:ext>
            </a:extLst>
          </p:cNvPr>
          <p:cNvSpPr>
            <a:spLocks noChangeShapeType="1"/>
          </p:cNvSpPr>
          <p:nvPr/>
        </p:nvSpPr>
        <p:spPr bwMode="auto">
          <a:xfrm>
            <a:off x="3431780" y="4079875"/>
            <a:ext cx="0" cy="1091058"/>
          </a:xfrm>
          <a:prstGeom prst="line">
            <a:avLst/>
          </a:prstGeom>
          <a:noFill/>
          <a:ln w="12700" cap="flat">
            <a:solidFill>
              <a:schemeClr val="tx1"/>
            </a:solidFill>
            <a:prstDash val="sysDash"/>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08" name="Rectangle 107">
            <a:extLst>
              <a:ext uri="{FF2B5EF4-FFF2-40B4-BE49-F238E27FC236}">
                <a16:creationId xmlns="" xmlns:a16="http://schemas.microsoft.com/office/drawing/2014/main" id="{C75B177B-2690-2F44-9F72-AF13AA08BC06}"/>
              </a:ext>
            </a:extLst>
          </p:cNvPr>
          <p:cNvSpPr/>
          <p:nvPr/>
        </p:nvSpPr>
        <p:spPr>
          <a:xfrm>
            <a:off x="9385299" y="3019425"/>
            <a:ext cx="809625" cy="22098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1" name="Content Placeholder 10">
            <a:extLst>
              <a:ext uri="{FF2B5EF4-FFF2-40B4-BE49-F238E27FC236}">
                <a16:creationId xmlns="" xmlns:a16="http://schemas.microsoft.com/office/drawing/2014/main" id="{C58B99FC-F4C0-6541-8D81-48227BB25B28}"/>
              </a:ext>
            </a:extLst>
          </p:cNvPr>
          <p:cNvSpPr>
            <a:spLocks noGrp="1"/>
          </p:cNvSpPr>
          <p:nvPr>
            <p:ph sz="quarter" idx="12"/>
          </p:nvPr>
        </p:nvSpPr>
        <p:spPr>
          <a:xfrm>
            <a:off x="620184" y="1234532"/>
            <a:ext cx="11673416" cy="1211312"/>
          </a:xfrm>
        </p:spPr>
        <p:txBody>
          <a:bodyPr/>
          <a:lstStyle/>
          <a:p>
            <a:pPr>
              <a:spcBef>
                <a:spcPts val="600"/>
              </a:spcBef>
            </a:pPr>
            <a:r>
              <a:rPr lang="en-GB" sz="1600" dirty="0"/>
              <a:t>Patients with mCRPC, unselected by HRR mutation status, with prior docetaxel treatment</a:t>
            </a:r>
          </a:p>
          <a:p>
            <a:pPr>
              <a:spcBef>
                <a:spcPts val="600"/>
              </a:spcBef>
            </a:pPr>
            <a:r>
              <a:rPr lang="en-GB" sz="1600" dirty="0"/>
              <a:t>Randomised 1:1 to full dose of olaparib + abiraterone vs placebo + abiraterone</a:t>
            </a:r>
            <a:r>
              <a:rPr lang="en-GB" sz="1600" baseline="30000" dirty="0"/>
              <a:t>a</a:t>
            </a:r>
          </a:p>
          <a:p>
            <a:pPr>
              <a:spcBef>
                <a:spcPts val="600"/>
              </a:spcBef>
            </a:pPr>
            <a:r>
              <a:rPr lang="en-GB" sz="1600" dirty="0"/>
              <a:t>Statistically significant improvement in rPFS with olaparib + abiraterone, irrespective of </a:t>
            </a:r>
            <a:r>
              <a:rPr lang="en-GB" sz="1600" i="1" dirty="0"/>
              <a:t>HRR</a:t>
            </a:r>
            <a:r>
              <a:rPr lang="en-GB" sz="1600" dirty="0"/>
              <a:t> mutation status</a:t>
            </a:r>
          </a:p>
        </p:txBody>
      </p:sp>
      <p:sp>
        <p:nvSpPr>
          <p:cNvPr id="2" name="Title 1"/>
          <p:cNvSpPr>
            <a:spLocks noGrp="1"/>
          </p:cNvSpPr>
          <p:nvPr>
            <p:ph type="title"/>
          </p:nvPr>
        </p:nvSpPr>
        <p:spPr>
          <a:xfrm>
            <a:off x="619200" y="246566"/>
            <a:ext cx="8740800" cy="807285"/>
          </a:xfrm>
        </p:spPr>
        <p:txBody>
          <a:bodyPr/>
          <a:lstStyle/>
          <a:p>
            <a:r>
              <a:rPr lang="en-GB" dirty="0"/>
              <a:t>Olaparib and abiraterone: </a:t>
            </a:r>
            <a:br>
              <a:rPr lang="en-GB" dirty="0"/>
            </a:br>
            <a:r>
              <a:rPr lang="en-GB" dirty="0"/>
              <a:t>A randomised phase 2 study</a:t>
            </a:r>
          </a:p>
        </p:txBody>
      </p:sp>
      <p:sp>
        <p:nvSpPr>
          <p:cNvPr id="3" name="Slide Number Placeholder 2">
            <a:extLst>
              <a:ext uri="{FF2B5EF4-FFF2-40B4-BE49-F238E27FC236}">
                <a16:creationId xmlns="" xmlns:a16="http://schemas.microsoft.com/office/drawing/2014/main" id="{21E0999D-C9B3-9942-88AD-1776D6CC857F}"/>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E94497-1EB2-2845-A011-639302BCE4D0}" type="slidenum">
              <a:rPr kumimoji="0" lang="en-GB" altLang="x-none" sz="1100" b="0" i="0" u="none" strike="noStrike" kern="1200" cap="none" spc="0" normalizeH="0" baseline="0" noProof="0" smtClean="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GB" altLang="x-none" sz="1100" b="0" i="0" u="none" strike="noStrike" kern="1200" cap="none" spc="0" normalizeH="0" baseline="0" noProof="0" dirty="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endParaRPr>
          </a:p>
        </p:txBody>
      </p:sp>
      <p:sp>
        <p:nvSpPr>
          <p:cNvPr id="12" name="Content Placeholder 11">
            <a:extLst>
              <a:ext uri="{FF2B5EF4-FFF2-40B4-BE49-F238E27FC236}">
                <a16:creationId xmlns="" xmlns:a16="http://schemas.microsoft.com/office/drawing/2014/main" id="{48B74A97-2C4C-3B46-B77D-49277C46FE06}"/>
              </a:ext>
            </a:extLst>
          </p:cNvPr>
          <p:cNvSpPr>
            <a:spLocks noGrp="1"/>
          </p:cNvSpPr>
          <p:nvPr>
            <p:ph sz="quarter" idx="15"/>
          </p:nvPr>
        </p:nvSpPr>
        <p:spPr>
          <a:xfrm>
            <a:off x="620184" y="6316754"/>
            <a:ext cx="10962216" cy="365125"/>
          </a:xfrm>
        </p:spPr>
        <p:txBody>
          <a:bodyPr/>
          <a:lstStyle/>
          <a:p>
            <a:r>
              <a:rPr lang="en-GB" sz="900" dirty="0"/>
              <a:t>Abi, abiraterone; BID, twice daily; CI, confidence interval; HR, hazard ratio; HRR, homologous recombination repair; mCRPC, metastatic castration-resistant prostate cancer; Ola, Olaparib; rPFS, radiographic progression-free survival; QD, once daily</a:t>
            </a:r>
          </a:p>
          <a:p>
            <a:r>
              <a:rPr lang="en-GB" sz="900" dirty="0"/>
              <a:t>Carr TH, et al. Cancers (Basel). 2021;13:5830; Clarke N, et al. Lancet Oncol. 2018;19:975-86</a:t>
            </a:r>
          </a:p>
          <a:p>
            <a:r>
              <a:rPr lang="en-GB" sz="900" dirty="0">
                <a:solidFill>
                  <a:schemeClr val="tx2"/>
                </a:solidFill>
              </a:rPr>
              <a:t>Adapted from Saad F, et al. J Clin Oncol. 2022;40 Suppl: Abstract 11 (</a:t>
            </a:r>
            <a:r>
              <a:rPr lang="it-IT" sz="900" dirty="0"/>
              <a:t>ASCO GU 2022 oral presentation) </a:t>
            </a:r>
            <a:endParaRPr lang="en-GB" sz="900" dirty="0"/>
          </a:p>
        </p:txBody>
      </p:sp>
      <p:sp>
        <p:nvSpPr>
          <p:cNvPr id="18" name="Segnaposto testo 81">
            <a:extLst>
              <a:ext uri="{FF2B5EF4-FFF2-40B4-BE49-F238E27FC236}">
                <a16:creationId xmlns="" xmlns:a16="http://schemas.microsoft.com/office/drawing/2014/main" id="{21BC68C0-9175-0549-AE05-34A99DF11F73}"/>
              </a:ext>
            </a:extLst>
          </p:cNvPr>
          <p:cNvSpPr txBox="1">
            <a:spLocks/>
          </p:cNvSpPr>
          <p:nvPr/>
        </p:nvSpPr>
        <p:spPr>
          <a:xfrm>
            <a:off x="619200" y="5433714"/>
            <a:ext cx="10984368" cy="657442"/>
          </a:xfrm>
          <a:prstGeom prst="rect">
            <a:avLst/>
          </a:prstGeom>
        </p:spPr>
        <p:txBody>
          <a:bodyPr vert="horz" lIns="51837" tIns="25919" rIns="51837" bIns="25919" rtlCol="0" anchor="b" anchorCtr="0"/>
          <a:lstStyle>
            <a:defPPr>
              <a:defRPr lang="en-US"/>
            </a:defPPr>
            <a:lvl1pPr marR="0" lvl="0" indent="0" defTabSz="518373" fontAlgn="auto">
              <a:lnSpc>
                <a:spcPct val="100000"/>
              </a:lnSpc>
              <a:spcBef>
                <a:spcPts val="200"/>
              </a:spcBef>
              <a:spcAft>
                <a:spcPts val="0"/>
              </a:spcAft>
              <a:buClrTx/>
              <a:buSzTx/>
              <a:buFontTx/>
              <a:buNone/>
              <a:tabLst/>
              <a:defRPr sz="900">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aseline="30000" dirty="0"/>
              <a:t>a</a:t>
            </a:r>
            <a:r>
              <a:rPr lang="en-GB" dirty="0"/>
              <a:t> Olaparib 300 mg BID, abiraterone 1,000 mg QD and all patients also received prednisone/prednisolone 5 mg BID</a:t>
            </a:r>
          </a:p>
          <a:p>
            <a:r>
              <a:rPr lang="en-GB" baseline="30000" dirty="0"/>
              <a:t>b</a:t>
            </a:r>
            <a:r>
              <a:rPr lang="en-GB" dirty="0"/>
              <a:t> Dashed line and shaded area show HR and 95% CI, respectively, for the intent to treat population</a:t>
            </a:r>
          </a:p>
        </p:txBody>
      </p:sp>
      <p:sp>
        <p:nvSpPr>
          <p:cNvPr id="20" name="Text Placeholder 2">
            <a:extLst>
              <a:ext uri="{FF2B5EF4-FFF2-40B4-BE49-F238E27FC236}">
                <a16:creationId xmlns="" xmlns:a16="http://schemas.microsoft.com/office/drawing/2014/main" id="{C426DFB3-AEC3-E74F-9845-989E3AE32987}"/>
              </a:ext>
            </a:extLst>
          </p:cNvPr>
          <p:cNvSpPr txBox="1">
            <a:spLocks/>
          </p:cNvSpPr>
          <p:nvPr/>
        </p:nvSpPr>
        <p:spPr>
          <a:xfrm>
            <a:off x="597495" y="2427122"/>
            <a:ext cx="5918448" cy="309321"/>
          </a:xfrm>
          <a:prstGeom prst="rect">
            <a:avLst/>
          </a:prstGeom>
        </p:spPr>
        <p:txBody>
          <a:bodyPr vert="horz" wrap="square" lIns="0" tIns="0" rIns="0" bIns="0" rtlCol="0" anchor="t">
            <a:normAutofit/>
          </a:bodyPr>
          <a:lstStyle>
            <a:lvl1pPr marL="0" indent="0" algn="l" defTabSz="457200" rtl="0" eaLnBrk="1" latinLnBrk="0" hangingPunct="1">
              <a:spcBef>
                <a:spcPts val="1200"/>
              </a:spcBef>
              <a:buClr>
                <a:schemeClr val="accent1"/>
              </a:buClr>
              <a:buFont typeface="Arial"/>
              <a:buNone/>
              <a:defRPr sz="2000" b="1" i="0" kern="1200" cap="all" spc="100" baseline="0">
                <a:solidFill>
                  <a:schemeClr val="accent1"/>
                </a:solidFill>
                <a:latin typeface="Arial" panose="020B0604020202020204" pitchFamily="34" charset="0"/>
                <a:ea typeface="Verdana" panose="020B0604030504040204" pitchFamily="34" charset="0"/>
                <a:cs typeface="Arial" panose="020B0604020202020204" pitchFamily="34" charset="0"/>
              </a:defRPr>
            </a:lvl1pPr>
            <a:lvl2pPr marL="457200" indent="0" algn="l" defTabSz="457200" rtl="0" eaLnBrk="1" latinLnBrk="0" hangingPunct="1">
              <a:spcBef>
                <a:spcPts val="600"/>
              </a:spcBef>
              <a:buClr>
                <a:schemeClr val="accent1"/>
              </a:buClr>
              <a:buFont typeface="Lucida Grande"/>
              <a:buNone/>
              <a:defRPr sz="2000" b="1" i="0" kern="1200">
                <a:solidFill>
                  <a:srgbClr val="5D8298"/>
                </a:solidFill>
                <a:latin typeface="Arial" panose="020B0604020202020204" pitchFamily="34" charset="0"/>
                <a:ea typeface="+mn-ea"/>
                <a:cs typeface="Arial" panose="020B0604020202020204" pitchFamily="34" charset="0"/>
              </a:defRPr>
            </a:lvl2pPr>
            <a:lvl3pPr marL="914400" indent="0" algn="l" defTabSz="457200" rtl="0" eaLnBrk="1" latinLnBrk="0" hangingPunct="1">
              <a:spcBef>
                <a:spcPts val="400"/>
              </a:spcBef>
              <a:buClr>
                <a:schemeClr val="accent1"/>
              </a:buClr>
              <a:buFont typeface="Arial"/>
              <a:buNone/>
              <a:defRPr sz="1800" b="1" i="0" kern="1200">
                <a:solidFill>
                  <a:srgbClr val="5D8298"/>
                </a:solidFill>
                <a:latin typeface="Arial" panose="020B0604020202020204" pitchFamily="34" charset="0"/>
                <a:ea typeface="+mn-ea"/>
                <a:cs typeface="Arial" panose="020B0604020202020204" pitchFamily="34" charset="0"/>
              </a:defRPr>
            </a:lvl3pPr>
            <a:lvl4pPr marL="1371600" indent="0" algn="l" defTabSz="457200" rtl="0" eaLnBrk="1" latinLnBrk="0" hangingPunct="1">
              <a:spcBef>
                <a:spcPts val="0"/>
              </a:spcBef>
              <a:buClr>
                <a:schemeClr val="accent1"/>
              </a:buClr>
              <a:buFont typeface="Arial"/>
              <a:buNone/>
              <a:defRPr sz="1600" b="1" i="0" kern="1200">
                <a:solidFill>
                  <a:srgbClr val="5D8298"/>
                </a:solidFill>
                <a:latin typeface="Arial" panose="020B0604020202020204" pitchFamily="34" charset="0"/>
                <a:ea typeface="+mn-ea"/>
                <a:cs typeface="Arial" panose="020B0604020202020204" pitchFamily="34" charset="0"/>
              </a:defRPr>
            </a:lvl4pPr>
            <a:lvl5pPr marL="1828800" indent="0" algn="l" defTabSz="457200" rtl="0" eaLnBrk="1" latinLnBrk="0" hangingPunct="1">
              <a:spcBef>
                <a:spcPts val="0"/>
              </a:spcBef>
              <a:buClr>
                <a:schemeClr val="accent1"/>
              </a:buClr>
              <a:buFont typeface="Arial"/>
              <a:buNone/>
              <a:defRPr sz="1600" b="1" i="0" kern="1200">
                <a:solidFill>
                  <a:srgbClr val="5D8298"/>
                </a:solidFill>
                <a:latin typeface="Arial" panose="020B0604020202020204" pitchFamily="34" charset="0"/>
                <a:ea typeface="+mn-ea"/>
                <a:cs typeface="Arial" panose="020B0604020202020204" pitchFamily="34" charset="0"/>
              </a:defRPr>
            </a:lvl5pPr>
            <a:lvl6pPr marL="2286000" indent="0" algn="l" defTabSz="457200" rtl="0" eaLnBrk="1" latinLnBrk="0" hangingPunct="1">
              <a:spcBef>
                <a:spcPct val="20000"/>
              </a:spcBef>
              <a:buFont typeface="Arial"/>
              <a:buNone/>
              <a:defRPr sz="1600" b="1"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1600" b="1"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1600" b="1"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1600" b="1"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1200"/>
              </a:spcBef>
              <a:spcAft>
                <a:spcPts val="0"/>
              </a:spcAft>
              <a:buClr>
                <a:srgbClr val="03C74F"/>
              </a:buClr>
              <a:buSzTx/>
              <a:buFont typeface="Arial"/>
              <a:buNone/>
              <a:tabLst/>
              <a:defRPr/>
            </a:pPr>
            <a:r>
              <a:rPr kumimoji="0" lang="en-GB" sz="1400" b="1" i="0" u="none" strike="noStrike" kern="1200" cap="all" spc="100" normalizeH="0" baseline="0" noProof="0" dirty="0">
                <a:ln>
                  <a:noFill/>
                </a:ln>
                <a:solidFill>
                  <a:srgbClr val="03C74F"/>
                </a:solidFill>
                <a:effectLst/>
                <a:uLnTx/>
                <a:uFillTx/>
                <a:latin typeface="Arial" panose="020B0604020202020204" pitchFamily="34" charset="0"/>
                <a:ea typeface="Verdana" panose="020B0604030504040204" pitchFamily="34" charset="0"/>
                <a:cs typeface="Arial" panose="020B0604020202020204" pitchFamily="34" charset="0"/>
              </a:rPr>
              <a:t>Investigator-assessed </a:t>
            </a:r>
            <a:r>
              <a:rPr lang="en-GB" sz="1400" cap="none" dirty="0">
                <a:solidFill>
                  <a:srgbClr val="03C74F"/>
                </a:solidFill>
              </a:rPr>
              <a:t>rPFS</a:t>
            </a:r>
            <a:endParaRPr kumimoji="0" lang="en-GB" sz="1400" b="1" i="0" u="none" strike="noStrike" kern="1200" cap="all" spc="100" normalizeH="0" baseline="0" noProof="0" dirty="0">
              <a:ln>
                <a:noFill/>
              </a:ln>
              <a:solidFill>
                <a:srgbClr val="03C74F"/>
              </a:solidFill>
              <a:effectLst/>
              <a:uLnTx/>
              <a:uFillTx/>
              <a:latin typeface="Arial" panose="020B0604020202020204" pitchFamily="34" charset="0"/>
              <a:ea typeface="Verdana" panose="020B0604030504040204" pitchFamily="34" charset="0"/>
              <a:cs typeface="Arial" panose="020B0604020202020204" pitchFamily="34" charset="0"/>
            </a:endParaRPr>
          </a:p>
        </p:txBody>
      </p:sp>
      <p:sp>
        <p:nvSpPr>
          <p:cNvPr id="21" name="Text Placeholder 2">
            <a:extLst>
              <a:ext uri="{FF2B5EF4-FFF2-40B4-BE49-F238E27FC236}">
                <a16:creationId xmlns="" xmlns:a16="http://schemas.microsoft.com/office/drawing/2014/main" id="{3FBAF656-610D-114E-AFD3-A88286D0DF8C}"/>
              </a:ext>
            </a:extLst>
          </p:cNvPr>
          <p:cNvSpPr txBox="1">
            <a:spLocks/>
          </p:cNvSpPr>
          <p:nvPr/>
        </p:nvSpPr>
        <p:spPr>
          <a:xfrm>
            <a:off x="6720081" y="2427123"/>
            <a:ext cx="5279837" cy="214538"/>
          </a:xfrm>
          <a:prstGeom prst="rect">
            <a:avLst/>
          </a:prstGeom>
        </p:spPr>
        <p:txBody>
          <a:bodyPr vert="horz" wrap="square" lIns="0" tIns="0" rIns="0" bIns="0" rtlCol="0" anchor="t">
            <a:noAutofit/>
          </a:bodyPr>
          <a:lstStyle>
            <a:lvl1pPr marL="0" indent="0" algn="l" defTabSz="457200" rtl="0" eaLnBrk="1" latinLnBrk="0" hangingPunct="1">
              <a:spcBef>
                <a:spcPts val="1200"/>
              </a:spcBef>
              <a:buClr>
                <a:schemeClr val="accent1"/>
              </a:buClr>
              <a:buFont typeface="Arial"/>
              <a:buNone/>
              <a:defRPr sz="2000" b="1" i="0" kern="1200" cap="all" spc="100" baseline="0">
                <a:solidFill>
                  <a:schemeClr val="accent1"/>
                </a:solidFill>
                <a:latin typeface="+mj-lt"/>
                <a:ea typeface="Verdana" panose="020B0604030504040204" pitchFamily="34" charset="0"/>
                <a:cs typeface="Verdana" panose="020B0604030504040204" pitchFamily="34" charset="0"/>
              </a:defRPr>
            </a:lvl1pPr>
            <a:lvl2pPr marL="457200" indent="0" algn="l" defTabSz="457200" rtl="0" eaLnBrk="1" latinLnBrk="0" hangingPunct="1">
              <a:spcBef>
                <a:spcPts val="600"/>
              </a:spcBef>
              <a:buClr>
                <a:schemeClr val="accent1"/>
              </a:buClr>
              <a:buFont typeface="Lucida Grande"/>
              <a:buNone/>
              <a:defRPr sz="2000" b="1" i="0" kern="1200">
                <a:solidFill>
                  <a:srgbClr val="5D8298"/>
                </a:solidFill>
                <a:latin typeface="+mj-lt"/>
                <a:ea typeface="+mn-ea"/>
                <a:cs typeface="PT Sans"/>
              </a:defRPr>
            </a:lvl2pPr>
            <a:lvl3pPr marL="914400" indent="0" algn="l" defTabSz="457200" rtl="0" eaLnBrk="1" latinLnBrk="0" hangingPunct="1">
              <a:spcBef>
                <a:spcPts val="400"/>
              </a:spcBef>
              <a:buClr>
                <a:schemeClr val="accent1"/>
              </a:buClr>
              <a:buFont typeface="Arial"/>
              <a:buNone/>
              <a:defRPr sz="1800" b="1" i="0" kern="1200">
                <a:solidFill>
                  <a:srgbClr val="5D8298"/>
                </a:solidFill>
                <a:latin typeface="+mj-lt"/>
                <a:ea typeface="+mn-ea"/>
                <a:cs typeface="PT Sans"/>
              </a:defRPr>
            </a:lvl3pPr>
            <a:lvl4pPr marL="1371600" indent="0" algn="l" defTabSz="457200" rtl="0" eaLnBrk="1" latinLnBrk="0" hangingPunct="1">
              <a:spcBef>
                <a:spcPts val="0"/>
              </a:spcBef>
              <a:buClr>
                <a:schemeClr val="accent1"/>
              </a:buClr>
              <a:buFont typeface="Arial"/>
              <a:buNone/>
              <a:defRPr sz="1600" b="1" i="0" kern="1200">
                <a:solidFill>
                  <a:srgbClr val="5D8298"/>
                </a:solidFill>
                <a:latin typeface="+mj-lt"/>
                <a:ea typeface="+mn-ea"/>
                <a:cs typeface="PT Sans"/>
              </a:defRPr>
            </a:lvl4pPr>
            <a:lvl5pPr marL="1828800" indent="0" algn="l" defTabSz="457200" rtl="0" eaLnBrk="1" latinLnBrk="0" hangingPunct="1">
              <a:spcBef>
                <a:spcPts val="0"/>
              </a:spcBef>
              <a:buClr>
                <a:schemeClr val="accent1"/>
              </a:buClr>
              <a:buFont typeface="Arial"/>
              <a:buNone/>
              <a:defRPr sz="1600" b="1" i="0" kern="1200">
                <a:solidFill>
                  <a:srgbClr val="5D8298"/>
                </a:solidFill>
                <a:latin typeface="+mj-lt"/>
                <a:ea typeface="+mn-ea"/>
                <a:cs typeface="PT Sans"/>
              </a:defRPr>
            </a:lvl5pPr>
            <a:lvl6pPr marL="2286000" indent="0" algn="l" defTabSz="457200" rtl="0" eaLnBrk="1" latinLnBrk="0" hangingPunct="1">
              <a:spcBef>
                <a:spcPct val="20000"/>
              </a:spcBef>
              <a:buFont typeface="Arial"/>
              <a:buNone/>
              <a:defRPr sz="1600" b="1"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1600" b="1"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1600" b="1"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1600" b="1"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1200"/>
              </a:spcBef>
              <a:spcAft>
                <a:spcPts val="0"/>
              </a:spcAft>
              <a:buClr>
                <a:srgbClr val="03C74F"/>
              </a:buClr>
              <a:buSzTx/>
              <a:buFont typeface="Arial"/>
              <a:buNone/>
              <a:tabLst/>
              <a:defRPr/>
            </a:pPr>
            <a:r>
              <a:rPr kumimoji="0" lang="en-GB" sz="1400" b="1" i="0" u="none" strike="noStrike" kern="1200" cap="none" spc="100" normalizeH="0" baseline="0" noProof="0" dirty="0">
                <a:ln>
                  <a:noFill/>
                </a:ln>
                <a:solidFill>
                  <a:srgbClr val="03C74F"/>
                </a:solidFill>
                <a:effectLst/>
                <a:uLnTx/>
                <a:uFillTx/>
                <a:latin typeface="Arial" panose="020B0604020202020204" pitchFamily="34" charset="0"/>
                <a:ea typeface="Verdana" panose="020B0604030504040204" pitchFamily="34" charset="0"/>
                <a:cs typeface="Arial" panose="020B0604020202020204" pitchFamily="34" charset="0"/>
              </a:rPr>
              <a:t>rPFS BY </a:t>
            </a:r>
            <a:r>
              <a:rPr kumimoji="0" lang="en-GB" sz="1400" b="1" i="1" u="none" strike="noStrike" kern="1200" cap="none" spc="100" normalizeH="0" baseline="0" noProof="0" dirty="0">
                <a:ln>
                  <a:noFill/>
                </a:ln>
                <a:solidFill>
                  <a:srgbClr val="03C74F"/>
                </a:solidFill>
                <a:effectLst/>
                <a:uLnTx/>
                <a:uFillTx/>
                <a:latin typeface="Arial" panose="020B0604020202020204" pitchFamily="34" charset="0"/>
                <a:ea typeface="Verdana" panose="020B0604030504040204" pitchFamily="34" charset="0"/>
                <a:cs typeface="Arial" panose="020B0604020202020204" pitchFamily="34" charset="0"/>
              </a:rPr>
              <a:t>HRR</a:t>
            </a:r>
            <a:r>
              <a:rPr kumimoji="0" lang="en-GB" sz="1400" b="1" i="0" u="none" strike="noStrike" kern="1200" cap="none" spc="100" normalizeH="0" baseline="0" noProof="0" dirty="0">
                <a:ln>
                  <a:noFill/>
                </a:ln>
                <a:solidFill>
                  <a:srgbClr val="03C74F"/>
                </a:solidFill>
                <a:effectLst/>
                <a:uLnTx/>
                <a:uFillTx/>
                <a:latin typeface="Arial" panose="020B0604020202020204" pitchFamily="34" charset="0"/>
                <a:ea typeface="Verdana" panose="020B0604030504040204" pitchFamily="34" charset="0"/>
                <a:cs typeface="Arial" panose="020B0604020202020204" pitchFamily="34" charset="0"/>
              </a:rPr>
              <a:t> MUTATION SUBGROUP</a:t>
            </a:r>
            <a:r>
              <a:rPr kumimoji="0" lang="en-GB" sz="1400" b="1" i="0" u="none" strike="noStrike" kern="1200" cap="none" spc="100" normalizeH="0" baseline="30000" noProof="0" dirty="0">
                <a:ln>
                  <a:noFill/>
                </a:ln>
                <a:solidFill>
                  <a:srgbClr val="03C74F"/>
                </a:solidFill>
                <a:effectLst/>
                <a:uLnTx/>
                <a:uFillTx/>
                <a:latin typeface="Arial" panose="020B0604020202020204" pitchFamily="34" charset="0"/>
                <a:ea typeface="Verdana" panose="020B0604030504040204" pitchFamily="34" charset="0"/>
                <a:cs typeface="Arial" panose="020B0604020202020204" pitchFamily="34" charset="0"/>
              </a:rPr>
              <a:t>b</a:t>
            </a:r>
            <a:endParaRPr kumimoji="0" lang="en-GB" sz="1400" b="1" i="0" u="none" strike="noStrike" kern="1200" cap="all" spc="100" normalizeH="0" baseline="30000" noProof="0" dirty="0">
              <a:ln>
                <a:noFill/>
              </a:ln>
              <a:solidFill>
                <a:srgbClr val="03C74F"/>
              </a:solidFill>
              <a:effectLst/>
              <a:uLnTx/>
              <a:uFillTx/>
              <a:latin typeface="Arial" panose="020B0604020202020204" pitchFamily="34" charset="0"/>
              <a:ea typeface="Verdana" panose="020B0604030504040204" pitchFamily="34" charset="0"/>
              <a:cs typeface="Arial" panose="020B0604020202020204" pitchFamily="34" charset="0"/>
            </a:endParaRPr>
          </a:p>
        </p:txBody>
      </p:sp>
      <p:sp>
        <p:nvSpPr>
          <p:cNvPr id="22" name="Line 79">
            <a:extLst>
              <a:ext uri="{FF2B5EF4-FFF2-40B4-BE49-F238E27FC236}">
                <a16:creationId xmlns="" xmlns:a16="http://schemas.microsoft.com/office/drawing/2014/main" id="{B3D5B507-5B4E-2A4F-83AF-0AC7DB98CF47}"/>
              </a:ext>
            </a:extLst>
          </p:cNvPr>
          <p:cNvSpPr>
            <a:spLocks noChangeShapeType="1"/>
          </p:cNvSpPr>
          <p:nvPr/>
        </p:nvSpPr>
        <p:spPr bwMode="auto">
          <a:xfrm flipV="1">
            <a:off x="1326328" y="2994024"/>
            <a:ext cx="0" cy="2186334"/>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5" name="TextBox 24">
            <a:extLst>
              <a:ext uri="{FF2B5EF4-FFF2-40B4-BE49-F238E27FC236}">
                <a16:creationId xmlns="" xmlns:a16="http://schemas.microsoft.com/office/drawing/2014/main" id="{47BCC7DC-7BAC-B74D-BBF2-49B01369AD6D}"/>
              </a:ext>
            </a:extLst>
          </p:cNvPr>
          <p:cNvSpPr txBox="1"/>
          <p:nvPr/>
        </p:nvSpPr>
        <p:spPr>
          <a:xfrm>
            <a:off x="1833902" y="5459265"/>
            <a:ext cx="3549187"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panose="020B0604020202020204"/>
                <a:ea typeface="+mn-ea"/>
                <a:cs typeface="+mn-cs"/>
              </a:rPr>
              <a:t>Time from randomisation (months)</a:t>
            </a:r>
          </a:p>
        </p:txBody>
      </p:sp>
      <p:sp>
        <p:nvSpPr>
          <p:cNvPr id="26" name="TextBox 25">
            <a:extLst>
              <a:ext uri="{FF2B5EF4-FFF2-40B4-BE49-F238E27FC236}">
                <a16:creationId xmlns="" xmlns:a16="http://schemas.microsoft.com/office/drawing/2014/main" id="{83937A7A-F47E-A148-A87C-FEE5DB1D1FE0}"/>
              </a:ext>
            </a:extLst>
          </p:cNvPr>
          <p:cNvSpPr txBox="1"/>
          <p:nvPr/>
        </p:nvSpPr>
        <p:spPr>
          <a:xfrm rot="16200000">
            <a:off x="-396473" y="4002991"/>
            <a:ext cx="2413859"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panose="020B0604020202020204"/>
                <a:ea typeface="+mn-ea"/>
                <a:cs typeface="+mn-cs"/>
              </a:rPr>
              <a:t>Proportion of patients event-free</a:t>
            </a:r>
          </a:p>
        </p:txBody>
      </p:sp>
      <p:sp>
        <p:nvSpPr>
          <p:cNvPr id="28" name="Line 90">
            <a:extLst>
              <a:ext uri="{FF2B5EF4-FFF2-40B4-BE49-F238E27FC236}">
                <a16:creationId xmlns="" xmlns:a16="http://schemas.microsoft.com/office/drawing/2014/main" id="{A8F3FED8-BD1A-6B42-A2B5-0356AD117517}"/>
              </a:ext>
            </a:extLst>
          </p:cNvPr>
          <p:cNvSpPr>
            <a:spLocks noChangeShapeType="1"/>
          </p:cNvSpPr>
          <p:nvPr/>
        </p:nvSpPr>
        <p:spPr bwMode="auto">
          <a:xfrm flipH="1">
            <a:off x="1267950" y="5176415"/>
            <a:ext cx="4634707"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0" name="Line 90">
            <a:extLst>
              <a:ext uri="{FF2B5EF4-FFF2-40B4-BE49-F238E27FC236}">
                <a16:creationId xmlns="" xmlns:a16="http://schemas.microsoft.com/office/drawing/2014/main" id="{1D5BBF82-E81C-E24A-A427-BC997491099D}"/>
              </a:ext>
            </a:extLst>
          </p:cNvPr>
          <p:cNvSpPr>
            <a:spLocks noChangeShapeType="1"/>
          </p:cNvSpPr>
          <p:nvPr/>
        </p:nvSpPr>
        <p:spPr bwMode="auto">
          <a:xfrm flipH="1">
            <a:off x="1267953" y="3871490"/>
            <a:ext cx="58375"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1" name="TextBox 30">
            <a:extLst>
              <a:ext uri="{FF2B5EF4-FFF2-40B4-BE49-F238E27FC236}">
                <a16:creationId xmlns="" xmlns:a16="http://schemas.microsoft.com/office/drawing/2014/main" id="{352CDD44-3056-2C4F-B587-7314A1842151}"/>
              </a:ext>
            </a:extLst>
          </p:cNvPr>
          <p:cNvSpPr txBox="1"/>
          <p:nvPr/>
        </p:nvSpPr>
        <p:spPr>
          <a:xfrm>
            <a:off x="927133" y="3779023"/>
            <a:ext cx="312475" cy="18466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0.6</a:t>
            </a:r>
          </a:p>
        </p:txBody>
      </p:sp>
      <p:sp>
        <p:nvSpPr>
          <p:cNvPr id="34" name="Line 90">
            <a:extLst>
              <a:ext uri="{FF2B5EF4-FFF2-40B4-BE49-F238E27FC236}">
                <a16:creationId xmlns="" xmlns:a16="http://schemas.microsoft.com/office/drawing/2014/main" id="{30EBBB4B-8CF6-6A40-B9EF-1DE040014768}"/>
              </a:ext>
            </a:extLst>
          </p:cNvPr>
          <p:cNvSpPr>
            <a:spLocks noChangeShapeType="1"/>
          </p:cNvSpPr>
          <p:nvPr/>
        </p:nvSpPr>
        <p:spPr bwMode="auto">
          <a:xfrm flipH="1">
            <a:off x="1267953" y="2998365"/>
            <a:ext cx="58375"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5" name="TextBox 34">
            <a:extLst>
              <a:ext uri="{FF2B5EF4-FFF2-40B4-BE49-F238E27FC236}">
                <a16:creationId xmlns="" xmlns:a16="http://schemas.microsoft.com/office/drawing/2014/main" id="{8F556624-0B8E-ED41-9432-B72294EEDE87}"/>
              </a:ext>
            </a:extLst>
          </p:cNvPr>
          <p:cNvSpPr txBox="1"/>
          <p:nvPr/>
        </p:nvSpPr>
        <p:spPr>
          <a:xfrm>
            <a:off x="927133" y="2905898"/>
            <a:ext cx="312475" cy="18466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1.0</a:t>
            </a:r>
          </a:p>
        </p:txBody>
      </p:sp>
      <p:sp>
        <p:nvSpPr>
          <p:cNvPr id="40" name="Line 90">
            <a:extLst>
              <a:ext uri="{FF2B5EF4-FFF2-40B4-BE49-F238E27FC236}">
                <a16:creationId xmlns="" xmlns:a16="http://schemas.microsoft.com/office/drawing/2014/main" id="{4BF8C5E2-12C4-B54F-BA60-197B9708749E}"/>
              </a:ext>
            </a:extLst>
          </p:cNvPr>
          <p:cNvSpPr>
            <a:spLocks noChangeShapeType="1"/>
          </p:cNvSpPr>
          <p:nvPr/>
        </p:nvSpPr>
        <p:spPr bwMode="auto">
          <a:xfrm flipH="1">
            <a:off x="1267953" y="3439690"/>
            <a:ext cx="58375"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1" name="TextBox 40">
            <a:extLst>
              <a:ext uri="{FF2B5EF4-FFF2-40B4-BE49-F238E27FC236}">
                <a16:creationId xmlns="" xmlns:a16="http://schemas.microsoft.com/office/drawing/2014/main" id="{BFFC7435-485C-994B-99AB-83553BD761CA}"/>
              </a:ext>
            </a:extLst>
          </p:cNvPr>
          <p:cNvSpPr txBox="1"/>
          <p:nvPr/>
        </p:nvSpPr>
        <p:spPr>
          <a:xfrm>
            <a:off x="927133" y="3347223"/>
            <a:ext cx="312475" cy="18466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0.8</a:t>
            </a:r>
          </a:p>
        </p:txBody>
      </p:sp>
      <p:sp>
        <p:nvSpPr>
          <p:cNvPr id="62" name="Line 96">
            <a:extLst>
              <a:ext uri="{FF2B5EF4-FFF2-40B4-BE49-F238E27FC236}">
                <a16:creationId xmlns="" xmlns:a16="http://schemas.microsoft.com/office/drawing/2014/main" id="{F903CC38-86A2-4B48-9FC2-D688FED5B128}"/>
              </a:ext>
            </a:extLst>
          </p:cNvPr>
          <p:cNvSpPr>
            <a:spLocks noChangeShapeType="1"/>
          </p:cNvSpPr>
          <p:nvPr/>
        </p:nvSpPr>
        <p:spPr bwMode="auto">
          <a:xfrm>
            <a:off x="4985445" y="5171958"/>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3" name="TextBox 62">
            <a:extLst>
              <a:ext uri="{FF2B5EF4-FFF2-40B4-BE49-F238E27FC236}">
                <a16:creationId xmlns="" xmlns:a16="http://schemas.microsoft.com/office/drawing/2014/main" id="{B065C086-AB80-024A-8EA1-AF5DC89AA98F}"/>
              </a:ext>
            </a:extLst>
          </p:cNvPr>
          <p:cNvSpPr txBox="1"/>
          <p:nvPr/>
        </p:nvSpPr>
        <p:spPr>
          <a:xfrm>
            <a:off x="4829208" y="5249048"/>
            <a:ext cx="31247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24</a:t>
            </a:r>
          </a:p>
        </p:txBody>
      </p:sp>
      <p:sp>
        <p:nvSpPr>
          <p:cNvPr id="64" name="Line 96">
            <a:extLst>
              <a:ext uri="{FF2B5EF4-FFF2-40B4-BE49-F238E27FC236}">
                <a16:creationId xmlns="" xmlns:a16="http://schemas.microsoft.com/office/drawing/2014/main" id="{342D749E-9E88-E947-9CE4-94F68BAB0D90}"/>
              </a:ext>
            </a:extLst>
          </p:cNvPr>
          <p:cNvSpPr>
            <a:spLocks noChangeShapeType="1"/>
          </p:cNvSpPr>
          <p:nvPr/>
        </p:nvSpPr>
        <p:spPr bwMode="auto">
          <a:xfrm>
            <a:off x="5439470" y="5171958"/>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5" name="TextBox 64">
            <a:extLst>
              <a:ext uri="{FF2B5EF4-FFF2-40B4-BE49-F238E27FC236}">
                <a16:creationId xmlns="" xmlns:a16="http://schemas.microsoft.com/office/drawing/2014/main" id="{D44D24F2-F7F0-934F-B80E-7A7239E28C77}"/>
              </a:ext>
            </a:extLst>
          </p:cNvPr>
          <p:cNvSpPr txBox="1"/>
          <p:nvPr/>
        </p:nvSpPr>
        <p:spPr>
          <a:xfrm>
            <a:off x="5283233" y="5249048"/>
            <a:ext cx="31247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27</a:t>
            </a:r>
          </a:p>
        </p:txBody>
      </p:sp>
      <p:sp>
        <p:nvSpPr>
          <p:cNvPr id="66" name="Line 96">
            <a:extLst>
              <a:ext uri="{FF2B5EF4-FFF2-40B4-BE49-F238E27FC236}">
                <a16:creationId xmlns="" xmlns:a16="http://schemas.microsoft.com/office/drawing/2014/main" id="{BF811721-3E90-B142-B318-3DF2C780B5C5}"/>
              </a:ext>
            </a:extLst>
          </p:cNvPr>
          <p:cNvSpPr>
            <a:spLocks noChangeShapeType="1"/>
          </p:cNvSpPr>
          <p:nvPr/>
        </p:nvSpPr>
        <p:spPr bwMode="auto">
          <a:xfrm>
            <a:off x="5899845" y="5171958"/>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7" name="TextBox 66">
            <a:extLst>
              <a:ext uri="{FF2B5EF4-FFF2-40B4-BE49-F238E27FC236}">
                <a16:creationId xmlns="" xmlns:a16="http://schemas.microsoft.com/office/drawing/2014/main" id="{A41B4E4A-58C7-9540-A15C-985AA57F94D1}"/>
              </a:ext>
            </a:extLst>
          </p:cNvPr>
          <p:cNvSpPr txBox="1"/>
          <p:nvPr/>
        </p:nvSpPr>
        <p:spPr>
          <a:xfrm>
            <a:off x="5743608" y="5249048"/>
            <a:ext cx="31247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30</a:t>
            </a:r>
          </a:p>
        </p:txBody>
      </p:sp>
      <p:sp>
        <p:nvSpPr>
          <p:cNvPr id="71" name="TextBox 70">
            <a:extLst>
              <a:ext uri="{FF2B5EF4-FFF2-40B4-BE49-F238E27FC236}">
                <a16:creationId xmlns="" xmlns:a16="http://schemas.microsoft.com/office/drawing/2014/main" id="{72912F7A-91C5-924F-912B-7B1D65FA163A}"/>
              </a:ext>
            </a:extLst>
          </p:cNvPr>
          <p:cNvSpPr txBox="1"/>
          <p:nvPr/>
        </p:nvSpPr>
        <p:spPr>
          <a:xfrm>
            <a:off x="9441060" y="4577521"/>
            <a:ext cx="348184"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panose="020B0604020202020204"/>
                <a:ea typeface="+mn-ea"/>
                <a:cs typeface="+mn-cs"/>
              </a:rPr>
              <a:t>0.54</a:t>
            </a:r>
          </a:p>
        </p:txBody>
      </p:sp>
      <p:sp>
        <p:nvSpPr>
          <p:cNvPr id="77" name="Line 96">
            <a:extLst>
              <a:ext uri="{FF2B5EF4-FFF2-40B4-BE49-F238E27FC236}">
                <a16:creationId xmlns="" xmlns:a16="http://schemas.microsoft.com/office/drawing/2014/main" id="{D510F138-F04B-7744-ACD5-057F2D100B93}"/>
              </a:ext>
            </a:extLst>
          </p:cNvPr>
          <p:cNvSpPr>
            <a:spLocks noChangeShapeType="1"/>
          </p:cNvSpPr>
          <p:nvPr/>
        </p:nvSpPr>
        <p:spPr bwMode="auto">
          <a:xfrm>
            <a:off x="8829564" y="5226550"/>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8" name="Line 90">
            <a:extLst>
              <a:ext uri="{FF2B5EF4-FFF2-40B4-BE49-F238E27FC236}">
                <a16:creationId xmlns="" xmlns:a16="http://schemas.microsoft.com/office/drawing/2014/main" id="{4663A0EE-DC58-6147-B1D6-B3296C6D82B0}"/>
              </a:ext>
            </a:extLst>
          </p:cNvPr>
          <p:cNvSpPr>
            <a:spLocks noChangeShapeType="1"/>
          </p:cNvSpPr>
          <p:nvPr/>
        </p:nvSpPr>
        <p:spPr bwMode="auto">
          <a:xfrm flipH="1">
            <a:off x="8420418" y="5231007"/>
            <a:ext cx="2692081"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9" name="TextBox 78">
            <a:extLst>
              <a:ext uri="{FF2B5EF4-FFF2-40B4-BE49-F238E27FC236}">
                <a16:creationId xmlns="" xmlns:a16="http://schemas.microsoft.com/office/drawing/2014/main" id="{C4FFD992-A6C2-5F47-AEC1-26FEEE41EEB0}"/>
              </a:ext>
            </a:extLst>
          </p:cNvPr>
          <p:cNvSpPr txBox="1"/>
          <p:nvPr/>
        </p:nvSpPr>
        <p:spPr>
          <a:xfrm>
            <a:off x="8673327" y="5303640"/>
            <a:ext cx="31247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0.25</a:t>
            </a:r>
          </a:p>
        </p:txBody>
      </p:sp>
      <p:sp>
        <p:nvSpPr>
          <p:cNvPr id="80" name="TextBox 79">
            <a:extLst>
              <a:ext uri="{FF2B5EF4-FFF2-40B4-BE49-F238E27FC236}">
                <a16:creationId xmlns="" xmlns:a16="http://schemas.microsoft.com/office/drawing/2014/main" id="{41025FFA-21A8-C94F-B406-8CE4FDE80EDB}"/>
              </a:ext>
            </a:extLst>
          </p:cNvPr>
          <p:cNvSpPr txBox="1"/>
          <p:nvPr/>
        </p:nvSpPr>
        <p:spPr>
          <a:xfrm>
            <a:off x="8773789" y="5513857"/>
            <a:ext cx="2079419"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1" u="none" strike="noStrike" kern="1200" cap="none" spc="0" normalizeH="0" baseline="0" noProof="0" dirty="0">
                <a:ln>
                  <a:noFill/>
                </a:ln>
                <a:solidFill>
                  <a:prstClr val="black"/>
                </a:solidFill>
                <a:effectLst/>
                <a:uLnTx/>
                <a:uFillTx/>
                <a:latin typeface="Arial" panose="020B0604020202020204"/>
                <a:ea typeface="+mn-ea"/>
                <a:cs typeface="+mn-cs"/>
              </a:rPr>
              <a:t>HRR</a:t>
            </a:r>
            <a:r>
              <a:rPr kumimoji="0" lang="en-GB" sz="1200" b="1" i="0" u="none" strike="noStrike" kern="1200" cap="none" spc="0" normalizeH="0" baseline="0" noProof="0" dirty="0">
                <a:ln>
                  <a:noFill/>
                </a:ln>
                <a:solidFill>
                  <a:prstClr val="black"/>
                </a:solidFill>
                <a:effectLst/>
                <a:uLnTx/>
                <a:uFillTx/>
                <a:latin typeface="Arial" panose="020B0604020202020204"/>
                <a:ea typeface="+mn-ea"/>
                <a:cs typeface="+mn-cs"/>
              </a:rPr>
              <a:t> (95% CI)</a:t>
            </a:r>
          </a:p>
        </p:txBody>
      </p:sp>
      <p:sp>
        <p:nvSpPr>
          <p:cNvPr id="81" name="Line 96">
            <a:extLst>
              <a:ext uri="{FF2B5EF4-FFF2-40B4-BE49-F238E27FC236}">
                <a16:creationId xmlns="" xmlns:a16="http://schemas.microsoft.com/office/drawing/2014/main" id="{89516EEB-B62A-4145-B21D-59ECB1E24E16}"/>
              </a:ext>
            </a:extLst>
          </p:cNvPr>
          <p:cNvSpPr>
            <a:spLocks noChangeShapeType="1"/>
          </p:cNvSpPr>
          <p:nvPr/>
        </p:nvSpPr>
        <p:spPr bwMode="auto">
          <a:xfrm>
            <a:off x="9531239" y="5226550"/>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82" name="TextBox 81">
            <a:extLst>
              <a:ext uri="{FF2B5EF4-FFF2-40B4-BE49-F238E27FC236}">
                <a16:creationId xmlns="" xmlns:a16="http://schemas.microsoft.com/office/drawing/2014/main" id="{EE5F5C10-FBF6-CA4B-96E0-BCFC88FEFCC8}"/>
              </a:ext>
            </a:extLst>
          </p:cNvPr>
          <p:cNvSpPr txBox="1"/>
          <p:nvPr/>
        </p:nvSpPr>
        <p:spPr>
          <a:xfrm>
            <a:off x="9375002" y="5303640"/>
            <a:ext cx="31247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0.50</a:t>
            </a:r>
          </a:p>
        </p:txBody>
      </p:sp>
      <p:sp>
        <p:nvSpPr>
          <p:cNvPr id="83" name="Line 96">
            <a:extLst>
              <a:ext uri="{FF2B5EF4-FFF2-40B4-BE49-F238E27FC236}">
                <a16:creationId xmlns="" xmlns:a16="http://schemas.microsoft.com/office/drawing/2014/main" id="{90110838-68B9-C645-AD5E-F0937F689287}"/>
              </a:ext>
            </a:extLst>
          </p:cNvPr>
          <p:cNvSpPr>
            <a:spLocks noChangeShapeType="1"/>
          </p:cNvSpPr>
          <p:nvPr/>
        </p:nvSpPr>
        <p:spPr bwMode="auto">
          <a:xfrm>
            <a:off x="10242439" y="3028950"/>
            <a:ext cx="0" cy="22696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84" name="TextBox 83">
            <a:extLst>
              <a:ext uri="{FF2B5EF4-FFF2-40B4-BE49-F238E27FC236}">
                <a16:creationId xmlns="" xmlns:a16="http://schemas.microsoft.com/office/drawing/2014/main" id="{B25BDC6A-5262-F34E-8F7C-B9971B7EF465}"/>
              </a:ext>
            </a:extLst>
          </p:cNvPr>
          <p:cNvSpPr txBox="1"/>
          <p:nvPr/>
        </p:nvSpPr>
        <p:spPr>
          <a:xfrm>
            <a:off x="10086202" y="5303640"/>
            <a:ext cx="31247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1.00</a:t>
            </a:r>
          </a:p>
        </p:txBody>
      </p:sp>
      <p:sp>
        <p:nvSpPr>
          <p:cNvPr id="85" name="Line 96">
            <a:extLst>
              <a:ext uri="{FF2B5EF4-FFF2-40B4-BE49-F238E27FC236}">
                <a16:creationId xmlns="" xmlns:a16="http://schemas.microsoft.com/office/drawing/2014/main" id="{A2C64CED-E216-CA4A-9B61-A08B56455E1E}"/>
              </a:ext>
            </a:extLst>
          </p:cNvPr>
          <p:cNvSpPr>
            <a:spLocks noChangeShapeType="1"/>
          </p:cNvSpPr>
          <p:nvPr/>
        </p:nvSpPr>
        <p:spPr bwMode="auto">
          <a:xfrm>
            <a:off x="10947289" y="5226550"/>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86" name="TextBox 85">
            <a:extLst>
              <a:ext uri="{FF2B5EF4-FFF2-40B4-BE49-F238E27FC236}">
                <a16:creationId xmlns="" xmlns:a16="http://schemas.microsoft.com/office/drawing/2014/main" id="{512D84C8-DD22-E44C-9A46-2B579541F68B}"/>
              </a:ext>
            </a:extLst>
          </p:cNvPr>
          <p:cNvSpPr txBox="1"/>
          <p:nvPr/>
        </p:nvSpPr>
        <p:spPr>
          <a:xfrm>
            <a:off x="10791052" y="5303640"/>
            <a:ext cx="31247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2.00</a:t>
            </a:r>
          </a:p>
        </p:txBody>
      </p:sp>
      <p:sp>
        <p:nvSpPr>
          <p:cNvPr id="87" name="Line 96">
            <a:extLst>
              <a:ext uri="{FF2B5EF4-FFF2-40B4-BE49-F238E27FC236}">
                <a16:creationId xmlns="" xmlns:a16="http://schemas.microsoft.com/office/drawing/2014/main" id="{FCEC831A-2F92-6A4E-909C-CEB7248EA98D}"/>
              </a:ext>
            </a:extLst>
          </p:cNvPr>
          <p:cNvSpPr>
            <a:spLocks noChangeShapeType="1"/>
          </p:cNvSpPr>
          <p:nvPr/>
        </p:nvSpPr>
        <p:spPr bwMode="auto">
          <a:xfrm>
            <a:off x="9811445" y="3016250"/>
            <a:ext cx="0" cy="2211833"/>
          </a:xfrm>
          <a:prstGeom prst="line">
            <a:avLst/>
          </a:prstGeom>
          <a:noFill/>
          <a:ln w="12700" cap="flat">
            <a:solidFill>
              <a:schemeClr val="tx1"/>
            </a:solidFill>
            <a:prstDash val="sysDash"/>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nvGrpSpPr>
          <p:cNvPr id="88" name="Group 87">
            <a:extLst>
              <a:ext uri="{FF2B5EF4-FFF2-40B4-BE49-F238E27FC236}">
                <a16:creationId xmlns="" xmlns:a16="http://schemas.microsoft.com/office/drawing/2014/main" id="{0D05FD1E-EB64-4A4A-9D76-E19AC4C33B42}"/>
              </a:ext>
            </a:extLst>
          </p:cNvPr>
          <p:cNvGrpSpPr/>
          <p:nvPr/>
        </p:nvGrpSpPr>
        <p:grpSpPr>
          <a:xfrm rot="5400000">
            <a:off x="9567195" y="4254723"/>
            <a:ext cx="86255" cy="1118403"/>
            <a:chOff x="2996669" y="2990641"/>
            <a:chExt cx="86255" cy="213053"/>
          </a:xfrm>
        </p:grpSpPr>
        <p:sp>
          <p:nvSpPr>
            <p:cNvPr id="89" name="Line 90">
              <a:extLst>
                <a:ext uri="{FF2B5EF4-FFF2-40B4-BE49-F238E27FC236}">
                  <a16:creationId xmlns="" xmlns:a16="http://schemas.microsoft.com/office/drawing/2014/main" id="{0EA865BD-37E2-AF42-83A4-A5DD7E70C1D9}"/>
                </a:ext>
              </a:extLst>
            </p:cNvPr>
            <p:cNvSpPr>
              <a:spLocks noChangeShapeType="1"/>
            </p:cNvSpPr>
            <p:nvPr/>
          </p:nvSpPr>
          <p:spPr bwMode="auto">
            <a:xfrm flipH="1">
              <a:off x="2996669" y="2990641"/>
              <a:ext cx="86255"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90" name="Line 90">
              <a:extLst>
                <a:ext uri="{FF2B5EF4-FFF2-40B4-BE49-F238E27FC236}">
                  <a16:creationId xmlns="" xmlns:a16="http://schemas.microsoft.com/office/drawing/2014/main" id="{F0F390FA-6D5D-3448-88A7-0FDC07DEB589}"/>
                </a:ext>
              </a:extLst>
            </p:cNvPr>
            <p:cNvSpPr>
              <a:spLocks noChangeShapeType="1"/>
            </p:cNvSpPr>
            <p:nvPr/>
          </p:nvSpPr>
          <p:spPr bwMode="auto">
            <a:xfrm flipH="1">
              <a:off x="2996669" y="3203366"/>
              <a:ext cx="86255"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91" name="Line 90">
              <a:extLst>
                <a:ext uri="{FF2B5EF4-FFF2-40B4-BE49-F238E27FC236}">
                  <a16:creationId xmlns="" xmlns:a16="http://schemas.microsoft.com/office/drawing/2014/main" id="{0EAA5B4A-4213-6042-A5AE-82F3DC82B0B0}"/>
                </a:ext>
              </a:extLst>
            </p:cNvPr>
            <p:cNvSpPr>
              <a:spLocks noChangeShapeType="1"/>
            </p:cNvSpPr>
            <p:nvPr/>
          </p:nvSpPr>
          <p:spPr bwMode="auto">
            <a:xfrm rot="16200000" flipH="1">
              <a:off x="2933992" y="3097888"/>
              <a:ext cx="211613"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sp>
        <p:nvSpPr>
          <p:cNvPr id="17" name="Oval 16">
            <a:extLst>
              <a:ext uri="{FF2B5EF4-FFF2-40B4-BE49-F238E27FC236}">
                <a16:creationId xmlns="" xmlns:a16="http://schemas.microsoft.com/office/drawing/2014/main" id="{3DCD70CD-FD5A-5D4D-94C9-A06429DE496A}"/>
              </a:ext>
            </a:extLst>
          </p:cNvPr>
          <p:cNvSpPr/>
          <p:nvPr/>
        </p:nvSpPr>
        <p:spPr>
          <a:xfrm>
            <a:off x="9564811" y="4767155"/>
            <a:ext cx="93539" cy="93539"/>
          </a:xfrm>
          <a:prstGeom prst="ellipse">
            <a:avLst/>
          </a:prstGeom>
          <a:solidFill>
            <a:schemeClr val="tx1"/>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3" name="TextBox 92">
            <a:extLst>
              <a:ext uri="{FF2B5EF4-FFF2-40B4-BE49-F238E27FC236}">
                <a16:creationId xmlns="" xmlns:a16="http://schemas.microsoft.com/office/drawing/2014/main" id="{C30E65C1-A80C-184A-8D3D-4A43308F0076}"/>
              </a:ext>
            </a:extLst>
          </p:cNvPr>
          <p:cNvSpPr txBox="1"/>
          <p:nvPr/>
        </p:nvSpPr>
        <p:spPr>
          <a:xfrm>
            <a:off x="6933828" y="4621971"/>
            <a:ext cx="1713202" cy="33855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100" b="1" u="none" strike="noStrike" kern="1200" cap="none" spc="0" normalizeH="0" baseline="0" noProof="0" dirty="0">
                <a:ln>
                  <a:noFill/>
                </a:ln>
                <a:solidFill>
                  <a:prstClr val="black"/>
                </a:solidFill>
                <a:effectLst/>
                <a:uLnTx/>
                <a:uFillTx/>
                <a:latin typeface="Arial" panose="020B0604020202020204"/>
                <a:ea typeface="+mn-ea"/>
                <a:cs typeface="+mn-cs"/>
              </a:rPr>
              <a:t>No HRR mutation(s)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100" b="1" u="none" strike="noStrike" kern="1200" cap="none" spc="0" normalizeH="0" baseline="0" noProof="0" dirty="0">
                <a:ln>
                  <a:noFill/>
                </a:ln>
                <a:solidFill>
                  <a:prstClr val="black"/>
                </a:solidFill>
                <a:effectLst/>
                <a:uLnTx/>
                <a:uFillTx/>
                <a:latin typeface="Arial" panose="020B0604020202020204"/>
                <a:ea typeface="+mn-ea"/>
                <a:cs typeface="+mn-cs"/>
              </a:rPr>
              <a:t>N=73 (51%)</a:t>
            </a:r>
          </a:p>
        </p:txBody>
      </p:sp>
      <p:sp>
        <p:nvSpPr>
          <p:cNvPr id="94" name="TextBox 93">
            <a:extLst>
              <a:ext uri="{FF2B5EF4-FFF2-40B4-BE49-F238E27FC236}">
                <a16:creationId xmlns="" xmlns:a16="http://schemas.microsoft.com/office/drawing/2014/main" id="{8749C0D5-E9A5-584D-84DB-867111CBD0A0}"/>
              </a:ext>
            </a:extLst>
          </p:cNvPr>
          <p:cNvSpPr txBox="1"/>
          <p:nvPr/>
        </p:nvSpPr>
        <p:spPr>
          <a:xfrm>
            <a:off x="6933828" y="3266246"/>
            <a:ext cx="1713202" cy="33855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100" b="1" u="none" strike="noStrike" kern="1200" cap="none" spc="0" normalizeH="0" baseline="0" noProof="0" dirty="0">
                <a:ln>
                  <a:noFill/>
                </a:ln>
                <a:solidFill>
                  <a:prstClr val="black"/>
                </a:solidFill>
                <a:effectLst/>
                <a:uLnTx/>
                <a:uFillTx/>
                <a:latin typeface="Arial" panose="020B0604020202020204"/>
                <a:ea typeface="+mn-ea"/>
                <a:cs typeface="+mn-cs"/>
              </a:rPr>
              <a:t>HRR mutation(s)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100" b="1" u="none" strike="noStrike" kern="1200" cap="none" spc="0" normalizeH="0" baseline="0" noProof="0" dirty="0">
                <a:ln>
                  <a:noFill/>
                </a:ln>
                <a:solidFill>
                  <a:prstClr val="black"/>
                </a:solidFill>
                <a:effectLst/>
                <a:uLnTx/>
                <a:uFillTx/>
                <a:latin typeface="Arial" panose="020B0604020202020204"/>
                <a:ea typeface="+mn-ea"/>
                <a:cs typeface="+mn-cs"/>
              </a:rPr>
              <a:t>N=23 (16%)</a:t>
            </a:r>
          </a:p>
        </p:txBody>
      </p:sp>
      <p:sp>
        <p:nvSpPr>
          <p:cNvPr id="95" name="TextBox 94">
            <a:extLst>
              <a:ext uri="{FF2B5EF4-FFF2-40B4-BE49-F238E27FC236}">
                <a16:creationId xmlns="" xmlns:a16="http://schemas.microsoft.com/office/drawing/2014/main" id="{357324A5-4A07-364C-9A48-9C9A6192F847}"/>
              </a:ext>
            </a:extLst>
          </p:cNvPr>
          <p:cNvSpPr txBox="1"/>
          <p:nvPr/>
        </p:nvSpPr>
        <p:spPr>
          <a:xfrm>
            <a:off x="6615515" y="3869496"/>
            <a:ext cx="2031515" cy="507831"/>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100" b="1" u="none" strike="noStrike" kern="1200" cap="none" spc="0" normalizeH="0" baseline="0" noProof="0" dirty="0">
                <a:ln>
                  <a:noFill/>
                </a:ln>
                <a:solidFill>
                  <a:prstClr val="black"/>
                </a:solidFill>
                <a:effectLst/>
                <a:uLnTx/>
                <a:uFillTx/>
                <a:latin typeface="Arial" panose="020B0604020202020204"/>
                <a:ea typeface="+mn-ea"/>
                <a:cs typeface="+mn-cs"/>
              </a:rPr>
              <a:t>HRR mutation(s) partially</a:t>
            </a:r>
            <a:br>
              <a:rPr kumimoji="0" lang="en-GB" sz="1100" b="1"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GB" sz="1100" b="1" u="none" strike="noStrike" kern="1200" cap="none" spc="0" normalizeH="0" baseline="0" noProof="0" dirty="0">
                <a:ln>
                  <a:noFill/>
                </a:ln>
                <a:solidFill>
                  <a:prstClr val="black"/>
                </a:solidFill>
                <a:effectLst/>
                <a:uLnTx/>
                <a:uFillTx/>
                <a:latin typeface="Arial" panose="020B0604020202020204"/>
                <a:ea typeface="+mn-ea"/>
                <a:cs typeface="+mn-cs"/>
              </a:rPr>
              <a:t>characterised</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100" b="1" u="none" strike="noStrike" kern="1200" cap="none" spc="0" normalizeH="0" baseline="0" noProof="0" dirty="0">
                <a:ln>
                  <a:noFill/>
                </a:ln>
                <a:solidFill>
                  <a:prstClr val="black"/>
                </a:solidFill>
                <a:effectLst/>
                <a:uLnTx/>
                <a:uFillTx/>
                <a:latin typeface="Arial" panose="020B0604020202020204"/>
                <a:ea typeface="+mn-ea"/>
                <a:cs typeface="+mn-cs"/>
              </a:rPr>
              <a:t>N=46 (32%)</a:t>
            </a:r>
          </a:p>
        </p:txBody>
      </p:sp>
      <p:sp>
        <p:nvSpPr>
          <p:cNvPr id="96" name="TextBox 95">
            <a:extLst>
              <a:ext uri="{FF2B5EF4-FFF2-40B4-BE49-F238E27FC236}">
                <a16:creationId xmlns="" xmlns:a16="http://schemas.microsoft.com/office/drawing/2014/main" id="{8EE6E8C4-7D4D-2245-9C2C-4B474B4AA7EC}"/>
              </a:ext>
            </a:extLst>
          </p:cNvPr>
          <p:cNvSpPr txBox="1"/>
          <p:nvPr/>
        </p:nvSpPr>
        <p:spPr>
          <a:xfrm>
            <a:off x="9901435" y="3888546"/>
            <a:ext cx="348184"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panose="020B0604020202020204"/>
                <a:ea typeface="+mn-ea"/>
                <a:cs typeface="+mn-cs"/>
              </a:rPr>
              <a:t>0.95</a:t>
            </a:r>
          </a:p>
        </p:txBody>
      </p:sp>
      <p:grpSp>
        <p:nvGrpSpPr>
          <p:cNvPr id="97" name="Group 96">
            <a:extLst>
              <a:ext uri="{FF2B5EF4-FFF2-40B4-BE49-F238E27FC236}">
                <a16:creationId xmlns="" xmlns:a16="http://schemas.microsoft.com/office/drawing/2014/main" id="{B1A1532D-52C8-4547-9BB8-EC8F7533AEBF}"/>
              </a:ext>
            </a:extLst>
          </p:cNvPr>
          <p:cNvGrpSpPr/>
          <p:nvPr/>
        </p:nvGrpSpPr>
        <p:grpSpPr>
          <a:xfrm rot="5400000">
            <a:off x="10149804" y="3338733"/>
            <a:ext cx="86255" cy="1572436"/>
            <a:chOff x="2996669" y="2992081"/>
            <a:chExt cx="86255" cy="211613"/>
          </a:xfrm>
        </p:grpSpPr>
        <p:sp>
          <p:nvSpPr>
            <p:cNvPr id="98" name="Line 90">
              <a:extLst>
                <a:ext uri="{FF2B5EF4-FFF2-40B4-BE49-F238E27FC236}">
                  <a16:creationId xmlns="" xmlns:a16="http://schemas.microsoft.com/office/drawing/2014/main" id="{1B17F53D-79BA-DB4E-A031-7ABAEF9CF7A0}"/>
                </a:ext>
              </a:extLst>
            </p:cNvPr>
            <p:cNvSpPr>
              <a:spLocks noChangeShapeType="1"/>
            </p:cNvSpPr>
            <p:nvPr/>
          </p:nvSpPr>
          <p:spPr bwMode="auto">
            <a:xfrm flipH="1">
              <a:off x="2996669" y="2992365"/>
              <a:ext cx="86255"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99" name="Line 90">
              <a:extLst>
                <a:ext uri="{FF2B5EF4-FFF2-40B4-BE49-F238E27FC236}">
                  <a16:creationId xmlns="" xmlns:a16="http://schemas.microsoft.com/office/drawing/2014/main" id="{51B7C038-4419-6A44-81A6-D7B850C40345}"/>
                </a:ext>
              </a:extLst>
            </p:cNvPr>
            <p:cNvSpPr>
              <a:spLocks noChangeShapeType="1"/>
            </p:cNvSpPr>
            <p:nvPr/>
          </p:nvSpPr>
          <p:spPr bwMode="auto">
            <a:xfrm flipH="1">
              <a:off x="2996669" y="3203366"/>
              <a:ext cx="86255"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00" name="Line 90">
              <a:extLst>
                <a:ext uri="{FF2B5EF4-FFF2-40B4-BE49-F238E27FC236}">
                  <a16:creationId xmlns="" xmlns:a16="http://schemas.microsoft.com/office/drawing/2014/main" id="{5FD5A5B2-AFAC-F144-B33C-E989AA6DFFC3}"/>
                </a:ext>
              </a:extLst>
            </p:cNvPr>
            <p:cNvSpPr>
              <a:spLocks noChangeShapeType="1"/>
            </p:cNvSpPr>
            <p:nvPr/>
          </p:nvSpPr>
          <p:spPr bwMode="auto">
            <a:xfrm rot="16200000" flipH="1">
              <a:off x="2933992" y="3097888"/>
              <a:ext cx="211613"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sp>
        <p:nvSpPr>
          <p:cNvPr id="101" name="Oval 100">
            <a:extLst>
              <a:ext uri="{FF2B5EF4-FFF2-40B4-BE49-F238E27FC236}">
                <a16:creationId xmlns="" xmlns:a16="http://schemas.microsoft.com/office/drawing/2014/main" id="{897E254D-B382-3540-B26D-A86F4320F550}"/>
              </a:ext>
            </a:extLst>
          </p:cNvPr>
          <p:cNvSpPr/>
          <p:nvPr/>
        </p:nvSpPr>
        <p:spPr>
          <a:xfrm>
            <a:off x="10129961" y="4078180"/>
            <a:ext cx="93539" cy="93539"/>
          </a:xfrm>
          <a:prstGeom prst="ellipse">
            <a:avLst/>
          </a:prstGeom>
          <a:solidFill>
            <a:schemeClr val="tx1"/>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2" name="TextBox 101">
            <a:extLst>
              <a:ext uri="{FF2B5EF4-FFF2-40B4-BE49-F238E27FC236}">
                <a16:creationId xmlns="" xmlns:a16="http://schemas.microsoft.com/office/drawing/2014/main" id="{89B7BC46-CE04-F642-BD4A-25C749CC9E31}"/>
              </a:ext>
            </a:extLst>
          </p:cNvPr>
          <p:cNvSpPr txBox="1"/>
          <p:nvPr/>
        </p:nvSpPr>
        <p:spPr>
          <a:xfrm>
            <a:off x="9460110" y="3202746"/>
            <a:ext cx="348184"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panose="020B0604020202020204"/>
                <a:ea typeface="+mn-ea"/>
                <a:cs typeface="+mn-cs"/>
              </a:rPr>
              <a:t>0.62</a:t>
            </a:r>
          </a:p>
        </p:txBody>
      </p:sp>
      <p:grpSp>
        <p:nvGrpSpPr>
          <p:cNvPr id="103" name="Group 102">
            <a:extLst>
              <a:ext uri="{FF2B5EF4-FFF2-40B4-BE49-F238E27FC236}">
                <a16:creationId xmlns="" xmlns:a16="http://schemas.microsoft.com/office/drawing/2014/main" id="{9EE09E7E-997F-A64B-A47B-D76E0E6DCB9E}"/>
              </a:ext>
            </a:extLst>
          </p:cNvPr>
          <p:cNvGrpSpPr/>
          <p:nvPr/>
        </p:nvGrpSpPr>
        <p:grpSpPr>
          <a:xfrm rot="5400000">
            <a:off x="9698954" y="2427509"/>
            <a:ext cx="86255" cy="2023286"/>
            <a:chOff x="2996669" y="2992081"/>
            <a:chExt cx="86255" cy="211613"/>
          </a:xfrm>
        </p:grpSpPr>
        <p:sp>
          <p:nvSpPr>
            <p:cNvPr id="104" name="Line 90">
              <a:extLst>
                <a:ext uri="{FF2B5EF4-FFF2-40B4-BE49-F238E27FC236}">
                  <a16:creationId xmlns="" xmlns:a16="http://schemas.microsoft.com/office/drawing/2014/main" id="{F9E4DA81-3417-6943-B45B-B8500B6F6DA7}"/>
                </a:ext>
              </a:extLst>
            </p:cNvPr>
            <p:cNvSpPr>
              <a:spLocks noChangeShapeType="1"/>
            </p:cNvSpPr>
            <p:nvPr/>
          </p:nvSpPr>
          <p:spPr bwMode="auto">
            <a:xfrm flipH="1">
              <a:off x="2996669" y="2992365"/>
              <a:ext cx="86255"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05" name="Line 90">
              <a:extLst>
                <a:ext uri="{FF2B5EF4-FFF2-40B4-BE49-F238E27FC236}">
                  <a16:creationId xmlns="" xmlns:a16="http://schemas.microsoft.com/office/drawing/2014/main" id="{8BE2F7B3-794E-6748-A73B-F8B6E372849B}"/>
                </a:ext>
              </a:extLst>
            </p:cNvPr>
            <p:cNvSpPr>
              <a:spLocks noChangeShapeType="1"/>
            </p:cNvSpPr>
            <p:nvPr/>
          </p:nvSpPr>
          <p:spPr bwMode="auto">
            <a:xfrm flipH="1">
              <a:off x="2996669" y="3203366"/>
              <a:ext cx="86255"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06" name="Line 90">
              <a:extLst>
                <a:ext uri="{FF2B5EF4-FFF2-40B4-BE49-F238E27FC236}">
                  <a16:creationId xmlns="" xmlns:a16="http://schemas.microsoft.com/office/drawing/2014/main" id="{F8D0EA8B-2E81-8F4E-B371-CA63366762ED}"/>
                </a:ext>
              </a:extLst>
            </p:cNvPr>
            <p:cNvSpPr>
              <a:spLocks noChangeShapeType="1"/>
            </p:cNvSpPr>
            <p:nvPr/>
          </p:nvSpPr>
          <p:spPr bwMode="auto">
            <a:xfrm rot="16200000" flipH="1">
              <a:off x="2933992" y="3097888"/>
              <a:ext cx="211613"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sp>
        <p:nvSpPr>
          <p:cNvPr id="107" name="Oval 106">
            <a:extLst>
              <a:ext uri="{FF2B5EF4-FFF2-40B4-BE49-F238E27FC236}">
                <a16:creationId xmlns="" xmlns:a16="http://schemas.microsoft.com/office/drawing/2014/main" id="{39ECCA53-ED34-C54D-B526-8124B7F76017}"/>
              </a:ext>
            </a:extLst>
          </p:cNvPr>
          <p:cNvSpPr/>
          <p:nvPr/>
        </p:nvSpPr>
        <p:spPr>
          <a:xfrm>
            <a:off x="9688636" y="3392380"/>
            <a:ext cx="93539" cy="93539"/>
          </a:xfrm>
          <a:prstGeom prst="ellipse">
            <a:avLst/>
          </a:prstGeom>
          <a:solidFill>
            <a:schemeClr val="tx1"/>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10" name="Picture 109">
            <a:extLst>
              <a:ext uri="{FF2B5EF4-FFF2-40B4-BE49-F238E27FC236}">
                <a16:creationId xmlns="" xmlns:a16="http://schemas.microsoft.com/office/drawing/2014/main" id="{AC0135BA-E0C6-2D4A-8E15-ECAE6E81647B}"/>
              </a:ext>
            </a:extLst>
          </p:cNvPr>
          <p:cNvPicPr>
            <a:picLocks noChangeAspect="1"/>
          </p:cNvPicPr>
          <p:nvPr/>
        </p:nvPicPr>
        <p:blipFill>
          <a:blip r:embed="rId3"/>
          <a:stretch>
            <a:fillRect/>
          </a:stretch>
        </p:blipFill>
        <p:spPr>
          <a:xfrm>
            <a:off x="1316441" y="2978719"/>
            <a:ext cx="4495800" cy="2197100"/>
          </a:xfrm>
          <a:prstGeom prst="rect">
            <a:avLst/>
          </a:prstGeom>
        </p:spPr>
      </p:pic>
      <p:graphicFrame>
        <p:nvGraphicFramePr>
          <p:cNvPr id="19" name="Table 18">
            <a:extLst>
              <a:ext uri="{FF2B5EF4-FFF2-40B4-BE49-F238E27FC236}">
                <a16:creationId xmlns="" xmlns:a16="http://schemas.microsoft.com/office/drawing/2014/main" id="{7B53A75B-C600-5243-89F2-A8EA88940795}"/>
              </a:ext>
            </a:extLst>
          </p:cNvPr>
          <p:cNvGraphicFramePr>
            <a:graphicFrameLocks noGrp="1"/>
          </p:cNvGraphicFramePr>
          <p:nvPr>
            <p:extLst>
              <p:ext uri="{D42A27DB-BD31-4B8C-83A1-F6EECF244321}">
                <p14:modId xmlns:p14="http://schemas.microsoft.com/office/powerpoint/2010/main" val="2622766007"/>
              </p:ext>
            </p:extLst>
          </p:nvPr>
        </p:nvGraphicFramePr>
        <p:xfrm>
          <a:off x="3439957" y="3013386"/>
          <a:ext cx="2952327" cy="930960"/>
        </p:xfrm>
        <a:graphic>
          <a:graphicData uri="http://schemas.openxmlformats.org/drawingml/2006/table">
            <a:tbl>
              <a:tblPr firstRow="1" bandRow="1">
                <a:tableStyleId>{5C22544A-7EE6-4342-B048-85BDC9FD1C3A}</a:tableStyleId>
              </a:tblPr>
              <a:tblGrid>
                <a:gridCol w="1117097">
                  <a:extLst>
                    <a:ext uri="{9D8B030D-6E8A-4147-A177-3AD203B41FA5}">
                      <a16:colId xmlns="" xmlns:a16="http://schemas.microsoft.com/office/drawing/2014/main" val="1256442069"/>
                    </a:ext>
                  </a:extLst>
                </a:gridCol>
                <a:gridCol w="917615">
                  <a:extLst>
                    <a:ext uri="{9D8B030D-6E8A-4147-A177-3AD203B41FA5}">
                      <a16:colId xmlns="" xmlns:a16="http://schemas.microsoft.com/office/drawing/2014/main" val="3362937906"/>
                    </a:ext>
                  </a:extLst>
                </a:gridCol>
                <a:gridCol w="917615">
                  <a:extLst>
                    <a:ext uri="{9D8B030D-6E8A-4147-A177-3AD203B41FA5}">
                      <a16:colId xmlns="" xmlns:a16="http://schemas.microsoft.com/office/drawing/2014/main" val="3272691983"/>
                    </a:ext>
                  </a:extLst>
                </a:gridCol>
              </a:tblGrid>
              <a:tr h="167248">
                <a:tc>
                  <a:txBody>
                    <a:bodyPr/>
                    <a:lstStyle/>
                    <a:p>
                      <a:pPr>
                        <a:lnSpc>
                          <a:spcPct val="90000"/>
                        </a:lnSpc>
                      </a:pPr>
                      <a:endParaRPr lang="en-US" sz="1000" dirty="0">
                        <a:latin typeface="Arial" panose="020B0604020202020204" pitchFamily="34" charset="0"/>
                        <a:cs typeface="Arial" panose="020B0604020202020204" pitchFamily="34" charset="0"/>
                      </a:endParaRPr>
                    </a:p>
                  </a:txBody>
                  <a:tcPr marT="36000" anchor="ctr">
                    <a:noFill/>
                  </a:tcPr>
                </a:tc>
                <a:tc>
                  <a:txBody>
                    <a:bodyPr/>
                    <a:lstStyle/>
                    <a:p>
                      <a:pPr algn="ctr">
                        <a:lnSpc>
                          <a:spcPct val="90000"/>
                        </a:lnSpc>
                      </a:pPr>
                      <a:r>
                        <a:rPr lang="en-US" sz="1000" dirty="0">
                          <a:latin typeface="Arial" panose="020B0604020202020204" pitchFamily="34" charset="0"/>
                          <a:cs typeface="Arial" panose="020B0604020202020204" pitchFamily="34" charset="0"/>
                        </a:rPr>
                        <a:t>Ola + abi</a:t>
                      </a:r>
                      <a:br>
                        <a:rPr lang="en-US" sz="1000" dirty="0">
                          <a:latin typeface="Arial" panose="020B0604020202020204" pitchFamily="34" charset="0"/>
                          <a:cs typeface="Arial" panose="020B0604020202020204" pitchFamily="34" charset="0"/>
                        </a:rPr>
                      </a:br>
                      <a:r>
                        <a:rPr lang="en-US" sz="1000" dirty="0">
                          <a:latin typeface="Arial" panose="020B0604020202020204" pitchFamily="34" charset="0"/>
                          <a:cs typeface="Arial" panose="020B0604020202020204" pitchFamily="34" charset="0"/>
                        </a:rPr>
                        <a:t>(N=71)</a:t>
                      </a:r>
                    </a:p>
                  </a:txBody>
                  <a:tcPr marT="36000" anchor="ctr">
                    <a:solidFill>
                      <a:schemeClr val="tx2"/>
                    </a:solidFill>
                  </a:tcPr>
                </a:tc>
                <a:tc>
                  <a:txBody>
                    <a:bodyPr/>
                    <a:lstStyle/>
                    <a:p>
                      <a:pPr algn="ctr">
                        <a:lnSpc>
                          <a:spcPct val="90000"/>
                        </a:lnSpc>
                      </a:pPr>
                      <a:r>
                        <a:rPr lang="en-US" sz="1000" dirty="0">
                          <a:latin typeface="Arial" panose="020B0604020202020204" pitchFamily="34" charset="0"/>
                          <a:cs typeface="Arial" panose="020B0604020202020204" pitchFamily="34" charset="0"/>
                        </a:rPr>
                        <a:t>Abi</a:t>
                      </a:r>
                      <a:br>
                        <a:rPr lang="en-US" sz="1000" dirty="0">
                          <a:latin typeface="Arial" panose="020B0604020202020204" pitchFamily="34" charset="0"/>
                          <a:cs typeface="Arial" panose="020B0604020202020204" pitchFamily="34" charset="0"/>
                        </a:rPr>
                      </a:br>
                      <a:r>
                        <a:rPr lang="en-US" sz="1000" dirty="0">
                          <a:latin typeface="Arial" panose="020B0604020202020204" pitchFamily="34" charset="0"/>
                          <a:cs typeface="Arial" panose="020B0604020202020204" pitchFamily="34" charset="0"/>
                        </a:rPr>
                        <a:t>(N=71)</a:t>
                      </a:r>
                      <a:endParaRPr lang="en-US" sz="1000" dirty="0">
                        <a:solidFill>
                          <a:schemeClr val="bg1"/>
                        </a:solidFill>
                        <a:latin typeface="Arial" panose="020B0604020202020204" pitchFamily="34" charset="0"/>
                        <a:cs typeface="Arial" panose="020B0604020202020204" pitchFamily="34" charset="0"/>
                      </a:endParaRPr>
                    </a:p>
                  </a:txBody>
                  <a:tcPr marT="36000" anchor="ctr"/>
                </a:tc>
                <a:extLst>
                  <a:ext uri="{0D108BD9-81ED-4DB2-BD59-A6C34878D82A}">
                    <a16:rowId xmlns="" xmlns:a16="http://schemas.microsoft.com/office/drawing/2014/main" val="2665337196"/>
                  </a:ext>
                </a:extLst>
              </a:tr>
              <a:tr h="0">
                <a:tc>
                  <a:txBody>
                    <a:bodyPr/>
                    <a:lstStyle/>
                    <a:p>
                      <a:pPr>
                        <a:lnSpc>
                          <a:spcPct val="90000"/>
                        </a:lnSpc>
                      </a:pPr>
                      <a:r>
                        <a:rPr lang="en-US" sz="1000" b="1" dirty="0">
                          <a:latin typeface="Arial" panose="020B0604020202020204" pitchFamily="34" charset="0"/>
                          <a:cs typeface="Arial" panose="020B0604020202020204" pitchFamily="34" charset="0"/>
                        </a:rPr>
                        <a:t>Events, n (%)</a:t>
                      </a:r>
                    </a:p>
                  </a:txBody>
                  <a:tcPr marT="36000" anchor="ctr">
                    <a:lnB w="12700" cmpd="sng">
                      <a:noFill/>
                    </a:lnB>
                  </a:tcPr>
                </a:tc>
                <a:tc>
                  <a:txBody>
                    <a:bodyPr/>
                    <a:lstStyle/>
                    <a:p>
                      <a:pPr algn="ctr">
                        <a:lnSpc>
                          <a:spcPct val="90000"/>
                        </a:lnSpc>
                      </a:pPr>
                      <a:r>
                        <a:rPr lang="en-US" sz="1000" b="0" dirty="0">
                          <a:latin typeface="Arial" panose="020B0604020202020204" pitchFamily="34" charset="0"/>
                          <a:cs typeface="Arial" panose="020B0604020202020204" pitchFamily="34" charset="0"/>
                        </a:rPr>
                        <a:t>46 (65)</a:t>
                      </a:r>
                    </a:p>
                  </a:txBody>
                  <a:tcPr marT="36000" anchor="ctr">
                    <a:lnB w="12700" cmpd="sng">
                      <a:noFill/>
                    </a:lnB>
                  </a:tcPr>
                </a:tc>
                <a:tc>
                  <a:txBody>
                    <a:bodyPr/>
                    <a:lstStyle/>
                    <a:p>
                      <a:pPr algn="ctr">
                        <a:lnSpc>
                          <a:spcPct val="90000"/>
                        </a:lnSpc>
                      </a:pPr>
                      <a:r>
                        <a:rPr lang="en-US" sz="1000" b="0" dirty="0">
                          <a:latin typeface="Arial" panose="020B0604020202020204" pitchFamily="34" charset="0"/>
                          <a:cs typeface="Arial" panose="020B0604020202020204" pitchFamily="34" charset="0"/>
                        </a:rPr>
                        <a:t>54 (76)</a:t>
                      </a:r>
                    </a:p>
                  </a:txBody>
                  <a:tcPr marT="36000" anchor="ctr">
                    <a:lnB w="12700" cmpd="sng">
                      <a:noFill/>
                    </a:lnB>
                  </a:tcPr>
                </a:tc>
                <a:extLst>
                  <a:ext uri="{0D108BD9-81ED-4DB2-BD59-A6C34878D82A}">
                    <a16:rowId xmlns="" xmlns:a16="http://schemas.microsoft.com/office/drawing/2014/main" val="3233098540"/>
                  </a:ext>
                </a:extLst>
              </a:tr>
              <a:tr h="0">
                <a:tc>
                  <a:txBody>
                    <a:bodyPr/>
                    <a:lstStyle/>
                    <a:p>
                      <a:pPr>
                        <a:lnSpc>
                          <a:spcPct val="90000"/>
                        </a:lnSpc>
                      </a:pPr>
                      <a:endParaRPr lang="en-US" sz="1000" b="1" dirty="0">
                        <a:latin typeface="Arial" panose="020B0604020202020204" pitchFamily="34" charset="0"/>
                        <a:cs typeface="Arial" panose="020B0604020202020204" pitchFamily="34" charset="0"/>
                      </a:endParaRPr>
                    </a:p>
                  </a:txBody>
                  <a:tcPr marT="36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lnSpc>
                          <a:spcPct val="90000"/>
                        </a:lnSpc>
                      </a:pPr>
                      <a:r>
                        <a:rPr lang="en-US" sz="1000" b="1" dirty="0">
                          <a:latin typeface="Arial" panose="020B0604020202020204" pitchFamily="34" charset="0"/>
                          <a:cs typeface="Arial" panose="020B0604020202020204" pitchFamily="34" charset="0"/>
                        </a:rPr>
                        <a:t>HR </a:t>
                      </a:r>
                      <a:r>
                        <a:rPr lang="en-US" sz="1000" b="0" dirty="0">
                          <a:latin typeface="Arial" panose="020B0604020202020204" pitchFamily="34" charset="0"/>
                          <a:cs typeface="Arial" panose="020B0604020202020204" pitchFamily="34" charset="0"/>
                        </a:rPr>
                        <a:t>(95% CI)</a:t>
                      </a:r>
                      <a:r>
                        <a:rPr lang="en-US" sz="1000" b="1" dirty="0">
                          <a:latin typeface="Arial" panose="020B0604020202020204" pitchFamily="34" charset="0"/>
                          <a:cs typeface="Arial" panose="020B0604020202020204" pitchFamily="34" charset="0"/>
                        </a:rPr>
                        <a:t>: 0.65</a:t>
                      </a:r>
                      <a:r>
                        <a:rPr lang="en-US" sz="1000" dirty="0">
                          <a:latin typeface="Arial" panose="020B0604020202020204" pitchFamily="34" charset="0"/>
                          <a:cs typeface="Arial" panose="020B0604020202020204" pitchFamily="34" charset="0"/>
                        </a:rPr>
                        <a:t/>
                      </a:r>
                      <a:br>
                        <a:rPr lang="en-US" sz="1000" dirty="0">
                          <a:latin typeface="Arial" panose="020B0604020202020204" pitchFamily="34" charset="0"/>
                          <a:cs typeface="Arial" panose="020B0604020202020204" pitchFamily="34" charset="0"/>
                        </a:rPr>
                      </a:br>
                      <a:r>
                        <a:rPr lang="en-US" sz="1000" dirty="0">
                          <a:latin typeface="Arial" panose="020B0604020202020204" pitchFamily="34" charset="0"/>
                          <a:cs typeface="Arial" panose="020B0604020202020204" pitchFamily="34" charset="0"/>
                        </a:rPr>
                        <a:t>(0.44-0.97); p=0.034</a:t>
                      </a:r>
                    </a:p>
                  </a:txBody>
                  <a:tcPr marT="36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nSpc>
                          <a:spcPct val="90000"/>
                        </a:lnSpc>
                      </a:pPr>
                      <a:endParaRPr lang="en-US" sz="1000" dirty="0">
                        <a:latin typeface="Arial" panose="020B0604020202020204" pitchFamily="34" charset="0"/>
                        <a:cs typeface="Arial" panose="020B0604020202020204" pitchFamily="34" charset="0"/>
                      </a:endParaRPr>
                    </a:p>
                  </a:txBody>
                  <a:tcPr marT="36000" anchor="ctr"/>
                </a:tc>
                <a:extLst>
                  <a:ext uri="{0D108BD9-81ED-4DB2-BD59-A6C34878D82A}">
                    <a16:rowId xmlns="" xmlns:a16="http://schemas.microsoft.com/office/drawing/2014/main" val="3088031265"/>
                  </a:ext>
                </a:extLst>
              </a:tr>
            </a:tbl>
          </a:graphicData>
        </a:graphic>
      </p:graphicFrame>
      <p:sp>
        <p:nvSpPr>
          <p:cNvPr id="72" name="TextBox 71">
            <a:extLst>
              <a:ext uri="{FF2B5EF4-FFF2-40B4-BE49-F238E27FC236}">
                <a16:creationId xmlns="" xmlns:a16="http://schemas.microsoft.com/office/drawing/2014/main" id="{4DEEC035-3D61-1348-8E67-18AA596322AA}"/>
              </a:ext>
            </a:extLst>
          </p:cNvPr>
          <p:cNvSpPr txBox="1"/>
          <p:nvPr/>
        </p:nvSpPr>
        <p:spPr>
          <a:xfrm>
            <a:off x="2657508" y="3855223"/>
            <a:ext cx="276887"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3C74F"/>
                </a:solidFill>
                <a:effectLst/>
                <a:uLnTx/>
                <a:uFillTx/>
                <a:latin typeface="Arial" panose="020B0604020202020204"/>
                <a:ea typeface="+mn-ea"/>
                <a:cs typeface="+mn-cs"/>
              </a:rPr>
              <a:t>8.2</a:t>
            </a:r>
          </a:p>
        </p:txBody>
      </p:sp>
      <p:sp>
        <p:nvSpPr>
          <p:cNvPr id="73" name="TextBox 72">
            <a:extLst>
              <a:ext uri="{FF2B5EF4-FFF2-40B4-BE49-F238E27FC236}">
                <a16:creationId xmlns="" xmlns:a16="http://schemas.microsoft.com/office/drawing/2014/main" id="{D30EAE6C-3559-A249-944F-EE2464900539}"/>
              </a:ext>
            </a:extLst>
          </p:cNvPr>
          <p:cNvSpPr txBox="1"/>
          <p:nvPr/>
        </p:nvSpPr>
        <p:spPr>
          <a:xfrm>
            <a:off x="3527458" y="3858398"/>
            <a:ext cx="333342"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5D8298"/>
                </a:solidFill>
                <a:effectLst/>
                <a:uLnTx/>
                <a:uFillTx/>
                <a:latin typeface="Arial" panose="020B0604020202020204"/>
                <a:ea typeface="+mn-ea"/>
                <a:cs typeface="+mn-cs"/>
              </a:rPr>
              <a:t>13.8</a:t>
            </a:r>
          </a:p>
        </p:txBody>
      </p:sp>
      <p:sp>
        <p:nvSpPr>
          <p:cNvPr id="23" name="Line 90">
            <a:extLst>
              <a:ext uri="{FF2B5EF4-FFF2-40B4-BE49-F238E27FC236}">
                <a16:creationId xmlns="" xmlns:a16="http://schemas.microsoft.com/office/drawing/2014/main" id="{7357DC40-2858-6F46-9A4A-3F21954EDDDA}"/>
              </a:ext>
            </a:extLst>
          </p:cNvPr>
          <p:cNvSpPr>
            <a:spLocks noChangeShapeType="1"/>
          </p:cNvSpPr>
          <p:nvPr/>
        </p:nvSpPr>
        <p:spPr bwMode="auto">
          <a:xfrm flipH="1">
            <a:off x="1267953" y="4738265"/>
            <a:ext cx="58375"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4" name="Line 96">
            <a:extLst>
              <a:ext uri="{FF2B5EF4-FFF2-40B4-BE49-F238E27FC236}">
                <a16:creationId xmlns="" xmlns:a16="http://schemas.microsoft.com/office/drawing/2014/main" id="{4571B6B1-C2AD-1B44-8CE9-8F3F61F69A5D}"/>
              </a:ext>
            </a:extLst>
          </p:cNvPr>
          <p:cNvSpPr>
            <a:spLocks noChangeShapeType="1"/>
          </p:cNvSpPr>
          <p:nvPr/>
        </p:nvSpPr>
        <p:spPr bwMode="auto">
          <a:xfrm>
            <a:off x="1775520" y="5171958"/>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7" name="TextBox 26">
            <a:extLst>
              <a:ext uri="{FF2B5EF4-FFF2-40B4-BE49-F238E27FC236}">
                <a16:creationId xmlns="" xmlns:a16="http://schemas.microsoft.com/office/drawing/2014/main" id="{25176CE2-B506-4F45-9F7F-D48F88B00992}"/>
              </a:ext>
            </a:extLst>
          </p:cNvPr>
          <p:cNvSpPr txBox="1"/>
          <p:nvPr/>
        </p:nvSpPr>
        <p:spPr>
          <a:xfrm>
            <a:off x="927133" y="4645798"/>
            <a:ext cx="312475" cy="18466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0.2</a:t>
            </a:r>
          </a:p>
        </p:txBody>
      </p:sp>
      <p:sp>
        <p:nvSpPr>
          <p:cNvPr id="29" name="TextBox 28">
            <a:extLst>
              <a:ext uri="{FF2B5EF4-FFF2-40B4-BE49-F238E27FC236}">
                <a16:creationId xmlns="" xmlns:a16="http://schemas.microsoft.com/office/drawing/2014/main" id="{B303A639-4758-FB41-B69D-839E4BF75D2D}"/>
              </a:ext>
            </a:extLst>
          </p:cNvPr>
          <p:cNvSpPr txBox="1"/>
          <p:nvPr/>
        </p:nvSpPr>
        <p:spPr>
          <a:xfrm>
            <a:off x="927133" y="4210823"/>
            <a:ext cx="312475" cy="18466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0.4</a:t>
            </a:r>
          </a:p>
        </p:txBody>
      </p:sp>
      <p:sp>
        <p:nvSpPr>
          <p:cNvPr id="42" name="TextBox 41">
            <a:extLst>
              <a:ext uri="{FF2B5EF4-FFF2-40B4-BE49-F238E27FC236}">
                <a16:creationId xmlns="" xmlns:a16="http://schemas.microsoft.com/office/drawing/2014/main" id="{8F104D22-8CFB-BA4E-ABB0-1AFFEDD9EBCF}"/>
              </a:ext>
            </a:extLst>
          </p:cNvPr>
          <p:cNvSpPr txBox="1"/>
          <p:nvPr/>
        </p:nvSpPr>
        <p:spPr>
          <a:xfrm>
            <a:off x="927133" y="5080773"/>
            <a:ext cx="312475" cy="18466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0.0</a:t>
            </a:r>
          </a:p>
        </p:txBody>
      </p:sp>
      <p:sp>
        <p:nvSpPr>
          <p:cNvPr id="48" name="Line 90">
            <a:extLst>
              <a:ext uri="{FF2B5EF4-FFF2-40B4-BE49-F238E27FC236}">
                <a16:creationId xmlns="" xmlns:a16="http://schemas.microsoft.com/office/drawing/2014/main" id="{44E271D3-4FFC-6F41-BE9F-ABF563F3D9B1}"/>
              </a:ext>
            </a:extLst>
          </p:cNvPr>
          <p:cNvSpPr>
            <a:spLocks noChangeShapeType="1"/>
          </p:cNvSpPr>
          <p:nvPr/>
        </p:nvSpPr>
        <p:spPr bwMode="auto">
          <a:xfrm flipH="1">
            <a:off x="1267953" y="4303290"/>
            <a:ext cx="58375"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9" name="TextBox 48">
            <a:extLst>
              <a:ext uri="{FF2B5EF4-FFF2-40B4-BE49-F238E27FC236}">
                <a16:creationId xmlns="" xmlns:a16="http://schemas.microsoft.com/office/drawing/2014/main" id="{74A9B450-1001-B247-898B-E24EDAF32FC4}"/>
              </a:ext>
            </a:extLst>
          </p:cNvPr>
          <p:cNvSpPr txBox="1"/>
          <p:nvPr/>
        </p:nvSpPr>
        <p:spPr>
          <a:xfrm>
            <a:off x="1619283" y="5249048"/>
            <a:ext cx="31247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3</a:t>
            </a:r>
          </a:p>
        </p:txBody>
      </p:sp>
      <p:sp>
        <p:nvSpPr>
          <p:cNvPr id="50" name="Line 96">
            <a:extLst>
              <a:ext uri="{FF2B5EF4-FFF2-40B4-BE49-F238E27FC236}">
                <a16:creationId xmlns="" xmlns:a16="http://schemas.microsoft.com/office/drawing/2014/main" id="{C9CE52D5-4971-914B-926F-2E91496B6578}"/>
              </a:ext>
            </a:extLst>
          </p:cNvPr>
          <p:cNvSpPr>
            <a:spLocks noChangeShapeType="1"/>
          </p:cNvSpPr>
          <p:nvPr/>
        </p:nvSpPr>
        <p:spPr bwMode="auto">
          <a:xfrm>
            <a:off x="2242245" y="5171958"/>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1" name="TextBox 50">
            <a:extLst>
              <a:ext uri="{FF2B5EF4-FFF2-40B4-BE49-F238E27FC236}">
                <a16:creationId xmlns="" xmlns:a16="http://schemas.microsoft.com/office/drawing/2014/main" id="{0D1D3BCE-64E0-C540-85AC-2CE3A043601C}"/>
              </a:ext>
            </a:extLst>
          </p:cNvPr>
          <p:cNvSpPr txBox="1"/>
          <p:nvPr/>
        </p:nvSpPr>
        <p:spPr>
          <a:xfrm>
            <a:off x="2086008" y="5249048"/>
            <a:ext cx="31247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6</a:t>
            </a:r>
          </a:p>
        </p:txBody>
      </p:sp>
      <p:sp>
        <p:nvSpPr>
          <p:cNvPr id="52" name="Line 96">
            <a:extLst>
              <a:ext uri="{FF2B5EF4-FFF2-40B4-BE49-F238E27FC236}">
                <a16:creationId xmlns="" xmlns:a16="http://schemas.microsoft.com/office/drawing/2014/main" id="{B51620F7-2195-1447-92FF-EC3591B6F868}"/>
              </a:ext>
            </a:extLst>
          </p:cNvPr>
          <p:cNvSpPr>
            <a:spLocks noChangeShapeType="1"/>
          </p:cNvSpPr>
          <p:nvPr/>
        </p:nvSpPr>
        <p:spPr bwMode="auto">
          <a:xfrm>
            <a:off x="2699445" y="5171958"/>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3" name="TextBox 52">
            <a:extLst>
              <a:ext uri="{FF2B5EF4-FFF2-40B4-BE49-F238E27FC236}">
                <a16:creationId xmlns="" xmlns:a16="http://schemas.microsoft.com/office/drawing/2014/main" id="{5E4A438E-38B2-1C4A-BDD1-483842EE9E5D}"/>
              </a:ext>
            </a:extLst>
          </p:cNvPr>
          <p:cNvSpPr txBox="1"/>
          <p:nvPr/>
        </p:nvSpPr>
        <p:spPr>
          <a:xfrm>
            <a:off x="2543208" y="5249048"/>
            <a:ext cx="31247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9</a:t>
            </a:r>
          </a:p>
        </p:txBody>
      </p:sp>
      <p:sp>
        <p:nvSpPr>
          <p:cNvPr id="54" name="Line 96">
            <a:extLst>
              <a:ext uri="{FF2B5EF4-FFF2-40B4-BE49-F238E27FC236}">
                <a16:creationId xmlns="" xmlns:a16="http://schemas.microsoft.com/office/drawing/2014/main" id="{2EE7FC15-8A32-8549-A54C-691403E1C072}"/>
              </a:ext>
            </a:extLst>
          </p:cNvPr>
          <p:cNvSpPr>
            <a:spLocks noChangeShapeType="1"/>
          </p:cNvSpPr>
          <p:nvPr/>
        </p:nvSpPr>
        <p:spPr bwMode="auto">
          <a:xfrm>
            <a:off x="3156645" y="5171958"/>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5" name="TextBox 54">
            <a:extLst>
              <a:ext uri="{FF2B5EF4-FFF2-40B4-BE49-F238E27FC236}">
                <a16:creationId xmlns="" xmlns:a16="http://schemas.microsoft.com/office/drawing/2014/main" id="{AD90BF7E-B43C-6141-8E68-6BF38780D3F2}"/>
              </a:ext>
            </a:extLst>
          </p:cNvPr>
          <p:cNvSpPr txBox="1"/>
          <p:nvPr/>
        </p:nvSpPr>
        <p:spPr>
          <a:xfrm>
            <a:off x="3000408" y="5249048"/>
            <a:ext cx="31247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12</a:t>
            </a:r>
          </a:p>
        </p:txBody>
      </p:sp>
      <p:sp>
        <p:nvSpPr>
          <p:cNvPr id="56" name="Line 96">
            <a:extLst>
              <a:ext uri="{FF2B5EF4-FFF2-40B4-BE49-F238E27FC236}">
                <a16:creationId xmlns="" xmlns:a16="http://schemas.microsoft.com/office/drawing/2014/main" id="{A6CA1D45-575B-D341-BE02-25188753E78E}"/>
              </a:ext>
            </a:extLst>
          </p:cNvPr>
          <p:cNvSpPr>
            <a:spLocks noChangeShapeType="1"/>
          </p:cNvSpPr>
          <p:nvPr/>
        </p:nvSpPr>
        <p:spPr bwMode="auto">
          <a:xfrm>
            <a:off x="3613845" y="5171958"/>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7" name="TextBox 56">
            <a:extLst>
              <a:ext uri="{FF2B5EF4-FFF2-40B4-BE49-F238E27FC236}">
                <a16:creationId xmlns="" xmlns:a16="http://schemas.microsoft.com/office/drawing/2014/main" id="{087BE74B-F5B3-4845-BE06-617C0831FB28}"/>
              </a:ext>
            </a:extLst>
          </p:cNvPr>
          <p:cNvSpPr txBox="1"/>
          <p:nvPr/>
        </p:nvSpPr>
        <p:spPr>
          <a:xfrm>
            <a:off x="3457608" y="5249048"/>
            <a:ext cx="31247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15</a:t>
            </a:r>
          </a:p>
        </p:txBody>
      </p:sp>
      <p:sp>
        <p:nvSpPr>
          <p:cNvPr id="58" name="Line 96">
            <a:extLst>
              <a:ext uri="{FF2B5EF4-FFF2-40B4-BE49-F238E27FC236}">
                <a16:creationId xmlns="" xmlns:a16="http://schemas.microsoft.com/office/drawing/2014/main" id="{10379B3A-5689-684B-8BC2-619D236645BC}"/>
              </a:ext>
            </a:extLst>
          </p:cNvPr>
          <p:cNvSpPr>
            <a:spLocks noChangeShapeType="1"/>
          </p:cNvSpPr>
          <p:nvPr/>
        </p:nvSpPr>
        <p:spPr bwMode="auto">
          <a:xfrm>
            <a:off x="4067870" y="5171958"/>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9" name="TextBox 58">
            <a:extLst>
              <a:ext uri="{FF2B5EF4-FFF2-40B4-BE49-F238E27FC236}">
                <a16:creationId xmlns="" xmlns:a16="http://schemas.microsoft.com/office/drawing/2014/main" id="{F5199359-9846-4D41-BA60-3BBFA70E73F5}"/>
              </a:ext>
            </a:extLst>
          </p:cNvPr>
          <p:cNvSpPr txBox="1"/>
          <p:nvPr/>
        </p:nvSpPr>
        <p:spPr>
          <a:xfrm>
            <a:off x="3911633" y="5249048"/>
            <a:ext cx="31247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18</a:t>
            </a:r>
          </a:p>
        </p:txBody>
      </p:sp>
      <p:sp>
        <p:nvSpPr>
          <p:cNvPr id="60" name="Line 96">
            <a:extLst>
              <a:ext uri="{FF2B5EF4-FFF2-40B4-BE49-F238E27FC236}">
                <a16:creationId xmlns="" xmlns:a16="http://schemas.microsoft.com/office/drawing/2014/main" id="{02CD4240-0876-3444-AD03-A4338B92891F}"/>
              </a:ext>
            </a:extLst>
          </p:cNvPr>
          <p:cNvSpPr>
            <a:spLocks noChangeShapeType="1"/>
          </p:cNvSpPr>
          <p:nvPr/>
        </p:nvSpPr>
        <p:spPr bwMode="auto">
          <a:xfrm>
            <a:off x="4525070" y="5171958"/>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1" name="TextBox 60">
            <a:extLst>
              <a:ext uri="{FF2B5EF4-FFF2-40B4-BE49-F238E27FC236}">
                <a16:creationId xmlns="" xmlns:a16="http://schemas.microsoft.com/office/drawing/2014/main" id="{3CD3F237-B8E5-CE4C-9173-377CA95183A3}"/>
              </a:ext>
            </a:extLst>
          </p:cNvPr>
          <p:cNvSpPr txBox="1"/>
          <p:nvPr/>
        </p:nvSpPr>
        <p:spPr>
          <a:xfrm>
            <a:off x="4368833" y="5249048"/>
            <a:ext cx="31247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21</a:t>
            </a:r>
          </a:p>
        </p:txBody>
      </p:sp>
      <p:sp>
        <p:nvSpPr>
          <p:cNvPr id="68" name="Line 96">
            <a:extLst>
              <a:ext uri="{FF2B5EF4-FFF2-40B4-BE49-F238E27FC236}">
                <a16:creationId xmlns="" xmlns:a16="http://schemas.microsoft.com/office/drawing/2014/main" id="{15582388-CF6F-6F4B-8037-BFD28E23EF56}"/>
              </a:ext>
            </a:extLst>
          </p:cNvPr>
          <p:cNvSpPr>
            <a:spLocks noChangeShapeType="1"/>
          </p:cNvSpPr>
          <p:nvPr/>
        </p:nvSpPr>
        <p:spPr bwMode="auto">
          <a:xfrm>
            <a:off x="1326328" y="5171958"/>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9" name="TextBox 68">
            <a:extLst>
              <a:ext uri="{FF2B5EF4-FFF2-40B4-BE49-F238E27FC236}">
                <a16:creationId xmlns="" xmlns:a16="http://schemas.microsoft.com/office/drawing/2014/main" id="{C586C610-42B9-834D-AEB8-601CF711C9CB}"/>
              </a:ext>
            </a:extLst>
          </p:cNvPr>
          <p:cNvSpPr txBox="1"/>
          <p:nvPr/>
        </p:nvSpPr>
        <p:spPr>
          <a:xfrm>
            <a:off x="1171608" y="5249048"/>
            <a:ext cx="31247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0</a:t>
            </a:r>
          </a:p>
        </p:txBody>
      </p:sp>
      <p:sp>
        <p:nvSpPr>
          <p:cNvPr id="70" name="TextBox 69">
            <a:extLst>
              <a:ext uri="{FF2B5EF4-FFF2-40B4-BE49-F238E27FC236}">
                <a16:creationId xmlns="" xmlns:a16="http://schemas.microsoft.com/office/drawing/2014/main" id="{9A393846-6CCF-F648-8FDF-7355B589231F}"/>
              </a:ext>
            </a:extLst>
          </p:cNvPr>
          <p:cNvSpPr txBox="1"/>
          <p:nvPr/>
        </p:nvSpPr>
        <p:spPr>
          <a:xfrm>
            <a:off x="2809908" y="4782323"/>
            <a:ext cx="452901"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panose="020B0604020202020204"/>
                <a:ea typeface="+mn-ea"/>
                <a:cs typeface="+mn-cs"/>
              </a:rPr>
              <a:t>∆=5.6</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 xmlns:a16="http://schemas.microsoft.com/office/drawing/2014/main" id="{43627C6E-832B-4F0E-B48F-C89A19E08EBD}"/>
              </a:ext>
            </a:extLst>
          </p:cNvPr>
          <p:cNvSpPr>
            <a:spLocks noGrp="1"/>
          </p:cNvSpPr>
          <p:nvPr>
            <p:ph type="body" idx="1"/>
          </p:nvPr>
        </p:nvSpPr>
        <p:spPr>
          <a:xfrm>
            <a:off x="649349" y="857452"/>
            <a:ext cx="10972800" cy="702470"/>
          </a:xfrm>
        </p:spPr>
        <p:txBody>
          <a:bodyPr/>
          <a:lstStyle/>
          <a:p>
            <a:r>
              <a:rPr kumimoji="0" lang="en-GB" sz="2000" b="1" i="0" u="none" strike="noStrike" kern="1200" spc="0" normalizeH="0" noProof="0" dirty="0">
                <a:ln>
                  <a:noFill/>
                </a:ln>
                <a:effectLst/>
                <a:uLnTx/>
                <a:uFillTx/>
                <a:latin typeface="Arial" panose="020B0604020202020204" pitchFamily="34" charset="0"/>
                <a:ea typeface="+mj-ea"/>
                <a:cs typeface="Arial" panose="020B0604020202020204" pitchFamily="34" charset="0"/>
              </a:rPr>
              <a:t>a global, randomised, double-blind phase 3 trial</a:t>
            </a:r>
            <a:endParaRPr lang="en-GB" dirty="0"/>
          </a:p>
        </p:txBody>
      </p:sp>
      <p:sp>
        <p:nvSpPr>
          <p:cNvPr id="11" name="Content Placeholder 10">
            <a:extLst>
              <a:ext uri="{FF2B5EF4-FFF2-40B4-BE49-F238E27FC236}">
                <a16:creationId xmlns="" xmlns:a16="http://schemas.microsoft.com/office/drawing/2014/main" id="{4052FBA5-1628-EB40-AA28-739F69FB1B30}"/>
              </a:ext>
            </a:extLst>
          </p:cNvPr>
          <p:cNvSpPr>
            <a:spLocks noGrp="1"/>
          </p:cNvSpPr>
          <p:nvPr>
            <p:ph sz="quarter" idx="12"/>
          </p:nvPr>
        </p:nvSpPr>
        <p:spPr>
          <a:xfrm>
            <a:off x="638402" y="6150043"/>
            <a:ext cx="10963200" cy="707957"/>
          </a:xfrm>
        </p:spPr>
        <p:txBody>
          <a:bodyPr/>
          <a:lstStyle/>
          <a:p>
            <a:pPr marL="0" indent="0">
              <a:spcBef>
                <a:spcPts val="200"/>
              </a:spcBef>
              <a:buNone/>
            </a:pPr>
            <a:r>
              <a:rPr lang="en-GB" sz="900" dirty="0">
                <a:solidFill>
                  <a:schemeClr val="tx2"/>
                </a:solidFill>
              </a:rPr>
              <a:t>ADT, androgen-deprivation therapy; BICR, blinded independent central review; </a:t>
            </a:r>
            <a:r>
              <a:rPr lang="en-GB" altLang="en-US" sz="900" dirty="0">
                <a:solidFill>
                  <a:schemeClr val="tx2"/>
                </a:solidFill>
              </a:rPr>
              <a:t>BID, twice daily; </a:t>
            </a:r>
            <a:r>
              <a:rPr lang="en-GB" sz="900" dirty="0">
                <a:solidFill>
                  <a:schemeClr val="tx2"/>
                </a:solidFill>
              </a:rPr>
              <a:t>ECOG PS, Eastern Cooperative Oncology Group performance status; </a:t>
            </a:r>
            <a:r>
              <a:rPr lang="en-GB" sz="900" dirty="0"/>
              <a:t>HRR, homologous recombination repair; </a:t>
            </a:r>
            <a:br>
              <a:rPr lang="en-GB" sz="900" dirty="0"/>
            </a:br>
            <a:r>
              <a:rPr lang="en-GB" sz="900" dirty="0">
                <a:solidFill>
                  <a:schemeClr val="tx2"/>
                </a:solidFill>
              </a:rPr>
              <a:t>mCRPC, metastatic castration-resistant prostate cancer; mCSPC, metastatic castration-sensitive prostate cancer; NHA, novel hormonal agents; ORR, objective response rate; OS, overall survival; </a:t>
            </a:r>
            <a:br>
              <a:rPr lang="en-GB" sz="900" dirty="0">
                <a:solidFill>
                  <a:schemeClr val="tx2"/>
                </a:solidFill>
              </a:rPr>
            </a:br>
            <a:r>
              <a:rPr lang="en-GB" sz="900" dirty="0">
                <a:solidFill>
                  <a:schemeClr val="tx2"/>
                </a:solidFill>
              </a:rPr>
              <a:t>PFS2, time to second progression; QD, per day; rPFS, radiographic progression-free survival; TFST, time to first subsequent therapy or death; TTPP, time to pain progression</a:t>
            </a:r>
          </a:p>
          <a:p>
            <a:pPr marL="0" indent="0">
              <a:spcBef>
                <a:spcPts val="200"/>
              </a:spcBef>
              <a:buNone/>
            </a:pPr>
            <a:r>
              <a:rPr lang="en-GB" sz="900" dirty="0">
                <a:solidFill>
                  <a:schemeClr val="tx2"/>
                </a:solidFill>
              </a:rPr>
              <a:t>Clarke NW, et al. J Clin Oncol. 2019;37 Suppl: TPS340; NCT03732820; Saad F, et al. J Clin Oncol. 2022;40 Suppl: Abstract 11 (</a:t>
            </a:r>
            <a:r>
              <a:rPr lang="it-IT" sz="900" dirty="0"/>
              <a:t>ASCO GU 2022 oral presentation) </a:t>
            </a:r>
            <a:endParaRPr lang="en-GB" sz="900" dirty="0">
              <a:solidFill>
                <a:schemeClr val="tx2"/>
              </a:solidFill>
            </a:endParaRPr>
          </a:p>
        </p:txBody>
      </p:sp>
      <p:sp>
        <p:nvSpPr>
          <p:cNvPr id="2" name="Title 1">
            <a:extLst>
              <a:ext uri="{FF2B5EF4-FFF2-40B4-BE49-F238E27FC236}">
                <a16:creationId xmlns="" xmlns:a16="http://schemas.microsoft.com/office/drawing/2014/main" id="{4A55753A-DEDB-9847-BA4B-46E894B12500}"/>
              </a:ext>
            </a:extLst>
          </p:cNvPr>
          <p:cNvSpPr>
            <a:spLocks noGrp="1"/>
          </p:cNvSpPr>
          <p:nvPr>
            <p:ph type="title"/>
          </p:nvPr>
        </p:nvSpPr>
        <p:spPr/>
        <p:txBody>
          <a:bodyPr/>
          <a:lstStyle/>
          <a:p>
            <a:r>
              <a:rPr lang="en-GB" dirty="0"/>
              <a:t>PRO</a:t>
            </a:r>
            <a:r>
              <a:rPr lang="en-GB" cap="none" dirty="0"/>
              <a:t>pel</a:t>
            </a:r>
            <a:r>
              <a:rPr lang="en-GB" dirty="0"/>
              <a:t> Study Design</a:t>
            </a:r>
          </a:p>
        </p:txBody>
      </p:sp>
      <p:sp>
        <p:nvSpPr>
          <p:cNvPr id="15" name="Slide Number Placeholder 14">
            <a:extLst>
              <a:ext uri="{FF2B5EF4-FFF2-40B4-BE49-F238E27FC236}">
                <a16:creationId xmlns="" xmlns:a16="http://schemas.microsoft.com/office/drawing/2014/main" id="{56CD6C41-CA97-BD46-9554-26AEE9AD6B0A}"/>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E43C0F-8A7B-3A4B-9DB5-B3472E36E833}" type="slidenum">
              <a:rPr kumimoji="0" lang="en-GB" sz="1100" b="0" i="0" u="none" strike="noStrike" kern="1200" cap="none" spc="0" normalizeH="0" baseline="0" noProof="0" smtClean="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GB" sz="1100" b="0" i="0" u="none" strike="noStrike" kern="1200" cap="none" spc="0" normalizeH="0" baseline="0" noProof="0" dirty="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endParaRPr>
          </a:p>
        </p:txBody>
      </p:sp>
      <p:sp>
        <p:nvSpPr>
          <p:cNvPr id="7" name="TextBox 6">
            <a:extLst>
              <a:ext uri="{FF2B5EF4-FFF2-40B4-BE49-F238E27FC236}">
                <a16:creationId xmlns="" xmlns:a16="http://schemas.microsoft.com/office/drawing/2014/main" id="{618C4617-A95F-4D45-A2F6-A7AA723845FB}"/>
              </a:ext>
            </a:extLst>
          </p:cNvPr>
          <p:cNvSpPr txBox="1"/>
          <p:nvPr/>
        </p:nvSpPr>
        <p:spPr>
          <a:xfrm>
            <a:off x="9418022" y="4746630"/>
            <a:ext cx="1422825" cy="338554"/>
          </a:xfrm>
          <a:prstGeom prst="rect">
            <a:avLst/>
          </a:prstGeom>
          <a:noFill/>
        </p:spPr>
        <p:txBody>
          <a:bodyPr wrap="none" l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5D8298"/>
                </a:solidFill>
                <a:effectLst/>
                <a:uLnTx/>
                <a:uFillTx/>
                <a:latin typeface="Arial" panose="020B0604020202020204" pitchFamily="34" charset="0"/>
                <a:ea typeface="Aileron" charset="0"/>
                <a:cs typeface="Arial" panose="020B0604020202020204" pitchFamily="34" charset="0"/>
              </a:rPr>
              <a:t>NCT</a:t>
            </a:r>
            <a:r>
              <a:rPr kumimoji="0" lang="en-GB" sz="1600" b="1" i="0" u="none" strike="noStrike" kern="1200" cap="none" spc="0" normalizeH="0" baseline="0" noProof="0" dirty="0">
                <a:ln>
                  <a:noFill/>
                </a:ln>
                <a:solidFill>
                  <a:srgbClr val="5D8298"/>
                </a:solidFill>
                <a:effectLst/>
                <a:uLnTx/>
                <a:uFillTx/>
                <a:latin typeface="Arial" panose="020B0604020202020204" pitchFamily="34" charset="0"/>
                <a:ea typeface="+mn-ea"/>
                <a:cs typeface="Arial" panose="020B0604020202020204" pitchFamily="34" charset="0"/>
              </a:rPr>
              <a:t>03732820</a:t>
            </a:r>
            <a:endParaRPr kumimoji="0" lang="en-GB" sz="1600" b="1" i="0" u="none" strike="noStrike" kern="1200" cap="none" spc="0" normalizeH="0" baseline="0" noProof="0" dirty="0">
              <a:ln>
                <a:noFill/>
              </a:ln>
              <a:solidFill>
                <a:srgbClr val="5D8298"/>
              </a:solidFill>
              <a:effectLst/>
              <a:uLnTx/>
              <a:uFillTx/>
              <a:latin typeface="Arial" panose="020B0604020202020204" pitchFamily="34" charset="0"/>
              <a:ea typeface="Aileron" charset="0"/>
              <a:cs typeface="Arial" panose="020B0604020202020204" pitchFamily="34" charset="0"/>
            </a:endParaRPr>
          </a:p>
        </p:txBody>
      </p:sp>
      <p:sp>
        <p:nvSpPr>
          <p:cNvPr id="18" name="Rounded Rectangle 12">
            <a:extLst>
              <a:ext uri="{FF2B5EF4-FFF2-40B4-BE49-F238E27FC236}">
                <a16:creationId xmlns="" xmlns:a16="http://schemas.microsoft.com/office/drawing/2014/main" id="{035D0546-5F82-5B44-824A-1E7243CE7970}"/>
              </a:ext>
            </a:extLst>
          </p:cNvPr>
          <p:cNvSpPr/>
          <p:nvPr/>
        </p:nvSpPr>
        <p:spPr>
          <a:xfrm>
            <a:off x="6088095" y="1922028"/>
            <a:ext cx="2217028" cy="1234451"/>
          </a:xfrm>
          <a:prstGeom prst="roundRect">
            <a:avLst>
              <a:gd name="adj" fmla="val 12540"/>
            </a:avLst>
          </a:prstGeom>
          <a:solidFill>
            <a:schemeClr val="accent1"/>
          </a:solidFill>
          <a:ln w="28575">
            <a:noFill/>
          </a:ln>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lIns="0" tIns="45718" rIns="0" bIns="45718" anchor="ctr"/>
          <a:lstStyle/>
          <a:p>
            <a:pPr marL="0" marR="0" lvl="0" indent="0" algn="ctr" defTabSz="457200" rtl="0" eaLnBrk="1" fontAlgn="base" latinLnBrk="0" hangingPunct="1">
              <a:spcBef>
                <a:spcPts val="600"/>
              </a:spcBef>
              <a:spcAft>
                <a:spcPct val="0"/>
              </a:spcAft>
              <a:buClrTx/>
              <a:buSzTx/>
              <a:buFontTx/>
              <a:buNone/>
              <a:tabLst/>
              <a:defRPr/>
            </a:pPr>
            <a:r>
              <a:rPr kumimoji="0" lang="en-GB" sz="13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Olaparib </a:t>
            </a:r>
            <a:br>
              <a:rPr kumimoji="0" lang="en-GB" sz="13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GB" sz="13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300 mg </a:t>
            </a:r>
            <a:r>
              <a:rPr kumimoji="0" lang="en-GB" sz="13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BID</a:t>
            </a:r>
            <a:r>
              <a:rPr kumimoji="0" lang="en-GB" sz="1300" b="1" i="0" u="none" strike="noStrike" kern="1200" cap="none" spc="0" normalizeH="0" baseline="30000" noProof="0" dirty="0" err="1">
                <a:ln>
                  <a:noFill/>
                </a:ln>
                <a:solidFill>
                  <a:srgbClr val="FFFFFF"/>
                </a:solidFill>
                <a:effectLst/>
                <a:uLnTx/>
                <a:uFillTx/>
                <a:latin typeface="Arial" panose="020B0604020202020204" pitchFamily="34" charset="0"/>
                <a:ea typeface="+mn-ea"/>
                <a:cs typeface="Arial" panose="020B0604020202020204" pitchFamily="34" charset="0"/>
              </a:rPr>
              <a:t>a</a:t>
            </a:r>
            <a:r>
              <a:rPr kumimoji="0" lang="en-GB" sz="13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br>
              <a:rPr kumimoji="0" lang="en-GB" sz="13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GB" sz="13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abiraterone 1,000 mg </a:t>
            </a:r>
            <a:r>
              <a:rPr kumimoji="0" lang="en-GB" sz="13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Qd</a:t>
            </a:r>
            <a:r>
              <a:rPr kumimoji="0" lang="en-GB" sz="1300" b="1" i="0" u="none" strike="noStrike" kern="1200" cap="none" spc="0" normalizeH="0" baseline="30000" noProof="0" dirty="0" err="1">
                <a:ln>
                  <a:noFill/>
                </a:ln>
                <a:solidFill>
                  <a:srgbClr val="FFFFFF"/>
                </a:solidFill>
                <a:effectLst/>
                <a:uLnTx/>
                <a:uFillTx/>
                <a:latin typeface="Arial" panose="020B0604020202020204" pitchFamily="34" charset="0"/>
                <a:ea typeface="+mn-ea"/>
                <a:cs typeface="Arial" panose="020B0604020202020204" pitchFamily="34" charset="0"/>
              </a:rPr>
              <a:t>b</a:t>
            </a:r>
            <a:r>
              <a:rPr kumimoji="0" lang="en-GB" sz="1300" b="1" i="0" u="none" strike="noStrike" kern="1200" cap="none" spc="0" normalizeH="0" baseline="3000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GB" sz="13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r>
            <a:br>
              <a:rPr kumimoji="0" lang="en-GB" sz="13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GB" sz="13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(n=399)</a:t>
            </a:r>
          </a:p>
          <a:p>
            <a:pPr algn="ctr" defTabSz="457200" fontAlgn="base">
              <a:spcBef>
                <a:spcPts val="600"/>
              </a:spcBef>
              <a:spcAft>
                <a:spcPct val="0"/>
              </a:spcAft>
              <a:defRPr/>
            </a:pPr>
            <a:r>
              <a:rPr lang="en-US" sz="900" b="1" i="1" dirty="0">
                <a:solidFill>
                  <a:schemeClr val="bg1"/>
                </a:solidFill>
                <a:latin typeface="Arial" panose="020B0604020202020204" pitchFamily="34" charset="0"/>
                <a:cs typeface="Arial" panose="020B0604020202020204" pitchFamily="34" charset="0"/>
              </a:rPr>
              <a:t>Full dose of abiraterone </a:t>
            </a:r>
          </a:p>
          <a:p>
            <a:pPr algn="ctr" defTabSz="457200" fontAlgn="base">
              <a:lnSpc>
                <a:spcPct val="90000"/>
              </a:lnSpc>
              <a:spcBef>
                <a:spcPct val="0"/>
              </a:spcBef>
              <a:spcAft>
                <a:spcPct val="0"/>
              </a:spcAft>
              <a:defRPr/>
            </a:pPr>
            <a:r>
              <a:rPr lang="en-US" sz="900" b="1" i="1" dirty="0">
                <a:solidFill>
                  <a:schemeClr val="bg1"/>
                </a:solidFill>
                <a:latin typeface="Arial" panose="020B0604020202020204" pitchFamily="34" charset="0"/>
                <a:cs typeface="Arial" panose="020B0604020202020204" pitchFamily="34" charset="0"/>
              </a:rPr>
              <a:t>and </a:t>
            </a:r>
            <a:r>
              <a:rPr lang="en-US" sz="900" b="1" i="1" dirty="0" err="1">
                <a:solidFill>
                  <a:schemeClr val="bg1"/>
                </a:solidFill>
                <a:latin typeface="Arial" panose="020B0604020202020204" pitchFamily="34" charset="0"/>
                <a:cs typeface="Arial" panose="020B0604020202020204" pitchFamily="34" charset="0"/>
              </a:rPr>
              <a:t>olaparib</a:t>
            </a:r>
            <a:r>
              <a:rPr lang="en-US" sz="900" b="1" i="1" dirty="0">
                <a:solidFill>
                  <a:schemeClr val="bg1"/>
                </a:solidFill>
                <a:latin typeface="Arial" panose="020B0604020202020204" pitchFamily="34" charset="0"/>
                <a:cs typeface="Arial" panose="020B0604020202020204" pitchFamily="34" charset="0"/>
              </a:rPr>
              <a:t> used</a:t>
            </a:r>
            <a:endParaRPr lang="en-GB" sz="900" b="1" i="1" dirty="0">
              <a:solidFill>
                <a:schemeClr val="bg1"/>
              </a:solidFill>
              <a:latin typeface="Arial" panose="020B0604020202020204" pitchFamily="34" charset="0"/>
              <a:cs typeface="Arial" panose="020B0604020202020204" pitchFamily="34" charset="0"/>
            </a:endParaRPr>
          </a:p>
        </p:txBody>
      </p:sp>
      <p:sp>
        <p:nvSpPr>
          <p:cNvPr id="41" name="Line 5">
            <a:extLst>
              <a:ext uri="{FF2B5EF4-FFF2-40B4-BE49-F238E27FC236}">
                <a16:creationId xmlns="" xmlns:a16="http://schemas.microsoft.com/office/drawing/2014/main" id="{7717C79A-37A8-9745-9A39-7952778473AF}"/>
              </a:ext>
            </a:extLst>
          </p:cNvPr>
          <p:cNvSpPr>
            <a:spLocks noChangeShapeType="1"/>
          </p:cNvSpPr>
          <p:nvPr/>
        </p:nvSpPr>
        <p:spPr bwMode="auto">
          <a:xfrm>
            <a:off x="3819934" y="3290508"/>
            <a:ext cx="394713" cy="0"/>
          </a:xfrm>
          <a:prstGeom prst="line">
            <a:avLst/>
          </a:prstGeom>
          <a:noFill/>
          <a:ln w="28575" cmpd="sng">
            <a:solidFill>
              <a:schemeClr val="accent6"/>
            </a:solidFill>
            <a:round/>
            <a:headEnd type="none" w="med" len="me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3" name="Rounded Rectangle 14">
            <a:extLst>
              <a:ext uri="{FF2B5EF4-FFF2-40B4-BE49-F238E27FC236}">
                <a16:creationId xmlns="" xmlns:a16="http://schemas.microsoft.com/office/drawing/2014/main" id="{856A41CC-3F34-604A-8857-D8FD63A13C03}"/>
              </a:ext>
            </a:extLst>
          </p:cNvPr>
          <p:cNvSpPr/>
          <p:nvPr/>
        </p:nvSpPr>
        <p:spPr>
          <a:xfrm>
            <a:off x="623888" y="1871537"/>
            <a:ext cx="3176118" cy="3038119"/>
          </a:xfrm>
          <a:prstGeom prst="roundRect">
            <a:avLst>
              <a:gd name="adj" fmla="val 9253"/>
            </a:avLst>
          </a:prstGeom>
          <a:solidFill>
            <a:schemeClr val="bg1"/>
          </a:solidFill>
          <a:ln>
            <a:solidFill>
              <a:schemeClr val="accent6"/>
            </a:solid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72000" tIns="45718" rIns="72000" bIns="45718" anchor="ctr"/>
          <a:lstStyle/>
          <a:p>
            <a:pPr marL="0" marR="0" lvl="0" indent="0" algn="l" defTabSz="457200" rtl="0" eaLnBrk="1" fontAlgn="auto" latinLnBrk="0" hangingPunct="1">
              <a:lnSpc>
                <a:spcPct val="100000"/>
              </a:lnSpc>
              <a:spcBef>
                <a:spcPts val="0"/>
              </a:spcBef>
              <a:spcAft>
                <a:spcPts val="0"/>
              </a:spcAft>
              <a:buClr>
                <a:srgbClr val="03C74F"/>
              </a:buClr>
              <a:buSzTx/>
              <a:buFontTx/>
              <a:buNone/>
              <a:tabLst/>
              <a:defRPr/>
            </a:pPr>
            <a:r>
              <a:rPr kumimoji="0" lang="en-GB" sz="1300" b="1" i="0" u="none" strike="noStrike" kern="1200" cap="none" spc="0" normalizeH="0" baseline="0" noProof="0" dirty="0">
                <a:ln>
                  <a:noFill/>
                </a:ln>
                <a:solidFill>
                  <a:srgbClr val="03C74F"/>
                </a:solidFill>
                <a:effectLst/>
                <a:uLnTx/>
                <a:uFillTx/>
                <a:latin typeface="Arial" panose="020B0604020202020204" pitchFamily="34" charset="0"/>
                <a:ea typeface="ＭＳ Ｐゴシック" charset="-128"/>
                <a:cs typeface="Arial" panose="020B0604020202020204" pitchFamily="34" charset="0"/>
              </a:rPr>
              <a:t>Key eligibility criteria</a:t>
            </a:r>
          </a:p>
          <a:p>
            <a:pPr marL="174625" marR="0" lvl="0" indent="-174625" algn="l" defTabSz="457200" rtl="0" eaLnBrk="1" fontAlgn="auto" latinLnBrk="0" hangingPunct="1">
              <a:lnSpc>
                <a:spcPct val="100000"/>
              </a:lnSpc>
              <a:spcBef>
                <a:spcPts val="0"/>
              </a:spcBef>
              <a:spcAft>
                <a:spcPts val="0"/>
              </a:spcAft>
              <a:buClr>
                <a:srgbClr val="03C74F"/>
              </a:buClr>
              <a:buSzTx/>
              <a:buFont typeface="Arial"/>
              <a:buChar char="•"/>
              <a:tabLst/>
              <a:defRPr/>
            </a:pPr>
            <a:r>
              <a:rPr kumimoji="0" lang="en-GB" sz="13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First-line mCRPC</a:t>
            </a:r>
          </a:p>
          <a:p>
            <a:pPr marL="446088" marR="0" lvl="1" indent="-176213" algn="l" defTabSz="457200" rtl="0" eaLnBrk="1" fontAlgn="auto" latinLnBrk="0" hangingPunct="1">
              <a:lnSpc>
                <a:spcPct val="100000"/>
              </a:lnSpc>
              <a:spcBef>
                <a:spcPts val="0"/>
              </a:spcBef>
              <a:spcAft>
                <a:spcPts val="0"/>
              </a:spcAft>
              <a:buClr>
                <a:srgbClr val="03C74F"/>
              </a:buClr>
              <a:buSzTx/>
              <a:buFont typeface="System Font Regular"/>
              <a:buChar char="–"/>
              <a:tabLst/>
              <a:defRPr/>
            </a:pPr>
            <a:r>
              <a:rPr kumimoji="0" lang="en-GB" sz="13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Docetaxel allowed at mCSPC stage</a:t>
            </a:r>
          </a:p>
          <a:p>
            <a:pPr marL="446088" marR="0" lvl="1" indent="-176213" algn="l" defTabSz="457200" rtl="0" eaLnBrk="1" fontAlgn="auto" latinLnBrk="0" hangingPunct="1">
              <a:lnSpc>
                <a:spcPct val="100000"/>
              </a:lnSpc>
              <a:spcBef>
                <a:spcPts val="0"/>
              </a:spcBef>
              <a:spcAft>
                <a:spcPts val="0"/>
              </a:spcAft>
              <a:buClr>
                <a:srgbClr val="03C74F"/>
              </a:buClr>
              <a:buSzTx/>
              <a:buFont typeface="System Font Regular"/>
              <a:buChar char="–"/>
              <a:tabLst/>
              <a:defRPr/>
            </a:pPr>
            <a:r>
              <a:rPr kumimoji="0" lang="en-GB" sz="13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No prior abiraterone</a:t>
            </a:r>
          </a:p>
          <a:p>
            <a:pPr marL="446088" marR="0" lvl="1" indent="-176213" algn="l" defTabSz="457200" rtl="0" eaLnBrk="1" fontAlgn="auto" latinLnBrk="0" hangingPunct="1">
              <a:lnSpc>
                <a:spcPct val="100000"/>
              </a:lnSpc>
              <a:spcBef>
                <a:spcPts val="0"/>
              </a:spcBef>
              <a:spcAft>
                <a:spcPts val="0"/>
              </a:spcAft>
              <a:buClr>
                <a:srgbClr val="03C74F"/>
              </a:buClr>
              <a:buSzTx/>
              <a:buFont typeface="System Font Regular"/>
              <a:buChar char="–"/>
              <a:tabLst/>
              <a:defRPr/>
            </a:pPr>
            <a:r>
              <a:rPr kumimoji="0" lang="en-GB" sz="13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Other NHAs allowed if stopped </a:t>
            </a:r>
            <a:br>
              <a:rPr kumimoji="0" lang="en-GB" sz="13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br>
            <a:r>
              <a:rPr kumimoji="0" lang="en-GB" sz="13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≥12 months prior to enrolment</a:t>
            </a:r>
          </a:p>
          <a:p>
            <a:pPr marL="446088" marR="0" lvl="1" indent="-176213" algn="l" defTabSz="457200" rtl="0" eaLnBrk="1" fontAlgn="auto" latinLnBrk="0" hangingPunct="1">
              <a:lnSpc>
                <a:spcPct val="100000"/>
              </a:lnSpc>
              <a:spcBef>
                <a:spcPts val="0"/>
              </a:spcBef>
              <a:spcAft>
                <a:spcPts val="0"/>
              </a:spcAft>
              <a:buClr>
                <a:srgbClr val="03C74F"/>
              </a:buClr>
              <a:buSzTx/>
              <a:buFont typeface="System Font Regular"/>
              <a:buChar char="–"/>
              <a:tabLst/>
              <a:defRPr/>
            </a:pPr>
            <a:r>
              <a:rPr kumimoji="0" lang="en-GB" sz="13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Ongoing ADT</a:t>
            </a:r>
          </a:p>
          <a:p>
            <a:pPr marL="446088" marR="0" lvl="1" indent="-176213" algn="l" defTabSz="457200" rtl="0" eaLnBrk="1" fontAlgn="auto" latinLnBrk="0" hangingPunct="1">
              <a:lnSpc>
                <a:spcPct val="100000"/>
              </a:lnSpc>
              <a:spcBef>
                <a:spcPts val="0"/>
              </a:spcBef>
              <a:spcAft>
                <a:spcPts val="0"/>
              </a:spcAft>
              <a:buClr>
                <a:srgbClr val="03C74F"/>
              </a:buClr>
              <a:buSzTx/>
              <a:buFont typeface="System Font Regular"/>
              <a:buChar char="–"/>
              <a:tabLst/>
              <a:defRPr/>
            </a:pPr>
            <a:r>
              <a:rPr kumimoji="0" lang="en-GB" sz="13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ECOG PS 0 or 1</a:t>
            </a:r>
          </a:p>
          <a:p>
            <a:pPr marL="9525" marR="0" lvl="0" indent="0" algn="l" defTabSz="457200" rtl="0" eaLnBrk="1" fontAlgn="auto" latinLnBrk="0" hangingPunct="1">
              <a:lnSpc>
                <a:spcPct val="100000"/>
              </a:lnSpc>
              <a:spcBef>
                <a:spcPts val="0"/>
              </a:spcBef>
              <a:spcAft>
                <a:spcPts val="0"/>
              </a:spcAft>
              <a:buClr>
                <a:srgbClr val="03C74F"/>
              </a:buClr>
              <a:buSzTx/>
              <a:buFontTx/>
              <a:buNone/>
              <a:tabLst/>
              <a:defRPr/>
            </a:pPr>
            <a:r>
              <a:rPr kumimoji="0" lang="en-GB" sz="1300" b="1" i="0" u="none" strike="noStrike" kern="1200" cap="none" spc="0" normalizeH="0" baseline="0" noProof="0" dirty="0">
                <a:ln>
                  <a:noFill/>
                </a:ln>
                <a:solidFill>
                  <a:srgbClr val="03C74F"/>
                </a:solidFill>
                <a:effectLst/>
                <a:uLnTx/>
                <a:uFillTx/>
                <a:latin typeface="Arial" panose="020B0604020202020204" pitchFamily="34" charset="0"/>
                <a:ea typeface="ＭＳ Ｐゴシック" charset="-128"/>
                <a:cs typeface="Arial" panose="020B0604020202020204" pitchFamily="34" charset="0"/>
              </a:rPr>
              <a:t>Stratification Factors</a:t>
            </a:r>
          </a:p>
          <a:p>
            <a:pPr marL="295275" marR="0" lvl="0" indent="-285750" algn="l" defTabSz="457200" rtl="0" eaLnBrk="1" fontAlgn="auto" latinLnBrk="0" hangingPunct="1">
              <a:lnSpc>
                <a:spcPct val="100000"/>
              </a:lnSpc>
              <a:spcBef>
                <a:spcPts val="0"/>
              </a:spcBef>
              <a:spcAft>
                <a:spcPts val="0"/>
              </a:spcAft>
              <a:buClr>
                <a:srgbClr val="03C74F"/>
              </a:buClr>
              <a:buSzTx/>
              <a:buFont typeface="Arial" panose="020B0604020202020204" pitchFamily="34" charset="0"/>
              <a:buChar char="•"/>
              <a:tabLst/>
              <a:defRPr/>
            </a:pPr>
            <a:r>
              <a:rPr kumimoji="0" lang="en-GB" sz="13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Site of distant metastases: bone only vs visceral vs other</a:t>
            </a:r>
          </a:p>
          <a:p>
            <a:pPr marL="295275" marR="0" lvl="0" indent="-285750" algn="l" defTabSz="457200" rtl="0" eaLnBrk="1" fontAlgn="auto" latinLnBrk="0" hangingPunct="1">
              <a:lnSpc>
                <a:spcPct val="100000"/>
              </a:lnSpc>
              <a:spcBef>
                <a:spcPts val="0"/>
              </a:spcBef>
              <a:spcAft>
                <a:spcPts val="0"/>
              </a:spcAft>
              <a:buClr>
                <a:srgbClr val="03C74F"/>
              </a:buClr>
              <a:buSzTx/>
              <a:buFont typeface="Arial" panose="020B0604020202020204" pitchFamily="34" charset="0"/>
              <a:buChar char="•"/>
              <a:tabLst/>
              <a:defRPr/>
            </a:pPr>
            <a:r>
              <a:rPr kumimoji="0" lang="en-GB" sz="13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Prior taxane at mCSPC: yes vs no</a:t>
            </a:r>
          </a:p>
          <a:p>
            <a:pPr marL="9525" marR="0" lvl="0" indent="0" algn="l" defTabSz="457200" rtl="0" eaLnBrk="1" fontAlgn="auto" latinLnBrk="0" hangingPunct="1">
              <a:lnSpc>
                <a:spcPct val="100000"/>
              </a:lnSpc>
              <a:spcBef>
                <a:spcPts val="0"/>
              </a:spcBef>
              <a:spcAft>
                <a:spcPts val="0"/>
              </a:spcAft>
              <a:buClr>
                <a:srgbClr val="03C74F"/>
              </a:buClr>
              <a:buSzTx/>
              <a:buFontTx/>
              <a:buNone/>
              <a:tabLst/>
              <a:defRPr/>
            </a:pPr>
            <a:endParaRPr kumimoji="0" lang="en-GB" sz="1300" b="1" i="0" u="none" strike="noStrike" kern="1200" cap="none" spc="0" normalizeH="0" baseline="0" noProof="0" dirty="0">
              <a:ln>
                <a:noFill/>
              </a:ln>
              <a:solidFill>
                <a:srgbClr val="03C74F"/>
              </a:solidFill>
              <a:effectLst/>
              <a:uLnTx/>
              <a:uFillTx/>
              <a:latin typeface="Arial" panose="020B0604020202020204" pitchFamily="34" charset="0"/>
              <a:ea typeface="ＭＳ Ｐゴシック" charset="-128"/>
              <a:cs typeface="Arial" panose="020B0604020202020204" pitchFamily="34" charset="0"/>
            </a:endParaRPr>
          </a:p>
        </p:txBody>
      </p:sp>
      <p:sp>
        <p:nvSpPr>
          <p:cNvPr id="47" name="Rounded Rectangle 12">
            <a:extLst>
              <a:ext uri="{FF2B5EF4-FFF2-40B4-BE49-F238E27FC236}">
                <a16:creationId xmlns="" xmlns:a16="http://schemas.microsoft.com/office/drawing/2014/main" id="{969D5446-0AFE-A642-95BC-6074EFDCBD8D}"/>
              </a:ext>
            </a:extLst>
          </p:cNvPr>
          <p:cNvSpPr/>
          <p:nvPr/>
        </p:nvSpPr>
        <p:spPr>
          <a:xfrm>
            <a:off x="6088095" y="3446392"/>
            <a:ext cx="2217028" cy="1145628"/>
          </a:xfrm>
          <a:prstGeom prst="roundRect">
            <a:avLst>
              <a:gd name="adj" fmla="val 12540"/>
            </a:avLst>
          </a:prstGeom>
          <a:solidFill>
            <a:schemeClr val="tx2"/>
          </a:solidFill>
          <a:ln w="28575">
            <a:noFill/>
          </a:ln>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lIns="0" tIns="45718" rIns="0" bIns="45718" anchor="ctr"/>
          <a:lstStyle/>
          <a:p>
            <a:pPr marR="0" lvl="0" indent="0" algn="ctr" defTabSz="457200" fontAlgn="base">
              <a:spcBef>
                <a:spcPts val="600"/>
              </a:spcBef>
              <a:spcAft>
                <a:spcPct val="0"/>
              </a:spcAft>
              <a:buClrTx/>
              <a:buSzTx/>
              <a:buFontTx/>
              <a:buNone/>
              <a:tabLst/>
              <a:defRPr/>
            </a:pPr>
            <a:r>
              <a:rPr kumimoji="0" lang="en-GB" sz="13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Placebo +</a:t>
            </a:r>
            <a:br>
              <a:rPr kumimoji="0" lang="en-GB" sz="13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GB" sz="13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abiraterone 1,000 mg </a:t>
            </a:r>
            <a:r>
              <a:rPr kumimoji="0" lang="en-GB" sz="13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QD</a:t>
            </a:r>
            <a:r>
              <a:rPr kumimoji="0" lang="en-GB" sz="1300" b="1" i="0" u="none" strike="noStrike" kern="1200" cap="none" spc="0" normalizeH="0" baseline="30000" noProof="0" dirty="0" err="1">
                <a:ln>
                  <a:noFill/>
                </a:ln>
                <a:solidFill>
                  <a:srgbClr val="FFFFFF"/>
                </a:solidFill>
                <a:effectLst/>
                <a:uLnTx/>
                <a:uFillTx/>
                <a:latin typeface="Arial" panose="020B0604020202020204" pitchFamily="34" charset="0"/>
                <a:ea typeface="+mn-ea"/>
                <a:cs typeface="Arial" panose="020B0604020202020204" pitchFamily="34" charset="0"/>
              </a:rPr>
              <a:t>b</a:t>
            </a:r>
            <a:r>
              <a:rPr kumimoji="0" lang="en-GB" sz="13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r>
            <a:br>
              <a:rPr kumimoji="0" lang="en-GB" sz="13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lang="en-GB" sz="1300" b="1" dirty="0">
                <a:solidFill>
                  <a:srgbClr val="FFFFFF"/>
                </a:solidFill>
                <a:latin typeface="Arial" panose="020B0604020202020204" pitchFamily="34" charset="0"/>
                <a:cs typeface="Arial" panose="020B0604020202020204" pitchFamily="34" charset="0"/>
              </a:rPr>
              <a:t>(n=397)</a:t>
            </a:r>
          </a:p>
          <a:p>
            <a:pPr algn="ctr" defTabSz="457200" fontAlgn="base">
              <a:spcBef>
                <a:spcPts val="600"/>
              </a:spcBef>
              <a:spcAft>
                <a:spcPct val="0"/>
              </a:spcAft>
              <a:defRPr/>
            </a:pPr>
            <a:r>
              <a:rPr lang="en-US" sz="900" b="1" i="1" dirty="0">
                <a:solidFill>
                  <a:schemeClr val="bg1"/>
                </a:solidFill>
                <a:latin typeface="Arial" panose="020B0604020202020204" pitchFamily="34" charset="0"/>
                <a:cs typeface="Arial" panose="020B0604020202020204" pitchFamily="34" charset="0"/>
              </a:rPr>
              <a:t>Full dose of abiraterone </a:t>
            </a:r>
          </a:p>
          <a:p>
            <a:pPr algn="ctr" defTabSz="457200" fontAlgn="base">
              <a:lnSpc>
                <a:spcPct val="90000"/>
              </a:lnSpc>
              <a:spcBef>
                <a:spcPct val="0"/>
              </a:spcBef>
              <a:spcAft>
                <a:spcPct val="0"/>
              </a:spcAft>
              <a:defRPr/>
            </a:pPr>
            <a:r>
              <a:rPr lang="en-US" sz="900" b="1" i="1" dirty="0">
                <a:solidFill>
                  <a:schemeClr val="bg1"/>
                </a:solidFill>
                <a:latin typeface="Arial" panose="020B0604020202020204" pitchFamily="34" charset="0"/>
                <a:cs typeface="Arial" panose="020B0604020202020204" pitchFamily="34" charset="0"/>
              </a:rPr>
              <a:t>used</a:t>
            </a:r>
            <a:endParaRPr lang="en-GB" sz="900" b="1" i="1" dirty="0">
              <a:solidFill>
                <a:schemeClr val="bg1"/>
              </a:solidFill>
              <a:latin typeface="Arial" panose="020B0604020202020204" pitchFamily="34" charset="0"/>
              <a:cs typeface="Arial" panose="020B0604020202020204" pitchFamily="34" charset="0"/>
            </a:endParaRPr>
          </a:p>
        </p:txBody>
      </p:sp>
      <p:sp>
        <p:nvSpPr>
          <p:cNvPr id="48" name="Rounded Rectangle 12">
            <a:extLst>
              <a:ext uri="{FF2B5EF4-FFF2-40B4-BE49-F238E27FC236}">
                <a16:creationId xmlns="" xmlns:a16="http://schemas.microsoft.com/office/drawing/2014/main" id="{21A2F784-B0C1-8A47-B842-D39320ACFDDB}"/>
              </a:ext>
            </a:extLst>
          </p:cNvPr>
          <p:cNvSpPr/>
          <p:nvPr/>
        </p:nvSpPr>
        <p:spPr>
          <a:xfrm>
            <a:off x="4255557" y="3012469"/>
            <a:ext cx="1397473" cy="582929"/>
          </a:xfrm>
          <a:prstGeom prst="roundRect">
            <a:avLst>
              <a:gd name="adj" fmla="val 19752"/>
            </a:avLst>
          </a:prstGeom>
          <a:solidFill>
            <a:schemeClr val="accent6"/>
          </a:solidFill>
          <a:ln w="28575">
            <a:noFill/>
          </a:ln>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lIns="0" tIns="45718" rIns="0" bIns="45718" anchor="ctr"/>
          <a:lstStyle/>
          <a:p>
            <a:pPr marL="0" marR="0" lvl="0" indent="0" algn="ctr" defTabSz="457200" rtl="0" eaLnBrk="1" fontAlgn="base" latinLnBrk="0" hangingPunct="1">
              <a:lnSpc>
                <a:spcPct val="90000"/>
              </a:lnSpc>
              <a:spcBef>
                <a:spcPct val="0"/>
              </a:spcBef>
              <a:spcAft>
                <a:spcPct val="0"/>
              </a:spcAft>
              <a:buClrTx/>
              <a:buSzTx/>
              <a:buFontTx/>
              <a:buNone/>
              <a:tabLst/>
              <a:defRPr/>
            </a:pPr>
            <a:r>
              <a:rPr kumimoji="0" lang="en-GB" sz="13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Randomise </a:t>
            </a:r>
          </a:p>
          <a:p>
            <a:pPr marL="0" marR="0" lvl="0" indent="0" algn="ctr" defTabSz="457200" rtl="0" eaLnBrk="1" fontAlgn="base" latinLnBrk="0" hangingPunct="1">
              <a:lnSpc>
                <a:spcPct val="90000"/>
              </a:lnSpc>
              <a:spcBef>
                <a:spcPct val="0"/>
              </a:spcBef>
              <a:spcAft>
                <a:spcPct val="0"/>
              </a:spcAft>
              <a:buClrTx/>
              <a:buSzTx/>
              <a:buFontTx/>
              <a:buNone/>
              <a:tabLst/>
              <a:defRPr/>
            </a:pPr>
            <a:r>
              <a:rPr kumimoji="0" lang="en-GB" sz="13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1:1</a:t>
            </a:r>
            <a:endParaRPr kumimoji="0" lang="en-GB" sz="13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grpSp>
        <p:nvGrpSpPr>
          <p:cNvPr id="69" name="Group 68">
            <a:extLst>
              <a:ext uri="{FF2B5EF4-FFF2-40B4-BE49-F238E27FC236}">
                <a16:creationId xmlns="" xmlns:a16="http://schemas.microsoft.com/office/drawing/2014/main" id="{F5A4CB8D-7976-1440-A843-D6F9A23F2D54}"/>
              </a:ext>
            </a:extLst>
          </p:cNvPr>
          <p:cNvGrpSpPr/>
          <p:nvPr/>
        </p:nvGrpSpPr>
        <p:grpSpPr>
          <a:xfrm>
            <a:off x="5656099" y="2722333"/>
            <a:ext cx="394917" cy="1145628"/>
            <a:chOff x="1979736" y="1832217"/>
            <a:chExt cx="394917" cy="1645701"/>
          </a:xfrm>
        </p:grpSpPr>
        <p:sp>
          <p:nvSpPr>
            <p:cNvPr id="70" name="Line 5">
              <a:extLst>
                <a:ext uri="{FF2B5EF4-FFF2-40B4-BE49-F238E27FC236}">
                  <a16:creationId xmlns="" xmlns:a16="http://schemas.microsoft.com/office/drawing/2014/main" id="{EBB0FF22-9B71-8A48-9951-83AFEABA4079}"/>
                </a:ext>
              </a:extLst>
            </p:cNvPr>
            <p:cNvSpPr>
              <a:spLocks noChangeShapeType="1"/>
            </p:cNvSpPr>
            <p:nvPr/>
          </p:nvSpPr>
          <p:spPr bwMode="auto">
            <a:xfrm>
              <a:off x="2158653" y="1847999"/>
              <a:ext cx="216000" cy="0"/>
            </a:xfrm>
            <a:prstGeom prst="line">
              <a:avLst/>
            </a:prstGeom>
            <a:noFill/>
            <a:ln w="28575" cmpd="sng">
              <a:solidFill>
                <a:schemeClr val="accent6"/>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 name="Line 5">
              <a:extLst>
                <a:ext uri="{FF2B5EF4-FFF2-40B4-BE49-F238E27FC236}">
                  <a16:creationId xmlns="" xmlns:a16="http://schemas.microsoft.com/office/drawing/2014/main" id="{36C5A776-90F0-AB45-A85A-3FF570B9CFD1}"/>
                </a:ext>
              </a:extLst>
            </p:cNvPr>
            <p:cNvSpPr>
              <a:spLocks noChangeShapeType="1"/>
            </p:cNvSpPr>
            <p:nvPr/>
          </p:nvSpPr>
          <p:spPr bwMode="auto">
            <a:xfrm>
              <a:off x="2158653" y="3461646"/>
              <a:ext cx="216000" cy="0"/>
            </a:xfrm>
            <a:prstGeom prst="line">
              <a:avLst/>
            </a:prstGeom>
            <a:noFill/>
            <a:ln w="28575" cmpd="sng">
              <a:solidFill>
                <a:schemeClr val="accent6"/>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2" name="Line 5">
              <a:extLst>
                <a:ext uri="{FF2B5EF4-FFF2-40B4-BE49-F238E27FC236}">
                  <a16:creationId xmlns="" xmlns:a16="http://schemas.microsoft.com/office/drawing/2014/main" id="{899CA5D1-8FA6-3D46-AEC5-48B62D981621}"/>
                </a:ext>
              </a:extLst>
            </p:cNvPr>
            <p:cNvSpPr>
              <a:spLocks noChangeShapeType="1"/>
            </p:cNvSpPr>
            <p:nvPr/>
          </p:nvSpPr>
          <p:spPr bwMode="auto">
            <a:xfrm>
              <a:off x="1979736" y="2657679"/>
              <a:ext cx="193014" cy="0"/>
            </a:xfrm>
            <a:prstGeom prst="line">
              <a:avLst/>
            </a:prstGeom>
            <a:noFill/>
            <a:ln w="28575" cmpd="sng">
              <a:solidFill>
                <a:schemeClr val="accent6"/>
              </a:solidFill>
              <a:round/>
              <a:headEnd type="none" w="med" len="med"/>
              <a:tailEnd type="none" w="med" len="me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3" name="Line 5">
              <a:extLst>
                <a:ext uri="{FF2B5EF4-FFF2-40B4-BE49-F238E27FC236}">
                  <a16:creationId xmlns="" xmlns:a16="http://schemas.microsoft.com/office/drawing/2014/main" id="{CA81099F-87C4-A349-B389-4218A8779FAF}"/>
                </a:ext>
              </a:extLst>
            </p:cNvPr>
            <p:cNvSpPr>
              <a:spLocks noChangeShapeType="1"/>
            </p:cNvSpPr>
            <p:nvPr/>
          </p:nvSpPr>
          <p:spPr bwMode="auto">
            <a:xfrm rot="16200000">
              <a:off x="1346670" y="2651839"/>
              <a:ext cx="1645701" cy="6458"/>
            </a:xfrm>
            <a:prstGeom prst="line">
              <a:avLst/>
            </a:prstGeom>
            <a:noFill/>
            <a:ln w="28575" cmpd="sng">
              <a:solidFill>
                <a:schemeClr val="accent6"/>
              </a:solidFill>
              <a:round/>
              <a:headEnd type="none" w="med" len="med"/>
              <a:tailEnd type="none" w="med" len="me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sp>
        <p:nvSpPr>
          <p:cNvPr id="80" name="Rounded Rectangle 14">
            <a:extLst>
              <a:ext uri="{FF2B5EF4-FFF2-40B4-BE49-F238E27FC236}">
                <a16:creationId xmlns="" xmlns:a16="http://schemas.microsoft.com/office/drawing/2014/main" id="{7CF57B2F-9286-3648-B1DB-29277D70ABC3}"/>
              </a:ext>
            </a:extLst>
          </p:cNvPr>
          <p:cNvSpPr/>
          <p:nvPr/>
        </p:nvSpPr>
        <p:spPr>
          <a:xfrm>
            <a:off x="8664302" y="1838611"/>
            <a:ext cx="2914923" cy="2906684"/>
          </a:xfrm>
          <a:prstGeom prst="roundRect">
            <a:avLst>
              <a:gd name="adj" fmla="val 9253"/>
            </a:avLst>
          </a:prstGeom>
          <a:solidFill>
            <a:schemeClr val="accent6"/>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72000" tIns="45718" rIns="72000" bIns="45718" anchor="ctr"/>
          <a:lstStyle/>
          <a:p>
            <a:pPr marL="0" marR="0" lvl="0" indent="0" algn="l" defTabSz="457200" rtl="0" eaLnBrk="1" fontAlgn="auto" latinLnBrk="0" hangingPunct="1">
              <a:lnSpc>
                <a:spcPct val="100000"/>
              </a:lnSpc>
              <a:spcBef>
                <a:spcPts val="0"/>
              </a:spcBef>
              <a:spcAft>
                <a:spcPts val="0"/>
              </a:spcAft>
              <a:buClr>
                <a:srgbClr val="03C74F"/>
              </a:buClr>
              <a:buSzTx/>
              <a:buFontTx/>
              <a:buNone/>
              <a:tabLst/>
              <a:defRPr/>
            </a:pPr>
            <a:r>
              <a:rPr kumimoji="0" lang="en-GB" sz="13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Primary endpoint:</a:t>
            </a:r>
          </a:p>
          <a:p>
            <a:pPr marL="174625" marR="0" lvl="0" indent="-174625" algn="l" defTabSz="457200" rtl="0" eaLnBrk="1" fontAlgn="auto" latinLnBrk="0" hangingPunct="1">
              <a:lnSpc>
                <a:spcPct val="100000"/>
              </a:lnSpc>
              <a:spcBef>
                <a:spcPts val="0"/>
              </a:spcBef>
              <a:spcAft>
                <a:spcPts val="0"/>
              </a:spcAft>
              <a:buClr>
                <a:srgbClr val="FFFFFF"/>
              </a:buClr>
              <a:buSzTx/>
              <a:buFont typeface="Arial"/>
              <a:buChar char="•"/>
              <a:tabLst/>
              <a:defRPr/>
            </a:pPr>
            <a:r>
              <a:rPr kumimoji="0" lang="en-GB" sz="13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rPFS by investigator assessment</a:t>
            </a:r>
            <a:br>
              <a:rPr kumimoji="0" lang="en-GB" sz="13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br>
            <a:endParaRPr kumimoji="0" lang="en-GB" sz="13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srgbClr val="03C74F"/>
              </a:buClr>
              <a:buSzTx/>
              <a:buFontTx/>
              <a:buNone/>
              <a:tabLst/>
              <a:defRPr/>
            </a:pPr>
            <a:r>
              <a:rPr kumimoji="0" lang="en-GB" sz="13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Key secondary endpoint: </a:t>
            </a:r>
          </a:p>
          <a:p>
            <a:pPr marL="174625" marR="0" lvl="0" indent="-174625" algn="l" defTabSz="457200" rtl="0" eaLnBrk="1" fontAlgn="auto" latinLnBrk="0" hangingPunct="1">
              <a:lnSpc>
                <a:spcPct val="100000"/>
              </a:lnSpc>
              <a:spcBef>
                <a:spcPts val="0"/>
              </a:spcBef>
              <a:spcAft>
                <a:spcPts val="0"/>
              </a:spcAft>
              <a:buClr>
                <a:srgbClr val="FFFFFF"/>
              </a:buClr>
              <a:buSzTx/>
              <a:buFont typeface="Arial"/>
              <a:buChar char="•"/>
              <a:tabLst/>
              <a:defRPr/>
            </a:pPr>
            <a:r>
              <a:rPr kumimoji="0" lang="en-GB" sz="13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OS (alpha control)</a:t>
            </a:r>
            <a:br>
              <a:rPr kumimoji="0" lang="en-GB" sz="13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br>
            <a:endParaRPr kumimoji="0" lang="en-GB" sz="13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srgbClr val="03C74F"/>
              </a:buClr>
              <a:buSzTx/>
              <a:buFontTx/>
              <a:buNone/>
              <a:tabLst/>
              <a:defRPr/>
            </a:pPr>
            <a:r>
              <a:rPr kumimoji="0" lang="en-GB" sz="13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Additional endpoints:</a:t>
            </a:r>
          </a:p>
          <a:p>
            <a:pPr marL="174625" marR="0" lvl="0" indent="-174625" algn="l" defTabSz="457200" rtl="0" eaLnBrk="1" fontAlgn="auto" latinLnBrk="0" hangingPunct="1">
              <a:lnSpc>
                <a:spcPct val="100000"/>
              </a:lnSpc>
              <a:spcBef>
                <a:spcPts val="0"/>
              </a:spcBef>
              <a:spcAft>
                <a:spcPts val="0"/>
              </a:spcAft>
              <a:buClr>
                <a:srgbClr val="FFFFFF"/>
              </a:buClr>
              <a:buSzTx/>
              <a:buFont typeface="Arial"/>
              <a:buChar char="•"/>
              <a:tabLst/>
              <a:defRPr/>
            </a:pPr>
            <a:r>
              <a:rPr kumimoji="0" lang="en-GB" sz="13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TFST, ORR, PFS2</a:t>
            </a:r>
          </a:p>
          <a:p>
            <a:pPr marL="174625" marR="0" lvl="0" indent="-174625" algn="l" defTabSz="457200" rtl="0" eaLnBrk="1" fontAlgn="auto" latinLnBrk="0" hangingPunct="1">
              <a:lnSpc>
                <a:spcPct val="100000"/>
              </a:lnSpc>
              <a:spcBef>
                <a:spcPts val="0"/>
              </a:spcBef>
              <a:spcAft>
                <a:spcPts val="0"/>
              </a:spcAft>
              <a:buClr>
                <a:srgbClr val="FFFFFF"/>
              </a:buClr>
              <a:buSzTx/>
              <a:buFont typeface="Arial"/>
              <a:buChar char="•"/>
              <a:tabLst/>
              <a:defRPr/>
            </a:pPr>
            <a:r>
              <a:rPr kumimoji="0" lang="en-GB" sz="1300" b="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HRR gene </a:t>
            </a:r>
            <a:r>
              <a:rPr kumimoji="0" lang="en-GB" sz="1300" b="0"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128"/>
                <a:cs typeface="Arial" panose="020B0604020202020204" pitchFamily="34" charset="0"/>
              </a:rPr>
              <a:t>mutation</a:t>
            </a:r>
            <a:r>
              <a:rPr kumimoji="0" lang="en-GB" sz="1300" b="0" u="none" strike="noStrike" kern="1200" cap="none" spc="0" normalizeH="0" baseline="30000" noProof="0" dirty="0" err="1">
                <a:ln>
                  <a:noFill/>
                </a:ln>
                <a:solidFill>
                  <a:srgbClr val="FFFFFF"/>
                </a:solidFill>
                <a:effectLst/>
                <a:uLnTx/>
                <a:uFillTx/>
                <a:latin typeface="Arial" panose="020B0604020202020204" pitchFamily="34" charset="0"/>
                <a:ea typeface="ＭＳ Ｐゴシック" charset="-128"/>
                <a:cs typeface="Arial" panose="020B0604020202020204" pitchFamily="34" charset="0"/>
              </a:rPr>
              <a:t>c</a:t>
            </a:r>
            <a:r>
              <a:rPr kumimoji="0" lang="en-GB" sz="1300" b="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en-GB" sz="13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status (by tissue and </a:t>
            </a:r>
            <a:r>
              <a:rPr kumimoji="0" lang="en-GB" sz="1300" b="0"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128"/>
                <a:cs typeface="Arial" panose="020B0604020202020204" pitchFamily="34" charset="0"/>
              </a:rPr>
              <a:t>ctDNA</a:t>
            </a:r>
            <a:r>
              <a:rPr kumimoji="0" lang="en-GB" sz="13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testing) </a:t>
            </a:r>
          </a:p>
          <a:p>
            <a:pPr marL="174625" marR="0" lvl="0" indent="-174625" algn="l" defTabSz="457200" rtl="0" eaLnBrk="1" fontAlgn="auto" latinLnBrk="0" hangingPunct="1">
              <a:lnSpc>
                <a:spcPct val="100000"/>
              </a:lnSpc>
              <a:spcBef>
                <a:spcPts val="0"/>
              </a:spcBef>
              <a:spcAft>
                <a:spcPts val="0"/>
              </a:spcAft>
              <a:buClr>
                <a:srgbClr val="FFFFFF"/>
              </a:buClr>
              <a:buSzTx/>
              <a:buFont typeface="Arial"/>
              <a:buChar char="•"/>
              <a:tabLst/>
              <a:defRPr/>
            </a:pPr>
            <a:r>
              <a:rPr kumimoji="0" lang="en-GB" sz="13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Health-related quality of life</a:t>
            </a:r>
          </a:p>
          <a:p>
            <a:pPr marL="174625" marR="0" lvl="0" indent="-174625" algn="l" defTabSz="457200" rtl="0" eaLnBrk="1" fontAlgn="auto" latinLnBrk="0" hangingPunct="1">
              <a:lnSpc>
                <a:spcPct val="100000"/>
              </a:lnSpc>
              <a:spcBef>
                <a:spcPts val="0"/>
              </a:spcBef>
              <a:spcAft>
                <a:spcPts val="0"/>
              </a:spcAft>
              <a:buClr>
                <a:srgbClr val="FFFFFF"/>
              </a:buClr>
              <a:buSzTx/>
              <a:buFont typeface="Arial"/>
              <a:buChar char="•"/>
              <a:tabLst/>
              <a:defRPr/>
            </a:pPr>
            <a:r>
              <a:rPr kumimoji="0" lang="en-GB" sz="13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Safety and tolerability</a:t>
            </a:r>
            <a:endParaRPr kumimoji="0" lang="en-GB" sz="13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1" name="Right Arrow 80">
            <a:extLst>
              <a:ext uri="{FF2B5EF4-FFF2-40B4-BE49-F238E27FC236}">
                <a16:creationId xmlns="" xmlns:a16="http://schemas.microsoft.com/office/drawing/2014/main" id="{366D498B-DBB8-434C-B526-D495D97CDE16}"/>
              </a:ext>
            </a:extLst>
          </p:cNvPr>
          <p:cNvSpPr/>
          <p:nvPr/>
        </p:nvSpPr>
        <p:spPr>
          <a:xfrm>
            <a:off x="8261131" y="3156479"/>
            <a:ext cx="325821" cy="270588"/>
          </a:xfrm>
          <a:prstGeom prst="rightArrow">
            <a:avLst/>
          </a:prstGeom>
          <a:solidFill>
            <a:schemeClr val="accent6"/>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 xmlns:a16="http://schemas.microsoft.com/office/drawing/2014/main" id="{BD854CCA-A26F-4A55-ABCB-0B189D83E0F9}"/>
              </a:ext>
            </a:extLst>
          </p:cNvPr>
          <p:cNvSpPr/>
          <p:nvPr/>
        </p:nvSpPr>
        <p:spPr>
          <a:xfrm>
            <a:off x="617430" y="5511072"/>
            <a:ext cx="10958512" cy="598163"/>
          </a:xfrm>
          <a:prstGeom prst="rect">
            <a:avLst/>
          </a:prstGeom>
        </p:spPr>
        <p:txBody>
          <a:bodyPr vert="horz" lIns="51837" tIns="25919" rIns="51837" bIns="25919" rtlCol="0" anchor="t"/>
          <a:lstStyle/>
          <a:p>
            <a:pPr marL="0" marR="0" lvl="0" indent="0" algn="l" defTabSz="518373" rtl="0" eaLnBrk="1" fontAlgn="auto" latinLnBrk="0" hangingPunct="1">
              <a:lnSpc>
                <a:spcPct val="100000"/>
              </a:lnSpc>
              <a:spcBef>
                <a:spcPts val="200"/>
              </a:spcBef>
              <a:spcAft>
                <a:spcPts val="0"/>
              </a:spcAft>
              <a:buClrTx/>
              <a:buSzTx/>
              <a:buFontTx/>
              <a:buNone/>
              <a:tabLst/>
              <a:defRPr/>
            </a:pPr>
            <a:r>
              <a:rPr lang="en-GB" sz="900" dirty="0">
                <a:latin typeface="Arial" panose="020B0604020202020204" pitchFamily="34" charset="0"/>
                <a:cs typeface="Arial" panose="020B0604020202020204" pitchFamily="34" charset="0"/>
              </a:rPr>
              <a:t>First patient randomized: Nov 2018​; last patient randomized: Mar 2020; DCO1: July 30, 2021, for interim analysis of rPFS and OS</a:t>
            </a:r>
          </a:p>
          <a:p>
            <a:pPr marL="0" marR="0" lvl="0" indent="0" algn="l" defTabSz="518373" rtl="0" eaLnBrk="1" fontAlgn="auto" latinLnBrk="0" hangingPunct="1">
              <a:lnSpc>
                <a:spcPct val="100000"/>
              </a:lnSpc>
              <a:spcBef>
                <a:spcPts val="200"/>
              </a:spcBef>
              <a:spcAft>
                <a:spcPts val="0"/>
              </a:spcAft>
              <a:buClrTx/>
              <a:buSzTx/>
              <a:buFontTx/>
              <a:buNone/>
              <a:tabLst/>
              <a:defRPr/>
            </a:pPr>
            <a:r>
              <a:rPr lang="en-GB" sz="900" dirty="0">
                <a:latin typeface="Arial" panose="020B0604020202020204" pitchFamily="34" charset="0"/>
                <a:cs typeface="Arial" panose="020B0604020202020204" pitchFamily="34" charset="0"/>
              </a:rPr>
              <a:t>Multiple testing procedure is used in this study: 1-sided alpha of 0.025 fully allocated to rPFS; if the rPFS result is statistically significant, OS to be tested in a hierarchical fashion with alpha passed on to OS </a:t>
            </a:r>
            <a:br>
              <a:rPr lang="en-GB" sz="900" dirty="0">
                <a:latin typeface="Arial" panose="020B0604020202020204" pitchFamily="34" charset="0"/>
                <a:cs typeface="Arial" panose="020B0604020202020204" pitchFamily="34" charset="0"/>
              </a:rPr>
            </a:br>
            <a:r>
              <a:rPr lang="en-GB" sz="900" baseline="30000" dirty="0">
                <a:latin typeface="Arial" panose="020B0604020202020204" pitchFamily="34" charset="0"/>
                <a:cs typeface="Arial" panose="020B0604020202020204" pitchFamily="34" charset="0"/>
              </a:rPr>
              <a:t>a</a:t>
            </a:r>
            <a:r>
              <a:rPr lang="en-GB" sz="900" dirty="0">
                <a:latin typeface="Arial" panose="020B0604020202020204" pitchFamily="34" charset="0"/>
                <a:cs typeface="Arial" panose="020B0604020202020204" pitchFamily="34" charset="0"/>
              </a:rPr>
              <a:t> Full dose of </a:t>
            </a:r>
            <a:r>
              <a:rPr lang="en-GB" sz="900" dirty="0" err="1">
                <a:latin typeface="Arial" panose="020B0604020202020204" pitchFamily="34" charset="0"/>
                <a:cs typeface="Arial" panose="020B0604020202020204" pitchFamily="34" charset="0"/>
              </a:rPr>
              <a:t>olaparib</a:t>
            </a:r>
            <a:r>
              <a:rPr lang="en-GB" sz="900" dirty="0">
                <a:latin typeface="Arial" panose="020B0604020202020204" pitchFamily="34" charset="0"/>
                <a:cs typeface="Arial" panose="020B0604020202020204" pitchFamily="34" charset="0"/>
              </a:rPr>
              <a:t> used; </a:t>
            </a:r>
            <a:r>
              <a:rPr lang="en-GB" sz="900" baseline="30000" dirty="0">
                <a:latin typeface="Arial" panose="020B0604020202020204" pitchFamily="34" charset="0"/>
                <a:cs typeface="Arial" panose="020B0604020202020204" pitchFamily="34" charset="0"/>
              </a:rPr>
              <a:t>b </a:t>
            </a:r>
            <a:r>
              <a:rPr lang="en-GB" sz="900" dirty="0">
                <a:latin typeface="Arial" panose="020B0604020202020204" pitchFamily="34" charset="0"/>
                <a:cs typeface="Arial" panose="020B0604020202020204" pitchFamily="34" charset="0"/>
              </a:rPr>
              <a:t>abiraterone used in combination with prednisone or prednisolone 5 mg BID; </a:t>
            </a:r>
            <a:r>
              <a:rPr lang="en-GB" sz="900" baseline="30000" dirty="0">
                <a:latin typeface="Arial" panose="020B0604020202020204" pitchFamily="34" charset="0"/>
                <a:cs typeface="Arial" panose="020B0604020202020204" pitchFamily="34" charset="0"/>
              </a:rPr>
              <a:t>c</a:t>
            </a:r>
            <a:r>
              <a:rPr lang="en-GB" sz="900" dirty="0">
                <a:latin typeface="Arial" panose="020B0604020202020204" pitchFamily="34" charset="0"/>
                <a:cs typeface="Arial" panose="020B0604020202020204" pitchFamily="34" charset="0"/>
              </a:rPr>
              <a:t> HRR mutation, including 14-gene panel, using the </a:t>
            </a:r>
            <a:r>
              <a:rPr lang="en-GB" sz="900" dirty="0" err="1">
                <a:latin typeface="Arial" panose="020B0604020202020204" pitchFamily="34" charset="0"/>
                <a:cs typeface="Arial" panose="020B0604020202020204" pitchFamily="34" charset="0"/>
              </a:rPr>
              <a:t>FoundationOne®CDx</a:t>
            </a:r>
            <a:r>
              <a:rPr lang="en-GB" sz="900" dirty="0">
                <a:latin typeface="Arial" panose="020B0604020202020204" pitchFamily="34" charset="0"/>
                <a:cs typeface="Arial" panose="020B0604020202020204" pitchFamily="34" charset="0"/>
              </a:rPr>
              <a:t> test and </a:t>
            </a:r>
            <a:r>
              <a:rPr lang="en-GB" sz="900" dirty="0" err="1">
                <a:latin typeface="Arial" panose="020B0604020202020204" pitchFamily="34" charset="0"/>
                <a:cs typeface="Arial" panose="020B0604020202020204" pitchFamily="34" charset="0"/>
              </a:rPr>
              <a:t>FoundationOne®Liquid</a:t>
            </a:r>
            <a:r>
              <a:rPr lang="en-GB" sz="900" dirty="0">
                <a:latin typeface="Arial" panose="020B0604020202020204" pitchFamily="34" charset="0"/>
                <a:cs typeface="Arial" panose="020B0604020202020204" pitchFamily="34" charset="0"/>
              </a:rPr>
              <a:t> </a:t>
            </a:r>
            <a:r>
              <a:rPr lang="en-GB" sz="900" dirty="0" err="1">
                <a:latin typeface="Arial" panose="020B0604020202020204" pitchFamily="34" charset="0"/>
                <a:cs typeface="Arial" panose="020B0604020202020204" pitchFamily="34" charset="0"/>
              </a:rPr>
              <a:t>CDx</a:t>
            </a:r>
            <a:r>
              <a:rPr lang="en-GB" sz="900" dirty="0">
                <a:latin typeface="Arial" panose="020B0604020202020204" pitchFamily="34" charset="0"/>
                <a:cs typeface="Arial" panose="020B0604020202020204" pitchFamily="34" charset="0"/>
              </a:rPr>
              <a:t> test </a:t>
            </a:r>
          </a:p>
        </p:txBody>
      </p:sp>
    </p:spTree>
    <p:extLst>
      <p:ext uri="{BB962C8B-B14F-4D97-AF65-F5344CB8AC3E}">
        <p14:creationId xmlns:p14="http://schemas.microsoft.com/office/powerpoint/2010/main" val="44186409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 name="Picture 449">
            <a:extLst>
              <a:ext uri="{FF2B5EF4-FFF2-40B4-BE49-F238E27FC236}">
                <a16:creationId xmlns="" xmlns:a16="http://schemas.microsoft.com/office/drawing/2014/main" id="{B8E09F0B-F96D-2B4A-A7B3-DAD8C4C41869}"/>
              </a:ext>
            </a:extLst>
          </p:cNvPr>
          <p:cNvPicPr>
            <a:picLocks noChangeAspect="1"/>
          </p:cNvPicPr>
          <p:nvPr/>
        </p:nvPicPr>
        <p:blipFill>
          <a:blip r:embed="rId3"/>
          <a:stretch>
            <a:fillRect/>
          </a:stretch>
        </p:blipFill>
        <p:spPr>
          <a:xfrm>
            <a:off x="1986852" y="2009629"/>
            <a:ext cx="6540500" cy="2171700"/>
          </a:xfrm>
          <a:prstGeom prst="rect">
            <a:avLst/>
          </a:prstGeom>
        </p:spPr>
      </p:pic>
      <p:sp>
        <p:nvSpPr>
          <p:cNvPr id="3" name="Title 2">
            <a:extLst>
              <a:ext uri="{FF2B5EF4-FFF2-40B4-BE49-F238E27FC236}">
                <a16:creationId xmlns="" xmlns:a16="http://schemas.microsoft.com/office/drawing/2014/main" id="{A1740EC1-AC4E-412E-A29C-D859508D3C53}"/>
              </a:ext>
            </a:extLst>
          </p:cNvPr>
          <p:cNvSpPr>
            <a:spLocks noGrp="1"/>
          </p:cNvSpPr>
          <p:nvPr>
            <p:ph type="title"/>
          </p:nvPr>
        </p:nvSpPr>
        <p:spPr/>
        <p:txBody>
          <a:bodyPr/>
          <a:lstStyle/>
          <a:p>
            <a:r>
              <a:rPr lang="en-US" dirty="0" err="1"/>
              <a:t>PRO</a:t>
            </a:r>
            <a:r>
              <a:rPr lang="en-US" cap="none" dirty="0" err="1"/>
              <a:t>pel</a:t>
            </a:r>
            <a:r>
              <a:rPr lang="en-US" dirty="0"/>
              <a:t>: updated </a:t>
            </a:r>
            <a:r>
              <a:rPr lang="en-US" cap="none" dirty="0" err="1"/>
              <a:t>r</a:t>
            </a:r>
            <a:r>
              <a:rPr lang="en-US" dirty="0" err="1"/>
              <a:t>PFS</a:t>
            </a:r>
            <a:r>
              <a:rPr lang="en-US" dirty="0"/>
              <a:t> by investigator assessment in the ITT population</a:t>
            </a:r>
            <a:endParaRPr lang="en-GB" dirty="0"/>
          </a:p>
        </p:txBody>
      </p:sp>
      <p:sp>
        <p:nvSpPr>
          <p:cNvPr id="78" name="Content Placeholder 77">
            <a:extLst>
              <a:ext uri="{FF2B5EF4-FFF2-40B4-BE49-F238E27FC236}">
                <a16:creationId xmlns="" xmlns:a16="http://schemas.microsoft.com/office/drawing/2014/main" id="{9478391D-4F86-D14D-B248-441FCABA8CFB}"/>
              </a:ext>
            </a:extLst>
          </p:cNvPr>
          <p:cNvSpPr>
            <a:spLocks noGrp="1"/>
          </p:cNvSpPr>
          <p:nvPr>
            <p:ph sz="quarter" idx="15"/>
          </p:nvPr>
        </p:nvSpPr>
        <p:spPr>
          <a:xfrm>
            <a:off x="620184" y="6309216"/>
            <a:ext cx="10889944" cy="365125"/>
          </a:xfrm>
        </p:spPr>
        <p:txBody>
          <a:bodyPr/>
          <a:lstStyle/>
          <a:p>
            <a:pPr>
              <a:spcBef>
                <a:spcPts val="0"/>
              </a:spcBef>
            </a:pPr>
            <a:r>
              <a:rPr lang="en-GB" sz="1000" dirty="0"/>
              <a:t>Median duration of follow-up for censored patients was 24.9 months (range 0.03-38.80) in the abiraterone + </a:t>
            </a:r>
            <a:r>
              <a:rPr lang="en-GB" sz="1000" dirty="0" err="1"/>
              <a:t>olaparib</a:t>
            </a:r>
            <a:r>
              <a:rPr lang="en-GB" sz="1000" dirty="0"/>
              <a:t> arm and 27.4 months (range 0.03-36.76) in the abiraterone + placebo arm</a:t>
            </a:r>
          </a:p>
          <a:p>
            <a:pPr>
              <a:spcBef>
                <a:spcPts val="0"/>
              </a:spcBef>
            </a:pPr>
            <a:r>
              <a:rPr lang="en-US" sz="1000" baseline="30000" dirty="0"/>
              <a:t>a</a:t>
            </a:r>
            <a:r>
              <a:rPr lang="en-US" sz="1000" dirty="0"/>
              <a:t> </a:t>
            </a:r>
            <a:r>
              <a:rPr lang="en-GB" sz="1000" dirty="0"/>
              <a:t>Nominal</a:t>
            </a:r>
          </a:p>
          <a:p>
            <a:pPr>
              <a:spcBef>
                <a:spcPts val="0"/>
              </a:spcBef>
            </a:pPr>
            <a:r>
              <a:rPr lang="en-GB" sz="1000" dirty="0">
                <a:solidFill>
                  <a:schemeClr val="tx2"/>
                </a:solidFill>
              </a:rPr>
              <a:t>CI, confidence interval; DCO2, second data cut-off; HR, hazard ratio; </a:t>
            </a:r>
            <a:r>
              <a:rPr lang="en-GB" sz="1000" dirty="0"/>
              <a:t>ITT, intention-to-treat; </a:t>
            </a:r>
            <a:r>
              <a:rPr lang="en-GB" sz="1000" dirty="0" err="1">
                <a:solidFill>
                  <a:schemeClr val="tx2"/>
                </a:solidFill>
              </a:rPr>
              <a:t>rPFS</a:t>
            </a:r>
            <a:r>
              <a:rPr lang="en-GB" sz="1000" dirty="0">
                <a:solidFill>
                  <a:schemeClr val="tx2"/>
                </a:solidFill>
              </a:rPr>
              <a:t>, radiographic progression-free survival</a:t>
            </a:r>
          </a:p>
          <a:p>
            <a:pPr>
              <a:spcBef>
                <a:spcPts val="0"/>
              </a:spcBef>
            </a:pPr>
            <a:r>
              <a:rPr lang="it-IT" sz="1000" dirty="0"/>
              <a:t>Saad F, et al. </a:t>
            </a:r>
            <a:r>
              <a:rPr lang="en-US" sz="1000" dirty="0"/>
              <a:t>Annals of Oncology 2022; 33 (suppl_7): S616-S652 (ESMO 2022 oral presentation)</a:t>
            </a:r>
            <a:endParaRPr lang="en-GB" sz="1000" dirty="0"/>
          </a:p>
        </p:txBody>
      </p:sp>
      <p:sp>
        <p:nvSpPr>
          <p:cNvPr id="10" name="Freeform: Shape 9">
            <a:extLst>
              <a:ext uri="{FF2B5EF4-FFF2-40B4-BE49-F238E27FC236}">
                <a16:creationId xmlns="" xmlns:a16="http://schemas.microsoft.com/office/drawing/2014/main" id="{7E81E8AD-2597-5642-C614-0FFBF4E3740F}"/>
              </a:ext>
            </a:extLst>
          </p:cNvPr>
          <p:cNvSpPr/>
          <p:nvPr/>
        </p:nvSpPr>
        <p:spPr>
          <a:xfrm>
            <a:off x="2000624" y="2045332"/>
            <a:ext cx="6679711" cy="2869719"/>
          </a:xfrm>
          <a:custGeom>
            <a:avLst/>
            <a:gdLst>
              <a:gd name="connsiteX0" fmla="*/ 0 w 5687367"/>
              <a:gd name="connsiteY0" fmla="*/ 0 h 2567354"/>
              <a:gd name="connsiteX1" fmla="*/ 0 w 5687367"/>
              <a:gd name="connsiteY1" fmla="*/ 2567354 h 2567354"/>
              <a:gd name="connsiteX2" fmla="*/ 5687367 w 5687367"/>
              <a:gd name="connsiteY2" fmla="*/ 2567354 h 2567354"/>
            </a:gdLst>
            <a:ahLst/>
            <a:cxnLst>
              <a:cxn ang="0">
                <a:pos x="connsiteX0" y="connsiteY0"/>
              </a:cxn>
              <a:cxn ang="0">
                <a:pos x="connsiteX1" y="connsiteY1"/>
              </a:cxn>
              <a:cxn ang="0">
                <a:pos x="connsiteX2" y="connsiteY2"/>
              </a:cxn>
            </a:cxnLst>
            <a:rect l="l" t="t" r="r" b="b"/>
            <a:pathLst>
              <a:path w="5687367" h="2567354">
                <a:moveTo>
                  <a:pt x="0" y="0"/>
                </a:moveTo>
                <a:lnTo>
                  <a:pt x="0" y="2567354"/>
                </a:lnTo>
                <a:lnTo>
                  <a:pt x="5687367" y="2567354"/>
                </a:lnTo>
              </a:path>
            </a:pathLst>
          </a:custGeom>
          <a:noFill/>
          <a:ln w="9525" cap="sq">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80" name="TextBox 79">
            <a:extLst>
              <a:ext uri="{FF2B5EF4-FFF2-40B4-BE49-F238E27FC236}">
                <a16:creationId xmlns="" xmlns:a16="http://schemas.microsoft.com/office/drawing/2014/main" id="{7FB1AB86-9414-07E7-9D64-4739CF24B76B}"/>
              </a:ext>
            </a:extLst>
          </p:cNvPr>
          <p:cNvSpPr txBox="1"/>
          <p:nvPr/>
        </p:nvSpPr>
        <p:spPr>
          <a:xfrm rot="16200000">
            <a:off x="55425" y="3372470"/>
            <a:ext cx="2869721" cy="215444"/>
          </a:xfrm>
          <a:prstGeom prst="rect">
            <a:avLst/>
          </a:prstGeom>
          <a:noFill/>
          <a:ln>
            <a:noFill/>
          </a:ln>
        </p:spPr>
        <p:txBody>
          <a:bodyPr wrap="square" lIns="0" tIns="0" rIns="0" bIns="0" rtlCol="0">
            <a:spAutoFit/>
          </a:bodyPr>
          <a:lstStyle/>
          <a:p>
            <a:pPr algn="ctr"/>
            <a:r>
              <a:rPr lang="en-GB" sz="1400" b="1" dirty="0">
                <a:latin typeface="Arial Narrow" panose="020B0606020202030204" pitchFamily="34" charset="0"/>
              </a:rPr>
              <a:t>Probability of rPFS</a:t>
            </a:r>
          </a:p>
        </p:txBody>
      </p:sp>
      <p:sp>
        <p:nvSpPr>
          <p:cNvPr id="82" name="TextBox 81">
            <a:extLst>
              <a:ext uri="{FF2B5EF4-FFF2-40B4-BE49-F238E27FC236}">
                <a16:creationId xmlns="" xmlns:a16="http://schemas.microsoft.com/office/drawing/2014/main" id="{AF4F491F-5C0E-A392-D7A7-C0592F82B4FE}"/>
              </a:ext>
            </a:extLst>
          </p:cNvPr>
          <p:cNvSpPr txBox="1"/>
          <p:nvPr/>
        </p:nvSpPr>
        <p:spPr>
          <a:xfrm>
            <a:off x="1696223" y="1963257"/>
            <a:ext cx="195804" cy="164212"/>
          </a:xfrm>
          <a:prstGeom prst="rect">
            <a:avLst/>
          </a:prstGeom>
          <a:noFill/>
          <a:ln>
            <a:noFill/>
          </a:ln>
        </p:spPr>
        <p:txBody>
          <a:bodyPr wrap="square" lIns="0" tIns="0" rIns="0" bIns="0" rtlCol="0">
            <a:spAutoFit/>
          </a:bodyPr>
          <a:lstStyle/>
          <a:p>
            <a:pPr algn="r"/>
            <a:r>
              <a:rPr lang="en-GB" sz="1067" dirty="0">
                <a:latin typeface="Arial Narrow" panose="020B0606020202030204" pitchFamily="34" charset="0"/>
              </a:rPr>
              <a:t>1.0</a:t>
            </a:r>
          </a:p>
        </p:txBody>
      </p:sp>
      <p:sp>
        <p:nvSpPr>
          <p:cNvPr id="83" name="TextBox 82">
            <a:extLst>
              <a:ext uri="{FF2B5EF4-FFF2-40B4-BE49-F238E27FC236}">
                <a16:creationId xmlns="" xmlns:a16="http://schemas.microsoft.com/office/drawing/2014/main" id="{D64A32D9-D199-0935-3004-040785EB4C0C}"/>
              </a:ext>
            </a:extLst>
          </p:cNvPr>
          <p:cNvSpPr txBox="1"/>
          <p:nvPr/>
        </p:nvSpPr>
        <p:spPr>
          <a:xfrm>
            <a:off x="1696223" y="4825886"/>
            <a:ext cx="195804" cy="164212"/>
          </a:xfrm>
          <a:prstGeom prst="rect">
            <a:avLst/>
          </a:prstGeom>
          <a:noFill/>
          <a:ln>
            <a:noFill/>
          </a:ln>
        </p:spPr>
        <p:txBody>
          <a:bodyPr wrap="square" lIns="0" tIns="0" rIns="0" bIns="0" rtlCol="0">
            <a:spAutoFit/>
          </a:bodyPr>
          <a:lstStyle/>
          <a:p>
            <a:pPr algn="r"/>
            <a:r>
              <a:rPr lang="en-GB" sz="1067" dirty="0">
                <a:latin typeface="Arial Narrow" panose="020B0606020202030204" pitchFamily="34" charset="0"/>
              </a:rPr>
              <a:t>0.0</a:t>
            </a:r>
          </a:p>
        </p:txBody>
      </p:sp>
      <p:cxnSp>
        <p:nvCxnSpPr>
          <p:cNvPr id="84" name="Straight Connector 83">
            <a:extLst>
              <a:ext uri="{FF2B5EF4-FFF2-40B4-BE49-F238E27FC236}">
                <a16:creationId xmlns="" xmlns:a16="http://schemas.microsoft.com/office/drawing/2014/main" id="{3B44D13C-C1FE-B857-2839-8345C3155014}"/>
              </a:ext>
            </a:extLst>
          </p:cNvPr>
          <p:cNvCxnSpPr>
            <a:cxnSpLocks/>
          </p:cNvCxnSpPr>
          <p:nvPr/>
        </p:nvCxnSpPr>
        <p:spPr>
          <a:xfrm flipH="1">
            <a:off x="1960504" y="2332304"/>
            <a:ext cx="40120"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 xmlns:a16="http://schemas.microsoft.com/office/drawing/2014/main" id="{CE7AB103-A3E6-4551-12E5-E7CD65ADABE6}"/>
              </a:ext>
            </a:extLst>
          </p:cNvPr>
          <p:cNvCxnSpPr/>
          <p:nvPr/>
        </p:nvCxnSpPr>
        <p:spPr>
          <a:xfrm flipH="1">
            <a:off x="1960504" y="2906248"/>
            <a:ext cx="40120"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 xmlns:a16="http://schemas.microsoft.com/office/drawing/2014/main" id="{0F0077DB-AB9E-E6E4-8FB2-271575843060}"/>
              </a:ext>
            </a:extLst>
          </p:cNvPr>
          <p:cNvCxnSpPr>
            <a:cxnSpLocks/>
          </p:cNvCxnSpPr>
          <p:nvPr/>
        </p:nvCxnSpPr>
        <p:spPr>
          <a:xfrm flipH="1">
            <a:off x="1960504" y="2045332"/>
            <a:ext cx="40120"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 xmlns:a16="http://schemas.microsoft.com/office/drawing/2014/main" id="{E84E1F06-C812-9C90-5134-266F660BEF77}"/>
              </a:ext>
            </a:extLst>
          </p:cNvPr>
          <p:cNvCxnSpPr/>
          <p:nvPr/>
        </p:nvCxnSpPr>
        <p:spPr>
          <a:xfrm flipH="1">
            <a:off x="1960504" y="3480191"/>
            <a:ext cx="40120"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 xmlns:a16="http://schemas.microsoft.com/office/drawing/2014/main" id="{C09451F5-680F-5639-BF64-18F8B751B492}"/>
              </a:ext>
            </a:extLst>
          </p:cNvPr>
          <p:cNvCxnSpPr>
            <a:cxnSpLocks/>
          </p:cNvCxnSpPr>
          <p:nvPr/>
        </p:nvCxnSpPr>
        <p:spPr>
          <a:xfrm flipH="1">
            <a:off x="1960504" y="2619276"/>
            <a:ext cx="40120"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 xmlns:a16="http://schemas.microsoft.com/office/drawing/2014/main" id="{0928435E-0EC1-81D7-A8DC-FF449331D450}"/>
              </a:ext>
            </a:extLst>
          </p:cNvPr>
          <p:cNvCxnSpPr>
            <a:cxnSpLocks/>
          </p:cNvCxnSpPr>
          <p:nvPr/>
        </p:nvCxnSpPr>
        <p:spPr>
          <a:xfrm flipH="1">
            <a:off x="1960504" y="4054135"/>
            <a:ext cx="40120"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 xmlns:a16="http://schemas.microsoft.com/office/drawing/2014/main" id="{BC01829A-0AF9-14AB-FDC1-F22625C80B5D}"/>
              </a:ext>
            </a:extLst>
          </p:cNvPr>
          <p:cNvCxnSpPr/>
          <p:nvPr/>
        </p:nvCxnSpPr>
        <p:spPr>
          <a:xfrm flipH="1">
            <a:off x="1960504" y="4341107"/>
            <a:ext cx="40120"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 xmlns:a16="http://schemas.microsoft.com/office/drawing/2014/main" id="{C9389E1E-4407-142C-DC78-FA96268529B3}"/>
              </a:ext>
            </a:extLst>
          </p:cNvPr>
          <p:cNvCxnSpPr/>
          <p:nvPr/>
        </p:nvCxnSpPr>
        <p:spPr>
          <a:xfrm flipH="1">
            <a:off x="1960504" y="3193220"/>
            <a:ext cx="40120"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 xmlns:a16="http://schemas.microsoft.com/office/drawing/2014/main" id="{309D9A83-48C4-7008-81F5-E94DCD65C678}"/>
              </a:ext>
            </a:extLst>
          </p:cNvPr>
          <p:cNvCxnSpPr/>
          <p:nvPr/>
        </p:nvCxnSpPr>
        <p:spPr>
          <a:xfrm flipH="1">
            <a:off x="1960504" y="4628079"/>
            <a:ext cx="40120"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 xmlns:a16="http://schemas.microsoft.com/office/drawing/2014/main" id="{6E3F2817-A483-3C8E-29C3-FBFEEB31C84E}"/>
              </a:ext>
            </a:extLst>
          </p:cNvPr>
          <p:cNvCxnSpPr>
            <a:cxnSpLocks/>
          </p:cNvCxnSpPr>
          <p:nvPr/>
        </p:nvCxnSpPr>
        <p:spPr>
          <a:xfrm flipH="1">
            <a:off x="1960504" y="3767163"/>
            <a:ext cx="40120"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 xmlns:a16="http://schemas.microsoft.com/office/drawing/2014/main" id="{7A716141-5BB6-A14E-7DA9-736910BDF2D4}"/>
              </a:ext>
            </a:extLst>
          </p:cNvPr>
          <p:cNvCxnSpPr>
            <a:cxnSpLocks/>
          </p:cNvCxnSpPr>
          <p:nvPr/>
        </p:nvCxnSpPr>
        <p:spPr>
          <a:xfrm flipH="1">
            <a:off x="1955359" y="4915050"/>
            <a:ext cx="40120"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sp>
        <p:nvSpPr>
          <p:cNvPr id="95" name="TextBox 94">
            <a:extLst>
              <a:ext uri="{FF2B5EF4-FFF2-40B4-BE49-F238E27FC236}">
                <a16:creationId xmlns="" xmlns:a16="http://schemas.microsoft.com/office/drawing/2014/main" id="{483FD87F-005F-7A0C-756E-37691F26E62A}"/>
              </a:ext>
            </a:extLst>
          </p:cNvPr>
          <p:cNvSpPr txBox="1"/>
          <p:nvPr/>
        </p:nvSpPr>
        <p:spPr>
          <a:xfrm>
            <a:off x="1696223" y="2249520"/>
            <a:ext cx="195804" cy="164212"/>
          </a:xfrm>
          <a:prstGeom prst="rect">
            <a:avLst/>
          </a:prstGeom>
          <a:noFill/>
          <a:ln>
            <a:noFill/>
          </a:ln>
        </p:spPr>
        <p:txBody>
          <a:bodyPr wrap="square" lIns="0" tIns="0" rIns="0" bIns="0" rtlCol="0">
            <a:spAutoFit/>
          </a:bodyPr>
          <a:lstStyle/>
          <a:p>
            <a:pPr algn="r"/>
            <a:r>
              <a:rPr lang="en-GB" sz="1067" dirty="0">
                <a:latin typeface="Arial Narrow" panose="020B0606020202030204" pitchFamily="34" charset="0"/>
              </a:rPr>
              <a:t>0.9</a:t>
            </a:r>
          </a:p>
        </p:txBody>
      </p:sp>
      <p:sp>
        <p:nvSpPr>
          <p:cNvPr id="96" name="TextBox 95">
            <a:extLst>
              <a:ext uri="{FF2B5EF4-FFF2-40B4-BE49-F238E27FC236}">
                <a16:creationId xmlns="" xmlns:a16="http://schemas.microsoft.com/office/drawing/2014/main" id="{FC9F4113-5CC2-F6E8-03F5-C014D35BE1AD}"/>
              </a:ext>
            </a:extLst>
          </p:cNvPr>
          <p:cNvSpPr txBox="1"/>
          <p:nvPr/>
        </p:nvSpPr>
        <p:spPr>
          <a:xfrm>
            <a:off x="1696223" y="2535782"/>
            <a:ext cx="195804" cy="164212"/>
          </a:xfrm>
          <a:prstGeom prst="rect">
            <a:avLst/>
          </a:prstGeom>
          <a:noFill/>
          <a:ln>
            <a:noFill/>
          </a:ln>
        </p:spPr>
        <p:txBody>
          <a:bodyPr wrap="square" lIns="0" tIns="0" rIns="0" bIns="0" rtlCol="0">
            <a:spAutoFit/>
          </a:bodyPr>
          <a:lstStyle/>
          <a:p>
            <a:pPr algn="r"/>
            <a:r>
              <a:rPr lang="en-GB" sz="1067" dirty="0">
                <a:latin typeface="Arial Narrow" panose="020B0606020202030204" pitchFamily="34" charset="0"/>
              </a:rPr>
              <a:t>0.8</a:t>
            </a:r>
          </a:p>
        </p:txBody>
      </p:sp>
      <p:sp>
        <p:nvSpPr>
          <p:cNvPr id="97" name="TextBox 96">
            <a:extLst>
              <a:ext uri="{FF2B5EF4-FFF2-40B4-BE49-F238E27FC236}">
                <a16:creationId xmlns="" xmlns:a16="http://schemas.microsoft.com/office/drawing/2014/main" id="{8D1F4559-F55F-CF7D-170C-B5BCE885D673}"/>
              </a:ext>
            </a:extLst>
          </p:cNvPr>
          <p:cNvSpPr txBox="1"/>
          <p:nvPr/>
        </p:nvSpPr>
        <p:spPr>
          <a:xfrm>
            <a:off x="1696223" y="2822045"/>
            <a:ext cx="195804" cy="164212"/>
          </a:xfrm>
          <a:prstGeom prst="rect">
            <a:avLst/>
          </a:prstGeom>
          <a:noFill/>
          <a:ln>
            <a:noFill/>
          </a:ln>
        </p:spPr>
        <p:txBody>
          <a:bodyPr wrap="square" lIns="0" tIns="0" rIns="0" bIns="0" rtlCol="0">
            <a:spAutoFit/>
          </a:bodyPr>
          <a:lstStyle/>
          <a:p>
            <a:pPr algn="r"/>
            <a:r>
              <a:rPr lang="en-GB" sz="1067" dirty="0">
                <a:latin typeface="Arial Narrow" panose="020B0606020202030204" pitchFamily="34" charset="0"/>
              </a:rPr>
              <a:t>0.7</a:t>
            </a:r>
          </a:p>
        </p:txBody>
      </p:sp>
      <p:sp>
        <p:nvSpPr>
          <p:cNvPr id="98" name="TextBox 97">
            <a:extLst>
              <a:ext uri="{FF2B5EF4-FFF2-40B4-BE49-F238E27FC236}">
                <a16:creationId xmlns="" xmlns:a16="http://schemas.microsoft.com/office/drawing/2014/main" id="{7CD1E163-A252-960C-0C33-8DDA6F9A661A}"/>
              </a:ext>
            </a:extLst>
          </p:cNvPr>
          <p:cNvSpPr txBox="1"/>
          <p:nvPr/>
        </p:nvSpPr>
        <p:spPr>
          <a:xfrm>
            <a:off x="1696223" y="3108308"/>
            <a:ext cx="195804" cy="164212"/>
          </a:xfrm>
          <a:prstGeom prst="rect">
            <a:avLst/>
          </a:prstGeom>
          <a:noFill/>
          <a:ln>
            <a:noFill/>
          </a:ln>
        </p:spPr>
        <p:txBody>
          <a:bodyPr wrap="square" lIns="0" tIns="0" rIns="0" bIns="0" rtlCol="0">
            <a:spAutoFit/>
          </a:bodyPr>
          <a:lstStyle/>
          <a:p>
            <a:pPr algn="r"/>
            <a:r>
              <a:rPr lang="en-GB" sz="1067" dirty="0">
                <a:latin typeface="Arial Narrow" panose="020B0606020202030204" pitchFamily="34" charset="0"/>
              </a:rPr>
              <a:t>0.6</a:t>
            </a:r>
          </a:p>
        </p:txBody>
      </p:sp>
      <p:sp>
        <p:nvSpPr>
          <p:cNvPr id="99" name="TextBox 98">
            <a:extLst>
              <a:ext uri="{FF2B5EF4-FFF2-40B4-BE49-F238E27FC236}">
                <a16:creationId xmlns="" xmlns:a16="http://schemas.microsoft.com/office/drawing/2014/main" id="{EB5F427C-2C1A-913F-F1D0-DB6CEB8F2BA7}"/>
              </a:ext>
            </a:extLst>
          </p:cNvPr>
          <p:cNvSpPr txBox="1"/>
          <p:nvPr/>
        </p:nvSpPr>
        <p:spPr>
          <a:xfrm>
            <a:off x="1696223" y="3394570"/>
            <a:ext cx="195804" cy="164212"/>
          </a:xfrm>
          <a:prstGeom prst="rect">
            <a:avLst/>
          </a:prstGeom>
          <a:noFill/>
          <a:ln>
            <a:noFill/>
          </a:ln>
        </p:spPr>
        <p:txBody>
          <a:bodyPr wrap="square" lIns="0" tIns="0" rIns="0" bIns="0" rtlCol="0">
            <a:spAutoFit/>
          </a:bodyPr>
          <a:lstStyle/>
          <a:p>
            <a:pPr algn="r"/>
            <a:r>
              <a:rPr lang="en-GB" sz="1067" dirty="0">
                <a:latin typeface="Arial Narrow" panose="020B0606020202030204" pitchFamily="34" charset="0"/>
              </a:rPr>
              <a:t>0.5</a:t>
            </a:r>
          </a:p>
        </p:txBody>
      </p:sp>
      <p:sp>
        <p:nvSpPr>
          <p:cNvPr id="100" name="TextBox 99">
            <a:extLst>
              <a:ext uri="{FF2B5EF4-FFF2-40B4-BE49-F238E27FC236}">
                <a16:creationId xmlns="" xmlns:a16="http://schemas.microsoft.com/office/drawing/2014/main" id="{D52884C1-DF3E-EC92-8164-112371BC7B5A}"/>
              </a:ext>
            </a:extLst>
          </p:cNvPr>
          <p:cNvSpPr txBox="1"/>
          <p:nvPr/>
        </p:nvSpPr>
        <p:spPr>
          <a:xfrm>
            <a:off x="1696223" y="3680833"/>
            <a:ext cx="195804" cy="164212"/>
          </a:xfrm>
          <a:prstGeom prst="rect">
            <a:avLst/>
          </a:prstGeom>
          <a:noFill/>
          <a:ln>
            <a:noFill/>
          </a:ln>
        </p:spPr>
        <p:txBody>
          <a:bodyPr wrap="square" lIns="0" tIns="0" rIns="0" bIns="0" rtlCol="0">
            <a:spAutoFit/>
          </a:bodyPr>
          <a:lstStyle/>
          <a:p>
            <a:pPr algn="r"/>
            <a:r>
              <a:rPr lang="en-GB" sz="1067" dirty="0">
                <a:latin typeface="Arial Narrow" panose="020B0606020202030204" pitchFamily="34" charset="0"/>
              </a:rPr>
              <a:t>0.4</a:t>
            </a:r>
          </a:p>
        </p:txBody>
      </p:sp>
      <p:sp>
        <p:nvSpPr>
          <p:cNvPr id="101" name="TextBox 100">
            <a:extLst>
              <a:ext uri="{FF2B5EF4-FFF2-40B4-BE49-F238E27FC236}">
                <a16:creationId xmlns="" xmlns:a16="http://schemas.microsoft.com/office/drawing/2014/main" id="{DCDB6BA3-1173-24CA-E5F4-3E31CFBCB220}"/>
              </a:ext>
            </a:extLst>
          </p:cNvPr>
          <p:cNvSpPr txBox="1"/>
          <p:nvPr/>
        </p:nvSpPr>
        <p:spPr>
          <a:xfrm>
            <a:off x="1696223" y="3967095"/>
            <a:ext cx="195804" cy="164212"/>
          </a:xfrm>
          <a:prstGeom prst="rect">
            <a:avLst/>
          </a:prstGeom>
          <a:noFill/>
          <a:ln>
            <a:noFill/>
          </a:ln>
        </p:spPr>
        <p:txBody>
          <a:bodyPr wrap="square" lIns="0" tIns="0" rIns="0" bIns="0" rtlCol="0">
            <a:spAutoFit/>
          </a:bodyPr>
          <a:lstStyle/>
          <a:p>
            <a:pPr algn="r"/>
            <a:r>
              <a:rPr lang="en-GB" sz="1067" dirty="0">
                <a:latin typeface="Arial Narrow" panose="020B0606020202030204" pitchFamily="34" charset="0"/>
              </a:rPr>
              <a:t>0.3</a:t>
            </a:r>
          </a:p>
        </p:txBody>
      </p:sp>
      <p:sp>
        <p:nvSpPr>
          <p:cNvPr id="102" name="TextBox 101">
            <a:extLst>
              <a:ext uri="{FF2B5EF4-FFF2-40B4-BE49-F238E27FC236}">
                <a16:creationId xmlns="" xmlns:a16="http://schemas.microsoft.com/office/drawing/2014/main" id="{1286DDD4-E10C-634D-902C-295796F16BE0}"/>
              </a:ext>
            </a:extLst>
          </p:cNvPr>
          <p:cNvSpPr txBox="1"/>
          <p:nvPr/>
        </p:nvSpPr>
        <p:spPr>
          <a:xfrm>
            <a:off x="1696223" y="4253358"/>
            <a:ext cx="195804" cy="164212"/>
          </a:xfrm>
          <a:prstGeom prst="rect">
            <a:avLst/>
          </a:prstGeom>
          <a:noFill/>
          <a:ln>
            <a:noFill/>
          </a:ln>
        </p:spPr>
        <p:txBody>
          <a:bodyPr wrap="square" lIns="0" tIns="0" rIns="0" bIns="0" rtlCol="0">
            <a:spAutoFit/>
          </a:bodyPr>
          <a:lstStyle/>
          <a:p>
            <a:pPr algn="r"/>
            <a:r>
              <a:rPr lang="en-GB" sz="1067" dirty="0">
                <a:latin typeface="Arial Narrow" panose="020B0606020202030204" pitchFamily="34" charset="0"/>
              </a:rPr>
              <a:t>0.2</a:t>
            </a:r>
          </a:p>
        </p:txBody>
      </p:sp>
      <p:sp>
        <p:nvSpPr>
          <p:cNvPr id="103" name="TextBox 102">
            <a:extLst>
              <a:ext uri="{FF2B5EF4-FFF2-40B4-BE49-F238E27FC236}">
                <a16:creationId xmlns="" xmlns:a16="http://schemas.microsoft.com/office/drawing/2014/main" id="{3EBD99FD-2EC9-AC3F-7164-947CB75281ED}"/>
              </a:ext>
            </a:extLst>
          </p:cNvPr>
          <p:cNvSpPr txBox="1"/>
          <p:nvPr/>
        </p:nvSpPr>
        <p:spPr>
          <a:xfrm>
            <a:off x="1696223" y="4539621"/>
            <a:ext cx="195804" cy="164212"/>
          </a:xfrm>
          <a:prstGeom prst="rect">
            <a:avLst/>
          </a:prstGeom>
          <a:noFill/>
          <a:ln>
            <a:noFill/>
          </a:ln>
        </p:spPr>
        <p:txBody>
          <a:bodyPr wrap="square" lIns="0" tIns="0" rIns="0" bIns="0" rtlCol="0">
            <a:spAutoFit/>
          </a:bodyPr>
          <a:lstStyle/>
          <a:p>
            <a:pPr algn="r"/>
            <a:r>
              <a:rPr lang="en-GB" sz="1067" dirty="0">
                <a:latin typeface="Arial Narrow" panose="020B0606020202030204" pitchFamily="34" charset="0"/>
              </a:rPr>
              <a:t>0.1</a:t>
            </a:r>
          </a:p>
        </p:txBody>
      </p:sp>
      <p:cxnSp>
        <p:nvCxnSpPr>
          <p:cNvPr id="12" name="Straight Connector 11">
            <a:extLst>
              <a:ext uri="{FF2B5EF4-FFF2-40B4-BE49-F238E27FC236}">
                <a16:creationId xmlns="" xmlns:a16="http://schemas.microsoft.com/office/drawing/2014/main" id="{87E478CB-E86C-3BA2-CA3A-6492270DA4BC}"/>
              </a:ext>
            </a:extLst>
          </p:cNvPr>
          <p:cNvCxnSpPr>
            <a:cxnSpLocks/>
          </p:cNvCxnSpPr>
          <p:nvPr/>
        </p:nvCxnSpPr>
        <p:spPr>
          <a:xfrm rot="5400000" flipH="1">
            <a:off x="1973848" y="4941826"/>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 xmlns:a16="http://schemas.microsoft.com/office/drawing/2014/main" id="{7D7AF94A-C7C5-04DD-3047-06CE35340BFA}"/>
              </a:ext>
            </a:extLst>
          </p:cNvPr>
          <p:cNvCxnSpPr>
            <a:cxnSpLocks/>
          </p:cNvCxnSpPr>
          <p:nvPr/>
        </p:nvCxnSpPr>
        <p:spPr>
          <a:xfrm rot="5400000" flipH="1">
            <a:off x="2641819" y="4941826"/>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 xmlns:a16="http://schemas.microsoft.com/office/drawing/2014/main" id="{DC790AB2-8AA0-F4FB-DB72-032DC8A94F65}"/>
              </a:ext>
            </a:extLst>
          </p:cNvPr>
          <p:cNvCxnSpPr>
            <a:cxnSpLocks/>
          </p:cNvCxnSpPr>
          <p:nvPr/>
        </p:nvCxnSpPr>
        <p:spPr>
          <a:xfrm rot="5400000" flipH="1">
            <a:off x="3309790" y="4941826"/>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 xmlns:a16="http://schemas.microsoft.com/office/drawing/2014/main" id="{350E5079-1BA7-9EF9-1AF7-91FD33315528}"/>
              </a:ext>
            </a:extLst>
          </p:cNvPr>
          <p:cNvCxnSpPr>
            <a:cxnSpLocks/>
          </p:cNvCxnSpPr>
          <p:nvPr/>
        </p:nvCxnSpPr>
        <p:spPr>
          <a:xfrm rot="5400000" flipH="1">
            <a:off x="3977761" y="4941826"/>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 xmlns:a16="http://schemas.microsoft.com/office/drawing/2014/main" id="{73351FB2-2445-433C-306A-8078825A3F80}"/>
              </a:ext>
            </a:extLst>
          </p:cNvPr>
          <p:cNvCxnSpPr>
            <a:cxnSpLocks/>
          </p:cNvCxnSpPr>
          <p:nvPr/>
        </p:nvCxnSpPr>
        <p:spPr>
          <a:xfrm rot="5400000" flipH="1">
            <a:off x="4645732" y="4941826"/>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 xmlns:a16="http://schemas.microsoft.com/office/drawing/2014/main" id="{C81EA301-3773-A11D-6B55-B02F23B2D00F}"/>
              </a:ext>
            </a:extLst>
          </p:cNvPr>
          <p:cNvCxnSpPr>
            <a:cxnSpLocks/>
          </p:cNvCxnSpPr>
          <p:nvPr/>
        </p:nvCxnSpPr>
        <p:spPr>
          <a:xfrm rot="5400000" flipH="1">
            <a:off x="5313703" y="4941826"/>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 xmlns:a16="http://schemas.microsoft.com/office/drawing/2014/main" id="{52119DEC-BAA2-CD11-D0F5-B807B61AB46B}"/>
              </a:ext>
            </a:extLst>
          </p:cNvPr>
          <p:cNvCxnSpPr>
            <a:cxnSpLocks/>
          </p:cNvCxnSpPr>
          <p:nvPr/>
        </p:nvCxnSpPr>
        <p:spPr>
          <a:xfrm rot="5400000" flipH="1">
            <a:off x="5981674" y="4941826"/>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 xmlns:a16="http://schemas.microsoft.com/office/drawing/2014/main" id="{B67C16E2-E0D3-2343-3458-A08A38D43766}"/>
              </a:ext>
            </a:extLst>
          </p:cNvPr>
          <p:cNvCxnSpPr>
            <a:cxnSpLocks/>
          </p:cNvCxnSpPr>
          <p:nvPr/>
        </p:nvCxnSpPr>
        <p:spPr>
          <a:xfrm rot="5400000" flipH="1">
            <a:off x="6649645" y="4941826"/>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 xmlns:a16="http://schemas.microsoft.com/office/drawing/2014/main" id="{1ADF7FF5-F4B3-B247-EE20-B4EF4B7BE78A}"/>
              </a:ext>
            </a:extLst>
          </p:cNvPr>
          <p:cNvCxnSpPr>
            <a:cxnSpLocks/>
          </p:cNvCxnSpPr>
          <p:nvPr/>
        </p:nvCxnSpPr>
        <p:spPr>
          <a:xfrm rot="5400000" flipH="1">
            <a:off x="7317616" y="4941826"/>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3C83EB8C-64CA-21D3-5222-9B4E7BBFE95F}"/>
              </a:ext>
            </a:extLst>
          </p:cNvPr>
          <p:cNvCxnSpPr>
            <a:cxnSpLocks/>
          </p:cNvCxnSpPr>
          <p:nvPr/>
        </p:nvCxnSpPr>
        <p:spPr>
          <a:xfrm rot="5400000" flipH="1">
            <a:off x="7985587" y="4941826"/>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34565272-36BB-59E5-7D3A-9AAA8C82D6FF}"/>
              </a:ext>
            </a:extLst>
          </p:cNvPr>
          <p:cNvCxnSpPr>
            <a:cxnSpLocks/>
          </p:cNvCxnSpPr>
          <p:nvPr/>
        </p:nvCxnSpPr>
        <p:spPr>
          <a:xfrm rot="5400000" flipH="1">
            <a:off x="8653559" y="4941826"/>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 xmlns:a16="http://schemas.microsoft.com/office/drawing/2014/main" id="{AE593854-1F6A-685B-742C-142378B2353B}"/>
              </a:ext>
            </a:extLst>
          </p:cNvPr>
          <p:cNvSpPr txBox="1"/>
          <p:nvPr/>
        </p:nvSpPr>
        <p:spPr>
          <a:xfrm>
            <a:off x="1905296" y="5009469"/>
            <a:ext cx="195804" cy="164212"/>
          </a:xfrm>
          <a:prstGeom prst="rect">
            <a:avLst/>
          </a:prstGeom>
          <a:noFill/>
        </p:spPr>
        <p:txBody>
          <a:bodyPr wrap="square" lIns="0" tIns="0" rIns="0" bIns="0" rtlCol="0">
            <a:spAutoFit/>
          </a:bodyPr>
          <a:lstStyle/>
          <a:p>
            <a:pPr algn="ctr"/>
            <a:r>
              <a:rPr lang="en-GB" sz="1067" dirty="0">
                <a:latin typeface="Arial Narrow" panose="020B0606020202030204" pitchFamily="34" charset="0"/>
              </a:rPr>
              <a:t>0</a:t>
            </a:r>
          </a:p>
        </p:txBody>
      </p:sp>
      <p:sp>
        <p:nvSpPr>
          <p:cNvPr id="24" name="TextBox 23">
            <a:extLst>
              <a:ext uri="{FF2B5EF4-FFF2-40B4-BE49-F238E27FC236}">
                <a16:creationId xmlns="" xmlns:a16="http://schemas.microsoft.com/office/drawing/2014/main" id="{27ED911E-AD6A-3C49-3952-EA02B225237A}"/>
              </a:ext>
            </a:extLst>
          </p:cNvPr>
          <p:cNvSpPr txBox="1"/>
          <p:nvPr/>
        </p:nvSpPr>
        <p:spPr>
          <a:xfrm>
            <a:off x="2573021" y="5009469"/>
            <a:ext cx="195804" cy="164212"/>
          </a:xfrm>
          <a:prstGeom prst="rect">
            <a:avLst/>
          </a:prstGeom>
          <a:noFill/>
        </p:spPr>
        <p:txBody>
          <a:bodyPr wrap="square" lIns="0" tIns="0" rIns="0" bIns="0" rtlCol="0">
            <a:spAutoFit/>
          </a:bodyPr>
          <a:lstStyle/>
          <a:p>
            <a:pPr algn="ctr"/>
            <a:r>
              <a:rPr lang="en-GB" sz="1067" dirty="0">
                <a:latin typeface="Arial Narrow" panose="020B0606020202030204" pitchFamily="34" charset="0"/>
              </a:rPr>
              <a:t>4</a:t>
            </a:r>
          </a:p>
        </p:txBody>
      </p:sp>
      <p:sp>
        <p:nvSpPr>
          <p:cNvPr id="25" name="TextBox 24">
            <a:extLst>
              <a:ext uri="{FF2B5EF4-FFF2-40B4-BE49-F238E27FC236}">
                <a16:creationId xmlns="" xmlns:a16="http://schemas.microsoft.com/office/drawing/2014/main" id="{761A287B-FE4A-F009-AA8C-05C2878DE2F3}"/>
              </a:ext>
            </a:extLst>
          </p:cNvPr>
          <p:cNvSpPr txBox="1"/>
          <p:nvPr/>
        </p:nvSpPr>
        <p:spPr>
          <a:xfrm>
            <a:off x="3240746" y="5009469"/>
            <a:ext cx="195804" cy="164212"/>
          </a:xfrm>
          <a:prstGeom prst="rect">
            <a:avLst/>
          </a:prstGeom>
          <a:noFill/>
        </p:spPr>
        <p:txBody>
          <a:bodyPr wrap="square" lIns="0" tIns="0" rIns="0" bIns="0" rtlCol="0">
            <a:spAutoFit/>
          </a:bodyPr>
          <a:lstStyle/>
          <a:p>
            <a:pPr algn="ctr"/>
            <a:r>
              <a:rPr lang="en-GB" sz="1067" dirty="0">
                <a:latin typeface="Arial Narrow" panose="020B0606020202030204" pitchFamily="34" charset="0"/>
              </a:rPr>
              <a:t>8</a:t>
            </a:r>
          </a:p>
        </p:txBody>
      </p:sp>
      <p:sp>
        <p:nvSpPr>
          <p:cNvPr id="26" name="TextBox 25">
            <a:extLst>
              <a:ext uri="{FF2B5EF4-FFF2-40B4-BE49-F238E27FC236}">
                <a16:creationId xmlns="" xmlns:a16="http://schemas.microsoft.com/office/drawing/2014/main" id="{8DEEA194-744B-15D0-3A44-C3682AB0BD8B}"/>
              </a:ext>
            </a:extLst>
          </p:cNvPr>
          <p:cNvSpPr txBox="1"/>
          <p:nvPr/>
        </p:nvSpPr>
        <p:spPr>
          <a:xfrm>
            <a:off x="3908471" y="5009469"/>
            <a:ext cx="195804" cy="164212"/>
          </a:xfrm>
          <a:prstGeom prst="rect">
            <a:avLst/>
          </a:prstGeom>
          <a:noFill/>
        </p:spPr>
        <p:txBody>
          <a:bodyPr wrap="square" lIns="0" tIns="0" rIns="0" bIns="0" rtlCol="0">
            <a:spAutoFit/>
          </a:bodyPr>
          <a:lstStyle/>
          <a:p>
            <a:pPr algn="ctr"/>
            <a:r>
              <a:rPr lang="en-GB" sz="1067" dirty="0">
                <a:latin typeface="Arial Narrow" panose="020B0606020202030204" pitchFamily="34" charset="0"/>
              </a:rPr>
              <a:t>12</a:t>
            </a:r>
          </a:p>
        </p:txBody>
      </p:sp>
      <p:sp>
        <p:nvSpPr>
          <p:cNvPr id="27" name="TextBox 26">
            <a:extLst>
              <a:ext uri="{FF2B5EF4-FFF2-40B4-BE49-F238E27FC236}">
                <a16:creationId xmlns="" xmlns:a16="http://schemas.microsoft.com/office/drawing/2014/main" id="{DF75300A-B4D9-8139-919E-709DB376DACF}"/>
              </a:ext>
            </a:extLst>
          </p:cNvPr>
          <p:cNvSpPr txBox="1"/>
          <p:nvPr/>
        </p:nvSpPr>
        <p:spPr>
          <a:xfrm>
            <a:off x="4576197" y="5009469"/>
            <a:ext cx="195804" cy="164212"/>
          </a:xfrm>
          <a:prstGeom prst="rect">
            <a:avLst/>
          </a:prstGeom>
          <a:noFill/>
        </p:spPr>
        <p:txBody>
          <a:bodyPr wrap="square" lIns="0" tIns="0" rIns="0" bIns="0" rtlCol="0">
            <a:spAutoFit/>
          </a:bodyPr>
          <a:lstStyle/>
          <a:p>
            <a:pPr algn="ctr"/>
            <a:r>
              <a:rPr lang="en-GB" sz="1067" dirty="0">
                <a:latin typeface="Arial Narrow" panose="020B0606020202030204" pitchFamily="34" charset="0"/>
              </a:rPr>
              <a:t>16</a:t>
            </a:r>
          </a:p>
        </p:txBody>
      </p:sp>
      <p:sp>
        <p:nvSpPr>
          <p:cNvPr id="28" name="TextBox 27">
            <a:extLst>
              <a:ext uri="{FF2B5EF4-FFF2-40B4-BE49-F238E27FC236}">
                <a16:creationId xmlns="" xmlns:a16="http://schemas.microsoft.com/office/drawing/2014/main" id="{1F80A202-00F4-6164-B487-EC57EFB1911E}"/>
              </a:ext>
            </a:extLst>
          </p:cNvPr>
          <p:cNvSpPr txBox="1"/>
          <p:nvPr/>
        </p:nvSpPr>
        <p:spPr>
          <a:xfrm>
            <a:off x="5243922" y="5009469"/>
            <a:ext cx="195804" cy="164212"/>
          </a:xfrm>
          <a:prstGeom prst="rect">
            <a:avLst/>
          </a:prstGeom>
          <a:noFill/>
        </p:spPr>
        <p:txBody>
          <a:bodyPr wrap="square" lIns="0" tIns="0" rIns="0" bIns="0" rtlCol="0">
            <a:spAutoFit/>
          </a:bodyPr>
          <a:lstStyle/>
          <a:p>
            <a:pPr algn="ctr"/>
            <a:r>
              <a:rPr lang="en-GB" sz="1067" dirty="0">
                <a:latin typeface="Arial Narrow" panose="020B0606020202030204" pitchFamily="34" charset="0"/>
              </a:rPr>
              <a:t>20</a:t>
            </a:r>
          </a:p>
        </p:txBody>
      </p:sp>
      <p:sp>
        <p:nvSpPr>
          <p:cNvPr id="29" name="TextBox 28">
            <a:extLst>
              <a:ext uri="{FF2B5EF4-FFF2-40B4-BE49-F238E27FC236}">
                <a16:creationId xmlns="" xmlns:a16="http://schemas.microsoft.com/office/drawing/2014/main" id="{C5E3EDB0-05BA-F954-79CA-7C1FF7DC7912}"/>
              </a:ext>
            </a:extLst>
          </p:cNvPr>
          <p:cNvSpPr txBox="1"/>
          <p:nvPr/>
        </p:nvSpPr>
        <p:spPr>
          <a:xfrm>
            <a:off x="5911647" y="5009469"/>
            <a:ext cx="195804" cy="164212"/>
          </a:xfrm>
          <a:prstGeom prst="rect">
            <a:avLst/>
          </a:prstGeom>
          <a:noFill/>
        </p:spPr>
        <p:txBody>
          <a:bodyPr wrap="square" lIns="0" tIns="0" rIns="0" bIns="0" rtlCol="0">
            <a:spAutoFit/>
          </a:bodyPr>
          <a:lstStyle/>
          <a:p>
            <a:pPr algn="ctr"/>
            <a:r>
              <a:rPr lang="en-GB" sz="1067" dirty="0">
                <a:latin typeface="Arial Narrow" panose="020B0606020202030204" pitchFamily="34" charset="0"/>
              </a:rPr>
              <a:t>24</a:t>
            </a:r>
          </a:p>
        </p:txBody>
      </p:sp>
      <p:sp>
        <p:nvSpPr>
          <p:cNvPr id="30" name="TextBox 29">
            <a:extLst>
              <a:ext uri="{FF2B5EF4-FFF2-40B4-BE49-F238E27FC236}">
                <a16:creationId xmlns="" xmlns:a16="http://schemas.microsoft.com/office/drawing/2014/main" id="{6C43E319-7BA3-5CC4-4264-E59F2A2B39CD}"/>
              </a:ext>
            </a:extLst>
          </p:cNvPr>
          <p:cNvSpPr txBox="1"/>
          <p:nvPr/>
        </p:nvSpPr>
        <p:spPr>
          <a:xfrm>
            <a:off x="6579372" y="5009469"/>
            <a:ext cx="195804" cy="164212"/>
          </a:xfrm>
          <a:prstGeom prst="rect">
            <a:avLst/>
          </a:prstGeom>
          <a:noFill/>
        </p:spPr>
        <p:txBody>
          <a:bodyPr wrap="square" lIns="0" tIns="0" rIns="0" bIns="0" rtlCol="0">
            <a:spAutoFit/>
          </a:bodyPr>
          <a:lstStyle/>
          <a:p>
            <a:pPr algn="ctr"/>
            <a:r>
              <a:rPr lang="en-GB" sz="1067" dirty="0">
                <a:latin typeface="Arial Narrow" panose="020B0606020202030204" pitchFamily="34" charset="0"/>
              </a:rPr>
              <a:t>28</a:t>
            </a:r>
          </a:p>
        </p:txBody>
      </p:sp>
      <p:sp>
        <p:nvSpPr>
          <p:cNvPr id="31" name="TextBox 30">
            <a:extLst>
              <a:ext uri="{FF2B5EF4-FFF2-40B4-BE49-F238E27FC236}">
                <a16:creationId xmlns="" xmlns:a16="http://schemas.microsoft.com/office/drawing/2014/main" id="{8F9EA1E6-1345-C502-8729-7827FA202CEF}"/>
              </a:ext>
            </a:extLst>
          </p:cNvPr>
          <p:cNvSpPr txBox="1"/>
          <p:nvPr/>
        </p:nvSpPr>
        <p:spPr>
          <a:xfrm>
            <a:off x="7247097" y="5009469"/>
            <a:ext cx="195804" cy="164212"/>
          </a:xfrm>
          <a:prstGeom prst="rect">
            <a:avLst/>
          </a:prstGeom>
          <a:noFill/>
        </p:spPr>
        <p:txBody>
          <a:bodyPr wrap="square" lIns="0" tIns="0" rIns="0" bIns="0" rtlCol="0">
            <a:spAutoFit/>
          </a:bodyPr>
          <a:lstStyle/>
          <a:p>
            <a:pPr algn="ctr"/>
            <a:r>
              <a:rPr lang="en-GB" sz="1067" dirty="0">
                <a:latin typeface="Arial Narrow" panose="020B0606020202030204" pitchFamily="34" charset="0"/>
              </a:rPr>
              <a:t>32</a:t>
            </a:r>
          </a:p>
        </p:txBody>
      </p:sp>
      <p:sp>
        <p:nvSpPr>
          <p:cNvPr id="32" name="TextBox 31">
            <a:extLst>
              <a:ext uri="{FF2B5EF4-FFF2-40B4-BE49-F238E27FC236}">
                <a16:creationId xmlns="" xmlns:a16="http://schemas.microsoft.com/office/drawing/2014/main" id="{05C0072E-F9FE-CD7F-6E04-E2AF970C2A07}"/>
              </a:ext>
            </a:extLst>
          </p:cNvPr>
          <p:cNvSpPr txBox="1"/>
          <p:nvPr/>
        </p:nvSpPr>
        <p:spPr>
          <a:xfrm>
            <a:off x="7914823" y="5009469"/>
            <a:ext cx="195804" cy="164212"/>
          </a:xfrm>
          <a:prstGeom prst="rect">
            <a:avLst/>
          </a:prstGeom>
          <a:noFill/>
        </p:spPr>
        <p:txBody>
          <a:bodyPr wrap="square" lIns="0" tIns="0" rIns="0" bIns="0" rtlCol="0">
            <a:spAutoFit/>
          </a:bodyPr>
          <a:lstStyle/>
          <a:p>
            <a:pPr algn="ctr"/>
            <a:r>
              <a:rPr lang="en-GB" sz="1067" dirty="0">
                <a:latin typeface="Arial Narrow" panose="020B0606020202030204" pitchFamily="34" charset="0"/>
              </a:rPr>
              <a:t>36</a:t>
            </a:r>
          </a:p>
        </p:txBody>
      </p:sp>
      <p:sp>
        <p:nvSpPr>
          <p:cNvPr id="33" name="TextBox 32">
            <a:extLst>
              <a:ext uri="{FF2B5EF4-FFF2-40B4-BE49-F238E27FC236}">
                <a16:creationId xmlns="" xmlns:a16="http://schemas.microsoft.com/office/drawing/2014/main" id="{5CE771FF-02B3-F631-0F8E-72A5FE98981D}"/>
              </a:ext>
            </a:extLst>
          </p:cNvPr>
          <p:cNvSpPr txBox="1"/>
          <p:nvPr/>
        </p:nvSpPr>
        <p:spPr>
          <a:xfrm>
            <a:off x="8582539" y="5009469"/>
            <a:ext cx="195804" cy="164212"/>
          </a:xfrm>
          <a:prstGeom prst="rect">
            <a:avLst/>
          </a:prstGeom>
          <a:noFill/>
        </p:spPr>
        <p:txBody>
          <a:bodyPr wrap="square" lIns="0" tIns="0" rIns="0" bIns="0" rtlCol="0">
            <a:spAutoFit/>
          </a:bodyPr>
          <a:lstStyle/>
          <a:p>
            <a:pPr algn="ctr"/>
            <a:r>
              <a:rPr lang="en-GB" sz="1067" dirty="0">
                <a:latin typeface="Arial Narrow" panose="020B0606020202030204" pitchFamily="34" charset="0"/>
              </a:rPr>
              <a:t>40</a:t>
            </a:r>
          </a:p>
        </p:txBody>
      </p:sp>
      <p:sp>
        <p:nvSpPr>
          <p:cNvPr id="34" name="TextBox 33">
            <a:extLst>
              <a:ext uri="{FF2B5EF4-FFF2-40B4-BE49-F238E27FC236}">
                <a16:creationId xmlns="" xmlns:a16="http://schemas.microsoft.com/office/drawing/2014/main" id="{2395017A-46E2-90C2-A80E-185F89D4B044}"/>
              </a:ext>
            </a:extLst>
          </p:cNvPr>
          <p:cNvSpPr txBox="1"/>
          <p:nvPr/>
        </p:nvSpPr>
        <p:spPr>
          <a:xfrm>
            <a:off x="3911815" y="5264264"/>
            <a:ext cx="2645031" cy="215444"/>
          </a:xfrm>
          <a:prstGeom prst="rect">
            <a:avLst/>
          </a:prstGeom>
          <a:noFill/>
        </p:spPr>
        <p:txBody>
          <a:bodyPr wrap="square" lIns="0" tIns="0" rIns="0" bIns="0" rtlCol="0">
            <a:spAutoFit/>
          </a:bodyPr>
          <a:lstStyle/>
          <a:p>
            <a:pPr algn="ctr"/>
            <a:r>
              <a:rPr lang="en-GB" sz="1400" b="1" dirty="0">
                <a:latin typeface="Arial Narrow" panose="020B0606020202030204" pitchFamily="34" charset="0"/>
              </a:rPr>
              <a:t>Time from randomisation (months)</a:t>
            </a:r>
          </a:p>
        </p:txBody>
      </p:sp>
      <p:sp>
        <p:nvSpPr>
          <p:cNvPr id="35" name="TextBox 34">
            <a:extLst>
              <a:ext uri="{FF2B5EF4-FFF2-40B4-BE49-F238E27FC236}">
                <a16:creationId xmlns="" xmlns:a16="http://schemas.microsoft.com/office/drawing/2014/main" id="{1A1340DA-E088-9C2E-F7B4-99716A365255}"/>
              </a:ext>
            </a:extLst>
          </p:cNvPr>
          <p:cNvSpPr txBox="1"/>
          <p:nvPr/>
        </p:nvSpPr>
        <p:spPr>
          <a:xfrm>
            <a:off x="625606" y="5400509"/>
            <a:ext cx="2149932" cy="164212"/>
          </a:xfrm>
          <a:prstGeom prst="rect">
            <a:avLst/>
          </a:prstGeom>
          <a:noFill/>
        </p:spPr>
        <p:txBody>
          <a:bodyPr wrap="square" lIns="0" tIns="0" rIns="0" bIns="0" rtlCol="0">
            <a:spAutoFit/>
          </a:bodyPr>
          <a:lstStyle/>
          <a:p>
            <a:r>
              <a:rPr lang="en-GB" sz="1067" b="1" dirty="0">
                <a:latin typeface="Arial Narrow" panose="020B0606020202030204" pitchFamily="34" charset="0"/>
              </a:rPr>
              <a:t>Number of patients at risk:</a:t>
            </a:r>
          </a:p>
        </p:txBody>
      </p:sp>
      <p:sp>
        <p:nvSpPr>
          <p:cNvPr id="36" name="TextBox 35">
            <a:extLst>
              <a:ext uri="{FF2B5EF4-FFF2-40B4-BE49-F238E27FC236}">
                <a16:creationId xmlns="" xmlns:a16="http://schemas.microsoft.com/office/drawing/2014/main" id="{25EF22E5-D64F-9ADA-3F2C-D8D3504A25F8}"/>
              </a:ext>
            </a:extLst>
          </p:cNvPr>
          <p:cNvSpPr txBox="1"/>
          <p:nvPr/>
        </p:nvSpPr>
        <p:spPr>
          <a:xfrm>
            <a:off x="1905296" y="5573758"/>
            <a:ext cx="195804" cy="328423"/>
          </a:xfrm>
          <a:prstGeom prst="rect">
            <a:avLst/>
          </a:prstGeom>
          <a:noFill/>
        </p:spPr>
        <p:txBody>
          <a:bodyPr wrap="square" lIns="0" tIns="0" rIns="0" bIns="0" rtlCol="0">
            <a:spAutoFit/>
          </a:bodyPr>
          <a:lstStyle/>
          <a:p>
            <a:pPr algn="ctr"/>
            <a:r>
              <a:rPr lang="en-GB" sz="1067" dirty="0">
                <a:latin typeface="Arial Narrow" panose="020B0606020202030204" pitchFamily="34" charset="0"/>
              </a:rPr>
              <a:t>399</a:t>
            </a:r>
          </a:p>
          <a:p>
            <a:pPr algn="ctr"/>
            <a:r>
              <a:rPr lang="en-GB" sz="1067" dirty="0">
                <a:latin typeface="Arial Narrow" panose="020B0606020202030204" pitchFamily="34" charset="0"/>
              </a:rPr>
              <a:t>397</a:t>
            </a:r>
          </a:p>
        </p:txBody>
      </p:sp>
      <p:sp>
        <p:nvSpPr>
          <p:cNvPr id="37" name="TextBox 36">
            <a:extLst>
              <a:ext uri="{FF2B5EF4-FFF2-40B4-BE49-F238E27FC236}">
                <a16:creationId xmlns="" xmlns:a16="http://schemas.microsoft.com/office/drawing/2014/main" id="{D865C339-D378-05B0-83BD-1B098A6D4AB7}"/>
              </a:ext>
            </a:extLst>
          </p:cNvPr>
          <p:cNvSpPr txBox="1"/>
          <p:nvPr/>
        </p:nvSpPr>
        <p:spPr>
          <a:xfrm>
            <a:off x="2573021" y="5573758"/>
            <a:ext cx="195804" cy="328423"/>
          </a:xfrm>
          <a:prstGeom prst="rect">
            <a:avLst/>
          </a:prstGeom>
          <a:noFill/>
        </p:spPr>
        <p:txBody>
          <a:bodyPr wrap="square" lIns="0" tIns="0" rIns="0" bIns="0" rtlCol="0">
            <a:spAutoFit/>
          </a:bodyPr>
          <a:lstStyle/>
          <a:p>
            <a:pPr algn="ctr"/>
            <a:r>
              <a:rPr lang="en-GB" sz="1067" dirty="0">
                <a:latin typeface="Arial Narrow" panose="020B0606020202030204" pitchFamily="34" charset="0"/>
              </a:rPr>
              <a:t>340</a:t>
            </a:r>
          </a:p>
          <a:p>
            <a:pPr algn="ctr"/>
            <a:r>
              <a:rPr lang="en-GB" sz="1067" dirty="0">
                <a:latin typeface="Arial Narrow" panose="020B0606020202030204" pitchFamily="34" charset="0"/>
              </a:rPr>
              <a:t>338</a:t>
            </a:r>
          </a:p>
        </p:txBody>
      </p:sp>
      <p:sp>
        <p:nvSpPr>
          <p:cNvPr id="38" name="TextBox 37">
            <a:extLst>
              <a:ext uri="{FF2B5EF4-FFF2-40B4-BE49-F238E27FC236}">
                <a16:creationId xmlns="" xmlns:a16="http://schemas.microsoft.com/office/drawing/2014/main" id="{F1664790-63EF-0E99-8015-FE43699B8117}"/>
              </a:ext>
            </a:extLst>
          </p:cNvPr>
          <p:cNvSpPr txBox="1"/>
          <p:nvPr/>
        </p:nvSpPr>
        <p:spPr>
          <a:xfrm>
            <a:off x="3240746" y="5573758"/>
            <a:ext cx="195804" cy="328423"/>
          </a:xfrm>
          <a:prstGeom prst="rect">
            <a:avLst/>
          </a:prstGeom>
          <a:noFill/>
        </p:spPr>
        <p:txBody>
          <a:bodyPr wrap="square" lIns="0" tIns="0" rIns="0" bIns="0" rtlCol="0">
            <a:spAutoFit/>
          </a:bodyPr>
          <a:lstStyle/>
          <a:p>
            <a:pPr algn="ctr"/>
            <a:r>
              <a:rPr lang="en-GB" sz="1067" dirty="0">
                <a:latin typeface="Arial Narrow" panose="020B0606020202030204" pitchFamily="34" charset="0"/>
              </a:rPr>
              <a:t>301</a:t>
            </a:r>
          </a:p>
          <a:p>
            <a:pPr algn="ctr"/>
            <a:r>
              <a:rPr lang="en-GB" sz="1067" dirty="0">
                <a:latin typeface="Arial Narrow" panose="020B0606020202030204" pitchFamily="34" charset="0"/>
              </a:rPr>
              <a:t>297</a:t>
            </a:r>
          </a:p>
        </p:txBody>
      </p:sp>
      <p:sp>
        <p:nvSpPr>
          <p:cNvPr id="39" name="TextBox 38">
            <a:extLst>
              <a:ext uri="{FF2B5EF4-FFF2-40B4-BE49-F238E27FC236}">
                <a16:creationId xmlns="" xmlns:a16="http://schemas.microsoft.com/office/drawing/2014/main" id="{C6E6B1A3-CED5-3B49-36A8-CB7A59CA8BD9}"/>
              </a:ext>
            </a:extLst>
          </p:cNvPr>
          <p:cNvSpPr txBox="1"/>
          <p:nvPr/>
        </p:nvSpPr>
        <p:spPr>
          <a:xfrm>
            <a:off x="3908471" y="5573758"/>
            <a:ext cx="195804" cy="328423"/>
          </a:xfrm>
          <a:prstGeom prst="rect">
            <a:avLst/>
          </a:prstGeom>
          <a:noFill/>
        </p:spPr>
        <p:txBody>
          <a:bodyPr wrap="square" lIns="0" tIns="0" rIns="0" bIns="0" rtlCol="0">
            <a:spAutoFit/>
          </a:bodyPr>
          <a:lstStyle/>
          <a:p>
            <a:pPr algn="ctr"/>
            <a:r>
              <a:rPr lang="en-GB" sz="1067" dirty="0">
                <a:latin typeface="Arial Narrow" panose="020B0606020202030204" pitchFamily="34" charset="0"/>
              </a:rPr>
              <a:t>251</a:t>
            </a:r>
          </a:p>
          <a:p>
            <a:pPr algn="ctr"/>
            <a:r>
              <a:rPr lang="en-GB" sz="1067" dirty="0">
                <a:latin typeface="Arial Narrow" panose="020B0606020202030204" pitchFamily="34" charset="0"/>
              </a:rPr>
              <a:t>232</a:t>
            </a:r>
          </a:p>
        </p:txBody>
      </p:sp>
      <p:sp>
        <p:nvSpPr>
          <p:cNvPr id="40" name="TextBox 39">
            <a:extLst>
              <a:ext uri="{FF2B5EF4-FFF2-40B4-BE49-F238E27FC236}">
                <a16:creationId xmlns="" xmlns:a16="http://schemas.microsoft.com/office/drawing/2014/main" id="{13CCC5D2-AACD-4C96-0848-E7A482B8CC33}"/>
              </a:ext>
            </a:extLst>
          </p:cNvPr>
          <p:cNvSpPr txBox="1"/>
          <p:nvPr/>
        </p:nvSpPr>
        <p:spPr>
          <a:xfrm>
            <a:off x="4576197" y="5573758"/>
            <a:ext cx="195804" cy="328423"/>
          </a:xfrm>
          <a:prstGeom prst="rect">
            <a:avLst/>
          </a:prstGeom>
          <a:noFill/>
        </p:spPr>
        <p:txBody>
          <a:bodyPr wrap="square" lIns="0" tIns="0" rIns="0" bIns="0" rtlCol="0">
            <a:spAutoFit/>
          </a:bodyPr>
          <a:lstStyle/>
          <a:p>
            <a:pPr algn="ctr"/>
            <a:r>
              <a:rPr lang="en-GB" sz="1067" dirty="0">
                <a:latin typeface="Arial Narrow" panose="020B0606020202030204" pitchFamily="34" charset="0"/>
              </a:rPr>
              <a:t>220</a:t>
            </a:r>
          </a:p>
          <a:p>
            <a:pPr algn="ctr"/>
            <a:r>
              <a:rPr lang="en-GB" sz="1067" dirty="0">
                <a:latin typeface="Arial Narrow" panose="020B0606020202030204" pitchFamily="34" charset="0"/>
              </a:rPr>
              <a:t>187</a:t>
            </a:r>
          </a:p>
        </p:txBody>
      </p:sp>
      <p:sp>
        <p:nvSpPr>
          <p:cNvPr id="41" name="TextBox 40">
            <a:extLst>
              <a:ext uri="{FF2B5EF4-FFF2-40B4-BE49-F238E27FC236}">
                <a16:creationId xmlns="" xmlns:a16="http://schemas.microsoft.com/office/drawing/2014/main" id="{8FBE408D-665A-EB35-DFB3-FECE3B373197}"/>
              </a:ext>
            </a:extLst>
          </p:cNvPr>
          <p:cNvSpPr txBox="1"/>
          <p:nvPr/>
        </p:nvSpPr>
        <p:spPr>
          <a:xfrm>
            <a:off x="5243922" y="5573758"/>
            <a:ext cx="195804" cy="328423"/>
          </a:xfrm>
          <a:prstGeom prst="rect">
            <a:avLst/>
          </a:prstGeom>
          <a:noFill/>
        </p:spPr>
        <p:txBody>
          <a:bodyPr wrap="square" lIns="0" tIns="0" rIns="0" bIns="0" rtlCol="0">
            <a:spAutoFit/>
          </a:bodyPr>
          <a:lstStyle/>
          <a:p>
            <a:pPr algn="ctr"/>
            <a:r>
              <a:rPr lang="en-GB" sz="1067" dirty="0">
                <a:latin typeface="Arial Narrow" panose="020B0606020202030204" pitchFamily="34" charset="0"/>
              </a:rPr>
              <a:t>184</a:t>
            </a:r>
          </a:p>
          <a:p>
            <a:pPr algn="ctr"/>
            <a:r>
              <a:rPr lang="en-GB" sz="1067" dirty="0">
                <a:latin typeface="Arial Narrow" panose="020B0606020202030204" pitchFamily="34" charset="0"/>
              </a:rPr>
              <a:t>145</a:t>
            </a:r>
          </a:p>
        </p:txBody>
      </p:sp>
      <p:sp>
        <p:nvSpPr>
          <p:cNvPr id="42" name="TextBox 41">
            <a:extLst>
              <a:ext uri="{FF2B5EF4-FFF2-40B4-BE49-F238E27FC236}">
                <a16:creationId xmlns="" xmlns:a16="http://schemas.microsoft.com/office/drawing/2014/main" id="{3BF26265-8ABD-AF23-AB8A-738FAD1E8894}"/>
              </a:ext>
            </a:extLst>
          </p:cNvPr>
          <p:cNvSpPr txBox="1"/>
          <p:nvPr/>
        </p:nvSpPr>
        <p:spPr>
          <a:xfrm>
            <a:off x="5911647" y="5573758"/>
            <a:ext cx="195804" cy="328423"/>
          </a:xfrm>
          <a:prstGeom prst="rect">
            <a:avLst/>
          </a:prstGeom>
          <a:noFill/>
        </p:spPr>
        <p:txBody>
          <a:bodyPr wrap="square" lIns="0" tIns="0" rIns="0" bIns="0" rtlCol="0">
            <a:spAutoFit/>
          </a:bodyPr>
          <a:lstStyle/>
          <a:p>
            <a:pPr algn="ctr"/>
            <a:r>
              <a:rPr lang="en-GB" sz="1067" dirty="0">
                <a:latin typeface="Arial Narrow" panose="020B0606020202030204" pitchFamily="34" charset="0"/>
              </a:rPr>
              <a:t>158</a:t>
            </a:r>
          </a:p>
          <a:p>
            <a:pPr algn="ctr"/>
            <a:r>
              <a:rPr lang="en-GB" sz="1067" dirty="0">
                <a:latin typeface="Arial Narrow" panose="020B0606020202030204" pitchFamily="34" charset="0"/>
              </a:rPr>
              <a:t>117</a:t>
            </a:r>
          </a:p>
        </p:txBody>
      </p:sp>
      <p:sp>
        <p:nvSpPr>
          <p:cNvPr id="43" name="TextBox 42">
            <a:extLst>
              <a:ext uri="{FF2B5EF4-FFF2-40B4-BE49-F238E27FC236}">
                <a16:creationId xmlns="" xmlns:a16="http://schemas.microsoft.com/office/drawing/2014/main" id="{FE0C6B92-AB19-8F00-CA20-724810ED2828}"/>
              </a:ext>
            </a:extLst>
          </p:cNvPr>
          <p:cNvSpPr txBox="1"/>
          <p:nvPr/>
        </p:nvSpPr>
        <p:spPr>
          <a:xfrm>
            <a:off x="6579372" y="5573758"/>
            <a:ext cx="195804" cy="328423"/>
          </a:xfrm>
          <a:prstGeom prst="rect">
            <a:avLst/>
          </a:prstGeom>
          <a:noFill/>
        </p:spPr>
        <p:txBody>
          <a:bodyPr wrap="square" lIns="0" tIns="0" rIns="0" bIns="0" rtlCol="0">
            <a:spAutoFit/>
          </a:bodyPr>
          <a:lstStyle/>
          <a:p>
            <a:pPr algn="ctr"/>
            <a:r>
              <a:rPr lang="en-GB" sz="1067" dirty="0">
                <a:latin typeface="Arial Narrow" panose="020B0606020202030204" pitchFamily="34" charset="0"/>
              </a:rPr>
              <a:t>62</a:t>
            </a:r>
          </a:p>
          <a:p>
            <a:pPr algn="ctr"/>
            <a:r>
              <a:rPr lang="en-GB" sz="1067" dirty="0">
                <a:latin typeface="Arial Narrow" panose="020B0606020202030204" pitchFamily="34" charset="0"/>
              </a:rPr>
              <a:t>51</a:t>
            </a:r>
          </a:p>
        </p:txBody>
      </p:sp>
      <p:sp>
        <p:nvSpPr>
          <p:cNvPr id="44" name="TextBox 43">
            <a:extLst>
              <a:ext uri="{FF2B5EF4-FFF2-40B4-BE49-F238E27FC236}">
                <a16:creationId xmlns="" xmlns:a16="http://schemas.microsoft.com/office/drawing/2014/main" id="{75A542CA-A5D3-E544-0F41-5FE0F0541BCB}"/>
              </a:ext>
            </a:extLst>
          </p:cNvPr>
          <p:cNvSpPr txBox="1"/>
          <p:nvPr/>
        </p:nvSpPr>
        <p:spPr>
          <a:xfrm>
            <a:off x="7247097" y="5573758"/>
            <a:ext cx="195804" cy="328423"/>
          </a:xfrm>
          <a:prstGeom prst="rect">
            <a:avLst/>
          </a:prstGeom>
          <a:noFill/>
        </p:spPr>
        <p:txBody>
          <a:bodyPr wrap="square" lIns="0" tIns="0" rIns="0" bIns="0" rtlCol="0">
            <a:spAutoFit/>
          </a:bodyPr>
          <a:lstStyle/>
          <a:p>
            <a:pPr algn="ctr"/>
            <a:r>
              <a:rPr lang="en-GB" sz="1067" dirty="0">
                <a:latin typeface="Arial Narrow" panose="020B0606020202030204" pitchFamily="34" charset="0"/>
              </a:rPr>
              <a:t>33</a:t>
            </a:r>
          </a:p>
          <a:p>
            <a:pPr algn="ctr"/>
            <a:r>
              <a:rPr lang="en-GB" sz="1067" dirty="0">
                <a:latin typeface="Arial Narrow" panose="020B0606020202030204" pitchFamily="34" charset="0"/>
              </a:rPr>
              <a:t>30</a:t>
            </a:r>
          </a:p>
        </p:txBody>
      </p:sp>
      <p:sp>
        <p:nvSpPr>
          <p:cNvPr id="45" name="TextBox 44">
            <a:extLst>
              <a:ext uri="{FF2B5EF4-FFF2-40B4-BE49-F238E27FC236}">
                <a16:creationId xmlns="" xmlns:a16="http://schemas.microsoft.com/office/drawing/2014/main" id="{C7D5523C-8CD6-7BAE-2208-5D5DBC64E33A}"/>
              </a:ext>
            </a:extLst>
          </p:cNvPr>
          <p:cNvSpPr txBox="1"/>
          <p:nvPr/>
        </p:nvSpPr>
        <p:spPr>
          <a:xfrm>
            <a:off x="7914823" y="5573758"/>
            <a:ext cx="195804" cy="328423"/>
          </a:xfrm>
          <a:prstGeom prst="rect">
            <a:avLst/>
          </a:prstGeom>
          <a:noFill/>
        </p:spPr>
        <p:txBody>
          <a:bodyPr wrap="square" lIns="0" tIns="0" rIns="0" bIns="0" rtlCol="0">
            <a:spAutoFit/>
          </a:bodyPr>
          <a:lstStyle/>
          <a:p>
            <a:pPr algn="ctr"/>
            <a:r>
              <a:rPr lang="en-GB" sz="1067" dirty="0">
                <a:latin typeface="Arial Narrow" panose="020B0606020202030204" pitchFamily="34" charset="0"/>
              </a:rPr>
              <a:t>5</a:t>
            </a:r>
          </a:p>
          <a:p>
            <a:pPr algn="ctr"/>
            <a:r>
              <a:rPr lang="en-GB" sz="1067" dirty="0">
                <a:latin typeface="Arial Narrow" panose="020B0606020202030204" pitchFamily="34" charset="0"/>
              </a:rPr>
              <a:t>3</a:t>
            </a:r>
          </a:p>
        </p:txBody>
      </p:sp>
      <p:sp>
        <p:nvSpPr>
          <p:cNvPr id="46" name="TextBox 45">
            <a:extLst>
              <a:ext uri="{FF2B5EF4-FFF2-40B4-BE49-F238E27FC236}">
                <a16:creationId xmlns="" xmlns:a16="http://schemas.microsoft.com/office/drawing/2014/main" id="{DB30706E-2CF9-F00E-9661-F528F547DA32}"/>
              </a:ext>
            </a:extLst>
          </p:cNvPr>
          <p:cNvSpPr txBox="1"/>
          <p:nvPr/>
        </p:nvSpPr>
        <p:spPr>
          <a:xfrm>
            <a:off x="8582539" y="5573758"/>
            <a:ext cx="195804" cy="328423"/>
          </a:xfrm>
          <a:prstGeom prst="rect">
            <a:avLst/>
          </a:prstGeom>
          <a:noFill/>
        </p:spPr>
        <p:txBody>
          <a:bodyPr wrap="square" lIns="0" tIns="0" rIns="0" bIns="0" rtlCol="0">
            <a:spAutoFit/>
          </a:bodyPr>
          <a:lstStyle/>
          <a:p>
            <a:pPr algn="ctr"/>
            <a:r>
              <a:rPr lang="en-GB" sz="1067" dirty="0">
                <a:latin typeface="Arial Narrow" panose="020B0606020202030204" pitchFamily="34" charset="0"/>
              </a:rPr>
              <a:t>0</a:t>
            </a:r>
          </a:p>
          <a:p>
            <a:pPr algn="ctr"/>
            <a:r>
              <a:rPr lang="en-GB" sz="1067" dirty="0">
                <a:latin typeface="Arial Narrow" panose="020B0606020202030204" pitchFamily="34" charset="0"/>
              </a:rPr>
              <a:t>0</a:t>
            </a:r>
          </a:p>
        </p:txBody>
      </p:sp>
      <p:sp>
        <p:nvSpPr>
          <p:cNvPr id="47" name="TextBox 46">
            <a:extLst>
              <a:ext uri="{FF2B5EF4-FFF2-40B4-BE49-F238E27FC236}">
                <a16:creationId xmlns="" xmlns:a16="http://schemas.microsoft.com/office/drawing/2014/main" id="{0598EBEC-2EB5-ED8F-C46F-21E2E8BEAA42}"/>
              </a:ext>
            </a:extLst>
          </p:cNvPr>
          <p:cNvSpPr txBox="1"/>
          <p:nvPr/>
        </p:nvSpPr>
        <p:spPr>
          <a:xfrm>
            <a:off x="625606" y="5568674"/>
            <a:ext cx="1256657" cy="328423"/>
          </a:xfrm>
          <a:prstGeom prst="rect">
            <a:avLst/>
          </a:prstGeom>
          <a:noFill/>
        </p:spPr>
        <p:txBody>
          <a:bodyPr wrap="square" lIns="0" tIns="0" rIns="0" bIns="0" rtlCol="0">
            <a:spAutoFit/>
          </a:bodyPr>
          <a:lstStyle/>
          <a:p>
            <a:r>
              <a:rPr lang="en-GB" sz="1067" b="1" dirty="0">
                <a:solidFill>
                  <a:schemeClr val="tx2"/>
                </a:solidFill>
                <a:latin typeface="Arial Narrow" panose="020B0606020202030204" pitchFamily="34" charset="0"/>
              </a:rPr>
              <a:t>Abiraterone + olaparib</a:t>
            </a:r>
          </a:p>
          <a:p>
            <a:r>
              <a:rPr lang="en-GB" sz="1067" b="1" dirty="0">
                <a:solidFill>
                  <a:schemeClr val="accent1"/>
                </a:solidFill>
                <a:latin typeface="Arial Narrow" panose="020B0606020202030204" pitchFamily="34" charset="0"/>
              </a:rPr>
              <a:t>Abiraterone + placebo</a:t>
            </a:r>
          </a:p>
        </p:txBody>
      </p:sp>
      <p:cxnSp>
        <p:nvCxnSpPr>
          <p:cNvPr id="48" name="Straight Connector 47">
            <a:extLst>
              <a:ext uri="{FF2B5EF4-FFF2-40B4-BE49-F238E27FC236}">
                <a16:creationId xmlns="" xmlns:a16="http://schemas.microsoft.com/office/drawing/2014/main" id="{045A4113-FC92-DAC5-C6CE-B87A5FA2AF89}"/>
              </a:ext>
            </a:extLst>
          </p:cNvPr>
          <p:cNvCxnSpPr>
            <a:cxnSpLocks/>
          </p:cNvCxnSpPr>
          <p:nvPr/>
        </p:nvCxnSpPr>
        <p:spPr>
          <a:xfrm rot="5400000" flipH="1">
            <a:off x="2307834" y="4941826"/>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 xmlns:a16="http://schemas.microsoft.com/office/drawing/2014/main" id="{347FA49E-B768-D9B4-7DAC-0E16B7864145}"/>
              </a:ext>
            </a:extLst>
          </p:cNvPr>
          <p:cNvCxnSpPr>
            <a:cxnSpLocks/>
          </p:cNvCxnSpPr>
          <p:nvPr/>
        </p:nvCxnSpPr>
        <p:spPr>
          <a:xfrm rot="5400000" flipH="1">
            <a:off x="2975804" y="4941826"/>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 xmlns:a16="http://schemas.microsoft.com/office/drawing/2014/main" id="{654F5788-2787-E2A2-18DF-87AADA6A7555}"/>
              </a:ext>
            </a:extLst>
          </p:cNvPr>
          <p:cNvCxnSpPr>
            <a:cxnSpLocks/>
          </p:cNvCxnSpPr>
          <p:nvPr/>
        </p:nvCxnSpPr>
        <p:spPr>
          <a:xfrm rot="5400000" flipH="1">
            <a:off x="3643775" y="4941826"/>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 xmlns:a16="http://schemas.microsoft.com/office/drawing/2014/main" id="{4E002B51-3B2A-1D98-27AE-961F658B42B5}"/>
              </a:ext>
            </a:extLst>
          </p:cNvPr>
          <p:cNvCxnSpPr>
            <a:cxnSpLocks/>
          </p:cNvCxnSpPr>
          <p:nvPr/>
        </p:nvCxnSpPr>
        <p:spPr>
          <a:xfrm rot="5400000" flipH="1">
            <a:off x="4311746" y="4941826"/>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 xmlns:a16="http://schemas.microsoft.com/office/drawing/2014/main" id="{504E6F6A-FF20-3C88-156E-46A8B3A7B34D}"/>
              </a:ext>
            </a:extLst>
          </p:cNvPr>
          <p:cNvCxnSpPr>
            <a:cxnSpLocks/>
          </p:cNvCxnSpPr>
          <p:nvPr/>
        </p:nvCxnSpPr>
        <p:spPr>
          <a:xfrm rot="5400000" flipH="1">
            <a:off x="4979717" y="4941826"/>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 xmlns:a16="http://schemas.microsoft.com/office/drawing/2014/main" id="{2635CE12-5063-21A9-7644-687B4CB760DF}"/>
              </a:ext>
            </a:extLst>
          </p:cNvPr>
          <p:cNvCxnSpPr>
            <a:cxnSpLocks/>
          </p:cNvCxnSpPr>
          <p:nvPr/>
        </p:nvCxnSpPr>
        <p:spPr>
          <a:xfrm rot="5400000" flipH="1">
            <a:off x="5647688" y="4941826"/>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 xmlns:a16="http://schemas.microsoft.com/office/drawing/2014/main" id="{CEBC8C95-96C4-FD25-AA01-E7C55B0682DD}"/>
              </a:ext>
            </a:extLst>
          </p:cNvPr>
          <p:cNvCxnSpPr>
            <a:cxnSpLocks/>
          </p:cNvCxnSpPr>
          <p:nvPr/>
        </p:nvCxnSpPr>
        <p:spPr>
          <a:xfrm rot="5400000" flipH="1">
            <a:off x="6315659" y="4941826"/>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 xmlns:a16="http://schemas.microsoft.com/office/drawing/2014/main" id="{81EA798B-C63C-A9BE-6787-0F999B1AE899}"/>
              </a:ext>
            </a:extLst>
          </p:cNvPr>
          <p:cNvCxnSpPr>
            <a:cxnSpLocks/>
          </p:cNvCxnSpPr>
          <p:nvPr/>
        </p:nvCxnSpPr>
        <p:spPr>
          <a:xfrm rot="5400000" flipH="1">
            <a:off x="6983630" y="4941826"/>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 xmlns:a16="http://schemas.microsoft.com/office/drawing/2014/main" id="{F9697856-0FF8-B4FD-618F-89BC4044B45F}"/>
              </a:ext>
            </a:extLst>
          </p:cNvPr>
          <p:cNvCxnSpPr>
            <a:cxnSpLocks/>
          </p:cNvCxnSpPr>
          <p:nvPr/>
        </p:nvCxnSpPr>
        <p:spPr>
          <a:xfrm rot="5400000" flipH="1">
            <a:off x="7651601" y="4941826"/>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 xmlns:a16="http://schemas.microsoft.com/office/drawing/2014/main" id="{40F2FC21-9E80-6E57-6383-96D2750CD49D}"/>
              </a:ext>
            </a:extLst>
          </p:cNvPr>
          <p:cNvCxnSpPr>
            <a:cxnSpLocks/>
          </p:cNvCxnSpPr>
          <p:nvPr/>
        </p:nvCxnSpPr>
        <p:spPr>
          <a:xfrm rot="5400000" flipH="1">
            <a:off x="8319572" y="4941826"/>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 xmlns:a16="http://schemas.microsoft.com/office/drawing/2014/main" id="{04D57354-25AC-4716-17ED-C5471BACE7AD}"/>
              </a:ext>
            </a:extLst>
          </p:cNvPr>
          <p:cNvSpPr txBox="1"/>
          <p:nvPr/>
        </p:nvSpPr>
        <p:spPr>
          <a:xfrm>
            <a:off x="2239158" y="5009469"/>
            <a:ext cx="195804" cy="164212"/>
          </a:xfrm>
          <a:prstGeom prst="rect">
            <a:avLst/>
          </a:prstGeom>
          <a:noFill/>
        </p:spPr>
        <p:txBody>
          <a:bodyPr wrap="square" lIns="0" tIns="0" rIns="0" bIns="0" rtlCol="0">
            <a:spAutoFit/>
          </a:bodyPr>
          <a:lstStyle/>
          <a:p>
            <a:pPr algn="ctr"/>
            <a:r>
              <a:rPr lang="en-GB" sz="1067" dirty="0">
                <a:latin typeface="Arial Narrow" panose="020B0606020202030204" pitchFamily="34" charset="0"/>
              </a:rPr>
              <a:t>2</a:t>
            </a:r>
          </a:p>
        </p:txBody>
      </p:sp>
      <p:sp>
        <p:nvSpPr>
          <p:cNvPr id="59" name="TextBox 58">
            <a:extLst>
              <a:ext uri="{FF2B5EF4-FFF2-40B4-BE49-F238E27FC236}">
                <a16:creationId xmlns="" xmlns:a16="http://schemas.microsoft.com/office/drawing/2014/main" id="{18467221-348A-EE61-01A5-6A8843A7620D}"/>
              </a:ext>
            </a:extLst>
          </p:cNvPr>
          <p:cNvSpPr txBox="1"/>
          <p:nvPr/>
        </p:nvSpPr>
        <p:spPr>
          <a:xfrm>
            <a:off x="2906883" y="5009469"/>
            <a:ext cx="195804" cy="164212"/>
          </a:xfrm>
          <a:prstGeom prst="rect">
            <a:avLst/>
          </a:prstGeom>
          <a:noFill/>
        </p:spPr>
        <p:txBody>
          <a:bodyPr wrap="square" lIns="0" tIns="0" rIns="0" bIns="0" rtlCol="0">
            <a:spAutoFit/>
          </a:bodyPr>
          <a:lstStyle/>
          <a:p>
            <a:pPr algn="ctr"/>
            <a:r>
              <a:rPr lang="en-GB" sz="1067" dirty="0">
                <a:latin typeface="Arial Narrow" panose="020B0606020202030204" pitchFamily="34" charset="0"/>
              </a:rPr>
              <a:t>6</a:t>
            </a:r>
          </a:p>
        </p:txBody>
      </p:sp>
      <p:sp>
        <p:nvSpPr>
          <p:cNvPr id="60" name="TextBox 59">
            <a:extLst>
              <a:ext uri="{FF2B5EF4-FFF2-40B4-BE49-F238E27FC236}">
                <a16:creationId xmlns="" xmlns:a16="http://schemas.microsoft.com/office/drawing/2014/main" id="{4336FEB2-5333-E20C-B33B-9F074AD73AC0}"/>
              </a:ext>
            </a:extLst>
          </p:cNvPr>
          <p:cNvSpPr txBox="1"/>
          <p:nvPr/>
        </p:nvSpPr>
        <p:spPr>
          <a:xfrm>
            <a:off x="3574609" y="5009469"/>
            <a:ext cx="195804" cy="164212"/>
          </a:xfrm>
          <a:prstGeom prst="rect">
            <a:avLst/>
          </a:prstGeom>
          <a:noFill/>
        </p:spPr>
        <p:txBody>
          <a:bodyPr wrap="square" lIns="0" tIns="0" rIns="0" bIns="0" rtlCol="0">
            <a:spAutoFit/>
          </a:bodyPr>
          <a:lstStyle/>
          <a:p>
            <a:pPr algn="ctr"/>
            <a:r>
              <a:rPr lang="en-GB" sz="1067" dirty="0">
                <a:latin typeface="Arial Narrow" panose="020B0606020202030204" pitchFamily="34" charset="0"/>
              </a:rPr>
              <a:t>10</a:t>
            </a:r>
          </a:p>
        </p:txBody>
      </p:sp>
      <p:sp>
        <p:nvSpPr>
          <p:cNvPr id="61" name="TextBox 60">
            <a:extLst>
              <a:ext uri="{FF2B5EF4-FFF2-40B4-BE49-F238E27FC236}">
                <a16:creationId xmlns="" xmlns:a16="http://schemas.microsoft.com/office/drawing/2014/main" id="{333ED443-2A1C-12E3-95B1-55DE47C50604}"/>
              </a:ext>
            </a:extLst>
          </p:cNvPr>
          <p:cNvSpPr txBox="1"/>
          <p:nvPr/>
        </p:nvSpPr>
        <p:spPr>
          <a:xfrm>
            <a:off x="4242334" y="5009469"/>
            <a:ext cx="195804" cy="164212"/>
          </a:xfrm>
          <a:prstGeom prst="rect">
            <a:avLst/>
          </a:prstGeom>
          <a:noFill/>
        </p:spPr>
        <p:txBody>
          <a:bodyPr wrap="square" lIns="0" tIns="0" rIns="0" bIns="0" rtlCol="0">
            <a:spAutoFit/>
          </a:bodyPr>
          <a:lstStyle/>
          <a:p>
            <a:pPr algn="ctr"/>
            <a:r>
              <a:rPr lang="en-GB" sz="1067" dirty="0">
                <a:latin typeface="Arial Narrow" panose="020B0606020202030204" pitchFamily="34" charset="0"/>
              </a:rPr>
              <a:t>14</a:t>
            </a:r>
          </a:p>
        </p:txBody>
      </p:sp>
      <p:sp>
        <p:nvSpPr>
          <p:cNvPr id="62" name="TextBox 61">
            <a:extLst>
              <a:ext uri="{FF2B5EF4-FFF2-40B4-BE49-F238E27FC236}">
                <a16:creationId xmlns="" xmlns:a16="http://schemas.microsoft.com/office/drawing/2014/main" id="{07999F0F-F1A4-2539-2EB8-27C3975558FD}"/>
              </a:ext>
            </a:extLst>
          </p:cNvPr>
          <p:cNvSpPr txBox="1"/>
          <p:nvPr/>
        </p:nvSpPr>
        <p:spPr>
          <a:xfrm>
            <a:off x="4910059" y="5009469"/>
            <a:ext cx="195804" cy="164212"/>
          </a:xfrm>
          <a:prstGeom prst="rect">
            <a:avLst/>
          </a:prstGeom>
          <a:noFill/>
        </p:spPr>
        <p:txBody>
          <a:bodyPr wrap="square" lIns="0" tIns="0" rIns="0" bIns="0" rtlCol="0">
            <a:spAutoFit/>
          </a:bodyPr>
          <a:lstStyle/>
          <a:p>
            <a:pPr algn="ctr"/>
            <a:r>
              <a:rPr lang="en-GB" sz="1067" dirty="0">
                <a:latin typeface="Arial Narrow" panose="020B0606020202030204" pitchFamily="34" charset="0"/>
              </a:rPr>
              <a:t>18</a:t>
            </a:r>
          </a:p>
        </p:txBody>
      </p:sp>
      <p:sp>
        <p:nvSpPr>
          <p:cNvPr id="63" name="TextBox 62">
            <a:extLst>
              <a:ext uri="{FF2B5EF4-FFF2-40B4-BE49-F238E27FC236}">
                <a16:creationId xmlns="" xmlns:a16="http://schemas.microsoft.com/office/drawing/2014/main" id="{3ADD7ADC-B303-4F28-FA88-7BC018A173BE}"/>
              </a:ext>
            </a:extLst>
          </p:cNvPr>
          <p:cNvSpPr txBox="1"/>
          <p:nvPr/>
        </p:nvSpPr>
        <p:spPr>
          <a:xfrm>
            <a:off x="5577784" y="5009469"/>
            <a:ext cx="195804" cy="164212"/>
          </a:xfrm>
          <a:prstGeom prst="rect">
            <a:avLst/>
          </a:prstGeom>
          <a:noFill/>
        </p:spPr>
        <p:txBody>
          <a:bodyPr wrap="square" lIns="0" tIns="0" rIns="0" bIns="0" rtlCol="0">
            <a:spAutoFit/>
          </a:bodyPr>
          <a:lstStyle/>
          <a:p>
            <a:pPr algn="ctr"/>
            <a:r>
              <a:rPr lang="en-GB" sz="1067" dirty="0">
                <a:latin typeface="Arial Narrow" panose="020B0606020202030204" pitchFamily="34" charset="0"/>
              </a:rPr>
              <a:t>22</a:t>
            </a:r>
          </a:p>
        </p:txBody>
      </p:sp>
      <p:sp>
        <p:nvSpPr>
          <p:cNvPr id="64" name="TextBox 63">
            <a:extLst>
              <a:ext uri="{FF2B5EF4-FFF2-40B4-BE49-F238E27FC236}">
                <a16:creationId xmlns="" xmlns:a16="http://schemas.microsoft.com/office/drawing/2014/main" id="{4810AB74-30AB-032B-2405-3AD428EEF8F7}"/>
              </a:ext>
            </a:extLst>
          </p:cNvPr>
          <p:cNvSpPr txBox="1"/>
          <p:nvPr/>
        </p:nvSpPr>
        <p:spPr>
          <a:xfrm>
            <a:off x="6245510" y="5009469"/>
            <a:ext cx="195804" cy="164212"/>
          </a:xfrm>
          <a:prstGeom prst="rect">
            <a:avLst/>
          </a:prstGeom>
          <a:noFill/>
        </p:spPr>
        <p:txBody>
          <a:bodyPr wrap="square" lIns="0" tIns="0" rIns="0" bIns="0" rtlCol="0">
            <a:spAutoFit/>
          </a:bodyPr>
          <a:lstStyle/>
          <a:p>
            <a:pPr algn="ctr"/>
            <a:r>
              <a:rPr lang="en-GB" sz="1067" dirty="0">
                <a:latin typeface="Arial Narrow" panose="020B0606020202030204" pitchFamily="34" charset="0"/>
              </a:rPr>
              <a:t>26</a:t>
            </a:r>
          </a:p>
        </p:txBody>
      </p:sp>
      <p:sp>
        <p:nvSpPr>
          <p:cNvPr id="65" name="TextBox 64">
            <a:extLst>
              <a:ext uri="{FF2B5EF4-FFF2-40B4-BE49-F238E27FC236}">
                <a16:creationId xmlns="" xmlns:a16="http://schemas.microsoft.com/office/drawing/2014/main" id="{9F506376-9CA9-C88C-1E00-FF630224491F}"/>
              </a:ext>
            </a:extLst>
          </p:cNvPr>
          <p:cNvSpPr txBox="1"/>
          <p:nvPr/>
        </p:nvSpPr>
        <p:spPr>
          <a:xfrm>
            <a:off x="6913235" y="5009469"/>
            <a:ext cx="195804" cy="164212"/>
          </a:xfrm>
          <a:prstGeom prst="rect">
            <a:avLst/>
          </a:prstGeom>
          <a:noFill/>
        </p:spPr>
        <p:txBody>
          <a:bodyPr wrap="square" lIns="0" tIns="0" rIns="0" bIns="0" rtlCol="0">
            <a:spAutoFit/>
          </a:bodyPr>
          <a:lstStyle/>
          <a:p>
            <a:pPr algn="ctr"/>
            <a:r>
              <a:rPr lang="en-GB" sz="1067" dirty="0">
                <a:latin typeface="Arial Narrow" panose="020B0606020202030204" pitchFamily="34" charset="0"/>
              </a:rPr>
              <a:t>30</a:t>
            </a:r>
          </a:p>
        </p:txBody>
      </p:sp>
      <p:sp>
        <p:nvSpPr>
          <p:cNvPr id="66" name="TextBox 65">
            <a:extLst>
              <a:ext uri="{FF2B5EF4-FFF2-40B4-BE49-F238E27FC236}">
                <a16:creationId xmlns="" xmlns:a16="http://schemas.microsoft.com/office/drawing/2014/main" id="{EF373EB7-A816-9AA3-A441-DB36574BF8CA}"/>
              </a:ext>
            </a:extLst>
          </p:cNvPr>
          <p:cNvSpPr txBox="1"/>
          <p:nvPr/>
        </p:nvSpPr>
        <p:spPr>
          <a:xfrm>
            <a:off x="7580960" y="5009469"/>
            <a:ext cx="195804" cy="164212"/>
          </a:xfrm>
          <a:prstGeom prst="rect">
            <a:avLst/>
          </a:prstGeom>
          <a:noFill/>
        </p:spPr>
        <p:txBody>
          <a:bodyPr wrap="square" lIns="0" tIns="0" rIns="0" bIns="0" rtlCol="0">
            <a:spAutoFit/>
          </a:bodyPr>
          <a:lstStyle/>
          <a:p>
            <a:pPr algn="ctr"/>
            <a:r>
              <a:rPr lang="en-GB" sz="1067" dirty="0">
                <a:latin typeface="Arial Narrow" panose="020B0606020202030204" pitchFamily="34" charset="0"/>
              </a:rPr>
              <a:t>34</a:t>
            </a:r>
          </a:p>
        </p:txBody>
      </p:sp>
      <p:sp>
        <p:nvSpPr>
          <p:cNvPr id="67" name="TextBox 66">
            <a:extLst>
              <a:ext uri="{FF2B5EF4-FFF2-40B4-BE49-F238E27FC236}">
                <a16:creationId xmlns="" xmlns:a16="http://schemas.microsoft.com/office/drawing/2014/main" id="{632661AC-D28B-CE39-7D16-C968345635A8}"/>
              </a:ext>
            </a:extLst>
          </p:cNvPr>
          <p:cNvSpPr txBox="1"/>
          <p:nvPr/>
        </p:nvSpPr>
        <p:spPr>
          <a:xfrm>
            <a:off x="8248685" y="5009469"/>
            <a:ext cx="195804" cy="164212"/>
          </a:xfrm>
          <a:prstGeom prst="rect">
            <a:avLst/>
          </a:prstGeom>
          <a:noFill/>
        </p:spPr>
        <p:txBody>
          <a:bodyPr wrap="square" lIns="0" tIns="0" rIns="0" bIns="0" rtlCol="0">
            <a:spAutoFit/>
          </a:bodyPr>
          <a:lstStyle/>
          <a:p>
            <a:pPr algn="ctr"/>
            <a:r>
              <a:rPr lang="en-GB" sz="1067" dirty="0">
                <a:latin typeface="Arial Narrow" panose="020B0606020202030204" pitchFamily="34" charset="0"/>
              </a:rPr>
              <a:t>38</a:t>
            </a:r>
          </a:p>
        </p:txBody>
      </p:sp>
      <p:sp>
        <p:nvSpPr>
          <p:cNvPr id="68" name="TextBox 67">
            <a:extLst>
              <a:ext uri="{FF2B5EF4-FFF2-40B4-BE49-F238E27FC236}">
                <a16:creationId xmlns="" xmlns:a16="http://schemas.microsoft.com/office/drawing/2014/main" id="{E317DD41-6555-9B5D-1FE7-75359048C828}"/>
              </a:ext>
            </a:extLst>
          </p:cNvPr>
          <p:cNvSpPr txBox="1"/>
          <p:nvPr/>
        </p:nvSpPr>
        <p:spPr>
          <a:xfrm>
            <a:off x="2239158" y="5573758"/>
            <a:ext cx="195804" cy="328423"/>
          </a:xfrm>
          <a:prstGeom prst="rect">
            <a:avLst/>
          </a:prstGeom>
          <a:noFill/>
        </p:spPr>
        <p:txBody>
          <a:bodyPr wrap="square" lIns="0" tIns="0" rIns="0" bIns="0" rtlCol="0">
            <a:spAutoFit/>
          </a:bodyPr>
          <a:lstStyle/>
          <a:p>
            <a:pPr algn="ctr"/>
            <a:r>
              <a:rPr lang="en-GB" sz="1067" dirty="0">
                <a:latin typeface="Arial Narrow" panose="020B0606020202030204" pitchFamily="34" charset="0"/>
              </a:rPr>
              <a:t>367</a:t>
            </a:r>
          </a:p>
          <a:p>
            <a:pPr algn="ctr"/>
            <a:r>
              <a:rPr lang="en-GB" sz="1067" dirty="0">
                <a:latin typeface="Arial Narrow" panose="020B0606020202030204" pitchFamily="34" charset="0"/>
              </a:rPr>
              <a:t>359</a:t>
            </a:r>
          </a:p>
        </p:txBody>
      </p:sp>
      <p:sp>
        <p:nvSpPr>
          <p:cNvPr id="69" name="TextBox 68">
            <a:extLst>
              <a:ext uri="{FF2B5EF4-FFF2-40B4-BE49-F238E27FC236}">
                <a16:creationId xmlns="" xmlns:a16="http://schemas.microsoft.com/office/drawing/2014/main" id="{573B5268-37F4-1C3D-B735-9D9FA7A279E9}"/>
              </a:ext>
            </a:extLst>
          </p:cNvPr>
          <p:cNvSpPr txBox="1"/>
          <p:nvPr/>
        </p:nvSpPr>
        <p:spPr>
          <a:xfrm>
            <a:off x="2906883" y="5573758"/>
            <a:ext cx="195804" cy="328423"/>
          </a:xfrm>
          <a:prstGeom prst="rect">
            <a:avLst/>
          </a:prstGeom>
          <a:noFill/>
        </p:spPr>
        <p:txBody>
          <a:bodyPr wrap="square" lIns="0" tIns="0" rIns="0" bIns="0" rtlCol="0">
            <a:spAutoFit/>
          </a:bodyPr>
          <a:lstStyle/>
          <a:p>
            <a:pPr algn="ctr"/>
            <a:r>
              <a:rPr lang="en-GB" sz="1067" dirty="0">
                <a:latin typeface="Arial Narrow" panose="020B0606020202030204" pitchFamily="34" charset="0"/>
              </a:rPr>
              <a:t>313</a:t>
            </a:r>
          </a:p>
          <a:p>
            <a:pPr algn="ctr"/>
            <a:r>
              <a:rPr lang="en-GB" sz="1067" dirty="0">
                <a:latin typeface="Arial Narrow" panose="020B0606020202030204" pitchFamily="34" charset="0"/>
              </a:rPr>
              <a:t>306</a:t>
            </a:r>
          </a:p>
        </p:txBody>
      </p:sp>
      <p:sp>
        <p:nvSpPr>
          <p:cNvPr id="70" name="TextBox 69">
            <a:extLst>
              <a:ext uri="{FF2B5EF4-FFF2-40B4-BE49-F238E27FC236}">
                <a16:creationId xmlns="" xmlns:a16="http://schemas.microsoft.com/office/drawing/2014/main" id="{2EADFCA3-17FB-16C4-F826-4672CF64F5BC}"/>
              </a:ext>
            </a:extLst>
          </p:cNvPr>
          <p:cNvSpPr txBox="1"/>
          <p:nvPr/>
        </p:nvSpPr>
        <p:spPr>
          <a:xfrm>
            <a:off x="3574609" y="5573758"/>
            <a:ext cx="195804" cy="328423"/>
          </a:xfrm>
          <a:prstGeom prst="rect">
            <a:avLst/>
          </a:prstGeom>
          <a:noFill/>
        </p:spPr>
        <p:txBody>
          <a:bodyPr wrap="square" lIns="0" tIns="0" rIns="0" bIns="0" rtlCol="0">
            <a:spAutoFit/>
          </a:bodyPr>
          <a:lstStyle/>
          <a:p>
            <a:pPr algn="ctr"/>
            <a:r>
              <a:rPr lang="en-GB" sz="1067" dirty="0">
                <a:latin typeface="Arial Narrow" panose="020B0606020202030204" pitchFamily="34" charset="0"/>
              </a:rPr>
              <a:t>274</a:t>
            </a:r>
          </a:p>
          <a:p>
            <a:pPr algn="ctr"/>
            <a:r>
              <a:rPr lang="en-GB" sz="1067" dirty="0">
                <a:latin typeface="Arial Narrow" panose="020B0606020202030204" pitchFamily="34" charset="0"/>
              </a:rPr>
              <a:t>264</a:t>
            </a:r>
          </a:p>
        </p:txBody>
      </p:sp>
      <p:sp>
        <p:nvSpPr>
          <p:cNvPr id="71" name="TextBox 70">
            <a:extLst>
              <a:ext uri="{FF2B5EF4-FFF2-40B4-BE49-F238E27FC236}">
                <a16:creationId xmlns="" xmlns:a16="http://schemas.microsoft.com/office/drawing/2014/main" id="{98D5D453-CF87-1349-7B5F-BC09D628CD8D}"/>
              </a:ext>
            </a:extLst>
          </p:cNvPr>
          <p:cNvSpPr txBox="1"/>
          <p:nvPr/>
        </p:nvSpPr>
        <p:spPr>
          <a:xfrm>
            <a:off x="4242334" y="5573758"/>
            <a:ext cx="195804" cy="328423"/>
          </a:xfrm>
          <a:prstGeom prst="rect">
            <a:avLst/>
          </a:prstGeom>
          <a:noFill/>
        </p:spPr>
        <p:txBody>
          <a:bodyPr wrap="square" lIns="0" tIns="0" rIns="0" bIns="0" rtlCol="0">
            <a:spAutoFit/>
          </a:bodyPr>
          <a:lstStyle/>
          <a:p>
            <a:pPr algn="ctr"/>
            <a:r>
              <a:rPr lang="en-GB" sz="1067" dirty="0">
                <a:latin typeface="Arial Narrow" panose="020B0606020202030204" pitchFamily="34" charset="0"/>
              </a:rPr>
              <a:t>228</a:t>
            </a:r>
          </a:p>
          <a:p>
            <a:pPr algn="ctr"/>
            <a:r>
              <a:rPr lang="en-GB" sz="1067" dirty="0">
                <a:latin typeface="Arial Narrow" panose="020B0606020202030204" pitchFamily="34" charset="0"/>
              </a:rPr>
              <a:t>199</a:t>
            </a:r>
          </a:p>
        </p:txBody>
      </p:sp>
      <p:sp>
        <p:nvSpPr>
          <p:cNvPr id="72" name="TextBox 71">
            <a:extLst>
              <a:ext uri="{FF2B5EF4-FFF2-40B4-BE49-F238E27FC236}">
                <a16:creationId xmlns="" xmlns:a16="http://schemas.microsoft.com/office/drawing/2014/main" id="{CFF4FFB9-4B02-6B90-BFF7-00E09BAC30A6}"/>
              </a:ext>
            </a:extLst>
          </p:cNvPr>
          <p:cNvSpPr txBox="1"/>
          <p:nvPr/>
        </p:nvSpPr>
        <p:spPr>
          <a:xfrm>
            <a:off x="4910059" y="5573758"/>
            <a:ext cx="195804" cy="328423"/>
          </a:xfrm>
          <a:prstGeom prst="rect">
            <a:avLst/>
          </a:prstGeom>
          <a:noFill/>
        </p:spPr>
        <p:txBody>
          <a:bodyPr wrap="square" lIns="0" tIns="0" rIns="0" bIns="0" rtlCol="0">
            <a:spAutoFit/>
          </a:bodyPr>
          <a:lstStyle/>
          <a:p>
            <a:pPr algn="ctr"/>
            <a:r>
              <a:rPr lang="en-GB" sz="1067" dirty="0">
                <a:latin typeface="Arial Narrow" panose="020B0606020202030204" pitchFamily="34" charset="0"/>
              </a:rPr>
              <a:t>200</a:t>
            </a:r>
          </a:p>
          <a:p>
            <a:pPr algn="ctr"/>
            <a:r>
              <a:rPr lang="en-GB" sz="1067" dirty="0">
                <a:latin typeface="Arial Narrow" panose="020B0606020202030204" pitchFamily="34" charset="0"/>
              </a:rPr>
              <a:t>169</a:t>
            </a:r>
          </a:p>
        </p:txBody>
      </p:sp>
      <p:sp>
        <p:nvSpPr>
          <p:cNvPr id="73" name="TextBox 72">
            <a:extLst>
              <a:ext uri="{FF2B5EF4-FFF2-40B4-BE49-F238E27FC236}">
                <a16:creationId xmlns="" xmlns:a16="http://schemas.microsoft.com/office/drawing/2014/main" id="{EFF670BA-3271-8C50-6741-2D78F6D4A123}"/>
              </a:ext>
            </a:extLst>
          </p:cNvPr>
          <p:cNvSpPr txBox="1"/>
          <p:nvPr/>
        </p:nvSpPr>
        <p:spPr>
          <a:xfrm>
            <a:off x="5577784" y="5573758"/>
            <a:ext cx="195804" cy="328423"/>
          </a:xfrm>
          <a:prstGeom prst="rect">
            <a:avLst/>
          </a:prstGeom>
          <a:noFill/>
        </p:spPr>
        <p:txBody>
          <a:bodyPr wrap="square" lIns="0" tIns="0" rIns="0" bIns="0" rtlCol="0">
            <a:spAutoFit/>
          </a:bodyPr>
          <a:lstStyle/>
          <a:p>
            <a:pPr algn="ctr"/>
            <a:r>
              <a:rPr lang="en-GB" sz="1067" dirty="0">
                <a:latin typeface="Arial Narrow" panose="020B0606020202030204" pitchFamily="34" charset="0"/>
              </a:rPr>
              <a:t>174</a:t>
            </a:r>
          </a:p>
          <a:p>
            <a:pPr algn="ctr"/>
            <a:r>
              <a:rPr lang="en-GB" sz="1067" dirty="0">
                <a:latin typeface="Arial Narrow" panose="020B0606020202030204" pitchFamily="34" charset="0"/>
              </a:rPr>
              <a:t>135</a:t>
            </a:r>
          </a:p>
        </p:txBody>
      </p:sp>
      <p:sp>
        <p:nvSpPr>
          <p:cNvPr id="74" name="TextBox 73">
            <a:extLst>
              <a:ext uri="{FF2B5EF4-FFF2-40B4-BE49-F238E27FC236}">
                <a16:creationId xmlns="" xmlns:a16="http://schemas.microsoft.com/office/drawing/2014/main" id="{6DB19FEB-6559-B2FA-A100-35730754D4B4}"/>
              </a:ext>
            </a:extLst>
          </p:cNvPr>
          <p:cNvSpPr txBox="1"/>
          <p:nvPr/>
        </p:nvSpPr>
        <p:spPr>
          <a:xfrm>
            <a:off x="6245510" y="5573758"/>
            <a:ext cx="195804" cy="328423"/>
          </a:xfrm>
          <a:prstGeom prst="rect">
            <a:avLst/>
          </a:prstGeom>
          <a:noFill/>
        </p:spPr>
        <p:txBody>
          <a:bodyPr wrap="square" lIns="0" tIns="0" rIns="0" bIns="0" rtlCol="0">
            <a:spAutoFit/>
          </a:bodyPr>
          <a:lstStyle/>
          <a:p>
            <a:pPr algn="ctr"/>
            <a:r>
              <a:rPr lang="en-GB" sz="1067" dirty="0">
                <a:latin typeface="Arial Narrow" panose="020B0606020202030204" pitchFamily="34" charset="0"/>
              </a:rPr>
              <a:t>110</a:t>
            </a:r>
          </a:p>
          <a:p>
            <a:pPr algn="ctr"/>
            <a:r>
              <a:rPr lang="en-GB" sz="1067" dirty="0">
                <a:latin typeface="Arial Narrow" panose="020B0606020202030204" pitchFamily="34" charset="0"/>
              </a:rPr>
              <a:t>84</a:t>
            </a:r>
          </a:p>
        </p:txBody>
      </p:sp>
      <p:sp>
        <p:nvSpPr>
          <p:cNvPr id="75" name="TextBox 74">
            <a:extLst>
              <a:ext uri="{FF2B5EF4-FFF2-40B4-BE49-F238E27FC236}">
                <a16:creationId xmlns="" xmlns:a16="http://schemas.microsoft.com/office/drawing/2014/main" id="{3F6D75FD-0320-3D4B-886D-A1D527473376}"/>
              </a:ext>
            </a:extLst>
          </p:cNvPr>
          <p:cNvSpPr txBox="1"/>
          <p:nvPr/>
        </p:nvSpPr>
        <p:spPr>
          <a:xfrm>
            <a:off x="6913235" y="5573758"/>
            <a:ext cx="195804" cy="328423"/>
          </a:xfrm>
          <a:prstGeom prst="rect">
            <a:avLst/>
          </a:prstGeom>
          <a:noFill/>
        </p:spPr>
        <p:txBody>
          <a:bodyPr wrap="square" lIns="0" tIns="0" rIns="0" bIns="0" rtlCol="0">
            <a:spAutoFit/>
          </a:bodyPr>
          <a:lstStyle/>
          <a:p>
            <a:pPr algn="ctr"/>
            <a:r>
              <a:rPr lang="en-GB" sz="1067" dirty="0">
                <a:latin typeface="Arial Narrow" panose="020B0606020202030204" pitchFamily="34" charset="0"/>
              </a:rPr>
              <a:t>58</a:t>
            </a:r>
          </a:p>
          <a:p>
            <a:pPr algn="ctr"/>
            <a:r>
              <a:rPr lang="en-GB" sz="1067" dirty="0">
                <a:latin typeface="Arial Narrow" panose="020B0606020202030204" pitchFamily="34" charset="0"/>
              </a:rPr>
              <a:t>48</a:t>
            </a:r>
          </a:p>
        </p:txBody>
      </p:sp>
      <p:sp>
        <p:nvSpPr>
          <p:cNvPr id="76" name="TextBox 75">
            <a:extLst>
              <a:ext uri="{FF2B5EF4-FFF2-40B4-BE49-F238E27FC236}">
                <a16:creationId xmlns="" xmlns:a16="http://schemas.microsoft.com/office/drawing/2014/main" id="{913BD994-97DC-2622-E3F1-59D855E59F85}"/>
              </a:ext>
            </a:extLst>
          </p:cNvPr>
          <p:cNvSpPr txBox="1"/>
          <p:nvPr/>
        </p:nvSpPr>
        <p:spPr>
          <a:xfrm>
            <a:off x="7580960" y="5573758"/>
            <a:ext cx="195804" cy="328423"/>
          </a:xfrm>
          <a:prstGeom prst="rect">
            <a:avLst/>
          </a:prstGeom>
          <a:noFill/>
        </p:spPr>
        <p:txBody>
          <a:bodyPr wrap="square" lIns="0" tIns="0" rIns="0" bIns="0" rtlCol="0">
            <a:spAutoFit/>
          </a:bodyPr>
          <a:lstStyle/>
          <a:p>
            <a:pPr algn="ctr"/>
            <a:r>
              <a:rPr lang="en-GB" sz="1067" dirty="0">
                <a:latin typeface="Arial Narrow" panose="020B0606020202030204" pitchFamily="34" charset="0"/>
              </a:rPr>
              <a:t>15</a:t>
            </a:r>
          </a:p>
          <a:p>
            <a:pPr algn="ctr"/>
            <a:r>
              <a:rPr lang="en-GB" sz="1067" dirty="0">
                <a:latin typeface="Arial Narrow" panose="020B0606020202030204" pitchFamily="34" charset="0"/>
              </a:rPr>
              <a:t>8</a:t>
            </a:r>
          </a:p>
        </p:txBody>
      </p:sp>
      <p:sp>
        <p:nvSpPr>
          <p:cNvPr id="77" name="TextBox 76">
            <a:extLst>
              <a:ext uri="{FF2B5EF4-FFF2-40B4-BE49-F238E27FC236}">
                <a16:creationId xmlns="" xmlns:a16="http://schemas.microsoft.com/office/drawing/2014/main" id="{FDDD9059-6C0A-77A3-FD38-4A3447D29E47}"/>
              </a:ext>
            </a:extLst>
          </p:cNvPr>
          <p:cNvSpPr txBox="1"/>
          <p:nvPr/>
        </p:nvSpPr>
        <p:spPr>
          <a:xfrm>
            <a:off x="8248685" y="5573758"/>
            <a:ext cx="195804" cy="328423"/>
          </a:xfrm>
          <a:prstGeom prst="rect">
            <a:avLst/>
          </a:prstGeom>
          <a:noFill/>
        </p:spPr>
        <p:txBody>
          <a:bodyPr wrap="square" lIns="0" tIns="0" rIns="0" bIns="0" rtlCol="0">
            <a:spAutoFit/>
          </a:bodyPr>
          <a:lstStyle/>
          <a:p>
            <a:pPr algn="ctr"/>
            <a:r>
              <a:rPr lang="en-GB" sz="1067" dirty="0">
                <a:latin typeface="Arial Narrow" panose="020B0606020202030204" pitchFamily="34" charset="0"/>
              </a:rPr>
              <a:t>3</a:t>
            </a:r>
          </a:p>
          <a:p>
            <a:pPr algn="ctr"/>
            <a:r>
              <a:rPr lang="en-GB" sz="1067" dirty="0">
                <a:latin typeface="Arial Narrow" panose="020B0606020202030204" pitchFamily="34" charset="0"/>
              </a:rPr>
              <a:t>0</a:t>
            </a:r>
          </a:p>
        </p:txBody>
      </p:sp>
      <p:graphicFrame>
        <p:nvGraphicFramePr>
          <p:cNvPr id="106" name="Table 10">
            <a:extLst>
              <a:ext uri="{FF2B5EF4-FFF2-40B4-BE49-F238E27FC236}">
                <a16:creationId xmlns="" xmlns:a16="http://schemas.microsoft.com/office/drawing/2014/main" id="{AE05106A-B791-D84F-BEC2-52221D2C6EA4}"/>
              </a:ext>
            </a:extLst>
          </p:cNvPr>
          <p:cNvGraphicFramePr>
            <a:graphicFrameLocks noGrp="1"/>
          </p:cNvGraphicFramePr>
          <p:nvPr/>
        </p:nvGraphicFramePr>
        <p:xfrm>
          <a:off x="7765450" y="1526754"/>
          <a:ext cx="3813022" cy="2116247"/>
        </p:xfrm>
        <a:graphic>
          <a:graphicData uri="http://schemas.openxmlformats.org/drawingml/2006/table">
            <a:tbl>
              <a:tblPr firstRow="1" bandRow="1">
                <a:tableStyleId>{5C22544A-7EE6-4342-B048-85BDC9FD1C3A}</a:tableStyleId>
              </a:tblPr>
              <a:tblGrid>
                <a:gridCol w="1308370">
                  <a:extLst>
                    <a:ext uri="{9D8B030D-6E8A-4147-A177-3AD203B41FA5}">
                      <a16:colId xmlns="" xmlns:a16="http://schemas.microsoft.com/office/drawing/2014/main" val="256280186"/>
                    </a:ext>
                  </a:extLst>
                </a:gridCol>
                <a:gridCol w="1252326">
                  <a:extLst>
                    <a:ext uri="{9D8B030D-6E8A-4147-A177-3AD203B41FA5}">
                      <a16:colId xmlns="" xmlns:a16="http://schemas.microsoft.com/office/drawing/2014/main" val="2660757379"/>
                    </a:ext>
                  </a:extLst>
                </a:gridCol>
                <a:gridCol w="1252326">
                  <a:extLst>
                    <a:ext uri="{9D8B030D-6E8A-4147-A177-3AD203B41FA5}">
                      <a16:colId xmlns="" xmlns:a16="http://schemas.microsoft.com/office/drawing/2014/main" val="351983716"/>
                    </a:ext>
                  </a:extLst>
                </a:gridCol>
              </a:tblGrid>
              <a:tr h="680765">
                <a:tc>
                  <a:txBody>
                    <a:bodyPr/>
                    <a:lstStyle/>
                    <a:p>
                      <a:endParaRPr lang="en-GB" sz="1400" dirty="0">
                        <a:solidFill>
                          <a:schemeClr val="bg1"/>
                        </a:solidFill>
                        <a:latin typeface="Arial" panose="020B0604020202020204" pitchFamily="34" charset="0"/>
                        <a:cs typeface="Arial" panose="020B0604020202020204" pitchFamily="34" charset="0"/>
                      </a:endParaRPr>
                    </a:p>
                  </a:txBody>
                  <a:tcPr anchor="b">
                    <a:noFill/>
                  </a:tcPr>
                </a:tc>
                <a:tc>
                  <a:txBody>
                    <a:bodyPr/>
                    <a:lstStyle/>
                    <a:p>
                      <a:pPr algn="ctr"/>
                      <a:r>
                        <a:rPr lang="en-US" sz="1400" dirty="0">
                          <a:latin typeface="Arial" panose="020B0604020202020204" pitchFamily="34" charset="0"/>
                          <a:cs typeface="Arial" panose="020B0604020202020204" pitchFamily="34" charset="0"/>
                        </a:rPr>
                        <a:t>Abiraterone + </a:t>
                      </a:r>
                      <a:r>
                        <a:rPr lang="en-US" sz="1400" dirty="0" err="1">
                          <a:latin typeface="Arial" panose="020B0604020202020204" pitchFamily="34" charset="0"/>
                          <a:cs typeface="Arial" panose="020B0604020202020204" pitchFamily="34" charset="0"/>
                        </a:rPr>
                        <a:t>olaparib</a:t>
                      </a:r>
                      <a:endParaRPr lang="en-US" sz="1400" dirty="0">
                        <a:latin typeface="Arial" panose="020B0604020202020204" pitchFamily="34" charset="0"/>
                        <a:cs typeface="Arial" panose="020B0604020202020204" pitchFamily="34" charset="0"/>
                      </a:endParaRPr>
                    </a:p>
                    <a:p>
                      <a:pPr algn="ctr"/>
                      <a:r>
                        <a:rPr lang="en-US" sz="1400" dirty="0">
                          <a:latin typeface="Arial" panose="020B0604020202020204" pitchFamily="34" charset="0"/>
                          <a:cs typeface="Arial" panose="020B0604020202020204" pitchFamily="34" charset="0"/>
                        </a:rPr>
                        <a:t>(n=399)</a:t>
                      </a:r>
                      <a:endParaRPr lang="en-GB" sz="1400" dirty="0">
                        <a:solidFill>
                          <a:schemeClr val="bg1"/>
                        </a:solidFill>
                        <a:latin typeface="Arial" panose="020B0604020202020204" pitchFamily="34" charset="0"/>
                        <a:cs typeface="Arial" panose="020B0604020202020204" pitchFamily="34" charset="0"/>
                      </a:endParaRPr>
                    </a:p>
                  </a:txBody>
                  <a:tcPr marT="0" anchor="ctr">
                    <a:solidFill>
                      <a:schemeClr val="tx2"/>
                    </a:solidFill>
                  </a:tcPr>
                </a:tc>
                <a:tc>
                  <a:txBody>
                    <a:bodyPr/>
                    <a:lstStyle/>
                    <a:p>
                      <a:pPr algn="ctr"/>
                      <a:r>
                        <a:rPr lang="en-US" sz="1400" dirty="0">
                          <a:latin typeface="Arial" panose="020B0604020202020204" pitchFamily="34" charset="0"/>
                          <a:cs typeface="Arial" panose="020B0604020202020204" pitchFamily="34" charset="0"/>
                        </a:rPr>
                        <a:t>Abiraterone + placebo</a:t>
                      </a:r>
                    </a:p>
                    <a:p>
                      <a:pPr algn="ctr"/>
                      <a:r>
                        <a:rPr lang="en-US" sz="1400" dirty="0">
                          <a:latin typeface="Arial" panose="020B0604020202020204" pitchFamily="34" charset="0"/>
                          <a:cs typeface="Arial" panose="020B0604020202020204" pitchFamily="34" charset="0"/>
                        </a:rPr>
                        <a:t>(n=397)</a:t>
                      </a:r>
                      <a:endParaRPr lang="en-GB" sz="1400" dirty="0">
                        <a:solidFill>
                          <a:schemeClr val="bg1"/>
                        </a:solidFill>
                        <a:latin typeface="Arial" panose="020B0604020202020204" pitchFamily="34" charset="0"/>
                        <a:cs typeface="Arial" panose="020B0604020202020204" pitchFamily="34" charset="0"/>
                      </a:endParaRPr>
                    </a:p>
                  </a:txBody>
                  <a:tcPr marT="0" anchor="ctr"/>
                </a:tc>
                <a:extLst>
                  <a:ext uri="{0D108BD9-81ED-4DB2-BD59-A6C34878D82A}">
                    <a16:rowId xmlns="" xmlns:a16="http://schemas.microsoft.com/office/drawing/2014/main" val="2534889841"/>
                  </a:ext>
                </a:extLst>
              </a:tr>
              <a:tr h="394127">
                <a:tc>
                  <a:txBody>
                    <a:bodyPr/>
                    <a:lstStyle/>
                    <a:p>
                      <a:r>
                        <a:rPr lang="en-US" sz="1400" b="1" dirty="0">
                          <a:latin typeface="Arial" panose="020B0604020202020204" pitchFamily="34" charset="0"/>
                          <a:cs typeface="Arial" panose="020B0604020202020204" pitchFamily="34" charset="0"/>
                        </a:rPr>
                        <a:t>Events, n (%)</a:t>
                      </a:r>
                      <a:endParaRPr lang="en-US" sz="1400" b="1"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GB" sz="1400" dirty="0">
                          <a:latin typeface="Arial" panose="020B0604020202020204" pitchFamily="34" charset="0"/>
                          <a:cs typeface="Arial" panose="020B0604020202020204" pitchFamily="34" charset="0"/>
                        </a:rPr>
                        <a:t>199 (49.9)</a:t>
                      </a:r>
                      <a:endParaRPr lang="en-GB" sz="1400" b="1"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GB" sz="1400" dirty="0">
                          <a:latin typeface="Arial" panose="020B0604020202020204" pitchFamily="34" charset="0"/>
                          <a:cs typeface="Arial" panose="020B0604020202020204" pitchFamily="34" charset="0"/>
                        </a:rPr>
                        <a:t>258 (65.0)</a:t>
                      </a:r>
                      <a:endParaRPr lang="en-GB" sz="14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 xmlns:a16="http://schemas.microsoft.com/office/drawing/2014/main" val="3432230878"/>
                  </a:ext>
                </a:extLst>
              </a:tr>
              <a:tr h="394127">
                <a:tc>
                  <a:txBody>
                    <a:bodyPr/>
                    <a:lstStyle/>
                    <a:p>
                      <a:r>
                        <a:rPr lang="en-US" sz="1400" b="1" dirty="0">
                          <a:latin typeface="Arial" panose="020B0604020202020204" pitchFamily="34" charset="0"/>
                          <a:cs typeface="Arial" panose="020B0604020202020204" pitchFamily="34" charset="0"/>
                        </a:rPr>
                        <a:t>Median </a:t>
                      </a:r>
                      <a:r>
                        <a:rPr lang="en-US" sz="1400" b="1" dirty="0" err="1">
                          <a:latin typeface="Arial" panose="020B0604020202020204" pitchFamily="34" charset="0"/>
                          <a:cs typeface="Arial" panose="020B0604020202020204" pitchFamily="34" charset="0"/>
                        </a:rPr>
                        <a:t>rPFS</a:t>
                      </a:r>
                      <a:r>
                        <a:rPr lang="en-US" sz="1400" b="1" dirty="0">
                          <a:latin typeface="Arial" panose="020B0604020202020204" pitchFamily="34" charset="0"/>
                          <a:cs typeface="Arial" panose="020B0604020202020204" pitchFamily="34" charset="0"/>
                        </a:rPr>
                        <a:t> </a:t>
                      </a:r>
                      <a:br>
                        <a:rPr lang="en-US" sz="1400" b="1" dirty="0">
                          <a:latin typeface="Arial" panose="020B0604020202020204" pitchFamily="34" charset="0"/>
                          <a:cs typeface="Arial" panose="020B0604020202020204" pitchFamily="34" charset="0"/>
                        </a:rPr>
                      </a:br>
                      <a:r>
                        <a:rPr lang="en-US" sz="1400" b="1" dirty="0">
                          <a:latin typeface="Arial" panose="020B0604020202020204" pitchFamily="34" charset="0"/>
                          <a:cs typeface="Arial" panose="020B0604020202020204" pitchFamily="34" charset="0"/>
                        </a:rPr>
                        <a:t>(months)</a:t>
                      </a:r>
                      <a:endParaRPr lang="en-US" sz="1400" b="1"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GB" sz="1400" dirty="0">
                          <a:latin typeface="Arial" panose="020B0604020202020204" pitchFamily="34" charset="0"/>
                          <a:cs typeface="Arial" panose="020B0604020202020204" pitchFamily="34" charset="0"/>
                        </a:rPr>
                        <a:t>25.0</a:t>
                      </a:r>
                      <a:endParaRPr lang="en-GB" sz="1400" b="1"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GB" sz="1400" dirty="0">
                          <a:latin typeface="Arial" panose="020B0604020202020204" pitchFamily="34" charset="0"/>
                          <a:cs typeface="Arial" panose="020B0604020202020204" pitchFamily="34" charset="0"/>
                        </a:rPr>
                        <a:t>16.4</a:t>
                      </a:r>
                      <a:endParaRPr lang="en-GB" sz="14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 xmlns:a16="http://schemas.microsoft.com/office/drawing/2014/main" val="2283592731"/>
                  </a:ext>
                </a:extLst>
              </a:tr>
              <a:tr h="389652">
                <a:tc>
                  <a:txBody>
                    <a:bodyPr/>
                    <a:lstStyle/>
                    <a:p>
                      <a:r>
                        <a:rPr lang="en-US" sz="1400" b="1" dirty="0">
                          <a:latin typeface="Arial" panose="020B0604020202020204" pitchFamily="34" charset="0"/>
                          <a:cs typeface="Arial" panose="020B0604020202020204" pitchFamily="34" charset="0"/>
                        </a:rPr>
                        <a:t>HR (95% CI)</a:t>
                      </a:r>
                      <a:endParaRPr lang="en-US" sz="1400" b="1" dirty="0">
                        <a:solidFill>
                          <a:schemeClr val="tx1"/>
                        </a:solidFill>
                        <a:latin typeface="Arial" panose="020B0604020202020204" pitchFamily="34" charset="0"/>
                        <a:cs typeface="Arial" panose="020B0604020202020204" pitchFamily="34" charset="0"/>
                      </a:endParaRPr>
                    </a:p>
                  </a:txBody>
                  <a:tcPr anchor="ctr"/>
                </a:tc>
                <a:tc gridSpan="2">
                  <a:txBody>
                    <a:bodyPr/>
                    <a:lstStyle/>
                    <a:p>
                      <a:pPr algn="ctr"/>
                      <a:r>
                        <a:rPr lang="en-US" sz="1400" dirty="0">
                          <a:latin typeface="Arial" panose="020B0604020202020204" pitchFamily="34" charset="0"/>
                          <a:cs typeface="Arial" panose="020B0604020202020204" pitchFamily="34" charset="0"/>
                        </a:rPr>
                        <a:t>0.67 (0.56-0.81); </a:t>
                      </a:r>
                    </a:p>
                    <a:p>
                      <a:pPr algn="ctr"/>
                      <a:r>
                        <a:rPr lang="en-US" sz="1400" dirty="0">
                          <a:latin typeface="Arial" panose="020B0604020202020204" pitchFamily="34" charset="0"/>
                          <a:cs typeface="Arial" panose="020B0604020202020204" pitchFamily="34" charset="0"/>
                        </a:rPr>
                        <a:t>p&lt;0.0001</a:t>
                      </a:r>
                      <a:r>
                        <a:rPr lang="en-US" sz="1400" baseline="30000" dirty="0">
                          <a:latin typeface="Arial" panose="020B0604020202020204" pitchFamily="34" charset="0"/>
                          <a:cs typeface="Arial" panose="020B0604020202020204" pitchFamily="34" charset="0"/>
                        </a:rPr>
                        <a:t>a</a:t>
                      </a:r>
                      <a:endParaRPr lang="en-GB" sz="1400" b="1" baseline="30000" dirty="0">
                        <a:solidFill>
                          <a:schemeClr val="tx1"/>
                        </a:solidFill>
                        <a:latin typeface="Arial" panose="020B0604020202020204" pitchFamily="34" charset="0"/>
                        <a:cs typeface="Arial" panose="020B0604020202020204" pitchFamily="34" charset="0"/>
                      </a:endParaRPr>
                    </a:p>
                  </a:txBody>
                  <a:tcPr anchor="ctr"/>
                </a:tc>
                <a:tc hMerge="1">
                  <a:txBody>
                    <a:bodyPr/>
                    <a:lstStyle/>
                    <a:p>
                      <a:pPr algn="ctr"/>
                      <a:endParaRPr lang="en-GB" sz="1100" b="1">
                        <a:solidFill>
                          <a:schemeClr val="tx1"/>
                        </a:solidFill>
                      </a:endParaRPr>
                    </a:p>
                  </a:txBody>
                  <a:tcPr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2354891437"/>
                  </a:ext>
                </a:extLst>
              </a:tr>
            </a:tbl>
          </a:graphicData>
        </a:graphic>
      </p:graphicFrame>
      <p:sp>
        <p:nvSpPr>
          <p:cNvPr id="110" name="Slide Number Placeholder 109">
            <a:extLst>
              <a:ext uri="{FF2B5EF4-FFF2-40B4-BE49-F238E27FC236}">
                <a16:creationId xmlns="" xmlns:a16="http://schemas.microsoft.com/office/drawing/2014/main" id="{9DB0BE14-BAB7-914A-8C50-8B6893B5F081}"/>
              </a:ext>
            </a:extLst>
          </p:cNvPr>
          <p:cNvSpPr>
            <a:spLocks noGrp="1"/>
          </p:cNvSpPr>
          <p:nvPr>
            <p:ph type="sldNum" sz="quarter" idx="4"/>
          </p:nvPr>
        </p:nvSpPr>
        <p:spPr/>
        <p:txBody>
          <a:bodyPr/>
          <a:lstStyle/>
          <a:p>
            <a:fld id="{FCE43C0F-8A7B-3A4B-9DB5-B3472E36E833}" type="slidenum">
              <a:rPr lang="en-GB" smtClean="0"/>
              <a:pPr/>
              <a:t>55</a:t>
            </a:fld>
            <a:endParaRPr lang="en-GB" dirty="0"/>
          </a:p>
        </p:txBody>
      </p:sp>
      <p:sp>
        <p:nvSpPr>
          <p:cNvPr id="2" name="Subtitle 1">
            <a:extLst>
              <a:ext uri="{FF2B5EF4-FFF2-40B4-BE49-F238E27FC236}">
                <a16:creationId xmlns="" xmlns:a16="http://schemas.microsoft.com/office/drawing/2014/main" id="{DB5432FB-3FC2-4292-AE80-628E188029CD}"/>
              </a:ext>
            </a:extLst>
          </p:cNvPr>
          <p:cNvSpPr>
            <a:spLocks noGrp="1"/>
          </p:cNvSpPr>
          <p:nvPr>
            <p:ph sz="quarter" idx="12"/>
          </p:nvPr>
        </p:nvSpPr>
        <p:spPr>
          <a:xfrm>
            <a:off x="652983" y="1176413"/>
            <a:ext cx="10963200" cy="712531"/>
          </a:xfrm>
        </p:spPr>
        <p:txBody>
          <a:bodyPr/>
          <a:lstStyle/>
          <a:p>
            <a:pPr marL="0" indent="0">
              <a:buNone/>
            </a:pPr>
            <a:r>
              <a:rPr lang="en-US" b="1" spc="100" dirty="0">
                <a:solidFill>
                  <a:schemeClr val="accent1"/>
                </a:solidFill>
              </a:rPr>
              <a:t>AT DCO2, </a:t>
            </a:r>
            <a:r>
              <a:rPr lang="en-GB" b="1" spc="100" dirty="0" err="1">
                <a:solidFill>
                  <a:schemeClr val="accent1"/>
                </a:solidFill>
              </a:rPr>
              <a:t>rPFS</a:t>
            </a:r>
            <a:r>
              <a:rPr lang="en-GB" b="1" spc="100" dirty="0">
                <a:solidFill>
                  <a:schemeClr val="accent1"/>
                </a:solidFill>
              </a:rPr>
              <a:t> WAS 8.6 MONTHS GREATER FOR ABIRATERONE + OLAPARIB </a:t>
            </a:r>
            <a:br>
              <a:rPr lang="en-GB" b="1" spc="100" dirty="0">
                <a:solidFill>
                  <a:schemeClr val="accent1"/>
                </a:solidFill>
              </a:rPr>
            </a:br>
            <a:r>
              <a:rPr lang="en-GB" b="1" spc="100" dirty="0">
                <a:solidFill>
                  <a:schemeClr val="accent1"/>
                </a:solidFill>
              </a:rPr>
              <a:t>VERSUS ABIRATERONE + PLACEBO</a:t>
            </a:r>
            <a:endParaRPr lang="en-US" b="1" spc="100" dirty="0">
              <a:solidFill>
                <a:schemeClr val="accent1"/>
              </a:solidFill>
            </a:endParaRPr>
          </a:p>
          <a:p>
            <a:pPr marL="0" indent="0">
              <a:buNone/>
            </a:pPr>
            <a:endParaRPr lang="en-GB" dirty="0"/>
          </a:p>
        </p:txBody>
      </p:sp>
    </p:spTree>
    <p:extLst>
      <p:ext uri="{BB962C8B-B14F-4D97-AF65-F5344CB8AC3E}">
        <p14:creationId xmlns:p14="http://schemas.microsoft.com/office/powerpoint/2010/main" val="21224548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 xmlns:a16="http://schemas.microsoft.com/office/drawing/2014/main" id="{05048993-15D9-4FD8-9F11-48617D67933A}"/>
              </a:ext>
            </a:extLst>
          </p:cNvPr>
          <p:cNvSpPr>
            <a:spLocks noGrp="1"/>
          </p:cNvSpPr>
          <p:nvPr>
            <p:ph sz="quarter" idx="12"/>
          </p:nvPr>
        </p:nvSpPr>
        <p:spPr>
          <a:xfrm>
            <a:off x="620184" y="1101135"/>
            <a:ext cx="10963200" cy="4528800"/>
          </a:xfrm>
        </p:spPr>
        <p:txBody>
          <a:bodyPr/>
          <a:lstStyle/>
          <a:p>
            <a:pPr marL="0" indent="0">
              <a:buNone/>
            </a:pPr>
            <a:r>
              <a:rPr lang="en-US" sz="1600" b="1" dirty="0">
                <a:solidFill>
                  <a:schemeClr val="accent1"/>
                </a:solidFill>
              </a:rPr>
              <a:t>AT DCO2, THERE WAS A CONTINUED TREND TOWARDS IMPROVED OS WITH ABIRATERONE + OLAPARIB, WITH KM CURVES SHOWING CLEAR SEPARATION BETWEEN THE ARMS AFTER ~22 MONTHS BEFORE EXTENSIVE CENSORING WAS OBSERVED</a:t>
            </a:r>
          </a:p>
        </p:txBody>
      </p:sp>
      <p:sp>
        <p:nvSpPr>
          <p:cNvPr id="3" name="Title 2">
            <a:extLst>
              <a:ext uri="{FF2B5EF4-FFF2-40B4-BE49-F238E27FC236}">
                <a16:creationId xmlns="" xmlns:a16="http://schemas.microsoft.com/office/drawing/2014/main" id="{211D32C8-CF1D-4AC8-A36E-2EA89F51FD5C}"/>
              </a:ext>
            </a:extLst>
          </p:cNvPr>
          <p:cNvSpPr>
            <a:spLocks noGrp="1"/>
          </p:cNvSpPr>
          <p:nvPr>
            <p:ph type="title"/>
          </p:nvPr>
        </p:nvSpPr>
        <p:spPr/>
        <p:txBody>
          <a:bodyPr/>
          <a:lstStyle/>
          <a:p>
            <a:r>
              <a:rPr lang="en-US" dirty="0" err="1"/>
              <a:t>PRO</a:t>
            </a:r>
            <a:r>
              <a:rPr lang="en-US" cap="none" dirty="0" err="1"/>
              <a:t>pel</a:t>
            </a:r>
            <a:r>
              <a:rPr lang="en-US" dirty="0"/>
              <a:t> key secondary endpoint: OS in the ITT population</a:t>
            </a:r>
            <a:endParaRPr lang="en-GB" dirty="0"/>
          </a:p>
        </p:txBody>
      </p:sp>
      <p:sp>
        <p:nvSpPr>
          <p:cNvPr id="10" name="Content Placeholder 9">
            <a:extLst>
              <a:ext uri="{FF2B5EF4-FFF2-40B4-BE49-F238E27FC236}">
                <a16:creationId xmlns="" xmlns:a16="http://schemas.microsoft.com/office/drawing/2014/main" id="{3F815E1F-9A3D-104E-9D6F-A9B59389D1D9}"/>
              </a:ext>
            </a:extLst>
          </p:cNvPr>
          <p:cNvSpPr>
            <a:spLocks noGrp="1"/>
          </p:cNvSpPr>
          <p:nvPr>
            <p:ph sz="quarter" idx="15"/>
          </p:nvPr>
        </p:nvSpPr>
        <p:spPr>
          <a:xfrm>
            <a:off x="627317" y="6356351"/>
            <a:ext cx="10959041" cy="365125"/>
          </a:xfrm>
        </p:spPr>
        <p:txBody>
          <a:bodyPr/>
          <a:lstStyle/>
          <a:p>
            <a:pPr>
              <a:spcBef>
                <a:spcPts val="0"/>
              </a:spcBef>
            </a:pPr>
            <a:r>
              <a:rPr lang="en-GB" sz="1000" dirty="0"/>
              <a:t>Median duration of follow-up for censored patients at DCO1 was 22.2 months (range 0.03-32.56) in the abiraterone + </a:t>
            </a:r>
            <a:r>
              <a:rPr lang="en-GB" sz="1000" dirty="0" err="1"/>
              <a:t>olaparib</a:t>
            </a:r>
            <a:r>
              <a:rPr lang="en-GB" sz="1000" dirty="0"/>
              <a:t> arm and 21.8 months (range 0.10-30.88) in the abiraterone + placebo arm </a:t>
            </a:r>
          </a:p>
          <a:p>
            <a:pPr>
              <a:spcBef>
                <a:spcPts val="0"/>
              </a:spcBef>
            </a:pPr>
            <a:r>
              <a:rPr lang="en-GB" sz="1000" dirty="0"/>
              <a:t>Median duration of follow-up for censored patients at DCO2 was 30.0 months (range 0.03-40.02) in the abiraterone + </a:t>
            </a:r>
            <a:r>
              <a:rPr lang="en-GB" sz="1000" dirty="0" err="1"/>
              <a:t>olaparib</a:t>
            </a:r>
            <a:r>
              <a:rPr lang="en-GB" sz="1000" dirty="0"/>
              <a:t> arm and 29.4 months (range 2.89-38.34) in the abiraterone + placebo arm</a:t>
            </a:r>
          </a:p>
          <a:p>
            <a:pPr>
              <a:spcBef>
                <a:spcPts val="0"/>
              </a:spcBef>
            </a:pPr>
            <a:r>
              <a:rPr lang="en-GB" sz="1000" dirty="0">
                <a:solidFill>
                  <a:schemeClr val="tx2"/>
                </a:solidFill>
              </a:rPr>
              <a:t>CI, confidence interval; DCO1, first data cut-off; DCO2, second data cut-off; HR, hazard ratio; </a:t>
            </a:r>
            <a:r>
              <a:rPr lang="en-GB" sz="1000" dirty="0"/>
              <a:t>ITT, intention-to-treat; KM, Kaplan-Meier; </a:t>
            </a:r>
            <a:r>
              <a:rPr lang="en-GB" sz="1000" dirty="0">
                <a:solidFill>
                  <a:schemeClr val="tx2"/>
                </a:solidFill>
              </a:rPr>
              <a:t>NR, not reached; OS, overall survival</a:t>
            </a:r>
            <a:r>
              <a:rPr lang="it-IT" sz="1000" dirty="0"/>
              <a:t> </a:t>
            </a:r>
          </a:p>
          <a:p>
            <a:pPr>
              <a:spcBef>
                <a:spcPts val="0"/>
              </a:spcBef>
            </a:pPr>
            <a:r>
              <a:rPr lang="it-IT" sz="1000" dirty="0"/>
              <a:t>Saad F, et al. </a:t>
            </a:r>
            <a:r>
              <a:rPr lang="en-US" sz="1000" dirty="0"/>
              <a:t>Annals of Oncology 2022; 33 (suppl_7): S616-S652 (ESMO 2022 oral presentation)</a:t>
            </a:r>
            <a:endParaRPr lang="en-GB" sz="1000" dirty="0"/>
          </a:p>
          <a:p>
            <a:endParaRPr lang="en-GB" sz="1000" dirty="0"/>
          </a:p>
        </p:txBody>
      </p:sp>
      <p:sp>
        <p:nvSpPr>
          <p:cNvPr id="7" name="TextBox 6">
            <a:extLst>
              <a:ext uri="{FF2B5EF4-FFF2-40B4-BE49-F238E27FC236}">
                <a16:creationId xmlns="" xmlns:a16="http://schemas.microsoft.com/office/drawing/2014/main" id="{5B7119A8-293A-4FDB-9C4E-9CA2514CF140}"/>
              </a:ext>
            </a:extLst>
          </p:cNvPr>
          <p:cNvSpPr txBox="1"/>
          <p:nvPr/>
        </p:nvSpPr>
        <p:spPr>
          <a:xfrm>
            <a:off x="1105302" y="1797447"/>
            <a:ext cx="3970959" cy="379656"/>
          </a:xfrm>
          <a:prstGeom prst="rect">
            <a:avLst/>
          </a:prstGeom>
          <a:noFill/>
        </p:spPr>
        <p:txBody>
          <a:bodyPr wrap="none" rtlCol="0">
            <a:spAutoFit/>
          </a:bodyPr>
          <a:lstStyle/>
          <a:p>
            <a:pPr defTabSz="1219170">
              <a:buClr>
                <a:srgbClr val="000000"/>
              </a:buClr>
              <a:defRPr/>
            </a:pPr>
            <a:r>
              <a:rPr lang="en-US" sz="1867" b="1" kern="0" dirty="0">
                <a:solidFill>
                  <a:schemeClr val="tx2"/>
                </a:solidFill>
                <a:latin typeface="Arial Narrow" panose="020B0606020202030204" pitchFamily="34" charset="0"/>
                <a:cs typeface="Arial"/>
                <a:sym typeface="Arial"/>
              </a:rPr>
              <a:t>Primary analysis (DCO1, 28.6% maturity)</a:t>
            </a:r>
            <a:endParaRPr lang="en-GB" sz="1867" b="1" kern="0" dirty="0">
              <a:solidFill>
                <a:schemeClr val="tx2"/>
              </a:solidFill>
              <a:latin typeface="Arial Narrow" panose="020B0606020202030204" pitchFamily="34" charset="0"/>
              <a:cs typeface="Arial"/>
              <a:sym typeface="Arial"/>
            </a:endParaRPr>
          </a:p>
        </p:txBody>
      </p:sp>
      <p:sp>
        <p:nvSpPr>
          <p:cNvPr id="11" name="TextBox 10">
            <a:extLst>
              <a:ext uri="{FF2B5EF4-FFF2-40B4-BE49-F238E27FC236}">
                <a16:creationId xmlns="" xmlns:a16="http://schemas.microsoft.com/office/drawing/2014/main" id="{7CCD3141-1633-40EB-8F30-6DEF536E2CAF}"/>
              </a:ext>
            </a:extLst>
          </p:cNvPr>
          <p:cNvSpPr txBox="1"/>
          <p:nvPr/>
        </p:nvSpPr>
        <p:spPr>
          <a:xfrm>
            <a:off x="6029678" y="1797445"/>
            <a:ext cx="3894015" cy="379656"/>
          </a:xfrm>
          <a:prstGeom prst="rect">
            <a:avLst/>
          </a:prstGeom>
          <a:noFill/>
        </p:spPr>
        <p:txBody>
          <a:bodyPr wrap="none" rtlCol="0">
            <a:spAutoFit/>
          </a:bodyPr>
          <a:lstStyle/>
          <a:p>
            <a:pPr defTabSz="1219170">
              <a:buClr>
                <a:srgbClr val="000000"/>
              </a:buClr>
              <a:defRPr/>
            </a:pPr>
            <a:r>
              <a:rPr lang="en-US" sz="1867" b="1" kern="0" dirty="0">
                <a:solidFill>
                  <a:schemeClr val="tx2"/>
                </a:solidFill>
                <a:latin typeface="Arial Narrow" panose="020B0606020202030204" pitchFamily="34" charset="0"/>
                <a:cs typeface="Arial"/>
                <a:sym typeface="Arial"/>
              </a:rPr>
              <a:t>Updated results (DCO2, 40.1% maturity)</a:t>
            </a:r>
            <a:endParaRPr lang="en-GB" sz="1867" b="1" kern="0" dirty="0">
              <a:solidFill>
                <a:schemeClr val="tx2"/>
              </a:solidFill>
              <a:latin typeface="Arial Narrow" panose="020B0606020202030204" pitchFamily="34" charset="0"/>
              <a:cs typeface="Arial"/>
              <a:sym typeface="Arial"/>
            </a:endParaRPr>
          </a:p>
        </p:txBody>
      </p:sp>
      <p:sp>
        <p:nvSpPr>
          <p:cNvPr id="14" name="TextBox 13">
            <a:extLst>
              <a:ext uri="{FF2B5EF4-FFF2-40B4-BE49-F238E27FC236}">
                <a16:creationId xmlns="" xmlns:a16="http://schemas.microsoft.com/office/drawing/2014/main" id="{40F18159-FB9A-C58C-0B55-08C814FBE9E7}"/>
              </a:ext>
            </a:extLst>
          </p:cNvPr>
          <p:cNvSpPr txBox="1"/>
          <p:nvPr/>
        </p:nvSpPr>
        <p:spPr>
          <a:xfrm>
            <a:off x="481778" y="5608731"/>
            <a:ext cx="1319959" cy="369332"/>
          </a:xfrm>
          <a:prstGeom prst="rect">
            <a:avLst/>
          </a:prstGeom>
          <a:noFill/>
        </p:spPr>
        <p:txBody>
          <a:bodyPr wrap="square" lIns="0" tIns="0" rIns="0" bIns="0" rtlCol="0">
            <a:spAutoFit/>
          </a:bodyPr>
          <a:lstStyle/>
          <a:p>
            <a:pPr defTabSz="1219170">
              <a:buClr>
                <a:srgbClr val="000000"/>
              </a:buClr>
              <a:defRPr/>
            </a:pPr>
            <a:r>
              <a:rPr lang="en-GB" sz="800" b="1" kern="0" dirty="0">
                <a:latin typeface="Arial Narrow" panose="020B0606020202030204" pitchFamily="34" charset="0"/>
                <a:cs typeface="Arial"/>
                <a:sym typeface="Arial"/>
              </a:rPr>
              <a:t>Number of patients at risk:</a:t>
            </a:r>
          </a:p>
          <a:p>
            <a:pPr defTabSz="1219170">
              <a:buClr>
                <a:srgbClr val="000000"/>
              </a:buClr>
              <a:defRPr/>
            </a:pPr>
            <a:r>
              <a:rPr lang="en-GB" sz="800" b="1" kern="0" dirty="0">
                <a:solidFill>
                  <a:schemeClr val="tx2"/>
                </a:solidFill>
                <a:latin typeface="Arial Narrow" panose="020B0606020202030204" pitchFamily="34" charset="0"/>
                <a:cs typeface="Arial"/>
                <a:sym typeface="Arial"/>
              </a:rPr>
              <a:t>Abiraterone + olaparib</a:t>
            </a:r>
          </a:p>
          <a:p>
            <a:pPr defTabSz="1219170">
              <a:buClr>
                <a:srgbClr val="000000"/>
              </a:buClr>
              <a:defRPr/>
            </a:pPr>
            <a:r>
              <a:rPr lang="en-GB" sz="800" b="1" kern="0" dirty="0">
                <a:solidFill>
                  <a:schemeClr val="accent1"/>
                </a:solidFill>
                <a:latin typeface="Arial Narrow" panose="020B0606020202030204" pitchFamily="34" charset="0"/>
                <a:cs typeface="Arial"/>
                <a:sym typeface="Arial"/>
              </a:rPr>
              <a:t>Abiraterone + placebo</a:t>
            </a:r>
          </a:p>
        </p:txBody>
      </p:sp>
      <p:sp>
        <p:nvSpPr>
          <p:cNvPr id="123" name="TextBox 122">
            <a:extLst>
              <a:ext uri="{FF2B5EF4-FFF2-40B4-BE49-F238E27FC236}">
                <a16:creationId xmlns="" xmlns:a16="http://schemas.microsoft.com/office/drawing/2014/main" id="{24B74741-04FD-EECE-E682-8013EF132A91}"/>
              </a:ext>
            </a:extLst>
          </p:cNvPr>
          <p:cNvSpPr txBox="1"/>
          <p:nvPr/>
        </p:nvSpPr>
        <p:spPr>
          <a:xfrm rot="16200000">
            <a:off x="-471530" y="3594192"/>
            <a:ext cx="2869721" cy="184666"/>
          </a:xfrm>
          <a:prstGeom prst="rect">
            <a:avLst/>
          </a:prstGeom>
          <a:noFill/>
        </p:spPr>
        <p:txBody>
          <a:bodyPr wrap="square" lIns="0" tIns="0" rIns="0" bIns="0" rtlCol="0">
            <a:spAutoFit/>
          </a:bodyPr>
          <a:lstStyle/>
          <a:p>
            <a:pPr algn="ctr" defTabSz="1219170">
              <a:buClr>
                <a:srgbClr val="000000"/>
              </a:buClr>
              <a:defRPr/>
            </a:pPr>
            <a:r>
              <a:rPr lang="en-GB" sz="1200" b="1" kern="0" dirty="0">
                <a:latin typeface="Arial Narrow" panose="020B0606020202030204" pitchFamily="34" charset="0"/>
                <a:cs typeface="Arial"/>
                <a:sym typeface="Arial"/>
              </a:rPr>
              <a:t>Probability of overall survival</a:t>
            </a:r>
          </a:p>
        </p:txBody>
      </p:sp>
      <p:sp>
        <p:nvSpPr>
          <p:cNvPr id="125" name="TextBox 124">
            <a:extLst>
              <a:ext uri="{FF2B5EF4-FFF2-40B4-BE49-F238E27FC236}">
                <a16:creationId xmlns="" xmlns:a16="http://schemas.microsoft.com/office/drawing/2014/main" id="{7619AF76-6660-49E1-B52D-623484A6742A}"/>
              </a:ext>
            </a:extLst>
          </p:cNvPr>
          <p:cNvSpPr txBox="1"/>
          <p:nvPr/>
        </p:nvSpPr>
        <p:spPr>
          <a:xfrm>
            <a:off x="1144124" y="2169590"/>
            <a:ext cx="261358" cy="143565"/>
          </a:xfrm>
          <a:prstGeom prst="rect">
            <a:avLst/>
          </a:prstGeom>
          <a:noFill/>
        </p:spPr>
        <p:txBody>
          <a:bodyPr wrap="square" lIns="0" tIns="0" rIns="0" bIns="0" rtlCol="0">
            <a:spAutoFit/>
          </a:bodyPr>
          <a:lstStyle/>
          <a:p>
            <a:pPr algn="r" defTabSz="1219170">
              <a:buClr>
                <a:srgbClr val="000000"/>
              </a:buClr>
              <a:defRPr/>
            </a:pPr>
            <a:r>
              <a:rPr lang="en-GB" sz="933" kern="0" dirty="0">
                <a:latin typeface="Arial Narrow" panose="020B0606020202030204" pitchFamily="34" charset="0"/>
                <a:cs typeface="Arial"/>
                <a:sym typeface="Arial"/>
              </a:rPr>
              <a:t>1.0</a:t>
            </a:r>
          </a:p>
        </p:txBody>
      </p:sp>
      <p:sp>
        <p:nvSpPr>
          <p:cNvPr id="126" name="TextBox 125">
            <a:extLst>
              <a:ext uri="{FF2B5EF4-FFF2-40B4-BE49-F238E27FC236}">
                <a16:creationId xmlns="" xmlns:a16="http://schemas.microsoft.com/office/drawing/2014/main" id="{016B37E4-A7D6-0E5F-6C6A-0643B8EEA5D5}"/>
              </a:ext>
            </a:extLst>
          </p:cNvPr>
          <p:cNvSpPr txBox="1"/>
          <p:nvPr/>
        </p:nvSpPr>
        <p:spPr>
          <a:xfrm>
            <a:off x="1144124" y="5032219"/>
            <a:ext cx="261358" cy="143565"/>
          </a:xfrm>
          <a:prstGeom prst="rect">
            <a:avLst/>
          </a:prstGeom>
          <a:noFill/>
        </p:spPr>
        <p:txBody>
          <a:bodyPr wrap="square" lIns="0" tIns="0" rIns="0" bIns="0" rtlCol="0">
            <a:spAutoFit/>
          </a:bodyPr>
          <a:lstStyle/>
          <a:p>
            <a:pPr algn="r" defTabSz="1219170">
              <a:buClr>
                <a:srgbClr val="000000"/>
              </a:buClr>
              <a:defRPr/>
            </a:pPr>
            <a:r>
              <a:rPr lang="en-GB" sz="933" kern="0" dirty="0">
                <a:latin typeface="Arial Narrow" panose="020B0606020202030204" pitchFamily="34" charset="0"/>
                <a:cs typeface="Arial"/>
                <a:sym typeface="Arial"/>
              </a:rPr>
              <a:t>0.0</a:t>
            </a:r>
          </a:p>
        </p:txBody>
      </p:sp>
      <p:cxnSp>
        <p:nvCxnSpPr>
          <p:cNvPr id="127" name="Straight Connector 126">
            <a:extLst>
              <a:ext uri="{FF2B5EF4-FFF2-40B4-BE49-F238E27FC236}">
                <a16:creationId xmlns="" xmlns:a16="http://schemas.microsoft.com/office/drawing/2014/main" id="{E1C5B514-EAA4-51A1-F111-D81D5B82F376}"/>
              </a:ext>
            </a:extLst>
          </p:cNvPr>
          <p:cNvCxnSpPr>
            <a:cxnSpLocks/>
          </p:cNvCxnSpPr>
          <p:nvPr/>
        </p:nvCxnSpPr>
        <p:spPr>
          <a:xfrm flipH="1">
            <a:off x="1465149" y="2538637"/>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 xmlns:a16="http://schemas.microsoft.com/office/drawing/2014/main" id="{FF6364D8-CFF7-F4E9-CF4B-F33BD11A2B3C}"/>
              </a:ext>
            </a:extLst>
          </p:cNvPr>
          <p:cNvCxnSpPr/>
          <p:nvPr/>
        </p:nvCxnSpPr>
        <p:spPr>
          <a:xfrm flipH="1">
            <a:off x="1465149" y="3112580"/>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 xmlns:a16="http://schemas.microsoft.com/office/drawing/2014/main" id="{F3D4174E-2801-432C-960B-981FDD06D2EC}"/>
              </a:ext>
            </a:extLst>
          </p:cNvPr>
          <p:cNvCxnSpPr>
            <a:cxnSpLocks/>
          </p:cNvCxnSpPr>
          <p:nvPr/>
        </p:nvCxnSpPr>
        <p:spPr>
          <a:xfrm flipH="1">
            <a:off x="1465149" y="2251665"/>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 xmlns:a16="http://schemas.microsoft.com/office/drawing/2014/main" id="{1865E59A-1BD0-4EB9-10F3-7C516D74AAE3}"/>
              </a:ext>
            </a:extLst>
          </p:cNvPr>
          <p:cNvCxnSpPr/>
          <p:nvPr/>
        </p:nvCxnSpPr>
        <p:spPr>
          <a:xfrm flipH="1">
            <a:off x="1465149" y="3686524"/>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 xmlns:a16="http://schemas.microsoft.com/office/drawing/2014/main" id="{9189411A-8A94-8BEE-E52E-6A444BD794AD}"/>
              </a:ext>
            </a:extLst>
          </p:cNvPr>
          <p:cNvCxnSpPr>
            <a:cxnSpLocks/>
          </p:cNvCxnSpPr>
          <p:nvPr/>
        </p:nvCxnSpPr>
        <p:spPr>
          <a:xfrm flipH="1">
            <a:off x="1465149" y="2825609"/>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 xmlns:a16="http://schemas.microsoft.com/office/drawing/2014/main" id="{980AD141-1D50-1650-C2CF-49708C584E32}"/>
              </a:ext>
            </a:extLst>
          </p:cNvPr>
          <p:cNvCxnSpPr>
            <a:cxnSpLocks/>
          </p:cNvCxnSpPr>
          <p:nvPr/>
        </p:nvCxnSpPr>
        <p:spPr>
          <a:xfrm flipH="1">
            <a:off x="1465149" y="4260468"/>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 xmlns:a16="http://schemas.microsoft.com/office/drawing/2014/main" id="{D0AB7CAD-9112-C9E5-BCD6-BC330AAE14FF}"/>
              </a:ext>
            </a:extLst>
          </p:cNvPr>
          <p:cNvCxnSpPr/>
          <p:nvPr/>
        </p:nvCxnSpPr>
        <p:spPr>
          <a:xfrm flipH="1">
            <a:off x="1465149" y="4547440"/>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 xmlns:a16="http://schemas.microsoft.com/office/drawing/2014/main" id="{9ACBD4CC-FA0E-8CA2-1A6C-6793451898FD}"/>
              </a:ext>
            </a:extLst>
          </p:cNvPr>
          <p:cNvCxnSpPr/>
          <p:nvPr/>
        </p:nvCxnSpPr>
        <p:spPr>
          <a:xfrm flipH="1">
            <a:off x="1465149" y="3399552"/>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 xmlns:a16="http://schemas.microsoft.com/office/drawing/2014/main" id="{40E6B97C-AC14-40BD-DE1C-514F970C3BD9}"/>
              </a:ext>
            </a:extLst>
          </p:cNvPr>
          <p:cNvCxnSpPr/>
          <p:nvPr/>
        </p:nvCxnSpPr>
        <p:spPr>
          <a:xfrm flipH="1">
            <a:off x="1465149" y="4834412"/>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 xmlns:a16="http://schemas.microsoft.com/office/drawing/2014/main" id="{F35E452F-A757-2102-AE61-F7088617ECD7}"/>
              </a:ext>
            </a:extLst>
          </p:cNvPr>
          <p:cNvCxnSpPr>
            <a:cxnSpLocks/>
          </p:cNvCxnSpPr>
          <p:nvPr/>
        </p:nvCxnSpPr>
        <p:spPr>
          <a:xfrm flipH="1">
            <a:off x="1465149" y="3973496"/>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 xmlns:a16="http://schemas.microsoft.com/office/drawing/2014/main" id="{A0D5E096-0CB9-2682-4729-48D5ADBDAD1C}"/>
              </a:ext>
            </a:extLst>
          </p:cNvPr>
          <p:cNvCxnSpPr>
            <a:cxnSpLocks/>
          </p:cNvCxnSpPr>
          <p:nvPr/>
        </p:nvCxnSpPr>
        <p:spPr>
          <a:xfrm flipH="1">
            <a:off x="1463298" y="5121383"/>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sp>
        <p:nvSpPr>
          <p:cNvPr id="138" name="TextBox 137">
            <a:extLst>
              <a:ext uri="{FF2B5EF4-FFF2-40B4-BE49-F238E27FC236}">
                <a16:creationId xmlns="" xmlns:a16="http://schemas.microsoft.com/office/drawing/2014/main" id="{BC4344C5-5188-6916-73FC-B1A63B818215}"/>
              </a:ext>
            </a:extLst>
          </p:cNvPr>
          <p:cNvSpPr txBox="1"/>
          <p:nvPr/>
        </p:nvSpPr>
        <p:spPr>
          <a:xfrm>
            <a:off x="1144124" y="2455853"/>
            <a:ext cx="261358" cy="143565"/>
          </a:xfrm>
          <a:prstGeom prst="rect">
            <a:avLst/>
          </a:prstGeom>
          <a:noFill/>
        </p:spPr>
        <p:txBody>
          <a:bodyPr wrap="square" lIns="0" tIns="0" rIns="0" bIns="0" rtlCol="0">
            <a:spAutoFit/>
          </a:bodyPr>
          <a:lstStyle/>
          <a:p>
            <a:pPr algn="r" defTabSz="1219170">
              <a:buClr>
                <a:srgbClr val="000000"/>
              </a:buClr>
              <a:defRPr/>
            </a:pPr>
            <a:r>
              <a:rPr lang="en-GB" sz="933" kern="0" dirty="0">
                <a:latin typeface="Arial Narrow" panose="020B0606020202030204" pitchFamily="34" charset="0"/>
                <a:cs typeface="Arial"/>
                <a:sym typeface="Arial"/>
              </a:rPr>
              <a:t>0.9</a:t>
            </a:r>
          </a:p>
        </p:txBody>
      </p:sp>
      <p:sp>
        <p:nvSpPr>
          <p:cNvPr id="139" name="TextBox 138">
            <a:extLst>
              <a:ext uri="{FF2B5EF4-FFF2-40B4-BE49-F238E27FC236}">
                <a16:creationId xmlns="" xmlns:a16="http://schemas.microsoft.com/office/drawing/2014/main" id="{D7FD4CEB-75AA-A4FA-E72A-00068DBC411E}"/>
              </a:ext>
            </a:extLst>
          </p:cNvPr>
          <p:cNvSpPr txBox="1"/>
          <p:nvPr/>
        </p:nvSpPr>
        <p:spPr>
          <a:xfrm>
            <a:off x="1144124" y="2742115"/>
            <a:ext cx="261358" cy="143565"/>
          </a:xfrm>
          <a:prstGeom prst="rect">
            <a:avLst/>
          </a:prstGeom>
          <a:noFill/>
        </p:spPr>
        <p:txBody>
          <a:bodyPr wrap="square" lIns="0" tIns="0" rIns="0" bIns="0" rtlCol="0">
            <a:spAutoFit/>
          </a:bodyPr>
          <a:lstStyle/>
          <a:p>
            <a:pPr algn="r" defTabSz="1219170">
              <a:buClr>
                <a:srgbClr val="000000"/>
              </a:buClr>
              <a:defRPr/>
            </a:pPr>
            <a:r>
              <a:rPr lang="en-GB" sz="933" kern="0" dirty="0">
                <a:latin typeface="Arial Narrow" panose="020B0606020202030204" pitchFamily="34" charset="0"/>
                <a:cs typeface="Arial"/>
                <a:sym typeface="Arial"/>
              </a:rPr>
              <a:t>0.8</a:t>
            </a:r>
          </a:p>
        </p:txBody>
      </p:sp>
      <p:sp>
        <p:nvSpPr>
          <p:cNvPr id="140" name="TextBox 139">
            <a:extLst>
              <a:ext uri="{FF2B5EF4-FFF2-40B4-BE49-F238E27FC236}">
                <a16:creationId xmlns="" xmlns:a16="http://schemas.microsoft.com/office/drawing/2014/main" id="{DA52D4AC-AAD6-A8BC-1056-70346C8199A5}"/>
              </a:ext>
            </a:extLst>
          </p:cNvPr>
          <p:cNvSpPr txBox="1"/>
          <p:nvPr/>
        </p:nvSpPr>
        <p:spPr>
          <a:xfrm>
            <a:off x="1144124" y="3028378"/>
            <a:ext cx="261358" cy="143565"/>
          </a:xfrm>
          <a:prstGeom prst="rect">
            <a:avLst/>
          </a:prstGeom>
          <a:noFill/>
        </p:spPr>
        <p:txBody>
          <a:bodyPr wrap="square" lIns="0" tIns="0" rIns="0" bIns="0" rtlCol="0">
            <a:spAutoFit/>
          </a:bodyPr>
          <a:lstStyle/>
          <a:p>
            <a:pPr algn="r" defTabSz="1219170">
              <a:buClr>
                <a:srgbClr val="000000"/>
              </a:buClr>
              <a:defRPr/>
            </a:pPr>
            <a:r>
              <a:rPr lang="en-GB" sz="933" kern="0" dirty="0">
                <a:latin typeface="Arial Narrow" panose="020B0606020202030204" pitchFamily="34" charset="0"/>
                <a:cs typeface="Arial"/>
                <a:sym typeface="Arial"/>
              </a:rPr>
              <a:t>0.7</a:t>
            </a:r>
          </a:p>
        </p:txBody>
      </p:sp>
      <p:sp>
        <p:nvSpPr>
          <p:cNvPr id="141" name="TextBox 140">
            <a:extLst>
              <a:ext uri="{FF2B5EF4-FFF2-40B4-BE49-F238E27FC236}">
                <a16:creationId xmlns="" xmlns:a16="http://schemas.microsoft.com/office/drawing/2014/main" id="{2975277F-C907-8B97-FF04-BA2D9BC59AF3}"/>
              </a:ext>
            </a:extLst>
          </p:cNvPr>
          <p:cNvSpPr txBox="1"/>
          <p:nvPr/>
        </p:nvSpPr>
        <p:spPr>
          <a:xfrm>
            <a:off x="1144124" y="3314640"/>
            <a:ext cx="261358" cy="143565"/>
          </a:xfrm>
          <a:prstGeom prst="rect">
            <a:avLst/>
          </a:prstGeom>
          <a:noFill/>
        </p:spPr>
        <p:txBody>
          <a:bodyPr wrap="square" lIns="0" tIns="0" rIns="0" bIns="0" rtlCol="0">
            <a:spAutoFit/>
          </a:bodyPr>
          <a:lstStyle/>
          <a:p>
            <a:pPr algn="r" defTabSz="1219170">
              <a:buClr>
                <a:srgbClr val="000000"/>
              </a:buClr>
              <a:defRPr/>
            </a:pPr>
            <a:r>
              <a:rPr lang="en-GB" sz="933" kern="0" dirty="0">
                <a:latin typeface="Arial Narrow" panose="020B0606020202030204" pitchFamily="34" charset="0"/>
                <a:cs typeface="Arial"/>
                <a:sym typeface="Arial"/>
              </a:rPr>
              <a:t>0.6</a:t>
            </a:r>
          </a:p>
        </p:txBody>
      </p:sp>
      <p:sp>
        <p:nvSpPr>
          <p:cNvPr id="142" name="TextBox 141">
            <a:extLst>
              <a:ext uri="{FF2B5EF4-FFF2-40B4-BE49-F238E27FC236}">
                <a16:creationId xmlns="" xmlns:a16="http://schemas.microsoft.com/office/drawing/2014/main" id="{FFCCA69A-562C-17EB-AC83-256F6EA57BE7}"/>
              </a:ext>
            </a:extLst>
          </p:cNvPr>
          <p:cNvSpPr txBox="1"/>
          <p:nvPr/>
        </p:nvSpPr>
        <p:spPr>
          <a:xfrm>
            <a:off x="1144124" y="3600903"/>
            <a:ext cx="261358" cy="143565"/>
          </a:xfrm>
          <a:prstGeom prst="rect">
            <a:avLst/>
          </a:prstGeom>
          <a:noFill/>
        </p:spPr>
        <p:txBody>
          <a:bodyPr wrap="square" lIns="0" tIns="0" rIns="0" bIns="0" rtlCol="0">
            <a:spAutoFit/>
          </a:bodyPr>
          <a:lstStyle/>
          <a:p>
            <a:pPr algn="r" defTabSz="1219170">
              <a:buClr>
                <a:srgbClr val="000000"/>
              </a:buClr>
              <a:defRPr/>
            </a:pPr>
            <a:r>
              <a:rPr lang="en-GB" sz="933" kern="0" dirty="0">
                <a:latin typeface="Arial Narrow" panose="020B0606020202030204" pitchFamily="34" charset="0"/>
                <a:cs typeface="Arial"/>
                <a:sym typeface="Arial"/>
              </a:rPr>
              <a:t>0.5</a:t>
            </a:r>
          </a:p>
        </p:txBody>
      </p:sp>
      <p:sp>
        <p:nvSpPr>
          <p:cNvPr id="143" name="TextBox 142">
            <a:extLst>
              <a:ext uri="{FF2B5EF4-FFF2-40B4-BE49-F238E27FC236}">
                <a16:creationId xmlns="" xmlns:a16="http://schemas.microsoft.com/office/drawing/2014/main" id="{51973DFC-ABE1-C535-5CDA-66F87E1055CB}"/>
              </a:ext>
            </a:extLst>
          </p:cNvPr>
          <p:cNvSpPr txBox="1"/>
          <p:nvPr/>
        </p:nvSpPr>
        <p:spPr>
          <a:xfrm>
            <a:off x="1144124" y="3887166"/>
            <a:ext cx="261358" cy="143565"/>
          </a:xfrm>
          <a:prstGeom prst="rect">
            <a:avLst/>
          </a:prstGeom>
          <a:noFill/>
        </p:spPr>
        <p:txBody>
          <a:bodyPr wrap="square" lIns="0" tIns="0" rIns="0" bIns="0" rtlCol="0">
            <a:spAutoFit/>
          </a:bodyPr>
          <a:lstStyle/>
          <a:p>
            <a:pPr algn="r" defTabSz="1219170">
              <a:buClr>
                <a:srgbClr val="000000"/>
              </a:buClr>
              <a:defRPr/>
            </a:pPr>
            <a:r>
              <a:rPr lang="en-GB" sz="933" kern="0" dirty="0">
                <a:latin typeface="Arial Narrow" panose="020B0606020202030204" pitchFamily="34" charset="0"/>
                <a:cs typeface="Arial"/>
                <a:sym typeface="Arial"/>
              </a:rPr>
              <a:t>0.4</a:t>
            </a:r>
          </a:p>
        </p:txBody>
      </p:sp>
      <p:sp>
        <p:nvSpPr>
          <p:cNvPr id="144" name="TextBox 143">
            <a:extLst>
              <a:ext uri="{FF2B5EF4-FFF2-40B4-BE49-F238E27FC236}">
                <a16:creationId xmlns="" xmlns:a16="http://schemas.microsoft.com/office/drawing/2014/main" id="{7C6DA2D4-F607-A00C-C9B9-3DBEE887597A}"/>
              </a:ext>
            </a:extLst>
          </p:cNvPr>
          <p:cNvSpPr txBox="1"/>
          <p:nvPr/>
        </p:nvSpPr>
        <p:spPr>
          <a:xfrm>
            <a:off x="1144124" y="4173428"/>
            <a:ext cx="261358" cy="143565"/>
          </a:xfrm>
          <a:prstGeom prst="rect">
            <a:avLst/>
          </a:prstGeom>
          <a:noFill/>
        </p:spPr>
        <p:txBody>
          <a:bodyPr wrap="square" lIns="0" tIns="0" rIns="0" bIns="0" rtlCol="0">
            <a:spAutoFit/>
          </a:bodyPr>
          <a:lstStyle/>
          <a:p>
            <a:pPr algn="r" defTabSz="1219170">
              <a:buClr>
                <a:srgbClr val="000000"/>
              </a:buClr>
              <a:defRPr/>
            </a:pPr>
            <a:r>
              <a:rPr lang="en-GB" sz="933" kern="0" dirty="0">
                <a:latin typeface="Arial Narrow" panose="020B0606020202030204" pitchFamily="34" charset="0"/>
                <a:cs typeface="Arial"/>
                <a:sym typeface="Arial"/>
              </a:rPr>
              <a:t>0.3</a:t>
            </a:r>
          </a:p>
        </p:txBody>
      </p:sp>
      <p:sp>
        <p:nvSpPr>
          <p:cNvPr id="145" name="TextBox 144">
            <a:extLst>
              <a:ext uri="{FF2B5EF4-FFF2-40B4-BE49-F238E27FC236}">
                <a16:creationId xmlns="" xmlns:a16="http://schemas.microsoft.com/office/drawing/2014/main" id="{934506F8-6B6A-2A68-DADD-0AEA9B8E948F}"/>
              </a:ext>
            </a:extLst>
          </p:cNvPr>
          <p:cNvSpPr txBox="1"/>
          <p:nvPr/>
        </p:nvSpPr>
        <p:spPr>
          <a:xfrm>
            <a:off x="1144124" y="4459691"/>
            <a:ext cx="261358" cy="143565"/>
          </a:xfrm>
          <a:prstGeom prst="rect">
            <a:avLst/>
          </a:prstGeom>
          <a:noFill/>
        </p:spPr>
        <p:txBody>
          <a:bodyPr wrap="square" lIns="0" tIns="0" rIns="0" bIns="0" rtlCol="0">
            <a:spAutoFit/>
          </a:bodyPr>
          <a:lstStyle/>
          <a:p>
            <a:pPr algn="r" defTabSz="1219170">
              <a:buClr>
                <a:srgbClr val="000000"/>
              </a:buClr>
              <a:defRPr/>
            </a:pPr>
            <a:r>
              <a:rPr lang="en-GB" sz="933" kern="0" dirty="0">
                <a:latin typeface="Arial Narrow" panose="020B0606020202030204" pitchFamily="34" charset="0"/>
                <a:cs typeface="Arial"/>
                <a:sym typeface="Arial"/>
              </a:rPr>
              <a:t>0.2</a:t>
            </a:r>
          </a:p>
        </p:txBody>
      </p:sp>
      <p:sp>
        <p:nvSpPr>
          <p:cNvPr id="146" name="TextBox 145">
            <a:extLst>
              <a:ext uri="{FF2B5EF4-FFF2-40B4-BE49-F238E27FC236}">
                <a16:creationId xmlns="" xmlns:a16="http://schemas.microsoft.com/office/drawing/2014/main" id="{8C95F9A1-479D-98E9-4A36-9B37A5BA4E11}"/>
              </a:ext>
            </a:extLst>
          </p:cNvPr>
          <p:cNvSpPr txBox="1"/>
          <p:nvPr/>
        </p:nvSpPr>
        <p:spPr>
          <a:xfrm>
            <a:off x="1144124" y="4745953"/>
            <a:ext cx="261358" cy="143565"/>
          </a:xfrm>
          <a:prstGeom prst="rect">
            <a:avLst/>
          </a:prstGeom>
          <a:noFill/>
        </p:spPr>
        <p:txBody>
          <a:bodyPr wrap="square" lIns="0" tIns="0" rIns="0" bIns="0" rtlCol="0">
            <a:spAutoFit/>
          </a:bodyPr>
          <a:lstStyle/>
          <a:p>
            <a:pPr algn="r" defTabSz="1219170">
              <a:buClr>
                <a:srgbClr val="000000"/>
              </a:buClr>
              <a:defRPr/>
            </a:pPr>
            <a:r>
              <a:rPr lang="en-GB" sz="933" kern="0" dirty="0">
                <a:latin typeface="Arial Narrow" panose="020B0606020202030204" pitchFamily="34" charset="0"/>
                <a:cs typeface="Arial"/>
                <a:sym typeface="Arial"/>
              </a:rPr>
              <a:t>0.1</a:t>
            </a:r>
          </a:p>
        </p:txBody>
      </p:sp>
      <p:cxnSp>
        <p:nvCxnSpPr>
          <p:cNvPr id="17" name="Straight Connector 16">
            <a:extLst>
              <a:ext uri="{FF2B5EF4-FFF2-40B4-BE49-F238E27FC236}">
                <a16:creationId xmlns="" xmlns:a16="http://schemas.microsoft.com/office/drawing/2014/main" id="{7DFFC2E3-B9C3-0744-14B9-CD0CCFD0D4BB}"/>
              </a:ext>
            </a:extLst>
          </p:cNvPr>
          <p:cNvCxnSpPr>
            <a:cxnSpLocks/>
          </p:cNvCxnSpPr>
          <p:nvPr/>
        </p:nvCxnSpPr>
        <p:spPr>
          <a:xfrm rot="5400000" flipH="1">
            <a:off x="1496820" y="5156261"/>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 xmlns:a16="http://schemas.microsoft.com/office/drawing/2014/main" id="{FFE84A1A-FCBC-69B9-623B-02D573CC795F}"/>
              </a:ext>
            </a:extLst>
          </p:cNvPr>
          <p:cNvCxnSpPr>
            <a:cxnSpLocks/>
          </p:cNvCxnSpPr>
          <p:nvPr/>
        </p:nvCxnSpPr>
        <p:spPr>
          <a:xfrm rot="5400000" flipH="1">
            <a:off x="2724340" y="5156261"/>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 xmlns:a16="http://schemas.microsoft.com/office/drawing/2014/main" id="{00ED1BE7-FD6B-CCBF-B1AD-0CFC86266104}"/>
              </a:ext>
            </a:extLst>
          </p:cNvPr>
          <p:cNvCxnSpPr>
            <a:cxnSpLocks/>
          </p:cNvCxnSpPr>
          <p:nvPr/>
        </p:nvCxnSpPr>
        <p:spPr>
          <a:xfrm rot="5400000" flipH="1">
            <a:off x="3951860" y="5156261"/>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 xmlns:a16="http://schemas.microsoft.com/office/drawing/2014/main" id="{13506459-B4C0-DCD7-0C21-EA650C4AE86D}"/>
              </a:ext>
            </a:extLst>
          </p:cNvPr>
          <p:cNvSpPr txBox="1"/>
          <p:nvPr/>
        </p:nvSpPr>
        <p:spPr>
          <a:xfrm>
            <a:off x="2294572" y="5394778"/>
            <a:ext cx="2420577" cy="184666"/>
          </a:xfrm>
          <a:prstGeom prst="rect">
            <a:avLst/>
          </a:prstGeom>
          <a:noFill/>
        </p:spPr>
        <p:txBody>
          <a:bodyPr wrap="square" lIns="0" tIns="0" rIns="0" bIns="0" rtlCol="0">
            <a:spAutoFit/>
          </a:bodyPr>
          <a:lstStyle/>
          <a:p>
            <a:pPr algn="ctr" defTabSz="1219170">
              <a:buClr>
                <a:srgbClr val="000000"/>
              </a:buClr>
              <a:defRPr/>
            </a:pPr>
            <a:r>
              <a:rPr lang="en-GB" sz="1200" b="1" kern="0" dirty="0">
                <a:latin typeface="Arial Narrow" panose="020B0606020202030204" pitchFamily="34" charset="0"/>
                <a:cs typeface="Arial"/>
                <a:sym typeface="Arial"/>
              </a:rPr>
              <a:t>Time from randomisation (months)</a:t>
            </a:r>
          </a:p>
        </p:txBody>
      </p:sp>
      <p:sp>
        <p:nvSpPr>
          <p:cNvPr id="21" name="TextBox 20">
            <a:extLst>
              <a:ext uri="{FF2B5EF4-FFF2-40B4-BE49-F238E27FC236}">
                <a16:creationId xmlns="" xmlns:a16="http://schemas.microsoft.com/office/drawing/2014/main" id="{9E287A3D-2AB5-EB31-1837-44D24981E333}"/>
              </a:ext>
            </a:extLst>
          </p:cNvPr>
          <p:cNvSpPr txBox="1"/>
          <p:nvPr/>
        </p:nvSpPr>
        <p:spPr>
          <a:xfrm>
            <a:off x="1360508" y="5215802"/>
            <a:ext cx="321443" cy="143565"/>
          </a:xfrm>
          <a:prstGeom prst="rect">
            <a:avLst/>
          </a:prstGeom>
          <a:noFill/>
        </p:spPr>
        <p:txBody>
          <a:bodyPr wrap="square" lIns="0" tIns="0" rIns="0" bIns="0" rtlCol="0">
            <a:spAutoFit/>
          </a:bodyPr>
          <a:lstStyle/>
          <a:p>
            <a:pPr algn="ctr" defTabSz="1219170">
              <a:buClr>
                <a:srgbClr val="000000"/>
              </a:buClr>
              <a:defRPr/>
            </a:pPr>
            <a:r>
              <a:rPr lang="en-GB" sz="933" kern="0" dirty="0">
                <a:latin typeface="Arial Narrow" panose="020B0606020202030204" pitchFamily="34" charset="0"/>
                <a:cs typeface="Arial"/>
                <a:sym typeface="Arial"/>
              </a:rPr>
              <a:t>0</a:t>
            </a:r>
          </a:p>
        </p:txBody>
      </p:sp>
      <p:sp>
        <p:nvSpPr>
          <p:cNvPr id="22" name="TextBox 21">
            <a:extLst>
              <a:ext uri="{FF2B5EF4-FFF2-40B4-BE49-F238E27FC236}">
                <a16:creationId xmlns="" xmlns:a16="http://schemas.microsoft.com/office/drawing/2014/main" id="{FB0FAC37-EE58-65AD-6136-1B0FB9BDBCA2}"/>
              </a:ext>
            </a:extLst>
          </p:cNvPr>
          <p:cNvSpPr txBox="1"/>
          <p:nvPr/>
        </p:nvSpPr>
        <p:spPr>
          <a:xfrm>
            <a:off x="1363804" y="5731842"/>
            <a:ext cx="321521" cy="246221"/>
          </a:xfrm>
          <a:prstGeom prst="rect">
            <a:avLst/>
          </a:prstGeom>
          <a:noFill/>
        </p:spPr>
        <p:txBody>
          <a:bodyPr wrap="square" lIns="0" tIns="0" rIns="0" bIns="0" rtlCol="0">
            <a:spAutoFit/>
          </a:bodyPr>
          <a:lstStyle/>
          <a:p>
            <a:pPr algn="ctr" defTabSz="1219170">
              <a:buClr>
                <a:srgbClr val="000000"/>
              </a:buClr>
              <a:defRPr/>
            </a:pPr>
            <a:r>
              <a:rPr lang="en-GB" sz="800" kern="0" spc="-67" dirty="0">
                <a:latin typeface="Arial Narrow" panose="020B0606020202030204" pitchFamily="34" charset="0"/>
                <a:cs typeface="Arial"/>
                <a:sym typeface="Arial"/>
              </a:rPr>
              <a:t>399</a:t>
            </a:r>
          </a:p>
          <a:p>
            <a:pPr algn="ctr" defTabSz="1219170">
              <a:buClr>
                <a:srgbClr val="000000"/>
              </a:buClr>
              <a:defRPr/>
            </a:pPr>
            <a:r>
              <a:rPr lang="en-GB" sz="800" kern="0" spc="-67" dirty="0">
                <a:latin typeface="Arial Narrow" panose="020B0606020202030204" pitchFamily="34" charset="0"/>
                <a:cs typeface="Arial"/>
                <a:sym typeface="Arial"/>
              </a:rPr>
              <a:t>397</a:t>
            </a:r>
          </a:p>
        </p:txBody>
      </p:sp>
      <p:cxnSp>
        <p:nvCxnSpPr>
          <p:cNvPr id="25" name="Straight Connector 24">
            <a:extLst>
              <a:ext uri="{FF2B5EF4-FFF2-40B4-BE49-F238E27FC236}">
                <a16:creationId xmlns="" xmlns:a16="http://schemas.microsoft.com/office/drawing/2014/main" id="{14A29D8F-E083-DB42-11C8-18B827EDFD5E}"/>
              </a:ext>
            </a:extLst>
          </p:cNvPr>
          <p:cNvCxnSpPr>
            <a:cxnSpLocks/>
          </p:cNvCxnSpPr>
          <p:nvPr/>
        </p:nvCxnSpPr>
        <p:spPr>
          <a:xfrm rot="5400000" flipH="1">
            <a:off x="2478836" y="5156261"/>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 xmlns:a16="http://schemas.microsoft.com/office/drawing/2014/main" id="{7003E968-98A1-013D-6B5E-A51A637839EF}"/>
              </a:ext>
            </a:extLst>
          </p:cNvPr>
          <p:cNvCxnSpPr>
            <a:cxnSpLocks/>
          </p:cNvCxnSpPr>
          <p:nvPr/>
        </p:nvCxnSpPr>
        <p:spPr>
          <a:xfrm rot="5400000" flipH="1">
            <a:off x="3706356" y="5156261"/>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 xmlns:a16="http://schemas.microsoft.com/office/drawing/2014/main" id="{5078EA6F-86CB-28CF-7692-BB1319DCABB7}"/>
              </a:ext>
            </a:extLst>
          </p:cNvPr>
          <p:cNvCxnSpPr>
            <a:cxnSpLocks/>
          </p:cNvCxnSpPr>
          <p:nvPr/>
        </p:nvCxnSpPr>
        <p:spPr>
          <a:xfrm rot="5400000" flipH="1">
            <a:off x="4933876" y="5156261"/>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 xmlns:a16="http://schemas.microsoft.com/office/drawing/2014/main" id="{3F0B2FE6-F99F-183D-98D5-FF7B39D7245A}"/>
              </a:ext>
            </a:extLst>
          </p:cNvPr>
          <p:cNvCxnSpPr>
            <a:cxnSpLocks/>
          </p:cNvCxnSpPr>
          <p:nvPr/>
        </p:nvCxnSpPr>
        <p:spPr>
          <a:xfrm rot="5400000" flipH="1">
            <a:off x="2233332" y="5156261"/>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 xmlns:a16="http://schemas.microsoft.com/office/drawing/2014/main" id="{F70478F9-27B7-3728-FF40-028E24F04D75}"/>
              </a:ext>
            </a:extLst>
          </p:cNvPr>
          <p:cNvCxnSpPr>
            <a:cxnSpLocks/>
          </p:cNvCxnSpPr>
          <p:nvPr/>
        </p:nvCxnSpPr>
        <p:spPr>
          <a:xfrm rot="5400000" flipH="1">
            <a:off x="3460852" y="5156261"/>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 xmlns:a16="http://schemas.microsoft.com/office/drawing/2014/main" id="{0E4831F2-51C9-CD6B-ADDD-DD064439F661}"/>
              </a:ext>
            </a:extLst>
          </p:cNvPr>
          <p:cNvCxnSpPr>
            <a:cxnSpLocks/>
          </p:cNvCxnSpPr>
          <p:nvPr/>
        </p:nvCxnSpPr>
        <p:spPr>
          <a:xfrm rot="5400000" flipH="1">
            <a:off x="4688372" y="5156261"/>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 xmlns:a16="http://schemas.microsoft.com/office/drawing/2014/main" id="{9E07F2E5-CE7B-97EC-421E-1A1C9E345F94}"/>
              </a:ext>
            </a:extLst>
          </p:cNvPr>
          <p:cNvCxnSpPr>
            <a:cxnSpLocks/>
          </p:cNvCxnSpPr>
          <p:nvPr/>
        </p:nvCxnSpPr>
        <p:spPr>
          <a:xfrm rot="5400000" flipH="1">
            <a:off x="1987828" y="5156261"/>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 xmlns:a16="http://schemas.microsoft.com/office/drawing/2014/main" id="{F6DF46F7-6F52-5296-B846-5ED9C334575C}"/>
              </a:ext>
            </a:extLst>
          </p:cNvPr>
          <p:cNvCxnSpPr>
            <a:cxnSpLocks/>
          </p:cNvCxnSpPr>
          <p:nvPr/>
        </p:nvCxnSpPr>
        <p:spPr>
          <a:xfrm rot="5400000" flipH="1">
            <a:off x="3215348" y="5156261"/>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 xmlns:a16="http://schemas.microsoft.com/office/drawing/2014/main" id="{97A410D5-5492-9914-634B-E12EEC49B4A5}"/>
              </a:ext>
            </a:extLst>
          </p:cNvPr>
          <p:cNvCxnSpPr>
            <a:cxnSpLocks/>
          </p:cNvCxnSpPr>
          <p:nvPr/>
        </p:nvCxnSpPr>
        <p:spPr>
          <a:xfrm rot="5400000" flipH="1">
            <a:off x="4442868" y="5156261"/>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 xmlns:a16="http://schemas.microsoft.com/office/drawing/2014/main" id="{261352EF-64BD-EC73-FA90-F961C2F17864}"/>
              </a:ext>
            </a:extLst>
          </p:cNvPr>
          <p:cNvCxnSpPr>
            <a:cxnSpLocks/>
          </p:cNvCxnSpPr>
          <p:nvPr/>
        </p:nvCxnSpPr>
        <p:spPr>
          <a:xfrm rot="5400000" flipH="1">
            <a:off x="1742324" y="5156261"/>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 xmlns:a16="http://schemas.microsoft.com/office/drawing/2014/main" id="{94D3B6A1-C510-52DD-E519-699560C2A111}"/>
              </a:ext>
            </a:extLst>
          </p:cNvPr>
          <p:cNvCxnSpPr>
            <a:cxnSpLocks/>
          </p:cNvCxnSpPr>
          <p:nvPr/>
        </p:nvCxnSpPr>
        <p:spPr>
          <a:xfrm rot="5400000" flipH="1">
            <a:off x="2969844" y="5156261"/>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 xmlns:a16="http://schemas.microsoft.com/office/drawing/2014/main" id="{2D1DE65A-99AF-5B42-3C3D-B47E89FCA1DB}"/>
              </a:ext>
            </a:extLst>
          </p:cNvPr>
          <p:cNvCxnSpPr>
            <a:cxnSpLocks/>
          </p:cNvCxnSpPr>
          <p:nvPr/>
        </p:nvCxnSpPr>
        <p:spPr>
          <a:xfrm rot="5400000" flipH="1">
            <a:off x="4197364" y="5156261"/>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 xmlns:a16="http://schemas.microsoft.com/office/drawing/2014/main" id="{5568CB64-346C-0E82-C337-A78D6AB062FC}"/>
              </a:ext>
            </a:extLst>
          </p:cNvPr>
          <p:cNvSpPr txBox="1"/>
          <p:nvPr/>
        </p:nvSpPr>
        <p:spPr>
          <a:xfrm>
            <a:off x="1606445" y="5215802"/>
            <a:ext cx="321443" cy="143565"/>
          </a:xfrm>
          <a:prstGeom prst="rect">
            <a:avLst/>
          </a:prstGeom>
          <a:noFill/>
        </p:spPr>
        <p:txBody>
          <a:bodyPr wrap="square" lIns="0" tIns="0" rIns="0" bIns="0" rtlCol="0">
            <a:spAutoFit/>
          </a:bodyPr>
          <a:lstStyle/>
          <a:p>
            <a:pPr algn="ctr" defTabSz="1219170">
              <a:buClr>
                <a:srgbClr val="000000"/>
              </a:buClr>
              <a:defRPr/>
            </a:pPr>
            <a:r>
              <a:rPr lang="en-GB" sz="933" kern="0" dirty="0">
                <a:latin typeface="Arial Narrow" panose="020B0606020202030204" pitchFamily="34" charset="0"/>
                <a:cs typeface="Arial"/>
                <a:sym typeface="Arial"/>
              </a:rPr>
              <a:t>2</a:t>
            </a:r>
          </a:p>
        </p:txBody>
      </p:sp>
      <p:sp>
        <p:nvSpPr>
          <p:cNvPr id="52" name="TextBox 51">
            <a:extLst>
              <a:ext uri="{FF2B5EF4-FFF2-40B4-BE49-F238E27FC236}">
                <a16:creationId xmlns="" xmlns:a16="http://schemas.microsoft.com/office/drawing/2014/main" id="{576A820C-ACC0-6DA8-B206-8A2850936094}"/>
              </a:ext>
            </a:extLst>
          </p:cNvPr>
          <p:cNvSpPr txBox="1"/>
          <p:nvPr/>
        </p:nvSpPr>
        <p:spPr>
          <a:xfrm>
            <a:off x="1609329" y="5731842"/>
            <a:ext cx="321521" cy="246221"/>
          </a:xfrm>
          <a:prstGeom prst="rect">
            <a:avLst/>
          </a:prstGeom>
          <a:noFill/>
        </p:spPr>
        <p:txBody>
          <a:bodyPr wrap="square" lIns="0" tIns="0" rIns="0" bIns="0" rtlCol="0">
            <a:spAutoFit/>
          </a:bodyPr>
          <a:lstStyle/>
          <a:p>
            <a:pPr algn="ctr" defTabSz="1219170">
              <a:buClr>
                <a:srgbClr val="000000"/>
              </a:buClr>
              <a:defRPr/>
            </a:pPr>
            <a:r>
              <a:rPr lang="en-GB" sz="800" kern="0" spc="-67" dirty="0">
                <a:latin typeface="Arial Narrow" panose="020B0606020202030204" pitchFamily="34" charset="0"/>
                <a:cs typeface="Arial"/>
                <a:sym typeface="Arial"/>
              </a:rPr>
              <a:t>398</a:t>
            </a:r>
          </a:p>
          <a:p>
            <a:pPr algn="ctr" defTabSz="1219170">
              <a:buClr>
                <a:srgbClr val="000000"/>
              </a:buClr>
              <a:defRPr/>
            </a:pPr>
            <a:r>
              <a:rPr lang="en-GB" sz="800" kern="0" spc="-67" dirty="0">
                <a:latin typeface="Arial Narrow" panose="020B0606020202030204" pitchFamily="34" charset="0"/>
                <a:cs typeface="Arial"/>
                <a:sym typeface="Arial"/>
              </a:rPr>
              <a:t>392</a:t>
            </a:r>
          </a:p>
        </p:txBody>
      </p:sp>
      <p:sp>
        <p:nvSpPr>
          <p:cNvPr id="55" name="TextBox 54">
            <a:extLst>
              <a:ext uri="{FF2B5EF4-FFF2-40B4-BE49-F238E27FC236}">
                <a16:creationId xmlns="" xmlns:a16="http://schemas.microsoft.com/office/drawing/2014/main" id="{53D0D739-D1D8-6018-05E9-BAFD8F39BB72}"/>
              </a:ext>
            </a:extLst>
          </p:cNvPr>
          <p:cNvSpPr txBox="1"/>
          <p:nvPr/>
        </p:nvSpPr>
        <p:spPr>
          <a:xfrm>
            <a:off x="1852383" y="5215802"/>
            <a:ext cx="321443" cy="143565"/>
          </a:xfrm>
          <a:prstGeom prst="rect">
            <a:avLst/>
          </a:prstGeom>
          <a:noFill/>
        </p:spPr>
        <p:txBody>
          <a:bodyPr wrap="square" lIns="0" tIns="0" rIns="0" bIns="0" rtlCol="0">
            <a:spAutoFit/>
          </a:bodyPr>
          <a:lstStyle/>
          <a:p>
            <a:pPr algn="ctr" defTabSz="1219170">
              <a:buClr>
                <a:srgbClr val="000000"/>
              </a:buClr>
              <a:defRPr/>
            </a:pPr>
            <a:r>
              <a:rPr lang="en-GB" sz="933" kern="0" dirty="0">
                <a:latin typeface="Arial Narrow" panose="020B0606020202030204" pitchFamily="34" charset="0"/>
                <a:cs typeface="Arial"/>
                <a:sym typeface="Arial"/>
              </a:rPr>
              <a:t>4</a:t>
            </a:r>
          </a:p>
        </p:txBody>
      </p:sp>
      <p:sp>
        <p:nvSpPr>
          <p:cNvPr id="56" name="TextBox 55">
            <a:extLst>
              <a:ext uri="{FF2B5EF4-FFF2-40B4-BE49-F238E27FC236}">
                <a16:creationId xmlns="" xmlns:a16="http://schemas.microsoft.com/office/drawing/2014/main" id="{68335794-5B36-586B-53E3-4CED6F6ADC2C}"/>
              </a:ext>
            </a:extLst>
          </p:cNvPr>
          <p:cNvSpPr txBox="1"/>
          <p:nvPr/>
        </p:nvSpPr>
        <p:spPr>
          <a:xfrm>
            <a:off x="1854854" y="5731842"/>
            <a:ext cx="321521" cy="246221"/>
          </a:xfrm>
          <a:prstGeom prst="rect">
            <a:avLst/>
          </a:prstGeom>
          <a:noFill/>
        </p:spPr>
        <p:txBody>
          <a:bodyPr wrap="square" lIns="0" tIns="0" rIns="0" bIns="0" rtlCol="0">
            <a:spAutoFit/>
          </a:bodyPr>
          <a:lstStyle/>
          <a:p>
            <a:pPr algn="ctr" defTabSz="1219170">
              <a:buClr>
                <a:srgbClr val="000000"/>
              </a:buClr>
              <a:defRPr/>
            </a:pPr>
            <a:r>
              <a:rPr lang="en-GB" sz="800" kern="0" spc="-67" dirty="0">
                <a:latin typeface="Arial Narrow" panose="020B0606020202030204" pitchFamily="34" charset="0"/>
                <a:cs typeface="Arial"/>
                <a:sym typeface="Arial"/>
              </a:rPr>
              <a:t>391</a:t>
            </a:r>
          </a:p>
          <a:p>
            <a:pPr algn="ctr" defTabSz="1219170">
              <a:buClr>
                <a:srgbClr val="000000"/>
              </a:buClr>
              <a:defRPr/>
            </a:pPr>
            <a:r>
              <a:rPr lang="en-GB" sz="800" kern="0" spc="-67" dirty="0">
                <a:latin typeface="Arial Narrow" panose="020B0606020202030204" pitchFamily="34" charset="0"/>
                <a:cs typeface="Arial"/>
                <a:sym typeface="Arial"/>
              </a:rPr>
              <a:t>385</a:t>
            </a:r>
          </a:p>
        </p:txBody>
      </p:sp>
      <p:sp>
        <p:nvSpPr>
          <p:cNvPr id="59" name="TextBox 58">
            <a:extLst>
              <a:ext uri="{FF2B5EF4-FFF2-40B4-BE49-F238E27FC236}">
                <a16:creationId xmlns="" xmlns:a16="http://schemas.microsoft.com/office/drawing/2014/main" id="{98ABBD9A-FB99-ADB6-D42E-1BFE9880AF5C}"/>
              </a:ext>
            </a:extLst>
          </p:cNvPr>
          <p:cNvSpPr txBox="1"/>
          <p:nvPr/>
        </p:nvSpPr>
        <p:spPr>
          <a:xfrm>
            <a:off x="2098320" y="5215802"/>
            <a:ext cx="321443" cy="143565"/>
          </a:xfrm>
          <a:prstGeom prst="rect">
            <a:avLst/>
          </a:prstGeom>
          <a:noFill/>
        </p:spPr>
        <p:txBody>
          <a:bodyPr wrap="square" lIns="0" tIns="0" rIns="0" bIns="0" rtlCol="0">
            <a:spAutoFit/>
          </a:bodyPr>
          <a:lstStyle/>
          <a:p>
            <a:pPr algn="ctr" defTabSz="1219170">
              <a:buClr>
                <a:srgbClr val="000000"/>
              </a:buClr>
              <a:defRPr/>
            </a:pPr>
            <a:r>
              <a:rPr lang="en-GB" sz="933" kern="0" dirty="0">
                <a:latin typeface="Arial Narrow" panose="020B0606020202030204" pitchFamily="34" charset="0"/>
                <a:cs typeface="Arial"/>
                <a:sym typeface="Arial"/>
              </a:rPr>
              <a:t>6</a:t>
            </a:r>
          </a:p>
        </p:txBody>
      </p:sp>
      <p:sp>
        <p:nvSpPr>
          <p:cNvPr id="60" name="TextBox 59">
            <a:extLst>
              <a:ext uri="{FF2B5EF4-FFF2-40B4-BE49-F238E27FC236}">
                <a16:creationId xmlns="" xmlns:a16="http://schemas.microsoft.com/office/drawing/2014/main" id="{1A4591FB-C656-7DA3-9653-9781F74D98FF}"/>
              </a:ext>
            </a:extLst>
          </p:cNvPr>
          <p:cNvSpPr txBox="1"/>
          <p:nvPr/>
        </p:nvSpPr>
        <p:spPr>
          <a:xfrm>
            <a:off x="2100380" y="5731842"/>
            <a:ext cx="321521" cy="246221"/>
          </a:xfrm>
          <a:prstGeom prst="rect">
            <a:avLst/>
          </a:prstGeom>
          <a:noFill/>
        </p:spPr>
        <p:txBody>
          <a:bodyPr wrap="square" lIns="0" tIns="0" rIns="0" bIns="0" rtlCol="0">
            <a:spAutoFit/>
          </a:bodyPr>
          <a:lstStyle/>
          <a:p>
            <a:pPr algn="ctr" defTabSz="1219170">
              <a:buClr>
                <a:srgbClr val="000000"/>
              </a:buClr>
              <a:defRPr/>
            </a:pPr>
            <a:r>
              <a:rPr lang="en-GB" sz="800" kern="0" spc="-67" dirty="0">
                <a:latin typeface="Arial Narrow" panose="020B0606020202030204" pitchFamily="34" charset="0"/>
                <a:cs typeface="Arial"/>
                <a:sym typeface="Arial"/>
              </a:rPr>
              <a:t>385</a:t>
            </a:r>
          </a:p>
          <a:p>
            <a:pPr algn="ctr" defTabSz="1219170">
              <a:buClr>
                <a:srgbClr val="000000"/>
              </a:buClr>
              <a:defRPr/>
            </a:pPr>
            <a:r>
              <a:rPr lang="en-GB" sz="800" kern="0" spc="-67" dirty="0">
                <a:latin typeface="Arial Narrow" panose="020B0606020202030204" pitchFamily="34" charset="0"/>
                <a:cs typeface="Arial"/>
                <a:sym typeface="Arial"/>
              </a:rPr>
              <a:t>381</a:t>
            </a:r>
          </a:p>
        </p:txBody>
      </p:sp>
      <p:sp>
        <p:nvSpPr>
          <p:cNvPr id="63" name="TextBox 62">
            <a:extLst>
              <a:ext uri="{FF2B5EF4-FFF2-40B4-BE49-F238E27FC236}">
                <a16:creationId xmlns="" xmlns:a16="http://schemas.microsoft.com/office/drawing/2014/main" id="{BF5D6991-A365-7839-6D20-CDDD34B92706}"/>
              </a:ext>
            </a:extLst>
          </p:cNvPr>
          <p:cNvSpPr txBox="1"/>
          <p:nvPr/>
        </p:nvSpPr>
        <p:spPr>
          <a:xfrm>
            <a:off x="2344257" y="5215802"/>
            <a:ext cx="321443" cy="143565"/>
          </a:xfrm>
          <a:prstGeom prst="rect">
            <a:avLst/>
          </a:prstGeom>
          <a:noFill/>
        </p:spPr>
        <p:txBody>
          <a:bodyPr wrap="square" lIns="0" tIns="0" rIns="0" bIns="0" rtlCol="0">
            <a:spAutoFit/>
          </a:bodyPr>
          <a:lstStyle/>
          <a:p>
            <a:pPr algn="ctr" defTabSz="1219170">
              <a:buClr>
                <a:srgbClr val="000000"/>
              </a:buClr>
              <a:defRPr/>
            </a:pPr>
            <a:r>
              <a:rPr lang="en-GB" sz="933" kern="0" dirty="0">
                <a:latin typeface="Arial Narrow" panose="020B0606020202030204" pitchFamily="34" charset="0"/>
                <a:cs typeface="Arial"/>
                <a:sym typeface="Arial"/>
              </a:rPr>
              <a:t>8</a:t>
            </a:r>
          </a:p>
        </p:txBody>
      </p:sp>
      <p:sp>
        <p:nvSpPr>
          <p:cNvPr id="64" name="TextBox 63">
            <a:extLst>
              <a:ext uri="{FF2B5EF4-FFF2-40B4-BE49-F238E27FC236}">
                <a16:creationId xmlns="" xmlns:a16="http://schemas.microsoft.com/office/drawing/2014/main" id="{68CC09F3-9CA8-DB87-5106-E5C77CAD0D96}"/>
              </a:ext>
            </a:extLst>
          </p:cNvPr>
          <p:cNvSpPr txBox="1"/>
          <p:nvPr/>
        </p:nvSpPr>
        <p:spPr>
          <a:xfrm>
            <a:off x="2345905" y="5731842"/>
            <a:ext cx="321521" cy="246221"/>
          </a:xfrm>
          <a:prstGeom prst="rect">
            <a:avLst/>
          </a:prstGeom>
          <a:noFill/>
        </p:spPr>
        <p:txBody>
          <a:bodyPr wrap="square" lIns="0" tIns="0" rIns="0" bIns="0" rtlCol="0">
            <a:spAutoFit/>
          </a:bodyPr>
          <a:lstStyle/>
          <a:p>
            <a:pPr algn="ctr" defTabSz="1219170">
              <a:buClr>
                <a:srgbClr val="000000"/>
              </a:buClr>
              <a:defRPr/>
            </a:pPr>
            <a:r>
              <a:rPr lang="en-GB" sz="800" kern="0" spc="-67" dirty="0">
                <a:latin typeface="Arial Narrow" panose="020B0606020202030204" pitchFamily="34" charset="0"/>
                <a:cs typeface="Arial"/>
                <a:sym typeface="Arial"/>
              </a:rPr>
              <a:t>374</a:t>
            </a:r>
          </a:p>
          <a:p>
            <a:pPr algn="ctr" defTabSz="1219170">
              <a:buClr>
                <a:srgbClr val="000000"/>
              </a:buClr>
              <a:defRPr/>
            </a:pPr>
            <a:r>
              <a:rPr lang="en-GB" sz="800" kern="0" spc="-67" dirty="0">
                <a:latin typeface="Arial Narrow" panose="020B0606020202030204" pitchFamily="34" charset="0"/>
                <a:cs typeface="Arial"/>
                <a:sym typeface="Arial"/>
              </a:rPr>
              <a:t>374</a:t>
            </a:r>
          </a:p>
        </p:txBody>
      </p:sp>
      <p:sp>
        <p:nvSpPr>
          <p:cNvPr id="67" name="TextBox 66">
            <a:extLst>
              <a:ext uri="{FF2B5EF4-FFF2-40B4-BE49-F238E27FC236}">
                <a16:creationId xmlns="" xmlns:a16="http://schemas.microsoft.com/office/drawing/2014/main" id="{078EFDCF-897E-CC43-CD08-0C85E16E8A87}"/>
              </a:ext>
            </a:extLst>
          </p:cNvPr>
          <p:cNvSpPr txBox="1"/>
          <p:nvPr/>
        </p:nvSpPr>
        <p:spPr>
          <a:xfrm>
            <a:off x="2590195" y="5215802"/>
            <a:ext cx="321443" cy="143565"/>
          </a:xfrm>
          <a:prstGeom prst="rect">
            <a:avLst/>
          </a:prstGeom>
          <a:noFill/>
        </p:spPr>
        <p:txBody>
          <a:bodyPr wrap="square" lIns="0" tIns="0" rIns="0" bIns="0" rtlCol="0">
            <a:spAutoFit/>
          </a:bodyPr>
          <a:lstStyle/>
          <a:p>
            <a:pPr algn="ctr" defTabSz="1219170">
              <a:buClr>
                <a:srgbClr val="000000"/>
              </a:buClr>
              <a:defRPr/>
            </a:pPr>
            <a:r>
              <a:rPr lang="en-GB" sz="933" kern="0" dirty="0">
                <a:latin typeface="Arial Narrow" panose="020B0606020202030204" pitchFamily="34" charset="0"/>
                <a:cs typeface="Arial"/>
                <a:sym typeface="Arial"/>
              </a:rPr>
              <a:t>10</a:t>
            </a:r>
          </a:p>
        </p:txBody>
      </p:sp>
      <p:sp>
        <p:nvSpPr>
          <p:cNvPr id="68" name="TextBox 67">
            <a:extLst>
              <a:ext uri="{FF2B5EF4-FFF2-40B4-BE49-F238E27FC236}">
                <a16:creationId xmlns="" xmlns:a16="http://schemas.microsoft.com/office/drawing/2014/main" id="{ED8464EF-BA89-2ADD-5FD4-FF2B223CEDDE}"/>
              </a:ext>
            </a:extLst>
          </p:cNvPr>
          <p:cNvSpPr txBox="1"/>
          <p:nvPr/>
        </p:nvSpPr>
        <p:spPr>
          <a:xfrm>
            <a:off x="2591430" y="5731842"/>
            <a:ext cx="321521" cy="246221"/>
          </a:xfrm>
          <a:prstGeom prst="rect">
            <a:avLst/>
          </a:prstGeom>
          <a:noFill/>
        </p:spPr>
        <p:txBody>
          <a:bodyPr wrap="square" lIns="0" tIns="0" rIns="0" bIns="0" rtlCol="0">
            <a:spAutoFit/>
          </a:bodyPr>
          <a:lstStyle/>
          <a:p>
            <a:pPr algn="ctr" defTabSz="1219170">
              <a:buClr>
                <a:srgbClr val="000000"/>
              </a:buClr>
              <a:defRPr/>
            </a:pPr>
            <a:r>
              <a:rPr lang="en-GB" sz="800" kern="0" spc="-67" dirty="0">
                <a:latin typeface="Arial Narrow" panose="020B0606020202030204" pitchFamily="34" charset="0"/>
                <a:cs typeface="Arial"/>
                <a:sym typeface="Arial"/>
              </a:rPr>
              <a:t>364</a:t>
            </a:r>
          </a:p>
          <a:p>
            <a:pPr algn="ctr" defTabSz="1219170">
              <a:buClr>
                <a:srgbClr val="000000"/>
              </a:buClr>
              <a:defRPr/>
            </a:pPr>
            <a:r>
              <a:rPr lang="en-GB" sz="800" kern="0" spc="-67" dirty="0">
                <a:latin typeface="Arial Narrow" panose="020B0606020202030204" pitchFamily="34" charset="0"/>
                <a:cs typeface="Arial"/>
                <a:sym typeface="Arial"/>
              </a:rPr>
              <a:t>368</a:t>
            </a:r>
          </a:p>
        </p:txBody>
      </p:sp>
      <p:sp>
        <p:nvSpPr>
          <p:cNvPr id="71" name="TextBox 70">
            <a:extLst>
              <a:ext uri="{FF2B5EF4-FFF2-40B4-BE49-F238E27FC236}">
                <a16:creationId xmlns="" xmlns:a16="http://schemas.microsoft.com/office/drawing/2014/main" id="{DA8EBB38-84F6-FF9F-84EF-10D9BF37C268}"/>
              </a:ext>
            </a:extLst>
          </p:cNvPr>
          <p:cNvSpPr txBox="1"/>
          <p:nvPr/>
        </p:nvSpPr>
        <p:spPr>
          <a:xfrm>
            <a:off x="2836132" y="5215802"/>
            <a:ext cx="321443" cy="143565"/>
          </a:xfrm>
          <a:prstGeom prst="rect">
            <a:avLst/>
          </a:prstGeom>
          <a:noFill/>
        </p:spPr>
        <p:txBody>
          <a:bodyPr wrap="square" lIns="0" tIns="0" rIns="0" bIns="0" rtlCol="0">
            <a:spAutoFit/>
          </a:bodyPr>
          <a:lstStyle/>
          <a:p>
            <a:pPr algn="ctr" defTabSz="1219170">
              <a:buClr>
                <a:srgbClr val="000000"/>
              </a:buClr>
              <a:defRPr/>
            </a:pPr>
            <a:r>
              <a:rPr lang="en-GB" sz="933" kern="0" dirty="0">
                <a:latin typeface="Arial Narrow" panose="020B0606020202030204" pitchFamily="34" charset="0"/>
                <a:cs typeface="Arial"/>
                <a:sym typeface="Arial"/>
              </a:rPr>
              <a:t>12</a:t>
            </a:r>
          </a:p>
        </p:txBody>
      </p:sp>
      <p:sp>
        <p:nvSpPr>
          <p:cNvPr id="72" name="TextBox 71">
            <a:extLst>
              <a:ext uri="{FF2B5EF4-FFF2-40B4-BE49-F238E27FC236}">
                <a16:creationId xmlns="" xmlns:a16="http://schemas.microsoft.com/office/drawing/2014/main" id="{DC4B4A70-A84E-8F8F-B563-C39500DB3604}"/>
              </a:ext>
            </a:extLst>
          </p:cNvPr>
          <p:cNvSpPr txBox="1"/>
          <p:nvPr/>
        </p:nvSpPr>
        <p:spPr>
          <a:xfrm>
            <a:off x="2836956" y="5731842"/>
            <a:ext cx="321521" cy="246221"/>
          </a:xfrm>
          <a:prstGeom prst="rect">
            <a:avLst/>
          </a:prstGeom>
          <a:noFill/>
        </p:spPr>
        <p:txBody>
          <a:bodyPr wrap="square" lIns="0" tIns="0" rIns="0" bIns="0" rtlCol="0">
            <a:spAutoFit/>
          </a:bodyPr>
          <a:lstStyle/>
          <a:p>
            <a:pPr algn="ctr" defTabSz="1219170">
              <a:buClr>
                <a:srgbClr val="000000"/>
              </a:buClr>
              <a:defRPr/>
            </a:pPr>
            <a:r>
              <a:rPr lang="en-GB" sz="800" kern="0" spc="-67" dirty="0">
                <a:latin typeface="Arial Narrow" panose="020B0606020202030204" pitchFamily="34" charset="0"/>
                <a:cs typeface="Arial"/>
                <a:sym typeface="Arial"/>
              </a:rPr>
              <a:t>349</a:t>
            </a:r>
          </a:p>
          <a:p>
            <a:pPr algn="ctr" defTabSz="1219170">
              <a:buClr>
                <a:srgbClr val="000000"/>
              </a:buClr>
              <a:defRPr/>
            </a:pPr>
            <a:r>
              <a:rPr lang="en-GB" sz="800" kern="0" spc="-67" dirty="0">
                <a:latin typeface="Arial Narrow" panose="020B0606020202030204" pitchFamily="34" charset="0"/>
                <a:cs typeface="Arial"/>
                <a:sym typeface="Arial"/>
              </a:rPr>
              <a:t>353</a:t>
            </a:r>
          </a:p>
        </p:txBody>
      </p:sp>
      <p:sp>
        <p:nvSpPr>
          <p:cNvPr id="75" name="TextBox 74">
            <a:extLst>
              <a:ext uri="{FF2B5EF4-FFF2-40B4-BE49-F238E27FC236}">
                <a16:creationId xmlns="" xmlns:a16="http://schemas.microsoft.com/office/drawing/2014/main" id="{C6DBCC35-C0F2-DC7E-ED8F-B75A86112686}"/>
              </a:ext>
            </a:extLst>
          </p:cNvPr>
          <p:cNvSpPr txBox="1"/>
          <p:nvPr/>
        </p:nvSpPr>
        <p:spPr>
          <a:xfrm>
            <a:off x="3082069" y="5215802"/>
            <a:ext cx="321443" cy="143565"/>
          </a:xfrm>
          <a:prstGeom prst="rect">
            <a:avLst/>
          </a:prstGeom>
          <a:noFill/>
        </p:spPr>
        <p:txBody>
          <a:bodyPr wrap="square" lIns="0" tIns="0" rIns="0" bIns="0" rtlCol="0">
            <a:spAutoFit/>
          </a:bodyPr>
          <a:lstStyle/>
          <a:p>
            <a:pPr algn="ctr" defTabSz="1219170">
              <a:buClr>
                <a:srgbClr val="000000"/>
              </a:buClr>
              <a:defRPr/>
            </a:pPr>
            <a:r>
              <a:rPr lang="en-GB" sz="933" kern="0" dirty="0">
                <a:latin typeface="Arial Narrow" panose="020B0606020202030204" pitchFamily="34" charset="0"/>
                <a:cs typeface="Arial"/>
                <a:sym typeface="Arial"/>
              </a:rPr>
              <a:t>14</a:t>
            </a:r>
          </a:p>
        </p:txBody>
      </p:sp>
      <p:sp>
        <p:nvSpPr>
          <p:cNvPr id="76" name="TextBox 75">
            <a:extLst>
              <a:ext uri="{FF2B5EF4-FFF2-40B4-BE49-F238E27FC236}">
                <a16:creationId xmlns="" xmlns:a16="http://schemas.microsoft.com/office/drawing/2014/main" id="{0FA7F2E6-307E-6320-A0A9-B731190554D2}"/>
              </a:ext>
            </a:extLst>
          </p:cNvPr>
          <p:cNvSpPr txBox="1"/>
          <p:nvPr/>
        </p:nvSpPr>
        <p:spPr>
          <a:xfrm>
            <a:off x="3082481" y="5731842"/>
            <a:ext cx="321521" cy="246221"/>
          </a:xfrm>
          <a:prstGeom prst="rect">
            <a:avLst/>
          </a:prstGeom>
          <a:noFill/>
        </p:spPr>
        <p:txBody>
          <a:bodyPr wrap="square" lIns="0" tIns="0" rIns="0" bIns="0" rtlCol="0">
            <a:spAutoFit/>
          </a:bodyPr>
          <a:lstStyle/>
          <a:p>
            <a:pPr algn="ctr" defTabSz="1219170">
              <a:buClr>
                <a:srgbClr val="000000"/>
              </a:buClr>
              <a:defRPr/>
            </a:pPr>
            <a:r>
              <a:rPr lang="en-GB" sz="800" kern="0" spc="-67" dirty="0">
                <a:latin typeface="Arial Narrow" panose="020B0606020202030204" pitchFamily="34" charset="0"/>
                <a:cs typeface="Arial"/>
                <a:sym typeface="Arial"/>
              </a:rPr>
              <a:t>333</a:t>
            </a:r>
          </a:p>
          <a:p>
            <a:pPr algn="ctr" defTabSz="1219170">
              <a:buClr>
                <a:srgbClr val="000000"/>
              </a:buClr>
              <a:defRPr/>
            </a:pPr>
            <a:r>
              <a:rPr lang="en-GB" sz="800" kern="0" spc="-67" dirty="0">
                <a:latin typeface="Arial Narrow" panose="020B0606020202030204" pitchFamily="34" charset="0"/>
                <a:cs typeface="Arial"/>
                <a:sym typeface="Arial"/>
              </a:rPr>
              <a:t>335</a:t>
            </a:r>
          </a:p>
        </p:txBody>
      </p:sp>
      <p:sp>
        <p:nvSpPr>
          <p:cNvPr id="79" name="TextBox 78">
            <a:extLst>
              <a:ext uri="{FF2B5EF4-FFF2-40B4-BE49-F238E27FC236}">
                <a16:creationId xmlns="" xmlns:a16="http://schemas.microsoft.com/office/drawing/2014/main" id="{E29B425B-B2FE-92D4-9987-53E54C7DD9A0}"/>
              </a:ext>
            </a:extLst>
          </p:cNvPr>
          <p:cNvSpPr txBox="1"/>
          <p:nvPr/>
        </p:nvSpPr>
        <p:spPr>
          <a:xfrm>
            <a:off x="3328007" y="5215802"/>
            <a:ext cx="321443" cy="143565"/>
          </a:xfrm>
          <a:prstGeom prst="rect">
            <a:avLst/>
          </a:prstGeom>
          <a:noFill/>
        </p:spPr>
        <p:txBody>
          <a:bodyPr wrap="square" lIns="0" tIns="0" rIns="0" bIns="0" rtlCol="0">
            <a:spAutoFit/>
          </a:bodyPr>
          <a:lstStyle/>
          <a:p>
            <a:pPr algn="ctr" defTabSz="1219170">
              <a:buClr>
                <a:srgbClr val="000000"/>
              </a:buClr>
              <a:defRPr/>
            </a:pPr>
            <a:r>
              <a:rPr lang="en-GB" sz="933" kern="0" dirty="0">
                <a:latin typeface="Arial Narrow" panose="020B0606020202030204" pitchFamily="34" charset="0"/>
                <a:cs typeface="Arial"/>
                <a:sym typeface="Arial"/>
              </a:rPr>
              <a:t>16</a:t>
            </a:r>
          </a:p>
        </p:txBody>
      </p:sp>
      <p:sp>
        <p:nvSpPr>
          <p:cNvPr id="80" name="TextBox 79">
            <a:extLst>
              <a:ext uri="{FF2B5EF4-FFF2-40B4-BE49-F238E27FC236}">
                <a16:creationId xmlns="" xmlns:a16="http://schemas.microsoft.com/office/drawing/2014/main" id="{C6F74D0E-793F-CA08-26B9-1D1B99299575}"/>
              </a:ext>
            </a:extLst>
          </p:cNvPr>
          <p:cNvSpPr txBox="1"/>
          <p:nvPr/>
        </p:nvSpPr>
        <p:spPr>
          <a:xfrm>
            <a:off x="3328006" y="5731842"/>
            <a:ext cx="321521" cy="246221"/>
          </a:xfrm>
          <a:prstGeom prst="rect">
            <a:avLst/>
          </a:prstGeom>
          <a:noFill/>
        </p:spPr>
        <p:txBody>
          <a:bodyPr wrap="square" lIns="0" tIns="0" rIns="0" bIns="0" rtlCol="0">
            <a:spAutoFit/>
          </a:bodyPr>
          <a:lstStyle/>
          <a:p>
            <a:pPr algn="ctr" defTabSz="1219170">
              <a:buClr>
                <a:srgbClr val="000000"/>
              </a:buClr>
              <a:defRPr/>
            </a:pPr>
            <a:r>
              <a:rPr lang="en-GB" sz="800" kern="0" spc="-67" dirty="0">
                <a:latin typeface="Arial Narrow" panose="020B0606020202030204" pitchFamily="34" charset="0"/>
                <a:cs typeface="Arial"/>
                <a:sym typeface="Arial"/>
              </a:rPr>
              <a:t>316</a:t>
            </a:r>
          </a:p>
          <a:p>
            <a:pPr algn="ctr" defTabSz="1219170">
              <a:buClr>
                <a:srgbClr val="000000"/>
              </a:buClr>
              <a:defRPr/>
            </a:pPr>
            <a:r>
              <a:rPr lang="en-GB" sz="800" kern="0" spc="-67" dirty="0">
                <a:latin typeface="Arial Narrow" panose="020B0606020202030204" pitchFamily="34" charset="0"/>
                <a:cs typeface="Arial"/>
                <a:sym typeface="Arial"/>
              </a:rPr>
              <a:t>314</a:t>
            </a:r>
          </a:p>
        </p:txBody>
      </p:sp>
      <p:sp>
        <p:nvSpPr>
          <p:cNvPr id="83" name="TextBox 82">
            <a:extLst>
              <a:ext uri="{FF2B5EF4-FFF2-40B4-BE49-F238E27FC236}">
                <a16:creationId xmlns="" xmlns:a16="http://schemas.microsoft.com/office/drawing/2014/main" id="{75EC37E9-9E1A-DBD2-5473-CB8CE93DBBCF}"/>
              </a:ext>
            </a:extLst>
          </p:cNvPr>
          <p:cNvSpPr txBox="1"/>
          <p:nvPr/>
        </p:nvSpPr>
        <p:spPr>
          <a:xfrm>
            <a:off x="3573944" y="5215802"/>
            <a:ext cx="321443" cy="143565"/>
          </a:xfrm>
          <a:prstGeom prst="rect">
            <a:avLst/>
          </a:prstGeom>
          <a:noFill/>
        </p:spPr>
        <p:txBody>
          <a:bodyPr wrap="square" lIns="0" tIns="0" rIns="0" bIns="0" rtlCol="0">
            <a:spAutoFit/>
          </a:bodyPr>
          <a:lstStyle/>
          <a:p>
            <a:pPr algn="ctr" defTabSz="1219170">
              <a:buClr>
                <a:srgbClr val="000000"/>
              </a:buClr>
              <a:defRPr/>
            </a:pPr>
            <a:r>
              <a:rPr lang="en-GB" sz="933" kern="0" dirty="0">
                <a:latin typeface="Arial Narrow" panose="020B0606020202030204" pitchFamily="34" charset="0"/>
                <a:cs typeface="Arial"/>
                <a:sym typeface="Arial"/>
              </a:rPr>
              <a:t>18</a:t>
            </a:r>
          </a:p>
        </p:txBody>
      </p:sp>
      <p:sp>
        <p:nvSpPr>
          <p:cNvPr id="84" name="TextBox 83">
            <a:extLst>
              <a:ext uri="{FF2B5EF4-FFF2-40B4-BE49-F238E27FC236}">
                <a16:creationId xmlns="" xmlns:a16="http://schemas.microsoft.com/office/drawing/2014/main" id="{AE6913BC-A522-2435-1829-5F0DF634AEB4}"/>
              </a:ext>
            </a:extLst>
          </p:cNvPr>
          <p:cNvSpPr txBox="1"/>
          <p:nvPr/>
        </p:nvSpPr>
        <p:spPr>
          <a:xfrm>
            <a:off x="3573532" y="5731842"/>
            <a:ext cx="321521" cy="246221"/>
          </a:xfrm>
          <a:prstGeom prst="rect">
            <a:avLst/>
          </a:prstGeom>
          <a:noFill/>
        </p:spPr>
        <p:txBody>
          <a:bodyPr wrap="square" lIns="0" tIns="0" rIns="0" bIns="0" rtlCol="0">
            <a:spAutoFit/>
          </a:bodyPr>
          <a:lstStyle/>
          <a:p>
            <a:pPr algn="ctr" defTabSz="1219170">
              <a:buClr>
                <a:srgbClr val="000000"/>
              </a:buClr>
              <a:defRPr/>
            </a:pPr>
            <a:r>
              <a:rPr lang="en-GB" sz="800" kern="0" spc="-67" dirty="0">
                <a:latin typeface="Arial Narrow" panose="020B0606020202030204" pitchFamily="34" charset="0"/>
                <a:cs typeface="Arial"/>
                <a:sym typeface="Arial"/>
              </a:rPr>
              <a:t>290</a:t>
            </a:r>
          </a:p>
          <a:p>
            <a:pPr algn="ctr" defTabSz="1219170">
              <a:buClr>
                <a:srgbClr val="000000"/>
              </a:buClr>
              <a:defRPr/>
            </a:pPr>
            <a:r>
              <a:rPr lang="en-GB" sz="800" kern="0" spc="-67" dirty="0">
                <a:latin typeface="Arial Narrow" panose="020B0606020202030204" pitchFamily="34" charset="0"/>
                <a:cs typeface="Arial"/>
                <a:sym typeface="Arial"/>
              </a:rPr>
              <a:t>286</a:t>
            </a:r>
          </a:p>
        </p:txBody>
      </p:sp>
      <p:sp>
        <p:nvSpPr>
          <p:cNvPr id="87" name="TextBox 86">
            <a:extLst>
              <a:ext uri="{FF2B5EF4-FFF2-40B4-BE49-F238E27FC236}">
                <a16:creationId xmlns="" xmlns:a16="http://schemas.microsoft.com/office/drawing/2014/main" id="{8DB714D5-2FD4-FA79-255D-1C6462576DE6}"/>
              </a:ext>
            </a:extLst>
          </p:cNvPr>
          <p:cNvSpPr txBox="1"/>
          <p:nvPr/>
        </p:nvSpPr>
        <p:spPr>
          <a:xfrm>
            <a:off x="3819881" y="5215802"/>
            <a:ext cx="321443" cy="143565"/>
          </a:xfrm>
          <a:prstGeom prst="rect">
            <a:avLst/>
          </a:prstGeom>
          <a:noFill/>
        </p:spPr>
        <p:txBody>
          <a:bodyPr wrap="square" lIns="0" tIns="0" rIns="0" bIns="0" rtlCol="0">
            <a:spAutoFit/>
          </a:bodyPr>
          <a:lstStyle/>
          <a:p>
            <a:pPr algn="ctr" defTabSz="1219170">
              <a:buClr>
                <a:srgbClr val="000000"/>
              </a:buClr>
              <a:defRPr/>
            </a:pPr>
            <a:r>
              <a:rPr lang="en-GB" sz="933" kern="0" dirty="0">
                <a:latin typeface="Arial Narrow" panose="020B0606020202030204" pitchFamily="34" charset="0"/>
                <a:cs typeface="Arial"/>
                <a:sym typeface="Arial"/>
              </a:rPr>
              <a:t>20</a:t>
            </a:r>
          </a:p>
        </p:txBody>
      </p:sp>
      <p:sp>
        <p:nvSpPr>
          <p:cNvPr id="88" name="TextBox 87">
            <a:extLst>
              <a:ext uri="{FF2B5EF4-FFF2-40B4-BE49-F238E27FC236}">
                <a16:creationId xmlns="" xmlns:a16="http://schemas.microsoft.com/office/drawing/2014/main" id="{2A672FF5-5D63-3411-5327-01BD6C644F86}"/>
              </a:ext>
            </a:extLst>
          </p:cNvPr>
          <p:cNvSpPr txBox="1"/>
          <p:nvPr/>
        </p:nvSpPr>
        <p:spPr>
          <a:xfrm>
            <a:off x="3819057" y="5731842"/>
            <a:ext cx="321521" cy="246221"/>
          </a:xfrm>
          <a:prstGeom prst="rect">
            <a:avLst/>
          </a:prstGeom>
          <a:noFill/>
        </p:spPr>
        <p:txBody>
          <a:bodyPr wrap="square" lIns="0" tIns="0" rIns="0" bIns="0" rtlCol="0">
            <a:spAutoFit/>
          </a:bodyPr>
          <a:lstStyle/>
          <a:p>
            <a:pPr algn="ctr" defTabSz="1219170">
              <a:buClr>
                <a:srgbClr val="000000"/>
              </a:buClr>
              <a:defRPr/>
            </a:pPr>
            <a:r>
              <a:rPr lang="en-GB" sz="800" kern="0" spc="-67" dirty="0">
                <a:latin typeface="Arial Narrow" panose="020B0606020202030204" pitchFamily="34" charset="0"/>
                <a:cs typeface="Arial"/>
                <a:sym typeface="Arial"/>
              </a:rPr>
              <a:t>231</a:t>
            </a:r>
          </a:p>
          <a:p>
            <a:pPr algn="ctr" defTabSz="1219170">
              <a:buClr>
                <a:srgbClr val="000000"/>
              </a:buClr>
              <a:defRPr/>
            </a:pPr>
            <a:r>
              <a:rPr lang="en-GB" sz="800" kern="0" spc="-67" dirty="0">
                <a:latin typeface="Arial Narrow" panose="020B0606020202030204" pitchFamily="34" charset="0"/>
                <a:cs typeface="Arial"/>
                <a:sym typeface="Arial"/>
              </a:rPr>
              <a:t>223</a:t>
            </a:r>
          </a:p>
        </p:txBody>
      </p:sp>
      <p:sp>
        <p:nvSpPr>
          <p:cNvPr id="91" name="TextBox 90">
            <a:extLst>
              <a:ext uri="{FF2B5EF4-FFF2-40B4-BE49-F238E27FC236}">
                <a16:creationId xmlns="" xmlns:a16="http://schemas.microsoft.com/office/drawing/2014/main" id="{CF29E5EE-3F1F-B620-7604-F50C1478AD33}"/>
              </a:ext>
            </a:extLst>
          </p:cNvPr>
          <p:cNvSpPr txBox="1"/>
          <p:nvPr/>
        </p:nvSpPr>
        <p:spPr>
          <a:xfrm>
            <a:off x="4065819" y="5215802"/>
            <a:ext cx="321443" cy="143565"/>
          </a:xfrm>
          <a:prstGeom prst="rect">
            <a:avLst/>
          </a:prstGeom>
          <a:noFill/>
        </p:spPr>
        <p:txBody>
          <a:bodyPr wrap="square" lIns="0" tIns="0" rIns="0" bIns="0" rtlCol="0">
            <a:spAutoFit/>
          </a:bodyPr>
          <a:lstStyle/>
          <a:p>
            <a:pPr algn="ctr" defTabSz="1219170">
              <a:buClr>
                <a:srgbClr val="000000"/>
              </a:buClr>
              <a:defRPr/>
            </a:pPr>
            <a:r>
              <a:rPr lang="en-GB" sz="933" kern="0" dirty="0">
                <a:latin typeface="Arial Narrow" panose="020B0606020202030204" pitchFamily="34" charset="0"/>
                <a:cs typeface="Arial"/>
                <a:sym typeface="Arial"/>
              </a:rPr>
              <a:t>22</a:t>
            </a:r>
          </a:p>
        </p:txBody>
      </p:sp>
      <p:sp>
        <p:nvSpPr>
          <p:cNvPr id="92" name="TextBox 91">
            <a:extLst>
              <a:ext uri="{FF2B5EF4-FFF2-40B4-BE49-F238E27FC236}">
                <a16:creationId xmlns="" xmlns:a16="http://schemas.microsoft.com/office/drawing/2014/main" id="{16CCA2CE-49C5-FCA6-D3CC-9E4C06956BF6}"/>
              </a:ext>
            </a:extLst>
          </p:cNvPr>
          <p:cNvSpPr txBox="1"/>
          <p:nvPr/>
        </p:nvSpPr>
        <p:spPr>
          <a:xfrm>
            <a:off x="4064582" y="5731842"/>
            <a:ext cx="321521" cy="246221"/>
          </a:xfrm>
          <a:prstGeom prst="rect">
            <a:avLst/>
          </a:prstGeom>
          <a:noFill/>
        </p:spPr>
        <p:txBody>
          <a:bodyPr wrap="square" lIns="0" tIns="0" rIns="0" bIns="0" rtlCol="0">
            <a:spAutoFit/>
          </a:bodyPr>
          <a:lstStyle/>
          <a:p>
            <a:pPr algn="ctr" defTabSz="1219170">
              <a:buClr>
                <a:srgbClr val="000000"/>
              </a:buClr>
              <a:defRPr/>
            </a:pPr>
            <a:r>
              <a:rPr lang="en-GB" sz="800" kern="0" spc="-67" dirty="0">
                <a:latin typeface="Arial Narrow" panose="020B0606020202030204" pitchFamily="34" charset="0"/>
                <a:cs typeface="Arial"/>
                <a:sym typeface="Arial"/>
              </a:rPr>
              <a:t>159</a:t>
            </a:r>
          </a:p>
          <a:p>
            <a:pPr algn="ctr" defTabSz="1219170">
              <a:buClr>
                <a:srgbClr val="000000"/>
              </a:buClr>
              <a:defRPr/>
            </a:pPr>
            <a:r>
              <a:rPr lang="en-GB" sz="800" kern="0" spc="-67" dirty="0">
                <a:latin typeface="Arial Narrow" panose="020B0606020202030204" pitchFamily="34" charset="0"/>
                <a:cs typeface="Arial"/>
                <a:sym typeface="Arial"/>
              </a:rPr>
              <a:t>151</a:t>
            </a:r>
          </a:p>
        </p:txBody>
      </p:sp>
      <p:sp>
        <p:nvSpPr>
          <p:cNvPr id="95" name="TextBox 94">
            <a:extLst>
              <a:ext uri="{FF2B5EF4-FFF2-40B4-BE49-F238E27FC236}">
                <a16:creationId xmlns="" xmlns:a16="http://schemas.microsoft.com/office/drawing/2014/main" id="{13D3D513-256E-A696-A4A1-D862D0602E04}"/>
              </a:ext>
            </a:extLst>
          </p:cNvPr>
          <p:cNvSpPr txBox="1"/>
          <p:nvPr/>
        </p:nvSpPr>
        <p:spPr>
          <a:xfrm>
            <a:off x="4311756" y="5215802"/>
            <a:ext cx="321443" cy="143565"/>
          </a:xfrm>
          <a:prstGeom prst="rect">
            <a:avLst/>
          </a:prstGeom>
          <a:noFill/>
        </p:spPr>
        <p:txBody>
          <a:bodyPr wrap="square" lIns="0" tIns="0" rIns="0" bIns="0" rtlCol="0">
            <a:spAutoFit/>
          </a:bodyPr>
          <a:lstStyle/>
          <a:p>
            <a:pPr algn="ctr" defTabSz="1219170">
              <a:buClr>
                <a:srgbClr val="000000"/>
              </a:buClr>
              <a:defRPr/>
            </a:pPr>
            <a:r>
              <a:rPr lang="en-GB" sz="933" kern="0" dirty="0">
                <a:latin typeface="Arial Narrow" panose="020B0606020202030204" pitchFamily="34" charset="0"/>
                <a:cs typeface="Arial"/>
                <a:sym typeface="Arial"/>
              </a:rPr>
              <a:t>24</a:t>
            </a:r>
          </a:p>
        </p:txBody>
      </p:sp>
      <p:sp>
        <p:nvSpPr>
          <p:cNvPr id="96" name="TextBox 95">
            <a:extLst>
              <a:ext uri="{FF2B5EF4-FFF2-40B4-BE49-F238E27FC236}">
                <a16:creationId xmlns="" xmlns:a16="http://schemas.microsoft.com/office/drawing/2014/main" id="{B4324D1A-ECFF-AFF6-5586-50B005DDBE91}"/>
              </a:ext>
            </a:extLst>
          </p:cNvPr>
          <p:cNvSpPr txBox="1"/>
          <p:nvPr/>
        </p:nvSpPr>
        <p:spPr>
          <a:xfrm>
            <a:off x="4310108" y="5731842"/>
            <a:ext cx="321521" cy="246221"/>
          </a:xfrm>
          <a:prstGeom prst="rect">
            <a:avLst/>
          </a:prstGeom>
          <a:noFill/>
        </p:spPr>
        <p:txBody>
          <a:bodyPr wrap="square" lIns="0" tIns="0" rIns="0" bIns="0" rtlCol="0">
            <a:spAutoFit/>
          </a:bodyPr>
          <a:lstStyle/>
          <a:p>
            <a:pPr algn="ctr" defTabSz="1219170">
              <a:buClr>
                <a:srgbClr val="000000"/>
              </a:buClr>
              <a:defRPr/>
            </a:pPr>
            <a:r>
              <a:rPr lang="en-GB" sz="800" kern="0" spc="-67" dirty="0">
                <a:latin typeface="Arial Narrow" panose="020B0606020202030204" pitchFamily="34" charset="0"/>
                <a:cs typeface="Arial"/>
                <a:sym typeface="Arial"/>
              </a:rPr>
              <a:t>116</a:t>
            </a:r>
          </a:p>
          <a:p>
            <a:pPr algn="ctr" defTabSz="1219170">
              <a:buClr>
                <a:srgbClr val="000000"/>
              </a:buClr>
              <a:defRPr/>
            </a:pPr>
            <a:r>
              <a:rPr lang="en-GB" sz="800" kern="0" spc="-67" dirty="0">
                <a:latin typeface="Arial Narrow" panose="020B0606020202030204" pitchFamily="34" charset="0"/>
                <a:cs typeface="Arial"/>
                <a:sym typeface="Arial"/>
              </a:rPr>
              <a:t>104</a:t>
            </a:r>
          </a:p>
        </p:txBody>
      </p:sp>
      <p:sp>
        <p:nvSpPr>
          <p:cNvPr id="99" name="TextBox 98">
            <a:extLst>
              <a:ext uri="{FF2B5EF4-FFF2-40B4-BE49-F238E27FC236}">
                <a16:creationId xmlns="" xmlns:a16="http://schemas.microsoft.com/office/drawing/2014/main" id="{22EDE2A7-D8C8-7CD9-ECA5-606CE118122D}"/>
              </a:ext>
            </a:extLst>
          </p:cNvPr>
          <p:cNvSpPr txBox="1"/>
          <p:nvPr/>
        </p:nvSpPr>
        <p:spPr>
          <a:xfrm>
            <a:off x="4557693" y="5215802"/>
            <a:ext cx="321443" cy="143565"/>
          </a:xfrm>
          <a:prstGeom prst="rect">
            <a:avLst/>
          </a:prstGeom>
          <a:noFill/>
        </p:spPr>
        <p:txBody>
          <a:bodyPr wrap="square" lIns="0" tIns="0" rIns="0" bIns="0" rtlCol="0">
            <a:spAutoFit/>
          </a:bodyPr>
          <a:lstStyle/>
          <a:p>
            <a:pPr algn="ctr" defTabSz="1219170">
              <a:buClr>
                <a:srgbClr val="000000"/>
              </a:buClr>
              <a:defRPr/>
            </a:pPr>
            <a:r>
              <a:rPr lang="en-GB" sz="933" kern="0" dirty="0">
                <a:latin typeface="Arial Narrow" panose="020B0606020202030204" pitchFamily="34" charset="0"/>
                <a:cs typeface="Arial"/>
                <a:sym typeface="Arial"/>
              </a:rPr>
              <a:t>26</a:t>
            </a:r>
          </a:p>
        </p:txBody>
      </p:sp>
      <p:sp>
        <p:nvSpPr>
          <p:cNvPr id="100" name="TextBox 99">
            <a:extLst>
              <a:ext uri="{FF2B5EF4-FFF2-40B4-BE49-F238E27FC236}">
                <a16:creationId xmlns="" xmlns:a16="http://schemas.microsoft.com/office/drawing/2014/main" id="{3C6052A6-A0C6-D0B6-5BED-C8690C4C6982}"/>
              </a:ext>
            </a:extLst>
          </p:cNvPr>
          <p:cNvSpPr txBox="1"/>
          <p:nvPr/>
        </p:nvSpPr>
        <p:spPr>
          <a:xfrm>
            <a:off x="4555633" y="5731842"/>
            <a:ext cx="321521" cy="246221"/>
          </a:xfrm>
          <a:prstGeom prst="rect">
            <a:avLst/>
          </a:prstGeom>
          <a:noFill/>
        </p:spPr>
        <p:txBody>
          <a:bodyPr wrap="square" lIns="0" tIns="0" rIns="0" bIns="0" rtlCol="0">
            <a:spAutoFit/>
          </a:bodyPr>
          <a:lstStyle/>
          <a:p>
            <a:pPr algn="ctr" defTabSz="1219170">
              <a:buClr>
                <a:srgbClr val="000000"/>
              </a:buClr>
              <a:defRPr/>
            </a:pPr>
            <a:r>
              <a:rPr lang="en-GB" sz="800" kern="0" spc="-67" dirty="0">
                <a:latin typeface="Arial Narrow" panose="020B0606020202030204" pitchFamily="34" charset="0"/>
                <a:cs typeface="Arial"/>
                <a:sym typeface="Arial"/>
              </a:rPr>
              <a:t>73</a:t>
            </a:r>
          </a:p>
          <a:p>
            <a:pPr algn="ctr" defTabSz="1219170">
              <a:buClr>
                <a:srgbClr val="000000"/>
              </a:buClr>
              <a:defRPr/>
            </a:pPr>
            <a:r>
              <a:rPr lang="en-GB" sz="800" kern="0" spc="-67" dirty="0">
                <a:latin typeface="Arial Narrow" panose="020B0606020202030204" pitchFamily="34" charset="0"/>
                <a:cs typeface="Arial"/>
                <a:sym typeface="Arial"/>
              </a:rPr>
              <a:t>63</a:t>
            </a:r>
          </a:p>
        </p:txBody>
      </p:sp>
      <p:sp>
        <p:nvSpPr>
          <p:cNvPr id="103" name="TextBox 102">
            <a:extLst>
              <a:ext uri="{FF2B5EF4-FFF2-40B4-BE49-F238E27FC236}">
                <a16:creationId xmlns="" xmlns:a16="http://schemas.microsoft.com/office/drawing/2014/main" id="{18EC9656-77DD-6386-8881-94E3A26ECDCC}"/>
              </a:ext>
            </a:extLst>
          </p:cNvPr>
          <p:cNvSpPr txBox="1"/>
          <p:nvPr/>
        </p:nvSpPr>
        <p:spPr>
          <a:xfrm>
            <a:off x="4803631" y="5215802"/>
            <a:ext cx="321443" cy="143565"/>
          </a:xfrm>
          <a:prstGeom prst="rect">
            <a:avLst/>
          </a:prstGeom>
          <a:noFill/>
        </p:spPr>
        <p:txBody>
          <a:bodyPr wrap="square" lIns="0" tIns="0" rIns="0" bIns="0" rtlCol="0">
            <a:spAutoFit/>
          </a:bodyPr>
          <a:lstStyle/>
          <a:p>
            <a:pPr algn="ctr" defTabSz="1219170">
              <a:buClr>
                <a:srgbClr val="000000"/>
              </a:buClr>
              <a:defRPr/>
            </a:pPr>
            <a:r>
              <a:rPr lang="en-GB" sz="933" kern="0" dirty="0">
                <a:latin typeface="Arial Narrow" panose="020B0606020202030204" pitchFamily="34" charset="0"/>
                <a:cs typeface="Arial"/>
                <a:sym typeface="Arial"/>
              </a:rPr>
              <a:t>28</a:t>
            </a:r>
          </a:p>
        </p:txBody>
      </p:sp>
      <p:sp>
        <p:nvSpPr>
          <p:cNvPr id="104" name="TextBox 103">
            <a:extLst>
              <a:ext uri="{FF2B5EF4-FFF2-40B4-BE49-F238E27FC236}">
                <a16:creationId xmlns="" xmlns:a16="http://schemas.microsoft.com/office/drawing/2014/main" id="{ACCE5188-DF7A-82E2-F542-54BABFBD7F28}"/>
              </a:ext>
            </a:extLst>
          </p:cNvPr>
          <p:cNvSpPr txBox="1"/>
          <p:nvPr/>
        </p:nvSpPr>
        <p:spPr>
          <a:xfrm>
            <a:off x="4801158" y="5731842"/>
            <a:ext cx="321521" cy="246221"/>
          </a:xfrm>
          <a:prstGeom prst="rect">
            <a:avLst/>
          </a:prstGeom>
          <a:noFill/>
        </p:spPr>
        <p:txBody>
          <a:bodyPr wrap="square" lIns="0" tIns="0" rIns="0" bIns="0" rtlCol="0">
            <a:spAutoFit/>
          </a:bodyPr>
          <a:lstStyle/>
          <a:p>
            <a:pPr algn="ctr" defTabSz="1219170">
              <a:buClr>
                <a:srgbClr val="000000"/>
              </a:buClr>
              <a:defRPr/>
            </a:pPr>
            <a:r>
              <a:rPr lang="en-GB" sz="800" kern="0" spc="-67" dirty="0">
                <a:latin typeface="Arial Narrow" panose="020B0606020202030204" pitchFamily="34" charset="0"/>
                <a:cs typeface="Arial"/>
                <a:sym typeface="Arial"/>
              </a:rPr>
              <a:t>37</a:t>
            </a:r>
          </a:p>
          <a:p>
            <a:pPr algn="ctr" defTabSz="1219170">
              <a:buClr>
                <a:srgbClr val="000000"/>
              </a:buClr>
              <a:defRPr/>
            </a:pPr>
            <a:r>
              <a:rPr lang="en-GB" sz="800" kern="0" spc="-67" dirty="0">
                <a:latin typeface="Arial Narrow" panose="020B0606020202030204" pitchFamily="34" charset="0"/>
                <a:cs typeface="Arial"/>
                <a:sym typeface="Arial"/>
              </a:rPr>
              <a:t>22</a:t>
            </a:r>
          </a:p>
        </p:txBody>
      </p:sp>
      <p:cxnSp>
        <p:nvCxnSpPr>
          <p:cNvPr id="106" name="Straight Connector 105">
            <a:extLst>
              <a:ext uri="{FF2B5EF4-FFF2-40B4-BE49-F238E27FC236}">
                <a16:creationId xmlns="" xmlns:a16="http://schemas.microsoft.com/office/drawing/2014/main" id="{788D2CAF-B39F-DD3F-7884-0D5C4B5EDE92}"/>
              </a:ext>
            </a:extLst>
          </p:cNvPr>
          <p:cNvCxnSpPr>
            <a:cxnSpLocks/>
          </p:cNvCxnSpPr>
          <p:nvPr/>
        </p:nvCxnSpPr>
        <p:spPr>
          <a:xfrm rot="5400000" flipH="1">
            <a:off x="5179380" y="5156261"/>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sp>
        <p:nvSpPr>
          <p:cNvPr id="111" name="TextBox 110">
            <a:extLst>
              <a:ext uri="{FF2B5EF4-FFF2-40B4-BE49-F238E27FC236}">
                <a16:creationId xmlns="" xmlns:a16="http://schemas.microsoft.com/office/drawing/2014/main" id="{4B2F6C8A-68E0-6A31-4CAA-49631376C923}"/>
              </a:ext>
            </a:extLst>
          </p:cNvPr>
          <p:cNvSpPr txBox="1"/>
          <p:nvPr/>
        </p:nvSpPr>
        <p:spPr>
          <a:xfrm>
            <a:off x="5049568" y="5215802"/>
            <a:ext cx="321443" cy="143565"/>
          </a:xfrm>
          <a:prstGeom prst="rect">
            <a:avLst/>
          </a:prstGeom>
          <a:noFill/>
        </p:spPr>
        <p:txBody>
          <a:bodyPr wrap="square" lIns="0" tIns="0" rIns="0" bIns="0" rtlCol="0">
            <a:spAutoFit/>
          </a:bodyPr>
          <a:lstStyle/>
          <a:p>
            <a:pPr algn="ctr" defTabSz="1219170">
              <a:buClr>
                <a:srgbClr val="000000"/>
              </a:buClr>
              <a:defRPr/>
            </a:pPr>
            <a:r>
              <a:rPr lang="en-GB" sz="933" kern="0" dirty="0">
                <a:latin typeface="Arial Narrow" panose="020B0606020202030204" pitchFamily="34" charset="0"/>
                <a:cs typeface="Arial"/>
                <a:sym typeface="Arial"/>
              </a:rPr>
              <a:t>30</a:t>
            </a:r>
          </a:p>
        </p:txBody>
      </p:sp>
      <p:sp>
        <p:nvSpPr>
          <p:cNvPr id="112" name="TextBox 111">
            <a:extLst>
              <a:ext uri="{FF2B5EF4-FFF2-40B4-BE49-F238E27FC236}">
                <a16:creationId xmlns="" xmlns:a16="http://schemas.microsoft.com/office/drawing/2014/main" id="{93B106F3-F26D-19C3-8FCA-18B3DAFB663C}"/>
              </a:ext>
            </a:extLst>
          </p:cNvPr>
          <p:cNvSpPr txBox="1"/>
          <p:nvPr/>
        </p:nvSpPr>
        <p:spPr>
          <a:xfrm>
            <a:off x="5046684" y="5731842"/>
            <a:ext cx="321521" cy="246221"/>
          </a:xfrm>
          <a:prstGeom prst="rect">
            <a:avLst/>
          </a:prstGeom>
          <a:noFill/>
        </p:spPr>
        <p:txBody>
          <a:bodyPr wrap="square" lIns="0" tIns="0" rIns="0" bIns="0" rtlCol="0">
            <a:spAutoFit/>
          </a:bodyPr>
          <a:lstStyle/>
          <a:p>
            <a:pPr algn="ctr" defTabSz="1219170">
              <a:buClr>
                <a:srgbClr val="000000"/>
              </a:buClr>
              <a:defRPr/>
            </a:pPr>
            <a:r>
              <a:rPr lang="en-GB" sz="800" kern="0" spc="-67" dirty="0">
                <a:latin typeface="Arial Narrow" panose="020B0606020202030204" pitchFamily="34" charset="0"/>
                <a:cs typeface="Arial"/>
                <a:sym typeface="Arial"/>
              </a:rPr>
              <a:t>11</a:t>
            </a:r>
          </a:p>
          <a:p>
            <a:pPr algn="ctr" defTabSz="1219170">
              <a:buClr>
                <a:srgbClr val="000000"/>
              </a:buClr>
              <a:defRPr/>
            </a:pPr>
            <a:r>
              <a:rPr lang="en-GB" sz="800" kern="0" spc="-67" dirty="0">
                <a:latin typeface="Arial Narrow" panose="020B0606020202030204" pitchFamily="34" charset="0"/>
                <a:cs typeface="Arial"/>
                <a:sym typeface="Arial"/>
              </a:rPr>
              <a:t>6</a:t>
            </a:r>
          </a:p>
        </p:txBody>
      </p:sp>
      <p:cxnSp>
        <p:nvCxnSpPr>
          <p:cNvPr id="115" name="Straight Connector 114">
            <a:extLst>
              <a:ext uri="{FF2B5EF4-FFF2-40B4-BE49-F238E27FC236}">
                <a16:creationId xmlns="" xmlns:a16="http://schemas.microsoft.com/office/drawing/2014/main" id="{A3606361-F716-25E9-416E-30C20D4DBA76}"/>
              </a:ext>
            </a:extLst>
          </p:cNvPr>
          <p:cNvCxnSpPr>
            <a:cxnSpLocks/>
          </p:cNvCxnSpPr>
          <p:nvPr/>
        </p:nvCxnSpPr>
        <p:spPr>
          <a:xfrm rot="5400000" flipH="1">
            <a:off x="5424888" y="5156261"/>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sp>
        <p:nvSpPr>
          <p:cNvPr id="117" name="TextBox 116">
            <a:extLst>
              <a:ext uri="{FF2B5EF4-FFF2-40B4-BE49-F238E27FC236}">
                <a16:creationId xmlns="" xmlns:a16="http://schemas.microsoft.com/office/drawing/2014/main" id="{DD9A9360-0838-6B32-222C-BA3020E6C93C}"/>
              </a:ext>
            </a:extLst>
          </p:cNvPr>
          <p:cNvSpPr txBox="1"/>
          <p:nvPr/>
        </p:nvSpPr>
        <p:spPr>
          <a:xfrm>
            <a:off x="5295509" y="5215802"/>
            <a:ext cx="321443" cy="143565"/>
          </a:xfrm>
          <a:prstGeom prst="rect">
            <a:avLst/>
          </a:prstGeom>
          <a:noFill/>
        </p:spPr>
        <p:txBody>
          <a:bodyPr wrap="square" lIns="0" tIns="0" rIns="0" bIns="0" rtlCol="0">
            <a:spAutoFit/>
          </a:bodyPr>
          <a:lstStyle/>
          <a:p>
            <a:pPr algn="ctr" defTabSz="1219170">
              <a:buClr>
                <a:srgbClr val="000000"/>
              </a:buClr>
              <a:defRPr/>
            </a:pPr>
            <a:r>
              <a:rPr lang="en-GB" sz="933" kern="0" dirty="0">
                <a:latin typeface="Arial Narrow" panose="020B0606020202030204" pitchFamily="34" charset="0"/>
                <a:cs typeface="Arial"/>
                <a:sym typeface="Arial"/>
              </a:rPr>
              <a:t>32</a:t>
            </a:r>
          </a:p>
        </p:txBody>
      </p:sp>
      <p:sp>
        <p:nvSpPr>
          <p:cNvPr id="118" name="TextBox 117">
            <a:extLst>
              <a:ext uri="{FF2B5EF4-FFF2-40B4-BE49-F238E27FC236}">
                <a16:creationId xmlns="" xmlns:a16="http://schemas.microsoft.com/office/drawing/2014/main" id="{7B2CB05C-C3AF-EC3D-28CA-D4C017A396C5}"/>
              </a:ext>
            </a:extLst>
          </p:cNvPr>
          <p:cNvSpPr txBox="1"/>
          <p:nvPr/>
        </p:nvSpPr>
        <p:spPr>
          <a:xfrm>
            <a:off x="5292216" y="5731842"/>
            <a:ext cx="321521" cy="246221"/>
          </a:xfrm>
          <a:prstGeom prst="rect">
            <a:avLst/>
          </a:prstGeom>
          <a:noFill/>
        </p:spPr>
        <p:txBody>
          <a:bodyPr wrap="square" lIns="0" tIns="0" rIns="0" bIns="0" rtlCol="0">
            <a:spAutoFit/>
          </a:bodyPr>
          <a:lstStyle/>
          <a:p>
            <a:pPr algn="ctr" defTabSz="1219170">
              <a:buClr>
                <a:srgbClr val="000000"/>
              </a:buClr>
              <a:defRPr/>
            </a:pPr>
            <a:r>
              <a:rPr lang="en-GB" sz="800" kern="0" spc="-67" dirty="0">
                <a:latin typeface="Arial Narrow" panose="020B0606020202030204" pitchFamily="34" charset="0"/>
                <a:cs typeface="Arial"/>
                <a:sym typeface="Arial"/>
              </a:rPr>
              <a:t>1</a:t>
            </a:r>
          </a:p>
          <a:p>
            <a:pPr algn="ctr" defTabSz="1219170">
              <a:buClr>
                <a:srgbClr val="000000"/>
              </a:buClr>
              <a:defRPr/>
            </a:pPr>
            <a:r>
              <a:rPr lang="en-GB" sz="800" kern="0" spc="-67" dirty="0">
                <a:latin typeface="Arial Narrow" panose="020B0606020202030204" pitchFamily="34" charset="0"/>
                <a:cs typeface="Arial"/>
                <a:sym typeface="Arial"/>
              </a:rPr>
              <a:t>0</a:t>
            </a:r>
          </a:p>
        </p:txBody>
      </p:sp>
      <p:sp>
        <p:nvSpPr>
          <p:cNvPr id="149" name="Freeform: Shape 148">
            <a:extLst>
              <a:ext uri="{FF2B5EF4-FFF2-40B4-BE49-F238E27FC236}">
                <a16:creationId xmlns="" xmlns:a16="http://schemas.microsoft.com/office/drawing/2014/main" id="{123C5634-93CD-C615-1018-322FFCCE056F}"/>
              </a:ext>
            </a:extLst>
          </p:cNvPr>
          <p:cNvSpPr/>
          <p:nvPr/>
        </p:nvSpPr>
        <p:spPr>
          <a:xfrm>
            <a:off x="6462156" y="2251665"/>
            <a:ext cx="4995557" cy="2869719"/>
          </a:xfrm>
          <a:custGeom>
            <a:avLst/>
            <a:gdLst>
              <a:gd name="connsiteX0" fmla="*/ 0 w 5687367"/>
              <a:gd name="connsiteY0" fmla="*/ 0 h 2567354"/>
              <a:gd name="connsiteX1" fmla="*/ 0 w 5687367"/>
              <a:gd name="connsiteY1" fmla="*/ 2567354 h 2567354"/>
              <a:gd name="connsiteX2" fmla="*/ 5687367 w 5687367"/>
              <a:gd name="connsiteY2" fmla="*/ 2567354 h 2567354"/>
            </a:gdLst>
            <a:ahLst/>
            <a:cxnLst>
              <a:cxn ang="0">
                <a:pos x="connsiteX0" y="connsiteY0"/>
              </a:cxn>
              <a:cxn ang="0">
                <a:pos x="connsiteX1" y="connsiteY1"/>
              </a:cxn>
              <a:cxn ang="0">
                <a:pos x="connsiteX2" y="connsiteY2"/>
              </a:cxn>
            </a:cxnLst>
            <a:rect l="l" t="t" r="r" b="b"/>
            <a:pathLst>
              <a:path w="5687367" h="2567354">
                <a:moveTo>
                  <a:pt x="0" y="0"/>
                </a:moveTo>
                <a:lnTo>
                  <a:pt x="0" y="2567354"/>
                </a:lnTo>
                <a:lnTo>
                  <a:pt x="5687367" y="2567354"/>
                </a:lnTo>
              </a:path>
            </a:pathLst>
          </a:custGeom>
          <a:noFill/>
          <a:ln w="9525" cap="sq">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GB" sz="1867" kern="0" dirty="0">
              <a:solidFill>
                <a:srgbClr val="32502D">
                  <a:lumMod val="75000"/>
                </a:srgbClr>
              </a:solidFill>
              <a:latin typeface="Arial"/>
              <a:sym typeface="Arial"/>
            </a:endParaRPr>
          </a:p>
        </p:txBody>
      </p:sp>
      <p:sp>
        <p:nvSpPr>
          <p:cNvPr id="221" name="TextBox 220">
            <a:extLst>
              <a:ext uri="{FF2B5EF4-FFF2-40B4-BE49-F238E27FC236}">
                <a16:creationId xmlns="" xmlns:a16="http://schemas.microsoft.com/office/drawing/2014/main" id="{81D14DB6-3191-E7D9-4C9B-1B9A3ED02686}"/>
              </a:ext>
            </a:extLst>
          </p:cNvPr>
          <p:cNvSpPr txBox="1"/>
          <p:nvPr/>
        </p:nvSpPr>
        <p:spPr>
          <a:xfrm>
            <a:off x="6051461" y="2169590"/>
            <a:ext cx="297745" cy="143565"/>
          </a:xfrm>
          <a:prstGeom prst="rect">
            <a:avLst/>
          </a:prstGeom>
          <a:noFill/>
        </p:spPr>
        <p:txBody>
          <a:bodyPr wrap="square" lIns="0" tIns="0" rIns="0" bIns="0" rtlCol="0">
            <a:spAutoFit/>
          </a:bodyPr>
          <a:lstStyle/>
          <a:p>
            <a:pPr algn="r" defTabSz="1219170">
              <a:buClr>
                <a:srgbClr val="000000"/>
              </a:buClr>
              <a:defRPr/>
            </a:pPr>
            <a:r>
              <a:rPr lang="en-GB" sz="933" kern="0" dirty="0">
                <a:latin typeface="Arial Narrow" panose="020B0606020202030204" pitchFamily="34" charset="0"/>
                <a:cs typeface="Arial"/>
                <a:sym typeface="Arial"/>
              </a:rPr>
              <a:t>1.0</a:t>
            </a:r>
          </a:p>
        </p:txBody>
      </p:sp>
      <p:sp>
        <p:nvSpPr>
          <p:cNvPr id="222" name="TextBox 221">
            <a:extLst>
              <a:ext uri="{FF2B5EF4-FFF2-40B4-BE49-F238E27FC236}">
                <a16:creationId xmlns="" xmlns:a16="http://schemas.microsoft.com/office/drawing/2014/main" id="{42EF015E-8183-FD14-B66C-F095AC8269D8}"/>
              </a:ext>
            </a:extLst>
          </p:cNvPr>
          <p:cNvSpPr txBox="1"/>
          <p:nvPr/>
        </p:nvSpPr>
        <p:spPr>
          <a:xfrm>
            <a:off x="6051461" y="5032219"/>
            <a:ext cx="297745" cy="143565"/>
          </a:xfrm>
          <a:prstGeom prst="rect">
            <a:avLst/>
          </a:prstGeom>
          <a:noFill/>
        </p:spPr>
        <p:txBody>
          <a:bodyPr wrap="square" lIns="0" tIns="0" rIns="0" bIns="0" rtlCol="0">
            <a:spAutoFit/>
          </a:bodyPr>
          <a:lstStyle/>
          <a:p>
            <a:pPr algn="r" defTabSz="1219170">
              <a:buClr>
                <a:srgbClr val="000000"/>
              </a:buClr>
              <a:defRPr/>
            </a:pPr>
            <a:r>
              <a:rPr lang="en-GB" sz="933" kern="0" dirty="0">
                <a:latin typeface="Arial Narrow" panose="020B0606020202030204" pitchFamily="34" charset="0"/>
                <a:cs typeface="Arial"/>
                <a:sym typeface="Arial"/>
              </a:rPr>
              <a:t>0.0</a:t>
            </a:r>
          </a:p>
        </p:txBody>
      </p:sp>
      <p:cxnSp>
        <p:nvCxnSpPr>
          <p:cNvPr id="223" name="Straight Connector 222">
            <a:extLst>
              <a:ext uri="{FF2B5EF4-FFF2-40B4-BE49-F238E27FC236}">
                <a16:creationId xmlns="" xmlns:a16="http://schemas.microsoft.com/office/drawing/2014/main" id="{2C14971E-6E9B-1C7F-0531-5DEA1856E2D2}"/>
              </a:ext>
            </a:extLst>
          </p:cNvPr>
          <p:cNvCxnSpPr>
            <a:cxnSpLocks/>
          </p:cNvCxnSpPr>
          <p:nvPr/>
        </p:nvCxnSpPr>
        <p:spPr>
          <a:xfrm flipH="1">
            <a:off x="6397902" y="2538637"/>
            <a:ext cx="61007"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a:extLst>
              <a:ext uri="{FF2B5EF4-FFF2-40B4-BE49-F238E27FC236}">
                <a16:creationId xmlns="" xmlns:a16="http://schemas.microsoft.com/office/drawing/2014/main" id="{DCE27C92-BB7C-AF58-0A7C-21728A3F08FA}"/>
              </a:ext>
            </a:extLst>
          </p:cNvPr>
          <p:cNvCxnSpPr/>
          <p:nvPr/>
        </p:nvCxnSpPr>
        <p:spPr>
          <a:xfrm flipH="1">
            <a:off x="6397902" y="3112580"/>
            <a:ext cx="61007"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a:extLst>
              <a:ext uri="{FF2B5EF4-FFF2-40B4-BE49-F238E27FC236}">
                <a16:creationId xmlns="" xmlns:a16="http://schemas.microsoft.com/office/drawing/2014/main" id="{5CD01294-7213-D4FB-8161-4FB6BC1E7EF2}"/>
              </a:ext>
            </a:extLst>
          </p:cNvPr>
          <p:cNvCxnSpPr>
            <a:cxnSpLocks/>
          </p:cNvCxnSpPr>
          <p:nvPr/>
        </p:nvCxnSpPr>
        <p:spPr>
          <a:xfrm flipH="1">
            <a:off x="6397902" y="2251665"/>
            <a:ext cx="61007"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a:extLst>
              <a:ext uri="{FF2B5EF4-FFF2-40B4-BE49-F238E27FC236}">
                <a16:creationId xmlns="" xmlns:a16="http://schemas.microsoft.com/office/drawing/2014/main" id="{D39B78AA-24F3-6893-5976-1F95A1E85420}"/>
              </a:ext>
            </a:extLst>
          </p:cNvPr>
          <p:cNvCxnSpPr/>
          <p:nvPr/>
        </p:nvCxnSpPr>
        <p:spPr>
          <a:xfrm flipH="1">
            <a:off x="6397902" y="3686524"/>
            <a:ext cx="61007"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a:extLst>
              <a:ext uri="{FF2B5EF4-FFF2-40B4-BE49-F238E27FC236}">
                <a16:creationId xmlns="" xmlns:a16="http://schemas.microsoft.com/office/drawing/2014/main" id="{240632F6-A5FE-5545-0494-580CEA6BB42B}"/>
              </a:ext>
            </a:extLst>
          </p:cNvPr>
          <p:cNvCxnSpPr>
            <a:cxnSpLocks/>
          </p:cNvCxnSpPr>
          <p:nvPr/>
        </p:nvCxnSpPr>
        <p:spPr>
          <a:xfrm flipH="1">
            <a:off x="6397902" y="2825609"/>
            <a:ext cx="61007"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8" name="Straight Connector 227">
            <a:extLst>
              <a:ext uri="{FF2B5EF4-FFF2-40B4-BE49-F238E27FC236}">
                <a16:creationId xmlns="" xmlns:a16="http://schemas.microsoft.com/office/drawing/2014/main" id="{74974C84-00CB-CAED-9A67-E63F63968F5B}"/>
              </a:ext>
            </a:extLst>
          </p:cNvPr>
          <p:cNvCxnSpPr>
            <a:cxnSpLocks/>
          </p:cNvCxnSpPr>
          <p:nvPr/>
        </p:nvCxnSpPr>
        <p:spPr>
          <a:xfrm flipH="1">
            <a:off x="6397902" y="4260468"/>
            <a:ext cx="61007"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 xmlns:a16="http://schemas.microsoft.com/office/drawing/2014/main" id="{C304BCC9-DAD5-02EE-C61D-ED1D08B15E03}"/>
              </a:ext>
            </a:extLst>
          </p:cNvPr>
          <p:cNvCxnSpPr/>
          <p:nvPr/>
        </p:nvCxnSpPr>
        <p:spPr>
          <a:xfrm flipH="1">
            <a:off x="6397902" y="4547440"/>
            <a:ext cx="61007"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a:extLst>
              <a:ext uri="{FF2B5EF4-FFF2-40B4-BE49-F238E27FC236}">
                <a16:creationId xmlns="" xmlns:a16="http://schemas.microsoft.com/office/drawing/2014/main" id="{2E12042F-E8C7-176B-44A6-238251E9EE62}"/>
              </a:ext>
            </a:extLst>
          </p:cNvPr>
          <p:cNvCxnSpPr/>
          <p:nvPr/>
        </p:nvCxnSpPr>
        <p:spPr>
          <a:xfrm flipH="1">
            <a:off x="6397902" y="3399552"/>
            <a:ext cx="61007"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1" name="Straight Connector 230">
            <a:extLst>
              <a:ext uri="{FF2B5EF4-FFF2-40B4-BE49-F238E27FC236}">
                <a16:creationId xmlns="" xmlns:a16="http://schemas.microsoft.com/office/drawing/2014/main" id="{6F0AFE96-A496-089B-39C5-1A8DEBA9FFC6}"/>
              </a:ext>
            </a:extLst>
          </p:cNvPr>
          <p:cNvCxnSpPr/>
          <p:nvPr/>
        </p:nvCxnSpPr>
        <p:spPr>
          <a:xfrm flipH="1">
            <a:off x="6397902" y="4834412"/>
            <a:ext cx="61007"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2" name="Straight Connector 231">
            <a:extLst>
              <a:ext uri="{FF2B5EF4-FFF2-40B4-BE49-F238E27FC236}">
                <a16:creationId xmlns="" xmlns:a16="http://schemas.microsoft.com/office/drawing/2014/main" id="{D453B53D-B244-8723-CED0-67F2B9498995}"/>
              </a:ext>
            </a:extLst>
          </p:cNvPr>
          <p:cNvCxnSpPr>
            <a:cxnSpLocks/>
          </p:cNvCxnSpPr>
          <p:nvPr/>
        </p:nvCxnSpPr>
        <p:spPr>
          <a:xfrm flipH="1">
            <a:off x="6397902" y="3973496"/>
            <a:ext cx="61007"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 xmlns:a16="http://schemas.microsoft.com/office/drawing/2014/main" id="{663846EF-2CEF-E8E1-8396-BFDE51761AB0}"/>
              </a:ext>
            </a:extLst>
          </p:cNvPr>
          <p:cNvCxnSpPr>
            <a:cxnSpLocks/>
          </p:cNvCxnSpPr>
          <p:nvPr/>
        </p:nvCxnSpPr>
        <p:spPr>
          <a:xfrm flipH="1">
            <a:off x="6395793" y="5121383"/>
            <a:ext cx="61007"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sp>
        <p:nvSpPr>
          <p:cNvPr id="234" name="TextBox 233">
            <a:extLst>
              <a:ext uri="{FF2B5EF4-FFF2-40B4-BE49-F238E27FC236}">
                <a16:creationId xmlns="" xmlns:a16="http://schemas.microsoft.com/office/drawing/2014/main" id="{DB0B45B3-F86E-7255-E3B5-319887FFC0BB}"/>
              </a:ext>
            </a:extLst>
          </p:cNvPr>
          <p:cNvSpPr txBox="1"/>
          <p:nvPr/>
        </p:nvSpPr>
        <p:spPr>
          <a:xfrm>
            <a:off x="6051461" y="2455853"/>
            <a:ext cx="297745" cy="143565"/>
          </a:xfrm>
          <a:prstGeom prst="rect">
            <a:avLst/>
          </a:prstGeom>
          <a:noFill/>
        </p:spPr>
        <p:txBody>
          <a:bodyPr wrap="square" lIns="0" tIns="0" rIns="0" bIns="0" rtlCol="0">
            <a:spAutoFit/>
          </a:bodyPr>
          <a:lstStyle/>
          <a:p>
            <a:pPr algn="r" defTabSz="1219170">
              <a:buClr>
                <a:srgbClr val="000000"/>
              </a:buClr>
              <a:defRPr/>
            </a:pPr>
            <a:r>
              <a:rPr lang="en-GB" sz="933" kern="0" dirty="0">
                <a:latin typeface="Arial Narrow" panose="020B0606020202030204" pitchFamily="34" charset="0"/>
                <a:cs typeface="Arial"/>
                <a:sym typeface="Arial"/>
              </a:rPr>
              <a:t>0.9</a:t>
            </a:r>
          </a:p>
        </p:txBody>
      </p:sp>
      <p:sp>
        <p:nvSpPr>
          <p:cNvPr id="235" name="TextBox 234">
            <a:extLst>
              <a:ext uri="{FF2B5EF4-FFF2-40B4-BE49-F238E27FC236}">
                <a16:creationId xmlns="" xmlns:a16="http://schemas.microsoft.com/office/drawing/2014/main" id="{F167662F-D97A-70DF-6EFA-C1D46F3FE9B3}"/>
              </a:ext>
            </a:extLst>
          </p:cNvPr>
          <p:cNvSpPr txBox="1"/>
          <p:nvPr/>
        </p:nvSpPr>
        <p:spPr>
          <a:xfrm>
            <a:off x="6051461" y="2742115"/>
            <a:ext cx="297745" cy="143565"/>
          </a:xfrm>
          <a:prstGeom prst="rect">
            <a:avLst/>
          </a:prstGeom>
          <a:noFill/>
        </p:spPr>
        <p:txBody>
          <a:bodyPr wrap="square" lIns="0" tIns="0" rIns="0" bIns="0" rtlCol="0">
            <a:spAutoFit/>
          </a:bodyPr>
          <a:lstStyle/>
          <a:p>
            <a:pPr algn="r" defTabSz="1219170">
              <a:buClr>
                <a:srgbClr val="000000"/>
              </a:buClr>
              <a:defRPr/>
            </a:pPr>
            <a:r>
              <a:rPr lang="en-GB" sz="933" kern="0" dirty="0">
                <a:latin typeface="Arial Narrow" panose="020B0606020202030204" pitchFamily="34" charset="0"/>
                <a:cs typeface="Arial"/>
                <a:sym typeface="Arial"/>
              </a:rPr>
              <a:t>0.8</a:t>
            </a:r>
          </a:p>
        </p:txBody>
      </p:sp>
      <p:sp>
        <p:nvSpPr>
          <p:cNvPr id="236" name="TextBox 235">
            <a:extLst>
              <a:ext uri="{FF2B5EF4-FFF2-40B4-BE49-F238E27FC236}">
                <a16:creationId xmlns="" xmlns:a16="http://schemas.microsoft.com/office/drawing/2014/main" id="{1FE80397-4C4E-DE95-CA3F-AB13FD237682}"/>
              </a:ext>
            </a:extLst>
          </p:cNvPr>
          <p:cNvSpPr txBox="1"/>
          <p:nvPr/>
        </p:nvSpPr>
        <p:spPr>
          <a:xfrm>
            <a:off x="6051461" y="3028378"/>
            <a:ext cx="297745" cy="143565"/>
          </a:xfrm>
          <a:prstGeom prst="rect">
            <a:avLst/>
          </a:prstGeom>
          <a:noFill/>
        </p:spPr>
        <p:txBody>
          <a:bodyPr wrap="square" lIns="0" tIns="0" rIns="0" bIns="0" rtlCol="0">
            <a:spAutoFit/>
          </a:bodyPr>
          <a:lstStyle/>
          <a:p>
            <a:pPr algn="r" defTabSz="1219170">
              <a:buClr>
                <a:srgbClr val="000000"/>
              </a:buClr>
              <a:defRPr/>
            </a:pPr>
            <a:r>
              <a:rPr lang="en-GB" sz="933" kern="0" dirty="0">
                <a:latin typeface="Arial Narrow" panose="020B0606020202030204" pitchFamily="34" charset="0"/>
                <a:cs typeface="Arial"/>
                <a:sym typeface="Arial"/>
              </a:rPr>
              <a:t>0.7</a:t>
            </a:r>
          </a:p>
        </p:txBody>
      </p:sp>
      <p:sp>
        <p:nvSpPr>
          <p:cNvPr id="237" name="TextBox 236">
            <a:extLst>
              <a:ext uri="{FF2B5EF4-FFF2-40B4-BE49-F238E27FC236}">
                <a16:creationId xmlns="" xmlns:a16="http://schemas.microsoft.com/office/drawing/2014/main" id="{AD0200A9-3E50-6856-B926-969EFA038C55}"/>
              </a:ext>
            </a:extLst>
          </p:cNvPr>
          <p:cNvSpPr txBox="1"/>
          <p:nvPr/>
        </p:nvSpPr>
        <p:spPr>
          <a:xfrm>
            <a:off x="6051461" y="3314640"/>
            <a:ext cx="297745" cy="143565"/>
          </a:xfrm>
          <a:prstGeom prst="rect">
            <a:avLst/>
          </a:prstGeom>
          <a:noFill/>
        </p:spPr>
        <p:txBody>
          <a:bodyPr wrap="square" lIns="0" tIns="0" rIns="0" bIns="0" rtlCol="0">
            <a:spAutoFit/>
          </a:bodyPr>
          <a:lstStyle/>
          <a:p>
            <a:pPr algn="r" defTabSz="1219170">
              <a:buClr>
                <a:srgbClr val="000000"/>
              </a:buClr>
              <a:defRPr/>
            </a:pPr>
            <a:r>
              <a:rPr lang="en-GB" sz="933" kern="0" dirty="0">
                <a:latin typeface="Arial Narrow" panose="020B0606020202030204" pitchFamily="34" charset="0"/>
                <a:cs typeface="Arial"/>
                <a:sym typeface="Arial"/>
              </a:rPr>
              <a:t>0.6</a:t>
            </a:r>
          </a:p>
        </p:txBody>
      </p:sp>
      <p:sp>
        <p:nvSpPr>
          <p:cNvPr id="238" name="TextBox 237">
            <a:extLst>
              <a:ext uri="{FF2B5EF4-FFF2-40B4-BE49-F238E27FC236}">
                <a16:creationId xmlns="" xmlns:a16="http://schemas.microsoft.com/office/drawing/2014/main" id="{3C06CCFF-6FBF-4817-446F-74F3C79F7922}"/>
              </a:ext>
            </a:extLst>
          </p:cNvPr>
          <p:cNvSpPr txBox="1"/>
          <p:nvPr/>
        </p:nvSpPr>
        <p:spPr>
          <a:xfrm>
            <a:off x="6051461" y="3600903"/>
            <a:ext cx="297745" cy="143565"/>
          </a:xfrm>
          <a:prstGeom prst="rect">
            <a:avLst/>
          </a:prstGeom>
          <a:noFill/>
        </p:spPr>
        <p:txBody>
          <a:bodyPr wrap="square" lIns="0" tIns="0" rIns="0" bIns="0" rtlCol="0">
            <a:spAutoFit/>
          </a:bodyPr>
          <a:lstStyle/>
          <a:p>
            <a:pPr algn="r" defTabSz="1219170">
              <a:buClr>
                <a:srgbClr val="000000"/>
              </a:buClr>
              <a:defRPr/>
            </a:pPr>
            <a:r>
              <a:rPr lang="en-GB" sz="933" kern="0" dirty="0">
                <a:latin typeface="Arial Narrow" panose="020B0606020202030204" pitchFamily="34" charset="0"/>
                <a:cs typeface="Arial"/>
                <a:sym typeface="Arial"/>
              </a:rPr>
              <a:t>0.5</a:t>
            </a:r>
          </a:p>
        </p:txBody>
      </p:sp>
      <p:sp>
        <p:nvSpPr>
          <p:cNvPr id="239" name="TextBox 238">
            <a:extLst>
              <a:ext uri="{FF2B5EF4-FFF2-40B4-BE49-F238E27FC236}">
                <a16:creationId xmlns="" xmlns:a16="http://schemas.microsoft.com/office/drawing/2014/main" id="{036071EE-5259-2558-8F30-5047564161C6}"/>
              </a:ext>
            </a:extLst>
          </p:cNvPr>
          <p:cNvSpPr txBox="1"/>
          <p:nvPr/>
        </p:nvSpPr>
        <p:spPr>
          <a:xfrm>
            <a:off x="6051461" y="3887166"/>
            <a:ext cx="297745" cy="143565"/>
          </a:xfrm>
          <a:prstGeom prst="rect">
            <a:avLst/>
          </a:prstGeom>
          <a:noFill/>
        </p:spPr>
        <p:txBody>
          <a:bodyPr wrap="square" lIns="0" tIns="0" rIns="0" bIns="0" rtlCol="0">
            <a:spAutoFit/>
          </a:bodyPr>
          <a:lstStyle/>
          <a:p>
            <a:pPr algn="r" defTabSz="1219170">
              <a:buClr>
                <a:srgbClr val="000000"/>
              </a:buClr>
              <a:defRPr/>
            </a:pPr>
            <a:r>
              <a:rPr lang="en-GB" sz="933" kern="0" dirty="0">
                <a:latin typeface="Arial Narrow" panose="020B0606020202030204" pitchFamily="34" charset="0"/>
                <a:cs typeface="Arial"/>
                <a:sym typeface="Arial"/>
              </a:rPr>
              <a:t>0.4</a:t>
            </a:r>
          </a:p>
        </p:txBody>
      </p:sp>
      <p:sp>
        <p:nvSpPr>
          <p:cNvPr id="240" name="TextBox 239">
            <a:extLst>
              <a:ext uri="{FF2B5EF4-FFF2-40B4-BE49-F238E27FC236}">
                <a16:creationId xmlns="" xmlns:a16="http://schemas.microsoft.com/office/drawing/2014/main" id="{30D732B0-1464-E4E9-12C8-3462ABDE33C6}"/>
              </a:ext>
            </a:extLst>
          </p:cNvPr>
          <p:cNvSpPr txBox="1"/>
          <p:nvPr/>
        </p:nvSpPr>
        <p:spPr>
          <a:xfrm>
            <a:off x="6051461" y="4173428"/>
            <a:ext cx="297745" cy="143565"/>
          </a:xfrm>
          <a:prstGeom prst="rect">
            <a:avLst/>
          </a:prstGeom>
          <a:noFill/>
        </p:spPr>
        <p:txBody>
          <a:bodyPr wrap="square" lIns="0" tIns="0" rIns="0" bIns="0" rtlCol="0">
            <a:spAutoFit/>
          </a:bodyPr>
          <a:lstStyle/>
          <a:p>
            <a:pPr algn="r" defTabSz="1219170">
              <a:buClr>
                <a:srgbClr val="000000"/>
              </a:buClr>
              <a:defRPr/>
            </a:pPr>
            <a:r>
              <a:rPr lang="en-GB" sz="933" kern="0" dirty="0">
                <a:latin typeface="Arial Narrow" panose="020B0606020202030204" pitchFamily="34" charset="0"/>
                <a:cs typeface="Arial"/>
                <a:sym typeface="Arial"/>
              </a:rPr>
              <a:t>0.3</a:t>
            </a:r>
          </a:p>
        </p:txBody>
      </p:sp>
      <p:sp>
        <p:nvSpPr>
          <p:cNvPr id="241" name="TextBox 240">
            <a:extLst>
              <a:ext uri="{FF2B5EF4-FFF2-40B4-BE49-F238E27FC236}">
                <a16:creationId xmlns="" xmlns:a16="http://schemas.microsoft.com/office/drawing/2014/main" id="{A2D3AFD7-4602-20ED-432E-BF155278D025}"/>
              </a:ext>
            </a:extLst>
          </p:cNvPr>
          <p:cNvSpPr txBox="1"/>
          <p:nvPr/>
        </p:nvSpPr>
        <p:spPr>
          <a:xfrm>
            <a:off x="6051461" y="4459691"/>
            <a:ext cx="297745" cy="143565"/>
          </a:xfrm>
          <a:prstGeom prst="rect">
            <a:avLst/>
          </a:prstGeom>
          <a:noFill/>
        </p:spPr>
        <p:txBody>
          <a:bodyPr wrap="square" lIns="0" tIns="0" rIns="0" bIns="0" rtlCol="0">
            <a:spAutoFit/>
          </a:bodyPr>
          <a:lstStyle/>
          <a:p>
            <a:pPr algn="r" defTabSz="1219170">
              <a:buClr>
                <a:srgbClr val="000000"/>
              </a:buClr>
              <a:defRPr/>
            </a:pPr>
            <a:r>
              <a:rPr lang="en-GB" sz="933" kern="0" dirty="0">
                <a:latin typeface="Arial Narrow" panose="020B0606020202030204" pitchFamily="34" charset="0"/>
                <a:cs typeface="Arial"/>
                <a:sym typeface="Arial"/>
              </a:rPr>
              <a:t>0.2</a:t>
            </a:r>
          </a:p>
        </p:txBody>
      </p:sp>
      <p:sp>
        <p:nvSpPr>
          <p:cNvPr id="242" name="TextBox 241">
            <a:extLst>
              <a:ext uri="{FF2B5EF4-FFF2-40B4-BE49-F238E27FC236}">
                <a16:creationId xmlns="" xmlns:a16="http://schemas.microsoft.com/office/drawing/2014/main" id="{5E7886E8-1577-EE3F-A787-F95AA4A5758A}"/>
              </a:ext>
            </a:extLst>
          </p:cNvPr>
          <p:cNvSpPr txBox="1"/>
          <p:nvPr/>
        </p:nvSpPr>
        <p:spPr>
          <a:xfrm>
            <a:off x="6051461" y="4745953"/>
            <a:ext cx="297745" cy="143565"/>
          </a:xfrm>
          <a:prstGeom prst="rect">
            <a:avLst/>
          </a:prstGeom>
          <a:noFill/>
        </p:spPr>
        <p:txBody>
          <a:bodyPr wrap="square" lIns="0" tIns="0" rIns="0" bIns="0" rtlCol="0">
            <a:spAutoFit/>
          </a:bodyPr>
          <a:lstStyle/>
          <a:p>
            <a:pPr algn="r" defTabSz="1219170">
              <a:buClr>
                <a:srgbClr val="000000"/>
              </a:buClr>
              <a:defRPr/>
            </a:pPr>
            <a:r>
              <a:rPr lang="en-GB" sz="933" kern="0" dirty="0">
                <a:latin typeface="Arial Narrow" panose="020B0606020202030204" pitchFamily="34" charset="0"/>
                <a:cs typeface="Arial"/>
                <a:sym typeface="Arial"/>
              </a:rPr>
              <a:t>0.1</a:t>
            </a:r>
          </a:p>
        </p:txBody>
      </p:sp>
      <p:cxnSp>
        <p:nvCxnSpPr>
          <p:cNvPr id="151" name="Straight Connector 150">
            <a:extLst>
              <a:ext uri="{FF2B5EF4-FFF2-40B4-BE49-F238E27FC236}">
                <a16:creationId xmlns="" xmlns:a16="http://schemas.microsoft.com/office/drawing/2014/main" id="{4DD3D09D-D4C3-54A1-71EF-2DAA875EE9C0}"/>
              </a:ext>
            </a:extLst>
          </p:cNvPr>
          <p:cNvCxnSpPr>
            <a:cxnSpLocks/>
          </p:cNvCxnSpPr>
          <p:nvPr/>
        </p:nvCxnSpPr>
        <p:spPr>
          <a:xfrm rot="5400000" flipH="1">
            <a:off x="6435380" y="5148159"/>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 xmlns:a16="http://schemas.microsoft.com/office/drawing/2014/main" id="{6375DF7E-D5D2-E735-449C-644CAF0FEDAC}"/>
              </a:ext>
            </a:extLst>
          </p:cNvPr>
          <p:cNvCxnSpPr>
            <a:cxnSpLocks/>
          </p:cNvCxnSpPr>
          <p:nvPr/>
        </p:nvCxnSpPr>
        <p:spPr>
          <a:xfrm rot="5400000" flipH="1">
            <a:off x="8818609" y="5148159"/>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 xmlns:a16="http://schemas.microsoft.com/office/drawing/2014/main" id="{847F1A54-1B42-0556-A2F8-40C1E976C392}"/>
              </a:ext>
            </a:extLst>
          </p:cNvPr>
          <p:cNvCxnSpPr>
            <a:cxnSpLocks/>
          </p:cNvCxnSpPr>
          <p:nvPr/>
        </p:nvCxnSpPr>
        <p:spPr>
          <a:xfrm rot="5400000" flipH="1">
            <a:off x="11201839" y="5148159"/>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sp>
        <p:nvSpPr>
          <p:cNvPr id="154" name="TextBox 153">
            <a:extLst>
              <a:ext uri="{FF2B5EF4-FFF2-40B4-BE49-F238E27FC236}">
                <a16:creationId xmlns="" xmlns:a16="http://schemas.microsoft.com/office/drawing/2014/main" id="{5FC068D7-A943-CB14-14B5-A49B4DB1A8EA}"/>
              </a:ext>
            </a:extLst>
          </p:cNvPr>
          <p:cNvSpPr txBox="1"/>
          <p:nvPr/>
        </p:nvSpPr>
        <p:spPr>
          <a:xfrm>
            <a:off x="7729155" y="5394778"/>
            <a:ext cx="2757565" cy="184666"/>
          </a:xfrm>
          <a:prstGeom prst="rect">
            <a:avLst/>
          </a:prstGeom>
          <a:noFill/>
        </p:spPr>
        <p:txBody>
          <a:bodyPr wrap="square" lIns="0" tIns="0" rIns="0" bIns="0" rtlCol="0">
            <a:spAutoFit/>
          </a:bodyPr>
          <a:lstStyle/>
          <a:p>
            <a:pPr algn="ctr" defTabSz="1219170">
              <a:buClr>
                <a:srgbClr val="000000"/>
              </a:buClr>
              <a:defRPr/>
            </a:pPr>
            <a:r>
              <a:rPr lang="en-GB" sz="1200" b="1" kern="0" dirty="0">
                <a:solidFill>
                  <a:srgbClr val="32502D">
                    <a:lumMod val="75000"/>
                  </a:srgbClr>
                </a:solidFill>
                <a:latin typeface="Arial Narrow" panose="020B0606020202030204" pitchFamily="34" charset="0"/>
                <a:cs typeface="Arial"/>
                <a:sym typeface="Arial"/>
              </a:rPr>
              <a:t>Time from randomisation (months)</a:t>
            </a:r>
          </a:p>
        </p:txBody>
      </p:sp>
      <p:sp>
        <p:nvSpPr>
          <p:cNvPr id="155" name="TextBox 154">
            <a:extLst>
              <a:ext uri="{FF2B5EF4-FFF2-40B4-BE49-F238E27FC236}">
                <a16:creationId xmlns="" xmlns:a16="http://schemas.microsoft.com/office/drawing/2014/main" id="{DE356C3F-DD4F-1000-1046-6C93B6289787}"/>
              </a:ext>
            </a:extLst>
          </p:cNvPr>
          <p:cNvSpPr txBox="1"/>
          <p:nvPr/>
        </p:nvSpPr>
        <p:spPr>
          <a:xfrm>
            <a:off x="6278693" y="5215802"/>
            <a:ext cx="366193" cy="143565"/>
          </a:xfrm>
          <a:prstGeom prst="rect">
            <a:avLst/>
          </a:prstGeom>
          <a:noFill/>
        </p:spPr>
        <p:txBody>
          <a:bodyPr wrap="square" lIns="0" tIns="0" rIns="0" bIns="0" rtlCol="0">
            <a:spAutoFit/>
          </a:bodyPr>
          <a:lstStyle/>
          <a:p>
            <a:pPr algn="ctr" defTabSz="1219170">
              <a:buClr>
                <a:srgbClr val="000000"/>
              </a:buClr>
              <a:defRPr/>
            </a:pPr>
            <a:r>
              <a:rPr lang="en-GB" sz="933" kern="0" dirty="0">
                <a:latin typeface="Arial Narrow" panose="020B0606020202030204" pitchFamily="34" charset="0"/>
                <a:cs typeface="Arial"/>
                <a:sym typeface="Arial"/>
              </a:rPr>
              <a:t>0</a:t>
            </a:r>
          </a:p>
        </p:txBody>
      </p:sp>
      <p:sp>
        <p:nvSpPr>
          <p:cNvPr id="156" name="TextBox 155">
            <a:extLst>
              <a:ext uri="{FF2B5EF4-FFF2-40B4-BE49-F238E27FC236}">
                <a16:creationId xmlns="" xmlns:a16="http://schemas.microsoft.com/office/drawing/2014/main" id="{503EFB47-783E-F84C-EEFF-5F66BFC6FE7E}"/>
              </a:ext>
            </a:extLst>
          </p:cNvPr>
          <p:cNvSpPr txBox="1"/>
          <p:nvPr/>
        </p:nvSpPr>
        <p:spPr>
          <a:xfrm>
            <a:off x="6282445" y="5731842"/>
            <a:ext cx="366283" cy="246221"/>
          </a:xfrm>
          <a:prstGeom prst="rect">
            <a:avLst/>
          </a:prstGeom>
          <a:noFill/>
        </p:spPr>
        <p:txBody>
          <a:bodyPr wrap="square" lIns="0" tIns="0" rIns="0" bIns="0" rtlCol="0">
            <a:spAutoFit/>
          </a:bodyPr>
          <a:lstStyle/>
          <a:p>
            <a:pPr algn="ctr" defTabSz="1219170">
              <a:buClr>
                <a:srgbClr val="000000"/>
              </a:buClr>
              <a:defRPr/>
            </a:pPr>
            <a:r>
              <a:rPr lang="en-GB" sz="800" kern="0" spc="-67" dirty="0">
                <a:latin typeface="Arial Narrow" panose="020B0606020202030204" pitchFamily="34" charset="0"/>
                <a:cs typeface="Arial"/>
                <a:sym typeface="Arial"/>
              </a:rPr>
              <a:t>399</a:t>
            </a:r>
          </a:p>
          <a:p>
            <a:pPr algn="ctr" defTabSz="1219170">
              <a:buClr>
                <a:srgbClr val="000000"/>
              </a:buClr>
              <a:defRPr/>
            </a:pPr>
            <a:r>
              <a:rPr lang="en-GB" sz="800" kern="0" spc="-67" dirty="0">
                <a:latin typeface="Arial Narrow" panose="020B0606020202030204" pitchFamily="34" charset="0"/>
                <a:cs typeface="Arial"/>
                <a:sym typeface="Arial"/>
              </a:rPr>
              <a:t>397</a:t>
            </a:r>
          </a:p>
        </p:txBody>
      </p:sp>
      <p:cxnSp>
        <p:nvCxnSpPr>
          <p:cNvPr id="157" name="Straight Connector 156">
            <a:extLst>
              <a:ext uri="{FF2B5EF4-FFF2-40B4-BE49-F238E27FC236}">
                <a16:creationId xmlns="" xmlns:a16="http://schemas.microsoft.com/office/drawing/2014/main" id="{19A7C27F-4955-884A-510C-3358B5E59A34}"/>
              </a:ext>
            </a:extLst>
          </p:cNvPr>
          <p:cNvCxnSpPr>
            <a:cxnSpLocks/>
          </p:cNvCxnSpPr>
          <p:nvPr/>
        </p:nvCxnSpPr>
        <p:spPr>
          <a:xfrm rot="5400000" flipH="1">
            <a:off x="8580287" y="5148159"/>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 xmlns:a16="http://schemas.microsoft.com/office/drawing/2014/main" id="{AA1BAB53-04E0-DEB6-62FC-EE38F346BD95}"/>
              </a:ext>
            </a:extLst>
          </p:cNvPr>
          <p:cNvCxnSpPr>
            <a:cxnSpLocks/>
          </p:cNvCxnSpPr>
          <p:nvPr/>
        </p:nvCxnSpPr>
        <p:spPr>
          <a:xfrm rot="5400000" flipH="1">
            <a:off x="10963515" y="5148159"/>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 xmlns:a16="http://schemas.microsoft.com/office/drawing/2014/main" id="{5D3E53A4-4DBC-67C1-8C2C-ACC7DFE4F1C8}"/>
              </a:ext>
            </a:extLst>
          </p:cNvPr>
          <p:cNvCxnSpPr>
            <a:cxnSpLocks/>
          </p:cNvCxnSpPr>
          <p:nvPr/>
        </p:nvCxnSpPr>
        <p:spPr>
          <a:xfrm rot="5400000" flipH="1">
            <a:off x="8341964" y="5148159"/>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 xmlns:a16="http://schemas.microsoft.com/office/drawing/2014/main" id="{3FFF59C1-23EA-DB29-F914-7688E175CBEA}"/>
              </a:ext>
            </a:extLst>
          </p:cNvPr>
          <p:cNvCxnSpPr>
            <a:cxnSpLocks/>
          </p:cNvCxnSpPr>
          <p:nvPr/>
        </p:nvCxnSpPr>
        <p:spPr>
          <a:xfrm rot="5400000" flipH="1">
            <a:off x="10725192" y="5148159"/>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 xmlns:a16="http://schemas.microsoft.com/office/drawing/2014/main" id="{BAD29F6B-778E-6699-6D8D-8D4FAA8E373D}"/>
              </a:ext>
            </a:extLst>
          </p:cNvPr>
          <p:cNvCxnSpPr>
            <a:cxnSpLocks/>
          </p:cNvCxnSpPr>
          <p:nvPr/>
        </p:nvCxnSpPr>
        <p:spPr>
          <a:xfrm rot="5400000" flipH="1">
            <a:off x="8103640" y="5148159"/>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 xmlns:a16="http://schemas.microsoft.com/office/drawing/2014/main" id="{F9EEE632-4553-977A-5166-CC8C76382BD1}"/>
              </a:ext>
            </a:extLst>
          </p:cNvPr>
          <p:cNvCxnSpPr>
            <a:cxnSpLocks/>
          </p:cNvCxnSpPr>
          <p:nvPr/>
        </p:nvCxnSpPr>
        <p:spPr>
          <a:xfrm rot="5400000" flipH="1">
            <a:off x="10486869" y="5148159"/>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 xmlns:a16="http://schemas.microsoft.com/office/drawing/2014/main" id="{1FCBC673-BF33-2FEB-5830-99B53F9D92C1}"/>
              </a:ext>
            </a:extLst>
          </p:cNvPr>
          <p:cNvCxnSpPr>
            <a:cxnSpLocks/>
          </p:cNvCxnSpPr>
          <p:nvPr/>
        </p:nvCxnSpPr>
        <p:spPr>
          <a:xfrm rot="5400000" flipH="1">
            <a:off x="7865317" y="5148159"/>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 xmlns:a16="http://schemas.microsoft.com/office/drawing/2014/main" id="{1CF1DA0D-330D-BAB8-EF44-B93A391B9EA4}"/>
              </a:ext>
            </a:extLst>
          </p:cNvPr>
          <p:cNvCxnSpPr>
            <a:cxnSpLocks/>
          </p:cNvCxnSpPr>
          <p:nvPr/>
        </p:nvCxnSpPr>
        <p:spPr>
          <a:xfrm rot="5400000" flipH="1">
            <a:off x="10248547" y="5148159"/>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 xmlns:a16="http://schemas.microsoft.com/office/drawing/2014/main" id="{F04072BD-F530-8B3E-BE03-E1D9F975FB1C}"/>
              </a:ext>
            </a:extLst>
          </p:cNvPr>
          <p:cNvCxnSpPr>
            <a:cxnSpLocks/>
          </p:cNvCxnSpPr>
          <p:nvPr/>
        </p:nvCxnSpPr>
        <p:spPr>
          <a:xfrm rot="5400000" flipH="1">
            <a:off x="7626995" y="5148159"/>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 xmlns:a16="http://schemas.microsoft.com/office/drawing/2014/main" id="{41FA121B-608E-F495-F546-9BB4879C054B}"/>
              </a:ext>
            </a:extLst>
          </p:cNvPr>
          <p:cNvCxnSpPr>
            <a:cxnSpLocks/>
          </p:cNvCxnSpPr>
          <p:nvPr/>
        </p:nvCxnSpPr>
        <p:spPr>
          <a:xfrm rot="5400000" flipH="1">
            <a:off x="10010224" y="5148159"/>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 xmlns:a16="http://schemas.microsoft.com/office/drawing/2014/main" id="{6B6E40B7-EB6C-3D9C-D1C8-F8AD8EFFAB7C}"/>
              </a:ext>
            </a:extLst>
          </p:cNvPr>
          <p:cNvCxnSpPr>
            <a:cxnSpLocks/>
          </p:cNvCxnSpPr>
          <p:nvPr/>
        </p:nvCxnSpPr>
        <p:spPr>
          <a:xfrm rot="5400000" flipH="1">
            <a:off x="7388672" y="5148159"/>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 xmlns:a16="http://schemas.microsoft.com/office/drawing/2014/main" id="{B565E5F8-DA52-0C5E-BDEF-F6499E94E1C4}"/>
              </a:ext>
            </a:extLst>
          </p:cNvPr>
          <p:cNvCxnSpPr>
            <a:cxnSpLocks/>
          </p:cNvCxnSpPr>
          <p:nvPr/>
        </p:nvCxnSpPr>
        <p:spPr>
          <a:xfrm rot="5400000" flipH="1">
            <a:off x="9771901" y="5148159"/>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 xmlns:a16="http://schemas.microsoft.com/office/drawing/2014/main" id="{B4C2C9AA-9867-4D22-2071-7A039025CFBD}"/>
              </a:ext>
            </a:extLst>
          </p:cNvPr>
          <p:cNvCxnSpPr>
            <a:cxnSpLocks/>
          </p:cNvCxnSpPr>
          <p:nvPr/>
        </p:nvCxnSpPr>
        <p:spPr>
          <a:xfrm rot="5400000" flipH="1">
            <a:off x="7150349" y="5148159"/>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 xmlns:a16="http://schemas.microsoft.com/office/drawing/2014/main" id="{85F2E02B-0971-1BFB-A3EA-72AF4007F655}"/>
              </a:ext>
            </a:extLst>
          </p:cNvPr>
          <p:cNvCxnSpPr>
            <a:cxnSpLocks/>
          </p:cNvCxnSpPr>
          <p:nvPr/>
        </p:nvCxnSpPr>
        <p:spPr>
          <a:xfrm rot="5400000" flipH="1">
            <a:off x="9533577" y="5148159"/>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 xmlns:a16="http://schemas.microsoft.com/office/drawing/2014/main" id="{EB4BD995-3E57-BD9D-1A93-ABF41B8B7763}"/>
              </a:ext>
            </a:extLst>
          </p:cNvPr>
          <p:cNvCxnSpPr>
            <a:cxnSpLocks/>
          </p:cNvCxnSpPr>
          <p:nvPr/>
        </p:nvCxnSpPr>
        <p:spPr>
          <a:xfrm rot="5400000" flipH="1">
            <a:off x="6912027" y="5148159"/>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 xmlns:a16="http://schemas.microsoft.com/office/drawing/2014/main" id="{A1D9BC7B-6431-29C6-2627-91B71F2D179A}"/>
              </a:ext>
            </a:extLst>
          </p:cNvPr>
          <p:cNvCxnSpPr>
            <a:cxnSpLocks/>
          </p:cNvCxnSpPr>
          <p:nvPr/>
        </p:nvCxnSpPr>
        <p:spPr>
          <a:xfrm rot="5400000" flipH="1">
            <a:off x="9295255" y="5148159"/>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 xmlns:a16="http://schemas.microsoft.com/office/drawing/2014/main" id="{A26DE71E-D6DB-9CDE-A9CD-28A6D966EA45}"/>
              </a:ext>
            </a:extLst>
          </p:cNvPr>
          <p:cNvCxnSpPr>
            <a:cxnSpLocks/>
          </p:cNvCxnSpPr>
          <p:nvPr/>
        </p:nvCxnSpPr>
        <p:spPr>
          <a:xfrm rot="5400000" flipH="1">
            <a:off x="6673703" y="5148159"/>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 xmlns:a16="http://schemas.microsoft.com/office/drawing/2014/main" id="{D7867892-96CC-AC72-15EF-539E69F66E91}"/>
              </a:ext>
            </a:extLst>
          </p:cNvPr>
          <p:cNvCxnSpPr>
            <a:cxnSpLocks/>
          </p:cNvCxnSpPr>
          <p:nvPr/>
        </p:nvCxnSpPr>
        <p:spPr>
          <a:xfrm rot="5400000" flipH="1">
            <a:off x="9056932" y="5148159"/>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sp>
        <p:nvSpPr>
          <p:cNvPr id="175" name="TextBox 174">
            <a:extLst>
              <a:ext uri="{FF2B5EF4-FFF2-40B4-BE49-F238E27FC236}">
                <a16:creationId xmlns="" xmlns:a16="http://schemas.microsoft.com/office/drawing/2014/main" id="{AEBF65E6-82C7-A913-C087-4D2443426513}"/>
              </a:ext>
            </a:extLst>
          </p:cNvPr>
          <p:cNvSpPr txBox="1"/>
          <p:nvPr/>
        </p:nvSpPr>
        <p:spPr>
          <a:xfrm>
            <a:off x="6517064" y="5215802"/>
            <a:ext cx="366193" cy="143565"/>
          </a:xfrm>
          <a:prstGeom prst="rect">
            <a:avLst/>
          </a:prstGeom>
          <a:noFill/>
        </p:spPr>
        <p:txBody>
          <a:bodyPr wrap="square" lIns="0" tIns="0" rIns="0" bIns="0" rtlCol="0">
            <a:spAutoFit/>
          </a:bodyPr>
          <a:lstStyle/>
          <a:p>
            <a:pPr algn="ctr" defTabSz="1219170">
              <a:buClr>
                <a:srgbClr val="000000"/>
              </a:buClr>
              <a:defRPr/>
            </a:pPr>
            <a:r>
              <a:rPr lang="en-GB" sz="933" kern="0" dirty="0">
                <a:latin typeface="Arial Narrow" panose="020B0606020202030204" pitchFamily="34" charset="0"/>
                <a:cs typeface="Arial"/>
                <a:sym typeface="Arial"/>
              </a:rPr>
              <a:t>2</a:t>
            </a:r>
          </a:p>
        </p:txBody>
      </p:sp>
      <p:sp>
        <p:nvSpPr>
          <p:cNvPr id="176" name="TextBox 175">
            <a:extLst>
              <a:ext uri="{FF2B5EF4-FFF2-40B4-BE49-F238E27FC236}">
                <a16:creationId xmlns="" xmlns:a16="http://schemas.microsoft.com/office/drawing/2014/main" id="{D69A0A83-012F-6976-51EB-9D9778C04FE2}"/>
              </a:ext>
            </a:extLst>
          </p:cNvPr>
          <p:cNvSpPr txBox="1"/>
          <p:nvPr/>
        </p:nvSpPr>
        <p:spPr>
          <a:xfrm>
            <a:off x="6520459" y="5731842"/>
            <a:ext cx="366283" cy="246221"/>
          </a:xfrm>
          <a:prstGeom prst="rect">
            <a:avLst/>
          </a:prstGeom>
          <a:noFill/>
        </p:spPr>
        <p:txBody>
          <a:bodyPr wrap="square" lIns="0" tIns="0" rIns="0" bIns="0" rtlCol="0">
            <a:spAutoFit/>
          </a:bodyPr>
          <a:lstStyle/>
          <a:p>
            <a:pPr algn="ctr" defTabSz="1219170">
              <a:buClr>
                <a:srgbClr val="000000"/>
              </a:buClr>
              <a:defRPr/>
            </a:pPr>
            <a:r>
              <a:rPr lang="en-GB" sz="800" kern="0" spc="-67" dirty="0">
                <a:latin typeface="Arial Narrow" panose="020B0606020202030204" pitchFamily="34" charset="0"/>
                <a:cs typeface="Arial"/>
                <a:sym typeface="Arial"/>
              </a:rPr>
              <a:t>398</a:t>
            </a:r>
          </a:p>
          <a:p>
            <a:pPr algn="ctr" defTabSz="1219170">
              <a:buClr>
                <a:srgbClr val="000000"/>
              </a:buClr>
              <a:defRPr/>
            </a:pPr>
            <a:r>
              <a:rPr lang="en-GB" sz="800" kern="0" spc="-67" dirty="0">
                <a:latin typeface="Arial Narrow" panose="020B0606020202030204" pitchFamily="34" charset="0"/>
                <a:cs typeface="Arial"/>
                <a:sym typeface="Arial"/>
              </a:rPr>
              <a:t>395</a:t>
            </a:r>
          </a:p>
        </p:txBody>
      </p:sp>
      <p:sp>
        <p:nvSpPr>
          <p:cNvPr id="177" name="TextBox 176">
            <a:extLst>
              <a:ext uri="{FF2B5EF4-FFF2-40B4-BE49-F238E27FC236}">
                <a16:creationId xmlns="" xmlns:a16="http://schemas.microsoft.com/office/drawing/2014/main" id="{AD3FD495-6919-7CAA-0DDD-C0ECC4644B52}"/>
              </a:ext>
            </a:extLst>
          </p:cNvPr>
          <p:cNvSpPr txBox="1"/>
          <p:nvPr/>
        </p:nvSpPr>
        <p:spPr>
          <a:xfrm>
            <a:off x="6755433" y="5215802"/>
            <a:ext cx="366193" cy="143565"/>
          </a:xfrm>
          <a:prstGeom prst="rect">
            <a:avLst/>
          </a:prstGeom>
          <a:noFill/>
        </p:spPr>
        <p:txBody>
          <a:bodyPr wrap="square" lIns="0" tIns="0" rIns="0" bIns="0" rtlCol="0">
            <a:spAutoFit/>
          </a:bodyPr>
          <a:lstStyle/>
          <a:p>
            <a:pPr algn="ctr" defTabSz="1219170">
              <a:buClr>
                <a:srgbClr val="000000"/>
              </a:buClr>
              <a:defRPr/>
            </a:pPr>
            <a:r>
              <a:rPr lang="en-GB" sz="933" kern="0" dirty="0">
                <a:latin typeface="Arial Narrow" panose="020B0606020202030204" pitchFamily="34" charset="0"/>
                <a:cs typeface="Arial"/>
                <a:sym typeface="Arial"/>
              </a:rPr>
              <a:t>4</a:t>
            </a:r>
          </a:p>
        </p:txBody>
      </p:sp>
      <p:sp>
        <p:nvSpPr>
          <p:cNvPr id="178" name="TextBox 177">
            <a:extLst>
              <a:ext uri="{FF2B5EF4-FFF2-40B4-BE49-F238E27FC236}">
                <a16:creationId xmlns="" xmlns:a16="http://schemas.microsoft.com/office/drawing/2014/main" id="{9EE7BB48-D313-6E6E-388C-CB99477A1832}"/>
              </a:ext>
            </a:extLst>
          </p:cNvPr>
          <p:cNvSpPr txBox="1"/>
          <p:nvPr/>
        </p:nvSpPr>
        <p:spPr>
          <a:xfrm>
            <a:off x="6758472" y="5731842"/>
            <a:ext cx="366283" cy="246221"/>
          </a:xfrm>
          <a:prstGeom prst="rect">
            <a:avLst/>
          </a:prstGeom>
          <a:noFill/>
        </p:spPr>
        <p:txBody>
          <a:bodyPr wrap="square" lIns="0" tIns="0" rIns="0" bIns="0" rtlCol="0">
            <a:spAutoFit/>
          </a:bodyPr>
          <a:lstStyle/>
          <a:p>
            <a:pPr algn="ctr" defTabSz="1219170">
              <a:buClr>
                <a:srgbClr val="000000"/>
              </a:buClr>
              <a:defRPr/>
            </a:pPr>
            <a:r>
              <a:rPr lang="en-GB" sz="800" kern="0" spc="-67" dirty="0">
                <a:latin typeface="Arial Narrow" panose="020B0606020202030204" pitchFamily="34" charset="0"/>
                <a:cs typeface="Arial"/>
                <a:sym typeface="Arial"/>
              </a:rPr>
              <a:t>391</a:t>
            </a:r>
          </a:p>
          <a:p>
            <a:pPr algn="ctr" defTabSz="1219170">
              <a:buClr>
                <a:srgbClr val="000000"/>
              </a:buClr>
              <a:defRPr/>
            </a:pPr>
            <a:r>
              <a:rPr lang="en-GB" sz="800" kern="0" spc="-67" dirty="0">
                <a:latin typeface="Arial Narrow" panose="020B0606020202030204" pitchFamily="34" charset="0"/>
                <a:cs typeface="Arial"/>
                <a:sym typeface="Arial"/>
              </a:rPr>
              <a:t>388</a:t>
            </a:r>
          </a:p>
        </p:txBody>
      </p:sp>
      <p:sp>
        <p:nvSpPr>
          <p:cNvPr id="179" name="TextBox 178">
            <a:extLst>
              <a:ext uri="{FF2B5EF4-FFF2-40B4-BE49-F238E27FC236}">
                <a16:creationId xmlns="" xmlns:a16="http://schemas.microsoft.com/office/drawing/2014/main" id="{D77B176B-24D6-B860-097D-0A6EF114CF43}"/>
              </a:ext>
            </a:extLst>
          </p:cNvPr>
          <p:cNvSpPr txBox="1"/>
          <p:nvPr/>
        </p:nvSpPr>
        <p:spPr>
          <a:xfrm>
            <a:off x="6993804" y="5215802"/>
            <a:ext cx="366193" cy="143565"/>
          </a:xfrm>
          <a:prstGeom prst="rect">
            <a:avLst/>
          </a:prstGeom>
          <a:noFill/>
        </p:spPr>
        <p:txBody>
          <a:bodyPr wrap="square" lIns="0" tIns="0" rIns="0" bIns="0" rtlCol="0">
            <a:spAutoFit/>
          </a:bodyPr>
          <a:lstStyle/>
          <a:p>
            <a:pPr algn="ctr" defTabSz="1219170">
              <a:buClr>
                <a:srgbClr val="000000"/>
              </a:buClr>
              <a:defRPr/>
            </a:pPr>
            <a:r>
              <a:rPr lang="en-GB" sz="933" kern="0" dirty="0">
                <a:latin typeface="Arial Narrow" panose="020B0606020202030204" pitchFamily="34" charset="0"/>
                <a:cs typeface="Arial"/>
                <a:sym typeface="Arial"/>
              </a:rPr>
              <a:t>6</a:t>
            </a:r>
          </a:p>
        </p:txBody>
      </p:sp>
      <p:sp>
        <p:nvSpPr>
          <p:cNvPr id="180" name="TextBox 179">
            <a:extLst>
              <a:ext uri="{FF2B5EF4-FFF2-40B4-BE49-F238E27FC236}">
                <a16:creationId xmlns="" xmlns:a16="http://schemas.microsoft.com/office/drawing/2014/main" id="{DFF276F6-0245-FBD0-81A3-3DF19B94B447}"/>
              </a:ext>
            </a:extLst>
          </p:cNvPr>
          <p:cNvSpPr txBox="1"/>
          <p:nvPr/>
        </p:nvSpPr>
        <p:spPr>
          <a:xfrm>
            <a:off x="6996484" y="5731842"/>
            <a:ext cx="366283" cy="246221"/>
          </a:xfrm>
          <a:prstGeom prst="rect">
            <a:avLst/>
          </a:prstGeom>
          <a:noFill/>
        </p:spPr>
        <p:txBody>
          <a:bodyPr wrap="square" lIns="0" tIns="0" rIns="0" bIns="0" rtlCol="0">
            <a:spAutoFit/>
          </a:bodyPr>
          <a:lstStyle/>
          <a:p>
            <a:pPr algn="ctr" defTabSz="1219170">
              <a:buClr>
                <a:srgbClr val="000000"/>
              </a:buClr>
              <a:defRPr/>
            </a:pPr>
            <a:r>
              <a:rPr lang="en-GB" sz="800" kern="0" spc="-67" dirty="0">
                <a:latin typeface="Arial Narrow" panose="020B0606020202030204" pitchFamily="34" charset="0"/>
                <a:cs typeface="Arial"/>
                <a:sym typeface="Arial"/>
              </a:rPr>
              <a:t>385</a:t>
            </a:r>
          </a:p>
          <a:p>
            <a:pPr algn="ctr" defTabSz="1219170">
              <a:buClr>
                <a:srgbClr val="000000"/>
              </a:buClr>
              <a:defRPr/>
            </a:pPr>
            <a:r>
              <a:rPr lang="en-GB" sz="800" kern="0" spc="-67" dirty="0">
                <a:latin typeface="Arial Narrow" panose="020B0606020202030204" pitchFamily="34" charset="0"/>
                <a:cs typeface="Arial"/>
                <a:sym typeface="Arial"/>
              </a:rPr>
              <a:t>383</a:t>
            </a:r>
          </a:p>
        </p:txBody>
      </p:sp>
      <p:sp>
        <p:nvSpPr>
          <p:cNvPr id="181" name="TextBox 180">
            <a:extLst>
              <a:ext uri="{FF2B5EF4-FFF2-40B4-BE49-F238E27FC236}">
                <a16:creationId xmlns="" xmlns:a16="http://schemas.microsoft.com/office/drawing/2014/main" id="{1E5C2DBC-0EDB-6678-18F0-3F1306294450}"/>
              </a:ext>
            </a:extLst>
          </p:cNvPr>
          <p:cNvSpPr txBox="1"/>
          <p:nvPr/>
        </p:nvSpPr>
        <p:spPr>
          <a:xfrm>
            <a:off x="7232173" y="5215802"/>
            <a:ext cx="366193" cy="143565"/>
          </a:xfrm>
          <a:prstGeom prst="rect">
            <a:avLst/>
          </a:prstGeom>
          <a:noFill/>
        </p:spPr>
        <p:txBody>
          <a:bodyPr wrap="square" lIns="0" tIns="0" rIns="0" bIns="0" rtlCol="0">
            <a:spAutoFit/>
          </a:bodyPr>
          <a:lstStyle/>
          <a:p>
            <a:pPr algn="ctr" defTabSz="1219170">
              <a:buClr>
                <a:srgbClr val="000000"/>
              </a:buClr>
              <a:defRPr/>
            </a:pPr>
            <a:r>
              <a:rPr lang="en-GB" sz="933" kern="0" dirty="0">
                <a:latin typeface="Arial Narrow" panose="020B0606020202030204" pitchFamily="34" charset="0"/>
                <a:cs typeface="Arial"/>
                <a:sym typeface="Arial"/>
              </a:rPr>
              <a:t>8</a:t>
            </a:r>
          </a:p>
        </p:txBody>
      </p:sp>
      <p:sp>
        <p:nvSpPr>
          <p:cNvPr id="182" name="TextBox 181">
            <a:extLst>
              <a:ext uri="{FF2B5EF4-FFF2-40B4-BE49-F238E27FC236}">
                <a16:creationId xmlns="" xmlns:a16="http://schemas.microsoft.com/office/drawing/2014/main" id="{B536510B-F04D-0514-D1F1-86F0C06561B9}"/>
              </a:ext>
            </a:extLst>
          </p:cNvPr>
          <p:cNvSpPr txBox="1"/>
          <p:nvPr/>
        </p:nvSpPr>
        <p:spPr>
          <a:xfrm>
            <a:off x="7234497" y="5731842"/>
            <a:ext cx="366283" cy="246221"/>
          </a:xfrm>
          <a:prstGeom prst="rect">
            <a:avLst/>
          </a:prstGeom>
          <a:noFill/>
        </p:spPr>
        <p:txBody>
          <a:bodyPr wrap="square" lIns="0" tIns="0" rIns="0" bIns="0" rtlCol="0">
            <a:spAutoFit/>
          </a:bodyPr>
          <a:lstStyle/>
          <a:p>
            <a:pPr algn="ctr" defTabSz="1219170">
              <a:buClr>
                <a:srgbClr val="000000"/>
              </a:buClr>
              <a:defRPr/>
            </a:pPr>
            <a:r>
              <a:rPr lang="en-GB" sz="800" kern="0" spc="-67" dirty="0">
                <a:latin typeface="Arial Narrow" panose="020B0606020202030204" pitchFamily="34" charset="0"/>
                <a:cs typeface="Arial"/>
                <a:sym typeface="Arial"/>
              </a:rPr>
              <a:t>374</a:t>
            </a:r>
          </a:p>
          <a:p>
            <a:pPr algn="ctr" defTabSz="1219170">
              <a:buClr>
                <a:srgbClr val="000000"/>
              </a:buClr>
              <a:defRPr/>
            </a:pPr>
            <a:r>
              <a:rPr lang="en-GB" sz="800" kern="0" spc="-67" dirty="0">
                <a:latin typeface="Arial Narrow" panose="020B0606020202030204" pitchFamily="34" charset="0"/>
                <a:cs typeface="Arial"/>
                <a:sym typeface="Arial"/>
              </a:rPr>
              <a:t>376</a:t>
            </a:r>
          </a:p>
        </p:txBody>
      </p:sp>
      <p:sp>
        <p:nvSpPr>
          <p:cNvPr id="183" name="TextBox 182">
            <a:extLst>
              <a:ext uri="{FF2B5EF4-FFF2-40B4-BE49-F238E27FC236}">
                <a16:creationId xmlns="" xmlns:a16="http://schemas.microsoft.com/office/drawing/2014/main" id="{69BF9D31-1D62-F389-083C-F2A5A70428FD}"/>
              </a:ext>
            </a:extLst>
          </p:cNvPr>
          <p:cNvSpPr txBox="1"/>
          <p:nvPr/>
        </p:nvSpPr>
        <p:spPr>
          <a:xfrm>
            <a:off x="7470542" y="5215802"/>
            <a:ext cx="366193" cy="143565"/>
          </a:xfrm>
          <a:prstGeom prst="rect">
            <a:avLst/>
          </a:prstGeom>
          <a:noFill/>
        </p:spPr>
        <p:txBody>
          <a:bodyPr wrap="square" lIns="0" tIns="0" rIns="0" bIns="0" rtlCol="0">
            <a:spAutoFit/>
          </a:bodyPr>
          <a:lstStyle/>
          <a:p>
            <a:pPr algn="ctr" defTabSz="1219170">
              <a:buClr>
                <a:srgbClr val="000000"/>
              </a:buClr>
              <a:defRPr/>
            </a:pPr>
            <a:r>
              <a:rPr lang="en-GB" sz="933" kern="0" dirty="0">
                <a:latin typeface="Arial Narrow" panose="020B0606020202030204" pitchFamily="34" charset="0"/>
                <a:cs typeface="Arial"/>
                <a:sym typeface="Arial"/>
              </a:rPr>
              <a:t>10</a:t>
            </a:r>
          </a:p>
        </p:txBody>
      </p:sp>
      <p:sp>
        <p:nvSpPr>
          <p:cNvPr id="184" name="TextBox 183">
            <a:extLst>
              <a:ext uri="{FF2B5EF4-FFF2-40B4-BE49-F238E27FC236}">
                <a16:creationId xmlns="" xmlns:a16="http://schemas.microsoft.com/office/drawing/2014/main" id="{45CFB596-05B7-F0DD-CF5B-A4D6EC4DED1B}"/>
              </a:ext>
            </a:extLst>
          </p:cNvPr>
          <p:cNvSpPr txBox="1"/>
          <p:nvPr/>
        </p:nvSpPr>
        <p:spPr>
          <a:xfrm>
            <a:off x="7472511" y="5731842"/>
            <a:ext cx="366283" cy="246221"/>
          </a:xfrm>
          <a:prstGeom prst="rect">
            <a:avLst/>
          </a:prstGeom>
          <a:noFill/>
        </p:spPr>
        <p:txBody>
          <a:bodyPr wrap="square" lIns="0" tIns="0" rIns="0" bIns="0" rtlCol="0">
            <a:spAutoFit/>
          </a:bodyPr>
          <a:lstStyle/>
          <a:p>
            <a:pPr algn="ctr" defTabSz="1219170">
              <a:buClr>
                <a:srgbClr val="000000"/>
              </a:buClr>
              <a:defRPr/>
            </a:pPr>
            <a:r>
              <a:rPr lang="en-GB" sz="800" kern="0" spc="-67" dirty="0">
                <a:latin typeface="Arial Narrow" panose="020B0606020202030204" pitchFamily="34" charset="0"/>
                <a:cs typeface="Arial"/>
                <a:sym typeface="Arial"/>
              </a:rPr>
              <a:t>365</a:t>
            </a:r>
          </a:p>
          <a:p>
            <a:pPr algn="ctr" defTabSz="1219170">
              <a:buClr>
                <a:srgbClr val="000000"/>
              </a:buClr>
              <a:defRPr/>
            </a:pPr>
            <a:r>
              <a:rPr lang="en-GB" sz="800" kern="0" spc="-67" dirty="0">
                <a:latin typeface="Arial Narrow" panose="020B0606020202030204" pitchFamily="34" charset="0"/>
                <a:cs typeface="Arial"/>
                <a:sym typeface="Arial"/>
              </a:rPr>
              <a:t>370</a:t>
            </a:r>
          </a:p>
        </p:txBody>
      </p:sp>
      <p:sp>
        <p:nvSpPr>
          <p:cNvPr id="185" name="TextBox 184">
            <a:extLst>
              <a:ext uri="{FF2B5EF4-FFF2-40B4-BE49-F238E27FC236}">
                <a16:creationId xmlns="" xmlns:a16="http://schemas.microsoft.com/office/drawing/2014/main" id="{AFC9CAA9-A44B-733A-912B-E110A2000971}"/>
              </a:ext>
            </a:extLst>
          </p:cNvPr>
          <p:cNvSpPr txBox="1"/>
          <p:nvPr/>
        </p:nvSpPr>
        <p:spPr>
          <a:xfrm>
            <a:off x="7708913" y="5215802"/>
            <a:ext cx="366193" cy="143565"/>
          </a:xfrm>
          <a:prstGeom prst="rect">
            <a:avLst/>
          </a:prstGeom>
          <a:noFill/>
        </p:spPr>
        <p:txBody>
          <a:bodyPr wrap="square" lIns="0" tIns="0" rIns="0" bIns="0" rtlCol="0">
            <a:spAutoFit/>
          </a:bodyPr>
          <a:lstStyle/>
          <a:p>
            <a:pPr algn="ctr" defTabSz="1219170">
              <a:buClr>
                <a:srgbClr val="000000"/>
              </a:buClr>
              <a:defRPr/>
            </a:pPr>
            <a:r>
              <a:rPr lang="en-GB" sz="933" kern="0" dirty="0">
                <a:latin typeface="Arial Narrow" panose="020B0606020202030204" pitchFamily="34" charset="0"/>
                <a:cs typeface="Arial"/>
                <a:sym typeface="Arial"/>
              </a:rPr>
              <a:t>12</a:t>
            </a:r>
          </a:p>
        </p:txBody>
      </p:sp>
      <p:sp>
        <p:nvSpPr>
          <p:cNvPr id="186" name="TextBox 185">
            <a:extLst>
              <a:ext uri="{FF2B5EF4-FFF2-40B4-BE49-F238E27FC236}">
                <a16:creationId xmlns="" xmlns:a16="http://schemas.microsoft.com/office/drawing/2014/main" id="{186E3B68-A827-4315-353B-C2CAA28D66C0}"/>
              </a:ext>
            </a:extLst>
          </p:cNvPr>
          <p:cNvSpPr txBox="1"/>
          <p:nvPr/>
        </p:nvSpPr>
        <p:spPr>
          <a:xfrm>
            <a:off x="7710524" y="5731842"/>
            <a:ext cx="366283" cy="246221"/>
          </a:xfrm>
          <a:prstGeom prst="rect">
            <a:avLst/>
          </a:prstGeom>
          <a:noFill/>
        </p:spPr>
        <p:txBody>
          <a:bodyPr wrap="square" lIns="0" tIns="0" rIns="0" bIns="0" rtlCol="0">
            <a:spAutoFit/>
          </a:bodyPr>
          <a:lstStyle/>
          <a:p>
            <a:pPr algn="ctr" defTabSz="1219170">
              <a:buClr>
                <a:srgbClr val="000000"/>
              </a:buClr>
              <a:defRPr/>
            </a:pPr>
            <a:r>
              <a:rPr lang="en-GB" sz="800" kern="0" spc="-67" dirty="0">
                <a:latin typeface="Arial Narrow" panose="020B0606020202030204" pitchFamily="34" charset="0"/>
                <a:cs typeface="Arial"/>
                <a:sym typeface="Arial"/>
              </a:rPr>
              <a:t>350</a:t>
            </a:r>
          </a:p>
          <a:p>
            <a:pPr algn="ctr" defTabSz="1219170">
              <a:buClr>
                <a:srgbClr val="000000"/>
              </a:buClr>
              <a:defRPr/>
            </a:pPr>
            <a:r>
              <a:rPr lang="en-GB" sz="800" kern="0" spc="-67" dirty="0">
                <a:latin typeface="Arial Narrow" panose="020B0606020202030204" pitchFamily="34" charset="0"/>
                <a:cs typeface="Arial"/>
                <a:sym typeface="Arial"/>
              </a:rPr>
              <a:t>355</a:t>
            </a:r>
          </a:p>
        </p:txBody>
      </p:sp>
      <p:sp>
        <p:nvSpPr>
          <p:cNvPr id="187" name="TextBox 186">
            <a:extLst>
              <a:ext uri="{FF2B5EF4-FFF2-40B4-BE49-F238E27FC236}">
                <a16:creationId xmlns="" xmlns:a16="http://schemas.microsoft.com/office/drawing/2014/main" id="{2CD661A9-ED6C-9B0C-4FAC-5F0BCC428F1C}"/>
              </a:ext>
            </a:extLst>
          </p:cNvPr>
          <p:cNvSpPr txBox="1"/>
          <p:nvPr/>
        </p:nvSpPr>
        <p:spPr>
          <a:xfrm>
            <a:off x="7947282" y="5215802"/>
            <a:ext cx="366193" cy="143565"/>
          </a:xfrm>
          <a:prstGeom prst="rect">
            <a:avLst/>
          </a:prstGeom>
          <a:noFill/>
        </p:spPr>
        <p:txBody>
          <a:bodyPr wrap="square" lIns="0" tIns="0" rIns="0" bIns="0" rtlCol="0">
            <a:spAutoFit/>
          </a:bodyPr>
          <a:lstStyle/>
          <a:p>
            <a:pPr algn="ctr" defTabSz="1219170">
              <a:buClr>
                <a:srgbClr val="000000"/>
              </a:buClr>
              <a:defRPr/>
            </a:pPr>
            <a:r>
              <a:rPr lang="en-GB" sz="933" kern="0" dirty="0">
                <a:latin typeface="Arial Narrow" panose="020B0606020202030204" pitchFamily="34" charset="0"/>
                <a:cs typeface="Arial"/>
                <a:sym typeface="Arial"/>
              </a:rPr>
              <a:t>14</a:t>
            </a:r>
          </a:p>
        </p:txBody>
      </p:sp>
      <p:sp>
        <p:nvSpPr>
          <p:cNvPr id="188" name="TextBox 187">
            <a:extLst>
              <a:ext uri="{FF2B5EF4-FFF2-40B4-BE49-F238E27FC236}">
                <a16:creationId xmlns="" xmlns:a16="http://schemas.microsoft.com/office/drawing/2014/main" id="{44FEB5F3-FDCF-8CB8-450D-DB9B6320F229}"/>
              </a:ext>
            </a:extLst>
          </p:cNvPr>
          <p:cNvSpPr txBox="1"/>
          <p:nvPr/>
        </p:nvSpPr>
        <p:spPr>
          <a:xfrm>
            <a:off x="7948536" y="5731842"/>
            <a:ext cx="366283" cy="246221"/>
          </a:xfrm>
          <a:prstGeom prst="rect">
            <a:avLst/>
          </a:prstGeom>
          <a:noFill/>
        </p:spPr>
        <p:txBody>
          <a:bodyPr wrap="square" lIns="0" tIns="0" rIns="0" bIns="0" rtlCol="0">
            <a:spAutoFit/>
          </a:bodyPr>
          <a:lstStyle/>
          <a:p>
            <a:pPr algn="ctr" defTabSz="1219170">
              <a:buClr>
                <a:srgbClr val="000000"/>
              </a:buClr>
              <a:defRPr/>
            </a:pPr>
            <a:r>
              <a:rPr lang="en-GB" sz="800" kern="0" spc="-67" dirty="0">
                <a:latin typeface="Arial Narrow" panose="020B0606020202030204" pitchFamily="34" charset="0"/>
                <a:cs typeface="Arial"/>
                <a:sym typeface="Arial"/>
              </a:rPr>
              <a:t>335</a:t>
            </a:r>
          </a:p>
          <a:p>
            <a:pPr algn="ctr" defTabSz="1219170">
              <a:buClr>
                <a:srgbClr val="000000"/>
              </a:buClr>
              <a:defRPr/>
            </a:pPr>
            <a:r>
              <a:rPr lang="en-GB" sz="800" kern="0" spc="-67" dirty="0">
                <a:latin typeface="Arial Narrow" panose="020B0606020202030204" pitchFamily="34" charset="0"/>
                <a:cs typeface="Arial"/>
                <a:sym typeface="Arial"/>
              </a:rPr>
              <a:t>337</a:t>
            </a:r>
          </a:p>
        </p:txBody>
      </p:sp>
      <p:sp>
        <p:nvSpPr>
          <p:cNvPr id="189" name="TextBox 188">
            <a:extLst>
              <a:ext uri="{FF2B5EF4-FFF2-40B4-BE49-F238E27FC236}">
                <a16:creationId xmlns="" xmlns:a16="http://schemas.microsoft.com/office/drawing/2014/main" id="{A881E32A-4C16-8052-66B2-0597F198EEA2}"/>
              </a:ext>
            </a:extLst>
          </p:cNvPr>
          <p:cNvSpPr txBox="1"/>
          <p:nvPr/>
        </p:nvSpPr>
        <p:spPr>
          <a:xfrm>
            <a:off x="8185653" y="5215802"/>
            <a:ext cx="366193" cy="143565"/>
          </a:xfrm>
          <a:prstGeom prst="rect">
            <a:avLst/>
          </a:prstGeom>
          <a:noFill/>
        </p:spPr>
        <p:txBody>
          <a:bodyPr wrap="square" lIns="0" tIns="0" rIns="0" bIns="0" rtlCol="0">
            <a:spAutoFit/>
          </a:bodyPr>
          <a:lstStyle/>
          <a:p>
            <a:pPr algn="ctr" defTabSz="1219170">
              <a:buClr>
                <a:srgbClr val="000000"/>
              </a:buClr>
              <a:defRPr/>
            </a:pPr>
            <a:r>
              <a:rPr lang="en-GB" sz="933" kern="0" dirty="0">
                <a:latin typeface="Arial Narrow" panose="020B0606020202030204" pitchFamily="34" charset="0"/>
                <a:cs typeface="Arial"/>
                <a:sym typeface="Arial"/>
              </a:rPr>
              <a:t>16</a:t>
            </a:r>
          </a:p>
        </p:txBody>
      </p:sp>
      <p:sp>
        <p:nvSpPr>
          <p:cNvPr id="190" name="TextBox 189">
            <a:extLst>
              <a:ext uri="{FF2B5EF4-FFF2-40B4-BE49-F238E27FC236}">
                <a16:creationId xmlns="" xmlns:a16="http://schemas.microsoft.com/office/drawing/2014/main" id="{C023B924-7A01-5290-135F-28283A4344AD}"/>
              </a:ext>
            </a:extLst>
          </p:cNvPr>
          <p:cNvSpPr txBox="1"/>
          <p:nvPr/>
        </p:nvSpPr>
        <p:spPr>
          <a:xfrm>
            <a:off x="8186549" y="5731842"/>
            <a:ext cx="366283" cy="246221"/>
          </a:xfrm>
          <a:prstGeom prst="rect">
            <a:avLst/>
          </a:prstGeom>
          <a:noFill/>
        </p:spPr>
        <p:txBody>
          <a:bodyPr wrap="square" lIns="0" tIns="0" rIns="0" bIns="0" rtlCol="0">
            <a:spAutoFit/>
          </a:bodyPr>
          <a:lstStyle/>
          <a:p>
            <a:pPr algn="ctr" defTabSz="1219170">
              <a:buClr>
                <a:srgbClr val="000000"/>
              </a:buClr>
              <a:defRPr/>
            </a:pPr>
            <a:r>
              <a:rPr lang="en-GB" sz="800" kern="0" spc="-67" dirty="0">
                <a:latin typeface="Arial Narrow" panose="020B0606020202030204" pitchFamily="34" charset="0"/>
                <a:cs typeface="Arial"/>
                <a:sym typeface="Arial"/>
              </a:rPr>
              <a:t>318</a:t>
            </a:r>
          </a:p>
          <a:p>
            <a:pPr algn="ctr" defTabSz="1219170">
              <a:buClr>
                <a:srgbClr val="000000"/>
              </a:buClr>
              <a:defRPr/>
            </a:pPr>
            <a:r>
              <a:rPr lang="en-GB" sz="800" kern="0" spc="-67" dirty="0">
                <a:latin typeface="Arial Narrow" panose="020B0606020202030204" pitchFamily="34" charset="0"/>
                <a:cs typeface="Arial"/>
                <a:sym typeface="Arial"/>
              </a:rPr>
              <a:t>316</a:t>
            </a:r>
          </a:p>
        </p:txBody>
      </p:sp>
      <p:sp>
        <p:nvSpPr>
          <p:cNvPr id="191" name="TextBox 190">
            <a:extLst>
              <a:ext uri="{FF2B5EF4-FFF2-40B4-BE49-F238E27FC236}">
                <a16:creationId xmlns="" xmlns:a16="http://schemas.microsoft.com/office/drawing/2014/main" id="{580AD95E-E78A-CD87-030A-3F2BAE7B07AE}"/>
              </a:ext>
            </a:extLst>
          </p:cNvPr>
          <p:cNvSpPr txBox="1"/>
          <p:nvPr/>
        </p:nvSpPr>
        <p:spPr>
          <a:xfrm>
            <a:off x="8424022" y="5215802"/>
            <a:ext cx="366193" cy="143565"/>
          </a:xfrm>
          <a:prstGeom prst="rect">
            <a:avLst/>
          </a:prstGeom>
          <a:noFill/>
        </p:spPr>
        <p:txBody>
          <a:bodyPr wrap="square" lIns="0" tIns="0" rIns="0" bIns="0" rtlCol="0">
            <a:spAutoFit/>
          </a:bodyPr>
          <a:lstStyle/>
          <a:p>
            <a:pPr algn="ctr" defTabSz="1219170">
              <a:buClr>
                <a:srgbClr val="000000"/>
              </a:buClr>
              <a:defRPr/>
            </a:pPr>
            <a:r>
              <a:rPr lang="en-GB" sz="933" kern="0" dirty="0">
                <a:latin typeface="Arial Narrow" panose="020B0606020202030204" pitchFamily="34" charset="0"/>
                <a:cs typeface="Arial"/>
                <a:sym typeface="Arial"/>
              </a:rPr>
              <a:t>18</a:t>
            </a:r>
          </a:p>
        </p:txBody>
      </p:sp>
      <p:sp>
        <p:nvSpPr>
          <p:cNvPr id="192" name="TextBox 191">
            <a:extLst>
              <a:ext uri="{FF2B5EF4-FFF2-40B4-BE49-F238E27FC236}">
                <a16:creationId xmlns="" xmlns:a16="http://schemas.microsoft.com/office/drawing/2014/main" id="{4E4BCE6A-F7A2-9273-F446-25CC85834532}"/>
              </a:ext>
            </a:extLst>
          </p:cNvPr>
          <p:cNvSpPr txBox="1"/>
          <p:nvPr/>
        </p:nvSpPr>
        <p:spPr>
          <a:xfrm>
            <a:off x="8424563" y="5731842"/>
            <a:ext cx="366283" cy="246221"/>
          </a:xfrm>
          <a:prstGeom prst="rect">
            <a:avLst/>
          </a:prstGeom>
          <a:noFill/>
        </p:spPr>
        <p:txBody>
          <a:bodyPr wrap="square" lIns="0" tIns="0" rIns="0" bIns="0" rtlCol="0">
            <a:spAutoFit/>
          </a:bodyPr>
          <a:lstStyle/>
          <a:p>
            <a:pPr algn="ctr" defTabSz="1219170">
              <a:buClr>
                <a:srgbClr val="000000"/>
              </a:buClr>
              <a:defRPr/>
            </a:pPr>
            <a:r>
              <a:rPr lang="en-GB" sz="800" kern="0" spc="-67" dirty="0">
                <a:latin typeface="Arial Narrow" panose="020B0606020202030204" pitchFamily="34" charset="0"/>
                <a:cs typeface="Arial"/>
                <a:sym typeface="Arial"/>
              </a:rPr>
              <a:t>313</a:t>
            </a:r>
          </a:p>
          <a:p>
            <a:pPr algn="ctr" defTabSz="1219170">
              <a:buClr>
                <a:srgbClr val="000000"/>
              </a:buClr>
              <a:defRPr/>
            </a:pPr>
            <a:r>
              <a:rPr lang="en-GB" sz="800" kern="0" spc="-67" dirty="0">
                <a:latin typeface="Arial Narrow" panose="020B0606020202030204" pitchFamily="34" charset="0"/>
                <a:cs typeface="Arial"/>
                <a:sym typeface="Arial"/>
              </a:rPr>
              <a:t>304</a:t>
            </a:r>
          </a:p>
        </p:txBody>
      </p:sp>
      <p:sp>
        <p:nvSpPr>
          <p:cNvPr id="193" name="TextBox 192">
            <a:extLst>
              <a:ext uri="{FF2B5EF4-FFF2-40B4-BE49-F238E27FC236}">
                <a16:creationId xmlns="" xmlns:a16="http://schemas.microsoft.com/office/drawing/2014/main" id="{D8192045-3A5E-3592-2C41-62A987B5F601}"/>
              </a:ext>
            </a:extLst>
          </p:cNvPr>
          <p:cNvSpPr txBox="1"/>
          <p:nvPr/>
        </p:nvSpPr>
        <p:spPr>
          <a:xfrm>
            <a:off x="8662393" y="5215802"/>
            <a:ext cx="366193" cy="143565"/>
          </a:xfrm>
          <a:prstGeom prst="rect">
            <a:avLst/>
          </a:prstGeom>
          <a:noFill/>
        </p:spPr>
        <p:txBody>
          <a:bodyPr wrap="square" lIns="0" tIns="0" rIns="0" bIns="0" rtlCol="0">
            <a:spAutoFit/>
          </a:bodyPr>
          <a:lstStyle/>
          <a:p>
            <a:pPr algn="ctr" defTabSz="1219170">
              <a:buClr>
                <a:srgbClr val="000000"/>
              </a:buClr>
              <a:defRPr/>
            </a:pPr>
            <a:r>
              <a:rPr lang="en-GB" sz="933" kern="0" dirty="0">
                <a:latin typeface="Arial Narrow" panose="020B0606020202030204" pitchFamily="34" charset="0"/>
                <a:cs typeface="Arial"/>
                <a:sym typeface="Arial"/>
              </a:rPr>
              <a:t>20</a:t>
            </a:r>
          </a:p>
        </p:txBody>
      </p:sp>
      <p:sp>
        <p:nvSpPr>
          <p:cNvPr id="194" name="TextBox 193">
            <a:extLst>
              <a:ext uri="{FF2B5EF4-FFF2-40B4-BE49-F238E27FC236}">
                <a16:creationId xmlns="" xmlns:a16="http://schemas.microsoft.com/office/drawing/2014/main" id="{F7E43254-3D6E-A7F6-F8E0-3DC1EE82CA10}"/>
              </a:ext>
            </a:extLst>
          </p:cNvPr>
          <p:cNvSpPr txBox="1"/>
          <p:nvPr/>
        </p:nvSpPr>
        <p:spPr>
          <a:xfrm>
            <a:off x="8662576" y="5731842"/>
            <a:ext cx="366283" cy="246221"/>
          </a:xfrm>
          <a:prstGeom prst="rect">
            <a:avLst/>
          </a:prstGeom>
          <a:noFill/>
        </p:spPr>
        <p:txBody>
          <a:bodyPr wrap="square" lIns="0" tIns="0" rIns="0" bIns="0" rtlCol="0">
            <a:spAutoFit/>
          </a:bodyPr>
          <a:lstStyle/>
          <a:p>
            <a:pPr algn="ctr" defTabSz="1219170">
              <a:buClr>
                <a:srgbClr val="000000"/>
              </a:buClr>
              <a:defRPr/>
            </a:pPr>
            <a:r>
              <a:rPr lang="en-GB" sz="800" kern="0" spc="-67" dirty="0">
                <a:latin typeface="Arial Narrow" panose="020B0606020202030204" pitchFamily="34" charset="0"/>
                <a:cs typeface="Arial"/>
                <a:sym typeface="Arial"/>
              </a:rPr>
              <a:t>298</a:t>
            </a:r>
          </a:p>
          <a:p>
            <a:pPr algn="ctr" defTabSz="1219170">
              <a:buClr>
                <a:srgbClr val="000000"/>
              </a:buClr>
              <a:defRPr/>
            </a:pPr>
            <a:r>
              <a:rPr lang="en-GB" sz="800" kern="0" spc="-67" dirty="0">
                <a:latin typeface="Arial Narrow" panose="020B0606020202030204" pitchFamily="34" charset="0"/>
                <a:cs typeface="Arial"/>
                <a:sym typeface="Arial"/>
              </a:rPr>
              <a:t>300</a:t>
            </a:r>
          </a:p>
        </p:txBody>
      </p:sp>
      <p:sp>
        <p:nvSpPr>
          <p:cNvPr id="195" name="TextBox 194">
            <a:extLst>
              <a:ext uri="{FF2B5EF4-FFF2-40B4-BE49-F238E27FC236}">
                <a16:creationId xmlns="" xmlns:a16="http://schemas.microsoft.com/office/drawing/2014/main" id="{C29700E4-B66F-FE2C-B788-39F1B279FB0E}"/>
              </a:ext>
            </a:extLst>
          </p:cNvPr>
          <p:cNvSpPr txBox="1"/>
          <p:nvPr/>
        </p:nvSpPr>
        <p:spPr>
          <a:xfrm>
            <a:off x="8900762" y="5215802"/>
            <a:ext cx="366193" cy="143565"/>
          </a:xfrm>
          <a:prstGeom prst="rect">
            <a:avLst/>
          </a:prstGeom>
          <a:noFill/>
        </p:spPr>
        <p:txBody>
          <a:bodyPr wrap="square" lIns="0" tIns="0" rIns="0" bIns="0" rtlCol="0">
            <a:spAutoFit/>
          </a:bodyPr>
          <a:lstStyle/>
          <a:p>
            <a:pPr algn="ctr" defTabSz="1219170">
              <a:buClr>
                <a:srgbClr val="000000"/>
              </a:buClr>
              <a:defRPr/>
            </a:pPr>
            <a:r>
              <a:rPr lang="en-GB" sz="933" kern="0" dirty="0">
                <a:latin typeface="Arial Narrow" panose="020B0606020202030204" pitchFamily="34" charset="0"/>
                <a:cs typeface="Arial"/>
                <a:sym typeface="Arial"/>
              </a:rPr>
              <a:t>22</a:t>
            </a:r>
          </a:p>
        </p:txBody>
      </p:sp>
      <p:sp>
        <p:nvSpPr>
          <p:cNvPr id="196" name="TextBox 195">
            <a:extLst>
              <a:ext uri="{FF2B5EF4-FFF2-40B4-BE49-F238E27FC236}">
                <a16:creationId xmlns="" xmlns:a16="http://schemas.microsoft.com/office/drawing/2014/main" id="{80045B39-E072-7DCD-72C7-E6A8DBFAD14A}"/>
              </a:ext>
            </a:extLst>
          </p:cNvPr>
          <p:cNvSpPr txBox="1"/>
          <p:nvPr/>
        </p:nvSpPr>
        <p:spPr>
          <a:xfrm>
            <a:off x="8900589" y="5731842"/>
            <a:ext cx="366283" cy="246221"/>
          </a:xfrm>
          <a:prstGeom prst="rect">
            <a:avLst/>
          </a:prstGeom>
          <a:noFill/>
        </p:spPr>
        <p:txBody>
          <a:bodyPr wrap="square" lIns="0" tIns="0" rIns="0" bIns="0" rtlCol="0">
            <a:spAutoFit/>
          </a:bodyPr>
          <a:lstStyle/>
          <a:p>
            <a:pPr algn="ctr" defTabSz="1219170">
              <a:buClr>
                <a:srgbClr val="000000"/>
              </a:buClr>
              <a:defRPr/>
            </a:pPr>
            <a:r>
              <a:rPr lang="en-GB" sz="800" kern="0" spc="-67" dirty="0">
                <a:latin typeface="Arial Narrow" panose="020B0606020202030204" pitchFamily="34" charset="0"/>
                <a:cs typeface="Arial"/>
                <a:sym typeface="Arial"/>
              </a:rPr>
              <a:t>284</a:t>
            </a:r>
          </a:p>
          <a:p>
            <a:pPr algn="ctr" defTabSz="1219170">
              <a:buClr>
                <a:srgbClr val="000000"/>
              </a:buClr>
              <a:defRPr/>
            </a:pPr>
            <a:r>
              <a:rPr lang="en-GB" sz="800" kern="0" spc="-67" dirty="0">
                <a:latin typeface="Arial Narrow" panose="020B0606020202030204" pitchFamily="34" charset="0"/>
                <a:cs typeface="Arial"/>
                <a:sym typeface="Arial"/>
              </a:rPr>
              <a:t>280</a:t>
            </a:r>
          </a:p>
        </p:txBody>
      </p:sp>
      <p:sp>
        <p:nvSpPr>
          <p:cNvPr id="197" name="TextBox 196">
            <a:extLst>
              <a:ext uri="{FF2B5EF4-FFF2-40B4-BE49-F238E27FC236}">
                <a16:creationId xmlns="" xmlns:a16="http://schemas.microsoft.com/office/drawing/2014/main" id="{F530CB20-2F8C-0AD1-0671-5DB398B431EE}"/>
              </a:ext>
            </a:extLst>
          </p:cNvPr>
          <p:cNvSpPr txBox="1"/>
          <p:nvPr/>
        </p:nvSpPr>
        <p:spPr>
          <a:xfrm>
            <a:off x="9139133" y="5215802"/>
            <a:ext cx="366193" cy="143565"/>
          </a:xfrm>
          <a:prstGeom prst="rect">
            <a:avLst/>
          </a:prstGeom>
          <a:noFill/>
        </p:spPr>
        <p:txBody>
          <a:bodyPr wrap="square" lIns="0" tIns="0" rIns="0" bIns="0" rtlCol="0">
            <a:spAutoFit/>
          </a:bodyPr>
          <a:lstStyle/>
          <a:p>
            <a:pPr algn="ctr" defTabSz="1219170">
              <a:buClr>
                <a:srgbClr val="000000"/>
              </a:buClr>
              <a:defRPr/>
            </a:pPr>
            <a:r>
              <a:rPr lang="en-GB" sz="933" kern="0" dirty="0">
                <a:latin typeface="Arial Narrow" panose="020B0606020202030204" pitchFamily="34" charset="0"/>
                <a:cs typeface="Arial"/>
                <a:sym typeface="Arial"/>
              </a:rPr>
              <a:t>24</a:t>
            </a:r>
          </a:p>
        </p:txBody>
      </p:sp>
      <p:sp>
        <p:nvSpPr>
          <p:cNvPr id="198" name="TextBox 197">
            <a:extLst>
              <a:ext uri="{FF2B5EF4-FFF2-40B4-BE49-F238E27FC236}">
                <a16:creationId xmlns="" xmlns:a16="http://schemas.microsoft.com/office/drawing/2014/main" id="{935DC056-70C9-A876-EC33-90C3DDE64246}"/>
              </a:ext>
            </a:extLst>
          </p:cNvPr>
          <p:cNvSpPr txBox="1"/>
          <p:nvPr/>
        </p:nvSpPr>
        <p:spPr>
          <a:xfrm>
            <a:off x="9138601" y="5731842"/>
            <a:ext cx="366283" cy="246221"/>
          </a:xfrm>
          <a:prstGeom prst="rect">
            <a:avLst/>
          </a:prstGeom>
          <a:noFill/>
        </p:spPr>
        <p:txBody>
          <a:bodyPr wrap="square" lIns="0" tIns="0" rIns="0" bIns="0" rtlCol="0">
            <a:spAutoFit/>
          </a:bodyPr>
          <a:lstStyle/>
          <a:p>
            <a:pPr algn="ctr" defTabSz="1219170">
              <a:buClr>
                <a:srgbClr val="000000"/>
              </a:buClr>
              <a:defRPr/>
            </a:pPr>
            <a:r>
              <a:rPr lang="en-GB" sz="800" kern="0" spc="-67" dirty="0">
                <a:latin typeface="Arial Narrow" panose="020B0606020202030204" pitchFamily="34" charset="0"/>
                <a:cs typeface="Arial"/>
                <a:sym typeface="Arial"/>
              </a:rPr>
              <a:t>274</a:t>
            </a:r>
          </a:p>
          <a:p>
            <a:pPr algn="ctr" defTabSz="1219170">
              <a:buClr>
                <a:srgbClr val="000000"/>
              </a:buClr>
              <a:defRPr/>
            </a:pPr>
            <a:r>
              <a:rPr lang="en-GB" sz="800" kern="0" spc="-67" dirty="0">
                <a:latin typeface="Arial Narrow" panose="020B0606020202030204" pitchFamily="34" charset="0"/>
                <a:cs typeface="Arial"/>
                <a:sym typeface="Arial"/>
              </a:rPr>
              <a:t>253</a:t>
            </a:r>
          </a:p>
        </p:txBody>
      </p:sp>
      <p:sp>
        <p:nvSpPr>
          <p:cNvPr id="199" name="TextBox 198">
            <a:extLst>
              <a:ext uri="{FF2B5EF4-FFF2-40B4-BE49-F238E27FC236}">
                <a16:creationId xmlns="" xmlns:a16="http://schemas.microsoft.com/office/drawing/2014/main" id="{FCA2F164-6775-351A-8981-32A9972B6B81}"/>
              </a:ext>
            </a:extLst>
          </p:cNvPr>
          <p:cNvSpPr txBox="1"/>
          <p:nvPr/>
        </p:nvSpPr>
        <p:spPr>
          <a:xfrm>
            <a:off x="9377502" y="5215802"/>
            <a:ext cx="366193" cy="143565"/>
          </a:xfrm>
          <a:prstGeom prst="rect">
            <a:avLst/>
          </a:prstGeom>
          <a:noFill/>
        </p:spPr>
        <p:txBody>
          <a:bodyPr wrap="square" lIns="0" tIns="0" rIns="0" bIns="0" rtlCol="0">
            <a:spAutoFit/>
          </a:bodyPr>
          <a:lstStyle/>
          <a:p>
            <a:pPr algn="ctr" defTabSz="1219170">
              <a:buClr>
                <a:srgbClr val="000000"/>
              </a:buClr>
              <a:defRPr/>
            </a:pPr>
            <a:r>
              <a:rPr lang="en-GB" sz="933" kern="0" dirty="0">
                <a:latin typeface="Arial Narrow" panose="020B0606020202030204" pitchFamily="34" charset="0"/>
                <a:cs typeface="Arial"/>
                <a:sym typeface="Arial"/>
              </a:rPr>
              <a:t>26</a:t>
            </a:r>
          </a:p>
        </p:txBody>
      </p:sp>
      <p:sp>
        <p:nvSpPr>
          <p:cNvPr id="200" name="TextBox 199">
            <a:extLst>
              <a:ext uri="{FF2B5EF4-FFF2-40B4-BE49-F238E27FC236}">
                <a16:creationId xmlns="" xmlns:a16="http://schemas.microsoft.com/office/drawing/2014/main" id="{0098DBEB-B82C-5DD0-1CF1-E3A579E32E0B}"/>
              </a:ext>
            </a:extLst>
          </p:cNvPr>
          <p:cNvSpPr txBox="1"/>
          <p:nvPr/>
        </p:nvSpPr>
        <p:spPr>
          <a:xfrm>
            <a:off x="9376615" y="5731842"/>
            <a:ext cx="366283" cy="246221"/>
          </a:xfrm>
          <a:prstGeom prst="rect">
            <a:avLst/>
          </a:prstGeom>
          <a:noFill/>
        </p:spPr>
        <p:txBody>
          <a:bodyPr wrap="square" lIns="0" tIns="0" rIns="0" bIns="0" rtlCol="0">
            <a:spAutoFit/>
          </a:bodyPr>
          <a:lstStyle/>
          <a:p>
            <a:pPr algn="ctr" defTabSz="1219170">
              <a:buClr>
                <a:srgbClr val="000000"/>
              </a:buClr>
              <a:defRPr/>
            </a:pPr>
            <a:r>
              <a:rPr lang="en-GB" sz="800" kern="0" spc="-67" dirty="0">
                <a:latin typeface="Arial Narrow" panose="020B0606020202030204" pitchFamily="34" charset="0"/>
                <a:cs typeface="Arial"/>
                <a:sym typeface="Arial"/>
              </a:rPr>
              <a:t>232</a:t>
            </a:r>
          </a:p>
          <a:p>
            <a:pPr algn="ctr" defTabSz="1219170">
              <a:buClr>
                <a:srgbClr val="000000"/>
              </a:buClr>
              <a:defRPr/>
            </a:pPr>
            <a:r>
              <a:rPr lang="en-GB" sz="800" kern="0" spc="-67" dirty="0">
                <a:latin typeface="Arial Narrow" panose="020B0606020202030204" pitchFamily="34" charset="0"/>
                <a:cs typeface="Arial"/>
                <a:sym typeface="Arial"/>
              </a:rPr>
              <a:t>211</a:t>
            </a:r>
          </a:p>
        </p:txBody>
      </p:sp>
      <p:sp>
        <p:nvSpPr>
          <p:cNvPr id="201" name="TextBox 200">
            <a:extLst>
              <a:ext uri="{FF2B5EF4-FFF2-40B4-BE49-F238E27FC236}">
                <a16:creationId xmlns="" xmlns:a16="http://schemas.microsoft.com/office/drawing/2014/main" id="{0FFA2E1B-B70E-18E9-C5C5-ACF271EB0520}"/>
              </a:ext>
            </a:extLst>
          </p:cNvPr>
          <p:cNvSpPr txBox="1"/>
          <p:nvPr/>
        </p:nvSpPr>
        <p:spPr>
          <a:xfrm>
            <a:off x="9615873" y="5215802"/>
            <a:ext cx="366193" cy="143565"/>
          </a:xfrm>
          <a:prstGeom prst="rect">
            <a:avLst/>
          </a:prstGeom>
          <a:noFill/>
        </p:spPr>
        <p:txBody>
          <a:bodyPr wrap="square" lIns="0" tIns="0" rIns="0" bIns="0" rtlCol="0">
            <a:spAutoFit/>
          </a:bodyPr>
          <a:lstStyle/>
          <a:p>
            <a:pPr algn="ctr" defTabSz="1219170">
              <a:buClr>
                <a:srgbClr val="000000"/>
              </a:buClr>
              <a:defRPr/>
            </a:pPr>
            <a:r>
              <a:rPr lang="en-GB" sz="933" kern="0" dirty="0">
                <a:latin typeface="Arial Narrow" panose="020B0606020202030204" pitchFamily="34" charset="0"/>
                <a:cs typeface="Arial"/>
                <a:sym typeface="Arial"/>
              </a:rPr>
              <a:t>28</a:t>
            </a:r>
          </a:p>
        </p:txBody>
      </p:sp>
      <p:sp>
        <p:nvSpPr>
          <p:cNvPr id="202" name="TextBox 201">
            <a:extLst>
              <a:ext uri="{FF2B5EF4-FFF2-40B4-BE49-F238E27FC236}">
                <a16:creationId xmlns="" xmlns:a16="http://schemas.microsoft.com/office/drawing/2014/main" id="{CBECD5E9-0CE3-C342-09D6-47F4D6DC3D35}"/>
              </a:ext>
            </a:extLst>
          </p:cNvPr>
          <p:cNvSpPr txBox="1"/>
          <p:nvPr/>
        </p:nvSpPr>
        <p:spPr>
          <a:xfrm>
            <a:off x="9614628" y="5731842"/>
            <a:ext cx="366283" cy="246221"/>
          </a:xfrm>
          <a:prstGeom prst="rect">
            <a:avLst/>
          </a:prstGeom>
          <a:noFill/>
        </p:spPr>
        <p:txBody>
          <a:bodyPr wrap="square" lIns="0" tIns="0" rIns="0" bIns="0" rtlCol="0">
            <a:spAutoFit/>
          </a:bodyPr>
          <a:lstStyle/>
          <a:p>
            <a:pPr algn="ctr" defTabSz="1219170">
              <a:buClr>
                <a:srgbClr val="000000"/>
              </a:buClr>
              <a:defRPr/>
            </a:pPr>
            <a:r>
              <a:rPr lang="en-GB" sz="800" kern="0" spc="-67" dirty="0">
                <a:latin typeface="Arial Narrow" panose="020B0606020202030204" pitchFamily="34" charset="0"/>
                <a:cs typeface="Arial"/>
                <a:sym typeface="Arial"/>
              </a:rPr>
              <a:t>188</a:t>
            </a:r>
          </a:p>
          <a:p>
            <a:pPr algn="ctr" defTabSz="1219170">
              <a:buClr>
                <a:srgbClr val="000000"/>
              </a:buClr>
              <a:defRPr/>
            </a:pPr>
            <a:r>
              <a:rPr lang="en-GB" sz="800" kern="0" spc="-67" dirty="0">
                <a:latin typeface="Arial Narrow" panose="020B0606020202030204" pitchFamily="34" charset="0"/>
                <a:cs typeface="Arial"/>
                <a:sym typeface="Arial"/>
              </a:rPr>
              <a:t>154</a:t>
            </a:r>
          </a:p>
        </p:txBody>
      </p:sp>
      <p:sp>
        <p:nvSpPr>
          <p:cNvPr id="203" name="TextBox 202">
            <a:extLst>
              <a:ext uri="{FF2B5EF4-FFF2-40B4-BE49-F238E27FC236}">
                <a16:creationId xmlns="" xmlns:a16="http://schemas.microsoft.com/office/drawing/2014/main" id="{D6432AA6-A8A4-9D3B-0A74-C8ACE4445C9D}"/>
              </a:ext>
            </a:extLst>
          </p:cNvPr>
          <p:cNvSpPr txBox="1"/>
          <p:nvPr/>
        </p:nvSpPr>
        <p:spPr>
          <a:xfrm>
            <a:off x="9854242" y="5215802"/>
            <a:ext cx="366193" cy="143565"/>
          </a:xfrm>
          <a:prstGeom prst="rect">
            <a:avLst/>
          </a:prstGeom>
          <a:noFill/>
        </p:spPr>
        <p:txBody>
          <a:bodyPr wrap="square" lIns="0" tIns="0" rIns="0" bIns="0" rtlCol="0">
            <a:spAutoFit/>
          </a:bodyPr>
          <a:lstStyle/>
          <a:p>
            <a:pPr algn="ctr" defTabSz="1219170">
              <a:buClr>
                <a:srgbClr val="000000"/>
              </a:buClr>
              <a:defRPr/>
            </a:pPr>
            <a:r>
              <a:rPr lang="en-GB" sz="933" kern="0" dirty="0">
                <a:latin typeface="Arial Narrow" panose="020B0606020202030204" pitchFamily="34" charset="0"/>
                <a:cs typeface="Arial"/>
                <a:sym typeface="Arial"/>
              </a:rPr>
              <a:t>30</a:t>
            </a:r>
          </a:p>
        </p:txBody>
      </p:sp>
      <p:sp>
        <p:nvSpPr>
          <p:cNvPr id="204" name="TextBox 203">
            <a:extLst>
              <a:ext uri="{FF2B5EF4-FFF2-40B4-BE49-F238E27FC236}">
                <a16:creationId xmlns="" xmlns:a16="http://schemas.microsoft.com/office/drawing/2014/main" id="{EFB3C0C2-4A4D-FBB7-E957-22A6C83A3F2F}"/>
              </a:ext>
            </a:extLst>
          </p:cNvPr>
          <p:cNvSpPr txBox="1"/>
          <p:nvPr/>
        </p:nvSpPr>
        <p:spPr>
          <a:xfrm>
            <a:off x="9852641" y="5731842"/>
            <a:ext cx="366283" cy="246221"/>
          </a:xfrm>
          <a:prstGeom prst="rect">
            <a:avLst/>
          </a:prstGeom>
          <a:noFill/>
        </p:spPr>
        <p:txBody>
          <a:bodyPr wrap="square" lIns="0" tIns="0" rIns="0" bIns="0" rtlCol="0">
            <a:spAutoFit/>
          </a:bodyPr>
          <a:lstStyle/>
          <a:p>
            <a:pPr algn="ctr" defTabSz="1219170">
              <a:buClr>
                <a:srgbClr val="000000"/>
              </a:buClr>
              <a:defRPr/>
            </a:pPr>
            <a:r>
              <a:rPr lang="en-GB" sz="800" kern="0" spc="-67" dirty="0">
                <a:latin typeface="Arial Narrow" panose="020B0606020202030204" pitchFamily="34" charset="0"/>
                <a:cs typeface="Arial"/>
                <a:sym typeface="Arial"/>
              </a:rPr>
              <a:t>135</a:t>
            </a:r>
          </a:p>
          <a:p>
            <a:pPr algn="ctr" defTabSz="1219170">
              <a:buClr>
                <a:srgbClr val="000000"/>
              </a:buClr>
              <a:defRPr/>
            </a:pPr>
            <a:r>
              <a:rPr lang="en-GB" sz="800" kern="0" spc="-67" dirty="0">
                <a:latin typeface="Arial Narrow" panose="020B0606020202030204" pitchFamily="34" charset="0"/>
                <a:cs typeface="Arial"/>
                <a:sym typeface="Arial"/>
              </a:rPr>
              <a:t>106</a:t>
            </a:r>
          </a:p>
        </p:txBody>
      </p:sp>
      <p:sp>
        <p:nvSpPr>
          <p:cNvPr id="205" name="TextBox 204">
            <a:extLst>
              <a:ext uri="{FF2B5EF4-FFF2-40B4-BE49-F238E27FC236}">
                <a16:creationId xmlns="" xmlns:a16="http://schemas.microsoft.com/office/drawing/2014/main" id="{3565EADE-5D16-1EFC-999C-8ED671406507}"/>
              </a:ext>
            </a:extLst>
          </p:cNvPr>
          <p:cNvSpPr txBox="1"/>
          <p:nvPr/>
        </p:nvSpPr>
        <p:spPr>
          <a:xfrm>
            <a:off x="10092613" y="5215802"/>
            <a:ext cx="366193" cy="143565"/>
          </a:xfrm>
          <a:prstGeom prst="rect">
            <a:avLst/>
          </a:prstGeom>
          <a:noFill/>
        </p:spPr>
        <p:txBody>
          <a:bodyPr wrap="square" lIns="0" tIns="0" rIns="0" bIns="0" rtlCol="0">
            <a:spAutoFit/>
          </a:bodyPr>
          <a:lstStyle/>
          <a:p>
            <a:pPr algn="ctr" defTabSz="1219170">
              <a:buClr>
                <a:srgbClr val="000000"/>
              </a:buClr>
              <a:defRPr/>
            </a:pPr>
            <a:r>
              <a:rPr lang="en-GB" sz="933" kern="0" dirty="0">
                <a:latin typeface="Arial Narrow" panose="020B0606020202030204" pitchFamily="34" charset="0"/>
                <a:cs typeface="Arial"/>
                <a:sym typeface="Arial"/>
              </a:rPr>
              <a:t>32</a:t>
            </a:r>
          </a:p>
        </p:txBody>
      </p:sp>
      <p:sp>
        <p:nvSpPr>
          <p:cNvPr id="206" name="TextBox 205">
            <a:extLst>
              <a:ext uri="{FF2B5EF4-FFF2-40B4-BE49-F238E27FC236}">
                <a16:creationId xmlns="" xmlns:a16="http://schemas.microsoft.com/office/drawing/2014/main" id="{4CB1BB64-54D7-403B-A4E3-71B2E21094DF}"/>
              </a:ext>
            </a:extLst>
          </p:cNvPr>
          <p:cNvSpPr txBox="1"/>
          <p:nvPr/>
        </p:nvSpPr>
        <p:spPr>
          <a:xfrm>
            <a:off x="10090653" y="5731842"/>
            <a:ext cx="366283" cy="246221"/>
          </a:xfrm>
          <a:prstGeom prst="rect">
            <a:avLst/>
          </a:prstGeom>
          <a:noFill/>
        </p:spPr>
        <p:txBody>
          <a:bodyPr wrap="square" lIns="0" tIns="0" rIns="0" bIns="0" rtlCol="0">
            <a:spAutoFit/>
          </a:bodyPr>
          <a:lstStyle/>
          <a:p>
            <a:pPr algn="ctr" defTabSz="1219170">
              <a:buClr>
                <a:srgbClr val="000000"/>
              </a:buClr>
              <a:defRPr/>
            </a:pPr>
            <a:r>
              <a:rPr lang="en-GB" sz="800" kern="0" spc="-67" dirty="0">
                <a:latin typeface="Arial Narrow" panose="020B0606020202030204" pitchFamily="34" charset="0"/>
                <a:cs typeface="Arial"/>
                <a:sym typeface="Arial"/>
              </a:rPr>
              <a:t>93</a:t>
            </a:r>
          </a:p>
          <a:p>
            <a:pPr algn="ctr" defTabSz="1219170">
              <a:buClr>
                <a:srgbClr val="000000"/>
              </a:buClr>
              <a:defRPr/>
            </a:pPr>
            <a:r>
              <a:rPr lang="en-GB" sz="800" kern="0" spc="-67" dirty="0">
                <a:latin typeface="Arial Narrow" panose="020B0606020202030204" pitchFamily="34" charset="0"/>
                <a:cs typeface="Arial"/>
                <a:sym typeface="Arial"/>
              </a:rPr>
              <a:t>81</a:t>
            </a:r>
          </a:p>
        </p:txBody>
      </p:sp>
      <p:sp>
        <p:nvSpPr>
          <p:cNvPr id="207" name="TextBox 206">
            <a:extLst>
              <a:ext uri="{FF2B5EF4-FFF2-40B4-BE49-F238E27FC236}">
                <a16:creationId xmlns="" xmlns:a16="http://schemas.microsoft.com/office/drawing/2014/main" id="{AFAEFC9F-0FB8-0E33-017B-546EA8C5D1D1}"/>
              </a:ext>
            </a:extLst>
          </p:cNvPr>
          <p:cNvSpPr txBox="1"/>
          <p:nvPr/>
        </p:nvSpPr>
        <p:spPr>
          <a:xfrm>
            <a:off x="10330982" y="5215802"/>
            <a:ext cx="366193" cy="143565"/>
          </a:xfrm>
          <a:prstGeom prst="rect">
            <a:avLst/>
          </a:prstGeom>
          <a:noFill/>
        </p:spPr>
        <p:txBody>
          <a:bodyPr wrap="square" lIns="0" tIns="0" rIns="0" bIns="0" rtlCol="0">
            <a:spAutoFit/>
          </a:bodyPr>
          <a:lstStyle/>
          <a:p>
            <a:pPr algn="ctr" defTabSz="1219170">
              <a:buClr>
                <a:srgbClr val="000000"/>
              </a:buClr>
              <a:defRPr/>
            </a:pPr>
            <a:r>
              <a:rPr lang="en-GB" sz="933" kern="0" dirty="0">
                <a:latin typeface="Arial Narrow" panose="020B0606020202030204" pitchFamily="34" charset="0"/>
                <a:cs typeface="Arial"/>
                <a:sym typeface="Arial"/>
              </a:rPr>
              <a:t>34</a:t>
            </a:r>
          </a:p>
        </p:txBody>
      </p:sp>
      <p:sp>
        <p:nvSpPr>
          <p:cNvPr id="208" name="TextBox 207">
            <a:extLst>
              <a:ext uri="{FF2B5EF4-FFF2-40B4-BE49-F238E27FC236}">
                <a16:creationId xmlns="" xmlns:a16="http://schemas.microsoft.com/office/drawing/2014/main" id="{9C4E088B-9922-8096-A37D-5CC7223AB9A9}"/>
              </a:ext>
            </a:extLst>
          </p:cNvPr>
          <p:cNvSpPr txBox="1"/>
          <p:nvPr/>
        </p:nvSpPr>
        <p:spPr>
          <a:xfrm>
            <a:off x="10328667" y="5731842"/>
            <a:ext cx="366283" cy="246221"/>
          </a:xfrm>
          <a:prstGeom prst="rect">
            <a:avLst/>
          </a:prstGeom>
          <a:noFill/>
        </p:spPr>
        <p:txBody>
          <a:bodyPr wrap="square" lIns="0" tIns="0" rIns="0" bIns="0" rtlCol="0">
            <a:spAutoFit/>
          </a:bodyPr>
          <a:lstStyle/>
          <a:p>
            <a:pPr algn="ctr" defTabSz="1219170">
              <a:buClr>
                <a:srgbClr val="000000"/>
              </a:buClr>
              <a:defRPr/>
            </a:pPr>
            <a:r>
              <a:rPr lang="en-GB" sz="800" kern="0" spc="-67" dirty="0">
                <a:latin typeface="Arial Narrow" panose="020B0606020202030204" pitchFamily="34" charset="0"/>
                <a:cs typeface="Arial"/>
                <a:sym typeface="Arial"/>
              </a:rPr>
              <a:t>53</a:t>
            </a:r>
          </a:p>
          <a:p>
            <a:pPr algn="ctr" defTabSz="1219170">
              <a:buClr>
                <a:srgbClr val="000000"/>
              </a:buClr>
              <a:defRPr/>
            </a:pPr>
            <a:r>
              <a:rPr lang="en-GB" sz="800" kern="0" spc="-67" dirty="0">
                <a:latin typeface="Arial Narrow" panose="020B0606020202030204" pitchFamily="34" charset="0"/>
                <a:cs typeface="Arial"/>
                <a:sym typeface="Arial"/>
              </a:rPr>
              <a:t>46</a:t>
            </a:r>
          </a:p>
        </p:txBody>
      </p:sp>
      <p:sp>
        <p:nvSpPr>
          <p:cNvPr id="209" name="TextBox 208">
            <a:extLst>
              <a:ext uri="{FF2B5EF4-FFF2-40B4-BE49-F238E27FC236}">
                <a16:creationId xmlns="" xmlns:a16="http://schemas.microsoft.com/office/drawing/2014/main" id="{1E0DCC65-021D-BBDF-BE14-C3E631A85CD9}"/>
              </a:ext>
            </a:extLst>
          </p:cNvPr>
          <p:cNvSpPr txBox="1"/>
          <p:nvPr/>
        </p:nvSpPr>
        <p:spPr>
          <a:xfrm>
            <a:off x="10569353" y="5215802"/>
            <a:ext cx="366193" cy="143565"/>
          </a:xfrm>
          <a:prstGeom prst="rect">
            <a:avLst/>
          </a:prstGeom>
          <a:noFill/>
        </p:spPr>
        <p:txBody>
          <a:bodyPr wrap="square" lIns="0" tIns="0" rIns="0" bIns="0" rtlCol="0">
            <a:spAutoFit/>
          </a:bodyPr>
          <a:lstStyle/>
          <a:p>
            <a:pPr algn="ctr" defTabSz="1219170">
              <a:buClr>
                <a:srgbClr val="000000"/>
              </a:buClr>
              <a:defRPr/>
            </a:pPr>
            <a:r>
              <a:rPr lang="en-GB" sz="933" kern="0" dirty="0">
                <a:latin typeface="Arial Narrow" panose="020B0606020202030204" pitchFamily="34" charset="0"/>
                <a:cs typeface="Arial"/>
                <a:sym typeface="Arial"/>
              </a:rPr>
              <a:t>36</a:t>
            </a:r>
          </a:p>
        </p:txBody>
      </p:sp>
      <p:sp>
        <p:nvSpPr>
          <p:cNvPr id="210" name="TextBox 209">
            <a:extLst>
              <a:ext uri="{FF2B5EF4-FFF2-40B4-BE49-F238E27FC236}">
                <a16:creationId xmlns="" xmlns:a16="http://schemas.microsoft.com/office/drawing/2014/main" id="{33CDB1E4-C699-DD55-29BC-38929E3555B6}"/>
              </a:ext>
            </a:extLst>
          </p:cNvPr>
          <p:cNvSpPr txBox="1"/>
          <p:nvPr/>
        </p:nvSpPr>
        <p:spPr>
          <a:xfrm>
            <a:off x="10566680" y="5731842"/>
            <a:ext cx="366283" cy="246221"/>
          </a:xfrm>
          <a:prstGeom prst="rect">
            <a:avLst/>
          </a:prstGeom>
          <a:noFill/>
        </p:spPr>
        <p:txBody>
          <a:bodyPr wrap="square" lIns="0" tIns="0" rIns="0" bIns="0" rtlCol="0">
            <a:spAutoFit/>
          </a:bodyPr>
          <a:lstStyle/>
          <a:p>
            <a:pPr algn="ctr" defTabSz="1219170">
              <a:buClr>
                <a:srgbClr val="000000"/>
              </a:buClr>
              <a:defRPr/>
            </a:pPr>
            <a:r>
              <a:rPr lang="en-GB" sz="800" kern="0" spc="-67" dirty="0">
                <a:latin typeface="Arial Narrow" panose="020B0606020202030204" pitchFamily="34" charset="0"/>
                <a:cs typeface="Arial"/>
                <a:sym typeface="Arial"/>
              </a:rPr>
              <a:t>23</a:t>
            </a:r>
          </a:p>
          <a:p>
            <a:pPr algn="ctr" defTabSz="1219170">
              <a:buClr>
                <a:srgbClr val="000000"/>
              </a:buClr>
              <a:defRPr/>
            </a:pPr>
            <a:r>
              <a:rPr lang="en-GB" sz="800" kern="0" spc="-67" dirty="0">
                <a:latin typeface="Arial Narrow" panose="020B0606020202030204" pitchFamily="34" charset="0"/>
                <a:cs typeface="Arial"/>
                <a:sym typeface="Arial"/>
              </a:rPr>
              <a:t>13</a:t>
            </a:r>
          </a:p>
        </p:txBody>
      </p:sp>
      <p:sp>
        <p:nvSpPr>
          <p:cNvPr id="211" name="TextBox 210">
            <a:extLst>
              <a:ext uri="{FF2B5EF4-FFF2-40B4-BE49-F238E27FC236}">
                <a16:creationId xmlns="" xmlns:a16="http://schemas.microsoft.com/office/drawing/2014/main" id="{42C2E80E-11F0-2AF1-3C25-2440863BAAE4}"/>
              </a:ext>
            </a:extLst>
          </p:cNvPr>
          <p:cNvSpPr txBox="1"/>
          <p:nvPr/>
        </p:nvSpPr>
        <p:spPr>
          <a:xfrm>
            <a:off x="10807722" y="5215802"/>
            <a:ext cx="366193" cy="143565"/>
          </a:xfrm>
          <a:prstGeom prst="rect">
            <a:avLst/>
          </a:prstGeom>
          <a:noFill/>
        </p:spPr>
        <p:txBody>
          <a:bodyPr wrap="square" lIns="0" tIns="0" rIns="0" bIns="0" rtlCol="0">
            <a:spAutoFit/>
          </a:bodyPr>
          <a:lstStyle/>
          <a:p>
            <a:pPr algn="ctr" defTabSz="1219170">
              <a:buClr>
                <a:srgbClr val="000000"/>
              </a:buClr>
              <a:defRPr/>
            </a:pPr>
            <a:r>
              <a:rPr lang="en-GB" sz="933" kern="0" dirty="0">
                <a:latin typeface="Arial Narrow" panose="020B0606020202030204" pitchFamily="34" charset="0"/>
                <a:cs typeface="Arial"/>
                <a:sym typeface="Arial"/>
              </a:rPr>
              <a:t>38</a:t>
            </a:r>
          </a:p>
        </p:txBody>
      </p:sp>
      <p:sp>
        <p:nvSpPr>
          <p:cNvPr id="212" name="TextBox 211">
            <a:extLst>
              <a:ext uri="{FF2B5EF4-FFF2-40B4-BE49-F238E27FC236}">
                <a16:creationId xmlns="" xmlns:a16="http://schemas.microsoft.com/office/drawing/2014/main" id="{489A2276-492F-4B4F-DB65-734876B8DFF2}"/>
              </a:ext>
            </a:extLst>
          </p:cNvPr>
          <p:cNvSpPr txBox="1"/>
          <p:nvPr/>
        </p:nvSpPr>
        <p:spPr>
          <a:xfrm>
            <a:off x="10804693" y="5731842"/>
            <a:ext cx="366283" cy="246221"/>
          </a:xfrm>
          <a:prstGeom prst="rect">
            <a:avLst/>
          </a:prstGeom>
          <a:noFill/>
        </p:spPr>
        <p:txBody>
          <a:bodyPr wrap="square" lIns="0" tIns="0" rIns="0" bIns="0" rtlCol="0">
            <a:spAutoFit/>
          </a:bodyPr>
          <a:lstStyle/>
          <a:p>
            <a:pPr algn="ctr" defTabSz="1219170">
              <a:buClr>
                <a:srgbClr val="000000"/>
              </a:buClr>
              <a:defRPr/>
            </a:pPr>
            <a:r>
              <a:rPr lang="en-GB" sz="800" kern="0" spc="-67" dirty="0">
                <a:latin typeface="Arial Narrow" panose="020B0606020202030204" pitchFamily="34" charset="0"/>
                <a:cs typeface="Arial"/>
                <a:sym typeface="Arial"/>
              </a:rPr>
              <a:t>5</a:t>
            </a:r>
          </a:p>
          <a:p>
            <a:pPr algn="ctr" defTabSz="1219170">
              <a:buClr>
                <a:srgbClr val="000000"/>
              </a:buClr>
              <a:defRPr/>
            </a:pPr>
            <a:r>
              <a:rPr lang="en-GB" sz="800" kern="0" spc="-67" dirty="0">
                <a:latin typeface="Arial Narrow" panose="020B0606020202030204" pitchFamily="34" charset="0"/>
                <a:cs typeface="Arial"/>
                <a:sym typeface="Arial"/>
              </a:rPr>
              <a:t>1</a:t>
            </a:r>
          </a:p>
        </p:txBody>
      </p:sp>
      <p:sp>
        <p:nvSpPr>
          <p:cNvPr id="213" name="TextBox 212">
            <a:extLst>
              <a:ext uri="{FF2B5EF4-FFF2-40B4-BE49-F238E27FC236}">
                <a16:creationId xmlns="" xmlns:a16="http://schemas.microsoft.com/office/drawing/2014/main" id="{FD4FF2ED-C87B-91A4-C971-58874342CBC0}"/>
              </a:ext>
            </a:extLst>
          </p:cNvPr>
          <p:cNvSpPr txBox="1"/>
          <p:nvPr/>
        </p:nvSpPr>
        <p:spPr>
          <a:xfrm>
            <a:off x="11046093" y="5215802"/>
            <a:ext cx="366193" cy="143565"/>
          </a:xfrm>
          <a:prstGeom prst="rect">
            <a:avLst/>
          </a:prstGeom>
          <a:noFill/>
        </p:spPr>
        <p:txBody>
          <a:bodyPr wrap="square" lIns="0" tIns="0" rIns="0" bIns="0" rtlCol="0">
            <a:spAutoFit/>
          </a:bodyPr>
          <a:lstStyle/>
          <a:p>
            <a:pPr algn="ctr" defTabSz="1219170">
              <a:buClr>
                <a:srgbClr val="000000"/>
              </a:buClr>
              <a:defRPr/>
            </a:pPr>
            <a:r>
              <a:rPr lang="en-GB" sz="933" kern="0" dirty="0">
                <a:latin typeface="Arial Narrow" panose="020B0606020202030204" pitchFamily="34" charset="0"/>
                <a:cs typeface="Arial"/>
                <a:sym typeface="Arial"/>
              </a:rPr>
              <a:t>40</a:t>
            </a:r>
          </a:p>
        </p:txBody>
      </p:sp>
      <p:sp>
        <p:nvSpPr>
          <p:cNvPr id="214" name="TextBox 213">
            <a:extLst>
              <a:ext uri="{FF2B5EF4-FFF2-40B4-BE49-F238E27FC236}">
                <a16:creationId xmlns="" xmlns:a16="http://schemas.microsoft.com/office/drawing/2014/main" id="{D735C9AB-23EA-0DA1-A2D2-3A66A7541823}"/>
              </a:ext>
            </a:extLst>
          </p:cNvPr>
          <p:cNvSpPr txBox="1"/>
          <p:nvPr/>
        </p:nvSpPr>
        <p:spPr>
          <a:xfrm>
            <a:off x="11042705" y="5731842"/>
            <a:ext cx="366283" cy="246221"/>
          </a:xfrm>
          <a:prstGeom prst="rect">
            <a:avLst/>
          </a:prstGeom>
          <a:noFill/>
        </p:spPr>
        <p:txBody>
          <a:bodyPr wrap="square" lIns="0" tIns="0" rIns="0" bIns="0" rtlCol="0">
            <a:spAutoFit/>
          </a:bodyPr>
          <a:lstStyle/>
          <a:p>
            <a:pPr algn="ctr" defTabSz="1219170">
              <a:buClr>
                <a:srgbClr val="000000"/>
              </a:buClr>
              <a:defRPr/>
            </a:pPr>
            <a:r>
              <a:rPr lang="en-GB" sz="800" kern="0" spc="-67" dirty="0">
                <a:latin typeface="Arial Narrow" panose="020B0606020202030204" pitchFamily="34" charset="0"/>
                <a:cs typeface="Arial"/>
                <a:sym typeface="Arial"/>
              </a:rPr>
              <a:t>1</a:t>
            </a:r>
          </a:p>
          <a:p>
            <a:pPr algn="ctr" defTabSz="1219170">
              <a:buClr>
                <a:srgbClr val="000000"/>
              </a:buClr>
              <a:defRPr/>
            </a:pPr>
            <a:r>
              <a:rPr lang="en-GB" sz="800" kern="0" spc="-67" dirty="0">
                <a:latin typeface="Arial Narrow" panose="020B0606020202030204" pitchFamily="34" charset="0"/>
                <a:cs typeface="Arial"/>
                <a:sym typeface="Arial"/>
              </a:rPr>
              <a:t>0</a:t>
            </a:r>
          </a:p>
        </p:txBody>
      </p:sp>
      <p:cxnSp>
        <p:nvCxnSpPr>
          <p:cNvPr id="216" name="Straight Connector 215">
            <a:extLst>
              <a:ext uri="{FF2B5EF4-FFF2-40B4-BE49-F238E27FC236}">
                <a16:creationId xmlns="" xmlns:a16="http://schemas.microsoft.com/office/drawing/2014/main" id="{262AECDB-A414-DFEC-BFFC-9CF92A8C17DD}"/>
              </a:ext>
            </a:extLst>
          </p:cNvPr>
          <p:cNvCxnSpPr>
            <a:cxnSpLocks/>
          </p:cNvCxnSpPr>
          <p:nvPr/>
        </p:nvCxnSpPr>
        <p:spPr>
          <a:xfrm rot="5400000" flipH="1">
            <a:off x="11440165" y="5148159"/>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sp>
        <p:nvSpPr>
          <p:cNvPr id="217" name="TextBox 216">
            <a:extLst>
              <a:ext uri="{FF2B5EF4-FFF2-40B4-BE49-F238E27FC236}">
                <a16:creationId xmlns="" xmlns:a16="http://schemas.microsoft.com/office/drawing/2014/main" id="{CE9753D2-942E-5BEF-2A02-262FF9C5C15F}"/>
              </a:ext>
            </a:extLst>
          </p:cNvPr>
          <p:cNvSpPr txBox="1"/>
          <p:nvPr/>
        </p:nvSpPr>
        <p:spPr>
          <a:xfrm>
            <a:off x="11284461" y="5215802"/>
            <a:ext cx="366193" cy="143565"/>
          </a:xfrm>
          <a:prstGeom prst="rect">
            <a:avLst/>
          </a:prstGeom>
          <a:noFill/>
        </p:spPr>
        <p:txBody>
          <a:bodyPr wrap="square" lIns="0" tIns="0" rIns="0" bIns="0" rtlCol="0">
            <a:spAutoFit/>
          </a:bodyPr>
          <a:lstStyle/>
          <a:p>
            <a:pPr algn="ctr" defTabSz="1219170">
              <a:buClr>
                <a:srgbClr val="000000"/>
              </a:buClr>
              <a:defRPr/>
            </a:pPr>
            <a:r>
              <a:rPr lang="en-GB" sz="933" kern="0" dirty="0">
                <a:latin typeface="Arial Narrow" panose="020B0606020202030204" pitchFamily="34" charset="0"/>
                <a:cs typeface="Arial"/>
                <a:sym typeface="Arial"/>
              </a:rPr>
              <a:t>42</a:t>
            </a:r>
          </a:p>
        </p:txBody>
      </p:sp>
      <p:sp>
        <p:nvSpPr>
          <p:cNvPr id="218" name="TextBox 217">
            <a:extLst>
              <a:ext uri="{FF2B5EF4-FFF2-40B4-BE49-F238E27FC236}">
                <a16:creationId xmlns="" xmlns:a16="http://schemas.microsoft.com/office/drawing/2014/main" id="{0373B9E2-7B87-D31F-3508-F4A40E121240}"/>
              </a:ext>
            </a:extLst>
          </p:cNvPr>
          <p:cNvSpPr txBox="1"/>
          <p:nvPr/>
        </p:nvSpPr>
        <p:spPr>
          <a:xfrm>
            <a:off x="11280707" y="5731842"/>
            <a:ext cx="366283" cy="246221"/>
          </a:xfrm>
          <a:prstGeom prst="rect">
            <a:avLst/>
          </a:prstGeom>
          <a:noFill/>
        </p:spPr>
        <p:txBody>
          <a:bodyPr wrap="square" lIns="0" tIns="0" rIns="0" bIns="0" rtlCol="0">
            <a:spAutoFit/>
          </a:bodyPr>
          <a:lstStyle/>
          <a:p>
            <a:pPr algn="ctr" defTabSz="1219170">
              <a:buClr>
                <a:srgbClr val="000000"/>
              </a:buClr>
              <a:defRPr/>
            </a:pPr>
            <a:r>
              <a:rPr lang="en-GB" sz="800" kern="0" spc="-67" dirty="0">
                <a:latin typeface="Arial Narrow" panose="020B0606020202030204" pitchFamily="34" charset="0"/>
                <a:cs typeface="Arial"/>
                <a:sym typeface="Arial"/>
              </a:rPr>
              <a:t>0</a:t>
            </a:r>
          </a:p>
          <a:p>
            <a:pPr algn="ctr" defTabSz="1219170">
              <a:buClr>
                <a:srgbClr val="000000"/>
              </a:buClr>
              <a:defRPr/>
            </a:pPr>
            <a:r>
              <a:rPr lang="en-GB" sz="800" kern="0" spc="-67" dirty="0">
                <a:latin typeface="Arial Narrow" panose="020B0606020202030204" pitchFamily="34" charset="0"/>
                <a:cs typeface="Arial"/>
                <a:sym typeface="Arial"/>
              </a:rPr>
              <a:t>0</a:t>
            </a:r>
          </a:p>
        </p:txBody>
      </p:sp>
      <p:graphicFrame>
        <p:nvGraphicFramePr>
          <p:cNvPr id="245" name="Table 5">
            <a:extLst>
              <a:ext uri="{FF2B5EF4-FFF2-40B4-BE49-F238E27FC236}">
                <a16:creationId xmlns="" xmlns:a16="http://schemas.microsoft.com/office/drawing/2014/main" id="{8410F03A-E970-F5EF-2386-A6364F113A7A}"/>
              </a:ext>
            </a:extLst>
          </p:cNvPr>
          <p:cNvGraphicFramePr>
            <a:graphicFrameLocks noGrp="1"/>
          </p:cNvGraphicFramePr>
          <p:nvPr/>
        </p:nvGraphicFramePr>
        <p:xfrm>
          <a:off x="1635049" y="4055166"/>
          <a:ext cx="3940743" cy="946380"/>
        </p:xfrm>
        <a:graphic>
          <a:graphicData uri="http://schemas.openxmlformats.org/drawingml/2006/table">
            <a:tbl>
              <a:tblPr firstRow="1" bandRow="1">
                <a:tableStyleId>{5C22544A-7EE6-4342-B048-85BDC9FD1C3A}</a:tableStyleId>
              </a:tblPr>
              <a:tblGrid>
                <a:gridCol w="1491609">
                  <a:extLst>
                    <a:ext uri="{9D8B030D-6E8A-4147-A177-3AD203B41FA5}">
                      <a16:colId xmlns="" xmlns:a16="http://schemas.microsoft.com/office/drawing/2014/main" val="567805135"/>
                    </a:ext>
                  </a:extLst>
                </a:gridCol>
                <a:gridCol w="1224567">
                  <a:extLst>
                    <a:ext uri="{9D8B030D-6E8A-4147-A177-3AD203B41FA5}">
                      <a16:colId xmlns="" xmlns:a16="http://schemas.microsoft.com/office/drawing/2014/main" val="1587759811"/>
                    </a:ext>
                  </a:extLst>
                </a:gridCol>
                <a:gridCol w="1224567">
                  <a:extLst>
                    <a:ext uri="{9D8B030D-6E8A-4147-A177-3AD203B41FA5}">
                      <a16:colId xmlns="" xmlns:a16="http://schemas.microsoft.com/office/drawing/2014/main" val="1552239478"/>
                    </a:ext>
                  </a:extLst>
                </a:gridCol>
              </a:tblGrid>
              <a:tr h="261487">
                <a:tc>
                  <a:txBody>
                    <a:bodyPr/>
                    <a:lstStyle/>
                    <a:p>
                      <a:pPr>
                        <a:lnSpc>
                          <a:spcPct val="90000"/>
                        </a:lnSpc>
                      </a:pPr>
                      <a:endParaRPr lang="en-GB" sz="1100" spc="0" dirty="0">
                        <a:latin typeface="Arial" panose="020B0604020202020204" pitchFamily="34" charset="0"/>
                        <a:cs typeface="Arial" panose="020B0604020202020204" pitchFamily="34" charset="0"/>
                      </a:endParaRPr>
                    </a:p>
                  </a:txBody>
                  <a:tcPr marL="0" marR="0" marT="0" marB="0" anchor="ctr">
                    <a:noFill/>
                  </a:tcPr>
                </a:tc>
                <a:tc>
                  <a:txBody>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lang="en-GB" sz="1100" spc="0" dirty="0">
                          <a:latin typeface="Arial" panose="020B0604020202020204" pitchFamily="34" charset="0"/>
                          <a:cs typeface="Arial" panose="020B0604020202020204" pitchFamily="34" charset="0"/>
                        </a:rPr>
                        <a:t>Abiraterone + olaparib (n=399)</a:t>
                      </a:r>
                      <a:endParaRPr lang="en-GB" sz="1100" spc="0" dirty="0">
                        <a:solidFill>
                          <a:schemeClr val="bg1"/>
                        </a:solidFill>
                        <a:latin typeface="Arial" panose="020B0604020202020204" pitchFamily="34" charset="0"/>
                        <a:cs typeface="Arial" panose="020B0604020202020204" pitchFamily="34" charset="0"/>
                      </a:endParaRPr>
                    </a:p>
                  </a:txBody>
                  <a:tcPr marL="0" marR="0" marT="48000" marB="48000" anchor="ctr">
                    <a:solidFill>
                      <a:schemeClr val="tx2"/>
                    </a:solidFill>
                  </a:tcPr>
                </a:tc>
                <a:tc>
                  <a:txBody>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GB" sz="1100" u="none" strike="noStrike" kern="0" cap="none" spc="0" normalizeH="0" baseline="0" noProof="0" dirty="0">
                          <a:ln>
                            <a:noFill/>
                          </a:ln>
                          <a:effectLst/>
                          <a:uLnTx/>
                          <a:uFillTx/>
                          <a:latin typeface="Arial" panose="020B0604020202020204" pitchFamily="34" charset="0"/>
                          <a:cs typeface="Arial" panose="020B0604020202020204" pitchFamily="34" charset="0"/>
                          <a:sym typeface="Arial"/>
                        </a:rPr>
                        <a:t>Abiraterone + placebo (n=397)</a:t>
                      </a:r>
                      <a:endParaRPr kumimoji="0" lang="en-GB" sz="11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endParaRPr>
                    </a:p>
                  </a:txBody>
                  <a:tcPr marL="0" marR="0" marT="48000" marB="48000" anchor="ctr"/>
                </a:tc>
                <a:extLst>
                  <a:ext uri="{0D108BD9-81ED-4DB2-BD59-A6C34878D82A}">
                    <a16:rowId xmlns="" xmlns:a16="http://schemas.microsoft.com/office/drawing/2014/main" val="159315112"/>
                  </a:ext>
                </a:extLst>
              </a:tr>
              <a:tr h="130743">
                <a:tc>
                  <a:txBody>
                    <a:bodyPr/>
                    <a:lstStyle/>
                    <a:p>
                      <a:pPr>
                        <a:lnSpc>
                          <a:spcPct val="90000"/>
                        </a:lnSpc>
                      </a:pPr>
                      <a:r>
                        <a:rPr lang="en-GB" sz="1100" b="1" spc="0" dirty="0">
                          <a:latin typeface="Arial" panose="020B0604020202020204" pitchFamily="34" charset="0"/>
                          <a:cs typeface="Arial" panose="020B0604020202020204" pitchFamily="34" charset="0"/>
                        </a:rPr>
                        <a:t>Events, n (%)</a:t>
                      </a:r>
                    </a:p>
                  </a:txBody>
                  <a:tcPr marL="36000" marR="0" marT="24000" marB="24000" anchor="ctr"/>
                </a:tc>
                <a:tc>
                  <a:txBody>
                    <a:bodyPr/>
                    <a:lstStyle/>
                    <a:p>
                      <a:pPr algn="ctr">
                        <a:lnSpc>
                          <a:spcPct val="90000"/>
                        </a:lnSpc>
                      </a:pPr>
                      <a:r>
                        <a:rPr lang="en-GB" sz="1100" spc="0" dirty="0">
                          <a:latin typeface="Arial" panose="020B0604020202020204" pitchFamily="34" charset="0"/>
                          <a:cs typeface="Arial" panose="020B0604020202020204" pitchFamily="34" charset="0"/>
                        </a:rPr>
                        <a:t>107 (26.8)</a:t>
                      </a:r>
                      <a:endParaRPr lang="en-GB" sz="1100" b="1" spc="0" dirty="0">
                        <a:latin typeface="Arial" panose="020B0604020202020204" pitchFamily="34" charset="0"/>
                        <a:cs typeface="Arial" panose="020B0604020202020204" pitchFamily="34" charset="0"/>
                      </a:endParaRPr>
                    </a:p>
                  </a:txBody>
                  <a:tcPr marL="0" marR="0" marT="24000" marB="24000" anchor="ctr"/>
                </a:tc>
                <a:tc>
                  <a:txBody>
                    <a:bodyPr/>
                    <a:lstStyle/>
                    <a:p>
                      <a:pPr algn="ctr">
                        <a:lnSpc>
                          <a:spcPct val="90000"/>
                        </a:lnSpc>
                      </a:pPr>
                      <a:r>
                        <a:rPr lang="en-GB" sz="1100" spc="0" dirty="0">
                          <a:latin typeface="Arial" panose="020B0604020202020204" pitchFamily="34" charset="0"/>
                          <a:cs typeface="Arial" panose="020B0604020202020204" pitchFamily="34" charset="0"/>
                        </a:rPr>
                        <a:t>121 (30.5)</a:t>
                      </a:r>
                      <a:endParaRPr lang="en-GB" sz="1100" b="1" spc="0" dirty="0">
                        <a:latin typeface="Arial" panose="020B0604020202020204" pitchFamily="34" charset="0"/>
                        <a:cs typeface="Arial" panose="020B0604020202020204" pitchFamily="34" charset="0"/>
                      </a:endParaRPr>
                    </a:p>
                  </a:txBody>
                  <a:tcPr marL="0" marR="0" marT="24000" marB="24000" anchor="ctr"/>
                </a:tc>
                <a:extLst>
                  <a:ext uri="{0D108BD9-81ED-4DB2-BD59-A6C34878D82A}">
                    <a16:rowId xmlns="" xmlns:a16="http://schemas.microsoft.com/office/drawing/2014/main" val="4124857010"/>
                  </a:ext>
                </a:extLst>
              </a:tr>
              <a:tr h="103731">
                <a:tc>
                  <a:txBody>
                    <a:bodyPr/>
                    <a:lstStyle/>
                    <a:p>
                      <a:pPr>
                        <a:lnSpc>
                          <a:spcPct val="90000"/>
                        </a:lnSpc>
                      </a:pPr>
                      <a:r>
                        <a:rPr lang="en-GB" sz="1100" b="1" spc="0" dirty="0">
                          <a:latin typeface="Arial" panose="020B0604020202020204" pitchFamily="34" charset="0"/>
                          <a:cs typeface="Arial" panose="020B0604020202020204" pitchFamily="34" charset="0"/>
                        </a:rPr>
                        <a:t>Median OS (months)</a:t>
                      </a:r>
                    </a:p>
                  </a:txBody>
                  <a:tcPr marL="36000" marR="0" marT="0" marB="0" anchor="ctr"/>
                </a:tc>
                <a:tc>
                  <a:txBody>
                    <a:bodyPr/>
                    <a:lstStyle/>
                    <a:p>
                      <a:pPr algn="ctr">
                        <a:lnSpc>
                          <a:spcPct val="90000"/>
                        </a:lnSpc>
                      </a:pPr>
                      <a:r>
                        <a:rPr lang="en-GB" sz="1100" spc="0" dirty="0">
                          <a:latin typeface="Arial" panose="020B0604020202020204" pitchFamily="34" charset="0"/>
                          <a:cs typeface="Arial" panose="020B0604020202020204" pitchFamily="34" charset="0"/>
                        </a:rPr>
                        <a:t>NR</a:t>
                      </a:r>
                      <a:endParaRPr lang="en-GB" sz="1100" b="1" spc="0" dirty="0">
                        <a:latin typeface="Arial" panose="020B0604020202020204" pitchFamily="34" charset="0"/>
                        <a:cs typeface="Arial" panose="020B0604020202020204" pitchFamily="34" charset="0"/>
                      </a:endParaRPr>
                    </a:p>
                  </a:txBody>
                  <a:tcPr marL="0" marR="0" marT="0" marB="0" anchor="ctr"/>
                </a:tc>
                <a:tc>
                  <a:txBody>
                    <a:bodyPr/>
                    <a:lstStyle/>
                    <a:p>
                      <a:pPr algn="ctr">
                        <a:lnSpc>
                          <a:spcPct val="90000"/>
                        </a:lnSpc>
                      </a:pPr>
                      <a:r>
                        <a:rPr lang="en-GB" sz="1100" spc="0" dirty="0">
                          <a:latin typeface="Arial" panose="020B0604020202020204" pitchFamily="34" charset="0"/>
                          <a:cs typeface="Arial" panose="020B0604020202020204" pitchFamily="34" charset="0"/>
                        </a:rPr>
                        <a:t>NR</a:t>
                      </a:r>
                      <a:endParaRPr lang="en-GB" sz="1100" b="1" spc="0" dirty="0">
                        <a:latin typeface="Arial" panose="020B0604020202020204" pitchFamily="34" charset="0"/>
                        <a:cs typeface="Arial" panose="020B0604020202020204" pitchFamily="34" charset="0"/>
                      </a:endParaRPr>
                    </a:p>
                  </a:txBody>
                  <a:tcPr marL="0" marR="0" marT="0" marB="0" anchor="ctr"/>
                </a:tc>
                <a:extLst>
                  <a:ext uri="{0D108BD9-81ED-4DB2-BD59-A6C34878D82A}">
                    <a16:rowId xmlns="" xmlns:a16="http://schemas.microsoft.com/office/drawing/2014/main" val="2455519460"/>
                  </a:ext>
                </a:extLst>
              </a:tr>
              <a:tr h="130743">
                <a:tc>
                  <a:txBody>
                    <a:bodyPr/>
                    <a:lstStyle/>
                    <a:p>
                      <a:pPr>
                        <a:lnSpc>
                          <a:spcPct val="90000"/>
                        </a:lnSpc>
                      </a:pPr>
                      <a:r>
                        <a:rPr lang="en-GB" sz="1100" b="1" spc="0" dirty="0">
                          <a:latin typeface="Arial" panose="020B0604020202020204" pitchFamily="34" charset="0"/>
                          <a:cs typeface="Arial" panose="020B0604020202020204" pitchFamily="34" charset="0"/>
                        </a:rPr>
                        <a:t>HR (95% CI)</a:t>
                      </a:r>
                    </a:p>
                  </a:txBody>
                  <a:tcPr marL="36000" marR="0" marT="24000" marB="24000" anchor="ctr"/>
                </a:tc>
                <a:tc gridSpan="2">
                  <a:txBody>
                    <a:bodyPr/>
                    <a:lstStyle/>
                    <a:p>
                      <a:pPr algn="ctr">
                        <a:lnSpc>
                          <a:spcPct val="90000"/>
                        </a:lnSpc>
                      </a:pPr>
                      <a:r>
                        <a:rPr lang="en-GB" sz="1100" spc="0" dirty="0">
                          <a:latin typeface="Arial" panose="020B0604020202020204" pitchFamily="34" charset="0"/>
                          <a:cs typeface="Arial" panose="020B0604020202020204" pitchFamily="34" charset="0"/>
                        </a:rPr>
                        <a:t>0.86 (0.66-1.12); p=0.29</a:t>
                      </a:r>
                      <a:endParaRPr lang="en-GB" sz="1100" b="1" spc="0" dirty="0">
                        <a:latin typeface="Arial" panose="020B0604020202020204" pitchFamily="34" charset="0"/>
                        <a:cs typeface="Arial" panose="020B0604020202020204" pitchFamily="34" charset="0"/>
                      </a:endParaRPr>
                    </a:p>
                  </a:txBody>
                  <a:tcPr marL="0" marR="0" marT="24000" marB="24000" anchor="ctr"/>
                </a:tc>
                <a:tc hMerge="1">
                  <a:txBody>
                    <a:bodyPr/>
                    <a:lstStyle/>
                    <a:p>
                      <a:pPr algn="ctr"/>
                      <a:endParaRPr lang="en-GB" sz="800" dirty="0">
                        <a:latin typeface="Arial Narrow" panose="020B0606020202030204" pitchFamily="34" charset="0"/>
                      </a:endParaRPr>
                    </a:p>
                  </a:txBody>
                  <a:tcPr>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BE5D6"/>
                    </a:solidFill>
                  </a:tcPr>
                </a:tc>
                <a:extLst>
                  <a:ext uri="{0D108BD9-81ED-4DB2-BD59-A6C34878D82A}">
                    <a16:rowId xmlns="" xmlns:a16="http://schemas.microsoft.com/office/drawing/2014/main" val="570848091"/>
                  </a:ext>
                </a:extLst>
              </a:tr>
            </a:tbl>
          </a:graphicData>
        </a:graphic>
      </p:graphicFrame>
      <p:sp>
        <p:nvSpPr>
          <p:cNvPr id="219" name="Freeform: Shape 218">
            <a:extLst>
              <a:ext uri="{FF2B5EF4-FFF2-40B4-BE49-F238E27FC236}">
                <a16:creationId xmlns="" xmlns:a16="http://schemas.microsoft.com/office/drawing/2014/main" id="{4E30B3F3-C1AF-4439-9170-2FC51A240099}"/>
              </a:ext>
            </a:extLst>
          </p:cNvPr>
          <p:cNvSpPr/>
          <p:nvPr/>
        </p:nvSpPr>
        <p:spPr>
          <a:xfrm>
            <a:off x="1518650" y="2259766"/>
            <a:ext cx="4046506" cy="2869719"/>
          </a:xfrm>
          <a:custGeom>
            <a:avLst/>
            <a:gdLst>
              <a:gd name="connsiteX0" fmla="*/ 0 w 5687367"/>
              <a:gd name="connsiteY0" fmla="*/ 0 h 2567354"/>
              <a:gd name="connsiteX1" fmla="*/ 0 w 5687367"/>
              <a:gd name="connsiteY1" fmla="*/ 2567354 h 2567354"/>
              <a:gd name="connsiteX2" fmla="*/ 5687367 w 5687367"/>
              <a:gd name="connsiteY2" fmla="*/ 2567354 h 2567354"/>
            </a:gdLst>
            <a:ahLst/>
            <a:cxnLst>
              <a:cxn ang="0">
                <a:pos x="connsiteX0" y="connsiteY0"/>
              </a:cxn>
              <a:cxn ang="0">
                <a:pos x="connsiteX1" y="connsiteY1"/>
              </a:cxn>
              <a:cxn ang="0">
                <a:pos x="connsiteX2" y="connsiteY2"/>
              </a:cxn>
            </a:cxnLst>
            <a:rect l="l" t="t" r="r" b="b"/>
            <a:pathLst>
              <a:path w="5687367" h="2567354">
                <a:moveTo>
                  <a:pt x="0" y="0"/>
                </a:moveTo>
                <a:lnTo>
                  <a:pt x="0" y="2567354"/>
                </a:lnTo>
                <a:lnTo>
                  <a:pt x="5687367" y="2567354"/>
                </a:lnTo>
              </a:path>
            </a:pathLst>
          </a:custGeom>
          <a:noFill/>
          <a:ln w="9525" cap="sq">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GB" sz="1867" kern="0" dirty="0">
              <a:solidFill>
                <a:srgbClr val="32502D">
                  <a:lumMod val="75000"/>
                </a:srgbClr>
              </a:solidFill>
              <a:latin typeface="Arial"/>
              <a:sym typeface="Arial"/>
            </a:endParaRPr>
          </a:p>
        </p:txBody>
      </p:sp>
      <p:graphicFrame>
        <p:nvGraphicFramePr>
          <p:cNvPr id="672" name="Table 5">
            <a:extLst>
              <a:ext uri="{FF2B5EF4-FFF2-40B4-BE49-F238E27FC236}">
                <a16:creationId xmlns="" xmlns:a16="http://schemas.microsoft.com/office/drawing/2014/main" id="{778BFA9E-14E9-9B46-B109-CE96927BC89E}"/>
              </a:ext>
            </a:extLst>
          </p:cNvPr>
          <p:cNvGraphicFramePr>
            <a:graphicFrameLocks noGrp="1"/>
          </p:cNvGraphicFramePr>
          <p:nvPr/>
        </p:nvGraphicFramePr>
        <p:xfrm>
          <a:off x="7032958" y="4055166"/>
          <a:ext cx="3940743" cy="946380"/>
        </p:xfrm>
        <a:graphic>
          <a:graphicData uri="http://schemas.openxmlformats.org/drawingml/2006/table">
            <a:tbl>
              <a:tblPr firstRow="1" bandRow="1">
                <a:tableStyleId>{5C22544A-7EE6-4342-B048-85BDC9FD1C3A}</a:tableStyleId>
              </a:tblPr>
              <a:tblGrid>
                <a:gridCol w="1491609">
                  <a:extLst>
                    <a:ext uri="{9D8B030D-6E8A-4147-A177-3AD203B41FA5}">
                      <a16:colId xmlns="" xmlns:a16="http://schemas.microsoft.com/office/drawing/2014/main" val="567805135"/>
                    </a:ext>
                  </a:extLst>
                </a:gridCol>
                <a:gridCol w="1224567">
                  <a:extLst>
                    <a:ext uri="{9D8B030D-6E8A-4147-A177-3AD203B41FA5}">
                      <a16:colId xmlns="" xmlns:a16="http://schemas.microsoft.com/office/drawing/2014/main" val="1587759811"/>
                    </a:ext>
                  </a:extLst>
                </a:gridCol>
                <a:gridCol w="1224567">
                  <a:extLst>
                    <a:ext uri="{9D8B030D-6E8A-4147-A177-3AD203B41FA5}">
                      <a16:colId xmlns="" xmlns:a16="http://schemas.microsoft.com/office/drawing/2014/main" val="1552239478"/>
                    </a:ext>
                  </a:extLst>
                </a:gridCol>
              </a:tblGrid>
              <a:tr h="261487">
                <a:tc>
                  <a:txBody>
                    <a:bodyPr/>
                    <a:lstStyle/>
                    <a:p>
                      <a:pPr>
                        <a:lnSpc>
                          <a:spcPct val="90000"/>
                        </a:lnSpc>
                      </a:pPr>
                      <a:endParaRPr lang="en-GB" sz="1100" spc="0" dirty="0">
                        <a:latin typeface="Arial" panose="020B0604020202020204" pitchFamily="34" charset="0"/>
                        <a:cs typeface="Arial" panose="020B0604020202020204" pitchFamily="34" charset="0"/>
                      </a:endParaRPr>
                    </a:p>
                  </a:txBody>
                  <a:tcPr marL="0" marR="0" marT="0" marB="0" anchor="ctr">
                    <a:noFill/>
                  </a:tcPr>
                </a:tc>
                <a:tc>
                  <a:txBody>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lang="en-GB" sz="1100" spc="0" dirty="0">
                          <a:latin typeface="Arial" panose="020B0604020202020204" pitchFamily="34" charset="0"/>
                          <a:cs typeface="Arial" panose="020B0604020202020204" pitchFamily="34" charset="0"/>
                        </a:rPr>
                        <a:t>Abiraterone + olaparib (n=399)</a:t>
                      </a:r>
                      <a:endParaRPr lang="en-GB" sz="1100" spc="0" dirty="0">
                        <a:solidFill>
                          <a:schemeClr val="bg1"/>
                        </a:solidFill>
                        <a:latin typeface="Arial" panose="020B0604020202020204" pitchFamily="34" charset="0"/>
                        <a:cs typeface="Arial" panose="020B0604020202020204" pitchFamily="34" charset="0"/>
                      </a:endParaRPr>
                    </a:p>
                  </a:txBody>
                  <a:tcPr marL="0" marR="0" marT="48000" marB="48000" anchor="ctr">
                    <a:solidFill>
                      <a:schemeClr val="tx2"/>
                    </a:solidFill>
                  </a:tcPr>
                </a:tc>
                <a:tc>
                  <a:txBody>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GB" sz="1100" u="none" strike="noStrike" kern="0" cap="none" spc="0" normalizeH="0" baseline="0" noProof="0" dirty="0">
                          <a:ln>
                            <a:noFill/>
                          </a:ln>
                          <a:effectLst/>
                          <a:uLnTx/>
                          <a:uFillTx/>
                          <a:latin typeface="Arial" panose="020B0604020202020204" pitchFamily="34" charset="0"/>
                          <a:cs typeface="Arial" panose="020B0604020202020204" pitchFamily="34" charset="0"/>
                          <a:sym typeface="Arial"/>
                        </a:rPr>
                        <a:t>Abiraterone + placebo (n=397)</a:t>
                      </a:r>
                      <a:endParaRPr kumimoji="0" lang="en-GB" sz="11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endParaRPr>
                    </a:p>
                  </a:txBody>
                  <a:tcPr marL="0" marR="0" marT="48000" marB="48000" anchor="ctr"/>
                </a:tc>
                <a:extLst>
                  <a:ext uri="{0D108BD9-81ED-4DB2-BD59-A6C34878D82A}">
                    <a16:rowId xmlns="" xmlns:a16="http://schemas.microsoft.com/office/drawing/2014/main" val="159315112"/>
                  </a:ext>
                </a:extLst>
              </a:tr>
              <a:tr h="130743">
                <a:tc>
                  <a:txBody>
                    <a:bodyPr/>
                    <a:lstStyle/>
                    <a:p>
                      <a:pPr>
                        <a:lnSpc>
                          <a:spcPct val="90000"/>
                        </a:lnSpc>
                      </a:pPr>
                      <a:r>
                        <a:rPr lang="en-GB" sz="1100" b="1" spc="0" dirty="0">
                          <a:latin typeface="Arial" panose="020B0604020202020204" pitchFamily="34" charset="0"/>
                          <a:cs typeface="Arial" panose="020B0604020202020204" pitchFamily="34" charset="0"/>
                        </a:rPr>
                        <a:t>Events, n (%)</a:t>
                      </a:r>
                    </a:p>
                  </a:txBody>
                  <a:tcPr marL="36000" marR="0" marT="24000" marB="24000" anchor="ctr"/>
                </a:tc>
                <a:tc>
                  <a:txBody>
                    <a:bodyPr/>
                    <a:lstStyle/>
                    <a:p>
                      <a:pPr algn="ctr">
                        <a:lnSpc>
                          <a:spcPct val="90000"/>
                        </a:lnSpc>
                      </a:pPr>
                      <a:r>
                        <a:rPr lang="en-GB" sz="1100" spc="0" dirty="0">
                          <a:latin typeface="Arial" panose="020B0604020202020204" pitchFamily="34" charset="0"/>
                          <a:cs typeface="Arial" panose="020B0604020202020204" pitchFamily="34" charset="0"/>
                        </a:rPr>
                        <a:t>148 (37.1)</a:t>
                      </a:r>
                      <a:endParaRPr lang="en-GB" sz="1100" b="1" spc="0" dirty="0">
                        <a:latin typeface="Arial" panose="020B0604020202020204" pitchFamily="34" charset="0"/>
                        <a:cs typeface="Arial" panose="020B0604020202020204" pitchFamily="34" charset="0"/>
                      </a:endParaRPr>
                    </a:p>
                  </a:txBody>
                  <a:tcPr marL="0" marR="0" marT="24000" marB="24000" anchor="ctr"/>
                </a:tc>
                <a:tc>
                  <a:txBody>
                    <a:bodyPr/>
                    <a:lstStyle/>
                    <a:p>
                      <a:pPr algn="ctr">
                        <a:lnSpc>
                          <a:spcPct val="90000"/>
                        </a:lnSpc>
                      </a:pPr>
                      <a:r>
                        <a:rPr lang="en-GB" sz="1100" spc="0" dirty="0">
                          <a:latin typeface="Arial" panose="020B0604020202020204" pitchFamily="34" charset="0"/>
                          <a:cs typeface="Arial" panose="020B0604020202020204" pitchFamily="34" charset="0"/>
                        </a:rPr>
                        <a:t>171 (43.1)</a:t>
                      </a:r>
                      <a:endParaRPr lang="en-GB" sz="1100" b="1" spc="0" dirty="0">
                        <a:latin typeface="Arial" panose="020B0604020202020204" pitchFamily="34" charset="0"/>
                        <a:cs typeface="Arial" panose="020B0604020202020204" pitchFamily="34" charset="0"/>
                      </a:endParaRPr>
                    </a:p>
                  </a:txBody>
                  <a:tcPr marL="0" marR="0" marT="24000" marB="24000" anchor="ctr"/>
                </a:tc>
                <a:extLst>
                  <a:ext uri="{0D108BD9-81ED-4DB2-BD59-A6C34878D82A}">
                    <a16:rowId xmlns="" xmlns:a16="http://schemas.microsoft.com/office/drawing/2014/main" val="4124857010"/>
                  </a:ext>
                </a:extLst>
              </a:tr>
              <a:tr h="103731">
                <a:tc>
                  <a:txBody>
                    <a:bodyPr/>
                    <a:lstStyle/>
                    <a:p>
                      <a:pPr>
                        <a:lnSpc>
                          <a:spcPct val="90000"/>
                        </a:lnSpc>
                      </a:pPr>
                      <a:r>
                        <a:rPr lang="en-GB" sz="1100" b="1" spc="0" dirty="0">
                          <a:latin typeface="Arial" panose="020B0604020202020204" pitchFamily="34" charset="0"/>
                          <a:cs typeface="Arial" panose="020B0604020202020204" pitchFamily="34" charset="0"/>
                        </a:rPr>
                        <a:t>Median OS (months)</a:t>
                      </a:r>
                    </a:p>
                  </a:txBody>
                  <a:tcPr marL="36000" marR="0" marT="0" marB="0" anchor="ctr"/>
                </a:tc>
                <a:tc>
                  <a:txBody>
                    <a:bodyPr/>
                    <a:lstStyle/>
                    <a:p>
                      <a:pPr algn="ctr">
                        <a:lnSpc>
                          <a:spcPct val="90000"/>
                        </a:lnSpc>
                      </a:pPr>
                      <a:r>
                        <a:rPr lang="en-GB" sz="1100" spc="0" dirty="0">
                          <a:latin typeface="Arial" panose="020B0604020202020204" pitchFamily="34" charset="0"/>
                          <a:cs typeface="Arial" panose="020B0604020202020204" pitchFamily="34" charset="0"/>
                        </a:rPr>
                        <a:t>NR</a:t>
                      </a:r>
                      <a:endParaRPr lang="en-GB" sz="1100" b="1" spc="0" dirty="0">
                        <a:latin typeface="Arial" panose="020B0604020202020204" pitchFamily="34" charset="0"/>
                        <a:cs typeface="Arial" panose="020B0604020202020204" pitchFamily="34" charset="0"/>
                      </a:endParaRPr>
                    </a:p>
                  </a:txBody>
                  <a:tcPr marL="0" marR="0" marT="0" marB="0" anchor="ctr"/>
                </a:tc>
                <a:tc>
                  <a:txBody>
                    <a:bodyPr/>
                    <a:lstStyle/>
                    <a:p>
                      <a:pPr algn="ctr">
                        <a:lnSpc>
                          <a:spcPct val="90000"/>
                        </a:lnSpc>
                      </a:pPr>
                      <a:r>
                        <a:rPr lang="en-GB" sz="1100" spc="0" dirty="0">
                          <a:latin typeface="Arial" panose="020B0604020202020204" pitchFamily="34" charset="0"/>
                          <a:cs typeface="Arial" panose="020B0604020202020204" pitchFamily="34" charset="0"/>
                        </a:rPr>
                        <a:t>NR</a:t>
                      </a:r>
                      <a:endParaRPr lang="en-GB" sz="1100" b="1" spc="0" dirty="0">
                        <a:latin typeface="Arial" panose="020B0604020202020204" pitchFamily="34" charset="0"/>
                        <a:cs typeface="Arial" panose="020B0604020202020204" pitchFamily="34" charset="0"/>
                      </a:endParaRPr>
                    </a:p>
                  </a:txBody>
                  <a:tcPr marL="0" marR="0" marT="0" marB="0" anchor="ctr"/>
                </a:tc>
                <a:extLst>
                  <a:ext uri="{0D108BD9-81ED-4DB2-BD59-A6C34878D82A}">
                    <a16:rowId xmlns="" xmlns:a16="http://schemas.microsoft.com/office/drawing/2014/main" val="2455519460"/>
                  </a:ext>
                </a:extLst>
              </a:tr>
              <a:tr h="130743">
                <a:tc>
                  <a:txBody>
                    <a:bodyPr/>
                    <a:lstStyle/>
                    <a:p>
                      <a:pPr>
                        <a:lnSpc>
                          <a:spcPct val="90000"/>
                        </a:lnSpc>
                      </a:pPr>
                      <a:r>
                        <a:rPr lang="en-GB" sz="1100" b="1" spc="0" dirty="0">
                          <a:latin typeface="Arial" panose="020B0604020202020204" pitchFamily="34" charset="0"/>
                          <a:cs typeface="Arial" panose="020B0604020202020204" pitchFamily="34" charset="0"/>
                        </a:rPr>
                        <a:t>HR (95% CI)</a:t>
                      </a:r>
                    </a:p>
                  </a:txBody>
                  <a:tcPr marL="36000" marR="0" marT="24000" marB="24000" anchor="ctr"/>
                </a:tc>
                <a:tc gridSpan="2">
                  <a:txBody>
                    <a:bodyPr/>
                    <a:lstStyle/>
                    <a:p>
                      <a:pPr algn="ctr">
                        <a:lnSpc>
                          <a:spcPct val="90000"/>
                        </a:lnSpc>
                      </a:pPr>
                      <a:r>
                        <a:rPr lang="en-GB" sz="1100" spc="0" dirty="0">
                          <a:latin typeface="Arial" panose="020B0604020202020204" pitchFamily="34" charset="0"/>
                          <a:cs typeface="Arial" panose="020B0604020202020204" pitchFamily="34" charset="0"/>
                        </a:rPr>
                        <a:t>0.83 (0.66-1.03); p=0.11</a:t>
                      </a:r>
                      <a:endParaRPr lang="en-GB" sz="1100" b="1" spc="0" dirty="0">
                        <a:latin typeface="Arial" panose="020B0604020202020204" pitchFamily="34" charset="0"/>
                        <a:cs typeface="Arial" panose="020B0604020202020204" pitchFamily="34" charset="0"/>
                      </a:endParaRPr>
                    </a:p>
                  </a:txBody>
                  <a:tcPr marL="0" marR="0" marT="24000" marB="24000" anchor="ctr"/>
                </a:tc>
                <a:tc hMerge="1">
                  <a:txBody>
                    <a:bodyPr/>
                    <a:lstStyle/>
                    <a:p>
                      <a:pPr algn="ctr"/>
                      <a:endParaRPr lang="en-GB" sz="800" dirty="0">
                        <a:latin typeface="Arial Narrow" panose="020B0606020202030204" pitchFamily="34" charset="0"/>
                      </a:endParaRPr>
                    </a:p>
                  </a:txBody>
                  <a:tcPr>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BE5D6"/>
                    </a:solidFill>
                  </a:tcPr>
                </a:tc>
                <a:extLst>
                  <a:ext uri="{0D108BD9-81ED-4DB2-BD59-A6C34878D82A}">
                    <a16:rowId xmlns="" xmlns:a16="http://schemas.microsoft.com/office/drawing/2014/main" val="570848091"/>
                  </a:ext>
                </a:extLst>
              </a:tr>
            </a:tbl>
          </a:graphicData>
        </a:graphic>
      </p:graphicFrame>
      <p:pic>
        <p:nvPicPr>
          <p:cNvPr id="671" name="Picture 670">
            <a:extLst>
              <a:ext uri="{FF2B5EF4-FFF2-40B4-BE49-F238E27FC236}">
                <a16:creationId xmlns="" xmlns:a16="http://schemas.microsoft.com/office/drawing/2014/main" id="{B1EA0364-3833-B045-99F4-9F432CAC13B7}"/>
              </a:ext>
            </a:extLst>
          </p:cNvPr>
          <p:cNvPicPr>
            <a:picLocks noChangeAspect="1"/>
          </p:cNvPicPr>
          <p:nvPr/>
        </p:nvPicPr>
        <p:blipFill>
          <a:blip r:embed="rId3"/>
          <a:stretch>
            <a:fillRect/>
          </a:stretch>
        </p:blipFill>
        <p:spPr>
          <a:xfrm>
            <a:off x="1493907" y="2227207"/>
            <a:ext cx="4064000" cy="1242042"/>
          </a:xfrm>
          <a:prstGeom prst="rect">
            <a:avLst/>
          </a:prstGeom>
        </p:spPr>
      </p:pic>
      <p:pic>
        <p:nvPicPr>
          <p:cNvPr id="832" name="Picture 831">
            <a:extLst>
              <a:ext uri="{FF2B5EF4-FFF2-40B4-BE49-F238E27FC236}">
                <a16:creationId xmlns="" xmlns:a16="http://schemas.microsoft.com/office/drawing/2014/main" id="{26113B4C-8E9F-F043-B357-9CDB2DC007B3}"/>
              </a:ext>
            </a:extLst>
          </p:cNvPr>
          <p:cNvPicPr>
            <a:picLocks noChangeAspect="1"/>
          </p:cNvPicPr>
          <p:nvPr/>
        </p:nvPicPr>
        <p:blipFill>
          <a:blip r:embed="rId4"/>
          <a:stretch>
            <a:fillRect/>
          </a:stretch>
        </p:blipFill>
        <p:spPr>
          <a:xfrm>
            <a:off x="6416367" y="2219835"/>
            <a:ext cx="4826000" cy="1435100"/>
          </a:xfrm>
          <a:prstGeom prst="rect">
            <a:avLst/>
          </a:prstGeom>
        </p:spPr>
      </p:pic>
      <p:sp>
        <p:nvSpPr>
          <p:cNvPr id="834" name="Slide Number Placeholder 833">
            <a:extLst>
              <a:ext uri="{FF2B5EF4-FFF2-40B4-BE49-F238E27FC236}">
                <a16:creationId xmlns="" xmlns:a16="http://schemas.microsoft.com/office/drawing/2014/main" id="{8AE321B7-6FF3-2F44-945A-590EF2A68667}"/>
              </a:ext>
            </a:extLst>
          </p:cNvPr>
          <p:cNvSpPr>
            <a:spLocks noGrp="1"/>
          </p:cNvSpPr>
          <p:nvPr>
            <p:ph type="sldNum" sz="quarter" idx="4"/>
          </p:nvPr>
        </p:nvSpPr>
        <p:spPr/>
        <p:txBody>
          <a:bodyPr/>
          <a:lstStyle/>
          <a:p>
            <a:fld id="{FCE43C0F-8A7B-3A4B-9DB5-B3472E36E833}" type="slidenum">
              <a:rPr lang="en-GB" smtClean="0"/>
              <a:pPr/>
              <a:t>56</a:t>
            </a:fld>
            <a:endParaRPr lang="en-GB" dirty="0"/>
          </a:p>
        </p:txBody>
      </p:sp>
    </p:spTree>
    <p:extLst>
      <p:ext uri="{BB962C8B-B14F-4D97-AF65-F5344CB8AC3E}">
        <p14:creationId xmlns:p14="http://schemas.microsoft.com/office/powerpoint/2010/main" val="9635699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 xmlns:a16="http://schemas.microsoft.com/office/drawing/2014/main" id="{23308F21-DE8E-4CFB-ACF1-AD4B2230C69E}"/>
              </a:ext>
            </a:extLst>
          </p:cNvPr>
          <p:cNvSpPr>
            <a:spLocks noGrp="1"/>
          </p:cNvSpPr>
          <p:nvPr>
            <p:ph type="body" idx="1"/>
          </p:nvPr>
        </p:nvSpPr>
        <p:spPr>
          <a:xfrm>
            <a:off x="609600" y="759115"/>
            <a:ext cx="10972800" cy="702470"/>
          </a:xfrm>
        </p:spPr>
        <p:txBody>
          <a:bodyPr>
            <a:normAutofit/>
          </a:bodyPr>
          <a:lstStyle/>
          <a:p>
            <a:r>
              <a:rPr lang="en-US" sz="1800" dirty="0"/>
              <a:t>The AE profile at DCO2 remained generally consistent with the </a:t>
            </a:r>
            <a:br>
              <a:rPr lang="en-US" sz="1800" dirty="0"/>
            </a:br>
            <a:r>
              <a:rPr lang="en-US" sz="1800" dirty="0"/>
              <a:t>profile at DCO1 and the known profiles of the individual drugs</a:t>
            </a:r>
            <a:endParaRPr lang="en-GB" sz="1800" dirty="0"/>
          </a:p>
        </p:txBody>
      </p:sp>
      <p:sp>
        <p:nvSpPr>
          <p:cNvPr id="3" name="Title 2">
            <a:extLst>
              <a:ext uri="{FF2B5EF4-FFF2-40B4-BE49-F238E27FC236}">
                <a16:creationId xmlns="" xmlns:a16="http://schemas.microsoft.com/office/drawing/2014/main" id="{51EE2D46-6D53-41D9-B371-4EACB7DBA28C}"/>
              </a:ext>
            </a:extLst>
          </p:cNvPr>
          <p:cNvSpPr>
            <a:spLocks noGrp="1"/>
          </p:cNvSpPr>
          <p:nvPr>
            <p:ph type="title"/>
          </p:nvPr>
        </p:nvSpPr>
        <p:spPr>
          <a:xfrm>
            <a:off x="619199" y="246566"/>
            <a:ext cx="9265779" cy="807285"/>
          </a:xfrm>
        </p:spPr>
        <p:txBody>
          <a:bodyPr/>
          <a:lstStyle/>
          <a:p>
            <a:r>
              <a:rPr lang="en-US" dirty="0" err="1"/>
              <a:t>PRO</a:t>
            </a:r>
            <a:r>
              <a:rPr lang="en-US" cap="none" dirty="0" err="1"/>
              <a:t>pel</a:t>
            </a:r>
            <a:r>
              <a:rPr lang="en-US" dirty="0"/>
              <a:t>: most common AE</a:t>
            </a:r>
            <a:r>
              <a:rPr lang="en-US" cap="none" dirty="0"/>
              <a:t>s</a:t>
            </a:r>
            <a:r>
              <a:rPr lang="en-US" dirty="0"/>
              <a:t> (in ≥10% patients)</a:t>
            </a:r>
            <a:endParaRPr lang="en-GB" dirty="0"/>
          </a:p>
        </p:txBody>
      </p:sp>
      <p:sp>
        <p:nvSpPr>
          <p:cNvPr id="28" name="Content Placeholder 27">
            <a:extLst>
              <a:ext uri="{FF2B5EF4-FFF2-40B4-BE49-F238E27FC236}">
                <a16:creationId xmlns="" xmlns:a16="http://schemas.microsoft.com/office/drawing/2014/main" id="{448CE729-563A-FA40-A877-375FC4D026FB}"/>
              </a:ext>
            </a:extLst>
          </p:cNvPr>
          <p:cNvSpPr>
            <a:spLocks noGrp="1"/>
          </p:cNvSpPr>
          <p:nvPr>
            <p:ph sz="quarter" idx="15"/>
          </p:nvPr>
        </p:nvSpPr>
        <p:spPr>
          <a:xfrm>
            <a:off x="620183" y="6356351"/>
            <a:ext cx="11089819" cy="365125"/>
          </a:xfrm>
        </p:spPr>
        <p:txBody>
          <a:bodyPr/>
          <a:lstStyle/>
          <a:p>
            <a:r>
              <a:rPr lang="en-US" dirty="0">
                <a:sym typeface="Arial"/>
              </a:rPr>
              <a:t>AE, adverse event; </a:t>
            </a:r>
            <a:r>
              <a:rPr lang="en-GB" sz="1200" dirty="0">
                <a:solidFill>
                  <a:schemeClr val="tx2"/>
                </a:solidFill>
              </a:rPr>
              <a:t>DCO1, first data cut-off; DCO2, second data cut-off</a:t>
            </a:r>
          </a:p>
          <a:p>
            <a:r>
              <a:rPr lang="it-IT" sz="1200" dirty="0"/>
              <a:t>Saad F, et al. </a:t>
            </a:r>
            <a:r>
              <a:rPr lang="en-US" sz="1200" dirty="0"/>
              <a:t>Annals of Oncology 2022; 33 (suppl_7): S616-S652 (ESMO 2022 oral presentation)</a:t>
            </a:r>
            <a:endParaRPr lang="en-US" dirty="0">
              <a:sym typeface="Arial"/>
            </a:endParaRPr>
          </a:p>
        </p:txBody>
      </p:sp>
      <p:graphicFrame>
        <p:nvGraphicFramePr>
          <p:cNvPr id="33" name="Chart 32">
            <a:extLst>
              <a:ext uri="{FF2B5EF4-FFF2-40B4-BE49-F238E27FC236}">
                <a16:creationId xmlns="" xmlns:a16="http://schemas.microsoft.com/office/drawing/2014/main" id="{E833FB13-A3CC-9A4D-BECF-C38D7A39CD34}"/>
              </a:ext>
            </a:extLst>
          </p:cNvPr>
          <p:cNvGraphicFramePr/>
          <p:nvPr/>
        </p:nvGraphicFramePr>
        <p:xfrm>
          <a:off x="898772" y="1311358"/>
          <a:ext cx="5576999" cy="4198241"/>
        </p:xfrm>
        <a:graphic>
          <a:graphicData uri="http://schemas.openxmlformats.org/drawingml/2006/chart">
            <c:chart xmlns:c="http://schemas.openxmlformats.org/drawingml/2006/chart" xmlns:r="http://schemas.openxmlformats.org/officeDocument/2006/relationships" r:id="rId3"/>
          </a:graphicData>
        </a:graphic>
      </p:graphicFrame>
      <p:sp>
        <p:nvSpPr>
          <p:cNvPr id="34" name="TextBox 33">
            <a:extLst>
              <a:ext uri="{FF2B5EF4-FFF2-40B4-BE49-F238E27FC236}">
                <a16:creationId xmlns="" xmlns:a16="http://schemas.microsoft.com/office/drawing/2014/main" id="{9D78C63A-5F88-8C49-9639-9E1D23FF286B}"/>
              </a:ext>
            </a:extLst>
          </p:cNvPr>
          <p:cNvSpPr txBox="1"/>
          <p:nvPr/>
        </p:nvSpPr>
        <p:spPr>
          <a:xfrm>
            <a:off x="2412993" y="1384528"/>
            <a:ext cx="4032677" cy="307777"/>
          </a:xfrm>
          <a:prstGeom prst="rect">
            <a:avLst/>
          </a:prstGeom>
          <a:noFill/>
        </p:spPr>
        <p:txBody>
          <a:bodyPr wrap="square" rtlCol="0">
            <a:spAutoFit/>
          </a:bodyPr>
          <a:lstStyle/>
          <a:p>
            <a:pPr lvl="0" algn="r">
              <a:defRPr/>
            </a:pPr>
            <a:r>
              <a:rPr lang="en-US" sz="1400" b="1" dirty="0">
                <a:solidFill>
                  <a:srgbClr val="5D8298"/>
                </a:solidFill>
                <a:latin typeface="Arial" panose="020B0604020202020204"/>
              </a:rPr>
              <a:t>Abiraterone + </a:t>
            </a:r>
            <a:r>
              <a:rPr lang="en-US" sz="1400" b="1" dirty="0" err="1">
                <a:solidFill>
                  <a:srgbClr val="5D8298"/>
                </a:solidFill>
                <a:latin typeface="Arial" panose="020B0604020202020204"/>
              </a:rPr>
              <a:t>olaparib</a:t>
            </a:r>
            <a:r>
              <a:rPr lang="en-US" sz="1400" b="1" dirty="0">
                <a:solidFill>
                  <a:srgbClr val="5D8298"/>
                </a:solidFill>
                <a:latin typeface="Arial" panose="020B0604020202020204"/>
              </a:rPr>
              <a:t> </a:t>
            </a:r>
            <a:r>
              <a:rPr kumimoji="0" lang="en-US" sz="1400" b="1" i="0" u="none" strike="noStrike" kern="1200" cap="none" spc="0" normalizeH="0" baseline="0" noProof="0" dirty="0">
                <a:ln>
                  <a:noFill/>
                </a:ln>
                <a:solidFill>
                  <a:srgbClr val="5D8298"/>
                </a:solidFill>
                <a:effectLst/>
                <a:uLnTx/>
                <a:uFillTx/>
                <a:latin typeface="Arial" panose="020B0604020202020204"/>
                <a:ea typeface="+mn-ea"/>
                <a:cs typeface="+mn-cs"/>
              </a:rPr>
              <a:t>(n=</a:t>
            </a:r>
            <a:r>
              <a:rPr kumimoji="0" lang="en-US" sz="1400" b="1" i="0" u="none" strike="noStrike" kern="1200" cap="none" spc="0" normalizeH="0" baseline="0" noProof="0" dirty="0">
                <a:ln>
                  <a:noFill/>
                </a:ln>
                <a:solidFill>
                  <a:schemeClr val="tx2"/>
                </a:solidFill>
                <a:effectLst/>
                <a:uLnTx/>
                <a:uFillTx/>
                <a:latin typeface="Arial" panose="020B0604020202020204"/>
                <a:ea typeface="+mn-ea"/>
                <a:cs typeface="+mn-cs"/>
              </a:rPr>
              <a:t>398)</a:t>
            </a:r>
          </a:p>
        </p:txBody>
      </p:sp>
      <p:sp>
        <p:nvSpPr>
          <p:cNvPr id="35" name="TextBox 34">
            <a:extLst>
              <a:ext uri="{FF2B5EF4-FFF2-40B4-BE49-F238E27FC236}">
                <a16:creationId xmlns="" xmlns:a16="http://schemas.microsoft.com/office/drawing/2014/main" id="{1B5DFE6E-420B-F249-A18D-18C9ACE8B606}"/>
              </a:ext>
            </a:extLst>
          </p:cNvPr>
          <p:cNvSpPr txBox="1"/>
          <p:nvPr/>
        </p:nvSpPr>
        <p:spPr>
          <a:xfrm>
            <a:off x="5872656" y="3207547"/>
            <a:ext cx="407732" cy="166199"/>
          </a:xfrm>
          <a:prstGeom prst="rect">
            <a:avLst/>
          </a:prstGeom>
          <a:noFill/>
        </p:spPr>
        <p:txBody>
          <a:bodyPr wrap="square" lIns="0" tIns="0" rIns="0" bIns="0" rtlCol="0">
            <a:spAutoFit/>
          </a:bodyPr>
          <a:lstStyle/>
          <a:p>
            <a:pPr marL="0" marR="0" lvl="0" indent="0" algn="r" defTabSz="457200" rtl="0" eaLnBrk="1" fontAlgn="auto" latinLnBrk="0" hangingPunct="1">
              <a:lnSpc>
                <a:spcPct val="90000"/>
              </a:lnSpc>
              <a:spcBef>
                <a:spcPts val="0"/>
              </a:spcBef>
              <a:spcAft>
                <a:spcPts val="0"/>
              </a:spcAft>
              <a:buClrTx/>
              <a:buSzTx/>
              <a:buFontTx/>
              <a:buNone/>
              <a:tabLst/>
              <a:defRPr/>
            </a:pPr>
            <a:r>
              <a:rPr kumimoji="0" lang="en-GB" sz="1200" b="1" i="0" u="none" strike="noStrike" kern="1200" cap="none" spc="0" normalizeH="0" noProof="0" dirty="0">
                <a:ln>
                  <a:noFill/>
                </a:ln>
                <a:solidFill>
                  <a:srgbClr val="000000"/>
                </a:solidFill>
                <a:effectLst/>
                <a:uLnTx/>
                <a:uFillTx/>
                <a:latin typeface="Arial" panose="020B0604020202020204" pitchFamily="34" charset="0"/>
                <a:ea typeface="Aileron" charset="0"/>
                <a:cs typeface="Arial" panose="020B0604020202020204" pitchFamily="34" charset="0"/>
              </a:rPr>
              <a:t>1.0</a:t>
            </a:r>
          </a:p>
        </p:txBody>
      </p:sp>
      <p:sp>
        <p:nvSpPr>
          <p:cNvPr id="36" name="TextBox 35">
            <a:extLst>
              <a:ext uri="{FF2B5EF4-FFF2-40B4-BE49-F238E27FC236}">
                <a16:creationId xmlns="" xmlns:a16="http://schemas.microsoft.com/office/drawing/2014/main" id="{76D0DC5B-AC7A-2E4C-AB06-DE52D5C9D25F}"/>
              </a:ext>
            </a:extLst>
          </p:cNvPr>
          <p:cNvSpPr txBox="1"/>
          <p:nvPr/>
        </p:nvSpPr>
        <p:spPr>
          <a:xfrm>
            <a:off x="2546132" y="1662526"/>
            <a:ext cx="407732" cy="166199"/>
          </a:xfrm>
          <a:prstGeom prst="rect">
            <a:avLst/>
          </a:prstGeom>
          <a:noFill/>
        </p:spPr>
        <p:txBody>
          <a:bodyPr wrap="square" lIns="0" tIns="0" rIns="0" bIns="0" rtlCol="0">
            <a:spAutoFit/>
          </a:bodyPr>
          <a:lstStyle/>
          <a:p>
            <a:pPr marL="0" marR="0" lvl="0" indent="0" algn="r" defTabSz="457200" rtl="0" eaLnBrk="1" fontAlgn="auto" latinLnBrk="0" hangingPunct="1">
              <a:lnSpc>
                <a:spcPct val="90000"/>
              </a:lnSpc>
              <a:spcBef>
                <a:spcPts val="0"/>
              </a:spcBef>
              <a:spcAft>
                <a:spcPts val="0"/>
              </a:spcAft>
              <a:buClrTx/>
              <a:buSzTx/>
              <a:buFontTx/>
              <a:buNone/>
              <a:tabLst/>
              <a:defRPr/>
            </a:pPr>
            <a:r>
              <a:rPr kumimoji="0" lang="en-GB" sz="1200" b="1" i="0" u="none" strike="noStrike" kern="1200" cap="none" spc="0" normalizeH="0" noProof="0" dirty="0">
                <a:ln>
                  <a:noFill/>
                </a:ln>
                <a:solidFill>
                  <a:srgbClr val="000000"/>
                </a:solidFill>
                <a:effectLst/>
                <a:uLnTx/>
                <a:uFillTx/>
                <a:latin typeface="Arial" panose="020B0604020202020204" pitchFamily="34" charset="0"/>
                <a:ea typeface="Aileron" charset="0"/>
                <a:cs typeface="Arial" panose="020B0604020202020204" pitchFamily="34" charset="0"/>
              </a:rPr>
              <a:t>97.7</a:t>
            </a:r>
          </a:p>
        </p:txBody>
      </p:sp>
      <p:sp>
        <p:nvSpPr>
          <p:cNvPr id="37" name="Rectangle 36">
            <a:extLst>
              <a:ext uri="{FF2B5EF4-FFF2-40B4-BE49-F238E27FC236}">
                <a16:creationId xmlns="" xmlns:a16="http://schemas.microsoft.com/office/drawing/2014/main" id="{042D2BBD-DD1C-8D43-8D5F-F54D8ADBBE18}"/>
              </a:ext>
            </a:extLst>
          </p:cNvPr>
          <p:cNvSpPr/>
          <p:nvPr/>
        </p:nvSpPr>
        <p:spPr>
          <a:xfrm>
            <a:off x="10344472" y="3259762"/>
            <a:ext cx="189699" cy="183427"/>
          </a:xfrm>
          <a:prstGeom prst="rect">
            <a:avLst/>
          </a:prstGeom>
          <a:solidFill>
            <a:schemeClr val="tx2"/>
          </a:solidFill>
          <a:ln>
            <a:noFill/>
          </a:ln>
          <a:effectLst/>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8" name="TextBox 37">
            <a:extLst>
              <a:ext uri="{FF2B5EF4-FFF2-40B4-BE49-F238E27FC236}">
                <a16:creationId xmlns="" xmlns:a16="http://schemas.microsoft.com/office/drawing/2014/main" id="{BFC12405-0C5C-DB47-9153-49E374F4DEF1}"/>
              </a:ext>
            </a:extLst>
          </p:cNvPr>
          <p:cNvSpPr txBox="1"/>
          <p:nvPr/>
        </p:nvSpPr>
        <p:spPr>
          <a:xfrm>
            <a:off x="10550114" y="3212976"/>
            <a:ext cx="112014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Grade ≥3</a:t>
            </a:r>
          </a:p>
        </p:txBody>
      </p:sp>
      <p:sp>
        <p:nvSpPr>
          <p:cNvPr id="39" name="Rectangle 38">
            <a:extLst>
              <a:ext uri="{FF2B5EF4-FFF2-40B4-BE49-F238E27FC236}">
                <a16:creationId xmlns="" xmlns:a16="http://schemas.microsoft.com/office/drawing/2014/main" id="{74634D2F-5E50-5345-945F-ABEF10B0EC16}"/>
              </a:ext>
            </a:extLst>
          </p:cNvPr>
          <p:cNvSpPr/>
          <p:nvPr/>
        </p:nvSpPr>
        <p:spPr>
          <a:xfrm>
            <a:off x="10344472" y="3768204"/>
            <a:ext cx="189699" cy="183427"/>
          </a:xfrm>
          <a:prstGeom prst="rect">
            <a:avLst/>
          </a:prstGeom>
          <a:solidFill>
            <a:schemeClr val="accent1"/>
          </a:solidFill>
          <a:ln>
            <a:noFill/>
          </a:ln>
          <a:effectLst/>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0" name="TextBox 39">
            <a:extLst>
              <a:ext uri="{FF2B5EF4-FFF2-40B4-BE49-F238E27FC236}">
                <a16:creationId xmlns="" xmlns:a16="http://schemas.microsoft.com/office/drawing/2014/main" id="{2D3F5618-3561-E845-A4A6-403B6DD0FF2E}"/>
              </a:ext>
            </a:extLst>
          </p:cNvPr>
          <p:cNvSpPr txBox="1"/>
          <p:nvPr/>
        </p:nvSpPr>
        <p:spPr>
          <a:xfrm>
            <a:off x="10550114" y="3721418"/>
            <a:ext cx="112014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Grade ≥3</a:t>
            </a:r>
          </a:p>
        </p:txBody>
      </p:sp>
      <p:sp>
        <p:nvSpPr>
          <p:cNvPr id="41" name="Rectangle 40">
            <a:extLst>
              <a:ext uri="{FF2B5EF4-FFF2-40B4-BE49-F238E27FC236}">
                <a16:creationId xmlns="" xmlns:a16="http://schemas.microsoft.com/office/drawing/2014/main" id="{F16BF6A3-9502-0845-AF4A-7549A23D6A02}"/>
              </a:ext>
            </a:extLst>
          </p:cNvPr>
          <p:cNvSpPr/>
          <p:nvPr/>
        </p:nvSpPr>
        <p:spPr>
          <a:xfrm>
            <a:off x="10344472" y="3513983"/>
            <a:ext cx="189699" cy="183427"/>
          </a:xfrm>
          <a:prstGeom prst="rect">
            <a:avLst/>
          </a:prstGeom>
          <a:solidFill>
            <a:schemeClr val="tx2">
              <a:lumMod val="20000"/>
              <a:lumOff val="80000"/>
            </a:schemeClr>
          </a:solidFill>
          <a:ln>
            <a:noFill/>
          </a:ln>
          <a:effectLst/>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2" name="TextBox 41">
            <a:extLst>
              <a:ext uri="{FF2B5EF4-FFF2-40B4-BE49-F238E27FC236}">
                <a16:creationId xmlns="" xmlns:a16="http://schemas.microsoft.com/office/drawing/2014/main" id="{5414842E-9A41-A943-957E-F63566CD8A6A}"/>
              </a:ext>
            </a:extLst>
          </p:cNvPr>
          <p:cNvSpPr txBox="1"/>
          <p:nvPr/>
        </p:nvSpPr>
        <p:spPr>
          <a:xfrm>
            <a:off x="10550114" y="3467197"/>
            <a:ext cx="112014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All grade</a:t>
            </a:r>
          </a:p>
        </p:txBody>
      </p:sp>
      <p:sp>
        <p:nvSpPr>
          <p:cNvPr id="43" name="Rectangle 42">
            <a:extLst>
              <a:ext uri="{FF2B5EF4-FFF2-40B4-BE49-F238E27FC236}">
                <a16:creationId xmlns="" xmlns:a16="http://schemas.microsoft.com/office/drawing/2014/main" id="{1CE4E178-D9DF-C741-9EE2-23303EAD961B}"/>
              </a:ext>
            </a:extLst>
          </p:cNvPr>
          <p:cNvSpPr/>
          <p:nvPr/>
        </p:nvSpPr>
        <p:spPr>
          <a:xfrm>
            <a:off x="10344472" y="4022424"/>
            <a:ext cx="189699" cy="183427"/>
          </a:xfrm>
          <a:prstGeom prst="rect">
            <a:avLst/>
          </a:prstGeom>
          <a:solidFill>
            <a:schemeClr val="accent1">
              <a:lumMod val="20000"/>
              <a:lumOff val="80000"/>
            </a:schemeClr>
          </a:solidFill>
          <a:ln>
            <a:noFill/>
          </a:ln>
          <a:effectLst/>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4" name="TextBox 43">
            <a:extLst>
              <a:ext uri="{FF2B5EF4-FFF2-40B4-BE49-F238E27FC236}">
                <a16:creationId xmlns="" xmlns:a16="http://schemas.microsoft.com/office/drawing/2014/main" id="{0C8922AB-A81C-CE47-B777-B52C73A4C412}"/>
              </a:ext>
            </a:extLst>
          </p:cNvPr>
          <p:cNvSpPr txBox="1"/>
          <p:nvPr/>
        </p:nvSpPr>
        <p:spPr>
          <a:xfrm>
            <a:off x="10550114" y="3975638"/>
            <a:ext cx="112014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All grade</a:t>
            </a:r>
          </a:p>
        </p:txBody>
      </p:sp>
      <p:sp>
        <p:nvSpPr>
          <p:cNvPr id="45" name="Segnaposto testo 81">
            <a:extLst>
              <a:ext uri="{FF2B5EF4-FFF2-40B4-BE49-F238E27FC236}">
                <a16:creationId xmlns="" xmlns:a16="http://schemas.microsoft.com/office/drawing/2014/main" id="{8FE3578B-6E35-6B41-8D2E-D4155903556A}"/>
              </a:ext>
            </a:extLst>
          </p:cNvPr>
          <p:cNvSpPr txBox="1">
            <a:spLocks/>
          </p:cNvSpPr>
          <p:nvPr/>
        </p:nvSpPr>
        <p:spPr>
          <a:xfrm>
            <a:off x="609600" y="5651878"/>
            <a:ext cx="9996337" cy="488791"/>
          </a:xfrm>
          <a:prstGeom prst="rect">
            <a:avLst/>
          </a:prstGeom>
        </p:spPr>
        <p:txBody>
          <a:bodyPr vert="horz" lIns="0" tIns="0" rIns="0" bIns="0" rtlCol="0" anchor="t" anchorCtr="0"/>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a:ea typeface="+mn-ea"/>
                <a:cs typeface="Arial Narrow"/>
              </a:rPr>
              <a:t>Safety was assessed through the reporting of AEs according to the National Cancer Institute Common Terminology Criteria for Adverse Events (NCI CTCAE v4.03) and laboratory assessments</a:t>
            </a:r>
            <a:br>
              <a:rPr kumimoji="0" lang="en-US" sz="900" b="0" i="0" u="none" strike="noStrike" kern="1200" cap="none" spc="0" normalizeH="0" baseline="0" noProof="0" dirty="0">
                <a:ln>
                  <a:noFill/>
                </a:ln>
                <a:solidFill>
                  <a:srgbClr val="000000"/>
                </a:solidFill>
                <a:effectLst/>
                <a:uLnTx/>
                <a:uFillTx/>
                <a:latin typeface="Arial" panose="020B0604020202020204"/>
                <a:ea typeface="+mn-ea"/>
                <a:cs typeface="Arial Narrow"/>
              </a:rPr>
            </a:br>
            <a:r>
              <a:rPr kumimoji="0" lang="en-US" sz="900" b="0" i="0" u="none" strike="noStrike" kern="1200" cap="none" spc="0" normalizeH="0" noProof="0" dirty="0">
                <a:ln>
                  <a:noFill/>
                </a:ln>
                <a:solidFill>
                  <a:srgbClr val="000000"/>
                </a:solidFill>
                <a:effectLst/>
                <a:uLnTx/>
                <a:uFillTx/>
                <a:latin typeface="Arial" panose="020B0604020202020204"/>
                <a:ea typeface="+mn-ea"/>
                <a:cs typeface="Arial Narrow"/>
              </a:rPr>
              <a:t>* </a:t>
            </a:r>
            <a:r>
              <a:rPr kumimoji="0" lang="en-US" sz="900" b="0" i="0" u="none" strike="noStrike" kern="1200" cap="none" spc="0" normalizeH="0" baseline="0" noProof="0" dirty="0" err="1">
                <a:ln>
                  <a:noFill/>
                </a:ln>
                <a:solidFill>
                  <a:srgbClr val="000000"/>
                </a:solidFill>
                <a:effectLst/>
                <a:uLnTx/>
                <a:uFillTx/>
                <a:latin typeface="Arial" panose="020B0604020202020204"/>
                <a:ea typeface="+mn-ea"/>
                <a:cs typeface="Arial Narrow"/>
              </a:rPr>
              <a:t>Anaemia</a:t>
            </a:r>
            <a:r>
              <a:rPr kumimoji="0" lang="en-US" sz="900" b="0" i="0" u="none" strike="noStrike" kern="1200" cap="none" spc="0" normalizeH="0" baseline="0" noProof="0" dirty="0">
                <a:ln>
                  <a:noFill/>
                </a:ln>
                <a:solidFill>
                  <a:srgbClr val="000000"/>
                </a:solidFill>
                <a:effectLst/>
                <a:uLnTx/>
                <a:uFillTx/>
                <a:latin typeface="Arial" panose="020B0604020202020204"/>
                <a:ea typeface="+mn-ea"/>
                <a:cs typeface="Arial Narrow"/>
              </a:rPr>
              <a:t> category includes </a:t>
            </a:r>
            <a:r>
              <a:rPr kumimoji="0" lang="en-US" sz="900" b="0" i="0" u="none" strike="noStrike" kern="1200" cap="none" spc="0" normalizeH="0" baseline="0" noProof="0" dirty="0" err="1">
                <a:ln>
                  <a:noFill/>
                </a:ln>
                <a:solidFill>
                  <a:srgbClr val="000000"/>
                </a:solidFill>
                <a:effectLst/>
                <a:uLnTx/>
                <a:uFillTx/>
                <a:latin typeface="Arial" panose="020B0604020202020204"/>
                <a:ea typeface="+mn-ea"/>
                <a:cs typeface="Arial Narrow"/>
              </a:rPr>
              <a:t>anaemia</a:t>
            </a:r>
            <a:r>
              <a:rPr kumimoji="0" lang="en-US" sz="900" b="0" i="0" u="none" strike="noStrike" kern="1200" cap="none" spc="0" normalizeH="0" baseline="0" noProof="0" dirty="0">
                <a:ln>
                  <a:noFill/>
                </a:ln>
                <a:solidFill>
                  <a:srgbClr val="000000"/>
                </a:solidFill>
                <a:effectLst/>
                <a:uLnTx/>
                <a:uFillTx/>
                <a:latin typeface="Arial" panose="020B0604020202020204"/>
                <a:ea typeface="+mn-ea"/>
                <a:cs typeface="Arial Narrow"/>
              </a:rPr>
              <a:t>, decreased </a:t>
            </a:r>
            <a:r>
              <a:rPr kumimoji="0" lang="en-US" sz="900" b="0" i="0" u="none" strike="noStrike" kern="1200" cap="none" spc="0" normalizeH="0" baseline="0" noProof="0" dirty="0" err="1">
                <a:ln>
                  <a:noFill/>
                </a:ln>
                <a:solidFill>
                  <a:srgbClr val="000000"/>
                </a:solidFill>
                <a:effectLst/>
                <a:uLnTx/>
                <a:uFillTx/>
                <a:latin typeface="Arial" panose="020B0604020202020204"/>
                <a:ea typeface="+mn-ea"/>
                <a:cs typeface="Arial Narrow"/>
              </a:rPr>
              <a:t>haemoglobin</a:t>
            </a:r>
            <a:r>
              <a:rPr kumimoji="0" lang="en-US" sz="900" b="0" i="0" u="none" strike="noStrike" kern="1200" cap="none" spc="0" normalizeH="0" baseline="0" noProof="0" dirty="0">
                <a:ln>
                  <a:noFill/>
                </a:ln>
                <a:solidFill>
                  <a:srgbClr val="000000"/>
                </a:solidFill>
                <a:effectLst/>
                <a:uLnTx/>
                <a:uFillTx/>
                <a:latin typeface="Arial" panose="020B0604020202020204"/>
                <a:ea typeface="+mn-ea"/>
                <a:cs typeface="Arial Narrow"/>
              </a:rPr>
              <a:t> level, decreased red-cell count, decreased </a:t>
            </a:r>
            <a:r>
              <a:rPr kumimoji="0" lang="en-US" sz="900" b="0" i="0" u="none" strike="noStrike" kern="1200" cap="none" spc="0" normalizeH="0" baseline="0" noProof="0" dirty="0" err="1">
                <a:ln>
                  <a:noFill/>
                </a:ln>
                <a:solidFill>
                  <a:srgbClr val="000000"/>
                </a:solidFill>
                <a:effectLst/>
                <a:uLnTx/>
                <a:uFillTx/>
                <a:latin typeface="Arial" panose="020B0604020202020204"/>
                <a:ea typeface="+mn-ea"/>
                <a:cs typeface="Arial Narrow"/>
              </a:rPr>
              <a:t>haematocrit</a:t>
            </a:r>
            <a:r>
              <a:rPr kumimoji="0" lang="en-US" sz="900" b="0" i="0" u="none" strike="noStrike" kern="1200" cap="none" spc="0" normalizeH="0" baseline="0" noProof="0" dirty="0">
                <a:ln>
                  <a:noFill/>
                </a:ln>
                <a:solidFill>
                  <a:srgbClr val="000000"/>
                </a:solidFill>
                <a:effectLst/>
                <a:uLnTx/>
                <a:uFillTx/>
                <a:latin typeface="Arial" panose="020B0604020202020204"/>
                <a:ea typeface="+mn-ea"/>
                <a:cs typeface="Arial Narrow"/>
              </a:rPr>
              <a:t> level, </a:t>
            </a:r>
            <a:r>
              <a:rPr kumimoji="0" lang="en-US" sz="900" b="0" i="0" u="none" strike="noStrike" kern="1200" cap="none" spc="0" normalizeH="0" baseline="0" noProof="0" dirty="0" err="1">
                <a:ln>
                  <a:noFill/>
                </a:ln>
                <a:solidFill>
                  <a:srgbClr val="000000"/>
                </a:solidFill>
                <a:effectLst/>
                <a:uLnTx/>
                <a:uFillTx/>
                <a:latin typeface="Arial" panose="020B0604020202020204"/>
                <a:ea typeface="+mn-ea"/>
                <a:cs typeface="Arial Narrow"/>
              </a:rPr>
              <a:t>erythropenia</a:t>
            </a:r>
            <a:r>
              <a:rPr kumimoji="0" lang="en-US" sz="900" b="0" i="0" u="none" strike="noStrike" kern="1200" cap="none" spc="0" normalizeH="0" baseline="0" noProof="0" dirty="0">
                <a:ln>
                  <a:noFill/>
                </a:ln>
                <a:solidFill>
                  <a:srgbClr val="000000"/>
                </a:solidFill>
                <a:effectLst/>
                <a:uLnTx/>
                <a:uFillTx/>
                <a:latin typeface="Arial" panose="020B0604020202020204"/>
                <a:ea typeface="+mn-ea"/>
                <a:cs typeface="Arial Narrow"/>
              </a:rPr>
              <a:t>, macrocytic </a:t>
            </a:r>
            <a:r>
              <a:rPr kumimoji="0" lang="en-US" sz="900" b="0" i="0" u="none" strike="noStrike" kern="1200" cap="none" spc="0" normalizeH="0" baseline="0" noProof="0" dirty="0" err="1">
                <a:ln>
                  <a:noFill/>
                </a:ln>
                <a:solidFill>
                  <a:srgbClr val="000000"/>
                </a:solidFill>
                <a:effectLst/>
                <a:uLnTx/>
                <a:uFillTx/>
                <a:latin typeface="Arial" panose="020B0604020202020204"/>
                <a:ea typeface="+mn-ea"/>
                <a:cs typeface="Arial Narrow"/>
              </a:rPr>
              <a:t>anaemia</a:t>
            </a:r>
            <a:r>
              <a:rPr kumimoji="0" lang="en-US" sz="900" b="0" i="0" u="none" strike="noStrike" kern="1200" cap="none" spc="0" normalizeH="0" baseline="0" noProof="0" dirty="0">
                <a:ln>
                  <a:noFill/>
                </a:ln>
                <a:solidFill>
                  <a:srgbClr val="000000"/>
                </a:solidFill>
                <a:effectLst/>
                <a:uLnTx/>
                <a:uFillTx/>
                <a:latin typeface="Arial" panose="020B0604020202020204"/>
                <a:ea typeface="+mn-ea"/>
                <a:cs typeface="Arial Narrow"/>
              </a:rPr>
              <a:t>, normochromic </a:t>
            </a:r>
            <a:r>
              <a:rPr kumimoji="0" lang="en-US" sz="900" b="0" i="0" u="none" strike="noStrike" kern="1200" cap="none" spc="0" normalizeH="0" baseline="0" noProof="0" dirty="0" err="1">
                <a:ln>
                  <a:noFill/>
                </a:ln>
                <a:solidFill>
                  <a:srgbClr val="000000"/>
                </a:solidFill>
                <a:effectLst/>
                <a:uLnTx/>
                <a:uFillTx/>
                <a:latin typeface="Arial" panose="020B0604020202020204"/>
                <a:ea typeface="+mn-ea"/>
                <a:cs typeface="Arial Narrow"/>
              </a:rPr>
              <a:t>anaemia</a:t>
            </a:r>
            <a:r>
              <a:rPr kumimoji="0" lang="en-US" sz="900" b="0" i="0" u="none" strike="noStrike" kern="1200" cap="none" spc="0" normalizeH="0" baseline="0" noProof="0" dirty="0">
                <a:ln>
                  <a:noFill/>
                </a:ln>
                <a:solidFill>
                  <a:srgbClr val="000000"/>
                </a:solidFill>
                <a:effectLst/>
                <a:uLnTx/>
                <a:uFillTx/>
                <a:latin typeface="Arial" panose="020B0604020202020204"/>
                <a:ea typeface="+mn-ea"/>
                <a:cs typeface="Arial Narrow"/>
              </a:rPr>
              <a:t>, normochromic normocytic </a:t>
            </a:r>
            <a:r>
              <a:rPr kumimoji="0" lang="en-US" sz="900" b="0" i="0" u="none" strike="noStrike" kern="1200" cap="none" spc="0" normalizeH="0" baseline="0" noProof="0" dirty="0" err="1">
                <a:ln>
                  <a:noFill/>
                </a:ln>
                <a:solidFill>
                  <a:srgbClr val="000000"/>
                </a:solidFill>
                <a:effectLst/>
                <a:uLnTx/>
                <a:uFillTx/>
                <a:latin typeface="Arial" panose="020B0604020202020204"/>
                <a:ea typeface="+mn-ea"/>
                <a:cs typeface="Arial Narrow"/>
              </a:rPr>
              <a:t>anaemia</a:t>
            </a:r>
            <a:r>
              <a:rPr kumimoji="0" lang="en-US" sz="900" b="0" i="0" u="none" strike="noStrike" kern="1200" cap="none" spc="0" normalizeH="0" baseline="0" noProof="0" dirty="0">
                <a:ln>
                  <a:noFill/>
                </a:ln>
                <a:solidFill>
                  <a:srgbClr val="000000"/>
                </a:solidFill>
                <a:effectLst/>
                <a:uLnTx/>
                <a:uFillTx/>
                <a:latin typeface="Arial" panose="020B0604020202020204"/>
                <a:ea typeface="+mn-ea"/>
                <a:cs typeface="Arial Narrow"/>
              </a:rPr>
              <a:t>, and normocytic </a:t>
            </a:r>
            <a:r>
              <a:rPr kumimoji="0" lang="en-US" sz="900" b="0" i="0" u="none" strike="noStrike" kern="1200" cap="none" spc="0" normalizeH="0" baseline="0" noProof="0" dirty="0" err="1">
                <a:ln>
                  <a:noFill/>
                </a:ln>
                <a:solidFill>
                  <a:srgbClr val="000000"/>
                </a:solidFill>
                <a:effectLst/>
                <a:uLnTx/>
                <a:uFillTx/>
                <a:latin typeface="Arial" panose="020B0604020202020204"/>
                <a:ea typeface="+mn-ea"/>
                <a:cs typeface="Arial Narrow"/>
              </a:rPr>
              <a:t>anaemia</a:t>
            </a:r>
            <a:endParaRPr kumimoji="0" lang="en-US" sz="900" b="0" i="0" u="none" strike="noStrike" kern="1200" cap="none" spc="0" normalizeH="0" baseline="0" noProof="0" dirty="0">
              <a:ln>
                <a:noFill/>
              </a:ln>
              <a:solidFill>
                <a:srgbClr val="000000"/>
              </a:solidFill>
              <a:effectLst/>
              <a:uLnTx/>
              <a:uFillTx/>
              <a:latin typeface="Arial" panose="020B0604020202020204"/>
              <a:ea typeface="+mn-ea"/>
              <a:cs typeface="Arial Narrow"/>
            </a:endParaRPr>
          </a:p>
        </p:txBody>
      </p:sp>
      <p:graphicFrame>
        <p:nvGraphicFramePr>
          <p:cNvPr id="46" name="Chart 45">
            <a:extLst>
              <a:ext uri="{FF2B5EF4-FFF2-40B4-BE49-F238E27FC236}">
                <a16:creationId xmlns="" xmlns:a16="http://schemas.microsoft.com/office/drawing/2014/main" id="{C46AA2EF-4351-BF44-B435-5C6F1379CB54}"/>
              </a:ext>
            </a:extLst>
          </p:cNvPr>
          <p:cNvGraphicFramePr/>
          <p:nvPr/>
        </p:nvGraphicFramePr>
        <p:xfrm>
          <a:off x="6454966" y="1313981"/>
          <a:ext cx="5215603" cy="4198239"/>
        </p:xfrm>
        <a:graphic>
          <a:graphicData uri="http://schemas.openxmlformats.org/drawingml/2006/chart">
            <c:chart xmlns:c="http://schemas.openxmlformats.org/drawingml/2006/chart" xmlns:r="http://schemas.openxmlformats.org/officeDocument/2006/relationships" r:id="rId4"/>
          </a:graphicData>
        </a:graphic>
      </p:graphicFrame>
      <p:sp>
        <p:nvSpPr>
          <p:cNvPr id="47" name="TextBox 46">
            <a:extLst>
              <a:ext uri="{FF2B5EF4-FFF2-40B4-BE49-F238E27FC236}">
                <a16:creationId xmlns="" xmlns:a16="http://schemas.microsoft.com/office/drawing/2014/main" id="{17446254-ABE8-EE4D-9874-D7C8DF8E97C0}"/>
              </a:ext>
            </a:extLst>
          </p:cNvPr>
          <p:cNvSpPr txBox="1"/>
          <p:nvPr/>
        </p:nvSpPr>
        <p:spPr>
          <a:xfrm>
            <a:off x="6567969" y="1384528"/>
            <a:ext cx="403267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3C74F"/>
                </a:solidFill>
                <a:effectLst/>
                <a:uLnTx/>
                <a:uFillTx/>
                <a:latin typeface="Arial" panose="020B0604020202020204"/>
                <a:ea typeface="+mn-ea"/>
                <a:cs typeface="+mn-cs"/>
              </a:rPr>
              <a:t>Abiraterone + placebo (n=</a:t>
            </a:r>
            <a:r>
              <a:rPr kumimoji="0" lang="en-US" sz="1400" b="1" i="0" u="none" strike="noStrike" kern="1200" cap="none" spc="0" normalizeH="0" baseline="0" noProof="0" dirty="0">
                <a:ln>
                  <a:noFill/>
                </a:ln>
                <a:solidFill>
                  <a:schemeClr val="accent1"/>
                </a:solidFill>
                <a:effectLst/>
                <a:uLnTx/>
                <a:uFillTx/>
                <a:latin typeface="Arial" panose="020B0604020202020204"/>
                <a:ea typeface="+mn-ea"/>
                <a:cs typeface="+mn-cs"/>
              </a:rPr>
              <a:t>396)</a:t>
            </a:r>
          </a:p>
        </p:txBody>
      </p:sp>
      <p:sp>
        <p:nvSpPr>
          <p:cNvPr id="48" name="Rectangle 47">
            <a:extLst>
              <a:ext uri="{FF2B5EF4-FFF2-40B4-BE49-F238E27FC236}">
                <a16:creationId xmlns="" xmlns:a16="http://schemas.microsoft.com/office/drawing/2014/main" id="{D1ECD209-7135-9749-9917-FBFF2E896435}"/>
              </a:ext>
            </a:extLst>
          </p:cNvPr>
          <p:cNvSpPr/>
          <p:nvPr/>
        </p:nvSpPr>
        <p:spPr>
          <a:xfrm>
            <a:off x="10496872" y="3088959"/>
            <a:ext cx="189699" cy="183427"/>
          </a:xfrm>
          <a:prstGeom prst="rect">
            <a:avLst/>
          </a:prstGeom>
          <a:solidFill>
            <a:schemeClr val="tx2"/>
          </a:solidFill>
          <a:ln>
            <a:noFill/>
          </a:ln>
          <a:effectLst/>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9" name="TextBox 48">
            <a:extLst>
              <a:ext uri="{FF2B5EF4-FFF2-40B4-BE49-F238E27FC236}">
                <a16:creationId xmlns="" xmlns:a16="http://schemas.microsoft.com/office/drawing/2014/main" id="{10884217-55E6-AB4F-82BF-2DF181D4A968}"/>
              </a:ext>
            </a:extLst>
          </p:cNvPr>
          <p:cNvSpPr txBox="1"/>
          <p:nvPr/>
        </p:nvSpPr>
        <p:spPr>
          <a:xfrm>
            <a:off x="10725007" y="3048391"/>
            <a:ext cx="112014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Grade ≥3</a:t>
            </a:r>
          </a:p>
        </p:txBody>
      </p:sp>
      <p:sp>
        <p:nvSpPr>
          <p:cNvPr id="50" name="Rectangle 49">
            <a:extLst>
              <a:ext uri="{FF2B5EF4-FFF2-40B4-BE49-F238E27FC236}">
                <a16:creationId xmlns="" xmlns:a16="http://schemas.microsoft.com/office/drawing/2014/main" id="{18FDBE65-3FEC-734B-87DD-AF0DA76B7DE7}"/>
              </a:ext>
            </a:extLst>
          </p:cNvPr>
          <p:cNvSpPr/>
          <p:nvPr/>
        </p:nvSpPr>
        <p:spPr>
          <a:xfrm>
            <a:off x="10496872" y="3597401"/>
            <a:ext cx="189699" cy="183427"/>
          </a:xfrm>
          <a:prstGeom prst="rect">
            <a:avLst/>
          </a:prstGeom>
          <a:solidFill>
            <a:schemeClr val="accent1"/>
          </a:solidFill>
          <a:ln>
            <a:noFill/>
          </a:ln>
          <a:effectLst/>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1" name="TextBox 50">
            <a:extLst>
              <a:ext uri="{FF2B5EF4-FFF2-40B4-BE49-F238E27FC236}">
                <a16:creationId xmlns="" xmlns:a16="http://schemas.microsoft.com/office/drawing/2014/main" id="{A4F5CA6E-B3ED-C74A-8FE1-3BC5F35C7FCD}"/>
              </a:ext>
            </a:extLst>
          </p:cNvPr>
          <p:cNvSpPr txBox="1"/>
          <p:nvPr/>
        </p:nvSpPr>
        <p:spPr>
          <a:xfrm>
            <a:off x="10702514" y="3550615"/>
            <a:ext cx="112014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Grade ≥3</a:t>
            </a:r>
          </a:p>
        </p:txBody>
      </p:sp>
      <p:sp>
        <p:nvSpPr>
          <p:cNvPr id="52" name="Rectangle 51">
            <a:extLst>
              <a:ext uri="{FF2B5EF4-FFF2-40B4-BE49-F238E27FC236}">
                <a16:creationId xmlns="" xmlns:a16="http://schemas.microsoft.com/office/drawing/2014/main" id="{D46E7031-1F71-8A4B-B2EA-D6EE608E552F}"/>
              </a:ext>
            </a:extLst>
          </p:cNvPr>
          <p:cNvSpPr/>
          <p:nvPr/>
        </p:nvSpPr>
        <p:spPr>
          <a:xfrm>
            <a:off x="10496872" y="3343180"/>
            <a:ext cx="189699" cy="183427"/>
          </a:xfrm>
          <a:prstGeom prst="rect">
            <a:avLst/>
          </a:prstGeom>
          <a:solidFill>
            <a:schemeClr val="tx2">
              <a:lumMod val="20000"/>
              <a:lumOff val="80000"/>
            </a:schemeClr>
          </a:solidFill>
          <a:ln>
            <a:noFill/>
          </a:ln>
          <a:effectLst/>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3" name="TextBox 52">
            <a:extLst>
              <a:ext uri="{FF2B5EF4-FFF2-40B4-BE49-F238E27FC236}">
                <a16:creationId xmlns="" xmlns:a16="http://schemas.microsoft.com/office/drawing/2014/main" id="{F97C2B16-1242-BE42-B6C5-DDBE2F25E4A7}"/>
              </a:ext>
            </a:extLst>
          </p:cNvPr>
          <p:cNvSpPr txBox="1"/>
          <p:nvPr/>
        </p:nvSpPr>
        <p:spPr>
          <a:xfrm>
            <a:off x="10702514" y="3296394"/>
            <a:ext cx="112014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All grade</a:t>
            </a:r>
          </a:p>
        </p:txBody>
      </p:sp>
      <p:sp>
        <p:nvSpPr>
          <p:cNvPr id="54" name="Rectangle 53">
            <a:extLst>
              <a:ext uri="{FF2B5EF4-FFF2-40B4-BE49-F238E27FC236}">
                <a16:creationId xmlns="" xmlns:a16="http://schemas.microsoft.com/office/drawing/2014/main" id="{E5403235-3C97-5748-9524-29E1FA7BCB6D}"/>
              </a:ext>
            </a:extLst>
          </p:cNvPr>
          <p:cNvSpPr/>
          <p:nvPr/>
        </p:nvSpPr>
        <p:spPr>
          <a:xfrm>
            <a:off x="10496872" y="3851621"/>
            <a:ext cx="189699" cy="183427"/>
          </a:xfrm>
          <a:prstGeom prst="rect">
            <a:avLst/>
          </a:prstGeom>
          <a:solidFill>
            <a:schemeClr val="accent1">
              <a:lumMod val="20000"/>
              <a:lumOff val="80000"/>
            </a:schemeClr>
          </a:solidFill>
          <a:ln>
            <a:noFill/>
          </a:ln>
          <a:effectLst/>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5" name="TextBox 54">
            <a:extLst>
              <a:ext uri="{FF2B5EF4-FFF2-40B4-BE49-F238E27FC236}">
                <a16:creationId xmlns="" xmlns:a16="http://schemas.microsoft.com/office/drawing/2014/main" id="{C492697D-C33E-7B4B-A868-9460B0D3F0E4}"/>
              </a:ext>
            </a:extLst>
          </p:cNvPr>
          <p:cNvSpPr txBox="1"/>
          <p:nvPr/>
        </p:nvSpPr>
        <p:spPr>
          <a:xfrm>
            <a:off x="10702514" y="3804835"/>
            <a:ext cx="112014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All grade</a:t>
            </a:r>
          </a:p>
        </p:txBody>
      </p:sp>
      <p:sp>
        <p:nvSpPr>
          <p:cNvPr id="25" name="TextBox 24">
            <a:extLst>
              <a:ext uri="{FF2B5EF4-FFF2-40B4-BE49-F238E27FC236}">
                <a16:creationId xmlns="" xmlns:a16="http://schemas.microsoft.com/office/drawing/2014/main" id="{074A0310-DF33-4A81-8FEA-4E11B360E481}"/>
              </a:ext>
            </a:extLst>
          </p:cNvPr>
          <p:cNvSpPr txBox="1"/>
          <p:nvPr/>
        </p:nvSpPr>
        <p:spPr>
          <a:xfrm>
            <a:off x="4406075" y="5333358"/>
            <a:ext cx="4224427" cy="307777"/>
          </a:xfrm>
          <a:prstGeom prst="rect">
            <a:avLst/>
          </a:prstGeom>
          <a:noFill/>
        </p:spPr>
        <p:txBody>
          <a:bodyPr wrap="square" rtlCol="0">
            <a:spAutoFit/>
          </a:bodyPr>
          <a:lstStyle/>
          <a:p>
            <a:pPr algn="ctr" defTabSz="1219170">
              <a:defRPr/>
            </a:pPr>
            <a:r>
              <a:rPr lang="en-US" sz="1400" b="1" dirty="0">
                <a:latin typeface="Arial Narrow" panose="020B0606020202030204" pitchFamily="34" charset="0"/>
                <a:cs typeface="Arial"/>
                <a:sym typeface="Arial"/>
              </a:rPr>
              <a:t>Proportion of patients (%)</a:t>
            </a:r>
          </a:p>
        </p:txBody>
      </p:sp>
      <p:sp>
        <p:nvSpPr>
          <p:cNvPr id="11" name="TextBox 10">
            <a:extLst>
              <a:ext uri="{FF2B5EF4-FFF2-40B4-BE49-F238E27FC236}">
                <a16:creationId xmlns="" xmlns:a16="http://schemas.microsoft.com/office/drawing/2014/main" id="{59E172B2-AC74-4398-D868-4B002FC8AD5D}"/>
              </a:ext>
            </a:extLst>
          </p:cNvPr>
          <p:cNvSpPr txBox="1"/>
          <p:nvPr/>
        </p:nvSpPr>
        <p:spPr>
          <a:xfrm>
            <a:off x="6813962" y="3661400"/>
            <a:ext cx="195566" cy="152349"/>
          </a:xfrm>
          <a:prstGeom prst="rect">
            <a:avLst/>
          </a:prstGeom>
          <a:noFill/>
        </p:spPr>
        <p:txBody>
          <a:bodyPr wrap="none" lIns="0" tIns="0" rIns="0" bIns="0" rtlCol="0">
            <a:spAutoFit/>
          </a:bodyPr>
          <a:lstStyle/>
          <a:p>
            <a:pPr algn="ctr">
              <a:lnSpc>
                <a:spcPct val="90000"/>
              </a:lnSpc>
            </a:pPr>
            <a:r>
              <a:rPr lang="en-GB" sz="1100" b="1" dirty="0">
                <a:latin typeface="Arial" panose="020B0604020202020204" pitchFamily="34" charset="0"/>
                <a:ea typeface="Aileron" charset="0"/>
                <a:cs typeface="Arial" panose="020B0604020202020204" pitchFamily="34" charset="0"/>
              </a:rPr>
              <a:t>0.5</a:t>
            </a:r>
          </a:p>
        </p:txBody>
      </p:sp>
    </p:spTree>
    <p:extLst>
      <p:ext uri="{BB962C8B-B14F-4D97-AF65-F5344CB8AC3E}">
        <p14:creationId xmlns:p14="http://schemas.microsoft.com/office/powerpoint/2010/main" val="424607862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 xmlns:a16="http://schemas.microsoft.com/office/drawing/2014/main" id="{82FC28BD-0D02-B24E-A3F4-422C746DA10E}"/>
              </a:ext>
            </a:extLst>
          </p:cNvPr>
          <p:cNvSpPr>
            <a:spLocks noGrp="1"/>
          </p:cNvSpPr>
          <p:nvPr>
            <p:ph type="body" idx="1"/>
          </p:nvPr>
        </p:nvSpPr>
        <p:spPr>
          <a:xfrm>
            <a:off x="609600" y="1051200"/>
            <a:ext cx="10972800" cy="702470"/>
          </a:xfrm>
        </p:spPr>
        <p:txBody>
          <a:bodyPr/>
          <a:lstStyle/>
          <a:p>
            <a:r>
              <a:rPr lang="en-GB" dirty="0"/>
              <a:t>Quality of life comparable between treatment arms</a:t>
            </a:r>
          </a:p>
        </p:txBody>
      </p:sp>
      <p:sp>
        <p:nvSpPr>
          <p:cNvPr id="13" name="Content Placeholder 12">
            <a:extLst>
              <a:ext uri="{FF2B5EF4-FFF2-40B4-BE49-F238E27FC236}">
                <a16:creationId xmlns="" xmlns:a16="http://schemas.microsoft.com/office/drawing/2014/main" id="{1C6FFDC9-35B0-C24D-AD79-D42AF45235FD}"/>
              </a:ext>
            </a:extLst>
          </p:cNvPr>
          <p:cNvSpPr>
            <a:spLocks noGrp="1"/>
          </p:cNvSpPr>
          <p:nvPr>
            <p:ph sz="quarter" idx="12"/>
          </p:nvPr>
        </p:nvSpPr>
        <p:spPr>
          <a:xfrm>
            <a:off x="8976320" y="2132856"/>
            <a:ext cx="2607064" cy="3816424"/>
          </a:xfrm>
        </p:spPr>
        <p:txBody>
          <a:bodyPr/>
          <a:lstStyle/>
          <a:p>
            <a:r>
              <a:rPr lang="en-GB" dirty="0"/>
              <a:t>Combination of olaparib and abiraterone resulted in no detriment to quality of life, allowing most patients stay on therapy</a:t>
            </a:r>
          </a:p>
          <a:p>
            <a:endParaRPr lang="en-GB" dirty="0"/>
          </a:p>
        </p:txBody>
      </p:sp>
      <p:sp>
        <p:nvSpPr>
          <p:cNvPr id="2" name="Title 1"/>
          <p:cNvSpPr>
            <a:spLocks noGrp="1"/>
          </p:cNvSpPr>
          <p:nvPr>
            <p:ph type="title"/>
          </p:nvPr>
        </p:nvSpPr>
        <p:spPr/>
        <p:txBody>
          <a:bodyPr/>
          <a:lstStyle/>
          <a:p>
            <a:r>
              <a:rPr lang="en-GB" dirty="0"/>
              <a:t>PRO</a:t>
            </a:r>
            <a:r>
              <a:rPr lang="en-GB" cap="none" dirty="0"/>
              <a:t>pel</a:t>
            </a:r>
            <a:r>
              <a:rPr lang="en-GB" dirty="0"/>
              <a:t>: FACT-P quality of life over time</a:t>
            </a:r>
          </a:p>
        </p:txBody>
      </p:sp>
      <p:sp>
        <p:nvSpPr>
          <p:cNvPr id="18" name="Content Placeholder 17">
            <a:extLst>
              <a:ext uri="{FF2B5EF4-FFF2-40B4-BE49-F238E27FC236}">
                <a16:creationId xmlns="" xmlns:a16="http://schemas.microsoft.com/office/drawing/2014/main" id="{26CB24FE-24F9-F146-A098-44CF62B4478D}"/>
              </a:ext>
            </a:extLst>
          </p:cNvPr>
          <p:cNvSpPr>
            <a:spLocks noGrp="1"/>
          </p:cNvSpPr>
          <p:nvPr>
            <p:ph sz="quarter" idx="15"/>
          </p:nvPr>
        </p:nvSpPr>
        <p:spPr>
          <a:xfrm>
            <a:off x="620184" y="6326615"/>
            <a:ext cx="8116800" cy="365125"/>
          </a:xfrm>
        </p:spPr>
        <p:txBody>
          <a:bodyPr/>
          <a:lstStyle/>
          <a:p>
            <a:r>
              <a:rPr lang="en-GB" dirty="0"/>
              <a:t>FACT-P TS, Functional Assessment of Cancer Therapy-Prostate Total Score</a:t>
            </a:r>
          </a:p>
          <a:p>
            <a:r>
              <a:rPr lang="en-GB" sz="1000" dirty="0">
                <a:solidFill>
                  <a:schemeClr val="tx2"/>
                </a:solidFill>
              </a:rPr>
              <a:t>Saad F, et al. J Clin Oncol. 2022;40 Suppl: Abstract 11 (</a:t>
            </a:r>
            <a:r>
              <a:rPr lang="it-IT" sz="1000" dirty="0"/>
              <a:t>ASCO GU 2022 oral presentation) </a:t>
            </a:r>
            <a:endParaRPr lang="en-GB" dirty="0"/>
          </a:p>
        </p:txBody>
      </p:sp>
      <p:sp>
        <p:nvSpPr>
          <p:cNvPr id="24" name="Segnaposto testo 81">
            <a:extLst>
              <a:ext uri="{FF2B5EF4-FFF2-40B4-BE49-F238E27FC236}">
                <a16:creationId xmlns="" xmlns:a16="http://schemas.microsoft.com/office/drawing/2014/main" id="{C3841877-8344-E747-B99F-D49E0762E0D9}"/>
              </a:ext>
            </a:extLst>
          </p:cNvPr>
          <p:cNvSpPr txBox="1">
            <a:spLocks/>
          </p:cNvSpPr>
          <p:nvPr/>
        </p:nvSpPr>
        <p:spPr>
          <a:xfrm>
            <a:off x="609600" y="5360932"/>
            <a:ext cx="10984368" cy="657442"/>
          </a:xfrm>
          <a:prstGeom prst="rect">
            <a:avLst/>
          </a:prstGeom>
        </p:spPr>
        <p:txBody>
          <a:bodyPr vert="horz" lIns="51837" tIns="25919" rIns="51837" bIns="25919" rtlCol="0" anchor="b"/>
          <a:lstStyle>
            <a:defPPr>
              <a:defRPr lang="en-US"/>
            </a:defPPr>
            <a:lvl1pPr marR="0" lvl="0" indent="0" fontAlgn="base">
              <a:lnSpc>
                <a:spcPct val="100000"/>
              </a:lnSpc>
              <a:spcBef>
                <a:spcPts val="200"/>
              </a:spcBef>
              <a:spcAft>
                <a:spcPts val="0"/>
              </a:spcAft>
              <a:buClrTx/>
              <a:buSzTx/>
              <a:buFontTx/>
              <a:buNone/>
              <a:tabLst/>
              <a:defRPr kumimoji="0" sz="900" b="0" i="0" u="none" strike="noStrike" cap="none" spc="0" normalizeH="0" baseline="0">
                <a:ln>
                  <a:noFill/>
                </a:ln>
                <a:solidFill>
                  <a:srgbClr val="000000"/>
                </a:solidFill>
                <a:effectLst/>
                <a:uLnTx/>
                <a:uFillTx/>
                <a:latin typeface="Arial" panose="020B0604020202020204"/>
                <a:cs typeface="Arial Narrow"/>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baseline="30000" dirty="0"/>
              <a:t>a</a:t>
            </a:r>
            <a:r>
              <a:rPr lang="en-GB" sz="1000" dirty="0"/>
              <a:t> Plot includes 95% confidence limits. FACT-P total score change from baseline values can be a minimum of -156 and a maximum of 156 </a:t>
            </a:r>
            <a:br>
              <a:rPr lang="en-GB" sz="1000" dirty="0"/>
            </a:br>
            <a:r>
              <a:rPr lang="en-GB" sz="1000" dirty="0"/>
              <a:t>A clinically meaningful change in FACT-P total score is 10</a:t>
            </a:r>
          </a:p>
        </p:txBody>
      </p:sp>
      <p:sp>
        <p:nvSpPr>
          <p:cNvPr id="25" name="TextBox 24">
            <a:extLst>
              <a:ext uri="{FF2B5EF4-FFF2-40B4-BE49-F238E27FC236}">
                <a16:creationId xmlns="" xmlns:a16="http://schemas.microsoft.com/office/drawing/2014/main" id="{0FF87812-DC0E-624B-A0A3-78D93ED13477}"/>
              </a:ext>
            </a:extLst>
          </p:cNvPr>
          <p:cNvSpPr txBox="1"/>
          <p:nvPr/>
        </p:nvSpPr>
        <p:spPr>
          <a:xfrm>
            <a:off x="1619169" y="1484784"/>
            <a:ext cx="6683006" cy="646331"/>
          </a:xfrm>
          <a:prstGeom prst="rect">
            <a:avLst/>
          </a:prstGeom>
          <a:noFill/>
        </p:spPr>
        <p:txBody>
          <a:bodyPr wrap="square" rtlCol="0">
            <a:spAutoFit/>
          </a:bodyPr>
          <a:lstStyle>
            <a:defPPr>
              <a:defRPr lang="en-US"/>
            </a:defPPr>
            <a:lvl1pPr algn="ctr">
              <a:defRPr sz="2000" b="1"/>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3C74F"/>
                </a:solidFill>
                <a:effectLst/>
                <a:uLnTx/>
                <a:uFillTx/>
                <a:latin typeface="Arial" panose="020B0604020202020204" pitchFamily="34" charset="0"/>
                <a:ea typeface="+mn-ea"/>
                <a:cs typeface="Arial" panose="020B0604020202020204" pitchFamily="34" charset="0"/>
              </a:rPr>
              <a:t>Least-squares mean change from baseline</a:t>
            </a:r>
            <a:br>
              <a:rPr kumimoji="0" lang="en-GB" sz="1800" b="1" i="0" u="none" strike="noStrike" kern="1200" cap="none" spc="0" normalizeH="0" baseline="0" noProof="0" dirty="0">
                <a:ln>
                  <a:noFill/>
                </a:ln>
                <a:solidFill>
                  <a:srgbClr val="03C74F"/>
                </a:solidFill>
                <a:effectLst/>
                <a:uLnTx/>
                <a:uFillTx/>
                <a:latin typeface="Arial" panose="020B0604020202020204" pitchFamily="34" charset="0"/>
                <a:ea typeface="+mn-ea"/>
                <a:cs typeface="Arial" panose="020B0604020202020204" pitchFamily="34" charset="0"/>
              </a:rPr>
            </a:br>
            <a:r>
              <a:rPr kumimoji="0" lang="en-GB" sz="1800" b="1" i="0" u="none" strike="noStrike" kern="1200" cap="none" spc="0" normalizeH="0" baseline="0" noProof="0" dirty="0">
                <a:ln>
                  <a:noFill/>
                </a:ln>
                <a:solidFill>
                  <a:srgbClr val="03C74F"/>
                </a:solidFill>
                <a:effectLst/>
                <a:uLnTx/>
                <a:uFillTx/>
                <a:latin typeface="Arial" panose="020B0604020202020204" pitchFamily="34" charset="0"/>
                <a:ea typeface="+mn-ea"/>
                <a:cs typeface="Arial" panose="020B0604020202020204" pitchFamily="34" charset="0"/>
              </a:rPr>
              <a:t>in FACT-P TS</a:t>
            </a:r>
            <a:r>
              <a:rPr kumimoji="0" lang="en-GB" sz="1800" b="1" i="0" u="none" strike="noStrike" kern="1200" cap="none" spc="0" normalizeH="0" baseline="30000" noProof="0" dirty="0">
                <a:ln>
                  <a:noFill/>
                </a:ln>
                <a:solidFill>
                  <a:srgbClr val="03C74F"/>
                </a:solidFill>
                <a:effectLst/>
                <a:uLnTx/>
                <a:uFillTx/>
                <a:latin typeface="Arial" panose="020B0604020202020204" pitchFamily="34" charset="0"/>
                <a:ea typeface="+mn-ea"/>
                <a:cs typeface="Arial" panose="020B0604020202020204" pitchFamily="34" charset="0"/>
              </a:rPr>
              <a:t>a</a:t>
            </a:r>
          </a:p>
        </p:txBody>
      </p:sp>
      <p:sp>
        <p:nvSpPr>
          <p:cNvPr id="26" name="Line 79">
            <a:extLst>
              <a:ext uri="{FF2B5EF4-FFF2-40B4-BE49-F238E27FC236}">
                <a16:creationId xmlns="" xmlns:a16="http://schemas.microsoft.com/office/drawing/2014/main" id="{1A14F42A-7385-334D-8586-61DC03155B5E}"/>
              </a:ext>
            </a:extLst>
          </p:cNvPr>
          <p:cNvSpPr>
            <a:spLocks noChangeShapeType="1"/>
          </p:cNvSpPr>
          <p:nvPr/>
        </p:nvSpPr>
        <p:spPr bwMode="auto">
          <a:xfrm flipV="1">
            <a:off x="1988245" y="1895833"/>
            <a:ext cx="0" cy="3127577"/>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6" name="Line 90">
            <a:extLst>
              <a:ext uri="{FF2B5EF4-FFF2-40B4-BE49-F238E27FC236}">
                <a16:creationId xmlns="" xmlns:a16="http://schemas.microsoft.com/office/drawing/2014/main" id="{20B91F2E-9853-B640-AEDE-04CC76626B28}"/>
              </a:ext>
            </a:extLst>
          </p:cNvPr>
          <p:cNvSpPr>
            <a:spLocks noChangeShapeType="1"/>
          </p:cNvSpPr>
          <p:nvPr/>
        </p:nvSpPr>
        <p:spPr bwMode="auto">
          <a:xfrm flipH="1">
            <a:off x="1929870" y="4628941"/>
            <a:ext cx="58375"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9" name="Line 96">
            <a:extLst>
              <a:ext uri="{FF2B5EF4-FFF2-40B4-BE49-F238E27FC236}">
                <a16:creationId xmlns="" xmlns:a16="http://schemas.microsoft.com/office/drawing/2014/main" id="{0CCE2454-4CA6-E14C-8306-E80C219D4F1C}"/>
              </a:ext>
            </a:extLst>
          </p:cNvPr>
          <p:cNvSpPr>
            <a:spLocks noChangeShapeType="1"/>
          </p:cNvSpPr>
          <p:nvPr/>
        </p:nvSpPr>
        <p:spPr bwMode="auto">
          <a:xfrm>
            <a:off x="2178872" y="5015009"/>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2" name="TextBox 41">
            <a:extLst>
              <a:ext uri="{FF2B5EF4-FFF2-40B4-BE49-F238E27FC236}">
                <a16:creationId xmlns="" xmlns:a16="http://schemas.microsoft.com/office/drawing/2014/main" id="{401BC201-A793-EA45-932E-A979492F5853}"/>
              </a:ext>
            </a:extLst>
          </p:cNvPr>
          <p:cNvSpPr txBox="1"/>
          <p:nvPr/>
        </p:nvSpPr>
        <p:spPr>
          <a:xfrm>
            <a:off x="1844944" y="5302316"/>
            <a:ext cx="5848647"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panose="020B0604020202020204"/>
                <a:ea typeface="+mn-ea"/>
                <a:cs typeface="+mn-cs"/>
              </a:rPr>
              <a:t>Analysis visit (weeks)</a:t>
            </a:r>
          </a:p>
        </p:txBody>
      </p:sp>
      <p:sp>
        <p:nvSpPr>
          <p:cNvPr id="43" name="TextBox 42">
            <a:extLst>
              <a:ext uri="{FF2B5EF4-FFF2-40B4-BE49-F238E27FC236}">
                <a16:creationId xmlns="" xmlns:a16="http://schemas.microsoft.com/office/drawing/2014/main" id="{627D9A3A-81B8-AF47-A6DF-CDD010E2D471}"/>
              </a:ext>
            </a:extLst>
          </p:cNvPr>
          <p:cNvSpPr txBox="1"/>
          <p:nvPr/>
        </p:nvSpPr>
        <p:spPr>
          <a:xfrm rot="16200000">
            <a:off x="-236765" y="3275813"/>
            <a:ext cx="3107126"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noProof="0" dirty="0">
                <a:ln>
                  <a:noFill/>
                </a:ln>
                <a:solidFill>
                  <a:prstClr val="black"/>
                </a:solidFill>
                <a:effectLst/>
                <a:uLnTx/>
                <a:uFillTx/>
                <a:latin typeface="Arial" panose="020B0604020202020204"/>
                <a:ea typeface="+mn-ea"/>
                <a:cs typeface="+mn-cs"/>
              </a:rPr>
              <a:t>Least-squares mean change from</a:t>
            </a:r>
            <a:br>
              <a:rPr kumimoji="0" lang="en-GB" sz="1400" b="1" i="0" u="none" strike="noStrike" kern="1200" cap="none" spc="0" normalizeH="0" noProof="0" dirty="0">
                <a:ln>
                  <a:noFill/>
                </a:ln>
                <a:solidFill>
                  <a:prstClr val="black"/>
                </a:solidFill>
                <a:effectLst/>
                <a:uLnTx/>
                <a:uFillTx/>
                <a:latin typeface="Arial" panose="020B0604020202020204"/>
                <a:ea typeface="+mn-ea"/>
                <a:cs typeface="+mn-cs"/>
              </a:rPr>
            </a:br>
            <a:r>
              <a:rPr kumimoji="0" lang="en-GB" sz="1400" b="1" i="0" u="none" strike="noStrike" kern="1200" cap="none" spc="0" normalizeH="0" noProof="0" dirty="0">
                <a:ln>
                  <a:noFill/>
                </a:ln>
                <a:solidFill>
                  <a:prstClr val="black"/>
                </a:solidFill>
                <a:effectLst/>
                <a:uLnTx/>
                <a:uFillTx/>
                <a:latin typeface="Arial" panose="020B0604020202020204"/>
                <a:ea typeface="+mn-ea"/>
                <a:cs typeface="+mn-cs"/>
              </a:rPr>
              <a:t>baseline in FACT-P </a:t>
            </a:r>
            <a:r>
              <a:rPr lang="en-GB" sz="1400" b="1" dirty="0">
                <a:solidFill>
                  <a:prstClr val="black"/>
                </a:solidFill>
                <a:latin typeface="Arial" panose="020B0604020202020204"/>
              </a:rPr>
              <a:t>TS</a:t>
            </a:r>
            <a:r>
              <a:rPr kumimoji="0" lang="en-GB" sz="1400" b="1" i="0" u="none" strike="noStrike" kern="1200" cap="none" spc="0" normalizeH="0" baseline="30000" noProof="0" dirty="0">
                <a:ln>
                  <a:noFill/>
                </a:ln>
                <a:solidFill>
                  <a:prstClr val="black"/>
                </a:solidFill>
                <a:effectLst/>
                <a:uLnTx/>
                <a:uFillTx/>
                <a:latin typeface="Arial" panose="020B0604020202020204"/>
                <a:ea typeface="+mn-ea"/>
                <a:cs typeface="+mn-cs"/>
              </a:rPr>
              <a:t>a</a:t>
            </a:r>
          </a:p>
        </p:txBody>
      </p:sp>
      <p:sp>
        <p:nvSpPr>
          <p:cNvPr id="45" name="TextBox 44">
            <a:extLst>
              <a:ext uri="{FF2B5EF4-FFF2-40B4-BE49-F238E27FC236}">
                <a16:creationId xmlns="" xmlns:a16="http://schemas.microsoft.com/office/drawing/2014/main" id="{7D66F814-9FC3-154B-A085-978C42DC4918}"/>
              </a:ext>
            </a:extLst>
          </p:cNvPr>
          <p:cNvSpPr txBox="1"/>
          <p:nvPr/>
        </p:nvSpPr>
        <p:spPr>
          <a:xfrm>
            <a:off x="2071868" y="5092223"/>
            <a:ext cx="212298"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5</a:t>
            </a:r>
          </a:p>
        </p:txBody>
      </p:sp>
      <p:sp>
        <p:nvSpPr>
          <p:cNvPr id="47" name="TextBox 46">
            <a:extLst>
              <a:ext uri="{FF2B5EF4-FFF2-40B4-BE49-F238E27FC236}">
                <a16:creationId xmlns="" xmlns:a16="http://schemas.microsoft.com/office/drawing/2014/main" id="{DF00DD4F-3B70-4E4F-9120-7CF364A21AFF}"/>
              </a:ext>
            </a:extLst>
          </p:cNvPr>
          <p:cNvSpPr txBox="1"/>
          <p:nvPr/>
        </p:nvSpPr>
        <p:spPr>
          <a:xfrm>
            <a:off x="1589050" y="4536474"/>
            <a:ext cx="312475" cy="18466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-15</a:t>
            </a:r>
          </a:p>
        </p:txBody>
      </p:sp>
      <p:sp>
        <p:nvSpPr>
          <p:cNvPr id="58" name="Line 90">
            <a:extLst>
              <a:ext uri="{FF2B5EF4-FFF2-40B4-BE49-F238E27FC236}">
                <a16:creationId xmlns="" xmlns:a16="http://schemas.microsoft.com/office/drawing/2014/main" id="{E416864F-9700-5C44-8A71-9438D68981C8}"/>
              </a:ext>
            </a:extLst>
          </p:cNvPr>
          <p:cNvSpPr>
            <a:spLocks noChangeShapeType="1"/>
          </p:cNvSpPr>
          <p:nvPr/>
        </p:nvSpPr>
        <p:spPr bwMode="auto">
          <a:xfrm flipH="1">
            <a:off x="1929867" y="5019466"/>
            <a:ext cx="5798082"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0" name="TextBox 59">
            <a:extLst>
              <a:ext uri="{FF2B5EF4-FFF2-40B4-BE49-F238E27FC236}">
                <a16:creationId xmlns="" xmlns:a16="http://schemas.microsoft.com/office/drawing/2014/main" id="{BBCAB5D8-F928-D944-AA85-B2D4D408CAF1}"/>
              </a:ext>
            </a:extLst>
          </p:cNvPr>
          <p:cNvSpPr txBox="1"/>
          <p:nvPr/>
        </p:nvSpPr>
        <p:spPr>
          <a:xfrm>
            <a:off x="1589050" y="4149124"/>
            <a:ext cx="312475" cy="18466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-10</a:t>
            </a:r>
          </a:p>
        </p:txBody>
      </p:sp>
      <p:sp>
        <p:nvSpPr>
          <p:cNvPr id="61" name="Line 90">
            <a:extLst>
              <a:ext uri="{FF2B5EF4-FFF2-40B4-BE49-F238E27FC236}">
                <a16:creationId xmlns="" xmlns:a16="http://schemas.microsoft.com/office/drawing/2014/main" id="{55F70A02-A496-A045-84A4-CA2F1A922386}"/>
              </a:ext>
            </a:extLst>
          </p:cNvPr>
          <p:cNvSpPr>
            <a:spLocks noChangeShapeType="1"/>
          </p:cNvSpPr>
          <p:nvPr/>
        </p:nvSpPr>
        <p:spPr bwMode="auto">
          <a:xfrm flipH="1">
            <a:off x="1929870" y="3854241"/>
            <a:ext cx="58375"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2" name="TextBox 61">
            <a:extLst>
              <a:ext uri="{FF2B5EF4-FFF2-40B4-BE49-F238E27FC236}">
                <a16:creationId xmlns="" xmlns:a16="http://schemas.microsoft.com/office/drawing/2014/main" id="{C910E1AE-83C2-C249-97A4-CCBAC43E690D}"/>
              </a:ext>
            </a:extLst>
          </p:cNvPr>
          <p:cNvSpPr txBox="1"/>
          <p:nvPr/>
        </p:nvSpPr>
        <p:spPr>
          <a:xfrm>
            <a:off x="1589050" y="3761774"/>
            <a:ext cx="312475" cy="18466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-5</a:t>
            </a:r>
          </a:p>
        </p:txBody>
      </p:sp>
      <p:sp>
        <p:nvSpPr>
          <p:cNvPr id="63" name="Line 90">
            <a:extLst>
              <a:ext uri="{FF2B5EF4-FFF2-40B4-BE49-F238E27FC236}">
                <a16:creationId xmlns="" xmlns:a16="http://schemas.microsoft.com/office/drawing/2014/main" id="{7A1F2070-6D56-BE40-B1D1-C2EFC4415EEB}"/>
              </a:ext>
            </a:extLst>
          </p:cNvPr>
          <p:cNvSpPr>
            <a:spLocks noChangeShapeType="1"/>
          </p:cNvSpPr>
          <p:nvPr/>
        </p:nvSpPr>
        <p:spPr bwMode="auto">
          <a:xfrm flipH="1">
            <a:off x="1929870" y="3476416"/>
            <a:ext cx="58375"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4" name="TextBox 63">
            <a:extLst>
              <a:ext uri="{FF2B5EF4-FFF2-40B4-BE49-F238E27FC236}">
                <a16:creationId xmlns="" xmlns:a16="http://schemas.microsoft.com/office/drawing/2014/main" id="{DB98591A-CB79-574E-860E-C798ECFF1E85}"/>
              </a:ext>
            </a:extLst>
          </p:cNvPr>
          <p:cNvSpPr txBox="1"/>
          <p:nvPr/>
        </p:nvSpPr>
        <p:spPr>
          <a:xfrm>
            <a:off x="1589050" y="3383949"/>
            <a:ext cx="312475" cy="18466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0</a:t>
            </a:r>
          </a:p>
        </p:txBody>
      </p:sp>
      <p:sp>
        <p:nvSpPr>
          <p:cNvPr id="65" name="Line 90">
            <a:extLst>
              <a:ext uri="{FF2B5EF4-FFF2-40B4-BE49-F238E27FC236}">
                <a16:creationId xmlns="" xmlns:a16="http://schemas.microsoft.com/office/drawing/2014/main" id="{3E90E91D-5FF4-2540-970D-B11F40CB2EEC}"/>
              </a:ext>
            </a:extLst>
          </p:cNvPr>
          <p:cNvSpPr>
            <a:spLocks noChangeShapeType="1"/>
          </p:cNvSpPr>
          <p:nvPr/>
        </p:nvSpPr>
        <p:spPr bwMode="auto">
          <a:xfrm flipH="1">
            <a:off x="1929870" y="2698541"/>
            <a:ext cx="58375"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6" name="TextBox 65">
            <a:extLst>
              <a:ext uri="{FF2B5EF4-FFF2-40B4-BE49-F238E27FC236}">
                <a16:creationId xmlns="" xmlns:a16="http://schemas.microsoft.com/office/drawing/2014/main" id="{23BE50DF-F15B-D746-8A85-00EF133FA2EE}"/>
              </a:ext>
            </a:extLst>
          </p:cNvPr>
          <p:cNvSpPr txBox="1"/>
          <p:nvPr/>
        </p:nvSpPr>
        <p:spPr>
          <a:xfrm>
            <a:off x="1589050" y="2606074"/>
            <a:ext cx="312475" cy="18466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10</a:t>
            </a:r>
          </a:p>
        </p:txBody>
      </p:sp>
      <p:sp>
        <p:nvSpPr>
          <p:cNvPr id="67" name="Line 90">
            <a:extLst>
              <a:ext uri="{FF2B5EF4-FFF2-40B4-BE49-F238E27FC236}">
                <a16:creationId xmlns="" xmlns:a16="http://schemas.microsoft.com/office/drawing/2014/main" id="{96501CA7-DB01-CA47-B581-4C522D41BE3D}"/>
              </a:ext>
            </a:extLst>
          </p:cNvPr>
          <p:cNvSpPr>
            <a:spLocks noChangeShapeType="1"/>
          </p:cNvSpPr>
          <p:nvPr/>
        </p:nvSpPr>
        <p:spPr bwMode="auto">
          <a:xfrm flipH="1">
            <a:off x="1929870" y="2317541"/>
            <a:ext cx="58375"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8" name="TextBox 67">
            <a:extLst>
              <a:ext uri="{FF2B5EF4-FFF2-40B4-BE49-F238E27FC236}">
                <a16:creationId xmlns="" xmlns:a16="http://schemas.microsoft.com/office/drawing/2014/main" id="{489DD4F4-5267-984C-A9DF-6B9FD35E24FB}"/>
              </a:ext>
            </a:extLst>
          </p:cNvPr>
          <p:cNvSpPr txBox="1"/>
          <p:nvPr/>
        </p:nvSpPr>
        <p:spPr>
          <a:xfrm>
            <a:off x="1589050" y="2225074"/>
            <a:ext cx="312475" cy="18466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15</a:t>
            </a:r>
          </a:p>
        </p:txBody>
      </p:sp>
      <p:sp>
        <p:nvSpPr>
          <p:cNvPr id="69" name="Line 90">
            <a:extLst>
              <a:ext uri="{FF2B5EF4-FFF2-40B4-BE49-F238E27FC236}">
                <a16:creationId xmlns="" xmlns:a16="http://schemas.microsoft.com/office/drawing/2014/main" id="{5DD559B9-20A3-E348-80C7-88BEAA4D24D2}"/>
              </a:ext>
            </a:extLst>
          </p:cNvPr>
          <p:cNvSpPr>
            <a:spLocks noChangeShapeType="1"/>
          </p:cNvSpPr>
          <p:nvPr/>
        </p:nvSpPr>
        <p:spPr bwMode="auto">
          <a:xfrm flipH="1">
            <a:off x="1929870" y="1936541"/>
            <a:ext cx="58375"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0" name="TextBox 69">
            <a:extLst>
              <a:ext uri="{FF2B5EF4-FFF2-40B4-BE49-F238E27FC236}">
                <a16:creationId xmlns="" xmlns:a16="http://schemas.microsoft.com/office/drawing/2014/main" id="{26079012-B05D-8946-85DA-BA9D1411CCED}"/>
              </a:ext>
            </a:extLst>
          </p:cNvPr>
          <p:cNvSpPr txBox="1"/>
          <p:nvPr/>
        </p:nvSpPr>
        <p:spPr>
          <a:xfrm>
            <a:off x="1589050" y="1844074"/>
            <a:ext cx="312475" cy="18466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20</a:t>
            </a:r>
          </a:p>
        </p:txBody>
      </p:sp>
      <p:sp>
        <p:nvSpPr>
          <p:cNvPr id="71" name="Line 90">
            <a:extLst>
              <a:ext uri="{FF2B5EF4-FFF2-40B4-BE49-F238E27FC236}">
                <a16:creationId xmlns="" xmlns:a16="http://schemas.microsoft.com/office/drawing/2014/main" id="{D6C29988-9AF2-E84B-9109-CF8B5124C338}"/>
              </a:ext>
            </a:extLst>
          </p:cNvPr>
          <p:cNvSpPr>
            <a:spLocks noChangeShapeType="1"/>
          </p:cNvSpPr>
          <p:nvPr/>
        </p:nvSpPr>
        <p:spPr bwMode="auto">
          <a:xfrm flipH="1">
            <a:off x="1929870" y="3085891"/>
            <a:ext cx="58375"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2" name="TextBox 71">
            <a:extLst>
              <a:ext uri="{FF2B5EF4-FFF2-40B4-BE49-F238E27FC236}">
                <a16:creationId xmlns="" xmlns:a16="http://schemas.microsoft.com/office/drawing/2014/main" id="{4B3E280D-8481-C54D-AAE7-65CD6E5BCCAB}"/>
              </a:ext>
            </a:extLst>
          </p:cNvPr>
          <p:cNvSpPr txBox="1"/>
          <p:nvPr/>
        </p:nvSpPr>
        <p:spPr>
          <a:xfrm>
            <a:off x="1589050" y="2993424"/>
            <a:ext cx="312475" cy="18466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5</a:t>
            </a:r>
          </a:p>
        </p:txBody>
      </p:sp>
      <p:sp>
        <p:nvSpPr>
          <p:cNvPr id="73" name="TextBox 72">
            <a:extLst>
              <a:ext uri="{FF2B5EF4-FFF2-40B4-BE49-F238E27FC236}">
                <a16:creationId xmlns="" xmlns:a16="http://schemas.microsoft.com/office/drawing/2014/main" id="{94B34D2D-F7B4-3949-B0D2-4476E3E96849}"/>
              </a:ext>
            </a:extLst>
          </p:cNvPr>
          <p:cNvSpPr txBox="1"/>
          <p:nvPr/>
        </p:nvSpPr>
        <p:spPr>
          <a:xfrm>
            <a:off x="1589050" y="4923824"/>
            <a:ext cx="312475" cy="18466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-20</a:t>
            </a:r>
          </a:p>
        </p:txBody>
      </p:sp>
      <p:sp>
        <p:nvSpPr>
          <p:cNvPr id="74" name="Line 96">
            <a:extLst>
              <a:ext uri="{FF2B5EF4-FFF2-40B4-BE49-F238E27FC236}">
                <a16:creationId xmlns="" xmlns:a16="http://schemas.microsoft.com/office/drawing/2014/main" id="{D2E724D2-3561-B949-8037-6933DB61E064}"/>
              </a:ext>
            </a:extLst>
          </p:cNvPr>
          <p:cNvSpPr>
            <a:spLocks noChangeShapeType="1"/>
          </p:cNvSpPr>
          <p:nvPr/>
        </p:nvSpPr>
        <p:spPr bwMode="auto">
          <a:xfrm>
            <a:off x="3556822" y="5015009"/>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5" name="TextBox 74">
            <a:extLst>
              <a:ext uri="{FF2B5EF4-FFF2-40B4-BE49-F238E27FC236}">
                <a16:creationId xmlns="" xmlns:a16="http://schemas.microsoft.com/office/drawing/2014/main" id="{EDBDA644-7DF2-2043-B3E4-1272D6B7159F}"/>
              </a:ext>
            </a:extLst>
          </p:cNvPr>
          <p:cNvSpPr txBox="1"/>
          <p:nvPr/>
        </p:nvSpPr>
        <p:spPr>
          <a:xfrm>
            <a:off x="3449818" y="5092223"/>
            <a:ext cx="212298"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25</a:t>
            </a:r>
          </a:p>
        </p:txBody>
      </p:sp>
      <p:sp>
        <p:nvSpPr>
          <p:cNvPr id="76" name="Line 96">
            <a:extLst>
              <a:ext uri="{FF2B5EF4-FFF2-40B4-BE49-F238E27FC236}">
                <a16:creationId xmlns="" xmlns:a16="http://schemas.microsoft.com/office/drawing/2014/main" id="{AEB9D7AC-885B-DA4C-A204-282BE93DD64E}"/>
              </a:ext>
            </a:extLst>
          </p:cNvPr>
          <p:cNvSpPr>
            <a:spLocks noChangeShapeType="1"/>
          </p:cNvSpPr>
          <p:nvPr/>
        </p:nvSpPr>
        <p:spPr bwMode="auto">
          <a:xfrm>
            <a:off x="3290122" y="5015009"/>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7" name="TextBox 76">
            <a:extLst>
              <a:ext uri="{FF2B5EF4-FFF2-40B4-BE49-F238E27FC236}">
                <a16:creationId xmlns="" xmlns:a16="http://schemas.microsoft.com/office/drawing/2014/main" id="{8179FF3A-BDDD-BA48-B1C5-63FD5D24ADE5}"/>
              </a:ext>
            </a:extLst>
          </p:cNvPr>
          <p:cNvSpPr txBox="1"/>
          <p:nvPr/>
        </p:nvSpPr>
        <p:spPr>
          <a:xfrm>
            <a:off x="3183118" y="5092223"/>
            <a:ext cx="212298"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21</a:t>
            </a:r>
          </a:p>
        </p:txBody>
      </p:sp>
      <p:sp>
        <p:nvSpPr>
          <p:cNvPr id="78" name="Line 96">
            <a:extLst>
              <a:ext uri="{FF2B5EF4-FFF2-40B4-BE49-F238E27FC236}">
                <a16:creationId xmlns="" xmlns:a16="http://schemas.microsoft.com/office/drawing/2014/main" id="{3B4FF3CA-3B95-1345-8C1A-C72A3A0AFE71}"/>
              </a:ext>
            </a:extLst>
          </p:cNvPr>
          <p:cNvSpPr>
            <a:spLocks noChangeShapeType="1"/>
          </p:cNvSpPr>
          <p:nvPr/>
        </p:nvSpPr>
        <p:spPr bwMode="auto">
          <a:xfrm>
            <a:off x="3010722" y="5015009"/>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9" name="TextBox 78">
            <a:extLst>
              <a:ext uri="{FF2B5EF4-FFF2-40B4-BE49-F238E27FC236}">
                <a16:creationId xmlns="" xmlns:a16="http://schemas.microsoft.com/office/drawing/2014/main" id="{1B88BF93-9905-784C-B827-4004DA990411}"/>
              </a:ext>
            </a:extLst>
          </p:cNvPr>
          <p:cNvSpPr txBox="1"/>
          <p:nvPr/>
        </p:nvSpPr>
        <p:spPr>
          <a:xfrm>
            <a:off x="2903718" y="5092223"/>
            <a:ext cx="212298"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17</a:t>
            </a:r>
          </a:p>
        </p:txBody>
      </p:sp>
      <p:sp>
        <p:nvSpPr>
          <p:cNvPr id="80" name="Line 96">
            <a:extLst>
              <a:ext uri="{FF2B5EF4-FFF2-40B4-BE49-F238E27FC236}">
                <a16:creationId xmlns="" xmlns:a16="http://schemas.microsoft.com/office/drawing/2014/main" id="{EDA969C2-0A6A-E84D-936C-993846E77DC4}"/>
              </a:ext>
            </a:extLst>
          </p:cNvPr>
          <p:cNvSpPr>
            <a:spLocks noChangeShapeType="1"/>
          </p:cNvSpPr>
          <p:nvPr/>
        </p:nvSpPr>
        <p:spPr bwMode="auto">
          <a:xfrm>
            <a:off x="2458272" y="5015009"/>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81" name="TextBox 80">
            <a:extLst>
              <a:ext uri="{FF2B5EF4-FFF2-40B4-BE49-F238E27FC236}">
                <a16:creationId xmlns="" xmlns:a16="http://schemas.microsoft.com/office/drawing/2014/main" id="{48C483C8-D842-4448-A9B9-8386E57F2F8C}"/>
              </a:ext>
            </a:extLst>
          </p:cNvPr>
          <p:cNvSpPr txBox="1"/>
          <p:nvPr/>
        </p:nvSpPr>
        <p:spPr>
          <a:xfrm>
            <a:off x="2351268" y="5092223"/>
            <a:ext cx="212298"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9</a:t>
            </a:r>
          </a:p>
        </p:txBody>
      </p:sp>
      <p:sp>
        <p:nvSpPr>
          <p:cNvPr id="82" name="Line 96">
            <a:extLst>
              <a:ext uri="{FF2B5EF4-FFF2-40B4-BE49-F238E27FC236}">
                <a16:creationId xmlns="" xmlns:a16="http://schemas.microsoft.com/office/drawing/2014/main" id="{A94E2899-1E71-D14A-9020-991BDC130830}"/>
              </a:ext>
            </a:extLst>
          </p:cNvPr>
          <p:cNvSpPr>
            <a:spLocks noChangeShapeType="1"/>
          </p:cNvSpPr>
          <p:nvPr/>
        </p:nvSpPr>
        <p:spPr bwMode="auto">
          <a:xfrm>
            <a:off x="2731322" y="5015009"/>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83" name="TextBox 82">
            <a:extLst>
              <a:ext uri="{FF2B5EF4-FFF2-40B4-BE49-F238E27FC236}">
                <a16:creationId xmlns="" xmlns:a16="http://schemas.microsoft.com/office/drawing/2014/main" id="{53B99B3C-72E1-DC46-88DE-CBF1FB7782E3}"/>
              </a:ext>
            </a:extLst>
          </p:cNvPr>
          <p:cNvSpPr txBox="1"/>
          <p:nvPr/>
        </p:nvSpPr>
        <p:spPr>
          <a:xfrm>
            <a:off x="2624318" y="5092223"/>
            <a:ext cx="212298"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13</a:t>
            </a:r>
          </a:p>
        </p:txBody>
      </p:sp>
      <p:sp>
        <p:nvSpPr>
          <p:cNvPr id="84" name="Line 96">
            <a:extLst>
              <a:ext uri="{FF2B5EF4-FFF2-40B4-BE49-F238E27FC236}">
                <a16:creationId xmlns="" xmlns:a16="http://schemas.microsoft.com/office/drawing/2014/main" id="{74049E77-3D80-714B-9CB6-F62CAB139D9F}"/>
              </a:ext>
            </a:extLst>
          </p:cNvPr>
          <p:cNvSpPr>
            <a:spLocks noChangeShapeType="1"/>
          </p:cNvSpPr>
          <p:nvPr/>
        </p:nvSpPr>
        <p:spPr bwMode="auto">
          <a:xfrm>
            <a:off x="3842572" y="5015009"/>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85" name="TextBox 84">
            <a:extLst>
              <a:ext uri="{FF2B5EF4-FFF2-40B4-BE49-F238E27FC236}">
                <a16:creationId xmlns="" xmlns:a16="http://schemas.microsoft.com/office/drawing/2014/main" id="{9B9570F3-A4DF-4F4A-81BF-7DB02E343966}"/>
              </a:ext>
            </a:extLst>
          </p:cNvPr>
          <p:cNvSpPr txBox="1"/>
          <p:nvPr/>
        </p:nvSpPr>
        <p:spPr>
          <a:xfrm>
            <a:off x="3735568" y="5092223"/>
            <a:ext cx="212298"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29</a:t>
            </a:r>
          </a:p>
        </p:txBody>
      </p:sp>
      <p:sp>
        <p:nvSpPr>
          <p:cNvPr id="86" name="Line 96">
            <a:extLst>
              <a:ext uri="{FF2B5EF4-FFF2-40B4-BE49-F238E27FC236}">
                <a16:creationId xmlns="" xmlns:a16="http://schemas.microsoft.com/office/drawing/2014/main" id="{7AAE0DAB-162B-524C-BDAA-AA6869FA1C73}"/>
              </a:ext>
            </a:extLst>
          </p:cNvPr>
          <p:cNvSpPr>
            <a:spLocks noChangeShapeType="1"/>
          </p:cNvSpPr>
          <p:nvPr/>
        </p:nvSpPr>
        <p:spPr bwMode="auto">
          <a:xfrm>
            <a:off x="4121972" y="5015009"/>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87" name="TextBox 86">
            <a:extLst>
              <a:ext uri="{FF2B5EF4-FFF2-40B4-BE49-F238E27FC236}">
                <a16:creationId xmlns="" xmlns:a16="http://schemas.microsoft.com/office/drawing/2014/main" id="{D1AEF66B-CEB2-DD48-A3F2-669F36582ED7}"/>
              </a:ext>
            </a:extLst>
          </p:cNvPr>
          <p:cNvSpPr txBox="1"/>
          <p:nvPr/>
        </p:nvSpPr>
        <p:spPr>
          <a:xfrm>
            <a:off x="4014968" y="5092223"/>
            <a:ext cx="212298"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33</a:t>
            </a:r>
          </a:p>
        </p:txBody>
      </p:sp>
      <p:sp>
        <p:nvSpPr>
          <p:cNvPr id="88" name="Line 96">
            <a:extLst>
              <a:ext uri="{FF2B5EF4-FFF2-40B4-BE49-F238E27FC236}">
                <a16:creationId xmlns="" xmlns:a16="http://schemas.microsoft.com/office/drawing/2014/main" id="{03519CA5-4FEA-D14C-81B3-DCAECA41DF85}"/>
              </a:ext>
            </a:extLst>
          </p:cNvPr>
          <p:cNvSpPr>
            <a:spLocks noChangeShapeType="1"/>
          </p:cNvSpPr>
          <p:nvPr/>
        </p:nvSpPr>
        <p:spPr bwMode="auto">
          <a:xfrm>
            <a:off x="4401372" y="5015009"/>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89" name="TextBox 88">
            <a:extLst>
              <a:ext uri="{FF2B5EF4-FFF2-40B4-BE49-F238E27FC236}">
                <a16:creationId xmlns="" xmlns:a16="http://schemas.microsoft.com/office/drawing/2014/main" id="{E0BB165B-CB8B-C447-83CB-06D078ABC1DC}"/>
              </a:ext>
            </a:extLst>
          </p:cNvPr>
          <p:cNvSpPr txBox="1"/>
          <p:nvPr/>
        </p:nvSpPr>
        <p:spPr>
          <a:xfrm>
            <a:off x="4294368" y="5092223"/>
            <a:ext cx="212298"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37</a:t>
            </a:r>
          </a:p>
        </p:txBody>
      </p:sp>
      <p:sp>
        <p:nvSpPr>
          <p:cNvPr id="90" name="Line 96">
            <a:extLst>
              <a:ext uri="{FF2B5EF4-FFF2-40B4-BE49-F238E27FC236}">
                <a16:creationId xmlns="" xmlns:a16="http://schemas.microsoft.com/office/drawing/2014/main" id="{3F57B0EE-C0C4-8842-B073-87F8362040B6}"/>
              </a:ext>
            </a:extLst>
          </p:cNvPr>
          <p:cNvSpPr>
            <a:spLocks noChangeShapeType="1"/>
          </p:cNvSpPr>
          <p:nvPr/>
        </p:nvSpPr>
        <p:spPr bwMode="auto">
          <a:xfrm>
            <a:off x="4674422" y="5015009"/>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91" name="TextBox 90">
            <a:extLst>
              <a:ext uri="{FF2B5EF4-FFF2-40B4-BE49-F238E27FC236}">
                <a16:creationId xmlns="" xmlns:a16="http://schemas.microsoft.com/office/drawing/2014/main" id="{4BF614F3-B96B-064A-AEF4-A587C257D031}"/>
              </a:ext>
            </a:extLst>
          </p:cNvPr>
          <p:cNvSpPr txBox="1"/>
          <p:nvPr/>
        </p:nvSpPr>
        <p:spPr>
          <a:xfrm>
            <a:off x="4567418" y="5092223"/>
            <a:ext cx="212298"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41</a:t>
            </a:r>
          </a:p>
        </p:txBody>
      </p:sp>
      <p:sp>
        <p:nvSpPr>
          <p:cNvPr id="92" name="Line 96">
            <a:extLst>
              <a:ext uri="{FF2B5EF4-FFF2-40B4-BE49-F238E27FC236}">
                <a16:creationId xmlns="" xmlns:a16="http://schemas.microsoft.com/office/drawing/2014/main" id="{BD5C901C-EEA1-C54D-A9D4-E41CFEC5B6EE}"/>
              </a:ext>
            </a:extLst>
          </p:cNvPr>
          <p:cNvSpPr>
            <a:spLocks noChangeShapeType="1"/>
          </p:cNvSpPr>
          <p:nvPr/>
        </p:nvSpPr>
        <p:spPr bwMode="auto">
          <a:xfrm>
            <a:off x="4950647" y="5015009"/>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93" name="TextBox 92">
            <a:extLst>
              <a:ext uri="{FF2B5EF4-FFF2-40B4-BE49-F238E27FC236}">
                <a16:creationId xmlns="" xmlns:a16="http://schemas.microsoft.com/office/drawing/2014/main" id="{8C4D944C-C46A-4146-91C8-05D182D22161}"/>
              </a:ext>
            </a:extLst>
          </p:cNvPr>
          <p:cNvSpPr txBox="1"/>
          <p:nvPr/>
        </p:nvSpPr>
        <p:spPr>
          <a:xfrm>
            <a:off x="4843643" y="5092223"/>
            <a:ext cx="212298"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45</a:t>
            </a:r>
          </a:p>
        </p:txBody>
      </p:sp>
      <p:sp>
        <p:nvSpPr>
          <p:cNvPr id="94" name="Line 96">
            <a:extLst>
              <a:ext uri="{FF2B5EF4-FFF2-40B4-BE49-F238E27FC236}">
                <a16:creationId xmlns="" xmlns:a16="http://schemas.microsoft.com/office/drawing/2014/main" id="{7FF7F81C-AF8C-E940-948E-9AA26214F4AE}"/>
              </a:ext>
            </a:extLst>
          </p:cNvPr>
          <p:cNvSpPr>
            <a:spLocks noChangeShapeType="1"/>
          </p:cNvSpPr>
          <p:nvPr/>
        </p:nvSpPr>
        <p:spPr bwMode="auto">
          <a:xfrm>
            <a:off x="5223697" y="5015009"/>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95" name="TextBox 94">
            <a:extLst>
              <a:ext uri="{FF2B5EF4-FFF2-40B4-BE49-F238E27FC236}">
                <a16:creationId xmlns="" xmlns:a16="http://schemas.microsoft.com/office/drawing/2014/main" id="{ED88152A-1A54-CD4B-8BFA-765CCC82E725}"/>
              </a:ext>
            </a:extLst>
          </p:cNvPr>
          <p:cNvSpPr txBox="1"/>
          <p:nvPr/>
        </p:nvSpPr>
        <p:spPr>
          <a:xfrm>
            <a:off x="5116693" y="5092223"/>
            <a:ext cx="212298"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49</a:t>
            </a:r>
          </a:p>
        </p:txBody>
      </p:sp>
      <p:sp>
        <p:nvSpPr>
          <p:cNvPr id="96" name="Line 96">
            <a:extLst>
              <a:ext uri="{FF2B5EF4-FFF2-40B4-BE49-F238E27FC236}">
                <a16:creationId xmlns="" xmlns:a16="http://schemas.microsoft.com/office/drawing/2014/main" id="{682AFBE9-CCFD-E649-8C63-2911030E7DF2}"/>
              </a:ext>
            </a:extLst>
          </p:cNvPr>
          <p:cNvSpPr>
            <a:spLocks noChangeShapeType="1"/>
          </p:cNvSpPr>
          <p:nvPr/>
        </p:nvSpPr>
        <p:spPr bwMode="auto">
          <a:xfrm>
            <a:off x="5503097" y="5015009"/>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97" name="TextBox 96">
            <a:extLst>
              <a:ext uri="{FF2B5EF4-FFF2-40B4-BE49-F238E27FC236}">
                <a16:creationId xmlns="" xmlns:a16="http://schemas.microsoft.com/office/drawing/2014/main" id="{3813D683-7F7A-204A-BE3D-730E938CE9BF}"/>
              </a:ext>
            </a:extLst>
          </p:cNvPr>
          <p:cNvSpPr txBox="1"/>
          <p:nvPr/>
        </p:nvSpPr>
        <p:spPr>
          <a:xfrm>
            <a:off x="5396093" y="5092223"/>
            <a:ext cx="212298"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53</a:t>
            </a:r>
          </a:p>
        </p:txBody>
      </p:sp>
      <p:sp>
        <p:nvSpPr>
          <p:cNvPr id="98" name="Line 96">
            <a:extLst>
              <a:ext uri="{FF2B5EF4-FFF2-40B4-BE49-F238E27FC236}">
                <a16:creationId xmlns="" xmlns:a16="http://schemas.microsoft.com/office/drawing/2014/main" id="{8F2F99FE-70C4-F546-9285-3CB33E3A6799}"/>
              </a:ext>
            </a:extLst>
          </p:cNvPr>
          <p:cNvSpPr>
            <a:spLocks noChangeShapeType="1"/>
          </p:cNvSpPr>
          <p:nvPr/>
        </p:nvSpPr>
        <p:spPr bwMode="auto">
          <a:xfrm>
            <a:off x="5788847" y="5015009"/>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99" name="TextBox 98">
            <a:extLst>
              <a:ext uri="{FF2B5EF4-FFF2-40B4-BE49-F238E27FC236}">
                <a16:creationId xmlns="" xmlns:a16="http://schemas.microsoft.com/office/drawing/2014/main" id="{D2807643-2D9C-344C-94EB-BE2755470246}"/>
              </a:ext>
            </a:extLst>
          </p:cNvPr>
          <p:cNvSpPr txBox="1"/>
          <p:nvPr/>
        </p:nvSpPr>
        <p:spPr>
          <a:xfrm>
            <a:off x="5681843" y="5092223"/>
            <a:ext cx="212298"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61</a:t>
            </a:r>
          </a:p>
        </p:txBody>
      </p:sp>
      <p:sp>
        <p:nvSpPr>
          <p:cNvPr id="100" name="Line 96">
            <a:extLst>
              <a:ext uri="{FF2B5EF4-FFF2-40B4-BE49-F238E27FC236}">
                <a16:creationId xmlns="" xmlns:a16="http://schemas.microsoft.com/office/drawing/2014/main" id="{D5BE0069-85C0-8346-B13B-097F244F2C0E}"/>
              </a:ext>
            </a:extLst>
          </p:cNvPr>
          <p:cNvSpPr>
            <a:spLocks noChangeShapeType="1"/>
          </p:cNvSpPr>
          <p:nvPr/>
        </p:nvSpPr>
        <p:spPr bwMode="auto">
          <a:xfrm>
            <a:off x="6058722" y="5015009"/>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01" name="TextBox 100">
            <a:extLst>
              <a:ext uri="{FF2B5EF4-FFF2-40B4-BE49-F238E27FC236}">
                <a16:creationId xmlns="" xmlns:a16="http://schemas.microsoft.com/office/drawing/2014/main" id="{07B6674D-7CEB-8B4E-95AB-67C7C166F922}"/>
              </a:ext>
            </a:extLst>
          </p:cNvPr>
          <p:cNvSpPr txBox="1"/>
          <p:nvPr/>
        </p:nvSpPr>
        <p:spPr>
          <a:xfrm>
            <a:off x="5951718" y="5092223"/>
            <a:ext cx="212298"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69</a:t>
            </a:r>
          </a:p>
        </p:txBody>
      </p:sp>
      <p:sp>
        <p:nvSpPr>
          <p:cNvPr id="102" name="Line 96">
            <a:extLst>
              <a:ext uri="{FF2B5EF4-FFF2-40B4-BE49-F238E27FC236}">
                <a16:creationId xmlns="" xmlns:a16="http://schemas.microsoft.com/office/drawing/2014/main" id="{EF65F25E-405A-E64C-8AD8-E3273970A45B}"/>
              </a:ext>
            </a:extLst>
          </p:cNvPr>
          <p:cNvSpPr>
            <a:spLocks noChangeShapeType="1"/>
          </p:cNvSpPr>
          <p:nvPr/>
        </p:nvSpPr>
        <p:spPr bwMode="auto">
          <a:xfrm>
            <a:off x="6334947" y="5015009"/>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03" name="TextBox 102">
            <a:extLst>
              <a:ext uri="{FF2B5EF4-FFF2-40B4-BE49-F238E27FC236}">
                <a16:creationId xmlns="" xmlns:a16="http://schemas.microsoft.com/office/drawing/2014/main" id="{F3BEEF1B-6E03-B34F-800C-D3703563E579}"/>
              </a:ext>
            </a:extLst>
          </p:cNvPr>
          <p:cNvSpPr txBox="1"/>
          <p:nvPr/>
        </p:nvSpPr>
        <p:spPr>
          <a:xfrm>
            <a:off x="6227943" y="5092223"/>
            <a:ext cx="212298"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77</a:t>
            </a:r>
          </a:p>
        </p:txBody>
      </p:sp>
      <p:sp>
        <p:nvSpPr>
          <p:cNvPr id="104" name="Line 96">
            <a:extLst>
              <a:ext uri="{FF2B5EF4-FFF2-40B4-BE49-F238E27FC236}">
                <a16:creationId xmlns="" xmlns:a16="http://schemas.microsoft.com/office/drawing/2014/main" id="{66D0C3E0-4C0B-064E-A18A-CEDF5D88DB0F}"/>
              </a:ext>
            </a:extLst>
          </p:cNvPr>
          <p:cNvSpPr>
            <a:spLocks noChangeShapeType="1"/>
          </p:cNvSpPr>
          <p:nvPr/>
        </p:nvSpPr>
        <p:spPr bwMode="auto">
          <a:xfrm>
            <a:off x="6614347" y="5015009"/>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05" name="TextBox 104">
            <a:extLst>
              <a:ext uri="{FF2B5EF4-FFF2-40B4-BE49-F238E27FC236}">
                <a16:creationId xmlns="" xmlns:a16="http://schemas.microsoft.com/office/drawing/2014/main" id="{607F0B0A-1B8C-8241-9D66-0783CC38396C}"/>
              </a:ext>
            </a:extLst>
          </p:cNvPr>
          <p:cNvSpPr txBox="1"/>
          <p:nvPr/>
        </p:nvSpPr>
        <p:spPr>
          <a:xfrm>
            <a:off x="6507343" y="5092223"/>
            <a:ext cx="212298"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85</a:t>
            </a:r>
          </a:p>
        </p:txBody>
      </p:sp>
      <p:sp>
        <p:nvSpPr>
          <p:cNvPr id="106" name="Line 96">
            <a:extLst>
              <a:ext uri="{FF2B5EF4-FFF2-40B4-BE49-F238E27FC236}">
                <a16:creationId xmlns="" xmlns:a16="http://schemas.microsoft.com/office/drawing/2014/main" id="{34EBF790-F6B8-AC40-B56F-0D93C6732AF2}"/>
              </a:ext>
            </a:extLst>
          </p:cNvPr>
          <p:cNvSpPr>
            <a:spLocks noChangeShapeType="1"/>
          </p:cNvSpPr>
          <p:nvPr/>
        </p:nvSpPr>
        <p:spPr bwMode="auto">
          <a:xfrm>
            <a:off x="6887397" y="5015009"/>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07" name="TextBox 106">
            <a:extLst>
              <a:ext uri="{FF2B5EF4-FFF2-40B4-BE49-F238E27FC236}">
                <a16:creationId xmlns="" xmlns:a16="http://schemas.microsoft.com/office/drawing/2014/main" id="{16AB8B3F-01FF-E947-A9D9-A38691278E8B}"/>
              </a:ext>
            </a:extLst>
          </p:cNvPr>
          <p:cNvSpPr txBox="1"/>
          <p:nvPr/>
        </p:nvSpPr>
        <p:spPr>
          <a:xfrm>
            <a:off x="6780393" y="5092223"/>
            <a:ext cx="212298"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93</a:t>
            </a:r>
          </a:p>
        </p:txBody>
      </p:sp>
      <p:sp>
        <p:nvSpPr>
          <p:cNvPr id="108" name="Line 96">
            <a:extLst>
              <a:ext uri="{FF2B5EF4-FFF2-40B4-BE49-F238E27FC236}">
                <a16:creationId xmlns="" xmlns:a16="http://schemas.microsoft.com/office/drawing/2014/main" id="{4A56383F-C8E3-FF43-AE74-14570E60CABE}"/>
              </a:ext>
            </a:extLst>
          </p:cNvPr>
          <p:cNvSpPr>
            <a:spLocks noChangeShapeType="1"/>
          </p:cNvSpPr>
          <p:nvPr/>
        </p:nvSpPr>
        <p:spPr bwMode="auto">
          <a:xfrm>
            <a:off x="7169972" y="5015009"/>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09" name="TextBox 108">
            <a:extLst>
              <a:ext uri="{FF2B5EF4-FFF2-40B4-BE49-F238E27FC236}">
                <a16:creationId xmlns="" xmlns:a16="http://schemas.microsoft.com/office/drawing/2014/main" id="{87B32B56-A052-EC4F-9818-91546C1DBB9B}"/>
              </a:ext>
            </a:extLst>
          </p:cNvPr>
          <p:cNvSpPr txBox="1"/>
          <p:nvPr/>
        </p:nvSpPr>
        <p:spPr>
          <a:xfrm>
            <a:off x="7047093" y="5092223"/>
            <a:ext cx="253740"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101</a:t>
            </a:r>
          </a:p>
        </p:txBody>
      </p:sp>
      <p:sp>
        <p:nvSpPr>
          <p:cNvPr id="110" name="Line 96">
            <a:extLst>
              <a:ext uri="{FF2B5EF4-FFF2-40B4-BE49-F238E27FC236}">
                <a16:creationId xmlns="" xmlns:a16="http://schemas.microsoft.com/office/drawing/2014/main" id="{951DA0C9-554F-684A-8176-1AA5B8A4E1CE}"/>
              </a:ext>
            </a:extLst>
          </p:cNvPr>
          <p:cNvSpPr>
            <a:spLocks noChangeShapeType="1"/>
          </p:cNvSpPr>
          <p:nvPr/>
        </p:nvSpPr>
        <p:spPr bwMode="auto">
          <a:xfrm>
            <a:off x="7439847" y="5015009"/>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11" name="TextBox 110">
            <a:extLst>
              <a:ext uri="{FF2B5EF4-FFF2-40B4-BE49-F238E27FC236}">
                <a16:creationId xmlns="" xmlns:a16="http://schemas.microsoft.com/office/drawing/2014/main" id="{D3C713B3-A9F7-6641-B69C-4B2F25F3E648}"/>
              </a:ext>
            </a:extLst>
          </p:cNvPr>
          <p:cNvSpPr txBox="1"/>
          <p:nvPr/>
        </p:nvSpPr>
        <p:spPr>
          <a:xfrm>
            <a:off x="7304267" y="5092223"/>
            <a:ext cx="26961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109</a:t>
            </a:r>
          </a:p>
        </p:txBody>
      </p:sp>
      <p:sp>
        <p:nvSpPr>
          <p:cNvPr id="112" name="Line 96">
            <a:extLst>
              <a:ext uri="{FF2B5EF4-FFF2-40B4-BE49-F238E27FC236}">
                <a16:creationId xmlns="" xmlns:a16="http://schemas.microsoft.com/office/drawing/2014/main" id="{C7C4F501-CA3B-2B4A-A3B9-22060445BB45}"/>
              </a:ext>
            </a:extLst>
          </p:cNvPr>
          <p:cNvSpPr>
            <a:spLocks noChangeShapeType="1"/>
          </p:cNvSpPr>
          <p:nvPr/>
        </p:nvSpPr>
        <p:spPr bwMode="auto">
          <a:xfrm>
            <a:off x="7725597" y="5015009"/>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13" name="TextBox 112">
            <a:extLst>
              <a:ext uri="{FF2B5EF4-FFF2-40B4-BE49-F238E27FC236}">
                <a16:creationId xmlns="" xmlns:a16="http://schemas.microsoft.com/office/drawing/2014/main" id="{DF229135-DE58-074D-92EB-A58049CA0157}"/>
              </a:ext>
            </a:extLst>
          </p:cNvPr>
          <p:cNvSpPr txBox="1"/>
          <p:nvPr/>
        </p:nvSpPr>
        <p:spPr>
          <a:xfrm>
            <a:off x="7594616" y="5092223"/>
            <a:ext cx="260309"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117</a:t>
            </a:r>
          </a:p>
        </p:txBody>
      </p:sp>
      <p:sp>
        <p:nvSpPr>
          <p:cNvPr id="23" name="Freeform 22">
            <a:extLst>
              <a:ext uri="{FF2B5EF4-FFF2-40B4-BE49-F238E27FC236}">
                <a16:creationId xmlns="" xmlns:a16="http://schemas.microsoft.com/office/drawing/2014/main" id="{8715D072-D627-1549-8CF2-409569F16E26}"/>
              </a:ext>
            </a:extLst>
          </p:cNvPr>
          <p:cNvSpPr/>
          <p:nvPr/>
        </p:nvSpPr>
        <p:spPr>
          <a:xfrm>
            <a:off x="2209800" y="3390900"/>
            <a:ext cx="5553075" cy="784225"/>
          </a:xfrm>
          <a:custGeom>
            <a:avLst/>
            <a:gdLst>
              <a:gd name="connsiteX0" fmla="*/ 0 w 5553075"/>
              <a:gd name="connsiteY0" fmla="*/ 0 h 784225"/>
              <a:gd name="connsiteX1" fmla="*/ 282575 w 5553075"/>
              <a:gd name="connsiteY1" fmla="*/ 9525 h 784225"/>
              <a:gd name="connsiteX2" fmla="*/ 558800 w 5553075"/>
              <a:gd name="connsiteY2" fmla="*/ 60325 h 784225"/>
              <a:gd name="connsiteX3" fmla="*/ 831850 w 5553075"/>
              <a:gd name="connsiteY3" fmla="*/ 0 h 784225"/>
              <a:gd name="connsiteX4" fmla="*/ 1108075 w 5553075"/>
              <a:gd name="connsiteY4" fmla="*/ 34925 h 784225"/>
              <a:gd name="connsiteX5" fmla="*/ 1393825 w 5553075"/>
              <a:gd name="connsiteY5" fmla="*/ 63500 h 784225"/>
              <a:gd name="connsiteX6" fmla="*/ 1670050 w 5553075"/>
              <a:gd name="connsiteY6" fmla="*/ 95250 h 784225"/>
              <a:gd name="connsiteX7" fmla="*/ 1946275 w 5553075"/>
              <a:gd name="connsiteY7" fmla="*/ 133350 h 784225"/>
              <a:gd name="connsiteX8" fmla="*/ 2225675 w 5553075"/>
              <a:gd name="connsiteY8" fmla="*/ 95250 h 784225"/>
              <a:gd name="connsiteX9" fmla="*/ 2498725 w 5553075"/>
              <a:gd name="connsiteY9" fmla="*/ 146050 h 784225"/>
              <a:gd name="connsiteX10" fmla="*/ 2768600 w 5553075"/>
              <a:gd name="connsiteY10" fmla="*/ 174625 h 784225"/>
              <a:gd name="connsiteX11" fmla="*/ 3041650 w 5553075"/>
              <a:gd name="connsiteY11" fmla="*/ 174625 h 784225"/>
              <a:gd name="connsiteX12" fmla="*/ 3324225 w 5553075"/>
              <a:gd name="connsiteY12" fmla="*/ 228600 h 784225"/>
              <a:gd name="connsiteX13" fmla="*/ 3606800 w 5553075"/>
              <a:gd name="connsiteY13" fmla="*/ 390525 h 784225"/>
              <a:gd name="connsiteX14" fmla="*/ 3879850 w 5553075"/>
              <a:gd name="connsiteY14" fmla="*/ 365125 h 784225"/>
              <a:gd name="connsiteX15" fmla="*/ 4159250 w 5553075"/>
              <a:gd name="connsiteY15" fmla="*/ 342900 h 784225"/>
              <a:gd name="connsiteX16" fmla="*/ 4435475 w 5553075"/>
              <a:gd name="connsiteY16" fmla="*/ 479425 h 784225"/>
              <a:gd name="connsiteX17" fmla="*/ 4711700 w 5553075"/>
              <a:gd name="connsiteY17" fmla="*/ 784225 h 784225"/>
              <a:gd name="connsiteX18" fmla="*/ 4994275 w 5553075"/>
              <a:gd name="connsiteY18" fmla="*/ 628650 h 784225"/>
              <a:gd name="connsiteX19" fmla="*/ 5267325 w 5553075"/>
              <a:gd name="connsiteY19" fmla="*/ 482600 h 784225"/>
              <a:gd name="connsiteX20" fmla="*/ 5553075 w 5553075"/>
              <a:gd name="connsiteY20" fmla="*/ 698500 h 784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53075" h="784225">
                <a:moveTo>
                  <a:pt x="0" y="0"/>
                </a:moveTo>
                <a:lnTo>
                  <a:pt x="282575" y="9525"/>
                </a:lnTo>
                <a:lnTo>
                  <a:pt x="558800" y="60325"/>
                </a:lnTo>
                <a:lnTo>
                  <a:pt x="831850" y="0"/>
                </a:lnTo>
                <a:lnTo>
                  <a:pt x="1108075" y="34925"/>
                </a:lnTo>
                <a:lnTo>
                  <a:pt x="1393825" y="63500"/>
                </a:lnTo>
                <a:lnTo>
                  <a:pt x="1670050" y="95250"/>
                </a:lnTo>
                <a:lnTo>
                  <a:pt x="1946275" y="133350"/>
                </a:lnTo>
                <a:lnTo>
                  <a:pt x="2225675" y="95250"/>
                </a:lnTo>
                <a:lnTo>
                  <a:pt x="2498725" y="146050"/>
                </a:lnTo>
                <a:lnTo>
                  <a:pt x="2768600" y="174625"/>
                </a:lnTo>
                <a:lnTo>
                  <a:pt x="3041650" y="174625"/>
                </a:lnTo>
                <a:lnTo>
                  <a:pt x="3324225" y="228600"/>
                </a:lnTo>
                <a:lnTo>
                  <a:pt x="3606800" y="390525"/>
                </a:lnTo>
                <a:lnTo>
                  <a:pt x="3879850" y="365125"/>
                </a:lnTo>
                <a:lnTo>
                  <a:pt x="4159250" y="342900"/>
                </a:lnTo>
                <a:lnTo>
                  <a:pt x="4435475" y="479425"/>
                </a:lnTo>
                <a:lnTo>
                  <a:pt x="4711700" y="784225"/>
                </a:lnTo>
                <a:lnTo>
                  <a:pt x="4994275" y="628650"/>
                </a:lnTo>
                <a:lnTo>
                  <a:pt x="5267325" y="482600"/>
                </a:lnTo>
                <a:lnTo>
                  <a:pt x="5553075" y="698500"/>
                </a:lnTo>
              </a:path>
            </a:pathLst>
          </a:custGeom>
          <a:noFill/>
          <a:ln w="254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119" name="Group 118">
            <a:extLst>
              <a:ext uri="{FF2B5EF4-FFF2-40B4-BE49-F238E27FC236}">
                <a16:creationId xmlns="" xmlns:a16="http://schemas.microsoft.com/office/drawing/2014/main" id="{E08DE43D-8927-F540-8B12-0ED20358338E}"/>
              </a:ext>
            </a:extLst>
          </p:cNvPr>
          <p:cNvGrpSpPr/>
          <p:nvPr/>
        </p:nvGrpSpPr>
        <p:grpSpPr>
          <a:xfrm>
            <a:off x="2161644" y="3276390"/>
            <a:ext cx="86255" cy="247859"/>
            <a:chOff x="2996669" y="2990641"/>
            <a:chExt cx="86255" cy="216112"/>
          </a:xfrm>
        </p:grpSpPr>
        <p:sp>
          <p:nvSpPr>
            <p:cNvPr id="120" name="Line 90">
              <a:extLst>
                <a:ext uri="{FF2B5EF4-FFF2-40B4-BE49-F238E27FC236}">
                  <a16:creationId xmlns="" xmlns:a16="http://schemas.microsoft.com/office/drawing/2014/main" id="{AE8F9C0F-72F7-1E4A-A889-38CC6460BB95}"/>
                </a:ext>
              </a:extLst>
            </p:cNvPr>
            <p:cNvSpPr>
              <a:spLocks noChangeShapeType="1"/>
            </p:cNvSpPr>
            <p:nvPr/>
          </p:nvSpPr>
          <p:spPr bwMode="auto">
            <a:xfrm flipH="1">
              <a:off x="2996669" y="2990641"/>
              <a:ext cx="8625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21" name="Line 90">
              <a:extLst>
                <a:ext uri="{FF2B5EF4-FFF2-40B4-BE49-F238E27FC236}">
                  <a16:creationId xmlns="" xmlns:a16="http://schemas.microsoft.com/office/drawing/2014/main" id="{C0022EDD-60EE-D240-A4CA-DD5062FE377F}"/>
                </a:ext>
              </a:extLst>
            </p:cNvPr>
            <p:cNvSpPr>
              <a:spLocks noChangeShapeType="1"/>
            </p:cNvSpPr>
            <p:nvPr/>
          </p:nvSpPr>
          <p:spPr bwMode="auto">
            <a:xfrm flipH="1">
              <a:off x="2996669" y="3203366"/>
              <a:ext cx="8625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22" name="Line 90">
              <a:extLst>
                <a:ext uri="{FF2B5EF4-FFF2-40B4-BE49-F238E27FC236}">
                  <a16:creationId xmlns="" xmlns:a16="http://schemas.microsoft.com/office/drawing/2014/main" id="{E1AA01C5-4D3F-3347-89DF-6481376BDE27}"/>
                </a:ext>
              </a:extLst>
            </p:cNvPr>
            <p:cNvSpPr>
              <a:spLocks noChangeShapeType="1"/>
            </p:cNvSpPr>
            <p:nvPr/>
          </p:nvSpPr>
          <p:spPr bwMode="auto">
            <a:xfrm rot="16200000" flipH="1">
              <a:off x="2933991" y="3100947"/>
              <a:ext cx="211613"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sp>
        <p:nvSpPr>
          <p:cNvPr id="123" name="Oval 122">
            <a:extLst>
              <a:ext uri="{FF2B5EF4-FFF2-40B4-BE49-F238E27FC236}">
                <a16:creationId xmlns="" xmlns:a16="http://schemas.microsoft.com/office/drawing/2014/main" id="{745914BB-795C-1546-804D-AB6D0D08C93D}"/>
              </a:ext>
            </a:extLst>
          </p:cNvPr>
          <p:cNvSpPr/>
          <p:nvPr/>
        </p:nvSpPr>
        <p:spPr>
          <a:xfrm>
            <a:off x="2169804" y="3359065"/>
            <a:ext cx="69935" cy="69935"/>
          </a:xfrm>
          <a:prstGeom prst="ellipse">
            <a:avLst/>
          </a:prstGeom>
          <a:solidFill>
            <a:schemeClr val="accent1"/>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124" name="Group 123">
            <a:extLst>
              <a:ext uri="{FF2B5EF4-FFF2-40B4-BE49-F238E27FC236}">
                <a16:creationId xmlns="" xmlns:a16="http://schemas.microsoft.com/office/drawing/2014/main" id="{A67F492B-68C4-864C-8B05-256730B0A778}"/>
              </a:ext>
            </a:extLst>
          </p:cNvPr>
          <p:cNvGrpSpPr/>
          <p:nvPr/>
        </p:nvGrpSpPr>
        <p:grpSpPr>
          <a:xfrm>
            <a:off x="2447394" y="3254166"/>
            <a:ext cx="86255" cy="282784"/>
            <a:chOff x="2996669" y="2990641"/>
            <a:chExt cx="86255" cy="216112"/>
          </a:xfrm>
        </p:grpSpPr>
        <p:sp>
          <p:nvSpPr>
            <p:cNvPr id="125" name="Line 90">
              <a:extLst>
                <a:ext uri="{FF2B5EF4-FFF2-40B4-BE49-F238E27FC236}">
                  <a16:creationId xmlns="" xmlns:a16="http://schemas.microsoft.com/office/drawing/2014/main" id="{90E73F45-11CA-784D-8AA9-63B9621971EF}"/>
                </a:ext>
              </a:extLst>
            </p:cNvPr>
            <p:cNvSpPr>
              <a:spLocks noChangeShapeType="1"/>
            </p:cNvSpPr>
            <p:nvPr/>
          </p:nvSpPr>
          <p:spPr bwMode="auto">
            <a:xfrm flipH="1">
              <a:off x="2996669" y="2990641"/>
              <a:ext cx="8625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26" name="Line 90">
              <a:extLst>
                <a:ext uri="{FF2B5EF4-FFF2-40B4-BE49-F238E27FC236}">
                  <a16:creationId xmlns="" xmlns:a16="http://schemas.microsoft.com/office/drawing/2014/main" id="{207A53A4-B888-774C-98A9-4339E2E2E014}"/>
                </a:ext>
              </a:extLst>
            </p:cNvPr>
            <p:cNvSpPr>
              <a:spLocks noChangeShapeType="1"/>
            </p:cNvSpPr>
            <p:nvPr/>
          </p:nvSpPr>
          <p:spPr bwMode="auto">
            <a:xfrm flipH="1">
              <a:off x="2996669" y="3203366"/>
              <a:ext cx="8625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27" name="Line 90">
              <a:extLst>
                <a:ext uri="{FF2B5EF4-FFF2-40B4-BE49-F238E27FC236}">
                  <a16:creationId xmlns="" xmlns:a16="http://schemas.microsoft.com/office/drawing/2014/main" id="{45FC34C0-9842-F140-88E3-8405A51495D9}"/>
                </a:ext>
              </a:extLst>
            </p:cNvPr>
            <p:cNvSpPr>
              <a:spLocks noChangeShapeType="1"/>
            </p:cNvSpPr>
            <p:nvPr/>
          </p:nvSpPr>
          <p:spPr bwMode="auto">
            <a:xfrm rot="16200000" flipH="1">
              <a:off x="2933991" y="3100947"/>
              <a:ext cx="211613"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sp>
        <p:nvSpPr>
          <p:cNvPr id="128" name="Oval 127">
            <a:extLst>
              <a:ext uri="{FF2B5EF4-FFF2-40B4-BE49-F238E27FC236}">
                <a16:creationId xmlns="" xmlns:a16="http://schemas.microsoft.com/office/drawing/2014/main" id="{E01AD5E4-6F6E-8A49-98C4-325F69CA98E5}"/>
              </a:ext>
            </a:extLst>
          </p:cNvPr>
          <p:cNvSpPr/>
          <p:nvPr/>
        </p:nvSpPr>
        <p:spPr>
          <a:xfrm>
            <a:off x="2455554" y="3359065"/>
            <a:ext cx="69935" cy="69935"/>
          </a:xfrm>
          <a:prstGeom prst="ellipse">
            <a:avLst/>
          </a:prstGeom>
          <a:solidFill>
            <a:schemeClr val="accent1"/>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129" name="Group 128">
            <a:extLst>
              <a:ext uri="{FF2B5EF4-FFF2-40B4-BE49-F238E27FC236}">
                <a16:creationId xmlns="" xmlns:a16="http://schemas.microsoft.com/office/drawing/2014/main" id="{680C39E5-2790-4649-9808-D275DFAF942F}"/>
              </a:ext>
            </a:extLst>
          </p:cNvPr>
          <p:cNvGrpSpPr/>
          <p:nvPr/>
        </p:nvGrpSpPr>
        <p:grpSpPr>
          <a:xfrm>
            <a:off x="2726794" y="3292265"/>
            <a:ext cx="86255" cy="311359"/>
            <a:chOff x="2996669" y="2990641"/>
            <a:chExt cx="86255" cy="216112"/>
          </a:xfrm>
        </p:grpSpPr>
        <p:sp>
          <p:nvSpPr>
            <p:cNvPr id="130" name="Line 90">
              <a:extLst>
                <a:ext uri="{FF2B5EF4-FFF2-40B4-BE49-F238E27FC236}">
                  <a16:creationId xmlns="" xmlns:a16="http://schemas.microsoft.com/office/drawing/2014/main" id="{B518AC0E-4480-6740-A8F6-36CDAB9779A5}"/>
                </a:ext>
              </a:extLst>
            </p:cNvPr>
            <p:cNvSpPr>
              <a:spLocks noChangeShapeType="1"/>
            </p:cNvSpPr>
            <p:nvPr/>
          </p:nvSpPr>
          <p:spPr bwMode="auto">
            <a:xfrm flipH="1">
              <a:off x="2996669" y="2990641"/>
              <a:ext cx="8625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31" name="Line 90">
              <a:extLst>
                <a:ext uri="{FF2B5EF4-FFF2-40B4-BE49-F238E27FC236}">
                  <a16:creationId xmlns="" xmlns:a16="http://schemas.microsoft.com/office/drawing/2014/main" id="{1E38F664-6AE0-DB46-A8A2-28587925F6A1}"/>
                </a:ext>
              </a:extLst>
            </p:cNvPr>
            <p:cNvSpPr>
              <a:spLocks noChangeShapeType="1"/>
            </p:cNvSpPr>
            <p:nvPr/>
          </p:nvSpPr>
          <p:spPr bwMode="auto">
            <a:xfrm flipH="1">
              <a:off x="2996669" y="3203366"/>
              <a:ext cx="8625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32" name="Line 90">
              <a:extLst>
                <a:ext uri="{FF2B5EF4-FFF2-40B4-BE49-F238E27FC236}">
                  <a16:creationId xmlns="" xmlns:a16="http://schemas.microsoft.com/office/drawing/2014/main" id="{B13CF7F4-25F5-4344-ADB8-51E58342B579}"/>
                </a:ext>
              </a:extLst>
            </p:cNvPr>
            <p:cNvSpPr>
              <a:spLocks noChangeShapeType="1"/>
            </p:cNvSpPr>
            <p:nvPr/>
          </p:nvSpPr>
          <p:spPr bwMode="auto">
            <a:xfrm rot="16200000" flipH="1">
              <a:off x="2933991" y="3100947"/>
              <a:ext cx="211613"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sp>
        <p:nvSpPr>
          <p:cNvPr id="133" name="Oval 132">
            <a:extLst>
              <a:ext uri="{FF2B5EF4-FFF2-40B4-BE49-F238E27FC236}">
                <a16:creationId xmlns="" xmlns:a16="http://schemas.microsoft.com/office/drawing/2014/main" id="{8ED6D3B9-20C3-3043-859F-F090804D2D0F}"/>
              </a:ext>
            </a:extLst>
          </p:cNvPr>
          <p:cNvSpPr/>
          <p:nvPr/>
        </p:nvSpPr>
        <p:spPr>
          <a:xfrm>
            <a:off x="2734954" y="3413040"/>
            <a:ext cx="69935" cy="69935"/>
          </a:xfrm>
          <a:prstGeom prst="ellipse">
            <a:avLst/>
          </a:prstGeom>
          <a:solidFill>
            <a:schemeClr val="accent1"/>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134" name="Group 133">
            <a:extLst>
              <a:ext uri="{FF2B5EF4-FFF2-40B4-BE49-F238E27FC236}">
                <a16:creationId xmlns="" xmlns:a16="http://schemas.microsoft.com/office/drawing/2014/main" id="{981F5D91-B21A-C74B-AA6D-0B73D78DB326}"/>
              </a:ext>
            </a:extLst>
          </p:cNvPr>
          <p:cNvGrpSpPr/>
          <p:nvPr/>
        </p:nvGrpSpPr>
        <p:grpSpPr>
          <a:xfrm>
            <a:off x="2999844" y="3228766"/>
            <a:ext cx="86255" cy="314534"/>
            <a:chOff x="2996669" y="2990641"/>
            <a:chExt cx="86255" cy="216112"/>
          </a:xfrm>
        </p:grpSpPr>
        <p:sp>
          <p:nvSpPr>
            <p:cNvPr id="135" name="Line 90">
              <a:extLst>
                <a:ext uri="{FF2B5EF4-FFF2-40B4-BE49-F238E27FC236}">
                  <a16:creationId xmlns="" xmlns:a16="http://schemas.microsoft.com/office/drawing/2014/main" id="{707687C8-091A-FB40-BC18-654AA86CE598}"/>
                </a:ext>
              </a:extLst>
            </p:cNvPr>
            <p:cNvSpPr>
              <a:spLocks noChangeShapeType="1"/>
            </p:cNvSpPr>
            <p:nvPr/>
          </p:nvSpPr>
          <p:spPr bwMode="auto">
            <a:xfrm flipH="1">
              <a:off x="2996669" y="2990641"/>
              <a:ext cx="8625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36" name="Line 90">
              <a:extLst>
                <a:ext uri="{FF2B5EF4-FFF2-40B4-BE49-F238E27FC236}">
                  <a16:creationId xmlns="" xmlns:a16="http://schemas.microsoft.com/office/drawing/2014/main" id="{2D5DE5EE-FCD0-344A-A6CE-76643F49E4B3}"/>
                </a:ext>
              </a:extLst>
            </p:cNvPr>
            <p:cNvSpPr>
              <a:spLocks noChangeShapeType="1"/>
            </p:cNvSpPr>
            <p:nvPr/>
          </p:nvSpPr>
          <p:spPr bwMode="auto">
            <a:xfrm flipH="1">
              <a:off x="2996669" y="3203366"/>
              <a:ext cx="8625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37" name="Line 90">
              <a:extLst>
                <a:ext uri="{FF2B5EF4-FFF2-40B4-BE49-F238E27FC236}">
                  <a16:creationId xmlns="" xmlns:a16="http://schemas.microsoft.com/office/drawing/2014/main" id="{C1DD2698-F1F4-AA43-84B9-8CCCE33E5C50}"/>
                </a:ext>
              </a:extLst>
            </p:cNvPr>
            <p:cNvSpPr>
              <a:spLocks noChangeShapeType="1"/>
            </p:cNvSpPr>
            <p:nvPr/>
          </p:nvSpPr>
          <p:spPr bwMode="auto">
            <a:xfrm rot="16200000" flipH="1">
              <a:off x="2933991" y="3100947"/>
              <a:ext cx="211613"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sp>
        <p:nvSpPr>
          <p:cNvPr id="138" name="Oval 137">
            <a:extLst>
              <a:ext uri="{FF2B5EF4-FFF2-40B4-BE49-F238E27FC236}">
                <a16:creationId xmlns="" xmlns:a16="http://schemas.microsoft.com/office/drawing/2014/main" id="{CB167C97-9A87-B048-A6DB-4E2692623F89}"/>
              </a:ext>
            </a:extLst>
          </p:cNvPr>
          <p:cNvSpPr/>
          <p:nvPr/>
        </p:nvSpPr>
        <p:spPr>
          <a:xfrm>
            <a:off x="3008004" y="3352715"/>
            <a:ext cx="69935" cy="69935"/>
          </a:xfrm>
          <a:prstGeom prst="ellipse">
            <a:avLst/>
          </a:prstGeom>
          <a:solidFill>
            <a:schemeClr val="accent1"/>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139" name="Group 138">
            <a:extLst>
              <a:ext uri="{FF2B5EF4-FFF2-40B4-BE49-F238E27FC236}">
                <a16:creationId xmlns="" xmlns:a16="http://schemas.microsoft.com/office/drawing/2014/main" id="{7AA65C31-A9CE-D24F-A013-5D3D0D1668AD}"/>
              </a:ext>
            </a:extLst>
          </p:cNvPr>
          <p:cNvGrpSpPr/>
          <p:nvPr/>
        </p:nvGrpSpPr>
        <p:grpSpPr>
          <a:xfrm>
            <a:off x="3272894" y="3257341"/>
            <a:ext cx="86255" cy="327234"/>
            <a:chOff x="2996669" y="2990641"/>
            <a:chExt cx="86255" cy="216112"/>
          </a:xfrm>
        </p:grpSpPr>
        <p:sp>
          <p:nvSpPr>
            <p:cNvPr id="140" name="Line 90">
              <a:extLst>
                <a:ext uri="{FF2B5EF4-FFF2-40B4-BE49-F238E27FC236}">
                  <a16:creationId xmlns="" xmlns:a16="http://schemas.microsoft.com/office/drawing/2014/main" id="{4477E67E-6677-7B40-9B56-6A727D39BE76}"/>
                </a:ext>
              </a:extLst>
            </p:cNvPr>
            <p:cNvSpPr>
              <a:spLocks noChangeShapeType="1"/>
            </p:cNvSpPr>
            <p:nvPr/>
          </p:nvSpPr>
          <p:spPr bwMode="auto">
            <a:xfrm flipH="1">
              <a:off x="2996669" y="2990641"/>
              <a:ext cx="8625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41" name="Line 90">
              <a:extLst>
                <a:ext uri="{FF2B5EF4-FFF2-40B4-BE49-F238E27FC236}">
                  <a16:creationId xmlns="" xmlns:a16="http://schemas.microsoft.com/office/drawing/2014/main" id="{AE5A73C1-30F4-9E48-9D26-4BF91E95FB8A}"/>
                </a:ext>
              </a:extLst>
            </p:cNvPr>
            <p:cNvSpPr>
              <a:spLocks noChangeShapeType="1"/>
            </p:cNvSpPr>
            <p:nvPr/>
          </p:nvSpPr>
          <p:spPr bwMode="auto">
            <a:xfrm flipH="1">
              <a:off x="2996669" y="3203366"/>
              <a:ext cx="8625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42" name="Line 90">
              <a:extLst>
                <a:ext uri="{FF2B5EF4-FFF2-40B4-BE49-F238E27FC236}">
                  <a16:creationId xmlns="" xmlns:a16="http://schemas.microsoft.com/office/drawing/2014/main" id="{E59870C8-3428-7A4C-A2DE-F8B0A1F3678E}"/>
                </a:ext>
              </a:extLst>
            </p:cNvPr>
            <p:cNvSpPr>
              <a:spLocks noChangeShapeType="1"/>
            </p:cNvSpPr>
            <p:nvPr/>
          </p:nvSpPr>
          <p:spPr bwMode="auto">
            <a:xfrm rot="16200000" flipH="1">
              <a:off x="2933991" y="3100947"/>
              <a:ext cx="211613"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sp>
        <p:nvSpPr>
          <p:cNvPr id="143" name="Oval 142">
            <a:extLst>
              <a:ext uri="{FF2B5EF4-FFF2-40B4-BE49-F238E27FC236}">
                <a16:creationId xmlns="" xmlns:a16="http://schemas.microsoft.com/office/drawing/2014/main" id="{B8CE8707-727C-0C49-96CE-598269F4876D}"/>
              </a:ext>
            </a:extLst>
          </p:cNvPr>
          <p:cNvSpPr/>
          <p:nvPr/>
        </p:nvSpPr>
        <p:spPr>
          <a:xfrm>
            <a:off x="3281054" y="3390815"/>
            <a:ext cx="69935" cy="69935"/>
          </a:xfrm>
          <a:prstGeom prst="ellipse">
            <a:avLst/>
          </a:prstGeom>
          <a:solidFill>
            <a:schemeClr val="accent1"/>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144" name="Group 143">
            <a:extLst>
              <a:ext uri="{FF2B5EF4-FFF2-40B4-BE49-F238E27FC236}">
                <a16:creationId xmlns="" xmlns:a16="http://schemas.microsoft.com/office/drawing/2014/main" id="{FB23A321-61D4-3542-A20F-3177485B4D82}"/>
              </a:ext>
            </a:extLst>
          </p:cNvPr>
          <p:cNvGrpSpPr/>
          <p:nvPr/>
        </p:nvGrpSpPr>
        <p:grpSpPr>
          <a:xfrm>
            <a:off x="3558644" y="3282740"/>
            <a:ext cx="86255" cy="330409"/>
            <a:chOff x="2996669" y="2990641"/>
            <a:chExt cx="86255" cy="216112"/>
          </a:xfrm>
        </p:grpSpPr>
        <p:sp>
          <p:nvSpPr>
            <p:cNvPr id="145" name="Line 90">
              <a:extLst>
                <a:ext uri="{FF2B5EF4-FFF2-40B4-BE49-F238E27FC236}">
                  <a16:creationId xmlns="" xmlns:a16="http://schemas.microsoft.com/office/drawing/2014/main" id="{24346957-A790-D24A-83A4-FFEEB2B97F2E}"/>
                </a:ext>
              </a:extLst>
            </p:cNvPr>
            <p:cNvSpPr>
              <a:spLocks noChangeShapeType="1"/>
            </p:cNvSpPr>
            <p:nvPr/>
          </p:nvSpPr>
          <p:spPr bwMode="auto">
            <a:xfrm flipH="1">
              <a:off x="2996669" y="2990641"/>
              <a:ext cx="8625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46" name="Line 90">
              <a:extLst>
                <a:ext uri="{FF2B5EF4-FFF2-40B4-BE49-F238E27FC236}">
                  <a16:creationId xmlns="" xmlns:a16="http://schemas.microsoft.com/office/drawing/2014/main" id="{C47890C1-B526-504A-BD4F-9FD6F1930AA8}"/>
                </a:ext>
              </a:extLst>
            </p:cNvPr>
            <p:cNvSpPr>
              <a:spLocks noChangeShapeType="1"/>
            </p:cNvSpPr>
            <p:nvPr/>
          </p:nvSpPr>
          <p:spPr bwMode="auto">
            <a:xfrm flipH="1">
              <a:off x="2996669" y="3203366"/>
              <a:ext cx="8625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47" name="Line 90">
              <a:extLst>
                <a:ext uri="{FF2B5EF4-FFF2-40B4-BE49-F238E27FC236}">
                  <a16:creationId xmlns="" xmlns:a16="http://schemas.microsoft.com/office/drawing/2014/main" id="{D1A4CDBC-4A33-F44A-B7A7-0D1D79952613}"/>
                </a:ext>
              </a:extLst>
            </p:cNvPr>
            <p:cNvSpPr>
              <a:spLocks noChangeShapeType="1"/>
            </p:cNvSpPr>
            <p:nvPr/>
          </p:nvSpPr>
          <p:spPr bwMode="auto">
            <a:xfrm rot="16200000" flipH="1">
              <a:off x="2933991" y="3100947"/>
              <a:ext cx="211613"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sp>
        <p:nvSpPr>
          <p:cNvPr id="148" name="Oval 147">
            <a:extLst>
              <a:ext uri="{FF2B5EF4-FFF2-40B4-BE49-F238E27FC236}">
                <a16:creationId xmlns="" xmlns:a16="http://schemas.microsoft.com/office/drawing/2014/main" id="{7CDBFE53-EA04-8A44-8C4E-562F5BADF6F0}"/>
              </a:ext>
            </a:extLst>
          </p:cNvPr>
          <p:cNvSpPr/>
          <p:nvPr/>
        </p:nvSpPr>
        <p:spPr>
          <a:xfrm>
            <a:off x="3566804" y="3416215"/>
            <a:ext cx="69935" cy="69935"/>
          </a:xfrm>
          <a:prstGeom prst="ellipse">
            <a:avLst/>
          </a:prstGeom>
          <a:solidFill>
            <a:schemeClr val="accent1"/>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149" name="Group 148">
            <a:extLst>
              <a:ext uri="{FF2B5EF4-FFF2-40B4-BE49-F238E27FC236}">
                <a16:creationId xmlns="" xmlns:a16="http://schemas.microsoft.com/office/drawing/2014/main" id="{941B277E-67DF-6947-B360-4152261BFB4B}"/>
              </a:ext>
            </a:extLst>
          </p:cNvPr>
          <p:cNvGrpSpPr/>
          <p:nvPr/>
        </p:nvGrpSpPr>
        <p:grpSpPr>
          <a:xfrm>
            <a:off x="3841219" y="3308140"/>
            <a:ext cx="86255" cy="355809"/>
            <a:chOff x="2996669" y="2990641"/>
            <a:chExt cx="86255" cy="216112"/>
          </a:xfrm>
        </p:grpSpPr>
        <p:sp>
          <p:nvSpPr>
            <p:cNvPr id="150" name="Line 90">
              <a:extLst>
                <a:ext uri="{FF2B5EF4-FFF2-40B4-BE49-F238E27FC236}">
                  <a16:creationId xmlns="" xmlns:a16="http://schemas.microsoft.com/office/drawing/2014/main" id="{C1F70419-EE15-9846-AA18-8A5419A3A04C}"/>
                </a:ext>
              </a:extLst>
            </p:cNvPr>
            <p:cNvSpPr>
              <a:spLocks noChangeShapeType="1"/>
            </p:cNvSpPr>
            <p:nvPr/>
          </p:nvSpPr>
          <p:spPr bwMode="auto">
            <a:xfrm flipH="1">
              <a:off x="2996669" y="2990641"/>
              <a:ext cx="8625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51" name="Line 90">
              <a:extLst>
                <a:ext uri="{FF2B5EF4-FFF2-40B4-BE49-F238E27FC236}">
                  <a16:creationId xmlns="" xmlns:a16="http://schemas.microsoft.com/office/drawing/2014/main" id="{1A837E73-9FAA-ED43-8F99-A619CFCC59E0}"/>
                </a:ext>
              </a:extLst>
            </p:cNvPr>
            <p:cNvSpPr>
              <a:spLocks noChangeShapeType="1"/>
            </p:cNvSpPr>
            <p:nvPr/>
          </p:nvSpPr>
          <p:spPr bwMode="auto">
            <a:xfrm flipH="1">
              <a:off x="2996669" y="3203366"/>
              <a:ext cx="8625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52" name="Line 90">
              <a:extLst>
                <a:ext uri="{FF2B5EF4-FFF2-40B4-BE49-F238E27FC236}">
                  <a16:creationId xmlns="" xmlns:a16="http://schemas.microsoft.com/office/drawing/2014/main" id="{7C2018F8-438D-4948-9228-35B656EF4976}"/>
                </a:ext>
              </a:extLst>
            </p:cNvPr>
            <p:cNvSpPr>
              <a:spLocks noChangeShapeType="1"/>
            </p:cNvSpPr>
            <p:nvPr/>
          </p:nvSpPr>
          <p:spPr bwMode="auto">
            <a:xfrm rot="16200000" flipH="1">
              <a:off x="2933991" y="3100947"/>
              <a:ext cx="211613"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sp>
        <p:nvSpPr>
          <p:cNvPr id="153" name="Oval 152">
            <a:extLst>
              <a:ext uri="{FF2B5EF4-FFF2-40B4-BE49-F238E27FC236}">
                <a16:creationId xmlns="" xmlns:a16="http://schemas.microsoft.com/office/drawing/2014/main" id="{50C740B9-822A-8B42-A055-C86087288D80}"/>
              </a:ext>
            </a:extLst>
          </p:cNvPr>
          <p:cNvSpPr/>
          <p:nvPr/>
        </p:nvSpPr>
        <p:spPr>
          <a:xfrm>
            <a:off x="3849379" y="3451140"/>
            <a:ext cx="69935" cy="69935"/>
          </a:xfrm>
          <a:prstGeom prst="ellipse">
            <a:avLst/>
          </a:prstGeom>
          <a:solidFill>
            <a:schemeClr val="accent1"/>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154" name="Group 153">
            <a:extLst>
              <a:ext uri="{FF2B5EF4-FFF2-40B4-BE49-F238E27FC236}">
                <a16:creationId xmlns="" xmlns:a16="http://schemas.microsoft.com/office/drawing/2014/main" id="{CE51C461-EE19-2041-9058-01CD622461DA}"/>
              </a:ext>
            </a:extLst>
          </p:cNvPr>
          <p:cNvGrpSpPr/>
          <p:nvPr/>
        </p:nvGrpSpPr>
        <p:grpSpPr>
          <a:xfrm>
            <a:off x="4111094" y="3333541"/>
            <a:ext cx="86255" cy="365334"/>
            <a:chOff x="2996669" y="2990641"/>
            <a:chExt cx="86255" cy="216112"/>
          </a:xfrm>
        </p:grpSpPr>
        <p:sp>
          <p:nvSpPr>
            <p:cNvPr id="155" name="Line 90">
              <a:extLst>
                <a:ext uri="{FF2B5EF4-FFF2-40B4-BE49-F238E27FC236}">
                  <a16:creationId xmlns="" xmlns:a16="http://schemas.microsoft.com/office/drawing/2014/main" id="{AF947E0C-9807-E248-9FAE-581239E3ACDC}"/>
                </a:ext>
              </a:extLst>
            </p:cNvPr>
            <p:cNvSpPr>
              <a:spLocks noChangeShapeType="1"/>
            </p:cNvSpPr>
            <p:nvPr/>
          </p:nvSpPr>
          <p:spPr bwMode="auto">
            <a:xfrm flipH="1">
              <a:off x="2996669" y="2990641"/>
              <a:ext cx="8625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56" name="Line 90">
              <a:extLst>
                <a:ext uri="{FF2B5EF4-FFF2-40B4-BE49-F238E27FC236}">
                  <a16:creationId xmlns="" xmlns:a16="http://schemas.microsoft.com/office/drawing/2014/main" id="{4FFC0A9F-7217-B84B-AF99-A94C4834ED4B}"/>
                </a:ext>
              </a:extLst>
            </p:cNvPr>
            <p:cNvSpPr>
              <a:spLocks noChangeShapeType="1"/>
            </p:cNvSpPr>
            <p:nvPr/>
          </p:nvSpPr>
          <p:spPr bwMode="auto">
            <a:xfrm flipH="1">
              <a:off x="2996669" y="3203366"/>
              <a:ext cx="8625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57" name="Line 90">
              <a:extLst>
                <a:ext uri="{FF2B5EF4-FFF2-40B4-BE49-F238E27FC236}">
                  <a16:creationId xmlns="" xmlns:a16="http://schemas.microsoft.com/office/drawing/2014/main" id="{EEFAFAEA-B49A-9649-A3C0-109A6F4D2939}"/>
                </a:ext>
              </a:extLst>
            </p:cNvPr>
            <p:cNvSpPr>
              <a:spLocks noChangeShapeType="1"/>
            </p:cNvSpPr>
            <p:nvPr/>
          </p:nvSpPr>
          <p:spPr bwMode="auto">
            <a:xfrm rot="16200000" flipH="1">
              <a:off x="2933991" y="3100947"/>
              <a:ext cx="211613"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sp>
        <p:nvSpPr>
          <p:cNvPr id="158" name="Oval 157">
            <a:extLst>
              <a:ext uri="{FF2B5EF4-FFF2-40B4-BE49-F238E27FC236}">
                <a16:creationId xmlns="" xmlns:a16="http://schemas.microsoft.com/office/drawing/2014/main" id="{CA641156-18F4-1A4C-9047-3E0E231B205F}"/>
              </a:ext>
            </a:extLst>
          </p:cNvPr>
          <p:cNvSpPr/>
          <p:nvPr/>
        </p:nvSpPr>
        <p:spPr>
          <a:xfrm>
            <a:off x="4119254" y="3489240"/>
            <a:ext cx="69935" cy="69935"/>
          </a:xfrm>
          <a:prstGeom prst="ellipse">
            <a:avLst/>
          </a:prstGeom>
          <a:solidFill>
            <a:schemeClr val="accent1"/>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159" name="Group 158">
            <a:extLst>
              <a:ext uri="{FF2B5EF4-FFF2-40B4-BE49-F238E27FC236}">
                <a16:creationId xmlns="" xmlns:a16="http://schemas.microsoft.com/office/drawing/2014/main" id="{D8D58FF5-00E1-7F4F-A416-3927B106776C}"/>
              </a:ext>
            </a:extLst>
          </p:cNvPr>
          <p:cNvGrpSpPr/>
          <p:nvPr/>
        </p:nvGrpSpPr>
        <p:grpSpPr>
          <a:xfrm>
            <a:off x="4387319" y="3292265"/>
            <a:ext cx="86255" cy="393909"/>
            <a:chOff x="2996669" y="2990641"/>
            <a:chExt cx="86255" cy="216112"/>
          </a:xfrm>
        </p:grpSpPr>
        <p:sp>
          <p:nvSpPr>
            <p:cNvPr id="160" name="Line 90">
              <a:extLst>
                <a:ext uri="{FF2B5EF4-FFF2-40B4-BE49-F238E27FC236}">
                  <a16:creationId xmlns="" xmlns:a16="http://schemas.microsoft.com/office/drawing/2014/main" id="{D86DE2FE-A94C-6D45-B407-31CD1B62E7E3}"/>
                </a:ext>
              </a:extLst>
            </p:cNvPr>
            <p:cNvSpPr>
              <a:spLocks noChangeShapeType="1"/>
            </p:cNvSpPr>
            <p:nvPr/>
          </p:nvSpPr>
          <p:spPr bwMode="auto">
            <a:xfrm flipH="1">
              <a:off x="2996669" y="2990641"/>
              <a:ext cx="8625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61" name="Line 90">
              <a:extLst>
                <a:ext uri="{FF2B5EF4-FFF2-40B4-BE49-F238E27FC236}">
                  <a16:creationId xmlns="" xmlns:a16="http://schemas.microsoft.com/office/drawing/2014/main" id="{DA63BF2D-A7FD-5143-9F46-3133115EB56C}"/>
                </a:ext>
              </a:extLst>
            </p:cNvPr>
            <p:cNvSpPr>
              <a:spLocks noChangeShapeType="1"/>
            </p:cNvSpPr>
            <p:nvPr/>
          </p:nvSpPr>
          <p:spPr bwMode="auto">
            <a:xfrm flipH="1">
              <a:off x="2996669" y="3203366"/>
              <a:ext cx="8625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62" name="Line 90">
              <a:extLst>
                <a:ext uri="{FF2B5EF4-FFF2-40B4-BE49-F238E27FC236}">
                  <a16:creationId xmlns="" xmlns:a16="http://schemas.microsoft.com/office/drawing/2014/main" id="{4B257DC6-AF17-6941-AF06-B7F877062AC3}"/>
                </a:ext>
              </a:extLst>
            </p:cNvPr>
            <p:cNvSpPr>
              <a:spLocks noChangeShapeType="1"/>
            </p:cNvSpPr>
            <p:nvPr/>
          </p:nvSpPr>
          <p:spPr bwMode="auto">
            <a:xfrm rot="16200000" flipH="1">
              <a:off x="2933991" y="3100947"/>
              <a:ext cx="211613"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sp>
        <p:nvSpPr>
          <p:cNvPr id="163" name="Oval 162">
            <a:extLst>
              <a:ext uri="{FF2B5EF4-FFF2-40B4-BE49-F238E27FC236}">
                <a16:creationId xmlns="" xmlns:a16="http://schemas.microsoft.com/office/drawing/2014/main" id="{6CBF0BC4-6864-634B-87CF-9D4862362BA8}"/>
              </a:ext>
            </a:extLst>
          </p:cNvPr>
          <p:cNvSpPr/>
          <p:nvPr/>
        </p:nvSpPr>
        <p:spPr>
          <a:xfrm>
            <a:off x="4395479" y="3447965"/>
            <a:ext cx="69935" cy="69935"/>
          </a:xfrm>
          <a:prstGeom prst="ellipse">
            <a:avLst/>
          </a:prstGeom>
          <a:solidFill>
            <a:schemeClr val="accent1"/>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164" name="Group 163">
            <a:extLst>
              <a:ext uri="{FF2B5EF4-FFF2-40B4-BE49-F238E27FC236}">
                <a16:creationId xmlns="" xmlns:a16="http://schemas.microsoft.com/office/drawing/2014/main" id="{BBB65AAA-C0B3-BB40-8424-CF78B15E6827}"/>
              </a:ext>
            </a:extLst>
          </p:cNvPr>
          <p:cNvGrpSpPr/>
          <p:nvPr/>
        </p:nvGrpSpPr>
        <p:grpSpPr>
          <a:xfrm>
            <a:off x="4669894" y="3339891"/>
            <a:ext cx="86255" cy="390734"/>
            <a:chOff x="2996669" y="2990641"/>
            <a:chExt cx="86255" cy="216112"/>
          </a:xfrm>
        </p:grpSpPr>
        <p:sp>
          <p:nvSpPr>
            <p:cNvPr id="165" name="Line 90">
              <a:extLst>
                <a:ext uri="{FF2B5EF4-FFF2-40B4-BE49-F238E27FC236}">
                  <a16:creationId xmlns="" xmlns:a16="http://schemas.microsoft.com/office/drawing/2014/main" id="{41DA4AF9-25E6-B942-893F-39D88358664C}"/>
                </a:ext>
              </a:extLst>
            </p:cNvPr>
            <p:cNvSpPr>
              <a:spLocks noChangeShapeType="1"/>
            </p:cNvSpPr>
            <p:nvPr/>
          </p:nvSpPr>
          <p:spPr bwMode="auto">
            <a:xfrm flipH="1">
              <a:off x="2996669" y="2990641"/>
              <a:ext cx="8625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66" name="Line 90">
              <a:extLst>
                <a:ext uri="{FF2B5EF4-FFF2-40B4-BE49-F238E27FC236}">
                  <a16:creationId xmlns="" xmlns:a16="http://schemas.microsoft.com/office/drawing/2014/main" id="{E4910ECB-33F9-844D-9A0F-77C58D087BE7}"/>
                </a:ext>
              </a:extLst>
            </p:cNvPr>
            <p:cNvSpPr>
              <a:spLocks noChangeShapeType="1"/>
            </p:cNvSpPr>
            <p:nvPr/>
          </p:nvSpPr>
          <p:spPr bwMode="auto">
            <a:xfrm flipH="1">
              <a:off x="2996669" y="3203366"/>
              <a:ext cx="8625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67" name="Line 90">
              <a:extLst>
                <a:ext uri="{FF2B5EF4-FFF2-40B4-BE49-F238E27FC236}">
                  <a16:creationId xmlns="" xmlns:a16="http://schemas.microsoft.com/office/drawing/2014/main" id="{CB211235-6BD7-F947-BD39-4446DAC6EAD9}"/>
                </a:ext>
              </a:extLst>
            </p:cNvPr>
            <p:cNvSpPr>
              <a:spLocks noChangeShapeType="1"/>
            </p:cNvSpPr>
            <p:nvPr/>
          </p:nvSpPr>
          <p:spPr bwMode="auto">
            <a:xfrm rot="16200000" flipH="1">
              <a:off x="2933991" y="3100947"/>
              <a:ext cx="211613"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sp>
        <p:nvSpPr>
          <p:cNvPr id="168" name="Oval 167">
            <a:extLst>
              <a:ext uri="{FF2B5EF4-FFF2-40B4-BE49-F238E27FC236}">
                <a16:creationId xmlns="" xmlns:a16="http://schemas.microsoft.com/office/drawing/2014/main" id="{C3A8936F-0482-FE46-94C7-14BC21445AD4}"/>
              </a:ext>
            </a:extLst>
          </p:cNvPr>
          <p:cNvSpPr/>
          <p:nvPr/>
        </p:nvSpPr>
        <p:spPr>
          <a:xfrm>
            <a:off x="4678054" y="3501940"/>
            <a:ext cx="69935" cy="69935"/>
          </a:xfrm>
          <a:prstGeom prst="ellipse">
            <a:avLst/>
          </a:prstGeom>
          <a:solidFill>
            <a:schemeClr val="accent1"/>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169" name="Group 168">
            <a:extLst>
              <a:ext uri="{FF2B5EF4-FFF2-40B4-BE49-F238E27FC236}">
                <a16:creationId xmlns="" xmlns:a16="http://schemas.microsoft.com/office/drawing/2014/main" id="{CF77BCD9-42CE-3C4F-B376-E3E190FC2E7C}"/>
              </a:ext>
            </a:extLst>
          </p:cNvPr>
          <p:cNvGrpSpPr/>
          <p:nvPr/>
        </p:nvGrpSpPr>
        <p:grpSpPr>
          <a:xfrm>
            <a:off x="4936594" y="3357885"/>
            <a:ext cx="86255" cy="401296"/>
            <a:chOff x="2996669" y="2990078"/>
            <a:chExt cx="86255" cy="213288"/>
          </a:xfrm>
        </p:grpSpPr>
        <p:sp>
          <p:nvSpPr>
            <p:cNvPr id="170" name="Line 90">
              <a:extLst>
                <a:ext uri="{FF2B5EF4-FFF2-40B4-BE49-F238E27FC236}">
                  <a16:creationId xmlns="" xmlns:a16="http://schemas.microsoft.com/office/drawing/2014/main" id="{43D69BAB-6096-2E44-803F-E6BCC8AA75BC}"/>
                </a:ext>
              </a:extLst>
            </p:cNvPr>
            <p:cNvSpPr>
              <a:spLocks noChangeShapeType="1"/>
            </p:cNvSpPr>
            <p:nvPr/>
          </p:nvSpPr>
          <p:spPr bwMode="auto">
            <a:xfrm flipH="1">
              <a:off x="2996669" y="2990641"/>
              <a:ext cx="8625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71" name="Line 90">
              <a:extLst>
                <a:ext uri="{FF2B5EF4-FFF2-40B4-BE49-F238E27FC236}">
                  <a16:creationId xmlns="" xmlns:a16="http://schemas.microsoft.com/office/drawing/2014/main" id="{73EBF796-2D1C-D44C-8325-F38AC235D5F1}"/>
                </a:ext>
              </a:extLst>
            </p:cNvPr>
            <p:cNvSpPr>
              <a:spLocks noChangeShapeType="1"/>
            </p:cNvSpPr>
            <p:nvPr/>
          </p:nvSpPr>
          <p:spPr bwMode="auto">
            <a:xfrm flipH="1">
              <a:off x="2996669" y="3203366"/>
              <a:ext cx="8625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72" name="Line 90">
              <a:extLst>
                <a:ext uri="{FF2B5EF4-FFF2-40B4-BE49-F238E27FC236}">
                  <a16:creationId xmlns="" xmlns:a16="http://schemas.microsoft.com/office/drawing/2014/main" id="{FFE89BC7-E820-D84F-94F4-24749BF8AAA2}"/>
                </a:ext>
              </a:extLst>
            </p:cNvPr>
            <p:cNvSpPr>
              <a:spLocks noChangeShapeType="1"/>
            </p:cNvSpPr>
            <p:nvPr/>
          </p:nvSpPr>
          <p:spPr bwMode="auto">
            <a:xfrm rot="16200000" flipH="1">
              <a:off x="2933991" y="3095885"/>
              <a:ext cx="211613"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sp>
        <p:nvSpPr>
          <p:cNvPr id="173" name="Oval 172">
            <a:extLst>
              <a:ext uri="{FF2B5EF4-FFF2-40B4-BE49-F238E27FC236}">
                <a16:creationId xmlns="" xmlns:a16="http://schemas.microsoft.com/office/drawing/2014/main" id="{41052104-9380-3748-BCA0-EE5D5871EFE2}"/>
              </a:ext>
            </a:extLst>
          </p:cNvPr>
          <p:cNvSpPr/>
          <p:nvPr/>
        </p:nvSpPr>
        <p:spPr>
          <a:xfrm>
            <a:off x="4944754" y="3530515"/>
            <a:ext cx="69935" cy="69935"/>
          </a:xfrm>
          <a:prstGeom prst="ellipse">
            <a:avLst/>
          </a:prstGeom>
          <a:solidFill>
            <a:schemeClr val="accent1"/>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174" name="Group 173">
            <a:extLst>
              <a:ext uri="{FF2B5EF4-FFF2-40B4-BE49-F238E27FC236}">
                <a16:creationId xmlns="" xmlns:a16="http://schemas.microsoft.com/office/drawing/2014/main" id="{281ED9DB-0D7E-F542-AA24-47C0D1B52284}"/>
              </a:ext>
            </a:extLst>
          </p:cNvPr>
          <p:cNvGrpSpPr/>
          <p:nvPr/>
        </p:nvGrpSpPr>
        <p:grpSpPr>
          <a:xfrm>
            <a:off x="5215994" y="3374815"/>
            <a:ext cx="86255" cy="387559"/>
            <a:chOff x="2996669" y="2990641"/>
            <a:chExt cx="86255" cy="216112"/>
          </a:xfrm>
        </p:grpSpPr>
        <p:sp>
          <p:nvSpPr>
            <p:cNvPr id="175" name="Line 90">
              <a:extLst>
                <a:ext uri="{FF2B5EF4-FFF2-40B4-BE49-F238E27FC236}">
                  <a16:creationId xmlns="" xmlns:a16="http://schemas.microsoft.com/office/drawing/2014/main" id="{EFD41527-33BC-7646-86A0-CBCF35183B98}"/>
                </a:ext>
              </a:extLst>
            </p:cNvPr>
            <p:cNvSpPr>
              <a:spLocks noChangeShapeType="1"/>
            </p:cNvSpPr>
            <p:nvPr/>
          </p:nvSpPr>
          <p:spPr bwMode="auto">
            <a:xfrm flipH="1">
              <a:off x="2996669" y="2990641"/>
              <a:ext cx="8625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76" name="Line 90">
              <a:extLst>
                <a:ext uri="{FF2B5EF4-FFF2-40B4-BE49-F238E27FC236}">
                  <a16:creationId xmlns="" xmlns:a16="http://schemas.microsoft.com/office/drawing/2014/main" id="{D4A065A7-B5C4-9F48-A2EF-40B43B619D03}"/>
                </a:ext>
              </a:extLst>
            </p:cNvPr>
            <p:cNvSpPr>
              <a:spLocks noChangeShapeType="1"/>
            </p:cNvSpPr>
            <p:nvPr/>
          </p:nvSpPr>
          <p:spPr bwMode="auto">
            <a:xfrm flipH="1">
              <a:off x="2996669" y="3203366"/>
              <a:ext cx="8625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77" name="Line 90">
              <a:extLst>
                <a:ext uri="{FF2B5EF4-FFF2-40B4-BE49-F238E27FC236}">
                  <a16:creationId xmlns="" xmlns:a16="http://schemas.microsoft.com/office/drawing/2014/main" id="{4F856346-1FB0-FE40-B727-F8F3249BA2D1}"/>
                </a:ext>
              </a:extLst>
            </p:cNvPr>
            <p:cNvSpPr>
              <a:spLocks noChangeShapeType="1"/>
            </p:cNvSpPr>
            <p:nvPr/>
          </p:nvSpPr>
          <p:spPr bwMode="auto">
            <a:xfrm rot="16200000" flipH="1">
              <a:off x="2933991" y="3100947"/>
              <a:ext cx="211613"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sp>
        <p:nvSpPr>
          <p:cNvPr id="178" name="Oval 177">
            <a:extLst>
              <a:ext uri="{FF2B5EF4-FFF2-40B4-BE49-F238E27FC236}">
                <a16:creationId xmlns="" xmlns:a16="http://schemas.microsoft.com/office/drawing/2014/main" id="{8C332FC9-75AF-214B-A1AB-0D7214482069}"/>
              </a:ext>
            </a:extLst>
          </p:cNvPr>
          <p:cNvSpPr/>
          <p:nvPr/>
        </p:nvSpPr>
        <p:spPr>
          <a:xfrm>
            <a:off x="5224154" y="3530515"/>
            <a:ext cx="69935" cy="69935"/>
          </a:xfrm>
          <a:prstGeom prst="ellipse">
            <a:avLst/>
          </a:prstGeom>
          <a:solidFill>
            <a:schemeClr val="accent1"/>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179" name="Group 178">
            <a:extLst>
              <a:ext uri="{FF2B5EF4-FFF2-40B4-BE49-F238E27FC236}">
                <a16:creationId xmlns="" xmlns:a16="http://schemas.microsoft.com/office/drawing/2014/main" id="{DB84C7B2-1E02-324E-A20D-E34081B0A27D}"/>
              </a:ext>
            </a:extLst>
          </p:cNvPr>
          <p:cNvGrpSpPr/>
          <p:nvPr/>
        </p:nvGrpSpPr>
        <p:grpSpPr>
          <a:xfrm>
            <a:off x="5492219" y="3399556"/>
            <a:ext cx="86255" cy="419652"/>
            <a:chOff x="2996669" y="2990304"/>
            <a:chExt cx="86255" cy="213062"/>
          </a:xfrm>
        </p:grpSpPr>
        <p:sp>
          <p:nvSpPr>
            <p:cNvPr id="180" name="Line 90">
              <a:extLst>
                <a:ext uri="{FF2B5EF4-FFF2-40B4-BE49-F238E27FC236}">
                  <a16:creationId xmlns="" xmlns:a16="http://schemas.microsoft.com/office/drawing/2014/main" id="{61A981CA-C992-4446-AEF4-B8537E449A1A}"/>
                </a:ext>
              </a:extLst>
            </p:cNvPr>
            <p:cNvSpPr>
              <a:spLocks noChangeShapeType="1"/>
            </p:cNvSpPr>
            <p:nvPr/>
          </p:nvSpPr>
          <p:spPr bwMode="auto">
            <a:xfrm flipH="1">
              <a:off x="2996669" y="2990641"/>
              <a:ext cx="8625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81" name="Line 90">
              <a:extLst>
                <a:ext uri="{FF2B5EF4-FFF2-40B4-BE49-F238E27FC236}">
                  <a16:creationId xmlns="" xmlns:a16="http://schemas.microsoft.com/office/drawing/2014/main" id="{E034698E-E476-6A4E-963B-0510A18FC36E}"/>
                </a:ext>
              </a:extLst>
            </p:cNvPr>
            <p:cNvSpPr>
              <a:spLocks noChangeShapeType="1"/>
            </p:cNvSpPr>
            <p:nvPr/>
          </p:nvSpPr>
          <p:spPr bwMode="auto">
            <a:xfrm flipH="1">
              <a:off x="2996669" y="3203366"/>
              <a:ext cx="8625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82" name="Line 90">
              <a:extLst>
                <a:ext uri="{FF2B5EF4-FFF2-40B4-BE49-F238E27FC236}">
                  <a16:creationId xmlns="" xmlns:a16="http://schemas.microsoft.com/office/drawing/2014/main" id="{1ABEEAB8-340A-2B41-AB1D-344F6C0CED1C}"/>
                </a:ext>
              </a:extLst>
            </p:cNvPr>
            <p:cNvSpPr>
              <a:spLocks noChangeShapeType="1"/>
            </p:cNvSpPr>
            <p:nvPr/>
          </p:nvSpPr>
          <p:spPr bwMode="auto">
            <a:xfrm rot="16200000" flipH="1">
              <a:off x="2933991" y="3096111"/>
              <a:ext cx="211613"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sp>
        <p:nvSpPr>
          <p:cNvPr id="183" name="Oval 182">
            <a:extLst>
              <a:ext uri="{FF2B5EF4-FFF2-40B4-BE49-F238E27FC236}">
                <a16:creationId xmlns="" xmlns:a16="http://schemas.microsoft.com/office/drawing/2014/main" id="{933DF9C5-A890-E04A-919F-9538D268E9BE}"/>
              </a:ext>
            </a:extLst>
          </p:cNvPr>
          <p:cNvSpPr/>
          <p:nvPr/>
        </p:nvSpPr>
        <p:spPr>
          <a:xfrm>
            <a:off x="5500379" y="3584490"/>
            <a:ext cx="69935" cy="69935"/>
          </a:xfrm>
          <a:prstGeom prst="ellipse">
            <a:avLst/>
          </a:prstGeom>
          <a:solidFill>
            <a:schemeClr val="accent1"/>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184" name="Group 183">
            <a:extLst>
              <a:ext uri="{FF2B5EF4-FFF2-40B4-BE49-F238E27FC236}">
                <a16:creationId xmlns="" xmlns:a16="http://schemas.microsoft.com/office/drawing/2014/main" id="{836F4075-9CFC-3B4D-9612-D5A5239C9B04}"/>
              </a:ext>
            </a:extLst>
          </p:cNvPr>
          <p:cNvGrpSpPr/>
          <p:nvPr/>
        </p:nvGrpSpPr>
        <p:grpSpPr>
          <a:xfrm>
            <a:off x="5771619" y="3528272"/>
            <a:ext cx="86255" cy="502363"/>
            <a:chOff x="2996669" y="2989740"/>
            <a:chExt cx="86255" cy="213626"/>
          </a:xfrm>
        </p:grpSpPr>
        <p:sp>
          <p:nvSpPr>
            <p:cNvPr id="185" name="Line 90">
              <a:extLst>
                <a:ext uri="{FF2B5EF4-FFF2-40B4-BE49-F238E27FC236}">
                  <a16:creationId xmlns="" xmlns:a16="http://schemas.microsoft.com/office/drawing/2014/main" id="{9D420EE4-7DBD-484A-A84A-47E435E0A453}"/>
                </a:ext>
              </a:extLst>
            </p:cNvPr>
            <p:cNvSpPr>
              <a:spLocks noChangeShapeType="1"/>
            </p:cNvSpPr>
            <p:nvPr/>
          </p:nvSpPr>
          <p:spPr bwMode="auto">
            <a:xfrm flipH="1">
              <a:off x="2996669" y="2990641"/>
              <a:ext cx="8625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86" name="Line 90">
              <a:extLst>
                <a:ext uri="{FF2B5EF4-FFF2-40B4-BE49-F238E27FC236}">
                  <a16:creationId xmlns="" xmlns:a16="http://schemas.microsoft.com/office/drawing/2014/main" id="{5ED65DEE-4592-1F4F-94A1-AB5983B59BE9}"/>
                </a:ext>
              </a:extLst>
            </p:cNvPr>
            <p:cNvSpPr>
              <a:spLocks noChangeShapeType="1"/>
            </p:cNvSpPr>
            <p:nvPr/>
          </p:nvSpPr>
          <p:spPr bwMode="auto">
            <a:xfrm flipH="1">
              <a:off x="2996669" y="3203366"/>
              <a:ext cx="8625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87" name="Line 90">
              <a:extLst>
                <a:ext uri="{FF2B5EF4-FFF2-40B4-BE49-F238E27FC236}">
                  <a16:creationId xmlns="" xmlns:a16="http://schemas.microsoft.com/office/drawing/2014/main" id="{9FFB180E-2B8F-CF48-8498-451C512D17E3}"/>
                </a:ext>
              </a:extLst>
            </p:cNvPr>
            <p:cNvSpPr>
              <a:spLocks noChangeShapeType="1"/>
            </p:cNvSpPr>
            <p:nvPr/>
          </p:nvSpPr>
          <p:spPr bwMode="auto">
            <a:xfrm rot="16200000" flipH="1">
              <a:off x="2933992" y="3095547"/>
              <a:ext cx="211613"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sp>
        <p:nvSpPr>
          <p:cNvPr id="188" name="Oval 187">
            <a:extLst>
              <a:ext uri="{FF2B5EF4-FFF2-40B4-BE49-F238E27FC236}">
                <a16:creationId xmlns="" xmlns:a16="http://schemas.microsoft.com/office/drawing/2014/main" id="{E4E61CF4-F763-8647-A92E-99560F8D31DD}"/>
              </a:ext>
            </a:extLst>
          </p:cNvPr>
          <p:cNvSpPr/>
          <p:nvPr/>
        </p:nvSpPr>
        <p:spPr>
          <a:xfrm>
            <a:off x="5779779" y="3746415"/>
            <a:ext cx="69935" cy="69935"/>
          </a:xfrm>
          <a:prstGeom prst="ellipse">
            <a:avLst/>
          </a:prstGeom>
          <a:solidFill>
            <a:schemeClr val="accent1"/>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189" name="Group 188">
            <a:extLst>
              <a:ext uri="{FF2B5EF4-FFF2-40B4-BE49-F238E27FC236}">
                <a16:creationId xmlns="" xmlns:a16="http://schemas.microsoft.com/office/drawing/2014/main" id="{26C6C409-462F-CD49-B108-8E16779281A7}"/>
              </a:ext>
            </a:extLst>
          </p:cNvPr>
          <p:cNvGrpSpPr/>
          <p:nvPr/>
        </p:nvGrpSpPr>
        <p:grpSpPr>
          <a:xfrm>
            <a:off x="6051019" y="3476413"/>
            <a:ext cx="86255" cy="553373"/>
            <a:chOff x="2996669" y="2990641"/>
            <a:chExt cx="86255" cy="212725"/>
          </a:xfrm>
        </p:grpSpPr>
        <p:sp>
          <p:nvSpPr>
            <p:cNvPr id="190" name="Line 90">
              <a:extLst>
                <a:ext uri="{FF2B5EF4-FFF2-40B4-BE49-F238E27FC236}">
                  <a16:creationId xmlns="" xmlns:a16="http://schemas.microsoft.com/office/drawing/2014/main" id="{A938C617-DC3C-FD44-9237-FC19A2ACB6C9}"/>
                </a:ext>
              </a:extLst>
            </p:cNvPr>
            <p:cNvSpPr>
              <a:spLocks noChangeShapeType="1"/>
            </p:cNvSpPr>
            <p:nvPr/>
          </p:nvSpPr>
          <p:spPr bwMode="auto">
            <a:xfrm flipH="1">
              <a:off x="2996669" y="2990641"/>
              <a:ext cx="8625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91" name="Line 90">
              <a:extLst>
                <a:ext uri="{FF2B5EF4-FFF2-40B4-BE49-F238E27FC236}">
                  <a16:creationId xmlns="" xmlns:a16="http://schemas.microsoft.com/office/drawing/2014/main" id="{CC57FD5F-8D25-D948-9821-5B15635D2158}"/>
                </a:ext>
              </a:extLst>
            </p:cNvPr>
            <p:cNvSpPr>
              <a:spLocks noChangeShapeType="1"/>
            </p:cNvSpPr>
            <p:nvPr/>
          </p:nvSpPr>
          <p:spPr bwMode="auto">
            <a:xfrm flipH="1">
              <a:off x="2996669" y="3203366"/>
              <a:ext cx="8625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92" name="Line 90">
              <a:extLst>
                <a:ext uri="{FF2B5EF4-FFF2-40B4-BE49-F238E27FC236}">
                  <a16:creationId xmlns="" xmlns:a16="http://schemas.microsoft.com/office/drawing/2014/main" id="{F6C1B0CD-64EA-5441-B6B1-700C7795032D}"/>
                </a:ext>
              </a:extLst>
            </p:cNvPr>
            <p:cNvSpPr>
              <a:spLocks noChangeShapeType="1"/>
            </p:cNvSpPr>
            <p:nvPr/>
          </p:nvSpPr>
          <p:spPr bwMode="auto">
            <a:xfrm rot="16200000" flipH="1">
              <a:off x="2933992" y="3097286"/>
              <a:ext cx="211613"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sp>
        <p:nvSpPr>
          <p:cNvPr id="193" name="Oval 192">
            <a:extLst>
              <a:ext uri="{FF2B5EF4-FFF2-40B4-BE49-F238E27FC236}">
                <a16:creationId xmlns="" xmlns:a16="http://schemas.microsoft.com/office/drawing/2014/main" id="{88EBF033-28F9-CD4F-A830-BF30E7D2E6F8}"/>
              </a:ext>
            </a:extLst>
          </p:cNvPr>
          <p:cNvSpPr/>
          <p:nvPr/>
        </p:nvSpPr>
        <p:spPr>
          <a:xfrm>
            <a:off x="6059179" y="3721015"/>
            <a:ext cx="69935" cy="69935"/>
          </a:xfrm>
          <a:prstGeom prst="ellipse">
            <a:avLst/>
          </a:prstGeom>
          <a:solidFill>
            <a:schemeClr val="accent1"/>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194" name="Group 193">
            <a:extLst>
              <a:ext uri="{FF2B5EF4-FFF2-40B4-BE49-F238E27FC236}">
                <a16:creationId xmlns="" xmlns:a16="http://schemas.microsoft.com/office/drawing/2014/main" id="{2AE9F810-F7FB-3D44-AEB8-82226CE75907}"/>
              </a:ext>
            </a:extLst>
          </p:cNvPr>
          <p:cNvGrpSpPr/>
          <p:nvPr/>
        </p:nvGrpSpPr>
        <p:grpSpPr>
          <a:xfrm>
            <a:off x="6324069" y="3457363"/>
            <a:ext cx="86255" cy="553373"/>
            <a:chOff x="2996669" y="2990641"/>
            <a:chExt cx="86255" cy="212725"/>
          </a:xfrm>
        </p:grpSpPr>
        <p:sp>
          <p:nvSpPr>
            <p:cNvPr id="195" name="Line 90">
              <a:extLst>
                <a:ext uri="{FF2B5EF4-FFF2-40B4-BE49-F238E27FC236}">
                  <a16:creationId xmlns="" xmlns:a16="http://schemas.microsoft.com/office/drawing/2014/main" id="{79C85283-89E3-A94F-B03B-7B32E7E88A81}"/>
                </a:ext>
              </a:extLst>
            </p:cNvPr>
            <p:cNvSpPr>
              <a:spLocks noChangeShapeType="1"/>
            </p:cNvSpPr>
            <p:nvPr/>
          </p:nvSpPr>
          <p:spPr bwMode="auto">
            <a:xfrm flipH="1">
              <a:off x="2996669" y="2990641"/>
              <a:ext cx="8625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96" name="Line 90">
              <a:extLst>
                <a:ext uri="{FF2B5EF4-FFF2-40B4-BE49-F238E27FC236}">
                  <a16:creationId xmlns="" xmlns:a16="http://schemas.microsoft.com/office/drawing/2014/main" id="{DB5C2F53-A48A-1541-BE34-A791112B2CB0}"/>
                </a:ext>
              </a:extLst>
            </p:cNvPr>
            <p:cNvSpPr>
              <a:spLocks noChangeShapeType="1"/>
            </p:cNvSpPr>
            <p:nvPr/>
          </p:nvSpPr>
          <p:spPr bwMode="auto">
            <a:xfrm flipH="1">
              <a:off x="2996669" y="3203366"/>
              <a:ext cx="8625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97" name="Line 90">
              <a:extLst>
                <a:ext uri="{FF2B5EF4-FFF2-40B4-BE49-F238E27FC236}">
                  <a16:creationId xmlns="" xmlns:a16="http://schemas.microsoft.com/office/drawing/2014/main" id="{4DA4F7B2-E70E-F94A-8AE3-98E97A2902CF}"/>
                </a:ext>
              </a:extLst>
            </p:cNvPr>
            <p:cNvSpPr>
              <a:spLocks noChangeShapeType="1"/>
            </p:cNvSpPr>
            <p:nvPr/>
          </p:nvSpPr>
          <p:spPr bwMode="auto">
            <a:xfrm rot="16200000" flipH="1">
              <a:off x="2933992" y="3097286"/>
              <a:ext cx="211613"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sp>
        <p:nvSpPr>
          <p:cNvPr id="198" name="Oval 197">
            <a:extLst>
              <a:ext uri="{FF2B5EF4-FFF2-40B4-BE49-F238E27FC236}">
                <a16:creationId xmlns="" xmlns:a16="http://schemas.microsoft.com/office/drawing/2014/main" id="{0FE71A94-7E8A-A646-BA16-F49EBE7D167D}"/>
              </a:ext>
            </a:extLst>
          </p:cNvPr>
          <p:cNvSpPr/>
          <p:nvPr/>
        </p:nvSpPr>
        <p:spPr>
          <a:xfrm>
            <a:off x="6332229" y="3698790"/>
            <a:ext cx="69935" cy="69935"/>
          </a:xfrm>
          <a:prstGeom prst="ellipse">
            <a:avLst/>
          </a:prstGeom>
          <a:solidFill>
            <a:schemeClr val="accent1"/>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199" name="Group 198">
            <a:extLst>
              <a:ext uri="{FF2B5EF4-FFF2-40B4-BE49-F238E27FC236}">
                <a16:creationId xmlns="" xmlns:a16="http://schemas.microsoft.com/office/drawing/2014/main" id="{052B2945-2ADA-5A4C-BF11-2D50557ACC94}"/>
              </a:ext>
            </a:extLst>
          </p:cNvPr>
          <p:cNvGrpSpPr/>
          <p:nvPr/>
        </p:nvGrpSpPr>
        <p:grpSpPr>
          <a:xfrm>
            <a:off x="6603469" y="3543088"/>
            <a:ext cx="86255" cy="647909"/>
            <a:chOff x="2996669" y="2990641"/>
            <a:chExt cx="86255" cy="212981"/>
          </a:xfrm>
        </p:grpSpPr>
        <p:sp>
          <p:nvSpPr>
            <p:cNvPr id="200" name="Line 90">
              <a:extLst>
                <a:ext uri="{FF2B5EF4-FFF2-40B4-BE49-F238E27FC236}">
                  <a16:creationId xmlns="" xmlns:a16="http://schemas.microsoft.com/office/drawing/2014/main" id="{37749BE8-727E-2444-A3CD-C3DFE3B6E5A7}"/>
                </a:ext>
              </a:extLst>
            </p:cNvPr>
            <p:cNvSpPr>
              <a:spLocks noChangeShapeType="1"/>
            </p:cNvSpPr>
            <p:nvPr/>
          </p:nvSpPr>
          <p:spPr bwMode="auto">
            <a:xfrm flipH="1">
              <a:off x="2996669" y="2990641"/>
              <a:ext cx="8625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01" name="Line 90">
              <a:extLst>
                <a:ext uri="{FF2B5EF4-FFF2-40B4-BE49-F238E27FC236}">
                  <a16:creationId xmlns="" xmlns:a16="http://schemas.microsoft.com/office/drawing/2014/main" id="{72BDFCA1-7F48-964F-8EC7-9FE867937C77}"/>
                </a:ext>
              </a:extLst>
            </p:cNvPr>
            <p:cNvSpPr>
              <a:spLocks noChangeShapeType="1"/>
            </p:cNvSpPr>
            <p:nvPr/>
          </p:nvSpPr>
          <p:spPr bwMode="auto">
            <a:xfrm flipH="1">
              <a:off x="2996669" y="3203366"/>
              <a:ext cx="8625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02" name="Line 90">
              <a:extLst>
                <a:ext uri="{FF2B5EF4-FFF2-40B4-BE49-F238E27FC236}">
                  <a16:creationId xmlns="" xmlns:a16="http://schemas.microsoft.com/office/drawing/2014/main" id="{812D2093-E63F-9649-80C0-F99C630236C6}"/>
                </a:ext>
              </a:extLst>
            </p:cNvPr>
            <p:cNvSpPr>
              <a:spLocks noChangeShapeType="1"/>
            </p:cNvSpPr>
            <p:nvPr/>
          </p:nvSpPr>
          <p:spPr bwMode="auto">
            <a:xfrm rot="16200000" flipH="1">
              <a:off x="2933991" y="3097816"/>
              <a:ext cx="211613"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sp>
        <p:nvSpPr>
          <p:cNvPr id="203" name="Oval 202">
            <a:extLst>
              <a:ext uri="{FF2B5EF4-FFF2-40B4-BE49-F238E27FC236}">
                <a16:creationId xmlns="" xmlns:a16="http://schemas.microsoft.com/office/drawing/2014/main" id="{AD08BC84-C46B-0246-A9E7-EA5B58D32D17}"/>
              </a:ext>
            </a:extLst>
          </p:cNvPr>
          <p:cNvSpPr/>
          <p:nvPr/>
        </p:nvSpPr>
        <p:spPr>
          <a:xfrm>
            <a:off x="6611629" y="3832140"/>
            <a:ext cx="69935" cy="69935"/>
          </a:xfrm>
          <a:prstGeom prst="ellipse">
            <a:avLst/>
          </a:prstGeom>
          <a:solidFill>
            <a:schemeClr val="accent1"/>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204" name="Group 203">
            <a:extLst>
              <a:ext uri="{FF2B5EF4-FFF2-40B4-BE49-F238E27FC236}">
                <a16:creationId xmlns="" xmlns:a16="http://schemas.microsoft.com/office/drawing/2014/main" id="{9FD992F1-EFBB-9047-93E3-C573A98DEEC0}"/>
              </a:ext>
            </a:extLst>
          </p:cNvPr>
          <p:cNvGrpSpPr/>
          <p:nvPr/>
        </p:nvGrpSpPr>
        <p:grpSpPr>
          <a:xfrm>
            <a:off x="6879694" y="3784386"/>
            <a:ext cx="86255" cy="775265"/>
            <a:chOff x="2996669" y="2990641"/>
            <a:chExt cx="86255" cy="212725"/>
          </a:xfrm>
        </p:grpSpPr>
        <p:sp>
          <p:nvSpPr>
            <p:cNvPr id="205" name="Line 90">
              <a:extLst>
                <a:ext uri="{FF2B5EF4-FFF2-40B4-BE49-F238E27FC236}">
                  <a16:creationId xmlns="" xmlns:a16="http://schemas.microsoft.com/office/drawing/2014/main" id="{E56CF8BD-FBD0-9E46-A7A0-49788C46AFAA}"/>
                </a:ext>
              </a:extLst>
            </p:cNvPr>
            <p:cNvSpPr>
              <a:spLocks noChangeShapeType="1"/>
            </p:cNvSpPr>
            <p:nvPr/>
          </p:nvSpPr>
          <p:spPr bwMode="auto">
            <a:xfrm flipH="1">
              <a:off x="2996669" y="2990641"/>
              <a:ext cx="8625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06" name="Line 90">
              <a:extLst>
                <a:ext uri="{FF2B5EF4-FFF2-40B4-BE49-F238E27FC236}">
                  <a16:creationId xmlns="" xmlns:a16="http://schemas.microsoft.com/office/drawing/2014/main" id="{FA067500-E30A-534B-B2B4-363C7A7D1D4F}"/>
                </a:ext>
              </a:extLst>
            </p:cNvPr>
            <p:cNvSpPr>
              <a:spLocks noChangeShapeType="1"/>
            </p:cNvSpPr>
            <p:nvPr/>
          </p:nvSpPr>
          <p:spPr bwMode="auto">
            <a:xfrm flipH="1">
              <a:off x="2996669" y="3203366"/>
              <a:ext cx="8625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07" name="Line 90">
              <a:extLst>
                <a:ext uri="{FF2B5EF4-FFF2-40B4-BE49-F238E27FC236}">
                  <a16:creationId xmlns="" xmlns:a16="http://schemas.microsoft.com/office/drawing/2014/main" id="{5EA3A7DD-EEB8-C44C-9BEC-B53DBD217E5A}"/>
                </a:ext>
              </a:extLst>
            </p:cNvPr>
            <p:cNvSpPr>
              <a:spLocks noChangeShapeType="1"/>
            </p:cNvSpPr>
            <p:nvPr/>
          </p:nvSpPr>
          <p:spPr bwMode="auto">
            <a:xfrm rot="16200000" flipH="1">
              <a:off x="2933992" y="3096591"/>
              <a:ext cx="211613"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sp>
        <p:nvSpPr>
          <p:cNvPr id="208" name="Oval 207">
            <a:extLst>
              <a:ext uri="{FF2B5EF4-FFF2-40B4-BE49-F238E27FC236}">
                <a16:creationId xmlns="" xmlns:a16="http://schemas.microsoft.com/office/drawing/2014/main" id="{DA804A4F-B236-3245-9B8C-57B4027E22B9}"/>
              </a:ext>
            </a:extLst>
          </p:cNvPr>
          <p:cNvSpPr/>
          <p:nvPr/>
        </p:nvSpPr>
        <p:spPr>
          <a:xfrm>
            <a:off x="6887854" y="4133765"/>
            <a:ext cx="69935" cy="69935"/>
          </a:xfrm>
          <a:prstGeom prst="ellipse">
            <a:avLst/>
          </a:prstGeom>
          <a:solidFill>
            <a:schemeClr val="accent1"/>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209" name="Group 208">
            <a:extLst>
              <a:ext uri="{FF2B5EF4-FFF2-40B4-BE49-F238E27FC236}">
                <a16:creationId xmlns="" xmlns:a16="http://schemas.microsoft.com/office/drawing/2014/main" id="{299FDFBB-D08A-6544-AF4A-D5B44207EFF7}"/>
              </a:ext>
            </a:extLst>
          </p:cNvPr>
          <p:cNvGrpSpPr/>
          <p:nvPr/>
        </p:nvGrpSpPr>
        <p:grpSpPr>
          <a:xfrm>
            <a:off x="7717893" y="3574834"/>
            <a:ext cx="86400" cy="1037785"/>
            <a:chOff x="2996669" y="2990641"/>
            <a:chExt cx="86255" cy="212725"/>
          </a:xfrm>
        </p:grpSpPr>
        <p:sp>
          <p:nvSpPr>
            <p:cNvPr id="210" name="Line 90">
              <a:extLst>
                <a:ext uri="{FF2B5EF4-FFF2-40B4-BE49-F238E27FC236}">
                  <a16:creationId xmlns="" xmlns:a16="http://schemas.microsoft.com/office/drawing/2014/main" id="{86E0F60D-F300-3348-B6DA-A21B84FF9292}"/>
                </a:ext>
              </a:extLst>
            </p:cNvPr>
            <p:cNvSpPr>
              <a:spLocks noChangeShapeType="1"/>
            </p:cNvSpPr>
            <p:nvPr/>
          </p:nvSpPr>
          <p:spPr bwMode="auto">
            <a:xfrm flipH="1">
              <a:off x="2996669" y="2990641"/>
              <a:ext cx="8625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11" name="Line 90">
              <a:extLst>
                <a:ext uri="{FF2B5EF4-FFF2-40B4-BE49-F238E27FC236}">
                  <a16:creationId xmlns="" xmlns:a16="http://schemas.microsoft.com/office/drawing/2014/main" id="{2440DC87-C6F4-7149-8FFE-97FA34C78306}"/>
                </a:ext>
              </a:extLst>
            </p:cNvPr>
            <p:cNvSpPr>
              <a:spLocks noChangeShapeType="1"/>
            </p:cNvSpPr>
            <p:nvPr/>
          </p:nvSpPr>
          <p:spPr bwMode="auto">
            <a:xfrm flipH="1">
              <a:off x="2996669" y="3203366"/>
              <a:ext cx="8625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12" name="Line 90">
              <a:extLst>
                <a:ext uri="{FF2B5EF4-FFF2-40B4-BE49-F238E27FC236}">
                  <a16:creationId xmlns="" xmlns:a16="http://schemas.microsoft.com/office/drawing/2014/main" id="{24341F9D-A181-A547-B697-389A6C5B9CE6}"/>
                </a:ext>
              </a:extLst>
            </p:cNvPr>
            <p:cNvSpPr>
              <a:spLocks noChangeShapeType="1"/>
            </p:cNvSpPr>
            <p:nvPr/>
          </p:nvSpPr>
          <p:spPr bwMode="auto">
            <a:xfrm rot="16200000" flipH="1">
              <a:off x="2933991" y="3097042"/>
              <a:ext cx="211613"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sp>
        <p:nvSpPr>
          <p:cNvPr id="213" name="Oval 212">
            <a:extLst>
              <a:ext uri="{FF2B5EF4-FFF2-40B4-BE49-F238E27FC236}">
                <a16:creationId xmlns="" xmlns:a16="http://schemas.microsoft.com/office/drawing/2014/main" id="{97679B83-4E42-A843-9096-B61CBCE34201}"/>
              </a:ext>
            </a:extLst>
          </p:cNvPr>
          <p:cNvSpPr/>
          <p:nvPr/>
        </p:nvSpPr>
        <p:spPr>
          <a:xfrm>
            <a:off x="7726054" y="4051215"/>
            <a:ext cx="69935" cy="69935"/>
          </a:xfrm>
          <a:prstGeom prst="ellipse">
            <a:avLst/>
          </a:prstGeom>
          <a:solidFill>
            <a:schemeClr val="accent1"/>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214" name="Group 213">
            <a:extLst>
              <a:ext uri="{FF2B5EF4-FFF2-40B4-BE49-F238E27FC236}">
                <a16:creationId xmlns="" xmlns:a16="http://schemas.microsoft.com/office/drawing/2014/main" id="{A2E7B9E4-460F-8341-95B7-6A92DCFACB8E}"/>
              </a:ext>
            </a:extLst>
          </p:cNvPr>
          <p:cNvGrpSpPr/>
          <p:nvPr/>
        </p:nvGrpSpPr>
        <p:grpSpPr>
          <a:xfrm>
            <a:off x="7435319" y="3381163"/>
            <a:ext cx="86255" cy="956529"/>
            <a:chOff x="2996669" y="2990641"/>
            <a:chExt cx="86255" cy="212725"/>
          </a:xfrm>
        </p:grpSpPr>
        <p:sp>
          <p:nvSpPr>
            <p:cNvPr id="215" name="Line 90">
              <a:extLst>
                <a:ext uri="{FF2B5EF4-FFF2-40B4-BE49-F238E27FC236}">
                  <a16:creationId xmlns="" xmlns:a16="http://schemas.microsoft.com/office/drawing/2014/main" id="{F0DA531E-5E1D-5246-A723-587D8CEF2AC3}"/>
                </a:ext>
              </a:extLst>
            </p:cNvPr>
            <p:cNvSpPr>
              <a:spLocks noChangeShapeType="1"/>
            </p:cNvSpPr>
            <p:nvPr/>
          </p:nvSpPr>
          <p:spPr bwMode="auto">
            <a:xfrm flipH="1">
              <a:off x="2996669" y="2990641"/>
              <a:ext cx="8625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16" name="Line 90">
              <a:extLst>
                <a:ext uri="{FF2B5EF4-FFF2-40B4-BE49-F238E27FC236}">
                  <a16:creationId xmlns="" xmlns:a16="http://schemas.microsoft.com/office/drawing/2014/main" id="{B1E9443F-B295-854B-9883-985D1AB8C22F}"/>
                </a:ext>
              </a:extLst>
            </p:cNvPr>
            <p:cNvSpPr>
              <a:spLocks noChangeShapeType="1"/>
            </p:cNvSpPr>
            <p:nvPr/>
          </p:nvSpPr>
          <p:spPr bwMode="auto">
            <a:xfrm flipH="1">
              <a:off x="2996669" y="3203366"/>
              <a:ext cx="8625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17" name="Line 90">
              <a:extLst>
                <a:ext uri="{FF2B5EF4-FFF2-40B4-BE49-F238E27FC236}">
                  <a16:creationId xmlns="" xmlns:a16="http://schemas.microsoft.com/office/drawing/2014/main" id="{0AF0B3FD-0968-AF48-B949-BCBADD172E7F}"/>
                </a:ext>
              </a:extLst>
            </p:cNvPr>
            <p:cNvSpPr>
              <a:spLocks noChangeShapeType="1"/>
            </p:cNvSpPr>
            <p:nvPr/>
          </p:nvSpPr>
          <p:spPr bwMode="auto">
            <a:xfrm rot="16200000" flipH="1">
              <a:off x="2933992" y="3096711"/>
              <a:ext cx="211613"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sp>
        <p:nvSpPr>
          <p:cNvPr id="218" name="Oval 217">
            <a:extLst>
              <a:ext uri="{FF2B5EF4-FFF2-40B4-BE49-F238E27FC236}">
                <a16:creationId xmlns="" xmlns:a16="http://schemas.microsoft.com/office/drawing/2014/main" id="{9940D21D-0CCE-BD4D-9FD0-A011B56B5F3E}"/>
              </a:ext>
            </a:extLst>
          </p:cNvPr>
          <p:cNvSpPr/>
          <p:nvPr/>
        </p:nvSpPr>
        <p:spPr>
          <a:xfrm>
            <a:off x="7443479" y="3838490"/>
            <a:ext cx="69935" cy="69935"/>
          </a:xfrm>
          <a:prstGeom prst="ellipse">
            <a:avLst/>
          </a:prstGeom>
          <a:solidFill>
            <a:schemeClr val="accent1"/>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219" name="Group 218">
            <a:extLst>
              <a:ext uri="{FF2B5EF4-FFF2-40B4-BE49-F238E27FC236}">
                <a16:creationId xmlns="" xmlns:a16="http://schemas.microsoft.com/office/drawing/2014/main" id="{27F1C982-5B72-0A48-988D-8F10A5D59572}"/>
              </a:ext>
            </a:extLst>
          </p:cNvPr>
          <p:cNvGrpSpPr/>
          <p:nvPr/>
        </p:nvGrpSpPr>
        <p:grpSpPr>
          <a:xfrm>
            <a:off x="7155919" y="3600243"/>
            <a:ext cx="86255" cy="822144"/>
            <a:chOff x="2996669" y="2990641"/>
            <a:chExt cx="86255" cy="212725"/>
          </a:xfrm>
        </p:grpSpPr>
        <p:sp>
          <p:nvSpPr>
            <p:cNvPr id="220" name="Line 90">
              <a:extLst>
                <a:ext uri="{FF2B5EF4-FFF2-40B4-BE49-F238E27FC236}">
                  <a16:creationId xmlns="" xmlns:a16="http://schemas.microsoft.com/office/drawing/2014/main" id="{151A45FB-CBDA-1D4C-99F1-591F015A7196}"/>
                </a:ext>
              </a:extLst>
            </p:cNvPr>
            <p:cNvSpPr>
              <a:spLocks noChangeShapeType="1"/>
            </p:cNvSpPr>
            <p:nvPr/>
          </p:nvSpPr>
          <p:spPr bwMode="auto">
            <a:xfrm flipH="1">
              <a:off x="2996669" y="2990641"/>
              <a:ext cx="8625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21" name="Line 90">
              <a:extLst>
                <a:ext uri="{FF2B5EF4-FFF2-40B4-BE49-F238E27FC236}">
                  <a16:creationId xmlns="" xmlns:a16="http://schemas.microsoft.com/office/drawing/2014/main" id="{E1071A45-B3F5-3C46-8930-FAF16EB0D1A6}"/>
                </a:ext>
              </a:extLst>
            </p:cNvPr>
            <p:cNvSpPr>
              <a:spLocks noChangeShapeType="1"/>
            </p:cNvSpPr>
            <p:nvPr/>
          </p:nvSpPr>
          <p:spPr bwMode="auto">
            <a:xfrm flipH="1">
              <a:off x="2996669" y="3203366"/>
              <a:ext cx="8625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22" name="Line 90">
              <a:extLst>
                <a:ext uri="{FF2B5EF4-FFF2-40B4-BE49-F238E27FC236}">
                  <a16:creationId xmlns="" xmlns:a16="http://schemas.microsoft.com/office/drawing/2014/main" id="{2CC56B16-376A-3844-8513-2122FCD3A449}"/>
                </a:ext>
              </a:extLst>
            </p:cNvPr>
            <p:cNvSpPr>
              <a:spLocks noChangeShapeType="1"/>
            </p:cNvSpPr>
            <p:nvPr/>
          </p:nvSpPr>
          <p:spPr bwMode="auto">
            <a:xfrm rot="16200000" flipH="1">
              <a:off x="2933991" y="3096839"/>
              <a:ext cx="211613"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sp>
        <p:nvSpPr>
          <p:cNvPr id="223" name="Oval 222">
            <a:extLst>
              <a:ext uri="{FF2B5EF4-FFF2-40B4-BE49-F238E27FC236}">
                <a16:creationId xmlns="" xmlns:a16="http://schemas.microsoft.com/office/drawing/2014/main" id="{36781272-B663-974E-A35B-F4B1C892018E}"/>
              </a:ext>
            </a:extLst>
          </p:cNvPr>
          <p:cNvSpPr/>
          <p:nvPr/>
        </p:nvSpPr>
        <p:spPr>
          <a:xfrm>
            <a:off x="7164079" y="3981365"/>
            <a:ext cx="69935" cy="69935"/>
          </a:xfrm>
          <a:prstGeom prst="ellipse">
            <a:avLst/>
          </a:prstGeom>
          <a:solidFill>
            <a:schemeClr val="accent1"/>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224" name="Group 223">
            <a:extLst>
              <a:ext uri="{FF2B5EF4-FFF2-40B4-BE49-F238E27FC236}">
                <a16:creationId xmlns="" xmlns:a16="http://schemas.microsoft.com/office/drawing/2014/main" id="{55750CE6-0AF5-AB47-903B-8350AED154C1}"/>
              </a:ext>
            </a:extLst>
          </p:cNvPr>
          <p:cNvGrpSpPr/>
          <p:nvPr/>
        </p:nvGrpSpPr>
        <p:grpSpPr>
          <a:xfrm>
            <a:off x="2098144" y="3346240"/>
            <a:ext cx="86255" cy="266910"/>
            <a:chOff x="2996669" y="2990641"/>
            <a:chExt cx="86255" cy="216112"/>
          </a:xfrm>
        </p:grpSpPr>
        <p:sp>
          <p:nvSpPr>
            <p:cNvPr id="225" name="Line 90">
              <a:extLst>
                <a:ext uri="{FF2B5EF4-FFF2-40B4-BE49-F238E27FC236}">
                  <a16:creationId xmlns="" xmlns:a16="http://schemas.microsoft.com/office/drawing/2014/main" id="{8A9461F1-7406-9647-9E03-50767E484839}"/>
                </a:ext>
              </a:extLst>
            </p:cNvPr>
            <p:cNvSpPr>
              <a:spLocks noChangeShapeType="1"/>
            </p:cNvSpPr>
            <p:nvPr/>
          </p:nvSpPr>
          <p:spPr bwMode="auto">
            <a:xfrm flipH="1">
              <a:off x="2996669" y="2990641"/>
              <a:ext cx="86255"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26" name="Line 90">
              <a:extLst>
                <a:ext uri="{FF2B5EF4-FFF2-40B4-BE49-F238E27FC236}">
                  <a16:creationId xmlns="" xmlns:a16="http://schemas.microsoft.com/office/drawing/2014/main" id="{69F852DB-D6D1-4645-945C-557C92B4CAB3}"/>
                </a:ext>
              </a:extLst>
            </p:cNvPr>
            <p:cNvSpPr>
              <a:spLocks noChangeShapeType="1"/>
            </p:cNvSpPr>
            <p:nvPr/>
          </p:nvSpPr>
          <p:spPr bwMode="auto">
            <a:xfrm flipH="1">
              <a:off x="2996669" y="3203366"/>
              <a:ext cx="86255"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27" name="Line 90">
              <a:extLst>
                <a:ext uri="{FF2B5EF4-FFF2-40B4-BE49-F238E27FC236}">
                  <a16:creationId xmlns="" xmlns:a16="http://schemas.microsoft.com/office/drawing/2014/main" id="{7DD61816-EEA4-9D4C-8426-8EECF86CB5FD}"/>
                </a:ext>
              </a:extLst>
            </p:cNvPr>
            <p:cNvSpPr>
              <a:spLocks noChangeShapeType="1"/>
            </p:cNvSpPr>
            <p:nvPr/>
          </p:nvSpPr>
          <p:spPr bwMode="auto">
            <a:xfrm rot="16200000" flipH="1">
              <a:off x="2933991" y="3100947"/>
              <a:ext cx="211613"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sp>
        <p:nvSpPr>
          <p:cNvPr id="118" name="Triangle 117">
            <a:extLst>
              <a:ext uri="{FF2B5EF4-FFF2-40B4-BE49-F238E27FC236}">
                <a16:creationId xmlns="" xmlns:a16="http://schemas.microsoft.com/office/drawing/2014/main" id="{E0CFB0E5-BB56-0442-B1E6-D9EC467AC60C}"/>
              </a:ext>
            </a:extLst>
          </p:cNvPr>
          <p:cNvSpPr/>
          <p:nvPr/>
        </p:nvSpPr>
        <p:spPr>
          <a:xfrm>
            <a:off x="2103009" y="3436718"/>
            <a:ext cx="76525" cy="72726"/>
          </a:xfrm>
          <a:prstGeom prst="triangle">
            <a:avLst/>
          </a:prstGeom>
          <a:solidFill>
            <a:schemeClr val="tx2"/>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233" name="Group 232">
            <a:extLst>
              <a:ext uri="{FF2B5EF4-FFF2-40B4-BE49-F238E27FC236}">
                <a16:creationId xmlns="" xmlns:a16="http://schemas.microsoft.com/office/drawing/2014/main" id="{B6B3A213-87B1-F848-B33A-A31FE76F1019}"/>
              </a:ext>
            </a:extLst>
          </p:cNvPr>
          <p:cNvGrpSpPr/>
          <p:nvPr/>
        </p:nvGrpSpPr>
        <p:grpSpPr>
          <a:xfrm>
            <a:off x="2377544" y="3324015"/>
            <a:ext cx="86255" cy="305010"/>
            <a:chOff x="2996669" y="2990641"/>
            <a:chExt cx="86255" cy="216112"/>
          </a:xfrm>
        </p:grpSpPr>
        <p:sp>
          <p:nvSpPr>
            <p:cNvPr id="234" name="Line 90">
              <a:extLst>
                <a:ext uri="{FF2B5EF4-FFF2-40B4-BE49-F238E27FC236}">
                  <a16:creationId xmlns="" xmlns:a16="http://schemas.microsoft.com/office/drawing/2014/main" id="{B1430013-5414-074A-87C6-ECB1EA98FA68}"/>
                </a:ext>
              </a:extLst>
            </p:cNvPr>
            <p:cNvSpPr>
              <a:spLocks noChangeShapeType="1"/>
            </p:cNvSpPr>
            <p:nvPr/>
          </p:nvSpPr>
          <p:spPr bwMode="auto">
            <a:xfrm flipH="1">
              <a:off x="2996669" y="2990641"/>
              <a:ext cx="86255"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35" name="Line 90">
              <a:extLst>
                <a:ext uri="{FF2B5EF4-FFF2-40B4-BE49-F238E27FC236}">
                  <a16:creationId xmlns="" xmlns:a16="http://schemas.microsoft.com/office/drawing/2014/main" id="{A7C3C315-D5C7-6E4B-A7A1-FCA15AD23D4D}"/>
                </a:ext>
              </a:extLst>
            </p:cNvPr>
            <p:cNvSpPr>
              <a:spLocks noChangeShapeType="1"/>
            </p:cNvSpPr>
            <p:nvPr/>
          </p:nvSpPr>
          <p:spPr bwMode="auto">
            <a:xfrm flipH="1">
              <a:off x="2996669" y="3203366"/>
              <a:ext cx="86255"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36" name="Line 90">
              <a:extLst>
                <a:ext uri="{FF2B5EF4-FFF2-40B4-BE49-F238E27FC236}">
                  <a16:creationId xmlns="" xmlns:a16="http://schemas.microsoft.com/office/drawing/2014/main" id="{1D5D86DF-88D2-B34A-A8A1-4AB4A865C77A}"/>
                </a:ext>
              </a:extLst>
            </p:cNvPr>
            <p:cNvSpPr>
              <a:spLocks noChangeShapeType="1"/>
            </p:cNvSpPr>
            <p:nvPr/>
          </p:nvSpPr>
          <p:spPr bwMode="auto">
            <a:xfrm rot="16200000" flipH="1">
              <a:off x="2933991" y="3100947"/>
              <a:ext cx="211613"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sp>
        <p:nvSpPr>
          <p:cNvPr id="237" name="Triangle 236">
            <a:extLst>
              <a:ext uri="{FF2B5EF4-FFF2-40B4-BE49-F238E27FC236}">
                <a16:creationId xmlns="" xmlns:a16="http://schemas.microsoft.com/office/drawing/2014/main" id="{7E2F6E63-8582-E744-994E-69B4B2CFFDB8}"/>
              </a:ext>
            </a:extLst>
          </p:cNvPr>
          <p:cNvSpPr/>
          <p:nvPr/>
        </p:nvSpPr>
        <p:spPr>
          <a:xfrm>
            <a:off x="2382409" y="3436718"/>
            <a:ext cx="76525" cy="72726"/>
          </a:xfrm>
          <a:prstGeom prst="triangle">
            <a:avLst/>
          </a:prstGeom>
          <a:solidFill>
            <a:schemeClr val="tx2"/>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238" name="Group 237">
            <a:extLst>
              <a:ext uri="{FF2B5EF4-FFF2-40B4-BE49-F238E27FC236}">
                <a16:creationId xmlns="" xmlns:a16="http://schemas.microsoft.com/office/drawing/2014/main" id="{09638E4F-91E5-1A40-9BDB-AF4586FB2637}"/>
              </a:ext>
            </a:extLst>
          </p:cNvPr>
          <p:cNvGrpSpPr/>
          <p:nvPr/>
        </p:nvGrpSpPr>
        <p:grpSpPr>
          <a:xfrm>
            <a:off x="2653769" y="3441490"/>
            <a:ext cx="86255" cy="324060"/>
            <a:chOff x="2996669" y="2990641"/>
            <a:chExt cx="86255" cy="216112"/>
          </a:xfrm>
        </p:grpSpPr>
        <p:sp>
          <p:nvSpPr>
            <p:cNvPr id="239" name="Line 90">
              <a:extLst>
                <a:ext uri="{FF2B5EF4-FFF2-40B4-BE49-F238E27FC236}">
                  <a16:creationId xmlns="" xmlns:a16="http://schemas.microsoft.com/office/drawing/2014/main" id="{7339D5C7-80C5-9045-9F9C-761B6920EE1B}"/>
                </a:ext>
              </a:extLst>
            </p:cNvPr>
            <p:cNvSpPr>
              <a:spLocks noChangeShapeType="1"/>
            </p:cNvSpPr>
            <p:nvPr/>
          </p:nvSpPr>
          <p:spPr bwMode="auto">
            <a:xfrm flipH="1">
              <a:off x="2996669" y="2990641"/>
              <a:ext cx="86255"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40" name="Line 90">
              <a:extLst>
                <a:ext uri="{FF2B5EF4-FFF2-40B4-BE49-F238E27FC236}">
                  <a16:creationId xmlns="" xmlns:a16="http://schemas.microsoft.com/office/drawing/2014/main" id="{17C2DD25-2A60-134C-AF58-B6B954A8C913}"/>
                </a:ext>
              </a:extLst>
            </p:cNvPr>
            <p:cNvSpPr>
              <a:spLocks noChangeShapeType="1"/>
            </p:cNvSpPr>
            <p:nvPr/>
          </p:nvSpPr>
          <p:spPr bwMode="auto">
            <a:xfrm flipH="1">
              <a:off x="2996669" y="3203366"/>
              <a:ext cx="86255"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41" name="Line 90">
              <a:extLst>
                <a:ext uri="{FF2B5EF4-FFF2-40B4-BE49-F238E27FC236}">
                  <a16:creationId xmlns="" xmlns:a16="http://schemas.microsoft.com/office/drawing/2014/main" id="{66225F41-E51A-1D44-A0E1-1BDFC76EDF66}"/>
                </a:ext>
              </a:extLst>
            </p:cNvPr>
            <p:cNvSpPr>
              <a:spLocks noChangeShapeType="1"/>
            </p:cNvSpPr>
            <p:nvPr/>
          </p:nvSpPr>
          <p:spPr bwMode="auto">
            <a:xfrm rot="16200000" flipH="1">
              <a:off x="2933991" y="3100947"/>
              <a:ext cx="211613"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sp>
        <p:nvSpPr>
          <p:cNvPr id="242" name="Triangle 241">
            <a:extLst>
              <a:ext uri="{FF2B5EF4-FFF2-40B4-BE49-F238E27FC236}">
                <a16:creationId xmlns="" xmlns:a16="http://schemas.microsoft.com/office/drawing/2014/main" id="{EEB521FC-B768-9548-BCD2-65A1AD13F131}"/>
              </a:ext>
            </a:extLst>
          </p:cNvPr>
          <p:cNvSpPr/>
          <p:nvPr/>
        </p:nvSpPr>
        <p:spPr>
          <a:xfrm>
            <a:off x="2658634" y="3551018"/>
            <a:ext cx="76525" cy="72726"/>
          </a:xfrm>
          <a:prstGeom prst="triangle">
            <a:avLst/>
          </a:prstGeom>
          <a:solidFill>
            <a:schemeClr val="tx2"/>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243" name="Group 242">
            <a:extLst>
              <a:ext uri="{FF2B5EF4-FFF2-40B4-BE49-F238E27FC236}">
                <a16:creationId xmlns="" xmlns:a16="http://schemas.microsoft.com/office/drawing/2014/main" id="{3653FACF-00B8-B747-AB69-64CF67B71D97}"/>
              </a:ext>
            </a:extLst>
          </p:cNvPr>
          <p:cNvGrpSpPr/>
          <p:nvPr/>
        </p:nvGrpSpPr>
        <p:grpSpPr>
          <a:xfrm>
            <a:off x="2929994" y="3428790"/>
            <a:ext cx="86255" cy="336760"/>
            <a:chOff x="2996669" y="2990641"/>
            <a:chExt cx="86255" cy="216112"/>
          </a:xfrm>
        </p:grpSpPr>
        <p:sp>
          <p:nvSpPr>
            <p:cNvPr id="244" name="Line 90">
              <a:extLst>
                <a:ext uri="{FF2B5EF4-FFF2-40B4-BE49-F238E27FC236}">
                  <a16:creationId xmlns="" xmlns:a16="http://schemas.microsoft.com/office/drawing/2014/main" id="{41235978-3660-8647-92F7-0E6BD37E6DDB}"/>
                </a:ext>
              </a:extLst>
            </p:cNvPr>
            <p:cNvSpPr>
              <a:spLocks noChangeShapeType="1"/>
            </p:cNvSpPr>
            <p:nvPr/>
          </p:nvSpPr>
          <p:spPr bwMode="auto">
            <a:xfrm flipH="1">
              <a:off x="2996669" y="2990641"/>
              <a:ext cx="86255"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45" name="Line 90">
              <a:extLst>
                <a:ext uri="{FF2B5EF4-FFF2-40B4-BE49-F238E27FC236}">
                  <a16:creationId xmlns="" xmlns:a16="http://schemas.microsoft.com/office/drawing/2014/main" id="{A9D96933-24B9-6148-B31B-0FA52A404A8B}"/>
                </a:ext>
              </a:extLst>
            </p:cNvPr>
            <p:cNvSpPr>
              <a:spLocks noChangeShapeType="1"/>
            </p:cNvSpPr>
            <p:nvPr/>
          </p:nvSpPr>
          <p:spPr bwMode="auto">
            <a:xfrm flipH="1">
              <a:off x="2996669" y="3203366"/>
              <a:ext cx="86255"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46" name="Line 90">
              <a:extLst>
                <a:ext uri="{FF2B5EF4-FFF2-40B4-BE49-F238E27FC236}">
                  <a16:creationId xmlns="" xmlns:a16="http://schemas.microsoft.com/office/drawing/2014/main" id="{44CAA7A2-07A0-5D4C-88FC-7BB6F6D57D44}"/>
                </a:ext>
              </a:extLst>
            </p:cNvPr>
            <p:cNvSpPr>
              <a:spLocks noChangeShapeType="1"/>
            </p:cNvSpPr>
            <p:nvPr/>
          </p:nvSpPr>
          <p:spPr bwMode="auto">
            <a:xfrm rot="16200000" flipH="1">
              <a:off x="2933991" y="3100947"/>
              <a:ext cx="211613"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sp>
        <p:nvSpPr>
          <p:cNvPr id="247" name="Triangle 246">
            <a:extLst>
              <a:ext uri="{FF2B5EF4-FFF2-40B4-BE49-F238E27FC236}">
                <a16:creationId xmlns="" xmlns:a16="http://schemas.microsoft.com/office/drawing/2014/main" id="{F0B54B5A-147D-5547-AC89-A195C7857DB5}"/>
              </a:ext>
            </a:extLst>
          </p:cNvPr>
          <p:cNvSpPr/>
          <p:nvPr/>
        </p:nvSpPr>
        <p:spPr>
          <a:xfrm>
            <a:off x="2934859" y="3557368"/>
            <a:ext cx="76525" cy="72726"/>
          </a:xfrm>
          <a:prstGeom prst="triangle">
            <a:avLst/>
          </a:prstGeom>
          <a:solidFill>
            <a:schemeClr val="tx2"/>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248" name="Group 247">
            <a:extLst>
              <a:ext uri="{FF2B5EF4-FFF2-40B4-BE49-F238E27FC236}">
                <a16:creationId xmlns="" xmlns:a16="http://schemas.microsoft.com/office/drawing/2014/main" id="{156F9159-7CD2-004B-91B0-7423FA41E58D}"/>
              </a:ext>
            </a:extLst>
          </p:cNvPr>
          <p:cNvGrpSpPr/>
          <p:nvPr/>
        </p:nvGrpSpPr>
        <p:grpSpPr>
          <a:xfrm>
            <a:off x="3209394" y="3504990"/>
            <a:ext cx="86255" cy="381210"/>
            <a:chOff x="2996669" y="2990641"/>
            <a:chExt cx="86255" cy="216112"/>
          </a:xfrm>
        </p:grpSpPr>
        <p:sp>
          <p:nvSpPr>
            <p:cNvPr id="249" name="Line 90">
              <a:extLst>
                <a:ext uri="{FF2B5EF4-FFF2-40B4-BE49-F238E27FC236}">
                  <a16:creationId xmlns="" xmlns:a16="http://schemas.microsoft.com/office/drawing/2014/main" id="{CA65420C-1DAF-7344-B3C6-E84A17E98A65}"/>
                </a:ext>
              </a:extLst>
            </p:cNvPr>
            <p:cNvSpPr>
              <a:spLocks noChangeShapeType="1"/>
            </p:cNvSpPr>
            <p:nvPr/>
          </p:nvSpPr>
          <p:spPr bwMode="auto">
            <a:xfrm flipH="1">
              <a:off x="2996669" y="2990641"/>
              <a:ext cx="86255"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50" name="Line 90">
              <a:extLst>
                <a:ext uri="{FF2B5EF4-FFF2-40B4-BE49-F238E27FC236}">
                  <a16:creationId xmlns="" xmlns:a16="http://schemas.microsoft.com/office/drawing/2014/main" id="{DFDBBCF9-DD6C-2D43-8799-0F424599196C}"/>
                </a:ext>
              </a:extLst>
            </p:cNvPr>
            <p:cNvSpPr>
              <a:spLocks noChangeShapeType="1"/>
            </p:cNvSpPr>
            <p:nvPr/>
          </p:nvSpPr>
          <p:spPr bwMode="auto">
            <a:xfrm flipH="1">
              <a:off x="2996669" y="3203366"/>
              <a:ext cx="86255"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51" name="Line 90">
              <a:extLst>
                <a:ext uri="{FF2B5EF4-FFF2-40B4-BE49-F238E27FC236}">
                  <a16:creationId xmlns="" xmlns:a16="http://schemas.microsoft.com/office/drawing/2014/main" id="{72663A17-0B47-E246-899A-1555CADEE863}"/>
                </a:ext>
              </a:extLst>
            </p:cNvPr>
            <p:cNvSpPr>
              <a:spLocks noChangeShapeType="1"/>
            </p:cNvSpPr>
            <p:nvPr/>
          </p:nvSpPr>
          <p:spPr bwMode="auto">
            <a:xfrm rot="16200000" flipH="1">
              <a:off x="2933991" y="3100947"/>
              <a:ext cx="211613"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sp>
        <p:nvSpPr>
          <p:cNvPr id="252" name="Triangle 251">
            <a:extLst>
              <a:ext uri="{FF2B5EF4-FFF2-40B4-BE49-F238E27FC236}">
                <a16:creationId xmlns="" xmlns:a16="http://schemas.microsoft.com/office/drawing/2014/main" id="{ED081227-8283-F440-BE5B-B4B9F349B882}"/>
              </a:ext>
            </a:extLst>
          </p:cNvPr>
          <p:cNvSpPr/>
          <p:nvPr/>
        </p:nvSpPr>
        <p:spPr>
          <a:xfrm>
            <a:off x="3214259" y="3646268"/>
            <a:ext cx="76525" cy="72726"/>
          </a:xfrm>
          <a:prstGeom prst="triangle">
            <a:avLst/>
          </a:prstGeom>
          <a:solidFill>
            <a:schemeClr val="tx2"/>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253" name="Group 252">
            <a:extLst>
              <a:ext uri="{FF2B5EF4-FFF2-40B4-BE49-F238E27FC236}">
                <a16:creationId xmlns="" xmlns:a16="http://schemas.microsoft.com/office/drawing/2014/main" id="{7C9FDFCB-99BD-9D47-ACDE-CE6E6135298E}"/>
              </a:ext>
            </a:extLst>
          </p:cNvPr>
          <p:cNvGrpSpPr/>
          <p:nvPr/>
        </p:nvGrpSpPr>
        <p:grpSpPr>
          <a:xfrm>
            <a:off x="3485619" y="3527215"/>
            <a:ext cx="86255" cy="349460"/>
            <a:chOff x="2996669" y="2990641"/>
            <a:chExt cx="86255" cy="216112"/>
          </a:xfrm>
        </p:grpSpPr>
        <p:sp>
          <p:nvSpPr>
            <p:cNvPr id="254" name="Line 90">
              <a:extLst>
                <a:ext uri="{FF2B5EF4-FFF2-40B4-BE49-F238E27FC236}">
                  <a16:creationId xmlns="" xmlns:a16="http://schemas.microsoft.com/office/drawing/2014/main" id="{4B931F6C-A974-4944-9D26-BDF5543C19B9}"/>
                </a:ext>
              </a:extLst>
            </p:cNvPr>
            <p:cNvSpPr>
              <a:spLocks noChangeShapeType="1"/>
            </p:cNvSpPr>
            <p:nvPr/>
          </p:nvSpPr>
          <p:spPr bwMode="auto">
            <a:xfrm flipH="1">
              <a:off x="2996669" y="2990641"/>
              <a:ext cx="86255"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55" name="Line 90">
              <a:extLst>
                <a:ext uri="{FF2B5EF4-FFF2-40B4-BE49-F238E27FC236}">
                  <a16:creationId xmlns="" xmlns:a16="http://schemas.microsoft.com/office/drawing/2014/main" id="{9EF1C6A1-A626-994D-AE45-75062DFE9C49}"/>
                </a:ext>
              </a:extLst>
            </p:cNvPr>
            <p:cNvSpPr>
              <a:spLocks noChangeShapeType="1"/>
            </p:cNvSpPr>
            <p:nvPr/>
          </p:nvSpPr>
          <p:spPr bwMode="auto">
            <a:xfrm flipH="1">
              <a:off x="2996669" y="3203366"/>
              <a:ext cx="86255"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56" name="Line 90">
              <a:extLst>
                <a:ext uri="{FF2B5EF4-FFF2-40B4-BE49-F238E27FC236}">
                  <a16:creationId xmlns="" xmlns:a16="http://schemas.microsoft.com/office/drawing/2014/main" id="{F2B65FDB-26FF-1E4A-BD95-E6E2AABDF87A}"/>
                </a:ext>
              </a:extLst>
            </p:cNvPr>
            <p:cNvSpPr>
              <a:spLocks noChangeShapeType="1"/>
            </p:cNvSpPr>
            <p:nvPr/>
          </p:nvSpPr>
          <p:spPr bwMode="auto">
            <a:xfrm rot="16200000" flipH="1">
              <a:off x="2933991" y="3100947"/>
              <a:ext cx="211613"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sp>
        <p:nvSpPr>
          <p:cNvPr id="257" name="Triangle 256">
            <a:extLst>
              <a:ext uri="{FF2B5EF4-FFF2-40B4-BE49-F238E27FC236}">
                <a16:creationId xmlns="" xmlns:a16="http://schemas.microsoft.com/office/drawing/2014/main" id="{87B1C38B-1BDD-3C43-9DF0-D5F4F0F3D5A3}"/>
              </a:ext>
            </a:extLst>
          </p:cNvPr>
          <p:cNvSpPr/>
          <p:nvPr/>
        </p:nvSpPr>
        <p:spPr>
          <a:xfrm>
            <a:off x="3490484" y="3662143"/>
            <a:ext cx="76525" cy="72726"/>
          </a:xfrm>
          <a:prstGeom prst="triangle">
            <a:avLst/>
          </a:prstGeom>
          <a:solidFill>
            <a:schemeClr val="tx2"/>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258" name="Group 257">
            <a:extLst>
              <a:ext uri="{FF2B5EF4-FFF2-40B4-BE49-F238E27FC236}">
                <a16:creationId xmlns="" xmlns:a16="http://schemas.microsoft.com/office/drawing/2014/main" id="{56A22326-D10B-6E4C-878B-27F7D9FC85AA}"/>
              </a:ext>
            </a:extLst>
          </p:cNvPr>
          <p:cNvGrpSpPr/>
          <p:nvPr/>
        </p:nvGrpSpPr>
        <p:grpSpPr>
          <a:xfrm>
            <a:off x="3761844" y="3472115"/>
            <a:ext cx="86255" cy="398238"/>
            <a:chOff x="2996669" y="2990038"/>
            <a:chExt cx="86255" cy="213328"/>
          </a:xfrm>
        </p:grpSpPr>
        <p:sp>
          <p:nvSpPr>
            <p:cNvPr id="259" name="Line 90">
              <a:extLst>
                <a:ext uri="{FF2B5EF4-FFF2-40B4-BE49-F238E27FC236}">
                  <a16:creationId xmlns="" xmlns:a16="http://schemas.microsoft.com/office/drawing/2014/main" id="{8991EC15-8ED2-B444-942A-D8E1E19B049E}"/>
                </a:ext>
              </a:extLst>
            </p:cNvPr>
            <p:cNvSpPr>
              <a:spLocks noChangeShapeType="1"/>
            </p:cNvSpPr>
            <p:nvPr/>
          </p:nvSpPr>
          <p:spPr bwMode="auto">
            <a:xfrm flipH="1">
              <a:off x="2996669" y="2990641"/>
              <a:ext cx="86255"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60" name="Line 90">
              <a:extLst>
                <a:ext uri="{FF2B5EF4-FFF2-40B4-BE49-F238E27FC236}">
                  <a16:creationId xmlns="" xmlns:a16="http://schemas.microsoft.com/office/drawing/2014/main" id="{56E917B1-65EA-744F-A3BC-E337FB096666}"/>
                </a:ext>
              </a:extLst>
            </p:cNvPr>
            <p:cNvSpPr>
              <a:spLocks noChangeShapeType="1"/>
            </p:cNvSpPr>
            <p:nvPr/>
          </p:nvSpPr>
          <p:spPr bwMode="auto">
            <a:xfrm flipH="1">
              <a:off x="2996669" y="3203366"/>
              <a:ext cx="86255"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61" name="Line 90">
              <a:extLst>
                <a:ext uri="{FF2B5EF4-FFF2-40B4-BE49-F238E27FC236}">
                  <a16:creationId xmlns="" xmlns:a16="http://schemas.microsoft.com/office/drawing/2014/main" id="{841AD093-9070-2848-82EB-0BE47B5E32F9}"/>
                </a:ext>
              </a:extLst>
            </p:cNvPr>
            <p:cNvSpPr>
              <a:spLocks noChangeShapeType="1"/>
            </p:cNvSpPr>
            <p:nvPr/>
          </p:nvSpPr>
          <p:spPr bwMode="auto">
            <a:xfrm rot="16200000" flipH="1">
              <a:off x="2933991" y="3095845"/>
              <a:ext cx="211613"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sp>
        <p:nvSpPr>
          <p:cNvPr id="262" name="Triangle 261">
            <a:extLst>
              <a:ext uri="{FF2B5EF4-FFF2-40B4-BE49-F238E27FC236}">
                <a16:creationId xmlns="" xmlns:a16="http://schemas.microsoft.com/office/drawing/2014/main" id="{3CB710E1-64E6-524A-A09F-8EF3AF05C2B3}"/>
              </a:ext>
            </a:extLst>
          </p:cNvPr>
          <p:cNvSpPr/>
          <p:nvPr/>
        </p:nvSpPr>
        <p:spPr>
          <a:xfrm>
            <a:off x="3766709" y="3627218"/>
            <a:ext cx="76525" cy="72726"/>
          </a:xfrm>
          <a:prstGeom prst="triangle">
            <a:avLst/>
          </a:prstGeom>
          <a:solidFill>
            <a:schemeClr val="tx2"/>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263" name="Group 262">
            <a:extLst>
              <a:ext uri="{FF2B5EF4-FFF2-40B4-BE49-F238E27FC236}">
                <a16:creationId xmlns="" xmlns:a16="http://schemas.microsoft.com/office/drawing/2014/main" id="{BFF9625F-3075-4B48-97A1-9A7969518C9E}"/>
              </a:ext>
            </a:extLst>
          </p:cNvPr>
          <p:cNvGrpSpPr/>
          <p:nvPr/>
        </p:nvGrpSpPr>
        <p:grpSpPr>
          <a:xfrm>
            <a:off x="7651218" y="3679609"/>
            <a:ext cx="86400" cy="1295616"/>
            <a:chOff x="2996669" y="2990641"/>
            <a:chExt cx="86255" cy="212725"/>
          </a:xfrm>
        </p:grpSpPr>
        <p:sp>
          <p:nvSpPr>
            <p:cNvPr id="264" name="Line 90">
              <a:extLst>
                <a:ext uri="{FF2B5EF4-FFF2-40B4-BE49-F238E27FC236}">
                  <a16:creationId xmlns="" xmlns:a16="http://schemas.microsoft.com/office/drawing/2014/main" id="{F4E917AA-0A73-824B-B3F4-A43E3A7BA0F7}"/>
                </a:ext>
              </a:extLst>
            </p:cNvPr>
            <p:cNvSpPr>
              <a:spLocks noChangeShapeType="1"/>
            </p:cNvSpPr>
            <p:nvPr/>
          </p:nvSpPr>
          <p:spPr bwMode="auto">
            <a:xfrm flipH="1">
              <a:off x="2996669" y="2990641"/>
              <a:ext cx="86255"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65" name="Line 90">
              <a:extLst>
                <a:ext uri="{FF2B5EF4-FFF2-40B4-BE49-F238E27FC236}">
                  <a16:creationId xmlns="" xmlns:a16="http://schemas.microsoft.com/office/drawing/2014/main" id="{37408430-E678-1C49-B03B-2EC6F729C9B7}"/>
                </a:ext>
              </a:extLst>
            </p:cNvPr>
            <p:cNvSpPr>
              <a:spLocks noChangeShapeType="1"/>
            </p:cNvSpPr>
            <p:nvPr/>
          </p:nvSpPr>
          <p:spPr bwMode="auto">
            <a:xfrm flipH="1">
              <a:off x="2996669" y="3203366"/>
              <a:ext cx="86255"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66" name="Line 90">
              <a:extLst>
                <a:ext uri="{FF2B5EF4-FFF2-40B4-BE49-F238E27FC236}">
                  <a16:creationId xmlns="" xmlns:a16="http://schemas.microsoft.com/office/drawing/2014/main" id="{3CEC00A5-BD3C-BF4D-959D-AADDF0F716F2}"/>
                </a:ext>
              </a:extLst>
            </p:cNvPr>
            <p:cNvSpPr>
              <a:spLocks noChangeShapeType="1"/>
            </p:cNvSpPr>
            <p:nvPr/>
          </p:nvSpPr>
          <p:spPr bwMode="auto">
            <a:xfrm rot="16200000" flipH="1">
              <a:off x="2933991" y="3097042"/>
              <a:ext cx="211613"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sp>
        <p:nvSpPr>
          <p:cNvPr id="267" name="Triangle 266">
            <a:extLst>
              <a:ext uri="{FF2B5EF4-FFF2-40B4-BE49-F238E27FC236}">
                <a16:creationId xmlns="" xmlns:a16="http://schemas.microsoft.com/office/drawing/2014/main" id="{BD2CAB39-678E-FC44-A9C4-57FDDBF13650}"/>
              </a:ext>
            </a:extLst>
          </p:cNvPr>
          <p:cNvSpPr/>
          <p:nvPr/>
        </p:nvSpPr>
        <p:spPr>
          <a:xfrm>
            <a:off x="7656156" y="4293968"/>
            <a:ext cx="76525" cy="72726"/>
          </a:xfrm>
          <a:prstGeom prst="triangle">
            <a:avLst/>
          </a:prstGeom>
          <a:solidFill>
            <a:schemeClr val="tx2"/>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274" name="Group 273">
            <a:extLst>
              <a:ext uri="{FF2B5EF4-FFF2-40B4-BE49-F238E27FC236}">
                <a16:creationId xmlns="" xmlns:a16="http://schemas.microsoft.com/office/drawing/2014/main" id="{AE514670-B86F-6244-A3DE-F57D9288B776}"/>
              </a:ext>
            </a:extLst>
          </p:cNvPr>
          <p:cNvGrpSpPr/>
          <p:nvPr/>
        </p:nvGrpSpPr>
        <p:grpSpPr>
          <a:xfrm>
            <a:off x="7371818" y="3603409"/>
            <a:ext cx="86400" cy="993991"/>
            <a:chOff x="2996669" y="2990641"/>
            <a:chExt cx="86255" cy="212725"/>
          </a:xfrm>
        </p:grpSpPr>
        <p:sp>
          <p:nvSpPr>
            <p:cNvPr id="275" name="Line 90">
              <a:extLst>
                <a:ext uri="{FF2B5EF4-FFF2-40B4-BE49-F238E27FC236}">
                  <a16:creationId xmlns="" xmlns:a16="http://schemas.microsoft.com/office/drawing/2014/main" id="{34A7B04A-0F4D-6A4F-951F-27D0D799BC85}"/>
                </a:ext>
              </a:extLst>
            </p:cNvPr>
            <p:cNvSpPr>
              <a:spLocks noChangeShapeType="1"/>
            </p:cNvSpPr>
            <p:nvPr/>
          </p:nvSpPr>
          <p:spPr bwMode="auto">
            <a:xfrm flipH="1">
              <a:off x="2996669" y="2990641"/>
              <a:ext cx="86255"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76" name="Line 90">
              <a:extLst>
                <a:ext uri="{FF2B5EF4-FFF2-40B4-BE49-F238E27FC236}">
                  <a16:creationId xmlns="" xmlns:a16="http://schemas.microsoft.com/office/drawing/2014/main" id="{01B70D09-A4D9-E144-AC5C-C1689BD104B3}"/>
                </a:ext>
              </a:extLst>
            </p:cNvPr>
            <p:cNvSpPr>
              <a:spLocks noChangeShapeType="1"/>
            </p:cNvSpPr>
            <p:nvPr/>
          </p:nvSpPr>
          <p:spPr bwMode="auto">
            <a:xfrm flipH="1">
              <a:off x="2996669" y="3203366"/>
              <a:ext cx="86255"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77" name="Line 90">
              <a:extLst>
                <a:ext uri="{FF2B5EF4-FFF2-40B4-BE49-F238E27FC236}">
                  <a16:creationId xmlns="" xmlns:a16="http://schemas.microsoft.com/office/drawing/2014/main" id="{7F79EB5E-B157-CF4A-8F30-163141111D38}"/>
                </a:ext>
              </a:extLst>
            </p:cNvPr>
            <p:cNvSpPr>
              <a:spLocks noChangeShapeType="1"/>
            </p:cNvSpPr>
            <p:nvPr/>
          </p:nvSpPr>
          <p:spPr bwMode="auto">
            <a:xfrm rot="16200000" flipH="1">
              <a:off x="2933991" y="3097042"/>
              <a:ext cx="211613"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sp>
        <p:nvSpPr>
          <p:cNvPr id="278" name="Triangle 277">
            <a:extLst>
              <a:ext uri="{FF2B5EF4-FFF2-40B4-BE49-F238E27FC236}">
                <a16:creationId xmlns="" xmlns:a16="http://schemas.microsoft.com/office/drawing/2014/main" id="{98017AA8-A30D-7943-B61B-E1DA3E6C14B8}"/>
              </a:ext>
            </a:extLst>
          </p:cNvPr>
          <p:cNvSpPr/>
          <p:nvPr/>
        </p:nvSpPr>
        <p:spPr>
          <a:xfrm>
            <a:off x="7376756" y="4059018"/>
            <a:ext cx="76525" cy="72726"/>
          </a:xfrm>
          <a:prstGeom prst="triangle">
            <a:avLst/>
          </a:prstGeom>
          <a:solidFill>
            <a:schemeClr val="tx2"/>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279" name="Group 278">
            <a:extLst>
              <a:ext uri="{FF2B5EF4-FFF2-40B4-BE49-F238E27FC236}">
                <a16:creationId xmlns="" xmlns:a16="http://schemas.microsoft.com/office/drawing/2014/main" id="{77C0BB86-7865-EC4F-89EB-F32AB35989F9}"/>
              </a:ext>
            </a:extLst>
          </p:cNvPr>
          <p:cNvGrpSpPr/>
          <p:nvPr/>
        </p:nvGrpSpPr>
        <p:grpSpPr>
          <a:xfrm>
            <a:off x="7089243" y="3679609"/>
            <a:ext cx="86400" cy="816191"/>
            <a:chOff x="2996669" y="2990641"/>
            <a:chExt cx="86255" cy="212725"/>
          </a:xfrm>
        </p:grpSpPr>
        <p:sp>
          <p:nvSpPr>
            <p:cNvPr id="280" name="Line 90">
              <a:extLst>
                <a:ext uri="{FF2B5EF4-FFF2-40B4-BE49-F238E27FC236}">
                  <a16:creationId xmlns="" xmlns:a16="http://schemas.microsoft.com/office/drawing/2014/main" id="{D709FF6A-BCD2-3846-B1D4-56FC1F3224FE}"/>
                </a:ext>
              </a:extLst>
            </p:cNvPr>
            <p:cNvSpPr>
              <a:spLocks noChangeShapeType="1"/>
            </p:cNvSpPr>
            <p:nvPr/>
          </p:nvSpPr>
          <p:spPr bwMode="auto">
            <a:xfrm flipH="1">
              <a:off x="2996669" y="2990641"/>
              <a:ext cx="86255"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81" name="Line 90">
              <a:extLst>
                <a:ext uri="{FF2B5EF4-FFF2-40B4-BE49-F238E27FC236}">
                  <a16:creationId xmlns="" xmlns:a16="http://schemas.microsoft.com/office/drawing/2014/main" id="{15D153F8-2A3A-524D-860E-BA2B157D55BF}"/>
                </a:ext>
              </a:extLst>
            </p:cNvPr>
            <p:cNvSpPr>
              <a:spLocks noChangeShapeType="1"/>
            </p:cNvSpPr>
            <p:nvPr/>
          </p:nvSpPr>
          <p:spPr bwMode="auto">
            <a:xfrm flipH="1">
              <a:off x="2996669" y="3203366"/>
              <a:ext cx="86255"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82" name="Line 90">
              <a:extLst>
                <a:ext uri="{FF2B5EF4-FFF2-40B4-BE49-F238E27FC236}">
                  <a16:creationId xmlns="" xmlns:a16="http://schemas.microsoft.com/office/drawing/2014/main" id="{C2216B97-C09D-EB48-9749-2C4A4D64DAC3}"/>
                </a:ext>
              </a:extLst>
            </p:cNvPr>
            <p:cNvSpPr>
              <a:spLocks noChangeShapeType="1"/>
            </p:cNvSpPr>
            <p:nvPr/>
          </p:nvSpPr>
          <p:spPr bwMode="auto">
            <a:xfrm rot="16200000" flipH="1">
              <a:off x="2933991" y="3097042"/>
              <a:ext cx="211613"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sp>
        <p:nvSpPr>
          <p:cNvPr id="283" name="Triangle 282">
            <a:extLst>
              <a:ext uri="{FF2B5EF4-FFF2-40B4-BE49-F238E27FC236}">
                <a16:creationId xmlns="" xmlns:a16="http://schemas.microsoft.com/office/drawing/2014/main" id="{DC8EC9B1-5189-D34E-BEF8-288197531268}"/>
              </a:ext>
            </a:extLst>
          </p:cNvPr>
          <p:cNvSpPr/>
          <p:nvPr/>
        </p:nvSpPr>
        <p:spPr>
          <a:xfrm>
            <a:off x="7094181" y="4052668"/>
            <a:ext cx="76525" cy="72726"/>
          </a:xfrm>
          <a:prstGeom prst="triangle">
            <a:avLst/>
          </a:prstGeom>
          <a:solidFill>
            <a:schemeClr val="tx2"/>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284" name="Group 283">
            <a:extLst>
              <a:ext uri="{FF2B5EF4-FFF2-40B4-BE49-F238E27FC236}">
                <a16:creationId xmlns="" xmlns:a16="http://schemas.microsoft.com/office/drawing/2014/main" id="{6A8EDD85-83BF-5746-AF57-6E7B8F8CBB16}"/>
              </a:ext>
            </a:extLst>
          </p:cNvPr>
          <p:cNvGrpSpPr/>
          <p:nvPr/>
        </p:nvGrpSpPr>
        <p:grpSpPr>
          <a:xfrm>
            <a:off x="6813018" y="3705009"/>
            <a:ext cx="86400" cy="638391"/>
            <a:chOff x="2996669" y="2990641"/>
            <a:chExt cx="86255" cy="212725"/>
          </a:xfrm>
        </p:grpSpPr>
        <p:sp>
          <p:nvSpPr>
            <p:cNvPr id="285" name="Line 90">
              <a:extLst>
                <a:ext uri="{FF2B5EF4-FFF2-40B4-BE49-F238E27FC236}">
                  <a16:creationId xmlns="" xmlns:a16="http://schemas.microsoft.com/office/drawing/2014/main" id="{89EE155D-A392-434A-9DAD-A6F1CE34B090}"/>
                </a:ext>
              </a:extLst>
            </p:cNvPr>
            <p:cNvSpPr>
              <a:spLocks noChangeShapeType="1"/>
            </p:cNvSpPr>
            <p:nvPr/>
          </p:nvSpPr>
          <p:spPr bwMode="auto">
            <a:xfrm flipH="1">
              <a:off x="2996669" y="2990641"/>
              <a:ext cx="86255"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86" name="Line 90">
              <a:extLst>
                <a:ext uri="{FF2B5EF4-FFF2-40B4-BE49-F238E27FC236}">
                  <a16:creationId xmlns="" xmlns:a16="http://schemas.microsoft.com/office/drawing/2014/main" id="{6CA15A00-4369-3B4E-90C7-26B2BFB3998E}"/>
                </a:ext>
              </a:extLst>
            </p:cNvPr>
            <p:cNvSpPr>
              <a:spLocks noChangeShapeType="1"/>
            </p:cNvSpPr>
            <p:nvPr/>
          </p:nvSpPr>
          <p:spPr bwMode="auto">
            <a:xfrm flipH="1">
              <a:off x="2996669" y="3203366"/>
              <a:ext cx="86255"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87" name="Line 90">
              <a:extLst>
                <a:ext uri="{FF2B5EF4-FFF2-40B4-BE49-F238E27FC236}">
                  <a16:creationId xmlns="" xmlns:a16="http://schemas.microsoft.com/office/drawing/2014/main" id="{9DAF60E5-50BA-FE47-BE85-5A90AD02BA2E}"/>
                </a:ext>
              </a:extLst>
            </p:cNvPr>
            <p:cNvSpPr>
              <a:spLocks noChangeShapeType="1"/>
            </p:cNvSpPr>
            <p:nvPr/>
          </p:nvSpPr>
          <p:spPr bwMode="auto">
            <a:xfrm rot="16200000" flipH="1">
              <a:off x="2933991" y="3097042"/>
              <a:ext cx="211613"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sp>
        <p:nvSpPr>
          <p:cNvPr id="288" name="Triangle 287">
            <a:extLst>
              <a:ext uri="{FF2B5EF4-FFF2-40B4-BE49-F238E27FC236}">
                <a16:creationId xmlns="" xmlns:a16="http://schemas.microsoft.com/office/drawing/2014/main" id="{83EF24E1-4022-3F46-8043-2FAEE0C3040C}"/>
              </a:ext>
            </a:extLst>
          </p:cNvPr>
          <p:cNvSpPr/>
          <p:nvPr/>
        </p:nvSpPr>
        <p:spPr>
          <a:xfrm>
            <a:off x="6817956" y="3979643"/>
            <a:ext cx="76525" cy="72726"/>
          </a:xfrm>
          <a:prstGeom prst="triangle">
            <a:avLst/>
          </a:prstGeom>
          <a:solidFill>
            <a:schemeClr val="tx2"/>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289" name="Group 288">
            <a:extLst>
              <a:ext uri="{FF2B5EF4-FFF2-40B4-BE49-F238E27FC236}">
                <a16:creationId xmlns="" xmlns:a16="http://schemas.microsoft.com/office/drawing/2014/main" id="{580E82BA-AE94-1B48-96D4-2B84F6EC7ECA}"/>
              </a:ext>
            </a:extLst>
          </p:cNvPr>
          <p:cNvGrpSpPr/>
          <p:nvPr/>
        </p:nvGrpSpPr>
        <p:grpSpPr>
          <a:xfrm>
            <a:off x="6539968" y="3698660"/>
            <a:ext cx="86400" cy="571716"/>
            <a:chOff x="2996669" y="2990641"/>
            <a:chExt cx="86255" cy="212725"/>
          </a:xfrm>
        </p:grpSpPr>
        <p:sp>
          <p:nvSpPr>
            <p:cNvPr id="290" name="Line 90">
              <a:extLst>
                <a:ext uri="{FF2B5EF4-FFF2-40B4-BE49-F238E27FC236}">
                  <a16:creationId xmlns="" xmlns:a16="http://schemas.microsoft.com/office/drawing/2014/main" id="{F0AE6B9C-5BFB-B64F-9419-9532A675A13F}"/>
                </a:ext>
              </a:extLst>
            </p:cNvPr>
            <p:cNvSpPr>
              <a:spLocks noChangeShapeType="1"/>
            </p:cNvSpPr>
            <p:nvPr/>
          </p:nvSpPr>
          <p:spPr bwMode="auto">
            <a:xfrm flipH="1">
              <a:off x="2996669" y="2990641"/>
              <a:ext cx="86255"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91" name="Line 90">
              <a:extLst>
                <a:ext uri="{FF2B5EF4-FFF2-40B4-BE49-F238E27FC236}">
                  <a16:creationId xmlns="" xmlns:a16="http://schemas.microsoft.com/office/drawing/2014/main" id="{28539991-41F6-7841-9CB0-DE38A3356F4C}"/>
                </a:ext>
              </a:extLst>
            </p:cNvPr>
            <p:cNvSpPr>
              <a:spLocks noChangeShapeType="1"/>
            </p:cNvSpPr>
            <p:nvPr/>
          </p:nvSpPr>
          <p:spPr bwMode="auto">
            <a:xfrm flipH="1">
              <a:off x="2996669" y="3203366"/>
              <a:ext cx="86255"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92" name="Line 90">
              <a:extLst>
                <a:ext uri="{FF2B5EF4-FFF2-40B4-BE49-F238E27FC236}">
                  <a16:creationId xmlns="" xmlns:a16="http://schemas.microsoft.com/office/drawing/2014/main" id="{233CA930-7038-C748-A020-5D36ADA65F5E}"/>
                </a:ext>
              </a:extLst>
            </p:cNvPr>
            <p:cNvSpPr>
              <a:spLocks noChangeShapeType="1"/>
            </p:cNvSpPr>
            <p:nvPr/>
          </p:nvSpPr>
          <p:spPr bwMode="auto">
            <a:xfrm rot="16200000" flipH="1">
              <a:off x="2933991" y="3097042"/>
              <a:ext cx="211613"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sp>
        <p:nvSpPr>
          <p:cNvPr id="293" name="Triangle 292">
            <a:extLst>
              <a:ext uri="{FF2B5EF4-FFF2-40B4-BE49-F238E27FC236}">
                <a16:creationId xmlns="" xmlns:a16="http://schemas.microsoft.com/office/drawing/2014/main" id="{FC8BFC9F-630A-E345-AC9D-6BCFC09789D7}"/>
              </a:ext>
            </a:extLst>
          </p:cNvPr>
          <p:cNvSpPr/>
          <p:nvPr/>
        </p:nvSpPr>
        <p:spPr>
          <a:xfrm>
            <a:off x="6544906" y="3954243"/>
            <a:ext cx="76525" cy="72726"/>
          </a:xfrm>
          <a:prstGeom prst="triangle">
            <a:avLst/>
          </a:prstGeom>
          <a:solidFill>
            <a:schemeClr val="tx2"/>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294" name="Group 293">
            <a:extLst>
              <a:ext uri="{FF2B5EF4-FFF2-40B4-BE49-F238E27FC236}">
                <a16:creationId xmlns="" xmlns:a16="http://schemas.microsoft.com/office/drawing/2014/main" id="{8B9F9907-C37C-7048-8C03-F42E03CD4E47}"/>
              </a:ext>
            </a:extLst>
          </p:cNvPr>
          <p:cNvGrpSpPr/>
          <p:nvPr/>
        </p:nvGrpSpPr>
        <p:grpSpPr>
          <a:xfrm>
            <a:off x="6260568" y="3657385"/>
            <a:ext cx="86400" cy="489165"/>
            <a:chOff x="2996669" y="2990641"/>
            <a:chExt cx="86255" cy="212725"/>
          </a:xfrm>
        </p:grpSpPr>
        <p:sp>
          <p:nvSpPr>
            <p:cNvPr id="295" name="Line 90">
              <a:extLst>
                <a:ext uri="{FF2B5EF4-FFF2-40B4-BE49-F238E27FC236}">
                  <a16:creationId xmlns="" xmlns:a16="http://schemas.microsoft.com/office/drawing/2014/main" id="{5474D5EE-E0CD-BD4E-A097-024C93903A98}"/>
                </a:ext>
              </a:extLst>
            </p:cNvPr>
            <p:cNvSpPr>
              <a:spLocks noChangeShapeType="1"/>
            </p:cNvSpPr>
            <p:nvPr/>
          </p:nvSpPr>
          <p:spPr bwMode="auto">
            <a:xfrm flipH="1">
              <a:off x="2996669" y="2990641"/>
              <a:ext cx="86255"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96" name="Line 90">
              <a:extLst>
                <a:ext uri="{FF2B5EF4-FFF2-40B4-BE49-F238E27FC236}">
                  <a16:creationId xmlns="" xmlns:a16="http://schemas.microsoft.com/office/drawing/2014/main" id="{5607F784-B4A0-9D48-BB29-68C147976F5F}"/>
                </a:ext>
              </a:extLst>
            </p:cNvPr>
            <p:cNvSpPr>
              <a:spLocks noChangeShapeType="1"/>
            </p:cNvSpPr>
            <p:nvPr/>
          </p:nvSpPr>
          <p:spPr bwMode="auto">
            <a:xfrm flipH="1">
              <a:off x="2996669" y="3203366"/>
              <a:ext cx="86255"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97" name="Line 90">
              <a:extLst>
                <a:ext uri="{FF2B5EF4-FFF2-40B4-BE49-F238E27FC236}">
                  <a16:creationId xmlns="" xmlns:a16="http://schemas.microsoft.com/office/drawing/2014/main" id="{457E3AEF-DD8A-3449-BED2-B204D435233F}"/>
                </a:ext>
              </a:extLst>
            </p:cNvPr>
            <p:cNvSpPr>
              <a:spLocks noChangeShapeType="1"/>
            </p:cNvSpPr>
            <p:nvPr/>
          </p:nvSpPr>
          <p:spPr bwMode="auto">
            <a:xfrm rot="16200000" flipH="1">
              <a:off x="2933991" y="3097042"/>
              <a:ext cx="211613"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sp>
        <p:nvSpPr>
          <p:cNvPr id="298" name="Triangle 297">
            <a:extLst>
              <a:ext uri="{FF2B5EF4-FFF2-40B4-BE49-F238E27FC236}">
                <a16:creationId xmlns="" xmlns:a16="http://schemas.microsoft.com/office/drawing/2014/main" id="{EC44C700-6804-294D-872E-0E2B4A1830FA}"/>
              </a:ext>
            </a:extLst>
          </p:cNvPr>
          <p:cNvSpPr/>
          <p:nvPr/>
        </p:nvSpPr>
        <p:spPr>
          <a:xfrm>
            <a:off x="6265506" y="3862168"/>
            <a:ext cx="76525" cy="72726"/>
          </a:xfrm>
          <a:prstGeom prst="triangle">
            <a:avLst/>
          </a:prstGeom>
          <a:solidFill>
            <a:schemeClr val="tx2"/>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299" name="Group 298">
            <a:extLst>
              <a:ext uri="{FF2B5EF4-FFF2-40B4-BE49-F238E27FC236}">
                <a16:creationId xmlns="" xmlns:a16="http://schemas.microsoft.com/office/drawing/2014/main" id="{5ECE1692-7D35-9643-A903-477E66BA7B82}"/>
              </a:ext>
            </a:extLst>
          </p:cNvPr>
          <p:cNvGrpSpPr/>
          <p:nvPr/>
        </p:nvGrpSpPr>
        <p:grpSpPr>
          <a:xfrm>
            <a:off x="5984343" y="3625636"/>
            <a:ext cx="86400" cy="466940"/>
            <a:chOff x="2996669" y="2990641"/>
            <a:chExt cx="86255" cy="212725"/>
          </a:xfrm>
        </p:grpSpPr>
        <p:sp>
          <p:nvSpPr>
            <p:cNvPr id="300" name="Line 90">
              <a:extLst>
                <a:ext uri="{FF2B5EF4-FFF2-40B4-BE49-F238E27FC236}">
                  <a16:creationId xmlns="" xmlns:a16="http://schemas.microsoft.com/office/drawing/2014/main" id="{D5AD935F-CE87-6145-80E6-ABFDA01BB556}"/>
                </a:ext>
              </a:extLst>
            </p:cNvPr>
            <p:cNvSpPr>
              <a:spLocks noChangeShapeType="1"/>
            </p:cNvSpPr>
            <p:nvPr/>
          </p:nvSpPr>
          <p:spPr bwMode="auto">
            <a:xfrm flipH="1">
              <a:off x="2996669" y="2990641"/>
              <a:ext cx="86255"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01" name="Line 90">
              <a:extLst>
                <a:ext uri="{FF2B5EF4-FFF2-40B4-BE49-F238E27FC236}">
                  <a16:creationId xmlns="" xmlns:a16="http://schemas.microsoft.com/office/drawing/2014/main" id="{F7A2CDAB-5221-764A-90E5-0ADE18B52F40}"/>
                </a:ext>
              </a:extLst>
            </p:cNvPr>
            <p:cNvSpPr>
              <a:spLocks noChangeShapeType="1"/>
            </p:cNvSpPr>
            <p:nvPr/>
          </p:nvSpPr>
          <p:spPr bwMode="auto">
            <a:xfrm flipH="1">
              <a:off x="2996669" y="3203366"/>
              <a:ext cx="86255"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02" name="Line 90">
              <a:extLst>
                <a:ext uri="{FF2B5EF4-FFF2-40B4-BE49-F238E27FC236}">
                  <a16:creationId xmlns="" xmlns:a16="http://schemas.microsoft.com/office/drawing/2014/main" id="{B7D0E0A7-B792-4748-A4C8-B89E3861898F}"/>
                </a:ext>
              </a:extLst>
            </p:cNvPr>
            <p:cNvSpPr>
              <a:spLocks noChangeShapeType="1"/>
            </p:cNvSpPr>
            <p:nvPr/>
          </p:nvSpPr>
          <p:spPr bwMode="auto">
            <a:xfrm rot="16200000" flipH="1">
              <a:off x="2933991" y="3097042"/>
              <a:ext cx="211613"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sp>
        <p:nvSpPr>
          <p:cNvPr id="303" name="Triangle 302">
            <a:extLst>
              <a:ext uri="{FF2B5EF4-FFF2-40B4-BE49-F238E27FC236}">
                <a16:creationId xmlns="" xmlns:a16="http://schemas.microsoft.com/office/drawing/2014/main" id="{219ED27F-3FFF-E742-BE9F-913EAC4CC104}"/>
              </a:ext>
            </a:extLst>
          </p:cNvPr>
          <p:cNvSpPr/>
          <p:nvPr/>
        </p:nvSpPr>
        <p:spPr>
          <a:xfrm>
            <a:off x="5989281" y="3824068"/>
            <a:ext cx="76525" cy="72726"/>
          </a:xfrm>
          <a:prstGeom prst="triangle">
            <a:avLst/>
          </a:prstGeom>
          <a:solidFill>
            <a:schemeClr val="tx2"/>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304" name="Group 303">
            <a:extLst>
              <a:ext uri="{FF2B5EF4-FFF2-40B4-BE49-F238E27FC236}">
                <a16:creationId xmlns="" xmlns:a16="http://schemas.microsoft.com/office/drawing/2014/main" id="{C1AF012D-2FD0-FF49-9959-7775DD3C3C7A}"/>
              </a:ext>
            </a:extLst>
          </p:cNvPr>
          <p:cNvGrpSpPr/>
          <p:nvPr/>
        </p:nvGrpSpPr>
        <p:grpSpPr>
          <a:xfrm>
            <a:off x="5701768" y="3628811"/>
            <a:ext cx="86400" cy="451064"/>
            <a:chOff x="2996669" y="2990641"/>
            <a:chExt cx="86255" cy="212725"/>
          </a:xfrm>
        </p:grpSpPr>
        <p:sp>
          <p:nvSpPr>
            <p:cNvPr id="305" name="Line 90">
              <a:extLst>
                <a:ext uri="{FF2B5EF4-FFF2-40B4-BE49-F238E27FC236}">
                  <a16:creationId xmlns="" xmlns:a16="http://schemas.microsoft.com/office/drawing/2014/main" id="{03009BA8-3A28-1544-A5F5-2D745121E023}"/>
                </a:ext>
              </a:extLst>
            </p:cNvPr>
            <p:cNvSpPr>
              <a:spLocks noChangeShapeType="1"/>
            </p:cNvSpPr>
            <p:nvPr/>
          </p:nvSpPr>
          <p:spPr bwMode="auto">
            <a:xfrm flipH="1">
              <a:off x="2996669" y="2990641"/>
              <a:ext cx="86255"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06" name="Line 90">
              <a:extLst>
                <a:ext uri="{FF2B5EF4-FFF2-40B4-BE49-F238E27FC236}">
                  <a16:creationId xmlns="" xmlns:a16="http://schemas.microsoft.com/office/drawing/2014/main" id="{6D679A23-1500-9242-8EC3-568B5ECD0C11}"/>
                </a:ext>
              </a:extLst>
            </p:cNvPr>
            <p:cNvSpPr>
              <a:spLocks noChangeShapeType="1"/>
            </p:cNvSpPr>
            <p:nvPr/>
          </p:nvSpPr>
          <p:spPr bwMode="auto">
            <a:xfrm flipH="1">
              <a:off x="2996669" y="3203366"/>
              <a:ext cx="86255"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07" name="Line 90">
              <a:extLst>
                <a:ext uri="{FF2B5EF4-FFF2-40B4-BE49-F238E27FC236}">
                  <a16:creationId xmlns="" xmlns:a16="http://schemas.microsoft.com/office/drawing/2014/main" id="{85D9120F-531D-D14F-943A-9BA3B15D830F}"/>
                </a:ext>
              </a:extLst>
            </p:cNvPr>
            <p:cNvSpPr>
              <a:spLocks noChangeShapeType="1"/>
            </p:cNvSpPr>
            <p:nvPr/>
          </p:nvSpPr>
          <p:spPr bwMode="auto">
            <a:xfrm rot="16200000" flipH="1">
              <a:off x="2933991" y="3097042"/>
              <a:ext cx="211613"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sp>
        <p:nvSpPr>
          <p:cNvPr id="308" name="Triangle 307">
            <a:extLst>
              <a:ext uri="{FF2B5EF4-FFF2-40B4-BE49-F238E27FC236}">
                <a16:creationId xmlns="" xmlns:a16="http://schemas.microsoft.com/office/drawing/2014/main" id="{15E73F69-08F3-E640-A7C3-66FC75DE6F1A}"/>
              </a:ext>
            </a:extLst>
          </p:cNvPr>
          <p:cNvSpPr/>
          <p:nvPr/>
        </p:nvSpPr>
        <p:spPr>
          <a:xfrm>
            <a:off x="5706706" y="3820893"/>
            <a:ext cx="76525" cy="72726"/>
          </a:xfrm>
          <a:prstGeom prst="triangle">
            <a:avLst/>
          </a:prstGeom>
          <a:solidFill>
            <a:schemeClr val="tx2"/>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309" name="Group 308">
            <a:extLst>
              <a:ext uri="{FF2B5EF4-FFF2-40B4-BE49-F238E27FC236}">
                <a16:creationId xmlns="" xmlns:a16="http://schemas.microsoft.com/office/drawing/2014/main" id="{5C7BBA78-7818-A244-9B95-D288238B7346}"/>
              </a:ext>
            </a:extLst>
          </p:cNvPr>
          <p:cNvGrpSpPr/>
          <p:nvPr/>
        </p:nvGrpSpPr>
        <p:grpSpPr>
          <a:xfrm>
            <a:off x="5425543" y="3631986"/>
            <a:ext cx="86400" cy="412964"/>
            <a:chOff x="2996669" y="2990641"/>
            <a:chExt cx="86255" cy="212725"/>
          </a:xfrm>
        </p:grpSpPr>
        <p:sp>
          <p:nvSpPr>
            <p:cNvPr id="310" name="Line 90">
              <a:extLst>
                <a:ext uri="{FF2B5EF4-FFF2-40B4-BE49-F238E27FC236}">
                  <a16:creationId xmlns="" xmlns:a16="http://schemas.microsoft.com/office/drawing/2014/main" id="{455850C6-96F3-8E43-B98B-878662BC1B24}"/>
                </a:ext>
              </a:extLst>
            </p:cNvPr>
            <p:cNvSpPr>
              <a:spLocks noChangeShapeType="1"/>
            </p:cNvSpPr>
            <p:nvPr/>
          </p:nvSpPr>
          <p:spPr bwMode="auto">
            <a:xfrm flipH="1">
              <a:off x="2996669" y="2990641"/>
              <a:ext cx="86255"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11" name="Line 90">
              <a:extLst>
                <a:ext uri="{FF2B5EF4-FFF2-40B4-BE49-F238E27FC236}">
                  <a16:creationId xmlns="" xmlns:a16="http://schemas.microsoft.com/office/drawing/2014/main" id="{8D8EEE1A-6105-4840-951A-9995B38F75E3}"/>
                </a:ext>
              </a:extLst>
            </p:cNvPr>
            <p:cNvSpPr>
              <a:spLocks noChangeShapeType="1"/>
            </p:cNvSpPr>
            <p:nvPr/>
          </p:nvSpPr>
          <p:spPr bwMode="auto">
            <a:xfrm flipH="1">
              <a:off x="2996669" y="3203366"/>
              <a:ext cx="86255"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12" name="Line 90">
              <a:extLst>
                <a:ext uri="{FF2B5EF4-FFF2-40B4-BE49-F238E27FC236}">
                  <a16:creationId xmlns="" xmlns:a16="http://schemas.microsoft.com/office/drawing/2014/main" id="{B6F6A76C-F468-F649-BABF-68948E433BE6}"/>
                </a:ext>
              </a:extLst>
            </p:cNvPr>
            <p:cNvSpPr>
              <a:spLocks noChangeShapeType="1"/>
            </p:cNvSpPr>
            <p:nvPr/>
          </p:nvSpPr>
          <p:spPr bwMode="auto">
            <a:xfrm rot="16200000" flipH="1">
              <a:off x="2933991" y="3097042"/>
              <a:ext cx="211613"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sp>
        <p:nvSpPr>
          <p:cNvPr id="313" name="Triangle 312">
            <a:extLst>
              <a:ext uri="{FF2B5EF4-FFF2-40B4-BE49-F238E27FC236}">
                <a16:creationId xmlns="" xmlns:a16="http://schemas.microsoft.com/office/drawing/2014/main" id="{7B23A7FE-5EE6-FD41-8D59-DE7DF10F0607}"/>
              </a:ext>
            </a:extLst>
          </p:cNvPr>
          <p:cNvSpPr/>
          <p:nvPr/>
        </p:nvSpPr>
        <p:spPr>
          <a:xfrm>
            <a:off x="5430481" y="3795493"/>
            <a:ext cx="76525" cy="72726"/>
          </a:xfrm>
          <a:prstGeom prst="triangle">
            <a:avLst/>
          </a:prstGeom>
          <a:solidFill>
            <a:schemeClr val="tx2"/>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314" name="Group 313">
            <a:extLst>
              <a:ext uri="{FF2B5EF4-FFF2-40B4-BE49-F238E27FC236}">
                <a16:creationId xmlns="" xmlns:a16="http://schemas.microsoft.com/office/drawing/2014/main" id="{F4952201-5715-3948-BD74-E018DC404D53}"/>
              </a:ext>
            </a:extLst>
          </p:cNvPr>
          <p:cNvGrpSpPr/>
          <p:nvPr/>
        </p:nvGrpSpPr>
        <p:grpSpPr>
          <a:xfrm>
            <a:off x="5146143" y="3520860"/>
            <a:ext cx="86400" cy="435189"/>
            <a:chOff x="2996669" y="2990641"/>
            <a:chExt cx="86255" cy="212725"/>
          </a:xfrm>
        </p:grpSpPr>
        <p:sp>
          <p:nvSpPr>
            <p:cNvPr id="315" name="Line 90">
              <a:extLst>
                <a:ext uri="{FF2B5EF4-FFF2-40B4-BE49-F238E27FC236}">
                  <a16:creationId xmlns="" xmlns:a16="http://schemas.microsoft.com/office/drawing/2014/main" id="{B77E6E78-B9D7-C54F-A275-B94DA32B6299}"/>
                </a:ext>
              </a:extLst>
            </p:cNvPr>
            <p:cNvSpPr>
              <a:spLocks noChangeShapeType="1"/>
            </p:cNvSpPr>
            <p:nvPr/>
          </p:nvSpPr>
          <p:spPr bwMode="auto">
            <a:xfrm flipH="1">
              <a:off x="2996669" y="2990641"/>
              <a:ext cx="86255"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16" name="Line 90">
              <a:extLst>
                <a:ext uri="{FF2B5EF4-FFF2-40B4-BE49-F238E27FC236}">
                  <a16:creationId xmlns="" xmlns:a16="http://schemas.microsoft.com/office/drawing/2014/main" id="{012BCA32-7239-8044-98E5-6E9BE6809CAF}"/>
                </a:ext>
              </a:extLst>
            </p:cNvPr>
            <p:cNvSpPr>
              <a:spLocks noChangeShapeType="1"/>
            </p:cNvSpPr>
            <p:nvPr/>
          </p:nvSpPr>
          <p:spPr bwMode="auto">
            <a:xfrm flipH="1">
              <a:off x="2996669" y="3203366"/>
              <a:ext cx="86255"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17" name="Line 90">
              <a:extLst>
                <a:ext uri="{FF2B5EF4-FFF2-40B4-BE49-F238E27FC236}">
                  <a16:creationId xmlns="" xmlns:a16="http://schemas.microsoft.com/office/drawing/2014/main" id="{8E8500F5-AFE1-F540-B8A8-97FF9D39D24A}"/>
                </a:ext>
              </a:extLst>
            </p:cNvPr>
            <p:cNvSpPr>
              <a:spLocks noChangeShapeType="1"/>
            </p:cNvSpPr>
            <p:nvPr/>
          </p:nvSpPr>
          <p:spPr bwMode="auto">
            <a:xfrm rot="16200000" flipH="1">
              <a:off x="2933991" y="3097042"/>
              <a:ext cx="211613"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sp>
        <p:nvSpPr>
          <p:cNvPr id="318" name="Triangle 317">
            <a:extLst>
              <a:ext uri="{FF2B5EF4-FFF2-40B4-BE49-F238E27FC236}">
                <a16:creationId xmlns="" xmlns:a16="http://schemas.microsoft.com/office/drawing/2014/main" id="{E650319A-5D50-FE4B-9BC8-58DA2E0D6724}"/>
              </a:ext>
            </a:extLst>
          </p:cNvPr>
          <p:cNvSpPr/>
          <p:nvPr/>
        </p:nvSpPr>
        <p:spPr>
          <a:xfrm>
            <a:off x="5151081" y="3700243"/>
            <a:ext cx="76525" cy="72726"/>
          </a:xfrm>
          <a:prstGeom prst="triangle">
            <a:avLst/>
          </a:prstGeom>
          <a:solidFill>
            <a:schemeClr val="tx2"/>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319" name="Group 318">
            <a:extLst>
              <a:ext uri="{FF2B5EF4-FFF2-40B4-BE49-F238E27FC236}">
                <a16:creationId xmlns="" xmlns:a16="http://schemas.microsoft.com/office/drawing/2014/main" id="{B22DFE80-94F2-DB46-A62E-2D1BB96D73BE}"/>
              </a:ext>
            </a:extLst>
          </p:cNvPr>
          <p:cNvGrpSpPr/>
          <p:nvPr/>
        </p:nvGrpSpPr>
        <p:grpSpPr>
          <a:xfrm>
            <a:off x="4873093" y="3501810"/>
            <a:ext cx="86400" cy="425665"/>
            <a:chOff x="2996669" y="2990641"/>
            <a:chExt cx="86255" cy="212725"/>
          </a:xfrm>
        </p:grpSpPr>
        <p:sp>
          <p:nvSpPr>
            <p:cNvPr id="320" name="Line 90">
              <a:extLst>
                <a:ext uri="{FF2B5EF4-FFF2-40B4-BE49-F238E27FC236}">
                  <a16:creationId xmlns="" xmlns:a16="http://schemas.microsoft.com/office/drawing/2014/main" id="{2F3270BB-590A-8E49-9C5C-CB5ECFEE1449}"/>
                </a:ext>
              </a:extLst>
            </p:cNvPr>
            <p:cNvSpPr>
              <a:spLocks noChangeShapeType="1"/>
            </p:cNvSpPr>
            <p:nvPr/>
          </p:nvSpPr>
          <p:spPr bwMode="auto">
            <a:xfrm flipH="1">
              <a:off x="2996669" y="2990641"/>
              <a:ext cx="86255"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21" name="Line 90">
              <a:extLst>
                <a:ext uri="{FF2B5EF4-FFF2-40B4-BE49-F238E27FC236}">
                  <a16:creationId xmlns="" xmlns:a16="http://schemas.microsoft.com/office/drawing/2014/main" id="{734808E0-4DA4-B24C-AD81-DEE28C9CAA3F}"/>
                </a:ext>
              </a:extLst>
            </p:cNvPr>
            <p:cNvSpPr>
              <a:spLocks noChangeShapeType="1"/>
            </p:cNvSpPr>
            <p:nvPr/>
          </p:nvSpPr>
          <p:spPr bwMode="auto">
            <a:xfrm flipH="1">
              <a:off x="2996669" y="3203366"/>
              <a:ext cx="86255"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22" name="Line 90">
              <a:extLst>
                <a:ext uri="{FF2B5EF4-FFF2-40B4-BE49-F238E27FC236}">
                  <a16:creationId xmlns="" xmlns:a16="http://schemas.microsoft.com/office/drawing/2014/main" id="{0D95A335-6BFD-9D4C-865B-7F6CE29AB12B}"/>
                </a:ext>
              </a:extLst>
            </p:cNvPr>
            <p:cNvSpPr>
              <a:spLocks noChangeShapeType="1"/>
            </p:cNvSpPr>
            <p:nvPr/>
          </p:nvSpPr>
          <p:spPr bwMode="auto">
            <a:xfrm rot="16200000" flipH="1">
              <a:off x="2933991" y="3097042"/>
              <a:ext cx="211613"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sp>
        <p:nvSpPr>
          <p:cNvPr id="323" name="Triangle 322">
            <a:extLst>
              <a:ext uri="{FF2B5EF4-FFF2-40B4-BE49-F238E27FC236}">
                <a16:creationId xmlns="" xmlns:a16="http://schemas.microsoft.com/office/drawing/2014/main" id="{A60279B8-1164-BC41-97F6-E96BB5019605}"/>
              </a:ext>
            </a:extLst>
          </p:cNvPr>
          <p:cNvSpPr/>
          <p:nvPr/>
        </p:nvSpPr>
        <p:spPr>
          <a:xfrm>
            <a:off x="4878031" y="3676473"/>
            <a:ext cx="76525" cy="72726"/>
          </a:xfrm>
          <a:prstGeom prst="triangle">
            <a:avLst/>
          </a:prstGeom>
          <a:solidFill>
            <a:schemeClr val="tx2"/>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324" name="Group 323">
            <a:extLst>
              <a:ext uri="{FF2B5EF4-FFF2-40B4-BE49-F238E27FC236}">
                <a16:creationId xmlns="" xmlns:a16="http://schemas.microsoft.com/office/drawing/2014/main" id="{9A72B1F1-8BD6-BC4D-92DA-9A23D25A1D73}"/>
              </a:ext>
            </a:extLst>
          </p:cNvPr>
          <p:cNvGrpSpPr/>
          <p:nvPr/>
        </p:nvGrpSpPr>
        <p:grpSpPr>
          <a:xfrm>
            <a:off x="4600043" y="3524035"/>
            <a:ext cx="86400" cy="387565"/>
            <a:chOff x="2996669" y="2990641"/>
            <a:chExt cx="86255" cy="212725"/>
          </a:xfrm>
        </p:grpSpPr>
        <p:sp>
          <p:nvSpPr>
            <p:cNvPr id="325" name="Line 90">
              <a:extLst>
                <a:ext uri="{FF2B5EF4-FFF2-40B4-BE49-F238E27FC236}">
                  <a16:creationId xmlns="" xmlns:a16="http://schemas.microsoft.com/office/drawing/2014/main" id="{4A7C905B-7EF5-2A41-9E0A-3D807B58EBF8}"/>
                </a:ext>
              </a:extLst>
            </p:cNvPr>
            <p:cNvSpPr>
              <a:spLocks noChangeShapeType="1"/>
            </p:cNvSpPr>
            <p:nvPr/>
          </p:nvSpPr>
          <p:spPr bwMode="auto">
            <a:xfrm flipH="1">
              <a:off x="2996669" y="2990641"/>
              <a:ext cx="86255"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26" name="Line 90">
              <a:extLst>
                <a:ext uri="{FF2B5EF4-FFF2-40B4-BE49-F238E27FC236}">
                  <a16:creationId xmlns="" xmlns:a16="http://schemas.microsoft.com/office/drawing/2014/main" id="{745F4B50-4E88-7D4B-99C2-BBB805B599C5}"/>
                </a:ext>
              </a:extLst>
            </p:cNvPr>
            <p:cNvSpPr>
              <a:spLocks noChangeShapeType="1"/>
            </p:cNvSpPr>
            <p:nvPr/>
          </p:nvSpPr>
          <p:spPr bwMode="auto">
            <a:xfrm flipH="1">
              <a:off x="2996669" y="3203366"/>
              <a:ext cx="86255"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27" name="Line 90">
              <a:extLst>
                <a:ext uri="{FF2B5EF4-FFF2-40B4-BE49-F238E27FC236}">
                  <a16:creationId xmlns="" xmlns:a16="http://schemas.microsoft.com/office/drawing/2014/main" id="{1BA3F2E7-1BE6-4340-A811-46D55984620F}"/>
                </a:ext>
              </a:extLst>
            </p:cNvPr>
            <p:cNvSpPr>
              <a:spLocks noChangeShapeType="1"/>
            </p:cNvSpPr>
            <p:nvPr/>
          </p:nvSpPr>
          <p:spPr bwMode="auto">
            <a:xfrm rot="16200000" flipH="1">
              <a:off x="2933991" y="3097042"/>
              <a:ext cx="211613"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sp>
        <p:nvSpPr>
          <p:cNvPr id="328" name="Triangle 327">
            <a:extLst>
              <a:ext uri="{FF2B5EF4-FFF2-40B4-BE49-F238E27FC236}">
                <a16:creationId xmlns="" xmlns:a16="http://schemas.microsoft.com/office/drawing/2014/main" id="{133DA887-9B0E-BA4F-8D3E-468DE8A817DF}"/>
              </a:ext>
            </a:extLst>
          </p:cNvPr>
          <p:cNvSpPr/>
          <p:nvPr/>
        </p:nvSpPr>
        <p:spPr>
          <a:xfrm>
            <a:off x="4604981" y="3657423"/>
            <a:ext cx="76525" cy="72726"/>
          </a:xfrm>
          <a:prstGeom prst="triangle">
            <a:avLst/>
          </a:prstGeom>
          <a:solidFill>
            <a:schemeClr val="tx2"/>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329" name="Group 328">
            <a:extLst>
              <a:ext uri="{FF2B5EF4-FFF2-40B4-BE49-F238E27FC236}">
                <a16:creationId xmlns="" xmlns:a16="http://schemas.microsoft.com/office/drawing/2014/main" id="{C1D549DB-E829-494E-AE2F-5B7B97B910AF}"/>
              </a:ext>
            </a:extLst>
          </p:cNvPr>
          <p:cNvGrpSpPr/>
          <p:nvPr/>
        </p:nvGrpSpPr>
        <p:grpSpPr>
          <a:xfrm>
            <a:off x="4320643" y="3489110"/>
            <a:ext cx="86400" cy="432015"/>
            <a:chOff x="2996669" y="2990641"/>
            <a:chExt cx="86255" cy="212725"/>
          </a:xfrm>
        </p:grpSpPr>
        <p:sp>
          <p:nvSpPr>
            <p:cNvPr id="330" name="Line 90">
              <a:extLst>
                <a:ext uri="{FF2B5EF4-FFF2-40B4-BE49-F238E27FC236}">
                  <a16:creationId xmlns="" xmlns:a16="http://schemas.microsoft.com/office/drawing/2014/main" id="{0721C5E4-A7D8-9443-8B23-64B2F4EBE89F}"/>
                </a:ext>
              </a:extLst>
            </p:cNvPr>
            <p:cNvSpPr>
              <a:spLocks noChangeShapeType="1"/>
            </p:cNvSpPr>
            <p:nvPr/>
          </p:nvSpPr>
          <p:spPr bwMode="auto">
            <a:xfrm flipH="1">
              <a:off x="2996669" y="2990641"/>
              <a:ext cx="86255"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31" name="Line 90">
              <a:extLst>
                <a:ext uri="{FF2B5EF4-FFF2-40B4-BE49-F238E27FC236}">
                  <a16:creationId xmlns="" xmlns:a16="http://schemas.microsoft.com/office/drawing/2014/main" id="{0871BBFA-BEDB-C34A-9361-C3862D5B3A06}"/>
                </a:ext>
              </a:extLst>
            </p:cNvPr>
            <p:cNvSpPr>
              <a:spLocks noChangeShapeType="1"/>
            </p:cNvSpPr>
            <p:nvPr/>
          </p:nvSpPr>
          <p:spPr bwMode="auto">
            <a:xfrm flipH="1">
              <a:off x="2996669" y="3203366"/>
              <a:ext cx="86255"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32" name="Line 90">
              <a:extLst>
                <a:ext uri="{FF2B5EF4-FFF2-40B4-BE49-F238E27FC236}">
                  <a16:creationId xmlns="" xmlns:a16="http://schemas.microsoft.com/office/drawing/2014/main" id="{BF55BBA7-60A3-A841-BE95-B0369ED764E6}"/>
                </a:ext>
              </a:extLst>
            </p:cNvPr>
            <p:cNvSpPr>
              <a:spLocks noChangeShapeType="1"/>
            </p:cNvSpPr>
            <p:nvPr/>
          </p:nvSpPr>
          <p:spPr bwMode="auto">
            <a:xfrm rot="16200000" flipH="1">
              <a:off x="2933991" y="3097042"/>
              <a:ext cx="211613"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sp>
        <p:nvSpPr>
          <p:cNvPr id="333" name="Triangle 332">
            <a:extLst>
              <a:ext uri="{FF2B5EF4-FFF2-40B4-BE49-F238E27FC236}">
                <a16:creationId xmlns="" xmlns:a16="http://schemas.microsoft.com/office/drawing/2014/main" id="{22767B74-ECC6-B74D-9F65-D3AF777B624C}"/>
              </a:ext>
            </a:extLst>
          </p:cNvPr>
          <p:cNvSpPr/>
          <p:nvPr/>
        </p:nvSpPr>
        <p:spPr>
          <a:xfrm>
            <a:off x="4325581" y="3660598"/>
            <a:ext cx="76525" cy="72726"/>
          </a:xfrm>
          <a:prstGeom prst="triangle">
            <a:avLst/>
          </a:prstGeom>
          <a:solidFill>
            <a:schemeClr val="tx2"/>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334" name="Group 333">
            <a:extLst>
              <a:ext uri="{FF2B5EF4-FFF2-40B4-BE49-F238E27FC236}">
                <a16:creationId xmlns="" xmlns:a16="http://schemas.microsoft.com/office/drawing/2014/main" id="{9F09A8C5-38C5-0E47-B008-F52A594CF9FD}"/>
              </a:ext>
            </a:extLst>
          </p:cNvPr>
          <p:cNvGrpSpPr/>
          <p:nvPr/>
        </p:nvGrpSpPr>
        <p:grpSpPr>
          <a:xfrm>
            <a:off x="4041243" y="3546261"/>
            <a:ext cx="86400" cy="397090"/>
            <a:chOff x="2996669" y="2990641"/>
            <a:chExt cx="86255" cy="212725"/>
          </a:xfrm>
        </p:grpSpPr>
        <p:sp>
          <p:nvSpPr>
            <p:cNvPr id="335" name="Line 90">
              <a:extLst>
                <a:ext uri="{FF2B5EF4-FFF2-40B4-BE49-F238E27FC236}">
                  <a16:creationId xmlns="" xmlns:a16="http://schemas.microsoft.com/office/drawing/2014/main" id="{E2B74516-9B88-1E48-8823-99A87A57DF84}"/>
                </a:ext>
              </a:extLst>
            </p:cNvPr>
            <p:cNvSpPr>
              <a:spLocks noChangeShapeType="1"/>
            </p:cNvSpPr>
            <p:nvPr/>
          </p:nvSpPr>
          <p:spPr bwMode="auto">
            <a:xfrm flipH="1">
              <a:off x="2996669" y="2990641"/>
              <a:ext cx="86255"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36" name="Line 90">
              <a:extLst>
                <a:ext uri="{FF2B5EF4-FFF2-40B4-BE49-F238E27FC236}">
                  <a16:creationId xmlns="" xmlns:a16="http://schemas.microsoft.com/office/drawing/2014/main" id="{6703B026-24D2-F848-8985-0E4F7483B631}"/>
                </a:ext>
              </a:extLst>
            </p:cNvPr>
            <p:cNvSpPr>
              <a:spLocks noChangeShapeType="1"/>
            </p:cNvSpPr>
            <p:nvPr/>
          </p:nvSpPr>
          <p:spPr bwMode="auto">
            <a:xfrm flipH="1">
              <a:off x="2996669" y="3203366"/>
              <a:ext cx="86255"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37" name="Line 90">
              <a:extLst>
                <a:ext uri="{FF2B5EF4-FFF2-40B4-BE49-F238E27FC236}">
                  <a16:creationId xmlns="" xmlns:a16="http://schemas.microsoft.com/office/drawing/2014/main" id="{308001D9-3B9F-A445-B03A-FE28E69EACB8}"/>
                </a:ext>
              </a:extLst>
            </p:cNvPr>
            <p:cNvSpPr>
              <a:spLocks noChangeShapeType="1"/>
            </p:cNvSpPr>
            <p:nvPr/>
          </p:nvSpPr>
          <p:spPr bwMode="auto">
            <a:xfrm rot="16200000" flipH="1">
              <a:off x="2933991" y="3097042"/>
              <a:ext cx="211613"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sp>
        <p:nvSpPr>
          <p:cNvPr id="338" name="Triangle 337">
            <a:extLst>
              <a:ext uri="{FF2B5EF4-FFF2-40B4-BE49-F238E27FC236}">
                <a16:creationId xmlns="" xmlns:a16="http://schemas.microsoft.com/office/drawing/2014/main" id="{8A41D9A6-501F-3B44-85F0-712CFD61E7D9}"/>
              </a:ext>
            </a:extLst>
          </p:cNvPr>
          <p:cNvSpPr/>
          <p:nvPr/>
        </p:nvSpPr>
        <p:spPr>
          <a:xfrm>
            <a:off x="4046181" y="3701873"/>
            <a:ext cx="76525" cy="72726"/>
          </a:xfrm>
          <a:prstGeom prst="triangle">
            <a:avLst/>
          </a:prstGeom>
          <a:solidFill>
            <a:schemeClr val="tx2"/>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24" name="Freeform 1023">
            <a:extLst>
              <a:ext uri="{FF2B5EF4-FFF2-40B4-BE49-F238E27FC236}">
                <a16:creationId xmlns="" xmlns:a16="http://schemas.microsoft.com/office/drawing/2014/main" id="{6D56A9BC-14F2-024B-BE93-B97DEF820421}"/>
              </a:ext>
            </a:extLst>
          </p:cNvPr>
          <p:cNvSpPr/>
          <p:nvPr/>
        </p:nvSpPr>
        <p:spPr>
          <a:xfrm>
            <a:off x="2136775" y="3479800"/>
            <a:ext cx="5559425" cy="857250"/>
          </a:xfrm>
          <a:custGeom>
            <a:avLst/>
            <a:gdLst>
              <a:gd name="connsiteX0" fmla="*/ 0 w 5559425"/>
              <a:gd name="connsiteY0" fmla="*/ 3175 h 857250"/>
              <a:gd name="connsiteX1" fmla="*/ 279400 w 5559425"/>
              <a:gd name="connsiteY1" fmla="*/ 0 h 857250"/>
              <a:gd name="connsiteX2" fmla="*/ 561975 w 5559425"/>
              <a:gd name="connsiteY2" fmla="*/ 117475 h 857250"/>
              <a:gd name="connsiteX3" fmla="*/ 835025 w 5559425"/>
              <a:gd name="connsiteY3" fmla="*/ 123825 h 857250"/>
              <a:gd name="connsiteX4" fmla="*/ 1114425 w 5559425"/>
              <a:gd name="connsiteY4" fmla="*/ 212725 h 857250"/>
              <a:gd name="connsiteX5" fmla="*/ 1393825 w 5559425"/>
              <a:gd name="connsiteY5" fmla="*/ 231775 h 857250"/>
              <a:gd name="connsiteX6" fmla="*/ 1670050 w 5559425"/>
              <a:gd name="connsiteY6" fmla="*/ 187325 h 857250"/>
              <a:gd name="connsiteX7" fmla="*/ 1949450 w 5559425"/>
              <a:gd name="connsiteY7" fmla="*/ 260350 h 857250"/>
              <a:gd name="connsiteX8" fmla="*/ 2235200 w 5559425"/>
              <a:gd name="connsiteY8" fmla="*/ 228600 h 857250"/>
              <a:gd name="connsiteX9" fmla="*/ 2508250 w 5559425"/>
              <a:gd name="connsiteY9" fmla="*/ 225425 h 857250"/>
              <a:gd name="connsiteX10" fmla="*/ 2781300 w 5559425"/>
              <a:gd name="connsiteY10" fmla="*/ 241300 h 857250"/>
              <a:gd name="connsiteX11" fmla="*/ 3051175 w 5559425"/>
              <a:gd name="connsiteY11" fmla="*/ 263525 h 857250"/>
              <a:gd name="connsiteX12" fmla="*/ 3333750 w 5559425"/>
              <a:gd name="connsiteY12" fmla="*/ 368300 h 857250"/>
              <a:gd name="connsiteX13" fmla="*/ 3609975 w 5559425"/>
              <a:gd name="connsiteY13" fmla="*/ 377825 h 857250"/>
              <a:gd name="connsiteX14" fmla="*/ 3889375 w 5559425"/>
              <a:gd name="connsiteY14" fmla="*/ 390525 h 857250"/>
              <a:gd name="connsiteX15" fmla="*/ 4165600 w 5559425"/>
              <a:gd name="connsiteY15" fmla="*/ 428625 h 857250"/>
              <a:gd name="connsiteX16" fmla="*/ 4445000 w 5559425"/>
              <a:gd name="connsiteY16" fmla="*/ 514350 h 857250"/>
              <a:gd name="connsiteX17" fmla="*/ 4724400 w 5559425"/>
              <a:gd name="connsiteY17" fmla="*/ 546100 h 857250"/>
              <a:gd name="connsiteX18" fmla="*/ 4997450 w 5559425"/>
              <a:gd name="connsiteY18" fmla="*/ 619125 h 857250"/>
              <a:gd name="connsiteX19" fmla="*/ 5273675 w 5559425"/>
              <a:gd name="connsiteY19" fmla="*/ 622300 h 857250"/>
              <a:gd name="connsiteX20" fmla="*/ 5559425 w 5559425"/>
              <a:gd name="connsiteY20" fmla="*/ 857250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59425" h="857250">
                <a:moveTo>
                  <a:pt x="0" y="3175"/>
                </a:moveTo>
                <a:lnTo>
                  <a:pt x="279400" y="0"/>
                </a:lnTo>
                <a:lnTo>
                  <a:pt x="561975" y="117475"/>
                </a:lnTo>
                <a:lnTo>
                  <a:pt x="835025" y="123825"/>
                </a:lnTo>
                <a:lnTo>
                  <a:pt x="1114425" y="212725"/>
                </a:lnTo>
                <a:lnTo>
                  <a:pt x="1393825" y="231775"/>
                </a:lnTo>
                <a:lnTo>
                  <a:pt x="1670050" y="187325"/>
                </a:lnTo>
                <a:lnTo>
                  <a:pt x="1949450" y="260350"/>
                </a:lnTo>
                <a:lnTo>
                  <a:pt x="2235200" y="228600"/>
                </a:lnTo>
                <a:lnTo>
                  <a:pt x="2508250" y="225425"/>
                </a:lnTo>
                <a:lnTo>
                  <a:pt x="2781300" y="241300"/>
                </a:lnTo>
                <a:lnTo>
                  <a:pt x="3051175" y="263525"/>
                </a:lnTo>
                <a:lnTo>
                  <a:pt x="3333750" y="368300"/>
                </a:lnTo>
                <a:lnTo>
                  <a:pt x="3609975" y="377825"/>
                </a:lnTo>
                <a:lnTo>
                  <a:pt x="3889375" y="390525"/>
                </a:lnTo>
                <a:lnTo>
                  <a:pt x="4165600" y="428625"/>
                </a:lnTo>
                <a:lnTo>
                  <a:pt x="4445000" y="514350"/>
                </a:lnTo>
                <a:lnTo>
                  <a:pt x="4724400" y="546100"/>
                </a:lnTo>
                <a:lnTo>
                  <a:pt x="4997450" y="619125"/>
                </a:lnTo>
                <a:lnTo>
                  <a:pt x="5273675" y="622300"/>
                </a:lnTo>
                <a:lnTo>
                  <a:pt x="5559425" y="857250"/>
                </a:lnTo>
              </a:path>
            </a:pathLst>
          </a:cu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40" name="TextBox 339">
            <a:extLst>
              <a:ext uri="{FF2B5EF4-FFF2-40B4-BE49-F238E27FC236}">
                <a16:creationId xmlns="" xmlns:a16="http://schemas.microsoft.com/office/drawing/2014/main" id="{57D2B95F-BA41-A349-AFD8-0369902D4419}"/>
              </a:ext>
            </a:extLst>
          </p:cNvPr>
          <p:cNvSpPr txBox="1"/>
          <p:nvPr/>
        </p:nvSpPr>
        <p:spPr>
          <a:xfrm>
            <a:off x="5467908" y="2564904"/>
            <a:ext cx="3054365" cy="36933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5D8298"/>
                </a:solidFill>
                <a:effectLst/>
                <a:uLnTx/>
                <a:uFillTx/>
                <a:latin typeface="Arial" panose="020B0604020202020204"/>
                <a:ea typeface="+mn-ea"/>
                <a:cs typeface="+mn-cs"/>
              </a:rPr>
              <a:t>Olaparib + abiraterone (N=399)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3C74F"/>
                </a:solidFill>
                <a:effectLst/>
                <a:uLnTx/>
                <a:uFillTx/>
                <a:latin typeface="Arial" panose="020B0604020202020204"/>
                <a:ea typeface="+mn-ea"/>
                <a:cs typeface="+mn-cs"/>
              </a:rPr>
              <a:t>Placebo + abiraterone (N=397)</a:t>
            </a:r>
          </a:p>
        </p:txBody>
      </p:sp>
      <p:sp>
        <p:nvSpPr>
          <p:cNvPr id="341" name="Line 90">
            <a:extLst>
              <a:ext uri="{FF2B5EF4-FFF2-40B4-BE49-F238E27FC236}">
                <a16:creationId xmlns="" xmlns:a16="http://schemas.microsoft.com/office/drawing/2014/main" id="{CB40AAF8-132D-584F-8F18-E149A639D632}"/>
              </a:ext>
            </a:extLst>
          </p:cNvPr>
          <p:cNvSpPr>
            <a:spLocks noChangeShapeType="1"/>
          </p:cNvSpPr>
          <p:nvPr/>
        </p:nvSpPr>
        <p:spPr bwMode="auto">
          <a:xfrm flipH="1">
            <a:off x="5087888" y="2839768"/>
            <a:ext cx="246949" cy="0"/>
          </a:xfrm>
          <a:prstGeom prst="line">
            <a:avLst/>
          </a:prstGeom>
          <a:noFill/>
          <a:ln w="254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42" name="Oval 341">
            <a:extLst>
              <a:ext uri="{FF2B5EF4-FFF2-40B4-BE49-F238E27FC236}">
                <a16:creationId xmlns="" xmlns:a16="http://schemas.microsoft.com/office/drawing/2014/main" id="{B5E18B10-D1FD-AE48-ADCD-AA6ECAB19906}"/>
              </a:ext>
            </a:extLst>
          </p:cNvPr>
          <p:cNvSpPr/>
          <p:nvPr/>
        </p:nvSpPr>
        <p:spPr>
          <a:xfrm>
            <a:off x="5163836" y="2792242"/>
            <a:ext cx="95053" cy="95053"/>
          </a:xfrm>
          <a:prstGeom prst="ellipse">
            <a:avLst/>
          </a:prstGeom>
          <a:solidFill>
            <a:schemeClr val="accent1"/>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43" name="Triangle 342">
            <a:extLst>
              <a:ext uri="{FF2B5EF4-FFF2-40B4-BE49-F238E27FC236}">
                <a16:creationId xmlns="" xmlns:a16="http://schemas.microsoft.com/office/drawing/2014/main" id="{EEA8D05C-0A63-3C4F-B509-26B04CCD3C7A}"/>
              </a:ext>
            </a:extLst>
          </p:cNvPr>
          <p:cNvSpPr/>
          <p:nvPr/>
        </p:nvSpPr>
        <p:spPr>
          <a:xfrm>
            <a:off x="5164353" y="2601325"/>
            <a:ext cx="94019" cy="89352"/>
          </a:xfrm>
          <a:prstGeom prst="triangle">
            <a:avLst/>
          </a:prstGeom>
          <a:solidFill>
            <a:schemeClr val="tx2"/>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44" name="Line 90">
            <a:extLst>
              <a:ext uri="{FF2B5EF4-FFF2-40B4-BE49-F238E27FC236}">
                <a16:creationId xmlns="" xmlns:a16="http://schemas.microsoft.com/office/drawing/2014/main" id="{F9523C8B-2AA6-EF4C-9C71-2A2E5F79CA8B}"/>
              </a:ext>
            </a:extLst>
          </p:cNvPr>
          <p:cNvSpPr>
            <a:spLocks noChangeShapeType="1"/>
          </p:cNvSpPr>
          <p:nvPr/>
        </p:nvSpPr>
        <p:spPr bwMode="auto">
          <a:xfrm flipH="1">
            <a:off x="5087888" y="2655618"/>
            <a:ext cx="246949" cy="0"/>
          </a:xfrm>
          <a:prstGeom prst="line">
            <a:avLst/>
          </a:prstGeom>
          <a:noFill/>
          <a:ln w="254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45" name="Line 90">
            <a:extLst>
              <a:ext uri="{FF2B5EF4-FFF2-40B4-BE49-F238E27FC236}">
                <a16:creationId xmlns="" xmlns:a16="http://schemas.microsoft.com/office/drawing/2014/main" id="{EC7B91FE-D2CF-EB45-9B66-0FA2211CBAFD}"/>
              </a:ext>
            </a:extLst>
          </p:cNvPr>
          <p:cNvSpPr>
            <a:spLocks noChangeShapeType="1"/>
          </p:cNvSpPr>
          <p:nvPr/>
        </p:nvSpPr>
        <p:spPr bwMode="auto">
          <a:xfrm flipH="1">
            <a:off x="1929870" y="4241591"/>
            <a:ext cx="58375"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025" name="Slide Number Placeholder 1024">
            <a:extLst>
              <a:ext uri="{FF2B5EF4-FFF2-40B4-BE49-F238E27FC236}">
                <a16:creationId xmlns="" xmlns:a16="http://schemas.microsoft.com/office/drawing/2014/main" id="{CCACD359-259A-BD49-A72A-7342EEE94586}"/>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E43C0F-8A7B-3A4B-9DB5-B3472E36E833}" type="slidenum">
              <a:rPr kumimoji="0" lang="en-GB" sz="1100" b="0" i="0" u="none" strike="noStrike" kern="1200" cap="none" spc="0" normalizeH="0" baseline="0" noProof="0" smtClean="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GB" sz="1100" b="0" i="0" u="none" strike="noStrike" kern="1200" cap="none" spc="0" normalizeH="0" baseline="0" noProof="0" dirty="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 xmlns:a16="http://schemas.microsoft.com/office/drawing/2014/main" id="{EE48E4AF-77E4-4208-AAF1-58F8540D3A72}"/>
              </a:ext>
            </a:extLst>
          </p:cNvPr>
          <p:cNvSpPr>
            <a:spLocks noGrp="1"/>
          </p:cNvSpPr>
          <p:nvPr>
            <p:ph type="body" idx="1"/>
          </p:nvPr>
        </p:nvSpPr>
        <p:spPr>
          <a:xfrm>
            <a:off x="609600" y="1082517"/>
            <a:ext cx="10972800" cy="246687"/>
          </a:xfrm>
        </p:spPr>
        <p:txBody>
          <a:bodyPr>
            <a:normAutofit fontScale="85000" lnSpcReduction="10000"/>
          </a:bodyPr>
          <a:lstStyle/>
          <a:p>
            <a:r>
              <a:rPr lang="en-GB" sz="1600" dirty="0"/>
              <a:t>biomarker cohorts selected prior to randomisation designed to test HRR BM</a:t>
            </a:r>
            <a:r>
              <a:rPr lang="en-GB" sz="1600" baseline="30000" dirty="0"/>
              <a:t>+</a:t>
            </a:r>
            <a:r>
              <a:rPr lang="en-GB" sz="1600" dirty="0"/>
              <a:t> and HRR BM</a:t>
            </a:r>
            <a:r>
              <a:rPr lang="en-GB" sz="1600" baseline="30000" dirty="0"/>
              <a:t>–</a:t>
            </a:r>
          </a:p>
        </p:txBody>
      </p:sp>
      <p:sp>
        <p:nvSpPr>
          <p:cNvPr id="9" name="Title 8">
            <a:extLst>
              <a:ext uri="{FF2B5EF4-FFF2-40B4-BE49-F238E27FC236}">
                <a16:creationId xmlns="" xmlns:a16="http://schemas.microsoft.com/office/drawing/2014/main" id="{0EE0607B-A21A-6246-8D11-2D6AC0B8D489}"/>
              </a:ext>
            </a:extLst>
          </p:cNvPr>
          <p:cNvSpPr>
            <a:spLocks noGrp="1"/>
          </p:cNvSpPr>
          <p:nvPr>
            <p:ph type="title"/>
          </p:nvPr>
        </p:nvSpPr>
        <p:spPr>
          <a:xfrm>
            <a:off x="619200" y="246566"/>
            <a:ext cx="8740800" cy="807285"/>
          </a:xfrm>
        </p:spPr>
        <p:txBody>
          <a:bodyPr/>
          <a:lstStyle/>
          <a:p>
            <a:r>
              <a:rPr lang="en-GB" dirty="0"/>
              <a:t>MAGNITUDE: Randomised, Double-Blind, Placebo-Controlled Study</a:t>
            </a:r>
          </a:p>
        </p:txBody>
      </p:sp>
      <p:sp>
        <p:nvSpPr>
          <p:cNvPr id="2" name="Slide Number Placeholder 1">
            <a:extLst>
              <a:ext uri="{FF2B5EF4-FFF2-40B4-BE49-F238E27FC236}">
                <a16:creationId xmlns="" xmlns:a16="http://schemas.microsoft.com/office/drawing/2014/main" id="{864E7DBA-A906-48EE-B264-C2C987D4B2BA}"/>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D816501-AAE5-214E-B100-00C3DC5F5E3F}" type="slidenum">
              <a:rPr kumimoji="0" lang="en-GB" sz="1100" b="0" i="0" u="none" strike="noStrike" kern="1200" cap="none" spc="0" normalizeH="0" baseline="0" noProof="0" smtClean="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GB" sz="1100" b="0" i="0" u="none" strike="noStrike" kern="1200" cap="none" spc="0" normalizeH="0" baseline="0" noProof="0" dirty="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endParaRPr>
          </a:p>
        </p:txBody>
      </p:sp>
      <p:sp>
        <p:nvSpPr>
          <p:cNvPr id="16" name="Content Placeholder 15">
            <a:extLst>
              <a:ext uri="{FF2B5EF4-FFF2-40B4-BE49-F238E27FC236}">
                <a16:creationId xmlns="" xmlns:a16="http://schemas.microsoft.com/office/drawing/2014/main" id="{E0F2F7AA-5B88-8C4A-9CA9-21EAA728022B}"/>
              </a:ext>
            </a:extLst>
          </p:cNvPr>
          <p:cNvSpPr>
            <a:spLocks noGrp="1"/>
          </p:cNvSpPr>
          <p:nvPr>
            <p:ph sz="quarter" idx="15"/>
          </p:nvPr>
        </p:nvSpPr>
        <p:spPr>
          <a:xfrm>
            <a:off x="620183" y="6309320"/>
            <a:ext cx="10939679" cy="365125"/>
          </a:xfrm>
        </p:spPr>
        <p:txBody>
          <a:bodyPr/>
          <a:lstStyle/>
          <a:p>
            <a:r>
              <a:rPr kumimoji="0" lang="en-GB" sz="900" b="0"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AAP, abiraterone acetate and prednisone/prednisolone; AR, androgen receptor; BM, biomarker; BPI-SF, Brief Pain Inventory–Short Form; ctDNA, circulating tumour </a:t>
            </a:r>
            <a:r>
              <a:rPr kumimoji="0" lang="en-GB" sz="900" b="0" i="0" u="none" strike="noStrike" kern="1200" cap="none" spc="0" normalizeH="0" baseline="0" noProof="0" dirty="0">
                <a:ln>
                  <a:noFill/>
                </a:ln>
                <a:solidFill>
                  <a:schemeClr val="tx2"/>
                </a:solidFill>
                <a:effectLst/>
                <a:uLnTx/>
                <a:uFillTx/>
                <a:latin typeface="Arial" panose="020B0604020202020204"/>
                <a:ea typeface="+mn-ea"/>
                <a:cs typeface="Arial" panose="020B0604020202020204" pitchFamily="34" charset="0"/>
              </a:rPr>
              <a:t>DNA</a:t>
            </a:r>
            <a:r>
              <a:rPr kumimoji="0" lang="en-GB" sz="900" b="0"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 ECOG PS, Eastern Cooperative Oncology Group performance status; HRR, homologous recombination repair; L1, first line; mCRPC, metastatic castration-resistant prostate cancer; mCSPC, metastatic castration-sensitive prostate cancer; </a:t>
            </a:r>
            <a:br>
              <a:rPr kumimoji="0" lang="en-GB" sz="900" b="0"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br>
            <a:r>
              <a:rPr kumimoji="0" lang="en-GB" sz="900" b="0"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nmCRPC, nonmetastatic castration-resistant prostate cancer; ORR, overall response rate; OS, overall survival; PFS, progression-free survival; PFS2, progression-free survival on first subsequent therapy; </a:t>
            </a:r>
            <a:br>
              <a:rPr kumimoji="0" lang="en-GB" sz="900" b="0"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br>
            <a:r>
              <a:rPr kumimoji="0" lang="en-GB" sz="900" b="0"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PSA, prostate-specific antigen; rPFS, radiographic progression-free survival</a:t>
            </a:r>
          </a:p>
          <a:p>
            <a:r>
              <a:rPr lang="en-GB" sz="900" dirty="0">
                <a:solidFill>
                  <a:schemeClr val="tx2"/>
                </a:solidFill>
              </a:rPr>
              <a:t>Chi K, et al. J Clin Oncol. 2022;40 Suppl: Abstract 12 (</a:t>
            </a:r>
            <a:r>
              <a:rPr lang="it-IT" sz="900" dirty="0"/>
              <a:t>ASCO GU 2022 oral presentation) </a:t>
            </a:r>
            <a:endParaRPr lang="en-GB" sz="900" dirty="0">
              <a:solidFill>
                <a:schemeClr val="tx2"/>
              </a:solidFill>
            </a:endParaRPr>
          </a:p>
        </p:txBody>
      </p:sp>
      <p:sp>
        <p:nvSpPr>
          <p:cNvPr id="50" name="Rounded Rectangle 9">
            <a:extLst>
              <a:ext uri="{FF2B5EF4-FFF2-40B4-BE49-F238E27FC236}">
                <a16:creationId xmlns="" xmlns:a16="http://schemas.microsoft.com/office/drawing/2014/main" id="{92864ECC-795C-4522-96AB-9691B0ACD9E5}"/>
              </a:ext>
            </a:extLst>
          </p:cNvPr>
          <p:cNvSpPr/>
          <p:nvPr/>
        </p:nvSpPr>
        <p:spPr>
          <a:xfrm>
            <a:off x="9224538" y="1802805"/>
            <a:ext cx="2854394" cy="638582"/>
          </a:xfrm>
          <a:prstGeom prst="roundRect">
            <a:avLst>
              <a:gd name="adj" fmla="val 4080"/>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91" rtl="0" eaLnBrk="1" fontAlgn="auto" latinLnBrk="0" hangingPunct="1">
              <a:lnSpc>
                <a:spcPct val="100000"/>
              </a:lnSpc>
              <a:spcBef>
                <a:spcPts val="0"/>
              </a:spcBef>
              <a:spcAft>
                <a:spcPts val="0"/>
              </a:spcAft>
              <a:buClrTx/>
              <a:buSzTx/>
              <a:buFontTx/>
              <a:buNone/>
              <a:tabLst/>
              <a:defRPr/>
            </a:pPr>
            <a:endParaRPr kumimoji="0" lang="en-GB" sz="1100" b="1" i="0" u="none" strike="noStrike" kern="1200" cap="none" spc="0" normalizeH="0" baseline="0" noProof="0" dirty="0">
              <a:ln>
                <a:noFill/>
              </a:ln>
              <a:solidFill>
                <a:srgbClr val="5D8298"/>
              </a:solidFill>
              <a:effectLst/>
              <a:uLnTx/>
              <a:uFillTx/>
              <a:latin typeface="Arial" panose="020B0604020202020204"/>
              <a:ea typeface="+mn-ea"/>
              <a:cs typeface="Calibri" panose="020F0502020204030204" pitchFamily="34" charset="0"/>
            </a:endParaRPr>
          </a:p>
          <a:p>
            <a:pPr marL="0" marR="0" lvl="0" indent="0" algn="l" defTabSz="914291"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5D8298"/>
                </a:solidFill>
                <a:effectLst/>
                <a:uLnTx/>
                <a:uFillTx/>
                <a:latin typeface="Arial" panose="020B0604020202020204"/>
                <a:ea typeface="+mn-ea"/>
                <a:cs typeface="Calibri" panose="020F0502020204030204" pitchFamily="34" charset="0"/>
              </a:rPr>
              <a:t>Primary endpoint</a:t>
            </a:r>
          </a:p>
          <a:p>
            <a:pPr marL="171450" marR="0" lvl="0" indent="-171450" algn="l" defTabSz="914291" rtl="0" eaLnBrk="1" fontAlgn="auto" latinLnBrk="0" hangingPunct="1">
              <a:lnSpc>
                <a:spcPct val="100000"/>
              </a:lnSpc>
              <a:spcBef>
                <a:spcPts val="0"/>
              </a:spcBef>
              <a:spcAft>
                <a:spcPts val="0"/>
              </a:spcAft>
              <a:buClr>
                <a:srgbClr val="03C74F"/>
              </a:buClr>
              <a:buSzTx/>
              <a:buFont typeface="Arial" panose="020B0604020202020204" pitchFamily="34" charset="0"/>
              <a:buChar char="•"/>
              <a:tabLst/>
              <a:defRPr/>
            </a:pPr>
            <a:r>
              <a:rPr kumimoji="0" lang="en-GB" sz="1200" b="0" i="0" u="none" strike="noStrike" kern="1200" cap="none" spc="0" normalizeH="0" baseline="0" noProof="0" dirty="0">
                <a:ln>
                  <a:noFill/>
                </a:ln>
                <a:solidFill>
                  <a:srgbClr val="5D8298"/>
                </a:solidFill>
                <a:effectLst/>
                <a:uLnTx/>
                <a:uFillTx/>
                <a:latin typeface="Arial" panose="020B0604020202020204"/>
                <a:ea typeface="+mn-ea"/>
                <a:cs typeface="Calibri" panose="020F0502020204030204" pitchFamily="34" charset="0"/>
              </a:rPr>
              <a:t>rPFS by central review</a:t>
            </a:r>
          </a:p>
          <a:p>
            <a:pPr marL="171450" marR="0" lvl="0" indent="-171450" algn="l" defTabSz="914291"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100" b="1" i="0" u="none" strike="noStrike" kern="1200" cap="none" spc="0" normalizeH="0" baseline="0" noProof="0" dirty="0">
              <a:ln>
                <a:noFill/>
              </a:ln>
              <a:solidFill>
                <a:srgbClr val="5D8298"/>
              </a:solidFill>
              <a:effectLst/>
              <a:uLnTx/>
              <a:uFillTx/>
              <a:latin typeface="Arial" panose="020B0604020202020204"/>
              <a:ea typeface="+mn-ea"/>
              <a:cs typeface="+mn-cs"/>
            </a:endParaRPr>
          </a:p>
        </p:txBody>
      </p:sp>
      <p:sp>
        <p:nvSpPr>
          <p:cNvPr id="61" name="Rounded Rectangle 7">
            <a:extLst>
              <a:ext uri="{FF2B5EF4-FFF2-40B4-BE49-F238E27FC236}">
                <a16:creationId xmlns="" xmlns:a16="http://schemas.microsoft.com/office/drawing/2014/main" id="{F6252C39-A4B9-4862-8196-91B8A5AB2309}"/>
              </a:ext>
            </a:extLst>
          </p:cNvPr>
          <p:cNvSpPr/>
          <p:nvPr/>
        </p:nvSpPr>
        <p:spPr>
          <a:xfrm>
            <a:off x="7101173" y="1804874"/>
            <a:ext cx="2095390" cy="644683"/>
          </a:xfrm>
          <a:prstGeom prst="roundRect">
            <a:avLst>
              <a:gd name="adj" fmla="val 5898"/>
            </a:avLst>
          </a:prstGeom>
          <a:solidFill>
            <a:schemeClr val="tx2"/>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1"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panose="020B0604020202020204"/>
                <a:ea typeface="+mn-ea"/>
                <a:cs typeface="Calibri" panose="020F0502020204030204" pitchFamily="34" charset="0"/>
              </a:rPr>
              <a:t>Niraparib 200 </a:t>
            </a:r>
            <a:r>
              <a:rPr kumimoji="0" lang="en-GB" sz="1400" b="1" i="0" u="none" strike="noStrike" kern="1200" cap="none" spc="0" normalizeH="0" baseline="0" noProof="0" dirty="0" err="1">
                <a:ln>
                  <a:noFill/>
                </a:ln>
                <a:solidFill>
                  <a:srgbClr val="FFFFFF"/>
                </a:solidFill>
                <a:effectLst/>
                <a:uLnTx/>
                <a:uFillTx/>
                <a:latin typeface="Arial" panose="020B0604020202020204"/>
                <a:ea typeface="+mn-ea"/>
                <a:cs typeface="Calibri" panose="020F0502020204030204" pitchFamily="34" charset="0"/>
              </a:rPr>
              <a:t>mg</a:t>
            </a:r>
            <a:r>
              <a:rPr kumimoji="0" lang="en-GB" sz="1400" b="1" i="0" u="none" strike="noStrike" kern="1200" cap="none" spc="0" normalizeH="0" baseline="30000" noProof="0" dirty="0" err="1">
                <a:ln>
                  <a:noFill/>
                </a:ln>
                <a:solidFill>
                  <a:srgbClr val="FFFFFF"/>
                </a:solidFill>
                <a:effectLst/>
                <a:uLnTx/>
                <a:uFillTx/>
                <a:latin typeface="Arial" panose="020B0604020202020204"/>
                <a:ea typeface="+mn-ea"/>
                <a:cs typeface="Calibri" panose="020F0502020204030204" pitchFamily="34" charset="0"/>
              </a:rPr>
              <a:t>b</a:t>
            </a:r>
            <a:r>
              <a:rPr kumimoji="0" lang="en-GB" sz="1400" b="1" i="0" u="none" strike="noStrike" kern="1200" cap="none" spc="0" normalizeH="0" baseline="0" noProof="0" dirty="0">
                <a:ln>
                  <a:noFill/>
                </a:ln>
                <a:solidFill>
                  <a:srgbClr val="FFFFFF"/>
                </a:solidFill>
                <a:effectLst/>
                <a:uLnTx/>
                <a:uFillTx/>
                <a:latin typeface="Arial" panose="020B0604020202020204"/>
                <a:ea typeface="+mn-ea"/>
                <a:cs typeface="Calibri" panose="020F0502020204030204" pitchFamily="34" charset="0"/>
              </a:rPr>
              <a:t> + abiraterone 1000 </a:t>
            </a:r>
            <a:r>
              <a:rPr kumimoji="0" lang="en-GB" sz="1400" b="1" i="0" u="none" strike="noStrike" kern="1200" cap="none" spc="0" normalizeH="0" baseline="0" noProof="0" dirty="0" err="1">
                <a:ln>
                  <a:noFill/>
                </a:ln>
                <a:solidFill>
                  <a:srgbClr val="FFFFFF"/>
                </a:solidFill>
                <a:effectLst/>
                <a:uLnTx/>
                <a:uFillTx/>
                <a:latin typeface="Arial" panose="020B0604020202020204"/>
                <a:ea typeface="+mn-ea"/>
                <a:cs typeface="Calibri" panose="020F0502020204030204" pitchFamily="34" charset="0"/>
              </a:rPr>
              <a:t>mg</a:t>
            </a:r>
            <a:r>
              <a:rPr kumimoji="0" lang="en-GB" sz="1400" b="1" i="0" u="none" strike="noStrike" kern="1200" cap="none" spc="0" normalizeH="0" baseline="30000" noProof="0" dirty="0" err="1">
                <a:ln>
                  <a:noFill/>
                </a:ln>
                <a:solidFill>
                  <a:srgbClr val="FFFFFF"/>
                </a:solidFill>
                <a:effectLst/>
                <a:uLnTx/>
                <a:uFillTx/>
                <a:latin typeface="Arial" panose="020B0604020202020204"/>
                <a:ea typeface="+mn-ea"/>
                <a:cs typeface="Calibri" panose="020F0502020204030204" pitchFamily="34" charset="0"/>
              </a:rPr>
              <a:t>c</a:t>
            </a:r>
            <a:endParaRPr kumimoji="0" lang="en-GB" sz="1400" b="1" i="0" u="none" strike="noStrike" kern="1200" cap="none" spc="0" normalizeH="0" baseline="30000" noProof="0" dirty="0">
              <a:ln>
                <a:noFill/>
              </a:ln>
              <a:solidFill>
                <a:srgbClr val="FFFFFF"/>
              </a:solidFill>
              <a:effectLst/>
              <a:uLnTx/>
              <a:uFillTx/>
              <a:latin typeface="Arial" panose="020B0604020202020204"/>
              <a:ea typeface="+mn-ea"/>
              <a:cs typeface="Calibri" panose="020F0502020204030204" pitchFamily="34" charset="0"/>
            </a:endParaRPr>
          </a:p>
        </p:txBody>
      </p:sp>
      <p:sp>
        <p:nvSpPr>
          <p:cNvPr id="62" name="Rounded Rectangle 7">
            <a:extLst>
              <a:ext uri="{FF2B5EF4-FFF2-40B4-BE49-F238E27FC236}">
                <a16:creationId xmlns="" xmlns:a16="http://schemas.microsoft.com/office/drawing/2014/main" id="{4A174F5B-5C79-4AB2-A818-B9F30668F218}"/>
              </a:ext>
            </a:extLst>
          </p:cNvPr>
          <p:cNvSpPr/>
          <p:nvPr/>
        </p:nvSpPr>
        <p:spPr>
          <a:xfrm>
            <a:off x="7095462" y="2573909"/>
            <a:ext cx="2101101" cy="584093"/>
          </a:xfrm>
          <a:prstGeom prst="roundRect">
            <a:avLst>
              <a:gd name="adj" fmla="val 5898"/>
            </a:avLst>
          </a:prstGeom>
          <a:solidFill>
            <a:schemeClr val="accent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1"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Arial" panose="020B0604020202020204"/>
                <a:ea typeface="+mn-ea"/>
                <a:cs typeface="Calibri" panose="020F0502020204030204" pitchFamily="34" charset="0"/>
              </a:rPr>
              <a:t>Placebo + </a:t>
            </a:r>
            <a:r>
              <a:rPr kumimoji="0" lang="en-GB" sz="1400" b="1" i="0" u="none" strike="noStrike" kern="1200" cap="none" spc="0" normalizeH="0" baseline="0" noProof="0" dirty="0">
                <a:ln>
                  <a:noFill/>
                </a:ln>
                <a:solidFill>
                  <a:srgbClr val="FFFFFF"/>
                </a:solidFill>
                <a:effectLst/>
                <a:uLnTx/>
                <a:uFillTx/>
                <a:latin typeface="Arial" panose="020B0604020202020204"/>
                <a:ea typeface="+mn-ea"/>
                <a:cs typeface="Calibri" panose="020F0502020204030204" pitchFamily="34" charset="0"/>
              </a:rPr>
              <a:t>abiraterone 1000 </a:t>
            </a:r>
            <a:r>
              <a:rPr kumimoji="0" lang="en-GB" sz="1400" b="1" i="0" u="none" strike="noStrike" kern="1200" cap="none" spc="0" normalizeH="0" baseline="0" noProof="0" dirty="0" err="1">
                <a:ln>
                  <a:noFill/>
                </a:ln>
                <a:solidFill>
                  <a:srgbClr val="FFFFFF"/>
                </a:solidFill>
                <a:effectLst/>
                <a:uLnTx/>
                <a:uFillTx/>
                <a:latin typeface="Arial" panose="020B0604020202020204"/>
                <a:ea typeface="+mn-ea"/>
                <a:cs typeface="Calibri" panose="020F0502020204030204" pitchFamily="34" charset="0"/>
              </a:rPr>
              <a:t>mg</a:t>
            </a:r>
            <a:r>
              <a:rPr kumimoji="0" lang="en-GB" sz="1400" b="1" i="0" u="none" strike="noStrike" kern="1200" cap="none" spc="0" normalizeH="0" baseline="30000" noProof="0" dirty="0" err="1">
                <a:ln>
                  <a:noFill/>
                </a:ln>
                <a:solidFill>
                  <a:srgbClr val="FFFFFF"/>
                </a:solidFill>
                <a:effectLst/>
                <a:uLnTx/>
                <a:uFillTx/>
                <a:latin typeface="Arial" panose="020B0604020202020204"/>
                <a:ea typeface="+mn-ea"/>
                <a:cs typeface="Calibri" panose="020F0502020204030204" pitchFamily="34" charset="0"/>
              </a:rPr>
              <a:t>c</a:t>
            </a:r>
            <a:endParaRPr kumimoji="0" lang="en-GB" sz="1400" b="1" i="0" u="none" strike="noStrike" kern="1200" cap="none" spc="0" normalizeH="0" baseline="0" noProof="0" dirty="0">
              <a:ln>
                <a:noFill/>
              </a:ln>
              <a:solidFill>
                <a:prstClr val="white"/>
              </a:solidFill>
              <a:effectLst/>
              <a:uLnTx/>
              <a:uFillTx/>
              <a:latin typeface="Arial" panose="020B0604020202020204"/>
              <a:ea typeface="+mn-ea"/>
              <a:cs typeface="Calibri" panose="020F0502020204030204" pitchFamily="34" charset="0"/>
            </a:endParaRPr>
          </a:p>
        </p:txBody>
      </p:sp>
      <p:sp>
        <p:nvSpPr>
          <p:cNvPr id="64" name="Rounded Rectangle 9">
            <a:extLst>
              <a:ext uri="{FF2B5EF4-FFF2-40B4-BE49-F238E27FC236}">
                <a16:creationId xmlns="" xmlns:a16="http://schemas.microsoft.com/office/drawing/2014/main" id="{51AF3DD6-E232-4AB4-B8E3-F7E4F8B17BC1}"/>
              </a:ext>
            </a:extLst>
          </p:cNvPr>
          <p:cNvSpPr/>
          <p:nvPr/>
        </p:nvSpPr>
        <p:spPr>
          <a:xfrm>
            <a:off x="9212133" y="2416618"/>
            <a:ext cx="2866799" cy="842683"/>
          </a:xfrm>
          <a:prstGeom prst="roundRect">
            <a:avLst>
              <a:gd name="adj" fmla="val 4080"/>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91"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5D8298"/>
                </a:solidFill>
                <a:effectLst/>
                <a:uLnTx/>
                <a:uFillTx/>
                <a:latin typeface="Arial" panose="020B0604020202020204"/>
                <a:ea typeface="+mn-ea"/>
                <a:cs typeface="Calibri" panose="020F0502020204030204" pitchFamily="34" charset="0"/>
              </a:rPr>
              <a:t>Secondary endpoints</a:t>
            </a:r>
          </a:p>
          <a:p>
            <a:pPr marL="171450" marR="0" lvl="0" indent="-171450" algn="l" defTabSz="914291" rtl="0" eaLnBrk="1" fontAlgn="auto" latinLnBrk="0" hangingPunct="1">
              <a:lnSpc>
                <a:spcPct val="100000"/>
              </a:lnSpc>
              <a:spcBef>
                <a:spcPts val="0"/>
              </a:spcBef>
              <a:spcAft>
                <a:spcPts val="0"/>
              </a:spcAft>
              <a:buClr>
                <a:srgbClr val="03C74F"/>
              </a:buClr>
              <a:buSzTx/>
              <a:buFont typeface="Arial" panose="020B0604020202020204" pitchFamily="34" charset="0"/>
              <a:buChar char="•"/>
              <a:tabLst/>
              <a:defRPr/>
            </a:pPr>
            <a:r>
              <a:rPr kumimoji="0" lang="en-GB" sz="1200" b="0" i="0" u="none" strike="noStrike" kern="1200" cap="none" spc="0" normalizeH="0" baseline="0" noProof="0" dirty="0">
                <a:ln>
                  <a:noFill/>
                </a:ln>
                <a:solidFill>
                  <a:srgbClr val="5D8298"/>
                </a:solidFill>
                <a:effectLst/>
                <a:uLnTx/>
                <a:uFillTx/>
                <a:latin typeface="Arial" panose="020B0604020202020204"/>
                <a:ea typeface="+mn-ea"/>
                <a:cs typeface="Calibri" panose="020F0502020204030204" pitchFamily="34" charset="0"/>
              </a:rPr>
              <a:t>Time to cytotoxic chemotherapy</a:t>
            </a:r>
          </a:p>
          <a:p>
            <a:pPr marL="171450" marR="0" lvl="0" indent="-171450" algn="l" defTabSz="914291" rtl="0" eaLnBrk="1" fontAlgn="auto" latinLnBrk="0" hangingPunct="1">
              <a:lnSpc>
                <a:spcPct val="100000"/>
              </a:lnSpc>
              <a:spcBef>
                <a:spcPts val="0"/>
              </a:spcBef>
              <a:spcAft>
                <a:spcPts val="0"/>
              </a:spcAft>
              <a:buClr>
                <a:srgbClr val="03C74F"/>
              </a:buClr>
              <a:buSzTx/>
              <a:buFont typeface="Arial" panose="020B0604020202020204" pitchFamily="34" charset="0"/>
              <a:buChar char="•"/>
              <a:tabLst/>
              <a:defRPr/>
            </a:pPr>
            <a:r>
              <a:rPr kumimoji="0" lang="en-GB" sz="1200" b="0" i="0" u="none" strike="noStrike" kern="1200" cap="none" spc="0" normalizeH="0" baseline="0" noProof="0" dirty="0">
                <a:ln>
                  <a:noFill/>
                </a:ln>
                <a:solidFill>
                  <a:srgbClr val="5D8298"/>
                </a:solidFill>
                <a:effectLst/>
                <a:uLnTx/>
                <a:uFillTx/>
                <a:latin typeface="Arial" panose="020B0604020202020204"/>
                <a:ea typeface="+mn-ea"/>
                <a:cs typeface="Calibri" panose="020F0502020204030204" pitchFamily="34" charset="0"/>
              </a:rPr>
              <a:t>Time to symptomatic progression</a:t>
            </a:r>
          </a:p>
          <a:p>
            <a:pPr marL="171450" marR="0" lvl="0" indent="-171450" algn="l" defTabSz="914291" rtl="0" eaLnBrk="1" fontAlgn="auto" latinLnBrk="0" hangingPunct="1">
              <a:lnSpc>
                <a:spcPct val="100000"/>
              </a:lnSpc>
              <a:spcBef>
                <a:spcPts val="0"/>
              </a:spcBef>
              <a:spcAft>
                <a:spcPts val="0"/>
              </a:spcAft>
              <a:buClr>
                <a:srgbClr val="03C74F"/>
              </a:buClr>
              <a:buSzTx/>
              <a:buFont typeface="Arial" panose="020B0604020202020204" pitchFamily="34" charset="0"/>
              <a:buChar char="•"/>
              <a:tabLst/>
              <a:defRPr/>
            </a:pPr>
            <a:r>
              <a:rPr kumimoji="0" lang="en-GB" sz="1200" b="0" i="0" u="none" strike="noStrike" kern="1200" cap="none" spc="0" normalizeH="0" baseline="0" noProof="0" dirty="0">
                <a:ln>
                  <a:noFill/>
                </a:ln>
                <a:solidFill>
                  <a:srgbClr val="5D8298"/>
                </a:solidFill>
                <a:effectLst/>
                <a:uLnTx/>
                <a:uFillTx/>
                <a:latin typeface="Arial" panose="020B0604020202020204"/>
                <a:ea typeface="+mn-ea"/>
                <a:cs typeface="Calibri" panose="020F0502020204030204" pitchFamily="34" charset="0"/>
              </a:rPr>
              <a:t>OS</a:t>
            </a:r>
          </a:p>
        </p:txBody>
      </p:sp>
      <p:sp>
        <p:nvSpPr>
          <p:cNvPr id="66" name="Rounded Rectangle 9">
            <a:extLst>
              <a:ext uri="{FF2B5EF4-FFF2-40B4-BE49-F238E27FC236}">
                <a16:creationId xmlns="" xmlns:a16="http://schemas.microsoft.com/office/drawing/2014/main" id="{8D24E4E5-F57F-471F-AC19-2C28F9E87D3C}"/>
              </a:ext>
            </a:extLst>
          </p:cNvPr>
          <p:cNvSpPr/>
          <p:nvPr/>
        </p:nvSpPr>
        <p:spPr>
          <a:xfrm>
            <a:off x="9310756" y="3546588"/>
            <a:ext cx="2554603" cy="1085728"/>
          </a:xfrm>
          <a:prstGeom prst="roundRect">
            <a:avLst>
              <a:gd name="adj" fmla="val 11404"/>
            </a:avLst>
          </a:prstGeom>
          <a:solidFill>
            <a:schemeClr val="tx2">
              <a:lumMod val="20000"/>
              <a:lumOff val="80000"/>
            </a:schemeClr>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91"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000000"/>
                </a:solidFill>
                <a:effectLst/>
                <a:uLnTx/>
                <a:uFillTx/>
                <a:latin typeface="Arial" panose="020B0604020202020204"/>
                <a:ea typeface="+mn-ea"/>
                <a:cs typeface="Calibri" panose="020F0502020204030204" pitchFamily="34" charset="0"/>
              </a:rPr>
              <a:t>Other prespecified endpoints</a:t>
            </a:r>
          </a:p>
          <a:p>
            <a:pPr marL="177800" marR="0" lvl="0" indent="-177800" algn="l" defTabSz="914291" rtl="0" eaLnBrk="1" fontAlgn="auto" latinLnBrk="0" hangingPunct="1">
              <a:lnSpc>
                <a:spcPct val="100000"/>
              </a:lnSpc>
              <a:spcBef>
                <a:spcPts val="0"/>
              </a:spcBef>
              <a:spcAft>
                <a:spcPts val="0"/>
              </a:spcAft>
              <a:buClr>
                <a:srgbClr val="03C74F"/>
              </a:buClr>
              <a:buSzTx/>
              <a:buFont typeface="Arial" panose="020B0604020202020204" pitchFamily="34" charset="0"/>
              <a:buChar char="•"/>
              <a:tabLst/>
              <a:defRPr/>
            </a:pPr>
            <a:r>
              <a:rPr kumimoji="0" lang="en-GB" sz="1100" b="0" i="0" u="none" strike="noStrike" kern="1200" cap="none" spc="0" normalizeH="0" baseline="0" noProof="0" dirty="0">
                <a:ln>
                  <a:noFill/>
                </a:ln>
                <a:solidFill>
                  <a:srgbClr val="000000"/>
                </a:solidFill>
                <a:effectLst/>
                <a:uLnTx/>
                <a:uFillTx/>
                <a:latin typeface="Arial" panose="020B0604020202020204"/>
                <a:ea typeface="+mn-ea"/>
                <a:cs typeface="Calibri" panose="020F0502020204030204" pitchFamily="34" charset="0"/>
              </a:rPr>
              <a:t>Time to PSA progression</a:t>
            </a:r>
          </a:p>
          <a:p>
            <a:pPr marL="177800" marR="0" lvl="0" indent="-177800" algn="l" defTabSz="914291" rtl="0" eaLnBrk="1" fontAlgn="auto" latinLnBrk="0" hangingPunct="1">
              <a:lnSpc>
                <a:spcPct val="100000"/>
              </a:lnSpc>
              <a:spcBef>
                <a:spcPts val="0"/>
              </a:spcBef>
              <a:spcAft>
                <a:spcPts val="0"/>
              </a:spcAft>
              <a:buClr>
                <a:srgbClr val="03C74F"/>
              </a:buClr>
              <a:buSzTx/>
              <a:buFont typeface="Arial" panose="020B0604020202020204" pitchFamily="34" charset="0"/>
              <a:buChar char="•"/>
              <a:tabLst/>
              <a:defRPr/>
            </a:pPr>
            <a:r>
              <a:rPr kumimoji="0" lang="en-GB" sz="1100" b="0" i="0" u="none" strike="noStrike" kern="1200" cap="none" spc="0" normalizeH="0" baseline="0" noProof="0" dirty="0">
                <a:ln>
                  <a:noFill/>
                </a:ln>
                <a:solidFill>
                  <a:srgbClr val="000000"/>
                </a:solidFill>
                <a:effectLst/>
                <a:uLnTx/>
                <a:uFillTx/>
                <a:latin typeface="Arial" panose="020B0604020202020204"/>
                <a:ea typeface="+mn-ea"/>
                <a:cs typeface="Calibri" panose="020F0502020204030204" pitchFamily="34" charset="0"/>
              </a:rPr>
              <a:t>ORR</a:t>
            </a:r>
          </a:p>
          <a:p>
            <a:pPr marL="177800" marR="0" lvl="0" indent="-177800" algn="l" defTabSz="914291" rtl="0" eaLnBrk="1" fontAlgn="auto" latinLnBrk="0" hangingPunct="1">
              <a:lnSpc>
                <a:spcPct val="100000"/>
              </a:lnSpc>
              <a:spcBef>
                <a:spcPts val="0"/>
              </a:spcBef>
              <a:spcAft>
                <a:spcPts val="0"/>
              </a:spcAft>
              <a:buClr>
                <a:srgbClr val="03C74F"/>
              </a:buClr>
              <a:buSzTx/>
              <a:buFont typeface="Arial" panose="020B0604020202020204" pitchFamily="34" charset="0"/>
              <a:buChar char="•"/>
              <a:tabLst/>
              <a:defRPr/>
            </a:pPr>
            <a:r>
              <a:rPr kumimoji="0" lang="en-GB" sz="1100" b="0" i="0" u="none" strike="noStrike" kern="1200" cap="none" spc="0" normalizeH="0" baseline="0" noProof="0" dirty="0">
                <a:ln>
                  <a:noFill/>
                </a:ln>
                <a:solidFill>
                  <a:srgbClr val="000000"/>
                </a:solidFill>
                <a:effectLst/>
                <a:uLnTx/>
                <a:uFillTx/>
                <a:latin typeface="Arial" panose="020B0604020202020204"/>
                <a:ea typeface="+mn-ea"/>
                <a:cs typeface="Calibri" panose="020F0502020204030204" pitchFamily="34" charset="0"/>
              </a:rPr>
              <a:t>PFS2</a:t>
            </a:r>
          </a:p>
          <a:p>
            <a:pPr marL="177800" marR="0" lvl="0" indent="-177800" algn="l" defTabSz="914291" rtl="0" eaLnBrk="1" fontAlgn="auto" latinLnBrk="0" hangingPunct="1">
              <a:lnSpc>
                <a:spcPct val="100000"/>
              </a:lnSpc>
              <a:spcBef>
                <a:spcPts val="0"/>
              </a:spcBef>
              <a:spcAft>
                <a:spcPts val="0"/>
              </a:spcAft>
              <a:buClr>
                <a:srgbClr val="03C74F"/>
              </a:buClr>
              <a:buSzTx/>
              <a:buFont typeface="Arial" panose="020B0604020202020204" pitchFamily="34" charset="0"/>
              <a:buChar char="•"/>
              <a:tabLst/>
              <a:defRPr/>
            </a:pPr>
            <a:r>
              <a:rPr kumimoji="0" lang="en-GB" sz="1100" b="0" i="0" u="none" strike="noStrike" kern="1200" cap="none" spc="0" normalizeH="0" baseline="0" noProof="0" dirty="0">
                <a:ln>
                  <a:noFill/>
                </a:ln>
                <a:solidFill>
                  <a:srgbClr val="000000"/>
                </a:solidFill>
                <a:effectLst/>
                <a:uLnTx/>
                <a:uFillTx/>
                <a:latin typeface="Arial" panose="020B0604020202020204"/>
                <a:ea typeface="+mn-ea"/>
                <a:cs typeface="Calibri" panose="020F0502020204030204" pitchFamily="34" charset="0"/>
              </a:rPr>
              <a:t>Time to pain progression</a:t>
            </a:r>
          </a:p>
          <a:p>
            <a:pPr marL="177800" marR="0" lvl="0" indent="-177800" algn="l" defTabSz="914291" rtl="0" eaLnBrk="1" fontAlgn="auto" latinLnBrk="0" hangingPunct="1">
              <a:lnSpc>
                <a:spcPct val="100000"/>
              </a:lnSpc>
              <a:spcBef>
                <a:spcPts val="0"/>
              </a:spcBef>
              <a:spcAft>
                <a:spcPts val="0"/>
              </a:spcAft>
              <a:buClr>
                <a:srgbClr val="03C74F"/>
              </a:buClr>
              <a:buSzTx/>
              <a:buFont typeface="Arial" panose="020B0604020202020204" pitchFamily="34" charset="0"/>
              <a:buChar char="•"/>
              <a:tabLst/>
              <a:defRPr/>
            </a:pPr>
            <a:r>
              <a:rPr kumimoji="0" lang="en-GB" sz="1100" b="0" i="0" u="none" strike="noStrike" kern="1200" cap="none" spc="0" normalizeH="0" baseline="0" noProof="0" dirty="0">
                <a:ln>
                  <a:noFill/>
                </a:ln>
                <a:solidFill>
                  <a:srgbClr val="000000"/>
                </a:solidFill>
                <a:effectLst/>
                <a:uLnTx/>
                <a:uFillTx/>
                <a:latin typeface="Arial" panose="020B0604020202020204"/>
                <a:ea typeface="+mn-ea"/>
                <a:cs typeface="Calibri" panose="020F0502020204030204" pitchFamily="34" charset="0"/>
              </a:rPr>
              <a:t>Patient-reported outcomes</a:t>
            </a:r>
          </a:p>
        </p:txBody>
      </p:sp>
      <p:sp>
        <p:nvSpPr>
          <p:cNvPr id="67" name="Rounded Rectangle 7">
            <a:extLst>
              <a:ext uri="{FF2B5EF4-FFF2-40B4-BE49-F238E27FC236}">
                <a16:creationId xmlns="" xmlns:a16="http://schemas.microsoft.com/office/drawing/2014/main" id="{758783BE-A6EB-4464-8910-716D507D5AF1}"/>
              </a:ext>
            </a:extLst>
          </p:cNvPr>
          <p:cNvSpPr/>
          <p:nvPr/>
        </p:nvSpPr>
        <p:spPr>
          <a:xfrm>
            <a:off x="7086599" y="3716089"/>
            <a:ext cx="2109963" cy="541257"/>
          </a:xfrm>
          <a:prstGeom prst="roundRect">
            <a:avLst>
              <a:gd name="adj" fmla="val 5898"/>
            </a:avLst>
          </a:prstGeom>
          <a:solidFill>
            <a:schemeClr val="tx2"/>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1"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panose="020B0604020202020204"/>
                <a:ea typeface="+mn-ea"/>
                <a:cs typeface="Calibri" panose="020F0502020204030204" pitchFamily="34" charset="0"/>
              </a:rPr>
              <a:t>Niraparib 200 </a:t>
            </a:r>
            <a:r>
              <a:rPr kumimoji="0" lang="en-GB" sz="1400" b="1" i="0" u="none" strike="noStrike" kern="1200" cap="none" spc="0" normalizeH="0" baseline="0" noProof="0" dirty="0" err="1">
                <a:ln>
                  <a:noFill/>
                </a:ln>
                <a:solidFill>
                  <a:srgbClr val="FFFFFF"/>
                </a:solidFill>
                <a:effectLst/>
                <a:uLnTx/>
                <a:uFillTx/>
                <a:latin typeface="Arial" panose="020B0604020202020204"/>
                <a:ea typeface="+mn-ea"/>
                <a:cs typeface="Calibri" panose="020F0502020204030204" pitchFamily="34" charset="0"/>
              </a:rPr>
              <a:t>mg</a:t>
            </a:r>
            <a:r>
              <a:rPr kumimoji="0" lang="en-GB" sz="1400" b="1" i="0" u="none" strike="noStrike" kern="1200" cap="none" spc="0" normalizeH="0" baseline="30000" noProof="0" dirty="0" err="1">
                <a:ln>
                  <a:noFill/>
                </a:ln>
                <a:solidFill>
                  <a:srgbClr val="FFFFFF"/>
                </a:solidFill>
                <a:effectLst/>
                <a:uLnTx/>
                <a:uFillTx/>
                <a:latin typeface="Arial" panose="020B0604020202020204"/>
                <a:ea typeface="+mn-ea"/>
                <a:cs typeface="Calibri" panose="020F0502020204030204" pitchFamily="34" charset="0"/>
              </a:rPr>
              <a:t>b</a:t>
            </a:r>
            <a:r>
              <a:rPr kumimoji="0" lang="en-GB" sz="1400" b="1" i="0" u="none" strike="noStrike" kern="1200" cap="none" spc="0" normalizeH="0" baseline="0" noProof="0" dirty="0">
                <a:ln>
                  <a:noFill/>
                </a:ln>
                <a:solidFill>
                  <a:srgbClr val="FFFFFF"/>
                </a:solidFill>
                <a:effectLst/>
                <a:uLnTx/>
                <a:uFillTx/>
                <a:latin typeface="Arial" panose="020B0604020202020204"/>
                <a:ea typeface="+mn-ea"/>
                <a:cs typeface="Calibri" panose="020F0502020204030204" pitchFamily="34" charset="0"/>
              </a:rPr>
              <a:t> + abiraterone 1000 </a:t>
            </a:r>
            <a:r>
              <a:rPr kumimoji="0" lang="en-GB" sz="1400" b="1" i="0" u="none" strike="noStrike" kern="1200" cap="none" spc="0" normalizeH="0" baseline="0" noProof="0" dirty="0" err="1">
                <a:ln>
                  <a:noFill/>
                </a:ln>
                <a:solidFill>
                  <a:srgbClr val="FFFFFF"/>
                </a:solidFill>
                <a:effectLst/>
                <a:uLnTx/>
                <a:uFillTx/>
                <a:latin typeface="Arial" panose="020B0604020202020204"/>
                <a:ea typeface="+mn-ea"/>
                <a:cs typeface="Calibri" panose="020F0502020204030204" pitchFamily="34" charset="0"/>
              </a:rPr>
              <a:t>mg</a:t>
            </a:r>
            <a:r>
              <a:rPr kumimoji="0" lang="en-GB" sz="1400" b="1" i="0" u="none" strike="noStrike" kern="1200" cap="none" spc="0" normalizeH="0" baseline="30000" noProof="0" dirty="0" err="1">
                <a:ln>
                  <a:noFill/>
                </a:ln>
                <a:solidFill>
                  <a:srgbClr val="FFFFFF"/>
                </a:solidFill>
                <a:effectLst/>
                <a:uLnTx/>
                <a:uFillTx/>
                <a:latin typeface="Arial" panose="020B0604020202020204"/>
                <a:ea typeface="+mn-ea"/>
                <a:cs typeface="Calibri" panose="020F0502020204030204" pitchFamily="34" charset="0"/>
              </a:rPr>
              <a:t>c</a:t>
            </a:r>
            <a:endParaRPr kumimoji="0" lang="en-GB" sz="1400" b="1" i="0" u="none" strike="noStrike" kern="1200" cap="none" spc="0" normalizeH="0" baseline="30000" noProof="0" dirty="0">
              <a:ln>
                <a:noFill/>
              </a:ln>
              <a:solidFill>
                <a:srgbClr val="FFFFFF"/>
              </a:solidFill>
              <a:effectLst/>
              <a:uLnTx/>
              <a:uFillTx/>
              <a:latin typeface="Arial" panose="020B0604020202020204"/>
              <a:ea typeface="+mn-ea"/>
              <a:cs typeface="Calibri" panose="020F0502020204030204" pitchFamily="34" charset="0"/>
            </a:endParaRPr>
          </a:p>
        </p:txBody>
      </p:sp>
      <p:sp>
        <p:nvSpPr>
          <p:cNvPr id="68" name="Rounded Rectangle 7">
            <a:extLst>
              <a:ext uri="{FF2B5EF4-FFF2-40B4-BE49-F238E27FC236}">
                <a16:creationId xmlns="" xmlns:a16="http://schemas.microsoft.com/office/drawing/2014/main" id="{2C851301-9AC2-4E51-BC81-1D8A939B5AB8}"/>
              </a:ext>
            </a:extLst>
          </p:cNvPr>
          <p:cNvSpPr/>
          <p:nvPr/>
        </p:nvSpPr>
        <p:spPr>
          <a:xfrm>
            <a:off x="7087871" y="4382705"/>
            <a:ext cx="2108689" cy="541257"/>
          </a:xfrm>
          <a:prstGeom prst="roundRect">
            <a:avLst>
              <a:gd name="adj" fmla="val 5898"/>
            </a:avLst>
          </a:prstGeom>
          <a:solidFill>
            <a:schemeClr val="accent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1"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Arial" panose="020B0604020202020204"/>
                <a:ea typeface="+mn-ea"/>
                <a:cs typeface="Calibri" panose="020F0502020204030204" pitchFamily="34" charset="0"/>
              </a:rPr>
              <a:t>Placebo + </a:t>
            </a:r>
            <a:r>
              <a:rPr kumimoji="0" lang="en-GB" sz="1400" b="1" i="0" u="none" strike="noStrike" kern="1200" cap="none" spc="0" normalizeH="0" baseline="0" noProof="0" dirty="0">
                <a:ln>
                  <a:noFill/>
                </a:ln>
                <a:solidFill>
                  <a:srgbClr val="FFFFFF"/>
                </a:solidFill>
                <a:effectLst/>
                <a:uLnTx/>
                <a:uFillTx/>
                <a:latin typeface="Arial" panose="020B0604020202020204"/>
                <a:ea typeface="+mn-ea"/>
                <a:cs typeface="Calibri" panose="020F0502020204030204" pitchFamily="34" charset="0"/>
              </a:rPr>
              <a:t>abiraterone 1000 </a:t>
            </a:r>
            <a:r>
              <a:rPr kumimoji="0" lang="en-GB" sz="1400" b="1" i="0" u="none" strike="noStrike" kern="1200" cap="none" spc="0" normalizeH="0" baseline="0" noProof="0" dirty="0" err="1">
                <a:ln>
                  <a:noFill/>
                </a:ln>
                <a:solidFill>
                  <a:srgbClr val="FFFFFF"/>
                </a:solidFill>
                <a:effectLst/>
                <a:uLnTx/>
                <a:uFillTx/>
                <a:latin typeface="Arial" panose="020B0604020202020204"/>
                <a:ea typeface="+mn-ea"/>
                <a:cs typeface="Calibri" panose="020F0502020204030204" pitchFamily="34" charset="0"/>
              </a:rPr>
              <a:t>mg</a:t>
            </a:r>
            <a:r>
              <a:rPr kumimoji="0" lang="en-GB" sz="1400" b="1" i="0" u="none" strike="noStrike" kern="1200" cap="none" spc="0" normalizeH="0" baseline="30000" noProof="0" dirty="0" err="1">
                <a:ln>
                  <a:noFill/>
                </a:ln>
                <a:solidFill>
                  <a:srgbClr val="FFFFFF"/>
                </a:solidFill>
                <a:effectLst/>
                <a:uLnTx/>
                <a:uFillTx/>
                <a:latin typeface="Arial" panose="020B0604020202020204"/>
                <a:ea typeface="+mn-ea"/>
                <a:cs typeface="Calibri" panose="020F0502020204030204" pitchFamily="34" charset="0"/>
              </a:rPr>
              <a:t>c</a:t>
            </a:r>
            <a:endParaRPr kumimoji="0" lang="en-GB" sz="1400" b="1" i="0" u="none" strike="noStrike" kern="1200" cap="none" spc="0" normalizeH="0" baseline="0" noProof="0" dirty="0">
              <a:ln>
                <a:noFill/>
              </a:ln>
              <a:solidFill>
                <a:prstClr val="white"/>
              </a:solidFill>
              <a:effectLst/>
              <a:uLnTx/>
              <a:uFillTx/>
              <a:latin typeface="Arial" panose="020B0604020202020204"/>
              <a:ea typeface="+mn-ea"/>
              <a:cs typeface="Calibri" panose="020F0502020204030204" pitchFamily="34" charset="0"/>
            </a:endParaRPr>
          </a:p>
        </p:txBody>
      </p:sp>
      <p:sp>
        <p:nvSpPr>
          <p:cNvPr id="72" name="TextBox 71">
            <a:extLst>
              <a:ext uri="{FF2B5EF4-FFF2-40B4-BE49-F238E27FC236}">
                <a16:creationId xmlns="" xmlns:a16="http://schemas.microsoft.com/office/drawing/2014/main" id="{F37C64EE-F780-4B6A-A4B1-A42EA518F98A}"/>
              </a:ext>
            </a:extLst>
          </p:cNvPr>
          <p:cNvSpPr txBox="1"/>
          <p:nvPr/>
        </p:nvSpPr>
        <p:spPr>
          <a:xfrm>
            <a:off x="531935" y="1340673"/>
            <a:ext cx="2623522" cy="480131"/>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panose="020B0604020202020204"/>
                <a:ea typeface="+mn-ea"/>
                <a:cs typeface="+mn-cs"/>
              </a:rPr>
              <a:t>Study start: </a:t>
            </a:r>
            <a:br>
              <a:rPr kumimoji="0" lang="en-GB" sz="1400" b="1"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GB" sz="1400" b="1" i="0" u="none" strike="noStrike" kern="1200" cap="none" spc="0" normalizeH="0" baseline="0" noProof="0" dirty="0">
                <a:ln>
                  <a:noFill/>
                </a:ln>
                <a:solidFill>
                  <a:prstClr val="black"/>
                </a:solidFill>
                <a:effectLst/>
                <a:uLnTx/>
                <a:uFillTx/>
                <a:latin typeface="Arial" panose="020B0604020202020204"/>
                <a:ea typeface="+mn-ea"/>
                <a:cs typeface="+mn-cs"/>
              </a:rPr>
              <a:t>February 2019</a:t>
            </a:r>
          </a:p>
        </p:txBody>
      </p:sp>
      <p:sp>
        <p:nvSpPr>
          <p:cNvPr id="82" name="TextBox 81">
            <a:extLst>
              <a:ext uri="{FF2B5EF4-FFF2-40B4-BE49-F238E27FC236}">
                <a16:creationId xmlns="" xmlns:a16="http://schemas.microsoft.com/office/drawing/2014/main" id="{D9F1570E-262B-455F-9CC9-9B7D7D831DDE}"/>
              </a:ext>
            </a:extLst>
          </p:cNvPr>
          <p:cNvSpPr txBox="1"/>
          <p:nvPr/>
        </p:nvSpPr>
        <p:spPr>
          <a:xfrm>
            <a:off x="9360000" y="4701319"/>
            <a:ext cx="3003204"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prstClr val="black"/>
                </a:solidFill>
                <a:effectLst/>
                <a:uLnTx/>
                <a:uFillTx/>
                <a:latin typeface="Arial" panose="020B0604020202020204"/>
                <a:ea typeface="+mn-ea"/>
                <a:cs typeface="+mn-cs"/>
              </a:rPr>
              <a:t>Note: Patients could request to be unblinded by the study steering </a:t>
            </a:r>
            <a:br>
              <a:rPr kumimoji="0" lang="en-GB" sz="1050" b="1"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GB" sz="1050" b="1" i="0" u="none" strike="noStrike" kern="1200" cap="none" spc="0" normalizeH="0" baseline="0" noProof="0" dirty="0">
                <a:ln>
                  <a:noFill/>
                </a:ln>
                <a:solidFill>
                  <a:prstClr val="black"/>
                </a:solidFill>
                <a:effectLst/>
                <a:uLnTx/>
                <a:uFillTx/>
                <a:latin typeface="Arial" panose="020B0604020202020204"/>
                <a:ea typeface="+mn-ea"/>
                <a:cs typeface="+mn-cs"/>
              </a:rPr>
              <a:t>committee and go on to subsequent </a:t>
            </a:r>
            <a:br>
              <a:rPr kumimoji="0" lang="en-GB" sz="1050" b="1"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GB" sz="1050" b="1" i="0" u="none" strike="noStrike" kern="1200" cap="none" spc="0" normalizeH="0" baseline="0" noProof="0" dirty="0">
                <a:ln>
                  <a:noFill/>
                </a:ln>
                <a:solidFill>
                  <a:prstClr val="black"/>
                </a:solidFill>
                <a:effectLst/>
                <a:uLnTx/>
                <a:uFillTx/>
                <a:latin typeface="Arial" panose="020B0604020202020204"/>
                <a:ea typeface="+mn-ea"/>
                <a:cs typeface="+mn-cs"/>
              </a:rPr>
              <a:t>therapy of the investigator's choice </a:t>
            </a:r>
          </a:p>
        </p:txBody>
      </p:sp>
      <p:sp>
        <p:nvSpPr>
          <p:cNvPr id="84" name="TextBox 83">
            <a:extLst>
              <a:ext uri="{FF2B5EF4-FFF2-40B4-BE49-F238E27FC236}">
                <a16:creationId xmlns="" xmlns:a16="http://schemas.microsoft.com/office/drawing/2014/main" id="{5FF44708-B93C-417C-B1FD-A82B70DA6D5D}"/>
              </a:ext>
            </a:extLst>
          </p:cNvPr>
          <p:cNvSpPr txBox="1"/>
          <p:nvPr/>
        </p:nvSpPr>
        <p:spPr>
          <a:xfrm>
            <a:off x="4977420" y="2117017"/>
            <a:ext cx="1678223" cy="792000"/>
          </a:xfrm>
          <a:prstGeom prst="roundRect">
            <a:avLst/>
          </a:prstGeom>
          <a:solidFill>
            <a:schemeClr val="accent6"/>
          </a:solidFill>
        </p:spPr>
        <p:txBody>
          <a:bodyPr wrap="square" lIns="0" tIns="0" rIns="0" bIns="0" rtlCol="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u="none" strike="noStrike" kern="1200" cap="none" spc="0" normalizeH="0" baseline="0" noProof="0" dirty="0">
                <a:ln>
                  <a:noFill/>
                </a:ln>
                <a:solidFill>
                  <a:srgbClr val="FFFFFF"/>
                </a:solidFill>
                <a:effectLst/>
                <a:uLnTx/>
                <a:uFillTx/>
                <a:latin typeface="Arial" panose="020B0604020202020204"/>
                <a:ea typeface="Verdana" panose="020B0604030504040204" pitchFamily="34" charset="0"/>
                <a:cs typeface="Calibri" panose="020F0502020204030204" pitchFamily="34" charset="0"/>
              </a:rPr>
              <a:t>HRR BM</a:t>
            </a:r>
            <a:r>
              <a:rPr kumimoji="0" lang="en-GB" sz="1800" b="1" i="0" u="none" strike="noStrike" kern="1200" cap="none" spc="0" normalizeH="0" baseline="30000" noProof="0" dirty="0">
                <a:ln>
                  <a:noFill/>
                </a:ln>
                <a:solidFill>
                  <a:srgbClr val="FFFFFF"/>
                </a:solidFill>
                <a:effectLst/>
                <a:uLnTx/>
                <a:uFillTx/>
                <a:latin typeface="Arial" panose="020B0604020202020204"/>
                <a:ea typeface="Verdana" panose="020B0604030504040204" pitchFamily="34" charset="0"/>
                <a:cs typeface="Calibri" panose="020F0502020204030204" pitchFamily="34" charset="0"/>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Arial" panose="020B0604020202020204"/>
                <a:ea typeface="Verdana" panose="020B0604030504040204" pitchFamily="34" charset="0"/>
                <a:cs typeface="Calibri" panose="020F0502020204030204" pitchFamily="34" charset="0"/>
              </a:rPr>
              <a:t>Planned N=400</a:t>
            </a:r>
          </a:p>
        </p:txBody>
      </p:sp>
      <p:sp>
        <p:nvSpPr>
          <p:cNvPr id="87" name="TextBox 86">
            <a:extLst>
              <a:ext uri="{FF2B5EF4-FFF2-40B4-BE49-F238E27FC236}">
                <a16:creationId xmlns="" xmlns:a16="http://schemas.microsoft.com/office/drawing/2014/main" id="{3FD7148B-996B-4753-B4A4-85ECA13DF082}"/>
              </a:ext>
            </a:extLst>
          </p:cNvPr>
          <p:cNvSpPr txBox="1"/>
          <p:nvPr/>
        </p:nvSpPr>
        <p:spPr>
          <a:xfrm>
            <a:off x="4841062" y="1340673"/>
            <a:ext cx="1925131" cy="480131"/>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panose="020B0604020202020204"/>
                <a:ea typeface="+mn-ea"/>
                <a:cs typeface="+mn-cs"/>
              </a:rPr>
              <a:t>Allocation</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panose="020B0604020202020204"/>
                <a:ea typeface="+mn-ea"/>
                <a:cs typeface="+mn-cs"/>
              </a:rPr>
              <a:t> to cohort</a:t>
            </a:r>
          </a:p>
        </p:txBody>
      </p:sp>
      <p:sp>
        <p:nvSpPr>
          <p:cNvPr id="88" name="TextBox 87">
            <a:extLst>
              <a:ext uri="{FF2B5EF4-FFF2-40B4-BE49-F238E27FC236}">
                <a16:creationId xmlns="" xmlns:a16="http://schemas.microsoft.com/office/drawing/2014/main" id="{41DC46EC-0778-4F4A-9216-BFE57E0860A0}"/>
              </a:ext>
            </a:extLst>
          </p:cNvPr>
          <p:cNvSpPr txBox="1"/>
          <p:nvPr/>
        </p:nvSpPr>
        <p:spPr>
          <a:xfrm>
            <a:off x="7177312" y="1340673"/>
            <a:ext cx="1492554" cy="480131"/>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panose="020B0604020202020204"/>
                <a:ea typeface="+mn-ea"/>
                <a:cs typeface="+mn-cs"/>
              </a:rPr>
              <a:t>1:1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panose="020B0604020202020204"/>
                <a:ea typeface="+mn-ea"/>
                <a:cs typeface="+mn-cs"/>
              </a:rPr>
              <a:t>randomisation</a:t>
            </a:r>
          </a:p>
        </p:txBody>
      </p:sp>
      <p:sp>
        <p:nvSpPr>
          <p:cNvPr id="89" name="Text Placeholder 4">
            <a:extLst>
              <a:ext uri="{FF2B5EF4-FFF2-40B4-BE49-F238E27FC236}">
                <a16:creationId xmlns="" xmlns:a16="http://schemas.microsoft.com/office/drawing/2014/main" id="{341A1F2E-8550-48E8-8D97-2AD2A92D8C11}"/>
              </a:ext>
            </a:extLst>
          </p:cNvPr>
          <p:cNvSpPr txBox="1">
            <a:spLocks/>
          </p:cNvSpPr>
          <p:nvPr/>
        </p:nvSpPr>
        <p:spPr>
          <a:xfrm>
            <a:off x="607963" y="5506243"/>
            <a:ext cx="10940663" cy="293558"/>
          </a:xfrm>
          <a:prstGeom prst="rect">
            <a:avLst/>
          </a:prstGeom>
        </p:spPr>
        <p:txBody>
          <a:bodyPr lIns="0" tIns="0" rIns="0" bIns="0" anchor="t" anchorCtr="0"/>
          <a:lstStyle>
            <a:lvl1pPr marL="342900" indent="-342900" algn="l" defTabSz="914400" rtl="0" eaLnBrk="1" latinLnBrk="0" hangingPunct="1">
              <a:lnSpc>
                <a:spcPct val="100000"/>
              </a:lnSpc>
              <a:spcBef>
                <a:spcPts val="1000"/>
              </a:spcBef>
              <a:buClr>
                <a:schemeClr val="bg1"/>
              </a:buClr>
              <a:buFont typeface="Arial" panose="020B0604020202020204" pitchFamily="34" charset="0"/>
              <a:buChar char="•"/>
              <a:defRPr lang="en-US" sz="2400" kern="1200" dirty="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bg1"/>
              </a:buClr>
              <a:buFont typeface="Wingdings" panose="05000000000000000000" pitchFamily="2" charset="2"/>
              <a:buChar char="§"/>
              <a:defRPr lang="en-US" sz="2400" kern="1200" dirty="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bg1"/>
              </a:buClr>
              <a:buFont typeface="Courier New" panose="02070309020205020404" pitchFamily="49" charset="0"/>
              <a:buChar char="o"/>
              <a:defRPr lang="en-US" sz="1800" kern="1200" dirty="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None/>
              <a:tabLst>
                <a:tab pos="92075" algn="l"/>
              </a:tabLst>
              <a:defRPr/>
            </a:pPr>
            <a:r>
              <a:rPr kumimoji="0" lang="en-GB" sz="10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a	</a:t>
            </a:r>
            <a: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Tissue and plasma assays: FoundationOne tissue test (FoundationOne</a:t>
            </a:r>
            <a:r>
              <a:rPr kumimoji="0" lang="en-GB" sz="10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a:t>
            </a:r>
            <a: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CDx), Resolution Bioscience liquid test (ctDNA), AmoyDx blood and tissue assays, Invitae germline testing (blood/saliva), 	local lab biomarker test results demonstrating a pathogenic germline or somatic alteration listed in the study biomarker gene panel</a:t>
            </a:r>
          </a:p>
          <a:p>
            <a:pPr marL="0" marR="0" lvl="0" indent="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None/>
              <a:tabLst>
                <a:tab pos="92075" algn="l"/>
              </a:tabLst>
              <a:defRPr/>
            </a:pPr>
            <a:r>
              <a:rPr lang="en-GB" sz="1000" baseline="30000" dirty="0">
                <a:solidFill>
                  <a:srgbClr val="000000"/>
                </a:solidFill>
              </a:rPr>
              <a:t>b </a:t>
            </a:r>
            <a:r>
              <a:rPr lang="en-GB" sz="1000" dirty="0">
                <a:solidFill>
                  <a:srgbClr val="000000"/>
                </a:solidFill>
              </a:rPr>
              <a:t>Dose of niraparib used was lower than the usual monotherapy dose</a:t>
            </a:r>
          </a:p>
          <a:p>
            <a:pPr marL="0" marR="0" lvl="0" indent="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None/>
              <a:tabLst>
                <a:tab pos="92075" algn="l"/>
              </a:tabLst>
              <a:defRPr/>
            </a:pPr>
            <a:r>
              <a:rPr lang="en-GB" sz="1000" baseline="30000" dirty="0">
                <a:solidFill>
                  <a:srgbClr val="000000"/>
                </a:solidFill>
              </a:rPr>
              <a:t>c</a:t>
            </a:r>
            <a:r>
              <a:rPr lang="en-GB" sz="1000" dirty="0">
                <a:solidFill>
                  <a:srgbClr val="000000"/>
                </a:solidFill>
              </a:rPr>
              <a:t> </a:t>
            </a:r>
            <a:r>
              <a:rPr lang="en-GB" sz="1000" dirty="0">
                <a:solidFill>
                  <a:schemeClr val="tx1"/>
                </a:solidFill>
              </a:rPr>
              <a:t>Abiraterone given </a:t>
            </a:r>
            <a:r>
              <a:rPr lang="en-GB" sz="1000" dirty="0">
                <a:solidFill>
                  <a:schemeClr val="tx1"/>
                </a:solidFill>
                <a:latin typeface="Arial" panose="020B0604020202020204" pitchFamily="34" charset="0"/>
                <a:cs typeface="Arial" panose="020B0604020202020204" pitchFamily="34" charset="0"/>
              </a:rPr>
              <a:t>in combination with prednisone or prednisolone 5 mg BID</a:t>
            </a:r>
            <a:endParaRPr kumimoji="0" lang="en-GB" sz="1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63" name="Freeform 35">
            <a:extLst>
              <a:ext uri="{FF2B5EF4-FFF2-40B4-BE49-F238E27FC236}">
                <a16:creationId xmlns="" xmlns:a16="http://schemas.microsoft.com/office/drawing/2014/main" id="{C9215BE1-936E-4393-96E8-56A453525B5E}"/>
              </a:ext>
            </a:extLst>
          </p:cNvPr>
          <p:cNvSpPr>
            <a:spLocks/>
          </p:cNvSpPr>
          <p:nvPr/>
        </p:nvSpPr>
        <p:spPr bwMode="auto">
          <a:xfrm>
            <a:off x="531935" y="1845180"/>
            <a:ext cx="2623522" cy="3191129"/>
          </a:xfrm>
          <a:prstGeom prst="roundRect">
            <a:avLst>
              <a:gd name="adj" fmla="val 6318"/>
            </a:avLst>
          </a:prstGeom>
          <a:noFill/>
          <a:ln w="25400">
            <a:solidFill>
              <a:schemeClr val="accent6"/>
            </a:solidFill>
          </a:ln>
        </p:spPr>
        <p:txBody>
          <a:bodyPr vert="horz" wrap="square" lIns="91440" tIns="91440" rIns="91440" bIns="91440" numCol="1" anchor="ctr" anchorCtr="0" compatLnSpc="1">
            <a:prstTxWarp prst="textNoShape">
              <a:avLst/>
            </a:prstTxWarp>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GB" altLang="en-US" sz="1200" b="1" i="0" u="sng" strike="noStrike" kern="0" cap="none" spc="0" normalizeH="0" baseline="0" noProof="0" dirty="0">
                <a:ln>
                  <a:noFill/>
                </a:ln>
                <a:solidFill>
                  <a:srgbClr val="03C74F"/>
                </a:solidFill>
                <a:effectLst/>
                <a:uLnTx/>
                <a:uFillTx/>
                <a:latin typeface="Arial" panose="020B0604020202020204"/>
                <a:ea typeface="Verdana"/>
                <a:cs typeface="Calibri"/>
              </a:rPr>
              <a:t>Patient eligibility</a:t>
            </a:r>
          </a:p>
          <a:p>
            <a:pPr marL="171450" marR="0" lvl="0" indent="-171450" algn="l" defTabSz="514350" rtl="0" eaLnBrk="1" fontAlgn="auto" latinLnBrk="0" hangingPunct="1">
              <a:lnSpc>
                <a:spcPct val="100000"/>
              </a:lnSpc>
              <a:spcBef>
                <a:spcPts val="0"/>
              </a:spcBef>
              <a:spcAft>
                <a:spcPts val="300"/>
              </a:spcAft>
              <a:buClr>
                <a:srgbClr val="03C74F"/>
              </a:buClr>
              <a:buSzTx/>
              <a:buFont typeface="Arial" panose="020B0604020202020204" pitchFamily="34" charset="0"/>
              <a:buChar char="•"/>
              <a:tabLst/>
              <a:defRPr/>
            </a:pPr>
            <a:r>
              <a:rPr kumimoji="0" lang="en-GB" altLang="en-US" sz="1200" b="0" i="0" u="none" strike="noStrike" kern="0" cap="none" spc="0" normalizeH="0" baseline="0" noProof="0" dirty="0">
                <a:ln>
                  <a:noFill/>
                </a:ln>
                <a:solidFill>
                  <a:srgbClr val="000000"/>
                </a:solidFill>
                <a:effectLst/>
                <a:uLnTx/>
                <a:uFillTx/>
                <a:latin typeface="Arial" panose="020B0604020202020204"/>
                <a:ea typeface="Verdana"/>
                <a:cs typeface="Calibri"/>
              </a:rPr>
              <a:t>First-line mCRPC</a:t>
            </a:r>
            <a:endParaRPr kumimoji="0" lang="en-GB" altLang="en-US" sz="1200" b="0" i="0" u="none" strike="sngStrike" kern="0" cap="none" spc="0" normalizeH="0" baseline="0" noProof="0" dirty="0">
              <a:ln>
                <a:noFill/>
              </a:ln>
              <a:solidFill>
                <a:srgbClr val="000000"/>
              </a:solidFill>
              <a:effectLst/>
              <a:uLnTx/>
              <a:uFillTx/>
              <a:latin typeface="Arial" panose="020B0604020202020204"/>
              <a:ea typeface="Verdana"/>
              <a:cs typeface="Calibri"/>
            </a:endParaRPr>
          </a:p>
          <a:p>
            <a:pPr marL="454025" marR="0" lvl="1" indent="-171450" algn="l" defTabSz="514350" rtl="0" eaLnBrk="1" fontAlgn="auto" latinLnBrk="0" hangingPunct="1">
              <a:lnSpc>
                <a:spcPct val="100000"/>
              </a:lnSpc>
              <a:spcBef>
                <a:spcPts val="0"/>
              </a:spcBef>
              <a:spcAft>
                <a:spcPts val="300"/>
              </a:spcAft>
              <a:buClr>
                <a:srgbClr val="03C74F"/>
              </a:buClr>
              <a:buSzTx/>
              <a:buFont typeface="System Font Regular"/>
              <a:buChar char="–"/>
              <a:tabLst/>
              <a:defRPr/>
            </a:pPr>
            <a:r>
              <a:rPr kumimoji="0" lang="en-GB" altLang="en-US" sz="1200" b="0" i="0" u="none" strike="noStrike" kern="0" cap="none" spc="0" normalizeH="0" baseline="0" noProof="0" dirty="0">
                <a:ln>
                  <a:noFill/>
                </a:ln>
                <a:solidFill>
                  <a:srgbClr val="000000"/>
                </a:solidFill>
                <a:effectLst/>
                <a:uLnTx/>
                <a:uFillTx/>
                <a:latin typeface="Arial" panose="020B0604020202020204"/>
                <a:ea typeface="Verdana"/>
                <a:cs typeface="Calibri"/>
              </a:rPr>
              <a:t>≤4 months prior AAP allowed for mCRPC</a:t>
            </a:r>
          </a:p>
          <a:p>
            <a:pPr marL="171450" marR="0" lvl="0" indent="-171450" algn="l" defTabSz="514350" rtl="0" eaLnBrk="1" fontAlgn="auto" latinLnBrk="0" hangingPunct="1">
              <a:lnSpc>
                <a:spcPct val="100000"/>
              </a:lnSpc>
              <a:spcBef>
                <a:spcPts val="0"/>
              </a:spcBef>
              <a:spcAft>
                <a:spcPts val="300"/>
              </a:spcAft>
              <a:buClr>
                <a:srgbClr val="03C74F"/>
              </a:buClr>
              <a:buSzTx/>
              <a:buFont typeface="Arial" panose="020B0604020202020204" pitchFamily="34" charset="0"/>
              <a:buChar char="•"/>
              <a:tabLst/>
              <a:defRPr/>
            </a:pPr>
            <a:r>
              <a:rPr kumimoji="0" lang="en-GB" altLang="en-US" sz="1200" b="0" i="0" u="none" strike="noStrike" kern="0" cap="none" spc="0" normalizeH="0" baseline="0" noProof="0" dirty="0">
                <a:ln>
                  <a:noFill/>
                </a:ln>
                <a:solidFill>
                  <a:srgbClr val="000000"/>
                </a:solidFill>
                <a:effectLst/>
                <a:uLnTx/>
                <a:uFillTx/>
                <a:latin typeface="Arial" panose="020B0604020202020204"/>
                <a:ea typeface="Verdana"/>
                <a:cs typeface="Calibri"/>
              </a:rPr>
              <a:t>ECOG PS 0 or 1</a:t>
            </a:r>
          </a:p>
          <a:p>
            <a:pPr marL="171450" marR="0" lvl="0" indent="-171450" algn="l" defTabSz="514350" rtl="0" eaLnBrk="1" fontAlgn="auto" latinLnBrk="0" hangingPunct="1">
              <a:lnSpc>
                <a:spcPct val="100000"/>
              </a:lnSpc>
              <a:spcBef>
                <a:spcPts val="0"/>
              </a:spcBef>
              <a:spcAft>
                <a:spcPts val="300"/>
              </a:spcAft>
              <a:buClr>
                <a:srgbClr val="03C74F"/>
              </a:buClr>
              <a:buSzTx/>
              <a:buFont typeface="Arial" panose="020B0604020202020204" pitchFamily="34" charset="0"/>
              <a:buChar char="•"/>
              <a:tabLst/>
              <a:defRPr/>
            </a:pPr>
            <a:r>
              <a:rPr kumimoji="0" lang="en-GB" sz="1200" b="0" i="0" u="none" strike="noStrike" kern="1200" cap="none" spc="0" normalizeH="0" baseline="0" noProof="0" dirty="0">
                <a:ln>
                  <a:noFill/>
                </a:ln>
                <a:solidFill>
                  <a:srgbClr val="000000"/>
                </a:solidFill>
                <a:effectLst/>
                <a:uLnTx/>
                <a:uFillTx/>
                <a:latin typeface="Arial" panose="020B0604020202020204"/>
                <a:ea typeface="Calibri" panose="020F0502020204030204" pitchFamily="34" charset="0"/>
                <a:cs typeface="Calibri"/>
              </a:rPr>
              <a:t>BPI-SF worst pain score ≤3</a:t>
            </a:r>
          </a:p>
          <a:p>
            <a:pPr marL="0" marR="0" lvl="0" indent="0" algn="l" defTabSz="514350" rtl="0" eaLnBrk="1" fontAlgn="auto" latinLnBrk="0" hangingPunct="1">
              <a:lnSpc>
                <a:spcPct val="100000"/>
              </a:lnSpc>
              <a:spcBef>
                <a:spcPts val="0"/>
              </a:spcBef>
              <a:spcAft>
                <a:spcPts val="0"/>
              </a:spcAft>
              <a:buClr>
                <a:srgbClr val="03C74F"/>
              </a:buClr>
              <a:buSzTx/>
              <a:buFontTx/>
              <a:buNone/>
              <a:tabLst/>
              <a:defRPr/>
            </a:pPr>
            <a:endParaRPr kumimoji="0" lang="en-GB" altLang="en-US" sz="1200" b="0" i="0" u="none" strike="noStrike" kern="0" cap="none" spc="0" normalizeH="0" baseline="0" noProof="0" dirty="0">
              <a:ln>
                <a:noFill/>
              </a:ln>
              <a:solidFill>
                <a:srgbClr val="000000"/>
              </a:solidFill>
              <a:effectLst/>
              <a:uLnTx/>
              <a:uFillTx/>
              <a:latin typeface="Arial" panose="020B0604020202020204"/>
              <a:ea typeface="Verdana" panose="020B0604030504040204" pitchFamily="34" charset="0"/>
              <a:cs typeface="Calibri" panose="020F0502020204030204" pitchFamily="34" charset="0"/>
            </a:endParaRPr>
          </a:p>
          <a:p>
            <a:pPr marL="0" marR="0" lvl="0" indent="0" algn="l" defTabSz="514350" rtl="0" eaLnBrk="1" fontAlgn="auto" latinLnBrk="0" hangingPunct="1">
              <a:lnSpc>
                <a:spcPct val="100000"/>
              </a:lnSpc>
              <a:spcBef>
                <a:spcPts val="0"/>
              </a:spcBef>
              <a:spcAft>
                <a:spcPts val="0"/>
              </a:spcAft>
              <a:buClrTx/>
              <a:buSzTx/>
              <a:buFontTx/>
              <a:buNone/>
              <a:tabLst/>
              <a:defRPr/>
            </a:pPr>
            <a:r>
              <a:rPr kumimoji="0" lang="en-GB" altLang="en-US" sz="1200" b="1" i="0" u="sng" strike="noStrike" kern="0" cap="none" spc="0" normalizeH="0" baseline="0" noProof="0" dirty="0">
                <a:ln>
                  <a:noFill/>
                </a:ln>
                <a:solidFill>
                  <a:srgbClr val="03C74F"/>
                </a:solidFill>
                <a:effectLst/>
                <a:uLnTx/>
                <a:uFillTx/>
                <a:latin typeface="Arial" panose="020B0604020202020204"/>
                <a:ea typeface="Verdana"/>
                <a:cs typeface="Calibri"/>
              </a:rPr>
              <a:t>Stratifications</a:t>
            </a:r>
          </a:p>
          <a:p>
            <a:pPr marL="171450" marR="0" lvl="0" indent="-171450" algn="l" defTabSz="514350" rtl="0" eaLnBrk="1" fontAlgn="auto" latinLnBrk="0" hangingPunct="1">
              <a:lnSpc>
                <a:spcPct val="100000"/>
              </a:lnSpc>
              <a:spcBef>
                <a:spcPts val="0"/>
              </a:spcBef>
              <a:spcAft>
                <a:spcPts val="300"/>
              </a:spcAft>
              <a:buClr>
                <a:srgbClr val="03C74F"/>
              </a:buClr>
              <a:buSzTx/>
              <a:buFont typeface="Arial" panose="020B0604020202020204" pitchFamily="34" charset="0"/>
              <a:buChar char="•"/>
              <a:tabLst/>
              <a:defRPr/>
            </a:pPr>
            <a:r>
              <a:rPr kumimoji="0" lang="en-GB" altLang="en-US" sz="1200" b="0" i="0" u="none" strike="noStrike" kern="0" cap="none" spc="0" normalizeH="0" baseline="0" noProof="0" dirty="0">
                <a:ln>
                  <a:noFill/>
                </a:ln>
                <a:solidFill>
                  <a:srgbClr val="000000"/>
                </a:solidFill>
                <a:effectLst/>
                <a:uLnTx/>
                <a:uFillTx/>
                <a:latin typeface="Arial" panose="020B0604020202020204"/>
                <a:ea typeface="Verdana"/>
                <a:cs typeface="Calibri"/>
              </a:rPr>
              <a:t>Prior taxane-based chemotherapy for mCSPC</a:t>
            </a:r>
          </a:p>
          <a:p>
            <a:pPr marL="171450" marR="0" lvl="0" indent="-171450" algn="l" defTabSz="514350" rtl="0" eaLnBrk="1" fontAlgn="auto" latinLnBrk="0" hangingPunct="1">
              <a:lnSpc>
                <a:spcPct val="100000"/>
              </a:lnSpc>
              <a:spcBef>
                <a:spcPts val="0"/>
              </a:spcBef>
              <a:spcAft>
                <a:spcPts val="300"/>
              </a:spcAft>
              <a:buClr>
                <a:srgbClr val="03C74F"/>
              </a:buClr>
              <a:buSzTx/>
              <a:buFont typeface="Arial" panose="020B0604020202020204" pitchFamily="34" charset="0"/>
              <a:buChar char="•"/>
              <a:tabLst/>
              <a:defRPr/>
            </a:pPr>
            <a:r>
              <a:rPr kumimoji="0" lang="en-GB" altLang="en-US" sz="1200" b="0" i="0" u="none" strike="noStrike" kern="0" cap="none" spc="0" normalizeH="0" baseline="0" noProof="0" dirty="0">
                <a:ln>
                  <a:noFill/>
                </a:ln>
                <a:solidFill>
                  <a:srgbClr val="000000"/>
                </a:solidFill>
                <a:effectLst/>
                <a:uLnTx/>
                <a:uFillTx/>
                <a:latin typeface="Arial" panose="020B0604020202020204"/>
                <a:ea typeface="Verdana"/>
                <a:cs typeface="Calibri"/>
              </a:rPr>
              <a:t>Prior AR inhibitor for nmCRPC or mCSPC</a:t>
            </a:r>
          </a:p>
          <a:p>
            <a:pPr marL="171450" marR="0" lvl="0" indent="-171450" algn="l" defTabSz="514350" rtl="0" eaLnBrk="1" fontAlgn="auto" latinLnBrk="0" hangingPunct="1">
              <a:lnSpc>
                <a:spcPct val="100000"/>
              </a:lnSpc>
              <a:spcBef>
                <a:spcPts val="0"/>
              </a:spcBef>
              <a:spcAft>
                <a:spcPts val="300"/>
              </a:spcAft>
              <a:buClr>
                <a:srgbClr val="03C74F"/>
              </a:buClr>
              <a:buSzTx/>
              <a:buFont typeface="Arial" panose="020B0604020202020204" pitchFamily="34" charset="0"/>
              <a:buChar char="•"/>
              <a:tabLst/>
              <a:defRPr/>
            </a:pPr>
            <a:r>
              <a:rPr kumimoji="0" lang="en-GB" altLang="en-US" sz="1200" b="0" i="0" u="none" strike="noStrike" kern="0" cap="none" spc="0" normalizeH="0" baseline="0" noProof="0" dirty="0">
                <a:ln>
                  <a:noFill/>
                </a:ln>
                <a:solidFill>
                  <a:srgbClr val="000000"/>
                </a:solidFill>
                <a:effectLst/>
                <a:uLnTx/>
                <a:uFillTx/>
                <a:latin typeface="Arial" panose="020B0604020202020204"/>
                <a:ea typeface="Verdana"/>
                <a:cs typeface="Calibri"/>
              </a:rPr>
              <a:t>Prior AAP for first-line mCRPC</a:t>
            </a:r>
          </a:p>
          <a:p>
            <a:pPr marL="171450" marR="0" lvl="0" indent="-171450" algn="l" defTabSz="514350" rtl="0" eaLnBrk="1" fontAlgn="auto" latinLnBrk="0" hangingPunct="1">
              <a:lnSpc>
                <a:spcPct val="100000"/>
              </a:lnSpc>
              <a:spcBef>
                <a:spcPts val="0"/>
              </a:spcBef>
              <a:spcAft>
                <a:spcPts val="300"/>
              </a:spcAft>
              <a:buClr>
                <a:srgbClr val="03C74F"/>
              </a:buClr>
              <a:buSzTx/>
              <a:buFont typeface="Arial" panose="020B0604020202020204" pitchFamily="34" charset="0"/>
              <a:buChar char="•"/>
              <a:tabLst/>
              <a:defRPr/>
            </a:pPr>
            <a:r>
              <a:rPr kumimoji="0" lang="en-GB" altLang="en-US" sz="1200" b="0" i="1" u="none" strike="noStrike" kern="0" cap="none" spc="0" normalizeH="0" baseline="0" noProof="0" dirty="0">
                <a:ln>
                  <a:noFill/>
                </a:ln>
                <a:solidFill>
                  <a:srgbClr val="000000"/>
                </a:solidFill>
                <a:effectLst/>
                <a:uLnTx/>
                <a:uFillTx/>
                <a:latin typeface="Arial" panose="020B0604020202020204"/>
                <a:ea typeface="Verdana"/>
                <a:cs typeface="Calibri"/>
              </a:rPr>
              <a:t>BRCA1/2</a:t>
            </a:r>
            <a:r>
              <a:rPr kumimoji="0" lang="en-GB" altLang="en-US" sz="1200" b="0" i="0" u="none" strike="noStrike" kern="0" cap="none" spc="0" normalizeH="0" baseline="0" noProof="0" dirty="0">
                <a:ln>
                  <a:noFill/>
                </a:ln>
                <a:solidFill>
                  <a:srgbClr val="000000"/>
                </a:solidFill>
                <a:effectLst/>
                <a:uLnTx/>
                <a:uFillTx/>
                <a:latin typeface="Arial" panose="020B0604020202020204"/>
                <a:ea typeface="Verdana"/>
                <a:cs typeface="Calibri"/>
              </a:rPr>
              <a:t> vs other </a:t>
            </a:r>
            <a:r>
              <a:rPr kumimoji="0" lang="en-GB" altLang="en-US" sz="1200" b="0" i="1" u="none" strike="noStrike" kern="0" cap="none" spc="0" normalizeH="0" baseline="0" noProof="0" dirty="0">
                <a:ln>
                  <a:noFill/>
                </a:ln>
                <a:solidFill>
                  <a:srgbClr val="000000"/>
                </a:solidFill>
                <a:effectLst/>
                <a:uLnTx/>
                <a:uFillTx/>
                <a:latin typeface="Arial" panose="020B0604020202020204"/>
                <a:ea typeface="Verdana"/>
                <a:cs typeface="Calibri"/>
              </a:rPr>
              <a:t>HRR</a:t>
            </a:r>
            <a:r>
              <a:rPr kumimoji="0" lang="en-GB" altLang="en-US" sz="1200" b="0" i="0" u="none" strike="noStrike" kern="0" cap="none" spc="0" normalizeH="0" baseline="0" noProof="0" dirty="0">
                <a:ln>
                  <a:noFill/>
                </a:ln>
                <a:solidFill>
                  <a:srgbClr val="000000"/>
                </a:solidFill>
                <a:effectLst/>
                <a:uLnTx/>
                <a:uFillTx/>
                <a:latin typeface="Arial" panose="020B0604020202020204"/>
                <a:ea typeface="Verdana"/>
                <a:cs typeface="Calibri"/>
              </a:rPr>
              <a:t> alterations (</a:t>
            </a:r>
            <a:r>
              <a:rPr kumimoji="0" lang="en-GB" altLang="en-US" sz="1200" b="0" i="1" u="none" strike="noStrike" kern="0" cap="none" spc="0" normalizeH="0" baseline="0" noProof="0" dirty="0">
                <a:ln>
                  <a:noFill/>
                </a:ln>
                <a:solidFill>
                  <a:srgbClr val="000000"/>
                </a:solidFill>
                <a:effectLst/>
                <a:uLnTx/>
                <a:uFillTx/>
                <a:latin typeface="Arial" panose="020B0604020202020204"/>
                <a:ea typeface="Verdana"/>
                <a:cs typeface="Calibri"/>
              </a:rPr>
              <a:t>HRR</a:t>
            </a:r>
            <a:r>
              <a:rPr kumimoji="0" lang="en-GB" altLang="en-US" sz="1200" b="0" i="0" u="none" strike="noStrike" kern="0" cap="none" spc="0" normalizeH="0" baseline="0" noProof="0" dirty="0">
                <a:ln>
                  <a:noFill/>
                </a:ln>
                <a:solidFill>
                  <a:srgbClr val="000000"/>
                </a:solidFill>
                <a:effectLst/>
                <a:uLnTx/>
                <a:uFillTx/>
                <a:latin typeface="Arial" panose="020B0604020202020204"/>
                <a:ea typeface="Verdana"/>
                <a:cs typeface="Calibri"/>
              </a:rPr>
              <a:t> BM</a:t>
            </a:r>
            <a:r>
              <a:rPr kumimoji="0" lang="en-GB" altLang="en-US" sz="1200" b="0" i="0" u="none" strike="noStrike" kern="0" cap="none" spc="0" normalizeH="0" baseline="30000" noProof="0" dirty="0">
                <a:ln>
                  <a:noFill/>
                </a:ln>
                <a:solidFill>
                  <a:srgbClr val="000000"/>
                </a:solidFill>
                <a:effectLst/>
                <a:uLnTx/>
                <a:uFillTx/>
                <a:latin typeface="Arial" panose="020B0604020202020204"/>
                <a:ea typeface="Verdana"/>
                <a:cs typeface="Calibri"/>
              </a:rPr>
              <a:t>+</a:t>
            </a:r>
            <a:r>
              <a:rPr kumimoji="0" lang="en-GB" altLang="en-US" sz="1200" b="0" i="0" u="none" strike="noStrike" kern="0" cap="none" spc="0" normalizeH="0" baseline="0" noProof="0" dirty="0">
                <a:ln>
                  <a:noFill/>
                </a:ln>
                <a:solidFill>
                  <a:srgbClr val="000000"/>
                </a:solidFill>
                <a:effectLst/>
                <a:uLnTx/>
                <a:uFillTx/>
                <a:latin typeface="Arial" panose="020B0604020202020204"/>
                <a:ea typeface="Verdana"/>
                <a:cs typeface="Calibri"/>
              </a:rPr>
              <a:t> cohort)</a:t>
            </a:r>
          </a:p>
        </p:txBody>
      </p:sp>
      <p:sp>
        <p:nvSpPr>
          <p:cNvPr id="36" name="TextBox 35">
            <a:extLst>
              <a:ext uri="{FF2B5EF4-FFF2-40B4-BE49-F238E27FC236}">
                <a16:creationId xmlns="" xmlns:a16="http://schemas.microsoft.com/office/drawing/2014/main" id="{55EB27D1-A605-4FAF-9C6E-880DE14E77BC}"/>
              </a:ext>
            </a:extLst>
          </p:cNvPr>
          <p:cNvSpPr txBox="1"/>
          <p:nvPr/>
        </p:nvSpPr>
        <p:spPr>
          <a:xfrm>
            <a:off x="619200" y="5297928"/>
            <a:ext cx="8661081" cy="184666"/>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500"/>
              </a:spcBef>
              <a:spcAft>
                <a:spcPts val="300"/>
              </a:spcAft>
              <a:buClr>
                <a:srgbClr val="03C74F"/>
              </a:buClr>
              <a:buSzTx/>
              <a:buFontTx/>
              <a:buNone/>
              <a:tabLst/>
              <a:defRPr/>
            </a:pPr>
            <a:r>
              <a:rPr kumimoji="0" lang="en-GB" altLang="en-US" sz="1200" b="0" i="0" u="none" strike="noStrike" kern="1200" cap="none" spc="0" normalizeH="0" baseline="0" noProof="0" dirty="0">
                <a:ln>
                  <a:noFill/>
                </a:ln>
                <a:solidFill>
                  <a:srgbClr val="5D8298"/>
                </a:solidFill>
                <a:effectLst/>
                <a:uLnTx/>
                <a:uFillTx/>
                <a:latin typeface="Arial" panose="020B0604020202020204"/>
                <a:ea typeface="+mn-ea"/>
                <a:cs typeface="+mn-cs"/>
              </a:rPr>
              <a:t>Clinical data cut-off was October 8, 2021 for the final rPFS analysis.</a:t>
            </a:r>
          </a:p>
        </p:txBody>
      </p:sp>
      <p:sp>
        <p:nvSpPr>
          <p:cNvPr id="32" name="TextBox 31">
            <a:extLst>
              <a:ext uri="{FF2B5EF4-FFF2-40B4-BE49-F238E27FC236}">
                <a16:creationId xmlns="" xmlns:a16="http://schemas.microsoft.com/office/drawing/2014/main" id="{9B1ADA72-519C-4314-B30C-AA3D04CF6055}"/>
              </a:ext>
            </a:extLst>
          </p:cNvPr>
          <p:cNvSpPr txBox="1"/>
          <p:nvPr/>
        </p:nvSpPr>
        <p:spPr>
          <a:xfrm>
            <a:off x="2974350" y="1340673"/>
            <a:ext cx="1925131" cy="480131"/>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panose="020B0604020202020204"/>
                <a:ea typeface="+mn-ea"/>
                <a:cs typeface="+mn-cs"/>
              </a:rPr>
              <a:t>Prescreening for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panose="020B0604020202020204"/>
                <a:ea typeface="+mn-ea"/>
                <a:cs typeface="+mn-cs"/>
              </a:rPr>
              <a:t>BM status</a:t>
            </a:r>
            <a:r>
              <a:rPr kumimoji="0" lang="en-GB" sz="1400" b="1" i="0" u="none" strike="noStrike" kern="1200" cap="none" spc="0" normalizeH="0" baseline="30000" noProof="0" dirty="0">
                <a:ln>
                  <a:noFill/>
                </a:ln>
                <a:solidFill>
                  <a:prstClr val="black"/>
                </a:solidFill>
                <a:effectLst/>
                <a:uLnTx/>
                <a:uFillTx/>
                <a:latin typeface="Arial" panose="020B0604020202020204"/>
                <a:ea typeface="+mn-ea"/>
                <a:cs typeface="+mn-cs"/>
              </a:rPr>
              <a:t>a</a:t>
            </a:r>
            <a:endParaRPr kumimoji="0" lang="en-GB" sz="14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cxnSp>
        <p:nvCxnSpPr>
          <p:cNvPr id="34" name="Straight Arrow Connector 33">
            <a:extLst>
              <a:ext uri="{FF2B5EF4-FFF2-40B4-BE49-F238E27FC236}">
                <a16:creationId xmlns="" xmlns:a16="http://schemas.microsoft.com/office/drawing/2014/main" id="{88284B2C-1377-43E8-989B-A2757507FC52}"/>
              </a:ext>
            </a:extLst>
          </p:cNvPr>
          <p:cNvCxnSpPr>
            <a:cxnSpLocks/>
          </p:cNvCxnSpPr>
          <p:nvPr/>
        </p:nvCxnSpPr>
        <p:spPr>
          <a:xfrm>
            <a:off x="3155457" y="3440744"/>
            <a:ext cx="274320" cy="0"/>
          </a:xfrm>
          <a:prstGeom prst="straightConnector1">
            <a:avLst/>
          </a:prstGeom>
          <a:ln>
            <a:solidFill>
              <a:schemeClr val="accent6"/>
            </a:solidFill>
            <a:headEnd type="none"/>
            <a:tailEnd type="triangle"/>
          </a:ln>
          <a:effectLst/>
        </p:spPr>
        <p:style>
          <a:lnRef idx="2">
            <a:schemeClr val="dk1"/>
          </a:lnRef>
          <a:fillRef idx="0">
            <a:schemeClr val="dk1"/>
          </a:fillRef>
          <a:effectRef idx="1">
            <a:schemeClr val="dk1"/>
          </a:effectRef>
          <a:fontRef idx="minor">
            <a:schemeClr val="tx1"/>
          </a:fontRef>
        </p:style>
      </p:cxnSp>
      <p:cxnSp>
        <p:nvCxnSpPr>
          <p:cNvPr id="24" name="Straight Connector 23">
            <a:extLst>
              <a:ext uri="{FF2B5EF4-FFF2-40B4-BE49-F238E27FC236}">
                <a16:creationId xmlns="" xmlns:a16="http://schemas.microsoft.com/office/drawing/2014/main" id="{FEEF8016-BCFE-BA4A-9BFE-26FF9934E7E5}"/>
              </a:ext>
            </a:extLst>
          </p:cNvPr>
          <p:cNvCxnSpPr/>
          <p:nvPr/>
        </p:nvCxnSpPr>
        <p:spPr>
          <a:xfrm>
            <a:off x="4603713" y="4354555"/>
            <a:ext cx="374171" cy="0"/>
          </a:xfrm>
          <a:prstGeom prst="line">
            <a:avLst/>
          </a:prstGeom>
          <a:ln w="28575">
            <a:solidFill>
              <a:schemeClr val="accent6"/>
            </a:solidFill>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55" name="Straight Connector 54">
            <a:extLst>
              <a:ext uri="{FF2B5EF4-FFF2-40B4-BE49-F238E27FC236}">
                <a16:creationId xmlns="" xmlns:a16="http://schemas.microsoft.com/office/drawing/2014/main" id="{BA2E0F4B-7B3B-104E-9EBE-E23014A1E2A7}"/>
              </a:ext>
            </a:extLst>
          </p:cNvPr>
          <p:cNvCxnSpPr/>
          <p:nvPr/>
        </p:nvCxnSpPr>
        <p:spPr>
          <a:xfrm>
            <a:off x="4603713" y="2525728"/>
            <a:ext cx="374171" cy="0"/>
          </a:xfrm>
          <a:prstGeom prst="line">
            <a:avLst/>
          </a:prstGeom>
          <a:ln w="28575">
            <a:solidFill>
              <a:schemeClr val="accent6"/>
            </a:solidFill>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56" name="Straight Connector 55">
            <a:extLst>
              <a:ext uri="{FF2B5EF4-FFF2-40B4-BE49-F238E27FC236}">
                <a16:creationId xmlns="" xmlns:a16="http://schemas.microsoft.com/office/drawing/2014/main" id="{172BDAC0-B65E-564D-8B46-50709BDC12DC}"/>
              </a:ext>
            </a:extLst>
          </p:cNvPr>
          <p:cNvCxnSpPr>
            <a:cxnSpLocks/>
          </p:cNvCxnSpPr>
          <p:nvPr/>
        </p:nvCxnSpPr>
        <p:spPr>
          <a:xfrm>
            <a:off x="4414327" y="3440744"/>
            <a:ext cx="195267" cy="0"/>
          </a:xfrm>
          <a:prstGeom prst="line">
            <a:avLst/>
          </a:prstGeom>
          <a:ln w="28575">
            <a:solidFill>
              <a:schemeClr val="accent6"/>
            </a:solidFill>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 xmlns:a16="http://schemas.microsoft.com/office/drawing/2014/main" id="{107AA0BA-7214-0840-AD7C-9E28FC47177E}"/>
              </a:ext>
            </a:extLst>
          </p:cNvPr>
          <p:cNvCxnSpPr>
            <a:cxnSpLocks/>
          </p:cNvCxnSpPr>
          <p:nvPr/>
        </p:nvCxnSpPr>
        <p:spPr>
          <a:xfrm flipV="1">
            <a:off x="4611896" y="2537453"/>
            <a:ext cx="0" cy="1835764"/>
          </a:xfrm>
          <a:prstGeom prst="line">
            <a:avLst/>
          </a:prstGeom>
          <a:ln w="28575">
            <a:solidFill>
              <a:schemeClr val="accent6"/>
            </a:solidFill>
            <a:tailEnd type="none" w="med" len="med"/>
          </a:ln>
          <a:effectLst/>
        </p:spPr>
        <p:style>
          <a:lnRef idx="2">
            <a:schemeClr val="accent1"/>
          </a:lnRef>
          <a:fillRef idx="0">
            <a:schemeClr val="accent1"/>
          </a:fillRef>
          <a:effectRef idx="1">
            <a:schemeClr val="accent1"/>
          </a:effectRef>
          <a:fontRef idx="minor">
            <a:schemeClr val="tx1"/>
          </a:fontRef>
        </p:style>
      </p:cxnSp>
      <p:sp>
        <p:nvSpPr>
          <p:cNvPr id="33" name="Rounded Rectangle 9">
            <a:extLst>
              <a:ext uri="{FF2B5EF4-FFF2-40B4-BE49-F238E27FC236}">
                <a16:creationId xmlns="" xmlns:a16="http://schemas.microsoft.com/office/drawing/2014/main" id="{B24A12E3-A4A9-4CCC-BF29-90FA2660D6DD}"/>
              </a:ext>
            </a:extLst>
          </p:cNvPr>
          <p:cNvSpPr/>
          <p:nvPr/>
        </p:nvSpPr>
        <p:spPr>
          <a:xfrm>
            <a:off x="3438747" y="2523706"/>
            <a:ext cx="996336" cy="1834077"/>
          </a:xfrm>
          <a:prstGeom prst="roundRect">
            <a:avLst>
              <a:gd name="adj" fmla="val 10065"/>
            </a:avLst>
          </a:prstGeom>
          <a:solidFill>
            <a:schemeClr val="tx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1" rtl="0" eaLnBrk="1" fontAlgn="auto" latinLnBrk="0" hangingPunct="1">
              <a:lnSpc>
                <a:spcPct val="100000"/>
              </a:lnSpc>
              <a:spcBef>
                <a:spcPts val="0"/>
              </a:spcBef>
              <a:spcAft>
                <a:spcPts val="0"/>
              </a:spcAft>
              <a:buClrTx/>
              <a:buSzTx/>
              <a:buFontTx/>
              <a:buNone/>
              <a:tabLst/>
              <a:defRPr/>
            </a:pPr>
            <a:r>
              <a:rPr kumimoji="0" lang="en-GB" sz="1000" b="1" i="1" u="none" strike="noStrike" kern="1200" cap="none" spc="0" normalizeH="0" baseline="0" noProof="0" dirty="0">
                <a:ln>
                  <a:noFill/>
                </a:ln>
                <a:solidFill>
                  <a:srgbClr val="000000"/>
                </a:solidFill>
                <a:effectLst/>
                <a:uLnTx/>
                <a:uFillTx/>
                <a:latin typeface="Arial" panose="020B0604020202020204"/>
                <a:ea typeface="+mn-ea"/>
                <a:cs typeface="Calibri" panose="020F0502020204030204" pitchFamily="34" charset="0"/>
              </a:rPr>
              <a:t>HRR</a:t>
            </a:r>
            <a:r>
              <a:rPr kumimoji="0" lang="en-GB" sz="1000" b="1" i="0" u="none" strike="noStrike" kern="1200" cap="none" spc="0" normalizeH="0" baseline="0" noProof="0" dirty="0">
                <a:ln>
                  <a:noFill/>
                </a:ln>
                <a:solidFill>
                  <a:srgbClr val="000000"/>
                </a:solidFill>
                <a:effectLst/>
                <a:uLnTx/>
                <a:uFillTx/>
                <a:latin typeface="Arial" panose="020B0604020202020204"/>
                <a:ea typeface="+mn-ea"/>
                <a:cs typeface="Calibri" panose="020F0502020204030204" pitchFamily="34" charset="0"/>
              </a:rPr>
              <a:t> BM</a:t>
            </a:r>
            <a:r>
              <a:rPr kumimoji="0" lang="en-GB" sz="1000" b="1" i="0" u="none" strike="noStrike" kern="1200" cap="none" spc="0" normalizeH="0" baseline="30000" noProof="0" dirty="0">
                <a:ln>
                  <a:noFill/>
                </a:ln>
                <a:solidFill>
                  <a:srgbClr val="000000"/>
                </a:solidFill>
                <a:effectLst/>
                <a:uLnTx/>
                <a:uFillTx/>
                <a:latin typeface="Arial" panose="020B0604020202020204"/>
                <a:ea typeface="+mn-ea"/>
                <a:cs typeface="Calibri" panose="020F0502020204030204" pitchFamily="34" charset="0"/>
              </a:rPr>
              <a:t>+</a:t>
            </a:r>
            <a:r>
              <a:rPr kumimoji="0" lang="en-GB" sz="1000" b="1" i="0" u="none" strike="noStrike" kern="1200" cap="none" spc="0" normalizeH="0" baseline="0" noProof="0" dirty="0">
                <a:ln>
                  <a:noFill/>
                </a:ln>
                <a:solidFill>
                  <a:srgbClr val="000000"/>
                </a:solidFill>
                <a:effectLst/>
                <a:uLnTx/>
                <a:uFillTx/>
                <a:latin typeface="Arial" panose="020B0604020202020204"/>
                <a:ea typeface="+mn-ea"/>
                <a:cs typeface="Calibri" panose="020F0502020204030204" pitchFamily="34" charset="0"/>
              </a:rPr>
              <a:t> panel: </a:t>
            </a:r>
          </a:p>
          <a:p>
            <a:pPr marL="0" marR="0" lvl="0" indent="0" algn="ctr" defTabSz="914291" rtl="0" eaLnBrk="1" fontAlgn="auto" latinLnBrk="0" hangingPunct="1">
              <a:lnSpc>
                <a:spcPct val="100000"/>
              </a:lnSpc>
              <a:spcBef>
                <a:spcPts val="0"/>
              </a:spcBef>
              <a:spcAft>
                <a:spcPts val="0"/>
              </a:spcAft>
              <a:buClrTx/>
              <a:buSzTx/>
              <a:buFontTx/>
              <a:buNone/>
              <a:tabLst/>
              <a:defRPr/>
            </a:pPr>
            <a:r>
              <a:rPr kumimoji="0" lang="en-GB" sz="1000" b="0" i="1" u="none" strike="noStrike" kern="1200" cap="none" spc="0" normalizeH="0" baseline="0" noProof="0" dirty="0">
                <a:ln>
                  <a:noFill/>
                </a:ln>
                <a:solidFill>
                  <a:srgbClr val="000000"/>
                </a:solidFill>
                <a:effectLst/>
                <a:uLnTx/>
                <a:uFillTx/>
                <a:latin typeface="Arial" panose="020B0604020202020204"/>
                <a:ea typeface="+mn-ea"/>
                <a:cs typeface="+mn-cs"/>
              </a:rPr>
              <a:t>ATM </a:t>
            </a:r>
          </a:p>
          <a:p>
            <a:pPr marL="0" marR="0" lvl="0" indent="0" algn="ctr" defTabSz="914291" rtl="0" eaLnBrk="1" fontAlgn="auto" latinLnBrk="0" hangingPunct="1">
              <a:lnSpc>
                <a:spcPct val="100000"/>
              </a:lnSpc>
              <a:spcBef>
                <a:spcPts val="0"/>
              </a:spcBef>
              <a:spcAft>
                <a:spcPts val="0"/>
              </a:spcAft>
              <a:buClrTx/>
              <a:buSzTx/>
              <a:buFontTx/>
              <a:buNone/>
              <a:tabLst/>
              <a:defRPr/>
            </a:pPr>
            <a:r>
              <a:rPr kumimoji="0" lang="en-GB" sz="1000" b="0" i="1" u="none" strike="noStrike" kern="1200" cap="none" spc="0" normalizeH="0" baseline="0" noProof="0" dirty="0">
                <a:ln>
                  <a:noFill/>
                </a:ln>
                <a:solidFill>
                  <a:srgbClr val="000000"/>
                </a:solidFill>
                <a:effectLst/>
                <a:uLnTx/>
                <a:uFillTx/>
                <a:latin typeface="Arial" panose="020B0604020202020204"/>
                <a:ea typeface="+mn-ea"/>
                <a:cs typeface="+mn-cs"/>
              </a:rPr>
              <a:t>BRCA1</a:t>
            </a:r>
          </a:p>
          <a:p>
            <a:pPr marL="0" marR="0" lvl="0" indent="0" algn="ctr" defTabSz="914291" rtl="0" eaLnBrk="1" fontAlgn="auto" latinLnBrk="0" hangingPunct="1">
              <a:lnSpc>
                <a:spcPct val="100000"/>
              </a:lnSpc>
              <a:spcBef>
                <a:spcPts val="0"/>
              </a:spcBef>
              <a:spcAft>
                <a:spcPts val="0"/>
              </a:spcAft>
              <a:buClrTx/>
              <a:buSzTx/>
              <a:buFontTx/>
              <a:buNone/>
              <a:tabLst/>
              <a:defRPr/>
            </a:pPr>
            <a:r>
              <a:rPr kumimoji="0" lang="en-GB" sz="1000" b="0" i="1" u="none" strike="noStrike" kern="1200" cap="none" spc="0" normalizeH="0" baseline="0" noProof="0" dirty="0">
                <a:ln>
                  <a:noFill/>
                </a:ln>
                <a:solidFill>
                  <a:srgbClr val="000000"/>
                </a:solidFill>
                <a:effectLst/>
                <a:uLnTx/>
                <a:uFillTx/>
                <a:latin typeface="Arial" panose="020B0604020202020204"/>
                <a:ea typeface="+mn-ea"/>
                <a:cs typeface="+mn-cs"/>
              </a:rPr>
              <a:t>BRCA2 BRIP1 CDK12 CHEK2 FANCA HDAC2 PALB2</a:t>
            </a:r>
            <a:endParaRPr kumimoji="0" lang="en-GB" sz="1000" b="0" i="0" u="none" strike="noStrike" kern="1200" cap="none" spc="0" normalizeH="0" baseline="0" noProof="0" dirty="0">
              <a:ln>
                <a:noFill/>
              </a:ln>
              <a:solidFill>
                <a:srgbClr val="000000"/>
              </a:solidFill>
              <a:effectLst/>
              <a:uLnTx/>
              <a:uFillTx/>
              <a:latin typeface="Arial" panose="020B0604020202020204"/>
              <a:ea typeface="+mn-ea"/>
              <a:cs typeface="Calibri" panose="020F0502020204030204" pitchFamily="34" charset="0"/>
            </a:endParaRPr>
          </a:p>
        </p:txBody>
      </p:sp>
      <p:cxnSp>
        <p:nvCxnSpPr>
          <p:cNvPr id="60" name="Straight Connector 59">
            <a:extLst>
              <a:ext uri="{FF2B5EF4-FFF2-40B4-BE49-F238E27FC236}">
                <a16:creationId xmlns="" xmlns:a16="http://schemas.microsoft.com/office/drawing/2014/main" id="{BD4A0C9E-8B69-0E45-9659-6C95974E9C9B}"/>
              </a:ext>
            </a:extLst>
          </p:cNvPr>
          <p:cNvCxnSpPr>
            <a:cxnSpLocks/>
          </p:cNvCxnSpPr>
          <p:nvPr/>
        </p:nvCxnSpPr>
        <p:spPr>
          <a:xfrm>
            <a:off x="6818243" y="2220957"/>
            <a:ext cx="298174" cy="0"/>
          </a:xfrm>
          <a:prstGeom prst="line">
            <a:avLst/>
          </a:prstGeom>
          <a:ln w="28575">
            <a:solidFill>
              <a:schemeClr val="accent6"/>
            </a:solidFill>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 xmlns:a16="http://schemas.microsoft.com/office/drawing/2014/main" id="{5C51B338-D2DD-E04F-986C-1CB08B8CF58D}"/>
              </a:ext>
            </a:extLst>
          </p:cNvPr>
          <p:cNvCxnSpPr>
            <a:cxnSpLocks/>
          </p:cNvCxnSpPr>
          <p:nvPr/>
        </p:nvCxnSpPr>
        <p:spPr>
          <a:xfrm>
            <a:off x="6818243" y="2802510"/>
            <a:ext cx="298174" cy="0"/>
          </a:xfrm>
          <a:prstGeom prst="line">
            <a:avLst/>
          </a:prstGeom>
          <a:ln w="28575">
            <a:solidFill>
              <a:schemeClr val="accent6"/>
            </a:solidFill>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74" name="Straight Connector 73">
            <a:extLst>
              <a:ext uri="{FF2B5EF4-FFF2-40B4-BE49-F238E27FC236}">
                <a16:creationId xmlns="" xmlns:a16="http://schemas.microsoft.com/office/drawing/2014/main" id="{7D32B401-9571-194E-9DC4-8E958FD882AA}"/>
              </a:ext>
            </a:extLst>
          </p:cNvPr>
          <p:cNvCxnSpPr>
            <a:cxnSpLocks/>
          </p:cNvCxnSpPr>
          <p:nvPr/>
        </p:nvCxnSpPr>
        <p:spPr>
          <a:xfrm flipV="1">
            <a:off x="6829942" y="2219400"/>
            <a:ext cx="0" cy="593374"/>
          </a:xfrm>
          <a:prstGeom prst="line">
            <a:avLst/>
          </a:prstGeom>
          <a:ln w="28575">
            <a:solidFill>
              <a:schemeClr val="accent6"/>
            </a:solidFill>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75" name="Straight Connector 74">
            <a:extLst>
              <a:ext uri="{FF2B5EF4-FFF2-40B4-BE49-F238E27FC236}">
                <a16:creationId xmlns="" xmlns:a16="http://schemas.microsoft.com/office/drawing/2014/main" id="{DF5EE23F-07DE-B54F-8271-D16A967526E3}"/>
              </a:ext>
            </a:extLst>
          </p:cNvPr>
          <p:cNvCxnSpPr>
            <a:cxnSpLocks/>
          </p:cNvCxnSpPr>
          <p:nvPr/>
        </p:nvCxnSpPr>
        <p:spPr>
          <a:xfrm>
            <a:off x="6620813" y="2513017"/>
            <a:ext cx="195267" cy="0"/>
          </a:xfrm>
          <a:prstGeom prst="line">
            <a:avLst/>
          </a:prstGeom>
          <a:ln w="28575">
            <a:solidFill>
              <a:schemeClr val="accent6"/>
            </a:solidFill>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79" name="Straight Connector 78">
            <a:extLst>
              <a:ext uri="{FF2B5EF4-FFF2-40B4-BE49-F238E27FC236}">
                <a16:creationId xmlns="" xmlns:a16="http://schemas.microsoft.com/office/drawing/2014/main" id="{78E0E138-6D24-2D47-BC49-8987E6B2640E}"/>
              </a:ext>
            </a:extLst>
          </p:cNvPr>
          <p:cNvCxnSpPr>
            <a:cxnSpLocks/>
          </p:cNvCxnSpPr>
          <p:nvPr/>
        </p:nvCxnSpPr>
        <p:spPr>
          <a:xfrm>
            <a:off x="6818243" y="4049757"/>
            <a:ext cx="298174" cy="0"/>
          </a:xfrm>
          <a:prstGeom prst="line">
            <a:avLst/>
          </a:prstGeom>
          <a:ln w="28575">
            <a:solidFill>
              <a:schemeClr val="accent6"/>
            </a:solidFill>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80" name="Straight Connector 79">
            <a:extLst>
              <a:ext uri="{FF2B5EF4-FFF2-40B4-BE49-F238E27FC236}">
                <a16:creationId xmlns="" xmlns:a16="http://schemas.microsoft.com/office/drawing/2014/main" id="{59FA9425-3F4B-574A-8144-A82E0D17470E}"/>
              </a:ext>
            </a:extLst>
          </p:cNvPr>
          <p:cNvCxnSpPr>
            <a:cxnSpLocks/>
          </p:cNvCxnSpPr>
          <p:nvPr/>
        </p:nvCxnSpPr>
        <p:spPr>
          <a:xfrm>
            <a:off x="6818243" y="4631310"/>
            <a:ext cx="298174" cy="0"/>
          </a:xfrm>
          <a:prstGeom prst="line">
            <a:avLst/>
          </a:prstGeom>
          <a:ln w="28575">
            <a:solidFill>
              <a:schemeClr val="accent6"/>
            </a:solidFill>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81" name="Straight Connector 80">
            <a:extLst>
              <a:ext uri="{FF2B5EF4-FFF2-40B4-BE49-F238E27FC236}">
                <a16:creationId xmlns="" xmlns:a16="http://schemas.microsoft.com/office/drawing/2014/main" id="{406ABA76-FA35-F840-92A5-57A02ECBAB08}"/>
              </a:ext>
            </a:extLst>
          </p:cNvPr>
          <p:cNvCxnSpPr>
            <a:cxnSpLocks/>
          </p:cNvCxnSpPr>
          <p:nvPr/>
        </p:nvCxnSpPr>
        <p:spPr>
          <a:xfrm flipV="1">
            <a:off x="6829942" y="4048200"/>
            <a:ext cx="0" cy="593374"/>
          </a:xfrm>
          <a:prstGeom prst="line">
            <a:avLst/>
          </a:prstGeom>
          <a:ln w="28575">
            <a:solidFill>
              <a:schemeClr val="accent6"/>
            </a:solidFill>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83" name="Straight Connector 82">
            <a:extLst>
              <a:ext uri="{FF2B5EF4-FFF2-40B4-BE49-F238E27FC236}">
                <a16:creationId xmlns="" xmlns:a16="http://schemas.microsoft.com/office/drawing/2014/main" id="{B748540E-BFA8-6B42-997A-80A35D447AA5}"/>
              </a:ext>
            </a:extLst>
          </p:cNvPr>
          <p:cNvCxnSpPr>
            <a:cxnSpLocks/>
          </p:cNvCxnSpPr>
          <p:nvPr/>
        </p:nvCxnSpPr>
        <p:spPr>
          <a:xfrm>
            <a:off x="6620813" y="4351784"/>
            <a:ext cx="195267" cy="0"/>
          </a:xfrm>
          <a:prstGeom prst="line">
            <a:avLst/>
          </a:prstGeom>
          <a:ln w="28575">
            <a:solidFill>
              <a:schemeClr val="accent6"/>
            </a:solidFill>
            <a:tailEnd type="none" w="med" len="med"/>
          </a:ln>
          <a:effectLst/>
        </p:spPr>
        <p:style>
          <a:lnRef idx="2">
            <a:schemeClr val="accent1"/>
          </a:lnRef>
          <a:fillRef idx="0">
            <a:schemeClr val="accent1"/>
          </a:fillRef>
          <a:effectRef idx="1">
            <a:schemeClr val="accent1"/>
          </a:effectRef>
          <a:fontRef idx="minor">
            <a:schemeClr val="tx1"/>
          </a:fontRef>
        </p:style>
      </p:cxnSp>
      <p:sp>
        <p:nvSpPr>
          <p:cNvPr id="85" name="TextBox 84">
            <a:extLst>
              <a:ext uri="{FF2B5EF4-FFF2-40B4-BE49-F238E27FC236}">
                <a16:creationId xmlns="" xmlns:a16="http://schemas.microsoft.com/office/drawing/2014/main" id="{BFEA48CD-205C-4862-B477-9707B301C080}"/>
              </a:ext>
            </a:extLst>
          </p:cNvPr>
          <p:cNvSpPr txBox="1"/>
          <p:nvPr/>
        </p:nvSpPr>
        <p:spPr>
          <a:xfrm>
            <a:off x="4977421" y="4062343"/>
            <a:ext cx="1678222" cy="578882"/>
          </a:xfrm>
          <a:prstGeom prst="roundRect">
            <a:avLst/>
          </a:prstGeom>
          <a:solidFill>
            <a:schemeClr val="accent2"/>
          </a:solid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u="none" strike="noStrike" kern="1200" cap="none" spc="0" normalizeH="0" baseline="0" noProof="0" dirty="0">
                <a:ln>
                  <a:noFill/>
                </a:ln>
                <a:solidFill>
                  <a:prstClr val="white"/>
                </a:solidFill>
                <a:effectLst/>
                <a:uLnTx/>
                <a:uFillTx/>
                <a:latin typeface="Arial" panose="020B0604020202020204"/>
                <a:ea typeface="Verdana" panose="020B0604030504040204" pitchFamily="34" charset="0"/>
                <a:cs typeface="Calibri" panose="020F0502020204030204" pitchFamily="34" charset="0"/>
              </a:rPr>
              <a:t>HRR </a:t>
            </a:r>
            <a:r>
              <a:rPr kumimoji="0" lang="en-GB" sz="1800" b="1" u="none" strike="noStrike" kern="1200" cap="none" spc="0" normalizeH="0" baseline="0" noProof="0" dirty="0">
                <a:ln>
                  <a:noFill/>
                </a:ln>
                <a:solidFill>
                  <a:srgbClr val="FFFFFF"/>
                </a:solidFill>
                <a:effectLst/>
                <a:uLnTx/>
                <a:uFillTx/>
                <a:latin typeface="Arial" panose="020B0604020202020204"/>
                <a:ea typeface="Verdana" panose="020B0604030504040204" pitchFamily="34" charset="0"/>
                <a:cs typeface="Calibri" panose="020F0502020204030204" pitchFamily="34" charset="0"/>
              </a:rPr>
              <a:t>BM</a:t>
            </a:r>
            <a:r>
              <a:rPr kumimoji="0" lang="en-GB" sz="1800" b="1" i="0" u="none" strike="noStrike" kern="1200" cap="none" spc="0" normalizeH="0" baseline="30000" noProof="0" dirty="0">
                <a:ln>
                  <a:noFill/>
                </a:ln>
                <a:solidFill>
                  <a:prstClr val="white"/>
                </a:solidFill>
                <a:effectLst/>
                <a:uLnTx/>
                <a:uFillTx/>
                <a:latin typeface="Arial" panose="020B0604020202020204"/>
                <a:ea typeface="+mn-ea"/>
                <a:cs typeface="+mn-cs"/>
              </a:rPr>
              <a:t>–</a:t>
            </a:r>
            <a:r>
              <a:rPr kumimoji="0" lang="en-GB" sz="1800" b="1" i="0" u="none" strike="noStrike" kern="1200" cap="none" spc="0" normalizeH="0" baseline="0" noProof="0" dirty="0">
                <a:ln>
                  <a:noFill/>
                </a:ln>
                <a:solidFill>
                  <a:srgbClr val="FFFFFF"/>
                </a:solidFill>
                <a:effectLst/>
                <a:uLnTx/>
                <a:uFillTx/>
                <a:latin typeface="Arial" panose="020B0604020202020204"/>
                <a:ea typeface="Verdana" panose="020B0604030504040204" pitchFamily="34" charset="0"/>
                <a:cs typeface="Calibri" panose="020F0502020204030204"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Arial" panose="020B0604020202020204"/>
                <a:ea typeface="Verdana" panose="020B0604030504040204" pitchFamily="34" charset="0"/>
                <a:cs typeface="Calibri" panose="020F0502020204030204" pitchFamily="34" charset="0"/>
              </a:rPr>
              <a:t>Planned N=600</a:t>
            </a:r>
          </a:p>
        </p:txBody>
      </p:sp>
    </p:spTree>
    <p:extLst>
      <p:ext uri="{BB962C8B-B14F-4D97-AF65-F5344CB8AC3E}">
        <p14:creationId xmlns:p14="http://schemas.microsoft.com/office/powerpoint/2010/main" val="35039213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 xmlns:a16="http://schemas.microsoft.com/office/drawing/2014/main" id="{08AEE8FE-49F3-CA41-81B7-D31114CF1021}"/>
              </a:ext>
            </a:extLst>
          </p:cNvPr>
          <p:cNvSpPr>
            <a:spLocks noGrp="1"/>
          </p:cNvSpPr>
          <p:nvPr>
            <p:ph type="body" idx="1"/>
          </p:nvPr>
        </p:nvSpPr>
        <p:spPr>
          <a:xfrm>
            <a:off x="609600" y="1430386"/>
            <a:ext cx="9344024" cy="702470"/>
          </a:xfrm>
        </p:spPr>
        <p:txBody>
          <a:bodyPr>
            <a:normAutofit fontScale="92500" lnSpcReduction="20000"/>
          </a:bodyPr>
          <a:lstStyle/>
          <a:p>
            <a:r>
              <a:rPr lang="en-GB" dirty="0"/>
              <a:t>Incorporating PARP inhibitors into prostate cancer clinical practice</a:t>
            </a:r>
            <a:r>
              <a:rPr lang="en-GB" spc="0" dirty="0"/>
              <a:t/>
            </a:r>
            <a:br>
              <a:rPr lang="en-GB" spc="0" dirty="0"/>
            </a:br>
            <a:endParaRPr lang="en-GB" spc="0" dirty="0">
              <a:ea typeface="Aileron" charset="0"/>
            </a:endParaRPr>
          </a:p>
        </p:txBody>
      </p:sp>
      <p:sp>
        <p:nvSpPr>
          <p:cNvPr id="2" name="Title 1">
            <a:extLst>
              <a:ext uri="{FF2B5EF4-FFF2-40B4-BE49-F238E27FC236}">
                <a16:creationId xmlns="" xmlns:a16="http://schemas.microsoft.com/office/drawing/2014/main" id="{092EB248-4861-4645-9887-D8DAEE0CD364}"/>
              </a:ext>
            </a:extLst>
          </p:cNvPr>
          <p:cNvSpPr>
            <a:spLocks noGrp="1"/>
          </p:cNvSpPr>
          <p:nvPr>
            <p:ph type="title"/>
          </p:nvPr>
        </p:nvSpPr>
        <p:spPr>
          <a:xfrm>
            <a:off x="619200" y="246566"/>
            <a:ext cx="8740800" cy="807285"/>
          </a:xfrm>
        </p:spPr>
        <p:txBody>
          <a:bodyPr/>
          <a:lstStyle/>
          <a:p>
            <a:pPr>
              <a:spcBef>
                <a:spcPts val="0"/>
              </a:spcBef>
            </a:pPr>
            <a:r>
              <a:rPr lang="en-GB" dirty="0"/>
              <a:t>content</a:t>
            </a:r>
          </a:p>
        </p:txBody>
      </p:sp>
      <p:sp>
        <p:nvSpPr>
          <p:cNvPr id="4" name="Slide Number Placeholder 3">
            <a:extLst>
              <a:ext uri="{FF2B5EF4-FFF2-40B4-BE49-F238E27FC236}">
                <a16:creationId xmlns="" xmlns:a16="http://schemas.microsoft.com/office/drawing/2014/main" id="{A4C99D3C-703B-1A49-85EB-9C3014078DE0}"/>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E43C0F-8A7B-3A4B-9DB5-B3472E36E833}" type="slidenum">
              <a:rPr kumimoji="0" lang="en-GB" sz="1100" b="0" i="0" u="none" strike="noStrike" kern="1200" cap="none" spc="0" normalizeH="0" baseline="0" noProof="0" smtClean="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100" b="0" i="0" u="none" strike="noStrike" kern="1200" cap="none" spc="0" normalizeH="0" baseline="0" noProof="0" dirty="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endParaRPr>
          </a:p>
        </p:txBody>
      </p:sp>
      <p:graphicFrame>
        <p:nvGraphicFramePr>
          <p:cNvPr id="7" name="Content Placeholder 5">
            <a:extLst>
              <a:ext uri="{FF2B5EF4-FFF2-40B4-BE49-F238E27FC236}">
                <a16:creationId xmlns="" xmlns:a16="http://schemas.microsoft.com/office/drawing/2014/main" id="{91721488-37F4-442D-96E7-5FA064443349}"/>
              </a:ext>
            </a:extLst>
          </p:cNvPr>
          <p:cNvGraphicFramePr>
            <a:graphicFrameLocks/>
          </p:cNvGraphicFramePr>
          <p:nvPr>
            <p:extLst>
              <p:ext uri="{D42A27DB-BD31-4B8C-83A1-F6EECF244321}">
                <p14:modId xmlns:p14="http://schemas.microsoft.com/office/powerpoint/2010/main" val="3019439364"/>
              </p:ext>
            </p:extLst>
          </p:nvPr>
        </p:nvGraphicFramePr>
        <p:xfrm>
          <a:off x="1130597" y="2216523"/>
          <a:ext cx="8823027" cy="2354548"/>
        </p:xfrm>
        <a:graphic>
          <a:graphicData uri="http://schemas.openxmlformats.org/drawingml/2006/table">
            <a:tbl>
              <a:tblPr firstRow="1" bandRow="1">
                <a:tableStyleId>{5C22544A-7EE6-4342-B048-85BDC9FD1C3A}</a:tableStyleId>
              </a:tblPr>
              <a:tblGrid>
                <a:gridCol w="6054167">
                  <a:extLst>
                    <a:ext uri="{9D8B030D-6E8A-4147-A177-3AD203B41FA5}">
                      <a16:colId xmlns="" xmlns:a16="http://schemas.microsoft.com/office/drawing/2014/main" val="20001"/>
                    </a:ext>
                  </a:extLst>
                </a:gridCol>
                <a:gridCol w="2768860">
                  <a:extLst>
                    <a:ext uri="{9D8B030D-6E8A-4147-A177-3AD203B41FA5}">
                      <a16:colId xmlns="" xmlns:a16="http://schemas.microsoft.com/office/drawing/2014/main" val="20002"/>
                    </a:ext>
                  </a:extLst>
                </a:gridCol>
              </a:tblGrid>
              <a:tr h="478701">
                <a:tc>
                  <a:txBody>
                    <a:bodyPr/>
                    <a:lstStyle/>
                    <a:p>
                      <a:pPr algn="l"/>
                      <a:r>
                        <a:rPr lang="en-GB" sz="2000" dirty="0">
                          <a:latin typeface="Arial" panose="020B0604020202020204" pitchFamily="34" charset="0"/>
                          <a:ea typeface="PT Sans" panose="020B0503020203020204" pitchFamily="34" charset="0"/>
                          <a:cs typeface="Arial" panose="020B0604020202020204" pitchFamily="34" charset="0"/>
                        </a:rPr>
                        <a:t>Topic</a:t>
                      </a:r>
                    </a:p>
                  </a:txBody>
                  <a:tcPr anchor="ctr"/>
                </a:tc>
                <a:tc>
                  <a:txBody>
                    <a:bodyPr/>
                    <a:lstStyle/>
                    <a:p>
                      <a:pPr algn="ctr"/>
                      <a:r>
                        <a:rPr lang="en-GB" sz="2000" dirty="0">
                          <a:latin typeface="Arial" panose="020B0604020202020204" pitchFamily="34" charset="0"/>
                          <a:ea typeface="PT Sans" panose="020B0503020203020204" pitchFamily="34" charset="0"/>
                          <a:cs typeface="Arial" panose="020B0604020202020204" pitchFamily="34" charset="0"/>
                        </a:rPr>
                        <a:t>Facilitator</a:t>
                      </a:r>
                    </a:p>
                  </a:txBody>
                  <a:tcPr anchor="ctr"/>
                </a:tc>
                <a:extLst>
                  <a:ext uri="{0D108BD9-81ED-4DB2-BD59-A6C34878D82A}">
                    <a16:rowId xmlns="" xmlns:a16="http://schemas.microsoft.com/office/drawing/2014/main" val="10000"/>
                  </a:ext>
                </a:extLst>
              </a:tr>
              <a:tr h="418022">
                <a:tc>
                  <a:txBody>
                    <a:bodyPr/>
                    <a:lstStyle/>
                    <a:p>
                      <a:pPr marL="9525" marR="0" lvl="0" indent="0" algn="l" defTabSz="457200" rtl="0" eaLnBrk="1" fontAlgn="auto" latinLnBrk="0" hangingPunct="1">
                        <a:lnSpc>
                          <a:spcPct val="100000"/>
                        </a:lnSpc>
                        <a:spcBef>
                          <a:spcPts val="0"/>
                        </a:spcBef>
                        <a:spcAft>
                          <a:spcPts val="0"/>
                        </a:spcAft>
                        <a:buClrTx/>
                        <a:buSzTx/>
                        <a:buFontTx/>
                        <a:buNone/>
                        <a:tabLst/>
                        <a:defRPr/>
                      </a:pPr>
                      <a:r>
                        <a:rPr lang="en-GB" sz="1600" kern="1200" dirty="0">
                          <a:solidFill>
                            <a:schemeClr val="dk1"/>
                          </a:solidFill>
                          <a:latin typeface="Arial" panose="020B0604020202020204" pitchFamily="34" charset="0"/>
                          <a:ea typeface="PT Sans" panose="020B0503020203020204" pitchFamily="34" charset="0"/>
                          <a:cs typeface="Arial" panose="020B0604020202020204" pitchFamily="34" charset="0"/>
                        </a:rPr>
                        <a:t>Scene setting</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600" kern="1200" dirty="0">
                          <a:solidFill>
                            <a:schemeClr val="dk1"/>
                          </a:solidFill>
                          <a:latin typeface="Arial" panose="020B0604020202020204" pitchFamily="34" charset="0"/>
                          <a:ea typeface="PT Sans" panose="020B0503020203020204" pitchFamily="34" charset="0"/>
                          <a:cs typeface="Arial" panose="020B0604020202020204" pitchFamily="34" charset="0"/>
                        </a:rPr>
                        <a:t>Fred Saad</a:t>
                      </a:r>
                    </a:p>
                  </a:txBody>
                  <a:tcPr anchor="ctr"/>
                </a:tc>
                <a:extLst>
                  <a:ext uri="{0D108BD9-81ED-4DB2-BD59-A6C34878D82A}">
                    <a16:rowId xmlns="" xmlns:a16="http://schemas.microsoft.com/office/drawing/2014/main" val="10002"/>
                  </a:ext>
                </a:extLst>
              </a:tr>
              <a:tr h="418022">
                <a:tc>
                  <a:txBody>
                    <a:bodyPr/>
                    <a:lstStyle/>
                    <a:p>
                      <a:pPr marL="9525" marR="0" lvl="0" indent="0" algn="l" defTabSz="457200" rtl="0" eaLnBrk="1" fontAlgn="auto" latinLnBrk="0" hangingPunct="1">
                        <a:lnSpc>
                          <a:spcPct val="100000"/>
                        </a:lnSpc>
                        <a:spcBef>
                          <a:spcPts val="0"/>
                        </a:spcBef>
                        <a:spcAft>
                          <a:spcPts val="0"/>
                        </a:spcAft>
                        <a:buClrTx/>
                        <a:buSzTx/>
                        <a:buFontTx/>
                        <a:buNone/>
                        <a:tabLst/>
                        <a:defRPr/>
                      </a:pPr>
                      <a:r>
                        <a:rPr lang="en-GB" sz="1600" b="0" kern="1200" dirty="0">
                          <a:solidFill>
                            <a:schemeClr val="dk1"/>
                          </a:solidFill>
                          <a:latin typeface="Arial" panose="020B0604020202020204" pitchFamily="34" charset="0"/>
                          <a:cs typeface="Arial" panose="020B0604020202020204" pitchFamily="34" charset="0"/>
                        </a:rPr>
                        <a:t>Use of PARP inhibitors beyond the first-line setting in mCRPC</a:t>
                      </a:r>
                      <a:endParaRPr lang="en-GB" sz="1600" b="0" kern="1200" dirty="0">
                        <a:solidFill>
                          <a:schemeClr val="dk1"/>
                        </a:solidFill>
                        <a:latin typeface="Arial" panose="020B0604020202020204" pitchFamily="34" charset="0"/>
                        <a:ea typeface="PT Sans" panose="020B0503020203020204" pitchFamily="34" charset="0"/>
                        <a:cs typeface="Arial" panose="020B0604020202020204" pitchFamily="34" charset="0"/>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600" kern="1200" dirty="0">
                          <a:solidFill>
                            <a:schemeClr val="dk1"/>
                          </a:solidFill>
                          <a:latin typeface="Arial" panose="020B0604020202020204" pitchFamily="34" charset="0"/>
                          <a:ea typeface="PT Sans" panose="020B0503020203020204" pitchFamily="34" charset="0"/>
                          <a:cs typeface="Arial" panose="020B0604020202020204" pitchFamily="34" charset="0"/>
                        </a:rPr>
                        <a:t>Fred Saad/Gert Attard</a:t>
                      </a:r>
                    </a:p>
                  </a:txBody>
                  <a:tcPr anchor="ctr"/>
                </a:tc>
                <a:extLst>
                  <a:ext uri="{0D108BD9-81ED-4DB2-BD59-A6C34878D82A}">
                    <a16:rowId xmlns="" xmlns:a16="http://schemas.microsoft.com/office/drawing/2014/main" val="10003"/>
                  </a:ext>
                </a:extLst>
              </a:tr>
              <a:tr h="459203">
                <a:tc>
                  <a:txBody>
                    <a:bodyPr/>
                    <a:lstStyle/>
                    <a:p>
                      <a:pPr marL="9525" marR="0" lvl="0" indent="0" algn="l" defTabSz="457200" rtl="0" eaLnBrk="1" fontAlgn="auto" latinLnBrk="0" hangingPunct="1">
                        <a:lnSpc>
                          <a:spcPct val="100000"/>
                        </a:lnSpc>
                        <a:spcBef>
                          <a:spcPts val="0"/>
                        </a:spcBef>
                        <a:spcAft>
                          <a:spcPts val="0"/>
                        </a:spcAft>
                        <a:buClrTx/>
                        <a:buSzTx/>
                        <a:buFontTx/>
                        <a:buNone/>
                        <a:tabLst/>
                        <a:defRPr/>
                      </a:pPr>
                      <a:r>
                        <a:rPr lang="en-GB" sz="1600" b="0" kern="1200" dirty="0">
                          <a:solidFill>
                            <a:schemeClr val="dk1"/>
                          </a:solidFill>
                          <a:latin typeface="Arial" panose="020B0604020202020204" pitchFamily="34" charset="0"/>
                          <a:ea typeface="+mn-ea"/>
                          <a:cs typeface="Arial" panose="020B0604020202020204" pitchFamily="34" charset="0"/>
                        </a:rPr>
                        <a:t>Use</a:t>
                      </a:r>
                      <a:r>
                        <a:rPr lang="en-GB" sz="1600" dirty="0"/>
                        <a:t> </a:t>
                      </a:r>
                      <a:r>
                        <a:rPr lang="en-GB" sz="1600" b="0" kern="1200" dirty="0">
                          <a:solidFill>
                            <a:schemeClr val="dk1"/>
                          </a:solidFill>
                          <a:latin typeface="Arial" panose="020B0604020202020204" pitchFamily="34" charset="0"/>
                          <a:ea typeface="+mn-ea"/>
                          <a:cs typeface="Arial" panose="020B0604020202020204" pitchFamily="34" charset="0"/>
                        </a:rPr>
                        <a:t>of PARP inhibitors in the first-line setting in mCRPC</a:t>
                      </a:r>
                    </a:p>
                  </a:txBody>
                  <a:tcPr marL="67710" marR="6771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600" kern="1200" dirty="0">
                          <a:solidFill>
                            <a:schemeClr val="dk1"/>
                          </a:solidFill>
                          <a:latin typeface="Arial" panose="020B0604020202020204" pitchFamily="34" charset="0"/>
                          <a:ea typeface="PT Sans" panose="020B0503020203020204" pitchFamily="34" charset="0"/>
                          <a:cs typeface="Arial" panose="020B0604020202020204" pitchFamily="34" charset="0"/>
                        </a:rPr>
                        <a:t>Tanya Dorff/</a:t>
                      </a:r>
                      <a:br>
                        <a:rPr lang="en-GB" sz="1600" kern="1200" dirty="0">
                          <a:solidFill>
                            <a:schemeClr val="dk1"/>
                          </a:solidFill>
                          <a:latin typeface="Arial" panose="020B0604020202020204" pitchFamily="34" charset="0"/>
                          <a:ea typeface="PT Sans" panose="020B0503020203020204" pitchFamily="34" charset="0"/>
                          <a:cs typeface="Arial" panose="020B0604020202020204" pitchFamily="34" charset="0"/>
                        </a:rPr>
                      </a:br>
                      <a:r>
                        <a:rPr lang="en-GB" sz="1600" kern="1200" dirty="0">
                          <a:solidFill>
                            <a:schemeClr val="dk1"/>
                          </a:solidFill>
                          <a:latin typeface="Arial" panose="020B0604020202020204" pitchFamily="34" charset="0"/>
                          <a:ea typeface="PT Sans" panose="020B0503020203020204" pitchFamily="34" charset="0"/>
                          <a:cs typeface="Arial" panose="020B0604020202020204" pitchFamily="34" charset="0"/>
                        </a:rPr>
                        <a:t>Neeraj Agarwal</a:t>
                      </a:r>
                    </a:p>
                  </a:txBody>
                  <a:tcPr anchor="ctr"/>
                </a:tc>
                <a:extLst>
                  <a:ext uri="{0D108BD9-81ED-4DB2-BD59-A6C34878D82A}">
                    <a16:rowId xmlns="" xmlns:a16="http://schemas.microsoft.com/office/drawing/2014/main" val="10004"/>
                  </a:ext>
                </a:extLst>
              </a:tr>
              <a:tr h="460683">
                <a:tc>
                  <a:txBody>
                    <a:bodyPr/>
                    <a:lstStyle/>
                    <a:p>
                      <a:pPr algn="l"/>
                      <a:r>
                        <a:rPr lang="en-GB" sz="1600" dirty="0">
                          <a:latin typeface="Arial" panose="020B0604020202020204" pitchFamily="34" charset="0"/>
                          <a:ea typeface="PT Sans" panose="020B0503020203020204" pitchFamily="34" charset="0"/>
                          <a:cs typeface="Arial" panose="020B0604020202020204" pitchFamily="34" charset="0"/>
                        </a:rPr>
                        <a:t>Future perspectives and summary</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600" kern="1200" dirty="0">
                          <a:solidFill>
                            <a:schemeClr val="dk1"/>
                          </a:solidFill>
                          <a:latin typeface="Arial" panose="020B0604020202020204" pitchFamily="34" charset="0"/>
                          <a:ea typeface="PT Sans" panose="020B0503020203020204" pitchFamily="34" charset="0"/>
                          <a:cs typeface="Arial" panose="020B0604020202020204" pitchFamily="34" charset="0"/>
                        </a:rPr>
                        <a:t>Fred Saad</a:t>
                      </a:r>
                    </a:p>
                  </a:txBody>
                  <a:tcPr anchor="ctr"/>
                </a:tc>
                <a:extLst>
                  <a:ext uri="{0D108BD9-81ED-4DB2-BD59-A6C34878D82A}">
                    <a16:rowId xmlns="" xmlns:a16="http://schemas.microsoft.com/office/drawing/2014/main" val="3187917956"/>
                  </a:ext>
                </a:extLst>
              </a:tr>
            </a:tbl>
          </a:graphicData>
        </a:graphic>
      </p:graphicFrame>
      <p:sp>
        <p:nvSpPr>
          <p:cNvPr id="3" name="Content Placeholder 4">
            <a:extLst>
              <a:ext uri="{FF2B5EF4-FFF2-40B4-BE49-F238E27FC236}">
                <a16:creationId xmlns="" xmlns:a16="http://schemas.microsoft.com/office/drawing/2014/main" id="{D804D006-65BF-FA50-82AE-921F278DBF6E}"/>
              </a:ext>
            </a:extLst>
          </p:cNvPr>
          <p:cNvSpPr txBox="1">
            <a:spLocks/>
          </p:cNvSpPr>
          <p:nvPr/>
        </p:nvSpPr>
        <p:spPr>
          <a:xfrm>
            <a:off x="620183" y="6309216"/>
            <a:ext cx="10180339" cy="365125"/>
          </a:xfrm>
          <a:prstGeom prst="rect">
            <a:avLst/>
          </a:prstGeom>
        </p:spPr>
        <p:txBody>
          <a:bodyPr vert="horz" lIns="0" tIns="0" rIns="0" bIns="0" rtlCol="0" anchor="ctr" anchorCtr="0">
            <a:noAutofit/>
          </a:bodyPr>
          <a:lstStyle>
            <a:lvl1pPr marL="0" indent="0" algn="l" defTabSz="457200" rtl="0" eaLnBrk="1" latinLnBrk="0" hangingPunct="1">
              <a:spcBef>
                <a:spcPts val="300"/>
              </a:spcBef>
              <a:buClr>
                <a:schemeClr val="accent1"/>
              </a:buClr>
              <a:buFont typeface="Arial"/>
              <a:buNone/>
              <a:defRPr sz="1200" b="0" i="0" kern="1200" spc="-30" baseline="0">
                <a:solidFill>
                  <a:srgbClr val="5D8298"/>
                </a:solidFill>
                <a:latin typeface="Arial" panose="020B0604020202020204" pitchFamily="34" charset="0"/>
                <a:ea typeface="+mn-ea"/>
                <a:cs typeface="Arial" panose="020B0604020202020204" pitchFamily="34" charset="0"/>
              </a:defRPr>
            </a:lvl1pPr>
            <a:lvl2pPr marL="457200" indent="0" algn="l" defTabSz="457200" rtl="0" eaLnBrk="1" latinLnBrk="0" hangingPunct="1">
              <a:spcBef>
                <a:spcPts val="600"/>
              </a:spcBef>
              <a:buClr>
                <a:schemeClr val="accent1"/>
              </a:buClr>
              <a:buFont typeface="Lucida Grande"/>
              <a:buNone/>
              <a:defRPr sz="1200" b="0" i="0" kern="1200">
                <a:solidFill>
                  <a:srgbClr val="5D8298"/>
                </a:solidFill>
                <a:latin typeface="PT Sans Narrow"/>
                <a:ea typeface="+mn-ea"/>
                <a:cs typeface="PT Sans Narrow"/>
              </a:defRPr>
            </a:lvl2pPr>
            <a:lvl3pPr marL="914400" indent="0" algn="l" defTabSz="457200" rtl="0" eaLnBrk="1" latinLnBrk="0" hangingPunct="1">
              <a:spcBef>
                <a:spcPts val="400"/>
              </a:spcBef>
              <a:buClr>
                <a:schemeClr val="accent1"/>
              </a:buClr>
              <a:buFont typeface="Arial"/>
              <a:buNone/>
              <a:defRPr sz="1200" b="0" i="0" kern="1200">
                <a:solidFill>
                  <a:srgbClr val="5D8298"/>
                </a:solidFill>
                <a:latin typeface="PT Sans Narrow"/>
                <a:ea typeface="+mn-ea"/>
                <a:cs typeface="PT Sans Narrow"/>
              </a:defRPr>
            </a:lvl3pPr>
            <a:lvl4pPr marL="1371600" indent="0" algn="l" defTabSz="457200" rtl="0" eaLnBrk="1" latinLnBrk="0" hangingPunct="1">
              <a:spcBef>
                <a:spcPts val="0"/>
              </a:spcBef>
              <a:buClr>
                <a:schemeClr val="accent1"/>
              </a:buClr>
              <a:buFont typeface="Arial"/>
              <a:buNone/>
              <a:defRPr sz="1200" b="0" i="0" kern="1200">
                <a:solidFill>
                  <a:srgbClr val="5D8298"/>
                </a:solidFill>
                <a:latin typeface="PT Sans Narrow"/>
                <a:ea typeface="+mn-ea"/>
                <a:cs typeface="PT Sans Narrow"/>
              </a:defRPr>
            </a:lvl4pPr>
            <a:lvl5pPr marL="1828800" indent="0" algn="l" defTabSz="457200" rtl="0" eaLnBrk="1" latinLnBrk="0" hangingPunct="1">
              <a:spcBef>
                <a:spcPts val="0"/>
              </a:spcBef>
              <a:buClr>
                <a:schemeClr val="accent1"/>
              </a:buClr>
              <a:buFont typeface="Arial"/>
              <a:buNone/>
              <a:defRPr sz="1200" b="0" i="0" kern="1200">
                <a:solidFill>
                  <a:srgbClr val="5D8298"/>
                </a:solidFill>
                <a:latin typeface="PT Sans Narrow"/>
                <a:ea typeface="+mn-ea"/>
                <a:cs typeface="PT Sans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1000" dirty="0"/>
              <a:t>mCRPC, metastatic castration-resistant prostate cancer</a:t>
            </a:r>
          </a:p>
        </p:txBody>
      </p:sp>
    </p:spTree>
    <p:extLst>
      <p:ext uri="{BB962C8B-B14F-4D97-AF65-F5344CB8AC3E}">
        <p14:creationId xmlns:p14="http://schemas.microsoft.com/office/powerpoint/2010/main" val="19369876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 name="Table 3">
            <a:extLst>
              <a:ext uri="{FF2B5EF4-FFF2-40B4-BE49-F238E27FC236}">
                <a16:creationId xmlns="" xmlns:a16="http://schemas.microsoft.com/office/drawing/2014/main" id="{35D63AE4-BC57-3945-838F-99A06893B04E}"/>
              </a:ext>
            </a:extLst>
          </p:cNvPr>
          <p:cNvGraphicFramePr>
            <a:graphicFrameLocks noGrp="1"/>
          </p:cNvGraphicFramePr>
          <p:nvPr>
            <p:extLst>
              <p:ext uri="{D42A27DB-BD31-4B8C-83A1-F6EECF244321}">
                <p14:modId xmlns:p14="http://schemas.microsoft.com/office/powerpoint/2010/main" val="700328307"/>
              </p:ext>
            </p:extLst>
          </p:nvPr>
        </p:nvGraphicFramePr>
        <p:xfrm>
          <a:off x="32658" y="4860906"/>
          <a:ext cx="5878515" cy="592137"/>
        </p:xfrm>
        <a:graphic>
          <a:graphicData uri="http://schemas.openxmlformats.org/drawingml/2006/table">
            <a:tbl>
              <a:tblPr firstRow="1" bandRow="1">
                <a:tableStyleId>{2D5ABB26-0587-4C30-8999-92F81FD0307C}</a:tableStyleId>
              </a:tblPr>
              <a:tblGrid>
                <a:gridCol w="1042310">
                  <a:extLst>
                    <a:ext uri="{9D8B030D-6E8A-4147-A177-3AD203B41FA5}">
                      <a16:colId xmlns="" xmlns:a16="http://schemas.microsoft.com/office/drawing/2014/main" val="2960600525"/>
                    </a:ext>
                  </a:extLst>
                </a:gridCol>
                <a:gridCol w="439655">
                  <a:extLst>
                    <a:ext uri="{9D8B030D-6E8A-4147-A177-3AD203B41FA5}">
                      <a16:colId xmlns="" xmlns:a16="http://schemas.microsoft.com/office/drawing/2014/main" val="168341198"/>
                    </a:ext>
                  </a:extLst>
                </a:gridCol>
                <a:gridCol w="439655">
                  <a:extLst>
                    <a:ext uri="{9D8B030D-6E8A-4147-A177-3AD203B41FA5}">
                      <a16:colId xmlns="" xmlns:a16="http://schemas.microsoft.com/office/drawing/2014/main" val="1723015493"/>
                    </a:ext>
                  </a:extLst>
                </a:gridCol>
                <a:gridCol w="439655">
                  <a:extLst>
                    <a:ext uri="{9D8B030D-6E8A-4147-A177-3AD203B41FA5}">
                      <a16:colId xmlns="" xmlns:a16="http://schemas.microsoft.com/office/drawing/2014/main" val="2281005005"/>
                    </a:ext>
                  </a:extLst>
                </a:gridCol>
                <a:gridCol w="439655">
                  <a:extLst>
                    <a:ext uri="{9D8B030D-6E8A-4147-A177-3AD203B41FA5}">
                      <a16:colId xmlns="" xmlns:a16="http://schemas.microsoft.com/office/drawing/2014/main" val="2140687655"/>
                    </a:ext>
                  </a:extLst>
                </a:gridCol>
                <a:gridCol w="439655">
                  <a:extLst>
                    <a:ext uri="{9D8B030D-6E8A-4147-A177-3AD203B41FA5}">
                      <a16:colId xmlns="" xmlns:a16="http://schemas.microsoft.com/office/drawing/2014/main" val="3920765030"/>
                    </a:ext>
                  </a:extLst>
                </a:gridCol>
                <a:gridCol w="439655">
                  <a:extLst>
                    <a:ext uri="{9D8B030D-6E8A-4147-A177-3AD203B41FA5}">
                      <a16:colId xmlns="" xmlns:a16="http://schemas.microsoft.com/office/drawing/2014/main" val="4060792873"/>
                    </a:ext>
                  </a:extLst>
                </a:gridCol>
                <a:gridCol w="439655">
                  <a:extLst>
                    <a:ext uri="{9D8B030D-6E8A-4147-A177-3AD203B41FA5}">
                      <a16:colId xmlns="" xmlns:a16="http://schemas.microsoft.com/office/drawing/2014/main" val="3655670899"/>
                    </a:ext>
                  </a:extLst>
                </a:gridCol>
                <a:gridCol w="439655">
                  <a:extLst>
                    <a:ext uri="{9D8B030D-6E8A-4147-A177-3AD203B41FA5}">
                      <a16:colId xmlns="" xmlns:a16="http://schemas.microsoft.com/office/drawing/2014/main" val="940408616"/>
                    </a:ext>
                  </a:extLst>
                </a:gridCol>
                <a:gridCol w="439655">
                  <a:extLst>
                    <a:ext uri="{9D8B030D-6E8A-4147-A177-3AD203B41FA5}">
                      <a16:colId xmlns="" xmlns:a16="http://schemas.microsoft.com/office/drawing/2014/main" val="1590475847"/>
                    </a:ext>
                  </a:extLst>
                </a:gridCol>
                <a:gridCol w="439655">
                  <a:extLst>
                    <a:ext uri="{9D8B030D-6E8A-4147-A177-3AD203B41FA5}">
                      <a16:colId xmlns="" xmlns:a16="http://schemas.microsoft.com/office/drawing/2014/main" val="2106792439"/>
                    </a:ext>
                  </a:extLst>
                </a:gridCol>
                <a:gridCol w="439655">
                  <a:extLst>
                    <a:ext uri="{9D8B030D-6E8A-4147-A177-3AD203B41FA5}">
                      <a16:colId xmlns="" xmlns:a16="http://schemas.microsoft.com/office/drawing/2014/main" val="3113418462"/>
                    </a:ext>
                  </a:extLst>
                </a:gridCol>
              </a:tblGrid>
              <a:tr h="197379">
                <a:tc>
                  <a:txBody>
                    <a:bodyPr/>
                    <a:lstStyle/>
                    <a:p>
                      <a:pPr algn="r"/>
                      <a:r>
                        <a:rPr lang="en-US" sz="900" b="1" dirty="0">
                          <a:solidFill>
                            <a:schemeClr val="tx1"/>
                          </a:solidFill>
                          <a:latin typeface="Arial" panose="020B0604020202020204" pitchFamily="34" charset="0"/>
                          <a:cs typeface="Arial" panose="020B0604020202020204" pitchFamily="34" charset="0"/>
                        </a:rPr>
                        <a:t>No. at risk</a:t>
                      </a:r>
                    </a:p>
                  </a:txBody>
                  <a:tcPr marL="0" marT="0" marB="0" anchor="ctr">
                    <a:lnL>
                      <a:noFill/>
                    </a:lnL>
                    <a:lnR>
                      <a:noFill/>
                    </a:lnR>
                    <a:lnT>
                      <a:noFill/>
                    </a:lnT>
                    <a:lnB>
                      <a:noFill/>
                    </a:lnB>
                    <a:lnTlToBr w="12700" cmpd="sng">
                      <a:noFill/>
                      <a:prstDash val="solid"/>
                    </a:lnTlToBr>
                    <a:lnBlToTr w="12700" cmpd="sng">
                      <a:noFill/>
                      <a:prstDash val="solid"/>
                    </a:lnBlToTr>
                  </a:tcPr>
                </a:tc>
                <a:tc>
                  <a:txBody>
                    <a:bodyPr/>
                    <a:lstStyle/>
                    <a:p>
                      <a:pPr algn="ctr"/>
                      <a:endParaRPr lang="en-US" sz="900"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endParaRPr lang="en-US" sz="900"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endParaRPr lang="en-US" sz="900"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endParaRPr lang="en-US" sz="900"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endParaRPr lang="en-US" sz="900"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endParaRPr lang="en-US" sz="900"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endParaRPr lang="en-US" sz="900"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endParaRPr lang="en-US" sz="900"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endParaRPr lang="en-US" sz="900"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endParaRPr lang="en-US" sz="900"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endParaRPr lang="en-US" sz="900"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 xmlns:a16="http://schemas.microsoft.com/office/drawing/2014/main" val="809520869"/>
                  </a:ext>
                </a:extLst>
              </a:tr>
              <a:tr h="197379">
                <a:tc>
                  <a:txBody>
                    <a:bodyPr/>
                    <a:lstStyle/>
                    <a:p>
                      <a:pPr algn="r"/>
                      <a:r>
                        <a:rPr lang="en-US" sz="900" b="1" dirty="0">
                          <a:solidFill>
                            <a:schemeClr val="tx1"/>
                          </a:solidFill>
                          <a:latin typeface="Arial" panose="020B0604020202020204" pitchFamily="34" charset="0"/>
                          <a:cs typeface="Arial" panose="020B0604020202020204" pitchFamily="34" charset="0"/>
                        </a:rPr>
                        <a:t>Niraparib + AAP</a:t>
                      </a:r>
                    </a:p>
                  </a:txBody>
                  <a:tcPr marL="0" marT="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900" dirty="0">
                          <a:solidFill>
                            <a:schemeClr val="tx1"/>
                          </a:solidFill>
                          <a:latin typeface="Arial" panose="020B0604020202020204" pitchFamily="34" charset="0"/>
                          <a:cs typeface="Arial" panose="020B0604020202020204" pitchFamily="34" charset="0"/>
                        </a:rPr>
                        <a:t>113</a:t>
                      </a: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900" dirty="0">
                          <a:solidFill>
                            <a:schemeClr val="tx1"/>
                          </a:solidFill>
                          <a:latin typeface="Arial" panose="020B0604020202020204" pitchFamily="34" charset="0"/>
                          <a:cs typeface="Arial" panose="020B0604020202020204" pitchFamily="34" charset="0"/>
                        </a:rPr>
                        <a:t>103</a:t>
                      </a: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900" dirty="0">
                          <a:solidFill>
                            <a:schemeClr val="tx1"/>
                          </a:solidFill>
                          <a:latin typeface="Arial" panose="020B0604020202020204" pitchFamily="34" charset="0"/>
                          <a:cs typeface="Arial" panose="020B0604020202020204" pitchFamily="34" charset="0"/>
                        </a:rPr>
                        <a:t>90</a:t>
                      </a: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900" dirty="0">
                          <a:solidFill>
                            <a:schemeClr val="tx1"/>
                          </a:solidFill>
                          <a:latin typeface="Arial" panose="020B0604020202020204" pitchFamily="34" charset="0"/>
                          <a:cs typeface="Arial" panose="020B0604020202020204" pitchFamily="34" charset="0"/>
                        </a:rPr>
                        <a:t>65</a:t>
                      </a: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900" dirty="0">
                          <a:solidFill>
                            <a:schemeClr val="tx1"/>
                          </a:solidFill>
                          <a:latin typeface="Arial" panose="020B0604020202020204" pitchFamily="34" charset="0"/>
                          <a:cs typeface="Arial" panose="020B0604020202020204" pitchFamily="34" charset="0"/>
                        </a:rPr>
                        <a:t>45</a:t>
                      </a: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900" dirty="0">
                          <a:solidFill>
                            <a:schemeClr val="tx1"/>
                          </a:solidFill>
                          <a:latin typeface="Arial" panose="020B0604020202020204" pitchFamily="34" charset="0"/>
                          <a:cs typeface="Arial" panose="020B0604020202020204" pitchFamily="34" charset="0"/>
                        </a:rPr>
                        <a:t>31</a:t>
                      </a: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900" dirty="0">
                          <a:solidFill>
                            <a:schemeClr val="tx1"/>
                          </a:solidFill>
                          <a:latin typeface="Arial" panose="020B0604020202020204" pitchFamily="34" charset="0"/>
                          <a:cs typeface="Arial" panose="020B0604020202020204" pitchFamily="34" charset="0"/>
                        </a:rPr>
                        <a:t>18</a:t>
                      </a: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900" dirty="0">
                          <a:solidFill>
                            <a:schemeClr val="tx1"/>
                          </a:solidFill>
                          <a:latin typeface="Arial" panose="020B0604020202020204" pitchFamily="34" charset="0"/>
                          <a:cs typeface="Arial" panose="020B0604020202020204" pitchFamily="34" charset="0"/>
                        </a:rPr>
                        <a:t>9</a:t>
                      </a: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900" dirty="0">
                          <a:solidFill>
                            <a:schemeClr val="tx1"/>
                          </a:solidFill>
                          <a:latin typeface="Arial" panose="020B0604020202020204" pitchFamily="34" charset="0"/>
                          <a:cs typeface="Arial" panose="020B0604020202020204" pitchFamily="34" charset="0"/>
                        </a:rPr>
                        <a:t>4</a:t>
                      </a: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900" dirty="0">
                          <a:solidFill>
                            <a:schemeClr val="tx1"/>
                          </a:solidFill>
                          <a:latin typeface="Arial" panose="020B0604020202020204" pitchFamily="34" charset="0"/>
                          <a:cs typeface="Arial" panose="020B0604020202020204" pitchFamily="34" charset="0"/>
                        </a:rPr>
                        <a:t>1</a:t>
                      </a: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900" dirty="0">
                          <a:solidFill>
                            <a:schemeClr val="tx1"/>
                          </a:solidFill>
                          <a:latin typeface="Arial" panose="020B0604020202020204" pitchFamily="34" charset="0"/>
                          <a:cs typeface="Arial" panose="020B0604020202020204" pitchFamily="34" charset="0"/>
                        </a:rPr>
                        <a:t>0</a:t>
                      </a:r>
                    </a:p>
                  </a:txBody>
                  <a:tcPr marL="0" marR="0" marT="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 xmlns:a16="http://schemas.microsoft.com/office/drawing/2014/main" val="2729296024"/>
                  </a:ext>
                </a:extLst>
              </a:tr>
              <a:tr h="197379">
                <a:tc>
                  <a:txBody>
                    <a:bodyPr/>
                    <a:lstStyle/>
                    <a:p>
                      <a:pPr algn="r"/>
                      <a:r>
                        <a:rPr lang="en-US" sz="900" b="1" dirty="0">
                          <a:solidFill>
                            <a:schemeClr val="tx1"/>
                          </a:solidFill>
                          <a:latin typeface="Arial" panose="020B0604020202020204" pitchFamily="34" charset="0"/>
                          <a:cs typeface="Arial" panose="020B0604020202020204" pitchFamily="34" charset="0"/>
                        </a:rPr>
                        <a:t>Placebo + AAP</a:t>
                      </a:r>
                    </a:p>
                  </a:txBody>
                  <a:tcPr marL="0" marT="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900" dirty="0">
                          <a:solidFill>
                            <a:schemeClr val="tx1"/>
                          </a:solidFill>
                          <a:latin typeface="Arial" panose="020B0604020202020204" pitchFamily="34" charset="0"/>
                          <a:cs typeface="Arial" panose="020B0604020202020204" pitchFamily="34" charset="0"/>
                        </a:rPr>
                        <a:t>112</a:t>
                      </a: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900" dirty="0">
                          <a:solidFill>
                            <a:schemeClr val="tx1"/>
                          </a:solidFill>
                          <a:latin typeface="Arial" panose="020B0604020202020204" pitchFamily="34" charset="0"/>
                          <a:cs typeface="Arial" panose="020B0604020202020204" pitchFamily="34" charset="0"/>
                        </a:rPr>
                        <a:t>97</a:t>
                      </a: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900" dirty="0">
                          <a:solidFill>
                            <a:schemeClr val="tx1"/>
                          </a:solidFill>
                          <a:latin typeface="Arial" panose="020B0604020202020204" pitchFamily="34" charset="0"/>
                          <a:cs typeface="Arial" panose="020B0604020202020204" pitchFamily="34" charset="0"/>
                        </a:rPr>
                        <a:t>77</a:t>
                      </a: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900" dirty="0">
                          <a:solidFill>
                            <a:schemeClr val="tx1"/>
                          </a:solidFill>
                          <a:latin typeface="Arial" panose="020B0604020202020204" pitchFamily="34" charset="0"/>
                          <a:cs typeface="Arial" panose="020B0604020202020204" pitchFamily="34" charset="0"/>
                        </a:rPr>
                        <a:t>43</a:t>
                      </a: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900" dirty="0">
                          <a:solidFill>
                            <a:schemeClr val="tx1"/>
                          </a:solidFill>
                          <a:latin typeface="Arial" panose="020B0604020202020204" pitchFamily="34" charset="0"/>
                          <a:cs typeface="Arial" panose="020B0604020202020204" pitchFamily="34" charset="0"/>
                        </a:rPr>
                        <a:t>28</a:t>
                      </a: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900" dirty="0">
                          <a:solidFill>
                            <a:schemeClr val="tx1"/>
                          </a:solidFill>
                          <a:latin typeface="Arial" panose="020B0604020202020204" pitchFamily="34" charset="0"/>
                          <a:cs typeface="Arial" panose="020B0604020202020204" pitchFamily="34" charset="0"/>
                        </a:rPr>
                        <a:t>20</a:t>
                      </a: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900" dirty="0">
                          <a:solidFill>
                            <a:schemeClr val="tx1"/>
                          </a:solidFill>
                          <a:latin typeface="Arial" panose="020B0604020202020204" pitchFamily="34" charset="0"/>
                          <a:cs typeface="Arial" panose="020B0604020202020204" pitchFamily="34" charset="0"/>
                        </a:rPr>
                        <a:t>11</a:t>
                      </a: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900" dirty="0">
                          <a:solidFill>
                            <a:schemeClr val="tx1"/>
                          </a:solidFill>
                          <a:latin typeface="Arial" panose="020B0604020202020204" pitchFamily="34" charset="0"/>
                          <a:cs typeface="Arial" panose="020B0604020202020204" pitchFamily="34" charset="0"/>
                        </a:rPr>
                        <a:t>5</a:t>
                      </a: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900" dirty="0">
                          <a:solidFill>
                            <a:schemeClr val="tx1"/>
                          </a:solidFill>
                          <a:latin typeface="Arial" panose="020B0604020202020204" pitchFamily="34" charset="0"/>
                          <a:cs typeface="Arial" panose="020B0604020202020204" pitchFamily="34" charset="0"/>
                        </a:rPr>
                        <a:t>2</a:t>
                      </a: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900" dirty="0">
                          <a:solidFill>
                            <a:schemeClr val="tx1"/>
                          </a:solidFill>
                          <a:latin typeface="Arial" panose="020B0604020202020204" pitchFamily="34" charset="0"/>
                          <a:cs typeface="Arial" panose="020B0604020202020204" pitchFamily="34" charset="0"/>
                        </a:rPr>
                        <a:t>0</a:t>
                      </a: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900" dirty="0">
                          <a:solidFill>
                            <a:schemeClr val="tx1"/>
                          </a:solidFill>
                          <a:latin typeface="Arial" panose="020B0604020202020204" pitchFamily="34" charset="0"/>
                          <a:cs typeface="Arial" panose="020B0604020202020204" pitchFamily="34" charset="0"/>
                        </a:rPr>
                        <a:t>0</a:t>
                      </a:r>
                    </a:p>
                  </a:txBody>
                  <a:tcPr marL="0" marR="0" marT="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 xmlns:a16="http://schemas.microsoft.com/office/drawing/2014/main" val="2697454303"/>
                  </a:ext>
                </a:extLst>
              </a:tr>
            </a:tbl>
          </a:graphicData>
        </a:graphic>
      </p:graphicFrame>
      <p:sp>
        <p:nvSpPr>
          <p:cNvPr id="2" name="Title 1"/>
          <p:cNvSpPr>
            <a:spLocks noGrp="1"/>
          </p:cNvSpPr>
          <p:nvPr>
            <p:ph type="title"/>
          </p:nvPr>
        </p:nvSpPr>
        <p:spPr/>
        <p:txBody>
          <a:bodyPr/>
          <a:lstStyle/>
          <a:p>
            <a:r>
              <a:rPr lang="en-GB" dirty="0"/>
              <a:t>MAGNITUDE: Primary Endpoint</a:t>
            </a:r>
          </a:p>
        </p:txBody>
      </p:sp>
      <p:sp>
        <p:nvSpPr>
          <p:cNvPr id="8" name="Slide Number Placeholder 7">
            <a:extLst>
              <a:ext uri="{FF2B5EF4-FFF2-40B4-BE49-F238E27FC236}">
                <a16:creationId xmlns="" xmlns:a16="http://schemas.microsoft.com/office/drawing/2014/main" id="{D0B25C47-2AD3-473C-8380-E61936BB2B37}"/>
              </a:ext>
            </a:extLst>
          </p:cNvPr>
          <p:cNvSpPr>
            <a:spLocks noGrp="1"/>
          </p:cNvSpPr>
          <p:nvPr>
            <p:ph type="sldNum" sz="quarter" idx="4"/>
          </p:nvPr>
        </p:nvSpPr>
        <p:spPr/>
        <p:txBody>
          <a:bodyPr/>
          <a:lstStyle/>
          <a:p>
            <a:pPr lvl="0"/>
            <a:fld id="{BE33F7A0-71F0-446B-9DE8-6D75BE64EE0F}" type="slidenum">
              <a:rPr lang="en-GB" noProof="0" smtClean="0"/>
              <a:pPr lvl="0"/>
              <a:t>60</a:t>
            </a:fld>
            <a:endParaRPr lang="en-GB" noProof="0" dirty="0"/>
          </a:p>
        </p:txBody>
      </p:sp>
      <p:sp>
        <p:nvSpPr>
          <p:cNvPr id="13" name="Content Placeholder 12">
            <a:extLst>
              <a:ext uri="{FF2B5EF4-FFF2-40B4-BE49-F238E27FC236}">
                <a16:creationId xmlns="" xmlns:a16="http://schemas.microsoft.com/office/drawing/2014/main" id="{366CA741-D2AB-CB4A-9685-5628F42168FB}"/>
              </a:ext>
            </a:extLst>
          </p:cNvPr>
          <p:cNvSpPr>
            <a:spLocks noGrp="1"/>
          </p:cNvSpPr>
          <p:nvPr>
            <p:ph sz="quarter" idx="15"/>
          </p:nvPr>
        </p:nvSpPr>
        <p:spPr>
          <a:xfrm>
            <a:off x="620184" y="6326615"/>
            <a:ext cx="10538470" cy="365125"/>
          </a:xfrm>
        </p:spPr>
        <p:txBody>
          <a:bodyPr/>
          <a:lstStyle/>
          <a:p>
            <a:r>
              <a:rPr lang="en-GB" dirty="0"/>
              <a:t>AAP, abiraterone acetate and prednisone/prednisolone; CI, confidence interval; HR, hazard ratio; </a:t>
            </a:r>
            <a:r>
              <a:rPr lang="en-GB" sz="1000" dirty="0"/>
              <a:t>HRR, homologous recombination repair; </a:t>
            </a:r>
            <a:r>
              <a:rPr lang="en-GB" dirty="0"/>
              <a:t>rPFS, radiographic progression-free survival</a:t>
            </a:r>
          </a:p>
          <a:p>
            <a:r>
              <a:rPr lang="en-GB" sz="1000" dirty="0">
                <a:solidFill>
                  <a:schemeClr val="tx2"/>
                </a:solidFill>
              </a:rPr>
              <a:t>Chi K, et al. J Clin Oncol. 2022;40 Suppl: Abstract 12 (</a:t>
            </a:r>
            <a:r>
              <a:rPr lang="it-IT" sz="1000" dirty="0"/>
              <a:t>ASCO GU 2022 oral presentation) </a:t>
            </a:r>
            <a:endParaRPr lang="en-GB" sz="1000" dirty="0">
              <a:solidFill>
                <a:schemeClr val="tx2"/>
              </a:solidFill>
            </a:endParaRPr>
          </a:p>
        </p:txBody>
      </p:sp>
      <p:sp>
        <p:nvSpPr>
          <p:cNvPr id="29" name="Rectangle 28">
            <a:extLst>
              <a:ext uri="{FF2B5EF4-FFF2-40B4-BE49-F238E27FC236}">
                <a16:creationId xmlns="" xmlns:a16="http://schemas.microsoft.com/office/drawing/2014/main" id="{B8A56112-0245-D04C-9922-FE8844CF545C}"/>
              </a:ext>
            </a:extLst>
          </p:cNvPr>
          <p:cNvSpPr/>
          <p:nvPr/>
        </p:nvSpPr>
        <p:spPr>
          <a:xfrm>
            <a:off x="242771" y="1375143"/>
            <a:ext cx="11706457" cy="40611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aphicFrame>
        <p:nvGraphicFramePr>
          <p:cNvPr id="30" name="Content Placeholder 10">
            <a:extLst>
              <a:ext uri="{FF2B5EF4-FFF2-40B4-BE49-F238E27FC236}">
                <a16:creationId xmlns="" xmlns:a16="http://schemas.microsoft.com/office/drawing/2014/main" id="{E6E9575C-F439-904C-9411-A9EC875017B2}"/>
              </a:ext>
            </a:extLst>
          </p:cNvPr>
          <p:cNvGraphicFramePr>
            <a:graphicFrameLocks/>
          </p:cNvGraphicFramePr>
          <p:nvPr>
            <p:extLst>
              <p:ext uri="{D42A27DB-BD31-4B8C-83A1-F6EECF244321}">
                <p14:modId xmlns:p14="http://schemas.microsoft.com/office/powerpoint/2010/main" val="2796162074"/>
              </p:ext>
            </p:extLst>
          </p:nvPr>
        </p:nvGraphicFramePr>
        <p:xfrm>
          <a:off x="639762" y="1812022"/>
          <a:ext cx="5238750" cy="3292475"/>
        </p:xfrm>
        <a:graphic>
          <a:graphicData uri="http://schemas.openxmlformats.org/drawingml/2006/chart">
            <c:chart xmlns:c="http://schemas.openxmlformats.org/drawingml/2006/chart" xmlns:r="http://schemas.openxmlformats.org/officeDocument/2006/relationships" r:id="rId3"/>
          </a:graphicData>
        </a:graphic>
      </p:graphicFrame>
      <p:sp>
        <p:nvSpPr>
          <p:cNvPr id="47" name="TextBox 46">
            <a:extLst>
              <a:ext uri="{FF2B5EF4-FFF2-40B4-BE49-F238E27FC236}">
                <a16:creationId xmlns="" xmlns:a16="http://schemas.microsoft.com/office/drawing/2014/main" id="{BC8DF00B-FEC9-C34C-856F-B6ABD543635C}"/>
              </a:ext>
            </a:extLst>
          </p:cNvPr>
          <p:cNvSpPr txBox="1"/>
          <p:nvPr/>
        </p:nvSpPr>
        <p:spPr>
          <a:xfrm>
            <a:off x="808805" y="1296806"/>
            <a:ext cx="523820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all" spc="0" normalizeH="0" noProof="0" dirty="0">
                <a:ln>
                  <a:noFill/>
                </a:ln>
                <a:solidFill>
                  <a:srgbClr val="03C74F"/>
                </a:solidFill>
                <a:effectLst/>
                <a:uLnTx/>
                <a:uFillTx/>
                <a:latin typeface="Arial" panose="020B0604020202020204" pitchFamily="34" charset="0"/>
                <a:ea typeface="ヒラギノ角ゴ ProN W3"/>
                <a:cs typeface="Arial" panose="020B0604020202020204" pitchFamily="34" charset="0"/>
              </a:rPr>
              <a:t>BRCA1/2</a:t>
            </a:r>
            <a:r>
              <a:rPr kumimoji="0" lang="en-GB" sz="2000" b="1" i="0" u="none" strike="noStrike" kern="1200" cap="all" spc="0" normalizeH="0" noProof="0" dirty="0">
                <a:ln>
                  <a:noFill/>
                </a:ln>
                <a:solidFill>
                  <a:srgbClr val="03C74F"/>
                </a:solidFill>
                <a:effectLst/>
                <a:uLnTx/>
                <a:uFillTx/>
                <a:latin typeface="Arial" panose="020B0604020202020204" pitchFamily="34" charset="0"/>
                <a:ea typeface="ヒラギノ角ゴ ProN W3"/>
                <a:cs typeface="Arial" panose="020B0604020202020204" pitchFamily="34" charset="0"/>
              </a:rPr>
              <a:t> mutation-positive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spc="0" normalizeH="0" noProof="0" dirty="0">
                <a:ln>
                  <a:noFill/>
                </a:ln>
                <a:solidFill>
                  <a:srgbClr val="03C74F"/>
                </a:solidFill>
                <a:effectLst/>
                <a:uLnTx/>
                <a:uFillTx/>
                <a:latin typeface="Arial" panose="020B0604020202020204" pitchFamily="34" charset="0"/>
                <a:ea typeface="ヒラギノ角ゴ ProN W3"/>
                <a:cs typeface="Arial" panose="020B0604020202020204" pitchFamily="34" charset="0"/>
              </a:rPr>
              <a:t>r</a:t>
            </a:r>
            <a:r>
              <a:rPr kumimoji="0" lang="en-GB" sz="2000" b="1" i="0" u="none" strike="noStrike" kern="1200" cap="all" spc="0" normalizeH="0" noProof="0" dirty="0">
                <a:ln>
                  <a:noFill/>
                </a:ln>
                <a:solidFill>
                  <a:srgbClr val="03C74F"/>
                </a:solidFill>
                <a:effectLst/>
                <a:uLnTx/>
                <a:uFillTx/>
                <a:latin typeface="Arial" panose="020B0604020202020204" pitchFamily="34" charset="0"/>
                <a:ea typeface="ヒラギノ角ゴ ProN W3"/>
                <a:cs typeface="Arial" panose="020B0604020202020204" pitchFamily="34" charset="0"/>
              </a:rPr>
              <a:t>PFS assessed by central review</a:t>
            </a:r>
          </a:p>
        </p:txBody>
      </p:sp>
      <p:sp>
        <p:nvSpPr>
          <p:cNvPr id="48" name="TextBox 47">
            <a:extLst>
              <a:ext uri="{FF2B5EF4-FFF2-40B4-BE49-F238E27FC236}">
                <a16:creationId xmlns="" xmlns:a16="http://schemas.microsoft.com/office/drawing/2014/main" id="{84AF8C68-CCD8-6445-96E1-D7FCC7AF285C}"/>
              </a:ext>
            </a:extLst>
          </p:cNvPr>
          <p:cNvSpPr txBox="1"/>
          <p:nvPr/>
        </p:nvSpPr>
        <p:spPr>
          <a:xfrm>
            <a:off x="242770" y="5527514"/>
            <a:ext cx="2571538" cy="307777"/>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Median follow-up 16.7 months</a:t>
            </a:r>
          </a:p>
        </p:txBody>
      </p:sp>
      <p:sp>
        <p:nvSpPr>
          <p:cNvPr id="53" name="TextBox 52">
            <a:extLst>
              <a:ext uri="{FF2B5EF4-FFF2-40B4-BE49-F238E27FC236}">
                <a16:creationId xmlns="" xmlns:a16="http://schemas.microsoft.com/office/drawing/2014/main" id="{8887AF86-4707-4D42-BD0B-63B76D2CBF3F}"/>
              </a:ext>
            </a:extLst>
          </p:cNvPr>
          <p:cNvSpPr txBox="1"/>
          <p:nvPr/>
        </p:nvSpPr>
        <p:spPr>
          <a:xfrm>
            <a:off x="619200" y="5766053"/>
            <a:ext cx="2436564" cy="215444"/>
          </a:xfrm>
          <a:prstGeom prst="rect">
            <a:avLst/>
          </a:prstGeom>
          <a:noFill/>
        </p:spPr>
        <p:txBody>
          <a:bodyPr wrap="non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5D8298"/>
                </a:solidFill>
                <a:effectLst/>
                <a:uLnTx/>
                <a:uFillTx/>
                <a:latin typeface="Arial" panose="020B0604020202020204"/>
                <a:ea typeface="+mn-ea"/>
                <a:cs typeface="+mn-cs"/>
              </a:rPr>
              <a:t>Median follow-up: 16.7 months</a:t>
            </a:r>
            <a:endParaRPr kumimoji="0" lang="en-GB" sz="1400" b="0" i="0" u="none" strike="noStrike" kern="1200" cap="none" spc="0" normalizeH="0" baseline="0" noProof="0" dirty="0">
              <a:ln>
                <a:noFill/>
              </a:ln>
              <a:solidFill>
                <a:srgbClr val="5D8298"/>
              </a:solidFill>
              <a:effectLst/>
              <a:uLnTx/>
              <a:uFillTx/>
              <a:latin typeface="Arial" panose="020B0604020202020204"/>
              <a:ea typeface="+mn-ea"/>
              <a:cs typeface="Arial"/>
            </a:endParaRPr>
          </a:p>
        </p:txBody>
      </p:sp>
      <p:pic>
        <p:nvPicPr>
          <p:cNvPr id="57" name="Picture 56">
            <a:extLst>
              <a:ext uri="{FF2B5EF4-FFF2-40B4-BE49-F238E27FC236}">
                <a16:creationId xmlns="" xmlns:a16="http://schemas.microsoft.com/office/drawing/2014/main" id="{04777504-9155-7B46-A10A-EF7B3D77E8B7}"/>
              </a:ext>
            </a:extLst>
          </p:cNvPr>
          <p:cNvPicPr>
            <a:picLocks noChangeAspect="1"/>
          </p:cNvPicPr>
          <p:nvPr/>
        </p:nvPicPr>
        <p:blipFill>
          <a:blip r:embed="rId4"/>
          <a:stretch>
            <a:fillRect/>
          </a:stretch>
        </p:blipFill>
        <p:spPr>
          <a:xfrm>
            <a:off x="1316383" y="2016815"/>
            <a:ext cx="4038600" cy="1790700"/>
          </a:xfrm>
          <a:prstGeom prst="rect">
            <a:avLst/>
          </a:prstGeom>
        </p:spPr>
      </p:pic>
      <p:sp>
        <p:nvSpPr>
          <p:cNvPr id="41" name="TextBox 40">
            <a:extLst>
              <a:ext uri="{FF2B5EF4-FFF2-40B4-BE49-F238E27FC236}">
                <a16:creationId xmlns="" xmlns:a16="http://schemas.microsoft.com/office/drawing/2014/main" id="{1C607862-AA75-3F4D-946B-1B8EC1936FFF}"/>
              </a:ext>
            </a:extLst>
          </p:cNvPr>
          <p:cNvSpPr txBox="1"/>
          <p:nvPr/>
        </p:nvSpPr>
        <p:spPr>
          <a:xfrm>
            <a:off x="1391556" y="4040480"/>
            <a:ext cx="2106667"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212121"/>
                </a:solidFill>
                <a:effectLst/>
                <a:uLnTx/>
                <a:uFillTx/>
                <a:latin typeface="Arial" panose="020B0604020202020204" pitchFamily="34" charset="0"/>
                <a:ea typeface="ヒラギノ角ゴ ProN W3"/>
                <a:cs typeface="Arial" panose="020B0604020202020204" pitchFamily="34" charset="0"/>
              </a:rPr>
              <a:t>HR </a:t>
            </a:r>
            <a:r>
              <a:rPr kumimoji="0" lang="en-GB" sz="1100" i="0" u="none" strike="noStrike" kern="1200" cap="none" spc="0" normalizeH="0" baseline="0" noProof="0" dirty="0">
                <a:ln>
                  <a:noFill/>
                </a:ln>
                <a:solidFill>
                  <a:srgbClr val="212121"/>
                </a:solidFill>
                <a:effectLst/>
                <a:uLnTx/>
                <a:uFillTx/>
                <a:latin typeface="Arial" panose="020B0604020202020204" pitchFamily="34" charset="0"/>
                <a:ea typeface="ヒラギノ角ゴ ProN W3"/>
                <a:cs typeface="Arial" panose="020B0604020202020204" pitchFamily="34" charset="0"/>
              </a:rPr>
              <a:t>(95% CI)</a:t>
            </a:r>
            <a:r>
              <a:rPr kumimoji="0" lang="en-GB" sz="1100" b="1" i="0" u="none" strike="noStrike" kern="1200" cap="none" spc="0" normalizeH="0" baseline="0" noProof="0" dirty="0">
                <a:ln>
                  <a:noFill/>
                </a:ln>
                <a:solidFill>
                  <a:srgbClr val="212121"/>
                </a:solidFill>
                <a:effectLst/>
                <a:uLnTx/>
                <a:uFillTx/>
                <a:latin typeface="Arial" panose="020B0604020202020204" pitchFamily="34" charset="0"/>
                <a:ea typeface="ヒラギノ角ゴ ProN W3"/>
                <a:cs typeface="Arial" panose="020B0604020202020204" pitchFamily="34" charset="0"/>
              </a:rPr>
              <a:t>: 0.53 </a:t>
            </a:r>
            <a:r>
              <a:rPr kumimoji="0" lang="en-GB" sz="1100" b="0" i="0" u="none" strike="noStrike" kern="1200" cap="none" spc="0" normalizeH="0" baseline="0" noProof="0" dirty="0">
                <a:ln>
                  <a:noFill/>
                </a:ln>
                <a:solidFill>
                  <a:srgbClr val="212121"/>
                </a:solidFill>
                <a:effectLst/>
                <a:uLnTx/>
                <a:uFillTx/>
                <a:latin typeface="Arial" panose="020B0604020202020204" pitchFamily="34" charset="0"/>
                <a:ea typeface="ヒラギノ角ゴ ProN W3"/>
                <a:cs typeface="Arial" panose="020B0604020202020204" pitchFamily="34" charset="0"/>
              </a:rPr>
              <a:t>(0.36-0.79);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212121"/>
                </a:solidFill>
                <a:effectLst/>
                <a:uLnTx/>
                <a:uFillTx/>
                <a:latin typeface="Arial" panose="020B0604020202020204" pitchFamily="34" charset="0"/>
                <a:ea typeface="ヒラギノ角ゴ ProN W3"/>
                <a:cs typeface="Arial" panose="020B0604020202020204" pitchFamily="34" charset="0"/>
              </a:rPr>
              <a:t>p=0.0014</a:t>
            </a:r>
          </a:p>
        </p:txBody>
      </p:sp>
      <p:sp>
        <p:nvSpPr>
          <p:cNvPr id="42" name="TextBox 41">
            <a:extLst>
              <a:ext uri="{FF2B5EF4-FFF2-40B4-BE49-F238E27FC236}">
                <a16:creationId xmlns="" xmlns:a16="http://schemas.microsoft.com/office/drawing/2014/main" id="{445BFB50-0AF3-0D42-A27F-CD84C068CCE3}"/>
              </a:ext>
            </a:extLst>
          </p:cNvPr>
          <p:cNvSpPr txBox="1"/>
          <p:nvPr/>
        </p:nvSpPr>
        <p:spPr>
          <a:xfrm>
            <a:off x="3832830" y="2639970"/>
            <a:ext cx="2513809" cy="307777"/>
          </a:xfrm>
          <a:prstGeom prst="rect">
            <a:avLst/>
          </a:prstGeom>
          <a:noFill/>
        </p:spPr>
        <p:txBody>
          <a:bodyPr wrap="square" lIns="18288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5D8298"/>
                </a:solidFill>
                <a:effectLst/>
                <a:uLnTx/>
                <a:uFillTx/>
                <a:latin typeface="Arial" panose="020B0604020202020204" pitchFamily="34" charset="0"/>
                <a:ea typeface="+mn-ea"/>
                <a:cs typeface="Arial" panose="020B0604020202020204" pitchFamily="34" charset="0"/>
              </a:rPr>
              <a:t>Niraparib + AAP: </a:t>
            </a:r>
            <a:br>
              <a:rPr kumimoji="0" lang="en-GB" sz="1400" b="1" i="0" u="none" strike="noStrike" kern="1200" cap="none" spc="0" normalizeH="0" baseline="0" noProof="0" dirty="0">
                <a:ln>
                  <a:noFill/>
                </a:ln>
                <a:solidFill>
                  <a:srgbClr val="5D8298"/>
                </a:solidFill>
                <a:effectLst/>
                <a:uLnTx/>
                <a:uFillTx/>
                <a:latin typeface="Arial" panose="020B0604020202020204" pitchFamily="34" charset="0"/>
                <a:ea typeface="+mn-ea"/>
                <a:cs typeface="Arial" panose="020B0604020202020204" pitchFamily="34" charset="0"/>
              </a:rPr>
            </a:br>
            <a:r>
              <a:rPr kumimoji="0" lang="en-GB" sz="1400" b="1" i="0" u="none" strike="noStrike" kern="1200" cap="none" spc="0" normalizeH="0" baseline="0" noProof="0" dirty="0">
                <a:ln>
                  <a:noFill/>
                </a:ln>
                <a:solidFill>
                  <a:srgbClr val="5D8298"/>
                </a:solidFill>
                <a:effectLst/>
                <a:uLnTx/>
                <a:uFillTx/>
                <a:latin typeface="Arial" panose="020B0604020202020204" pitchFamily="34" charset="0"/>
                <a:ea typeface="+mn-ea"/>
                <a:cs typeface="Arial" panose="020B0604020202020204" pitchFamily="34" charset="0"/>
              </a:rPr>
              <a:t>16.6 months</a:t>
            </a:r>
          </a:p>
        </p:txBody>
      </p:sp>
      <p:sp>
        <p:nvSpPr>
          <p:cNvPr id="44" name="TextBox 43">
            <a:extLst>
              <a:ext uri="{FF2B5EF4-FFF2-40B4-BE49-F238E27FC236}">
                <a16:creationId xmlns="" xmlns:a16="http://schemas.microsoft.com/office/drawing/2014/main" id="{BDD2BEF5-331B-CA44-B159-E7DDF2F1F5B6}"/>
              </a:ext>
            </a:extLst>
          </p:cNvPr>
          <p:cNvSpPr txBox="1"/>
          <p:nvPr/>
        </p:nvSpPr>
        <p:spPr>
          <a:xfrm>
            <a:off x="3832831" y="3831762"/>
            <a:ext cx="1905000" cy="276999"/>
          </a:xfrm>
          <a:prstGeom prst="rect">
            <a:avLst/>
          </a:prstGeom>
          <a:noFill/>
        </p:spPr>
        <p:txBody>
          <a:bodyPr wrap="none" lIns="18288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3C74F"/>
                </a:solidFill>
                <a:effectLst/>
                <a:uLnTx/>
                <a:uFillTx/>
                <a:latin typeface="Arial" panose="020B0604020202020204" pitchFamily="34" charset="0"/>
                <a:ea typeface="ヒラギノ角ゴ ProN W3"/>
                <a:cs typeface="Arial" panose="020B0604020202020204" pitchFamily="34" charset="0"/>
              </a:rPr>
              <a:t>Placebo + AAP: </a:t>
            </a:r>
            <a:br>
              <a:rPr kumimoji="0" lang="en-GB" sz="1400" b="1" i="0" u="none" strike="noStrike" kern="1200" cap="none" spc="0" normalizeH="0" baseline="0" noProof="0" dirty="0">
                <a:ln>
                  <a:noFill/>
                </a:ln>
                <a:solidFill>
                  <a:srgbClr val="03C74F"/>
                </a:solidFill>
                <a:effectLst/>
                <a:uLnTx/>
                <a:uFillTx/>
                <a:latin typeface="Arial" panose="020B0604020202020204" pitchFamily="34" charset="0"/>
                <a:ea typeface="ヒラギノ角ゴ ProN W3"/>
                <a:cs typeface="Arial" panose="020B0604020202020204" pitchFamily="34" charset="0"/>
              </a:rPr>
            </a:br>
            <a:r>
              <a:rPr kumimoji="0" lang="en-GB" sz="1400" b="1" i="0" u="none" strike="noStrike" kern="1200" cap="none" spc="0" normalizeH="0" baseline="0" noProof="0" dirty="0">
                <a:ln>
                  <a:noFill/>
                </a:ln>
                <a:solidFill>
                  <a:srgbClr val="03C74F"/>
                </a:solidFill>
                <a:effectLst/>
                <a:uLnTx/>
                <a:uFillTx/>
                <a:latin typeface="Arial" panose="020B0604020202020204" pitchFamily="34" charset="0"/>
                <a:ea typeface="ヒラギノ角ゴ ProN W3"/>
                <a:cs typeface="Arial" panose="020B0604020202020204" pitchFamily="34" charset="0"/>
              </a:rPr>
              <a:t>10.9 months</a:t>
            </a:r>
          </a:p>
        </p:txBody>
      </p:sp>
      <p:sp>
        <p:nvSpPr>
          <p:cNvPr id="23" name="TextBox 22">
            <a:extLst>
              <a:ext uri="{FF2B5EF4-FFF2-40B4-BE49-F238E27FC236}">
                <a16:creationId xmlns="" xmlns:a16="http://schemas.microsoft.com/office/drawing/2014/main" id="{09B0E6AB-6B2A-1340-B390-81B2A097DB91}"/>
              </a:ext>
            </a:extLst>
          </p:cNvPr>
          <p:cNvSpPr txBox="1"/>
          <p:nvPr/>
        </p:nvSpPr>
        <p:spPr>
          <a:xfrm>
            <a:off x="6515138" y="5733644"/>
            <a:ext cx="2436564" cy="215444"/>
          </a:xfrm>
          <a:prstGeom prst="rect">
            <a:avLst/>
          </a:prstGeom>
          <a:noFill/>
        </p:spPr>
        <p:txBody>
          <a:bodyPr wrap="non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5D8298"/>
                </a:solidFill>
                <a:effectLst/>
                <a:uLnTx/>
                <a:uFillTx/>
                <a:latin typeface="Arial" panose="020B0604020202020204"/>
                <a:ea typeface="+mn-ea"/>
                <a:cs typeface="+mn-cs"/>
              </a:rPr>
              <a:t>Median follow-up: 18.6 months</a:t>
            </a:r>
            <a:endParaRPr kumimoji="0" lang="en-GB" sz="1400" b="0" i="0" u="none" strike="noStrike" kern="1200" cap="none" spc="0" normalizeH="0" baseline="0" noProof="0" dirty="0">
              <a:ln>
                <a:noFill/>
              </a:ln>
              <a:solidFill>
                <a:srgbClr val="5D8298"/>
              </a:solidFill>
              <a:effectLst/>
              <a:uLnTx/>
              <a:uFillTx/>
              <a:latin typeface="Arial" panose="020B0604020202020204"/>
              <a:ea typeface="+mn-ea"/>
              <a:cs typeface="Arial"/>
            </a:endParaRPr>
          </a:p>
        </p:txBody>
      </p:sp>
      <p:graphicFrame>
        <p:nvGraphicFramePr>
          <p:cNvPr id="24" name="Table 3">
            <a:extLst>
              <a:ext uri="{FF2B5EF4-FFF2-40B4-BE49-F238E27FC236}">
                <a16:creationId xmlns="" xmlns:a16="http://schemas.microsoft.com/office/drawing/2014/main" id="{F7E6E0F0-96B1-941F-DA2A-4DBEC01E2710}"/>
              </a:ext>
            </a:extLst>
          </p:cNvPr>
          <p:cNvGraphicFramePr>
            <a:graphicFrameLocks noGrp="1"/>
          </p:cNvGraphicFramePr>
          <p:nvPr>
            <p:extLst>
              <p:ext uri="{D42A27DB-BD31-4B8C-83A1-F6EECF244321}">
                <p14:modId xmlns:p14="http://schemas.microsoft.com/office/powerpoint/2010/main" val="2620897201"/>
              </p:ext>
            </p:extLst>
          </p:nvPr>
        </p:nvGraphicFramePr>
        <p:xfrm>
          <a:off x="5875375" y="4834907"/>
          <a:ext cx="5972178" cy="592137"/>
        </p:xfrm>
        <a:graphic>
          <a:graphicData uri="http://schemas.openxmlformats.org/drawingml/2006/table">
            <a:tbl>
              <a:tblPr firstRow="1" bandRow="1">
                <a:tableStyleId>{2D5ABB26-0587-4C30-8999-92F81FD0307C}</a:tableStyleId>
              </a:tblPr>
              <a:tblGrid>
                <a:gridCol w="1058918">
                  <a:extLst>
                    <a:ext uri="{9D8B030D-6E8A-4147-A177-3AD203B41FA5}">
                      <a16:colId xmlns="" xmlns:a16="http://schemas.microsoft.com/office/drawing/2014/main" val="2960600525"/>
                    </a:ext>
                  </a:extLst>
                </a:gridCol>
                <a:gridCol w="446660">
                  <a:extLst>
                    <a:ext uri="{9D8B030D-6E8A-4147-A177-3AD203B41FA5}">
                      <a16:colId xmlns="" xmlns:a16="http://schemas.microsoft.com/office/drawing/2014/main" val="168341198"/>
                    </a:ext>
                  </a:extLst>
                </a:gridCol>
                <a:gridCol w="446660">
                  <a:extLst>
                    <a:ext uri="{9D8B030D-6E8A-4147-A177-3AD203B41FA5}">
                      <a16:colId xmlns="" xmlns:a16="http://schemas.microsoft.com/office/drawing/2014/main" val="1723015493"/>
                    </a:ext>
                  </a:extLst>
                </a:gridCol>
                <a:gridCol w="446660">
                  <a:extLst>
                    <a:ext uri="{9D8B030D-6E8A-4147-A177-3AD203B41FA5}">
                      <a16:colId xmlns="" xmlns:a16="http://schemas.microsoft.com/office/drawing/2014/main" val="2281005005"/>
                    </a:ext>
                  </a:extLst>
                </a:gridCol>
                <a:gridCol w="446660">
                  <a:extLst>
                    <a:ext uri="{9D8B030D-6E8A-4147-A177-3AD203B41FA5}">
                      <a16:colId xmlns="" xmlns:a16="http://schemas.microsoft.com/office/drawing/2014/main" val="2140687655"/>
                    </a:ext>
                  </a:extLst>
                </a:gridCol>
                <a:gridCol w="446660">
                  <a:extLst>
                    <a:ext uri="{9D8B030D-6E8A-4147-A177-3AD203B41FA5}">
                      <a16:colId xmlns="" xmlns:a16="http://schemas.microsoft.com/office/drawing/2014/main" val="3920765030"/>
                    </a:ext>
                  </a:extLst>
                </a:gridCol>
                <a:gridCol w="446660">
                  <a:extLst>
                    <a:ext uri="{9D8B030D-6E8A-4147-A177-3AD203B41FA5}">
                      <a16:colId xmlns="" xmlns:a16="http://schemas.microsoft.com/office/drawing/2014/main" val="4060792873"/>
                    </a:ext>
                  </a:extLst>
                </a:gridCol>
                <a:gridCol w="446660">
                  <a:extLst>
                    <a:ext uri="{9D8B030D-6E8A-4147-A177-3AD203B41FA5}">
                      <a16:colId xmlns="" xmlns:a16="http://schemas.microsoft.com/office/drawing/2014/main" val="3655670899"/>
                    </a:ext>
                  </a:extLst>
                </a:gridCol>
                <a:gridCol w="446660">
                  <a:extLst>
                    <a:ext uri="{9D8B030D-6E8A-4147-A177-3AD203B41FA5}">
                      <a16:colId xmlns="" xmlns:a16="http://schemas.microsoft.com/office/drawing/2014/main" val="940408616"/>
                    </a:ext>
                  </a:extLst>
                </a:gridCol>
                <a:gridCol w="446660">
                  <a:extLst>
                    <a:ext uri="{9D8B030D-6E8A-4147-A177-3AD203B41FA5}">
                      <a16:colId xmlns="" xmlns:a16="http://schemas.microsoft.com/office/drawing/2014/main" val="1590475847"/>
                    </a:ext>
                  </a:extLst>
                </a:gridCol>
                <a:gridCol w="446660">
                  <a:extLst>
                    <a:ext uri="{9D8B030D-6E8A-4147-A177-3AD203B41FA5}">
                      <a16:colId xmlns="" xmlns:a16="http://schemas.microsoft.com/office/drawing/2014/main" val="2106792439"/>
                    </a:ext>
                  </a:extLst>
                </a:gridCol>
                <a:gridCol w="446660">
                  <a:extLst>
                    <a:ext uri="{9D8B030D-6E8A-4147-A177-3AD203B41FA5}">
                      <a16:colId xmlns="" xmlns:a16="http://schemas.microsoft.com/office/drawing/2014/main" val="3113418462"/>
                    </a:ext>
                  </a:extLst>
                </a:gridCol>
              </a:tblGrid>
              <a:tr h="197379">
                <a:tc>
                  <a:txBody>
                    <a:bodyPr/>
                    <a:lstStyle/>
                    <a:p>
                      <a:pPr algn="r"/>
                      <a:r>
                        <a:rPr lang="en-US" sz="900" b="1" dirty="0">
                          <a:solidFill>
                            <a:schemeClr val="tx1"/>
                          </a:solidFill>
                          <a:latin typeface="Arial" panose="020B0604020202020204" pitchFamily="34" charset="0"/>
                          <a:cs typeface="Arial" panose="020B0604020202020204" pitchFamily="34" charset="0"/>
                        </a:rPr>
                        <a:t>No. at risk</a:t>
                      </a:r>
                    </a:p>
                  </a:txBody>
                  <a:tcPr marL="0" marT="0" marB="0" anchor="ctr">
                    <a:lnL>
                      <a:noFill/>
                    </a:lnL>
                    <a:lnR>
                      <a:noFill/>
                    </a:lnR>
                    <a:lnT>
                      <a:noFill/>
                    </a:lnT>
                    <a:lnB>
                      <a:noFill/>
                    </a:lnB>
                    <a:lnTlToBr w="12700" cmpd="sng">
                      <a:noFill/>
                      <a:prstDash val="solid"/>
                    </a:lnTlToBr>
                    <a:lnBlToTr w="12700" cmpd="sng">
                      <a:noFill/>
                      <a:prstDash val="solid"/>
                    </a:lnBlToTr>
                  </a:tcPr>
                </a:tc>
                <a:tc>
                  <a:txBody>
                    <a:bodyPr/>
                    <a:lstStyle/>
                    <a:p>
                      <a:pPr algn="ctr"/>
                      <a:endParaRPr lang="en-US" sz="900"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endParaRPr lang="en-US" sz="900"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endParaRPr lang="en-US" sz="900"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endParaRPr lang="en-US" sz="900"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endParaRPr lang="en-US" sz="900"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endParaRPr lang="en-US" sz="900"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endParaRPr lang="en-US" sz="900"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endParaRPr lang="en-US" sz="900"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endParaRPr lang="en-US" sz="900"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endParaRPr lang="en-US" sz="900"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endParaRPr lang="en-US" sz="900"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 xmlns:a16="http://schemas.microsoft.com/office/drawing/2014/main" val="809520869"/>
                  </a:ext>
                </a:extLst>
              </a:tr>
              <a:tr h="197379">
                <a:tc>
                  <a:txBody>
                    <a:bodyPr/>
                    <a:lstStyle/>
                    <a:p>
                      <a:pPr algn="r"/>
                      <a:r>
                        <a:rPr lang="en-US" sz="900" b="1" dirty="0">
                          <a:solidFill>
                            <a:schemeClr val="tx1"/>
                          </a:solidFill>
                          <a:latin typeface="Arial" panose="020B0604020202020204" pitchFamily="34" charset="0"/>
                          <a:cs typeface="Arial" panose="020B0604020202020204" pitchFamily="34" charset="0"/>
                        </a:rPr>
                        <a:t>Niraparib + AAP</a:t>
                      </a:r>
                    </a:p>
                  </a:txBody>
                  <a:tcPr marL="0" marT="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900" dirty="0">
                          <a:solidFill>
                            <a:schemeClr val="tx1"/>
                          </a:solidFill>
                          <a:latin typeface="Arial" panose="020B0604020202020204" pitchFamily="34" charset="0"/>
                          <a:cs typeface="Arial" panose="020B0604020202020204" pitchFamily="34" charset="0"/>
                        </a:rPr>
                        <a:t>212</a:t>
                      </a: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900" dirty="0">
                          <a:solidFill>
                            <a:schemeClr val="tx1"/>
                          </a:solidFill>
                          <a:latin typeface="Arial" panose="020B0604020202020204" pitchFamily="34" charset="0"/>
                          <a:cs typeface="Arial" panose="020B0604020202020204" pitchFamily="34" charset="0"/>
                        </a:rPr>
                        <a:t>192</a:t>
                      </a: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900" dirty="0">
                          <a:solidFill>
                            <a:schemeClr val="tx1"/>
                          </a:solidFill>
                          <a:latin typeface="Arial" panose="020B0604020202020204" pitchFamily="34" charset="0"/>
                          <a:cs typeface="Arial" panose="020B0604020202020204" pitchFamily="34" charset="0"/>
                        </a:rPr>
                        <a:t>167</a:t>
                      </a: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900" dirty="0">
                          <a:solidFill>
                            <a:schemeClr val="tx1"/>
                          </a:solidFill>
                          <a:latin typeface="Arial" panose="020B0604020202020204" pitchFamily="34" charset="0"/>
                          <a:cs typeface="Arial" panose="020B0604020202020204" pitchFamily="34" charset="0"/>
                        </a:rPr>
                        <a:t>129</a:t>
                      </a: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900" dirty="0">
                          <a:solidFill>
                            <a:schemeClr val="tx1"/>
                          </a:solidFill>
                          <a:latin typeface="Arial" panose="020B0604020202020204" pitchFamily="34" charset="0"/>
                          <a:cs typeface="Arial" panose="020B0604020202020204" pitchFamily="34" charset="0"/>
                        </a:rPr>
                        <a:t>96</a:t>
                      </a: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900" dirty="0">
                          <a:solidFill>
                            <a:schemeClr val="tx1"/>
                          </a:solidFill>
                          <a:latin typeface="Arial" panose="020B0604020202020204" pitchFamily="34" charset="0"/>
                          <a:cs typeface="Arial" panose="020B0604020202020204" pitchFamily="34" charset="0"/>
                        </a:rPr>
                        <a:t>64</a:t>
                      </a: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900" dirty="0">
                          <a:solidFill>
                            <a:schemeClr val="tx1"/>
                          </a:solidFill>
                          <a:latin typeface="Arial" panose="020B0604020202020204" pitchFamily="34" charset="0"/>
                          <a:cs typeface="Arial" panose="020B0604020202020204" pitchFamily="34" charset="0"/>
                        </a:rPr>
                        <a:t>45</a:t>
                      </a: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900" dirty="0">
                          <a:solidFill>
                            <a:schemeClr val="tx1"/>
                          </a:solidFill>
                          <a:latin typeface="Arial" panose="020B0604020202020204" pitchFamily="34" charset="0"/>
                          <a:cs typeface="Arial" panose="020B0604020202020204" pitchFamily="34" charset="0"/>
                        </a:rPr>
                        <a:t>21</a:t>
                      </a: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900" dirty="0">
                          <a:solidFill>
                            <a:schemeClr val="tx1"/>
                          </a:solidFill>
                          <a:latin typeface="Arial" panose="020B0604020202020204" pitchFamily="34" charset="0"/>
                          <a:cs typeface="Arial" panose="020B0604020202020204" pitchFamily="34" charset="0"/>
                        </a:rPr>
                        <a:t>10</a:t>
                      </a: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900" dirty="0">
                          <a:solidFill>
                            <a:schemeClr val="tx1"/>
                          </a:solidFill>
                          <a:latin typeface="Arial" panose="020B0604020202020204" pitchFamily="34" charset="0"/>
                          <a:cs typeface="Arial" panose="020B0604020202020204" pitchFamily="34" charset="0"/>
                        </a:rPr>
                        <a:t>2</a:t>
                      </a: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900" dirty="0">
                          <a:solidFill>
                            <a:schemeClr val="tx1"/>
                          </a:solidFill>
                          <a:latin typeface="Arial" panose="020B0604020202020204" pitchFamily="34" charset="0"/>
                          <a:cs typeface="Arial" panose="020B0604020202020204" pitchFamily="34" charset="0"/>
                        </a:rPr>
                        <a:t>0</a:t>
                      </a:r>
                    </a:p>
                  </a:txBody>
                  <a:tcPr marL="0" marR="0" marT="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 xmlns:a16="http://schemas.microsoft.com/office/drawing/2014/main" val="2729296024"/>
                  </a:ext>
                </a:extLst>
              </a:tr>
              <a:tr h="197379">
                <a:tc>
                  <a:txBody>
                    <a:bodyPr/>
                    <a:lstStyle/>
                    <a:p>
                      <a:pPr algn="r"/>
                      <a:r>
                        <a:rPr lang="en-US" sz="900" b="1" dirty="0">
                          <a:solidFill>
                            <a:schemeClr val="tx1"/>
                          </a:solidFill>
                          <a:latin typeface="Arial" panose="020B0604020202020204" pitchFamily="34" charset="0"/>
                          <a:cs typeface="Arial" panose="020B0604020202020204" pitchFamily="34" charset="0"/>
                        </a:rPr>
                        <a:t>Placebo + AAP</a:t>
                      </a:r>
                    </a:p>
                  </a:txBody>
                  <a:tcPr marL="0" marT="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900" dirty="0">
                          <a:solidFill>
                            <a:schemeClr val="tx1"/>
                          </a:solidFill>
                          <a:latin typeface="Arial" panose="020B0604020202020204" pitchFamily="34" charset="0"/>
                          <a:cs typeface="Arial" panose="020B0604020202020204" pitchFamily="34" charset="0"/>
                        </a:rPr>
                        <a:t>211</a:t>
                      </a: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900" dirty="0">
                          <a:solidFill>
                            <a:schemeClr val="tx1"/>
                          </a:solidFill>
                          <a:latin typeface="Arial" panose="020B0604020202020204" pitchFamily="34" charset="0"/>
                          <a:cs typeface="Arial" panose="020B0604020202020204" pitchFamily="34" charset="0"/>
                        </a:rPr>
                        <a:t>182</a:t>
                      </a: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900" dirty="0">
                          <a:solidFill>
                            <a:schemeClr val="tx1"/>
                          </a:solidFill>
                          <a:latin typeface="Arial" panose="020B0604020202020204" pitchFamily="34" charset="0"/>
                          <a:cs typeface="Arial" panose="020B0604020202020204" pitchFamily="34" charset="0"/>
                        </a:rPr>
                        <a:t>149</a:t>
                      </a: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900" dirty="0">
                          <a:solidFill>
                            <a:schemeClr val="tx1"/>
                          </a:solidFill>
                          <a:latin typeface="Arial" panose="020B0604020202020204" pitchFamily="34" charset="0"/>
                          <a:cs typeface="Arial" panose="020B0604020202020204" pitchFamily="34" charset="0"/>
                        </a:rPr>
                        <a:t>102</a:t>
                      </a: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900" dirty="0">
                          <a:solidFill>
                            <a:schemeClr val="tx1"/>
                          </a:solidFill>
                          <a:latin typeface="Arial" panose="020B0604020202020204" pitchFamily="34" charset="0"/>
                          <a:cs typeface="Arial" panose="020B0604020202020204" pitchFamily="34" charset="0"/>
                        </a:rPr>
                        <a:t>78</a:t>
                      </a: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900" dirty="0">
                          <a:solidFill>
                            <a:schemeClr val="tx1"/>
                          </a:solidFill>
                          <a:latin typeface="Arial" panose="020B0604020202020204" pitchFamily="34" charset="0"/>
                          <a:cs typeface="Arial" panose="020B0604020202020204" pitchFamily="34" charset="0"/>
                        </a:rPr>
                        <a:t>53</a:t>
                      </a: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900" dirty="0">
                          <a:solidFill>
                            <a:schemeClr val="tx1"/>
                          </a:solidFill>
                          <a:latin typeface="Arial" panose="020B0604020202020204" pitchFamily="34" charset="0"/>
                          <a:cs typeface="Arial" panose="020B0604020202020204" pitchFamily="34" charset="0"/>
                        </a:rPr>
                        <a:t>35</a:t>
                      </a: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900" dirty="0">
                          <a:solidFill>
                            <a:schemeClr val="tx1"/>
                          </a:solidFill>
                          <a:latin typeface="Arial" panose="020B0604020202020204" pitchFamily="34" charset="0"/>
                          <a:cs typeface="Arial" panose="020B0604020202020204" pitchFamily="34" charset="0"/>
                        </a:rPr>
                        <a:t>15</a:t>
                      </a: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900" dirty="0">
                          <a:solidFill>
                            <a:schemeClr val="tx1"/>
                          </a:solidFill>
                          <a:latin typeface="Arial" panose="020B0604020202020204" pitchFamily="34" charset="0"/>
                          <a:cs typeface="Arial" panose="020B0604020202020204" pitchFamily="34" charset="0"/>
                        </a:rPr>
                        <a:t>9</a:t>
                      </a: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900" dirty="0">
                          <a:solidFill>
                            <a:schemeClr val="tx1"/>
                          </a:solidFill>
                          <a:latin typeface="Arial" panose="020B0604020202020204" pitchFamily="34" charset="0"/>
                          <a:cs typeface="Arial" panose="020B0604020202020204" pitchFamily="34" charset="0"/>
                        </a:rPr>
                        <a:t>2</a:t>
                      </a: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900" dirty="0">
                          <a:solidFill>
                            <a:schemeClr val="tx1"/>
                          </a:solidFill>
                          <a:latin typeface="Arial" panose="020B0604020202020204" pitchFamily="34" charset="0"/>
                          <a:cs typeface="Arial" panose="020B0604020202020204" pitchFamily="34" charset="0"/>
                        </a:rPr>
                        <a:t>0</a:t>
                      </a:r>
                    </a:p>
                  </a:txBody>
                  <a:tcPr marL="0" marR="0" marT="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 xmlns:a16="http://schemas.microsoft.com/office/drawing/2014/main" val="2697454303"/>
                  </a:ext>
                </a:extLst>
              </a:tr>
            </a:tbl>
          </a:graphicData>
        </a:graphic>
      </p:graphicFrame>
      <p:sp>
        <p:nvSpPr>
          <p:cNvPr id="25" name="TextBox 24">
            <a:extLst>
              <a:ext uri="{FF2B5EF4-FFF2-40B4-BE49-F238E27FC236}">
                <a16:creationId xmlns="" xmlns:a16="http://schemas.microsoft.com/office/drawing/2014/main" id="{6E528E29-C057-55F7-32B6-FBC23270B491}"/>
              </a:ext>
            </a:extLst>
          </p:cNvPr>
          <p:cNvSpPr txBox="1"/>
          <p:nvPr/>
        </p:nvSpPr>
        <p:spPr>
          <a:xfrm>
            <a:off x="6683637" y="1231112"/>
            <a:ext cx="523820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cap="all" dirty="0">
                <a:solidFill>
                  <a:srgbClr val="03C74F"/>
                </a:solidFill>
                <a:latin typeface="Arial" panose="020B0604020202020204" pitchFamily="34" charset="0"/>
                <a:cs typeface="Arial" panose="020B0604020202020204" pitchFamily="34" charset="0"/>
              </a:rPr>
              <a:t>All HRR BM</a:t>
            </a:r>
            <a:r>
              <a:rPr lang="en-GB" sz="2000" b="1" cap="all" baseline="30000" dirty="0">
                <a:solidFill>
                  <a:srgbClr val="03C74F"/>
                </a:solidFill>
                <a:latin typeface="Arial" panose="020B0604020202020204" pitchFamily="34" charset="0"/>
                <a:cs typeface="Arial" panose="020B0604020202020204" pitchFamily="34" charset="0"/>
              </a:rPr>
              <a:t>+</a:t>
            </a:r>
            <a:r>
              <a:rPr lang="en-GB" sz="2000" b="1" cap="all" dirty="0">
                <a:solidFill>
                  <a:srgbClr val="03C74F"/>
                </a:solidFill>
                <a:latin typeface="Arial" panose="020B0604020202020204" pitchFamily="34" charset="0"/>
                <a:cs typeface="Arial" panose="020B0604020202020204" pitchFamily="34" charset="0"/>
              </a:rPr>
              <a:t> patients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spc="0" normalizeH="0" noProof="0" dirty="0">
                <a:ln>
                  <a:noFill/>
                </a:ln>
                <a:solidFill>
                  <a:srgbClr val="03C74F"/>
                </a:solidFill>
                <a:effectLst/>
                <a:uLnTx/>
                <a:uFillTx/>
                <a:latin typeface="Arial" panose="020B0604020202020204"/>
                <a:ea typeface="ヒラギノ角ゴ ProN W3"/>
                <a:cs typeface="+mn-cs"/>
              </a:rPr>
              <a:t>r</a:t>
            </a:r>
            <a:r>
              <a:rPr kumimoji="0" lang="en-GB" sz="2000" b="1" i="0" u="none" strike="noStrike" kern="1200" cap="all" spc="0" normalizeH="0" baseline="0" noProof="0" dirty="0">
                <a:ln>
                  <a:noFill/>
                </a:ln>
                <a:solidFill>
                  <a:srgbClr val="03C74F"/>
                </a:solidFill>
                <a:effectLst/>
                <a:uLnTx/>
                <a:uFillTx/>
                <a:latin typeface="Arial" panose="020B0604020202020204"/>
                <a:ea typeface="ヒラギノ角ゴ ProN W3"/>
                <a:cs typeface="+mn-cs"/>
              </a:rPr>
              <a:t>PFS assessed by central review</a:t>
            </a:r>
          </a:p>
        </p:txBody>
      </p:sp>
      <p:graphicFrame>
        <p:nvGraphicFramePr>
          <p:cNvPr id="26" name="Content Placeholder 10">
            <a:extLst>
              <a:ext uri="{FF2B5EF4-FFF2-40B4-BE49-F238E27FC236}">
                <a16:creationId xmlns="" xmlns:a16="http://schemas.microsoft.com/office/drawing/2014/main" id="{621B0280-CC7A-E537-D776-10BC23B2B487}"/>
              </a:ext>
            </a:extLst>
          </p:cNvPr>
          <p:cNvGraphicFramePr>
            <a:graphicFrameLocks/>
          </p:cNvGraphicFramePr>
          <p:nvPr>
            <p:extLst>
              <p:ext uri="{D42A27DB-BD31-4B8C-83A1-F6EECF244321}">
                <p14:modId xmlns:p14="http://schemas.microsoft.com/office/powerpoint/2010/main" val="2197539804"/>
              </p:ext>
            </p:extLst>
          </p:nvPr>
        </p:nvGraphicFramePr>
        <p:xfrm>
          <a:off x="6515138" y="1755284"/>
          <a:ext cx="5238750" cy="3292475"/>
        </p:xfrm>
        <a:graphic>
          <a:graphicData uri="http://schemas.openxmlformats.org/drawingml/2006/chart">
            <c:chart xmlns:c="http://schemas.openxmlformats.org/drawingml/2006/chart" xmlns:r="http://schemas.openxmlformats.org/officeDocument/2006/relationships" r:id="rId5"/>
          </a:graphicData>
        </a:graphic>
      </p:graphicFrame>
      <p:sp>
        <p:nvSpPr>
          <p:cNvPr id="27" name="TextBox 26">
            <a:extLst>
              <a:ext uri="{FF2B5EF4-FFF2-40B4-BE49-F238E27FC236}">
                <a16:creationId xmlns="" xmlns:a16="http://schemas.microsoft.com/office/drawing/2014/main" id="{E713D2D2-A4B7-C086-07EA-06D9FB2089DA}"/>
              </a:ext>
            </a:extLst>
          </p:cNvPr>
          <p:cNvSpPr txBox="1"/>
          <p:nvPr/>
        </p:nvSpPr>
        <p:spPr>
          <a:xfrm>
            <a:off x="7208716" y="3965259"/>
            <a:ext cx="2106667"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212121"/>
                </a:solidFill>
                <a:effectLst/>
                <a:uLnTx/>
                <a:uFillTx/>
                <a:latin typeface="Arial" panose="020B0604020202020204" pitchFamily="34" charset="0"/>
                <a:ea typeface="ヒラギノ角ゴ ProN W3"/>
                <a:cs typeface="Arial" panose="020B0604020202020204" pitchFamily="34" charset="0"/>
              </a:rPr>
              <a:t>HR </a:t>
            </a:r>
            <a:r>
              <a:rPr kumimoji="0" lang="en-GB" sz="1100" i="0" u="none" strike="noStrike" kern="1200" cap="none" spc="0" normalizeH="0" baseline="0" noProof="0" dirty="0">
                <a:ln>
                  <a:noFill/>
                </a:ln>
                <a:solidFill>
                  <a:srgbClr val="212121"/>
                </a:solidFill>
                <a:effectLst/>
                <a:uLnTx/>
                <a:uFillTx/>
                <a:latin typeface="Arial" panose="020B0604020202020204" pitchFamily="34" charset="0"/>
                <a:ea typeface="ヒラギノ角ゴ ProN W3"/>
                <a:cs typeface="Arial" panose="020B0604020202020204" pitchFamily="34" charset="0"/>
              </a:rPr>
              <a:t>(95% CI)</a:t>
            </a:r>
            <a:r>
              <a:rPr kumimoji="0" lang="en-GB" sz="1100" b="1" i="0" u="none" strike="noStrike" kern="1200" cap="none" spc="0" normalizeH="0" baseline="0" noProof="0" dirty="0">
                <a:ln>
                  <a:noFill/>
                </a:ln>
                <a:solidFill>
                  <a:srgbClr val="212121"/>
                </a:solidFill>
                <a:effectLst/>
                <a:uLnTx/>
                <a:uFillTx/>
                <a:latin typeface="Arial" panose="020B0604020202020204" pitchFamily="34" charset="0"/>
                <a:ea typeface="ヒラギノ角ゴ ProN W3"/>
                <a:cs typeface="Arial" panose="020B0604020202020204" pitchFamily="34" charset="0"/>
              </a:rPr>
              <a:t>: 0.73 </a:t>
            </a:r>
            <a:r>
              <a:rPr kumimoji="0" lang="en-GB" sz="1100" b="0" i="0" u="none" strike="noStrike" kern="1200" cap="none" spc="0" normalizeH="0" baseline="0" noProof="0" dirty="0">
                <a:ln>
                  <a:noFill/>
                </a:ln>
                <a:solidFill>
                  <a:srgbClr val="212121"/>
                </a:solidFill>
                <a:effectLst/>
                <a:uLnTx/>
                <a:uFillTx/>
                <a:latin typeface="Arial" panose="020B0604020202020204" pitchFamily="34" charset="0"/>
                <a:ea typeface="ヒラギノ角ゴ ProN W3"/>
                <a:cs typeface="Arial" panose="020B0604020202020204" pitchFamily="34" charset="0"/>
              </a:rPr>
              <a:t>(0.56-0.96);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212121"/>
                </a:solidFill>
                <a:effectLst/>
                <a:uLnTx/>
                <a:uFillTx/>
                <a:latin typeface="Arial" panose="020B0604020202020204" pitchFamily="34" charset="0"/>
                <a:ea typeface="ヒラギノ角ゴ ProN W3"/>
                <a:cs typeface="Arial" panose="020B0604020202020204" pitchFamily="34" charset="0"/>
              </a:rPr>
              <a:t>p=0.0217</a:t>
            </a:r>
          </a:p>
        </p:txBody>
      </p:sp>
      <p:sp>
        <p:nvSpPr>
          <p:cNvPr id="28" name="TextBox 27">
            <a:extLst>
              <a:ext uri="{FF2B5EF4-FFF2-40B4-BE49-F238E27FC236}">
                <a16:creationId xmlns="" xmlns:a16="http://schemas.microsoft.com/office/drawing/2014/main" id="{7DD583A0-8C55-31F1-88F5-7125598BD25D}"/>
              </a:ext>
            </a:extLst>
          </p:cNvPr>
          <p:cNvSpPr txBox="1"/>
          <p:nvPr/>
        </p:nvSpPr>
        <p:spPr>
          <a:xfrm>
            <a:off x="9935444" y="3850909"/>
            <a:ext cx="1905000" cy="276999"/>
          </a:xfrm>
          <a:prstGeom prst="rect">
            <a:avLst/>
          </a:prstGeom>
          <a:noFill/>
        </p:spPr>
        <p:txBody>
          <a:bodyPr wrap="none" lIns="18288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3C74F"/>
                </a:solidFill>
                <a:effectLst/>
                <a:uLnTx/>
                <a:uFillTx/>
                <a:latin typeface="Arial" panose="020B0604020202020204" pitchFamily="34" charset="0"/>
                <a:ea typeface="ヒラギノ角ゴ ProN W3"/>
                <a:cs typeface="Arial" panose="020B0604020202020204" pitchFamily="34" charset="0"/>
              </a:rPr>
              <a:t>Placebo + AAP: </a:t>
            </a:r>
            <a:br>
              <a:rPr kumimoji="0" lang="en-GB" sz="1400" b="1" i="0" u="none" strike="noStrike" kern="1200" cap="none" spc="0" normalizeH="0" baseline="0" noProof="0" dirty="0">
                <a:ln>
                  <a:noFill/>
                </a:ln>
                <a:solidFill>
                  <a:srgbClr val="03C74F"/>
                </a:solidFill>
                <a:effectLst/>
                <a:uLnTx/>
                <a:uFillTx/>
                <a:latin typeface="Arial" panose="020B0604020202020204" pitchFamily="34" charset="0"/>
                <a:ea typeface="ヒラギノ角ゴ ProN W3"/>
                <a:cs typeface="Arial" panose="020B0604020202020204" pitchFamily="34" charset="0"/>
              </a:rPr>
            </a:br>
            <a:r>
              <a:rPr kumimoji="0" lang="en-GB" sz="1400" b="1" i="0" u="none" strike="noStrike" kern="1200" cap="none" spc="0" normalizeH="0" baseline="0" noProof="0" dirty="0">
                <a:ln>
                  <a:noFill/>
                </a:ln>
                <a:solidFill>
                  <a:srgbClr val="03C74F"/>
                </a:solidFill>
                <a:effectLst/>
                <a:uLnTx/>
                <a:uFillTx/>
                <a:latin typeface="Arial" panose="020B0604020202020204" pitchFamily="34" charset="0"/>
                <a:ea typeface="ヒラギノ角ゴ ProN W3"/>
                <a:cs typeface="Arial" panose="020B0604020202020204" pitchFamily="34" charset="0"/>
              </a:rPr>
              <a:t>13.7 months</a:t>
            </a:r>
          </a:p>
        </p:txBody>
      </p:sp>
      <p:pic>
        <p:nvPicPr>
          <p:cNvPr id="31" name="Picture 30">
            <a:extLst>
              <a:ext uri="{FF2B5EF4-FFF2-40B4-BE49-F238E27FC236}">
                <a16:creationId xmlns="" xmlns:a16="http://schemas.microsoft.com/office/drawing/2014/main" id="{C3815F29-86E1-7089-8D30-9665B6803425}"/>
              </a:ext>
            </a:extLst>
          </p:cNvPr>
          <p:cNvPicPr>
            <a:picLocks noChangeAspect="1"/>
          </p:cNvPicPr>
          <p:nvPr/>
        </p:nvPicPr>
        <p:blipFill>
          <a:blip r:embed="rId6"/>
          <a:stretch>
            <a:fillRect/>
          </a:stretch>
        </p:blipFill>
        <p:spPr>
          <a:xfrm>
            <a:off x="7191090" y="1954380"/>
            <a:ext cx="4127500" cy="1879600"/>
          </a:xfrm>
          <a:prstGeom prst="rect">
            <a:avLst/>
          </a:prstGeom>
        </p:spPr>
      </p:pic>
      <p:sp>
        <p:nvSpPr>
          <p:cNvPr id="34" name="TextBox 33">
            <a:extLst>
              <a:ext uri="{FF2B5EF4-FFF2-40B4-BE49-F238E27FC236}">
                <a16:creationId xmlns="" xmlns:a16="http://schemas.microsoft.com/office/drawing/2014/main" id="{2779BC9D-781A-AFE6-71D7-164C07FCF790}"/>
              </a:ext>
            </a:extLst>
          </p:cNvPr>
          <p:cNvSpPr txBox="1"/>
          <p:nvPr/>
        </p:nvSpPr>
        <p:spPr>
          <a:xfrm>
            <a:off x="9933127" y="2639970"/>
            <a:ext cx="2214841" cy="272219"/>
          </a:xfrm>
          <a:prstGeom prst="rect">
            <a:avLst/>
          </a:prstGeom>
          <a:noFill/>
        </p:spPr>
        <p:txBody>
          <a:bodyPr wrap="square" lIns="18288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5D8298"/>
                </a:solidFill>
                <a:effectLst/>
                <a:uLnTx/>
                <a:uFillTx/>
                <a:latin typeface="Arial" panose="020B0604020202020204" pitchFamily="34" charset="0"/>
                <a:ea typeface="+mn-ea"/>
                <a:cs typeface="Arial" panose="020B0604020202020204" pitchFamily="34" charset="0"/>
              </a:rPr>
              <a:t>Niraparib + AAP: </a:t>
            </a:r>
            <a:br>
              <a:rPr kumimoji="0" lang="en-GB" sz="1400" b="1" i="0" u="none" strike="noStrike" kern="1200" cap="none" spc="0" normalizeH="0" baseline="0" noProof="0" dirty="0">
                <a:ln>
                  <a:noFill/>
                </a:ln>
                <a:solidFill>
                  <a:srgbClr val="5D8298"/>
                </a:solidFill>
                <a:effectLst/>
                <a:uLnTx/>
                <a:uFillTx/>
                <a:latin typeface="Arial" panose="020B0604020202020204" pitchFamily="34" charset="0"/>
                <a:ea typeface="+mn-ea"/>
                <a:cs typeface="Arial" panose="020B0604020202020204" pitchFamily="34" charset="0"/>
              </a:rPr>
            </a:br>
            <a:r>
              <a:rPr kumimoji="0" lang="en-GB" sz="1400" b="1" i="0" u="none" strike="noStrike" kern="1200" cap="none" spc="0" normalizeH="0" baseline="0" noProof="0" dirty="0">
                <a:ln>
                  <a:noFill/>
                </a:ln>
                <a:solidFill>
                  <a:srgbClr val="5D8298"/>
                </a:solidFill>
                <a:effectLst/>
                <a:uLnTx/>
                <a:uFillTx/>
                <a:latin typeface="Arial" panose="020B0604020202020204" pitchFamily="34" charset="0"/>
                <a:ea typeface="+mn-ea"/>
                <a:cs typeface="Arial" panose="020B0604020202020204" pitchFamily="34" charset="0"/>
              </a:rPr>
              <a:t>16.5 months</a:t>
            </a:r>
          </a:p>
        </p:txBody>
      </p:sp>
    </p:spTree>
    <p:extLst>
      <p:ext uri="{BB962C8B-B14F-4D97-AF65-F5344CB8AC3E}">
        <p14:creationId xmlns:p14="http://schemas.microsoft.com/office/powerpoint/2010/main" val="20141148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64" name="Group 2263">
            <a:extLst>
              <a:ext uri="{FF2B5EF4-FFF2-40B4-BE49-F238E27FC236}">
                <a16:creationId xmlns="" xmlns:a16="http://schemas.microsoft.com/office/drawing/2014/main" id="{75E5A0A3-8F92-40C2-958A-F921E3CB08AD}"/>
              </a:ext>
            </a:extLst>
          </p:cNvPr>
          <p:cNvGrpSpPr/>
          <p:nvPr/>
        </p:nvGrpSpPr>
        <p:grpSpPr>
          <a:xfrm>
            <a:off x="199389" y="1282392"/>
            <a:ext cx="11805495" cy="4167432"/>
            <a:chOff x="199389" y="1282392"/>
            <a:chExt cx="11805495" cy="4274346"/>
          </a:xfrm>
        </p:grpSpPr>
        <p:sp>
          <p:nvSpPr>
            <p:cNvPr id="2263" name="Rectangle 2262">
              <a:extLst>
                <a:ext uri="{FF2B5EF4-FFF2-40B4-BE49-F238E27FC236}">
                  <a16:creationId xmlns="" xmlns:a16="http://schemas.microsoft.com/office/drawing/2014/main" id="{E57FB50F-9934-4081-A3DA-6E1020B02886}"/>
                </a:ext>
              </a:extLst>
            </p:cNvPr>
            <p:cNvSpPr/>
            <p:nvPr/>
          </p:nvSpPr>
          <p:spPr>
            <a:xfrm>
              <a:off x="199389" y="1282392"/>
              <a:ext cx="11793222" cy="42743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839" name="Freeform: Shape 1838">
              <a:extLst>
                <a:ext uri="{FF2B5EF4-FFF2-40B4-BE49-F238E27FC236}">
                  <a16:creationId xmlns="" xmlns:a16="http://schemas.microsoft.com/office/drawing/2014/main" id="{BB622730-AFF1-4DB0-AC11-D41BC0419728}"/>
                </a:ext>
              </a:extLst>
            </p:cNvPr>
            <p:cNvSpPr/>
            <p:nvPr/>
          </p:nvSpPr>
          <p:spPr>
            <a:xfrm>
              <a:off x="3957162" y="5010697"/>
              <a:ext cx="11074" cy="22148"/>
            </a:xfrm>
            <a:custGeom>
              <a:avLst/>
              <a:gdLst>
                <a:gd name="connsiteX0" fmla="*/ 0 w 11074"/>
                <a:gd name="connsiteY0" fmla="*/ 22148 h 22148"/>
                <a:gd name="connsiteX1" fmla="*/ 0 w 11074"/>
                <a:gd name="connsiteY1" fmla="*/ 0 h 22148"/>
              </a:gdLst>
              <a:ahLst/>
              <a:cxnLst>
                <a:cxn ang="0">
                  <a:pos x="connsiteX0" y="connsiteY0"/>
                </a:cxn>
                <a:cxn ang="0">
                  <a:pos x="connsiteX1" y="connsiteY1"/>
                </a:cxn>
              </a:cxnLst>
              <a:rect l="l" t="t" r="r" b="b"/>
              <a:pathLst>
                <a:path w="11074" h="22148">
                  <a:moveTo>
                    <a:pt x="0" y="22148"/>
                  </a:moveTo>
                  <a:lnTo>
                    <a:pt x="0" y="0"/>
                  </a:lnTo>
                </a:path>
              </a:pathLst>
            </a:custGeom>
            <a:ln w="11067" cap="flat">
              <a:solidFill>
                <a:srgbClr val="01010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840" name="Freeform: Shape 1839">
              <a:extLst>
                <a:ext uri="{FF2B5EF4-FFF2-40B4-BE49-F238E27FC236}">
                  <a16:creationId xmlns="" xmlns:a16="http://schemas.microsoft.com/office/drawing/2014/main" id="{F239D51B-5298-4FD0-B117-0BA89BA67F94}"/>
                </a:ext>
              </a:extLst>
            </p:cNvPr>
            <p:cNvSpPr/>
            <p:nvPr/>
          </p:nvSpPr>
          <p:spPr>
            <a:xfrm>
              <a:off x="3957162" y="1849816"/>
              <a:ext cx="11074" cy="3165100"/>
            </a:xfrm>
            <a:custGeom>
              <a:avLst/>
              <a:gdLst>
                <a:gd name="connsiteX0" fmla="*/ 0 w 11074"/>
                <a:gd name="connsiteY0" fmla="*/ 3165101 h 3165100"/>
                <a:gd name="connsiteX1" fmla="*/ 0 w 11074"/>
                <a:gd name="connsiteY1" fmla="*/ 0 h 3165100"/>
              </a:gdLst>
              <a:ahLst/>
              <a:cxnLst>
                <a:cxn ang="0">
                  <a:pos x="connsiteX0" y="connsiteY0"/>
                </a:cxn>
                <a:cxn ang="0">
                  <a:pos x="connsiteX1" y="connsiteY1"/>
                </a:cxn>
              </a:cxnLst>
              <a:rect l="l" t="t" r="r" b="b"/>
              <a:pathLst>
                <a:path w="11074" h="3165100">
                  <a:moveTo>
                    <a:pt x="0" y="3165101"/>
                  </a:moveTo>
                  <a:lnTo>
                    <a:pt x="0" y="0"/>
                  </a:lnTo>
                </a:path>
              </a:pathLst>
            </a:custGeom>
            <a:ln w="11067" cap="flat">
              <a:solidFill>
                <a:srgbClr val="010101"/>
              </a:solidFill>
              <a:custDash>
                <a:ds d="300000" sp="300000"/>
              </a:cust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841" name="Freeform: Shape 1840">
              <a:extLst>
                <a:ext uri="{FF2B5EF4-FFF2-40B4-BE49-F238E27FC236}">
                  <a16:creationId xmlns="" xmlns:a16="http://schemas.microsoft.com/office/drawing/2014/main" id="{25FDC1AA-3393-4DBA-8A1E-F45AE57CB91A}"/>
                </a:ext>
              </a:extLst>
            </p:cNvPr>
            <p:cNvSpPr/>
            <p:nvPr/>
          </p:nvSpPr>
          <p:spPr>
            <a:xfrm>
              <a:off x="3957162" y="1742076"/>
              <a:ext cx="11074" cy="22148"/>
            </a:xfrm>
            <a:custGeom>
              <a:avLst/>
              <a:gdLst>
                <a:gd name="connsiteX0" fmla="*/ 0 w 11074"/>
                <a:gd name="connsiteY0" fmla="*/ 22148 h 22148"/>
                <a:gd name="connsiteX1" fmla="*/ 0 w 11074"/>
                <a:gd name="connsiteY1" fmla="*/ 0 h 22148"/>
              </a:gdLst>
              <a:ahLst/>
              <a:cxnLst>
                <a:cxn ang="0">
                  <a:pos x="connsiteX0" y="connsiteY0"/>
                </a:cxn>
                <a:cxn ang="0">
                  <a:pos x="connsiteX1" y="connsiteY1"/>
                </a:cxn>
              </a:cxnLst>
              <a:rect l="l" t="t" r="r" b="b"/>
              <a:pathLst>
                <a:path w="11074" h="22148">
                  <a:moveTo>
                    <a:pt x="0" y="22148"/>
                  </a:moveTo>
                  <a:lnTo>
                    <a:pt x="0" y="0"/>
                  </a:lnTo>
                </a:path>
              </a:pathLst>
            </a:custGeom>
            <a:ln w="11067" cap="flat">
              <a:solidFill>
                <a:srgbClr val="01010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842" name="Freeform: Shape 1841">
              <a:extLst>
                <a:ext uri="{FF2B5EF4-FFF2-40B4-BE49-F238E27FC236}">
                  <a16:creationId xmlns="" xmlns:a16="http://schemas.microsoft.com/office/drawing/2014/main" id="{7D92FE53-9855-4F7B-B740-883ED47B838C}"/>
                </a:ext>
              </a:extLst>
            </p:cNvPr>
            <p:cNvSpPr/>
            <p:nvPr/>
          </p:nvSpPr>
          <p:spPr>
            <a:xfrm>
              <a:off x="3215416" y="5032845"/>
              <a:ext cx="904978" cy="11074"/>
            </a:xfrm>
            <a:custGeom>
              <a:avLst/>
              <a:gdLst>
                <a:gd name="connsiteX0" fmla="*/ 0 w 904978"/>
                <a:gd name="connsiteY0" fmla="*/ 0 h 11074"/>
                <a:gd name="connsiteX1" fmla="*/ 904979 w 904978"/>
                <a:gd name="connsiteY1" fmla="*/ 0 h 11074"/>
              </a:gdLst>
              <a:ahLst/>
              <a:cxnLst>
                <a:cxn ang="0">
                  <a:pos x="connsiteX0" y="connsiteY0"/>
                </a:cxn>
                <a:cxn ang="0">
                  <a:pos x="connsiteX1" y="connsiteY1"/>
                </a:cxn>
              </a:cxnLst>
              <a:rect l="l" t="t" r="r" b="b"/>
              <a:pathLst>
                <a:path w="904978" h="11074">
                  <a:moveTo>
                    <a:pt x="0" y="0"/>
                  </a:moveTo>
                  <a:lnTo>
                    <a:pt x="904979" y="0"/>
                  </a:lnTo>
                </a:path>
              </a:pathLst>
            </a:custGeom>
            <a:ln w="11067" cap="sq">
              <a:solidFill>
                <a:srgbClr val="01010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843" name="Freeform: Shape 1842">
              <a:extLst>
                <a:ext uri="{FF2B5EF4-FFF2-40B4-BE49-F238E27FC236}">
                  <a16:creationId xmlns="" xmlns:a16="http://schemas.microsoft.com/office/drawing/2014/main" id="{2F04E8AE-8580-489A-BE22-755A3D700FFE}"/>
                </a:ext>
              </a:extLst>
            </p:cNvPr>
            <p:cNvSpPr/>
            <p:nvPr/>
          </p:nvSpPr>
          <p:spPr>
            <a:xfrm>
              <a:off x="444999" y="1742076"/>
              <a:ext cx="5407834" cy="11074"/>
            </a:xfrm>
            <a:custGeom>
              <a:avLst/>
              <a:gdLst>
                <a:gd name="connsiteX0" fmla="*/ 0 w 5407834"/>
                <a:gd name="connsiteY0" fmla="*/ 0 h 11074"/>
                <a:gd name="connsiteX1" fmla="*/ 5407835 w 5407834"/>
                <a:gd name="connsiteY1" fmla="*/ 0 h 11074"/>
              </a:gdLst>
              <a:ahLst/>
              <a:cxnLst>
                <a:cxn ang="0">
                  <a:pos x="connsiteX0" y="connsiteY0"/>
                </a:cxn>
                <a:cxn ang="0">
                  <a:pos x="connsiteX1" y="connsiteY1"/>
                </a:cxn>
              </a:cxnLst>
              <a:rect l="l" t="t" r="r" b="b"/>
              <a:pathLst>
                <a:path w="5407834" h="11074">
                  <a:moveTo>
                    <a:pt x="0" y="0"/>
                  </a:moveTo>
                  <a:lnTo>
                    <a:pt x="5407835" y="0"/>
                  </a:lnTo>
                </a:path>
              </a:pathLst>
            </a:custGeom>
            <a:ln w="11067" cap="flat">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844" name="Freeform: Shape 1843">
              <a:extLst>
                <a:ext uri="{FF2B5EF4-FFF2-40B4-BE49-F238E27FC236}">
                  <a16:creationId xmlns="" xmlns:a16="http://schemas.microsoft.com/office/drawing/2014/main" id="{63C120DE-6D8E-4F06-B2C3-5326AAEA7C57}"/>
                </a:ext>
              </a:extLst>
            </p:cNvPr>
            <p:cNvSpPr/>
            <p:nvPr/>
          </p:nvSpPr>
          <p:spPr>
            <a:xfrm>
              <a:off x="3993707" y="5258758"/>
              <a:ext cx="447616" cy="11074"/>
            </a:xfrm>
            <a:custGeom>
              <a:avLst/>
              <a:gdLst>
                <a:gd name="connsiteX0" fmla="*/ 0 w 447616"/>
                <a:gd name="connsiteY0" fmla="*/ 0 h 11074"/>
                <a:gd name="connsiteX1" fmla="*/ 447617 w 447616"/>
                <a:gd name="connsiteY1" fmla="*/ 0 h 11074"/>
              </a:gdLst>
              <a:ahLst/>
              <a:cxnLst>
                <a:cxn ang="0">
                  <a:pos x="connsiteX0" y="connsiteY0"/>
                </a:cxn>
                <a:cxn ang="0">
                  <a:pos x="connsiteX1" y="connsiteY1"/>
                </a:cxn>
              </a:cxnLst>
              <a:rect l="l" t="t" r="r" b="b"/>
              <a:pathLst>
                <a:path w="447616" h="11074">
                  <a:moveTo>
                    <a:pt x="0" y="0"/>
                  </a:moveTo>
                  <a:lnTo>
                    <a:pt x="447617" y="0"/>
                  </a:lnTo>
                </a:path>
              </a:pathLst>
            </a:custGeom>
            <a:ln w="11067"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845" name="Freeform: Shape 1844">
              <a:extLst>
                <a:ext uri="{FF2B5EF4-FFF2-40B4-BE49-F238E27FC236}">
                  <a16:creationId xmlns="" xmlns:a16="http://schemas.microsoft.com/office/drawing/2014/main" id="{D34C0CA6-C5B9-427E-89BB-4284A476CBEC}"/>
                </a:ext>
              </a:extLst>
            </p:cNvPr>
            <p:cNvSpPr/>
            <p:nvPr/>
          </p:nvSpPr>
          <p:spPr>
            <a:xfrm>
              <a:off x="4433240" y="5231183"/>
              <a:ext cx="47729" cy="55149"/>
            </a:xfrm>
            <a:custGeom>
              <a:avLst/>
              <a:gdLst>
                <a:gd name="connsiteX0" fmla="*/ 0 w 47729"/>
                <a:gd name="connsiteY0" fmla="*/ 55149 h 55149"/>
                <a:gd name="connsiteX1" fmla="*/ 47730 w 47729"/>
                <a:gd name="connsiteY1" fmla="*/ 27575 h 55149"/>
                <a:gd name="connsiteX2" fmla="*/ 0 w 47729"/>
                <a:gd name="connsiteY2" fmla="*/ 0 h 55149"/>
                <a:gd name="connsiteX3" fmla="*/ 0 w 47729"/>
                <a:gd name="connsiteY3" fmla="*/ 55149 h 55149"/>
              </a:gdLst>
              <a:ahLst/>
              <a:cxnLst>
                <a:cxn ang="0">
                  <a:pos x="connsiteX0" y="connsiteY0"/>
                </a:cxn>
                <a:cxn ang="0">
                  <a:pos x="connsiteX1" y="connsiteY1"/>
                </a:cxn>
                <a:cxn ang="0">
                  <a:pos x="connsiteX2" y="connsiteY2"/>
                </a:cxn>
                <a:cxn ang="0">
                  <a:pos x="connsiteX3" y="connsiteY3"/>
                </a:cxn>
              </a:cxnLst>
              <a:rect l="l" t="t" r="r" b="b"/>
              <a:pathLst>
                <a:path w="47729" h="55149">
                  <a:moveTo>
                    <a:pt x="0" y="55149"/>
                  </a:moveTo>
                  <a:lnTo>
                    <a:pt x="47730" y="27575"/>
                  </a:lnTo>
                  <a:lnTo>
                    <a:pt x="0" y="0"/>
                  </a:lnTo>
                  <a:lnTo>
                    <a:pt x="0" y="55149"/>
                  </a:lnTo>
                  <a:close/>
                </a:path>
              </a:pathLst>
            </a:custGeom>
            <a:solidFill>
              <a:srgbClr val="000000"/>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846" name="Freeform: Shape 1845">
              <a:extLst>
                <a:ext uri="{FF2B5EF4-FFF2-40B4-BE49-F238E27FC236}">
                  <a16:creationId xmlns="" xmlns:a16="http://schemas.microsoft.com/office/drawing/2014/main" id="{ACEB5227-6105-4423-AB79-578EBDF65C6D}"/>
                </a:ext>
              </a:extLst>
            </p:cNvPr>
            <p:cNvSpPr/>
            <p:nvPr/>
          </p:nvSpPr>
          <p:spPr>
            <a:xfrm>
              <a:off x="3470565" y="5258758"/>
              <a:ext cx="447505" cy="11074"/>
            </a:xfrm>
            <a:custGeom>
              <a:avLst/>
              <a:gdLst>
                <a:gd name="connsiteX0" fmla="*/ 0 w 447505"/>
                <a:gd name="connsiteY0" fmla="*/ 0 h 11074"/>
                <a:gd name="connsiteX1" fmla="*/ 447506 w 447505"/>
                <a:gd name="connsiteY1" fmla="*/ 0 h 11074"/>
              </a:gdLst>
              <a:ahLst/>
              <a:cxnLst>
                <a:cxn ang="0">
                  <a:pos x="connsiteX0" y="connsiteY0"/>
                </a:cxn>
                <a:cxn ang="0">
                  <a:pos x="connsiteX1" y="connsiteY1"/>
                </a:cxn>
              </a:cxnLst>
              <a:rect l="l" t="t" r="r" b="b"/>
              <a:pathLst>
                <a:path w="447505" h="11074">
                  <a:moveTo>
                    <a:pt x="0" y="0"/>
                  </a:moveTo>
                  <a:lnTo>
                    <a:pt x="447506" y="0"/>
                  </a:lnTo>
                </a:path>
              </a:pathLst>
            </a:custGeom>
            <a:ln w="11067"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847" name="Freeform: Shape 1846">
              <a:extLst>
                <a:ext uri="{FF2B5EF4-FFF2-40B4-BE49-F238E27FC236}">
                  <a16:creationId xmlns="" xmlns:a16="http://schemas.microsoft.com/office/drawing/2014/main" id="{81B230FA-DDD7-466C-BD9B-CF8618D066AC}"/>
                </a:ext>
              </a:extLst>
            </p:cNvPr>
            <p:cNvSpPr/>
            <p:nvPr/>
          </p:nvSpPr>
          <p:spPr>
            <a:xfrm>
              <a:off x="3430808" y="5231183"/>
              <a:ext cx="47840" cy="55149"/>
            </a:xfrm>
            <a:custGeom>
              <a:avLst/>
              <a:gdLst>
                <a:gd name="connsiteX0" fmla="*/ 47840 w 47840"/>
                <a:gd name="connsiteY0" fmla="*/ 55149 h 55149"/>
                <a:gd name="connsiteX1" fmla="*/ 0 w 47840"/>
                <a:gd name="connsiteY1" fmla="*/ 27575 h 55149"/>
                <a:gd name="connsiteX2" fmla="*/ 47840 w 47840"/>
                <a:gd name="connsiteY2" fmla="*/ 0 h 55149"/>
                <a:gd name="connsiteX3" fmla="*/ 47840 w 47840"/>
                <a:gd name="connsiteY3" fmla="*/ 55149 h 55149"/>
              </a:gdLst>
              <a:ahLst/>
              <a:cxnLst>
                <a:cxn ang="0">
                  <a:pos x="connsiteX0" y="connsiteY0"/>
                </a:cxn>
                <a:cxn ang="0">
                  <a:pos x="connsiteX1" y="connsiteY1"/>
                </a:cxn>
                <a:cxn ang="0">
                  <a:pos x="connsiteX2" y="connsiteY2"/>
                </a:cxn>
                <a:cxn ang="0">
                  <a:pos x="connsiteX3" y="connsiteY3"/>
                </a:cxn>
              </a:cxnLst>
              <a:rect l="l" t="t" r="r" b="b"/>
              <a:pathLst>
                <a:path w="47840" h="55149">
                  <a:moveTo>
                    <a:pt x="47840" y="55149"/>
                  </a:moveTo>
                  <a:lnTo>
                    <a:pt x="0" y="27575"/>
                  </a:lnTo>
                  <a:lnTo>
                    <a:pt x="47840" y="0"/>
                  </a:lnTo>
                  <a:lnTo>
                    <a:pt x="47840" y="55149"/>
                  </a:lnTo>
                  <a:close/>
                </a:path>
              </a:pathLst>
            </a:custGeom>
            <a:solidFill>
              <a:srgbClr val="000000"/>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848" name="Freeform: Shape 1847">
              <a:extLst>
                <a:ext uri="{FF2B5EF4-FFF2-40B4-BE49-F238E27FC236}">
                  <a16:creationId xmlns="" xmlns:a16="http://schemas.microsoft.com/office/drawing/2014/main" id="{5529928B-33E1-40FB-B174-253A3721417B}"/>
                </a:ext>
              </a:extLst>
            </p:cNvPr>
            <p:cNvSpPr/>
            <p:nvPr/>
          </p:nvSpPr>
          <p:spPr>
            <a:xfrm>
              <a:off x="3508217" y="5032845"/>
              <a:ext cx="11074" cy="42856"/>
            </a:xfrm>
            <a:custGeom>
              <a:avLst/>
              <a:gdLst>
                <a:gd name="connsiteX0" fmla="*/ 0 w 11074"/>
                <a:gd name="connsiteY0" fmla="*/ 0 h 42856"/>
                <a:gd name="connsiteX1" fmla="*/ 0 w 11074"/>
                <a:gd name="connsiteY1" fmla="*/ 42857 h 42856"/>
              </a:gdLst>
              <a:ahLst/>
              <a:cxnLst>
                <a:cxn ang="0">
                  <a:pos x="connsiteX0" y="connsiteY0"/>
                </a:cxn>
                <a:cxn ang="0">
                  <a:pos x="connsiteX1" y="connsiteY1"/>
                </a:cxn>
              </a:cxnLst>
              <a:rect l="l" t="t" r="r" b="b"/>
              <a:pathLst>
                <a:path w="11074" h="42856">
                  <a:moveTo>
                    <a:pt x="0" y="0"/>
                  </a:moveTo>
                  <a:lnTo>
                    <a:pt x="0" y="42857"/>
                  </a:lnTo>
                </a:path>
              </a:pathLst>
            </a:custGeom>
            <a:ln w="11067" cap="flat">
              <a:solidFill>
                <a:srgbClr val="01010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849" name="TextBox 1848">
              <a:extLst>
                <a:ext uri="{FF2B5EF4-FFF2-40B4-BE49-F238E27FC236}">
                  <a16:creationId xmlns="" xmlns:a16="http://schemas.microsoft.com/office/drawing/2014/main" id="{F674ABF5-004C-4477-9F3B-7918603E3DE8}"/>
                </a:ext>
              </a:extLst>
            </p:cNvPr>
            <p:cNvSpPr txBox="1"/>
            <p:nvPr/>
          </p:nvSpPr>
          <p:spPr>
            <a:xfrm>
              <a:off x="3363621" y="5055453"/>
              <a:ext cx="328936"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0.1</a:t>
              </a:r>
            </a:p>
          </p:txBody>
        </p:sp>
        <p:sp>
          <p:nvSpPr>
            <p:cNvPr id="1850" name="Freeform: Shape 1849">
              <a:extLst>
                <a:ext uri="{FF2B5EF4-FFF2-40B4-BE49-F238E27FC236}">
                  <a16:creationId xmlns="" xmlns:a16="http://schemas.microsoft.com/office/drawing/2014/main" id="{464D86C5-7915-4D3C-94AF-AE5F6EFBC535}"/>
                </a:ext>
              </a:extLst>
            </p:cNvPr>
            <p:cNvSpPr/>
            <p:nvPr/>
          </p:nvSpPr>
          <p:spPr>
            <a:xfrm>
              <a:off x="3957162" y="5032845"/>
              <a:ext cx="11074" cy="42856"/>
            </a:xfrm>
            <a:custGeom>
              <a:avLst/>
              <a:gdLst>
                <a:gd name="connsiteX0" fmla="*/ 0 w 11074"/>
                <a:gd name="connsiteY0" fmla="*/ 0 h 42856"/>
                <a:gd name="connsiteX1" fmla="*/ 0 w 11074"/>
                <a:gd name="connsiteY1" fmla="*/ 42857 h 42856"/>
              </a:gdLst>
              <a:ahLst/>
              <a:cxnLst>
                <a:cxn ang="0">
                  <a:pos x="connsiteX0" y="connsiteY0"/>
                </a:cxn>
                <a:cxn ang="0">
                  <a:pos x="connsiteX1" y="connsiteY1"/>
                </a:cxn>
              </a:cxnLst>
              <a:rect l="l" t="t" r="r" b="b"/>
              <a:pathLst>
                <a:path w="11074" h="42856">
                  <a:moveTo>
                    <a:pt x="0" y="0"/>
                  </a:moveTo>
                  <a:lnTo>
                    <a:pt x="0" y="42857"/>
                  </a:lnTo>
                </a:path>
              </a:pathLst>
            </a:custGeom>
            <a:ln w="11067" cap="flat">
              <a:solidFill>
                <a:srgbClr val="01010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851" name="TextBox 1850">
              <a:extLst>
                <a:ext uri="{FF2B5EF4-FFF2-40B4-BE49-F238E27FC236}">
                  <a16:creationId xmlns="" xmlns:a16="http://schemas.microsoft.com/office/drawing/2014/main" id="{DF2F0F7E-E736-43AE-A072-834BB52DDBF3}"/>
                </a:ext>
              </a:extLst>
            </p:cNvPr>
            <p:cNvSpPr txBox="1"/>
            <p:nvPr/>
          </p:nvSpPr>
          <p:spPr>
            <a:xfrm>
              <a:off x="3844460" y="5055453"/>
              <a:ext cx="242374"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1</a:t>
              </a:r>
            </a:p>
          </p:txBody>
        </p:sp>
        <p:sp>
          <p:nvSpPr>
            <p:cNvPr id="1852" name="TextBox 1851">
              <a:extLst>
                <a:ext uri="{FF2B5EF4-FFF2-40B4-BE49-F238E27FC236}">
                  <a16:creationId xmlns="" xmlns:a16="http://schemas.microsoft.com/office/drawing/2014/main" id="{9CEE694F-13A6-40D3-9605-1B9BBDDFCBFA}"/>
                </a:ext>
              </a:extLst>
            </p:cNvPr>
            <p:cNvSpPr txBox="1"/>
            <p:nvPr/>
          </p:nvSpPr>
          <p:spPr>
            <a:xfrm>
              <a:off x="2804611" y="5262318"/>
              <a:ext cx="1151277"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Favouring niraparib</a:t>
              </a:r>
            </a:p>
          </p:txBody>
        </p:sp>
        <p:sp>
          <p:nvSpPr>
            <p:cNvPr id="1853" name="TextBox 1852">
              <a:extLst>
                <a:ext uri="{FF2B5EF4-FFF2-40B4-BE49-F238E27FC236}">
                  <a16:creationId xmlns="" xmlns:a16="http://schemas.microsoft.com/office/drawing/2014/main" id="{685B042F-88A9-4E0C-87F1-EDB3DD4D9DFF}"/>
                </a:ext>
              </a:extLst>
            </p:cNvPr>
            <p:cNvSpPr txBox="1"/>
            <p:nvPr/>
          </p:nvSpPr>
          <p:spPr>
            <a:xfrm>
              <a:off x="4044295" y="5262318"/>
              <a:ext cx="1058303"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Favouring </a:t>
              </a:r>
              <a:r>
                <a:rPr lang="en-GB" sz="800" b="1" dirty="0">
                  <a:solidFill>
                    <a:srgbClr val="000000"/>
                  </a:solidFill>
                  <a:latin typeface="Arial" panose="020B0604020202020204" pitchFamily="34" charset="0"/>
                  <a:cs typeface="Arial" panose="020B0604020202020204" pitchFamily="34" charset="0"/>
                  <a:sym typeface="HelveticaNeueLTStd-Cn"/>
                  <a:rtl val="0"/>
                </a:rPr>
                <a:t>c</a:t>
              </a:r>
              <a:r>
                <a:rPr kumimoji="0" lang="en-GB" sz="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ontrol</a:t>
              </a:r>
            </a:p>
          </p:txBody>
        </p:sp>
        <p:sp>
          <p:nvSpPr>
            <p:cNvPr id="1854" name="TextBox 1853">
              <a:extLst>
                <a:ext uri="{FF2B5EF4-FFF2-40B4-BE49-F238E27FC236}">
                  <a16:creationId xmlns="" xmlns:a16="http://schemas.microsoft.com/office/drawing/2014/main" id="{0511BD7D-3B40-4217-838F-35F266D4106B}"/>
                </a:ext>
              </a:extLst>
            </p:cNvPr>
            <p:cNvSpPr txBox="1"/>
            <p:nvPr/>
          </p:nvSpPr>
          <p:spPr>
            <a:xfrm>
              <a:off x="4336041" y="1556472"/>
              <a:ext cx="766557"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BdCn"/>
                  <a:rtl val="0"/>
                </a:rPr>
                <a:t>HR (95% CI)</a:t>
              </a:r>
            </a:p>
          </p:txBody>
        </p:sp>
        <p:sp>
          <p:nvSpPr>
            <p:cNvPr id="1855" name="TextBox 1854">
              <a:extLst>
                <a:ext uri="{FF2B5EF4-FFF2-40B4-BE49-F238E27FC236}">
                  <a16:creationId xmlns="" xmlns:a16="http://schemas.microsoft.com/office/drawing/2014/main" id="{662FEC8A-10C7-49B0-AA4E-C298598A04D0}"/>
                </a:ext>
              </a:extLst>
            </p:cNvPr>
            <p:cNvSpPr txBox="1"/>
            <p:nvPr/>
          </p:nvSpPr>
          <p:spPr>
            <a:xfrm>
              <a:off x="1893222" y="1738991"/>
              <a:ext cx="295787"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7"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All</a:t>
              </a:r>
            </a:p>
          </p:txBody>
        </p:sp>
        <p:sp>
          <p:nvSpPr>
            <p:cNvPr id="1856" name="TextBox 1855">
              <a:extLst>
                <a:ext uri="{FF2B5EF4-FFF2-40B4-BE49-F238E27FC236}">
                  <a16:creationId xmlns="" xmlns:a16="http://schemas.microsoft.com/office/drawing/2014/main" id="{E16282DA-28BD-4B32-9B31-BA7D0916E454}"/>
                </a:ext>
              </a:extLst>
            </p:cNvPr>
            <p:cNvSpPr txBox="1"/>
            <p:nvPr/>
          </p:nvSpPr>
          <p:spPr>
            <a:xfrm>
              <a:off x="1861547" y="1945124"/>
              <a:ext cx="356701"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7"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&lt;65</a:t>
              </a:r>
            </a:p>
          </p:txBody>
        </p:sp>
        <p:sp>
          <p:nvSpPr>
            <p:cNvPr id="1857" name="TextBox 1856">
              <a:extLst>
                <a:ext uri="{FF2B5EF4-FFF2-40B4-BE49-F238E27FC236}">
                  <a16:creationId xmlns="" xmlns:a16="http://schemas.microsoft.com/office/drawing/2014/main" id="{8965548D-9B08-4B51-A698-25553EA6EE33}"/>
                </a:ext>
              </a:extLst>
            </p:cNvPr>
            <p:cNvSpPr txBox="1"/>
            <p:nvPr/>
          </p:nvSpPr>
          <p:spPr>
            <a:xfrm>
              <a:off x="1791838" y="2151257"/>
              <a:ext cx="499881"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7"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≥65-74</a:t>
              </a:r>
            </a:p>
          </p:txBody>
        </p:sp>
        <p:sp>
          <p:nvSpPr>
            <p:cNvPr id="1858" name="TextBox 1857">
              <a:extLst>
                <a:ext uri="{FF2B5EF4-FFF2-40B4-BE49-F238E27FC236}">
                  <a16:creationId xmlns="" xmlns:a16="http://schemas.microsoft.com/office/drawing/2014/main" id="{EACA957A-89BF-46AC-B698-4235F95A4217}"/>
                </a:ext>
              </a:extLst>
            </p:cNvPr>
            <p:cNvSpPr txBox="1"/>
            <p:nvPr/>
          </p:nvSpPr>
          <p:spPr>
            <a:xfrm>
              <a:off x="1862153" y="2357390"/>
              <a:ext cx="353495"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7"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≥75</a:t>
              </a:r>
            </a:p>
          </p:txBody>
        </p:sp>
        <p:sp>
          <p:nvSpPr>
            <p:cNvPr id="1859" name="TextBox 1858">
              <a:extLst>
                <a:ext uri="{FF2B5EF4-FFF2-40B4-BE49-F238E27FC236}">
                  <a16:creationId xmlns="" xmlns:a16="http://schemas.microsoft.com/office/drawing/2014/main" id="{8ED726BF-E197-47AD-9E83-0DC5692EA303}"/>
                </a:ext>
              </a:extLst>
            </p:cNvPr>
            <p:cNvSpPr txBox="1"/>
            <p:nvPr/>
          </p:nvSpPr>
          <p:spPr>
            <a:xfrm>
              <a:off x="1822648" y="2563523"/>
              <a:ext cx="438262"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7"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Asian</a:t>
              </a:r>
            </a:p>
          </p:txBody>
        </p:sp>
        <p:sp>
          <p:nvSpPr>
            <p:cNvPr id="1860" name="TextBox 1859">
              <a:extLst>
                <a:ext uri="{FF2B5EF4-FFF2-40B4-BE49-F238E27FC236}">
                  <a16:creationId xmlns="" xmlns:a16="http://schemas.microsoft.com/office/drawing/2014/main" id="{26A90ACE-D416-4D31-AEBE-62869C92D0B1}"/>
                </a:ext>
              </a:extLst>
            </p:cNvPr>
            <p:cNvSpPr txBox="1"/>
            <p:nvPr/>
          </p:nvSpPr>
          <p:spPr>
            <a:xfrm>
              <a:off x="1822459" y="2769656"/>
              <a:ext cx="443070"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7"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White</a:t>
              </a:r>
            </a:p>
          </p:txBody>
        </p:sp>
        <p:sp>
          <p:nvSpPr>
            <p:cNvPr id="1861" name="TextBox 1860">
              <a:extLst>
                <a:ext uri="{FF2B5EF4-FFF2-40B4-BE49-F238E27FC236}">
                  <a16:creationId xmlns="" xmlns:a16="http://schemas.microsoft.com/office/drawing/2014/main" id="{8FCCA060-0478-46A3-8499-E0BE64812566}"/>
                </a:ext>
              </a:extLst>
            </p:cNvPr>
            <p:cNvSpPr txBox="1"/>
            <p:nvPr/>
          </p:nvSpPr>
          <p:spPr>
            <a:xfrm>
              <a:off x="1817112" y="2975789"/>
              <a:ext cx="438262"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7"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Other</a:t>
              </a:r>
            </a:p>
          </p:txBody>
        </p:sp>
        <p:sp>
          <p:nvSpPr>
            <p:cNvPr id="1862" name="TextBox 1861">
              <a:extLst>
                <a:ext uri="{FF2B5EF4-FFF2-40B4-BE49-F238E27FC236}">
                  <a16:creationId xmlns="" xmlns:a16="http://schemas.microsoft.com/office/drawing/2014/main" id="{2416F2DB-ED87-4DC4-9732-4801E44DCC11}"/>
                </a:ext>
              </a:extLst>
            </p:cNvPr>
            <p:cNvSpPr txBox="1"/>
            <p:nvPr/>
          </p:nvSpPr>
          <p:spPr>
            <a:xfrm>
              <a:off x="1917165" y="3181922"/>
              <a:ext cx="241477"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7"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0</a:t>
              </a:r>
            </a:p>
          </p:txBody>
        </p:sp>
        <p:sp>
          <p:nvSpPr>
            <p:cNvPr id="1863" name="TextBox 1862">
              <a:extLst>
                <a:ext uri="{FF2B5EF4-FFF2-40B4-BE49-F238E27FC236}">
                  <a16:creationId xmlns="" xmlns:a16="http://schemas.microsoft.com/office/drawing/2014/main" id="{493D6BB5-2F11-42C5-912A-82D50431943A}"/>
                </a:ext>
              </a:extLst>
            </p:cNvPr>
            <p:cNvSpPr txBox="1"/>
            <p:nvPr/>
          </p:nvSpPr>
          <p:spPr>
            <a:xfrm>
              <a:off x="1917165" y="3388055"/>
              <a:ext cx="241477"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7"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1</a:t>
              </a:r>
            </a:p>
          </p:txBody>
        </p:sp>
        <p:sp>
          <p:nvSpPr>
            <p:cNvPr id="1864" name="TextBox 1863">
              <a:extLst>
                <a:ext uri="{FF2B5EF4-FFF2-40B4-BE49-F238E27FC236}">
                  <a16:creationId xmlns="" xmlns:a16="http://schemas.microsoft.com/office/drawing/2014/main" id="{EEE23AFE-1A14-4F46-92A7-3BF230745760}"/>
                </a:ext>
              </a:extLst>
            </p:cNvPr>
            <p:cNvSpPr txBox="1"/>
            <p:nvPr/>
          </p:nvSpPr>
          <p:spPr>
            <a:xfrm>
              <a:off x="1917165" y="3594188"/>
              <a:ext cx="241477"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7"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0</a:t>
              </a:r>
            </a:p>
          </p:txBody>
        </p:sp>
        <p:sp>
          <p:nvSpPr>
            <p:cNvPr id="1865" name="TextBox 1864">
              <a:extLst>
                <a:ext uri="{FF2B5EF4-FFF2-40B4-BE49-F238E27FC236}">
                  <a16:creationId xmlns="" xmlns:a16="http://schemas.microsoft.com/office/drawing/2014/main" id="{0235A2F5-0BC7-4CE2-A1FC-40CB26AD08B4}"/>
                </a:ext>
              </a:extLst>
            </p:cNvPr>
            <p:cNvSpPr txBox="1"/>
            <p:nvPr/>
          </p:nvSpPr>
          <p:spPr>
            <a:xfrm>
              <a:off x="1823182" y="3800321"/>
              <a:ext cx="438967"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7"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1 to 3</a:t>
              </a:r>
            </a:p>
          </p:txBody>
        </p:sp>
        <p:sp>
          <p:nvSpPr>
            <p:cNvPr id="1866" name="TextBox 1865">
              <a:extLst>
                <a:ext uri="{FF2B5EF4-FFF2-40B4-BE49-F238E27FC236}">
                  <a16:creationId xmlns="" xmlns:a16="http://schemas.microsoft.com/office/drawing/2014/main" id="{8F65FE90-2FB9-4F61-A6AC-78F8B2340B6B}"/>
                </a:ext>
              </a:extLst>
            </p:cNvPr>
            <p:cNvSpPr txBox="1"/>
            <p:nvPr/>
          </p:nvSpPr>
          <p:spPr>
            <a:xfrm>
              <a:off x="1889065" y="4006454"/>
              <a:ext cx="299890"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7"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&gt;3</a:t>
              </a:r>
            </a:p>
          </p:txBody>
        </p:sp>
        <p:sp>
          <p:nvSpPr>
            <p:cNvPr id="1867" name="TextBox 1866">
              <a:extLst>
                <a:ext uri="{FF2B5EF4-FFF2-40B4-BE49-F238E27FC236}">
                  <a16:creationId xmlns="" xmlns:a16="http://schemas.microsoft.com/office/drawing/2014/main" id="{67B50739-CC7C-4E14-B2E5-191F6149849C}"/>
                </a:ext>
              </a:extLst>
            </p:cNvPr>
            <p:cNvSpPr txBox="1"/>
            <p:nvPr/>
          </p:nvSpPr>
          <p:spPr>
            <a:xfrm>
              <a:off x="1690947" y="4212587"/>
              <a:ext cx="706092"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7"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Asia Pacific</a:t>
              </a:r>
            </a:p>
          </p:txBody>
        </p:sp>
        <p:sp>
          <p:nvSpPr>
            <p:cNvPr id="1868" name="TextBox 1867">
              <a:extLst>
                <a:ext uri="{FF2B5EF4-FFF2-40B4-BE49-F238E27FC236}">
                  <a16:creationId xmlns="" xmlns:a16="http://schemas.microsoft.com/office/drawing/2014/main" id="{1368CEC3-FDD5-4FA7-BB23-E312F2550C8C}"/>
                </a:ext>
              </a:extLst>
            </p:cNvPr>
            <p:cNvSpPr txBox="1"/>
            <p:nvPr/>
          </p:nvSpPr>
          <p:spPr>
            <a:xfrm>
              <a:off x="1788527" y="4418720"/>
              <a:ext cx="512704"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7"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Europe</a:t>
              </a:r>
            </a:p>
          </p:txBody>
        </p:sp>
        <p:sp>
          <p:nvSpPr>
            <p:cNvPr id="1869" name="TextBox 1868">
              <a:extLst>
                <a:ext uri="{FF2B5EF4-FFF2-40B4-BE49-F238E27FC236}">
                  <a16:creationId xmlns="" xmlns:a16="http://schemas.microsoft.com/office/drawing/2014/main" id="{C287C36E-0C13-4591-AD8C-6CFAEBCB2791}"/>
                </a:ext>
              </a:extLst>
            </p:cNvPr>
            <p:cNvSpPr txBox="1"/>
            <p:nvPr/>
          </p:nvSpPr>
          <p:spPr>
            <a:xfrm>
              <a:off x="1298203" y="4625295"/>
              <a:ext cx="1322991"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7"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North and South America</a:t>
              </a:r>
            </a:p>
          </p:txBody>
        </p:sp>
        <p:sp>
          <p:nvSpPr>
            <p:cNvPr id="1886" name="TextBox 1885">
              <a:extLst>
                <a:ext uri="{FF2B5EF4-FFF2-40B4-BE49-F238E27FC236}">
                  <a16:creationId xmlns="" xmlns:a16="http://schemas.microsoft.com/office/drawing/2014/main" id="{B8A3B8A1-FAC5-40EC-BC46-1273A5D421FF}"/>
                </a:ext>
              </a:extLst>
            </p:cNvPr>
            <p:cNvSpPr txBox="1"/>
            <p:nvPr/>
          </p:nvSpPr>
          <p:spPr>
            <a:xfrm>
              <a:off x="353559" y="1738991"/>
              <a:ext cx="1707775"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7"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All </a:t>
              </a:r>
              <a:r>
                <a:rPr kumimoji="0" lang="en-US" sz="800" b="0" u="none" strike="noStrike" kern="1200" cap="none" spc="-7"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HRR</a:t>
              </a:r>
              <a:r>
                <a:rPr kumimoji="0" lang="en-US" sz="800" b="0" u="none" strike="noStrike" kern="1200" cap="none" spc="-7"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 </a:t>
              </a:r>
              <a:r>
                <a:rPr kumimoji="0" lang="en-US" sz="800" b="0" i="0" u="none" strike="noStrike" kern="1200" cap="none" spc="-7" normalizeH="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mutation-positive patients</a:t>
              </a:r>
            </a:p>
          </p:txBody>
        </p:sp>
        <p:sp>
          <p:nvSpPr>
            <p:cNvPr id="1887" name="TextBox 1886">
              <a:extLst>
                <a:ext uri="{FF2B5EF4-FFF2-40B4-BE49-F238E27FC236}">
                  <a16:creationId xmlns="" xmlns:a16="http://schemas.microsoft.com/office/drawing/2014/main" id="{06B6A2EF-E7D3-43E4-A526-F3BB63A4C556}"/>
                </a:ext>
              </a:extLst>
            </p:cNvPr>
            <p:cNvSpPr txBox="1"/>
            <p:nvPr/>
          </p:nvSpPr>
          <p:spPr>
            <a:xfrm>
              <a:off x="353559" y="1953752"/>
              <a:ext cx="654282"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7"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Age group</a:t>
              </a:r>
            </a:p>
          </p:txBody>
        </p:sp>
        <p:sp>
          <p:nvSpPr>
            <p:cNvPr id="1888" name="TextBox 1887">
              <a:extLst>
                <a:ext uri="{FF2B5EF4-FFF2-40B4-BE49-F238E27FC236}">
                  <a16:creationId xmlns="" xmlns:a16="http://schemas.microsoft.com/office/drawing/2014/main" id="{142EC220-1D6B-4946-A083-6509B34F93FC}"/>
                </a:ext>
              </a:extLst>
            </p:cNvPr>
            <p:cNvSpPr txBox="1"/>
            <p:nvPr/>
          </p:nvSpPr>
          <p:spPr>
            <a:xfrm>
              <a:off x="353559" y="2572151"/>
              <a:ext cx="709490"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7"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Race group</a:t>
              </a:r>
            </a:p>
          </p:txBody>
        </p:sp>
        <p:sp>
          <p:nvSpPr>
            <p:cNvPr id="1889" name="TextBox 1888">
              <a:extLst>
                <a:ext uri="{FF2B5EF4-FFF2-40B4-BE49-F238E27FC236}">
                  <a16:creationId xmlns="" xmlns:a16="http://schemas.microsoft.com/office/drawing/2014/main" id="{8D447D53-2CBC-4859-A3FA-0514D2700852}"/>
                </a:ext>
              </a:extLst>
            </p:cNvPr>
            <p:cNvSpPr txBox="1"/>
            <p:nvPr/>
          </p:nvSpPr>
          <p:spPr>
            <a:xfrm>
              <a:off x="353559" y="3190550"/>
              <a:ext cx="1525482" cy="3472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7"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Baseline ECOG performance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7"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status</a:t>
              </a:r>
            </a:p>
          </p:txBody>
        </p:sp>
        <p:sp>
          <p:nvSpPr>
            <p:cNvPr id="1890" name="TextBox 1889">
              <a:extLst>
                <a:ext uri="{FF2B5EF4-FFF2-40B4-BE49-F238E27FC236}">
                  <a16:creationId xmlns="" xmlns:a16="http://schemas.microsoft.com/office/drawing/2014/main" id="{93E50557-4CE0-4F93-BF2D-6E9EE7C09008}"/>
                </a:ext>
              </a:extLst>
            </p:cNvPr>
            <p:cNvSpPr txBox="1"/>
            <p:nvPr/>
          </p:nvSpPr>
          <p:spPr>
            <a:xfrm>
              <a:off x="353559" y="3602816"/>
              <a:ext cx="1334211"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7"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Baseline BPI-SF#3 Score</a:t>
              </a:r>
            </a:p>
          </p:txBody>
        </p:sp>
        <p:sp>
          <p:nvSpPr>
            <p:cNvPr id="1891" name="TextBox 1890">
              <a:extLst>
                <a:ext uri="{FF2B5EF4-FFF2-40B4-BE49-F238E27FC236}">
                  <a16:creationId xmlns="" xmlns:a16="http://schemas.microsoft.com/office/drawing/2014/main" id="{6E2508B6-9D49-4FC5-9A5D-660D5FFC66F4}"/>
                </a:ext>
              </a:extLst>
            </p:cNvPr>
            <p:cNvSpPr txBox="1"/>
            <p:nvPr/>
          </p:nvSpPr>
          <p:spPr>
            <a:xfrm>
              <a:off x="353559" y="4221215"/>
              <a:ext cx="506292"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7"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Region</a:t>
              </a:r>
            </a:p>
          </p:txBody>
        </p:sp>
        <p:sp>
          <p:nvSpPr>
            <p:cNvPr id="1900" name="TextBox 1899">
              <a:extLst>
                <a:ext uri="{FF2B5EF4-FFF2-40B4-BE49-F238E27FC236}">
                  <a16:creationId xmlns="" xmlns:a16="http://schemas.microsoft.com/office/drawing/2014/main" id="{550C420C-1D58-4C1C-956F-251362D14BB8}"/>
                </a:ext>
              </a:extLst>
            </p:cNvPr>
            <p:cNvSpPr txBox="1"/>
            <p:nvPr/>
          </p:nvSpPr>
          <p:spPr>
            <a:xfrm>
              <a:off x="2825417" y="1738991"/>
              <a:ext cx="386644"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13.7</a:t>
              </a:r>
            </a:p>
          </p:txBody>
        </p:sp>
        <p:sp>
          <p:nvSpPr>
            <p:cNvPr id="1901" name="TextBox 1900">
              <a:extLst>
                <a:ext uri="{FF2B5EF4-FFF2-40B4-BE49-F238E27FC236}">
                  <a16:creationId xmlns="" xmlns:a16="http://schemas.microsoft.com/office/drawing/2014/main" id="{BC86543C-F0DB-48B6-9A58-87108A07DAD5}"/>
                </a:ext>
              </a:extLst>
            </p:cNvPr>
            <p:cNvSpPr txBox="1"/>
            <p:nvPr/>
          </p:nvSpPr>
          <p:spPr>
            <a:xfrm>
              <a:off x="2825417" y="1945124"/>
              <a:ext cx="386644"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13.9</a:t>
              </a:r>
            </a:p>
          </p:txBody>
        </p:sp>
        <p:sp>
          <p:nvSpPr>
            <p:cNvPr id="1902" name="TextBox 1901">
              <a:extLst>
                <a:ext uri="{FF2B5EF4-FFF2-40B4-BE49-F238E27FC236}">
                  <a16:creationId xmlns="" xmlns:a16="http://schemas.microsoft.com/office/drawing/2014/main" id="{C7759E43-C076-4BB5-AA80-5DAD7CB46D22}"/>
                </a:ext>
              </a:extLst>
            </p:cNvPr>
            <p:cNvSpPr txBox="1"/>
            <p:nvPr/>
          </p:nvSpPr>
          <p:spPr>
            <a:xfrm>
              <a:off x="2825417" y="2151257"/>
              <a:ext cx="386644"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13.6</a:t>
              </a:r>
            </a:p>
          </p:txBody>
        </p:sp>
        <p:sp>
          <p:nvSpPr>
            <p:cNvPr id="1903" name="TextBox 1902">
              <a:extLst>
                <a:ext uri="{FF2B5EF4-FFF2-40B4-BE49-F238E27FC236}">
                  <a16:creationId xmlns="" xmlns:a16="http://schemas.microsoft.com/office/drawing/2014/main" id="{6C8B16F2-EC8B-44E0-BE80-70FA56593CF7}"/>
                </a:ext>
              </a:extLst>
            </p:cNvPr>
            <p:cNvSpPr txBox="1"/>
            <p:nvPr/>
          </p:nvSpPr>
          <p:spPr>
            <a:xfrm>
              <a:off x="2825417" y="2357390"/>
              <a:ext cx="386644"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10.9</a:t>
              </a:r>
            </a:p>
          </p:txBody>
        </p:sp>
        <p:sp>
          <p:nvSpPr>
            <p:cNvPr id="1904" name="TextBox 1903">
              <a:extLst>
                <a:ext uri="{FF2B5EF4-FFF2-40B4-BE49-F238E27FC236}">
                  <a16:creationId xmlns="" xmlns:a16="http://schemas.microsoft.com/office/drawing/2014/main" id="{FDE0C650-8E2E-4AA6-BA48-BB26E8FE49F4}"/>
                </a:ext>
              </a:extLst>
            </p:cNvPr>
            <p:cNvSpPr txBox="1"/>
            <p:nvPr/>
          </p:nvSpPr>
          <p:spPr>
            <a:xfrm>
              <a:off x="2825417" y="2563523"/>
              <a:ext cx="386644"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10.9</a:t>
              </a:r>
            </a:p>
          </p:txBody>
        </p:sp>
        <p:sp>
          <p:nvSpPr>
            <p:cNvPr id="1905" name="TextBox 1904">
              <a:extLst>
                <a:ext uri="{FF2B5EF4-FFF2-40B4-BE49-F238E27FC236}">
                  <a16:creationId xmlns="" xmlns:a16="http://schemas.microsoft.com/office/drawing/2014/main" id="{0BC8FBBE-71B7-4CB9-B07F-93D7E45C52EC}"/>
                </a:ext>
              </a:extLst>
            </p:cNvPr>
            <p:cNvSpPr txBox="1"/>
            <p:nvPr/>
          </p:nvSpPr>
          <p:spPr>
            <a:xfrm>
              <a:off x="2825417" y="2769656"/>
              <a:ext cx="386644"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13.8</a:t>
              </a:r>
            </a:p>
          </p:txBody>
        </p:sp>
        <p:sp>
          <p:nvSpPr>
            <p:cNvPr id="1906" name="TextBox 1905">
              <a:extLst>
                <a:ext uri="{FF2B5EF4-FFF2-40B4-BE49-F238E27FC236}">
                  <a16:creationId xmlns="" xmlns:a16="http://schemas.microsoft.com/office/drawing/2014/main" id="{87DBD45E-81EF-454D-9F73-570BD95C4162}"/>
                </a:ext>
              </a:extLst>
            </p:cNvPr>
            <p:cNvSpPr txBox="1"/>
            <p:nvPr/>
          </p:nvSpPr>
          <p:spPr>
            <a:xfrm>
              <a:off x="2853386" y="2975789"/>
              <a:ext cx="328936"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9.0</a:t>
              </a:r>
            </a:p>
          </p:txBody>
        </p:sp>
        <p:sp>
          <p:nvSpPr>
            <p:cNvPr id="1907" name="TextBox 1906">
              <a:extLst>
                <a:ext uri="{FF2B5EF4-FFF2-40B4-BE49-F238E27FC236}">
                  <a16:creationId xmlns="" xmlns:a16="http://schemas.microsoft.com/office/drawing/2014/main" id="{51846511-06AA-4E87-9A13-1E5261CAD6F7}"/>
                </a:ext>
              </a:extLst>
            </p:cNvPr>
            <p:cNvSpPr txBox="1"/>
            <p:nvPr/>
          </p:nvSpPr>
          <p:spPr>
            <a:xfrm>
              <a:off x="2825417" y="3181922"/>
              <a:ext cx="386644"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13.9</a:t>
              </a:r>
            </a:p>
          </p:txBody>
        </p:sp>
        <p:sp>
          <p:nvSpPr>
            <p:cNvPr id="1908" name="TextBox 1907">
              <a:extLst>
                <a:ext uri="{FF2B5EF4-FFF2-40B4-BE49-F238E27FC236}">
                  <a16:creationId xmlns="" xmlns:a16="http://schemas.microsoft.com/office/drawing/2014/main" id="{BB894746-8EF6-4048-8B2C-13A0587DF097}"/>
                </a:ext>
              </a:extLst>
            </p:cNvPr>
            <p:cNvSpPr txBox="1"/>
            <p:nvPr/>
          </p:nvSpPr>
          <p:spPr>
            <a:xfrm>
              <a:off x="2825417" y="3388055"/>
              <a:ext cx="386644"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10.5</a:t>
              </a:r>
            </a:p>
          </p:txBody>
        </p:sp>
        <p:sp>
          <p:nvSpPr>
            <p:cNvPr id="1909" name="TextBox 1908">
              <a:extLst>
                <a:ext uri="{FF2B5EF4-FFF2-40B4-BE49-F238E27FC236}">
                  <a16:creationId xmlns="" xmlns:a16="http://schemas.microsoft.com/office/drawing/2014/main" id="{FD82A19F-D5FB-45C1-8A59-A9D220AAAE90}"/>
                </a:ext>
              </a:extLst>
            </p:cNvPr>
            <p:cNvSpPr txBox="1"/>
            <p:nvPr/>
          </p:nvSpPr>
          <p:spPr>
            <a:xfrm>
              <a:off x="2825417" y="3594188"/>
              <a:ext cx="386644"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16.8</a:t>
              </a:r>
            </a:p>
          </p:txBody>
        </p:sp>
        <p:sp>
          <p:nvSpPr>
            <p:cNvPr id="1910" name="TextBox 1909">
              <a:extLst>
                <a:ext uri="{FF2B5EF4-FFF2-40B4-BE49-F238E27FC236}">
                  <a16:creationId xmlns="" xmlns:a16="http://schemas.microsoft.com/office/drawing/2014/main" id="{83724468-3F6C-4385-8C61-F813816D5907}"/>
                </a:ext>
              </a:extLst>
            </p:cNvPr>
            <p:cNvSpPr txBox="1"/>
            <p:nvPr/>
          </p:nvSpPr>
          <p:spPr>
            <a:xfrm>
              <a:off x="2825417" y="3800321"/>
              <a:ext cx="386644"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10.5</a:t>
              </a:r>
            </a:p>
          </p:txBody>
        </p:sp>
        <p:sp>
          <p:nvSpPr>
            <p:cNvPr id="1911" name="TextBox 1910">
              <a:extLst>
                <a:ext uri="{FF2B5EF4-FFF2-40B4-BE49-F238E27FC236}">
                  <a16:creationId xmlns="" xmlns:a16="http://schemas.microsoft.com/office/drawing/2014/main" id="{DEA10F9A-CB22-4298-BFC6-5DE231EF6507}"/>
                </a:ext>
              </a:extLst>
            </p:cNvPr>
            <p:cNvSpPr txBox="1"/>
            <p:nvPr/>
          </p:nvSpPr>
          <p:spPr>
            <a:xfrm>
              <a:off x="2825417" y="4006454"/>
              <a:ext cx="386644"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13.7</a:t>
              </a:r>
            </a:p>
          </p:txBody>
        </p:sp>
        <p:sp>
          <p:nvSpPr>
            <p:cNvPr id="1912" name="TextBox 1911">
              <a:extLst>
                <a:ext uri="{FF2B5EF4-FFF2-40B4-BE49-F238E27FC236}">
                  <a16:creationId xmlns="" xmlns:a16="http://schemas.microsoft.com/office/drawing/2014/main" id="{36700260-7015-4781-95E5-0A18D41A7012}"/>
                </a:ext>
              </a:extLst>
            </p:cNvPr>
            <p:cNvSpPr txBox="1"/>
            <p:nvPr/>
          </p:nvSpPr>
          <p:spPr>
            <a:xfrm>
              <a:off x="2825417" y="4212587"/>
              <a:ext cx="386644"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13.8</a:t>
              </a:r>
            </a:p>
          </p:txBody>
        </p:sp>
        <p:sp>
          <p:nvSpPr>
            <p:cNvPr id="1913" name="TextBox 1912">
              <a:extLst>
                <a:ext uri="{FF2B5EF4-FFF2-40B4-BE49-F238E27FC236}">
                  <a16:creationId xmlns="" xmlns:a16="http://schemas.microsoft.com/office/drawing/2014/main" id="{2B1B9579-716D-465B-8162-AA01719A705D}"/>
                </a:ext>
              </a:extLst>
            </p:cNvPr>
            <p:cNvSpPr txBox="1"/>
            <p:nvPr/>
          </p:nvSpPr>
          <p:spPr>
            <a:xfrm>
              <a:off x="2825417" y="4418720"/>
              <a:ext cx="386644"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13.7</a:t>
              </a:r>
            </a:p>
          </p:txBody>
        </p:sp>
        <p:sp>
          <p:nvSpPr>
            <p:cNvPr id="1914" name="TextBox 1913">
              <a:extLst>
                <a:ext uri="{FF2B5EF4-FFF2-40B4-BE49-F238E27FC236}">
                  <a16:creationId xmlns="" xmlns:a16="http://schemas.microsoft.com/office/drawing/2014/main" id="{D3F42DD7-27F1-4A29-9B6A-83443A1B4145}"/>
                </a:ext>
              </a:extLst>
            </p:cNvPr>
            <p:cNvSpPr txBox="1"/>
            <p:nvPr/>
          </p:nvSpPr>
          <p:spPr>
            <a:xfrm>
              <a:off x="2825417" y="4624857"/>
              <a:ext cx="386644"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16.4</a:t>
              </a:r>
            </a:p>
          </p:txBody>
        </p:sp>
        <p:sp>
          <p:nvSpPr>
            <p:cNvPr id="1931" name="TextBox 1930">
              <a:extLst>
                <a:ext uri="{FF2B5EF4-FFF2-40B4-BE49-F238E27FC236}">
                  <a16:creationId xmlns="" xmlns:a16="http://schemas.microsoft.com/office/drawing/2014/main" id="{FD058916-9E4E-470D-A649-074D85A6045A}"/>
                </a:ext>
              </a:extLst>
            </p:cNvPr>
            <p:cNvSpPr txBox="1"/>
            <p:nvPr/>
          </p:nvSpPr>
          <p:spPr>
            <a:xfrm>
              <a:off x="1775811" y="1556472"/>
              <a:ext cx="668773"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BdCn"/>
                  <a:rtl val="0"/>
                </a:rPr>
                <a:t>Subgroup</a:t>
              </a:r>
            </a:p>
          </p:txBody>
        </p:sp>
        <p:sp>
          <p:nvSpPr>
            <p:cNvPr id="1932" name="TextBox 1931">
              <a:extLst>
                <a:ext uri="{FF2B5EF4-FFF2-40B4-BE49-F238E27FC236}">
                  <a16:creationId xmlns="" xmlns:a16="http://schemas.microsoft.com/office/drawing/2014/main" id="{8B82C366-5726-4C43-94B3-8E675FCC717F}"/>
                </a:ext>
              </a:extLst>
            </p:cNvPr>
            <p:cNvSpPr txBox="1"/>
            <p:nvPr/>
          </p:nvSpPr>
          <p:spPr>
            <a:xfrm>
              <a:off x="353559" y="1556472"/>
              <a:ext cx="587020"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BdCn"/>
                  <a:rtl val="0"/>
                </a:rPr>
                <a:t>Variable</a:t>
              </a:r>
            </a:p>
          </p:txBody>
        </p:sp>
        <p:sp>
          <p:nvSpPr>
            <p:cNvPr id="1933" name="TextBox 1932">
              <a:extLst>
                <a:ext uri="{FF2B5EF4-FFF2-40B4-BE49-F238E27FC236}">
                  <a16:creationId xmlns="" xmlns:a16="http://schemas.microsoft.com/office/drawing/2014/main" id="{4071CBC1-6D76-42FD-8A02-B53097F44227}"/>
                </a:ext>
              </a:extLst>
            </p:cNvPr>
            <p:cNvSpPr txBox="1"/>
            <p:nvPr/>
          </p:nvSpPr>
          <p:spPr>
            <a:xfrm>
              <a:off x="2860290" y="1556472"/>
              <a:ext cx="618358" cy="2209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1" dirty="0">
                  <a:solidFill>
                    <a:srgbClr val="000000"/>
                  </a:solidFill>
                  <a:latin typeface="Arial" panose="020B0604020202020204" pitchFamily="34" charset="0"/>
                  <a:cs typeface="Arial" panose="020B0604020202020204" pitchFamily="34" charset="0"/>
                  <a:sym typeface="HelveticaNeueLTStd-BdCn"/>
                  <a:rtl val="0"/>
                </a:rPr>
                <a:t>C</a:t>
              </a: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BdCn"/>
                  <a:rtl val="0"/>
                </a:rPr>
                <a:t>ontrol</a:t>
              </a:r>
            </a:p>
          </p:txBody>
        </p:sp>
        <p:sp>
          <p:nvSpPr>
            <p:cNvPr id="1934" name="TextBox 1933">
              <a:extLst>
                <a:ext uri="{FF2B5EF4-FFF2-40B4-BE49-F238E27FC236}">
                  <a16:creationId xmlns="" xmlns:a16="http://schemas.microsoft.com/office/drawing/2014/main" id="{164282F0-70D2-4C1F-816E-F7B46DAF54B7}"/>
                </a:ext>
              </a:extLst>
            </p:cNvPr>
            <p:cNvSpPr txBox="1"/>
            <p:nvPr/>
          </p:nvSpPr>
          <p:spPr>
            <a:xfrm>
              <a:off x="2471709" y="1738991"/>
              <a:ext cx="386644"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16.5</a:t>
              </a:r>
            </a:p>
          </p:txBody>
        </p:sp>
        <p:sp>
          <p:nvSpPr>
            <p:cNvPr id="1935" name="TextBox 1934">
              <a:extLst>
                <a:ext uri="{FF2B5EF4-FFF2-40B4-BE49-F238E27FC236}">
                  <a16:creationId xmlns="" xmlns:a16="http://schemas.microsoft.com/office/drawing/2014/main" id="{2832CA93-95BA-43FE-B78F-61393453FEE7}"/>
                </a:ext>
              </a:extLst>
            </p:cNvPr>
            <p:cNvSpPr txBox="1"/>
            <p:nvPr/>
          </p:nvSpPr>
          <p:spPr>
            <a:xfrm>
              <a:off x="2471709" y="1945124"/>
              <a:ext cx="386644"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13.9</a:t>
              </a:r>
            </a:p>
          </p:txBody>
        </p:sp>
        <p:sp>
          <p:nvSpPr>
            <p:cNvPr id="1936" name="TextBox 1935">
              <a:extLst>
                <a:ext uri="{FF2B5EF4-FFF2-40B4-BE49-F238E27FC236}">
                  <a16:creationId xmlns="" xmlns:a16="http://schemas.microsoft.com/office/drawing/2014/main" id="{B547FDDC-897A-40C6-B55C-DEE1B50DBA45}"/>
                </a:ext>
              </a:extLst>
            </p:cNvPr>
            <p:cNvSpPr txBox="1"/>
            <p:nvPr/>
          </p:nvSpPr>
          <p:spPr>
            <a:xfrm>
              <a:off x="2471709" y="2151257"/>
              <a:ext cx="386644"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19.4</a:t>
              </a:r>
            </a:p>
          </p:txBody>
        </p:sp>
        <p:sp>
          <p:nvSpPr>
            <p:cNvPr id="1937" name="TextBox 1936">
              <a:extLst>
                <a:ext uri="{FF2B5EF4-FFF2-40B4-BE49-F238E27FC236}">
                  <a16:creationId xmlns="" xmlns:a16="http://schemas.microsoft.com/office/drawing/2014/main" id="{2752D177-E2E6-4124-8500-C50545086656}"/>
                </a:ext>
              </a:extLst>
            </p:cNvPr>
            <p:cNvSpPr txBox="1"/>
            <p:nvPr/>
          </p:nvSpPr>
          <p:spPr>
            <a:xfrm>
              <a:off x="2471709" y="2357390"/>
              <a:ext cx="386644"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16.4</a:t>
              </a:r>
            </a:p>
          </p:txBody>
        </p:sp>
        <p:sp>
          <p:nvSpPr>
            <p:cNvPr id="1938" name="TextBox 1937">
              <a:extLst>
                <a:ext uri="{FF2B5EF4-FFF2-40B4-BE49-F238E27FC236}">
                  <a16:creationId xmlns="" xmlns:a16="http://schemas.microsoft.com/office/drawing/2014/main" id="{CEE2134B-41C5-4D2B-89FE-21E4565D8E3B}"/>
                </a:ext>
              </a:extLst>
            </p:cNvPr>
            <p:cNvSpPr txBox="1"/>
            <p:nvPr/>
          </p:nvSpPr>
          <p:spPr>
            <a:xfrm>
              <a:off x="2471709" y="2563523"/>
              <a:ext cx="386644"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22.0</a:t>
              </a:r>
            </a:p>
          </p:txBody>
        </p:sp>
        <p:sp>
          <p:nvSpPr>
            <p:cNvPr id="1939" name="TextBox 1938">
              <a:extLst>
                <a:ext uri="{FF2B5EF4-FFF2-40B4-BE49-F238E27FC236}">
                  <a16:creationId xmlns="" xmlns:a16="http://schemas.microsoft.com/office/drawing/2014/main" id="{EF62FFBE-50A8-40DF-B03B-FB98DE48F7DE}"/>
                </a:ext>
              </a:extLst>
            </p:cNvPr>
            <p:cNvSpPr txBox="1"/>
            <p:nvPr/>
          </p:nvSpPr>
          <p:spPr>
            <a:xfrm>
              <a:off x="2471709" y="2769656"/>
              <a:ext cx="386644"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14.4</a:t>
              </a:r>
            </a:p>
          </p:txBody>
        </p:sp>
        <p:sp>
          <p:nvSpPr>
            <p:cNvPr id="1940" name="TextBox 1939">
              <a:extLst>
                <a:ext uri="{FF2B5EF4-FFF2-40B4-BE49-F238E27FC236}">
                  <a16:creationId xmlns="" xmlns:a16="http://schemas.microsoft.com/office/drawing/2014/main" id="{6B5F6063-CBA7-48E1-AE8F-09537758E29C}"/>
                </a:ext>
              </a:extLst>
            </p:cNvPr>
            <p:cNvSpPr txBox="1"/>
            <p:nvPr/>
          </p:nvSpPr>
          <p:spPr>
            <a:xfrm>
              <a:off x="2471709" y="2975789"/>
              <a:ext cx="386644"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18.4</a:t>
              </a:r>
            </a:p>
          </p:txBody>
        </p:sp>
        <p:sp>
          <p:nvSpPr>
            <p:cNvPr id="1941" name="TextBox 1940">
              <a:extLst>
                <a:ext uri="{FF2B5EF4-FFF2-40B4-BE49-F238E27FC236}">
                  <a16:creationId xmlns="" xmlns:a16="http://schemas.microsoft.com/office/drawing/2014/main" id="{0B5EC6D2-EAD8-4F35-8BE4-DD1C7D5FAAC9}"/>
                </a:ext>
              </a:extLst>
            </p:cNvPr>
            <p:cNvSpPr txBox="1"/>
            <p:nvPr/>
          </p:nvSpPr>
          <p:spPr>
            <a:xfrm>
              <a:off x="2471709" y="3181922"/>
              <a:ext cx="386644"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19.5</a:t>
              </a:r>
            </a:p>
          </p:txBody>
        </p:sp>
        <p:sp>
          <p:nvSpPr>
            <p:cNvPr id="1942" name="TextBox 1941">
              <a:extLst>
                <a:ext uri="{FF2B5EF4-FFF2-40B4-BE49-F238E27FC236}">
                  <a16:creationId xmlns="" xmlns:a16="http://schemas.microsoft.com/office/drawing/2014/main" id="{D5FFE143-C2EE-4CBB-A9DA-EC4CD799645C}"/>
                </a:ext>
              </a:extLst>
            </p:cNvPr>
            <p:cNvSpPr txBox="1"/>
            <p:nvPr/>
          </p:nvSpPr>
          <p:spPr>
            <a:xfrm>
              <a:off x="2471709" y="3388055"/>
              <a:ext cx="386644"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13.1</a:t>
              </a:r>
            </a:p>
          </p:txBody>
        </p:sp>
        <p:sp>
          <p:nvSpPr>
            <p:cNvPr id="1943" name="TextBox 1942">
              <a:extLst>
                <a:ext uri="{FF2B5EF4-FFF2-40B4-BE49-F238E27FC236}">
                  <a16:creationId xmlns="" xmlns:a16="http://schemas.microsoft.com/office/drawing/2014/main" id="{95BD602E-A54B-4853-817F-761726C3FCDA}"/>
                </a:ext>
              </a:extLst>
            </p:cNvPr>
            <p:cNvSpPr txBox="1"/>
            <p:nvPr/>
          </p:nvSpPr>
          <p:spPr>
            <a:xfrm>
              <a:off x="2471709" y="3594188"/>
              <a:ext cx="386644"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16.7</a:t>
              </a:r>
            </a:p>
          </p:txBody>
        </p:sp>
        <p:sp>
          <p:nvSpPr>
            <p:cNvPr id="1944" name="TextBox 1943">
              <a:extLst>
                <a:ext uri="{FF2B5EF4-FFF2-40B4-BE49-F238E27FC236}">
                  <a16:creationId xmlns="" xmlns:a16="http://schemas.microsoft.com/office/drawing/2014/main" id="{92EA9871-8AF3-40E9-BBA0-FF8BA73FAE9F}"/>
                </a:ext>
              </a:extLst>
            </p:cNvPr>
            <p:cNvSpPr txBox="1"/>
            <p:nvPr/>
          </p:nvSpPr>
          <p:spPr>
            <a:xfrm>
              <a:off x="2471709" y="3800321"/>
              <a:ext cx="386644"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13.9</a:t>
              </a:r>
            </a:p>
          </p:txBody>
        </p:sp>
        <p:sp>
          <p:nvSpPr>
            <p:cNvPr id="1945" name="TextBox 1944">
              <a:extLst>
                <a:ext uri="{FF2B5EF4-FFF2-40B4-BE49-F238E27FC236}">
                  <a16:creationId xmlns="" xmlns:a16="http://schemas.microsoft.com/office/drawing/2014/main" id="{5CDD124E-B897-4E3B-8B6F-078CD0F99D43}"/>
                </a:ext>
              </a:extLst>
            </p:cNvPr>
            <p:cNvSpPr txBox="1"/>
            <p:nvPr/>
          </p:nvSpPr>
          <p:spPr>
            <a:xfrm>
              <a:off x="2471709" y="4006454"/>
              <a:ext cx="386644"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13.7</a:t>
              </a:r>
            </a:p>
          </p:txBody>
        </p:sp>
        <p:sp>
          <p:nvSpPr>
            <p:cNvPr id="1946" name="TextBox 1945">
              <a:extLst>
                <a:ext uri="{FF2B5EF4-FFF2-40B4-BE49-F238E27FC236}">
                  <a16:creationId xmlns="" xmlns:a16="http://schemas.microsoft.com/office/drawing/2014/main" id="{D01B74AB-A315-41A2-BF55-3A3B58AB780B}"/>
                </a:ext>
              </a:extLst>
            </p:cNvPr>
            <p:cNvSpPr txBox="1"/>
            <p:nvPr/>
          </p:nvSpPr>
          <p:spPr>
            <a:xfrm>
              <a:off x="2471709" y="4212587"/>
              <a:ext cx="386644"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19.5</a:t>
              </a:r>
            </a:p>
          </p:txBody>
        </p:sp>
        <p:sp>
          <p:nvSpPr>
            <p:cNvPr id="1947" name="TextBox 1946">
              <a:extLst>
                <a:ext uri="{FF2B5EF4-FFF2-40B4-BE49-F238E27FC236}">
                  <a16:creationId xmlns="" xmlns:a16="http://schemas.microsoft.com/office/drawing/2014/main" id="{ACBAB702-EE36-4E29-8652-E992EBF0E168}"/>
                </a:ext>
              </a:extLst>
            </p:cNvPr>
            <p:cNvSpPr txBox="1"/>
            <p:nvPr/>
          </p:nvSpPr>
          <p:spPr>
            <a:xfrm>
              <a:off x="2471709" y="4418720"/>
              <a:ext cx="386644"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14.4</a:t>
              </a:r>
            </a:p>
          </p:txBody>
        </p:sp>
        <p:sp>
          <p:nvSpPr>
            <p:cNvPr id="1948" name="TextBox 1947">
              <a:extLst>
                <a:ext uri="{FF2B5EF4-FFF2-40B4-BE49-F238E27FC236}">
                  <a16:creationId xmlns="" xmlns:a16="http://schemas.microsoft.com/office/drawing/2014/main" id="{F9FE971E-159C-4822-88B0-370974C3EA6D}"/>
                </a:ext>
              </a:extLst>
            </p:cNvPr>
            <p:cNvSpPr txBox="1"/>
            <p:nvPr/>
          </p:nvSpPr>
          <p:spPr>
            <a:xfrm>
              <a:off x="2471709" y="4624857"/>
              <a:ext cx="386644"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16.6</a:t>
              </a:r>
            </a:p>
          </p:txBody>
        </p:sp>
        <p:sp>
          <p:nvSpPr>
            <p:cNvPr id="1965" name="TextBox 1964">
              <a:extLst>
                <a:ext uri="{FF2B5EF4-FFF2-40B4-BE49-F238E27FC236}">
                  <a16:creationId xmlns="" xmlns:a16="http://schemas.microsoft.com/office/drawing/2014/main" id="{369EB3AF-7AB1-42D1-A3ED-9D5B1D0854A7}"/>
                </a:ext>
              </a:extLst>
            </p:cNvPr>
            <p:cNvSpPr txBox="1"/>
            <p:nvPr/>
          </p:nvSpPr>
          <p:spPr>
            <a:xfrm>
              <a:off x="2380466" y="1556472"/>
              <a:ext cx="749107" cy="2209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BdCn"/>
                  <a:rtl val="0"/>
                </a:rPr>
                <a:t>Niraparib</a:t>
              </a:r>
            </a:p>
          </p:txBody>
        </p:sp>
        <p:sp>
          <p:nvSpPr>
            <p:cNvPr id="1966" name="TextBox 1965">
              <a:extLst>
                <a:ext uri="{FF2B5EF4-FFF2-40B4-BE49-F238E27FC236}">
                  <a16:creationId xmlns="" xmlns:a16="http://schemas.microsoft.com/office/drawing/2014/main" id="{CE40F1AD-FC16-4820-9845-937638370F29}"/>
                </a:ext>
              </a:extLst>
            </p:cNvPr>
            <p:cNvSpPr txBox="1"/>
            <p:nvPr/>
          </p:nvSpPr>
          <p:spPr>
            <a:xfrm>
              <a:off x="2382278" y="1403538"/>
              <a:ext cx="1005403"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BdCn"/>
                  <a:rtl val="0"/>
                </a:rPr>
                <a:t>Median (months)</a:t>
              </a:r>
            </a:p>
          </p:txBody>
        </p:sp>
        <p:sp>
          <p:nvSpPr>
            <p:cNvPr id="1967" name="Freeform: Shape 1966">
              <a:extLst>
                <a:ext uri="{FF2B5EF4-FFF2-40B4-BE49-F238E27FC236}">
                  <a16:creationId xmlns="" xmlns:a16="http://schemas.microsoft.com/office/drawing/2014/main" id="{F321EA30-6039-409D-9C2B-C42F6DBA2789}"/>
                </a:ext>
              </a:extLst>
            </p:cNvPr>
            <p:cNvSpPr/>
            <p:nvPr/>
          </p:nvSpPr>
          <p:spPr>
            <a:xfrm>
              <a:off x="2469130" y="1576278"/>
              <a:ext cx="701989" cy="11074"/>
            </a:xfrm>
            <a:custGeom>
              <a:avLst/>
              <a:gdLst>
                <a:gd name="connsiteX0" fmla="*/ 0 w 701989"/>
                <a:gd name="connsiteY0" fmla="*/ 0 h 11074"/>
                <a:gd name="connsiteX1" fmla="*/ 701990 w 701989"/>
                <a:gd name="connsiteY1" fmla="*/ 0 h 11074"/>
              </a:gdLst>
              <a:ahLst/>
              <a:cxnLst>
                <a:cxn ang="0">
                  <a:pos x="connsiteX0" y="connsiteY0"/>
                </a:cxn>
                <a:cxn ang="0">
                  <a:pos x="connsiteX1" y="connsiteY1"/>
                </a:cxn>
              </a:cxnLst>
              <a:rect l="l" t="t" r="r" b="b"/>
              <a:pathLst>
                <a:path w="701989" h="11074">
                  <a:moveTo>
                    <a:pt x="0" y="0"/>
                  </a:moveTo>
                  <a:lnTo>
                    <a:pt x="701990" y="0"/>
                  </a:lnTo>
                </a:path>
              </a:pathLst>
            </a:custGeom>
            <a:ln w="11067" cap="flat">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968" name="TextBox 1967">
              <a:extLst>
                <a:ext uri="{FF2B5EF4-FFF2-40B4-BE49-F238E27FC236}">
                  <a16:creationId xmlns="" xmlns:a16="http://schemas.microsoft.com/office/drawing/2014/main" id="{89AADB43-6A85-401E-9621-1322304908AB}"/>
                </a:ext>
              </a:extLst>
            </p:cNvPr>
            <p:cNvSpPr txBox="1"/>
            <p:nvPr/>
          </p:nvSpPr>
          <p:spPr>
            <a:xfrm>
              <a:off x="5537192" y="1556472"/>
              <a:ext cx="548548"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BdCn"/>
                  <a:rtl val="0"/>
                </a:rPr>
                <a:t>Control</a:t>
              </a:r>
            </a:p>
          </p:txBody>
        </p:sp>
        <p:sp>
          <p:nvSpPr>
            <p:cNvPr id="1969" name="TextBox 1968">
              <a:extLst>
                <a:ext uri="{FF2B5EF4-FFF2-40B4-BE49-F238E27FC236}">
                  <a16:creationId xmlns="" xmlns:a16="http://schemas.microsoft.com/office/drawing/2014/main" id="{5C897DE3-E187-462E-9BEF-452B71EB30BB}"/>
                </a:ext>
              </a:extLst>
            </p:cNvPr>
            <p:cNvSpPr txBox="1"/>
            <p:nvPr/>
          </p:nvSpPr>
          <p:spPr>
            <a:xfrm>
              <a:off x="5082106" y="1556472"/>
              <a:ext cx="636713"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BdCn"/>
                  <a:rtl val="0"/>
                </a:rPr>
                <a:t>Niraparib</a:t>
              </a:r>
            </a:p>
          </p:txBody>
        </p:sp>
        <p:sp>
          <p:nvSpPr>
            <p:cNvPr id="1970" name="TextBox 1969">
              <a:extLst>
                <a:ext uri="{FF2B5EF4-FFF2-40B4-BE49-F238E27FC236}">
                  <a16:creationId xmlns="" xmlns:a16="http://schemas.microsoft.com/office/drawing/2014/main" id="{ADCB40E7-3DBB-4A36-B17D-6927E2EF9609}"/>
                </a:ext>
              </a:extLst>
            </p:cNvPr>
            <p:cNvSpPr txBox="1"/>
            <p:nvPr/>
          </p:nvSpPr>
          <p:spPr>
            <a:xfrm>
              <a:off x="5253866" y="1403538"/>
              <a:ext cx="625492"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BdCn"/>
                  <a:rtl val="0"/>
                </a:rPr>
                <a:t>Events/N</a:t>
              </a:r>
            </a:p>
          </p:txBody>
        </p:sp>
        <p:sp>
          <p:nvSpPr>
            <p:cNvPr id="1971" name="Freeform: Shape 1970">
              <a:extLst>
                <a:ext uri="{FF2B5EF4-FFF2-40B4-BE49-F238E27FC236}">
                  <a16:creationId xmlns="" xmlns:a16="http://schemas.microsoft.com/office/drawing/2014/main" id="{820944F9-CD18-42F0-AB42-C6EE40C48612}"/>
                </a:ext>
              </a:extLst>
            </p:cNvPr>
            <p:cNvSpPr/>
            <p:nvPr/>
          </p:nvSpPr>
          <p:spPr>
            <a:xfrm>
              <a:off x="5150844" y="1576278"/>
              <a:ext cx="701989" cy="11074"/>
            </a:xfrm>
            <a:custGeom>
              <a:avLst/>
              <a:gdLst>
                <a:gd name="connsiteX0" fmla="*/ 0 w 701989"/>
                <a:gd name="connsiteY0" fmla="*/ 0 h 11074"/>
                <a:gd name="connsiteX1" fmla="*/ 701990 w 701989"/>
                <a:gd name="connsiteY1" fmla="*/ 0 h 11074"/>
              </a:gdLst>
              <a:ahLst/>
              <a:cxnLst>
                <a:cxn ang="0">
                  <a:pos x="connsiteX0" y="connsiteY0"/>
                </a:cxn>
                <a:cxn ang="0">
                  <a:pos x="connsiteX1" y="connsiteY1"/>
                </a:cxn>
              </a:cxnLst>
              <a:rect l="l" t="t" r="r" b="b"/>
              <a:pathLst>
                <a:path w="701989" h="11074">
                  <a:moveTo>
                    <a:pt x="0" y="0"/>
                  </a:moveTo>
                  <a:lnTo>
                    <a:pt x="701990" y="0"/>
                  </a:lnTo>
                </a:path>
              </a:pathLst>
            </a:custGeom>
            <a:ln w="11067" cap="flat">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973" name="TextBox 1972">
              <a:extLst>
                <a:ext uri="{FF2B5EF4-FFF2-40B4-BE49-F238E27FC236}">
                  <a16:creationId xmlns="" xmlns:a16="http://schemas.microsoft.com/office/drawing/2014/main" id="{BEE18E39-F5C0-4A6B-8AF1-5B77B9B1FAF3}"/>
                </a:ext>
              </a:extLst>
            </p:cNvPr>
            <p:cNvSpPr txBox="1"/>
            <p:nvPr/>
          </p:nvSpPr>
          <p:spPr>
            <a:xfrm>
              <a:off x="4284878" y="1738991"/>
              <a:ext cx="944489"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0.74 (0.57-0.97)</a:t>
              </a:r>
            </a:p>
          </p:txBody>
        </p:sp>
        <p:sp>
          <p:nvSpPr>
            <p:cNvPr id="1974" name="TextBox 1973">
              <a:extLst>
                <a:ext uri="{FF2B5EF4-FFF2-40B4-BE49-F238E27FC236}">
                  <a16:creationId xmlns="" xmlns:a16="http://schemas.microsoft.com/office/drawing/2014/main" id="{5A6EE30A-7219-4535-8A23-EFA71A85A053}"/>
                </a:ext>
              </a:extLst>
            </p:cNvPr>
            <p:cNvSpPr txBox="1"/>
            <p:nvPr/>
          </p:nvSpPr>
          <p:spPr>
            <a:xfrm>
              <a:off x="4284878" y="1945124"/>
              <a:ext cx="944489"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1.01 (0.61-1.66)</a:t>
              </a:r>
            </a:p>
          </p:txBody>
        </p:sp>
        <p:sp>
          <p:nvSpPr>
            <p:cNvPr id="1975" name="TextBox 1974">
              <a:extLst>
                <a:ext uri="{FF2B5EF4-FFF2-40B4-BE49-F238E27FC236}">
                  <a16:creationId xmlns="" xmlns:a16="http://schemas.microsoft.com/office/drawing/2014/main" id="{EBF1571B-FE15-4873-946A-9A20CEBFF58D}"/>
                </a:ext>
              </a:extLst>
            </p:cNvPr>
            <p:cNvSpPr txBox="1"/>
            <p:nvPr/>
          </p:nvSpPr>
          <p:spPr>
            <a:xfrm>
              <a:off x="4284878" y="2151257"/>
              <a:ext cx="944489"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0.58 (0.38-0.89)</a:t>
              </a:r>
            </a:p>
          </p:txBody>
        </p:sp>
        <p:sp>
          <p:nvSpPr>
            <p:cNvPr id="1976" name="TextBox 1975">
              <a:extLst>
                <a:ext uri="{FF2B5EF4-FFF2-40B4-BE49-F238E27FC236}">
                  <a16:creationId xmlns="" xmlns:a16="http://schemas.microsoft.com/office/drawing/2014/main" id="{6F999E62-90D1-46D2-A2CC-82458F27E382}"/>
                </a:ext>
              </a:extLst>
            </p:cNvPr>
            <p:cNvSpPr txBox="1"/>
            <p:nvPr/>
          </p:nvSpPr>
          <p:spPr>
            <a:xfrm>
              <a:off x="4284878" y="2357390"/>
              <a:ext cx="944489"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0.76 (0.46-1.24)</a:t>
              </a:r>
            </a:p>
          </p:txBody>
        </p:sp>
        <p:sp>
          <p:nvSpPr>
            <p:cNvPr id="1977" name="TextBox 1976">
              <a:extLst>
                <a:ext uri="{FF2B5EF4-FFF2-40B4-BE49-F238E27FC236}">
                  <a16:creationId xmlns="" xmlns:a16="http://schemas.microsoft.com/office/drawing/2014/main" id="{FDF2A929-B18E-415A-B304-07C13A31604E}"/>
                </a:ext>
              </a:extLst>
            </p:cNvPr>
            <p:cNvSpPr txBox="1"/>
            <p:nvPr/>
          </p:nvSpPr>
          <p:spPr>
            <a:xfrm>
              <a:off x="4284878" y="2563523"/>
              <a:ext cx="944489"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0.48 (0.22-1.05)</a:t>
              </a:r>
            </a:p>
          </p:txBody>
        </p:sp>
        <p:sp>
          <p:nvSpPr>
            <p:cNvPr id="1978" name="TextBox 1977">
              <a:extLst>
                <a:ext uri="{FF2B5EF4-FFF2-40B4-BE49-F238E27FC236}">
                  <a16:creationId xmlns="" xmlns:a16="http://schemas.microsoft.com/office/drawing/2014/main" id="{72998479-B104-402E-96F6-F1A31D3DF82E}"/>
                </a:ext>
              </a:extLst>
            </p:cNvPr>
            <p:cNvSpPr txBox="1"/>
            <p:nvPr/>
          </p:nvSpPr>
          <p:spPr>
            <a:xfrm>
              <a:off x="4284878" y="2769656"/>
              <a:ext cx="944489"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0.83 (0.61-1.13)</a:t>
              </a:r>
            </a:p>
          </p:txBody>
        </p:sp>
        <p:sp>
          <p:nvSpPr>
            <p:cNvPr id="1979" name="TextBox 1978">
              <a:extLst>
                <a:ext uri="{FF2B5EF4-FFF2-40B4-BE49-F238E27FC236}">
                  <a16:creationId xmlns="" xmlns:a16="http://schemas.microsoft.com/office/drawing/2014/main" id="{94737928-8B8E-40DF-BA9C-104D070D24D9}"/>
                </a:ext>
              </a:extLst>
            </p:cNvPr>
            <p:cNvSpPr txBox="1"/>
            <p:nvPr/>
          </p:nvSpPr>
          <p:spPr>
            <a:xfrm>
              <a:off x="4284878" y="2975789"/>
              <a:ext cx="944489"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0.47 (0.20-1.14)</a:t>
              </a:r>
            </a:p>
          </p:txBody>
        </p:sp>
        <p:sp>
          <p:nvSpPr>
            <p:cNvPr id="1980" name="TextBox 1979">
              <a:extLst>
                <a:ext uri="{FF2B5EF4-FFF2-40B4-BE49-F238E27FC236}">
                  <a16:creationId xmlns="" xmlns:a16="http://schemas.microsoft.com/office/drawing/2014/main" id="{CE34AB39-22F3-4E8B-BC71-C78FA1F562AE}"/>
                </a:ext>
              </a:extLst>
            </p:cNvPr>
            <p:cNvSpPr txBox="1"/>
            <p:nvPr/>
          </p:nvSpPr>
          <p:spPr>
            <a:xfrm>
              <a:off x="4284878" y="3181922"/>
              <a:ext cx="944489"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0.65 (0.46-0.92)</a:t>
              </a:r>
            </a:p>
          </p:txBody>
        </p:sp>
        <p:sp>
          <p:nvSpPr>
            <p:cNvPr id="1981" name="TextBox 1980">
              <a:extLst>
                <a:ext uri="{FF2B5EF4-FFF2-40B4-BE49-F238E27FC236}">
                  <a16:creationId xmlns="" xmlns:a16="http://schemas.microsoft.com/office/drawing/2014/main" id="{6C628EEC-4CD4-4164-A1BE-BA345C85326E}"/>
                </a:ext>
              </a:extLst>
            </p:cNvPr>
            <p:cNvSpPr txBox="1"/>
            <p:nvPr/>
          </p:nvSpPr>
          <p:spPr>
            <a:xfrm>
              <a:off x="4284878" y="3388055"/>
              <a:ext cx="944489"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0.84 (0.55-1.28)</a:t>
              </a:r>
            </a:p>
          </p:txBody>
        </p:sp>
        <p:sp>
          <p:nvSpPr>
            <p:cNvPr id="1982" name="TextBox 1981">
              <a:extLst>
                <a:ext uri="{FF2B5EF4-FFF2-40B4-BE49-F238E27FC236}">
                  <a16:creationId xmlns="" xmlns:a16="http://schemas.microsoft.com/office/drawing/2014/main" id="{58C8C885-B4DD-4724-BDB7-617AB00657F9}"/>
                </a:ext>
              </a:extLst>
            </p:cNvPr>
            <p:cNvSpPr txBox="1"/>
            <p:nvPr/>
          </p:nvSpPr>
          <p:spPr>
            <a:xfrm>
              <a:off x="4284878" y="3594188"/>
              <a:ext cx="944489"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0.75 (0.51-1.12)</a:t>
              </a:r>
            </a:p>
          </p:txBody>
        </p:sp>
        <p:sp>
          <p:nvSpPr>
            <p:cNvPr id="1983" name="TextBox 1982">
              <a:extLst>
                <a:ext uri="{FF2B5EF4-FFF2-40B4-BE49-F238E27FC236}">
                  <a16:creationId xmlns="" xmlns:a16="http://schemas.microsoft.com/office/drawing/2014/main" id="{72B9A3DB-C980-46B2-9928-757BC759B22A}"/>
                </a:ext>
              </a:extLst>
            </p:cNvPr>
            <p:cNvSpPr txBox="1"/>
            <p:nvPr/>
          </p:nvSpPr>
          <p:spPr>
            <a:xfrm>
              <a:off x="4284878" y="3800321"/>
              <a:ext cx="944489"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0.78 (0.52-1.17)</a:t>
              </a:r>
            </a:p>
          </p:txBody>
        </p:sp>
        <p:sp>
          <p:nvSpPr>
            <p:cNvPr id="1984" name="TextBox 1983">
              <a:extLst>
                <a:ext uri="{FF2B5EF4-FFF2-40B4-BE49-F238E27FC236}">
                  <a16:creationId xmlns="" xmlns:a16="http://schemas.microsoft.com/office/drawing/2014/main" id="{18E4A841-4B5F-44A5-871B-FC7624327FDB}"/>
                </a:ext>
              </a:extLst>
            </p:cNvPr>
            <p:cNvSpPr txBox="1"/>
            <p:nvPr/>
          </p:nvSpPr>
          <p:spPr>
            <a:xfrm>
              <a:off x="4284878" y="4006454"/>
              <a:ext cx="944489"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0.68 (0.26-1.79)</a:t>
              </a:r>
            </a:p>
          </p:txBody>
        </p:sp>
        <p:sp>
          <p:nvSpPr>
            <p:cNvPr id="1985" name="TextBox 1984">
              <a:extLst>
                <a:ext uri="{FF2B5EF4-FFF2-40B4-BE49-F238E27FC236}">
                  <a16:creationId xmlns="" xmlns:a16="http://schemas.microsoft.com/office/drawing/2014/main" id="{9F47FE71-C322-4ED1-8DAC-2CD84D046060}"/>
                </a:ext>
              </a:extLst>
            </p:cNvPr>
            <p:cNvSpPr txBox="1"/>
            <p:nvPr/>
          </p:nvSpPr>
          <p:spPr>
            <a:xfrm>
              <a:off x="4284878" y="4212587"/>
              <a:ext cx="944489"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0.64 (0.35-1.17)</a:t>
              </a:r>
            </a:p>
          </p:txBody>
        </p:sp>
        <p:sp>
          <p:nvSpPr>
            <p:cNvPr id="1986" name="TextBox 1985">
              <a:extLst>
                <a:ext uri="{FF2B5EF4-FFF2-40B4-BE49-F238E27FC236}">
                  <a16:creationId xmlns="" xmlns:a16="http://schemas.microsoft.com/office/drawing/2014/main" id="{2AF90739-407A-4AAB-98C2-6BC368D494F0}"/>
                </a:ext>
              </a:extLst>
            </p:cNvPr>
            <p:cNvSpPr txBox="1"/>
            <p:nvPr/>
          </p:nvSpPr>
          <p:spPr>
            <a:xfrm>
              <a:off x="4284878" y="4418720"/>
              <a:ext cx="944489"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0.82 (0.58-1.14)</a:t>
              </a:r>
            </a:p>
          </p:txBody>
        </p:sp>
        <p:sp>
          <p:nvSpPr>
            <p:cNvPr id="1987" name="TextBox 1986">
              <a:extLst>
                <a:ext uri="{FF2B5EF4-FFF2-40B4-BE49-F238E27FC236}">
                  <a16:creationId xmlns="" xmlns:a16="http://schemas.microsoft.com/office/drawing/2014/main" id="{FD98BBA6-7D13-4EC0-BACC-DD4BCDB64E3A}"/>
                </a:ext>
              </a:extLst>
            </p:cNvPr>
            <p:cNvSpPr txBox="1"/>
            <p:nvPr/>
          </p:nvSpPr>
          <p:spPr>
            <a:xfrm>
              <a:off x="4284878" y="4624857"/>
              <a:ext cx="944489"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0.60 (0.30-1.18)</a:t>
              </a:r>
            </a:p>
          </p:txBody>
        </p:sp>
        <p:sp>
          <p:nvSpPr>
            <p:cNvPr id="2004" name="TextBox 2003">
              <a:extLst>
                <a:ext uri="{FF2B5EF4-FFF2-40B4-BE49-F238E27FC236}">
                  <a16:creationId xmlns="" xmlns:a16="http://schemas.microsoft.com/office/drawing/2014/main" id="{24B349C5-6657-48A5-A065-EA618F5245B1}"/>
                </a:ext>
              </a:extLst>
            </p:cNvPr>
            <p:cNvSpPr txBox="1"/>
            <p:nvPr/>
          </p:nvSpPr>
          <p:spPr>
            <a:xfrm>
              <a:off x="5486396" y="1738991"/>
              <a:ext cx="559769"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117/211</a:t>
              </a:r>
            </a:p>
          </p:txBody>
        </p:sp>
        <p:sp>
          <p:nvSpPr>
            <p:cNvPr id="2005" name="TextBox 2004">
              <a:extLst>
                <a:ext uri="{FF2B5EF4-FFF2-40B4-BE49-F238E27FC236}">
                  <a16:creationId xmlns="" xmlns:a16="http://schemas.microsoft.com/office/drawing/2014/main" id="{3E652CB9-1E01-4E84-AE9E-EC98933471EA}"/>
                </a:ext>
              </a:extLst>
            </p:cNvPr>
            <p:cNvSpPr txBox="1"/>
            <p:nvPr/>
          </p:nvSpPr>
          <p:spPr>
            <a:xfrm>
              <a:off x="5498272" y="1945124"/>
              <a:ext cx="444352"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30/62</a:t>
              </a:r>
            </a:p>
          </p:txBody>
        </p:sp>
        <p:sp>
          <p:nvSpPr>
            <p:cNvPr id="2006" name="TextBox 2005">
              <a:extLst>
                <a:ext uri="{FF2B5EF4-FFF2-40B4-BE49-F238E27FC236}">
                  <a16:creationId xmlns="" xmlns:a16="http://schemas.microsoft.com/office/drawing/2014/main" id="{58D6D43C-88E9-42EC-965C-46227320BDF9}"/>
                </a:ext>
              </a:extLst>
            </p:cNvPr>
            <p:cNvSpPr txBox="1"/>
            <p:nvPr/>
          </p:nvSpPr>
          <p:spPr>
            <a:xfrm>
              <a:off x="5477010" y="2151257"/>
              <a:ext cx="502061"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57/100</a:t>
              </a:r>
            </a:p>
          </p:txBody>
        </p:sp>
        <p:sp>
          <p:nvSpPr>
            <p:cNvPr id="2007" name="TextBox 2006">
              <a:extLst>
                <a:ext uri="{FF2B5EF4-FFF2-40B4-BE49-F238E27FC236}">
                  <a16:creationId xmlns="" xmlns:a16="http://schemas.microsoft.com/office/drawing/2014/main" id="{8CAF0FA1-D37D-474F-AB22-081B639107A8}"/>
                </a:ext>
              </a:extLst>
            </p:cNvPr>
            <p:cNvSpPr txBox="1"/>
            <p:nvPr/>
          </p:nvSpPr>
          <p:spPr>
            <a:xfrm>
              <a:off x="5498272" y="2357390"/>
              <a:ext cx="444352"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30/49</a:t>
              </a:r>
            </a:p>
          </p:txBody>
        </p:sp>
        <p:sp>
          <p:nvSpPr>
            <p:cNvPr id="2008" name="TextBox 2007">
              <a:extLst>
                <a:ext uri="{FF2B5EF4-FFF2-40B4-BE49-F238E27FC236}">
                  <a16:creationId xmlns="" xmlns:a16="http://schemas.microsoft.com/office/drawing/2014/main" id="{E72569F8-FD45-43B1-B6F7-458E9EBFB491}"/>
                </a:ext>
              </a:extLst>
            </p:cNvPr>
            <p:cNvSpPr txBox="1"/>
            <p:nvPr/>
          </p:nvSpPr>
          <p:spPr>
            <a:xfrm>
              <a:off x="5498272" y="2563523"/>
              <a:ext cx="444352"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22/41</a:t>
              </a:r>
            </a:p>
          </p:txBody>
        </p:sp>
        <p:sp>
          <p:nvSpPr>
            <p:cNvPr id="2009" name="TextBox 2008">
              <a:extLst>
                <a:ext uri="{FF2B5EF4-FFF2-40B4-BE49-F238E27FC236}">
                  <a16:creationId xmlns="" xmlns:a16="http://schemas.microsoft.com/office/drawing/2014/main" id="{FBCE6BD1-7089-4920-89EB-2E76E8EB248B}"/>
                </a:ext>
              </a:extLst>
            </p:cNvPr>
            <p:cNvSpPr txBox="1"/>
            <p:nvPr/>
          </p:nvSpPr>
          <p:spPr>
            <a:xfrm>
              <a:off x="5477010" y="2769656"/>
              <a:ext cx="502061"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83/153</a:t>
              </a:r>
            </a:p>
          </p:txBody>
        </p:sp>
        <p:sp>
          <p:nvSpPr>
            <p:cNvPr id="2010" name="TextBox 2009">
              <a:extLst>
                <a:ext uri="{FF2B5EF4-FFF2-40B4-BE49-F238E27FC236}">
                  <a16:creationId xmlns="" xmlns:a16="http://schemas.microsoft.com/office/drawing/2014/main" id="{C3AF241E-196F-46AB-8B9F-8E7924307062}"/>
                </a:ext>
              </a:extLst>
            </p:cNvPr>
            <p:cNvSpPr txBox="1"/>
            <p:nvPr/>
          </p:nvSpPr>
          <p:spPr>
            <a:xfrm>
              <a:off x="5498272" y="2975789"/>
              <a:ext cx="444352"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12/17</a:t>
              </a:r>
            </a:p>
          </p:txBody>
        </p:sp>
        <p:sp>
          <p:nvSpPr>
            <p:cNvPr id="2011" name="TextBox 2010">
              <a:extLst>
                <a:ext uri="{FF2B5EF4-FFF2-40B4-BE49-F238E27FC236}">
                  <a16:creationId xmlns="" xmlns:a16="http://schemas.microsoft.com/office/drawing/2014/main" id="{C03830B4-30D7-42C5-9EB9-93E2C32B2074}"/>
                </a:ext>
              </a:extLst>
            </p:cNvPr>
            <p:cNvSpPr txBox="1"/>
            <p:nvPr/>
          </p:nvSpPr>
          <p:spPr>
            <a:xfrm>
              <a:off x="5477010" y="3181922"/>
              <a:ext cx="502061"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76/146</a:t>
              </a:r>
            </a:p>
          </p:txBody>
        </p:sp>
        <p:sp>
          <p:nvSpPr>
            <p:cNvPr id="2012" name="TextBox 2011">
              <a:extLst>
                <a:ext uri="{FF2B5EF4-FFF2-40B4-BE49-F238E27FC236}">
                  <a16:creationId xmlns="" xmlns:a16="http://schemas.microsoft.com/office/drawing/2014/main" id="{7130D0C7-65CA-4DF8-91DA-FD8E7113EAE7}"/>
                </a:ext>
              </a:extLst>
            </p:cNvPr>
            <p:cNvSpPr txBox="1"/>
            <p:nvPr/>
          </p:nvSpPr>
          <p:spPr>
            <a:xfrm>
              <a:off x="5498272" y="3388055"/>
              <a:ext cx="444352"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41/65</a:t>
              </a:r>
            </a:p>
          </p:txBody>
        </p:sp>
        <p:sp>
          <p:nvSpPr>
            <p:cNvPr id="2013" name="TextBox 2012">
              <a:extLst>
                <a:ext uri="{FF2B5EF4-FFF2-40B4-BE49-F238E27FC236}">
                  <a16:creationId xmlns="" xmlns:a16="http://schemas.microsoft.com/office/drawing/2014/main" id="{819C30C4-27C8-4B6E-9174-BA99B1780405}"/>
                </a:ext>
              </a:extLst>
            </p:cNvPr>
            <p:cNvSpPr txBox="1"/>
            <p:nvPr/>
          </p:nvSpPr>
          <p:spPr>
            <a:xfrm>
              <a:off x="5477010" y="3594188"/>
              <a:ext cx="502061"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53/103</a:t>
              </a:r>
            </a:p>
          </p:txBody>
        </p:sp>
        <p:sp>
          <p:nvSpPr>
            <p:cNvPr id="2014" name="TextBox 2013">
              <a:extLst>
                <a:ext uri="{FF2B5EF4-FFF2-40B4-BE49-F238E27FC236}">
                  <a16:creationId xmlns="" xmlns:a16="http://schemas.microsoft.com/office/drawing/2014/main" id="{EB03F854-EC00-411E-9D08-B9C6661B1BBC}"/>
                </a:ext>
              </a:extLst>
            </p:cNvPr>
            <p:cNvSpPr txBox="1"/>
            <p:nvPr/>
          </p:nvSpPr>
          <p:spPr>
            <a:xfrm>
              <a:off x="5498272" y="3800321"/>
              <a:ext cx="444352"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50/86</a:t>
              </a:r>
            </a:p>
          </p:txBody>
        </p:sp>
        <p:sp>
          <p:nvSpPr>
            <p:cNvPr id="2015" name="TextBox 2014">
              <a:extLst>
                <a:ext uri="{FF2B5EF4-FFF2-40B4-BE49-F238E27FC236}">
                  <a16:creationId xmlns="" xmlns:a16="http://schemas.microsoft.com/office/drawing/2014/main" id="{A998ED49-EFC9-4924-970C-14D92DD48E0B}"/>
                </a:ext>
              </a:extLst>
            </p:cNvPr>
            <p:cNvSpPr txBox="1"/>
            <p:nvPr/>
          </p:nvSpPr>
          <p:spPr>
            <a:xfrm>
              <a:off x="5498272" y="4006454"/>
              <a:ext cx="444352"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14/22</a:t>
              </a:r>
            </a:p>
          </p:txBody>
        </p:sp>
        <p:sp>
          <p:nvSpPr>
            <p:cNvPr id="2016" name="TextBox 2015">
              <a:extLst>
                <a:ext uri="{FF2B5EF4-FFF2-40B4-BE49-F238E27FC236}">
                  <a16:creationId xmlns="" xmlns:a16="http://schemas.microsoft.com/office/drawing/2014/main" id="{6810EA23-65ED-4676-823B-09CA78A89179}"/>
                </a:ext>
              </a:extLst>
            </p:cNvPr>
            <p:cNvSpPr txBox="1"/>
            <p:nvPr/>
          </p:nvSpPr>
          <p:spPr>
            <a:xfrm>
              <a:off x="5498272" y="4212587"/>
              <a:ext cx="444352"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27/52</a:t>
              </a:r>
            </a:p>
          </p:txBody>
        </p:sp>
        <p:sp>
          <p:nvSpPr>
            <p:cNvPr id="2017" name="TextBox 2016">
              <a:extLst>
                <a:ext uri="{FF2B5EF4-FFF2-40B4-BE49-F238E27FC236}">
                  <a16:creationId xmlns="" xmlns:a16="http://schemas.microsoft.com/office/drawing/2014/main" id="{1922013C-65F1-4ECC-BE20-6B50EE068831}"/>
                </a:ext>
              </a:extLst>
            </p:cNvPr>
            <p:cNvSpPr txBox="1"/>
            <p:nvPr/>
          </p:nvSpPr>
          <p:spPr>
            <a:xfrm>
              <a:off x="5477010" y="4418720"/>
              <a:ext cx="502061"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71/120</a:t>
              </a:r>
            </a:p>
          </p:txBody>
        </p:sp>
        <p:sp>
          <p:nvSpPr>
            <p:cNvPr id="2018" name="TextBox 2017">
              <a:extLst>
                <a:ext uri="{FF2B5EF4-FFF2-40B4-BE49-F238E27FC236}">
                  <a16:creationId xmlns="" xmlns:a16="http://schemas.microsoft.com/office/drawing/2014/main" id="{9BCF2F12-D2DF-46CB-A277-89C310D8C070}"/>
                </a:ext>
              </a:extLst>
            </p:cNvPr>
            <p:cNvSpPr txBox="1"/>
            <p:nvPr/>
          </p:nvSpPr>
          <p:spPr>
            <a:xfrm>
              <a:off x="5498272" y="4624857"/>
              <a:ext cx="444352"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19/39</a:t>
              </a:r>
            </a:p>
          </p:txBody>
        </p:sp>
        <p:sp>
          <p:nvSpPr>
            <p:cNvPr id="2035" name="TextBox 2034">
              <a:extLst>
                <a:ext uri="{FF2B5EF4-FFF2-40B4-BE49-F238E27FC236}">
                  <a16:creationId xmlns="" xmlns:a16="http://schemas.microsoft.com/office/drawing/2014/main" id="{861D6512-5903-4CB7-A348-D4AA8721E146}"/>
                </a:ext>
              </a:extLst>
            </p:cNvPr>
            <p:cNvSpPr txBox="1"/>
            <p:nvPr/>
          </p:nvSpPr>
          <p:spPr>
            <a:xfrm>
              <a:off x="5082445" y="1738991"/>
              <a:ext cx="559769"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100/212</a:t>
              </a:r>
            </a:p>
          </p:txBody>
        </p:sp>
        <p:sp>
          <p:nvSpPr>
            <p:cNvPr id="2036" name="TextBox 2035">
              <a:extLst>
                <a:ext uri="{FF2B5EF4-FFF2-40B4-BE49-F238E27FC236}">
                  <a16:creationId xmlns="" xmlns:a16="http://schemas.microsoft.com/office/drawing/2014/main" id="{DE1BB295-E539-437F-A035-1F23080D5779}"/>
                </a:ext>
              </a:extLst>
            </p:cNvPr>
            <p:cNvSpPr txBox="1"/>
            <p:nvPr/>
          </p:nvSpPr>
          <p:spPr>
            <a:xfrm>
              <a:off x="5144564" y="1945124"/>
              <a:ext cx="444352"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32/61</a:t>
              </a:r>
            </a:p>
          </p:txBody>
        </p:sp>
        <p:sp>
          <p:nvSpPr>
            <p:cNvPr id="2037" name="TextBox 2036">
              <a:extLst>
                <a:ext uri="{FF2B5EF4-FFF2-40B4-BE49-F238E27FC236}">
                  <a16:creationId xmlns="" xmlns:a16="http://schemas.microsoft.com/office/drawing/2014/main" id="{11D0C054-2A8A-4391-8F65-A40D86D525B8}"/>
                </a:ext>
              </a:extLst>
            </p:cNvPr>
            <p:cNvSpPr txBox="1"/>
            <p:nvPr/>
          </p:nvSpPr>
          <p:spPr>
            <a:xfrm>
              <a:off x="5144564" y="2151257"/>
              <a:ext cx="444352"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34/88</a:t>
              </a:r>
            </a:p>
          </p:txBody>
        </p:sp>
        <p:sp>
          <p:nvSpPr>
            <p:cNvPr id="2038" name="TextBox 2037">
              <a:extLst>
                <a:ext uri="{FF2B5EF4-FFF2-40B4-BE49-F238E27FC236}">
                  <a16:creationId xmlns="" xmlns:a16="http://schemas.microsoft.com/office/drawing/2014/main" id="{A50BA07A-BD9F-4C32-BB3F-718EB8E79813}"/>
                </a:ext>
              </a:extLst>
            </p:cNvPr>
            <p:cNvSpPr txBox="1"/>
            <p:nvPr/>
          </p:nvSpPr>
          <p:spPr>
            <a:xfrm>
              <a:off x="5144564" y="2357390"/>
              <a:ext cx="444352"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34/63</a:t>
              </a:r>
            </a:p>
          </p:txBody>
        </p:sp>
        <p:sp>
          <p:nvSpPr>
            <p:cNvPr id="2039" name="TextBox 2038">
              <a:extLst>
                <a:ext uri="{FF2B5EF4-FFF2-40B4-BE49-F238E27FC236}">
                  <a16:creationId xmlns="" xmlns:a16="http://schemas.microsoft.com/office/drawing/2014/main" id="{046BB0F5-6733-4FD2-907C-9571E6B9DEC2}"/>
                </a:ext>
              </a:extLst>
            </p:cNvPr>
            <p:cNvSpPr txBox="1"/>
            <p:nvPr/>
          </p:nvSpPr>
          <p:spPr>
            <a:xfrm>
              <a:off x="5165826" y="2563523"/>
              <a:ext cx="386644"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9/29</a:t>
              </a:r>
            </a:p>
          </p:txBody>
        </p:sp>
        <p:sp>
          <p:nvSpPr>
            <p:cNvPr id="2040" name="TextBox 2039">
              <a:extLst>
                <a:ext uri="{FF2B5EF4-FFF2-40B4-BE49-F238E27FC236}">
                  <a16:creationId xmlns="" xmlns:a16="http://schemas.microsoft.com/office/drawing/2014/main" id="{21C5B0B5-DD6A-4F8D-B54D-22C157B06B3D}"/>
                </a:ext>
              </a:extLst>
            </p:cNvPr>
            <p:cNvSpPr txBox="1"/>
            <p:nvPr/>
          </p:nvSpPr>
          <p:spPr>
            <a:xfrm>
              <a:off x="5123302" y="2769656"/>
              <a:ext cx="502061"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82/160</a:t>
              </a:r>
            </a:p>
          </p:txBody>
        </p:sp>
        <p:sp>
          <p:nvSpPr>
            <p:cNvPr id="2041" name="TextBox 2040">
              <a:extLst>
                <a:ext uri="{FF2B5EF4-FFF2-40B4-BE49-F238E27FC236}">
                  <a16:creationId xmlns="" xmlns:a16="http://schemas.microsoft.com/office/drawing/2014/main" id="{C2CDACC0-4B26-4F7F-8C00-AC7CAFAD8DB3}"/>
                </a:ext>
              </a:extLst>
            </p:cNvPr>
            <p:cNvSpPr txBox="1"/>
            <p:nvPr/>
          </p:nvSpPr>
          <p:spPr>
            <a:xfrm>
              <a:off x="5165826" y="2975789"/>
              <a:ext cx="386644"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9/23</a:t>
              </a:r>
            </a:p>
          </p:txBody>
        </p:sp>
        <p:sp>
          <p:nvSpPr>
            <p:cNvPr id="2042" name="TextBox 2041">
              <a:extLst>
                <a:ext uri="{FF2B5EF4-FFF2-40B4-BE49-F238E27FC236}">
                  <a16:creationId xmlns="" xmlns:a16="http://schemas.microsoft.com/office/drawing/2014/main" id="{FB7D8A1C-E135-458A-BDD9-49BC38C31320}"/>
                </a:ext>
              </a:extLst>
            </p:cNvPr>
            <p:cNvSpPr txBox="1"/>
            <p:nvPr/>
          </p:nvSpPr>
          <p:spPr>
            <a:xfrm>
              <a:off x="5123302" y="3181922"/>
              <a:ext cx="502061"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53/130</a:t>
              </a:r>
            </a:p>
          </p:txBody>
        </p:sp>
        <p:sp>
          <p:nvSpPr>
            <p:cNvPr id="2043" name="TextBox 2042">
              <a:extLst>
                <a:ext uri="{FF2B5EF4-FFF2-40B4-BE49-F238E27FC236}">
                  <a16:creationId xmlns="" xmlns:a16="http://schemas.microsoft.com/office/drawing/2014/main" id="{7410AC3F-EBC7-42EB-8FE5-BB9D2FF28412}"/>
                </a:ext>
              </a:extLst>
            </p:cNvPr>
            <p:cNvSpPr txBox="1"/>
            <p:nvPr/>
          </p:nvSpPr>
          <p:spPr>
            <a:xfrm>
              <a:off x="5144564" y="3388055"/>
              <a:ext cx="444352"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47/82</a:t>
              </a:r>
            </a:p>
          </p:txBody>
        </p:sp>
        <p:sp>
          <p:nvSpPr>
            <p:cNvPr id="2044" name="TextBox 2043">
              <a:extLst>
                <a:ext uri="{FF2B5EF4-FFF2-40B4-BE49-F238E27FC236}">
                  <a16:creationId xmlns="" xmlns:a16="http://schemas.microsoft.com/office/drawing/2014/main" id="{1928A88E-6DB2-42B6-A31B-EFFD7A352A6F}"/>
                </a:ext>
              </a:extLst>
            </p:cNvPr>
            <p:cNvSpPr txBox="1"/>
            <p:nvPr/>
          </p:nvSpPr>
          <p:spPr>
            <a:xfrm>
              <a:off x="5123302" y="3594188"/>
              <a:ext cx="502061"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47/108</a:t>
              </a:r>
            </a:p>
          </p:txBody>
        </p:sp>
        <p:sp>
          <p:nvSpPr>
            <p:cNvPr id="2045" name="TextBox 2044">
              <a:extLst>
                <a:ext uri="{FF2B5EF4-FFF2-40B4-BE49-F238E27FC236}">
                  <a16:creationId xmlns="" xmlns:a16="http://schemas.microsoft.com/office/drawing/2014/main" id="{7F19E1B8-257A-4D72-BB1D-D6E9DC2BDEEB}"/>
                </a:ext>
              </a:extLst>
            </p:cNvPr>
            <p:cNvSpPr txBox="1"/>
            <p:nvPr/>
          </p:nvSpPr>
          <p:spPr>
            <a:xfrm>
              <a:off x="5144564" y="3800321"/>
              <a:ext cx="444352"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46/88</a:t>
              </a:r>
            </a:p>
          </p:txBody>
        </p:sp>
        <p:sp>
          <p:nvSpPr>
            <p:cNvPr id="2046" name="TextBox 2045">
              <a:extLst>
                <a:ext uri="{FF2B5EF4-FFF2-40B4-BE49-F238E27FC236}">
                  <a16:creationId xmlns="" xmlns:a16="http://schemas.microsoft.com/office/drawing/2014/main" id="{99DC76D5-FBD1-432E-876F-DDB55743E73D}"/>
                </a:ext>
              </a:extLst>
            </p:cNvPr>
            <p:cNvSpPr txBox="1"/>
            <p:nvPr/>
          </p:nvSpPr>
          <p:spPr>
            <a:xfrm>
              <a:off x="5165826" y="4006454"/>
              <a:ext cx="386644"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6/14</a:t>
              </a:r>
            </a:p>
          </p:txBody>
        </p:sp>
        <p:sp>
          <p:nvSpPr>
            <p:cNvPr id="2047" name="TextBox 2046">
              <a:extLst>
                <a:ext uri="{FF2B5EF4-FFF2-40B4-BE49-F238E27FC236}">
                  <a16:creationId xmlns="" xmlns:a16="http://schemas.microsoft.com/office/drawing/2014/main" id="{DEE09F2E-2895-498D-BB62-59E2EA4F1485}"/>
                </a:ext>
              </a:extLst>
            </p:cNvPr>
            <p:cNvSpPr txBox="1"/>
            <p:nvPr/>
          </p:nvSpPr>
          <p:spPr>
            <a:xfrm>
              <a:off x="5144564" y="4212587"/>
              <a:ext cx="444352"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17/43</a:t>
              </a:r>
            </a:p>
          </p:txBody>
        </p:sp>
        <p:sp>
          <p:nvSpPr>
            <p:cNvPr id="2048" name="TextBox 2047">
              <a:extLst>
                <a:ext uri="{FF2B5EF4-FFF2-40B4-BE49-F238E27FC236}">
                  <a16:creationId xmlns="" xmlns:a16="http://schemas.microsoft.com/office/drawing/2014/main" id="{02000C45-1310-4822-A38D-1A11EBED23BC}"/>
                </a:ext>
              </a:extLst>
            </p:cNvPr>
            <p:cNvSpPr txBox="1"/>
            <p:nvPr/>
          </p:nvSpPr>
          <p:spPr>
            <a:xfrm>
              <a:off x="5123302" y="4418720"/>
              <a:ext cx="502061"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68/128</a:t>
              </a:r>
            </a:p>
          </p:txBody>
        </p:sp>
        <p:sp>
          <p:nvSpPr>
            <p:cNvPr id="2049" name="TextBox 2048">
              <a:extLst>
                <a:ext uri="{FF2B5EF4-FFF2-40B4-BE49-F238E27FC236}">
                  <a16:creationId xmlns="" xmlns:a16="http://schemas.microsoft.com/office/drawing/2014/main" id="{A629F7A3-CC6C-4CA7-907A-DBAF4E098577}"/>
                </a:ext>
              </a:extLst>
            </p:cNvPr>
            <p:cNvSpPr txBox="1"/>
            <p:nvPr/>
          </p:nvSpPr>
          <p:spPr>
            <a:xfrm>
              <a:off x="5144564" y="4624857"/>
              <a:ext cx="444352"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15/41</a:t>
              </a:r>
            </a:p>
          </p:txBody>
        </p:sp>
        <p:grpSp>
          <p:nvGrpSpPr>
            <p:cNvPr id="2213" name="Group 2212">
              <a:extLst>
                <a:ext uri="{FF2B5EF4-FFF2-40B4-BE49-F238E27FC236}">
                  <a16:creationId xmlns="" xmlns:a16="http://schemas.microsoft.com/office/drawing/2014/main" id="{E001C761-2148-4628-8415-D6977E61CE33}"/>
                </a:ext>
              </a:extLst>
            </p:cNvPr>
            <p:cNvGrpSpPr/>
            <p:nvPr/>
          </p:nvGrpSpPr>
          <p:grpSpPr>
            <a:xfrm>
              <a:off x="3843320" y="1805087"/>
              <a:ext cx="114949" cy="54041"/>
              <a:chOff x="3986195" y="1805087"/>
              <a:chExt cx="114949" cy="54041"/>
            </a:xfrm>
          </p:grpSpPr>
          <p:sp>
            <p:nvSpPr>
              <p:cNvPr id="2067" name="Freeform: Shape 2066">
                <a:extLst>
                  <a:ext uri="{FF2B5EF4-FFF2-40B4-BE49-F238E27FC236}">
                    <a16:creationId xmlns="" xmlns:a16="http://schemas.microsoft.com/office/drawing/2014/main" id="{C2D6AD7B-48DD-44DC-B4D8-BB81DD7588B5}"/>
                  </a:ext>
                </a:extLst>
              </p:cNvPr>
              <p:cNvSpPr/>
              <p:nvPr/>
            </p:nvSpPr>
            <p:spPr>
              <a:xfrm>
                <a:off x="3990293" y="1832108"/>
                <a:ext cx="106754" cy="11074"/>
              </a:xfrm>
              <a:custGeom>
                <a:avLst/>
                <a:gdLst>
                  <a:gd name="connsiteX0" fmla="*/ 106755 w 106754"/>
                  <a:gd name="connsiteY0" fmla="*/ 0 h 11074"/>
                  <a:gd name="connsiteX1" fmla="*/ 0 w 106754"/>
                  <a:gd name="connsiteY1" fmla="*/ 0 h 11074"/>
                </a:gdLst>
                <a:ahLst/>
                <a:cxnLst>
                  <a:cxn ang="0">
                    <a:pos x="connsiteX0" y="connsiteY0"/>
                  </a:cxn>
                  <a:cxn ang="0">
                    <a:pos x="connsiteX1" y="connsiteY1"/>
                  </a:cxn>
                </a:cxnLst>
                <a:rect l="l" t="t" r="r" b="b"/>
                <a:pathLst>
                  <a:path w="106754" h="11074">
                    <a:moveTo>
                      <a:pt x="106755" y="0"/>
                    </a:moveTo>
                    <a:lnTo>
                      <a:pt x="0" y="0"/>
                    </a:lnTo>
                  </a:path>
                </a:pathLst>
              </a:custGeom>
              <a:ln w="8300" cap="flat">
                <a:solidFill>
                  <a:srgbClr val="01010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068" name="Freeform: Shape 2067">
                <a:extLst>
                  <a:ext uri="{FF2B5EF4-FFF2-40B4-BE49-F238E27FC236}">
                    <a16:creationId xmlns="" xmlns:a16="http://schemas.microsoft.com/office/drawing/2014/main" id="{FFEEE8EB-224C-47C3-A81D-DADB5BFFB81B}"/>
                  </a:ext>
                </a:extLst>
              </p:cNvPr>
              <p:cNvSpPr/>
              <p:nvPr/>
            </p:nvSpPr>
            <p:spPr>
              <a:xfrm>
                <a:off x="4092839" y="1805087"/>
                <a:ext cx="8305" cy="54041"/>
              </a:xfrm>
              <a:custGeom>
                <a:avLst/>
                <a:gdLst>
                  <a:gd name="connsiteX0" fmla="*/ 0 w 8305"/>
                  <a:gd name="connsiteY0" fmla="*/ 0 h 54041"/>
                  <a:gd name="connsiteX1" fmla="*/ 8306 w 8305"/>
                  <a:gd name="connsiteY1" fmla="*/ 0 h 54041"/>
                  <a:gd name="connsiteX2" fmla="*/ 8306 w 8305"/>
                  <a:gd name="connsiteY2" fmla="*/ 54042 h 54041"/>
                  <a:gd name="connsiteX3" fmla="*/ 0 w 8305"/>
                  <a:gd name="connsiteY3" fmla="*/ 54042 h 54041"/>
                </a:gdLst>
                <a:ahLst/>
                <a:cxnLst>
                  <a:cxn ang="0">
                    <a:pos x="connsiteX0" y="connsiteY0"/>
                  </a:cxn>
                  <a:cxn ang="0">
                    <a:pos x="connsiteX1" y="connsiteY1"/>
                  </a:cxn>
                  <a:cxn ang="0">
                    <a:pos x="connsiteX2" y="connsiteY2"/>
                  </a:cxn>
                  <a:cxn ang="0">
                    <a:pos x="connsiteX3" y="connsiteY3"/>
                  </a:cxn>
                </a:cxnLst>
                <a:rect l="l" t="t" r="r" b="b"/>
                <a:pathLst>
                  <a:path w="8305" h="54041">
                    <a:moveTo>
                      <a:pt x="0" y="0"/>
                    </a:moveTo>
                    <a:lnTo>
                      <a:pt x="8306" y="0"/>
                    </a:lnTo>
                    <a:lnTo>
                      <a:pt x="8306" y="54042"/>
                    </a:lnTo>
                    <a:lnTo>
                      <a:pt x="0" y="54042"/>
                    </a:lnTo>
                    <a:close/>
                  </a:path>
                </a:pathLst>
              </a:custGeom>
              <a:solidFill>
                <a:srgbClr val="010101"/>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069" name="Freeform: Shape 2068">
                <a:extLst>
                  <a:ext uri="{FF2B5EF4-FFF2-40B4-BE49-F238E27FC236}">
                    <a16:creationId xmlns="" xmlns:a16="http://schemas.microsoft.com/office/drawing/2014/main" id="{5100ADA6-DFBE-45FB-B11E-3C837269A582}"/>
                  </a:ext>
                </a:extLst>
              </p:cNvPr>
              <p:cNvSpPr/>
              <p:nvPr/>
            </p:nvSpPr>
            <p:spPr>
              <a:xfrm>
                <a:off x="3986195" y="1805087"/>
                <a:ext cx="8305" cy="54041"/>
              </a:xfrm>
              <a:custGeom>
                <a:avLst/>
                <a:gdLst>
                  <a:gd name="connsiteX0" fmla="*/ 0 w 8305"/>
                  <a:gd name="connsiteY0" fmla="*/ 0 h 54041"/>
                  <a:gd name="connsiteX1" fmla="*/ 8306 w 8305"/>
                  <a:gd name="connsiteY1" fmla="*/ 0 h 54041"/>
                  <a:gd name="connsiteX2" fmla="*/ 8306 w 8305"/>
                  <a:gd name="connsiteY2" fmla="*/ 54042 h 54041"/>
                  <a:gd name="connsiteX3" fmla="*/ 0 w 8305"/>
                  <a:gd name="connsiteY3" fmla="*/ 54042 h 54041"/>
                </a:gdLst>
                <a:ahLst/>
                <a:cxnLst>
                  <a:cxn ang="0">
                    <a:pos x="connsiteX0" y="connsiteY0"/>
                  </a:cxn>
                  <a:cxn ang="0">
                    <a:pos x="connsiteX1" y="connsiteY1"/>
                  </a:cxn>
                  <a:cxn ang="0">
                    <a:pos x="connsiteX2" y="connsiteY2"/>
                  </a:cxn>
                  <a:cxn ang="0">
                    <a:pos x="connsiteX3" y="connsiteY3"/>
                  </a:cxn>
                </a:cxnLst>
                <a:rect l="l" t="t" r="r" b="b"/>
                <a:pathLst>
                  <a:path w="8305" h="54041">
                    <a:moveTo>
                      <a:pt x="0" y="0"/>
                    </a:moveTo>
                    <a:lnTo>
                      <a:pt x="8306" y="0"/>
                    </a:lnTo>
                    <a:lnTo>
                      <a:pt x="8306" y="54042"/>
                    </a:lnTo>
                    <a:lnTo>
                      <a:pt x="0" y="54042"/>
                    </a:lnTo>
                    <a:close/>
                  </a:path>
                </a:pathLst>
              </a:custGeom>
              <a:solidFill>
                <a:srgbClr val="010101"/>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161" name="Freeform: Shape 2160">
                <a:extLst>
                  <a:ext uri="{FF2B5EF4-FFF2-40B4-BE49-F238E27FC236}">
                    <a16:creationId xmlns="" xmlns:a16="http://schemas.microsoft.com/office/drawing/2014/main" id="{599D151F-BF3F-44E6-AF34-C71FB206E909}"/>
                  </a:ext>
                </a:extLst>
              </p:cNvPr>
              <p:cNvSpPr/>
              <p:nvPr/>
            </p:nvSpPr>
            <p:spPr>
              <a:xfrm>
                <a:off x="4023072" y="1813836"/>
                <a:ext cx="36544" cy="36544"/>
              </a:xfrm>
              <a:custGeom>
                <a:avLst/>
                <a:gdLst>
                  <a:gd name="connsiteX0" fmla="*/ 36545 w 36544"/>
                  <a:gd name="connsiteY0" fmla="*/ 18272 h 36544"/>
                  <a:gd name="connsiteX1" fmla="*/ 18272 w 36544"/>
                  <a:gd name="connsiteY1" fmla="*/ 36545 h 36544"/>
                  <a:gd name="connsiteX2" fmla="*/ 0 w 36544"/>
                  <a:gd name="connsiteY2" fmla="*/ 18272 h 36544"/>
                  <a:gd name="connsiteX3" fmla="*/ 18272 w 36544"/>
                  <a:gd name="connsiteY3" fmla="*/ 0 h 36544"/>
                  <a:gd name="connsiteX4" fmla="*/ 36545 w 36544"/>
                  <a:gd name="connsiteY4" fmla="*/ 18272 h 3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44" h="36544">
                    <a:moveTo>
                      <a:pt x="36545" y="18272"/>
                    </a:moveTo>
                    <a:cubicBezTo>
                      <a:pt x="36545" y="28364"/>
                      <a:pt x="28364" y="36545"/>
                      <a:pt x="18272" y="36545"/>
                    </a:cubicBezTo>
                    <a:cubicBezTo>
                      <a:pt x="8181" y="36545"/>
                      <a:pt x="0" y="28364"/>
                      <a:pt x="0" y="18272"/>
                    </a:cubicBezTo>
                    <a:cubicBezTo>
                      <a:pt x="0" y="8181"/>
                      <a:pt x="8181" y="0"/>
                      <a:pt x="18272" y="0"/>
                    </a:cubicBezTo>
                    <a:cubicBezTo>
                      <a:pt x="28364" y="0"/>
                      <a:pt x="36545" y="8181"/>
                      <a:pt x="36545" y="18272"/>
                    </a:cubicBezTo>
                    <a:close/>
                  </a:path>
                </a:pathLst>
              </a:custGeom>
              <a:solidFill>
                <a:srgbClr val="231F20"/>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grpSp>
          <p:nvGrpSpPr>
            <p:cNvPr id="2212" name="Group 2211">
              <a:extLst>
                <a:ext uri="{FF2B5EF4-FFF2-40B4-BE49-F238E27FC236}">
                  <a16:creationId xmlns="" xmlns:a16="http://schemas.microsoft.com/office/drawing/2014/main" id="{99D8A291-A986-4381-B882-E97E8BA05223}"/>
                </a:ext>
              </a:extLst>
            </p:cNvPr>
            <p:cNvGrpSpPr/>
            <p:nvPr/>
          </p:nvGrpSpPr>
          <p:grpSpPr>
            <a:xfrm>
              <a:off x="3857938" y="2010975"/>
              <a:ext cx="202102" cy="54041"/>
              <a:chOff x="4000813" y="1905751"/>
              <a:chExt cx="202102" cy="54041"/>
            </a:xfrm>
          </p:grpSpPr>
          <p:sp>
            <p:nvSpPr>
              <p:cNvPr id="2070" name="Freeform: Shape 2069">
                <a:extLst>
                  <a:ext uri="{FF2B5EF4-FFF2-40B4-BE49-F238E27FC236}">
                    <a16:creationId xmlns="" xmlns:a16="http://schemas.microsoft.com/office/drawing/2014/main" id="{623A3D65-04D8-4223-BD9D-905AD9534CCB}"/>
                  </a:ext>
                </a:extLst>
              </p:cNvPr>
              <p:cNvSpPr/>
              <p:nvPr/>
            </p:nvSpPr>
            <p:spPr>
              <a:xfrm>
                <a:off x="4005021" y="1932662"/>
                <a:ext cx="193797" cy="11074"/>
              </a:xfrm>
              <a:custGeom>
                <a:avLst/>
                <a:gdLst>
                  <a:gd name="connsiteX0" fmla="*/ 193798 w 193797"/>
                  <a:gd name="connsiteY0" fmla="*/ 0 h 11074"/>
                  <a:gd name="connsiteX1" fmla="*/ 0 w 193797"/>
                  <a:gd name="connsiteY1" fmla="*/ 0 h 11074"/>
                </a:gdLst>
                <a:ahLst/>
                <a:cxnLst>
                  <a:cxn ang="0">
                    <a:pos x="connsiteX0" y="connsiteY0"/>
                  </a:cxn>
                  <a:cxn ang="0">
                    <a:pos x="connsiteX1" y="connsiteY1"/>
                  </a:cxn>
                </a:cxnLst>
                <a:rect l="l" t="t" r="r" b="b"/>
                <a:pathLst>
                  <a:path w="193797" h="11074">
                    <a:moveTo>
                      <a:pt x="193798" y="0"/>
                    </a:moveTo>
                    <a:lnTo>
                      <a:pt x="0" y="0"/>
                    </a:lnTo>
                  </a:path>
                </a:pathLst>
              </a:custGeom>
              <a:ln w="8300" cap="flat">
                <a:solidFill>
                  <a:srgbClr val="01010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071" name="Freeform: Shape 2070">
                <a:extLst>
                  <a:ext uri="{FF2B5EF4-FFF2-40B4-BE49-F238E27FC236}">
                    <a16:creationId xmlns="" xmlns:a16="http://schemas.microsoft.com/office/drawing/2014/main" id="{CF156C7F-001B-49CA-8C2B-B1ACCC15F022}"/>
                  </a:ext>
                </a:extLst>
              </p:cNvPr>
              <p:cNvSpPr/>
              <p:nvPr/>
            </p:nvSpPr>
            <p:spPr>
              <a:xfrm>
                <a:off x="4194610" y="1905751"/>
                <a:ext cx="8305" cy="54041"/>
              </a:xfrm>
              <a:custGeom>
                <a:avLst/>
                <a:gdLst>
                  <a:gd name="connsiteX0" fmla="*/ 0 w 8305"/>
                  <a:gd name="connsiteY0" fmla="*/ 0 h 54041"/>
                  <a:gd name="connsiteX1" fmla="*/ 8306 w 8305"/>
                  <a:gd name="connsiteY1" fmla="*/ 0 h 54041"/>
                  <a:gd name="connsiteX2" fmla="*/ 8306 w 8305"/>
                  <a:gd name="connsiteY2" fmla="*/ 54042 h 54041"/>
                  <a:gd name="connsiteX3" fmla="*/ 0 w 8305"/>
                  <a:gd name="connsiteY3" fmla="*/ 54042 h 54041"/>
                </a:gdLst>
                <a:ahLst/>
                <a:cxnLst>
                  <a:cxn ang="0">
                    <a:pos x="connsiteX0" y="connsiteY0"/>
                  </a:cxn>
                  <a:cxn ang="0">
                    <a:pos x="connsiteX1" y="connsiteY1"/>
                  </a:cxn>
                  <a:cxn ang="0">
                    <a:pos x="connsiteX2" y="connsiteY2"/>
                  </a:cxn>
                  <a:cxn ang="0">
                    <a:pos x="connsiteX3" y="connsiteY3"/>
                  </a:cxn>
                </a:cxnLst>
                <a:rect l="l" t="t" r="r" b="b"/>
                <a:pathLst>
                  <a:path w="8305" h="54041">
                    <a:moveTo>
                      <a:pt x="0" y="0"/>
                    </a:moveTo>
                    <a:lnTo>
                      <a:pt x="8306" y="0"/>
                    </a:lnTo>
                    <a:lnTo>
                      <a:pt x="8306" y="54042"/>
                    </a:lnTo>
                    <a:lnTo>
                      <a:pt x="0" y="54042"/>
                    </a:lnTo>
                    <a:close/>
                  </a:path>
                </a:pathLst>
              </a:custGeom>
              <a:solidFill>
                <a:srgbClr val="010101"/>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072" name="Freeform: Shape 2071">
                <a:extLst>
                  <a:ext uri="{FF2B5EF4-FFF2-40B4-BE49-F238E27FC236}">
                    <a16:creationId xmlns="" xmlns:a16="http://schemas.microsoft.com/office/drawing/2014/main" id="{0E6705A4-DA6A-4838-BE59-1985839452E1}"/>
                  </a:ext>
                </a:extLst>
              </p:cNvPr>
              <p:cNvSpPr/>
              <p:nvPr/>
            </p:nvSpPr>
            <p:spPr>
              <a:xfrm>
                <a:off x="4000813" y="1905751"/>
                <a:ext cx="8305" cy="54041"/>
              </a:xfrm>
              <a:custGeom>
                <a:avLst/>
                <a:gdLst>
                  <a:gd name="connsiteX0" fmla="*/ 0 w 8305"/>
                  <a:gd name="connsiteY0" fmla="*/ 0 h 54041"/>
                  <a:gd name="connsiteX1" fmla="*/ 8306 w 8305"/>
                  <a:gd name="connsiteY1" fmla="*/ 0 h 54041"/>
                  <a:gd name="connsiteX2" fmla="*/ 8306 w 8305"/>
                  <a:gd name="connsiteY2" fmla="*/ 54042 h 54041"/>
                  <a:gd name="connsiteX3" fmla="*/ 0 w 8305"/>
                  <a:gd name="connsiteY3" fmla="*/ 54042 h 54041"/>
                </a:gdLst>
                <a:ahLst/>
                <a:cxnLst>
                  <a:cxn ang="0">
                    <a:pos x="connsiteX0" y="connsiteY0"/>
                  </a:cxn>
                  <a:cxn ang="0">
                    <a:pos x="connsiteX1" y="connsiteY1"/>
                  </a:cxn>
                  <a:cxn ang="0">
                    <a:pos x="connsiteX2" y="connsiteY2"/>
                  </a:cxn>
                  <a:cxn ang="0">
                    <a:pos x="connsiteX3" y="connsiteY3"/>
                  </a:cxn>
                </a:cxnLst>
                <a:rect l="l" t="t" r="r" b="b"/>
                <a:pathLst>
                  <a:path w="8305" h="54041">
                    <a:moveTo>
                      <a:pt x="0" y="0"/>
                    </a:moveTo>
                    <a:lnTo>
                      <a:pt x="8306" y="0"/>
                    </a:lnTo>
                    <a:lnTo>
                      <a:pt x="8306" y="54042"/>
                    </a:lnTo>
                    <a:lnTo>
                      <a:pt x="0" y="54042"/>
                    </a:lnTo>
                    <a:close/>
                  </a:path>
                </a:pathLst>
              </a:custGeom>
              <a:solidFill>
                <a:srgbClr val="010101"/>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162" name="Freeform: Shape 2161">
                <a:extLst>
                  <a:ext uri="{FF2B5EF4-FFF2-40B4-BE49-F238E27FC236}">
                    <a16:creationId xmlns="" xmlns:a16="http://schemas.microsoft.com/office/drawing/2014/main" id="{4228A91C-7BC4-4EB1-AEB7-792A9EAF97E6}"/>
                  </a:ext>
                </a:extLst>
              </p:cNvPr>
              <p:cNvSpPr/>
              <p:nvPr/>
            </p:nvSpPr>
            <p:spPr>
              <a:xfrm>
                <a:off x="4084644" y="1914389"/>
                <a:ext cx="36544" cy="36544"/>
              </a:xfrm>
              <a:custGeom>
                <a:avLst/>
                <a:gdLst>
                  <a:gd name="connsiteX0" fmla="*/ 36545 w 36544"/>
                  <a:gd name="connsiteY0" fmla="*/ 18272 h 36544"/>
                  <a:gd name="connsiteX1" fmla="*/ 18272 w 36544"/>
                  <a:gd name="connsiteY1" fmla="*/ 36545 h 36544"/>
                  <a:gd name="connsiteX2" fmla="*/ 0 w 36544"/>
                  <a:gd name="connsiteY2" fmla="*/ 18272 h 36544"/>
                  <a:gd name="connsiteX3" fmla="*/ 18272 w 36544"/>
                  <a:gd name="connsiteY3" fmla="*/ 0 h 36544"/>
                  <a:gd name="connsiteX4" fmla="*/ 36545 w 36544"/>
                  <a:gd name="connsiteY4" fmla="*/ 18272 h 3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44" h="36544">
                    <a:moveTo>
                      <a:pt x="36545" y="18272"/>
                    </a:moveTo>
                    <a:cubicBezTo>
                      <a:pt x="36545" y="28364"/>
                      <a:pt x="28364" y="36545"/>
                      <a:pt x="18272" y="36545"/>
                    </a:cubicBezTo>
                    <a:cubicBezTo>
                      <a:pt x="8181" y="36545"/>
                      <a:pt x="0" y="28364"/>
                      <a:pt x="0" y="18272"/>
                    </a:cubicBezTo>
                    <a:cubicBezTo>
                      <a:pt x="0" y="8181"/>
                      <a:pt x="8181" y="0"/>
                      <a:pt x="18272" y="0"/>
                    </a:cubicBezTo>
                    <a:cubicBezTo>
                      <a:pt x="28364" y="0"/>
                      <a:pt x="36545" y="8181"/>
                      <a:pt x="36545" y="18272"/>
                    </a:cubicBezTo>
                    <a:close/>
                  </a:path>
                </a:pathLst>
              </a:custGeom>
              <a:solidFill>
                <a:srgbClr val="231F20"/>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grpSp>
          <p:nvGrpSpPr>
            <p:cNvPr id="2211" name="Group 2210">
              <a:extLst>
                <a:ext uri="{FF2B5EF4-FFF2-40B4-BE49-F238E27FC236}">
                  <a16:creationId xmlns="" xmlns:a16="http://schemas.microsoft.com/office/drawing/2014/main" id="{96614D52-2C20-473D-B2C0-C75E26EEF9C0}"/>
                </a:ext>
              </a:extLst>
            </p:cNvPr>
            <p:cNvGrpSpPr/>
            <p:nvPr/>
          </p:nvGrpSpPr>
          <p:grpSpPr>
            <a:xfrm>
              <a:off x="3764029" y="2216863"/>
              <a:ext cx="175414" cy="54041"/>
              <a:chOff x="3906904" y="2009516"/>
              <a:chExt cx="175414" cy="54041"/>
            </a:xfrm>
          </p:grpSpPr>
          <p:sp>
            <p:nvSpPr>
              <p:cNvPr id="2073" name="Freeform: Shape 2072">
                <a:extLst>
                  <a:ext uri="{FF2B5EF4-FFF2-40B4-BE49-F238E27FC236}">
                    <a16:creationId xmlns="" xmlns:a16="http://schemas.microsoft.com/office/drawing/2014/main" id="{B6F8FEEC-9BAE-427A-86EC-1DC7592740A6}"/>
                  </a:ext>
                </a:extLst>
              </p:cNvPr>
              <p:cNvSpPr/>
              <p:nvPr/>
            </p:nvSpPr>
            <p:spPr>
              <a:xfrm>
                <a:off x="3911112" y="2036537"/>
                <a:ext cx="166998" cy="11074"/>
              </a:xfrm>
              <a:custGeom>
                <a:avLst/>
                <a:gdLst>
                  <a:gd name="connsiteX0" fmla="*/ 166998 w 166998"/>
                  <a:gd name="connsiteY0" fmla="*/ 0 h 11074"/>
                  <a:gd name="connsiteX1" fmla="*/ 0 w 166998"/>
                  <a:gd name="connsiteY1" fmla="*/ 0 h 11074"/>
                </a:gdLst>
                <a:ahLst/>
                <a:cxnLst>
                  <a:cxn ang="0">
                    <a:pos x="connsiteX0" y="connsiteY0"/>
                  </a:cxn>
                  <a:cxn ang="0">
                    <a:pos x="connsiteX1" y="connsiteY1"/>
                  </a:cxn>
                </a:cxnLst>
                <a:rect l="l" t="t" r="r" b="b"/>
                <a:pathLst>
                  <a:path w="166998" h="11074">
                    <a:moveTo>
                      <a:pt x="166998" y="0"/>
                    </a:moveTo>
                    <a:lnTo>
                      <a:pt x="0" y="0"/>
                    </a:lnTo>
                  </a:path>
                </a:pathLst>
              </a:custGeom>
              <a:ln w="8300" cap="flat">
                <a:solidFill>
                  <a:srgbClr val="01010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074" name="Freeform: Shape 2073">
                <a:extLst>
                  <a:ext uri="{FF2B5EF4-FFF2-40B4-BE49-F238E27FC236}">
                    <a16:creationId xmlns="" xmlns:a16="http://schemas.microsoft.com/office/drawing/2014/main" id="{0CB74AB4-583A-4F64-A133-C52872D466FD}"/>
                  </a:ext>
                </a:extLst>
              </p:cNvPr>
              <p:cNvSpPr/>
              <p:nvPr/>
            </p:nvSpPr>
            <p:spPr>
              <a:xfrm>
                <a:off x="4074013" y="2009516"/>
                <a:ext cx="8305" cy="54041"/>
              </a:xfrm>
              <a:custGeom>
                <a:avLst/>
                <a:gdLst>
                  <a:gd name="connsiteX0" fmla="*/ 0 w 8305"/>
                  <a:gd name="connsiteY0" fmla="*/ 0 h 54041"/>
                  <a:gd name="connsiteX1" fmla="*/ 8305 w 8305"/>
                  <a:gd name="connsiteY1" fmla="*/ 0 h 54041"/>
                  <a:gd name="connsiteX2" fmla="*/ 8305 w 8305"/>
                  <a:gd name="connsiteY2" fmla="*/ 54042 h 54041"/>
                  <a:gd name="connsiteX3" fmla="*/ 0 w 8305"/>
                  <a:gd name="connsiteY3" fmla="*/ 54042 h 54041"/>
                </a:gdLst>
                <a:ahLst/>
                <a:cxnLst>
                  <a:cxn ang="0">
                    <a:pos x="connsiteX0" y="connsiteY0"/>
                  </a:cxn>
                  <a:cxn ang="0">
                    <a:pos x="connsiteX1" y="connsiteY1"/>
                  </a:cxn>
                  <a:cxn ang="0">
                    <a:pos x="connsiteX2" y="connsiteY2"/>
                  </a:cxn>
                  <a:cxn ang="0">
                    <a:pos x="connsiteX3" y="connsiteY3"/>
                  </a:cxn>
                </a:cxnLst>
                <a:rect l="l" t="t" r="r" b="b"/>
                <a:pathLst>
                  <a:path w="8305" h="54041">
                    <a:moveTo>
                      <a:pt x="0" y="0"/>
                    </a:moveTo>
                    <a:lnTo>
                      <a:pt x="8305" y="0"/>
                    </a:lnTo>
                    <a:lnTo>
                      <a:pt x="8305" y="54042"/>
                    </a:lnTo>
                    <a:lnTo>
                      <a:pt x="0" y="54042"/>
                    </a:lnTo>
                    <a:close/>
                  </a:path>
                </a:pathLst>
              </a:custGeom>
              <a:solidFill>
                <a:srgbClr val="010101"/>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075" name="Freeform: Shape 2074">
                <a:extLst>
                  <a:ext uri="{FF2B5EF4-FFF2-40B4-BE49-F238E27FC236}">
                    <a16:creationId xmlns="" xmlns:a16="http://schemas.microsoft.com/office/drawing/2014/main" id="{F7DF0F50-7A3E-4819-9CEE-E54804ADAF18}"/>
                  </a:ext>
                </a:extLst>
              </p:cNvPr>
              <p:cNvSpPr/>
              <p:nvPr/>
            </p:nvSpPr>
            <p:spPr>
              <a:xfrm>
                <a:off x="3906904" y="2009516"/>
                <a:ext cx="8305" cy="54041"/>
              </a:xfrm>
              <a:custGeom>
                <a:avLst/>
                <a:gdLst>
                  <a:gd name="connsiteX0" fmla="*/ 0 w 8305"/>
                  <a:gd name="connsiteY0" fmla="*/ 0 h 54041"/>
                  <a:gd name="connsiteX1" fmla="*/ 8305 w 8305"/>
                  <a:gd name="connsiteY1" fmla="*/ 0 h 54041"/>
                  <a:gd name="connsiteX2" fmla="*/ 8305 w 8305"/>
                  <a:gd name="connsiteY2" fmla="*/ 54042 h 54041"/>
                  <a:gd name="connsiteX3" fmla="*/ 0 w 8305"/>
                  <a:gd name="connsiteY3" fmla="*/ 54042 h 54041"/>
                </a:gdLst>
                <a:ahLst/>
                <a:cxnLst>
                  <a:cxn ang="0">
                    <a:pos x="connsiteX0" y="connsiteY0"/>
                  </a:cxn>
                  <a:cxn ang="0">
                    <a:pos x="connsiteX1" y="connsiteY1"/>
                  </a:cxn>
                  <a:cxn ang="0">
                    <a:pos x="connsiteX2" y="connsiteY2"/>
                  </a:cxn>
                  <a:cxn ang="0">
                    <a:pos x="connsiteX3" y="connsiteY3"/>
                  </a:cxn>
                </a:cxnLst>
                <a:rect l="l" t="t" r="r" b="b"/>
                <a:pathLst>
                  <a:path w="8305" h="54041">
                    <a:moveTo>
                      <a:pt x="0" y="0"/>
                    </a:moveTo>
                    <a:lnTo>
                      <a:pt x="8305" y="0"/>
                    </a:lnTo>
                    <a:lnTo>
                      <a:pt x="8305" y="54042"/>
                    </a:lnTo>
                    <a:lnTo>
                      <a:pt x="0" y="54042"/>
                    </a:lnTo>
                    <a:close/>
                  </a:path>
                </a:pathLst>
              </a:custGeom>
              <a:solidFill>
                <a:srgbClr val="010101"/>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163" name="Freeform: Shape 2162">
                <a:extLst>
                  <a:ext uri="{FF2B5EF4-FFF2-40B4-BE49-F238E27FC236}">
                    <a16:creationId xmlns="" xmlns:a16="http://schemas.microsoft.com/office/drawing/2014/main" id="{C5401212-19B8-481C-8EA9-CBF95BEFFDBE}"/>
                  </a:ext>
                </a:extLst>
              </p:cNvPr>
              <p:cNvSpPr/>
              <p:nvPr/>
            </p:nvSpPr>
            <p:spPr>
              <a:xfrm>
                <a:off x="3975785" y="2018265"/>
                <a:ext cx="36544" cy="36544"/>
              </a:xfrm>
              <a:custGeom>
                <a:avLst/>
                <a:gdLst>
                  <a:gd name="connsiteX0" fmla="*/ 36545 w 36544"/>
                  <a:gd name="connsiteY0" fmla="*/ 18272 h 36544"/>
                  <a:gd name="connsiteX1" fmla="*/ 18272 w 36544"/>
                  <a:gd name="connsiteY1" fmla="*/ 36545 h 36544"/>
                  <a:gd name="connsiteX2" fmla="*/ 0 w 36544"/>
                  <a:gd name="connsiteY2" fmla="*/ 18272 h 36544"/>
                  <a:gd name="connsiteX3" fmla="*/ 18272 w 36544"/>
                  <a:gd name="connsiteY3" fmla="*/ 0 h 36544"/>
                  <a:gd name="connsiteX4" fmla="*/ 36545 w 36544"/>
                  <a:gd name="connsiteY4" fmla="*/ 18272 h 3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44" h="36544">
                    <a:moveTo>
                      <a:pt x="36545" y="18272"/>
                    </a:moveTo>
                    <a:cubicBezTo>
                      <a:pt x="36545" y="28364"/>
                      <a:pt x="28364" y="36545"/>
                      <a:pt x="18272" y="36545"/>
                    </a:cubicBezTo>
                    <a:cubicBezTo>
                      <a:pt x="8181" y="36545"/>
                      <a:pt x="0" y="28364"/>
                      <a:pt x="0" y="18272"/>
                    </a:cubicBezTo>
                    <a:cubicBezTo>
                      <a:pt x="0" y="8181"/>
                      <a:pt x="8181" y="0"/>
                      <a:pt x="18272" y="0"/>
                    </a:cubicBezTo>
                    <a:cubicBezTo>
                      <a:pt x="28364" y="0"/>
                      <a:pt x="36545" y="8181"/>
                      <a:pt x="36545" y="18272"/>
                    </a:cubicBezTo>
                    <a:close/>
                  </a:path>
                </a:pathLst>
              </a:custGeom>
              <a:solidFill>
                <a:srgbClr val="231F20"/>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grpSp>
          <p:nvGrpSpPr>
            <p:cNvPr id="2210" name="Group 2209">
              <a:extLst>
                <a:ext uri="{FF2B5EF4-FFF2-40B4-BE49-F238E27FC236}">
                  <a16:creationId xmlns="" xmlns:a16="http://schemas.microsoft.com/office/drawing/2014/main" id="{9FF4E339-57E1-4BC0-A416-C4D96250EEAA}"/>
                </a:ext>
              </a:extLst>
            </p:cNvPr>
            <p:cNvGrpSpPr/>
            <p:nvPr/>
          </p:nvGrpSpPr>
          <p:grpSpPr>
            <a:xfrm>
              <a:off x="3803121" y="2422751"/>
              <a:ext cx="200331" cy="54041"/>
              <a:chOff x="3945996" y="2113392"/>
              <a:chExt cx="200331" cy="54041"/>
            </a:xfrm>
          </p:grpSpPr>
          <p:sp>
            <p:nvSpPr>
              <p:cNvPr id="2076" name="Freeform: Shape 2075">
                <a:extLst>
                  <a:ext uri="{FF2B5EF4-FFF2-40B4-BE49-F238E27FC236}">
                    <a16:creationId xmlns="" xmlns:a16="http://schemas.microsoft.com/office/drawing/2014/main" id="{02BB1B00-3D1D-42EB-9CA5-A5C046F663C8}"/>
                  </a:ext>
                </a:extLst>
              </p:cNvPr>
              <p:cNvSpPr/>
              <p:nvPr/>
            </p:nvSpPr>
            <p:spPr>
              <a:xfrm>
                <a:off x="3950093" y="2140302"/>
                <a:ext cx="192025" cy="11074"/>
              </a:xfrm>
              <a:custGeom>
                <a:avLst/>
                <a:gdLst>
                  <a:gd name="connsiteX0" fmla="*/ 192026 w 192025"/>
                  <a:gd name="connsiteY0" fmla="*/ 0 h 11074"/>
                  <a:gd name="connsiteX1" fmla="*/ 0 w 192025"/>
                  <a:gd name="connsiteY1" fmla="*/ 0 h 11074"/>
                </a:gdLst>
                <a:ahLst/>
                <a:cxnLst>
                  <a:cxn ang="0">
                    <a:pos x="connsiteX0" y="connsiteY0"/>
                  </a:cxn>
                  <a:cxn ang="0">
                    <a:pos x="connsiteX1" y="connsiteY1"/>
                  </a:cxn>
                </a:cxnLst>
                <a:rect l="l" t="t" r="r" b="b"/>
                <a:pathLst>
                  <a:path w="192025" h="11074">
                    <a:moveTo>
                      <a:pt x="192026" y="0"/>
                    </a:moveTo>
                    <a:lnTo>
                      <a:pt x="0" y="0"/>
                    </a:lnTo>
                  </a:path>
                </a:pathLst>
              </a:custGeom>
              <a:ln w="8300" cap="flat">
                <a:solidFill>
                  <a:srgbClr val="01010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077" name="Freeform: Shape 2076">
                <a:extLst>
                  <a:ext uri="{FF2B5EF4-FFF2-40B4-BE49-F238E27FC236}">
                    <a16:creationId xmlns="" xmlns:a16="http://schemas.microsoft.com/office/drawing/2014/main" id="{803F59E2-C4E6-4107-8C6C-76C6242AD239}"/>
                  </a:ext>
                </a:extLst>
              </p:cNvPr>
              <p:cNvSpPr/>
              <p:nvPr/>
            </p:nvSpPr>
            <p:spPr>
              <a:xfrm>
                <a:off x="4138022" y="2113392"/>
                <a:ext cx="8305" cy="54041"/>
              </a:xfrm>
              <a:custGeom>
                <a:avLst/>
                <a:gdLst>
                  <a:gd name="connsiteX0" fmla="*/ 0 w 8305"/>
                  <a:gd name="connsiteY0" fmla="*/ 0 h 54041"/>
                  <a:gd name="connsiteX1" fmla="*/ 8306 w 8305"/>
                  <a:gd name="connsiteY1" fmla="*/ 0 h 54041"/>
                  <a:gd name="connsiteX2" fmla="*/ 8306 w 8305"/>
                  <a:gd name="connsiteY2" fmla="*/ 54042 h 54041"/>
                  <a:gd name="connsiteX3" fmla="*/ 0 w 8305"/>
                  <a:gd name="connsiteY3" fmla="*/ 54042 h 54041"/>
                </a:gdLst>
                <a:ahLst/>
                <a:cxnLst>
                  <a:cxn ang="0">
                    <a:pos x="connsiteX0" y="connsiteY0"/>
                  </a:cxn>
                  <a:cxn ang="0">
                    <a:pos x="connsiteX1" y="connsiteY1"/>
                  </a:cxn>
                  <a:cxn ang="0">
                    <a:pos x="connsiteX2" y="connsiteY2"/>
                  </a:cxn>
                  <a:cxn ang="0">
                    <a:pos x="connsiteX3" y="connsiteY3"/>
                  </a:cxn>
                </a:cxnLst>
                <a:rect l="l" t="t" r="r" b="b"/>
                <a:pathLst>
                  <a:path w="8305" h="54041">
                    <a:moveTo>
                      <a:pt x="0" y="0"/>
                    </a:moveTo>
                    <a:lnTo>
                      <a:pt x="8306" y="0"/>
                    </a:lnTo>
                    <a:lnTo>
                      <a:pt x="8306" y="54042"/>
                    </a:lnTo>
                    <a:lnTo>
                      <a:pt x="0" y="54042"/>
                    </a:lnTo>
                    <a:close/>
                  </a:path>
                </a:pathLst>
              </a:custGeom>
              <a:solidFill>
                <a:srgbClr val="010101"/>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078" name="Freeform: Shape 2077">
                <a:extLst>
                  <a:ext uri="{FF2B5EF4-FFF2-40B4-BE49-F238E27FC236}">
                    <a16:creationId xmlns="" xmlns:a16="http://schemas.microsoft.com/office/drawing/2014/main" id="{730E177B-18FE-4762-BD8D-ECE216DC28DB}"/>
                  </a:ext>
                </a:extLst>
              </p:cNvPr>
              <p:cNvSpPr/>
              <p:nvPr/>
            </p:nvSpPr>
            <p:spPr>
              <a:xfrm>
                <a:off x="3945996" y="2113392"/>
                <a:ext cx="8305" cy="54041"/>
              </a:xfrm>
              <a:custGeom>
                <a:avLst/>
                <a:gdLst>
                  <a:gd name="connsiteX0" fmla="*/ 0 w 8305"/>
                  <a:gd name="connsiteY0" fmla="*/ 0 h 54041"/>
                  <a:gd name="connsiteX1" fmla="*/ 8305 w 8305"/>
                  <a:gd name="connsiteY1" fmla="*/ 0 h 54041"/>
                  <a:gd name="connsiteX2" fmla="*/ 8305 w 8305"/>
                  <a:gd name="connsiteY2" fmla="*/ 54042 h 54041"/>
                  <a:gd name="connsiteX3" fmla="*/ 0 w 8305"/>
                  <a:gd name="connsiteY3" fmla="*/ 54042 h 54041"/>
                </a:gdLst>
                <a:ahLst/>
                <a:cxnLst>
                  <a:cxn ang="0">
                    <a:pos x="connsiteX0" y="connsiteY0"/>
                  </a:cxn>
                  <a:cxn ang="0">
                    <a:pos x="connsiteX1" y="connsiteY1"/>
                  </a:cxn>
                  <a:cxn ang="0">
                    <a:pos x="connsiteX2" y="connsiteY2"/>
                  </a:cxn>
                  <a:cxn ang="0">
                    <a:pos x="connsiteX3" y="connsiteY3"/>
                  </a:cxn>
                </a:cxnLst>
                <a:rect l="l" t="t" r="r" b="b"/>
                <a:pathLst>
                  <a:path w="8305" h="54041">
                    <a:moveTo>
                      <a:pt x="0" y="0"/>
                    </a:moveTo>
                    <a:lnTo>
                      <a:pt x="8305" y="0"/>
                    </a:lnTo>
                    <a:lnTo>
                      <a:pt x="8305" y="54042"/>
                    </a:lnTo>
                    <a:lnTo>
                      <a:pt x="0" y="54042"/>
                    </a:lnTo>
                    <a:close/>
                  </a:path>
                </a:pathLst>
              </a:custGeom>
              <a:solidFill>
                <a:srgbClr val="010101"/>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164" name="Freeform: Shape 2163">
                <a:extLst>
                  <a:ext uri="{FF2B5EF4-FFF2-40B4-BE49-F238E27FC236}">
                    <a16:creationId xmlns="" xmlns:a16="http://schemas.microsoft.com/office/drawing/2014/main" id="{1C1EBC61-E23D-4455-89BD-79AD943428A2}"/>
                  </a:ext>
                </a:extLst>
              </p:cNvPr>
              <p:cNvSpPr/>
              <p:nvPr/>
            </p:nvSpPr>
            <p:spPr>
              <a:xfrm>
                <a:off x="4027391" y="2122029"/>
                <a:ext cx="36544" cy="36544"/>
              </a:xfrm>
              <a:custGeom>
                <a:avLst/>
                <a:gdLst>
                  <a:gd name="connsiteX0" fmla="*/ 36545 w 36544"/>
                  <a:gd name="connsiteY0" fmla="*/ 18272 h 36544"/>
                  <a:gd name="connsiteX1" fmla="*/ 18273 w 36544"/>
                  <a:gd name="connsiteY1" fmla="*/ 36545 h 36544"/>
                  <a:gd name="connsiteX2" fmla="*/ 0 w 36544"/>
                  <a:gd name="connsiteY2" fmla="*/ 18272 h 36544"/>
                  <a:gd name="connsiteX3" fmla="*/ 18273 w 36544"/>
                  <a:gd name="connsiteY3" fmla="*/ 0 h 36544"/>
                  <a:gd name="connsiteX4" fmla="*/ 36545 w 36544"/>
                  <a:gd name="connsiteY4" fmla="*/ 18272 h 3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44" h="36544">
                    <a:moveTo>
                      <a:pt x="36545" y="18272"/>
                    </a:moveTo>
                    <a:cubicBezTo>
                      <a:pt x="36545" y="28364"/>
                      <a:pt x="28364" y="36545"/>
                      <a:pt x="18273" y="36545"/>
                    </a:cubicBezTo>
                    <a:cubicBezTo>
                      <a:pt x="8181" y="36545"/>
                      <a:pt x="0" y="28364"/>
                      <a:pt x="0" y="18272"/>
                    </a:cubicBezTo>
                    <a:cubicBezTo>
                      <a:pt x="0" y="8181"/>
                      <a:pt x="8181" y="0"/>
                      <a:pt x="18273" y="0"/>
                    </a:cubicBezTo>
                    <a:cubicBezTo>
                      <a:pt x="28364" y="0"/>
                      <a:pt x="36545" y="8181"/>
                      <a:pt x="36545" y="18272"/>
                    </a:cubicBezTo>
                    <a:close/>
                  </a:path>
                </a:pathLst>
              </a:custGeom>
              <a:solidFill>
                <a:srgbClr val="231F20"/>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grpSp>
          <p:nvGrpSpPr>
            <p:cNvPr id="2209" name="Group 2208">
              <a:extLst>
                <a:ext uri="{FF2B5EF4-FFF2-40B4-BE49-F238E27FC236}">
                  <a16:creationId xmlns="" xmlns:a16="http://schemas.microsoft.com/office/drawing/2014/main" id="{D725E40A-42F7-445F-B544-893FF5C78DB2}"/>
                </a:ext>
              </a:extLst>
            </p:cNvPr>
            <p:cNvGrpSpPr/>
            <p:nvPr/>
          </p:nvGrpSpPr>
          <p:grpSpPr>
            <a:xfrm>
              <a:off x="3660486" y="2628639"/>
              <a:ext cx="309965" cy="54041"/>
              <a:chOff x="3803361" y="2217156"/>
              <a:chExt cx="309965" cy="54041"/>
            </a:xfrm>
          </p:grpSpPr>
          <p:sp>
            <p:nvSpPr>
              <p:cNvPr id="2079" name="Freeform: Shape 2078">
                <a:extLst>
                  <a:ext uri="{FF2B5EF4-FFF2-40B4-BE49-F238E27FC236}">
                    <a16:creationId xmlns="" xmlns:a16="http://schemas.microsoft.com/office/drawing/2014/main" id="{49B0763E-7BF1-4F9B-ACC4-D9874868684C}"/>
                  </a:ext>
                </a:extLst>
              </p:cNvPr>
              <p:cNvSpPr/>
              <p:nvPr/>
            </p:nvSpPr>
            <p:spPr>
              <a:xfrm>
                <a:off x="3807458" y="2244177"/>
                <a:ext cx="301770" cy="11074"/>
              </a:xfrm>
              <a:custGeom>
                <a:avLst/>
                <a:gdLst>
                  <a:gd name="connsiteX0" fmla="*/ 301770 w 301770"/>
                  <a:gd name="connsiteY0" fmla="*/ 0 h 11074"/>
                  <a:gd name="connsiteX1" fmla="*/ 0 w 301770"/>
                  <a:gd name="connsiteY1" fmla="*/ 0 h 11074"/>
                </a:gdLst>
                <a:ahLst/>
                <a:cxnLst>
                  <a:cxn ang="0">
                    <a:pos x="connsiteX0" y="connsiteY0"/>
                  </a:cxn>
                  <a:cxn ang="0">
                    <a:pos x="connsiteX1" y="connsiteY1"/>
                  </a:cxn>
                </a:cxnLst>
                <a:rect l="l" t="t" r="r" b="b"/>
                <a:pathLst>
                  <a:path w="301770" h="11074">
                    <a:moveTo>
                      <a:pt x="301770" y="0"/>
                    </a:moveTo>
                    <a:lnTo>
                      <a:pt x="0" y="0"/>
                    </a:lnTo>
                  </a:path>
                </a:pathLst>
              </a:custGeom>
              <a:ln w="8300" cap="flat">
                <a:solidFill>
                  <a:srgbClr val="01010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080" name="Freeform: Shape 2079">
                <a:extLst>
                  <a:ext uri="{FF2B5EF4-FFF2-40B4-BE49-F238E27FC236}">
                    <a16:creationId xmlns="" xmlns:a16="http://schemas.microsoft.com/office/drawing/2014/main" id="{3611C136-DF95-4363-AC46-9C2EC121CCF9}"/>
                  </a:ext>
                </a:extLst>
              </p:cNvPr>
              <p:cNvSpPr/>
              <p:nvPr/>
            </p:nvSpPr>
            <p:spPr>
              <a:xfrm>
                <a:off x="4105021" y="2217156"/>
                <a:ext cx="8305" cy="54041"/>
              </a:xfrm>
              <a:custGeom>
                <a:avLst/>
                <a:gdLst>
                  <a:gd name="connsiteX0" fmla="*/ 0 w 8305"/>
                  <a:gd name="connsiteY0" fmla="*/ 0 h 54041"/>
                  <a:gd name="connsiteX1" fmla="*/ 8306 w 8305"/>
                  <a:gd name="connsiteY1" fmla="*/ 0 h 54041"/>
                  <a:gd name="connsiteX2" fmla="*/ 8306 w 8305"/>
                  <a:gd name="connsiteY2" fmla="*/ 54042 h 54041"/>
                  <a:gd name="connsiteX3" fmla="*/ 0 w 8305"/>
                  <a:gd name="connsiteY3" fmla="*/ 54042 h 54041"/>
                </a:gdLst>
                <a:ahLst/>
                <a:cxnLst>
                  <a:cxn ang="0">
                    <a:pos x="connsiteX0" y="connsiteY0"/>
                  </a:cxn>
                  <a:cxn ang="0">
                    <a:pos x="connsiteX1" y="connsiteY1"/>
                  </a:cxn>
                  <a:cxn ang="0">
                    <a:pos x="connsiteX2" y="connsiteY2"/>
                  </a:cxn>
                  <a:cxn ang="0">
                    <a:pos x="connsiteX3" y="connsiteY3"/>
                  </a:cxn>
                </a:cxnLst>
                <a:rect l="l" t="t" r="r" b="b"/>
                <a:pathLst>
                  <a:path w="8305" h="54041">
                    <a:moveTo>
                      <a:pt x="0" y="0"/>
                    </a:moveTo>
                    <a:lnTo>
                      <a:pt x="8306" y="0"/>
                    </a:lnTo>
                    <a:lnTo>
                      <a:pt x="8306" y="54042"/>
                    </a:lnTo>
                    <a:lnTo>
                      <a:pt x="0" y="54042"/>
                    </a:lnTo>
                    <a:close/>
                  </a:path>
                </a:pathLst>
              </a:custGeom>
              <a:solidFill>
                <a:srgbClr val="010101"/>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081" name="Freeform: Shape 2080">
                <a:extLst>
                  <a:ext uri="{FF2B5EF4-FFF2-40B4-BE49-F238E27FC236}">
                    <a16:creationId xmlns="" xmlns:a16="http://schemas.microsoft.com/office/drawing/2014/main" id="{F7EF38BB-26DA-4595-9C7B-BCC5D138561D}"/>
                  </a:ext>
                </a:extLst>
              </p:cNvPr>
              <p:cNvSpPr/>
              <p:nvPr/>
            </p:nvSpPr>
            <p:spPr>
              <a:xfrm>
                <a:off x="3803361" y="2217156"/>
                <a:ext cx="8305" cy="54041"/>
              </a:xfrm>
              <a:custGeom>
                <a:avLst/>
                <a:gdLst>
                  <a:gd name="connsiteX0" fmla="*/ 0 w 8305"/>
                  <a:gd name="connsiteY0" fmla="*/ 0 h 54041"/>
                  <a:gd name="connsiteX1" fmla="*/ 8306 w 8305"/>
                  <a:gd name="connsiteY1" fmla="*/ 0 h 54041"/>
                  <a:gd name="connsiteX2" fmla="*/ 8306 w 8305"/>
                  <a:gd name="connsiteY2" fmla="*/ 54042 h 54041"/>
                  <a:gd name="connsiteX3" fmla="*/ 0 w 8305"/>
                  <a:gd name="connsiteY3" fmla="*/ 54042 h 54041"/>
                </a:gdLst>
                <a:ahLst/>
                <a:cxnLst>
                  <a:cxn ang="0">
                    <a:pos x="connsiteX0" y="connsiteY0"/>
                  </a:cxn>
                  <a:cxn ang="0">
                    <a:pos x="connsiteX1" y="connsiteY1"/>
                  </a:cxn>
                  <a:cxn ang="0">
                    <a:pos x="connsiteX2" y="connsiteY2"/>
                  </a:cxn>
                  <a:cxn ang="0">
                    <a:pos x="connsiteX3" y="connsiteY3"/>
                  </a:cxn>
                </a:cxnLst>
                <a:rect l="l" t="t" r="r" b="b"/>
                <a:pathLst>
                  <a:path w="8305" h="54041">
                    <a:moveTo>
                      <a:pt x="0" y="0"/>
                    </a:moveTo>
                    <a:lnTo>
                      <a:pt x="8306" y="0"/>
                    </a:lnTo>
                    <a:lnTo>
                      <a:pt x="8306" y="54042"/>
                    </a:lnTo>
                    <a:lnTo>
                      <a:pt x="0" y="54042"/>
                    </a:lnTo>
                    <a:close/>
                  </a:path>
                </a:pathLst>
              </a:custGeom>
              <a:solidFill>
                <a:srgbClr val="010101"/>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165" name="Freeform: Shape 2164">
                <a:extLst>
                  <a:ext uri="{FF2B5EF4-FFF2-40B4-BE49-F238E27FC236}">
                    <a16:creationId xmlns="" xmlns:a16="http://schemas.microsoft.com/office/drawing/2014/main" id="{C5C7BEBD-685D-4F5F-9D2F-5B5E6507A2FC}"/>
                  </a:ext>
                </a:extLst>
              </p:cNvPr>
              <p:cNvSpPr/>
              <p:nvPr/>
            </p:nvSpPr>
            <p:spPr>
              <a:xfrm>
                <a:off x="3939573" y="2225905"/>
                <a:ext cx="36544" cy="36544"/>
              </a:xfrm>
              <a:custGeom>
                <a:avLst/>
                <a:gdLst>
                  <a:gd name="connsiteX0" fmla="*/ 36545 w 36544"/>
                  <a:gd name="connsiteY0" fmla="*/ 18272 h 36544"/>
                  <a:gd name="connsiteX1" fmla="*/ 18272 w 36544"/>
                  <a:gd name="connsiteY1" fmla="*/ 36545 h 36544"/>
                  <a:gd name="connsiteX2" fmla="*/ 0 w 36544"/>
                  <a:gd name="connsiteY2" fmla="*/ 18272 h 36544"/>
                  <a:gd name="connsiteX3" fmla="*/ 18272 w 36544"/>
                  <a:gd name="connsiteY3" fmla="*/ 0 h 36544"/>
                  <a:gd name="connsiteX4" fmla="*/ 36545 w 36544"/>
                  <a:gd name="connsiteY4" fmla="*/ 18272 h 3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44" h="36544">
                    <a:moveTo>
                      <a:pt x="36545" y="18272"/>
                    </a:moveTo>
                    <a:cubicBezTo>
                      <a:pt x="36545" y="28364"/>
                      <a:pt x="28364" y="36545"/>
                      <a:pt x="18272" y="36545"/>
                    </a:cubicBezTo>
                    <a:cubicBezTo>
                      <a:pt x="8181" y="36545"/>
                      <a:pt x="0" y="28364"/>
                      <a:pt x="0" y="18272"/>
                    </a:cubicBezTo>
                    <a:cubicBezTo>
                      <a:pt x="0" y="8181"/>
                      <a:pt x="8181" y="0"/>
                      <a:pt x="18272" y="0"/>
                    </a:cubicBezTo>
                    <a:cubicBezTo>
                      <a:pt x="28364" y="0"/>
                      <a:pt x="36545" y="8181"/>
                      <a:pt x="36545" y="18272"/>
                    </a:cubicBezTo>
                    <a:close/>
                  </a:path>
                </a:pathLst>
              </a:custGeom>
              <a:solidFill>
                <a:srgbClr val="231F20"/>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grpSp>
          <p:nvGrpSpPr>
            <p:cNvPr id="2208" name="Group 2207">
              <a:extLst>
                <a:ext uri="{FF2B5EF4-FFF2-40B4-BE49-F238E27FC236}">
                  <a16:creationId xmlns="" xmlns:a16="http://schemas.microsoft.com/office/drawing/2014/main" id="{A85E30F2-312B-4897-82A9-20B7EBB61D51}"/>
                </a:ext>
              </a:extLst>
            </p:cNvPr>
            <p:cNvGrpSpPr/>
            <p:nvPr/>
          </p:nvGrpSpPr>
          <p:grpSpPr>
            <a:xfrm>
              <a:off x="3857938" y="2834527"/>
              <a:ext cx="128349" cy="54041"/>
              <a:chOff x="4000813" y="2320921"/>
              <a:chExt cx="128349" cy="54041"/>
            </a:xfrm>
          </p:grpSpPr>
          <p:sp>
            <p:nvSpPr>
              <p:cNvPr id="2082" name="Freeform: Shape 2081">
                <a:extLst>
                  <a:ext uri="{FF2B5EF4-FFF2-40B4-BE49-F238E27FC236}">
                    <a16:creationId xmlns="" xmlns:a16="http://schemas.microsoft.com/office/drawing/2014/main" id="{C0631908-79B5-4E5B-BC37-E69F95550EE2}"/>
                  </a:ext>
                </a:extLst>
              </p:cNvPr>
              <p:cNvSpPr/>
              <p:nvPr/>
            </p:nvSpPr>
            <p:spPr>
              <a:xfrm>
                <a:off x="4005021" y="2347942"/>
                <a:ext cx="120043" cy="11074"/>
              </a:xfrm>
              <a:custGeom>
                <a:avLst/>
                <a:gdLst>
                  <a:gd name="connsiteX0" fmla="*/ 120044 w 120043"/>
                  <a:gd name="connsiteY0" fmla="*/ 0 h 11074"/>
                  <a:gd name="connsiteX1" fmla="*/ 0 w 120043"/>
                  <a:gd name="connsiteY1" fmla="*/ 0 h 11074"/>
                </a:gdLst>
                <a:ahLst/>
                <a:cxnLst>
                  <a:cxn ang="0">
                    <a:pos x="connsiteX0" y="connsiteY0"/>
                  </a:cxn>
                  <a:cxn ang="0">
                    <a:pos x="connsiteX1" y="connsiteY1"/>
                  </a:cxn>
                </a:cxnLst>
                <a:rect l="l" t="t" r="r" b="b"/>
                <a:pathLst>
                  <a:path w="120043" h="11074">
                    <a:moveTo>
                      <a:pt x="120044" y="0"/>
                    </a:moveTo>
                    <a:lnTo>
                      <a:pt x="0" y="0"/>
                    </a:lnTo>
                  </a:path>
                </a:pathLst>
              </a:custGeom>
              <a:ln w="8300" cap="flat">
                <a:solidFill>
                  <a:srgbClr val="01010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083" name="Freeform: Shape 2082">
                <a:extLst>
                  <a:ext uri="{FF2B5EF4-FFF2-40B4-BE49-F238E27FC236}">
                    <a16:creationId xmlns="" xmlns:a16="http://schemas.microsoft.com/office/drawing/2014/main" id="{275313D6-849E-420C-9A83-8265450688D7}"/>
                  </a:ext>
                </a:extLst>
              </p:cNvPr>
              <p:cNvSpPr/>
              <p:nvPr/>
            </p:nvSpPr>
            <p:spPr>
              <a:xfrm>
                <a:off x="4120857" y="2320921"/>
                <a:ext cx="8305" cy="54041"/>
              </a:xfrm>
              <a:custGeom>
                <a:avLst/>
                <a:gdLst>
                  <a:gd name="connsiteX0" fmla="*/ 0 w 8305"/>
                  <a:gd name="connsiteY0" fmla="*/ 0 h 54041"/>
                  <a:gd name="connsiteX1" fmla="*/ 8306 w 8305"/>
                  <a:gd name="connsiteY1" fmla="*/ 0 h 54041"/>
                  <a:gd name="connsiteX2" fmla="*/ 8306 w 8305"/>
                  <a:gd name="connsiteY2" fmla="*/ 54042 h 54041"/>
                  <a:gd name="connsiteX3" fmla="*/ 0 w 8305"/>
                  <a:gd name="connsiteY3" fmla="*/ 54042 h 54041"/>
                </a:gdLst>
                <a:ahLst/>
                <a:cxnLst>
                  <a:cxn ang="0">
                    <a:pos x="connsiteX0" y="connsiteY0"/>
                  </a:cxn>
                  <a:cxn ang="0">
                    <a:pos x="connsiteX1" y="connsiteY1"/>
                  </a:cxn>
                  <a:cxn ang="0">
                    <a:pos x="connsiteX2" y="connsiteY2"/>
                  </a:cxn>
                  <a:cxn ang="0">
                    <a:pos x="connsiteX3" y="connsiteY3"/>
                  </a:cxn>
                </a:cxnLst>
                <a:rect l="l" t="t" r="r" b="b"/>
                <a:pathLst>
                  <a:path w="8305" h="54041">
                    <a:moveTo>
                      <a:pt x="0" y="0"/>
                    </a:moveTo>
                    <a:lnTo>
                      <a:pt x="8306" y="0"/>
                    </a:lnTo>
                    <a:lnTo>
                      <a:pt x="8306" y="54042"/>
                    </a:lnTo>
                    <a:lnTo>
                      <a:pt x="0" y="54042"/>
                    </a:lnTo>
                    <a:close/>
                  </a:path>
                </a:pathLst>
              </a:custGeom>
              <a:solidFill>
                <a:srgbClr val="010101"/>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084" name="Freeform: Shape 2083">
                <a:extLst>
                  <a:ext uri="{FF2B5EF4-FFF2-40B4-BE49-F238E27FC236}">
                    <a16:creationId xmlns="" xmlns:a16="http://schemas.microsoft.com/office/drawing/2014/main" id="{D4279876-0AE3-48DF-8E23-2C9225B9C752}"/>
                  </a:ext>
                </a:extLst>
              </p:cNvPr>
              <p:cNvSpPr/>
              <p:nvPr/>
            </p:nvSpPr>
            <p:spPr>
              <a:xfrm>
                <a:off x="4000813" y="2320921"/>
                <a:ext cx="8305" cy="54041"/>
              </a:xfrm>
              <a:custGeom>
                <a:avLst/>
                <a:gdLst>
                  <a:gd name="connsiteX0" fmla="*/ 0 w 8305"/>
                  <a:gd name="connsiteY0" fmla="*/ 0 h 54041"/>
                  <a:gd name="connsiteX1" fmla="*/ 8306 w 8305"/>
                  <a:gd name="connsiteY1" fmla="*/ 0 h 54041"/>
                  <a:gd name="connsiteX2" fmla="*/ 8306 w 8305"/>
                  <a:gd name="connsiteY2" fmla="*/ 54042 h 54041"/>
                  <a:gd name="connsiteX3" fmla="*/ 0 w 8305"/>
                  <a:gd name="connsiteY3" fmla="*/ 54042 h 54041"/>
                </a:gdLst>
                <a:ahLst/>
                <a:cxnLst>
                  <a:cxn ang="0">
                    <a:pos x="connsiteX0" y="connsiteY0"/>
                  </a:cxn>
                  <a:cxn ang="0">
                    <a:pos x="connsiteX1" y="connsiteY1"/>
                  </a:cxn>
                  <a:cxn ang="0">
                    <a:pos x="connsiteX2" y="connsiteY2"/>
                  </a:cxn>
                  <a:cxn ang="0">
                    <a:pos x="connsiteX3" y="connsiteY3"/>
                  </a:cxn>
                </a:cxnLst>
                <a:rect l="l" t="t" r="r" b="b"/>
                <a:pathLst>
                  <a:path w="8305" h="54041">
                    <a:moveTo>
                      <a:pt x="0" y="0"/>
                    </a:moveTo>
                    <a:lnTo>
                      <a:pt x="8306" y="0"/>
                    </a:lnTo>
                    <a:lnTo>
                      <a:pt x="8306" y="54042"/>
                    </a:lnTo>
                    <a:lnTo>
                      <a:pt x="0" y="54042"/>
                    </a:lnTo>
                    <a:close/>
                  </a:path>
                </a:pathLst>
              </a:custGeom>
              <a:solidFill>
                <a:srgbClr val="010101"/>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166" name="Freeform: Shape 2165">
                <a:extLst>
                  <a:ext uri="{FF2B5EF4-FFF2-40B4-BE49-F238E27FC236}">
                    <a16:creationId xmlns="" xmlns:a16="http://schemas.microsoft.com/office/drawing/2014/main" id="{DC6BEB7B-D164-4EF7-A666-53D1880C1B53}"/>
                  </a:ext>
                </a:extLst>
              </p:cNvPr>
              <p:cNvSpPr/>
              <p:nvPr/>
            </p:nvSpPr>
            <p:spPr>
              <a:xfrm>
                <a:off x="4044667" y="2329669"/>
                <a:ext cx="36544" cy="36544"/>
              </a:xfrm>
              <a:custGeom>
                <a:avLst/>
                <a:gdLst>
                  <a:gd name="connsiteX0" fmla="*/ 36545 w 36544"/>
                  <a:gd name="connsiteY0" fmla="*/ 18272 h 36544"/>
                  <a:gd name="connsiteX1" fmla="*/ 18273 w 36544"/>
                  <a:gd name="connsiteY1" fmla="*/ 36545 h 36544"/>
                  <a:gd name="connsiteX2" fmla="*/ 0 w 36544"/>
                  <a:gd name="connsiteY2" fmla="*/ 18272 h 36544"/>
                  <a:gd name="connsiteX3" fmla="*/ 18273 w 36544"/>
                  <a:gd name="connsiteY3" fmla="*/ 0 h 36544"/>
                  <a:gd name="connsiteX4" fmla="*/ 36545 w 36544"/>
                  <a:gd name="connsiteY4" fmla="*/ 18272 h 3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44" h="36544">
                    <a:moveTo>
                      <a:pt x="36545" y="18272"/>
                    </a:moveTo>
                    <a:cubicBezTo>
                      <a:pt x="36545" y="28364"/>
                      <a:pt x="28364" y="36545"/>
                      <a:pt x="18273" y="36545"/>
                    </a:cubicBezTo>
                    <a:cubicBezTo>
                      <a:pt x="8181" y="36545"/>
                      <a:pt x="0" y="28364"/>
                      <a:pt x="0" y="18272"/>
                    </a:cubicBezTo>
                    <a:cubicBezTo>
                      <a:pt x="0" y="8181"/>
                      <a:pt x="8181" y="0"/>
                      <a:pt x="18273" y="0"/>
                    </a:cubicBezTo>
                    <a:cubicBezTo>
                      <a:pt x="28364" y="0"/>
                      <a:pt x="36545" y="8181"/>
                      <a:pt x="36545" y="18272"/>
                    </a:cubicBezTo>
                    <a:close/>
                  </a:path>
                </a:pathLst>
              </a:custGeom>
              <a:solidFill>
                <a:srgbClr val="231F20"/>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grpSp>
          <p:nvGrpSpPr>
            <p:cNvPr id="2207" name="Group 2206">
              <a:extLst>
                <a:ext uri="{FF2B5EF4-FFF2-40B4-BE49-F238E27FC236}">
                  <a16:creationId xmlns="" xmlns:a16="http://schemas.microsoft.com/office/drawing/2014/main" id="{82C608DA-80E0-451F-922F-AB62712FF2D2}"/>
                </a:ext>
              </a:extLst>
            </p:cNvPr>
            <p:cNvGrpSpPr/>
            <p:nvPr/>
          </p:nvGrpSpPr>
          <p:grpSpPr>
            <a:xfrm>
              <a:off x="3639113" y="3040415"/>
              <a:ext cx="348392" cy="54041"/>
              <a:chOff x="3781988" y="2424796"/>
              <a:chExt cx="348392" cy="54041"/>
            </a:xfrm>
          </p:grpSpPr>
          <p:sp>
            <p:nvSpPr>
              <p:cNvPr id="2085" name="Freeform: Shape 2084">
                <a:extLst>
                  <a:ext uri="{FF2B5EF4-FFF2-40B4-BE49-F238E27FC236}">
                    <a16:creationId xmlns="" xmlns:a16="http://schemas.microsoft.com/office/drawing/2014/main" id="{20234093-B541-4BAB-8DAF-7515EE91507D}"/>
                  </a:ext>
                </a:extLst>
              </p:cNvPr>
              <p:cNvSpPr/>
              <p:nvPr/>
            </p:nvSpPr>
            <p:spPr>
              <a:xfrm>
                <a:off x="3786085" y="2451817"/>
                <a:ext cx="340197" cy="11074"/>
              </a:xfrm>
              <a:custGeom>
                <a:avLst/>
                <a:gdLst>
                  <a:gd name="connsiteX0" fmla="*/ 340197 w 340197"/>
                  <a:gd name="connsiteY0" fmla="*/ 0 h 11074"/>
                  <a:gd name="connsiteX1" fmla="*/ 0 w 340197"/>
                  <a:gd name="connsiteY1" fmla="*/ 0 h 11074"/>
                </a:gdLst>
                <a:ahLst/>
                <a:cxnLst>
                  <a:cxn ang="0">
                    <a:pos x="connsiteX0" y="connsiteY0"/>
                  </a:cxn>
                  <a:cxn ang="0">
                    <a:pos x="connsiteX1" y="connsiteY1"/>
                  </a:cxn>
                </a:cxnLst>
                <a:rect l="l" t="t" r="r" b="b"/>
                <a:pathLst>
                  <a:path w="340197" h="11074">
                    <a:moveTo>
                      <a:pt x="340197" y="0"/>
                    </a:moveTo>
                    <a:lnTo>
                      <a:pt x="0" y="0"/>
                    </a:lnTo>
                  </a:path>
                </a:pathLst>
              </a:custGeom>
              <a:ln w="8300" cap="flat">
                <a:solidFill>
                  <a:srgbClr val="01010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086" name="Freeform: Shape 2085">
                <a:extLst>
                  <a:ext uri="{FF2B5EF4-FFF2-40B4-BE49-F238E27FC236}">
                    <a16:creationId xmlns="" xmlns:a16="http://schemas.microsoft.com/office/drawing/2014/main" id="{167D185F-EE67-4354-8C9B-C91984FBA11D}"/>
                  </a:ext>
                </a:extLst>
              </p:cNvPr>
              <p:cNvSpPr/>
              <p:nvPr/>
            </p:nvSpPr>
            <p:spPr>
              <a:xfrm>
                <a:off x="4122075" y="2424796"/>
                <a:ext cx="8305" cy="54041"/>
              </a:xfrm>
              <a:custGeom>
                <a:avLst/>
                <a:gdLst>
                  <a:gd name="connsiteX0" fmla="*/ 0 w 8305"/>
                  <a:gd name="connsiteY0" fmla="*/ 0 h 54041"/>
                  <a:gd name="connsiteX1" fmla="*/ 8306 w 8305"/>
                  <a:gd name="connsiteY1" fmla="*/ 0 h 54041"/>
                  <a:gd name="connsiteX2" fmla="*/ 8306 w 8305"/>
                  <a:gd name="connsiteY2" fmla="*/ 54042 h 54041"/>
                  <a:gd name="connsiteX3" fmla="*/ 0 w 8305"/>
                  <a:gd name="connsiteY3" fmla="*/ 54042 h 54041"/>
                </a:gdLst>
                <a:ahLst/>
                <a:cxnLst>
                  <a:cxn ang="0">
                    <a:pos x="connsiteX0" y="connsiteY0"/>
                  </a:cxn>
                  <a:cxn ang="0">
                    <a:pos x="connsiteX1" y="connsiteY1"/>
                  </a:cxn>
                  <a:cxn ang="0">
                    <a:pos x="connsiteX2" y="connsiteY2"/>
                  </a:cxn>
                  <a:cxn ang="0">
                    <a:pos x="connsiteX3" y="connsiteY3"/>
                  </a:cxn>
                </a:cxnLst>
                <a:rect l="l" t="t" r="r" b="b"/>
                <a:pathLst>
                  <a:path w="8305" h="54041">
                    <a:moveTo>
                      <a:pt x="0" y="0"/>
                    </a:moveTo>
                    <a:lnTo>
                      <a:pt x="8306" y="0"/>
                    </a:lnTo>
                    <a:lnTo>
                      <a:pt x="8306" y="54042"/>
                    </a:lnTo>
                    <a:lnTo>
                      <a:pt x="0" y="54042"/>
                    </a:lnTo>
                    <a:close/>
                  </a:path>
                </a:pathLst>
              </a:custGeom>
              <a:solidFill>
                <a:srgbClr val="010101"/>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087" name="Freeform: Shape 2086">
                <a:extLst>
                  <a:ext uri="{FF2B5EF4-FFF2-40B4-BE49-F238E27FC236}">
                    <a16:creationId xmlns="" xmlns:a16="http://schemas.microsoft.com/office/drawing/2014/main" id="{99205016-C887-45B3-9E7A-11A055BF1230}"/>
                  </a:ext>
                </a:extLst>
              </p:cNvPr>
              <p:cNvSpPr/>
              <p:nvPr/>
            </p:nvSpPr>
            <p:spPr>
              <a:xfrm>
                <a:off x="3781988" y="2424796"/>
                <a:ext cx="8305" cy="54041"/>
              </a:xfrm>
              <a:custGeom>
                <a:avLst/>
                <a:gdLst>
                  <a:gd name="connsiteX0" fmla="*/ 0 w 8305"/>
                  <a:gd name="connsiteY0" fmla="*/ 0 h 54041"/>
                  <a:gd name="connsiteX1" fmla="*/ 8305 w 8305"/>
                  <a:gd name="connsiteY1" fmla="*/ 0 h 54041"/>
                  <a:gd name="connsiteX2" fmla="*/ 8305 w 8305"/>
                  <a:gd name="connsiteY2" fmla="*/ 54042 h 54041"/>
                  <a:gd name="connsiteX3" fmla="*/ 0 w 8305"/>
                  <a:gd name="connsiteY3" fmla="*/ 54042 h 54041"/>
                </a:gdLst>
                <a:ahLst/>
                <a:cxnLst>
                  <a:cxn ang="0">
                    <a:pos x="connsiteX0" y="connsiteY0"/>
                  </a:cxn>
                  <a:cxn ang="0">
                    <a:pos x="connsiteX1" y="connsiteY1"/>
                  </a:cxn>
                  <a:cxn ang="0">
                    <a:pos x="connsiteX2" y="connsiteY2"/>
                  </a:cxn>
                  <a:cxn ang="0">
                    <a:pos x="connsiteX3" y="connsiteY3"/>
                  </a:cxn>
                </a:cxnLst>
                <a:rect l="l" t="t" r="r" b="b"/>
                <a:pathLst>
                  <a:path w="8305" h="54041">
                    <a:moveTo>
                      <a:pt x="0" y="0"/>
                    </a:moveTo>
                    <a:lnTo>
                      <a:pt x="8305" y="0"/>
                    </a:lnTo>
                    <a:lnTo>
                      <a:pt x="8305" y="54042"/>
                    </a:lnTo>
                    <a:lnTo>
                      <a:pt x="0" y="54042"/>
                    </a:lnTo>
                    <a:close/>
                  </a:path>
                </a:pathLst>
              </a:custGeom>
              <a:solidFill>
                <a:srgbClr val="010101"/>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167" name="Freeform: Shape 2166">
                <a:extLst>
                  <a:ext uri="{FF2B5EF4-FFF2-40B4-BE49-F238E27FC236}">
                    <a16:creationId xmlns="" xmlns:a16="http://schemas.microsoft.com/office/drawing/2014/main" id="{3A3C7659-8020-4CA9-B227-AE9D4B6D6DBF}"/>
                  </a:ext>
                </a:extLst>
              </p:cNvPr>
              <p:cNvSpPr/>
              <p:nvPr/>
            </p:nvSpPr>
            <p:spPr>
              <a:xfrm>
                <a:off x="3935697" y="2433545"/>
                <a:ext cx="36544" cy="36544"/>
              </a:xfrm>
              <a:custGeom>
                <a:avLst/>
                <a:gdLst>
                  <a:gd name="connsiteX0" fmla="*/ 36545 w 36544"/>
                  <a:gd name="connsiteY0" fmla="*/ 18272 h 36544"/>
                  <a:gd name="connsiteX1" fmla="*/ 18273 w 36544"/>
                  <a:gd name="connsiteY1" fmla="*/ 36545 h 36544"/>
                  <a:gd name="connsiteX2" fmla="*/ 0 w 36544"/>
                  <a:gd name="connsiteY2" fmla="*/ 18272 h 36544"/>
                  <a:gd name="connsiteX3" fmla="*/ 18273 w 36544"/>
                  <a:gd name="connsiteY3" fmla="*/ 0 h 36544"/>
                  <a:gd name="connsiteX4" fmla="*/ 36545 w 36544"/>
                  <a:gd name="connsiteY4" fmla="*/ 18272 h 3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44" h="36544">
                    <a:moveTo>
                      <a:pt x="36545" y="18272"/>
                    </a:moveTo>
                    <a:cubicBezTo>
                      <a:pt x="36545" y="28364"/>
                      <a:pt x="28364" y="36545"/>
                      <a:pt x="18273" y="36545"/>
                    </a:cubicBezTo>
                    <a:cubicBezTo>
                      <a:pt x="8181" y="36545"/>
                      <a:pt x="0" y="28364"/>
                      <a:pt x="0" y="18272"/>
                    </a:cubicBezTo>
                    <a:cubicBezTo>
                      <a:pt x="0" y="8181"/>
                      <a:pt x="8181" y="0"/>
                      <a:pt x="18273" y="0"/>
                    </a:cubicBezTo>
                    <a:cubicBezTo>
                      <a:pt x="28364" y="0"/>
                      <a:pt x="36545" y="8181"/>
                      <a:pt x="36545" y="18272"/>
                    </a:cubicBezTo>
                    <a:close/>
                  </a:path>
                </a:pathLst>
              </a:custGeom>
              <a:solidFill>
                <a:srgbClr val="231F20"/>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grpSp>
          <p:nvGrpSpPr>
            <p:cNvPr id="2206" name="Group 2205">
              <a:extLst>
                <a:ext uri="{FF2B5EF4-FFF2-40B4-BE49-F238E27FC236}">
                  <a16:creationId xmlns="" xmlns:a16="http://schemas.microsoft.com/office/drawing/2014/main" id="{F3DBE0AD-9699-455B-A86E-88B3E0277A74}"/>
                </a:ext>
              </a:extLst>
            </p:cNvPr>
            <p:cNvGrpSpPr/>
            <p:nvPr/>
          </p:nvGrpSpPr>
          <p:grpSpPr>
            <a:xfrm>
              <a:off x="3800685" y="3246303"/>
              <a:ext cx="144184" cy="54041"/>
              <a:chOff x="3943560" y="2528561"/>
              <a:chExt cx="144184" cy="54041"/>
            </a:xfrm>
          </p:grpSpPr>
          <p:sp>
            <p:nvSpPr>
              <p:cNvPr id="2088" name="Freeform: Shape 2087">
                <a:extLst>
                  <a:ext uri="{FF2B5EF4-FFF2-40B4-BE49-F238E27FC236}">
                    <a16:creationId xmlns="" xmlns:a16="http://schemas.microsoft.com/office/drawing/2014/main" id="{BB729D03-9941-4950-BB67-F919B11F871C}"/>
                  </a:ext>
                </a:extLst>
              </p:cNvPr>
              <p:cNvSpPr/>
              <p:nvPr/>
            </p:nvSpPr>
            <p:spPr>
              <a:xfrm>
                <a:off x="3947657" y="2555582"/>
                <a:ext cx="135990" cy="11074"/>
              </a:xfrm>
              <a:custGeom>
                <a:avLst/>
                <a:gdLst>
                  <a:gd name="connsiteX0" fmla="*/ 135991 w 135990"/>
                  <a:gd name="connsiteY0" fmla="*/ 0 h 11074"/>
                  <a:gd name="connsiteX1" fmla="*/ 0 w 135990"/>
                  <a:gd name="connsiteY1" fmla="*/ 0 h 11074"/>
                </a:gdLst>
                <a:ahLst/>
                <a:cxnLst>
                  <a:cxn ang="0">
                    <a:pos x="connsiteX0" y="connsiteY0"/>
                  </a:cxn>
                  <a:cxn ang="0">
                    <a:pos x="connsiteX1" y="connsiteY1"/>
                  </a:cxn>
                </a:cxnLst>
                <a:rect l="l" t="t" r="r" b="b"/>
                <a:pathLst>
                  <a:path w="135990" h="11074">
                    <a:moveTo>
                      <a:pt x="135991" y="0"/>
                    </a:moveTo>
                    <a:lnTo>
                      <a:pt x="0" y="0"/>
                    </a:lnTo>
                  </a:path>
                </a:pathLst>
              </a:custGeom>
              <a:ln w="8300" cap="flat">
                <a:solidFill>
                  <a:srgbClr val="01010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089" name="Freeform: Shape 2088">
                <a:extLst>
                  <a:ext uri="{FF2B5EF4-FFF2-40B4-BE49-F238E27FC236}">
                    <a16:creationId xmlns="" xmlns:a16="http://schemas.microsoft.com/office/drawing/2014/main" id="{64A21388-7EB0-4876-842E-E6CD2324AA39}"/>
                  </a:ext>
                </a:extLst>
              </p:cNvPr>
              <p:cNvSpPr/>
              <p:nvPr/>
            </p:nvSpPr>
            <p:spPr>
              <a:xfrm>
                <a:off x="4079439" y="2528561"/>
                <a:ext cx="8305" cy="54041"/>
              </a:xfrm>
              <a:custGeom>
                <a:avLst/>
                <a:gdLst>
                  <a:gd name="connsiteX0" fmla="*/ 0 w 8305"/>
                  <a:gd name="connsiteY0" fmla="*/ 0 h 54041"/>
                  <a:gd name="connsiteX1" fmla="*/ 8306 w 8305"/>
                  <a:gd name="connsiteY1" fmla="*/ 0 h 54041"/>
                  <a:gd name="connsiteX2" fmla="*/ 8306 w 8305"/>
                  <a:gd name="connsiteY2" fmla="*/ 54042 h 54041"/>
                  <a:gd name="connsiteX3" fmla="*/ 0 w 8305"/>
                  <a:gd name="connsiteY3" fmla="*/ 54042 h 54041"/>
                </a:gdLst>
                <a:ahLst/>
                <a:cxnLst>
                  <a:cxn ang="0">
                    <a:pos x="connsiteX0" y="connsiteY0"/>
                  </a:cxn>
                  <a:cxn ang="0">
                    <a:pos x="connsiteX1" y="connsiteY1"/>
                  </a:cxn>
                  <a:cxn ang="0">
                    <a:pos x="connsiteX2" y="connsiteY2"/>
                  </a:cxn>
                  <a:cxn ang="0">
                    <a:pos x="connsiteX3" y="connsiteY3"/>
                  </a:cxn>
                </a:cxnLst>
                <a:rect l="l" t="t" r="r" b="b"/>
                <a:pathLst>
                  <a:path w="8305" h="54041">
                    <a:moveTo>
                      <a:pt x="0" y="0"/>
                    </a:moveTo>
                    <a:lnTo>
                      <a:pt x="8306" y="0"/>
                    </a:lnTo>
                    <a:lnTo>
                      <a:pt x="8306" y="54042"/>
                    </a:lnTo>
                    <a:lnTo>
                      <a:pt x="0" y="54042"/>
                    </a:lnTo>
                    <a:close/>
                  </a:path>
                </a:pathLst>
              </a:custGeom>
              <a:solidFill>
                <a:srgbClr val="010101"/>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090" name="Freeform: Shape 2089">
                <a:extLst>
                  <a:ext uri="{FF2B5EF4-FFF2-40B4-BE49-F238E27FC236}">
                    <a16:creationId xmlns="" xmlns:a16="http://schemas.microsoft.com/office/drawing/2014/main" id="{C70EBE38-D033-4627-A8F5-FE8FA6B8936B}"/>
                  </a:ext>
                </a:extLst>
              </p:cNvPr>
              <p:cNvSpPr/>
              <p:nvPr/>
            </p:nvSpPr>
            <p:spPr>
              <a:xfrm>
                <a:off x="3943560" y="2528561"/>
                <a:ext cx="8305" cy="54041"/>
              </a:xfrm>
              <a:custGeom>
                <a:avLst/>
                <a:gdLst>
                  <a:gd name="connsiteX0" fmla="*/ 0 w 8305"/>
                  <a:gd name="connsiteY0" fmla="*/ 0 h 54041"/>
                  <a:gd name="connsiteX1" fmla="*/ 8305 w 8305"/>
                  <a:gd name="connsiteY1" fmla="*/ 0 h 54041"/>
                  <a:gd name="connsiteX2" fmla="*/ 8305 w 8305"/>
                  <a:gd name="connsiteY2" fmla="*/ 54042 h 54041"/>
                  <a:gd name="connsiteX3" fmla="*/ 0 w 8305"/>
                  <a:gd name="connsiteY3" fmla="*/ 54042 h 54041"/>
                </a:gdLst>
                <a:ahLst/>
                <a:cxnLst>
                  <a:cxn ang="0">
                    <a:pos x="connsiteX0" y="connsiteY0"/>
                  </a:cxn>
                  <a:cxn ang="0">
                    <a:pos x="connsiteX1" y="connsiteY1"/>
                  </a:cxn>
                  <a:cxn ang="0">
                    <a:pos x="connsiteX2" y="connsiteY2"/>
                  </a:cxn>
                  <a:cxn ang="0">
                    <a:pos x="connsiteX3" y="connsiteY3"/>
                  </a:cxn>
                </a:cxnLst>
                <a:rect l="l" t="t" r="r" b="b"/>
                <a:pathLst>
                  <a:path w="8305" h="54041">
                    <a:moveTo>
                      <a:pt x="0" y="0"/>
                    </a:moveTo>
                    <a:lnTo>
                      <a:pt x="8305" y="0"/>
                    </a:lnTo>
                    <a:lnTo>
                      <a:pt x="8305" y="54042"/>
                    </a:lnTo>
                    <a:lnTo>
                      <a:pt x="0" y="54042"/>
                    </a:lnTo>
                    <a:close/>
                  </a:path>
                </a:pathLst>
              </a:custGeom>
              <a:solidFill>
                <a:srgbClr val="010101"/>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168" name="Freeform: Shape 2167">
                <a:extLst>
                  <a:ext uri="{FF2B5EF4-FFF2-40B4-BE49-F238E27FC236}">
                    <a16:creationId xmlns="" xmlns:a16="http://schemas.microsoft.com/office/drawing/2014/main" id="{BCFB3BAC-5983-4127-813C-A574A0E6CB38}"/>
                  </a:ext>
                </a:extLst>
              </p:cNvPr>
              <p:cNvSpPr/>
              <p:nvPr/>
            </p:nvSpPr>
            <p:spPr>
              <a:xfrm>
                <a:off x="3997491" y="2537310"/>
                <a:ext cx="36544" cy="36544"/>
              </a:xfrm>
              <a:custGeom>
                <a:avLst/>
                <a:gdLst>
                  <a:gd name="connsiteX0" fmla="*/ 36545 w 36544"/>
                  <a:gd name="connsiteY0" fmla="*/ 18272 h 36544"/>
                  <a:gd name="connsiteX1" fmla="*/ 18272 w 36544"/>
                  <a:gd name="connsiteY1" fmla="*/ 36545 h 36544"/>
                  <a:gd name="connsiteX2" fmla="*/ 0 w 36544"/>
                  <a:gd name="connsiteY2" fmla="*/ 18272 h 36544"/>
                  <a:gd name="connsiteX3" fmla="*/ 18272 w 36544"/>
                  <a:gd name="connsiteY3" fmla="*/ 0 h 36544"/>
                  <a:gd name="connsiteX4" fmla="*/ 36545 w 36544"/>
                  <a:gd name="connsiteY4" fmla="*/ 18272 h 3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44" h="36544">
                    <a:moveTo>
                      <a:pt x="36545" y="18272"/>
                    </a:moveTo>
                    <a:cubicBezTo>
                      <a:pt x="36545" y="28364"/>
                      <a:pt x="28364" y="36545"/>
                      <a:pt x="18272" y="36545"/>
                    </a:cubicBezTo>
                    <a:cubicBezTo>
                      <a:pt x="8181" y="36545"/>
                      <a:pt x="0" y="28364"/>
                      <a:pt x="0" y="18272"/>
                    </a:cubicBezTo>
                    <a:cubicBezTo>
                      <a:pt x="0" y="8181"/>
                      <a:pt x="8181" y="0"/>
                      <a:pt x="18272" y="0"/>
                    </a:cubicBezTo>
                    <a:cubicBezTo>
                      <a:pt x="28364" y="0"/>
                      <a:pt x="36545" y="8181"/>
                      <a:pt x="36545" y="18272"/>
                    </a:cubicBezTo>
                    <a:close/>
                  </a:path>
                </a:pathLst>
              </a:custGeom>
              <a:solidFill>
                <a:srgbClr val="231F20"/>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grpSp>
          <p:nvGrpSpPr>
            <p:cNvPr id="2205" name="Group 2204">
              <a:extLst>
                <a:ext uri="{FF2B5EF4-FFF2-40B4-BE49-F238E27FC236}">
                  <a16:creationId xmlns="" xmlns:a16="http://schemas.microsoft.com/office/drawing/2014/main" id="{5DCB8306-2B2B-4F7D-8BF1-1E94420AD3D4}"/>
                </a:ext>
              </a:extLst>
            </p:cNvPr>
            <p:cNvGrpSpPr/>
            <p:nvPr/>
          </p:nvGrpSpPr>
          <p:grpSpPr>
            <a:xfrm>
              <a:off x="3839001" y="3452191"/>
              <a:ext cx="171759" cy="54041"/>
              <a:chOff x="3981876" y="2632437"/>
              <a:chExt cx="171759" cy="54041"/>
            </a:xfrm>
          </p:grpSpPr>
          <p:sp>
            <p:nvSpPr>
              <p:cNvPr id="2091" name="Freeform: Shape 2090">
                <a:extLst>
                  <a:ext uri="{FF2B5EF4-FFF2-40B4-BE49-F238E27FC236}">
                    <a16:creationId xmlns="" xmlns:a16="http://schemas.microsoft.com/office/drawing/2014/main" id="{49C0A9B3-27D5-45CE-A3AF-9EA3065F39B4}"/>
                  </a:ext>
                </a:extLst>
              </p:cNvPr>
              <p:cNvSpPr/>
              <p:nvPr/>
            </p:nvSpPr>
            <p:spPr>
              <a:xfrm>
                <a:off x="3986084" y="2659347"/>
                <a:ext cx="163343" cy="11074"/>
              </a:xfrm>
              <a:custGeom>
                <a:avLst/>
                <a:gdLst>
                  <a:gd name="connsiteX0" fmla="*/ 163344 w 163343"/>
                  <a:gd name="connsiteY0" fmla="*/ 0 h 11074"/>
                  <a:gd name="connsiteX1" fmla="*/ 0 w 163343"/>
                  <a:gd name="connsiteY1" fmla="*/ 0 h 11074"/>
                </a:gdLst>
                <a:ahLst/>
                <a:cxnLst>
                  <a:cxn ang="0">
                    <a:pos x="connsiteX0" y="connsiteY0"/>
                  </a:cxn>
                  <a:cxn ang="0">
                    <a:pos x="connsiteX1" y="connsiteY1"/>
                  </a:cxn>
                </a:cxnLst>
                <a:rect l="l" t="t" r="r" b="b"/>
                <a:pathLst>
                  <a:path w="163343" h="11074">
                    <a:moveTo>
                      <a:pt x="163344" y="0"/>
                    </a:moveTo>
                    <a:lnTo>
                      <a:pt x="0" y="0"/>
                    </a:lnTo>
                  </a:path>
                </a:pathLst>
              </a:custGeom>
              <a:ln w="8300" cap="flat">
                <a:solidFill>
                  <a:srgbClr val="01010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092" name="Freeform: Shape 2091">
                <a:extLst>
                  <a:ext uri="{FF2B5EF4-FFF2-40B4-BE49-F238E27FC236}">
                    <a16:creationId xmlns="" xmlns:a16="http://schemas.microsoft.com/office/drawing/2014/main" id="{BD5A06B2-7838-4DBE-BF54-FA18E29D439F}"/>
                  </a:ext>
                </a:extLst>
              </p:cNvPr>
              <p:cNvSpPr/>
              <p:nvPr/>
            </p:nvSpPr>
            <p:spPr>
              <a:xfrm>
                <a:off x="4145330" y="2632437"/>
                <a:ext cx="8305" cy="54041"/>
              </a:xfrm>
              <a:custGeom>
                <a:avLst/>
                <a:gdLst>
                  <a:gd name="connsiteX0" fmla="*/ 0 w 8305"/>
                  <a:gd name="connsiteY0" fmla="*/ 0 h 54041"/>
                  <a:gd name="connsiteX1" fmla="*/ 8305 w 8305"/>
                  <a:gd name="connsiteY1" fmla="*/ 0 h 54041"/>
                  <a:gd name="connsiteX2" fmla="*/ 8305 w 8305"/>
                  <a:gd name="connsiteY2" fmla="*/ 54042 h 54041"/>
                  <a:gd name="connsiteX3" fmla="*/ 0 w 8305"/>
                  <a:gd name="connsiteY3" fmla="*/ 54042 h 54041"/>
                </a:gdLst>
                <a:ahLst/>
                <a:cxnLst>
                  <a:cxn ang="0">
                    <a:pos x="connsiteX0" y="connsiteY0"/>
                  </a:cxn>
                  <a:cxn ang="0">
                    <a:pos x="connsiteX1" y="connsiteY1"/>
                  </a:cxn>
                  <a:cxn ang="0">
                    <a:pos x="connsiteX2" y="connsiteY2"/>
                  </a:cxn>
                  <a:cxn ang="0">
                    <a:pos x="connsiteX3" y="connsiteY3"/>
                  </a:cxn>
                </a:cxnLst>
                <a:rect l="l" t="t" r="r" b="b"/>
                <a:pathLst>
                  <a:path w="8305" h="54041">
                    <a:moveTo>
                      <a:pt x="0" y="0"/>
                    </a:moveTo>
                    <a:lnTo>
                      <a:pt x="8305" y="0"/>
                    </a:lnTo>
                    <a:lnTo>
                      <a:pt x="8305" y="54042"/>
                    </a:lnTo>
                    <a:lnTo>
                      <a:pt x="0" y="54042"/>
                    </a:lnTo>
                    <a:close/>
                  </a:path>
                </a:pathLst>
              </a:custGeom>
              <a:solidFill>
                <a:srgbClr val="010101"/>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093" name="Freeform: Shape 2092">
                <a:extLst>
                  <a:ext uri="{FF2B5EF4-FFF2-40B4-BE49-F238E27FC236}">
                    <a16:creationId xmlns="" xmlns:a16="http://schemas.microsoft.com/office/drawing/2014/main" id="{CA199D63-2DC7-4793-84BC-1C00EC9071F1}"/>
                  </a:ext>
                </a:extLst>
              </p:cNvPr>
              <p:cNvSpPr/>
              <p:nvPr/>
            </p:nvSpPr>
            <p:spPr>
              <a:xfrm>
                <a:off x="3981876" y="2632437"/>
                <a:ext cx="8305" cy="54041"/>
              </a:xfrm>
              <a:custGeom>
                <a:avLst/>
                <a:gdLst>
                  <a:gd name="connsiteX0" fmla="*/ 0 w 8305"/>
                  <a:gd name="connsiteY0" fmla="*/ 0 h 54041"/>
                  <a:gd name="connsiteX1" fmla="*/ 8306 w 8305"/>
                  <a:gd name="connsiteY1" fmla="*/ 0 h 54041"/>
                  <a:gd name="connsiteX2" fmla="*/ 8306 w 8305"/>
                  <a:gd name="connsiteY2" fmla="*/ 54042 h 54041"/>
                  <a:gd name="connsiteX3" fmla="*/ 0 w 8305"/>
                  <a:gd name="connsiteY3" fmla="*/ 54042 h 54041"/>
                </a:gdLst>
                <a:ahLst/>
                <a:cxnLst>
                  <a:cxn ang="0">
                    <a:pos x="connsiteX0" y="connsiteY0"/>
                  </a:cxn>
                  <a:cxn ang="0">
                    <a:pos x="connsiteX1" y="connsiteY1"/>
                  </a:cxn>
                  <a:cxn ang="0">
                    <a:pos x="connsiteX2" y="connsiteY2"/>
                  </a:cxn>
                  <a:cxn ang="0">
                    <a:pos x="connsiteX3" y="connsiteY3"/>
                  </a:cxn>
                </a:cxnLst>
                <a:rect l="l" t="t" r="r" b="b"/>
                <a:pathLst>
                  <a:path w="8305" h="54041">
                    <a:moveTo>
                      <a:pt x="0" y="0"/>
                    </a:moveTo>
                    <a:lnTo>
                      <a:pt x="8306" y="0"/>
                    </a:lnTo>
                    <a:lnTo>
                      <a:pt x="8306" y="54042"/>
                    </a:lnTo>
                    <a:lnTo>
                      <a:pt x="0" y="54042"/>
                    </a:lnTo>
                    <a:close/>
                  </a:path>
                </a:pathLst>
              </a:custGeom>
              <a:solidFill>
                <a:srgbClr val="010101"/>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169" name="Freeform: Shape 2168">
                <a:extLst>
                  <a:ext uri="{FF2B5EF4-FFF2-40B4-BE49-F238E27FC236}">
                    <a16:creationId xmlns="" xmlns:a16="http://schemas.microsoft.com/office/drawing/2014/main" id="{73C2B4C8-B8F3-4105-9FBA-EB8286A5F331}"/>
                  </a:ext>
                </a:extLst>
              </p:cNvPr>
              <p:cNvSpPr/>
              <p:nvPr/>
            </p:nvSpPr>
            <p:spPr>
              <a:xfrm>
                <a:off x="4049318" y="2641074"/>
                <a:ext cx="36544" cy="36544"/>
              </a:xfrm>
              <a:custGeom>
                <a:avLst/>
                <a:gdLst>
                  <a:gd name="connsiteX0" fmla="*/ 36545 w 36544"/>
                  <a:gd name="connsiteY0" fmla="*/ 18272 h 36544"/>
                  <a:gd name="connsiteX1" fmla="*/ 18272 w 36544"/>
                  <a:gd name="connsiteY1" fmla="*/ 36545 h 36544"/>
                  <a:gd name="connsiteX2" fmla="*/ 0 w 36544"/>
                  <a:gd name="connsiteY2" fmla="*/ 18272 h 36544"/>
                  <a:gd name="connsiteX3" fmla="*/ 18272 w 36544"/>
                  <a:gd name="connsiteY3" fmla="*/ 0 h 36544"/>
                  <a:gd name="connsiteX4" fmla="*/ 36545 w 36544"/>
                  <a:gd name="connsiteY4" fmla="*/ 18272 h 3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44" h="36544">
                    <a:moveTo>
                      <a:pt x="36545" y="18272"/>
                    </a:moveTo>
                    <a:cubicBezTo>
                      <a:pt x="36545" y="28364"/>
                      <a:pt x="28364" y="36545"/>
                      <a:pt x="18272" y="36545"/>
                    </a:cubicBezTo>
                    <a:cubicBezTo>
                      <a:pt x="8181" y="36545"/>
                      <a:pt x="0" y="28364"/>
                      <a:pt x="0" y="18272"/>
                    </a:cubicBezTo>
                    <a:cubicBezTo>
                      <a:pt x="0" y="8181"/>
                      <a:pt x="8181" y="0"/>
                      <a:pt x="18272" y="0"/>
                    </a:cubicBezTo>
                    <a:cubicBezTo>
                      <a:pt x="28364" y="0"/>
                      <a:pt x="36545" y="8181"/>
                      <a:pt x="36545" y="18272"/>
                    </a:cubicBezTo>
                    <a:close/>
                  </a:path>
                </a:pathLst>
              </a:custGeom>
              <a:solidFill>
                <a:srgbClr val="231F20"/>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grpSp>
          <p:nvGrpSpPr>
            <p:cNvPr id="2204" name="Group 2203">
              <a:extLst>
                <a:ext uri="{FF2B5EF4-FFF2-40B4-BE49-F238E27FC236}">
                  <a16:creationId xmlns="" xmlns:a16="http://schemas.microsoft.com/office/drawing/2014/main" id="{A00101A4-026C-43D9-AF32-324E9185BF2E}"/>
                </a:ext>
              </a:extLst>
            </p:cNvPr>
            <p:cNvGrpSpPr/>
            <p:nvPr/>
          </p:nvGrpSpPr>
          <p:grpSpPr>
            <a:xfrm>
              <a:off x="3820729" y="3658079"/>
              <a:ext cx="163121" cy="54041"/>
              <a:chOff x="3963604" y="2736201"/>
              <a:chExt cx="163121" cy="54041"/>
            </a:xfrm>
          </p:grpSpPr>
          <p:sp>
            <p:nvSpPr>
              <p:cNvPr id="2094" name="Freeform: Shape 2093">
                <a:extLst>
                  <a:ext uri="{FF2B5EF4-FFF2-40B4-BE49-F238E27FC236}">
                    <a16:creationId xmlns="" xmlns:a16="http://schemas.microsoft.com/office/drawing/2014/main" id="{5B68B6BE-DEB9-437E-B46E-C9DE5F6C5184}"/>
                  </a:ext>
                </a:extLst>
              </p:cNvPr>
              <p:cNvSpPr/>
              <p:nvPr/>
            </p:nvSpPr>
            <p:spPr>
              <a:xfrm>
                <a:off x="3967812" y="2763222"/>
                <a:ext cx="154816" cy="11074"/>
              </a:xfrm>
              <a:custGeom>
                <a:avLst/>
                <a:gdLst>
                  <a:gd name="connsiteX0" fmla="*/ 154816 w 154816"/>
                  <a:gd name="connsiteY0" fmla="*/ 0 h 11074"/>
                  <a:gd name="connsiteX1" fmla="*/ 0 w 154816"/>
                  <a:gd name="connsiteY1" fmla="*/ 0 h 11074"/>
                </a:gdLst>
                <a:ahLst/>
                <a:cxnLst>
                  <a:cxn ang="0">
                    <a:pos x="connsiteX0" y="connsiteY0"/>
                  </a:cxn>
                  <a:cxn ang="0">
                    <a:pos x="connsiteX1" y="connsiteY1"/>
                  </a:cxn>
                </a:cxnLst>
                <a:rect l="l" t="t" r="r" b="b"/>
                <a:pathLst>
                  <a:path w="154816" h="11074">
                    <a:moveTo>
                      <a:pt x="154816" y="0"/>
                    </a:moveTo>
                    <a:lnTo>
                      <a:pt x="0" y="0"/>
                    </a:lnTo>
                  </a:path>
                </a:pathLst>
              </a:custGeom>
              <a:ln w="8300" cap="flat">
                <a:solidFill>
                  <a:srgbClr val="01010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095" name="Freeform: Shape 2094">
                <a:extLst>
                  <a:ext uri="{FF2B5EF4-FFF2-40B4-BE49-F238E27FC236}">
                    <a16:creationId xmlns="" xmlns:a16="http://schemas.microsoft.com/office/drawing/2014/main" id="{02BEFCE5-A6DF-46FB-8254-E6D0823C61BC}"/>
                  </a:ext>
                </a:extLst>
              </p:cNvPr>
              <p:cNvSpPr/>
              <p:nvPr/>
            </p:nvSpPr>
            <p:spPr>
              <a:xfrm>
                <a:off x="4118420" y="2736201"/>
                <a:ext cx="8305" cy="54041"/>
              </a:xfrm>
              <a:custGeom>
                <a:avLst/>
                <a:gdLst>
                  <a:gd name="connsiteX0" fmla="*/ 0 w 8305"/>
                  <a:gd name="connsiteY0" fmla="*/ 0 h 54041"/>
                  <a:gd name="connsiteX1" fmla="*/ 8306 w 8305"/>
                  <a:gd name="connsiteY1" fmla="*/ 0 h 54041"/>
                  <a:gd name="connsiteX2" fmla="*/ 8306 w 8305"/>
                  <a:gd name="connsiteY2" fmla="*/ 54042 h 54041"/>
                  <a:gd name="connsiteX3" fmla="*/ 0 w 8305"/>
                  <a:gd name="connsiteY3" fmla="*/ 54042 h 54041"/>
                </a:gdLst>
                <a:ahLst/>
                <a:cxnLst>
                  <a:cxn ang="0">
                    <a:pos x="connsiteX0" y="connsiteY0"/>
                  </a:cxn>
                  <a:cxn ang="0">
                    <a:pos x="connsiteX1" y="connsiteY1"/>
                  </a:cxn>
                  <a:cxn ang="0">
                    <a:pos x="connsiteX2" y="connsiteY2"/>
                  </a:cxn>
                  <a:cxn ang="0">
                    <a:pos x="connsiteX3" y="connsiteY3"/>
                  </a:cxn>
                </a:cxnLst>
                <a:rect l="l" t="t" r="r" b="b"/>
                <a:pathLst>
                  <a:path w="8305" h="54041">
                    <a:moveTo>
                      <a:pt x="0" y="0"/>
                    </a:moveTo>
                    <a:lnTo>
                      <a:pt x="8306" y="0"/>
                    </a:lnTo>
                    <a:lnTo>
                      <a:pt x="8306" y="54042"/>
                    </a:lnTo>
                    <a:lnTo>
                      <a:pt x="0" y="54042"/>
                    </a:lnTo>
                    <a:close/>
                  </a:path>
                </a:pathLst>
              </a:custGeom>
              <a:solidFill>
                <a:srgbClr val="010101"/>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096" name="Freeform: Shape 2095">
                <a:extLst>
                  <a:ext uri="{FF2B5EF4-FFF2-40B4-BE49-F238E27FC236}">
                    <a16:creationId xmlns="" xmlns:a16="http://schemas.microsoft.com/office/drawing/2014/main" id="{AD380387-4C5B-4258-A29E-7A7795E64534}"/>
                  </a:ext>
                </a:extLst>
              </p:cNvPr>
              <p:cNvSpPr/>
              <p:nvPr/>
            </p:nvSpPr>
            <p:spPr>
              <a:xfrm>
                <a:off x="3963604" y="2736201"/>
                <a:ext cx="8305" cy="54041"/>
              </a:xfrm>
              <a:custGeom>
                <a:avLst/>
                <a:gdLst>
                  <a:gd name="connsiteX0" fmla="*/ 0 w 8305"/>
                  <a:gd name="connsiteY0" fmla="*/ 0 h 54041"/>
                  <a:gd name="connsiteX1" fmla="*/ 8306 w 8305"/>
                  <a:gd name="connsiteY1" fmla="*/ 0 h 54041"/>
                  <a:gd name="connsiteX2" fmla="*/ 8306 w 8305"/>
                  <a:gd name="connsiteY2" fmla="*/ 54042 h 54041"/>
                  <a:gd name="connsiteX3" fmla="*/ 0 w 8305"/>
                  <a:gd name="connsiteY3" fmla="*/ 54042 h 54041"/>
                </a:gdLst>
                <a:ahLst/>
                <a:cxnLst>
                  <a:cxn ang="0">
                    <a:pos x="connsiteX0" y="connsiteY0"/>
                  </a:cxn>
                  <a:cxn ang="0">
                    <a:pos x="connsiteX1" y="connsiteY1"/>
                  </a:cxn>
                  <a:cxn ang="0">
                    <a:pos x="connsiteX2" y="connsiteY2"/>
                  </a:cxn>
                  <a:cxn ang="0">
                    <a:pos x="connsiteX3" y="connsiteY3"/>
                  </a:cxn>
                </a:cxnLst>
                <a:rect l="l" t="t" r="r" b="b"/>
                <a:pathLst>
                  <a:path w="8305" h="54041">
                    <a:moveTo>
                      <a:pt x="0" y="0"/>
                    </a:moveTo>
                    <a:lnTo>
                      <a:pt x="8306" y="0"/>
                    </a:lnTo>
                    <a:lnTo>
                      <a:pt x="8306" y="54042"/>
                    </a:lnTo>
                    <a:lnTo>
                      <a:pt x="0" y="54042"/>
                    </a:lnTo>
                    <a:close/>
                  </a:path>
                </a:pathLst>
              </a:custGeom>
              <a:solidFill>
                <a:srgbClr val="010101"/>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170" name="Freeform: Shape 2169">
                <a:extLst>
                  <a:ext uri="{FF2B5EF4-FFF2-40B4-BE49-F238E27FC236}">
                    <a16:creationId xmlns="" xmlns:a16="http://schemas.microsoft.com/office/drawing/2014/main" id="{3ABAD017-FF71-4B1F-BF29-A483899A0619}"/>
                  </a:ext>
                </a:extLst>
              </p:cNvPr>
              <p:cNvSpPr/>
              <p:nvPr/>
            </p:nvSpPr>
            <p:spPr>
              <a:xfrm>
                <a:off x="4025398" y="2744950"/>
                <a:ext cx="36544" cy="36544"/>
              </a:xfrm>
              <a:custGeom>
                <a:avLst/>
                <a:gdLst>
                  <a:gd name="connsiteX0" fmla="*/ 36545 w 36544"/>
                  <a:gd name="connsiteY0" fmla="*/ 18272 h 36544"/>
                  <a:gd name="connsiteX1" fmla="*/ 18272 w 36544"/>
                  <a:gd name="connsiteY1" fmla="*/ 36545 h 36544"/>
                  <a:gd name="connsiteX2" fmla="*/ 0 w 36544"/>
                  <a:gd name="connsiteY2" fmla="*/ 18272 h 36544"/>
                  <a:gd name="connsiteX3" fmla="*/ 18272 w 36544"/>
                  <a:gd name="connsiteY3" fmla="*/ 0 h 36544"/>
                  <a:gd name="connsiteX4" fmla="*/ 36545 w 36544"/>
                  <a:gd name="connsiteY4" fmla="*/ 18272 h 3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44" h="36544">
                    <a:moveTo>
                      <a:pt x="36545" y="18272"/>
                    </a:moveTo>
                    <a:cubicBezTo>
                      <a:pt x="36545" y="28364"/>
                      <a:pt x="28364" y="36545"/>
                      <a:pt x="18272" y="36545"/>
                    </a:cubicBezTo>
                    <a:cubicBezTo>
                      <a:pt x="8181" y="36545"/>
                      <a:pt x="0" y="28364"/>
                      <a:pt x="0" y="18272"/>
                    </a:cubicBezTo>
                    <a:cubicBezTo>
                      <a:pt x="0" y="8181"/>
                      <a:pt x="8181" y="0"/>
                      <a:pt x="18272" y="0"/>
                    </a:cubicBezTo>
                    <a:cubicBezTo>
                      <a:pt x="28364" y="0"/>
                      <a:pt x="36545" y="8181"/>
                      <a:pt x="36545" y="18272"/>
                    </a:cubicBezTo>
                    <a:close/>
                  </a:path>
                </a:pathLst>
              </a:custGeom>
              <a:solidFill>
                <a:srgbClr val="231F20"/>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grpSp>
          <p:nvGrpSpPr>
            <p:cNvPr id="2203" name="Group 2202">
              <a:extLst>
                <a:ext uri="{FF2B5EF4-FFF2-40B4-BE49-F238E27FC236}">
                  <a16:creationId xmlns="" xmlns:a16="http://schemas.microsoft.com/office/drawing/2014/main" id="{3E8A17A9-CD69-441D-AA3E-4D3708A95C1E}"/>
                </a:ext>
              </a:extLst>
            </p:cNvPr>
            <p:cNvGrpSpPr/>
            <p:nvPr/>
          </p:nvGrpSpPr>
          <p:grpSpPr>
            <a:xfrm>
              <a:off x="3828702" y="3863967"/>
              <a:ext cx="161239" cy="54041"/>
              <a:chOff x="3971577" y="2840077"/>
              <a:chExt cx="161239" cy="54041"/>
            </a:xfrm>
          </p:grpSpPr>
          <p:sp>
            <p:nvSpPr>
              <p:cNvPr id="2097" name="Freeform: Shape 2096">
                <a:extLst>
                  <a:ext uri="{FF2B5EF4-FFF2-40B4-BE49-F238E27FC236}">
                    <a16:creationId xmlns="" xmlns:a16="http://schemas.microsoft.com/office/drawing/2014/main" id="{EF0B3CD6-76CB-44D2-A0E3-F67E84A8A2A7}"/>
                  </a:ext>
                </a:extLst>
              </p:cNvPr>
              <p:cNvSpPr/>
              <p:nvPr/>
            </p:nvSpPr>
            <p:spPr>
              <a:xfrm>
                <a:off x="3975675" y="2866987"/>
                <a:ext cx="153044" cy="11074"/>
              </a:xfrm>
              <a:custGeom>
                <a:avLst/>
                <a:gdLst>
                  <a:gd name="connsiteX0" fmla="*/ 153044 w 153044"/>
                  <a:gd name="connsiteY0" fmla="*/ 0 h 11074"/>
                  <a:gd name="connsiteX1" fmla="*/ 0 w 153044"/>
                  <a:gd name="connsiteY1" fmla="*/ 0 h 11074"/>
                </a:gdLst>
                <a:ahLst/>
                <a:cxnLst>
                  <a:cxn ang="0">
                    <a:pos x="connsiteX0" y="connsiteY0"/>
                  </a:cxn>
                  <a:cxn ang="0">
                    <a:pos x="connsiteX1" y="connsiteY1"/>
                  </a:cxn>
                </a:cxnLst>
                <a:rect l="l" t="t" r="r" b="b"/>
                <a:pathLst>
                  <a:path w="153044" h="11074">
                    <a:moveTo>
                      <a:pt x="153044" y="0"/>
                    </a:moveTo>
                    <a:lnTo>
                      <a:pt x="0" y="0"/>
                    </a:lnTo>
                  </a:path>
                </a:pathLst>
              </a:custGeom>
              <a:ln w="8300" cap="flat">
                <a:solidFill>
                  <a:srgbClr val="01010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098" name="Freeform: Shape 2097">
                <a:extLst>
                  <a:ext uri="{FF2B5EF4-FFF2-40B4-BE49-F238E27FC236}">
                    <a16:creationId xmlns="" xmlns:a16="http://schemas.microsoft.com/office/drawing/2014/main" id="{38D6FC77-1F49-4A54-BC53-0EB1447E15DA}"/>
                  </a:ext>
                </a:extLst>
              </p:cNvPr>
              <p:cNvSpPr/>
              <p:nvPr/>
            </p:nvSpPr>
            <p:spPr>
              <a:xfrm>
                <a:off x="4124511" y="2840077"/>
                <a:ext cx="8305" cy="54041"/>
              </a:xfrm>
              <a:custGeom>
                <a:avLst/>
                <a:gdLst>
                  <a:gd name="connsiteX0" fmla="*/ 0 w 8305"/>
                  <a:gd name="connsiteY0" fmla="*/ 0 h 54041"/>
                  <a:gd name="connsiteX1" fmla="*/ 8306 w 8305"/>
                  <a:gd name="connsiteY1" fmla="*/ 0 h 54041"/>
                  <a:gd name="connsiteX2" fmla="*/ 8306 w 8305"/>
                  <a:gd name="connsiteY2" fmla="*/ 54042 h 54041"/>
                  <a:gd name="connsiteX3" fmla="*/ 0 w 8305"/>
                  <a:gd name="connsiteY3" fmla="*/ 54042 h 54041"/>
                </a:gdLst>
                <a:ahLst/>
                <a:cxnLst>
                  <a:cxn ang="0">
                    <a:pos x="connsiteX0" y="connsiteY0"/>
                  </a:cxn>
                  <a:cxn ang="0">
                    <a:pos x="connsiteX1" y="connsiteY1"/>
                  </a:cxn>
                  <a:cxn ang="0">
                    <a:pos x="connsiteX2" y="connsiteY2"/>
                  </a:cxn>
                  <a:cxn ang="0">
                    <a:pos x="connsiteX3" y="connsiteY3"/>
                  </a:cxn>
                </a:cxnLst>
                <a:rect l="l" t="t" r="r" b="b"/>
                <a:pathLst>
                  <a:path w="8305" h="54041">
                    <a:moveTo>
                      <a:pt x="0" y="0"/>
                    </a:moveTo>
                    <a:lnTo>
                      <a:pt x="8306" y="0"/>
                    </a:lnTo>
                    <a:lnTo>
                      <a:pt x="8306" y="54042"/>
                    </a:lnTo>
                    <a:lnTo>
                      <a:pt x="0" y="54042"/>
                    </a:lnTo>
                    <a:close/>
                  </a:path>
                </a:pathLst>
              </a:custGeom>
              <a:solidFill>
                <a:srgbClr val="010101"/>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099" name="Freeform: Shape 2098">
                <a:extLst>
                  <a:ext uri="{FF2B5EF4-FFF2-40B4-BE49-F238E27FC236}">
                    <a16:creationId xmlns="" xmlns:a16="http://schemas.microsoft.com/office/drawing/2014/main" id="{4438011E-92E0-482C-89B5-3DD488860BAA}"/>
                  </a:ext>
                </a:extLst>
              </p:cNvPr>
              <p:cNvSpPr/>
              <p:nvPr/>
            </p:nvSpPr>
            <p:spPr>
              <a:xfrm>
                <a:off x="3971577" y="2840077"/>
                <a:ext cx="8305" cy="54041"/>
              </a:xfrm>
              <a:custGeom>
                <a:avLst/>
                <a:gdLst>
                  <a:gd name="connsiteX0" fmla="*/ 0 w 8305"/>
                  <a:gd name="connsiteY0" fmla="*/ 0 h 54041"/>
                  <a:gd name="connsiteX1" fmla="*/ 8305 w 8305"/>
                  <a:gd name="connsiteY1" fmla="*/ 0 h 54041"/>
                  <a:gd name="connsiteX2" fmla="*/ 8305 w 8305"/>
                  <a:gd name="connsiteY2" fmla="*/ 54042 h 54041"/>
                  <a:gd name="connsiteX3" fmla="*/ 0 w 8305"/>
                  <a:gd name="connsiteY3" fmla="*/ 54042 h 54041"/>
                </a:gdLst>
                <a:ahLst/>
                <a:cxnLst>
                  <a:cxn ang="0">
                    <a:pos x="connsiteX0" y="connsiteY0"/>
                  </a:cxn>
                  <a:cxn ang="0">
                    <a:pos x="connsiteX1" y="connsiteY1"/>
                  </a:cxn>
                  <a:cxn ang="0">
                    <a:pos x="connsiteX2" y="connsiteY2"/>
                  </a:cxn>
                  <a:cxn ang="0">
                    <a:pos x="connsiteX3" y="connsiteY3"/>
                  </a:cxn>
                </a:cxnLst>
                <a:rect l="l" t="t" r="r" b="b"/>
                <a:pathLst>
                  <a:path w="8305" h="54041">
                    <a:moveTo>
                      <a:pt x="0" y="0"/>
                    </a:moveTo>
                    <a:lnTo>
                      <a:pt x="8305" y="0"/>
                    </a:lnTo>
                    <a:lnTo>
                      <a:pt x="8305" y="54042"/>
                    </a:lnTo>
                    <a:lnTo>
                      <a:pt x="0" y="54042"/>
                    </a:lnTo>
                    <a:close/>
                  </a:path>
                </a:pathLst>
              </a:custGeom>
              <a:solidFill>
                <a:srgbClr val="010101"/>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171" name="Freeform: Shape 2170">
                <a:extLst>
                  <a:ext uri="{FF2B5EF4-FFF2-40B4-BE49-F238E27FC236}">
                    <a16:creationId xmlns="" xmlns:a16="http://schemas.microsoft.com/office/drawing/2014/main" id="{E5D43F2D-1140-4250-B302-2194CDB4CFEC}"/>
                  </a:ext>
                </a:extLst>
              </p:cNvPr>
              <p:cNvSpPr/>
              <p:nvPr/>
            </p:nvSpPr>
            <p:spPr>
              <a:xfrm>
                <a:off x="4033482" y="2848714"/>
                <a:ext cx="36544" cy="36544"/>
              </a:xfrm>
              <a:custGeom>
                <a:avLst/>
                <a:gdLst>
                  <a:gd name="connsiteX0" fmla="*/ 36545 w 36544"/>
                  <a:gd name="connsiteY0" fmla="*/ 18272 h 36544"/>
                  <a:gd name="connsiteX1" fmla="*/ 18272 w 36544"/>
                  <a:gd name="connsiteY1" fmla="*/ 36545 h 36544"/>
                  <a:gd name="connsiteX2" fmla="*/ 0 w 36544"/>
                  <a:gd name="connsiteY2" fmla="*/ 18272 h 36544"/>
                  <a:gd name="connsiteX3" fmla="*/ 18272 w 36544"/>
                  <a:gd name="connsiteY3" fmla="*/ 0 h 36544"/>
                  <a:gd name="connsiteX4" fmla="*/ 36545 w 36544"/>
                  <a:gd name="connsiteY4" fmla="*/ 18272 h 3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44" h="36544">
                    <a:moveTo>
                      <a:pt x="36545" y="18272"/>
                    </a:moveTo>
                    <a:cubicBezTo>
                      <a:pt x="36545" y="28364"/>
                      <a:pt x="28364" y="36545"/>
                      <a:pt x="18272" y="36545"/>
                    </a:cubicBezTo>
                    <a:cubicBezTo>
                      <a:pt x="8181" y="36545"/>
                      <a:pt x="0" y="28364"/>
                      <a:pt x="0" y="18272"/>
                    </a:cubicBezTo>
                    <a:cubicBezTo>
                      <a:pt x="0" y="8181"/>
                      <a:pt x="8181" y="0"/>
                      <a:pt x="18272" y="0"/>
                    </a:cubicBezTo>
                    <a:cubicBezTo>
                      <a:pt x="28364" y="0"/>
                      <a:pt x="36545" y="8181"/>
                      <a:pt x="36545" y="18272"/>
                    </a:cubicBezTo>
                    <a:close/>
                  </a:path>
                </a:pathLst>
              </a:custGeom>
              <a:solidFill>
                <a:srgbClr val="231F20"/>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grpSp>
          <p:nvGrpSpPr>
            <p:cNvPr id="2202" name="Group 2201">
              <a:extLst>
                <a:ext uri="{FF2B5EF4-FFF2-40B4-BE49-F238E27FC236}">
                  <a16:creationId xmlns="" xmlns:a16="http://schemas.microsoft.com/office/drawing/2014/main" id="{62A650BA-9956-4074-B8EE-D7BE04D46859}"/>
                </a:ext>
              </a:extLst>
            </p:cNvPr>
            <p:cNvGrpSpPr/>
            <p:nvPr/>
          </p:nvGrpSpPr>
          <p:grpSpPr>
            <a:xfrm>
              <a:off x="3690940" y="4069855"/>
              <a:ext cx="384383" cy="54041"/>
              <a:chOff x="3833815" y="2943841"/>
              <a:chExt cx="384383" cy="54041"/>
            </a:xfrm>
          </p:grpSpPr>
          <p:sp>
            <p:nvSpPr>
              <p:cNvPr id="2100" name="Freeform: Shape 2099">
                <a:extLst>
                  <a:ext uri="{FF2B5EF4-FFF2-40B4-BE49-F238E27FC236}">
                    <a16:creationId xmlns="" xmlns:a16="http://schemas.microsoft.com/office/drawing/2014/main" id="{AE2540C1-C193-4E1B-AC88-FCB64C0D4E80}"/>
                  </a:ext>
                </a:extLst>
              </p:cNvPr>
              <p:cNvSpPr/>
              <p:nvPr/>
            </p:nvSpPr>
            <p:spPr>
              <a:xfrm>
                <a:off x="3837912" y="2970862"/>
                <a:ext cx="376188" cy="11074"/>
              </a:xfrm>
              <a:custGeom>
                <a:avLst/>
                <a:gdLst>
                  <a:gd name="connsiteX0" fmla="*/ 376189 w 376188"/>
                  <a:gd name="connsiteY0" fmla="*/ 0 h 11074"/>
                  <a:gd name="connsiteX1" fmla="*/ 0 w 376188"/>
                  <a:gd name="connsiteY1" fmla="*/ 0 h 11074"/>
                </a:gdLst>
                <a:ahLst/>
                <a:cxnLst>
                  <a:cxn ang="0">
                    <a:pos x="connsiteX0" y="connsiteY0"/>
                  </a:cxn>
                  <a:cxn ang="0">
                    <a:pos x="connsiteX1" y="connsiteY1"/>
                  </a:cxn>
                </a:cxnLst>
                <a:rect l="l" t="t" r="r" b="b"/>
                <a:pathLst>
                  <a:path w="376188" h="11074">
                    <a:moveTo>
                      <a:pt x="376189" y="0"/>
                    </a:moveTo>
                    <a:lnTo>
                      <a:pt x="0" y="0"/>
                    </a:lnTo>
                  </a:path>
                </a:pathLst>
              </a:custGeom>
              <a:ln w="8300" cap="flat">
                <a:solidFill>
                  <a:srgbClr val="01010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101" name="Freeform: Shape 2100">
                <a:extLst>
                  <a:ext uri="{FF2B5EF4-FFF2-40B4-BE49-F238E27FC236}">
                    <a16:creationId xmlns="" xmlns:a16="http://schemas.microsoft.com/office/drawing/2014/main" id="{C0F591FC-A497-4123-B594-70B751F626CC}"/>
                  </a:ext>
                </a:extLst>
              </p:cNvPr>
              <p:cNvSpPr/>
              <p:nvPr/>
            </p:nvSpPr>
            <p:spPr>
              <a:xfrm>
                <a:off x="4209893" y="2943841"/>
                <a:ext cx="8305" cy="54041"/>
              </a:xfrm>
              <a:custGeom>
                <a:avLst/>
                <a:gdLst>
                  <a:gd name="connsiteX0" fmla="*/ 0 w 8305"/>
                  <a:gd name="connsiteY0" fmla="*/ 0 h 54041"/>
                  <a:gd name="connsiteX1" fmla="*/ 8306 w 8305"/>
                  <a:gd name="connsiteY1" fmla="*/ 0 h 54041"/>
                  <a:gd name="connsiteX2" fmla="*/ 8306 w 8305"/>
                  <a:gd name="connsiteY2" fmla="*/ 54042 h 54041"/>
                  <a:gd name="connsiteX3" fmla="*/ 0 w 8305"/>
                  <a:gd name="connsiteY3" fmla="*/ 54042 h 54041"/>
                </a:gdLst>
                <a:ahLst/>
                <a:cxnLst>
                  <a:cxn ang="0">
                    <a:pos x="connsiteX0" y="connsiteY0"/>
                  </a:cxn>
                  <a:cxn ang="0">
                    <a:pos x="connsiteX1" y="connsiteY1"/>
                  </a:cxn>
                  <a:cxn ang="0">
                    <a:pos x="connsiteX2" y="connsiteY2"/>
                  </a:cxn>
                  <a:cxn ang="0">
                    <a:pos x="connsiteX3" y="connsiteY3"/>
                  </a:cxn>
                </a:cxnLst>
                <a:rect l="l" t="t" r="r" b="b"/>
                <a:pathLst>
                  <a:path w="8305" h="54041">
                    <a:moveTo>
                      <a:pt x="0" y="0"/>
                    </a:moveTo>
                    <a:lnTo>
                      <a:pt x="8306" y="0"/>
                    </a:lnTo>
                    <a:lnTo>
                      <a:pt x="8306" y="54042"/>
                    </a:lnTo>
                    <a:lnTo>
                      <a:pt x="0" y="54042"/>
                    </a:lnTo>
                    <a:close/>
                  </a:path>
                </a:pathLst>
              </a:custGeom>
              <a:solidFill>
                <a:srgbClr val="010101"/>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102" name="Freeform: Shape 2101">
                <a:extLst>
                  <a:ext uri="{FF2B5EF4-FFF2-40B4-BE49-F238E27FC236}">
                    <a16:creationId xmlns="" xmlns:a16="http://schemas.microsoft.com/office/drawing/2014/main" id="{CAAC20A1-4675-4DDB-8B88-50B7462DDB7B}"/>
                  </a:ext>
                </a:extLst>
              </p:cNvPr>
              <p:cNvSpPr/>
              <p:nvPr/>
            </p:nvSpPr>
            <p:spPr>
              <a:xfrm>
                <a:off x="3833815" y="2943841"/>
                <a:ext cx="8305" cy="54041"/>
              </a:xfrm>
              <a:custGeom>
                <a:avLst/>
                <a:gdLst>
                  <a:gd name="connsiteX0" fmla="*/ 0 w 8305"/>
                  <a:gd name="connsiteY0" fmla="*/ 0 h 54041"/>
                  <a:gd name="connsiteX1" fmla="*/ 8306 w 8305"/>
                  <a:gd name="connsiteY1" fmla="*/ 0 h 54041"/>
                  <a:gd name="connsiteX2" fmla="*/ 8306 w 8305"/>
                  <a:gd name="connsiteY2" fmla="*/ 54042 h 54041"/>
                  <a:gd name="connsiteX3" fmla="*/ 0 w 8305"/>
                  <a:gd name="connsiteY3" fmla="*/ 54042 h 54041"/>
                </a:gdLst>
                <a:ahLst/>
                <a:cxnLst>
                  <a:cxn ang="0">
                    <a:pos x="connsiteX0" y="connsiteY0"/>
                  </a:cxn>
                  <a:cxn ang="0">
                    <a:pos x="connsiteX1" y="connsiteY1"/>
                  </a:cxn>
                  <a:cxn ang="0">
                    <a:pos x="connsiteX2" y="connsiteY2"/>
                  </a:cxn>
                  <a:cxn ang="0">
                    <a:pos x="connsiteX3" y="connsiteY3"/>
                  </a:cxn>
                </a:cxnLst>
                <a:rect l="l" t="t" r="r" b="b"/>
                <a:pathLst>
                  <a:path w="8305" h="54041">
                    <a:moveTo>
                      <a:pt x="0" y="0"/>
                    </a:moveTo>
                    <a:lnTo>
                      <a:pt x="8306" y="0"/>
                    </a:lnTo>
                    <a:lnTo>
                      <a:pt x="8306" y="54042"/>
                    </a:lnTo>
                    <a:lnTo>
                      <a:pt x="0" y="54042"/>
                    </a:lnTo>
                    <a:close/>
                  </a:path>
                </a:pathLst>
              </a:custGeom>
              <a:solidFill>
                <a:srgbClr val="010101"/>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172" name="Freeform: Shape 2171">
                <a:extLst>
                  <a:ext uri="{FF2B5EF4-FFF2-40B4-BE49-F238E27FC236}">
                    <a16:creationId xmlns="" xmlns:a16="http://schemas.microsoft.com/office/drawing/2014/main" id="{FC5B3017-69B0-4ABB-9E6A-6DBB8A2345D7}"/>
                  </a:ext>
                </a:extLst>
              </p:cNvPr>
              <p:cNvSpPr/>
              <p:nvPr/>
            </p:nvSpPr>
            <p:spPr>
              <a:xfrm>
                <a:off x="4006572" y="2952590"/>
                <a:ext cx="36544" cy="36544"/>
              </a:xfrm>
              <a:custGeom>
                <a:avLst/>
                <a:gdLst>
                  <a:gd name="connsiteX0" fmla="*/ 36545 w 36544"/>
                  <a:gd name="connsiteY0" fmla="*/ 18272 h 36544"/>
                  <a:gd name="connsiteX1" fmla="*/ 18272 w 36544"/>
                  <a:gd name="connsiteY1" fmla="*/ 36545 h 36544"/>
                  <a:gd name="connsiteX2" fmla="*/ 0 w 36544"/>
                  <a:gd name="connsiteY2" fmla="*/ 18272 h 36544"/>
                  <a:gd name="connsiteX3" fmla="*/ 18272 w 36544"/>
                  <a:gd name="connsiteY3" fmla="*/ 0 h 36544"/>
                  <a:gd name="connsiteX4" fmla="*/ 36545 w 36544"/>
                  <a:gd name="connsiteY4" fmla="*/ 18272 h 3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44" h="36544">
                    <a:moveTo>
                      <a:pt x="36545" y="18272"/>
                    </a:moveTo>
                    <a:cubicBezTo>
                      <a:pt x="36545" y="28364"/>
                      <a:pt x="28364" y="36545"/>
                      <a:pt x="18272" y="36545"/>
                    </a:cubicBezTo>
                    <a:cubicBezTo>
                      <a:pt x="8181" y="36545"/>
                      <a:pt x="0" y="28364"/>
                      <a:pt x="0" y="18272"/>
                    </a:cubicBezTo>
                    <a:cubicBezTo>
                      <a:pt x="0" y="8181"/>
                      <a:pt x="8181" y="0"/>
                      <a:pt x="18272" y="0"/>
                    </a:cubicBezTo>
                    <a:cubicBezTo>
                      <a:pt x="28364" y="0"/>
                      <a:pt x="36545" y="8181"/>
                      <a:pt x="36545" y="18272"/>
                    </a:cubicBezTo>
                    <a:close/>
                  </a:path>
                </a:pathLst>
              </a:custGeom>
              <a:solidFill>
                <a:srgbClr val="231F20"/>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grpSp>
          <p:nvGrpSpPr>
            <p:cNvPr id="2201" name="Group 2200">
              <a:extLst>
                <a:ext uri="{FF2B5EF4-FFF2-40B4-BE49-F238E27FC236}">
                  <a16:creationId xmlns="" xmlns:a16="http://schemas.microsoft.com/office/drawing/2014/main" id="{FAF0D06A-BBE4-4A67-8D14-9B1C63079FE3}"/>
                </a:ext>
              </a:extLst>
            </p:cNvPr>
            <p:cNvGrpSpPr/>
            <p:nvPr/>
          </p:nvGrpSpPr>
          <p:grpSpPr>
            <a:xfrm>
              <a:off x="3746421" y="4275743"/>
              <a:ext cx="246621" cy="54041"/>
              <a:chOff x="3889296" y="3047606"/>
              <a:chExt cx="246621" cy="54041"/>
            </a:xfrm>
          </p:grpSpPr>
          <p:sp>
            <p:nvSpPr>
              <p:cNvPr id="2103" name="Freeform: Shape 2102">
                <a:extLst>
                  <a:ext uri="{FF2B5EF4-FFF2-40B4-BE49-F238E27FC236}">
                    <a16:creationId xmlns="" xmlns:a16="http://schemas.microsoft.com/office/drawing/2014/main" id="{9C2307D3-27B3-406B-8537-8AFC946C614E}"/>
                  </a:ext>
                </a:extLst>
              </p:cNvPr>
              <p:cNvSpPr/>
              <p:nvPr/>
            </p:nvSpPr>
            <p:spPr>
              <a:xfrm>
                <a:off x="3893394" y="3074627"/>
                <a:ext cx="238315" cy="11074"/>
              </a:xfrm>
              <a:custGeom>
                <a:avLst/>
                <a:gdLst>
                  <a:gd name="connsiteX0" fmla="*/ 238316 w 238315"/>
                  <a:gd name="connsiteY0" fmla="*/ 0 h 11074"/>
                  <a:gd name="connsiteX1" fmla="*/ 0 w 238315"/>
                  <a:gd name="connsiteY1" fmla="*/ 0 h 11074"/>
                </a:gdLst>
                <a:ahLst/>
                <a:cxnLst>
                  <a:cxn ang="0">
                    <a:pos x="connsiteX0" y="connsiteY0"/>
                  </a:cxn>
                  <a:cxn ang="0">
                    <a:pos x="connsiteX1" y="connsiteY1"/>
                  </a:cxn>
                </a:cxnLst>
                <a:rect l="l" t="t" r="r" b="b"/>
                <a:pathLst>
                  <a:path w="238315" h="11074">
                    <a:moveTo>
                      <a:pt x="238316" y="0"/>
                    </a:moveTo>
                    <a:lnTo>
                      <a:pt x="0" y="0"/>
                    </a:lnTo>
                  </a:path>
                </a:pathLst>
              </a:custGeom>
              <a:ln w="8300" cap="flat">
                <a:solidFill>
                  <a:srgbClr val="01010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104" name="Freeform: Shape 2103">
                <a:extLst>
                  <a:ext uri="{FF2B5EF4-FFF2-40B4-BE49-F238E27FC236}">
                    <a16:creationId xmlns="" xmlns:a16="http://schemas.microsoft.com/office/drawing/2014/main" id="{33365B2A-A5C2-438E-9538-7321BA759D3D}"/>
                  </a:ext>
                </a:extLst>
              </p:cNvPr>
              <p:cNvSpPr/>
              <p:nvPr/>
            </p:nvSpPr>
            <p:spPr>
              <a:xfrm>
                <a:off x="4127612" y="3047606"/>
                <a:ext cx="8305" cy="54041"/>
              </a:xfrm>
              <a:custGeom>
                <a:avLst/>
                <a:gdLst>
                  <a:gd name="connsiteX0" fmla="*/ 0 w 8305"/>
                  <a:gd name="connsiteY0" fmla="*/ 0 h 54041"/>
                  <a:gd name="connsiteX1" fmla="*/ 8306 w 8305"/>
                  <a:gd name="connsiteY1" fmla="*/ 0 h 54041"/>
                  <a:gd name="connsiteX2" fmla="*/ 8306 w 8305"/>
                  <a:gd name="connsiteY2" fmla="*/ 54042 h 54041"/>
                  <a:gd name="connsiteX3" fmla="*/ 0 w 8305"/>
                  <a:gd name="connsiteY3" fmla="*/ 54042 h 54041"/>
                </a:gdLst>
                <a:ahLst/>
                <a:cxnLst>
                  <a:cxn ang="0">
                    <a:pos x="connsiteX0" y="connsiteY0"/>
                  </a:cxn>
                  <a:cxn ang="0">
                    <a:pos x="connsiteX1" y="connsiteY1"/>
                  </a:cxn>
                  <a:cxn ang="0">
                    <a:pos x="connsiteX2" y="connsiteY2"/>
                  </a:cxn>
                  <a:cxn ang="0">
                    <a:pos x="connsiteX3" y="connsiteY3"/>
                  </a:cxn>
                </a:cxnLst>
                <a:rect l="l" t="t" r="r" b="b"/>
                <a:pathLst>
                  <a:path w="8305" h="54041">
                    <a:moveTo>
                      <a:pt x="0" y="0"/>
                    </a:moveTo>
                    <a:lnTo>
                      <a:pt x="8306" y="0"/>
                    </a:lnTo>
                    <a:lnTo>
                      <a:pt x="8306" y="54042"/>
                    </a:lnTo>
                    <a:lnTo>
                      <a:pt x="0" y="54042"/>
                    </a:lnTo>
                    <a:close/>
                  </a:path>
                </a:pathLst>
              </a:custGeom>
              <a:solidFill>
                <a:srgbClr val="010101"/>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105" name="Freeform: Shape 2104">
                <a:extLst>
                  <a:ext uri="{FF2B5EF4-FFF2-40B4-BE49-F238E27FC236}">
                    <a16:creationId xmlns="" xmlns:a16="http://schemas.microsoft.com/office/drawing/2014/main" id="{9D9A169A-5D73-499E-AC09-9F17E53C84E6}"/>
                  </a:ext>
                </a:extLst>
              </p:cNvPr>
              <p:cNvSpPr/>
              <p:nvPr/>
            </p:nvSpPr>
            <p:spPr>
              <a:xfrm>
                <a:off x="3889296" y="3047606"/>
                <a:ext cx="8305" cy="54041"/>
              </a:xfrm>
              <a:custGeom>
                <a:avLst/>
                <a:gdLst>
                  <a:gd name="connsiteX0" fmla="*/ 0 w 8305"/>
                  <a:gd name="connsiteY0" fmla="*/ 0 h 54041"/>
                  <a:gd name="connsiteX1" fmla="*/ 8306 w 8305"/>
                  <a:gd name="connsiteY1" fmla="*/ 0 h 54041"/>
                  <a:gd name="connsiteX2" fmla="*/ 8306 w 8305"/>
                  <a:gd name="connsiteY2" fmla="*/ 54042 h 54041"/>
                  <a:gd name="connsiteX3" fmla="*/ 0 w 8305"/>
                  <a:gd name="connsiteY3" fmla="*/ 54042 h 54041"/>
                </a:gdLst>
                <a:ahLst/>
                <a:cxnLst>
                  <a:cxn ang="0">
                    <a:pos x="connsiteX0" y="connsiteY0"/>
                  </a:cxn>
                  <a:cxn ang="0">
                    <a:pos x="connsiteX1" y="connsiteY1"/>
                  </a:cxn>
                  <a:cxn ang="0">
                    <a:pos x="connsiteX2" y="connsiteY2"/>
                  </a:cxn>
                  <a:cxn ang="0">
                    <a:pos x="connsiteX3" y="connsiteY3"/>
                  </a:cxn>
                </a:cxnLst>
                <a:rect l="l" t="t" r="r" b="b"/>
                <a:pathLst>
                  <a:path w="8305" h="54041">
                    <a:moveTo>
                      <a:pt x="0" y="0"/>
                    </a:moveTo>
                    <a:lnTo>
                      <a:pt x="8306" y="0"/>
                    </a:lnTo>
                    <a:lnTo>
                      <a:pt x="8306" y="54042"/>
                    </a:lnTo>
                    <a:lnTo>
                      <a:pt x="0" y="54042"/>
                    </a:lnTo>
                    <a:close/>
                  </a:path>
                </a:pathLst>
              </a:custGeom>
              <a:solidFill>
                <a:srgbClr val="010101"/>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173" name="Freeform: Shape 2172">
                <a:extLst>
                  <a:ext uri="{FF2B5EF4-FFF2-40B4-BE49-F238E27FC236}">
                    <a16:creationId xmlns="" xmlns:a16="http://schemas.microsoft.com/office/drawing/2014/main" id="{B24734FB-9D93-43C0-BEF9-6707984BAB5E}"/>
                  </a:ext>
                </a:extLst>
              </p:cNvPr>
              <p:cNvSpPr/>
              <p:nvPr/>
            </p:nvSpPr>
            <p:spPr>
              <a:xfrm>
                <a:off x="3993061" y="3056355"/>
                <a:ext cx="36544" cy="36544"/>
              </a:xfrm>
              <a:custGeom>
                <a:avLst/>
                <a:gdLst>
                  <a:gd name="connsiteX0" fmla="*/ 36545 w 36544"/>
                  <a:gd name="connsiteY0" fmla="*/ 18272 h 36544"/>
                  <a:gd name="connsiteX1" fmla="*/ 18272 w 36544"/>
                  <a:gd name="connsiteY1" fmla="*/ 36545 h 36544"/>
                  <a:gd name="connsiteX2" fmla="*/ 0 w 36544"/>
                  <a:gd name="connsiteY2" fmla="*/ 18272 h 36544"/>
                  <a:gd name="connsiteX3" fmla="*/ 18272 w 36544"/>
                  <a:gd name="connsiteY3" fmla="*/ 0 h 36544"/>
                  <a:gd name="connsiteX4" fmla="*/ 36545 w 36544"/>
                  <a:gd name="connsiteY4" fmla="*/ 18272 h 3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44" h="36544">
                    <a:moveTo>
                      <a:pt x="36545" y="18272"/>
                    </a:moveTo>
                    <a:cubicBezTo>
                      <a:pt x="36545" y="28364"/>
                      <a:pt x="28364" y="36545"/>
                      <a:pt x="18272" y="36545"/>
                    </a:cubicBezTo>
                    <a:cubicBezTo>
                      <a:pt x="8181" y="36545"/>
                      <a:pt x="0" y="28364"/>
                      <a:pt x="0" y="18272"/>
                    </a:cubicBezTo>
                    <a:cubicBezTo>
                      <a:pt x="0" y="8181"/>
                      <a:pt x="8181" y="0"/>
                      <a:pt x="18272" y="0"/>
                    </a:cubicBezTo>
                    <a:cubicBezTo>
                      <a:pt x="28364" y="0"/>
                      <a:pt x="36545" y="8181"/>
                      <a:pt x="36545" y="18272"/>
                    </a:cubicBezTo>
                    <a:close/>
                  </a:path>
                </a:pathLst>
              </a:custGeom>
              <a:solidFill>
                <a:srgbClr val="231F20"/>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grpSp>
          <p:nvGrpSpPr>
            <p:cNvPr id="2200" name="Group 2199">
              <a:extLst>
                <a:ext uri="{FF2B5EF4-FFF2-40B4-BE49-F238E27FC236}">
                  <a16:creationId xmlns="" xmlns:a16="http://schemas.microsoft.com/office/drawing/2014/main" id="{F19A7823-CD11-46F3-9C4E-6B10A51113F5}"/>
                </a:ext>
              </a:extLst>
            </p:cNvPr>
            <p:cNvGrpSpPr/>
            <p:nvPr/>
          </p:nvGrpSpPr>
          <p:grpSpPr>
            <a:xfrm>
              <a:off x="3848193" y="4481631"/>
              <a:ext cx="139312" cy="54041"/>
              <a:chOff x="3991068" y="3151482"/>
              <a:chExt cx="139312" cy="54041"/>
            </a:xfrm>
          </p:grpSpPr>
          <p:sp>
            <p:nvSpPr>
              <p:cNvPr id="2106" name="Freeform: Shape 2105">
                <a:extLst>
                  <a:ext uri="{FF2B5EF4-FFF2-40B4-BE49-F238E27FC236}">
                    <a16:creationId xmlns="" xmlns:a16="http://schemas.microsoft.com/office/drawing/2014/main" id="{9A3BA2E5-C041-46ED-B462-665FEC73565C}"/>
                  </a:ext>
                </a:extLst>
              </p:cNvPr>
              <p:cNvSpPr/>
              <p:nvPr/>
            </p:nvSpPr>
            <p:spPr>
              <a:xfrm>
                <a:off x="3995165" y="3178502"/>
                <a:ext cx="131117" cy="11074"/>
              </a:xfrm>
              <a:custGeom>
                <a:avLst/>
                <a:gdLst>
                  <a:gd name="connsiteX0" fmla="*/ 131118 w 131117"/>
                  <a:gd name="connsiteY0" fmla="*/ 0 h 11074"/>
                  <a:gd name="connsiteX1" fmla="*/ 0 w 131117"/>
                  <a:gd name="connsiteY1" fmla="*/ 0 h 11074"/>
                </a:gdLst>
                <a:ahLst/>
                <a:cxnLst>
                  <a:cxn ang="0">
                    <a:pos x="connsiteX0" y="connsiteY0"/>
                  </a:cxn>
                  <a:cxn ang="0">
                    <a:pos x="connsiteX1" y="connsiteY1"/>
                  </a:cxn>
                </a:cxnLst>
                <a:rect l="l" t="t" r="r" b="b"/>
                <a:pathLst>
                  <a:path w="131117" h="11074">
                    <a:moveTo>
                      <a:pt x="131118" y="0"/>
                    </a:moveTo>
                    <a:lnTo>
                      <a:pt x="0" y="0"/>
                    </a:lnTo>
                  </a:path>
                </a:pathLst>
              </a:custGeom>
              <a:ln w="8300" cap="flat">
                <a:solidFill>
                  <a:srgbClr val="01010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107" name="Freeform: Shape 2106">
                <a:extLst>
                  <a:ext uri="{FF2B5EF4-FFF2-40B4-BE49-F238E27FC236}">
                    <a16:creationId xmlns="" xmlns:a16="http://schemas.microsoft.com/office/drawing/2014/main" id="{D99E856A-B67A-4A38-B233-D804D4696EB0}"/>
                  </a:ext>
                </a:extLst>
              </p:cNvPr>
              <p:cNvSpPr/>
              <p:nvPr/>
            </p:nvSpPr>
            <p:spPr>
              <a:xfrm>
                <a:off x="4122075" y="3151482"/>
                <a:ext cx="8305" cy="54041"/>
              </a:xfrm>
              <a:custGeom>
                <a:avLst/>
                <a:gdLst>
                  <a:gd name="connsiteX0" fmla="*/ 0 w 8305"/>
                  <a:gd name="connsiteY0" fmla="*/ 0 h 54041"/>
                  <a:gd name="connsiteX1" fmla="*/ 8306 w 8305"/>
                  <a:gd name="connsiteY1" fmla="*/ 0 h 54041"/>
                  <a:gd name="connsiteX2" fmla="*/ 8306 w 8305"/>
                  <a:gd name="connsiteY2" fmla="*/ 54042 h 54041"/>
                  <a:gd name="connsiteX3" fmla="*/ 0 w 8305"/>
                  <a:gd name="connsiteY3" fmla="*/ 54042 h 54041"/>
                </a:gdLst>
                <a:ahLst/>
                <a:cxnLst>
                  <a:cxn ang="0">
                    <a:pos x="connsiteX0" y="connsiteY0"/>
                  </a:cxn>
                  <a:cxn ang="0">
                    <a:pos x="connsiteX1" y="connsiteY1"/>
                  </a:cxn>
                  <a:cxn ang="0">
                    <a:pos x="connsiteX2" y="connsiteY2"/>
                  </a:cxn>
                  <a:cxn ang="0">
                    <a:pos x="connsiteX3" y="connsiteY3"/>
                  </a:cxn>
                </a:cxnLst>
                <a:rect l="l" t="t" r="r" b="b"/>
                <a:pathLst>
                  <a:path w="8305" h="54041">
                    <a:moveTo>
                      <a:pt x="0" y="0"/>
                    </a:moveTo>
                    <a:lnTo>
                      <a:pt x="8306" y="0"/>
                    </a:lnTo>
                    <a:lnTo>
                      <a:pt x="8306" y="54042"/>
                    </a:lnTo>
                    <a:lnTo>
                      <a:pt x="0" y="54042"/>
                    </a:lnTo>
                    <a:close/>
                  </a:path>
                </a:pathLst>
              </a:custGeom>
              <a:solidFill>
                <a:srgbClr val="010101"/>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108" name="Freeform: Shape 2107">
                <a:extLst>
                  <a:ext uri="{FF2B5EF4-FFF2-40B4-BE49-F238E27FC236}">
                    <a16:creationId xmlns="" xmlns:a16="http://schemas.microsoft.com/office/drawing/2014/main" id="{331F61CF-F632-4156-8669-F5847AA36936}"/>
                  </a:ext>
                </a:extLst>
              </p:cNvPr>
              <p:cNvSpPr/>
              <p:nvPr/>
            </p:nvSpPr>
            <p:spPr>
              <a:xfrm>
                <a:off x="3991068" y="3151482"/>
                <a:ext cx="8305" cy="54041"/>
              </a:xfrm>
              <a:custGeom>
                <a:avLst/>
                <a:gdLst>
                  <a:gd name="connsiteX0" fmla="*/ 0 w 8305"/>
                  <a:gd name="connsiteY0" fmla="*/ 0 h 54041"/>
                  <a:gd name="connsiteX1" fmla="*/ 8306 w 8305"/>
                  <a:gd name="connsiteY1" fmla="*/ 0 h 54041"/>
                  <a:gd name="connsiteX2" fmla="*/ 8306 w 8305"/>
                  <a:gd name="connsiteY2" fmla="*/ 54042 h 54041"/>
                  <a:gd name="connsiteX3" fmla="*/ 0 w 8305"/>
                  <a:gd name="connsiteY3" fmla="*/ 54042 h 54041"/>
                </a:gdLst>
                <a:ahLst/>
                <a:cxnLst>
                  <a:cxn ang="0">
                    <a:pos x="connsiteX0" y="connsiteY0"/>
                  </a:cxn>
                  <a:cxn ang="0">
                    <a:pos x="connsiteX1" y="connsiteY1"/>
                  </a:cxn>
                  <a:cxn ang="0">
                    <a:pos x="connsiteX2" y="connsiteY2"/>
                  </a:cxn>
                  <a:cxn ang="0">
                    <a:pos x="connsiteX3" y="connsiteY3"/>
                  </a:cxn>
                </a:cxnLst>
                <a:rect l="l" t="t" r="r" b="b"/>
                <a:pathLst>
                  <a:path w="8305" h="54041">
                    <a:moveTo>
                      <a:pt x="0" y="0"/>
                    </a:moveTo>
                    <a:lnTo>
                      <a:pt x="8306" y="0"/>
                    </a:lnTo>
                    <a:lnTo>
                      <a:pt x="8306" y="54042"/>
                    </a:lnTo>
                    <a:lnTo>
                      <a:pt x="0" y="54042"/>
                    </a:lnTo>
                    <a:close/>
                  </a:path>
                </a:pathLst>
              </a:custGeom>
              <a:solidFill>
                <a:srgbClr val="010101"/>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174" name="Freeform: Shape 2173">
                <a:extLst>
                  <a:ext uri="{FF2B5EF4-FFF2-40B4-BE49-F238E27FC236}">
                    <a16:creationId xmlns="" xmlns:a16="http://schemas.microsoft.com/office/drawing/2014/main" id="{EAC2CCA0-126F-4F58-B930-F86045429DDD}"/>
                  </a:ext>
                </a:extLst>
              </p:cNvPr>
              <p:cNvSpPr/>
              <p:nvPr/>
            </p:nvSpPr>
            <p:spPr>
              <a:xfrm>
                <a:off x="4043227" y="3160230"/>
                <a:ext cx="36544" cy="36544"/>
              </a:xfrm>
              <a:custGeom>
                <a:avLst/>
                <a:gdLst>
                  <a:gd name="connsiteX0" fmla="*/ 36545 w 36544"/>
                  <a:gd name="connsiteY0" fmla="*/ 18272 h 36544"/>
                  <a:gd name="connsiteX1" fmla="*/ 18272 w 36544"/>
                  <a:gd name="connsiteY1" fmla="*/ 36545 h 36544"/>
                  <a:gd name="connsiteX2" fmla="*/ 0 w 36544"/>
                  <a:gd name="connsiteY2" fmla="*/ 18272 h 36544"/>
                  <a:gd name="connsiteX3" fmla="*/ 18272 w 36544"/>
                  <a:gd name="connsiteY3" fmla="*/ 0 h 36544"/>
                  <a:gd name="connsiteX4" fmla="*/ 36545 w 36544"/>
                  <a:gd name="connsiteY4" fmla="*/ 18272 h 3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44" h="36544">
                    <a:moveTo>
                      <a:pt x="36545" y="18272"/>
                    </a:moveTo>
                    <a:cubicBezTo>
                      <a:pt x="36545" y="28364"/>
                      <a:pt x="28364" y="36545"/>
                      <a:pt x="18272" y="36545"/>
                    </a:cubicBezTo>
                    <a:cubicBezTo>
                      <a:pt x="8181" y="36545"/>
                      <a:pt x="0" y="28364"/>
                      <a:pt x="0" y="18272"/>
                    </a:cubicBezTo>
                    <a:cubicBezTo>
                      <a:pt x="0" y="8181"/>
                      <a:pt x="8181" y="0"/>
                      <a:pt x="18272" y="0"/>
                    </a:cubicBezTo>
                    <a:cubicBezTo>
                      <a:pt x="28364" y="0"/>
                      <a:pt x="36545" y="8181"/>
                      <a:pt x="36545" y="18272"/>
                    </a:cubicBezTo>
                    <a:close/>
                  </a:path>
                </a:pathLst>
              </a:custGeom>
              <a:solidFill>
                <a:srgbClr val="231F20"/>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grpSp>
          <p:nvGrpSpPr>
            <p:cNvPr id="2199" name="Group 2198">
              <a:extLst>
                <a:ext uri="{FF2B5EF4-FFF2-40B4-BE49-F238E27FC236}">
                  <a16:creationId xmlns="" xmlns:a16="http://schemas.microsoft.com/office/drawing/2014/main" id="{6C2E3171-AF6F-4C1F-A787-281929356B66}"/>
                </a:ext>
              </a:extLst>
            </p:cNvPr>
            <p:cNvGrpSpPr/>
            <p:nvPr/>
          </p:nvGrpSpPr>
          <p:grpSpPr>
            <a:xfrm>
              <a:off x="3719511" y="4687520"/>
              <a:ext cx="274749" cy="54041"/>
              <a:chOff x="3862386" y="3255246"/>
              <a:chExt cx="274749" cy="54041"/>
            </a:xfrm>
          </p:grpSpPr>
          <p:sp>
            <p:nvSpPr>
              <p:cNvPr id="2109" name="Freeform: Shape 2108">
                <a:extLst>
                  <a:ext uri="{FF2B5EF4-FFF2-40B4-BE49-F238E27FC236}">
                    <a16:creationId xmlns="" xmlns:a16="http://schemas.microsoft.com/office/drawing/2014/main" id="{2A29DE3D-4E93-4C98-906D-9FF23EB8BBB4}"/>
                  </a:ext>
                </a:extLst>
              </p:cNvPr>
              <p:cNvSpPr/>
              <p:nvPr/>
            </p:nvSpPr>
            <p:spPr>
              <a:xfrm>
                <a:off x="3866594" y="3282267"/>
                <a:ext cx="266333" cy="11074"/>
              </a:xfrm>
              <a:custGeom>
                <a:avLst/>
                <a:gdLst>
                  <a:gd name="connsiteX0" fmla="*/ 266333 w 266333"/>
                  <a:gd name="connsiteY0" fmla="*/ 0 h 11074"/>
                  <a:gd name="connsiteX1" fmla="*/ 0 w 266333"/>
                  <a:gd name="connsiteY1" fmla="*/ 0 h 11074"/>
                </a:gdLst>
                <a:ahLst/>
                <a:cxnLst>
                  <a:cxn ang="0">
                    <a:pos x="connsiteX0" y="connsiteY0"/>
                  </a:cxn>
                  <a:cxn ang="0">
                    <a:pos x="connsiteX1" y="connsiteY1"/>
                  </a:cxn>
                </a:cxnLst>
                <a:rect l="l" t="t" r="r" b="b"/>
                <a:pathLst>
                  <a:path w="266333" h="11074">
                    <a:moveTo>
                      <a:pt x="266333" y="0"/>
                    </a:moveTo>
                    <a:lnTo>
                      <a:pt x="0" y="0"/>
                    </a:lnTo>
                  </a:path>
                </a:pathLst>
              </a:custGeom>
              <a:ln w="8300" cap="flat">
                <a:solidFill>
                  <a:srgbClr val="01010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110" name="Freeform: Shape 2109">
                <a:extLst>
                  <a:ext uri="{FF2B5EF4-FFF2-40B4-BE49-F238E27FC236}">
                    <a16:creationId xmlns="" xmlns:a16="http://schemas.microsoft.com/office/drawing/2014/main" id="{F9B7F418-FBD9-473F-AEEB-6C4C0C7E0D9D}"/>
                  </a:ext>
                </a:extLst>
              </p:cNvPr>
              <p:cNvSpPr/>
              <p:nvPr/>
            </p:nvSpPr>
            <p:spPr>
              <a:xfrm>
                <a:off x="4128830" y="3255246"/>
                <a:ext cx="8305" cy="54041"/>
              </a:xfrm>
              <a:custGeom>
                <a:avLst/>
                <a:gdLst>
                  <a:gd name="connsiteX0" fmla="*/ 0 w 8305"/>
                  <a:gd name="connsiteY0" fmla="*/ 0 h 54041"/>
                  <a:gd name="connsiteX1" fmla="*/ 8306 w 8305"/>
                  <a:gd name="connsiteY1" fmla="*/ 0 h 54041"/>
                  <a:gd name="connsiteX2" fmla="*/ 8306 w 8305"/>
                  <a:gd name="connsiteY2" fmla="*/ 54042 h 54041"/>
                  <a:gd name="connsiteX3" fmla="*/ 0 w 8305"/>
                  <a:gd name="connsiteY3" fmla="*/ 54042 h 54041"/>
                </a:gdLst>
                <a:ahLst/>
                <a:cxnLst>
                  <a:cxn ang="0">
                    <a:pos x="connsiteX0" y="connsiteY0"/>
                  </a:cxn>
                  <a:cxn ang="0">
                    <a:pos x="connsiteX1" y="connsiteY1"/>
                  </a:cxn>
                  <a:cxn ang="0">
                    <a:pos x="connsiteX2" y="connsiteY2"/>
                  </a:cxn>
                  <a:cxn ang="0">
                    <a:pos x="connsiteX3" y="connsiteY3"/>
                  </a:cxn>
                </a:cxnLst>
                <a:rect l="l" t="t" r="r" b="b"/>
                <a:pathLst>
                  <a:path w="8305" h="54041">
                    <a:moveTo>
                      <a:pt x="0" y="0"/>
                    </a:moveTo>
                    <a:lnTo>
                      <a:pt x="8306" y="0"/>
                    </a:lnTo>
                    <a:lnTo>
                      <a:pt x="8306" y="54042"/>
                    </a:lnTo>
                    <a:lnTo>
                      <a:pt x="0" y="54042"/>
                    </a:lnTo>
                    <a:close/>
                  </a:path>
                </a:pathLst>
              </a:custGeom>
              <a:solidFill>
                <a:srgbClr val="010101"/>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111" name="Freeform: Shape 2110">
                <a:extLst>
                  <a:ext uri="{FF2B5EF4-FFF2-40B4-BE49-F238E27FC236}">
                    <a16:creationId xmlns="" xmlns:a16="http://schemas.microsoft.com/office/drawing/2014/main" id="{F69D121B-BD31-4785-B4F0-0AB4D019BBA9}"/>
                  </a:ext>
                </a:extLst>
              </p:cNvPr>
              <p:cNvSpPr/>
              <p:nvPr/>
            </p:nvSpPr>
            <p:spPr>
              <a:xfrm>
                <a:off x="3862386" y="3255246"/>
                <a:ext cx="8305" cy="54041"/>
              </a:xfrm>
              <a:custGeom>
                <a:avLst/>
                <a:gdLst>
                  <a:gd name="connsiteX0" fmla="*/ 0 w 8305"/>
                  <a:gd name="connsiteY0" fmla="*/ 0 h 54041"/>
                  <a:gd name="connsiteX1" fmla="*/ 8306 w 8305"/>
                  <a:gd name="connsiteY1" fmla="*/ 0 h 54041"/>
                  <a:gd name="connsiteX2" fmla="*/ 8306 w 8305"/>
                  <a:gd name="connsiteY2" fmla="*/ 54042 h 54041"/>
                  <a:gd name="connsiteX3" fmla="*/ 0 w 8305"/>
                  <a:gd name="connsiteY3" fmla="*/ 54042 h 54041"/>
                </a:gdLst>
                <a:ahLst/>
                <a:cxnLst>
                  <a:cxn ang="0">
                    <a:pos x="connsiteX0" y="connsiteY0"/>
                  </a:cxn>
                  <a:cxn ang="0">
                    <a:pos x="connsiteX1" y="connsiteY1"/>
                  </a:cxn>
                  <a:cxn ang="0">
                    <a:pos x="connsiteX2" y="connsiteY2"/>
                  </a:cxn>
                  <a:cxn ang="0">
                    <a:pos x="connsiteX3" y="connsiteY3"/>
                  </a:cxn>
                </a:cxnLst>
                <a:rect l="l" t="t" r="r" b="b"/>
                <a:pathLst>
                  <a:path w="8305" h="54041">
                    <a:moveTo>
                      <a:pt x="0" y="0"/>
                    </a:moveTo>
                    <a:lnTo>
                      <a:pt x="8306" y="0"/>
                    </a:lnTo>
                    <a:lnTo>
                      <a:pt x="8306" y="54042"/>
                    </a:lnTo>
                    <a:lnTo>
                      <a:pt x="0" y="54042"/>
                    </a:lnTo>
                    <a:close/>
                  </a:path>
                </a:pathLst>
              </a:custGeom>
              <a:solidFill>
                <a:srgbClr val="010101"/>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175" name="Freeform: Shape 2174">
                <a:extLst>
                  <a:ext uri="{FF2B5EF4-FFF2-40B4-BE49-F238E27FC236}">
                    <a16:creationId xmlns="" xmlns:a16="http://schemas.microsoft.com/office/drawing/2014/main" id="{773EDF72-F313-47AF-9DA9-EFA3000B7725}"/>
                  </a:ext>
                </a:extLst>
              </p:cNvPr>
              <p:cNvSpPr/>
              <p:nvPr/>
            </p:nvSpPr>
            <p:spPr>
              <a:xfrm>
                <a:off x="3981655" y="3263995"/>
                <a:ext cx="36544" cy="36544"/>
              </a:xfrm>
              <a:custGeom>
                <a:avLst/>
                <a:gdLst>
                  <a:gd name="connsiteX0" fmla="*/ 36545 w 36544"/>
                  <a:gd name="connsiteY0" fmla="*/ 18272 h 36544"/>
                  <a:gd name="connsiteX1" fmla="*/ 18272 w 36544"/>
                  <a:gd name="connsiteY1" fmla="*/ 36545 h 36544"/>
                  <a:gd name="connsiteX2" fmla="*/ 0 w 36544"/>
                  <a:gd name="connsiteY2" fmla="*/ 18272 h 36544"/>
                  <a:gd name="connsiteX3" fmla="*/ 18272 w 36544"/>
                  <a:gd name="connsiteY3" fmla="*/ 0 h 36544"/>
                  <a:gd name="connsiteX4" fmla="*/ 36545 w 36544"/>
                  <a:gd name="connsiteY4" fmla="*/ 18272 h 3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44" h="36544">
                    <a:moveTo>
                      <a:pt x="36545" y="18272"/>
                    </a:moveTo>
                    <a:cubicBezTo>
                      <a:pt x="36545" y="28364"/>
                      <a:pt x="28364" y="36545"/>
                      <a:pt x="18272" y="36545"/>
                    </a:cubicBezTo>
                    <a:cubicBezTo>
                      <a:pt x="8181" y="36545"/>
                      <a:pt x="0" y="28364"/>
                      <a:pt x="0" y="18272"/>
                    </a:cubicBezTo>
                    <a:cubicBezTo>
                      <a:pt x="0" y="8181"/>
                      <a:pt x="8181" y="0"/>
                      <a:pt x="18272" y="0"/>
                    </a:cubicBezTo>
                    <a:cubicBezTo>
                      <a:pt x="28364" y="0"/>
                      <a:pt x="36545" y="8181"/>
                      <a:pt x="36545" y="18272"/>
                    </a:cubicBezTo>
                    <a:close/>
                  </a:path>
                </a:pathLst>
              </a:custGeom>
              <a:solidFill>
                <a:srgbClr val="231F20"/>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sp>
          <p:nvSpPr>
            <p:cNvPr id="1139" name="Freeform: Shape 1138">
              <a:extLst>
                <a:ext uri="{FF2B5EF4-FFF2-40B4-BE49-F238E27FC236}">
                  <a16:creationId xmlns="" xmlns:a16="http://schemas.microsoft.com/office/drawing/2014/main" id="{B637A1E4-711F-43AD-9054-EBE14A4D77C5}"/>
                </a:ext>
              </a:extLst>
            </p:cNvPr>
            <p:cNvSpPr/>
            <p:nvPr/>
          </p:nvSpPr>
          <p:spPr>
            <a:xfrm>
              <a:off x="9865837" y="4875919"/>
              <a:ext cx="11074" cy="22148"/>
            </a:xfrm>
            <a:custGeom>
              <a:avLst/>
              <a:gdLst>
                <a:gd name="connsiteX0" fmla="*/ 0 w 11074"/>
                <a:gd name="connsiteY0" fmla="*/ 22148 h 22148"/>
                <a:gd name="connsiteX1" fmla="*/ 0 w 11074"/>
                <a:gd name="connsiteY1" fmla="*/ 0 h 22148"/>
              </a:gdLst>
              <a:ahLst/>
              <a:cxnLst>
                <a:cxn ang="0">
                  <a:pos x="connsiteX0" y="connsiteY0"/>
                </a:cxn>
                <a:cxn ang="0">
                  <a:pos x="connsiteX1" y="connsiteY1"/>
                </a:cxn>
              </a:cxnLst>
              <a:rect l="l" t="t" r="r" b="b"/>
              <a:pathLst>
                <a:path w="11074" h="22148">
                  <a:moveTo>
                    <a:pt x="0" y="22148"/>
                  </a:moveTo>
                  <a:lnTo>
                    <a:pt x="0" y="0"/>
                  </a:lnTo>
                </a:path>
              </a:pathLst>
            </a:custGeom>
            <a:ln w="11067" cap="flat">
              <a:solidFill>
                <a:srgbClr val="01010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40" name="Freeform: Shape 1139">
              <a:extLst>
                <a:ext uri="{FF2B5EF4-FFF2-40B4-BE49-F238E27FC236}">
                  <a16:creationId xmlns="" xmlns:a16="http://schemas.microsoft.com/office/drawing/2014/main" id="{643E8289-2B59-4A48-8137-39D744AF80CA}"/>
                </a:ext>
              </a:extLst>
            </p:cNvPr>
            <p:cNvSpPr/>
            <p:nvPr/>
          </p:nvSpPr>
          <p:spPr>
            <a:xfrm>
              <a:off x="9865837" y="1861012"/>
              <a:ext cx="11074" cy="3165100"/>
            </a:xfrm>
            <a:custGeom>
              <a:avLst/>
              <a:gdLst>
                <a:gd name="connsiteX0" fmla="*/ 0 w 11074"/>
                <a:gd name="connsiteY0" fmla="*/ 3165101 h 3165100"/>
                <a:gd name="connsiteX1" fmla="*/ 0 w 11074"/>
                <a:gd name="connsiteY1" fmla="*/ 0 h 3165100"/>
              </a:gdLst>
              <a:ahLst/>
              <a:cxnLst>
                <a:cxn ang="0">
                  <a:pos x="connsiteX0" y="connsiteY0"/>
                </a:cxn>
                <a:cxn ang="0">
                  <a:pos x="connsiteX1" y="connsiteY1"/>
                </a:cxn>
              </a:cxnLst>
              <a:rect l="l" t="t" r="r" b="b"/>
              <a:pathLst>
                <a:path w="11074" h="3165100">
                  <a:moveTo>
                    <a:pt x="0" y="3165101"/>
                  </a:moveTo>
                  <a:lnTo>
                    <a:pt x="0" y="0"/>
                  </a:lnTo>
                </a:path>
              </a:pathLst>
            </a:custGeom>
            <a:ln w="11067" cap="flat">
              <a:solidFill>
                <a:srgbClr val="010101"/>
              </a:solidFill>
              <a:custDash>
                <a:ds d="300000" sp="300000"/>
              </a:cust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41" name="Freeform: Shape 1140">
              <a:extLst>
                <a:ext uri="{FF2B5EF4-FFF2-40B4-BE49-F238E27FC236}">
                  <a16:creationId xmlns="" xmlns:a16="http://schemas.microsoft.com/office/drawing/2014/main" id="{6083A8E8-0785-43D8-B7E4-55489A03A489}"/>
                </a:ext>
              </a:extLst>
            </p:cNvPr>
            <p:cNvSpPr/>
            <p:nvPr/>
          </p:nvSpPr>
          <p:spPr>
            <a:xfrm>
              <a:off x="9865837" y="1742076"/>
              <a:ext cx="11074" cy="22148"/>
            </a:xfrm>
            <a:custGeom>
              <a:avLst/>
              <a:gdLst>
                <a:gd name="connsiteX0" fmla="*/ 0 w 11074"/>
                <a:gd name="connsiteY0" fmla="*/ 22148 h 22148"/>
                <a:gd name="connsiteX1" fmla="*/ 0 w 11074"/>
                <a:gd name="connsiteY1" fmla="*/ 0 h 22148"/>
              </a:gdLst>
              <a:ahLst/>
              <a:cxnLst>
                <a:cxn ang="0">
                  <a:pos x="connsiteX0" y="connsiteY0"/>
                </a:cxn>
                <a:cxn ang="0">
                  <a:pos x="connsiteX1" y="connsiteY1"/>
                </a:cxn>
              </a:cxnLst>
              <a:rect l="l" t="t" r="r" b="b"/>
              <a:pathLst>
                <a:path w="11074" h="22148">
                  <a:moveTo>
                    <a:pt x="0" y="22148"/>
                  </a:moveTo>
                  <a:lnTo>
                    <a:pt x="0" y="0"/>
                  </a:lnTo>
                </a:path>
              </a:pathLst>
            </a:custGeom>
            <a:ln w="11067" cap="flat">
              <a:solidFill>
                <a:srgbClr val="01010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43" name="Freeform: Shape 1142">
              <a:extLst>
                <a:ext uri="{FF2B5EF4-FFF2-40B4-BE49-F238E27FC236}">
                  <a16:creationId xmlns="" xmlns:a16="http://schemas.microsoft.com/office/drawing/2014/main" id="{6E5C469D-BF97-4BD9-BA64-E068A4E9A55D}"/>
                </a:ext>
              </a:extLst>
            </p:cNvPr>
            <p:cNvSpPr/>
            <p:nvPr/>
          </p:nvSpPr>
          <p:spPr>
            <a:xfrm>
              <a:off x="9124091" y="5032845"/>
              <a:ext cx="904978" cy="11074"/>
            </a:xfrm>
            <a:custGeom>
              <a:avLst/>
              <a:gdLst>
                <a:gd name="connsiteX0" fmla="*/ 0 w 904978"/>
                <a:gd name="connsiteY0" fmla="*/ 0 h 11074"/>
                <a:gd name="connsiteX1" fmla="*/ 904979 w 904978"/>
                <a:gd name="connsiteY1" fmla="*/ 0 h 11074"/>
              </a:gdLst>
              <a:ahLst/>
              <a:cxnLst>
                <a:cxn ang="0">
                  <a:pos x="connsiteX0" y="connsiteY0"/>
                </a:cxn>
                <a:cxn ang="0">
                  <a:pos x="connsiteX1" y="connsiteY1"/>
                </a:cxn>
              </a:cxnLst>
              <a:rect l="l" t="t" r="r" b="b"/>
              <a:pathLst>
                <a:path w="904978" h="11074">
                  <a:moveTo>
                    <a:pt x="0" y="0"/>
                  </a:moveTo>
                  <a:lnTo>
                    <a:pt x="904979" y="0"/>
                  </a:lnTo>
                </a:path>
              </a:pathLst>
            </a:custGeom>
            <a:ln w="11067" cap="sq">
              <a:solidFill>
                <a:srgbClr val="01010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44" name="Freeform: Shape 1143">
              <a:extLst>
                <a:ext uri="{FF2B5EF4-FFF2-40B4-BE49-F238E27FC236}">
                  <a16:creationId xmlns="" xmlns:a16="http://schemas.microsoft.com/office/drawing/2014/main" id="{FAF84AC7-125D-418E-A30E-0E04B6E582F4}"/>
                </a:ext>
              </a:extLst>
            </p:cNvPr>
            <p:cNvSpPr/>
            <p:nvPr/>
          </p:nvSpPr>
          <p:spPr>
            <a:xfrm>
              <a:off x="6353674" y="1742076"/>
              <a:ext cx="5407834" cy="11074"/>
            </a:xfrm>
            <a:custGeom>
              <a:avLst/>
              <a:gdLst>
                <a:gd name="connsiteX0" fmla="*/ 0 w 5407834"/>
                <a:gd name="connsiteY0" fmla="*/ 0 h 11074"/>
                <a:gd name="connsiteX1" fmla="*/ 5407835 w 5407834"/>
                <a:gd name="connsiteY1" fmla="*/ 0 h 11074"/>
              </a:gdLst>
              <a:ahLst/>
              <a:cxnLst>
                <a:cxn ang="0">
                  <a:pos x="connsiteX0" y="connsiteY0"/>
                </a:cxn>
                <a:cxn ang="0">
                  <a:pos x="connsiteX1" y="connsiteY1"/>
                </a:cxn>
              </a:cxnLst>
              <a:rect l="l" t="t" r="r" b="b"/>
              <a:pathLst>
                <a:path w="5407834" h="11074">
                  <a:moveTo>
                    <a:pt x="0" y="0"/>
                  </a:moveTo>
                  <a:lnTo>
                    <a:pt x="5407835" y="0"/>
                  </a:lnTo>
                </a:path>
              </a:pathLst>
            </a:custGeom>
            <a:ln w="11067" cap="flat">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45" name="Freeform: Shape 1144">
              <a:extLst>
                <a:ext uri="{FF2B5EF4-FFF2-40B4-BE49-F238E27FC236}">
                  <a16:creationId xmlns="" xmlns:a16="http://schemas.microsoft.com/office/drawing/2014/main" id="{EAF74A8D-1DC6-4F72-9981-950AB3DD59F3}"/>
                </a:ext>
              </a:extLst>
            </p:cNvPr>
            <p:cNvSpPr/>
            <p:nvPr/>
          </p:nvSpPr>
          <p:spPr>
            <a:xfrm>
              <a:off x="9902382" y="5258758"/>
              <a:ext cx="447616" cy="11074"/>
            </a:xfrm>
            <a:custGeom>
              <a:avLst/>
              <a:gdLst>
                <a:gd name="connsiteX0" fmla="*/ 0 w 447616"/>
                <a:gd name="connsiteY0" fmla="*/ 0 h 11074"/>
                <a:gd name="connsiteX1" fmla="*/ 447617 w 447616"/>
                <a:gd name="connsiteY1" fmla="*/ 0 h 11074"/>
              </a:gdLst>
              <a:ahLst/>
              <a:cxnLst>
                <a:cxn ang="0">
                  <a:pos x="connsiteX0" y="connsiteY0"/>
                </a:cxn>
                <a:cxn ang="0">
                  <a:pos x="connsiteX1" y="connsiteY1"/>
                </a:cxn>
              </a:cxnLst>
              <a:rect l="l" t="t" r="r" b="b"/>
              <a:pathLst>
                <a:path w="447616" h="11074">
                  <a:moveTo>
                    <a:pt x="0" y="0"/>
                  </a:moveTo>
                  <a:lnTo>
                    <a:pt x="447617" y="0"/>
                  </a:lnTo>
                </a:path>
              </a:pathLst>
            </a:custGeom>
            <a:ln w="11067"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46" name="Freeform: Shape 1145">
              <a:extLst>
                <a:ext uri="{FF2B5EF4-FFF2-40B4-BE49-F238E27FC236}">
                  <a16:creationId xmlns="" xmlns:a16="http://schemas.microsoft.com/office/drawing/2014/main" id="{A62D1AFF-B4A5-4FEE-9F1C-E68F90CD137C}"/>
                </a:ext>
              </a:extLst>
            </p:cNvPr>
            <p:cNvSpPr/>
            <p:nvPr/>
          </p:nvSpPr>
          <p:spPr>
            <a:xfrm>
              <a:off x="10341915" y="5231183"/>
              <a:ext cx="47729" cy="55149"/>
            </a:xfrm>
            <a:custGeom>
              <a:avLst/>
              <a:gdLst>
                <a:gd name="connsiteX0" fmla="*/ 0 w 47729"/>
                <a:gd name="connsiteY0" fmla="*/ 55149 h 55149"/>
                <a:gd name="connsiteX1" fmla="*/ 47730 w 47729"/>
                <a:gd name="connsiteY1" fmla="*/ 27575 h 55149"/>
                <a:gd name="connsiteX2" fmla="*/ 0 w 47729"/>
                <a:gd name="connsiteY2" fmla="*/ 0 h 55149"/>
                <a:gd name="connsiteX3" fmla="*/ 0 w 47729"/>
                <a:gd name="connsiteY3" fmla="*/ 55149 h 55149"/>
              </a:gdLst>
              <a:ahLst/>
              <a:cxnLst>
                <a:cxn ang="0">
                  <a:pos x="connsiteX0" y="connsiteY0"/>
                </a:cxn>
                <a:cxn ang="0">
                  <a:pos x="connsiteX1" y="connsiteY1"/>
                </a:cxn>
                <a:cxn ang="0">
                  <a:pos x="connsiteX2" y="connsiteY2"/>
                </a:cxn>
                <a:cxn ang="0">
                  <a:pos x="connsiteX3" y="connsiteY3"/>
                </a:cxn>
              </a:cxnLst>
              <a:rect l="l" t="t" r="r" b="b"/>
              <a:pathLst>
                <a:path w="47729" h="55149">
                  <a:moveTo>
                    <a:pt x="0" y="55149"/>
                  </a:moveTo>
                  <a:lnTo>
                    <a:pt x="47730" y="27575"/>
                  </a:lnTo>
                  <a:lnTo>
                    <a:pt x="0" y="0"/>
                  </a:lnTo>
                  <a:lnTo>
                    <a:pt x="0" y="55149"/>
                  </a:lnTo>
                  <a:close/>
                </a:path>
              </a:pathLst>
            </a:custGeom>
            <a:solidFill>
              <a:srgbClr val="000000"/>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47" name="Freeform: Shape 1146">
              <a:extLst>
                <a:ext uri="{FF2B5EF4-FFF2-40B4-BE49-F238E27FC236}">
                  <a16:creationId xmlns="" xmlns:a16="http://schemas.microsoft.com/office/drawing/2014/main" id="{ADD985AF-1F78-4C20-9193-54A7562DEBDD}"/>
                </a:ext>
              </a:extLst>
            </p:cNvPr>
            <p:cNvSpPr/>
            <p:nvPr/>
          </p:nvSpPr>
          <p:spPr>
            <a:xfrm>
              <a:off x="9379240" y="5258758"/>
              <a:ext cx="447505" cy="11074"/>
            </a:xfrm>
            <a:custGeom>
              <a:avLst/>
              <a:gdLst>
                <a:gd name="connsiteX0" fmla="*/ 0 w 447505"/>
                <a:gd name="connsiteY0" fmla="*/ 0 h 11074"/>
                <a:gd name="connsiteX1" fmla="*/ 447506 w 447505"/>
                <a:gd name="connsiteY1" fmla="*/ 0 h 11074"/>
              </a:gdLst>
              <a:ahLst/>
              <a:cxnLst>
                <a:cxn ang="0">
                  <a:pos x="connsiteX0" y="connsiteY0"/>
                </a:cxn>
                <a:cxn ang="0">
                  <a:pos x="connsiteX1" y="connsiteY1"/>
                </a:cxn>
              </a:cxnLst>
              <a:rect l="l" t="t" r="r" b="b"/>
              <a:pathLst>
                <a:path w="447505" h="11074">
                  <a:moveTo>
                    <a:pt x="0" y="0"/>
                  </a:moveTo>
                  <a:lnTo>
                    <a:pt x="447506" y="0"/>
                  </a:lnTo>
                </a:path>
              </a:pathLst>
            </a:custGeom>
            <a:ln w="11067"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48" name="Freeform: Shape 1147">
              <a:extLst>
                <a:ext uri="{FF2B5EF4-FFF2-40B4-BE49-F238E27FC236}">
                  <a16:creationId xmlns="" xmlns:a16="http://schemas.microsoft.com/office/drawing/2014/main" id="{16B909EB-7C93-4464-9263-1E06941F800B}"/>
                </a:ext>
              </a:extLst>
            </p:cNvPr>
            <p:cNvSpPr/>
            <p:nvPr/>
          </p:nvSpPr>
          <p:spPr>
            <a:xfrm>
              <a:off x="9339483" y="5231183"/>
              <a:ext cx="47840" cy="55149"/>
            </a:xfrm>
            <a:custGeom>
              <a:avLst/>
              <a:gdLst>
                <a:gd name="connsiteX0" fmla="*/ 47840 w 47840"/>
                <a:gd name="connsiteY0" fmla="*/ 55149 h 55149"/>
                <a:gd name="connsiteX1" fmla="*/ 0 w 47840"/>
                <a:gd name="connsiteY1" fmla="*/ 27575 h 55149"/>
                <a:gd name="connsiteX2" fmla="*/ 47840 w 47840"/>
                <a:gd name="connsiteY2" fmla="*/ 0 h 55149"/>
                <a:gd name="connsiteX3" fmla="*/ 47840 w 47840"/>
                <a:gd name="connsiteY3" fmla="*/ 55149 h 55149"/>
              </a:gdLst>
              <a:ahLst/>
              <a:cxnLst>
                <a:cxn ang="0">
                  <a:pos x="connsiteX0" y="connsiteY0"/>
                </a:cxn>
                <a:cxn ang="0">
                  <a:pos x="connsiteX1" y="connsiteY1"/>
                </a:cxn>
                <a:cxn ang="0">
                  <a:pos x="connsiteX2" y="connsiteY2"/>
                </a:cxn>
                <a:cxn ang="0">
                  <a:pos x="connsiteX3" y="connsiteY3"/>
                </a:cxn>
              </a:cxnLst>
              <a:rect l="l" t="t" r="r" b="b"/>
              <a:pathLst>
                <a:path w="47840" h="55149">
                  <a:moveTo>
                    <a:pt x="47840" y="55149"/>
                  </a:moveTo>
                  <a:lnTo>
                    <a:pt x="0" y="27575"/>
                  </a:lnTo>
                  <a:lnTo>
                    <a:pt x="47840" y="0"/>
                  </a:lnTo>
                  <a:lnTo>
                    <a:pt x="47840" y="55149"/>
                  </a:lnTo>
                  <a:close/>
                </a:path>
              </a:pathLst>
            </a:custGeom>
            <a:solidFill>
              <a:srgbClr val="000000"/>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49" name="Freeform: Shape 1148">
              <a:extLst>
                <a:ext uri="{FF2B5EF4-FFF2-40B4-BE49-F238E27FC236}">
                  <a16:creationId xmlns="" xmlns:a16="http://schemas.microsoft.com/office/drawing/2014/main" id="{0C19CFAD-7E6B-4B1D-9D8D-98AB3C1597D5}"/>
                </a:ext>
              </a:extLst>
            </p:cNvPr>
            <p:cNvSpPr/>
            <p:nvPr/>
          </p:nvSpPr>
          <p:spPr>
            <a:xfrm>
              <a:off x="9416892" y="5032845"/>
              <a:ext cx="11074" cy="42856"/>
            </a:xfrm>
            <a:custGeom>
              <a:avLst/>
              <a:gdLst>
                <a:gd name="connsiteX0" fmla="*/ 0 w 11074"/>
                <a:gd name="connsiteY0" fmla="*/ 0 h 42856"/>
                <a:gd name="connsiteX1" fmla="*/ 0 w 11074"/>
                <a:gd name="connsiteY1" fmla="*/ 42857 h 42856"/>
              </a:gdLst>
              <a:ahLst/>
              <a:cxnLst>
                <a:cxn ang="0">
                  <a:pos x="connsiteX0" y="connsiteY0"/>
                </a:cxn>
                <a:cxn ang="0">
                  <a:pos x="connsiteX1" y="connsiteY1"/>
                </a:cxn>
              </a:cxnLst>
              <a:rect l="l" t="t" r="r" b="b"/>
              <a:pathLst>
                <a:path w="11074" h="42856">
                  <a:moveTo>
                    <a:pt x="0" y="0"/>
                  </a:moveTo>
                  <a:lnTo>
                    <a:pt x="0" y="42857"/>
                  </a:lnTo>
                </a:path>
              </a:pathLst>
            </a:custGeom>
            <a:ln w="11067" cap="flat">
              <a:solidFill>
                <a:srgbClr val="01010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50" name="TextBox 1149">
              <a:extLst>
                <a:ext uri="{FF2B5EF4-FFF2-40B4-BE49-F238E27FC236}">
                  <a16:creationId xmlns="" xmlns:a16="http://schemas.microsoft.com/office/drawing/2014/main" id="{E4673792-39BA-4D7D-A672-199A52810D97}"/>
                </a:ext>
              </a:extLst>
            </p:cNvPr>
            <p:cNvSpPr txBox="1"/>
            <p:nvPr/>
          </p:nvSpPr>
          <p:spPr>
            <a:xfrm>
              <a:off x="9272296" y="5055453"/>
              <a:ext cx="328936"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0.1</a:t>
              </a:r>
            </a:p>
          </p:txBody>
        </p:sp>
        <p:sp>
          <p:nvSpPr>
            <p:cNvPr id="1151" name="Freeform: Shape 1150">
              <a:extLst>
                <a:ext uri="{FF2B5EF4-FFF2-40B4-BE49-F238E27FC236}">
                  <a16:creationId xmlns="" xmlns:a16="http://schemas.microsoft.com/office/drawing/2014/main" id="{1F7DDAA2-081D-4D6D-9DFC-7FE84A7B7B01}"/>
                </a:ext>
              </a:extLst>
            </p:cNvPr>
            <p:cNvSpPr/>
            <p:nvPr/>
          </p:nvSpPr>
          <p:spPr>
            <a:xfrm>
              <a:off x="9865837" y="5032845"/>
              <a:ext cx="11074" cy="42856"/>
            </a:xfrm>
            <a:custGeom>
              <a:avLst/>
              <a:gdLst>
                <a:gd name="connsiteX0" fmla="*/ 0 w 11074"/>
                <a:gd name="connsiteY0" fmla="*/ 0 h 42856"/>
                <a:gd name="connsiteX1" fmla="*/ 0 w 11074"/>
                <a:gd name="connsiteY1" fmla="*/ 42857 h 42856"/>
              </a:gdLst>
              <a:ahLst/>
              <a:cxnLst>
                <a:cxn ang="0">
                  <a:pos x="connsiteX0" y="connsiteY0"/>
                </a:cxn>
                <a:cxn ang="0">
                  <a:pos x="connsiteX1" y="connsiteY1"/>
                </a:cxn>
              </a:cxnLst>
              <a:rect l="l" t="t" r="r" b="b"/>
              <a:pathLst>
                <a:path w="11074" h="42856">
                  <a:moveTo>
                    <a:pt x="0" y="0"/>
                  </a:moveTo>
                  <a:lnTo>
                    <a:pt x="0" y="42857"/>
                  </a:lnTo>
                </a:path>
              </a:pathLst>
            </a:custGeom>
            <a:ln w="11067" cap="flat">
              <a:solidFill>
                <a:srgbClr val="01010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52" name="TextBox 1151">
              <a:extLst>
                <a:ext uri="{FF2B5EF4-FFF2-40B4-BE49-F238E27FC236}">
                  <a16:creationId xmlns="" xmlns:a16="http://schemas.microsoft.com/office/drawing/2014/main" id="{C6059F52-9179-4225-9295-F5795BE0790F}"/>
                </a:ext>
              </a:extLst>
            </p:cNvPr>
            <p:cNvSpPr txBox="1"/>
            <p:nvPr/>
          </p:nvSpPr>
          <p:spPr>
            <a:xfrm>
              <a:off x="9753135" y="5055453"/>
              <a:ext cx="242374"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1</a:t>
              </a:r>
            </a:p>
          </p:txBody>
        </p:sp>
        <p:sp>
          <p:nvSpPr>
            <p:cNvPr id="1153" name="TextBox 1152">
              <a:extLst>
                <a:ext uri="{FF2B5EF4-FFF2-40B4-BE49-F238E27FC236}">
                  <a16:creationId xmlns="" xmlns:a16="http://schemas.microsoft.com/office/drawing/2014/main" id="{AB1B6660-DDA7-4708-A93D-CA17C6CC65D5}"/>
                </a:ext>
              </a:extLst>
            </p:cNvPr>
            <p:cNvSpPr txBox="1"/>
            <p:nvPr/>
          </p:nvSpPr>
          <p:spPr>
            <a:xfrm>
              <a:off x="8657935" y="5262318"/>
              <a:ext cx="1162498"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Favouring niraparib</a:t>
              </a:r>
            </a:p>
          </p:txBody>
        </p:sp>
        <p:sp>
          <p:nvSpPr>
            <p:cNvPr id="1498" name="TextBox 1497">
              <a:extLst>
                <a:ext uri="{FF2B5EF4-FFF2-40B4-BE49-F238E27FC236}">
                  <a16:creationId xmlns="" xmlns:a16="http://schemas.microsoft.com/office/drawing/2014/main" id="{6EB2A732-7AC1-41B7-A772-C6D7FEA2EF98}"/>
                </a:ext>
              </a:extLst>
            </p:cNvPr>
            <p:cNvSpPr txBox="1"/>
            <p:nvPr/>
          </p:nvSpPr>
          <p:spPr>
            <a:xfrm>
              <a:off x="9810942" y="5262318"/>
              <a:ext cx="1074333"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Favouring control</a:t>
              </a:r>
            </a:p>
          </p:txBody>
        </p:sp>
        <p:sp>
          <p:nvSpPr>
            <p:cNvPr id="1499" name="TextBox 1498">
              <a:extLst>
                <a:ext uri="{FF2B5EF4-FFF2-40B4-BE49-F238E27FC236}">
                  <a16:creationId xmlns="" xmlns:a16="http://schemas.microsoft.com/office/drawing/2014/main" id="{F4F7022E-2B6D-4F1A-87EA-448A41926670}"/>
                </a:ext>
              </a:extLst>
            </p:cNvPr>
            <p:cNvSpPr txBox="1"/>
            <p:nvPr/>
          </p:nvSpPr>
          <p:spPr>
            <a:xfrm>
              <a:off x="10244716" y="1556472"/>
              <a:ext cx="766557"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BdCn"/>
                  <a:rtl val="0"/>
                </a:rPr>
                <a:t>HR (95% CI)</a:t>
              </a:r>
            </a:p>
          </p:txBody>
        </p:sp>
        <p:sp>
          <p:nvSpPr>
            <p:cNvPr id="1516" name="TextBox 1515">
              <a:extLst>
                <a:ext uri="{FF2B5EF4-FFF2-40B4-BE49-F238E27FC236}">
                  <a16:creationId xmlns="" xmlns:a16="http://schemas.microsoft.com/office/drawing/2014/main" id="{9BD6F3C2-A623-4AC9-B0C3-E41031852EA0}"/>
                </a:ext>
              </a:extLst>
            </p:cNvPr>
            <p:cNvSpPr txBox="1"/>
            <p:nvPr/>
          </p:nvSpPr>
          <p:spPr>
            <a:xfrm>
              <a:off x="7883294" y="1941353"/>
              <a:ext cx="314318"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7"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No</a:t>
              </a:r>
            </a:p>
          </p:txBody>
        </p:sp>
        <p:sp>
          <p:nvSpPr>
            <p:cNvPr id="1517" name="TextBox 1516">
              <a:extLst>
                <a:ext uri="{FF2B5EF4-FFF2-40B4-BE49-F238E27FC236}">
                  <a16:creationId xmlns="" xmlns:a16="http://schemas.microsoft.com/office/drawing/2014/main" id="{425D9642-9796-48CA-A5F6-41D9DEE617DA}"/>
                </a:ext>
              </a:extLst>
            </p:cNvPr>
            <p:cNvSpPr txBox="1"/>
            <p:nvPr/>
          </p:nvSpPr>
          <p:spPr>
            <a:xfrm>
              <a:off x="7857730" y="2148187"/>
              <a:ext cx="359907"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7"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Yes</a:t>
              </a:r>
            </a:p>
          </p:txBody>
        </p:sp>
        <p:sp>
          <p:nvSpPr>
            <p:cNvPr id="1518" name="TextBox 1517">
              <a:extLst>
                <a:ext uri="{FF2B5EF4-FFF2-40B4-BE49-F238E27FC236}">
                  <a16:creationId xmlns="" xmlns:a16="http://schemas.microsoft.com/office/drawing/2014/main" id="{0FE9C558-65A2-4A10-9B72-44247712FE2A}"/>
                </a:ext>
              </a:extLst>
            </p:cNvPr>
            <p:cNvSpPr txBox="1"/>
            <p:nvPr/>
          </p:nvSpPr>
          <p:spPr>
            <a:xfrm>
              <a:off x="7883294" y="2355021"/>
              <a:ext cx="314318"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7"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No</a:t>
              </a:r>
            </a:p>
          </p:txBody>
        </p:sp>
        <p:sp>
          <p:nvSpPr>
            <p:cNvPr id="1519" name="TextBox 1518">
              <a:extLst>
                <a:ext uri="{FF2B5EF4-FFF2-40B4-BE49-F238E27FC236}">
                  <a16:creationId xmlns="" xmlns:a16="http://schemas.microsoft.com/office/drawing/2014/main" id="{21666C49-408C-49FE-97AA-99B8FB4C93C9}"/>
                </a:ext>
              </a:extLst>
            </p:cNvPr>
            <p:cNvSpPr txBox="1"/>
            <p:nvPr/>
          </p:nvSpPr>
          <p:spPr>
            <a:xfrm>
              <a:off x="7857730" y="2561855"/>
              <a:ext cx="359907"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7"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Yes</a:t>
              </a:r>
            </a:p>
          </p:txBody>
        </p:sp>
        <p:sp>
          <p:nvSpPr>
            <p:cNvPr id="1520" name="TextBox 1519">
              <a:extLst>
                <a:ext uri="{FF2B5EF4-FFF2-40B4-BE49-F238E27FC236}">
                  <a16:creationId xmlns="" xmlns:a16="http://schemas.microsoft.com/office/drawing/2014/main" id="{47FBEA35-8EAF-4A03-8DE5-F96B63AA19F5}"/>
                </a:ext>
              </a:extLst>
            </p:cNvPr>
            <p:cNvSpPr txBox="1"/>
            <p:nvPr/>
          </p:nvSpPr>
          <p:spPr>
            <a:xfrm>
              <a:off x="7883294" y="2768689"/>
              <a:ext cx="314318"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7"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No</a:t>
              </a:r>
            </a:p>
          </p:txBody>
        </p:sp>
        <p:sp>
          <p:nvSpPr>
            <p:cNvPr id="1521" name="TextBox 1520">
              <a:extLst>
                <a:ext uri="{FF2B5EF4-FFF2-40B4-BE49-F238E27FC236}">
                  <a16:creationId xmlns="" xmlns:a16="http://schemas.microsoft.com/office/drawing/2014/main" id="{F9547C02-3500-4A37-B55B-60C60072B697}"/>
                </a:ext>
              </a:extLst>
            </p:cNvPr>
            <p:cNvSpPr txBox="1"/>
            <p:nvPr/>
          </p:nvSpPr>
          <p:spPr>
            <a:xfrm>
              <a:off x="7857730" y="2975523"/>
              <a:ext cx="359907"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7"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Yes</a:t>
              </a:r>
            </a:p>
          </p:txBody>
        </p:sp>
        <p:sp>
          <p:nvSpPr>
            <p:cNvPr id="1522" name="TextBox 1521">
              <a:extLst>
                <a:ext uri="{FF2B5EF4-FFF2-40B4-BE49-F238E27FC236}">
                  <a16:creationId xmlns="" xmlns:a16="http://schemas.microsoft.com/office/drawing/2014/main" id="{C6E0E918-E41C-4FAF-990A-837E5B97385E}"/>
                </a:ext>
              </a:extLst>
            </p:cNvPr>
            <p:cNvSpPr txBox="1"/>
            <p:nvPr/>
          </p:nvSpPr>
          <p:spPr>
            <a:xfrm>
              <a:off x="7883294" y="3182357"/>
              <a:ext cx="314318"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7"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No</a:t>
              </a:r>
            </a:p>
          </p:txBody>
        </p:sp>
        <p:sp>
          <p:nvSpPr>
            <p:cNvPr id="1523" name="TextBox 1522">
              <a:extLst>
                <a:ext uri="{FF2B5EF4-FFF2-40B4-BE49-F238E27FC236}">
                  <a16:creationId xmlns="" xmlns:a16="http://schemas.microsoft.com/office/drawing/2014/main" id="{60A11DA6-35A5-458C-870A-FD4EF357EAA5}"/>
                </a:ext>
              </a:extLst>
            </p:cNvPr>
            <p:cNvSpPr txBox="1"/>
            <p:nvPr/>
          </p:nvSpPr>
          <p:spPr>
            <a:xfrm>
              <a:off x="7857730" y="3389191"/>
              <a:ext cx="359907"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7"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Yes</a:t>
              </a:r>
            </a:p>
          </p:txBody>
        </p:sp>
        <p:sp>
          <p:nvSpPr>
            <p:cNvPr id="1524" name="TextBox 1523">
              <a:extLst>
                <a:ext uri="{FF2B5EF4-FFF2-40B4-BE49-F238E27FC236}">
                  <a16:creationId xmlns="" xmlns:a16="http://schemas.microsoft.com/office/drawing/2014/main" id="{0B5D162A-C0CC-4E8A-B32D-60AAEC4A9D80}"/>
                </a:ext>
              </a:extLst>
            </p:cNvPr>
            <p:cNvSpPr txBox="1"/>
            <p:nvPr/>
          </p:nvSpPr>
          <p:spPr>
            <a:xfrm>
              <a:off x="7883294" y="3596025"/>
              <a:ext cx="314318"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7"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No</a:t>
              </a:r>
            </a:p>
          </p:txBody>
        </p:sp>
        <p:sp>
          <p:nvSpPr>
            <p:cNvPr id="1525" name="TextBox 1524">
              <a:extLst>
                <a:ext uri="{FF2B5EF4-FFF2-40B4-BE49-F238E27FC236}">
                  <a16:creationId xmlns="" xmlns:a16="http://schemas.microsoft.com/office/drawing/2014/main" id="{DCCCA8A1-3BCA-426B-9503-D6511BCCB8F3}"/>
                </a:ext>
              </a:extLst>
            </p:cNvPr>
            <p:cNvSpPr txBox="1"/>
            <p:nvPr/>
          </p:nvSpPr>
          <p:spPr>
            <a:xfrm>
              <a:off x="7865588" y="3802859"/>
              <a:ext cx="353495"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7"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≤10</a:t>
              </a:r>
            </a:p>
          </p:txBody>
        </p:sp>
        <p:sp>
          <p:nvSpPr>
            <p:cNvPr id="1526" name="TextBox 1525">
              <a:extLst>
                <a:ext uri="{FF2B5EF4-FFF2-40B4-BE49-F238E27FC236}">
                  <a16:creationId xmlns="" xmlns:a16="http://schemas.microsoft.com/office/drawing/2014/main" id="{3F96EB78-DDB3-4813-B105-D2AA9889B324}"/>
                </a:ext>
              </a:extLst>
            </p:cNvPr>
            <p:cNvSpPr txBox="1"/>
            <p:nvPr/>
          </p:nvSpPr>
          <p:spPr>
            <a:xfrm>
              <a:off x="7864982" y="4009693"/>
              <a:ext cx="356701"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7"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&gt;10</a:t>
              </a:r>
            </a:p>
          </p:txBody>
        </p:sp>
        <p:sp>
          <p:nvSpPr>
            <p:cNvPr id="1527" name="TextBox 1526">
              <a:extLst>
                <a:ext uri="{FF2B5EF4-FFF2-40B4-BE49-F238E27FC236}">
                  <a16:creationId xmlns="" xmlns:a16="http://schemas.microsoft.com/office/drawing/2014/main" id="{BF804206-E804-44BF-91DD-1FD29C34872F}"/>
                </a:ext>
              </a:extLst>
            </p:cNvPr>
            <p:cNvSpPr txBox="1"/>
            <p:nvPr/>
          </p:nvSpPr>
          <p:spPr>
            <a:xfrm>
              <a:off x="7857730" y="4216527"/>
              <a:ext cx="359907"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7"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Yes</a:t>
              </a:r>
            </a:p>
          </p:txBody>
        </p:sp>
        <p:sp>
          <p:nvSpPr>
            <p:cNvPr id="1528" name="TextBox 1527">
              <a:extLst>
                <a:ext uri="{FF2B5EF4-FFF2-40B4-BE49-F238E27FC236}">
                  <a16:creationId xmlns="" xmlns:a16="http://schemas.microsoft.com/office/drawing/2014/main" id="{C988415F-D3F5-48F5-AC9F-9446D3BCF076}"/>
                </a:ext>
              </a:extLst>
            </p:cNvPr>
            <p:cNvSpPr txBox="1"/>
            <p:nvPr/>
          </p:nvSpPr>
          <p:spPr>
            <a:xfrm>
              <a:off x="7883294" y="4423361"/>
              <a:ext cx="314318"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7"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No</a:t>
              </a:r>
            </a:p>
          </p:txBody>
        </p:sp>
        <p:sp>
          <p:nvSpPr>
            <p:cNvPr id="1529" name="TextBox 1528">
              <a:extLst>
                <a:ext uri="{FF2B5EF4-FFF2-40B4-BE49-F238E27FC236}">
                  <a16:creationId xmlns="" xmlns:a16="http://schemas.microsoft.com/office/drawing/2014/main" id="{7D523FF7-CB39-4B70-80E0-1F0C451EE116}"/>
                </a:ext>
              </a:extLst>
            </p:cNvPr>
            <p:cNvSpPr txBox="1"/>
            <p:nvPr/>
          </p:nvSpPr>
          <p:spPr>
            <a:xfrm>
              <a:off x="7804700" y="4630200"/>
              <a:ext cx="466411"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7"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BRCA</a:t>
              </a:r>
            </a:p>
          </p:txBody>
        </p:sp>
        <p:sp>
          <p:nvSpPr>
            <p:cNvPr id="1530" name="TextBox 1529">
              <a:extLst>
                <a:ext uri="{FF2B5EF4-FFF2-40B4-BE49-F238E27FC236}">
                  <a16:creationId xmlns="" xmlns:a16="http://schemas.microsoft.com/office/drawing/2014/main" id="{20B7F9DE-6015-49DB-B305-EF4FB8CF8C55}"/>
                </a:ext>
              </a:extLst>
            </p:cNvPr>
            <p:cNvSpPr txBox="1"/>
            <p:nvPr/>
          </p:nvSpPr>
          <p:spPr>
            <a:xfrm>
              <a:off x="7694871" y="4836970"/>
              <a:ext cx="684739"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7"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Other HRR</a:t>
              </a:r>
            </a:p>
          </p:txBody>
        </p:sp>
        <p:sp>
          <p:nvSpPr>
            <p:cNvPr id="1531" name="TextBox 1530">
              <a:extLst>
                <a:ext uri="{FF2B5EF4-FFF2-40B4-BE49-F238E27FC236}">
                  <a16:creationId xmlns="" xmlns:a16="http://schemas.microsoft.com/office/drawing/2014/main" id="{255FCA19-7138-4206-A98D-7E6141F835B8}"/>
                </a:ext>
              </a:extLst>
            </p:cNvPr>
            <p:cNvSpPr txBox="1"/>
            <p:nvPr/>
          </p:nvSpPr>
          <p:spPr>
            <a:xfrm>
              <a:off x="6262234" y="1738991"/>
              <a:ext cx="1727076"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7"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Past taxane–based chemotherapy</a:t>
              </a:r>
            </a:p>
          </p:txBody>
        </p:sp>
        <p:sp>
          <p:nvSpPr>
            <p:cNvPr id="1538" name="TextBox 1537">
              <a:extLst>
                <a:ext uri="{FF2B5EF4-FFF2-40B4-BE49-F238E27FC236}">
                  <a16:creationId xmlns="" xmlns:a16="http://schemas.microsoft.com/office/drawing/2014/main" id="{7941C216-0A38-48C0-B46F-466FB68CF3B5}"/>
                </a:ext>
              </a:extLst>
            </p:cNvPr>
            <p:cNvSpPr txBox="1"/>
            <p:nvPr/>
          </p:nvSpPr>
          <p:spPr>
            <a:xfrm>
              <a:off x="6262234" y="2148187"/>
              <a:ext cx="1678793" cy="3472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7"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Past androgen receptor-targeted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7"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therapy</a:t>
              </a:r>
              <a:r>
                <a:rPr kumimoji="0" lang="en-US" sz="800" b="0" i="0" u="none" strike="noStrike" kern="1200" cap="none" spc="-7"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a</a:t>
              </a:r>
            </a:p>
          </p:txBody>
        </p:sp>
        <p:sp>
          <p:nvSpPr>
            <p:cNvPr id="1539" name="TextBox 1538">
              <a:extLst>
                <a:ext uri="{FF2B5EF4-FFF2-40B4-BE49-F238E27FC236}">
                  <a16:creationId xmlns="" xmlns:a16="http://schemas.microsoft.com/office/drawing/2014/main" id="{04CDBB85-055C-45EA-8619-697EB9C00E0A}"/>
                </a:ext>
              </a:extLst>
            </p:cNvPr>
            <p:cNvSpPr txBox="1"/>
            <p:nvPr/>
          </p:nvSpPr>
          <p:spPr>
            <a:xfrm>
              <a:off x="6262234" y="2561855"/>
              <a:ext cx="858505"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7"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Prior AAP use</a:t>
              </a:r>
              <a:r>
                <a:rPr kumimoji="0" lang="en-US" sz="800" b="0" i="0" u="none" strike="noStrike" kern="1200" cap="none" spc="-7"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b</a:t>
              </a:r>
              <a:endParaRPr kumimoji="0" lang="en-US" sz="800" b="0" i="0" u="none" strike="noStrike" kern="1200" cap="none" spc="-7"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endParaRPr>
            </a:p>
          </p:txBody>
        </p:sp>
        <p:sp>
          <p:nvSpPr>
            <p:cNvPr id="1540" name="TextBox 1539">
              <a:extLst>
                <a:ext uri="{FF2B5EF4-FFF2-40B4-BE49-F238E27FC236}">
                  <a16:creationId xmlns="" xmlns:a16="http://schemas.microsoft.com/office/drawing/2014/main" id="{039B0C50-DC48-4DB6-A19A-951B099600FD}"/>
                </a:ext>
              </a:extLst>
            </p:cNvPr>
            <p:cNvSpPr txBox="1"/>
            <p:nvPr/>
          </p:nvSpPr>
          <p:spPr>
            <a:xfrm>
              <a:off x="6262234" y="2975523"/>
              <a:ext cx="1641219"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7"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Presence of visceral metastases</a:t>
              </a:r>
            </a:p>
          </p:txBody>
        </p:sp>
        <p:sp>
          <p:nvSpPr>
            <p:cNvPr id="1541" name="TextBox 1540">
              <a:extLst>
                <a:ext uri="{FF2B5EF4-FFF2-40B4-BE49-F238E27FC236}">
                  <a16:creationId xmlns="" xmlns:a16="http://schemas.microsoft.com/office/drawing/2014/main" id="{2004D22B-7808-4618-9C70-1FB8598D2358}"/>
                </a:ext>
              </a:extLst>
            </p:cNvPr>
            <p:cNvSpPr txBox="1"/>
            <p:nvPr/>
          </p:nvSpPr>
          <p:spPr>
            <a:xfrm>
              <a:off x="6262234" y="3389191"/>
              <a:ext cx="1553246"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7"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Bone-only metastases at entry</a:t>
              </a:r>
            </a:p>
          </p:txBody>
        </p:sp>
        <p:sp>
          <p:nvSpPr>
            <p:cNvPr id="1542" name="TextBox 1541">
              <a:extLst>
                <a:ext uri="{FF2B5EF4-FFF2-40B4-BE49-F238E27FC236}">
                  <a16:creationId xmlns="" xmlns:a16="http://schemas.microsoft.com/office/drawing/2014/main" id="{51BD6530-84D8-4CAB-B084-2B1537267810}"/>
                </a:ext>
              </a:extLst>
            </p:cNvPr>
            <p:cNvSpPr txBox="1"/>
            <p:nvPr/>
          </p:nvSpPr>
          <p:spPr>
            <a:xfrm>
              <a:off x="6262234" y="3802859"/>
              <a:ext cx="1773178"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7"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Number of bone lesions at baseline</a:t>
              </a:r>
            </a:p>
          </p:txBody>
        </p:sp>
        <p:sp>
          <p:nvSpPr>
            <p:cNvPr id="1543" name="TextBox 1542">
              <a:extLst>
                <a:ext uri="{FF2B5EF4-FFF2-40B4-BE49-F238E27FC236}">
                  <a16:creationId xmlns="" xmlns:a16="http://schemas.microsoft.com/office/drawing/2014/main" id="{3EC6B211-AFB0-4059-99FD-0F030F7FBD3F}"/>
                </a:ext>
              </a:extLst>
            </p:cNvPr>
            <p:cNvSpPr txBox="1"/>
            <p:nvPr/>
          </p:nvSpPr>
          <p:spPr>
            <a:xfrm>
              <a:off x="6262234" y="4216527"/>
              <a:ext cx="1471878"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7"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Baseline PSA above median</a:t>
              </a:r>
            </a:p>
          </p:txBody>
        </p:sp>
        <p:sp>
          <p:nvSpPr>
            <p:cNvPr id="1544" name="TextBox 1543">
              <a:extLst>
                <a:ext uri="{FF2B5EF4-FFF2-40B4-BE49-F238E27FC236}">
                  <a16:creationId xmlns="" xmlns:a16="http://schemas.microsoft.com/office/drawing/2014/main" id="{EA92C77B-1C80-415D-BDEC-BC60D9A2BCA3}"/>
                </a:ext>
              </a:extLst>
            </p:cNvPr>
            <p:cNvSpPr txBox="1"/>
            <p:nvPr/>
          </p:nvSpPr>
          <p:spPr>
            <a:xfrm>
              <a:off x="6262234" y="4624331"/>
              <a:ext cx="1070999"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7"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Gene mutation type</a:t>
              </a:r>
            </a:p>
          </p:txBody>
        </p:sp>
        <p:sp>
          <p:nvSpPr>
            <p:cNvPr id="1561" name="TextBox 1560">
              <a:extLst>
                <a:ext uri="{FF2B5EF4-FFF2-40B4-BE49-F238E27FC236}">
                  <a16:creationId xmlns="" xmlns:a16="http://schemas.microsoft.com/office/drawing/2014/main" id="{42F7301B-12F0-4F36-9F1C-5BB84FD3F78E}"/>
                </a:ext>
              </a:extLst>
            </p:cNvPr>
            <p:cNvSpPr txBox="1"/>
            <p:nvPr/>
          </p:nvSpPr>
          <p:spPr>
            <a:xfrm>
              <a:off x="8734092" y="1941353"/>
              <a:ext cx="386644"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13.8</a:t>
              </a:r>
            </a:p>
          </p:txBody>
        </p:sp>
        <p:sp>
          <p:nvSpPr>
            <p:cNvPr id="1562" name="TextBox 1561">
              <a:extLst>
                <a:ext uri="{FF2B5EF4-FFF2-40B4-BE49-F238E27FC236}">
                  <a16:creationId xmlns="" xmlns:a16="http://schemas.microsoft.com/office/drawing/2014/main" id="{9605C4AA-8095-44F7-BB94-88B69C2F69D1}"/>
                </a:ext>
              </a:extLst>
            </p:cNvPr>
            <p:cNvSpPr txBox="1"/>
            <p:nvPr/>
          </p:nvSpPr>
          <p:spPr>
            <a:xfrm>
              <a:off x="8762061" y="2148187"/>
              <a:ext cx="328936"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4.3</a:t>
              </a:r>
            </a:p>
          </p:txBody>
        </p:sp>
        <p:sp>
          <p:nvSpPr>
            <p:cNvPr id="1563" name="TextBox 1562">
              <a:extLst>
                <a:ext uri="{FF2B5EF4-FFF2-40B4-BE49-F238E27FC236}">
                  <a16:creationId xmlns="" xmlns:a16="http://schemas.microsoft.com/office/drawing/2014/main" id="{355CE191-82D7-49A9-991A-5032029AA475}"/>
                </a:ext>
              </a:extLst>
            </p:cNvPr>
            <p:cNvSpPr txBox="1"/>
            <p:nvPr/>
          </p:nvSpPr>
          <p:spPr>
            <a:xfrm>
              <a:off x="8734092" y="2355021"/>
              <a:ext cx="386644"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13.8</a:t>
              </a:r>
            </a:p>
          </p:txBody>
        </p:sp>
        <p:sp>
          <p:nvSpPr>
            <p:cNvPr id="1564" name="TextBox 1563">
              <a:extLst>
                <a:ext uri="{FF2B5EF4-FFF2-40B4-BE49-F238E27FC236}">
                  <a16:creationId xmlns="" xmlns:a16="http://schemas.microsoft.com/office/drawing/2014/main" id="{86245B24-1536-41DF-9F6B-351D0B10C281}"/>
                </a:ext>
              </a:extLst>
            </p:cNvPr>
            <p:cNvSpPr txBox="1"/>
            <p:nvPr/>
          </p:nvSpPr>
          <p:spPr>
            <a:xfrm>
              <a:off x="8734092" y="2561855"/>
              <a:ext cx="386644"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14.6</a:t>
              </a:r>
            </a:p>
          </p:txBody>
        </p:sp>
        <p:sp>
          <p:nvSpPr>
            <p:cNvPr id="1565" name="TextBox 1564">
              <a:extLst>
                <a:ext uri="{FF2B5EF4-FFF2-40B4-BE49-F238E27FC236}">
                  <a16:creationId xmlns="" xmlns:a16="http://schemas.microsoft.com/office/drawing/2014/main" id="{6765EBEE-2A4F-4483-B29E-2D2BC332B362}"/>
                </a:ext>
              </a:extLst>
            </p:cNvPr>
            <p:cNvSpPr txBox="1"/>
            <p:nvPr/>
          </p:nvSpPr>
          <p:spPr>
            <a:xfrm>
              <a:off x="8734092" y="2768689"/>
              <a:ext cx="386644"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12.7</a:t>
              </a:r>
            </a:p>
          </p:txBody>
        </p:sp>
        <p:sp>
          <p:nvSpPr>
            <p:cNvPr id="1566" name="TextBox 1565">
              <a:extLst>
                <a:ext uri="{FF2B5EF4-FFF2-40B4-BE49-F238E27FC236}">
                  <a16:creationId xmlns="" xmlns:a16="http://schemas.microsoft.com/office/drawing/2014/main" id="{A38F07FF-D2F9-4544-9F2D-4CE096466DAB}"/>
                </a:ext>
              </a:extLst>
            </p:cNvPr>
            <p:cNvSpPr txBox="1"/>
            <p:nvPr/>
          </p:nvSpPr>
          <p:spPr>
            <a:xfrm>
              <a:off x="8762061" y="2975523"/>
              <a:ext cx="328936"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8.1</a:t>
              </a:r>
            </a:p>
          </p:txBody>
        </p:sp>
        <p:sp>
          <p:nvSpPr>
            <p:cNvPr id="1567" name="TextBox 1566">
              <a:extLst>
                <a:ext uri="{FF2B5EF4-FFF2-40B4-BE49-F238E27FC236}">
                  <a16:creationId xmlns="" xmlns:a16="http://schemas.microsoft.com/office/drawing/2014/main" id="{86EA718D-228B-46ED-9FDF-7E44DEABDD11}"/>
                </a:ext>
              </a:extLst>
            </p:cNvPr>
            <p:cNvSpPr txBox="1"/>
            <p:nvPr/>
          </p:nvSpPr>
          <p:spPr>
            <a:xfrm>
              <a:off x="8734092" y="3182357"/>
              <a:ext cx="386644"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13.8</a:t>
              </a:r>
            </a:p>
          </p:txBody>
        </p:sp>
        <p:sp>
          <p:nvSpPr>
            <p:cNvPr id="1568" name="TextBox 1567">
              <a:extLst>
                <a:ext uri="{FF2B5EF4-FFF2-40B4-BE49-F238E27FC236}">
                  <a16:creationId xmlns="" xmlns:a16="http://schemas.microsoft.com/office/drawing/2014/main" id="{EE177AC9-D7A8-475E-ADA5-768A0D220D38}"/>
                </a:ext>
              </a:extLst>
            </p:cNvPr>
            <p:cNvSpPr txBox="1"/>
            <p:nvPr/>
          </p:nvSpPr>
          <p:spPr>
            <a:xfrm>
              <a:off x="8734092" y="3389191"/>
              <a:ext cx="386644"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15.4</a:t>
              </a:r>
            </a:p>
          </p:txBody>
        </p:sp>
        <p:sp>
          <p:nvSpPr>
            <p:cNvPr id="1569" name="TextBox 1568">
              <a:extLst>
                <a:ext uri="{FF2B5EF4-FFF2-40B4-BE49-F238E27FC236}">
                  <a16:creationId xmlns="" xmlns:a16="http://schemas.microsoft.com/office/drawing/2014/main" id="{3E392494-A185-4A28-ABBD-26290CE6D2F8}"/>
                </a:ext>
              </a:extLst>
            </p:cNvPr>
            <p:cNvSpPr txBox="1"/>
            <p:nvPr/>
          </p:nvSpPr>
          <p:spPr>
            <a:xfrm>
              <a:off x="8734092" y="3596025"/>
              <a:ext cx="386644"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10.9</a:t>
              </a:r>
            </a:p>
          </p:txBody>
        </p:sp>
        <p:sp>
          <p:nvSpPr>
            <p:cNvPr id="1570" name="TextBox 1569">
              <a:extLst>
                <a:ext uri="{FF2B5EF4-FFF2-40B4-BE49-F238E27FC236}">
                  <a16:creationId xmlns="" xmlns:a16="http://schemas.microsoft.com/office/drawing/2014/main" id="{C9AD179A-9F05-4C05-85DD-875C64B98199}"/>
                </a:ext>
              </a:extLst>
            </p:cNvPr>
            <p:cNvSpPr txBox="1"/>
            <p:nvPr/>
          </p:nvSpPr>
          <p:spPr>
            <a:xfrm>
              <a:off x="8734092" y="3802859"/>
              <a:ext cx="386644"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15.4</a:t>
              </a:r>
            </a:p>
          </p:txBody>
        </p:sp>
        <p:sp>
          <p:nvSpPr>
            <p:cNvPr id="1571" name="TextBox 1570">
              <a:extLst>
                <a:ext uri="{FF2B5EF4-FFF2-40B4-BE49-F238E27FC236}">
                  <a16:creationId xmlns="" xmlns:a16="http://schemas.microsoft.com/office/drawing/2014/main" id="{FBB98812-4877-4CC9-96DB-24FAE038CD6C}"/>
                </a:ext>
              </a:extLst>
            </p:cNvPr>
            <p:cNvSpPr txBox="1"/>
            <p:nvPr/>
          </p:nvSpPr>
          <p:spPr>
            <a:xfrm>
              <a:off x="8762061" y="4009693"/>
              <a:ext cx="328936"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8.4</a:t>
              </a:r>
            </a:p>
          </p:txBody>
        </p:sp>
        <p:sp>
          <p:nvSpPr>
            <p:cNvPr id="1572" name="TextBox 1571">
              <a:extLst>
                <a:ext uri="{FF2B5EF4-FFF2-40B4-BE49-F238E27FC236}">
                  <a16:creationId xmlns="" xmlns:a16="http://schemas.microsoft.com/office/drawing/2014/main" id="{01AE212B-885D-40CF-9F60-52056AA032DE}"/>
                </a:ext>
              </a:extLst>
            </p:cNvPr>
            <p:cNvSpPr txBox="1"/>
            <p:nvPr/>
          </p:nvSpPr>
          <p:spPr>
            <a:xfrm>
              <a:off x="8762061" y="4216527"/>
              <a:ext cx="328936"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8.3</a:t>
              </a:r>
            </a:p>
          </p:txBody>
        </p:sp>
        <p:sp>
          <p:nvSpPr>
            <p:cNvPr id="1573" name="TextBox 1572">
              <a:extLst>
                <a:ext uri="{FF2B5EF4-FFF2-40B4-BE49-F238E27FC236}">
                  <a16:creationId xmlns="" xmlns:a16="http://schemas.microsoft.com/office/drawing/2014/main" id="{4EE9E709-A958-44ED-B555-CDFA706B8D9F}"/>
                </a:ext>
              </a:extLst>
            </p:cNvPr>
            <p:cNvSpPr txBox="1"/>
            <p:nvPr/>
          </p:nvSpPr>
          <p:spPr>
            <a:xfrm>
              <a:off x="8734092" y="4423361"/>
              <a:ext cx="386644"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18.2</a:t>
              </a:r>
            </a:p>
          </p:txBody>
        </p:sp>
        <p:sp>
          <p:nvSpPr>
            <p:cNvPr id="1574" name="TextBox 1573">
              <a:extLst>
                <a:ext uri="{FF2B5EF4-FFF2-40B4-BE49-F238E27FC236}">
                  <a16:creationId xmlns="" xmlns:a16="http://schemas.microsoft.com/office/drawing/2014/main" id="{68942882-A6C8-49F1-93E8-3278A8B4EE76}"/>
                </a:ext>
              </a:extLst>
            </p:cNvPr>
            <p:cNvSpPr txBox="1"/>
            <p:nvPr/>
          </p:nvSpPr>
          <p:spPr>
            <a:xfrm>
              <a:off x="8734092" y="4630200"/>
              <a:ext cx="386644"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10.9</a:t>
              </a:r>
            </a:p>
          </p:txBody>
        </p:sp>
        <p:sp>
          <p:nvSpPr>
            <p:cNvPr id="1575" name="TextBox 1574">
              <a:extLst>
                <a:ext uri="{FF2B5EF4-FFF2-40B4-BE49-F238E27FC236}">
                  <a16:creationId xmlns="" xmlns:a16="http://schemas.microsoft.com/office/drawing/2014/main" id="{8D78766A-1DAF-46C4-B79C-2DE1D777336B}"/>
                </a:ext>
              </a:extLst>
            </p:cNvPr>
            <p:cNvSpPr txBox="1"/>
            <p:nvPr/>
          </p:nvSpPr>
          <p:spPr>
            <a:xfrm>
              <a:off x="8734092" y="4836970"/>
              <a:ext cx="386644"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16.4</a:t>
              </a:r>
            </a:p>
          </p:txBody>
        </p:sp>
        <p:sp>
          <p:nvSpPr>
            <p:cNvPr id="1576" name="TextBox 1575">
              <a:extLst>
                <a:ext uri="{FF2B5EF4-FFF2-40B4-BE49-F238E27FC236}">
                  <a16:creationId xmlns="" xmlns:a16="http://schemas.microsoft.com/office/drawing/2014/main" id="{C56037E5-5403-4E3D-B24B-2CD4660A0523}"/>
                </a:ext>
              </a:extLst>
            </p:cNvPr>
            <p:cNvSpPr txBox="1"/>
            <p:nvPr/>
          </p:nvSpPr>
          <p:spPr>
            <a:xfrm>
              <a:off x="7779246" y="1556472"/>
              <a:ext cx="668773"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BdCn"/>
                  <a:rtl val="0"/>
                </a:rPr>
                <a:t>Subgroup</a:t>
              </a:r>
            </a:p>
          </p:txBody>
        </p:sp>
        <p:sp>
          <p:nvSpPr>
            <p:cNvPr id="1577" name="TextBox 1576">
              <a:extLst>
                <a:ext uri="{FF2B5EF4-FFF2-40B4-BE49-F238E27FC236}">
                  <a16:creationId xmlns="" xmlns:a16="http://schemas.microsoft.com/office/drawing/2014/main" id="{81D20B84-E919-4477-B2A8-441249E43501}"/>
                </a:ext>
              </a:extLst>
            </p:cNvPr>
            <p:cNvSpPr txBox="1"/>
            <p:nvPr/>
          </p:nvSpPr>
          <p:spPr>
            <a:xfrm>
              <a:off x="6262234" y="1556472"/>
              <a:ext cx="587020"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BdCn"/>
                  <a:rtl val="0"/>
                </a:rPr>
                <a:t>Variable</a:t>
              </a:r>
            </a:p>
          </p:txBody>
        </p:sp>
        <p:sp>
          <p:nvSpPr>
            <p:cNvPr id="1578" name="TextBox 1577">
              <a:extLst>
                <a:ext uri="{FF2B5EF4-FFF2-40B4-BE49-F238E27FC236}">
                  <a16:creationId xmlns="" xmlns:a16="http://schemas.microsoft.com/office/drawing/2014/main" id="{D960C9CC-722B-42FA-AE85-A55E6AE4000F}"/>
                </a:ext>
              </a:extLst>
            </p:cNvPr>
            <p:cNvSpPr txBox="1"/>
            <p:nvPr/>
          </p:nvSpPr>
          <p:spPr>
            <a:xfrm>
              <a:off x="8777955" y="1556472"/>
              <a:ext cx="548548"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BdCn"/>
                  <a:rtl val="0"/>
                </a:rPr>
                <a:t>Control</a:t>
              </a:r>
            </a:p>
          </p:txBody>
        </p:sp>
        <p:sp>
          <p:nvSpPr>
            <p:cNvPr id="1595" name="TextBox 1594">
              <a:extLst>
                <a:ext uri="{FF2B5EF4-FFF2-40B4-BE49-F238E27FC236}">
                  <a16:creationId xmlns="" xmlns:a16="http://schemas.microsoft.com/office/drawing/2014/main" id="{EBA9BD4F-634D-4D5E-94A5-91CE0B4684F0}"/>
                </a:ext>
              </a:extLst>
            </p:cNvPr>
            <p:cNvSpPr txBox="1"/>
            <p:nvPr/>
          </p:nvSpPr>
          <p:spPr>
            <a:xfrm>
              <a:off x="8380384" y="1941353"/>
              <a:ext cx="386644"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16.6</a:t>
              </a:r>
            </a:p>
          </p:txBody>
        </p:sp>
        <p:sp>
          <p:nvSpPr>
            <p:cNvPr id="1596" name="TextBox 1595">
              <a:extLst>
                <a:ext uri="{FF2B5EF4-FFF2-40B4-BE49-F238E27FC236}">
                  <a16:creationId xmlns="" xmlns:a16="http://schemas.microsoft.com/office/drawing/2014/main" id="{A5A9A9B9-3EED-4258-872C-27FDB2DF40F6}"/>
                </a:ext>
              </a:extLst>
            </p:cNvPr>
            <p:cNvSpPr txBox="1"/>
            <p:nvPr/>
          </p:nvSpPr>
          <p:spPr>
            <a:xfrm>
              <a:off x="8406053" y="2148187"/>
              <a:ext cx="327334"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NE</a:t>
              </a:r>
            </a:p>
          </p:txBody>
        </p:sp>
        <p:sp>
          <p:nvSpPr>
            <p:cNvPr id="1597" name="TextBox 1596">
              <a:extLst>
                <a:ext uri="{FF2B5EF4-FFF2-40B4-BE49-F238E27FC236}">
                  <a16:creationId xmlns="" xmlns:a16="http://schemas.microsoft.com/office/drawing/2014/main" id="{65E5ECE9-153A-4FF2-B62D-41737E2073AC}"/>
                </a:ext>
              </a:extLst>
            </p:cNvPr>
            <p:cNvSpPr txBox="1"/>
            <p:nvPr/>
          </p:nvSpPr>
          <p:spPr>
            <a:xfrm>
              <a:off x="8380384" y="2355021"/>
              <a:ext cx="386644"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16.5</a:t>
              </a:r>
            </a:p>
          </p:txBody>
        </p:sp>
        <p:sp>
          <p:nvSpPr>
            <p:cNvPr id="1598" name="TextBox 1597">
              <a:extLst>
                <a:ext uri="{FF2B5EF4-FFF2-40B4-BE49-F238E27FC236}">
                  <a16:creationId xmlns="" xmlns:a16="http://schemas.microsoft.com/office/drawing/2014/main" id="{FD224BEC-C2AF-4681-8782-53C5097A819F}"/>
                </a:ext>
              </a:extLst>
            </p:cNvPr>
            <p:cNvSpPr txBox="1"/>
            <p:nvPr/>
          </p:nvSpPr>
          <p:spPr>
            <a:xfrm>
              <a:off x="8380384" y="2561855"/>
              <a:ext cx="386644"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13.9</a:t>
              </a:r>
            </a:p>
          </p:txBody>
        </p:sp>
        <p:sp>
          <p:nvSpPr>
            <p:cNvPr id="1599" name="TextBox 1598">
              <a:extLst>
                <a:ext uri="{FF2B5EF4-FFF2-40B4-BE49-F238E27FC236}">
                  <a16:creationId xmlns="" xmlns:a16="http://schemas.microsoft.com/office/drawing/2014/main" id="{80A9EC3F-6B14-4E56-84AC-3101278FED5B}"/>
                </a:ext>
              </a:extLst>
            </p:cNvPr>
            <p:cNvSpPr txBox="1"/>
            <p:nvPr/>
          </p:nvSpPr>
          <p:spPr>
            <a:xfrm>
              <a:off x="8380384" y="2768689"/>
              <a:ext cx="386644"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16.7</a:t>
              </a:r>
            </a:p>
          </p:txBody>
        </p:sp>
        <p:sp>
          <p:nvSpPr>
            <p:cNvPr id="1600" name="TextBox 1599">
              <a:extLst>
                <a:ext uri="{FF2B5EF4-FFF2-40B4-BE49-F238E27FC236}">
                  <a16:creationId xmlns="" xmlns:a16="http://schemas.microsoft.com/office/drawing/2014/main" id="{87507F2A-ADF6-4A00-9A64-8CF899B7D71C}"/>
                </a:ext>
              </a:extLst>
            </p:cNvPr>
            <p:cNvSpPr txBox="1"/>
            <p:nvPr/>
          </p:nvSpPr>
          <p:spPr>
            <a:xfrm>
              <a:off x="8380384" y="2975523"/>
              <a:ext cx="386644"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11.0</a:t>
              </a:r>
            </a:p>
          </p:txBody>
        </p:sp>
        <p:sp>
          <p:nvSpPr>
            <p:cNvPr id="1601" name="TextBox 1600">
              <a:extLst>
                <a:ext uri="{FF2B5EF4-FFF2-40B4-BE49-F238E27FC236}">
                  <a16:creationId xmlns="" xmlns:a16="http://schemas.microsoft.com/office/drawing/2014/main" id="{A732574D-7C93-40A9-85BD-288CC74EA515}"/>
                </a:ext>
              </a:extLst>
            </p:cNvPr>
            <p:cNvSpPr txBox="1"/>
            <p:nvPr/>
          </p:nvSpPr>
          <p:spPr>
            <a:xfrm>
              <a:off x="8380384" y="3182357"/>
              <a:ext cx="386644"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19.4</a:t>
              </a:r>
            </a:p>
          </p:txBody>
        </p:sp>
        <p:sp>
          <p:nvSpPr>
            <p:cNvPr id="1602" name="TextBox 1601">
              <a:extLst>
                <a:ext uri="{FF2B5EF4-FFF2-40B4-BE49-F238E27FC236}">
                  <a16:creationId xmlns="" xmlns:a16="http://schemas.microsoft.com/office/drawing/2014/main" id="{86C21297-A6F4-49C2-BCC9-DE142A8D7672}"/>
                </a:ext>
              </a:extLst>
            </p:cNvPr>
            <p:cNvSpPr txBox="1"/>
            <p:nvPr/>
          </p:nvSpPr>
          <p:spPr>
            <a:xfrm>
              <a:off x="8380384" y="3389191"/>
              <a:ext cx="386644"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19.4</a:t>
              </a:r>
            </a:p>
          </p:txBody>
        </p:sp>
        <p:sp>
          <p:nvSpPr>
            <p:cNvPr id="1603" name="TextBox 1602">
              <a:extLst>
                <a:ext uri="{FF2B5EF4-FFF2-40B4-BE49-F238E27FC236}">
                  <a16:creationId xmlns="" xmlns:a16="http://schemas.microsoft.com/office/drawing/2014/main" id="{123F4EFF-7A53-41A6-8FD9-F66C88D67153}"/>
                </a:ext>
              </a:extLst>
            </p:cNvPr>
            <p:cNvSpPr txBox="1"/>
            <p:nvPr/>
          </p:nvSpPr>
          <p:spPr>
            <a:xfrm>
              <a:off x="8380384" y="3596025"/>
              <a:ext cx="386644"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14.8</a:t>
              </a:r>
            </a:p>
          </p:txBody>
        </p:sp>
        <p:sp>
          <p:nvSpPr>
            <p:cNvPr id="1604" name="TextBox 1603">
              <a:extLst>
                <a:ext uri="{FF2B5EF4-FFF2-40B4-BE49-F238E27FC236}">
                  <a16:creationId xmlns="" xmlns:a16="http://schemas.microsoft.com/office/drawing/2014/main" id="{02EA9F30-BB33-4422-BB96-FED2A25203F4}"/>
                </a:ext>
              </a:extLst>
            </p:cNvPr>
            <p:cNvSpPr txBox="1"/>
            <p:nvPr/>
          </p:nvSpPr>
          <p:spPr>
            <a:xfrm>
              <a:off x="8380384" y="3802859"/>
              <a:ext cx="386644"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19.4</a:t>
              </a:r>
            </a:p>
          </p:txBody>
        </p:sp>
        <p:sp>
          <p:nvSpPr>
            <p:cNvPr id="1605" name="TextBox 1604">
              <a:extLst>
                <a:ext uri="{FF2B5EF4-FFF2-40B4-BE49-F238E27FC236}">
                  <a16:creationId xmlns="" xmlns:a16="http://schemas.microsoft.com/office/drawing/2014/main" id="{0C45C26C-79F9-465D-88A4-F9BD0AEC9169}"/>
                </a:ext>
              </a:extLst>
            </p:cNvPr>
            <p:cNvSpPr txBox="1"/>
            <p:nvPr/>
          </p:nvSpPr>
          <p:spPr>
            <a:xfrm>
              <a:off x="8380384" y="4009693"/>
              <a:ext cx="386644"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13.8</a:t>
              </a:r>
            </a:p>
          </p:txBody>
        </p:sp>
        <p:sp>
          <p:nvSpPr>
            <p:cNvPr id="1606" name="TextBox 1605">
              <a:extLst>
                <a:ext uri="{FF2B5EF4-FFF2-40B4-BE49-F238E27FC236}">
                  <a16:creationId xmlns="" xmlns:a16="http://schemas.microsoft.com/office/drawing/2014/main" id="{BDDE8DD0-A4EF-4989-B41A-97640CCA98BD}"/>
                </a:ext>
              </a:extLst>
            </p:cNvPr>
            <p:cNvSpPr txBox="1"/>
            <p:nvPr/>
          </p:nvSpPr>
          <p:spPr>
            <a:xfrm>
              <a:off x="8380384" y="4216527"/>
              <a:ext cx="386644"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15.7</a:t>
              </a:r>
            </a:p>
          </p:txBody>
        </p:sp>
        <p:sp>
          <p:nvSpPr>
            <p:cNvPr id="1607" name="TextBox 1606">
              <a:extLst>
                <a:ext uri="{FF2B5EF4-FFF2-40B4-BE49-F238E27FC236}">
                  <a16:creationId xmlns="" xmlns:a16="http://schemas.microsoft.com/office/drawing/2014/main" id="{0E550207-20DD-4447-8A80-4360C1B490C7}"/>
                </a:ext>
              </a:extLst>
            </p:cNvPr>
            <p:cNvSpPr txBox="1"/>
            <p:nvPr/>
          </p:nvSpPr>
          <p:spPr>
            <a:xfrm>
              <a:off x="8380384" y="4423361"/>
              <a:ext cx="386644"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16.7</a:t>
              </a:r>
            </a:p>
          </p:txBody>
        </p:sp>
        <p:sp>
          <p:nvSpPr>
            <p:cNvPr id="1608" name="TextBox 1607">
              <a:extLst>
                <a:ext uri="{FF2B5EF4-FFF2-40B4-BE49-F238E27FC236}">
                  <a16:creationId xmlns="" xmlns:a16="http://schemas.microsoft.com/office/drawing/2014/main" id="{B8F4B20D-B2D1-48FA-9417-966AA2A717BE}"/>
                </a:ext>
              </a:extLst>
            </p:cNvPr>
            <p:cNvSpPr txBox="1"/>
            <p:nvPr/>
          </p:nvSpPr>
          <p:spPr>
            <a:xfrm>
              <a:off x="8380384" y="4630200"/>
              <a:ext cx="386644"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16.6</a:t>
              </a:r>
            </a:p>
          </p:txBody>
        </p:sp>
        <p:sp>
          <p:nvSpPr>
            <p:cNvPr id="1609" name="TextBox 1608">
              <a:extLst>
                <a:ext uri="{FF2B5EF4-FFF2-40B4-BE49-F238E27FC236}">
                  <a16:creationId xmlns="" xmlns:a16="http://schemas.microsoft.com/office/drawing/2014/main" id="{EE0CC6E8-CE69-4B33-BED5-98C817EF01E8}"/>
                </a:ext>
              </a:extLst>
            </p:cNvPr>
            <p:cNvSpPr txBox="1"/>
            <p:nvPr/>
          </p:nvSpPr>
          <p:spPr>
            <a:xfrm>
              <a:off x="8380384" y="4836970"/>
              <a:ext cx="386644"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14.8</a:t>
              </a:r>
            </a:p>
          </p:txBody>
        </p:sp>
        <p:sp>
          <p:nvSpPr>
            <p:cNvPr id="1610" name="TextBox 1609">
              <a:extLst>
                <a:ext uri="{FF2B5EF4-FFF2-40B4-BE49-F238E27FC236}">
                  <a16:creationId xmlns="" xmlns:a16="http://schemas.microsoft.com/office/drawing/2014/main" id="{86A83ADC-C951-477F-94D6-851E1058B937}"/>
                </a:ext>
              </a:extLst>
            </p:cNvPr>
            <p:cNvSpPr txBox="1"/>
            <p:nvPr/>
          </p:nvSpPr>
          <p:spPr>
            <a:xfrm>
              <a:off x="8295044" y="1556472"/>
              <a:ext cx="636713"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BdCn"/>
                  <a:rtl val="0"/>
                </a:rPr>
                <a:t>Niraparib</a:t>
              </a:r>
            </a:p>
          </p:txBody>
        </p:sp>
        <p:sp>
          <p:nvSpPr>
            <p:cNvPr id="1611" name="TextBox 1610">
              <a:extLst>
                <a:ext uri="{FF2B5EF4-FFF2-40B4-BE49-F238E27FC236}">
                  <a16:creationId xmlns="" xmlns:a16="http://schemas.microsoft.com/office/drawing/2014/main" id="{219975C8-1E5C-4572-99FE-FD736F056177}"/>
                </a:ext>
              </a:extLst>
            </p:cNvPr>
            <p:cNvSpPr txBox="1"/>
            <p:nvPr/>
          </p:nvSpPr>
          <p:spPr>
            <a:xfrm>
              <a:off x="8310203" y="1403538"/>
              <a:ext cx="1005403"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BdCn"/>
                  <a:rtl val="0"/>
                </a:rPr>
                <a:t>Median (months)</a:t>
              </a:r>
            </a:p>
          </p:txBody>
        </p:sp>
        <p:sp>
          <p:nvSpPr>
            <p:cNvPr id="1612" name="Freeform: Shape 1611">
              <a:extLst>
                <a:ext uri="{FF2B5EF4-FFF2-40B4-BE49-F238E27FC236}">
                  <a16:creationId xmlns="" xmlns:a16="http://schemas.microsoft.com/office/drawing/2014/main" id="{45230871-7E7D-42B9-AB70-A8F61FFEE31A}"/>
                </a:ext>
              </a:extLst>
            </p:cNvPr>
            <p:cNvSpPr/>
            <p:nvPr/>
          </p:nvSpPr>
          <p:spPr>
            <a:xfrm>
              <a:off x="8377804" y="1576278"/>
              <a:ext cx="900000" cy="11074"/>
            </a:xfrm>
            <a:custGeom>
              <a:avLst/>
              <a:gdLst>
                <a:gd name="connsiteX0" fmla="*/ 0 w 701989"/>
                <a:gd name="connsiteY0" fmla="*/ 0 h 11074"/>
                <a:gd name="connsiteX1" fmla="*/ 701990 w 701989"/>
                <a:gd name="connsiteY1" fmla="*/ 0 h 11074"/>
              </a:gdLst>
              <a:ahLst/>
              <a:cxnLst>
                <a:cxn ang="0">
                  <a:pos x="connsiteX0" y="connsiteY0"/>
                </a:cxn>
                <a:cxn ang="0">
                  <a:pos x="connsiteX1" y="connsiteY1"/>
                </a:cxn>
              </a:cxnLst>
              <a:rect l="l" t="t" r="r" b="b"/>
              <a:pathLst>
                <a:path w="701989" h="11074">
                  <a:moveTo>
                    <a:pt x="0" y="0"/>
                  </a:moveTo>
                  <a:lnTo>
                    <a:pt x="701990" y="0"/>
                  </a:lnTo>
                </a:path>
              </a:pathLst>
            </a:custGeom>
            <a:ln w="11067" cap="flat">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13" name="TextBox 1612">
              <a:extLst>
                <a:ext uri="{FF2B5EF4-FFF2-40B4-BE49-F238E27FC236}">
                  <a16:creationId xmlns="" xmlns:a16="http://schemas.microsoft.com/office/drawing/2014/main" id="{6515421F-9C2A-4D77-960C-AB2A95107932}"/>
                </a:ext>
              </a:extLst>
            </p:cNvPr>
            <p:cNvSpPr txBox="1"/>
            <p:nvPr/>
          </p:nvSpPr>
          <p:spPr>
            <a:xfrm>
              <a:off x="11456336" y="1556472"/>
              <a:ext cx="548548"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1" dirty="0">
                  <a:solidFill>
                    <a:srgbClr val="000000"/>
                  </a:solidFill>
                  <a:latin typeface="Arial" panose="020B0604020202020204" pitchFamily="34" charset="0"/>
                  <a:cs typeface="Arial" panose="020B0604020202020204" pitchFamily="34" charset="0"/>
                  <a:sym typeface="HelveticaNeueLTStd-BdCn"/>
                  <a:rtl val="0"/>
                </a:rPr>
                <a:t>C</a:t>
              </a: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BdCn"/>
                  <a:rtl val="0"/>
                </a:rPr>
                <a:t>ontrol</a:t>
              </a:r>
            </a:p>
          </p:txBody>
        </p:sp>
        <p:sp>
          <p:nvSpPr>
            <p:cNvPr id="1614" name="TextBox 1613">
              <a:extLst>
                <a:ext uri="{FF2B5EF4-FFF2-40B4-BE49-F238E27FC236}">
                  <a16:creationId xmlns="" xmlns:a16="http://schemas.microsoft.com/office/drawing/2014/main" id="{D7528535-D8CA-4F57-A164-CE915B21A299}"/>
                </a:ext>
              </a:extLst>
            </p:cNvPr>
            <p:cNvSpPr txBox="1"/>
            <p:nvPr/>
          </p:nvSpPr>
          <p:spPr>
            <a:xfrm>
              <a:off x="10965726" y="1556472"/>
              <a:ext cx="636713"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BdCn"/>
                  <a:rtl val="0"/>
                </a:rPr>
                <a:t>Niraparib</a:t>
              </a:r>
            </a:p>
          </p:txBody>
        </p:sp>
        <p:sp>
          <p:nvSpPr>
            <p:cNvPr id="1615" name="TextBox 1614">
              <a:extLst>
                <a:ext uri="{FF2B5EF4-FFF2-40B4-BE49-F238E27FC236}">
                  <a16:creationId xmlns="" xmlns:a16="http://schemas.microsoft.com/office/drawing/2014/main" id="{B42DFFEB-044F-4FEC-916A-852E58BC450C}"/>
                </a:ext>
              </a:extLst>
            </p:cNvPr>
            <p:cNvSpPr txBox="1"/>
            <p:nvPr/>
          </p:nvSpPr>
          <p:spPr>
            <a:xfrm>
              <a:off x="11162541" y="1403538"/>
              <a:ext cx="625492"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BdCn"/>
                  <a:rtl val="0"/>
                </a:rPr>
                <a:t>Events/N</a:t>
              </a:r>
            </a:p>
          </p:txBody>
        </p:sp>
        <p:sp>
          <p:nvSpPr>
            <p:cNvPr id="1616" name="Freeform: Shape 1615">
              <a:extLst>
                <a:ext uri="{FF2B5EF4-FFF2-40B4-BE49-F238E27FC236}">
                  <a16:creationId xmlns="" xmlns:a16="http://schemas.microsoft.com/office/drawing/2014/main" id="{3EEA1B78-9B04-48FA-86C6-374F737B105E}"/>
                </a:ext>
              </a:extLst>
            </p:cNvPr>
            <p:cNvSpPr/>
            <p:nvPr/>
          </p:nvSpPr>
          <p:spPr>
            <a:xfrm>
              <a:off x="11059519" y="1576278"/>
              <a:ext cx="701989" cy="11074"/>
            </a:xfrm>
            <a:custGeom>
              <a:avLst/>
              <a:gdLst>
                <a:gd name="connsiteX0" fmla="*/ 0 w 701989"/>
                <a:gd name="connsiteY0" fmla="*/ 0 h 11074"/>
                <a:gd name="connsiteX1" fmla="*/ 701990 w 701989"/>
                <a:gd name="connsiteY1" fmla="*/ 0 h 11074"/>
              </a:gdLst>
              <a:ahLst/>
              <a:cxnLst>
                <a:cxn ang="0">
                  <a:pos x="connsiteX0" y="connsiteY0"/>
                </a:cxn>
                <a:cxn ang="0">
                  <a:pos x="connsiteX1" y="connsiteY1"/>
                </a:cxn>
              </a:cxnLst>
              <a:rect l="l" t="t" r="r" b="b"/>
              <a:pathLst>
                <a:path w="701989" h="11074">
                  <a:moveTo>
                    <a:pt x="0" y="0"/>
                  </a:moveTo>
                  <a:lnTo>
                    <a:pt x="701990" y="0"/>
                  </a:lnTo>
                </a:path>
              </a:pathLst>
            </a:custGeom>
            <a:ln w="11067" cap="flat">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34" name="TextBox 1633">
              <a:extLst>
                <a:ext uri="{FF2B5EF4-FFF2-40B4-BE49-F238E27FC236}">
                  <a16:creationId xmlns="" xmlns:a16="http://schemas.microsoft.com/office/drawing/2014/main" id="{6EDD3C84-6608-4E0F-B8C9-8284ECA72A0F}"/>
                </a:ext>
              </a:extLst>
            </p:cNvPr>
            <p:cNvSpPr txBox="1"/>
            <p:nvPr/>
          </p:nvSpPr>
          <p:spPr>
            <a:xfrm>
              <a:off x="10100676" y="1941353"/>
              <a:ext cx="944489"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0.71 (0.53-0.96)</a:t>
              </a:r>
            </a:p>
          </p:txBody>
        </p:sp>
        <p:sp>
          <p:nvSpPr>
            <p:cNvPr id="1635" name="TextBox 1634">
              <a:extLst>
                <a:ext uri="{FF2B5EF4-FFF2-40B4-BE49-F238E27FC236}">
                  <a16:creationId xmlns="" xmlns:a16="http://schemas.microsoft.com/office/drawing/2014/main" id="{A223C8E6-56B0-4E5D-9910-C1D1E3A5A703}"/>
                </a:ext>
              </a:extLst>
            </p:cNvPr>
            <p:cNvSpPr txBox="1"/>
            <p:nvPr/>
          </p:nvSpPr>
          <p:spPr>
            <a:xfrm>
              <a:off x="10100676" y="2148187"/>
              <a:ext cx="944489"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0.19 (0.03-1.23)</a:t>
              </a:r>
            </a:p>
          </p:txBody>
        </p:sp>
        <p:sp>
          <p:nvSpPr>
            <p:cNvPr id="1636" name="TextBox 1635">
              <a:extLst>
                <a:ext uri="{FF2B5EF4-FFF2-40B4-BE49-F238E27FC236}">
                  <a16:creationId xmlns="" xmlns:a16="http://schemas.microsoft.com/office/drawing/2014/main" id="{019C3FF5-75EC-4B63-BCDA-06FCB5089725}"/>
                </a:ext>
              </a:extLst>
            </p:cNvPr>
            <p:cNvSpPr txBox="1"/>
            <p:nvPr/>
          </p:nvSpPr>
          <p:spPr>
            <a:xfrm>
              <a:off x="10113696" y="2355021"/>
              <a:ext cx="920445"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0.76 (0.58-1.00)</a:t>
              </a:r>
            </a:p>
          </p:txBody>
        </p:sp>
        <p:sp>
          <p:nvSpPr>
            <p:cNvPr id="1637" name="TextBox 1636">
              <a:extLst>
                <a:ext uri="{FF2B5EF4-FFF2-40B4-BE49-F238E27FC236}">
                  <a16:creationId xmlns="" xmlns:a16="http://schemas.microsoft.com/office/drawing/2014/main" id="{E4604880-3075-46EF-A01F-58F6E3D73A2B}"/>
                </a:ext>
              </a:extLst>
            </p:cNvPr>
            <p:cNvSpPr txBox="1"/>
            <p:nvPr/>
          </p:nvSpPr>
          <p:spPr>
            <a:xfrm>
              <a:off x="10100676" y="2561855"/>
              <a:ext cx="944489"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0.95 (0.54-1.67)</a:t>
              </a:r>
            </a:p>
          </p:txBody>
        </p:sp>
        <p:sp>
          <p:nvSpPr>
            <p:cNvPr id="1638" name="TextBox 1637">
              <a:extLst>
                <a:ext uri="{FF2B5EF4-FFF2-40B4-BE49-F238E27FC236}">
                  <a16:creationId xmlns="" xmlns:a16="http://schemas.microsoft.com/office/drawing/2014/main" id="{33E9D06C-5171-47A8-BD32-DE88D10E7631}"/>
                </a:ext>
              </a:extLst>
            </p:cNvPr>
            <p:cNvSpPr txBox="1"/>
            <p:nvPr/>
          </p:nvSpPr>
          <p:spPr>
            <a:xfrm>
              <a:off x="10100676" y="2768689"/>
              <a:ext cx="944489"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0.71 (0.52-0.96)</a:t>
              </a:r>
            </a:p>
          </p:txBody>
        </p:sp>
        <p:sp>
          <p:nvSpPr>
            <p:cNvPr id="1639" name="TextBox 1638">
              <a:extLst>
                <a:ext uri="{FF2B5EF4-FFF2-40B4-BE49-F238E27FC236}">
                  <a16:creationId xmlns="" xmlns:a16="http://schemas.microsoft.com/office/drawing/2014/main" id="{111EAF0E-4A7C-4256-A42F-2AE573BBA148}"/>
                </a:ext>
              </a:extLst>
            </p:cNvPr>
            <p:cNvSpPr txBox="1"/>
            <p:nvPr/>
          </p:nvSpPr>
          <p:spPr>
            <a:xfrm>
              <a:off x="10100676" y="2975523"/>
              <a:ext cx="944489"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1.03 (0.60-1.77)</a:t>
              </a:r>
            </a:p>
          </p:txBody>
        </p:sp>
        <p:sp>
          <p:nvSpPr>
            <p:cNvPr id="1640" name="TextBox 1639">
              <a:extLst>
                <a:ext uri="{FF2B5EF4-FFF2-40B4-BE49-F238E27FC236}">
                  <a16:creationId xmlns="" xmlns:a16="http://schemas.microsoft.com/office/drawing/2014/main" id="{0E99ECAE-B8AB-48F2-9D62-97245E739BBF}"/>
                </a:ext>
              </a:extLst>
            </p:cNvPr>
            <p:cNvSpPr txBox="1"/>
            <p:nvPr/>
          </p:nvSpPr>
          <p:spPr>
            <a:xfrm>
              <a:off x="10100676" y="3182357"/>
              <a:ext cx="944489"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0.64 (0.47-0.87)</a:t>
              </a:r>
            </a:p>
          </p:txBody>
        </p:sp>
        <p:sp>
          <p:nvSpPr>
            <p:cNvPr id="1641" name="TextBox 1640">
              <a:extLst>
                <a:ext uri="{FF2B5EF4-FFF2-40B4-BE49-F238E27FC236}">
                  <a16:creationId xmlns="" xmlns:a16="http://schemas.microsoft.com/office/drawing/2014/main" id="{2536C603-FC1A-43BA-949E-3F2BB2ECBD5A}"/>
                </a:ext>
              </a:extLst>
            </p:cNvPr>
            <p:cNvSpPr txBox="1"/>
            <p:nvPr/>
          </p:nvSpPr>
          <p:spPr>
            <a:xfrm>
              <a:off x="10100676" y="3389191"/>
              <a:ext cx="944489"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0.72 (0.45-1.14)</a:t>
              </a:r>
            </a:p>
          </p:txBody>
        </p:sp>
        <p:sp>
          <p:nvSpPr>
            <p:cNvPr id="1642" name="TextBox 1641">
              <a:extLst>
                <a:ext uri="{FF2B5EF4-FFF2-40B4-BE49-F238E27FC236}">
                  <a16:creationId xmlns="" xmlns:a16="http://schemas.microsoft.com/office/drawing/2014/main" id="{4B8605C4-F034-4E5D-89A7-A57F4A5CF503}"/>
                </a:ext>
              </a:extLst>
            </p:cNvPr>
            <p:cNvSpPr txBox="1"/>
            <p:nvPr/>
          </p:nvSpPr>
          <p:spPr>
            <a:xfrm>
              <a:off x="10100676" y="3596025"/>
              <a:ext cx="944489"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0.73 (0.53-1.02)</a:t>
              </a:r>
            </a:p>
          </p:txBody>
        </p:sp>
        <p:sp>
          <p:nvSpPr>
            <p:cNvPr id="1643" name="TextBox 1642">
              <a:extLst>
                <a:ext uri="{FF2B5EF4-FFF2-40B4-BE49-F238E27FC236}">
                  <a16:creationId xmlns="" xmlns:a16="http://schemas.microsoft.com/office/drawing/2014/main" id="{AE96DAAE-1216-41AB-895D-102AD3B2A8E0}"/>
                </a:ext>
              </a:extLst>
            </p:cNvPr>
            <p:cNvSpPr txBox="1"/>
            <p:nvPr/>
          </p:nvSpPr>
          <p:spPr>
            <a:xfrm>
              <a:off x="10100676" y="3802859"/>
              <a:ext cx="944489"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0.76 (0.53-1.10)</a:t>
              </a:r>
            </a:p>
          </p:txBody>
        </p:sp>
        <p:sp>
          <p:nvSpPr>
            <p:cNvPr id="1644" name="TextBox 1643">
              <a:extLst>
                <a:ext uri="{FF2B5EF4-FFF2-40B4-BE49-F238E27FC236}">
                  <a16:creationId xmlns="" xmlns:a16="http://schemas.microsoft.com/office/drawing/2014/main" id="{40A06A56-D2B8-43BB-A6D1-3CE4D3DC5B36}"/>
                </a:ext>
              </a:extLst>
            </p:cNvPr>
            <p:cNvSpPr txBox="1"/>
            <p:nvPr/>
          </p:nvSpPr>
          <p:spPr>
            <a:xfrm>
              <a:off x="10100676" y="4009693"/>
              <a:ext cx="944489"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0.69 (0.47-1.04)</a:t>
              </a:r>
            </a:p>
          </p:txBody>
        </p:sp>
        <p:sp>
          <p:nvSpPr>
            <p:cNvPr id="1645" name="TextBox 1644">
              <a:extLst>
                <a:ext uri="{FF2B5EF4-FFF2-40B4-BE49-F238E27FC236}">
                  <a16:creationId xmlns="" xmlns:a16="http://schemas.microsoft.com/office/drawing/2014/main" id="{4F4F4CE2-20B8-45D4-9FEB-86F5451C1A63}"/>
                </a:ext>
              </a:extLst>
            </p:cNvPr>
            <p:cNvSpPr txBox="1"/>
            <p:nvPr/>
          </p:nvSpPr>
          <p:spPr>
            <a:xfrm>
              <a:off x="10100676" y="4216527"/>
              <a:ext cx="944489"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0.58 (0.40-0.82)</a:t>
              </a:r>
            </a:p>
          </p:txBody>
        </p:sp>
        <p:sp>
          <p:nvSpPr>
            <p:cNvPr id="1646" name="TextBox 1645">
              <a:extLst>
                <a:ext uri="{FF2B5EF4-FFF2-40B4-BE49-F238E27FC236}">
                  <a16:creationId xmlns="" xmlns:a16="http://schemas.microsoft.com/office/drawing/2014/main" id="{B20A4191-3AFC-4930-AB4E-A22EEAF481F5}"/>
                </a:ext>
              </a:extLst>
            </p:cNvPr>
            <p:cNvSpPr txBox="1"/>
            <p:nvPr/>
          </p:nvSpPr>
          <p:spPr>
            <a:xfrm>
              <a:off x="10100676" y="4423361"/>
              <a:ext cx="944489"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0.93 (0.62-1.40)</a:t>
              </a:r>
            </a:p>
          </p:txBody>
        </p:sp>
        <p:sp>
          <p:nvSpPr>
            <p:cNvPr id="1647" name="TextBox 1646">
              <a:extLst>
                <a:ext uri="{FF2B5EF4-FFF2-40B4-BE49-F238E27FC236}">
                  <a16:creationId xmlns="" xmlns:a16="http://schemas.microsoft.com/office/drawing/2014/main" id="{B1C92C5D-B101-425B-B0D2-CA7F2DB8EB60}"/>
                </a:ext>
              </a:extLst>
            </p:cNvPr>
            <p:cNvSpPr txBox="1"/>
            <p:nvPr/>
          </p:nvSpPr>
          <p:spPr>
            <a:xfrm>
              <a:off x="10100676" y="4630200"/>
              <a:ext cx="944489"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0.55 (0.38-0.81)</a:t>
              </a:r>
            </a:p>
          </p:txBody>
        </p:sp>
        <p:sp>
          <p:nvSpPr>
            <p:cNvPr id="1648" name="TextBox 1647">
              <a:extLst>
                <a:ext uri="{FF2B5EF4-FFF2-40B4-BE49-F238E27FC236}">
                  <a16:creationId xmlns="" xmlns:a16="http://schemas.microsoft.com/office/drawing/2014/main" id="{32AA83BC-05B4-4A94-9678-7CD9DF4F8EC0}"/>
                </a:ext>
              </a:extLst>
            </p:cNvPr>
            <p:cNvSpPr txBox="1"/>
            <p:nvPr/>
          </p:nvSpPr>
          <p:spPr>
            <a:xfrm>
              <a:off x="10100676" y="4836970"/>
              <a:ext cx="944489"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0.99 (0.68–1.45)</a:t>
              </a:r>
            </a:p>
          </p:txBody>
        </p:sp>
        <p:sp>
          <p:nvSpPr>
            <p:cNvPr id="1665" name="TextBox 1664">
              <a:extLst>
                <a:ext uri="{FF2B5EF4-FFF2-40B4-BE49-F238E27FC236}">
                  <a16:creationId xmlns="" xmlns:a16="http://schemas.microsoft.com/office/drawing/2014/main" id="{4A694F90-E111-4E6C-A000-FDA2864B7278}"/>
                </a:ext>
              </a:extLst>
            </p:cNvPr>
            <p:cNvSpPr txBox="1"/>
            <p:nvPr/>
          </p:nvSpPr>
          <p:spPr>
            <a:xfrm>
              <a:off x="11347910" y="1941353"/>
              <a:ext cx="502062"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96/170</a:t>
              </a:r>
            </a:p>
          </p:txBody>
        </p:sp>
        <p:sp>
          <p:nvSpPr>
            <p:cNvPr id="1666" name="TextBox 1665">
              <a:extLst>
                <a:ext uri="{FF2B5EF4-FFF2-40B4-BE49-F238E27FC236}">
                  <a16:creationId xmlns="" xmlns:a16="http://schemas.microsoft.com/office/drawing/2014/main" id="{4CE4D67F-E931-46B1-BCBF-E4C9D626A71F}"/>
                </a:ext>
              </a:extLst>
            </p:cNvPr>
            <p:cNvSpPr txBox="1"/>
            <p:nvPr/>
          </p:nvSpPr>
          <p:spPr>
            <a:xfrm>
              <a:off x="11431815" y="2148187"/>
              <a:ext cx="328936"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3/4</a:t>
              </a:r>
            </a:p>
          </p:txBody>
        </p:sp>
        <p:sp>
          <p:nvSpPr>
            <p:cNvPr id="1667" name="TextBox 1666">
              <a:extLst>
                <a:ext uri="{FF2B5EF4-FFF2-40B4-BE49-F238E27FC236}">
                  <a16:creationId xmlns="" xmlns:a16="http://schemas.microsoft.com/office/drawing/2014/main" id="{FB354794-ECEE-4472-8672-BCC56B14D367}"/>
                </a:ext>
              </a:extLst>
            </p:cNvPr>
            <p:cNvSpPr txBox="1"/>
            <p:nvPr/>
          </p:nvSpPr>
          <p:spPr>
            <a:xfrm>
              <a:off x="11332995" y="2355021"/>
              <a:ext cx="559770"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114/207</a:t>
              </a:r>
            </a:p>
          </p:txBody>
        </p:sp>
        <p:sp>
          <p:nvSpPr>
            <p:cNvPr id="1668" name="TextBox 1667">
              <a:extLst>
                <a:ext uri="{FF2B5EF4-FFF2-40B4-BE49-F238E27FC236}">
                  <a16:creationId xmlns="" xmlns:a16="http://schemas.microsoft.com/office/drawing/2014/main" id="{DDB53964-893E-42FC-B576-1743B9014845}"/>
                </a:ext>
              </a:extLst>
            </p:cNvPr>
            <p:cNvSpPr txBox="1"/>
            <p:nvPr/>
          </p:nvSpPr>
          <p:spPr>
            <a:xfrm>
              <a:off x="11375878" y="2561855"/>
              <a:ext cx="444353"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26/45</a:t>
              </a:r>
            </a:p>
          </p:txBody>
        </p:sp>
        <p:sp>
          <p:nvSpPr>
            <p:cNvPr id="1669" name="TextBox 1668">
              <a:extLst>
                <a:ext uri="{FF2B5EF4-FFF2-40B4-BE49-F238E27FC236}">
                  <a16:creationId xmlns="" xmlns:a16="http://schemas.microsoft.com/office/drawing/2014/main" id="{2F0F03C4-F634-42BC-98CA-94E7DFEF926F}"/>
                </a:ext>
              </a:extLst>
            </p:cNvPr>
            <p:cNvSpPr txBox="1"/>
            <p:nvPr/>
          </p:nvSpPr>
          <p:spPr>
            <a:xfrm>
              <a:off x="11347910" y="2768689"/>
              <a:ext cx="502062"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91/166</a:t>
              </a:r>
            </a:p>
          </p:txBody>
        </p:sp>
        <p:sp>
          <p:nvSpPr>
            <p:cNvPr id="1670" name="TextBox 1669">
              <a:extLst>
                <a:ext uri="{FF2B5EF4-FFF2-40B4-BE49-F238E27FC236}">
                  <a16:creationId xmlns="" xmlns:a16="http://schemas.microsoft.com/office/drawing/2014/main" id="{1FA53ED9-10A5-477C-AC55-0C38D3286CE8}"/>
                </a:ext>
              </a:extLst>
            </p:cNvPr>
            <p:cNvSpPr txBox="1"/>
            <p:nvPr/>
          </p:nvSpPr>
          <p:spPr>
            <a:xfrm>
              <a:off x="11375878" y="2975523"/>
              <a:ext cx="444353"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22/39</a:t>
              </a:r>
            </a:p>
          </p:txBody>
        </p:sp>
        <p:sp>
          <p:nvSpPr>
            <p:cNvPr id="1671" name="TextBox 1670">
              <a:extLst>
                <a:ext uri="{FF2B5EF4-FFF2-40B4-BE49-F238E27FC236}">
                  <a16:creationId xmlns="" xmlns:a16="http://schemas.microsoft.com/office/drawing/2014/main" id="{148A904A-2018-40F7-B96E-6D6B4CA8E233}"/>
                </a:ext>
              </a:extLst>
            </p:cNvPr>
            <p:cNvSpPr txBox="1"/>
            <p:nvPr/>
          </p:nvSpPr>
          <p:spPr>
            <a:xfrm>
              <a:off x="11347910" y="3182357"/>
              <a:ext cx="502062"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95/172</a:t>
              </a:r>
            </a:p>
          </p:txBody>
        </p:sp>
        <p:sp>
          <p:nvSpPr>
            <p:cNvPr id="1672" name="TextBox 1671">
              <a:extLst>
                <a:ext uri="{FF2B5EF4-FFF2-40B4-BE49-F238E27FC236}">
                  <a16:creationId xmlns="" xmlns:a16="http://schemas.microsoft.com/office/drawing/2014/main" id="{C3699E10-304B-42DE-9158-4882F79FCB83}"/>
                </a:ext>
              </a:extLst>
            </p:cNvPr>
            <p:cNvSpPr txBox="1"/>
            <p:nvPr/>
          </p:nvSpPr>
          <p:spPr>
            <a:xfrm>
              <a:off x="11375878" y="3389191"/>
              <a:ext cx="444353"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41/85</a:t>
              </a:r>
            </a:p>
          </p:txBody>
        </p:sp>
        <p:sp>
          <p:nvSpPr>
            <p:cNvPr id="1673" name="TextBox 1672">
              <a:extLst>
                <a:ext uri="{FF2B5EF4-FFF2-40B4-BE49-F238E27FC236}">
                  <a16:creationId xmlns="" xmlns:a16="http://schemas.microsoft.com/office/drawing/2014/main" id="{079FE789-7CFC-4DF6-B06E-2FD69F23E6AF}"/>
                </a:ext>
              </a:extLst>
            </p:cNvPr>
            <p:cNvSpPr txBox="1"/>
            <p:nvPr/>
          </p:nvSpPr>
          <p:spPr>
            <a:xfrm>
              <a:off x="11347910" y="3596025"/>
              <a:ext cx="502062"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76/126</a:t>
              </a:r>
            </a:p>
          </p:txBody>
        </p:sp>
        <p:sp>
          <p:nvSpPr>
            <p:cNvPr id="1674" name="TextBox 1673">
              <a:extLst>
                <a:ext uri="{FF2B5EF4-FFF2-40B4-BE49-F238E27FC236}">
                  <a16:creationId xmlns="" xmlns:a16="http://schemas.microsoft.com/office/drawing/2014/main" id="{AA47831A-E5CC-499F-A40B-E1450D791861}"/>
                </a:ext>
              </a:extLst>
            </p:cNvPr>
            <p:cNvSpPr txBox="1"/>
            <p:nvPr/>
          </p:nvSpPr>
          <p:spPr>
            <a:xfrm>
              <a:off x="11347910" y="3802859"/>
              <a:ext cx="502062"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65/128</a:t>
              </a:r>
            </a:p>
          </p:txBody>
        </p:sp>
        <p:sp>
          <p:nvSpPr>
            <p:cNvPr id="1675" name="TextBox 1674">
              <a:extLst>
                <a:ext uri="{FF2B5EF4-FFF2-40B4-BE49-F238E27FC236}">
                  <a16:creationId xmlns="" xmlns:a16="http://schemas.microsoft.com/office/drawing/2014/main" id="{50DDAAE9-0085-46AB-AC7E-CC26B90AEE88}"/>
                </a:ext>
              </a:extLst>
            </p:cNvPr>
            <p:cNvSpPr txBox="1"/>
            <p:nvPr/>
          </p:nvSpPr>
          <p:spPr>
            <a:xfrm>
              <a:off x="11375878" y="4009693"/>
              <a:ext cx="444353"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52/83</a:t>
              </a:r>
            </a:p>
          </p:txBody>
        </p:sp>
        <p:sp>
          <p:nvSpPr>
            <p:cNvPr id="1676" name="TextBox 1675">
              <a:extLst>
                <a:ext uri="{FF2B5EF4-FFF2-40B4-BE49-F238E27FC236}">
                  <a16:creationId xmlns="" xmlns:a16="http://schemas.microsoft.com/office/drawing/2014/main" id="{B6857A2F-0B75-4B23-9E73-C01FF967FC48}"/>
                </a:ext>
              </a:extLst>
            </p:cNvPr>
            <p:cNvSpPr txBox="1"/>
            <p:nvPr/>
          </p:nvSpPr>
          <p:spPr>
            <a:xfrm>
              <a:off x="11347910" y="4216527"/>
              <a:ext cx="502062"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66/101</a:t>
              </a:r>
            </a:p>
          </p:txBody>
        </p:sp>
        <p:sp>
          <p:nvSpPr>
            <p:cNvPr id="1677" name="TextBox 1676">
              <a:extLst>
                <a:ext uri="{FF2B5EF4-FFF2-40B4-BE49-F238E27FC236}">
                  <a16:creationId xmlns="" xmlns:a16="http://schemas.microsoft.com/office/drawing/2014/main" id="{4FD1F2F4-689A-461F-BF58-73F416F54A34}"/>
                </a:ext>
              </a:extLst>
            </p:cNvPr>
            <p:cNvSpPr txBox="1"/>
            <p:nvPr/>
          </p:nvSpPr>
          <p:spPr>
            <a:xfrm>
              <a:off x="11347910" y="4423361"/>
              <a:ext cx="502062"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51/110</a:t>
              </a:r>
            </a:p>
          </p:txBody>
        </p:sp>
        <p:sp>
          <p:nvSpPr>
            <p:cNvPr id="1678" name="TextBox 1677">
              <a:extLst>
                <a:ext uri="{FF2B5EF4-FFF2-40B4-BE49-F238E27FC236}">
                  <a16:creationId xmlns="" xmlns:a16="http://schemas.microsoft.com/office/drawing/2014/main" id="{C43A7BAA-2EA5-4C34-A7C4-06B06676AA48}"/>
                </a:ext>
              </a:extLst>
            </p:cNvPr>
            <p:cNvSpPr txBox="1"/>
            <p:nvPr/>
          </p:nvSpPr>
          <p:spPr>
            <a:xfrm>
              <a:off x="11347910" y="4630200"/>
              <a:ext cx="502062"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64/112</a:t>
              </a:r>
            </a:p>
          </p:txBody>
        </p:sp>
        <p:sp>
          <p:nvSpPr>
            <p:cNvPr id="1679" name="TextBox 1678">
              <a:extLst>
                <a:ext uri="{FF2B5EF4-FFF2-40B4-BE49-F238E27FC236}">
                  <a16:creationId xmlns="" xmlns:a16="http://schemas.microsoft.com/office/drawing/2014/main" id="{E89F0C28-A4A6-4244-A0C1-30DAABA2FCF2}"/>
                </a:ext>
              </a:extLst>
            </p:cNvPr>
            <p:cNvSpPr txBox="1"/>
            <p:nvPr/>
          </p:nvSpPr>
          <p:spPr>
            <a:xfrm>
              <a:off x="11375878" y="4836970"/>
              <a:ext cx="444353"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53/99</a:t>
              </a:r>
            </a:p>
          </p:txBody>
        </p:sp>
        <p:sp>
          <p:nvSpPr>
            <p:cNvPr id="1696" name="TextBox 1695">
              <a:extLst>
                <a:ext uri="{FF2B5EF4-FFF2-40B4-BE49-F238E27FC236}">
                  <a16:creationId xmlns="" xmlns:a16="http://schemas.microsoft.com/office/drawing/2014/main" id="{A846EDD0-B91C-45F9-B0A4-6DCA941C1973}"/>
                </a:ext>
              </a:extLst>
            </p:cNvPr>
            <p:cNvSpPr txBox="1"/>
            <p:nvPr/>
          </p:nvSpPr>
          <p:spPr>
            <a:xfrm>
              <a:off x="10994202" y="1941353"/>
              <a:ext cx="502062"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80/172</a:t>
              </a:r>
            </a:p>
          </p:txBody>
        </p:sp>
        <p:sp>
          <p:nvSpPr>
            <p:cNvPr id="1697" name="TextBox 1696">
              <a:extLst>
                <a:ext uri="{FF2B5EF4-FFF2-40B4-BE49-F238E27FC236}">
                  <a16:creationId xmlns="" xmlns:a16="http://schemas.microsoft.com/office/drawing/2014/main" id="{C32E4156-0205-4D04-9147-3041A6195085}"/>
                </a:ext>
              </a:extLst>
            </p:cNvPr>
            <p:cNvSpPr txBox="1"/>
            <p:nvPr/>
          </p:nvSpPr>
          <p:spPr>
            <a:xfrm>
              <a:off x="11078107" y="2148187"/>
              <a:ext cx="328936"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2/8</a:t>
              </a:r>
            </a:p>
          </p:txBody>
        </p:sp>
        <p:sp>
          <p:nvSpPr>
            <p:cNvPr id="1698" name="TextBox 1697">
              <a:extLst>
                <a:ext uri="{FF2B5EF4-FFF2-40B4-BE49-F238E27FC236}">
                  <a16:creationId xmlns="" xmlns:a16="http://schemas.microsoft.com/office/drawing/2014/main" id="{994A4A53-F540-43CC-BFA5-231DD4C735B0}"/>
                </a:ext>
              </a:extLst>
            </p:cNvPr>
            <p:cNvSpPr txBox="1"/>
            <p:nvPr/>
          </p:nvSpPr>
          <p:spPr>
            <a:xfrm>
              <a:off x="10981457" y="2355021"/>
              <a:ext cx="502062"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98/204</a:t>
              </a:r>
            </a:p>
          </p:txBody>
        </p:sp>
        <p:sp>
          <p:nvSpPr>
            <p:cNvPr id="1699" name="TextBox 1698">
              <a:extLst>
                <a:ext uri="{FF2B5EF4-FFF2-40B4-BE49-F238E27FC236}">
                  <a16:creationId xmlns="" xmlns:a16="http://schemas.microsoft.com/office/drawing/2014/main" id="{F87AD690-FEAA-4989-9657-909EFD5E7F3E}"/>
                </a:ext>
              </a:extLst>
            </p:cNvPr>
            <p:cNvSpPr txBox="1"/>
            <p:nvPr/>
          </p:nvSpPr>
          <p:spPr>
            <a:xfrm>
              <a:off x="11022170" y="2561855"/>
              <a:ext cx="444353"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23/47</a:t>
              </a:r>
            </a:p>
          </p:txBody>
        </p:sp>
        <p:sp>
          <p:nvSpPr>
            <p:cNvPr id="1700" name="TextBox 1699">
              <a:extLst>
                <a:ext uri="{FF2B5EF4-FFF2-40B4-BE49-F238E27FC236}">
                  <a16:creationId xmlns="" xmlns:a16="http://schemas.microsoft.com/office/drawing/2014/main" id="{F396074C-DBB2-4F6C-B37A-D4AEC3BC692B}"/>
                </a:ext>
              </a:extLst>
            </p:cNvPr>
            <p:cNvSpPr txBox="1"/>
            <p:nvPr/>
          </p:nvSpPr>
          <p:spPr>
            <a:xfrm>
              <a:off x="10994202" y="2768689"/>
              <a:ext cx="502062"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77/165</a:t>
              </a:r>
            </a:p>
          </p:txBody>
        </p:sp>
        <p:sp>
          <p:nvSpPr>
            <p:cNvPr id="1701" name="TextBox 1700">
              <a:extLst>
                <a:ext uri="{FF2B5EF4-FFF2-40B4-BE49-F238E27FC236}">
                  <a16:creationId xmlns="" xmlns:a16="http://schemas.microsoft.com/office/drawing/2014/main" id="{2B96980D-586C-459D-BFCC-F7698DE00DB7}"/>
                </a:ext>
              </a:extLst>
            </p:cNvPr>
            <p:cNvSpPr txBox="1"/>
            <p:nvPr/>
          </p:nvSpPr>
          <p:spPr>
            <a:xfrm>
              <a:off x="11022170" y="2975523"/>
              <a:ext cx="444353"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34/51</a:t>
              </a:r>
            </a:p>
          </p:txBody>
        </p:sp>
        <p:sp>
          <p:nvSpPr>
            <p:cNvPr id="1702" name="TextBox 1701">
              <a:extLst>
                <a:ext uri="{FF2B5EF4-FFF2-40B4-BE49-F238E27FC236}">
                  <a16:creationId xmlns="" xmlns:a16="http://schemas.microsoft.com/office/drawing/2014/main" id="{A5DA12C7-85EE-4AD5-BCA2-6467439F3AD8}"/>
                </a:ext>
              </a:extLst>
            </p:cNvPr>
            <p:cNvSpPr txBox="1"/>
            <p:nvPr/>
          </p:nvSpPr>
          <p:spPr>
            <a:xfrm>
              <a:off x="10994202" y="3182357"/>
              <a:ext cx="502062"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66/161</a:t>
              </a:r>
            </a:p>
          </p:txBody>
        </p:sp>
        <p:sp>
          <p:nvSpPr>
            <p:cNvPr id="1703" name="TextBox 1702">
              <a:extLst>
                <a:ext uri="{FF2B5EF4-FFF2-40B4-BE49-F238E27FC236}">
                  <a16:creationId xmlns="" xmlns:a16="http://schemas.microsoft.com/office/drawing/2014/main" id="{B7308251-D500-467D-B0CE-81F0892EEF6A}"/>
                </a:ext>
              </a:extLst>
            </p:cNvPr>
            <p:cNvSpPr txBox="1"/>
            <p:nvPr/>
          </p:nvSpPr>
          <p:spPr>
            <a:xfrm>
              <a:off x="11022170" y="3389191"/>
              <a:ext cx="444353"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32/78</a:t>
              </a:r>
            </a:p>
          </p:txBody>
        </p:sp>
        <p:sp>
          <p:nvSpPr>
            <p:cNvPr id="1704" name="TextBox 1703">
              <a:extLst>
                <a:ext uri="{FF2B5EF4-FFF2-40B4-BE49-F238E27FC236}">
                  <a16:creationId xmlns="" xmlns:a16="http://schemas.microsoft.com/office/drawing/2014/main" id="{36FC1B00-5F83-499B-AA02-B9F424FB21CB}"/>
                </a:ext>
              </a:extLst>
            </p:cNvPr>
            <p:cNvSpPr txBox="1"/>
            <p:nvPr/>
          </p:nvSpPr>
          <p:spPr>
            <a:xfrm>
              <a:off x="10994202" y="3596025"/>
              <a:ext cx="502062"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68/134</a:t>
              </a:r>
            </a:p>
          </p:txBody>
        </p:sp>
        <p:sp>
          <p:nvSpPr>
            <p:cNvPr id="1705" name="TextBox 1704">
              <a:extLst>
                <a:ext uri="{FF2B5EF4-FFF2-40B4-BE49-F238E27FC236}">
                  <a16:creationId xmlns="" xmlns:a16="http://schemas.microsoft.com/office/drawing/2014/main" id="{64FA6CF2-BAE0-419F-9C9E-3D9152A41CC5}"/>
                </a:ext>
              </a:extLst>
            </p:cNvPr>
            <p:cNvSpPr txBox="1"/>
            <p:nvPr/>
          </p:nvSpPr>
          <p:spPr>
            <a:xfrm>
              <a:off x="10994202" y="3802859"/>
              <a:ext cx="502062"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54/127</a:t>
              </a:r>
            </a:p>
          </p:txBody>
        </p:sp>
        <p:sp>
          <p:nvSpPr>
            <p:cNvPr id="1706" name="TextBox 1705">
              <a:extLst>
                <a:ext uri="{FF2B5EF4-FFF2-40B4-BE49-F238E27FC236}">
                  <a16:creationId xmlns="" xmlns:a16="http://schemas.microsoft.com/office/drawing/2014/main" id="{40D04B90-545C-489F-A92E-5107EFD93CDB}"/>
                </a:ext>
              </a:extLst>
            </p:cNvPr>
            <p:cNvSpPr txBox="1"/>
            <p:nvPr/>
          </p:nvSpPr>
          <p:spPr>
            <a:xfrm>
              <a:off x="11022170" y="4009693"/>
              <a:ext cx="444353"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46/85</a:t>
              </a:r>
            </a:p>
          </p:txBody>
        </p:sp>
        <p:sp>
          <p:nvSpPr>
            <p:cNvPr id="1707" name="TextBox 1706">
              <a:extLst>
                <a:ext uri="{FF2B5EF4-FFF2-40B4-BE49-F238E27FC236}">
                  <a16:creationId xmlns="" xmlns:a16="http://schemas.microsoft.com/office/drawing/2014/main" id="{A5FB8597-2E6E-460D-AAB9-CC25FE860E34}"/>
                </a:ext>
              </a:extLst>
            </p:cNvPr>
            <p:cNvSpPr txBox="1"/>
            <p:nvPr/>
          </p:nvSpPr>
          <p:spPr>
            <a:xfrm>
              <a:off x="10994202" y="4216527"/>
              <a:ext cx="502062"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56/110</a:t>
              </a:r>
            </a:p>
          </p:txBody>
        </p:sp>
        <p:sp>
          <p:nvSpPr>
            <p:cNvPr id="1708" name="TextBox 1707">
              <a:extLst>
                <a:ext uri="{FF2B5EF4-FFF2-40B4-BE49-F238E27FC236}">
                  <a16:creationId xmlns="" xmlns:a16="http://schemas.microsoft.com/office/drawing/2014/main" id="{F8638960-65CF-4815-AE52-BC6D19805DD2}"/>
                </a:ext>
              </a:extLst>
            </p:cNvPr>
            <p:cNvSpPr txBox="1"/>
            <p:nvPr/>
          </p:nvSpPr>
          <p:spPr>
            <a:xfrm>
              <a:off x="10994202" y="4423361"/>
              <a:ext cx="502062"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44/102</a:t>
              </a:r>
            </a:p>
          </p:txBody>
        </p:sp>
        <p:sp>
          <p:nvSpPr>
            <p:cNvPr id="1709" name="TextBox 1708">
              <a:extLst>
                <a:ext uri="{FF2B5EF4-FFF2-40B4-BE49-F238E27FC236}">
                  <a16:creationId xmlns="" xmlns:a16="http://schemas.microsoft.com/office/drawing/2014/main" id="{411AC507-A943-4122-BFA7-DD0E9328724D}"/>
                </a:ext>
              </a:extLst>
            </p:cNvPr>
            <p:cNvSpPr txBox="1"/>
            <p:nvPr/>
          </p:nvSpPr>
          <p:spPr>
            <a:xfrm>
              <a:off x="10994202" y="4630200"/>
              <a:ext cx="502062"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45/113</a:t>
              </a:r>
            </a:p>
          </p:txBody>
        </p:sp>
        <p:sp>
          <p:nvSpPr>
            <p:cNvPr id="1710" name="TextBox 1709">
              <a:extLst>
                <a:ext uri="{FF2B5EF4-FFF2-40B4-BE49-F238E27FC236}">
                  <a16:creationId xmlns="" xmlns:a16="http://schemas.microsoft.com/office/drawing/2014/main" id="{FEF11421-3758-4EAB-836F-B5A9BFC1A565}"/>
                </a:ext>
              </a:extLst>
            </p:cNvPr>
            <p:cNvSpPr txBox="1"/>
            <p:nvPr/>
          </p:nvSpPr>
          <p:spPr>
            <a:xfrm>
              <a:off x="11022170" y="4836970"/>
              <a:ext cx="444353"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55/99</a:t>
              </a:r>
            </a:p>
          </p:txBody>
        </p:sp>
        <p:grpSp>
          <p:nvGrpSpPr>
            <p:cNvPr id="2229" name="Group 2228">
              <a:extLst>
                <a:ext uri="{FF2B5EF4-FFF2-40B4-BE49-F238E27FC236}">
                  <a16:creationId xmlns="" xmlns:a16="http://schemas.microsoft.com/office/drawing/2014/main" id="{DE7B48AD-D311-4227-BCD2-86481C4C6636}"/>
                </a:ext>
              </a:extLst>
            </p:cNvPr>
            <p:cNvGrpSpPr/>
            <p:nvPr/>
          </p:nvGrpSpPr>
          <p:grpSpPr>
            <a:xfrm>
              <a:off x="9719105" y="1797183"/>
              <a:ext cx="250275" cy="54041"/>
              <a:chOff x="9566705" y="1797183"/>
              <a:chExt cx="250275" cy="54041"/>
            </a:xfrm>
          </p:grpSpPr>
          <p:sp>
            <p:nvSpPr>
              <p:cNvPr id="1757" name="Freeform: Shape 1756">
                <a:extLst>
                  <a:ext uri="{FF2B5EF4-FFF2-40B4-BE49-F238E27FC236}">
                    <a16:creationId xmlns="" xmlns:a16="http://schemas.microsoft.com/office/drawing/2014/main" id="{467CE9A1-2544-4E6E-8156-479453A7AFDA}"/>
                  </a:ext>
                </a:extLst>
              </p:cNvPr>
              <p:cNvSpPr/>
              <p:nvPr/>
            </p:nvSpPr>
            <p:spPr>
              <a:xfrm>
                <a:off x="9570802" y="1824093"/>
                <a:ext cx="241969" cy="11074"/>
              </a:xfrm>
              <a:custGeom>
                <a:avLst/>
                <a:gdLst>
                  <a:gd name="connsiteX0" fmla="*/ 241970 w 241969"/>
                  <a:gd name="connsiteY0" fmla="*/ 0 h 11074"/>
                  <a:gd name="connsiteX1" fmla="*/ 0 w 241969"/>
                  <a:gd name="connsiteY1" fmla="*/ 0 h 11074"/>
                </a:gdLst>
                <a:ahLst/>
                <a:cxnLst>
                  <a:cxn ang="0">
                    <a:pos x="connsiteX0" y="connsiteY0"/>
                  </a:cxn>
                  <a:cxn ang="0">
                    <a:pos x="connsiteX1" y="connsiteY1"/>
                  </a:cxn>
                </a:cxnLst>
                <a:rect l="l" t="t" r="r" b="b"/>
                <a:pathLst>
                  <a:path w="241969" h="11074">
                    <a:moveTo>
                      <a:pt x="241970" y="0"/>
                    </a:moveTo>
                    <a:lnTo>
                      <a:pt x="0" y="0"/>
                    </a:lnTo>
                  </a:path>
                </a:pathLst>
              </a:custGeom>
              <a:ln w="8300" cap="flat">
                <a:solidFill>
                  <a:srgbClr val="01010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58" name="Freeform: Shape 1757">
                <a:extLst>
                  <a:ext uri="{FF2B5EF4-FFF2-40B4-BE49-F238E27FC236}">
                    <a16:creationId xmlns="" xmlns:a16="http://schemas.microsoft.com/office/drawing/2014/main" id="{279F7D39-13D1-4FB2-8E19-9DEBBBFC4727}"/>
                  </a:ext>
                </a:extLst>
              </p:cNvPr>
              <p:cNvSpPr/>
              <p:nvPr/>
            </p:nvSpPr>
            <p:spPr>
              <a:xfrm>
                <a:off x="9808675" y="1797183"/>
                <a:ext cx="8305" cy="54041"/>
              </a:xfrm>
              <a:custGeom>
                <a:avLst/>
                <a:gdLst>
                  <a:gd name="connsiteX0" fmla="*/ 0 w 8305"/>
                  <a:gd name="connsiteY0" fmla="*/ 0 h 54041"/>
                  <a:gd name="connsiteX1" fmla="*/ 8306 w 8305"/>
                  <a:gd name="connsiteY1" fmla="*/ 0 h 54041"/>
                  <a:gd name="connsiteX2" fmla="*/ 8306 w 8305"/>
                  <a:gd name="connsiteY2" fmla="*/ 54042 h 54041"/>
                  <a:gd name="connsiteX3" fmla="*/ 0 w 8305"/>
                  <a:gd name="connsiteY3" fmla="*/ 54042 h 54041"/>
                </a:gdLst>
                <a:ahLst/>
                <a:cxnLst>
                  <a:cxn ang="0">
                    <a:pos x="connsiteX0" y="connsiteY0"/>
                  </a:cxn>
                  <a:cxn ang="0">
                    <a:pos x="connsiteX1" y="connsiteY1"/>
                  </a:cxn>
                  <a:cxn ang="0">
                    <a:pos x="connsiteX2" y="connsiteY2"/>
                  </a:cxn>
                  <a:cxn ang="0">
                    <a:pos x="connsiteX3" y="connsiteY3"/>
                  </a:cxn>
                </a:cxnLst>
                <a:rect l="l" t="t" r="r" b="b"/>
                <a:pathLst>
                  <a:path w="8305" h="54041">
                    <a:moveTo>
                      <a:pt x="0" y="0"/>
                    </a:moveTo>
                    <a:lnTo>
                      <a:pt x="8306" y="0"/>
                    </a:lnTo>
                    <a:lnTo>
                      <a:pt x="8306" y="54042"/>
                    </a:lnTo>
                    <a:lnTo>
                      <a:pt x="0" y="54042"/>
                    </a:lnTo>
                    <a:close/>
                  </a:path>
                </a:pathLst>
              </a:custGeom>
              <a:solidFill>
                <a:srgbClr val="010101"/>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59" name="Freeform: Shape 1758">
                <a:extLst>
                  <a:ext uri="{FF2B5EF4-FFF2-40B4-BE49-F238E27FC236}">
                    <a16:creationId xmlns="" xmlns:a16="http://schemas.microsoft.com/office/drawing/2014/main" id="{2E21066D-0735-4A72-B114-EF40F154A0E3}"/>
                  </a:ext>
                </a:extLst>
              </p:cNvPr>
              <p:cNvSpPr/>
              <p:nvPr/>
            </p:nvSpPr>
            <p:spPr>
              <a:xfrm>
                <a:off x="9566705" y="1797183"/>
                <a:ext cx="8305" cy="54041"/>
              </a:xfrm>
              <a:custGeom>
                <a:avLst/>
                <a:gdLst>
                  <a:gd name="connsiteX0" fmla="*/ 0 w 8305"/>
                  <a:gd name="connsiteY0" fmla="*/ 0 h 54041"/>
                  <a:gd name="connsiteX1" fmla="*/ 8306 w 8305"/>
                  <a:gd name="connsiteY1" fmla="*/ 0 h 54041"/>
                  <a:gd name="connsiteX2" fmla="*/ 8306 w 8305"/>
                  <a:gd name="connsiteY2" fmla="*/ 54042 h 54041"/>
                  <a:gd name="connsiteX3" fmla="*/ 0 w 8305"/>
                  <a:gd name="connsiteY3" fmla="*/ 54042 h 54041"/>
                </a:gdLst>
                <a:ahLst/>
                <a:cxnLst>
                  <a:cxn ang="0">
                    <a:pos x="connsiteX0" y="connsiteY0"/>
                  </a:cxn>
                  <a:cxn ang="0">
                    <a:pos x="connsiteX1" y="connsiteY1"/>
                  </a:cxn>
                  <a:cxn ang="0">
                    <a:pos x="connsiteX2" y="connsiteY2"/>
                  </a:cxn>
                  <a:cxn ang="0">
                    <a:pos x="connsiteX3" y="connsiteY3"/>
                  </a:cxn>
                </a:cxnLst>
                <a:rect l="l" t="t" r="r" b="b"/>
                <a:pathLst>
                  <a:path w="8305" h="54041">
                    <a:moveTo>
                      <a:pt x="0" y="0"/>
                    </a:moveTo>
                    <a:lnTo>
                      <a:pt x="8306" y="0"/>
                    </a:lnTo>
                    <a:lnTo>
                      <a:pt x="8306" y="54042"/>
                    </a:lnTo>
                    <a:lnTo>
                      <a:pt x="0" y="54042"/>
                    </a:lnTo>
                    <a:close/>
                  </a:path>
                </a:pathLst>
              </a:custGeom>
              <a:solidFill>
                <a:srgbClr val="010101"/>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821" name="Freeform: Shape 1820">
                <a:extLst>
                  <a:ext uri="{FF2B5EF4-FFF2-40B4-BE49-F238E27FC236}">
                    <a16:creationId xmlns="" xmlns:a16="http://schemas.microsoft.com/office/drawing/2014/main" id="{B1A3072E-937A-4DAA-AF40-532A462DA193}"/>
                  </a:ext>
                </a:extLst>
              </p:cNvPr>
              <p:cNvSpPr/>
              <p:nvPr/>
            </p:nvSpPr>
            <p:spPr>
              <a:xfrm>
                <a:off x="9672684" y="1805820"/>
                <a:ext cx="36544" cy="36544"/>
              </a:xfrm>
              <a:custGeom>
                <a:avLst/>
                <a:gdLst>
                  <a:gd name="connsiteX0" fmla="*/ 36545 w 36544"/>
                  <a:gd name="connsiteY0" fmla="*/ 18272 h 36544"/>
                  <a:gd name="connsiteX1" fmla="*/ 18272 w 36544"/>
                  <a:gd name="connsiteY1" fmla="*/ 36545 h 36544"/>
                  <a:gd name="connsiteX2" fmla="*/ 0 w 36544"/>
                  <a:gd name="connsiteY2" fmla="*/ 18272 h 36544"/>
                  <a:gd name="connsiteX3" fmla="*/ 18272 w 36544"/>
                  <a:gd name="connsiteY3" fmla="*/ 0 h 36544"/>
                  <a:gd name="connsiteX4" fmla="*/ 36545 w 36544"/>
                  <a:gd name="connsiteY4" fmla="*/ 18272 h 3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44" h="36544">
                    <a:moveTo>
                      <a:pt x="36545" y="18272"/>
                    </a:moveTo>
                    <a:cubicBezTo>
                      <a:pt x="36545" y="28364"/>
                      <a:pt x="28364" y="36545"/>
                      <a:pt x="18272" y="36545"/>
                    </a:cubicBezTo>
                    <a:cubicBezTo>
                      <a:pt x="8181" y="36545"/>
                      <a:pt x="0" y="28364"/>
                      <a:pt x="0" y="18272"/>
                    </a:cubicBezTo>
                    <a:cubicBezTo>
                      <a:pt x="0" y="8181"/>
                      <a:pt x="8181" y="0"/>
                      <a:pt x="18272" y="0"/>
                    </a:cubicBezTo>
                    <a:cubicBezTo>
                      <a:pt x="28364" y="0"/>
                      <a:pt x="36545" y="8181"/>
                      <a:pt x="36545" y="18272"/>
                    </a:cubicBezTo>
                    <a:close/>
                  </a:path>
                </a:pathLst>
              </a:custGeom>
              <a:solidFill>
                <a:srgbClr val="231F20"/>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grpSp>
          <p:nvGrpSpPr>
            <p:cNvPr id="2228" name="Group 2227">
              <a:extLst>
                <a:ext uri="{FF2B5EF4-FFF2-40B4-BE49-F238E27FC236}">
                  <a16:creationId xmlns="" xmlns:a16="http://schemas.microsoft.com/office/drawing/2014/main" id="{7E99C22B-9CB5-4982-9E5F-C7241E9E0597}"/>
                </a:ext>
              </a:extLst>
            </p:cNvPr>
            <p:cNvGrpSpPr/>
            <p:nvPr/>
          </p:nvGrpSpPr>
          <p:grpSpPr>
            <a:xfrm>
              <a:off x="9737931" y="2004002"/>
              <a:ext cx="124805" cy="54041"/>
              <a:chOff x="9585531" y="1900947"/>
              <a:chExt cx="124805" cy="54041"/>
            </a:xfrm>
          </p:grpSpPr>
          <p:sp>
            <p:nvSpPr>
              <p:cNvPr id="1760" name="Freeform: Shape 1759">
                <a:extLst>
                  <a:ext uri="{FF2B5EF4-FFF2-40B4-BE49-F238E27FC236}">
                    <a16:creationId xmlns="" xmlns:a16="http://schemas.microsoft.com/office/drawing/2014/main" id="{D13F8BA5-0788-4A56-9FC1-1D7F05FE0F0B}"/>
                  </a:ext>
                </a:extLst>
              </p:cNvPr>
              <p:cNvSpPr/>
              <p:nvPr/>
            </p:nvSpPr>
            <p:spPr>
              <a:xfrm>
                <a:off x="9589739" y="1927968"/>
                <a:ext cx="116389" cy="11074"/>
              </a:xfrm>
              <a:custGeom>
                <a:avLst/>
                <a:gdLst>
                  <a:gd name="connsiteX0" fmla="*/ 116389 w 116389"/>
                  <a:gd name="connsiteY0" fmla="*/ 0 h 11074"/>
                  <a:gd name="connsiteX1" fmla="*/ 0 w 116389"/>
                  <a:gd name="connsiteY1" fmla="*/ 0 h 11074"/>
                </a:gdLst>
                <a:ahLst/>
                <a:cxnLst>
                  <a:cxn ang="0">
                    <a:pos x="connsiteX0" y="connsiteY0"/>
                  </a:cxn>
                  <a:cxn ang="0">
                    <a:pos x="connsiteX1" y="connsiteY1"/>
                  </a:cxn>
                </a:cxnLst>
                <a:rect l="l" t="t" r="r" b="b"/>
                <a:pathLst>
                  <a:path w="116389" h="11074">
                    <a:moveTo>
                      <a:pt x="116389" y="0"/>
                    </a:moveTo>
                    <a:lnTo>
                      <a:pt x="0" y="0"/>
                    </a:lnTo>
                  </a:path>
                </a:pathLst>
              </a:custGeom>
              <a:ln w="8300" cap="flat">
                <a:solidFill>
                  <a:srgbClr val="01010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61" name="Freeform: Shape 1760">
                <a:extLst>
                  <a:ext uri="{FF2B5EF4-FFF2-40B4-BE49-F238E27FC236}">
                    <a16:creationId xmlns="" xmlns:a16="http://schemas.microsoft.com/office/drawing/2014/main" id="{2B5CAB1D-0376-4CFD-B387-B3CBF7EC9A92}"/>
                  </a:ext>
                </a:extLst>
              </p:cNvPr>
              <p:cNvSpPr/>
              <p:nvPr/>
            </p:nvSpPr>
            <p:spPr>
              <a:xfrm>
                <a:off x="9702031" y="1900947"/>
                <a:ext cx="8305" cy="54041"/>
              </a:xfrm>
              <a:custGeom>
                <a:avLst/>
                <a:gdLst>
                  <a:gd name="connsiteX0" fmla="*/ 0 w 8305"/>
                  <a:gd name="connsiteY0" fmla="*/ 0 h 54041"/>
                  <a:gd name="connsiteX1" fmla="*/ 8306 w 8305"/>
                  <a:gd name="connsiteY1" fmla="*/ 0 h 54041"/>
                  <a:gd name="connsiteX2" fmla="*/ 8306 w 8305"/>
                  <a:gd name="connsiteY2" fmla="*/ 54042 h 54041"/>
                  <a:gd name="connsiteX3" fmla="*/ 0 w 8305"/>
                  <a:gd name="connsiteY3" fmla="*/ 54042 h 54041"/>
                </a:gdLst>
                <a:ahLst/>
                <a:cxnLst>
                  <a:cxn ang="0">
                    <a:pos x="connsiteX0" y="connsiteY0"/>
                  </a:cxn>
                  <a:cxn ang="0">
                    <a:pos x="connsiteX1" y="connsiteY1"/>
                  </a:cxn>
                  <a:cxn ang="0">
                    <a:pos x="connsiteX2" y="connsiteY2"/>
                  </a:cxn>
                  <a:cxn ang="0">
                    <a:pos x="connsiteX3" y="connsiteY3"/>
                  </a:cxn>
                </a:cxnLst>
                <a:rect l="l" t="t" r="r" b="b"/>
                <a:pathLst>
                  <a:path w="8305" h="54041">
                    <a:moveTo>
                      <a:pt x="0" y="0"/>
                    </a:moveTo>
                    <a:lnTo>
                      <a:pt x="8306" y="0"/>
                    </a:lnTo>
                    <a:lnTo>
                      <a:pt x="8306" y="54042"/>
                    </a:lnTo>
                    <a:lnTo>
                      <a:pt x="0" y="54042"/>
                    </a:lnTo>
                    <a:close/>
                  </a:path>
                </a:pathLst>
              </a:custGeom>
              <a:solidFill>
                <a:srgbClr val="010101"/>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62" name="Freeform: Shape 1761">
                <a:extLst>
                  <a:ext uri="{FF2B5EF4-FFF2-40B4-BE49-F238E27FC236}">
                    <a16:creationId xmlns="" xmlns:a16="http://schemas.microsoft.com/office/drawing/2014/main" id="{E358EECF-BE6A-4469-8754-29FCD3FDADDD}"/>
                  </a:ext>
                </a:extLst>
              </p:cNvPr>
              <p:cNvSpPr/>
              <p:nvPr/>
            </p:nvSpPr>
            <p:spPr>
              <a:xfrm>
                <a:off x="9585531" y="1900947"/>
                <a:ext cx="8305" cy="54041"/>
              </a:xfrm>
              <a:custGeom>
                <a:avLst/>
                <a:gdLst>
                  <a:gd name="connsiteX0" fmla="*/ 0 w 8305"/>
                  <a:gd name="connsiteY0" fmla="*/ 0 h 54041"/>
                  <a:gd name="connsiteX1" fmla="*/ 8306 w 8305"/>
                  <a:gd name="connsiteY1" fmla="*/ 0 h 54041"/>
                  <a:gd name="connsiteX2" fmla="*/ 8306 w 8305"/>
                  <a:gd name="connsiteY2" fmla="*/ 54042 h 54041"/>
                  <a:gd name="connsiteX3" fmla="*/ 0 w 8305"/>
                  <a:gd name="connsiteY3" fmla="*/ 54042 h 54041"/>
                </a:gdLst>
                <a:ahLst/>
                <a:cxnLst>
                  <a:cxn ang="0">
                    <a:pos x="connsiteX0" y="connsiteY0"/>
                  </a:cxn>
                  <a:cxn ang="0">
                    <a:pos x="connsiteX1" y="connsiteY1"/>
                  </a:cxn>
                  <a:cxn ang="0">
                    <a:pos x="connsiteX2" y="connsiteY2"/>
                  </a:cxn>
                  <a:cxn ang="0">
                    <a:pos x="connsiteX3" y="connsiteY3"/>
                  </a:cxn>
                </a:cxnLst>
                <a:rect l="l" t="t" r="r" b="b"/>
                <a:pathLst>
                  <a:path w="8305" h="54041">
                    <a:moveTo>
                      <a:pt x="0" y="0"/>
                    </a:moveTo>
                    <a:lnTo>
                      <a:pt x="8306" y="0"/>
                    </a:lnTo>
                    <a:lnTo>
                      <a:pt x="8306" y="54042"/>
                    </a:lnTo>
                    <a:lnTo>
                      <a:pt x="0" y="54042"/>
                    </a:lnTo>
                    <a:close/>
                  </a:path>
                </a:pathLst>
              </a:custGeom>
              <a:solidFill>
                <a:srgbClr val="010101"/>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822" name="Freeform: Shape 1821">
                <a:extLst>
                  <a:ext uri="{FF2B5EF4-FFF2-40B4-BE49-F238E27FC236}">
                    <a16:creationId xmlns="" xmlns:a16="http://schemas.microsoft.com/office/drawing/2014/main" id="{6B937C48-9BE6-424A-A1EC-29A71B9BC2E2}"/>
                  </a:ext>
                </a:extLst>
              </p:cNvPr>
              <p:cNvSpPr/>
              <p:nvPr/>
            </p:nvSpPr>
            <p:spPr>
              <a:xfrm>
                <a:off x="9628942" y="1909696"/>
                <a:ext cx="36544" cy="36544"/>
              </a:xfrm>
              <a:custGeom>
                <a:avLst/>
                <a:gdLst>
                  <a:gd name="connsiteX0" fmla="*/ 36545 w 36544"/>
                  <a:gd name="connsiteY0" fmla="*/ 18272 h 36544"/>
                  <a:gd name="connsiteX1" fmla="*/ 18272 w 36544"/>
                  <a:gd name="connsiteY1" fmla="*/ 36545 h 36544"/>
                  <a:gd name="connsiteX2" fmla="*/ 0 w 36544"/>
                  <a:gd name="connsiteY2" fmla="*/ 18272 h 36544"/>
                  <a:gd name="connsiteX3" fmla="*/ 18272 w 36544"/>
                  <a:gd name="connsiteY3" fmla="*/ 0 h 36544"/>
                  <a:gd name="connsiteX4" fmla="*/ 36545 w 36544"/>
                  <a:gd name="connsiteY4" fmla="*/ 18272 h 3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44" h="36544">
                    <a:moveTo>
                      <a:pt x="36545" y="18272"/>
                    </a:moveTo>
                    <a:cubicBezTo>
                      <a:pt x="36545" y="28364"/>
                      <a:pt x="28364" y="36545"/>
                      <a:pt x="18272" y="36545"/>
                    </a:cubicBezTo>
                    <a:cubicBezTo>
                      <a:pt x="8181" y="36545"/>
                      <a:pt x="0" y="28364"/>
                      <a:pt x="0" y="18272"/>
                    </a:cubicBezTo>
                    <a:cubicBezTo>
                      <a:pt x="0" y="8181"/>
                      <a:pt x="8181" y="0"/>
                      <a:pt x="18272" y="0"/>
                    </a:cubicBezTo>
                    <a:cubicBezTo>
                      <a:pt x="28364" y="0"/>
                      <a:pt x="36545" y="8181"/>
                      <a:pt x="36545" y="18272"/>
                    </a:cubicBezTo>
                    <a:close/>
                  </a:path>
                </a:pathLst>
              </a:custGeom>
              <a:solidFill>
                <a:srgbClr val="231F20"/>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grpSp>
          <p:nvGrpSpPr>
            <p:cNvPr id="2227" name="Group 2226">
              <a:extLst>
                <a:ext uri="{FF2B5EF4-FFF2-40B4-BE49-F238E27FC236}">
                  <a16:creationId xmlns="" xmlns:a16="http://schemas.microsoft.com/office/drawing/2014/main" id="{69E5A245-1830-4E28-AB0B-0B2A82CAFB67}"/>
                </a:ext>
              </a:extLst>
            </p:cNvPr>
            <p:cNvGrpSpPr/>
            <p:nvPr/>
          </p:nvGrpSpPr>
          <p:grpSpPr>
            <a:xfrm>
              <a:off x="9180237" y="2210821"/>
              <a:ext cx="730007" cy="54041"/>
              <a:chOff x="9027837" y="2004823"/>
              <a:chExt cx="730007" cy="54041"/>
            </a:xfrm>
          </p:grpSpPr>
          <p:sp>
            <p:nvSpPr>
              <p:cNvPr id="1763" name="Freeform: Shape 1762">
                <a:extLst>
                  <a:ext uri="{FF2B5EF4-FFF2-40B4-BE49-F238E27FC236}">
                    <a16:creationId xmlns="" xmlns:a16="http://schemas.microsoft.com/office/drawing/2014/main" id="{CC02B1F2-5B41-4EB9-9699-B78E868B105B}"/>
                  </a:ext>
                </a:extLst>
              </p:cNvPr>
              <p:cNvSpPr/>
              <p:nvPr/>
            </p:nvSpPr>
            <p:spPr>
              <a:xfrm>
                <a:off x="9031935" y="2031733"/>
                <a:ext cx="721812" cy="11074"/>
              </a:xfrm>
              <a:custGeom>
                <a:avLst/>
                <a:gdLst>
                  <a:gd name="connsiteX0" fmla="*/ 721813 w 721812"/>
                  <a:gd name="connsiteY0" fmla="*/ 0 h 11074"/>
                  <a:gd name="connsiteX1" fmla="*/ 0 w 721812"/>
                  <a:gd name="connsiteY1" fmla="*/ 0 h 11074"/>
                </a:gdLst>
                <a:ahLst/>
                <a:cxnLst>
                  <a:cxn ang="0">
                    <a:pos x="connsiteX0" y="connsiteY0"/>
                  </a:cxn>
                  <a:cxn ang="0">
                    <a:pos x="connsiteX1" y="connsiteY1"/>
                  </a:cxn>
                </a:cxnLst>
                <a:rect l="l" t="t" r="r" b="b"/>
                <a:pathLst>
                  <a:path w="721812" h="11074">
                    <a:moveTo>
                      <a:pt x="721813" y="0"/>
                    </a:moveTo>
                    <a:lnTo>
                      <a:pt x="0" y="0"/>
                    </a:lnTo>
                  </a:path>
                </a:pathLst>
              </a:custGeom>
              <a:ln w="8300" cap="flat">
                <a:solidFill>
                  <a:srgbClr val="01010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64" name="Freeform: Shape 1763">
                <a:extLst>
                  <a:ext uri="{FF2B5EF4-FFF2-40B4-BE49-F238E27FC236}">
                    <a16:creationId xmlns="" xmlns:a16="http://schemas.microsoft.com/office/drawing/2014/main" id="{93994928-2B78-4BAC-BE87-A18196C9C996}"/>
                  </a:ext>
                </a:extLst>
              </p:cNvPr>
              <p:cNvSpPr/>
              <p:nvPr/>
            </p:nvSpPr>
            <p:spPr>
              <a:xfrm>
                <a:off x="9749539" y="2004823"/>
                <a:ext cx="8305" cy="54041"/>
              </a:xfrm>
              <a:custGeom>
                <a:avLst/>
                <a:gdLst>
                  <a:gd name="connsiteX0" fmla="*/ 0 w 8305"/>
                  <a:gd name="connsiteY0" fmla="*/ 0 h 54041"/>
                  <a:gd name="connsiteX1" fmla="*/ 8306 w 8305"/>
                  <a:gd name="connsiteY1" fmla="*/ 0 h 54041"/>
                  <a:gd name="connsiteX2" fmla="*/ 8306 w 8305"/>
                  <a:gd name="connsiteY2" fmla="*/ 54042 h 54041"/>
                  <a:gd name="connsiteX3" fmla="*/ 0 w 8305"/>
                  <a:gd name="connsiteY3" fmla="*/ 54042 h 54041"/>
                </a:gdLst>
                <a:ahLst/>
                <a:cxnLst>
                  <a:cxn ang="0">
                    <a:pos x="connsiteX0" y="connsiteY0"/>
                  </a:cxn>
                  <a:cxn ang="0">
                    <a:pos x="connsiteX1" y="connsiteY1"/>
                  </a:cxn>
                  <a:cxn ang="0">
                    <a:pos x="connsiteX2" y="connsiteY2"/>
                  </a:cxn>
                  <a:cxn ang="0">
                    <a:pos x="connsiteX3" y="connsiteY3"/>
                  </a:cxn>
                </a:cxnLst>
                <a:rect l="l" t="t" r="r" b="b"/>
                <a:pathLst>
                  <a:path w="8305" h="54041">
                    <a:moveTo>
                      <a:pt x="0" y="0"/>
                    </a:moveTo>
                    <a:lnTo>
                      <a:pt x="8306" y="0"/>
                    </a:lnTo>
                    <a:lnTo>
                      <a:pt x="8306" y="54042"/>
                    </a:lnTo>
                    <a:lnTo>
                      <a:pt x="0" y="54042"/>
                    </a:lnTo>
                    <a:close/>
                  </a:path>
                </a:pathLst>
              </a:custGeom>
              <a:solidFill>
                <a:srgbClr val="010101"/>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65" name="Freeform: Shape 1764">
                <a:extLst>
                  <a:ext uri="{FF2B5EF4-FFF2-40B4-BE49-F238E27FC236}">
                    <a16:creationId xmlns="" xmlns:a16="http://schemas.microsoft.com/office/drawing/2014/main" id="{B8B525C2-30F5-4E20-B771-1C2739EBD295}"/>
                  </a:ext>
                </a:extLst>
              </p:cNvPr>
              <p:cNvSpPr/>
              <p:nvPr/>
            </p:nvSpPr>
            <p:spPr>
              <a:xfrm>
                <a:off x="9027837" y="2004823"/>
                <a:ext cx="8305" cy="54041"/>
              </a:xfrm>
              <a:custGeom>
                <a:avLst/>
                <a:gdLst>
                  <a:gd name="connsiteX0" fmla="*/ 0 w 8305"/>
                  <a:gd name="connsiteY0" fmla="*/ 0 h 54041"/>
                  <a:gd name="connsiteX1" fmla="*/ 8305 w 8305"/>
                  <a:gd name="connsiteY1" fmla="*/ 0 h 54041"/>
                  <a:gd name="connsiteX2" fmla="*/ 8305 w 8305"/>
                  <a:gd name="connsiteY2" fmla="*/ 54042 h 54041"/>
                  <a:gd name="connsiteX3" fmla="*/ 0 w 8305"/>
                  <a:gd name="connsiteY3" fmla="*/ 54042 h 54041"/>
                </a:gdLst>
                <a:ahLst/>
                <a:cxnLst>
                  <a:cxn ang="0">
                    <a:pos x="connsiteX0" y="connsiteY0"/>
                  </a:cxn>
                  <a:cxn ang="0">
                    <a:pos x="connsiteX1" y="connsiteY1"/>
                  </a:cxn>
                  <a:cxn ang="0">
                    <a:pos x="connsiteX2" y="connsiteY2"/>
                  </a:cxn>
                  <a:cxn ang="0">
                    <a:pos x="connsiteX3" y="connsiteY3"/>
                  </a:cxn>
                </a:cxnLst>
                <a:rect l="l" t="t" r="r" b="b"/>
                <a:pathLst>
                  <a:path w="8305" h="54041">
                    <a:moveTo>
                      <a:pt x="0" y="0"/>
                    </a:moveTo>
                    <a:lnTo>
                      <a:pt x="8305" y="0"/>
                    </a:lnTo>
                    <a:lnTo>
                      <a:pt x="8305" y="54042"/>
                    </a:lnTo>
                    <a:lnTo>
                      <a:pt x="0" y="54042"/>
                    </a:lnTo>
                    <a:close/>
                  </a:path>
                </a:pathLst>
              </a:custGeom>
              <a:solidFill>
                <a:srgbClr val="010101"/>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823" name="Freeform: Shape 1822">
                <a:extLst>
                  <a:ext uri="{FF2B5EF4-FFF2-40B4-BE49-F238E27FC236}">
                    <a16:creationId xmlns="" xmlns:a16="http://schemas.microsoft.com/office/drawing/2014/main" id="{CBF49CC8-9092-40DC-B8F9-1A17A4606E99}"/>
                  </a:ext>
                </a:extLst>
              </p:cNvPr>
              <p:cNvSpPr/>
              <p:nvPr/>
            </p:nvSpPr>
            <p:spPr>
              <a:xfrm>
                <a:off x="9375344" y="2013461"/>
                <a:ext cx="36544" cy="36544"/>
              </a:xfrm>
              <a:custGeom>
                <a:avLst/>
                <a:gdLst>
                  <a:gd name="connsiteX0" fmla="*/ 36545 w 36544"/>
                  <a:gd name="connsiteY0" fmla="*/ 18272 h 36544"/>
                  <a:gd name="connsiteX1" fmla="*/ 18273 w 36544"/>
                  <a:gd name="connsiteY1" fmla="*/ 36545 h 36544"/>
                  <a:gd name="connsiteX2" fmla="*/ 0 w 36544"/>
                  <a:gd name="connsiteY2" fmla="*/ 18272 h 36544"/>
                  <a:gd name="connsiteX3" fmla="*/ 18273 w 36544"/>
                  <a:gd name="connsiteY3" fmla="*/ 0 h 36544"/>
                  <a:gd name="connsiteX4" fmla="*/ 36545 w 36544"/>
                  <a:gd name="connsiteY4" fmla="*/ 18272 h 3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44" h="36544">
                    <a:moveTo>
                      <a:pt x="36545" y="18272"/>
                    </a:moveTo>
                    <a:cubicBezTo>
                      <a:pt x="36545" y="28364"/>
                      <a:pt x="28364" y="36545"/>
                      <a:pt x="18273" y="36545"/>
                    </a:cubicBezTo>
                    <a:cubicBezTo>
                      <a:pt x="8181" y="36545"/>
                      <a:pt x="0" y="28364"/>
                      <a:pt x="0" y="18272"/>
                    </a:cubicBezTo>
                    <a:cubicBezTo>
                      <a:pt x="0" y="8181"/>
                      <a:pt x="8181" y="0"/>
                      <a:pt x="18273" y="0"/>
                    </a:cubicBezTo>
                    <a:cubicBezTo>
                      <a:pt x="28364" y="0"/>
                      <a:pt x="36545" y="8181"/>
                      <a:pt x="36545" y="18272"/>
                    </a:cubicBezTo>
                    <a:close/>
                  </a:path>
                </a:pathLst>
              </a:custGeom>
              <a:solidFill>
                <a:srgbClr val="231F20"/>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grpSp>
          <p:nvGrpSpPr>
            <p:cNvPr id="2226" name="Group 2225">
              <a:extLst>
                <a:ext uri="{FF2B5EF4-FFF2-40B4-BE49-F238E27FC236}">
                  <a16:creationId xmlns="" xmlns:a16="http://schemas.microsoft.com/office/drawing/2014/main" id="{38FEA31C-2D68-4011-8358-34A8386421ED}"/>
                </a:ext>
              </a:extLst>
            </p:cNvPr>
            <p:cNvGrpSpPr/>
            <p:nvPr/>
          </p:nvGrpSpPr>
          <p:grpSpPr>
            <a:xfrm>
              <a:off x="9754985" y="2417640"/>
              <a:ext cx="115614" cy="54041"/>
              <a:chOff x="9602585" y="2108588"/>
              <a:chExt cx="115614" cy="54041"/>
            </a:xfrm>
          </p:grpSpPr>
          <p:sp>
            <p:nvSpPr>
              <p:cNvPr id="1766" name="Freeform: Shape 1765">
                <a:extLst>
                  <a:ext uri="{FF2B5EF4-FFF2-40B4-BE49-F238E27FC236}">
                    <a16:creationId xmlns="" xmlns:a16="http://schemas.microsoft.com/office/drawing/2014/main" id="{38748B40-BA56-4747-A33F-E3046DFC4A12}"/>
                  </a:ext>
                </a:extLst>
              </p:cNvPr>
              <p:cNvSpPr/>
              <p:nvPr/>
            </p:nvSpPr>
            <p:spPr>
              <a:xfrm>
                <a:off x="9606793" y="2135608"/>
                <a:ext cx="107308" cy="11074"/>
              </a:xfrm>
              <a:custGeom>
                <a:avLst/>
                <a:gdLst>
                  <a:gd name="connsiteX0" fmla="*/ 107308 w 107308"/>
                  <a:gd name="connsiteY0" fmla="*/ 0 h 11074"/>
                  <a:gd name="connsiteX1" fmla="*/ 0 w 107308"/>
                  <a:gd name="connsiteY1" fmla="*/ 0 h 11074"/>
                </a:gdLst>
                <a:ahLst/>
                <a:cxnLst>
                  <a:cxn ang="0">
                    <a:pos x="connsiteX0" y="connsiteY0"/>
                  </a:cxn>
                  <a:cxn ang="0">
                    <a:pos x="connsiteX1" y="connsiteY1"/>
                  </a:cxn>
                </a:cxnLst>
                <a:rect l="l" t="t" r="r" b="b"/>
                <a:pathLst>
                  <a:path w="107308" h="11074">
                    <a:moveTo>
                      <a:pt x="107308" y="0"/>
                    </a:moveTo>
                    <a:lnTo>
                      <a:pt x="0" y="0"/>
                    </a:lnTo>
                  </a:path>
                </a:pathLst>
              </a:custGeom>
              <a:ln w="8300" cap="flat">
                <a:solidFill>
                  <a:srgbClr val="01010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67" name="Freeform: Shape 1766">
                <a:extLst>
                  <a:ext uri="{FF2B5EF4-FFF2-40B4-BE49-F238E27FC236}">
                    <a16:creationId xmlns="" xmlns:a16="http://schemas.microsoft.com/office/drawing/2014/main" id="{F61C2EB0-1704-4CB5-A53F-E0E43FDA38EF}"/>
                  </a:ext>
                </a:extLst>
              </p:cNvPr>
              <p:cNvSpPr/>
              <p:nvPr/>
            </p:nvSpPr>
            <p:spPr>
              <a:xfrm>
                <a:off x="9709894" y="2108588"/>
                <a:ext cx="8305" cy="54041"/>
              </a:xfrm>
              <a:custGeom>
                <a:avLst/>
                <a:gdLst>
                  <a:gd name="connsiteX0" fmla="*/ 0 w 8305"/>
                  <a:gd name="connsiteY0" fmla="*/ 0 h 54041"/>
                  <a:gd name="connsiteX1" fmla="*/ 8306 w 8305"/>
                  <a:gd name="connsiteY1" fmla="*/ 0 h 54041"/>
                  <a:gd name="connsiteX2" fmla="*/ 8306 w 8305"/>
                  <a:gd name="connsiteY2" fmla="*/ 54042 h 54041"/>
                  <a:gd name="connsiteX3" fmla="*/ 0 w 8305"/>
                  <a:gd name="connsiteY3" fmla="*/ 54042 h 54041"/>
                </a:gdLst>
                <a:ahLst/>
                <a:cxnLst>
                  <a:cxn ang="0">
                    <a:pos x="connsiteX0" y="connsiteY0"/>
                  </a:cxn>
                  <a:cxn ang="0">
                    <a:pos x="connsiteX1" y="connsiteY1"/>
                  </a:cxn>
                  <a:cxn ang="0">
                    <a:pos x="connsiteX2" y="connsiteY2"/>
                  </a:cxn>
                  <a:cxn ang="0">
                    <a:pos x="connsiteX3" y="connsiteY3"/>
                  </a:cxn>
                </a:cxnLst>
                <a:rect l="l" t="t" r="r" b="b"/>
                <a:pathLst>
                  <a:path w="8305" h="54041">
                    <a:moveTo>
                      <a:pt x="0" y="0"/>
                    </a:moveTo>
                    <a:lnTo>
                      <a:pt x="8306" y="0"/>
                    </a:lnTo>
                    <a:lnTo>
                      <a:pt x="8306" y="54042"/>
                    </a:lnTo>
                    <a:lnTo>
                      <a:pt x="0" y="54042"/>
                    </a:lnTo>
                    <a:close/>
                  </a:path>
                </a:pathLst>
              </a:custGeom>
              <a:solidFill>
                <a:srgbClr val="010101"/>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68" name="Freeform: Shape 1767">
                <a:extLst>
                  <a:ext uri="{FF2B5EF4-FFF2-40B4-BE49-F238E27FC236}">
                    <a16:creationId xmlns="" xmlns:a16="http://schemas.microsoft.com/office/drawing/2014/main" id="{97338D64-B252-4DFF-B6E5-5DC7533EB9EE}"/>
                  </a:ext>
                </a:extLst>
              </p:cNvPr>
              <p:cNvSpPr/>
              <p:nvPr/>
            </p:nvSpPr>
            <p:spPr>
              <a:xfrm>
                <a:off x="9602585" y="2108588"/>
                <a:ext cx="8305" cy="54041"/>
              </a:xfrm>
              <a:custGeom>
                <a:avLst/>
                <a:gdLst>
                  <a:gd name="connsiteX0" fmla="*/ 0 w 8305"/>
                  <a:gd name="connsiteY0" fmla="*/ 0 h 54041"/>
                  <a:gd name="connsiteX1" fmla="*/ 8306 w 8305"/>
                  <a:gd name="connsiteY1" fmla="*/ 0 h 54041"/>
                  <a:gd name="connsiteX2" fmla="*/ 8306 w 8305"/>
                  <a:gd name="connsiteY2" fmla="*/ 54042 h 54041"/>
                  <a:gd name="connsiteX3" fmla="*/ 0 w 8305"/>
                  <a:gd name="connsiteY3" fmla="*/ 54042 h 54041"/>
                </a:gdLst>
                <a:ahLst/>
                <a:cxnLst>
                  <a:cxn ang="0">
                    <a:pos x="connsiteX0" y="connsiteY0"/>
                  </a:cxn>
                  <a:cxn ang="0">
                    <a:pos x="connsiteX1" y="connsiteY1"/>
                  </a:cxn>
                  <a:cxn ang="0">
                    <a:pos x="connsiteX2" y="connsiteY2"/>
                  </a:cxn>
                  <a:cxn ang="0">
                    <a:pos x="connsiteX3" y="connsiteY3"/>
                  </a:cxn>
                </a:cxnLst>
                <a:rect l="l" t="t" r="r" b="b"/>
                <a:pathLst>
                  <a:path w="8305" h="54041">
                    <a:moveTo>
                      <a:pt x="0" y="0"/>
                    </a:moveTo>
                    <a:lnTo>
                      <a:pt x="8306" y="0"/>
                    </a:lnTo>
                    <a:lnTo>
                      <a:pt x="8306" y="54042"/>
                    </a:lnTo>
                    <a:lnTo>
                      <a:pt x="0" y="54042"/>
                    </a:lnTo>
                    <a:close/>
                  </a:path>
                </a:pathLst>
              </a:custGeom>
              <a:solidFill>
                <a:srgbClr val="010101"/>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824" name="Freeform: Shape 1823">
                <a:extLst>
                  <a:ext uri="{FF2B5EF4-FFF2-40B4-BE49-F238E27FC236}">
                    <a16:creationId xmlns="" xmlns:a16="http://schemas.microsoft.com/office/drawing/2014/main" id="{F08498B9-7F1D-4579-86AB-4BE322A76C91}"/>
                  </a:ext>
                </a:extLst>
              </p:cNvPr>
              <p:cNvSpPr/>
              <p:nvPr/>
            </p:nvSpPr>
            <p:spPr>
              <a:xfrm>
                <a:off x="9643559" y="2117336"/>
                <a:ext cx="36544" cy="36544"/>
              </a:xfrm>
              <a:custGeom>
                <a:avLst/>
                <a:gdLst>
                  <a:gd name="connsiteX0" fmla="*/ 36545 w 36544"/>
                  <a:gd name="connsiteY0" fmla="*/ 18272 h 36544"/>
                  <a:gd name="connsiteX1" fmla="*/ 18273 w 36544"/>
                  <a:gd name="connsiteY1" fmla="*/ 36545 h 36544"/>
                  <a:gd name="connsiteX2" fmla="*/ 0 w 36544"/>
                  <a:gd name="connsiteY2" fmla="*/ 18272 h 36544"/>
                  <a:gd name="connsiteX3" fmla="*/ 18273 w 36544"/>
                  <a:gd name="connsiteY3" fmla="*/ 0 h 36544"/>
                  <a:gd name="connsiteX4" fmla="*/ 36545 w 36544"/>
                  <a:gd name="connsiteY4" fmla="*/ 18272 h 3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44" h="36544">
                    <a:moveTo>
                      <a:pt x="36545" y="18272"/>
                    </a:moveTo>
                    <a:cubicBezTo>
                      <a:pt x="36545" y="28364"/>
                      <a:pt x="28364" y="36545"/>
                      <a:pt x="18273" y="36545"/>
                    </a:cubicBezTo>
                    <a:cubicBezTo>
                      <a:pt x="8181" y="36545"/>
                      <a:pt x="0" y="28364"/>
                      <a:pt x="0" y="18272"/>
                    </a:cubicBezTo>
                    <a:cubicBezTo>
                      <a:pt x="0" y="8181"/>
                      <a:pt x="8181" y="0"/>
                      <a:pt x="18273" y="0"/>
                    </a:cubicBezTo>
                    <a:cubicBezTo>
                      <a:pt x="28364" y="0"/>
                      <a:pt x="36545" y="8181"/>
                      <a:pt x="36545" y="18272"/>
                    </a:cubicBezTo>
                    <a:close/>
                  </a:path>
                </a:pathLst>
              </a:custGeom>
              <a:solidFill>
                <a:srgbClr val="231F20"/>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grpSp>
          <p:nvGrpSpPr>
            <p:cNvPr id="2225" name="Group 2224">
              <a:extLst>
                <a:ext uri="{FF2B5EF4-FFF2-40B4-BE49-F238E27FC236}">
                  <a16:creationId xmlns="" xmlns:a16="http://schemas.microsoft.com/office/drawing/2014/main" id="{486B9002-2835-47B1-94A9-31597C5E7BEC}"/>
                </a:ext>
              </a:extLst>
            </p:cNvPr>
            <p:cNvGrpSpPr/>
            <p:nvPr/>
          </p:nvGrpSpPr>
          <p:grpSpPr>
            <a:xfrm>
              <a:off x="9741032" y="2624459"/>
              <a:ext cx="228902" cy="54041"/>
              <a:chOff x="9588632" y="2212352"/>
              <a:chExt cx="228902" cy="54041"/>
            </a:xfrm>
          </p:grpSpPr>
          <p:sp>
            <p:nvSpPr>
              <p:cNvPr id="1769" name="Freeform: Shape 1768">
                <a:extLst>
                  <a:ext uri="{FF2B5EF4-FFF2-40B4-BE49-F238E27FC236}">
                    <a16:creationId xmlns="" xmlns:a16="http://schemas.microsoft.com/office/drawing/2014/main" id="{17FBC64D-74E8-4B78-A8AE-F5D98A1232A3}"/>
                  </a:ext>
                </a:extLst>
              </p:cNvPr>
              <p:cNvSpPr/>
              <p:nvPr/>
            </p:nvSpPr>
            <p:spPr>
              <a:xfrm>
                <a:off x="9592729" y="2239373"/>
                <a:ext cx="220707" cy="11074"/>
              </a:xfrm>
              <a:custGeom>
                <a:avLst/>
                <a:gdLst>
                  <a:gd name="connsiteX0" fmla="*/ 220707 w 220707"/>
                  <a:gd name="connsiteY0" fmla="*/ 0 h 11074"/>
                  <a:gd name="connsiteX1" fmla="*/ 0 w 220707"/>
                  <a:gd name="connsiteY1" fmla="*/ 0 h 11074"/>
                </a:gdLst>
                <a:ahLst/>
                <a:cxnLst>
                  <a:cxn ang="0">
                    <a:pos x="connsiteX0" y="connsiteY0"/>
                  </a:cxn>
                  <a:cxn ang="0">
                    <a:pos x="connsiteX1" y="connsiteY1"/>
                  </a:cxn>
                </a:cxnLst>
                <a:rect l="l" t="t" r="r" b="b"/>
                <a:pathLst>
                  <a:path w="220707" h="11074">
                    <a:moveTo>
                      <a:pt x="220707" y="0"/>
                    </a:moveTo>
                    <a:lnTo>
                      <a:pt x="0" y="0"/>
                    </a:lnTo>
                  </a:path>
                </a:pathLst>
              </a:custGeom>
              <a:ln w="8300" cap="flat">
                <a:solidFill>
                  <a:srgbClr val="01010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70" name="Freeform: Shape 1769">
                <a:extLst>
                  <a:ext uri="{FF2B5EF4-FFF2-40B4-BE49-F238E27FC236}">
                    <a16:creationId xmlns="" xmlns:a16="http://schemas.microsoft.com/office/drawing/2014/main" id="{B055F722-ACD3-4980-A582-2D4BEC8CD409}"/>
                  </a:ext>
                </a:extLst>
              </p:cNvPr>
              <p:cNvSpPr/>
              <p:nvPr/>
            </p:nvSpPr>
            <p:spPr>
              <a:xfrm>
                <a:off x="9809229" y="2212352"/>
                <a:ext cx="8305" cy="54041"/>
              </a:xfrm>
              <a:custGeom>
                <a:avLst/>
                <a:gdLst>
                  <a:gd name="connsiteX0" fmla="*/ 0 w 8305"/>
                  <a:gd name="connsiteY0" fmla="*/ 0 h 54041"/>
                  <a:gd name="connsiteX1" fmla="*/ 8305 w 8305"/>
                  <a:gd name="connsiteY1" fmla="*/ 0 h 54041"/>
                  <a:gd name="connsiteX2" fmla="*/ 8305 w 8305"/>
                  <a:gd name="connsiteY2" fmla="*/ 54042 h 54041"/>
                  <a:gd name="connsiteX3" fmla="*/ 0 w 8305"/>
                  <a:gd name="connsiteY3" fmla="*/ 54042 h 54041"/>
                </a:gdLst>
                <a:ahLst/>
                <a:cxnLst>
                  <a:cxn ang="0">
                    <a:pos x="connsiteX0" y="connsiteY0"/>
                  </a:cxn>
                  <a:cxn ang="0">
                    <a:pos x="connsiteX1" y="connsiteY1"/>
                  </a:cxn>
                  <a:cxn ang="0">
                    <a:pos x="connsiteX2" y="connsiteY2"/>
                  </a:cxn>
                  <a:cxn ang="0">
                    <a:pos x="connsiteX3" y="connsiteY3"/>
                  </a:cxn>
                </a:cxnLst>
                <a:rect l="l" t="t" r="r" b="b"/>
                <a:pathLst>
                  <a:path w="8305" h="54041">
                    <a:moveTo>
                      <a:pt x="0" y="0"/>
                    </a:moveTo>
                    <a:lnTo>
                      <a:pt x="8305" y="0"/>
                    </a:lnTo>
                    <a:lnTo>
                      <a:pt x="8305" y="54042"/>
                    </a:lnTo>
                    <a:lnTo>
                      <a:pt x="0" y="54042"/>
                    </a:lnTo>
                    <a:close/>
                  </a:path>
                </a:pathLst>
              </a:custGeom>
              <a:solidFill>
                <a:srgbClr val="010101"/>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71" name="Freeform: Shape 1770">
                <a:extLst>
                  <a:ext uri="{FF2B5EF4-FFF2-40B4-BE49-F238E27FC236}">
                    <a16:creationId xmlns="" xmlns:a16="http://schemas.microsoft.com/office/drawing/2014/main" id="{68A8E58B-CC6E-4FD1-8E08-7C9669243507}"/>
                  </a:ext>
                </a:extLst>
              </p:cNvPr>
              <p:cNvSpPr/>
              <p:nvPr/>
            </p:nvSpPr>
            <p:spPr>
              <a:xfrm>
                <a:off x="9588632" y="2212352"/>
                <a:ext cx="8305" cy="54041"/>
              </a:xfrm>
              <a:custGeom>
                <a:avLst/>
                <a:gdLst>
                  <a:gd name="connsiteX0" fmla="*/ 0 w 8305"/>
                  <a:gd name="connsiteY0" fmla="*/ 0 h 54041"/>
                  <a:gd name="connsiteX1" fmla="*/ 8306 w 8305"/>
                  <a:gd name="connsiteY1" fmla="*/ 0 h 54041"/>
                  <a:gd name="connsiteX2" fmla="*/ 8306 w 8305"/>
                  <a:gd name="connsiteY2" fmla="*/ 54042 h 54041"/>
                  <a:gd name="connsiteX3" fmla="*/ 0 w 8305"/>
                  <a:gd name="connsiteY3" fmla="*/ 54042 h 54041"/>
                </a:gdLst>
                <a:ahLst/>
                <a:cxnLst>
                  <a:cxn ang="0">
                    <a:pos x="connsiteX0" y="connsiteY0"/>
                  </a:cxn>
                  <a:cxn ang="0">
                    <a:pos x="connsiteX1" y="connsiteY1"/>
                  </a:cxn>
                  <a:cxn ang="0">
                    <a:pos x="connsiteX2" y="connsiteY2"/>
                  </a:cxn>
                  <a:cxn ang="0">
                    <a:pos x="connsiteX3" y="connsiteY3"/>
                  </a:cxn>
                </a:cxnLst>
                <a:rect l="l" t="t" r="r" b="b"/>
                <a:pathLst>
                  <a:path w="8305" h="54041">
                    <a:moveTo>
                      <a:pt x="0" y="0"/>
                    </a:moveTo>
                    <a:lnTo>
                      <a:pt x="8306" y="0"/>
                    </a:lnTo>
                    <a:lnTo>
                      <a:pt x="8306" y="54042"/>
                    </a:lnTo>
                    <a:lnTo>
                      <a:pt x="0" y="54042"/>
                    </a:lnTo>
                    <a:close/>
                  </a:path>
                </a:pathLst>
              </a:custGeom>
              <a:solidFill>
                <a:srgbClr val="010101"/>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825" name="Freeform: Shape 1824">
                <a:extLst>
                  <a:ext uri="{FF2B5EF4-FFF2-40B4-BE49-F238E27FC236}">
                    <a16:creationId xmlns="" xmlns:a16="http://schemas.microsoft.com/office/drawing/2014/main" id="{DDCDB3D4-8E51-459B-8787-7EEE18E11E7E}"/>
                  </a:ext>
                </a:extLst>
              </p:cNvPr>
              <p:cNvSpPr/>
              <p:nvPr/>
            </p:nvSpPr>
            <p:spPr>
              <a:xfrm>
                <a:off x="9685087" y="2221101"/>
                <a:ext cx="36544" cy="36544"/>
              </a:xfrm>
              <a:custGeom>
                <a:avLst/>
                <a:gdLst>
                  <a:gd name="connsiteX0" fmla="*/ 36545 w 36544"/>
                  <a:gd name="connsiteY0" fmla="*/ 18272 h 36544"/>
                  <a:gd name="connsiteX1" fmla="*/ 18273 w 36544"/>
                  <a:gd name="connsiteY1" fmla="*/ 36545 h 36544"/>
                  <a:gd name="connsiteX2" fmla="*/ 0 w 36544"/>
                  <a:gd name="connsiteY2" fmla="*/ 18272 h 36544"/>
                  <a:gd name="connsiteX3" fmla="*/ 18273 w 36544"/>
                  <a:gd name="connsiteY3" fmla="*/ 0 h 36544"/>
                  <a:gd name="connsiteX4" fmla="*/ 36545 w 36544"/>
                  <a:gd name="connsiteY4" fmla="*/ 18272 h 3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44" h="36544">
                    <a:moveTo>
                      <a:pt x="36545" y="18272"/>
                    </a:moveTo>
                    <a:cubicBezTo>
                      <a:pt x="36545" y="28364"/>
                      <a:pt x="28364" y="36545"/>
                      <a:pt x="18273" y="36545"/>
                    </a:cubicBezTo>
                    <a:cubicBezTo>
                      <a:pt x="8181" y="36545"/>
                      <a:pt x="0" y="28364"/>
                      <a:pt x="0" y="18272"/>
                    </a:cubicBezTo>
                    <a:cubicBezTo>
                      <a:pt x="0" y="8181"/>
                      <a:pt x="8181" y="0"/>
                      <a:pt x="18273" y="0"/>
                    </a:cubicBezTo>
                    <a:cubicBezTo>
                      <a:pt x="28364" y="0"/>
                      <a:pt x="36545" y="8181"/>
                      <a:pt x="36545" y="18272"/>
                    </a:cubicBezTo>
                    <a:close/>
                  </a:path>
                </a:pathLst>
              </a:custGeom>
              <a:solidFill>
                <a:srgbClr val="231F20"/>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grpSp>
          <p:nvGrpSpPr>
            <p:cNvPr id="2224" name="Group 2223">
              <a:extLst>
                <a:ext uri="{FF2B5EF4-FFF2-40B4-BE49-F238E27FC236}">
                  <a16:creationId xmlns="" xmlns:a16="http://schemas.microsoft.com/office/drawing/2014/main" id="{D0CD4EB7-1BC5-44BB-A7E9-A298EA33906D}"/>
                </a:ext>
              </a:extLst>
            </p:cNvPr>
            <p:cNvGrpSpPr/>
            <p:nvPr/>
          </p:nvGrpSpPr>
          <p:grpSpPr>
            <a:xfrm>
              <a:off x="9737377" y="2831278"/>
              <a:ext cx="125359" cy="54041"/>
              <a:chOff x="9584977" y="2316228"/>
              <a:chExt cx="125359" cy="54041"/>
            </a:xfrm>
          </p:grpSpPr>
          <p:sp>
            <p:nvSpPr>
              <p:cNvPr id="1772" name="Freeform: Shape 1771">
                <a:extLst>
                  <a:ext uri="{FF2B5EF4-FFF2-40B4-BE49-F238E27FC236}">
                    <a16:creationId xmlns="" xmlns:a16="http://schemas.microsoft.com/office/drawing/2014/main" id="{9B98CD9C-E676-426E-A2AC-8DD9F79929D3}"/>
                  </a:ext>
                </a:extLst>
              </p:cNvPr>
              <p:cNvSpPr/>
              <p:nvPr/>
            </p:nvSpPr>
            <p:spPr>
              <a:xfrm>
                <a:off x="9589075" y="2343249"/>
                <a:ext cx="117053" cy="11074"/>
              </a:xfrm>
              <a:custGeom>
                <a:avLst/>
                <a:gdLst>
                  <a:gd name="connsiteX0" fmla="*/ 117054 w 117053"/>
                  <a:gd name="connsiteY0" fmla="*/ 0 h 11074"/>
                  <a:gd name="connsiteX1" fmla="*/ 0 w 117053"/>
                  <a:gd name="connsiteY1" fmla="*/ 0 h 11074"/>
                </a:gdLst>
                <a:ahLst/>
                <a:cxnLst>
                  <a:cxn ang="0">
                    <a:pos x="connsiteX0" y="connsiteY0"/>
                  </a:cxn>
                  <a:cxn ang="0">
                    <a:pos x="connsiteX1" y="connsiteY1"/>
                  </a:cxn>
                </a:cxnLst>
                <a:rect l="l" t="t" r="r" b="b"/>
                <a:pathLst>
                  <a:path w="117053" h="11074">
                    <a:moveTo>
                      <a:pt x="117054" y="0"/>
                    </a:moveTo>
                    <a:lnTo>
                      <a:pt x="0" y="0"/>
                    </a:lnTo>
                  </a:path>
                </a:pathLst>
              </a:custGeom>
              <a:ln w="8300" cap="flat">
                <a:solidFill>
                  <a:srgbClr val="01010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73" name="Freeform: Shape 1772">
                <a:extLst>
                  <a:ext uri="{FF2B5EF4-FFF2-40B4-BE49-F238E27FC236}">
                    <a16:creationId xmlns="" xmlns:a16="http://schemas.microsoft.com/office/drawing/2014/main" id="{DCBF231A-2D38-4D4E-AFA5-2B1218344CE6}"/>
                  </a:ext>
                </a:extLst>
              </p:cNvPr>
              <p:cNvSpPr/>
              <p:nvPr/>
            </p:nvSpPr>
            <p:spPr>
              <a:xfrm>
                <a:off x="9702031" y="2316228"/>
                <a:ext cx="8305" cy="54041"/>
              </a:xfrm>
              <a:custGeom>
                <a:avLst/>
                <a:gdLst>
                  <a:gd name="connsiteX0" fmla="*/ 0 w 8305"/>
                  <a:gd name="connsiteY0" fmla="*/ 0 h 54041"/>
                  <a:gd name="connsiteX1" fmla="*/ 8306 w 8305"/>
                  <a:gd name="connsiteY1" fmla="*/ 0 h 54041"/>
                  <a:gd name="connsiteX2" fmla="*/ 8306 w 8305"/>
                  <a:gd name="connsiteY2" fmla="*/ 54042 h 54041"/>
                  <a:gd name="connsiteX3" fmla="*/ 0 w 8305"/>
                  <a:gd name="connsiteY3" fmla="*/ 54042 h 54041"/>
                </a:gdLst>
                <a:ahLst/>
                <a:cxnLst>
                  <a:cxn ang="0">
                    <a:pos x="connsiteX0" y="connsiteY0"/>
                  </a:cxn>
                  <a:cxn ang="0">
                    <a:pos x="connsiteX1" y="connsiteY1"/>
                  </a:cxn>
                  <a:cxn ang="0">
                    <a:pos x="connsiteX2" y="connsiteY2"/>
                  </a:cxn>
                  <a:cxn ang="0">
                    <a:pos x="connsiteX3" y="connsiteY3"/>
                  </a:cxn>
                </a:cxnLst>
                <a:rect l="l" t="t" r="r" b="b"/>
                <a:pathLst>
                  <a:path w="8305" h="54041">
                    <a:moveTo>
                      <a:pt x="0" y="0"/>
                    </a:moveTo>
                    <a:lnTo>
                      <a:pt x="8306" y="0"/>
                    </a:lnTo>
                    <a:lnTo>
                      <a:pt x="8306" y="54042"/>
                    </a:lnTo>
                    <a:lnTo>
                      <a:pt x="0" y="54042"/>
                    </a:lnTo>
                    <a:close/>
                  </a:path>
                </a:pathLst>
              </a:custGeom>
              <a:solidFill>
                <a:srgbClr val="010101"/>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74" name="Freeform: Shape 1773">
                <a:extLst>
                  <a:ext uri="{FF2B5EF4-FFF2-40B4-BE49-F238E27FC236}">
                    <a16:creationId xmlns="" xmlns:a16="http://schemas.microsoft.com/office/drawing/2014/main" id="{D1FA6C84-7D4E-4A81-8E5F-E9BA10833FA1}"/>
                  </a:ext>
                </a:extLst>
              </p:cNvPr>
              <p:cNvSpPr/>
              <p:nvPr/>
            </p:nvSpPr>
            <p:spPr>
              <a:xfrm>
                <a:off x="9584977" y="2316228"/>
                <a:ext cx="8305" cy="54041"/>
              </a:xfrm>
              <a:custGeom>
                <a:avLst/>
                <a:gdLst>
                  <a:gd name="connsiteX0" fmla="*/ 0 w 8305"/>
                  <a:gd name="connsiteY0" fmla="*/ 0 h 54041"/>
                  <a:gd name="connsiteX1" fmla="*/ 8305 w 8305"/>
                  <a:gd name="connsiteY1" fmla="*/ 0 h 54041"/>
                  <a:gd name="connsiteX2" fmla="*/ 8305 w 8305"/>
                  <a:gd name="connsiteY2" fmla="*/ 54042 h 54041"/>
                  <a:gd name="connsiteX3" fmla="*/ 0 w 8305"/>
                  <a:gd name="connsiteY3" fmla="*/ 54042 h 54041"/>
                </a:gdLst>
                <a:ahLst/>
                <a:cxnLst>
                  <a:cxn ang="0">
                    <a:pos x="connsiteX0" y="connsiteY0"/>
                  </a:cxn>
                  <a:cxn ang="0">
                    <a:pos x="connsiteX1" y="connsiteY1"/>
                  </a:cxn>
                  <a:cxn ang="0">
                    <a:pos x="connsiteX2" y="connsiteY2"/>
                  </a:cxn>
                  <a:cxn ang="0">
                    <a:pos x="connsiteX3" y="connsiteY3"/>
                  </a:cxn>
                </a:cxnLst>
                <a:rect l="l" t="t" r="r" b="b"/>
                <a:pathLst>
                  <a:path w="8305" h="54041">
                    <a:moveTo>
                      <a:pt x="0" y="0"/>
                    </a:moveTo>
                    <a:lnTo>
                      <a:pt x="8305" y="0"/>
                    </a:lnTo>
                    <a:lnTo>
                      <a:pt x="8305" y="54042"/>
                    </a:lnTo>
                    <a:lnTo>
                      <a:pt x="0" y="54042"/>
                    </a:lnTo>
                    <a:close/>
                  </a:path>
                </a:pathLst>
              </a:custGeom>
              <a:solidFill>
                <a:srgbClr val="010101"/>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826" name="Freeform: Shape 1825">
                <a:extLst>
                  <a:ext uri="{FF2B5EF4-FFF2-40B4-BE49-F238E27FC236}">
                    <a16:creationId xmlns="" xmlns:a16="http://schemas.microsoft.com/office/drawing/2014/main" id="{30C0DCC3-D3EC-4DFF-BB81-561F1D321DC8}"/>
                  </a:ext>
                </a:extLst>
              </p:cNvPr>
              <p:cNvSpPr/>
              <p:nvPr/>
            </p:nvSpPr>
            <p:spPr>
              <a:xfrm>
                <a:off x="9629052" y="2324976"/>
                <a:ext cx="36544" cy="36544"/>
              </a:xfrm>
              <a:custGeom>
                <a:avLst/>
                <a:gdLst>
                  <a:gd name="connsiteX0" fmla="*/ 36545 w 36544"/>
                  <a:gd name="connsiteY0" fmla="*/ 18272 h 36544"/>
                  <a:gd name="connsiteX1" fmla="*/ 18273 w 36544"/>
                  <a:gd name="connsiteY1" fmla="*/ 36545 h 36544"/>
                  <a:gd name="connsiteX2" fmla="*/ 0 w 36544"/>
                  <a:gd name="connsiteY2" fmla="*/ 18272 h 36544"/>
                  <a:gd name="connsiteX3" fmla="*/ 18273 w 36544"/>
                  <a:gd name="connsiteY3" fmla="*/ 0 h 36544"/>
                  <a:gd name="connsiteX4" fmla="*/ 36545 w 36544"/>
                  <a:gd name="connsiteY4" fmla="*/ 18272 h 3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44" h="36544">
                    <a:moveTo>
                      <a:pt x="36545" y="18272"/>
                    </a:moveTo>
                    <a:cubicBezTo>
                      <a:pt x="36545" y="28364"/>
                      <a:pt x="28364" y="36545"/>
                      <a:pt x="18273" y="36545"/>
                    </a:cubicBezTo>
                    <a:cubicBezTo>
                      <a:pt x="8181" y="36545"/>
                      <a:pt x="0" y="28364"/>
                      <a:pt x="0" y="18272"/>
                    </a:cubicBezTo>
                    <a:cubicBezTo>
                      <a:pt x="0" y="8181"/>
                      <a:pt x="8181" y="0"/>
                      <a:pt x="18273" y="0"/>
                    </a:cubicBezTo>
                    <a:cubicBezTo>
                      <a:pt x="28364" y="0"/>
                      <a:pt x="36545" y="8181"/>
                      <a:pt x="36545" y="18272"/>
                    </a:cubicBezTo>
                    <a:close/>
                  </a:path>
                </a:pathLst>
              </a:custGeom>
              <a:solidFill>
                <a:srgbClr val="231F20"/>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grpSp>
          <p:nvGrpSpPr>
            <p:cNvPr id="2223" name="Group 2222">
              <a:extLst>
                <a:ext uri="{FF2B5EF4-FFF2-40B4-BE49-F238E27FC236}">
                  <a16:creationId xmlns="" xmlns:a16="http://schemas.microsoft.com/office/drawing/2014/main" id="{EB0110C2-A3B4-4C5B-AA5C-C93EDB15D7FB}"/>
                </a:ext>
              </a:extLst>
            </p:cNvPr>
            <p:cNvGrpSpPr/>
            <p:nvPr/>
          </p:nvGrpSpPr>
          <p:grpSpPr>
            <a:xfrm>
              <a:off x="9762294" y="3038097"/>
              <a:ext cx="219932" cy="54041"/>
              <a:chOff x="9609894" y="2419992"/>
              <a:chExt cx="219932" cy="54041"/>
            </a:xfrm>
          </p:grpSpPr>
          <p:sp>
            <p:nvSpPr>
              <p:cNvPr id="1775" name="Freeform: Shape 1774">
                <a:extLst>
                  <a:ext uri="{FF2B5EF4-FFF2-40B4-BE49-F238E27FC236}">
                    <a16:creationId xmlns="" xmlns:a16="http://schemas.microsoft.com/office/drawing/2014/main" id="{A949A7B1-4126-4850-9906-25A5BC236C6A}"/>
                  </a:ext>
                </a:extLst>
              </p:cNvPr>
              <p:cNvSpPr/>
              <p:nvPr/>
            </p:nvSpPr>
            <p:spPr>
              <a:xfrm>
                <a:off x="9614102" y="2447013"/>
                <a:ext cx="211516" cy="11074"/>
              </a:xfrm>
              <a:custGeom>
                <a:avLst/>
                <a:gdLst>
                  <a:gd name="connsiteX0" fmla="*/ 211516 w 211516"/>
                  <a:gd name="connsiteY0" fmla="*/ 0 h 11074"/>
                  <a:gd name="connsiteX1" fmla="*/ 0 w 211516"/>
                  <a:gd name="connsiteY1" fmla="*/ 0 h 11074"/>
                </a:gdLst>
                <a:ahLst/>
                <a:cxnLst>
                  <a:cxn ang="0">
                    <a:pos x="connsiteX0" y="connsiteY0"/>
                  </a:cxn>
                  <a:cxn ang="0">
                    <a:pos x="connsiteX1" y="connsiteY1"/>
                  </a:cxn>
                </a:cxnLst>
                <a:rect l="l" t="t" r="r" b="b"/>
                <a:pathLst>
                  <a:path w="211516" h="11074">
                    <a:moveTo>
                      <a:pt x="211516" y="0"/>
                    </a:moveTo>
                    <a:lnTo>
                      <a:pt x="0" y="0"/>
                    </a:lnTo>
                  </a:path>
                </a:pathLst>
              </a:custGeom>
              <a:ln w="8300" cap="flat">
                <a:solidFill>
                  <a:srgbClr val="01010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76" name="Freeform: Shape 1775">
                <a:extLst>
                  <a:ext uri="{FF2B5EF4-FFF2-40B4-BE49-F238E27FC236}">
                    <a16:creationId xmlns="" xmlns:a16="http://schemas.microsoft.com/office/drawing/2014/main" id="{CB926689-723E-49D7-BCCD-DD5A6A967DDC}"/>
                  </a:ext>
                </a:extLst>
              </p:cNvPr>
              <p:cNvSpPr/>
              <p:nvPr/>
            </p:nvSpPr>
            <p:spPr>
              <a:xfrm>
                <a:off x="9821521" y="2419992"/>
                <a:ext cx="8305" cy="54041"/>
              </a:xfrm>
              <a:custGeom>
                <a:avLst/>
                <a:gdLst>
                  <a:gd name="connsiteX0" fmla="*/ 0 w 8305"/>
                  <a:gd name="connsiteY0" fmla="*/ 0 h 54041"/>
                  <a:gd name="connsiteX1" fmla="*/ 8306 w 8305"/>
                  <a:gd name="connsiteY1" fmla="*/ 0 h 54041"/>
                  <a:gd name="connsiteX2" fmla="*/ 8306 w 8305"/>
                  <a:gd name="connsiteY2" fmla="*/ 54042 h 54041"/>
                  <a:gd name="connsiteX3" fmla="*/ 0 w 8305"/>
                  <a:gd name="connsiteY3" fmla="*/ 54042 h 54041"/>
                </a:gdLst>
                <a:ahLst/>
                <a:cxnLst>
                  <a:cxn ang="0">
                    <a:pos x="connsiteX0" y="connsiteY0"/>
                  </a:cxn>
                  <a:cxn ang="0">
                    <a:pos x="connsiteX1" y="connsiteY1"/>
                  </a:cxn>
                  <a:cxn ang="0">
                    <a:pos x="connsiteX2" y="connsiteY2"/>
                  </a:cxn>
                  <a:cxn ang="0">
                    <a:pos x="connsiteX3" y="connsiteY3"/>
                  </a:cxn>
                </a:cxnLst>
                <a:rect l="l" t="t" r="r" b="b"/>
                <a:pathLst>
                  <a:path w="8305" h="54041">
                    <a:moveTo>
                      <a:pt x="0" y="0"/>
                    </a:moveTo>
                    <a:lnTo>
                      <a:pt x="8306" y="0"/>
                    </a:lnTo>
                    <a:lnTo>
                      <a:pt x="8306" y="54042"/>
                    </a:lnTo>
                    <a:lnTo>
                      <a:pt x="0" y="54042"/>
                    </a:lnTo>
                    <a:close/>
                  </a:path>
                </a:pathLst>
              </a:custGeom>
              <a:solidFill>
                <a:srgbClr val="010101"/>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77" name="Freeform: Shape 1776">
                <a:extLst>
                  <a:ext uri="{FF2B5EF4-FFF2-40B4-BE49-F238E27FC236}">
                    <a16:creationId xmlns="" xmlns:a16="http://schemas.microsoft.com/office/drawing/2014/main" id="{FE6ED0AD-5900-44B9-A87A-9EE1F79AC492}"/>
                  </a:ext>
                </a:extLst>
              </p:cNvPr>
              <p:cNvSpPr/>
              <p:nvPr/>
            </p:nvSpPr>
            <p:spPr>
              <a:xfrm>
                <a:off x="9609894" y="2419992"/>
                <a:ext cx="8305" cy="54041"/>
              </a:xfrm>
              <a:custGeom>
                <a:avLst/>
                <a:gdLst>
                  <a:gd name="connsiteX0" fmla="*/ 0 w 8305"/>
                  <a:gd name="connsiteY0" fmla="*/ 0 h 54041"/>
                  <a:gd name="connsiteX1" fmla="*/ 8305 w 8305"/>
                  <a:gd name="connsiteY1" fmla="*/ 0 h 54041"/>
                  <a:gd name="connsiteX2" fmla="*/ 8305 w 8305"/>
                  <a:gd name="connsiteY2" fmla="*/ 54042 h 54041"/>
                  <a:gd name="connsiteX3" fmla="*/ 0 w 8305"/>
                  <a:gd name="connsiteY3" fmla="*/ 54042 h 54041"/>
                </a:gdLst>
                <a:ahLst/>
                <a:cxnLst>
                  <a:cxn ang="0">
                    <a:pos x="connsiteX0" y="connsiteY0"/>
                  </a:cxn>
                  <a:cxn ang="0">
                    <a:pos x="connsiteX1" y="connsiteY1"/>
                  </a:cxn>
                  <a:cxn ang="0">
                    <a:pos x="connsiteX2" y="connsiteY2"/>
                  </a:cxn>
                  <a:cxn ang="0">
                    <a:pos x="connsiteX3" y="connsiteY3"/>
                  </a:cxn>
                </a:cxnLst>
                <a:rect l="l" t="t" r="r" b="b"/>
                <a:pathLst>
                  <a:path w="8305" h="54041">
                    <a:moveTo>
                      <a:pt x="0" y="0"/>
                    </a:moveTo>
                    <a:lnTo>
                      <a:pt x="8305" y="0"/>
                    </a:lnTo>
                    <a:lnTo>
                      <a:pt x="8305" y="54042"/>
                    </a:lnTo>
                    <a:lnTo>
                      <a:pt x="0" y="54042"/>
                    </a:lnTo>
                    <a:close/>
                  </a:path>
                </a:pathLst>
              </a:custGeom>
              <a:solidFill>
                <a:srgbClr val="010101"/>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827" name="Freeform: Shape 1826">
                <a:extLst>
                  <a:ext uri="{FF2B5EF4-FFF2-40B4-BE49-F238E27FC236}">
                    <a16:creationId xmlns="" xmlns:a16="http://schemas.microsoft.com/office/drawing/2014/main" id="{FD9377DE-ABE9-4677-843E-873A9021DB6B}"/>
                  </a:ext>
                </a:extLst>
              </p:cNvPr>
              <p:cNvSpPr/>
              <p:nvPr/>
            </p:nvSpPr>
            <p:spPr>
              <a:xfrm>
                <a:off x="9701809" y="2428741"/>
                <a:ext cx="36544" cy="36544"/>
              </a:xfrm>
              <a:custGeom>
                <a:avLst/>
                <a:gdLst>
                  <a:gd name="connsiteX0" fmla="*/ 36545 w 36544"/>
                  <a:gd name="connsiteY0" fmla="*/ 18272 h 36544"/>
                  <a:gd name="connsiteX1" fmla="*/ 18272 w 36544"/>
                  <a:gd name="connsiteY1" fmla="*/ 36545 h 36544"/>
                  <a:gd name="connsiteX2" fmla="*/ 0 w 36544"/>
                  <a:gd name="connsiteY2" fmla="*/ 18272 h 36544"/>
                  <a:gd name="connsiteX3" fmla="*/ 18272 w 36544"/>
                  <a:gd name="connsiteY3" fmla="*/ 0 h 36544"/>
                  <a:gd name="connsiteX4" fmla="*/ 36545 w 36544"/>
                  <a:gd name="connsiteY4" fmla="*/ 18272 h 3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44" h="36544">
                    <a:moveTo>
                      <a:pt x="36545" y="18272"/>
                    </a:moveTo>
                    <a:cubicBezTo>
                      <a:pt x="36545" y="28364"/>
                      <a:pt x="28364" y="36545"/>
                      <a:pt x="18272" y="36545"/>
                    </a:cubicBezTo>
                    <a:cubicBezTo>
                      <a:pt x="8181" y="36545"/>
                      <a:pt x="0" y="28364"/>
                      <a:pt x="0" y="18272"/>
                    </a:cubicBezTo>
                    <a:cubicBezTo>
                      <a:pt x="0" y="8181"/>
                      <a:pt x="8181" y="0"/>
                      <a:pt x="18272" y="0"/>
                    </a:cubicBezTo>
                    <a:cubicBezTo>
                      <a:pt x="28364" y="0"/>
                      <a:pt x="36545" y="8181"/>
                      <a:pt x="36545" y="18272"/>
                    </a:cubicBezTo>
                    <a:close/>
                  </a:path>
                </a:pathLst>
              </a:custGeom>
              <a:solidFill>
                <a:srgbClr val="231F20"/>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grpSp>
          <p:nvGrpSpPr>
            <p:cNvPr id="2222" name="Group 2221">
              <a:extLst>
                <a:ext uri="{FF2B5EF4-FFF2-40B4-BE49-F238E27FC236}">
                  <a16:creationId xmlns="" xmlns:a16="http://schemas.microsoft.com/office/drawing/2014/main" id="{F0C0A927-EE25-4EAA-A86B-85E6203D3088}"/>
                </a:ext>
              </a:extLst>
            </p:cNvPr>
            <p:cNvGrpSpPr/>
            <p:nvPr/>
          </p:nvGrpSpPr>
          <p:grpSpPr>
            <a:xfrm>
              <a:off x="9714232" y="3244916"/>
              <a:ext cx="130785" cy="54041"/>
              <a:chOff x="9561832" y="2523868"/>
              <a:chExt cx="130785" cy="54041"/>
            </a:xfrm>
          </p:grpSpPr>
          <p:sp>
            <p:nvSpPr>
              <p:cNvPr id="1778" name="Freeform: Shape 1777">
                <a:extLst>
                  <a:ext uri="{FF2B5EF4-FFF2-40B4-BE49-F238E27FC236}">
                    <a16:creationId xmlns="" xmlns:a16="http://schemas.microsoft.com/office/drawing/2014/main" id="{361F7A17-9FD9-4887-9E59-CBE04CBC08EF}"/>
                  </a:ext>
                </a:extLst>
              </p:cNvPr>
              <p:cNvSpPr/>
              <p:nvPr/>
            </p:nvSpPr>
            <p:spPr>
              <a:xfrm>
                <a:off x="9565930" y="2550889"/>
                <a:ext cx="122590" cy="11074"/>
              </a:xfrm>
              <a:custGeom>
                <a:avLst/>
                <a:gdLst>
                  <a:gd name="connsiteX0" fmla="*/ 122591 w 122590"/>
                  <a:gd name="connsiteY0" fmla="*/ 0 h 11074"/>
                  <a:gd name="connsiteX1" fmla="*/ 0 w 122590"/>
                  <a:gd name="connsiteY1" fmla="*/ 0 h 11074"/>
                </a:gdLst>
                <a:ahLst/>
                <a:cxnLst>
                  <a:cxn ang="0">
                    <a:pos x="connsiteX0" y="connsiteY0"/>
                  </a:cxn>
                  <a:cxn ang="0">
                    <a:pos x="connsiteX1" y="connsiteY1"/>
                  </a:cxn>
                </a:cxnLst>
                <a:rect l="l" t="t" r="r" b="b"/>
                <a:pathLst>
                  <a:path w="122590" h="11074">
                    <a:moveTo>
                      <a:pt x="122591" y="0"/>
                    </a:moveTo>
                    <a:lnTo>
                      <a:pt x="0" y="0"/>
                    </a:lnTo>
                  </a:path>
                </a:pathLst>
              </a:custGeom>
              <a:ln w="8300" cap="flat">
                <a:solidFill>
                  <a:srgbClr val="01010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79" name="Freeform: Shape 1778">
                <a:extLst>
                  <a:ext uri="{FF2B5EF4-FFF2-40B4-BE49-F238E27FC236}">
                    <a16:creationId xmlns="" xmlns:a16="http://schemas.microsoft.com/office/drawing/2014/main" id="{AE0BCFC5-14D8-42C5-92F3-52F0DEC4DBCF}"/>
                  </a:ext>
                </a:extLst>
              </p:cNvPr>
              <p:cNvSpPr/>
              <p:nvPr/>
            </p:nvSpPr>
            <p:spPr>
              <a:xfrm>
                <a:off x="9684312" y="2523868"/>
                <a:ext cx="8305" cy="54041"/>
              </a:xfrm>
              <a:custGeom>
                <a:avLst/>
                <a:gdLst>
                  <a:gd name="connsiteX0" fmla="*/ 0 w 8305"/>
                  <a:gd name="connsiteY0" fmla="*/ 0 h 54041"/>
                  <a:gd name="connsiteX1" fmla="*/ 8305 w 8305"/>
                  <a:gd name="connsiteY1" fmla="*/ 0 h 54041"/>
                  <a:gd name="connsiteX2" fmla="*/ 8305 w 8305"/>
                  <a:gd name="connsiteY2" fmla="*/ 54042 h 54041"/>
                  <a:gd name="connsiteX3" fmla="*/ 0 w 8305"/>
                  <a:gd name="connsiteY3" fmla="*/ 54042 h 54041"/>
                </a:gdLst>
                <a:ahLst/>
                <a:cxnLst>
                  <a:cxn ang="0">
                    <a:pos x="connsiteX0" y="connsiteY0"/>
                  </a:cxn>
                  <a:cxn ang="0">
                    <a:pos x="connsiteX1" y="connsiteY1"/>
                  </a:cxn>
                  <a:cxn ang="0">
                    <a:pos x="connsiteX2" y="connsiteY2"/>
                  </a:cxn>
                  <a:cxn ang="0">
                    <a:pos x="connsiteX3" y="connsiteY3"/>
                  </a:cxn>
                </a:cxnLst>
                <a:rect l="l" t="t" r="r" b="b"/>
                <a:pathLst>
                  <a:path w="8305" h="54041">
                    <a:moveTo>
                      <a:pt x="0" y="0"/>
                    </a:moveTo>
                    <a:lnTo>
                      <a:pt x="8305" y="0"/>
                    </a:lnTo>
                    <a:lnTo>
                      <a:pt x="8305" y="54042"/>
                    </a:lnTo>
                    <a:lnTo>
                      <a:pt x="0" y="54042"/>
                    </a:lnTo>
                    <a:close/>
                  </a:path>
                </a:pathLst>
              </a:custGeom>
              <a:solidFill>
                <a:srgbClr val="010101"/>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80" name="Freeform: Shape 1779">
                <a:extLst>
                  <a:ext uri="{FF2B5EF4-FFF2-40B4-BE49-F238E27FC236}">
                    <a16:creationId xmlns="" xmlns:a16="http://schemas.microsoft.com/office/drawing/2014/main" id="{1E84E533-2104-4799-8EB5-57C21B181814}"/>
                  </a:ext>
                </a:extLst>
              </p:cNvPr>
              <p:cNvSpPr/>
              <p:nvPr/>
            </p:nvSpPr>
            <p:spPr>
              <a:xfrm>
                <a:off x="9561832" y="2523868"/>
                <a:ext cx="8305" cy="54041"/>
              </a:xfrm>
              <a:custGeom>
                <a:avLst/>
                <a:gdLst>
                  <a:gd name="connsiteX0" fmla="*/ 0 w 8305"/>
                  <a:gd name="connsiteY0" fmla="*/ 0 h 54041"/>
                  <a:gd name="connsiteX1" fmla="*/ 8305 w 8305"/>
                  <a:gd name="connsiteY1" fmla="*/ 0 h 54041"/>
                  <a:gd name="connsiteX2" fmla="*/ 8305 w 8305"/>
                  <a:gd name="connsiteY2" fmla="*/ 54042 h 54041"/>
                  <a:gd name="connsiteX3" fmla="*/ 0 w 8305"/>
                  <a:gd name="connsiteY3" fmla="*/ 54042 h 54041"/>
                </a:gdLst>
                <a:ahLst/>
                <a:cxnLst>
                  <a:cxn ang="0">
                    <a:pos x="connsiteX0" y="connsiteY0"/>
                  </a:cxn>
                  <a:cxn ang="0">
                    <a:pos x="connsiteX1" y="connsiteY1"/>
                  </a:cxn>
                  <a:cxn ang="0">
                    <a:pos x="connsiteX2" y="connsiteY2"/>
                  </a:cxn>
                  <a:cxn ang="0">
                    <a:pos x="connsiteX3" y="connsiteY3"/>
                  </a:cxn>
                </a:cxnLst>
                <a:rect l="l" t="t" r="r" b="b"/>
                <a:pathLst>
                  <a:path w="8305" h="54041">
                    <a:moveTo>
                      <a:pt x="0" y="0"/>
                    </a:moveTo>
                    <a:lnTo>
                      <a:pt x="8305" y="0"/>
                    </a:lnTo>
                    <a:lnTo>
                      <a:pt x="8305" y="54042"/>
                    </a:lnTo>
                    <a:lnTo>
                      <a:pt x="0" y="54042"/>
                    </a:lnTo>
                    <a:close/>
                  </a:path>
                </a:pathLst>
              </a:custGeom>
              <a:solidFill>
                <a:srgbClr val="010101"/>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828" name="Freeform: Shape 1827">
                <a:extLst>
                  <a:ext uri="{FF2B5EF4-FFF2-40B4-BE49-F238E27FC236}">
                    <a16:creationId xmlns="" xmlns:a16="http://schemas.microsoft.com/office/drawing/2014/main" id="{F527EBCF-4A82-4F41-AD0B-02C4BD445931}"/>
                  </a:ext>
                </a:extLst>
              </p:cNvPr>
              <p:cNvSpPr/>
              <p:nvPr/>
            </p:nvSpPr>
            <p:spPr>
              <a:xfrm>
                <a:off x="9610558" y="2532506"/>
                <a:ext cx="36544" cy="36544"/>
              </a:xfrm>
              <a:custGeom>
                <a:avLst/>
                <a:gdLst>
                  <a:gd name="connsiteX0" fmla="*/ 36545 w 36544"/>
                  <a:gd name="connsiteY0" fmla="*/ 18272 h 36544"/>
                  <a:gd name="connsiteX1" fmla="*/ 18272 w 36544"/>
                  <a:gd name="connsiteY1" fmla="*/ 36545 h 36544"/>
                  <a:gd name="connsiteX2" fmla="*/ 0 w 36544"/>
                  <a:gd name="connsiteY2" fmla="*/ 18272 h 36544"/>
                  <a:gd name="connsiteX3" fmla="*/ 18272 w 36544"/>
                  <a:gd name="connsiteY3" fmla="*/ 0 h 36544"/>
                  <a:gd name="connsiteX4" fmla="*/ 36545 w 36544"/>
                  <a:gd name="connsiteY4" fmla="*/ 18272 h 3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44" h="36544">
                    <a:moveTo>
                      <a:pt x="36545" y="18272"/>
                    </a:moveTo>
                    <a:cubicBezTo>
                      <a:pt x="36545" y="28364"/>
                      <a:pt x="28364" y="36545"/>
                      <a:pt x="18272" y="36545"/>
                    </a:cubicBezTo>
                    <a:cubicBezTo>
                      <a:pt x="8181" y="36545"/>
                      <a:pt x="0" y="28364"/>
                      <a:pt x="0" y="18272"/>
                    </a:cubicBezTo>
                    <a:cubicBezTo>
                      <a:pt x="0" y="8181"/>
                      <a:pt x="8181" y="0"/>
                      <a:pt x="18272" y="0"/>
                    </a:cubicBezTo>
                    <a:cubicBezTo>
                      <a:pt x="28364" y="0"/>
                      <a:pt x="36545" y="8181"/>
                      <a:pt x="36545" y="18272"/>
                    </a:cubicBezTo>
                    <a:close/>
                  </a:path>
                </a:pathLst>
              </a:custGeom>
              <a:solidFill>
                <a:srgbClr val="231F20"/>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grpSp>
          <p:nvGrpSpPr>
            <p:cNvPr id="2221" name="Group 2220">
              <a:extLst>
                <a:ext uri="{FF2B5EF4-FFF2-40B4-BE49-F238E27FC236}">
                  <a16:creationId xmlns="" xmlns:a16="http://schemas.microsoft.com/office/drawing/2014/main" id="{0C8A4D88-7687-4E10-A896-A7DF43F5C6E6}"/>
                </a:ext>
              </a:extLst>
            </p:cNvPr>
            <p:cNvGrpSpPr/>
            <p:nvPr/>
          </p:nvGrpSpPr>
          <p:grpSpPr>
            <a:xfrm>
              <a:off x="9707477" y="3451735"/>
              <a:ext cx="189921" cy="54041"/>
              <a:chOff x="9555077" y="2627633"/>
              <a:chExt cx="189921" cy="54041"/>
            </a:xfrm>
          </p:grpSpPr>
          <p:sp>
            <p:nvSpPr>
              <p:cNvPr id="1781" name="Freeform: Shape 1780">
                <a:extLst>
                  <a:ext uri="{FF2B5EF4-FFF2-40B4-BE49-F238E27FC236}">
                    <a16:creationId xmlns="" xmlns:a16="http://schemas.microsoft.com/office/drawing/2014/main" id="{2F82E2CD-A772-48AE-850D-A2B5104740B3}"/>
                  </a:ext>
                </a:extLst>
              </p:cNvPr>
              <p:cNvSpPr/>
              <p:nvPr/>
            </p:nvSpPr>
            <p:spPr>
              <a:xfrm>
                <a:off x="9559285" y="2654653"/>
                <a:ext cx="181615" cy="11074"/>
              </a:xfrm>
              <a:custGeom>
                <a:avLst/>
                <a:gdLst>
                  <a:gd name="connsiteX0" fmla="*/ 181616 w 181615"/>
                  <a:gd name="connsiteY0" fmla="*/ 0 h 11074"/>
                  <a:gd name="connsiteX1" fmla="*/ 0 w 181615"/>
                  <a:gd name="connsiteY1" fmla="*/ 0 h 11074"/>
                </a:gdLst>
                <a:ahLst/>
                <a:cxnLst>
                  <a:cxn ang="0">
                    <a:pos x="connsiteX0" y="connsiteY0"/>
                  </a:cxn>
                  <a:cxn ang="0">
                    <a:pos x="connsiteX1" y="connsiteY1"/>
                  </a:cxn>
                </a:cxnLst>
                <a:rect l="l" t="t" r="r" b="b"/>
                <a:pathLst>
                  <a:path w="181615" h="11074">
                    <a:moveTo>
                      <a:pt x="181616" y="0"/>
                    </a:moveTo>
                    <a:lnTo>
                      <a:pt x="0" y="0"/>
                    </a:lnTo>
                  </a:path>
                </a:pathLst>
              </a:custGeom>
              <a:ln w="8300" cap="flat">
                <a:solidFill>
                  <a:srgbClr val="01010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82" name="Freeform: Shape 1781">
                <a:extLst>
                  <a:ext uri="{FF2B5EF4-FFF2-40B4-BE49-F238E27FC236}">
                    <a16:creationId xmlns="" xmlns:a16="http://schemas.microsoft.com/office/drawing/2014/main" id="{0AA2EF75-1CB5-48EC-A490-C5010653BCBC}"/>
                  </a:ext>
                </a:extLst>
              </p:cNvPr>
              <p:cNvSpPr/>
              <p:nvPr/>
            </p:nvSpPr>
            <p:spPr>
              <a:xfrm>
                <a:off x="9736693" y="2627633"/>
                <a:ext cx="8305" cy="54041"/>
              </a:xfrm>
              <a:custGeom>
                <a:avLst/>
                <a:gdLst>
                  <a:gd name="connsiteX0" fmla="*/ 0 w 8305"/>
                  <a:gd name="connsiteY0" fmla="*/ 0 h 54041"/>
                  <a:gd name="connsiteX1" fmla="*/ 8306 w 8305"/>
                  <a:gd name="connsiteY1" fmla="*/ 0 h 54041"/>
                  <a:gd name="connsiteX2" fmla="*/ 8306 w 8305"/>
                  <a:gd name="connsiteY2" fmla="*/ 54042 h 54041"/>
                  <a:gd name="connsiteX3" fmla="*/ 0 w 8305"/>
                  <a:gd name="connsiteY3" fmla="*/ 54042 h 54041"/>
                </a:gdLst>
                <a:ahLst/>
                <a:cxnLst>
                  <a:cxn ang="0">
                    <a:pos x="connsiteX0" y="connsiteY0"/>
                  </a:cxn>
                  <a:cxn ang="0">
                    <a:pos x="connsiteX1" y="connsiteY1"/>
                  </a:cxn>
                  <a:cxn ang="0">
                    <a:pos x="connsiteX2" y="connsiteY2"/>
                  </a:cxn>
                  <a:cxn ang="0">
                    <a:pos x="connsiteX3" y="connsiteY3"/>
                  </a:cxn>
                </a:cxnLst>
                <a:rect l="l" t="t" r="r" b="b"/>
                <a:pathLst>
                  <a:path w="8305" h="54041">
                    <a:moveTo>
                      <a:pt x="0" y="0"/>
                    </a:moveTo>
                    <a:lnTo>
                      <a:pt x="8306" y="0"/>
                    </a:lnTo>
                    <a:lnTo>
                      <a:pt x="8306" y="54042"/>
                    </a:lnTo>
                    <a:lnTo>
                      <a:pt x="0" y="54042"/>
                    </a:lnTo>
                    <a:close/>
                  </a:path>
                </a:pathLst>
              </a:custGeom>
              <a:solidFill>
                <a:srgbClr val="010101"/>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83" name="Freeform: Shape 1782">
                <a:extLst>
                  <a:ext uri="{FF2B5EF4-FFF2-40B4-BE49-F238E27FC236}">
                    <a16:creationId xmlns="" xmlns:a16="http://schemas.microsoft.com/office/drawing/2014/main" id="{940F06EE-B97E-4DD0-8913-22817B2DD8B8}"/>
                  </a:ext>
                </a:extLst>
              </p:cNvPr>
              <p:cNvSpPr/>
              <p:nvPr/>
            </p:nvSpPr>
            <p:spPr>
              <a:xfrm>
                <a:off x="9555077" y="2627633"/>
                <a:ext cx="8305" cy="54041"/>
              </a:xfrm>
              <a:custGeom>
                <a:avLst/>
                <a:gdLst>
                  <a:gd name="connsiteX0" fmla="*/ 0 w 8305"/>
                  <a:gd name="connsiteY0" fmla="*/ 0 h 54041"/>
                  <a:gd name="connsiteX1" fmla="*/ 8306 w 8305"/>
                  <a:gd name="connsiteY1" fmla="*/ 0 h 54041"/>
                  <a:gd name="connsiteX2" fmla="*/ 8306 w 8305"/>
                  <a:gd name="connsiteY2" fmla="*/ 54042 h 54041"/>
                  <a:gd name="connsiteX3" fmla="*/ 0 w 8305"/>
                  <a:gd name="connsiteY3" fmla="*/ 54042 h 54041"/>
                </a:gdLst>
                <a:ahLst/>
                <a:cxnLst>
                  <a:cxn ang="0">
                    <a:pos x="connsiteX0" y="connsiteY0"/>
                  </a:cxn>
                  <a:cxn ang="0">
                    <a:pos x="connsiteX1" y="connsiteY1"/>
                  </a:cxn>
                  <a:cxn ang="0">
                    <a:pos x="connsiteX2" y="connsiteY2"/>
                  </a:cxn>
                  <a:cxn ang="0">
                    <a:pos x="connsiteX3" y="connsiteY3"/>
                  </a:cxn>
                </a:cxnLst>
                <a:rect l="l" t="t" r="r" b="b"/>
                <a:pathLst>
                  <a:path w="8305" h="54041">
                    <a:moveTo>
                      <a:pt x="0" y="0"/>
                    </a:moveTo>
                    <a:lnTo>
                      <a:pt x="8306" y="0"/>
                    </a:lnTo>
                    <a:lnTo>
                      <a:pt x="8306" y="54042"/>
                    </a:lnTo>
                    <a:lnTo>
                      <a:pt x="0" y="54042"/>
                    </a:lnTo>
                    <a:close/>
                  </a:path>
                </a:pathLst>
              </a:custGeom>
              <a:solidFill>
                <a:srgbClr val="010101"/>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829" name="Freeform: Shape 1828">
                <a:extLst>
                  <a:ext uri="{FF2B5EF4-FFF2-40B4-BE49-F238E27FC236}">
                    <a16:creationId xmlns="" xmlns:a16="http://schemas.microsoft.com/office/drawing/2014/main" id="{78FF169D-3A61-4AD0-B390-4A048867C160}"/>
                  </a:ext>
                </a:extLst>
              </p:cNvPr>
              <p:cNvSpPr/>
              <p:nvPr/>
            </p:nvSpPr>
            <p:spPr>
              <a:xfrm>
                <a:off x="9631489" y="2636381"/>
                <a:ext cx="36544" cy="36544"/>
              </a:xfrm>
              <a:custGeom>
                <a:avLst/>
                <a:gdLst>
                  <a:gd name="connsiteX0" fmla="*/ 36544 w 36544"/>
                  <a:gd name="connsiteY0" fmla="*/ 18272 h 36544"/>
                  <a:gd name="connsiteX1" fmla="*/ 18272 w 36544"/>
                  <a:gd name="connsiteY1" fmla="*/ 36545 h 36544"/>
                  <a:gd name="connsiteX2" fmla="*/ 0 w 36544"/>
                  <a:gd name="connsiteY2" fmla="*/ 18272 h 36544"/>
                  <a:gd name="connsiteX3" fmla="*/ 18272 w 36544"/>
                  <a:gd name="connsiteY3" fmla="*/ 0 h 36544"/>
                  <a:gd name="connsiteX4" fmla="*/ 36544 w 36544"/>
                  <a:gd name="connsiteY4" fmla="*/ 18272 h 3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44" h="36544">
                    <a:moveTo>
                      <a:pt x="36544" y="18272"/>
                    </a:moveTo>
                    <a:cubicBezTo>
                      <a:pt x="36544" y="28364"/>
                      <a:pt x="28364" y="36545"/>
                      <a:pt x="18272" y="36545"/>
                    </a:cubicBezTo>
                    <a:cubicBezTo>
                      <a:pt x="8181" y="36545"/>
                      <a:pt x="0" y="28364"/>
                      <a:pt x="0" y="18272"/>
                    </a:cubicBezTo>
                    <a:cubicBezTo>
                      <a:pt x="0" y="8181"/>
                      <a:pt x="8181" y="0"/>
                      <a:pt x="18272" y="0"/>
                    </a:cubicBezTo>
                    <a:cubicBezTo>
                      <a:pt x="28364" y="0"/>
                      <a:pt x="36544" y="8181"/>
                      <a:pt x="36544" y="18272"/>
                    </a:cubicBezTo>
                    <a:close/>
                  </a:path>
                </a:pathLst>
              </a:custGeom>
              <a:solidFill>
                <a:srgbClr val="231F20"/>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grpSp>
          <p:nvGrpSpPr>
            <p:cNvPr id="2220" name="Group 2219">
              <a:extLst>
                <a:ext uri="{FF2B5EF4-FFF2-40B4-BE49-F238E27FC236}">
                  <a16:creationId xmlns="" xmlns:a16="http://schemas.microsoft.com/office/drawing/2014/main" id="{98E5C428-87EB-4E2E-AC87-55D7FDCFC08D}"/>
                </a:ext>
              </a:extLst>
            </p:cNvPr>
            <p:cNvGrpSpPr/>
            <p:nvPr/>
          </p:nvGrpSpPr>
          <p:grpSpPr>
            <a:xfrm>
              <a:off x="9736713" y="3658554"/>
              <a:ext cx="134550" cy="54041"/>
              <a:chOff x="9584313" y="2731508"/>
              <a:chExt cx="134550" cy="54041"/>
            </a:xfrm>
          </p:grpSpPr>
          <p:sp>
            <p:nvSpPr>
              <p:cNvPr id="1784" name="Freeform: Shape 1783">
                <a:extLst>
                  <a:ext uri="{FF2B5EF4-FFF2-40B4-BE49-F238E27FC236}">
                    <a16:creationId xmlns="" xmlns:a16="http://schemas.microsoft.com/office/drawing/2014/main" id="{7FA0C021-3DB5-4192-824A-0664BF773447}"/>
                  </a:ext>
                </a:extLst>
              </p:cNvPr>
              <p:cNvSpPr/>
              <p:nvPr/>
            </p:nvSpPr>
            <p:spPr>
              <a:xfrm>
                <a:off x="9588521" y="2758418"/>
                <a:ext cx="126134" cy="11074"/>
              </a:xfrm>
              <a:custGeom>
                <a:avLst/>
                <a:gdLst>
                  <a:gd name="connsiteX0" fmla="*/ 126135 w 126134"/>
                  <a:gd name="connsiteY0" fmla="*/ 0 h 11074"/>
                  <a:gd name="connsiteX1" fmla="*/ 0 w 126134"/>
                  <a:gd name="connsiteY1" fmla="*/ 0 h 11074"/>
                </a:gdLst>
                <a:ahLst/>
                <a:cxnLst>
                  <a:cxn ang="0">
                    <a:pos x="connsiteX0" y="connsiteY0"/>
                  </a:cxn>
                  <a:cxn ang="0">
                    <a:pos x="connsiteX1" y="connsiteY1"/>
                  </a:cxn>
                </a:cxnLst>
                <a:rect l="l" t="t" r="r" b="b"/>
                <a:pathLst>
                  <a:path w="126134" h="11074">
                    <a:moveTo>
                      <a:pt x="126135" y="0"/>
                    </a:moveTo>
                    <a:lnTo>
                      <a:pt x="0" y="0"/>
                    </a:lnTo>
                  </a:path>
                </a:pathLst>
              </a:custGeom>
              <a:ln w="8300" cap="flat">
                <a:solidFill>
                  <a:srgbClr val="01010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85" name="Freeform: Shape 1784">
                <a:extLst>
                  <a:ext uri="{FF2B5EF4-FFF2-40B4-BE49-F238E27FC236}">
                    <a16:creationId xmlns="" xmlns:a16="http://schemas.microsoft.com/office/drawing/2014/main" id="{56E8E1BC-89B4-4089-BED1-DFC96AD228F3}"/>
                  </a:ext>
                </a:extLst>
              </p:cNvPr>
              <p:cNvSpPr/>
              <p:nvPr/>
            </p:nvSpPr>
            <p:spPr>
              <a:xfrm>
                <a:off x="9710558" y="2731508"/>
                <a:ext cx="8305" cy="54041"/>
              </a:xfrm>
              <a:custGeom>
                <a:avLst/>
                <a:gdLst>
                  <a:gd name="connsiteX0" fmla="*/ 0 w 8305"/>
                  <a:gd name="connsiteY0" fmla="*/ 0 h 54041"/>
                  <a:gd name="connsiteX1" fmla="*/ 8306 w 8305"/>
                  <a:gd name="connsiteY1" fmla="*/ 0 h 54041"/>
                  <a:gd name="connsiteX2" fmla="*/ 8306 w 8305"/>
                  <a:gd name="connsiteY2" fmla="*/ 54042 h 54041"/>
                  <a:gd name="connsiteX3" fmla="*/ 0 w 8305"/>
                  <a:gd name="connsiteY3" fmla="*/ 54042 h 54041"/>
                </a:gdLst>
                <a:ahLst/>
                <a:cxnLst>
                  <a:cxn ang="0">
                    <a:pos x="connsiteX0" y="connsiteY0"/>
                  </a:cxn>
                  <a:cxn ang="0">
                    <a:pos x="connsiteX1" y="connsiteY1"/>
                  </a:cxn>
                  <a:cxn ang="0">
                    <a:pos x="connsiteX2" y="connsiteY2"/>
                  </a:cxn>
                  <a:cxn ang="0">
                    <a:pos x="connsiteX3" y="connsiteY3"/>
                  </a:cxn>
                </a:cxnLst>
                <a:rect l="l" t="t" r="r" b="b"/>
                <a:pathLst>
                  <a:path w="8305" h="54041">
                    <a:moveTo>
                      <a:pt x="0" y="0"/>
                    </a:moveTo>
                    <a:lnTo>
                      <a:pt x="8306" y="0"/>
                    </a:lnTo>
                    <a:lnTo>
                      <a:pt x="8306" y="54042"/>
                    </a:lnTo>
                    <a:lnTo>
                      <a:pt x="0" y="54042"/>
                    </a:lnTo>
                    <a:close/>
                  </a:path>
                </a:pathLst>
              </a:custGeom>
              <a:solidFill>
                <a:srgbClr val="010101"/>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86" name="Freeform: Shape 1785">
                <a:extLst>
                  <a:ext uri="{FF2B5EF4-FFF2-40B4-BE49-F238E27FC236}">
                    <a16:creationId xmlns="" xmlns:a16="http://schemas.microsoft.com/office/drawing/2014/main" id="{48B4D66F-61D0-4F0A-8B45-024F089E0175}"/>
                  </a:ext>
                </a:extLst>
              </p:cNvPr>
              <p:cNvSpPr/>
              <p:nvPr/>
            </p:nvSpPr>
            <p:spPr>
              <a:xfrm>
                <a:off x="9584313" y="2731508"/>
                <a:ext cx="8305" cy="54041"/>
              </a:xfrm>
              <a:custGeom>
                <a:avLst/>
                <a:gdLst>
                  <a:gd name="connsiteX0" fmla="*/ 0 w 8305"/>
                  <a:gd name="connsiteY0" fmla="*/ 0 h 54041"/>
                  <a:gd name="connsiteX1" fmla="*/ 8305 w 8305"/>
                  <a:gd name="connsiteY1" fmla="*/ 0 h 54041"/>
                  <a:gd name="connsiteX2" fmla="*/ 8305 w 8305"/>
                  <a:gd name="connsiteY2" fmla="*/ 54042 h 54041"/>
                  <a:gd name="connsiteX3" fmla="*/ 0 w 8305"/>
                  <a:gd name="connsiteY3" fmla="*/ 54042 h 54041"/>
                </a:gdLst>
                <a:ahLst/>
                <a:cxnLst>
                  <a:cxn ang="0">
                    <a:pos x="connsiteX0" y="connsiteY0"/>
                  </a:cxn>
                  <a:cxn ang="0">
                    <a:pos x="connsiteX1" y="connsiteY1"/>
                  </a:cxn>
                  <a:cxn ang="0">
                    <a:pos x="connsiteX2" y="connsiteY2"/>
                  </a:cxn>
                  <a:cxn ang="0">
                    <a:pos x="connsiteX3" y="connsiteY3"/>
                  </a:cxn>
                </a:cxnLst>
                <a:rect l="l" t="t" r="r" b="b"/>
                <a:pathLst>
                  <a:path w="8305" h="54041">
                    <a:moveTo>
                      <a:pt x="0" y="0"/>
                    </a:moveTo>
                    <a:lnTo>
                      <a:pt x="8305" y="0"/>
                    </a:lnTo>
                    <a:lnTo>
                      <a:pt x="8305" y="54042"/>
                    </a:lnTo>
                    <a:lnTo>
                      <a:pt x="0" y="54042"/>
                    </a:lnTo>
                    <a:close/>
                  </a:path>
                </a:pathLst>
              </a:custGeom>
              <a:solidFill>
                <a:srgbClr val="010101"/>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830" name="Freeform: Shape 1829">
                <a:extLst>
                  <a:ext uri="{FF2B5EF4-FFF2-40B4-BE49-F238E27FC236}">
                    <a16:creationId xmlns="" xmlns:a16="http://schemas.microsoft.com/office/drawing/2014/main" id="{8AAE7C26-59FA-432E-A288-35A07DEA7F50}"/>
                  </a:ext>
                </a:extLst>
              </p:cNvPr>
              <p:cNvSpPr/>
              <p:nvPr/>
            </p:nvSpPr>
            <p:spPr>
              <a:xfrm>
                <a:off x="9635475" y="2740146"/>
                <a:ext cx="36544" cy="36544"/>
              </a:xfrm>
              <a:custGeom>
                <a:avLst/>
                <a:gdLst>
                  <a:gd name="connsiteX0" fmla="*/ 36545 w 36544"/>
                  <a:gd name="connsiteY0" fmla="*/ 18272 h 36544"/>
                  <a:gd name="connsiteX1" fmla="*/ 18272 w 36544"/>
                  <a:gd name="connsiteY1" fmla="*/ 36544 h 36544"/>
                  <a:gd name="connsiteX2" fmla="*/ 0 w 36544"/>
                  <a:gd name="connsiteY2" fmla="*/ 18272 h 36544"/>
                  <a:gd name="connsiteX3" fmla="*/ 18272 w 36544"/>
                  <a:gd name="connsiteY3" fmla="*/ 0 h 36544"/>
                  <a:gd name="connsiteX4" fmla="*/ 36545 w 36544"/>
                  <a:gd name="connsiteY4" fmla="*/ 18272 h 3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44" h="36544">
                    <a:moveTo>
                      <a:pt x="36545" y="18272"/>
                    </a:moveTo>
                    <a:cubicBezTo>
                      <a:pt x="36545" y="28364"/>
                      <a:pt x="28364" y="36544"/>
                      <a:pt x="18272" y="36544"/>
                    </a:cubicBezTo>
                    <a:cubicBezTo>
                      <a:pt x="8181" y="36544"/>
                      <a:pt x="0" y="28364"/>
                      <a:pt x="0" y="18272"/>
                    </a:cubicBezTo>
                    <a:cubicBezTo>
                      <a:pt x="0" y="8181"/>
                      <a:pt x="8181" y="0"/>
                      <a:pt x="18272" y="0"/>
                    </a:cubicBezTo>
                    <a:cubicBezTo>
                      <a:pt x="28364" y="0"/>
                      <a:pt x="36545" y="8181"/>
                      <a:pt x="36545" y="18272"/>
                    </a:cubicBezTo>
                    <a:close/>
                  </a:path>
                </a:pathLst>
              </a:custGeom>
              <a:solidFill>
                <a:srgbClr val="231F20"/>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grpSp>
          <p:nvGrpSpPr>
            <p:cNvPr id="2219" name="Group 2218">
              <a:extLst>
                <a:ext uri="{FF2B5EF4-FFF2-40B4-BE49-F238E27FC236}">
                  <a16:creationId xmlns="" xmlns:a16="http://schemas.microsoft.com/office/drawing/2014/main" id="{916E7438-5CCD-452A-8DFA-7E21385ACC1A}"/>
                </a:ext>
              </a:extLst>
            </p:cNvPr>
            <p:cNvGrpSpPr/>
            <p:nvPr/>
          </p:nvGrpSpPr>
          <p:grpSpPr>
            <a:xfrm>
              <a:off x="9738595" y="3865373"/>
              <a:ext cx="150276" cy="54041"/>
              <a:chOff x="9586195" y="2835273"/>
              <a:chExt cx="150276" cy="54041"/>
            </a:xfrm>
          </p:grpSpPr>
          <p:sp>
            <p:nvSpPr>
              <p:cNvPr id="1787" name="Freeform: Shape 1786">
                <a:extLst>
                  <a:ext uri="{FF2B5EF4-FFF2-40B4-BE49-F238E27FC236}">
                    <a16:creationId xmlns="" xmlns:a16="http://schemas.microsoft.com/office/drawing/2014/main" id="{BEF0D76F-3519-438E-9F06-6D1E4F02A276}"/>
                  </a:ext>
                </a:extLst>
              </p:cNvPr>
              <p:cNvSpPr/>
              <p:nvPr/>
            </p:nvSpPr>
            <p:spPr>
              <a:xfrm>
                <a:off x="9590293" y="2862294"/>
                <a:ext cx="142081" cy="11074"/>
              </a:xfrm>
              <a:custGeom>
                <a:avLst/>
                <a:gdLst>
                  <a:gd name="connsiteX0" fmla="*/ 142081 w 142081"/>
                  <a:gd name="connsiteY0" fmla="*/ 0 h 11074"/>
                  <a:gd name="connsiteX1" fmla="*/ 0 w 142081"/>
                  <a:gd name="connsiteY1" fmla="*/ 0 h 11074"/>
                </a:gdLst>
                <a:ahLst/>
                <a:cxnLst>
                  <a:cxn ang="0">
                    <a:pos x="connsiteX0" y="connsiteY0"/>
                  </a:cxn>
                  <a:cxn ang="0">
                    <a:pos x="connsiteX1" y="connsiteY1"/>
                  </a:cxn>
                </a:cxnLst>
                <a:rect l="l" t="t" r="r" b="b"/>
                <a:pathLst>
                  <a:path w="142081" h="11074">
                    <a:moveTo>
                      <a:pt x="142081" y="0"/>
                    </a:moveTo>
                    <a:lnTo>
                      <a:pt x="0" y="0"/>
                    </a:lnTo>
                  </a:path>
                </a:pathLst>
              </a:custGeom>
              <a:ln w="8300" cap="flat">
                <a:solidFill>
                  <a:srgbClr val="01010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88" name="Freeform: Shape 1787">
                <a:extLst>
                  <a:ext uri="{FF2B5EF4-FFF2-40B4-BE49-F238E27FC236}">
                    <a16:creationId xmlns="" xmlns:a16="http://schemas.microsoft.com/office/drawing/2014/main" id="{CE3D989C-93FA-46F7-9C82-8AA6AA8EBC12}"/>
                  </a:ext>
                </a:extLst>
              </p:cNvPr>
              <p:cNvSpPr/>
              <p:nvPr/>
            </p:nvSpPr>
            <p:spPr>
              <a:xfrm>
                <a:off x="9728166" y="2835273"/>
                <a:ext cx="8305" cy="54041"/>
              </a:xfrm>
              <a:custGeom>
                <a:avLst/>
                <a:gdLst>
                  <a:gd name="connsiteX0" fmla="*/ 0 w 8305"/>
                  <a:gd name="connsiteY0" fmla="*/ 0 h 54041"/>
                  <a:gd name="connsiteX1" fmla="*/ 8306 w 8305"/>
                  <a:gd name="connsiteY1" fmla="*/ 0 h 54041"/>
                  <a:gd name="connsiteX2" fmla="*/ 8306 w 8305"/>
                  <a:gd name="connsiteY2" fmla="*/ 54042 h 54041"/>
                  <a:gd name="connsiteX3" fmla="*/ 0 w 8305"/>
                  <a:gd name="connsiteY3" fmla="*/ 54042 h 54041"/>
                </a:gdLst>
                <a:ahLst/>
                <a:cxnLst>
                  <a:cxn ang="0">
                    <a:pos x="connsiteX0" y="connsiteY0"/>
                  </a:cxn>
                  <a:cxn ang="0">
                    <a:pos x="connsiteX1" y="connsiteY1"/>
                  </a:cxn>
                  <a:cxn ang="0">
                    <a:pos x="connsiteX2" y="connsiteY2"/>
                  </a:cxn>
                  <a:cxn ang="0">
                    <a:pos x="connsiteX3" y="connsiteY3"/>
                  </a:cxn>
                </a:cxnLst>
                <a:rect l="l" t="t" r="r" b="b"/>
                <a:pathLst>
                  <a:path w="8305" h="54041">
                    <a:moveTo>
                      <a:pt x="0" y="0"/>
                    </a:moveTo>
                    <a:lnTo>
                      <a:pt x="8306" y="0"/>
                    </a:lnTo>
                    <a:lnTo>
                      <a:pt x="8306" y="54042"/>
                    </a:lnTo>
                    <a:lnTo>
                      <a:pt x="0" y="54042"/>
                    </a:lnTo>
                    <a:close/>
                  </a:path>
                </a:pathLst>
              </a:custGeom>
              <a:solidFill>
                <a:srgbClr val="010101"/>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89" name="Freeform: Shape 1788">
                <a:extLst>
                  <a:ext uri="{FF2B5EF4-FFF2-40B4-BE49-F238E27FC236}">
                    <a16:creationId xmlns="" xmlns:a16="http://schemas.microsoft.com/office/drawing/2014/main" id="{5215F479-2C1B-4812-9C98-64C714128E3C}"/>
                  </a:ext>
                </a:extLst>
              </p:cNvPr>
              <p:cNvSpPr/>
              <p:nvPr/>
            </p:nvSpPr>
            <p:spPr>
              <a:xfrm>
                <a:off x="9586195" y="2835273"/>
                <a:ext cx="8305" cy="54041"/>
              </a:xfrm>
              <a:custGeom>
                <a:avLst/>
                <a:gdLst>
                  <a:gd name="connsiteX0" fmla="*/ 0 w 8305"/>
                  <a:gd name="connsiteY0" fmla="*/ 0 h 54041"/>
                  <a:gd name="connsiteX1" fmla="*/ 8306 w 8305"/>
                  <a:gd name="connsiteY1" fmla="*/ 0 h 54041"/>
                  <a:gd name="connsiteX2" fmla="*/ 8306 w 8305"/>
                  <a:gd name="connsiteY2" fmla="*/ 54042 h 54041"/>
                  <a:gd name="connsiteX3" fmla="*/ 0 w 8305"/>
                  <a:gd name="connsiteY3" fmla="*/ 54042 h 54041"/>
                </a:gdLst>
                <a:ahLst/>
                <a:cxnLst>
                  <a:cxn ang="0">
                    <a:pos x="connsiteX0" y="connsiteY0"/>
                  </a:cxn>
                  <a:cxn ang="0">
                    <a:pos x="connsiteX1" y="connsiteY1"/>
                  </a:cxn>
                  <a:cxn ang="0">
                    <a:pos x="connsiteX2" y="connsiteY2"/>
                  </a:cxn>
                  <a:cxn ang="0">
                    <a:pos x="connsiteX3" y="connsiteY3"/>
                  </a:cxn>
                </a:cxnLst>
                <a:rect l="l" t="t" r="r" b="b"/>
                <a:pathLst>
                  <a:path w="8305" h="54041">
                    <a:moveTo>
                      <a:pt x="0" y="0"/>
                    </a:moveTo>
                    <a:lnTo>
                      <a:pt x="8306" y="0"/>
                    </a:lnTo>
                    <a:lnTo>
                      <a:pt x="8306" y="54042"/>
                    </a:lnTo>
                    <a:lnTo>
                      <a:pt x="0" y="54042"/>
                    </a:lnTo>
                    <a:close/>
                  </a:path>
                </a:pathLst>
              </a:custGeom>
              <a:solidFill>
                <a:srgbClr val="010101"/>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831" name="Freeform: Shape 1830">
                <a:extLst>
                  <a:ext uri="{FF2B5EF4-FFF2-40B4-BE49-F238E27FC236}">
                    <a16:creationId xmlns="" xmlns:a16="http://schemas.microsoft.com/office/drawing/2014/main" id="{E409977F-948D-4B50-8053-83A84DDC900E}"/>
                  </a:ext>
                </a:extLst>
              </p:cNvPr>
              <p:cNvSpPr/>
              <p:nvPr/>
            </p:nvSpPr>
            <p:spPr>
              <a:xfrm>
                <a:off x="9643559" y="2844021"/>
                <a:ext cx="36544" cy="36544"/>
              </a:xfrm>
              <a:custGeom>
                <a:avLst/>
                <a:gdLst>
                  <a:gd name="connsiteX0" fmla="*/ 36545 w 36544"/>
                  <a:gd name="connsiteY0" fmla="*/ 18272 h 36544"/>
                  <a:gd name="connsiteX1" fmla="*/ 18273 w 36544"/>
                  <a:gd name="connsiteY1" fmla="*/ 36545 h 36544"/>
                  <a:gd name="connsiteX2" fmla="*/ 0 w 36544"/>
                  <a:gd name="connsiteY2" fmla="*/ 18272 h 36544"/>
                  <a:gd name="connsiteX3" fmla="*/ 18273 w 36544"/>
                  <a:gd name="connsiteY3" fmla="*/ 0 h 36544"/>
                  <a:gd name="connsiteX4" fmla="*/ 36545 w 36544"/>
                  <a:gd name="connsiteY4" fmla="*/ 18272 h 3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44" h="36544">
                    <a:moveTo>
                      <a:pt x="36545" y="18272"/>
                    </a:moveTo>
                    <a:cubicBezTo>
                      <a:pt x="36545" y="28364"/>
                      <a:pt x="28364" y="36545"/>
                      <a:pt x="18273" y="36545"/>
                    </a:cubicBezTo>
                    <a:cubicBezTo>
                      <a:pt x="8181" y="36545"/>
                      <a:pt x="0" y="28364"/>
                      <a:pt x="0" y="18272"/>
                    </a:cubicBezTo>
                    <a:cubicBezTo>
                      <a:pt x="0" y="8181"/>
                      <a:pt x="8181" y="0"/>
                      <a:pt x="18273" y="0"/>
                    </a:cubicBezTo>
                    <a:cubicBezTo>
                      <a:pt x="28364" y="0"/>
                      <a:pt x="36545" y="8181"/>
                      <a:pt x="36545" y="18272"/>
                    </a:cubicBezTo>
                    <a:close/>
                  </a:path>
                </a:pathLst>
              </a:custGeom>
              <a:solidFill>
                <a:srgbClr val="231F20"/>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grpSp>
          <p:nvGrpSpPr>
            <p:cNvPr id="2218" name="Group 2217">
              <a:extLst>
                <a:ext uri="{FF2B5EF4-FFF2-40B4-BE49-F238E27FC236}">
                  <a16:creationId xmlns="" xmlns:a16="http://schemas.microsoft.com/office/drawing/2014/main" id="{148598E3-66DC-4B50-BB79-3FBD894E2651}"/>
                </a:ext>
              </a:extLst>
            </p:cNvPr>
            <p:cNvGrpSpPr/>
            <p:nvPr/>
          </p:nvGrpSpPr>
          <p:grpSpPr>
            <a:xfrm>
              <a:off x="9713568" y="4072192"/>
              <a:ext cx="164339" cy="54041"/>
              <a:chOff x="9561168" y="2939037"/>
              <a:chExt cx="164339" cy="54041"/>
            </a:xfrm>
          </p:grpSpPr>
          <p:sp>
            <p:nvSpPr>
              <p:cNvPr id="1790" name="Freeform: Shape 1789">
                <a:extLst>
                  <a:ext uri="{FF2B5EF4-FFF2-40B4-BE49-F238E27FC236}">
                    <a16:creationId xmlns="" xmlns:a16="http://schemas.microsoft.com/office/drawing/2014/main" id="{17F64649-3B97-4CED-92A8-34ACBDC5C821}"/>
                  </a:ext>
                </a:extLst>
              </p:cNvPr>
              <p:cNvSpPr/>
              <p:nvPr/>
            </p:nvSpPr>
            <p:spPr>
              <a:xfrm>
                <a:off x="9565376" y="2966058"/>
                <a:ext cx="156034" cy="11074"/>
              </a:xfrm>
              <a:custGeom>
                <a:avLst/>
                <a:gdLst>
                  <a:gd name="connsiteX0" fmla="*/ 156035 w 156034"/>
                  <a:gd name="connsiteY0" fmla="*/ 0 h 11074"/>
                  <a:gd name="connsiteX1" fmla="*/ 0 w 156034"/>
                  <a:gd name="connsiteY1" fmla="*/ 0 h 11074"/>
                </a:gdLst>
                <a:ahLst/>
                <a:cxnLst>
                  <a:cxn ang="0">
                    <a:pos x="connsiteX0" y="connsiteY0"/>
                  </a:cxn>
                  <a:cxn ang="0">
                    <a:pos x="connsiteX1" y="connsiteY1"/>
                  </a:cxn>
                </a:cxnLst>
                <a:rect l="l" t="t" r="r" b="b"/>
                <a:pathLst>
                  <a:path w="156034" h="11074">
                    <a:moveTo>
                      <a:pt x="156035" y="0"/>
                    </a:moveTo>
                    <a:lnTo>
                      <a:pt x="0" y="0"/>
                    </a:lnTo>
                  </a:path>
                </a:pathLst>
              </a:custGeom>
              <a:ln w="8300" cap="flat">
                <a:solidFill>
                  <a:srgbClr val="01010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91" name="Freeform: Shape 1790">
                <a:extLst>
                  <a:ext uri="{FF2B5EF4-FFF2-40B4-BE49-F238E27FC236}">
                    <a16:creationId xmlns="" xmlns:a16="http://schemas.microsoft.com/office/drawing/2014/main" id="{1AA06DA9-3E8E-4795-9206-ED845FD7E67C}"/>
                  </a:ext>
                </a:extLst>
              </p:cNvPr>
              <p:cNvSpPr/>
              <p:nvPr/>
            </p:nvSpPr>
            <p:spPr>
              <a:xfrm>
                <a:off x="9717202" y="2939037"/>
                <a:ext cx="8305" cy="54041"/>
              </a:xfrm>
              <a:custGeom>
                <a:avLst/>
                <a:gdLst>
                  <a:gd name="connsiteX0" fmla="*/ 0 w 8305"/>
                  <a:gd name="connsiteY0" fmla="*/ 0 h 54041"/>
                  <a:gd name="connsiteX1" fmla="*/ 8305 w 8305"/>
                  <a:gd name="connsiteY1" fmla="*/ 0 h 54041"/>
                  <a:gd name="connsiteX2" fmla="*/ 8305 w 8305"/>
                  <a:gd name="connsiteY2" fmla="*/ 54042 h 54041"/>
                  <a:gd name="connsiteX3" fmla="*/ 0 w 8305"/>
                  <a:gd name="connsiteY3" fmla="*/ 54042 h 54041"/>
                </a:gdLst>
                <a:ahLst/>
                <a:cxnLst>
                  <a:cxn ang="0">
                    <a:pos x="connsiteX0" y="connsiteY0"/>
                  </a:cxn>
                  <a:cxn ang="0">
                    <a:pos x="connsiteX1" y="connsiteY1"/>
                  </a:cxn>
                  <a:cxn ang="0">
                    <a:pos x="connsiteX2" y="connsiteY2"/>
                  </a:cxn>
                  <a:cxn ang="0">
                    <a:pos x="connsiteX3" y="connsiteY3"/>
                  </a:cxn>
                </a:cxnLst>
                <a:rect l="l" t="t" r="r" b="b"/>
                <a:pathLst>
                  <a:path w="8305" h="54041">
                    <a:moveTo>
                      <a:pt x="0" y="0"/>
                    </a:moveTo>
                    <a:lnTo>
                      <a:pt x="8305" y="0"/>
                    </a:lnTo>
                    <a:lnTo>
                      <a:pt x="8305" y="54042"/>
                    </a:lnTo>
                    <a:lnTo>
                      <a:pt x="0" y="54042"/>
                    </a:lnTo>
                    <a:close/>
                  </a:path>
                </a:pathLst>
              </a:custGeom>
              <a:solidFill>
                <a:srgbClr val="010101"/>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92" name="Freeform: Shape 1791">
                <a:extLst>
                  <a:ext uri="{FF2B5EF4-FFF2-40B4-BE49-F238E27FC236}">
                    <a16:creationId xmlns="" xmlns:a16="http://schemas.microsoft.com/office/drawing/2014/main" id="{E7B6F083-BF65-40F0-A90A-9ECB88EE8CC5}"/>
                  </a:ext>
                </a:extLst>
              </p:cNvPr>
              <p:cNvSpPr/>
              <p:nvPr/>
            </p:nvSpPr>
            <p:spPr>
              <a:xfrm>
                <a:off x="9561168" y="2939037"/>
                <a:ext cx="8305" cy="54041"/>
              </a:xfrm>
              <a:custGeom>
                <a:avLst/>
                <a:gdLst>
                  <a:gd name="connsiteX0" fmla="*/ 0 w 8305"/>
                  <a:gd name="connsiteY0" fmla="*/ 0 h 54041"/>
                  <a:gd name="connsiteX1" fmla="*/ 8306 w 8305"/>
                  <a:gd name="connsiteY1" fmla="*/ 0 h 54041"/>
                  <a:gd name="connsiteX2" fmla="*/ 8306 w 8305"/>
                  <a:gd name="connsiteY2" fmla="*/ 54042 h 54041"/>
                  <a:gd name="connsiteX3" fmla="*/ 0 w 8305"/>
                  <a:gd name="connsiteY3" fmla="*/ 54042 h 54041"/>
                </a:gdLst>
                <a:ahLst/>
                <a:cxnLst>
                  <a:cxn ang="0">
                    <a:pos x="connsiteX0" y="connsiteY0"/>
                  </a:cxn>
                  <a:cxn ang="0">
                    <a:pos x="connsiteX1" y="connsiteY1"/>
                  </a:cxn>
                  <a:cxn ang="0">
                    <a:pos x="connsiteX2" y="connsiteY2"/>
                  </a:cxn>
                  <a:cxn ang="0">
                    <a:pos x="connsiteX3" y="connsiteY3"/>
                  </a:cxn>
                </a:cxnLst>
                <a:rect l="l" t="t" r="r" b="b"/>
                <a:pathLst>
                  <a:path w="8305" h="54041">
                    <a:moveTo>
                      <a:pt x="0" y="0"/>
                    </a:moveTo>
                    <a:lnTo>
                      <a:pt x="8306" y="0"/>
                    </a:lnTo>
                    <a:lnTo>
                      <a:pt x="8306" y="54042"/>
                    </a:lnTo>
                    <a:lnTo>
                      <a:pt x="0" y="54042"/>
                    </a:lnTo>
                    <a:close/>
                  </a:path>
                </a:pathLst>
              </a:custGeom>
              <a:solidFill>
                <a:srgbClr val="010101"/>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832" name="Freeform: Shape 1831">
                <a:extLst>
                  <a:ext uri="{FF2B5EF4-FFF2-40B4-BE49-F238E27FC236}">
                    <a16:creationId xmlns="" xmlns:a16="http://schemas.microsoft.com/office/drawing/2014/main" id="{12EFC372-F697-4EFE-BD27-DF935DF7B99D}"/>
                  </a:ext>
                </a:extLst>
              </p:cNvPr>
              <p:cNvSpPr/>
              <p:nvPr/>
            </p:nvSpPr>
            <p:spPr>
              <a:xfrm>
                <a:off x="9624069" y="2947786"/>
                <a:ext cx="36544" cy="36544"/>
              </a:xfrm>
              <a:custGeom>
                <a:avLst/>
                <a:gdLst>
                  <a:gd name="connsiteX0" fmla="*/ 36545 w 36544"/>
                  <a:gd name="connsiteY0" fmla="*/ 18272 h 36544"/>
                  <a:gd name="connsiteX1" fmla="*/ 18272 w 36544"/>
                  <a:gd name="connsiteY1" fmla="*/ 36544 h 36544"/>
                  <a:gd name="connsiteX2" fmla="*/ 0 w 36544"/>
                  <a:gd name="connsiteY2" fmla="*/ 18272 h 36544"/>
                  <a:gd name="connsiteX3" fmla="*/ 18272 w 36544"/>
                  <a:gd name="connsiteY3" fmla="*/ 0 h 36544"/>
                  <a:gd name="connsiteX4" fmla="*/ 36545 w 36544"/>
                  <a:gd name="connsiteY4" fmla="*/ 18272 h 3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44" h="36544">
                    <a:moveTo>
                      <a:pt x="36545" y="18272"/>
                    </a:moveTo>
                    <a:cubicBezTo>
                      <a:pt x="36545" y="28364"/>
                      <a:pt x="28364" y="36544"/>
                      <a:pt x="18272" y="36544"/>
                    </a:cubicBezTo>
                    <a:cubicBezTo>
                      <a:pt x="8181" y="36544"/>
                      <a:pt x="0" y="28364"/>
                      <a:pt x="0" y="18272"/>
                    </a:cubicBezTo>
                    <a:cubicBezTo>
                      <a:pt x="0" y="8181"/>
                      <a:pt x="8181" y="0"/>
                      <a:pt x="18272" y="0"/>
                    </a:cubicBezTo>
                    <a:cubicBezTo>
                      <a:pt x="28364" y="0"/>
                      <a:pt x="36545" y="8181"/>
                      <a:pt x="36545" y="18272"/>
                    </a:cubicBezTo>
                    <a:close/>
                  </a:path>
                </a:pathLst>
              </a:custGeom>
              <a:solidFill>
                <a:srgbClr val="231F20"/>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grpSp>
          <p:nvGrpSpPr>
            <p:cNvPr id="2217" name="Group 2216">
              <a:extLst>
                <a:ext uri="{FF2B5EF4-FFF2-40B4-BE49-F238E27FC236}">
                  <a16:creationId xmlns="" xmlns:a16="http://schemas.microsoft.com/office/drawing/2014/main" id="{4B08C30A-9DCE-46A1-AC82-696CC7039FFB}"/>
                </a:ext>
              </a:extLst>
            </p:cNvPr>
            <p:cNvGrpSpPr/>
            <p:nvPr/>
          </p:nvGrpSpPr>
          <p:grpSpPr>
            <a:xfrm>
              <a:off x="9684332" y="4279011"/>
              <a:ext cx="148504" cy="54041"/>
              <a:chOff x="9531932" y="3042913"/>
              <a:chExt cx="148504" cy="54041"/>
            </a:xfrm>
          </p:grpSpPr>
          <p:sp>
            <p:nvSpPr>
              <p:cNvPr id="1793" name="Freeform: Shape 1792">
                <a:extLst>
                  <a:ext uri="{FF2B5EF4-FFF2-40B4-BE49-F238E27FC236}">
                    <a16:creationId xmlns="" xmlns:a16="http://schemas.microsoft.com/office/drawing/2014/main" id="{4524C742-9D9C-4B52-8C8B-EDAE83E61550}"/>
                  </a:ext>
                </a:extLst>
              </p:cNvPr>
              <p:cNvSpPr/>
              <p:nvPr/>
            </p:nvSpPr>
            <p:spPr>
              <a:xfrm>
                <a:off x="9536030" y="3069934"/>
                <a:ext cx="140198" cy="11074"/>
              </a:xfrm>
              <a:custGeom>
                <a:avLst/>
                <a:gdLst>
                  <a:gd name="connsiteX0" fmla="*/ 140199 w 140198"/>
                  <a:gd name="connsiteY0" fmla="*/ 0 h 11074"/>
                  <a:gd name="connsiteX1" fmla="*/ 0 w 140198"/>
                  <a:gd name="connsiteY1" fmla="*/ 0 h 11074"/>
                </a:gdLst>
                <a:ahLst/>
                <a:cxnLst>
                  <a:cxn ang="0">
                    <a:pos x="connsiteX0" y="connsiteY0"/>
                  </a:cxn>
                  <a:cxn ang="0">
                    <a:pos x="connsiteX1" y="connsiteY1"/>
                  </a:cxn>
                </a:cxnLst>
                <a:rect l="l" t="t" r="r" b="b"/>
                <a:pathLst>
                  <a:path w="140198" h="11074">
                    <a:moveTo>
                      <a:pt x="140199" y="0"/>
                    </a:moveTo>
                    <a:lnTo>
                      <a:pt x="0" y="0"/>
                    </a:lnTo>
                  </a:path>
                </a:pathLst>
              </a:custGeom>
              <a:ln w="8300" cap="flat">
                <a:solidFill>
                  <a:srgbClr val="01010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94" name="Freeform: Shape 1793">
                <a:extLst>
                  <a:ext uri="{FF2B5EF4-FFF2-40B4-BE49-F238E27FC236}">
                    <a16:creationId xmlns="" xmlns:a16="http://schemas.microsoft.com/office/drawing/2014/main" id="{5CE6E8C8-EA38-4322-B11D-1356DAAB3380}"/>
                  </a:ext>
                </a:extLst>
              </p:cNvPr>
              <p:cNvSpPr/>
              <p:nvPr/>
            </p:nvSpPr>
            <p:spPr>
              <a:xfrm>
                <a:off x="9672131" y="3042913"/>
                <a:ext cx="8305" cy="54041"/>
              </a:xfrm>
              <a:custGeom>
                <a:avLst/>
                <a:gdLst>
                  <a:gd name="connsiteX0" fmla="*/ 0 w 8305"/>
                  <a:gd name="connsiteY0" fmla="*/ 0 h 54041"/>
                  <a:gd name="connsiteX1" fmla="*/ 8306 w 8305"/>
                  <a:gd name="connsiteY1" fmla="*/ 0 h 54041"/>
                  <a:gd name="connsiteX2" fmla="*/ 8306 w 8305"/>
                  <a:gd name="connsiteY2" fmla="*/ 54042 h 54041"/>
                  <a:gd name="connsiteX3" fmla="*/ 0 w 8305"/>
                  <a:gd name="connsiteY3" fmla="*/ 54042 h 54041"/>
                </a:gdLst>
                <a:ahLst/>
                <a:cxnLst>
                  <a:cxn ang="0">
                    <a:pos x="connsiteX0" y="connsiteY0"/>
                  </a:cxn>
                  <a:cxn ang="0">
                    <a:pos x="connsiteX1" y="connsiteY1"/>
                  </a:cxn>
                  <a:cxn ang="0">
                    <a:pos x="connsiteX2" y="connsiteY2"/>
                  </a:cxn>
                  <a:cxn ang="0">
                    <a:pos x="connsiteX3" y="connsiteY3"/>
                  </a:cxn>
                </a:cxnLst>
                <a:rect l="l" t="t" r="r" b="b"/>
                <a:pathLst>
                  <a:path w="8305" h="54041">
                    <a:moveTo>
                      <a:pt x="0" y="0"/>
                    </a:moveTo>
                    <a:lnTo>
                      <a:pt x="8306" y="0"/>
                    </a:lnTo>
                    <a:lnTo>
                      <a:pt x="8306" y="54042"/>
                    </a:lnTo>
                    <a:lnTo>
                      <a:pt x="0" y="54042"/>
                    </a:lnTo>
                    <a:close/>
                  </a:path>
                </a:pathLst>
              </a:custGeom>
              <a:solidFill>
                <a:srgbClr val="010101"/>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95" name="Freeform: Shape 1794">
                <a:extLst>
                  <a:ext uri="{FF2B5EF4-FFF2-40B4-BE49-F238E27FC236}">
                    <a16:creationId xmlns="" xmlns:a16="http://schemas.microsoft.com/office/drawing/2014/main" id="{3ACC54B4-DADE-4385-8231-ED7571BCF7FC}"/>
                  </a:ext>
                </a:extLst>
              </p:cNvPr>
              <p:cNvSpPr/>
              <p:nvPr/>
            </p:nvSpPr>
            <p:spPr>
              <a:xfrm>
                <a:off x="9531932" y="3042913"/>
                <a:ext cx="8305" cy="54041"/>
              </a:xfrm>
              <a:custGeom>
                <a:avLst/>
                <a:gdLst>
                  <a:gd name="connsiteX0" fmla="*/ 0 w 8305"/>
                  <a:gd name="connsiteY0" fmla="*/ 0 h 54041"/>
                  <a:gd name="connsiteX1" fmla="*/ 8306 w 8305"/>
                  <a:gd name="connsiteY1" fmla="*/ 0 h 54041"/>
                  <a:gd name="connsiteX2" fmla="*/ 8306 w 8305"/>
                  <a:gd name="connsiteY2" fmla="*/ 54042 h 54041"/>
                  <a:gd name="connsiteX3" fmla="*/ 0 w 8305"/>
                  <a:gd name="connsiteY3" fmla="*/ 54042 h 54041"/>
                </a:gdLst>
                <a:ahLst/>
                <a:cxnLst>
                  <a:cxn ang="0">
                    <a:pos x="connsiteX0" y="connsiteY0"/>
                  </a:cxn>
                  <a:cxn ang="0">
                    <a:pos x="connsiteX1" y="connsiteY1"/>
                  </a:cxn>
                  <a:cxn ang="0">
                    <a:pos x="connsiteX2" y="connsiteY2"/>
                  </a:cxn>
                  <a:cxn ang="0">
                    <a:pos x="connsiteX3" y="connsiteY3"/>
                  </a:cxn>
                </a:cxnLst>
                <a:rect l="l" t="t" r="r" b="b"/>
                <a:pathLst>
                  <a:path w="8305" h="54041">
                    <a:moveTo>
                      <a:pt x="0" y="0"/>
                    </a:moveTo>
                    <a:lnTo>
                      <a:pt x="8306" y="0"/>
                    </a:lnTo>
                    <a:lnTo>
                      <a:pt x="8306" y="54042"/>
                    </a:lnTo>
                    <a:lnTo>
                      <a:pt x="0" y="54042"/>
                    </a:lnTo>
                    <a:close/>
                  </a:path>
                </a:pathLst>
              </a:custGeom>
              <a:solidFill>
                <a:srgbClr val="010101"/>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833" name="Freeform: Shape 1832">
                <a:extLst>
                  <a:ext uri="{FF2B5EF4-FFF2-40B4-BE49-F238E27FC236}">
                    <a16:creationId xmlns="" xmlns:a16="http://schemas.microsoft.com/office/drawing/2014/main" id="{4241E393-DEF6-4CFC-A3FB-057206E6676A}"/>
                  </a:ext>
                </a:extLst>
              </p:cNvPr>
              <p:cNvSpPr/>
              <p:nvPr/>
            </p:nvSpPr>
            <p:spPr>
              <a:xfrm>
                <a:off x="9587857" y="3051661"/>
                <a:ext cx="36544" cy="36544"/>
              </a:xfrm>
              <a:custGeom>
                <a:avLst/>
                <a:gdLst>
                  <a:gd name="connsiteX0" fmla="*/ 36545 w 36544"/>
                  <a:gd name="connsiteY0" fmla="*/ 18272 h 36544"/>
                  <a:gd name="connsiteX1" fmla="*/ 18273 w 36544"/>
                  <a:gd name="connsiteY1" fmla="*/ 36545 h 36544"/>
                  <a:gd name="connsiteX2" fmla="*/ 0 w 36544"/>
                  <a:gd name="connsiteY2" fmla="*/ 18272 h 36544"/>
                  <a:gd name="connsiteX3" fmla="*/ 18273 w 36544"/>
                  <a:gd name="connsiteY3" fmla="*/ 0 h 36544"/>
                  <a:gd name="connsiteX4" fmla="*/ 36545 w 36544"/>
                  <a:gd name="connsiteY4" fmla="*/ 18272 h 3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44" h="36544">
                    <a:moveTo>
                      <a:pt x="36545" y="18272"/>
                    </a:moveTo>
                    <a:cubicBezTo>
                      <a:pt x="36545" y="28364"/>
                      <a:pt x="28364" y="36545"/>
                      <a:pt x="18273" y="36545"/>
                    </a:cubicBezTo>
                    <a:cubicBezTo>
                      <a:pt x="8181" y="36545"/>
                      <a:pt x="0" y="28364"/>
                      <a:pt x="0" y="18272"/>
                    </a:cubicBezTo>
                    <a:cubicBezTo>
                      <a:pt x="0" y="8181"/>
                      <a:pt x="8181" y="0"/>
                      <a:pt x="18273" y="0"/>
                    </a:cubicBezTo>
                    <a:cubicBezTo>
                      <a:pt x="28364" y="0"/>
                      <a:pt x="36545" y="8181"/>
                      <a:pt x="36545" y="18272"/>
                    </a:cubicBezTo>
                    <a:close/>
                  </a:path>
                </a:pathLst>
              </a:custGeom>
              <a:solidFill>
                <a:srgbClr val="231F20"/>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grpSp>
          <p:nvGrpSpPr>
            <p:cNvPr id="2216" name="Group 2215">
              <a:extLst>
                <a:ext uri="{FF2B5EF4-FFF2-40B4-BE49-F238E27FC236}">
                  <a16:creationId xmlns="" xmlns:a16="http://schemas.microsoft.com/office/drawing/2014/main" id="{E403C56C-A8C0-4D27-A02B-858CF1FE5618}"/>
                </a:ext>
              </a:extLst>
            </p:cNvPr>
            <p:cNvGrpSpPr/>
            <p:nvPr/>
          </p:nvGrpSpPr>
          <p:grpSpPr>
            <a:xfrm>
              <a:off x="9769049" y="4485830"/>
              <a:ext cx="166776" cy="54041"/>
              <a:chOff x="9616649" y="3146678"/>
              <a:chExt cx="166776" cy="54041"/>
            </a:xfrm>
          </p:grpSpPr>
          <p:sp>
            <p:nvSpPr>
              <p:cNvPr id="1796" name="Freeform: Shape 1795">
                <a:extLst>
                  <a:ext uri="{FF2B5EF4-FFF2-40B4-BE49-F238E27FC236}">
                    <a16:creationId xmlns="" xmlns:a16="http://schemas.microsoft.com/office/drawing/2014/main" id="{E64ABEA8-8E50-497C-B65F-FE085DC69164}"/>
                  </a:ext>
                </a:extLst>
              </p:cNvPr>
              <p:cNvSpPr/>
              <p:nvPr/>
            </p:nvSpPr>
            <p:spPr>
              <a:xfrm>
                <a:off x="9620857" y="3173698"/>
                <a:ext cx="158470" cy="11074"/>
              </a:xfrm>
              <a:custGeom>
                <a:avLst/>
                <a:gdLst>
                  <a:gd name="connsiteX0" fmla="*/ 158471 w 158470"/>
                  <a:gd name="connsiteY0" fmla="*/ 0 h 11074"/>
                  <a:gd name="connsiteX1" fmla="*/ 0 w 158470"/>
                  <a:gd name="connsiteY1" fmla="*/ 0 h 11074"/>
                </a:gdLst>
                <a:ahLst/>
                <a:cxnLst>
                  <a:cxn ang="0">
                    <a:pos x="connsiteX0" y="connsiteY0"/>
                  </a:cxn>
                  <a:cxn ang="0">
                    <a:pos x="connsiteX1" y="connsiteY1"/>
                  </a:cxn>
                </a:cxnLst>
                <a:rect l="l" t="t" r="r" b="b"/>
                <a:pathLst>
                  <a:path w="158470" h="11074">
                    <a:moveTo>
                      <a:pt x="158471" y="0"/>
                    </a:moveTo>
                    <a:lnTo>
                      <a:pt x="0" y="0"/>
                    </a:lnTo>
                  </a:path>
                </a:pathLst>
              </a:custGeom>
              <a:ln w="8300" cap="flat">
                <a:solidFill>
                  <a:srgbClr val="01010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97" name="Freeform: Shape 1796">
                <a:extLst>
                  <a:ext uri="{FF2B5EF4-FFF2-40B4-BE49-F238E27FC236}">
                    <a16:creationId xmlns="" xmlns:a16="http://schemas.microsoft.com/office/drawing/2014/main" id="{220C2A21-04C8-4A25-9667-2BC67F400630}"/>
                  </a:ext>
                </a:extLst>
              </p:cNvPr>
              <p:cNvSpPr/>
              <p:nvPr/>
            </p:nvSpPr>
            <p:spPr>
              <a:xfrm>
                <a:off x="9775120" y="3146678"/>
                <a:ext cx="8305" cy="54041"/>
              </a:xfrm>
              <a:custGeom>
                <a:avLst/>
                <a:gdLst>
                  <a:gd name="connsiteX0" fmla="*/ 0 w 8305"/>
                  <a:gd name="connsiteY0" fmla="*/ 0 h 54041"/>
                  <a:gd name="connsiteX1" fmla="*/ 8306 w 8305"/>
                  <a:gd name="connsiteY1" fmla="*/ 0 h 54041"/>
                  <a:gd name="connsiteX2" fmla="*/ 8306 w 8305"/>
                  <a:gd name="connsiteY2" fmla="*/ 54042 h 54041"/>
                  <a:gd name="connsiteX3" fmla="*/ 0 w 8305"/>
                  <a:gd name="connsiteY3" fmla="*/ 54042 h 54041"/>
                </a:gdLst>
                <a:ahLst/>
                <a:cxnLst>
                  <a:cxn ang="0">
                    <a:pos x="connsiteX0" y="connsiteY0"/>
                  </a:cxn>
                  <a:cxn ang="0">
                    <a:pos x="connsiteX1" y="connsiteY1"/>
                  </a:cxn>
                  <a:cxn ang="0">
                    <a:pos x="connsiteX2" y="connsiteY2"/>
                  </a:cxn>
                  <a:cxn ang="0">
                    <a:pos x="connsiteX3" y="connsiteY3"/>
                  </a:cxn>
                </a:cxnLst>
                <a:rect l="l" t="t" r="r" b="b"/>
                <a:pathLst>
                  <a:path w="8305" h="54041">
                    <a:moveTo>
                      <a:pt x="0" y="0"/>
                    </a:moveTo>
                    <a:lnTo>
                      <a:pt x="8306" y="0"/>
                    </a:lnTo>
                    <a:lnTo>
                      <a:pt x="8306" y="54042"/>
                    </a:lnTo>
                    <a:lnTo>
                      <a:pt x="0" y="54042"/>
                    </a:lnTo>
                    <a:close/>
                  </a:path>
                </a:pathLst>
              </a:custGeom>
              <a:solidFill>
                <a:srgbClr val="010101"/>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98" name="Freeform: Shape 1797">
                <a:extLst>
                  <a:ext uri="{FF2B5EF4-FFF2-40B4-BE49-F238E27FC236}">
                    <a16:creationId xmlns="" xmlns:a16="http://schemas.microsoft.com/office/drawing/2014/main" id="{DAE0072E-E3E2-4BAE-B4A7-D06C0DD8646E}"/>
                  </a:ext>
                </a:extLst>
              </p:cNvPr>
              <p:cNvSpPr/>
              <p:nvPr/>
            </p:nvSpPr>
            <p:spPr>
              <a:xfrm>
                <a:off x="9616649" y="3146678"/>
                <a:ext cx="8305" cy="54041"/>
              </a:xfrm>
              <a:custGeom>
                <a:avLst/>
                <a:gdLst>
                  <a:gd name="connsiteX0" fmla="*/ 0 w 8305"/>
                  <a:gd name="connsiteY0" fmla="*/ 0 h 54041"/>
                  <a:gd name="connsiteX1" fmla="*/ 8306 w 8305"/>
                  <a:gd name="connsiteY1" fmla="*/ 0 h 54041"/>
                  <a:gd name="connsiteX2" fmla="*/ 8306 w 8305"/>
                  <a:gd name="connsiteY2" fmla="*/ 54042 h 54041"/>
                  <a:gd name="connsiteX3" fmla="*/ 0 w 8305"/>
                  <a:gd name="connsiteY3" fmla="*/ 54042 h 54041"/>
                </a:gdLst>
                <a:ahLst/>
                <a:cxnLst>
                  <a:cxn ang="0">
                    <a:pos x="connsiteX0" y="connsiteY0"/>
                  </a:cxn>
                  <a:cxn ang="0">
                    <a:pos x="connsiteX1" y="connsiteY1"/>
                  </a:cxn>
                  <a:cxn ang="0">
                    <a:pos x="connsiteX2" y="connsiteY2"/>
                  </a:cxn>
                  <a:cxn ang="0">
                    <a:pos x="connsiteX3" y="connsiteY3"/>
                  </a:cxn>
                </a:cxnLst>
                <a:rect l="l" t="t" r="r" b="b"/>
                <a:pathLst>
                  <a:path w="8305" h="54041">
                    <a:moveTo>
                      <a:pt x="0" y="0"/>
                    </a:moveTo>
                    <a:lnTo>
                      <a:pt x="8306" y="0"/>
                    </a:lnTo>
                    <a:lnTo>
                      <a:pt x="8306" y="54042"/>
                    </a:lnTo>
                    <a:lnTo>
                      <a:pt x="0" y="54042"/>
                    </a:lnTo>
                    <a:close/>
                  </a:path>
                </a:pathLst>
              </a:custGeom>
              <a:solidFill>
                <a:srgbClr val="010101"/>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834" name="Freeform: Shape 1833">
                <a:extLst>
                  <a:ext uri="{FF2B5EF4-FFF2-40B4-BE49-F238E27FC236}">
                    <a16:creationId xmlns="" xmlns:a16="http://schemas.microsoft.com/office/drawing/2014/main" id="{8778DF3F-ED3E-4DEF-AF81-6030E100A7E9}"/>
                  </a:ext>
                </a:extLst>
              </p:cNvPr>
              <p:cNvSpPr/>
              <p:nvPr/>
            </p:nvSpPr>
            <p:spPr>
              <a:xfrm>
                <a:off x="9681433" y="3155426"/>
                <a:ext cx="36544" cy="36544"/>
              </a:xfrm>
              <a:custGeom>
                <a:avLst/>
                <a:gdLst>
                  <a:gd name="connsiteX0" fmla="*/ 36545 w 36544"/>
                  <a:gd name="connsiteY0" fmla="*/ 18272 h 36544"/>
                  <a:gd name="connsiteX1" fmla="*/ 18272 w 36544"/>
                  <a:gd name="connsiteY1" fmla="*/ 36544 h 36544"/>
                  <a:gd name="connsiteX2" fmla="*/ 0 w 36544"/>
                  <a:gd name="connsiteY2" fmla="*/ 18272 h 36544"/>
                  <a:gd name="connsiteX3" fmla="*/ 18272 w 36544"/>
                  <a:gd name="connsiteY3" fmla="*/ 0 h 36544"/>
                  <a:gd name="connsiteX4" fmla="*/ 36545 w 36544"/>
                  <a:gd name="connsiteY4" fmla="*/ 18272 h 3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44" h="36544">
                    <a:moveTo>
                      <a:pt x="36545" y="18272"/>
                    </a:moveTo>
                    <a:cubicBezTo>
                      <a:pt x="36545" y="28364"/>
                      <a:pt x="28364" y="36544"/>
                      <a:pt x="18272" y="36544"/>
                    </a:cubicBezTo>
                    <a:cubicBezTo>
                      <a:pt x="8181" y="36544"/>
                      <a:pt x="0" y="28364"/>
                      <a:pt x="0" y="18272"/>
                    </a:cubicBezTo>
                    <a:cubicBezTo>
                      <a:pt x="0" y="8181"/>
                      <a:pt x="8181" y="0"/>
                      <a:pt x="18272" y="0"/>
                    </a:cubicBezTo>
                    <a:cubicBezTo>
                      <a:pt x="28364" y="0"/>
                      <a:pt x="36545" y="8181"/>
                      <a:pt x="36545" y="18272"/>
                    </a:cubicBezTo>
                    <a:close/>
                  </a:path>
                </a:pathLst>
              </a:custGeom>
              <a:solidFill>
                <a:srgbClr val="231F20"/>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grpSp>
          <p:nvGrpSpPr>
            <p:cNvPr id="2215" name="Group 2214">
              <a:extLst>
                <a:ext uri="{FF2B5EF4-FFF2-40B4-BE49-F238E27FC236}">
                  <a16:creationId xmlns="" xmlns:a16="http://schemas.microsoft.com/office/drawing/2014/main" id="{5B429811-BEEA-4D84-BE94-CAF967E6C2D6}"/>
                </a:ext>
              </a:extLst>
            </p:cNvPr>
            <p:cNvGrpSpPr/>
            <p:nvPr/>
          </p:nvGrpSpPr>
          <p:grpSpPr>
            <a:xfrm>
              <a:off x="9672151" y="4692642"/>
              <a:ext cx="157584" cy="54041"/>
              <a:chOff x="9519751" y="3250553"/>
              <a:chExt cx="157584" cy="54041"/>
            </a:xfrm>
          </p:grpSpPr>
          <p:sp>
            <p:nvSpPr>
              <p:cNvPr id="1799" name="Freeform: Shape 1798">
                <a:extLst>
                  <a:ext uri="{FF2B5EF4-FFF2-40B4-BE49-F238E27FC236}">
                    <a16:creationId xmlns="" xmlns:a16="http://schemas.microsoft.com/office/drawing/2014/main" id="{4F25972B-D5F8-451D-B1CF-E2227A02CA9C}"/>
                  </a:ext>
                </a:extLst>
              </p:cNvPr>
              <p:cNvSpPr/>
              <p:nvPr/>
            </p:nvSpPr>
            <p:spPr>
              <a:xfrm>
                <a:off x="9523848" y="3277574"/>
                <a:ext cx="149390" cy="11074"/>
              </a:xfrm>
              <a:custGeom>
                <a:avLst/>
                <a:gdLst>
                  <a:gd name="connsiteX0" fmla="*/ 149390 w 149390"/>
                  <a:gd name="connsiteY0" fmla="*/ 0 h 11074"/>
                  <a:gd name="connsiteX1" fmla="*/ 0 w 149390"/>
                  <a:gd name="connsiteY1" fmla="*/ 0 h 11074"/>
                </a:gdLst>
                <a:ahLst/>
                <a:cxnLst>
                  <a:cxn ang="0">
                    <a:pos x="connsiteX0" y="connsiteY0"/>
                  </a:cxn>
                  <a:cxn ang="0">
                    <a:pos x="connsiteX1" y="connsiteY1"/>
                  </a:cxn>
                </a:cxnLst>
                <a:rect l="l" t="t" r="r" b="b"/>
                <a:pathLst>
                  <a:path w="149390" h="11074">
                    <a:moveTo>
                      <a:pt x="149390" y="0"/>
                    </a:moveTo>
                    <a:lnTo>
                      <a:pt x="0" y="0"/>
                    </a:lnTo>
                  </a:path>
                </a:pathLst>
              </a:custGeom>
              <a:ln w="8300" cap="flat">
                <a:solidFill>
                  <a:srgbClr val="01010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800" name="Freeform: Shape 1799">
                <a:extLst>
                  <a:ext uri="{FF2B5EF4-FFF2-40B4-BE49-F238E27FC236}">
                    <a16:creationId xmlns="" xmlns:a16="http://schemas.microsoft.com/office/drawing/2014/main" id="{A1401F84-722A-4996-B49D-F86632B69D62}"/>
                  </a:ext>
                </a:extLst>
              </p:cNvPr>
              <p:cNvSpPr/>
              <p:nvPr/>
            </p:nvSpPr>
            <p:spPr>
              <a:xfrm>
                <a:off x="9669030" y="3250553"/>
                <a:ext cx="8305" cy="54041"/>
              </a:xfrm>
              <a:custGeom>
                <a:avLst/>
                <a:gdLst>
                  <a:gd name="connsiteX0" fmla="*/ 0 w 8305"/>
                  <a:gd name="connsiteY0" fmla="*/ 0 h 54041"/>
                  <a:gd name="connsiteX1" fmla="*/ 8306 w 8305"/>
                  <a:gd name="connsiteY1" fmla="*/ 0 h 54041"/>
                  <a:gd name="connsiteX2" fmla="*/ 8306 w 8305"/>
                  <a:gd name="connsiteY2" fmla="*/ 54042 h 54041"/>
                  <a:gd name="connsiteX3" fmla="*/ 0 w 8305"/>
                  <a:gd name="connsiteY3" fmla="*/ 54042 h 54041"/>
                </a:gdLst>
                <a:ahLst/>
                <a:cxnLst>
                  <a:cxn ang="0">
                    <a:pos x="connsiteX0" y="connsiteY0"/>
                  </a:cxn>
                  <a:cxn ang="0">
                    <a:pos x="connsiteX1" y="connsiteY1"/>
                  </a:cxn>
                  <a:cxn ang="0">
                    <a:pos x="connsiteX2" y="connsiteY2"/>
                  </a:cxn>
                  <a:cxn ang="0">
                    <a:pos x="connsiteX3" y="connsiteY3"/>
                  </a:cxn>
                </a:cxnLst>
                <a:rect l="l" t="t" r="r" b="b"/>
                <a:pathLst>
                  <a:path w="8305" h="54041">
                    <a:moveTo>
                      <a:pt x="0" y="0"/>
                    </a:moveTo>
                    <a:lnTo>
                      <a:pt x="8306" y="0"/>
                    </a:lnTo>
                    <a:lnTo>
                      <a:pt x="8306" y="54042"/>
                    </a:lnTo>
                    <a:lnTo>
                      <a:pt x="0" y="54042"/>
                    </a:lnTo>
                    <a:close/>
                  </a:path>
                </a:pathLst>
              </a:custGeom>
              <a:solidFill>
                <a:srgbClr val="010101"/>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801" name="Freeform: Shape 1800">
                <a:extLst>
                  <a:ext uri="{FF2B5EF4-FFF2-40B4-BE49-F238E27FC236}">
                    <a16:creationId xmlns="" xmlns:a16="http://schemas.microsoft.com/office/drawing/2014/main" id="{64861EAB-A6C5-41B3-A03F-8C4A3ABE56D6}"/>
                  </a:ext>
                </a:extLst>
              </p:cNvPr>
              <p:cNvSpPr/>
              <p:nvPr/>
            </p:nvSpPr>
            <p:spPr>
              <a:xfrm>
                <a:off x="9519751" y="3250553"/>
                <a:ext cx="8305" cy="54041"/>
              </a:xfrm>
              <a:custGeom>
                <a:avLst/>
                <a:gdLst>
                  <a:gd name="connsiteX0" fmla="*/ 0 w 8305"/>
                  <a:gd name="connsiteY0" fmla="*/ 0 h 54041"/>
                  <a:gd name="connsiteX1" fmla="*/ 8306 w 8305"/>
                  <a:gd name="connsiteY1" fmla="*/ 0 h 54041"/>
                  <a:gd name="connsiteX2" fmla="*/ 8306 w 8305"/>
                  <a:gd name="connsiteY2" fmla="*/ 54042 h 54041"/>
                  <a:gd name="connsiteX3" fmla="*/ 0 w 8305"/>
                  <a:gd name="connsiteY3" fmla="*/ 54042 h 54041"/>
                </a:gdLst>
                <a:ahLst/>
                <a:cxnLst>
                  <a:cxn ang="0">
                    <a:pos x="connsiteX0" y="connsiteY0"/>
                  </a:cxn>
                  <a:cxn ang="0">
                    <a:pos x="connsiteX1" y="connsiteY1"/>
                  </a:cxn>
                  <a:cxn ang="0">
                    <a:pos x="connsiteX2" y="connsiteY2"/>
                  </a:cxn>
                  <a:cxn ang="0">
                    <a:pos x="connsiteX3" y="connsiteY3"/>
                  </a:cxn>
                </a:cxnLst>
                <a:rect l="l" t="t" r="r" b="b"/>
                <a:pathLst>
                  <a:path w="8305" h="54041">
                    <a:moveTo>
                      <a:pt x="0" y="0"/>
                    </a:moveTo>
                    <a:lnTo>
                      <a:pt x="8306" y="0"/>
                    </a:lnTo>
                    <a:lnTo>
                      <a:pt x="8306" y="54042"/>
                    </a:lnTo>
                    <a:lnTo>
                      <a:pt x="0" y="54042"/>
                    </a:lnTo>
                    <a:close/>
                  </a:path>
                </a:pathLst>
              </a:custGeom>
              <a:solidFill>
                <a:srgbClr val="010101"/>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835" name="Freeform: Shape 1834">
                <a:extLst>
                  <a:ext uri="{FF2B5EF4-FFF2-40B4-BE49-F238E27FC236}">
                    <a16:creationId xmlns="" xmlns:a16="http://schemas.microsoft.com/office/drawing/2014/main" id="{F26CCA1C-1D5C-45E2-8582-742E3C973601}"/>
                  </a:ext>
                </a:extLst>
              </p:cNvPr>
              <p:cNvSpPr/>
              <p:nvPr/>
            </p:nvSpPr>
            <p:spPr>
              <a:xfrm>
                <a:off x="9580437" y="3259302"/>
                <a:ext cx="36544" cy="36544"/>
              </a:xfrm>
              <a:custGeom>
                <a:avLst/>
                <a:gdLst>
                  <a:gd name="connsiteX0" fmla="*/ 36545 w 36544"/>
                  <a:gd name="connsiteY0" fmla="*/ 18272 h 36544"/>
                  <a:gd name="connsiteX1" fmla="*/ 18272 w 36544"/>
                  <a:gd name="connsiteY1" fmla="*/ 36545 h 36544"/>
                  <a:gd name="connsiteX2" fmla="*/ 0 w 36544"/>
                  <a:gd name="connsiteY2" fmla="*/ 18272 h 36544"/>
                  <a:gd name="connsiteX3" fmla="*/ 18272 w 36544"/>
                  <a:gd name="connsiteY3" fmla="*/ 0 h 36544"/>
                  <a:gd name="connsiteX4" fmla="*/ 36545 w 36544"/>
                  <a:gd name="connsiteY4" fmla="*/ 18272 h 3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44" h="36544">
                    <a:moveTo>
                      <a:pt x="36545" y="18272"/>
                    </a:moveTo>
                    <a:cubicBezTo>
                      <a:pt x="36545" y="28364"/>
                      <a:pt x="28364" y="36545"/>
                      <a:pt x="18272" y="36545"/>
                    </a:cubicBezTo>
                    <a:cubicBezTo>
                      <a:pt x="8181" y="36545"/>
                      <a:pt x="0" y="28364"/>
                      <a:pt x="0" y="18272"/>
                    </a:cubicBezTo>
                    <a:cubicBezTo>
                      <a:pt x="0" y="8181"/>
                      <a:pt x="8181" y="0"/>
                      <a:pt x="18272" y="0"/>
                    </a:cubicBezTo>
                    <a:cubicBezTo>
                      <a:pt x="28364" y="0"/>
                      <a:pt x="36545" y="8181"/>
                      <a:pt x="36545" y="18272"/>
                    </a:cubicBezTo>
                    <a:close/>
                  </a:path>
                </a:pathLst>
              </a:custGeom>
              <a:solidFill>
                <a:srgbClr val="231F20"/>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grpSp>
          <p:nvGrpSpPr>
            <p:cNvPr id="2214" name="Group 2213">
              <a:extLst>
                <a:ext uri="{FF2B5EF4-FFF2-40B4-BE49-F238E27FC236}">
                  <a16:creationId xmlns="" xmlns:a16="http://schemas.microsoft.com/office/drawing/2014/main" id="{9AB4D73A-5EB0-4DB6-B339-A2412224A4D8}"/>
                </a:ext>
              </a:extLst>
            </p:cNvPr>
            <p:cNvGrpSpPr/>
            <p:nvPr/>
          </p:nvGrpSpPr>
          <p:grpSpPr>
            <a:xfrm>
              <a:off x="9787986" y="4899303"/>
              <a:ext cx="154594" cy="54041"/>
              <a:chOff x="9635586" y="3354318"/>
              <a:chExt cx="154594" cy="54041"/>
            </a:xfrm>
          </p:grpSpPr>
          <p:sp>
            <p:nvSpPr>
              <p:cNvPr id="1802" name="Freeform: Shape 1801">
                <a:extLst>
                  <a:ext uri="{FF2B5EF4-FFF2-40B4-BE49-F238E27FC236}">
                    <a16:creationId xmlns="" xmlns:a16="http://schemas.microsoft.com/office/drawing/2014/main" id="{BE466A5D-D37D-4407-94B2-786C6747F787}"/>
                  </a:ext>
                </a:extLst>
              </p:cNvPr>
              <p:cNvSpPr/>
              <p:nvPr/>
            </p:nvSpPr>
            <p:spPr>
              <a:xfrm>
                <a:off x="9639683" y="3381339"/>
                <a:ext cx="146289" cy="11074"/>
              </a:xfrm>
              <a:custGeom>
                <a:avLst/>
                <a:gdLst>
                  <a:gd name="connsiteX0" fmla="*/ 146289 w 146289"/>
                  <a:gd name="connsiteY0" fmla="*/ 0 h 11074"/>
                  <a:gd name="connsiteX1" fmla="*/ 0 w 146289"/>
                  <a:gd name="connsiteY1" fmla="*/ 0 h 11074"/>
                </a:gdLst>
                <a:ahLst/>
                <a:cxnLst>
                  <a:cxn ang="0">
                    <a:pos x="connsiteX0" y="connsiteY0"/>
                  </a:cxn>
                  <a:cxn ang="0">
                    <a:pos x="connsiteX1" y="connsiteY1"/>
                  </a:cxn>
                </a:cxnLst>
                <a:rect l="l" t="t" r="r" b="b"/>
                <a:pathLst>
                  <a:path w="146289" h="11074">
                    <a:moveTo>
                      <a:pt x="146289" y="0"/>
                    </a:moveTo>
                    <a:lnTo>
                      <a:pt x="0" y="0"/>
                    </a:lnTo>
                  </a:path>
                </a:pathLst>
              </a:custGeom>
              <a:ln w="8300" cap="flat">
                <a:solidFill>
                  <a:srgbClr val="01010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803" name="Freeform: Shape 1802">
                <a:extLst>
                  <a:ext uri="{FF2B5EF4-FFF2-40B4-BE49-F238E27FC236}">
                    <a16:creationId xmlns="" xmlns:a16="http://schemas.microsoft.com/office/drawing/2014/main" id="{20F6CA7E-F574-46D1-95EE-966447D1FCC3}"/>
                  </a:ext>
                </a:extLst>
              </p:cNvPr>
              <p:cNvSpPr/>
              <p:nvPr/>
            </p:nvSpPr>
            <p:spPr>
              <a:xfrm>
                <a:off x="9781875" y="3354318"/>
                <a:ext cx="8305" cy="54041"/>
              </a:xfrm>
              <a:custGeom>
                <a:avLst/>
                <a:gdLst>
                  <a:gd name="connsiteX0" fmla="*/ 0 w 8305"/>
                  <a:gd name="connsiteY0" fmla="*/ 0 h 54041"/>
                  <a:gd name="connsiteX1" fmla="*/ 8306 w 8305"/>
                  <a:gd name="connsiteY1" fmla="*/ 0 h 54041"/>
                  <a:gd name="connsiteX2" fmla="*/ 8306 w 8305"/>
                  <a:gd name="connsiteY2" fmla="*/ 54042 h 54041"/>
                  <a:gd name="connsiteX3" fmla="*/ 0 w 8305"/>
                  <a:gd name="connsiteY3" fmla="*/ 54042 h 54041"/>
                </a:gdLst>
                <a:ahLst/>
                <a:cxnLst>
                  <a:cxn ang="0">
                    <a:pos x="connsiteX0" y="connsiteY0"/>
                  </a:cxn>
                  <a:cxn ang="0">
                    <a:pos x="connsiteX1" y="connsiteY1"/>
                  </a:cxn>
                  <a:cxn ang="0">
                    <a:pos x="connsiteX2" y="connsiteY2"/>
                  </a:cxn>
                  <a:cxn ang="0">
                    <a:pos x="connsiteX3" y="connsiteY3"/>
                  </a:cxn>
                </a:cxnLst>
                <a:rect l="l" t="t" r="r" b="b"/>
                <a:pathLst>
                  <a:path w="8305" h="54041">
                    <a:moveTo>
                      <a:pt x="0" y="0"/>
                    </a:moveTo>
                    <a:lnTo>
                      <a:pt x="8306" y="0"/>
                    </a:lnTo>
                    <a:lnTo>
                      <a:pt x="8306" y="54042"/>
                    </a:lnTo>
                    <a:lnTo>
                      <a:pt x="0" y="54042"/>
                    </a:lnTo>
                    <a:close/>
                  </a:path>
                </a:pathLst>
              </a:custGeom>
              <a:solidFill>
                <a:srgbClr val="010101"/>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804" name="Freeform: Shape 1803">
                <a:extLst>
                  <a:ext uri="{FF2B5EF4-FFF2-40B4-BE49-F238E27FC236}">
                    <a16:creationId xmlns="" xmlns:a16="http://schemas.microsoft.com/office/drawing/2014/main" id="{AB22DD17-5267-4B31-82DA-E5618B842E54}"/>
                  </a:ext>
                </a:extLst>
              </p:cNvPr>
              <p:cNvSpPr/>
              <p:nvPr/>
            </p:nvSpPr>
            <p:spPr>
              <a:xfrm>
                <a:off x="9635586" y="3354318"/>
                <a:ext cx="8305" cy="54041"/>
              </a:xfrm>
              <a:custGeom>
                <a:avLst/>
                <a:gdLst>
                  <a:gd name="connsiteX0" fmla="*/ 0 w 8305"/>
                  <a:gd name="connsiteY0" fmla="*/ 0 h 54041"/>
                  <a:gd name="connsiteX1" fmla="*/ 8306 w 8305"/>
                  <a:gd name="connsiteY1" fmla="*/ 0 h 54041"/>
                  <a:gd name="connsiteX2" fmla="*/ 8306 w 8305"/>
                  <a:gd name="connsiteY2" fmla="*/ 54042 h 54041"/>
                  <a:gd name="connsiteX3" fmla="*/ 0 w 8305"/>
                  <a:gd name="connsiteY3" fmla="*/ 54042 h 54041"/>
                </a:gdLst>
                <a:ahLst/>
                <a:cxnLst>
                  <a:cxn ang="0">
                    <a:pos x="connsiteX0" y="connsiteY0"/>
                  </a:cxn>
                  <a:cxn ang="0">
                    <a:pos x="connsiteX1" y="connsiteY1"/>
                  </a:cxn>
                  <a:cxn ang="0">
                    <a:pos x="connsiteX2" y="connsiteY2"/>
                  </a:cxn>
                  <a:cxn ang="0">
                    <a:pos x="connsiteX3" y="connsiteY3"/>
                  </a:cxn>
                </a:cxnLst>
                <a:rect l="l" t="t" r="r" b="b"/>
                <a:pathLst>
                  <a:path w="8305" h="54041">
                    <a:moveTo>
                      <a:pt x="0" y="0"/>
                    </a:moveTo>
                    <a:lnTo>
                      <a:pt x="8306" y="0"/>
                    </a:lnTo>
                    <a:lnTo>
                      <a:pt x="8306" y="54042"/>
                    </a:lnTo>
                    <a:lnTo>
                      <a:pt x="0" y="54042"/>
                    </a:lnTo>
                    <a:close/>
                  </a:path>
                </a:pathLst>
              </a:custGeom>
              <a:solidFill>
                <a:srgbClr val="010101"/>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836" name="Freeform: Shape 1835">
                <a:extLst>
                  <a:ext uri="{FF2B5EF4-FFF2-40B4-BE49-F238E27FC236}">
                    <a16:creationId xmlns="" xmlns:a16="http://schemas.microsoft.com/office/drawing/2014/main" id="{2BAA95CA-AAB4-436F-9A0F-F67C399E3435}"/>
                  </a:ext>
                </a:extLst>
              </p:cNvPr>
              <p:cNvSpPr/>
              <p:nvPr/>
            </p:nvSpPr>
            <p:spPr>
              <a:xfrm>
                <a:off x="9694390" y="3363066"/>
                <a:ext cx="36544" cy="36544"/>
              </a:xfrm>
              <a:custGeom>
                <a:avLst/>
                <a:gdLst>
                  <a:gd name="connsiteX0" fmla="*/ 36545 w 36544"/>
                  <a:gd name="connsiteY0" fmla="*/ 18272 h 36544"/>
                  <a:gd name="connsiteX1" fmla="*/ 18272 w 36544"/>
                  <a:gd name="connsiteY1" fmla="*/ 36544 h 36544"/>
                  <a:gd name="connsiteX2" fmla="*/ 0 w 36544"/>
                  <a:gd name="connsiteY2" fmla="*/ 18272 h 36544"/>
                  <a:gd name="connsiteX3" fmla="*/ 18272 w 36544"/>
                  <a:gd name="connsiteY3" fmla="*/ 0 h 36544"/>
                  <a:gd name="connsiteX4" fmla="*/ 36545 w 36544"/>
                  <a:gd name="connsiteY4" fmla="*/ 18272 h 3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44" h="36544">
                    <a:moveTo>
                      <a:pt x="36545" y="18272"/>
                    </a:moveTo>
                    <a:cubicBezTo>
                      <a:pt x="36545" y="28364"/>
                      <a:pt x="28364" y="36544"/>
                      <a:pt x="18272" y="36544"/>
                    </a:cubicBezTo>
                    <a:cubicBezTo>
                      <a:pt x="8181" y="36544"/>
                      <a:pt x="0" y="28364"/>
                      <a:pt x="0" y="18272"/>
                    </a:cubicBezTo>
                    <a:cubicBezTo>
                      <a:pt x="0" y="8181"/>
                      <a:pt x="8181" y="0"/>
                      <a:pt x="18272" y="0"/>
                    </a:cubicBezTo>
                    <a:cubicBezTo>
                      <a:pt x="28364" y="0"/>
                      <a:pt x="36545" y="8181"/>
                      <a:pt x="36545" y="18272"/>
                    </a:cubicBezTo>
                    <a:close/>
                  </a:path>
                </a:pathLst>
              </a:custGeom>
              <a:solidFill>
                <a:srgbClr val="231F20"/>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sp>
          <p:nvSpPr>
            <p:cNvPr id="2193" name="TextBox 2192">
              <a:extLst>
                <a:ext uri="{FF2B5EF4-FFF2-40B4-BE49-F238E27FC236}">
                  <a16:creationId xmlns="" xmlns:a16="http://schemas.microsoft.com/office/drawing/2014/main" id="{F15DF947-F102-498D-94BD-2A02D5A6CD0B}"/>
                </a:ext>
              </a:extLst>
            </p:cNvPr>
            <p:cNvSpPr txBox="1"/>
            <p:nvPr/>
          </p:nvSpPr>
          <p:spPr>
            <a:xfrm>
              <a:off x="7857730" y="1734519"/>
              <a:ext cx="359907"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7"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Yes</a:t>
              </a:r>
            </a:p>
          </p:txBody>
        </p:sp>
        <p:sp>
          <p:nvSpPr>
            <p:cNvPr id="2194" name="TextBox 2193">
              <a:extLst>
                <a:ext uri="{FF2B5EF4-FFF2-40B4-BE49-F238E27FC236}">
                  <a16:creationId xmlns="" xmlns:a16="http://schemas.microsoft.com/office/drawing/2014/main" id="{421504D1-3A20-475E-82F2-9E82AFBBB796}"/>
                </a:ext>
              </a:extLst>
            </p:cNvPr>
            <p:cNvSpPr txBox="1"/>
            <p:nvPr/>
          </p:nvSpPr>
          <p:spPr>
            <a:xfrm>
              <a:off x="8734092" y="1734519"/>
              <a:ext cx="386644"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10.9</a:t>
              </a:r>
            </a:p>
          </p:txBody>
        </p:sp>
        <p:sp>
          <p:nvSpPr>
            <p:cNvPr id="2195" name="TextBox 2194">
              <a:extLst>
                <a:ext uri="{FF2B5EF4-FFF2-40B4-BE49-F238E27FC236}">
                  <a16:creationId xmlns="" xmlns:a16="http://schemas.microsoft.com/office/drawing/2014/main" id="{756770C6-ABC4-47D0-80DA-D86D62BC7462}"/>
                </a:ext>
              </a:extLst>
            </p:cNvPr>
            <p:cNvSpPr txBox="1"/>
            <p:nvPr/>
          </p:nvSpPr>
          <p:spPr>
            <a:xfrm>
              <a:off x="8380384" y="1734519"/>
              <a:ext cx="386644"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13.4</a:t>
              </a:r>
            </a:p>
          </p:txBody>
        </p:sp>
        <p:sp>
          <p:nvSpPr>
            <p:cNvPr id="2196" name="TextBox 2195">
              <a:extLst>
                <a:ext uri="{FF2B5EF4-FFF2-40B4-BE49-F238E27FC236}">
                  <a16:creationId xmlns="" xmlns:a16="http://schemas.microsoft.com/office/drawing/2014/main" id="{C6405814-F8D2-4008-8676-09815DEFEFA7}"/>
                </a:ext>
              </a:extLst>
            </p:cNvPr>
            <p:cNvSpPr txBox="1"/>
            <p:nvPr/>
          </p:nvSpPr>
          <p:spPr>
            <a:xfrm>
              <a:off x="10100676" y="1734519"/>
              <a:ext cx="944489"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0.89 (0.48-1.66)</a:t>
              </a:r>
            </a:p>
          </p:txBody>
        </p:sp>
        <p:sp>
          <p:nvSpPr>
            <p:cNvPr id="2197" name="TextBox 2196">
              <a:extLst>
                <a:ext uri="{FF2B5EF4-FFF2-40B4-BE49-F238E27FC236}">
                  <a16:creationId xmlns="" xmlns:a16="http://schemas.microsoft.com/office/drawing/2014/main" id="{A10D830B-910F-484D-A9CB-7530F3F22311}"/>
                </a:ext>
              </a:extLst>
            </p:cNvPr>
            <p:cNvSpPr txBox="1"/>
            <p:nvPr/>
          </p:nvSpPr>
          <p:spPr>
            <a:xfrm>
              <a:off x="11375878" y="1734519"/>
              <a:ext cx="444353"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21/41</a:t>
              </a:r>
            </a:p>
          </p:txBody>
        </p:sp>
        <p:sp>
          <p:nvSpPr>
            <p:cNvPr id="2198" name="TextBox 2197">
              <a:extLst>
                <a:ext uri="{FF2B5EF4-FFF2-40B4-BE49-F238E27FC236}">
                  <a16:creationId xmlns="" xmlns:a16="http://schemas.microsoft.com/office/drawing/2014/main" id="{E6820D84-D7C8-43D8-A438-5070991F14F7}"/>
                </a:ext>
              </a:extLst>
            </p:cNvPr>
            <p:cNvSpPr txBox="1"/>
            <p:nvPr/>
          </p:nvSpPr>
          <p:spPr>
            <a:xfrm>
              <a:off x="11022170" y="1734519"/>
              <a:ext cx="444353"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20/40</a:t>
              </a:r>
            </a:p>
          </p:txBody>
        </p:sp>
      </p:grpSp>
      <p:sp>
        <p:nvSpPr>
          <p:cNvPr id="8" name="Title 7">
            <a:extLst>
              <a:ext uri="{FF2B5EF4-FFF2-40B4-BE49-F238E27FC236}">
                <a16:creationId xmlns="" xmlns:a16="http://schemas.microsoft.com/office/drawing/2014/main" id="{CB4243C7-F93B-4914-A085-51EDBB2B3631}"/>
              </a:ext>
            </a:extLst>
          </p:cNvPr>
          <p:cNvSpPr>
            <a:spLocks noGrp="1"/>
          </p:cNvSpPr>
          <p:nvPr>
            <p:ph type="title"/>
          </p:nvPr>
        </p:nvSpPr>
        <p:spPr/>
        <p:txBody>
          <a:bodyPr/>
          <a:lstStyle/>
          <a:p>
            <a:r>
              <a:rPr lang="en-GB" dirty="0"/>
              <a:t>MAGNITUDE </a:t>
            </a:r>
            <a:r>
              <a:rPr lang="en-GB" dirty="0">
                <a:solidFill>
                  <a:schemeClr val="accent1"/>
                </a:solidFill>
              </a:rPr>
              <a:t>All HRR BM</a:t>
            </a:r>
            <a:r>
              <a:rPr lang="en-GB" baseline="30000" dirty="0">
                <a:solidFill>
                  <a:schemeClr val="accent1"/>
                </a:solidFill>
              </a:rPr>
              <a:t>+</a:t>
            </a:r>
            <a:r>
              <a:rPr lang="en-GB" dirty="0">
                <a:solidFill>
                  <a:schemeClr val="tx2"/>
                </a:solidFill>
              </a:rPr>
              <a:t>:</a:t>
            </a:r>
            <a:r>
              <a:rPr lang="en-GB" dirty="0">
                <a:solidFill>
                  <a:schemeClr val="accent1"/>
                </a:solidFill>
              </a:rPr>
              <a:t> </a:t>
            </a:r>
            <a:br>
              <a:rPr lang="en-GB" dirty="0">
                <a:solidFill>
                  <a:schemeClr val="accent1"/>
                </a:solidFill>
              </a:rPr>
            </a:br>
            <a:r>
              <a:rPr lang="en-GB" dirty="0"/>
              <a:t>Prespecified Subgroup Analysis of </a:t>
            </a:r>
            <a:r>
              <a:rPr lang="en-GB" cap="none" dirty="0" err="1"/>
              <a:t>r</a:t>
            </a:r>
            <a:r>
              <a:rPr lang="en-GB" dirty="0" err="1"/>
              <a:t>PFS</a:t>
            </a:r>
            <a:endParaRPr lang="en-GB" dirty="0"/>
          </a:p>
        </p:txBody>
      </p:sp>
      <p:sp>
        <p:nvSpPr>
          <p:cNvPr id="3" name="Slide Number Placeholder 2">
            <a:extLst>
              <a:ext uri="{FF2B5EF4-FFF2-40B4-BE49-F238E27FC236}">
                <a16:creationId xmlns="" xmlns:a16="http://schemas.microsoft.com/office/drawing/2014/main" id="{1C239672-462A-46A0-99FC-FB32DCE457EA}"/>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33F7A0-71F0-446B-9DE8-6D75BE64EE0F}" type="slidenum">
              <a:rPr kumimoji="0" lang="en-GB" sz="1100" b="0" i="0" u="none" strike="noStrike" kern="1200" cap="none" spc="0" normalizeH="0" baseline="0" noProof="0" smtClean="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GB" sz="1100" b="0" i="0" u="none" strike="noStrike" kern="1200" cap="none" spc="0" normalizeH="0" baseline="0" noProof="0" dirty="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endParaRPr>
          </a:p>
        </p:txBody>
      </p:sp>
      <p:sp>
        <p:nvSpPr>
          <p:cNvPr id="7" name="Content Placeholder 6">
            <a:extLst>
              <a:ext uri="{FF2B5EF4-FFF2-40B4-BE49-F238E27FC236}">
                <a16:creationId xmlns="" xmlns:a16="http://schemas.microsoft.com/office/drawing/2014/main" id="{743D61C7-0224-5A49-AA31-2E4D104D6315}"/>
              </a:ext>
            </a:extLst>
          </p:cNvPr>
          <p:cNvSpPr>
            <a:spLocks noGrp="1"/>
          </p:cNvSpPr>
          <p:nvPr>
            <p:ph sz="quarter" idx="15"/>
          </p:nvPr>
        </p:nvSpPr>
        <p:spPr>
          <a:xfrm>
            <a:off x="620183" y="6356352"/>
            <a:ext cx="10684359" cy="317448"/>
          </a:xfrm>
        </p:spPr>
        <p:txBody>
          <a:bodyPr/>
          <a:lstStyle/>
          <a:p>
            <a:pPr>
              <a:lnSpc>
                <a:spcPct val="90000"/>
              </a:lnSpc>
            </a:pPr>
            <a:r>
              <a:rPr kumimoji="0" lang="en-GB" b="0"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AAP, abiraterone acetate and prednisone/prednisolone; AR, androgen receptor; BM, biomarker; BPI-SF, Brief Pain Inventory–Short Form; CI, confidence interval; </a:t>
            </a:r>
            <a:br>
              <a:rPr kumimoji="0" lang="en-GB" b="0"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br>
            <a:r>
              <a:rPr kumimoji="0" lang="en-GB" b="0"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ECOG PS, Eastern Cooperative Oncology Group performance status; HR, hazard ratio; </a:t>
            </a:r>
            <a:r>
              <a:rPr lang="en-GB" sz="1000" dirty="0"/>
              <a:t>HRR, homologous recombination repair; </a:t>
            </a:r>
            <a:r>
              <a:rPr kumimoji="0" lang="en-GB" b="0"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NE, not estimable; PSA, prostate-specific antigen; </a:t>
            </a:r>
            <a:br>
              <a:rPr kumimoji="0" lang="en-GB" b="0"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br>
            <a:r>
              <a:rPr kumimoji="0" lang="en-GB" b="0"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rPFS, radiographic progression-free survival.</a:t>
            </a:r>
          </a:p>
          <a:p>
            <a:r>
              <a:rPr lang="en-GB" dirty="0">
                <a:solidFill>
                  <a:schemeClr val="tx2"/>
                </a:solidFill>
              </a:rPr>
              <a:t>Chi K, et al. J Clin Oncol. 2022;40 Suppl: Abstract 12</a:t>
            </a:r>
            <a:r>
              <a:rPr lang="en-GB" sz="1000" dirty="0">
                <a:solidFill>
                  <a:schemeClr val="tx2"/>
                </a:solidFill>
              </a:rPr>
              <a:t> (</a:t>
            </a:r>
            <a:r>
              <a:rPr lang="it-IT" sz="1000" dirty="0"/>
              <a:t>ASCO GU 2022 oral presentation) </a:t>
            </a:r>
            <a:endParaRPr lang="en-GB" dirty="0">
              <a:solidFill>
                <a:schemeClr val="tx2"/>
              </a:solidFill>
            </a:endParaRPr>
          </a:p>
        </p:txBody>
      </p:sp>
      <p:sp>
        <p:nvSpPr>
          <p:cNvPr id="19" name="Text Placeholder 4">
            <a:extLst>
              <a:ext uri="{FF2B5EF4-FFF2-40B4-BE49-F238E27FC236}">
                <a16:creationId xmlns="" xmlns:a16="http://schemas.microsoft.com/office/drawing/2014/main" id="{81079F82-887D-47EB-8407-61E26C010015}"/>
              </a:ext>
            </a:extLst>
          </p:cNvPr>
          <p:cNvSpPr txBox="1">
            <a:spLocks/>
          </p:cNvSpPr>
          <p:nvPr/>
        </p:nvSpPr>
        <p:spPr>
          <a:xfrm>
            <a:off x="619200" y="5695303"/>
            <a:ext cx="10685343" cy="366874"/>
          </a:xfrm>
          <a:prstGeom prst="rect">
            <a:avLst/>
          </a:prstGeom>
        </p:spPr>
        <p:txBody>
          <a:bodyPr lIns="0" tIns="0" rIns="0" bIns="0" anchor="t" anchorCtr="0"/>
          <a:lstStyle>
            <a:defPPr>
              <a:defRPr lang="en-US"/>
            </a:defPPr>
            <a:lvl1pPr marR="0" lvl="0" indent="0" fontAlgn="auto">
              <a:lnSpc>
                <a:spcPct val="100000"/>
              </a:lnSpc>
              <a:spcBef>
                <a:spcPts val="0"/>
              </a:spcBef>
              <a:spcAft>
                <a:spcPts val="0"/>
              </a:spcAft>
              <a:buClr>
                <a:prstClr val="white"/>
              </a:buClr>
              <a:buSzTx/>
              <a:buFont typeface="Arial" panose="020B0604020202020204" pitchFamily="34" charset="0"/>
              <a:buNone/>
              <a:tabLst>
                <a:tab pos="92075" algn="l"/>
              </a:tabLst>
              <a:defRPr kumimoji="0" sz="800" b="0" i="0" u="none" strike="noStrike" cap="none" spc="0" normalizeH="0" baseline="30000">
                <a:ln>
                  <a:noFill/>
                </a:ln>
                <a:solidFill>
                  <a:srgbClr val="000000"/>
                </a:solidFill>
                <a:effectLst/>
                <a:uLnTx/>
                <a:uFillTx/>
                <a:latin typeface="Arial" panose="020B0604020202020204" pitchFamily="34" charset="0"/>
                <a:cs typeface="Arial" panose="020B0604020202020204" pitchFamily="34" charset="0"/>
              </a:defRPr>
            </a:lvl1pPr>
            <a:lvl2pPr marL="685800" indent="-228600">
              <a:lnSpc>
                <a:spcPct val="100000"/>
              </a:lnSpc>
              <a:spcBef>
                <a:spcPts val="500"/>
              </a:spcBef>
              <a:buClr>
                <a:schemeClr val="bg1"/>
              </a:buClr>
              <a:buFont typeface="Wingdings" panose="05000000000000000000" pitchFamily="2" charset="2"/>
              <a:buChar char="§"/>
              <a:defRPr sz="2400">
                <a:solidFill>
                  <a:schemeClr val="bg1"/>
                </a:solidFill>
                <a:latin typeface="Arial" panose="020B0604020202020204" pitchFamily="34" charset="0"/>
                <a:cs typeface="Arial" panose="020B0604020202020204" pitchFamily="34" charset="0"/>
              </a:defRPr>
            </a:lvl2pPr>
            <a:lvl3pPr marL="1143000" indent="-228600">
              <a:lnSpc>
                <a:spcPct val="100000"/>
              </a:lnSpc>
              <a:spcBef>
                <a:spcPts val="500"/>
              </a:spcBef>
              <a:buClr>
                <a:schemeClr val="bg1"/>
              </a:buClr>
              <a:buFont typeface="Courier New" panose="02070309020205020404" pitchFamily="49" charset="0"/>
              <a:buChar char="o"/>
              <a:defRPr>
                <a:solidFill>
                  <a:schemeClr val="bg1"/>
                </a:solidFill>
                <a:latin typeface="Arial" panose="020B0604020202020204" pitchFamily="34" charset="0"/>
                <a:cs typeface="Arial" panose="020B0604020202020204" pitchFamily="34" charset="0"/>
              </a:defRPr>
            </a:lvl3pPr>
            <a:lvl4pPr marL="1600200" indent="-228600">
              <a:lnSpc>
                <a:spcPct val="100000"/>
              </a:lnSpc>
              <a:spcBef>
                <a:spcPts val="500"/>
              </a:spcBef>
              <a:buClr>
                <a:schemeClr val="bg1"/>
              </a:buClr>
              <a:buFont typeface="Arial" panose="020B0604020202020204" pitchFamily="34" charset="0"/>
              <a:buChar char="•"/>
              <a:defRPr>
                <a:solidFill>
                  <a:schemeClr val="bg1"/>
                </a:solidFill>
                <a:latin typeface="Arial" panose="020B0604020202020204" pitchFamily="34" charset="0"/>
                <a:cs typeface="Arial" panose="020B0604020202020204" pitchFamily="34" charset="0"/>
              </a:defRPr>
            </a:lvl4pPr>
            <a:lvl5pPr marL="2057400" indent="-228600">
              <a:lnSpc>
                <a:spcPct val="100000"/>
              </a:lnSpc>
              <a:spcBef>
                <a:spcPts val="500"/>
              </a:spcBef>
              <a:buClr>
                <a:schemeClr val="bg1"/>
              </a:buClr>
              <a:buFont typeface="Arial" panose="020B0604020202020204" pitchFamily="34" charset="0"/>
              <a:buChar char="•"/>
              <a:defRPr>
                <a:solidFill>
                  <a:schemeClr val="bg1"/>
                </a:solidFill>
                <a:latin typeface="Arial" panose="020B0604020202020204" pitchFamily="34" charset="0"/>
                <a:cs typeface="Arial" panose="020B0604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spcBef>
                <a:spcPts val="200"/>
              </a:spcBef>
            </a:pPr>
            <a:r>
              <a:rPr lang="en-GB" sz="1000" dirty="0"/>
              <a:t>a</a:t>
            </a:r>
            <a:r>
              <a:rPr lang="en-GB" sz="1000" baseline="0" dirty="0"/>
              <a:t> Past AR-targeted therapy was considered prior novel anti-androgen therapy, such as enzalutamide, apalutamide, or darolutamide</a:t>
            </a:r>
          </a:p>
          <a:p>
            <a:pPr>
              <a:spcBef>
                <a:spcPts val="200"/>
              </a:spcBef>
            </a:pPr>
            <a:r>
              <a:rPr lang="en-GB" sz="1000" dirty="0"/>
              <a:t>b</a:t>
            </a:r>
            <a:r>
              <a:rPr lang="en-GB" sz="1000" baseline="0" dirty="0"/>
              <a:t> Prior AAP use was up to 4 months prior to study start</a:t>
            </a:r>
          </a:p>
        </p:txBody>
      </p:sp>
    </p:spTree>
    <p:extLst>
      <p:ext uri="{BB962C8B-B14F-4D97-AF65-F5344CB8AC3E}">
        <p14:creationId xmlns:p14="http://schemas.microsoft.com/office/powerpoint/2010/main" val="15185919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MAGNITUDE </a:t>
            </a:r>
            <a:r>
              <a:rPr lang="en-GB" dirty="0">
                <a:solidFill>
                  <a:schemeClr val="accent1"/>
                </a:solidFill>
              </a:rPr>
              <a:t>All HRR BM</a:t>
            </a:r>
            <a:r>
              <a:rPr lang="en-GB" baseline="30000" dirty="0">
                <a:solidFill>
                  <a:schemeClr val="accent1"/>
                </a:solidFill>
              </a:rPr>
              <a:t>+</a:t>
            </a:r>
            <a:r>
              <a:rPr lang="en-GB" dirty="0">
                <a:solidFill>
                  <a:schemeClr val="tx2"/>
                </a:solidFill>
              </a:rPr>
              <a:t>:</a:t>
            </a:r>
            <a:r>
              <a:rPr lang="en-GB" dirty="0"/>
              <a:t> </a:t>
            </a:r>
            <a:br>
              <a:rPr lang="en-GB" dirty="0"/>
            </a:br>
            <a:r>
              <a:rPr lang="en-GB" dirty="0"/>
              <a:t>Overall Survival First Interim Analysis With Median Follow-up of 18.6 Months</a:t>
            </a:r>
          </a:p>
        </p:txBody>
      </p:sp>
      <p:sp>
        <p:nvSpPr>
          <p:cNvPr id="9" name="Slide Number Placeholder 8">
            <a:extLst>
              <a:ext uri="{FF2B5EF4-FFF2-40B4-BE49-F238E27FC236}">
                <a16:creationId xmlns="" xmlns:a16="http://schemas.microsoft.com/office/drawing/2014/main" id="{64E93854-8962-4E17-97BC-1C996E82E37A}"/>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33F7A0-71F0-446B-9DE8-6D75BE64EE0F}" type="slidenum">
              <a:rPr kumimoji="0" lang="en-GB" sz="1100" b="0" i="0" u="none" strike="noStrike" kern="1200" cap="none" spc="0" normalizeH="0" baseline="0" noProof="0" smtClean="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GB" sz="1100" b="0" i="0" u="none" strike="noStrike" kern="1200" cap="none" spc="0" normalizeH="0" baseline="0" noProof="0" dirty="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endParaRPr>
          </a:p>
        </p:txBody>
      </p:sp>
      <p:sp>
        <p:nvSpPr>
          <p:cNvPr id="19" name="Content Placeholder 18">
            <a:extLst>
              <a:ext uri="{FF2B5EF4-FFF2-40B4-BE49-F238E27FC236}">
                <a16:creationId xmlns="" xmlns:a16="http://schemas.microsoft.com/office/drawing/2014/main" id="{32AB179A-B693-C343-84E9-D62D404D5861}"/>
              </a:ext>
            </a:extLst>
          </p:cNvPr>
          <p:cNvSpPr>
            <a:spLocks noGrp="1"/>
          </p:cNvSpPr>
          <p:nvPr>
            <p:ph sz="quarter" idx="15"/>
          </p:nvPr>
        </p:nvSpPr>
        <p:spPr>
          <a:xfrm>
            <a:off x="620184" y="6309320"/>
            <a:ext cx="10352616" cy="365125"/>
          </a:xfrm>
        </p:spPr>
        <p:txBody>
          <a:bodyPr/>
          <a:lstStyle/>
          <a:p>
            <a:r>
              <a:rPr lang="en-GB" dirty="0"/>
              <a:t>AAP, abiraterone acetate and prednisone/prednisolone; BM, biomarker; CI, confidence interval; HR, hazard ratio; HRR, homologous recombination repair; NE, not estimable; OS, overall survival</a:t>
            </a:r>
          </a:p>
          <a:p>
            <a:r>
              <a:rPr lang="en-GB" dirty="0">
                <a:solidFill>
                  <a:schemeClr val="tx2"/>
                </a:solidFill>
              </a:rPr>
              <a:t>Chi K, et al. J Clin Oncol. 2022;40 Suppl: Abstract 12</a:t>
            </a:r>
            <a:r>
              <a:rPr lang="en-GB" sz="1000" dirty="0">
                <a:solidFill>
                  <a:schemeClr val="tx2"/>
                </a:solidFill>
              </a:rPr>
              <a:t> (</a:t>
            </a:r>
            <a:r>
              <a:rPr lang="it-IT" sz="1000" dirty="0"/>
              <a:t>ASCO GU 2022 oral presentation) </a:t>
            </a:r>
            <a:endParaRPr lang="en-GB" dirty="0">
              <a:solidFill>
                <a:schemeClr val="tx2"/>
              </a:solidFill>
            </a:endParaRPr>
          </a:p>
        </p:txBody>
      </p:sp>
      <p:sp>
        <p:nvSpPr>
          <p:cNvPr id="8" name="TextBox 7">
            <a:extLst>
              <a:ext uri="{FF2B5EF4-FFF2-40B4-BE49-F238E27FC236}">
                <a16:creationId xmlns="" xmlns:a16="http://schemas.microsoft.com/office/drawing/2014/main" id="{E4505C2A-8B11-E44D-ACD0-B3AFD4164D87}"/>
              </a:ext>
            </a:extLst>
          </p:cNvPr>
          <p:cNvSpPr txBox="1"/>
          <p:nvPr/>
        </p:nvSpPr>
        <p:spPr>
          <a:xfrm>
            <a:off x="3278982" y="5242310"/>
            <a:ext cx="5634036" cy="613053"/>
          </a:xfrm>
          <a:prstGeom prst="roundRect">
            <a:avLst>
              <a:gd name="adj" fmla="val 8729"/>
            </a:avLst>
          </a:prstGeom>
          <a:solidFill>
            <a:schemeClr val="accent1"/>
          </a:solidFill>
          <a:ln>
            <a:noFill/>
          </a:ln>
        </p:spPr>
        <p:style>
          <a:lnRef idx="2">
            <a:schemeClr val="accent4"/>
          </a:lnRef>
          <a:fillRef idx="1">
            <a:schemeClr val="lt1"/>
          </a:fillRef>
          <a:effectRef idx="0">
            <a:schemeClr val="accent4"/>
          </a:effectRef>
          <a:fontRef idx="minor">
            <a:schemeClr val="dk1"/>
          </a:fontRef>
        </p:style>
        <p:txBody>
          <a:bodyPr wrap="square" lIns="91440" tIns="45720" rIns="91440" bIns="4572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dirty="0">
                <a:ln>
                  <a:noFill/>
                </a:ln>
                <a:solidFill>
                  <a:prstClr val="white"/>
                </a:solidFill>
                <a:effectLst/>
                <a:uLnTx/>
                <a:uFillTx/>
                <a:latin typeface="Arial" panose="020B0604020202020204" pitchFamily="34" charset="0"/>
                <a:ea typeface="+mn-ea"/>
                <a:cs typeface="Arial" panose="020B0604020202020204" pitchFamily="34" charset="0"/>
              </a:rPr>
              <a:t>46.3% of the required death events for the final analysis observed and thus OS data are immature</a:t>
            </a:r>
          </a:p>
        </p:txBody>
      </p:sp>
      <p:sp>
        <p:nvSpPr>
          <p:cNvPr id="10" name="Rectangle 9">
            <a:extLst>
              <a:ext uri="{FF2B5EF4-FFF2-40B4-BE49-F238E27FC236}">
                <a16:creationId xmlns="" xmlns:a16="http://schemas.microsoft.com/office/drawing/2014/main" id="{BE354144-589C-4DF9-A9F5-A144E7827329}"/>
              </a:ext>
            </a:extLst>
          </p:cNvPr>
          <p:cNvSpPr/>
          <p:nvPr/>
        </p:nvSpPr>
        <p:spPr>
          <a:xfrm>
            <a:off x="3332878" y="1400664"/>
            <a:ext cx="5575458" cy="36755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white"/>
              </a:solidFill>
              <a:effectLst/>
              <a:uLnTx/>
              <a:uFillTx/>
              <a:latin typeface="Arial" panose="020B0604020202020204" pitchFamily="34" charset="0"/>
              <a:ea typeface="+mn-ea"/>
              <a:cs typeface="Arial" panose="020B0604020202020204" pitchFamily="34" charset="0"/>
            </a:endParaRPr>
          </a:p>
        </p:txBody>
      </p:sp>
      <p:graphicFrame>
        <p:nvGraphicFramePr>
          <p:cNvPr id="11" name="Table 3">
            <a:extLst>
              <a:ext uri="{FF2B5EF4-FFF2-40B4-BE49-F238E27FC236}">
                <a16:creationId xmlns="" xmlns:a16="http://schemas.microsoft.com/office/drawing/2014/main" id="{65678DDD-063A-4A8F-A643-E9939C689891}"/>
              </a:ext>
            </a:extLst>
          </p:cNvPr>
          <p:cNvGraphicFramePr>
            <a:graphicFrameLocks noGrp="1"/>
          </p:cNvGraphicFramePr>
          <p:nvPr>
            <p:extLst>
              <p:ext uri="{D42A27DB-BD31-4B8C-83A1-F6EECF244321}">
                <p14:modId xmlns:p14="http://schemas.microsoft.com/office/powerpoint/2010/main" val="3535190540"/>
              </p:ext>
            </p:extLst>
          </p:nvPr>
        </p:nvGraphicFramePr>
        <p:xfrm>
          <a:off x="2987040" y="4484109"/>
          <a:ext cx="5769954" cy="685800"/>
        </p:xfrm>
        <a:graphic>
          <a:graphicData uri="http://schemas.openxmlformats.org/drawingml/2006/table">
            <a:tbl>
              <a:tblPr firstRow="1" bandRow="1">
                <a:tableStyleId>{2D5ABB26-0587-4C30-8999-92F81FD0307C}</a:tableStyleId>
              </a:tblPr>
              <a:tblGrid>
                <a:gridCol w="974779">
                  <a:extLst>
                    <a:ext uri="{9D8B030D-6E8A-4147-A177-3AD203B41FA5}">
                      <a16:colId xmlns="" xmlns:a16="http://schemas.microsoft.com/office/drawing/2014/main" val="2960600525"/>
                    </a:ext>
                  </a:extLst>
                </a:gridCol>
                <a:gridCol w="435925">
                  <a:extLst>
                    <a:ext uri="{9D8B030D-6E8A-4147-A177-3AD203B41FA5}">
                      <a16:colId xmlns="" xmlns:a16="http://schemas.microsoft.com/office/drawing/2014/main" val="168341198"/>
                    </a:ext>
                  </a:extLst>
                </a:gridCol>
                <a:gridCol w="435925">
                  <a:extLst>
                    <a:ext uri="{9D8B030D-6E8A-4147-A177-3AD203B41FA5}">
                      <a16:colId xmlns="" xmlns:a16="http://schemas.microsoft.com/office/drawing/2014/main" val="1723015493"/>
                    </a:ext>
                  </a:extLst>
                </a:gridCol>
                <a:gridCol w="435925">
                  <a:extLst>
                    <a:ext uri="{9D8B030D-6E8A-4147-A177-3AD203B41FA5}">
                      <a16:colId xmlns="" xmlns:a16="http://schemas.microsoft.com/office/drawing/2014/main" val="2281005005"/>
                    </a:ext>
                  </a:extLst>
                </a:gridCol>
                <a:gridCol w="435925">
                  <a:extLst>
                    <a:ext uri="{9D8B030D-6E8A-4147-A177-3AD203B41FA5}">
                      <a16:colId xmlns="" xmlns:a16="http://schemas.microsoft.com/office/drawing/2014/main" val="2140687655"/>
                    </a:ext>
                  </a:extLst>
                </a:gridCol>
                <a:gridCol w="435925">
                  <a:extLst>
                    <a:ext uri="{9D8B030D-6E8A-4147-A177-3AD203B41FA5}">
                      <a16:colId xmlns="" xmlns:a16="http://schemas.microsoft.com/office/drawing/2014/main" val="3920765030"/>
                    </a:ext>
                  </a:extLst>
                </a:gridCol>
                <a:gridCol w="435925">
                  <a:extLst>
                    <a:ext uri="{9D8B030D-6E8A-4147-A177-3AD203B41FA5}">
                      <a16:colId xmlns="" xmlns:a16="http://schemas.microsoft.com/office/drawing/2014/main" val="4060792873"/>
                    </a:ext>
                  </a:extLst>
                </a:gridCol>
                <a:gridCol w="435925">
                  <a:extLst>
                    <a:ext uri="{9D8B030D-6E8A-4147-A177-3AD203B41FA5}">
                      <a16:colId xmlns="" xmlns:a16="http://schemas.microsoft.com/office/drawing/2014/main" val="3655670899"/>
                    </a:ext>
                  </a:extLst>
                </a:gridCol>
                <a:gridCol w="435925">
                  <a:extLst>
                    <a:ext uri="{9D8B030D-6E8A-4147-A177-3AD203B41FA5}">
                      <a16:colId xmlns="" xmlns:a16="http://schemas.microsoft.com/office/drawing/2014/main" val="940408616"/>
                    </a:ext>
                  </a:extLst>
                </a:gridCol>
                <a:gridCol w="435925">
                  <a:extLst>
                    <a:ext uri="{9D8B030D-6E8A-4147-A177-3AD203B41FA5}">
                      <a16:colId xmlns="" xmlns:a16="http://schemas.microsoft.com/office/drawing/2014/main" val="1590475847"/>
                    </a:ext>
                  </a:extLst>
                </a:gridCol>
                <a:gridCol w="435925">
                  <a:extLst>
                    <a:ext uri="{9D8B030D-6E8A-4147-A177-3AD203B41FA5}">
                      <a16:colId xmlns="" xmlns:a16="http://schemas.microsoft.com/office/drawing/2014/main" val="2106792439"/>
                    </a:ext>
                  </a:extLst>
                </a:gridCol>
                <a:gridCol w="435925">
                  <a:extLst>
                    <a:ext uri="{9D8B030D-6E8A-4147-A177-3AD203B41FA5}">
                      <a16:colId xmlns="" xmlns:a16="http://schemas.microsoft.com/office/drawing/2014/main" val="3113418462"/>
                    </a:ext>
                  </a:extLst>
                </a:gridCol>
              </a:tblGrid>
              <a:tr h="197379">
                <a:tc>
                  <a:txBody>
                    <a:bodyPr/>
                    <a:lstStyle/>
                    <a:p>
                      <a:pPr algn="r"/>
                      <a:r>
                        <a:rPr lang="en-US" sz="900" b="1" dirty="0">
                          <a:solidFill>
                            <a:schemeClr val="tx1"/>
                          </a:solidFill>
                          <a:latin typeface="Arial" panose="020B0604020202020204" pitchFamily="34" charset="0"/>
                          <a:cs typeface="Arial" panose="020B0604020202020204" pitchFamily="34" charset="0"/>
                        </a:rPr>
                        <a:t>No. at risk</a:t>
                      </a:r>
                    </a:p>
                  </a:txBody>
                  <a:tcPr marL="45720" marR="45720" anchor="ctr">
                    <a:lnL>
                      <a:noFill/>
                    </a:lnL>
                    <a:lnR>
                      <a:noFill/>
                    </a:lnR>
                    <a:lnT>
                      <a:noFill/>
                    </a:lnT>
                    <a:lnB>
                      <a:noFill/>
                    </a:lnB>
                    <a:lnTlToBr w="12700" cmpd="sng">
                      <a:noFill/>
                      <a:prstDash val="solid"/>
                    </a:lnTlToBr>
                    <a:lnBlToTr w="12700" cmpd="sng">
                      <a:noFill/>
                      <a:prstDash val="solid"/>
                    </a:lnBlToTr>
                  </a:tcPr>
                </a:tc>
                <a:tc>
                  <a:txBody>
                    <a:bodyPr/>
                    <a:lstStyle/>
                    <a:p>
                      <a:pPr algn="ctr"/>
                      <a:endParaRPr lang="en-US" sz="900"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endParaRPr lang="en-US" sz="900"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endParaRPr lang="en-US" sz="900"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endParaRPr lang="en-US" sz="900"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endParaRPr lang="en-US" sz="900"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endParaRPr lang="en-US" sz="900"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endParaRPr lang="en-US" sz="900"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endParaRPr lang="en-US" sz="900"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endParaRPr lang="en-US" sz="900"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endParaRPr lang="en-US" sz="900"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endParaRPr lang="en-US" sz="900"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 xmlns:a16="http://schemas.microsoft.com/office/drawing/2014/main" val="809520869"/>
                  </a:ext>
                </a:extLst>
              </a:tr>
              <a:tr h="197379">
                <a:tc>
                  <a:txBody>
                    <a:bodyPr/>
                    <a:lstStyle/>
                    <a:p>
                      <a:pPr algn="r"/>
                      <a:r>
                        <a:rPr lang="en-US" sz="900" b="1" dirty="0">
                          <a:solidFill>
                            <a:schemeClr val="tx1"/>
                          </a:solidFill>
                          <a:latin typeface="Arial" panose="020B0604020202020204" pitchFamily="34" charset="0"/>
                          <a:cs typeface="Arial" panose="020B0604020202020204" pitchFamily="34" charset="0"/>
                        </a:rPr>
                        <a:t>Niraparib + AAP</a:t>
                      </a:r>
                    </a:p>
                  </a:txBody>
                  <a:tcPr marL="45720" marR="4572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900" dirty="0">
                          <a:solidFill>
                            <a:schemeClr val="tx1"/>
                          </a:solidFill>
                          <a:latin typeface="Arial" panose="020B0604020202020204" pitchFamily="34" charset="0"/>
                          <a:cs typeface="Arial" panose="020B0604020202020204" pitchFamily="34" charset="0"/>
                        </a:rPr>
                        <a:t>212</a:t>
                      </a: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900" dirty="0">
                          <a:solidFill>
                            <a:schemeClr val="tx1"/>
                          </a:solidFill>
                          <a:latin typeface="Arial" panose="020B0604020202020204" pitchFamily="34" charset="0"/>
                          <a:cs typeface="Arial" panose="020B0604020202020204" pitchFamily="34" charset="0"/>
                        </a:rPr>
                        <a:t>207</a:t>
                      </a: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900" dirty="0">
                          <a:solidFill>
                            <a:schemeClr val="tx1"/>
                          </a:solidFill>
                          <a:latin typeface="Arial" panose="020B0604020202020204" pitchFamily="34" charset="0"/>
                          <a:cs typeface="Arial" panose="020B0604020202020204" pitchFamily="34" charset="0"/>
                        </a:rPr>
                        <a:t>200</a:t>
                      </a: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900" dirty="0">
                          <a:solidFill>
                            <a:schemeClr val="tx1"/>
                          </a:solidFill>
                          <a:latin typeface="Arial" panose="020B0604020202020204" pitchFamily="34" charset="0"/>
                          <a:cs typeface="Arial" panose="020B0604020202020204" pitchFamily="34" charset="0"/>
                        </a:rPr>
                        <a:t>180</a:t>
                      </a: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900" dirty="0">
                          <a:solidFill>
                            <a:schemeClr val="tx1"/>
                          </a:solidFill>
                          <a:latin typeface="Arial" panose="020B0604020202020204" pitchFamily="34" charset="0"/>
                          <a:cs typeface="Arial" panose="020B0604020202020204" pitchFamily="34" charset="0"/>
                        </a:rPr>
                        <a:t>146</a:t>
                      </a: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900" dirty="0">
                          <a:solidFill>
                            <a:schemeClr val="tx1"/>
                          </a:solidFill>
                          <a:latin typeface="Arial" panose="020B0604020202020204" pitchFamily="34" charset="0"/>
                          <a:cs typeface="Arial" panose="020B0604020202020204" pitchFamily="34" charset="0"/>
                        </a:rPr>
                        <a:t>110</a:t>
                      </a: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900" dirty="0">
                          <a:solidFill>
                            <a:schemeClr val="tx1"/>
                          </a:solidFill>
                          <a:latin typeface="Arial" panose="020B0604020202020204" pitchFamily="34" charset="0"/>
                          <a:cs typeface="Arial" panose="020B0604020202020204" pitchFamily="34" charset="0"/>
                        </a:rPr>
                        <a:t>84</a:t>
                      </a: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900" dirty="0">
                          <a:solidFill>
                            <a:schemeClr val="tx1"/>
                          </a:solidFill>
                          <a:latin typeface="Arial" panose="020B0604020202020204" pitchFamily="34" charset="0"/>
                          <a:cs typeface="Arial" panose="020B0604020202020204" pitchFamily="34" charset="0"/>
                        </a:rPr>
                        <a:t>52</a:t>
                      </a: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900" dirty="0">
                          <a:solidFill>
                            <a:schemeClr val="tx1"/>
                          </a:solidFill>
                          <a:latin typeface="Arial" panose="020B0604020202020204" pitchFamily="34" charset="0"/>
                          <a:cs typeface="Arial" panose="020B0604020202020204" pitchFamily="34" charset="0"/>
                        </a:rPr>
                        <a:t>20</a:t>
                      </a: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900" dirty="0">
                          <a:solidFill>
                            <a:schemeClr val="tx1"/>
                          </a:solidFill>
                          <a:latin typeface="Arial" panose="020B0604020202020204" pitchFamily="34" charset="0"/>
                          <a:cs typeface="Arial" panose="020B0604020202020204" pitchFamily="34" charset="0"/>
                        </a:rPr>
                        <a:t>4</a:t>
                      </a: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900" dirty="0">
                          <a:solidFill>
                            <a:schemeClr val="tx1"/>
                          </a:solidFill>
                          <a:latin typeface="Arial" panose="020B0604020202020204" pitchFamily="34" charset="0"/>
                          <a:cs typeface="Arial" panose="020B0604020202020204" pitchFamily="34" charset="0"/>
                        </a:rPr>
                        <a:t>0</a:t>
                      </a:r>
                    </a:p>
                  </a:txBody>
                  <a:tcPr marL="0" marR="0" marT="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 xmlns:a16="http://schemas.microsoft.com/office/drawing/2014/main" val="2729296024"/>
                  </a:ext>
                </a:extLst>
              </a:tr>
              <a:tr h="197379">
                <a:tc>
                  <a:txBody>
                    <a:bodyPr/>
                    <a:lstStyle/>
                    <a:p>
                      <a:pPr algn="r"/>
                      <a:r>
                        <a:rPr lang="en-US" sz="900" b="1" dirty="0">
                          <a:solidFill>
                            <a:schemeClr val="tx1"/>
                          </a:solidFill>
                          <a:latin typeface="Arial" panose="020B0604020202020204" pitchFamily="34" charset="0"/>
                          <a:cs typeface="Arial" panose="020B0604020202020204" pitchFamily="34" charset="0"/>
                        </a:rPr>
                        <a:t>Placebo + AAP</a:t>
                      </a:r>
                    </a:p>
                  </a:txBody>
                  <a:tcPr marL="45720" marR="4572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900" dirty="0">
                          <a:solidFill>
                            <a:schemeClr val="tx1"/>
                          </a:solidFill>
                          <a:latin typeface="Arial" panose="020B0604020202020204" pitchFamily="34" charset="0"/>
                          <a:cs typeface="Arial" panose="020B0604020202020204" pitchFamily="34" charset="0"/>
                        </a:rPr>
                        <a:t>211</a:t>
                      </a: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900" dirty="0">
                          <a:solidFill>
                            <a:schemeClr val="tx1"/>
                          </a:solidFill>
                          <a:latin typeface="Arial" panose="020B0604020202020204" pitchFamily="34" charset="0"/>
                          <a:cs typeface="Arial" panose="020B0604020202020204" pitchFamily="34" charset="0"/>
                        </a:rPr>
                        <a:t>206</a:t>
                      </a: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900" dirty="0">
                          <a:solidFill>
                            <a:schemeClr val="tx1"/>
                          </a:solidFill>
                          <a:latin typeface="Arial" panose="020B0604020202020204" pitchFamily="34" charset="0"/>
                          <a:cs typeface="Arial" panose="020B0604020202020204" pitchFamily="34" charset="0"/>
                        </a:rPr>
                        <a:t>202</a:t>
                      </a: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900" dirty="0">
                          <a:solidFill>
                            <a:schemeClr val="tx1"/>
                          </a:solidFill>
                          <a:latin typeface="Arial" panose="020B0604020202020204" pitchFamily="34" charset="0"/>
                          <a:cs typeface="Arial" panose="020B0604020202020204" pitchFamily="34" charset="0"/>
                        </a:rPr>
                        <a:t>187</a:t>
                      </a: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900" dirty="0">
                          <a:solidFill>
                            <a:schemeClr val="tx1"/>
                          </a:solidFill>
                          <a:latin typeface="Arial" panose="020B0604020202020204" pitchFamily="34" charset="0"/>
                          <a:cs typeface="Arial" panose="020B0604020202020204" pitchFamily="34" charset="0"/>
                        </a:rPr>
                        <a:t>141</a:t>
                      </a: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900" dirty="0">
                          <a:solidFill>
                            <a:schemeClr val="tx1"/>
                          </a:solidFill>
                          <a:latin typeface="Arial" panose="020B0604020202020204" pitchFamily="34" charset="0"/>
                          <a:cs typeface="Arial" panose="020B0604020202020204" pitchFamily="34" charset="0"/>
                        </a:rPr>
                        <a:t>113</a:t>
                      </a: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900" dirty="0">
                          <a:solidFill>
                            <a:schemeClr val="tx1"/>
                          </a:solidFill>
                          <a:latin typeface="Arial" panose="020B0604020202020204" pitchFamily="34" charset="0"/>
                          <a:cs typeface="Arial" panose="020B0604020202020204" pitchFamily="34" charset="0"/>
                        </a:rPr>
                        <a:t>82</a:t>
                      </a: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900" dirty="0">
                          <a:solidFill>
                            <a:schemeClr val="tx1"/>
                          </a:solidFill>
                          <a:latin typeface="Arial" panose="020B0604020202020204" pitchFamily="34" charset="0"/>
                          <a:cs typeface="Arial" panose="020B0604020202020204" pitchFamily="34" charset="0"/>
                        </a:rPr>
                        <a:t>47</a:t>
                      </a: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900" dirty="0">
                          <a:solidFill>
                            <a:schemeClr val="tx1"/>
                          </a:solidFill>
                          <a:latin typeface="Arial" panose="020B0604020202020204" pitchFamily="34" charset="0"/>
                          <a:cs typeface="Arial" panose="020B0604020202020204" pitchFamily="34" charset="0"/>
                        </a:rPr>
                        <a:t>22</a:t>
                      </a: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900" dirty="0">
                          <a:solidFill>
                            <a:schemeClr val="tx1"/>
                          </a:solidFill>
                          <a:latin typeface="Arial" panose="020B0604020202020204" pitchFamily="34" charset="0"/>
                          <a:cs typeface="Arial" panose="020B0604020202020204" pitchFamily="34" charset="0"/>
                        </a:rPr>
                        <a:t>5</a:t>
                      </a: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900" dirty="0">
                          <a:solidFill>
                            <a:schemeClr val="tx1"/>
                          </a:solidFill>
                          <a:latin typeface="Arial" panose="020B0604020202020204" pitchFamily="34" charset="0"/>
                          <a:cs typeface="Arial" panose="020B0604020202020204" pitchFamily="34" charset="0"/>
                        </a:rPr>
                        <a:t>0</a:t>
                      </a:r>
                    </a:p>
                  </a:txBody>
                  <a:tcPr marL="0" marR="0" marT="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 xmlns:a16="http://schemas.microsoft.com/office/drawing/2014/main" val="2697454303"/>
                  </a:ext>
                </a:extLst>
              </a:tr>
            </a:tbl>
          </a:graphicData>
        </a:graphic>
      </p:graphicFrame>
      <p:graphicFrame>
        <p:nvGraphicFramePr>
          <p:cNvPr id="12" name="Content Placeholder 10">
            <a:extLst>
              <a:ext uri="{FF2B5EF4-FFF2-40B4-BE49-F238E27FC236}">
                <a16:creationId xmlns="" xmlns:a16="http://schemas.microsoft.com/office/drawing/2014/main" id="{4645B4FE-C156-4C84-8832-74AE6E9E22B6}"/>
              </a:ext>
            </a:extLst>
          </p:cNvPr>
          <p:cNvGraphicFramePr>
            <a:graphicFrameLocks/>
          </p:cNvGraphicFramePr>
          <p:nvPr>
            <p:extLst>
              <p:ext uri="{D42A27DB-BD31-4B8C-83A1-F6EECF244321}">
                <p14:modId xmlns:p14="http://schemas.microsoft.com/office/powerpoint/2010/main" val="560157333"/>
              </p:ext>
            </p:extLst>
          </p:nvPr>
        </p:nvGraphicFramePr>
        <p:xfrm>
          <a:off x="3592130" y="1313585"/>
          <a:ext cx="5122990" cy="3478633"/>
        </p:xfrm>
        <a:graphic>
          <a:graphicData uri="http://schemas.openxmlformats.org/drawingml/2006/chart">
            <c:chart xmlns:c="http://schemas.openxmlformats.org/drawingml/2006/chart" xmlns:r="http://schemas.openxmlformats.org/officeDocument/2006/relationships" r:id="rId3"/>
          </a:graphicData>
        </a:graphic>
      </p:graphicFrame>
      <p:pic>
        <p:nvPicPr>
          <p:cNvPr id="25" name="Picture 24">
            <a:extLst>
              <a:ext uri="{FF2B5EF4-FFF2-40B4-BE49-F238E27FC236}">
                <a16:creationId xmlns="" xmlns:a16="http://schemas.microsoft.com/office/drawing/2014/main" id="{442087A5-0BD7-C94B-9B2D-390E47AB0C53}"/>
              </a:ext>
            </a:extLst>
          </p:cNvPr>
          <p:cNvPicPr>
            <a:picLocks noChangeAspect="1"/>
          </p:cNvPicPr>
          <p:nvPr/>
        </p:nvPicPr>
        <p:blipFill>
          <a:blip r:embed="rId4"/>
          <a:stretch>
            <a:fillRect/>
          </a:stretch>
        </p:blipFill>
        <p:spPr>
          <a:xfrm>
            <a:off x="4243918" y="1559967"/>
            <a:ext cx="4495800" cy="2603500"/>
          </a:xfrm>
          <a:prstGeom prst="rect">
            <a:avLst/>
          </a:prstGeom>
        </p:spPr>
      </p:pic>
      <p:sp>
        <p:nvSpPr>
          <p:cNvPr id="14" name="TextBox 13">
            <a:extLst>
              <a:ext uri="{FF2B5EF4-FFF2-40B4-BE49-F238E27FC236}">
                <a16:creationId xmlns="" xmlns:a16="http://schemas.microsoft.com/office/drawing/2014/main" id="{5DA14046-7684-4737-9023-A3D41D90D428}"/>
              </a:ext>
            </a:extLst>
          </p:cNvPr>
          <p:cNvSpPr txBox="1"/>
          <p:nvPr/>
        </p:nvSpPr>
        <p:spPr>
          <a:xfrm>
            <a:off x="7890672" y="2052749"/>
            <a:ext cx="1805728" cy="276999"/>
          </a:xfrm>
          <a:prstGeom prst="rect">
            <a:avLst/>
          </a:prstGeom>
          <a:noFill/>
        </p:spPr>
        <p:txBody>
          <a:bodyPr wrap="square" lIns="9144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dirty="0">
                <a:ln>
                  <a:noFill/>
                </a:ln>
                <a:solidFill>
                  <a:srgbClr val="5D8298"/>
                </a:solidFill>
                <a:effectLst/>
                <a:uLnTx/>
                <a:uFillTx/>
                <a:latin typeface="Arial" panose="020B0604020202020204" pitchFamily="34" charset="0"/>
                <a:ea typeface="+mn-ea"/>
                <a:cs typeface="Arial" panose="020B0604020202020204" pitchFamily="34" charset="0"/>
              </a:rPr>
              <a:t>Niraparib + AAP: NE</a:t>
            </a:r>
            <a:br>
              <a:rPr kumimoji="0" lang="en-GB" sz="1200" b="1" i="0" u="none" strike="noStrike" kern="1200" cap="none" spc="0" normalizeH="0" baseline="0" dirty="0">
                <a:ln>
                  <a:noFill/>
                </a:ln>
                <a:solidFill>
                  <a:srgbClr val="5D8298"/>
                </a:solidFill>
                <a:effectLst/>
                <a:uLnTx/>
                <a:uFillTx/>
                <a:latin typeface="Arial" panose="020B0604020202020204" pitchFamily="34" charset="0"/>
                <a:ea typeface="+mn-ea"/>
                <a:cs typeface="Arial" panose="020B0604020202020204" pitchFamily="34" charset="0"/>
              </a:rPr>
            </a:br>
            <a:r>
              <a:rPr kumimoji="0" lang="en-GB" sz="1200" b="1" i="0" u="none" strike="noStrike" kern="1200" cap="none" spc="0" normalizeH="0" baseline="0" dirty="0">
                <a:ln>
                  <a:noFill/>
                </a:ln>
                <a:solidFill>
                  <a:srgbClr val="5D8298"/>
                </a:solidFill>
                <a:effectLst/>
                <a:uLnTx/>
                <a:uFillTx/>
                <a:latin typeface="Arial" panose="020B0604020202020204" pitchFamily="34" charset="0"/>
                <a:ea typeface="+mn-ea"/>
                <a:cs typeface="Arial" panose="020B0604020202020204" pitchFamily="34" charset="0"/>
              </a:rPr>
              <a:t>(55 death events)</a:t>
            </a:r>
          </a:p>
        </p:txBody>
      </p:sp>
      <p:sp>
        <p:nvSpPr>
          <p:cNvPr id="15" name="TextBox 14">
            <a:extLst>
              <a:ext uri="{FF2B5EF4-FFF2-40B4-BE49-F238E27FC236}">
                <a16:creationId xmlns="" xmlns:a16="http://schemas.microsoft.com/office/drawing/2014/main" id="{8A50F691-0E1A-4DDC-8C7F-7204B48E2159}"/>
              </a:ext>
            </a:extLst>
          </p:cNvPr>
          <p:cNvSpPr txBox="1"/>
          <p:nvPr/>
        </p:nvSpPr>
        <p:spPr>
          <a:xfrm>
            <a:off x="7890672" y="2912115"/>
            <a:ext cx="1279525" cy="276999"/>
          </a:xfrm>
          <a:prstGeom prst="rect">
            <a:avLst/>
          </a:prstGeom>
          <a:noFill/>
        </p:spPr>
        <p:txBody>
          <a:bodyPr wrap="none" lIns="9144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dirty="0">
                <a:ln>
                  <a:noFill/>
                </a:ln>
                <a:solidFill>
                  <a:srgbClr val="03C74F"/>
                </a:solidFill>
                <a:effectLst/>
                <a:uLnTx/>
                <a:uFillTx/>
                <a:latin typeface="Arial" panose="020B0604020202020204" pitchFamily="34" charset="0"/>
                <a:ea typeface="ヒラギノ角ゴ ProN W3"/>
                <a:cs typeface="Arial" panose="020B0604020202020204" pitchFamily="34" charset="0"/>
              </a:rPr>
              <a:t>Placebo + AAP: NE</a:t>
            </a:r>
            <a:br>
              <a:rPr kumimoji="0" lang="en-GB" sz="1200" b="1" i="0" u="none" strike="noStrike" kern="1200" cap="none" spc="0" normalizeH="0" baseline="0" dirty="0">
                <a:ln>
                  <a:noFill/>
                </a:ln>
                <a:solidFill>
                  <a:srgbClr val="03C74F"/>
                </a:solidFill>
                <a:effectLst/>
                <a:uLnTx/>
                <a:uFillTx/>
                <a:latin typeface="Arial" panose="020B0604020202020204" pitchFamily="34" charset="0"/>
                <a:ea typeface="ヒラギノ角ゴ ProN W3"/>
                <a:cs typeface="Arial" panose="020B0604020202020204" pitchFamily="34" charset="0"/>
              </a:rPr>
            </a:br>
            <a:r>
              <a:rPr kumimoji="0" lang="en-GB" sz="1200" b="1" i="0" u="none" strike="noStrike" kern="1200" cap="none" spc="0" normalizeH="0" baseline="0" dirty="0">
                <a:ln>
                  <a:noFill/>
                </a:ln>
                <a:solidFill>
                  <a:srgbClr val="03C74F"/>
                </a:solidFill>
                <a:effectLst/>
                <a:uLnTx/>
                <a:uFillTx/>
                <a:latin typeface="Arial" panose="020B0604020202020204" pitchFamily="34" charset="0"/>
                <a:ea typeface="ヒラギノ角ゴ ProN W3"/>
                <a:cs typeface="Arial" panose="020B0604020202020204" pitchFamily="34" charset="0"/>
              </a:rPr>
              <a:t>(59 death events)</a:t>
            </a:r>
          </a:p>
        </p:txBody>
      </p:sp>
      <p:sp>
        <p:nvSpPr>
          <p:cNvPr id="17" name="TextBox 16">
            <a:extLst>
              <a:ext uri="{FF2B5EF4-FFF2-40B4-BE49-F238E27FC236}">
                <a16:creationId xmlns="" xmlns:a16="http://schemas.microsoft.com/office/drawing/2014/main" id="{E903A521-32F9-4D14-8579-6571A3B66E4A}"/>
              </a:ext>
            </a:extLst>
          </p:cNvPr>
          <p:cNvSpPr txBox="1"/>
          <p:nvPr/>
        </p:nvSpPr>
        <p:spPr>
          <a:xfrm>
            <a:off x="4188877" y="3696501"/>
            <a:ext cx="325121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dirty="0">
                <a:ln>
                  <a:noFill/>
                </a:ln>
                <a:solidFill>
                  <a:srgbClr val="212121"/>
                </a:solidFill>
                <a:effectLst/>
                <a:uLnTx/>
                <a:uFillTx/>
                <a:latin typeface="Arial" panose="020B0604020202020204" pitchFamily="34" charset="0"/>
                <a:ea typeface="ヒラギノ角ゴ ProN W3"/>
                <a:cs typeface="Arial" panose="020B0604020202020204" pitchFamily="34" charset="0"/>
              </a:rPr>
              <a:t>HR </a:t>
            </a:r>
            <a:r>
              <a:rPr kumimoji="0" lang="en-GB" sz="1200" i="0" u="none" strike="noStrike" kern="1200" cap="none" spc="0" normalizeH="0" baseline="0" dirty="0">
                <a:ln>
                  <a:noFill/>
                </a:ln>
                <a:solidFill>
                  <a:srgbClr val="212121"/>
                </a:solidFill>
                <a:effectLst/>
                <a:uLnTx/>
                <a:uFillTx/>
                <a:latin typeface="Arial" panose="020B0604020202020204" pitchFamily="34" charset="0"/>
                <a:ea typeface="ヒラギノ角ゴ ProN W3"/>
                <a:cs typeface="Arial" panose="020B0604020202020204" pitchFamily="34" charset="0"/>
              </a:rPr>
              <a:t>(95% CI)</a:t>
            </a:r>
            <a:r>
              <a:rPr kumimoji="0" lang="en-GB" sz="1200" b="1" i="0" u="none" strike="noStrike" kern="1200" cap="none" spc="0" normalizeH="0" baseline="0" dirty="0">
                <a:ln>
                  <a:noFill/>
                </a:ln>
                <a:solidFill>
                  <a:srgbClr val="212121"/>
                </a:solidFill>
                <a:effectLst/>
                <a:uLnTx/>
                <a:uFillTx/>
                <a:latin typeface="Arial" panose="020B0604020202020204" pitchFamily="34" charset="0"/>
                <a:ea typeface="ヒラギノ角ゴ ProN W3"/>
                <a:cs typeface="Arial" panose="020B0604020202020204" pitchFamily="34" charset="0"/>
              </a:rPr>
              <a:t>: 0.94 </a:t>
            </a:r>
            <a:r>
              <a:rPr kumimoji="0" lang="en-GB" sz="1200" b="0" i="0" u="none" strike="noStrike" kern="1200" cap="none" spc="0" normalizeH="0" baseline="0" dirty="0">
                <a:ln>
                  <a:noFill/>
                </a:ln>
                <a:solidFill>
                  <a:srgbClr val="212121"/>
                </a:solidFill>
                <a:effectLst/>
                <a:uLnTx/>
                <a:uFillTx/>
                <a:latin typeface="Arial" panose="020B0604020202020204" pitchFamily="34" charset="0"/>
                <a:ea typeface="ヒラギノ角ゴ ProN W3"/>
                <a:cs typeface="Arial" panose="020B0604020202020204" pitchFamily="34" charset="0"/>
              </a:rPr>
              <a:t>(0.65-1.36);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dirty="0">
                <a:ln>
                  <a:noFill/>
                </a:ln>
                <a:solidFill>
                  <a:srgbClr val="212121"/>
                </a:solidFill>
                <a:effectLst/>
                <a:uLnTx/>
                <a:uFillTx/>
                <a:latin typeface="Arial" panose="020B0604020202020204" pitchFamily="34" charset="0"/>
                <a:ea typeface="ヒラギノ角ゴ ProN W3"/>
                <a:cs typeface="Arial" panose="020B0604020202020204" pitchFamily="34" charset="0"/>
              </a:rPr>
              <a:t>p=0.733 (boundary for significance, 0.0005)</a:t>
            </a:r>
          </a:p>
        </p:txBody>
      </p:sp>
    </p:spTree>
    <p:extLst>
      <p:ext uri="{BB962C8B-B14F-4D97-AF65-F5344CB8AC3E}">
        <p14:creationId xmlns:p14="http://schemas.microsoft.com/office/powerpoint/2010/main" val="25036935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a:extLst>
              <a:ext uri="{FF2B5EF4-FFF2-40B4-BE49-F238E27FC236}">
                <a16:creationId xmlns="" xmlns:a16="http://schemas.microsoft.com/office/drawing/2014/main" id="{F5B61C02-CF49-4A15-A560-BDD1B5362453}"/>
              </a:ext>
            </a:extLst>
          </p:cNvPr>
          <p:cNvGraphicFramePr>
            <a:graphicFrameLocks noGrp="1"/>
          </p:cNvGraphicFramePr>
          <p:nvPr>
            <p:ph sz="quarter" idx="12"/>
            <p:extLst>
              <p:ext uri="{D42A27DB-BD31-4B8C-83A1-F6EECF244321}">
                <p14:modId xmlns:p14="http://schemas.microsoft.com/office/powerpoint/2010/main" val="1084487289"/>
              </p:ext>
            </p:extLst>
          </p:nvPr>
        </p:nvGraphicFramePr>
        <p:xfrm>
          <a:off x="620713" y="1234744"/>
          <a:ext cx="10963274" cy="4297680"/>
        </p:xfrm>
        <a:graphic>
          <a:graphicData uri="http://schemas.openxmlformats.org/drawingml/2006/table">
            <a:tbl>
              <a:tblPr firstRow="1" bandRow="1">
                <a:tableStyleId>{5C22544A-7EE6-4342-B048-85BDC9FD1C3A}</a:tableStyleId>
              </a:tblPr>
              <a:tblGrid>
                <a:gridCol w="2422065">
                  <a:extLst>
                    <a:ext uri="{9D8B030D-6E8A-4147-A177-3AD203B41FA5}">
                      <a16:colId xmlns="" xmlns:a16="http://schemas.microsoft.com/office/drawing/2014/main" val="2626442114"/>
                    </a:ext>
                  </a:extLst>
                </a:gridCol>
                <a:gridCol w="2422065">
                  <a:extLst>
                    <a:ext uri="{9D8B030D-6E8A-4147-A177-3AD203B41FA5}">
                      <a16:colId xmlns="" xmlns:a16="http://schemas.microsoft.com/office/drawing/2014/main" val="1759281528"/>
                    </a:ext>
                  </a:extLst>
                </a:gridCol>
                <a:gridCol w="1529786">
                  <a:extLst>
                    <a:ext uri="{9D8B030D-6E8A-4147-A177-3AD203B41FA5}">
                      <a16:colId xmlns="" xmlns:a16="http://schemas.microsoft.com/office/drawing/2014/main" val="1492510819"/>
                    </a:ext>
                  </a:extLst>
                </a:gridCol>
                <a:gridCol w="1529786">
                  <a:extLst>
                    <a:ext uri="{9D8B030D-6E8A-4147-A177-3AD203B41FA5}">
                      <a16:colId xmlns="" xmlns:a16="http://schemas.microsoft.com/office/drawing/2014/main" val="2976726016"/>
                    </a:ext>
                  </a:extLst>
                </a:gridCol>
                <a:gridCol w="1529786">
                  <a:extLst>
                    <a:ext uri="{9D8B030D-6E8A-4147-A177-3AD203B41FA5}">
                      <a16:colId xmlns="" xmlns:a16="http://schemas.microsoft.com/office/drawing/2014/main" val="20002"/>
                    </a:ext>
                  </a:extLst>
                </a:gridCol>
                <a:gridCol w="1529786">
                  <a:extLst>
                    <a:ext uri="{9D8B030D-6E8A-4147-A177-3AD203B41FA5}">
                      <a16:colId xmlns="" xmlns:a16="http://schemas.microsoft.com/office/drawing/2014/main" val="515965704"/>
                    </a:ext>
                  </a:extLst>
                </a:gridCol>
              </a:tblGrid>
              <a:tr h="265945">
                <a:tc rowSpan="2" gridSpan="2">
                  <a:txBody>
                    <a:bodyPr/>
                    <a:lstStyle/>
                    <a:p>
                      <a:r>
                        <a:rPr lang="en-GB" sz="1200" noProof="0" dirty="0">
                          <a:latin typeface="Arial" panose="020B0604020202020204" pitchFamily="34" charset="0"/>
                          <a:cs typeface="Arial" panose="020B0604020202020204" pitchFamily="34" charset="0"/>
                        </a:rPr>
                        <a:t>TEAEs occurring at &gt;20% in the niraparib arm or </a:t>
                      </a:r>
                      <a:br>
                        <a:rPr lang="en-GB" sz="1200" noProof="0" dirty="0">
                          <a:latin typeface="Arial" panose="020B0604020202020204" pitchFamily="34" charset="0"/>
                          <a:cs typeface="Arial" panose="020B0604020202020204" pitchFamily="34" charset="0"/>
                        </a:rPr>
                      </a:br>
                      <a:r>
                        <a:rPr lang="en-GB" sz="1200" noProof="0" dirty="0">
                          <a:latin typeface="Arial" panose="020B0604020202020204" pitchFamily="34" charset="0"/>
                          <a:cs typeface="Arial" panose="020B0604020202020204" pitchFamily="34" charset="0"/>
                        </a:rPr>
                        <a:t>otherwise of clinical interest, n (%)</a:t>
                      </a:r>
                      <a:endParaRPr lang="en-GB" sz="1200" noProof="0" dirty="0">
                        <a:solidFill>
                          <a:schemeClr val="tx1"/>
                        </a:solidFill>
                        <a:latin typeface="Arial" panose="020B0604020202020204" pitchFamily="34" charset="0"/>
                        <a:ea typeface="Verdana"/>
                        <a:cs typeface="Arial" panose="020B0604020202020204" pitchFamily="34" charset="0"/>
                      </a:endParaRPr>
                    </a:p>
                  </a:txBody>
                  <a:tcPr marL="45886" marR="45886" anchor="ctr">
                    <a:lnB w="38100" cap="flat" cmpd="sng" algn="ctr">
                      <a:solidFill>
                        <a:schemeClr val="bg1"/>
                      </a:solidFill>
                      <a:prstDash val="solid"/>
                      <a:round/>
                      <a:headEnd type="none" w="med" len="med"/>
                      <a:tailEnd type="none" w="med" len="med"/>
                    </a:lnB>
                  </a:tcPr>
                </a:tc>
                <a:tc rowSpan="2" hMerge="1">
                  <a:txBody>
                    <a:bodyPr/>
                    <a:lstStyle/>
                    <a:p>
                      <a:endParaRPr lang="en-US"/>
                    </a:p>
                  </a:txBody>
                  <a:tcPr/>
                </a:tc>
                <a:tc gridSpan="2">
                  <a:txBody>
                    <a:bodyPr/>
                    <a:lstStyle/>
                    <a:p>
                      <a:pPr algn="ctr"/>
                      <a:r>
                        <a:rPr lang="en-GB" sz="1200" noProof="0" dirty="0">
                          <a:latin typeface="Arial" panose="020B0604020202020204" pitchFamily="34" charset="0"/>
                          <a:cs typeface="Arial" panose="020B0604020202020204" pitchFamily="34" charset="0"/>
                        </a:rPr>
                        <a:t>Niraparib + AAP (n=212)</a:t>
                      </a:r>
                      <a:endParaRPr lang="en-GB" sz="1200" noProof="0" dirty="0">
                        <a:latin typeface="Arial" panose="020B0604020202020204" pitchFamily="34" charset="0"/>
                        <a:ea typeface="Verdana"/>
                        <a:cs typeface="Arial" panose="020B0604020202020204" pitchFamily="34" charset="0"/>
                      </a:endParaRPr>
                    </a:p>
                  </a:txBody>
                  <a:tcPr marL="45886" marR="45886">
                    <a:lnB w="12700" cap="flat" cmpd="sng" algn="ctr">
                      <a:solidFill>
                        <a:schemeClr val="bg1"/>
                      </a:solidFill>
                      <a:prstDash val="solid"/>
                      <a:round/>
                      <a:headEnd type="none" w="med" len="med"/>
                      <a:tailEnd type="none" w="med" len="med"/>
                    </a:lnB>
                  </a:tcPr>
                </a:tc>
                <a:tc hMerge="1">
                  <a:txBody>
                    <a:bodyPr/>
                    <a:lstStyle/>
                    <a:p>
                      <a:pPr algn="ctr"/>
                      <a:endParaRPr lang="en-US"/>
                    </a:p>
                  </a:txBody>
                  <a:tcPr/>
                </a:tc>
                <a:tc gridSpan="2">
                  <a:txBody>
                    <a:bodyPr/>
                    <a:lstStyle/>
                    <a:p>
                      <a:pPr marL="0" marR="0" lvl="0" indent="0" algn="ctr" defTabSz="288024" rtl="0" eaLnBrk="1" fontAlgn="auto" latinLnBrk="0" hangingPunct="1">
                        <a:lnSpc>
                          <a:spcPct val="100000"/>
                        </a:lnSpc>
                        <a:spcBef>
                          <a:spcPts val="0"/>
                        </a:spcBef>
                        <a:spcAft>
                          <a:spcPts val="0"/>
                        </a:spcAft>
                        <a:buClrTx/>
                        <a:buSzTx/>
                        <a:buFontTx/>
                        <a:buNone/>
                        <a:tabLst/>
                        <a:defRPr/>
                      </a:pPr>
                      <a:r>
                        <a:rPr lang="en-GB" sz="1200" noProof="0" dirty="0">
                          <a:latin typeface="Arial" panose="020B0604020202020204" pitchFamily="34" charset="0"/>
                          <a:cs typeface="Arial" panose="020B0604020202020204" pitchFamily="34" charset="0"/>
                        </a:rPr>
                        <a:t>Placebo + AAP (n=211)</a:t>
                      </a:r>
                      <a:endParaRPr lang="en-GB" sz="1200" b="1" noProof="0" dirty="0">
                        <a:latin typeface="Arial" panose="020B0604020202020204" pitchFamily="34" charset="0"/>
                        <a:ea typeface="Verdana"/>
                        <a:cs typeface="Arial" panose="020B0604020202020204" pitchFamily="34" charset="0"/>
                      </a:endParaRPr>
                    </a:p>
                  </a:txBody>
                  <a:tcPr marL="45886" marR="45886">
                    <a:lnB w="12700" cap="flat" cmpd="sng" algn="ctr">
                      <a:solidFill>
                        <a:schemeClr val="bg1"/>
                      </a:solidFill>
                      <a:prstDash val="solid"/>
                      <a:round/>
                      <a:headEnd type="none" w="med" len="med"/>
                      <a:tailEnd type="none" w="med" len="med"/>
                    </a:lnB>
                  </a:tcPr>
                </a:tc>
                <a:tc hMerge="1">
                  <a:txBody>
                    <a:bodyPr/>
                    <a:lstStyle/>
                    <a:p>
                      <a:endParaRPr lang="en-US"/>
                    </a:p>
                  </a:txBody>
                  <a:tcPr/>
                </a:tc>
                <a:extLst>
                  <a:ext uri="{0D108BD9-81ED-4DB2-BD59-A6C34878D82A}">
                    <a16:rowId xmlns="" xmlns:a16="http://schemas.microsoft.com/office/drawing/2014/main" val="1379052274"/>
                  </a:ext>
                </a:extLst>
              </a:tr>
              <a:tr h="265945">
                <a:tc gridSpan="2" vMerge="1">
                  <a:txBody>
                    <a:bodyPr/>
                    <a:lstStyle/>
                    <a:p>
                      <a:endParaRPr lang="en-US" sz="1100" b="1">
                        <a:latin typeface="+mn-lt"/>
                        <a:ea typeface="Verdana" panose="020B0604030504040204" pitchFamily="34" charset="0"/>
                        <a:cs typeface="Calibri" panose="020F0502020204030204" pitchFamily="34" charset="0"/>
                      </a:endParaRPr>
                    </a:p>
                  </a:txBody>
                  <a:tcPr/>
                </a:tc>
                <a:tc hMerge="1" vMerge="1">
                  <a:txBody>
                    <a:bodyPr/>
                    <a:lstStyle/>
                    <a:p>
                      <a:endParaRPr lang="en-US"/>
                    </a:p>
                  </a:txBody>
                  <a:tcPr/>
                </a:tc>
                <a:tc>
                  <a:txBody>
                    <a:bodyPr/>
                    <a:lstStyle/>
                    <a:p>
                      <a:pPr algn="ctr"/>
                      <a:r>
                        <a:rPr lang="en-GB" sz="1200" b="1" noProof="0" dirty="0">
                          <a:solidFill>
                            <a:schemeClr val="bg1"/>
                          </a:solidFill>
                          <a:latin typeface="Arial" panose="020B0604020202020204" pitchFamily="34" charset="0"/>
                          <a:cs typeface="Arial" panose="020B0604020202020204" pitchFamily="34" charset="0"/>
                        </a:rPr>
                        <a:t>All grades</a:t>
                      </a:r>
                    </a:p>
                  </a:txBody>
                  <a:tcPr marL="45886" marR="45886">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algn="ctr"/>
                      <a:r>
                        <a:rPr lang="en-GB" sz="1200" b="1" noProof="0" dirty="0">
                          <a:solidFill>
                            <a:schemeClr val="bg1"/>
                          </a:solidFill>
                          <a:latin typeface="Arial" panose="020B0604020202020204" pitchFamily="34" charset="0"/>
                          <a:cs typeface="Arial" panose="020B0604020202020204" pitchFamily="34" charset="0"/>
                        </a:rPr>
                        <a:t>Grade ≥3</a:t>
                      </a:r>
                    </a:p>
                  </a:txBody>
                  <a:tcPr marL="45886" marR="45886">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algn="ctr"/>
                      <a:r>
                        <a:rPr lang="en-GB" sz="1200" b="1" noProof="0" dirty="0">
                          <a:solidFill>
                            <a:schemeClr val="bg1"/>
                          </a:solidFill>
                          <a:latin typeface="Arial" panose="020B0604020202020204" pitchFamily="34" charset="0"/>
                          <a:cs typeface="Arial" panose="020B0604020202020204" pitchFamily="34" charset="0"/>
                        </a:rPr>
                        <a:t>All grades</a:t>
                      </a:r>
                    </a:p>
                  </a:txBody>
                  <a:tcPr marL="45886" marR="45886">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algn="ctr"/>
                      <a:r>
                        <a:rPr lang="en-GB" sz="1200" b="1" noProof="0" dirty="0">
                          <a:solidFill>
                            <a:schemeClr val="bg1"/>
                          </a:solidFill>
                          <a:latin typeface="Arial" panose="020B0604020202020204" pitchFamily="34" charset="0"/>
                          <a:cs typeface="Arial" panose="020B0604020202020204" pitchFamily="34" charset="0"/>
                        </a:rPr>
                        <a:t>Grade ≥3</a:t>
                      </a:r>
                    </a:p>
                  </a:txBody>
                  <a:tcPr marL="45886" marR="45886">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extLst>
                  <a:ext uri="{0D108BD9-81ED-4DB2-BD59-A6C34878D82A}">
                    <a16:rowId xmlns="" xmlns:a16="http://schemas.microsoft.com/office/drawing/2014/main" val="922238137"/>
                  </a:ext>
                </a:extLst>
              </a:tr>
              <a:tr h="265945">
                <a:tc>
                  <a:txBody>
                    <a:bodyPr/>
                    <a:lstStyle/>
                    <a:p>
                      <a:r>
                        <a:rPr lang="en-GB" sz="1200" b="1" u="none" noProof="0" dirty="0">
                          <a:latin typeface="Arial" panose="020B0604020202020204" pitchFamily="34" charset="0"/>
                          <a:cs typeface="Arial" panose="020B0604020202020204" pitchFamily="34" charset="0"/>
                        </a:rPr>
                        <a:t>Haematologic</a:t>
                      </a:r>
                      <a:endParaRPr lang="en-GB" sz="1200" b="1" u="none" noProof="0" dirty="0">
                        <a:solidFill>
                          <a:schemeClr val="tx1"/>
                        </a:solidFill>
                        <a:latin typeface="Arial" panose="020B0604020202020204" pitchFamily="34" charset="0"/>
                        <a:ea typeface="Verdana"/>
                        <a:cs typeface="Arial" panose="020B0604020202020204" pitchFamily="34" charset="0"/>
                      </a:endParaRPr>
                    </a:p>
                  </a:txBody>
                  <a:tcPr marL="45886" marR="45886">
                    <a:lnT w="38100" cap="flat" cmpd="sng" algn="ctr">
                      <a:solidFill>
                        <a:schemeClr val="bg1"/>
                      </a:solidFill>
                      <a:prstDash val="solid"/>
                      <a:round/>
                      <a:headEnd type="none" w="med" len="med"/>
                      <a:tailEnd type="none" w="med" len="med"/>
                    </a:lnT>
                    <a:solidFill>
                      <a:srgbClr val="CBEBD0"/>
                    </a:solidFill>
                  </a:tcPr>
                </a:tc>
                <a:tc>
                  <a:txBody>
                    <a:bodyPr/>
                    <a:lstStyle/>
                    <a:p>
                      <a:r>
                        <a:rPr lang="en-GB" sz="1200" noProof="0" dirty="0">
                          <a:latin typeface="Arial" panose="020B0604020202020204" pitchFamily="34" charset="0"/>
                          <a:cs typeface="Arial" panose="020B0604020202020204" pitchFamily="34" charset="0"/>
                        </a:rPr>
                        <a:t>Anaemia</a:t>
                      </a:r>
                      <a:endParaRPr lang="en-GB" sz="1200" b="0" noProof="0" dirty="0">
                        <a:solidFill>
                          <a:schemeClr val="tx1"/>
                        </a:solidFill>
                        <a:latin typeface="Arial" panose="020B0604020202020204" pitchFamily="34" charset="0"/>
                        <a:ea typeface="Verdana"/>
                        <a:cs typeface="Arial" panose="020B0604020202020204" pitchFamily="34" charset="0"/>
                      </a:endParaRPr>
                    </a:p>
                  </a:txBody>
                  <a:tcPr marL="45886" marR="45886">
                    <a:lnT w="38100" cap="flat" cmpd="sng" algn="ctr">
                      <a:solidFill>
                        <a:schemeClr val="bg1"/>
                      </a:solidFill>
                      <a:prstDash val="solid"/>
                      <a:round/>
                      <a:headEnd type="none" w="med" len="med"/>
                      <a:tailEnd type="none" w="med" len="med"/>
                    </a:lnT>
                    <a:solidFill>
                      <a:srgbClr val="CBEBD0"/>
                    </a:solidFill>
                  </a:tcPr>
                </a:tc>
                <a:tc>
                  <a:txBody>
                    <a:bodyPr/>
                    <a:lstStyle/>
                    <a:p>
                      <a:pPr algn="ctr"/>
                      <a:r>
                        <a:rPr lang="en-GB" sz="1200" noProof="0" dirty="0">
                          <a:latin typeface="Arial" panose="020B0604020202020204" pitchFamily="34" charset="0"/>
                          <a:cs typeface="Arial" panose="020B0604020202020204" pitchFamily="34" charset="0"/>
                        </a:rPr>
                        <a:t>98 (46.2)</a:t>
                      </a:r>
                      <a:endParaRPr lang="en-GB" sz="1200" b="0" noProof="0" dirty="0">
                        <a:solidFill>
                          <a:schemeClr val="tx1"/>
                        </a:solidFill>
                        <a:latin typeface="Arial" panose="020B0604020202020204" pitchFamily="34" charset="0"/>
                        <a:ea typeface="Verdana"/>
                        <a:cs typeface="Arial" panose="020B0604020202020204" pitchFamily="34" charset="0"/>
                      </a:endParaRPr>
                    </a:p>
                  </a:txBody>
                  <a:tcPr marL="45886" marR="45886">
                    <a:lnT w="38100" cap="flat" cmpd="sng" algn="ctr">
                      <a:solidFill>
                        <a:schemeClr val="bg1"/>
                      </a:solidFill>
                      <a:prstDash val="solid"/>
                      <a:round/>
                      <a:headEnd type="none" w="med" len="med"/>
                      <a:tailEnd type="none" w="med" len="med"/>
                    </a:lnT>
                    <a:solidFill>
                      <a:srgbClr val="CBEBD0"/>
                    </a:solidFill>
                  </a:tcPr>
                </a:tc>
                <a:tc>
                  <a:txBody>
                    <a:bodyPr/>
                    <a:lstStyle/>
                    <a:p>
                      <a:pPr algn="ctr"/>
                      <a:r>
                        <a:rPr lang="en-GB" sz="1200" noProof="0" dirty="0">
                          <a:latin typeface="Arial" panose="020B0604020202020204" pitchFamily="34" charset="0"/>
                          <a:cs typeface="Arial" panose="020B0604020202020204" pitchFamily="34" charset="0"/>
                        </a:rPr>
                        <a:t>63 (29.7)</a:t>
                      </a:r>
                      <a:endParaRPr lang="en-GB" sz="1200" b="0" noProof="0" dirty="0">
                        <a:solidFill>
                          <a:schemeClr val="tx1"/>
                        </a:solidFill>
                        <a:latin typeface="Arial" panose="020B0604020202020204" pitchFamily="34" charset="0"/>
                        <a:ea typeface="Verdana"/>
                        <a:cs typeface="Arial" panose="020B0604020202020204" pitchFamily="34" charset="0"/>
                      </a:endParaRPr>
                    </a:p>
                  </a:txBody>
                  <a:tcPr marL="45886" marR="45886">
                    <a:lnT w="38100" cap="flat" cmpd="sng" algn="ctr">
                      <a:solidFill>
                        <a:schemeClr val="bg1"/>
                      </a:solidFill>
                      <a:prstDash val="solid"/>
                      <a:round/>
                      <a:headEnd type="none" w="med" len="med"/>
                      <a:tailEnd type="none" w="med" len="med"/>
                    </a:lnT>
                    <a:solidFill>
                      <a:srgbClr val="CBEBD0"/>
                    </a:solidFill>
                  </a:tcPr>
                </a:tc>
                <a:tc>
                  <a:txBody>
                    <a:bodyPr/>
                    <a:lstStyle/>
                    <a:p>
                      <a:pPr algn="ctr"/>
                      <a:r>
                        <a:rPr lang="en-GB" sz="1200" noProof="0" dirty="0">
                          <a:latin typeface="Arial" panose="020B0604020202020204" pitchFamily="34" charset="0"/>
                          <a:cs typeface="Arial" panose="020B0604020202020204" pitchFamily="34" charset="0"/>
                        </a:rPr>
                        <a:t>43 (20.4)</a:t>
                      </a:r>
                      <a:endParaRPr lang="en-GB" sz="1200" b="0" noProof="0" dirty="0">
                        <a:solidFill>
                          <a:schemeClr val="tx1"/>
                        </a:solidFill>
                        <a:latin typeface="Arial" panose="020B0604020202020204" pitchFamily="34" charset="0"/>
                        <a:ea typeface="Verdana"/>
                        <a:cs typeface="Arial" panose="020B0604020202020204" pitchFamily="34" charset="0"/>
                      </a:endParaRPr>
                    </a:p>
                  </a:txBody>
                  <a:tcPr marL="45886" marR="45886">
                    <a:lnT w="38100" cap="flat" cmpd="sng" algn="ctr">
                      <a:solidFill>
                        <a:schemeClr val="bg1"/>
                      </a:solidFill>
                      <a:prstDash val="solid"/>
                      <a:round/>
                      <a:headEnd type="none" w="med" len="med"/>
                      <a:tailEnd type="none" w="med" len="med"/>
                    </a:lnT>
                    <a:solidFill>
                      <a:srgbClr val="CBEBD0"/>
                    </a:solidFill>
                  </a:tcPr>
                </a:tc>
                <a:tc>
                  <a:txBody>
                    <a:bodyPr/>
                    <a:lstStyle/>
                    <a:p>
                      <a:pPr algn="ctr"/>
                      <a:r>
                        <a:rPr lang="en-GB" sz="1200" noProof="0" dirty="0">
                          <a:latin typeface="Arial" panose="020B0604020202020204" pitchFamily="34" charset="0"/>
                          <a:cs typeface="Arial" panose="020B0604020202020204" pitchFamily="34" charset="0"/>
                        </a:rPr>
                        <a:t>16 (7.6)</a:t>
                      </a:r>
                      <a:endParaRPr lang="en-GB" sz="1200" b="0" noProof="0" dirty="0">
                        <a:solidFill>
                          <a:schemeClr val="tx1"/>
                        </a:solidFill>
                        <a:latin typeface="Arial" panose="020B0604020202020204" pitchFamily="34" charset="0"/>
                        <a:ea typeface="Verdana"/>
                        <a:cs typeface="Arial" panose="020B0604020202020204" pitchFamily="34" charset="0"/>
                      </a:endParaRPr>
                    </a:p>
                  </a:txBody>
                  <a:tcPr marL="45886" marR="45886">
                    <a:lnT w="38100" cap="flat" cmpd="sng" algn="ctr">
                      <a:solidFill>
                        <a:schemeClr val="bg1"/>
                      </a:solidFill>
                      <a:prstDash val="solid"/>
                      <a:round/>
                      <a:headEnd type="none" w="med" len="med"/>
                      <a:tailEnd type="none" w="med" len="med"/>
                    </a:lnT>
                    <a:solidFill>
                      <a:srgbClr val="CBEBD0"/>
                    </a:solidFill>
                  </a:tcPr>
                </a:tc>
                <a:extLst>
                  <a:ext uri="{0D108BD9-81ED-4DB2-BD59-A6C34878D82A}">
                    <a16:rowId xmlns="" xmlns:a16="http://schemas.microsoft.com/office/drawing/2014/main" val="2915830243"/>
                  </a:ext>
                </a:extLst>
              </a:tr>
              <a:tr h="265945">
                <a:tc>
                  <a:txBody>
                    <a:bodyPr/>
                    <a:lstStyle/>
                    <a:p>
                      <a:endParaRPr lang="en-GB" sz="1200" b="1" baseline="0" noProof="0" dirty="0">
                        <a:solidFill>
                          <a:schemeClr val="tx1"/>
                        </a:solidFill>
                        <a:latin typeface="Arial" panose="020B0604020202020204" pitchFamily="34" charset="0"/>
                        <a:ea typeface="Verdana"/>
                        <a:cs typeface="Arial" panose="020B0604020202020204" pitchFamily="34" charset="0"/>
                      </a:endParaRPr>
                    </a:p>
                  </a:txBody>
                  <a:tcPr marL="45886" marR="45886">
                    <a:solidFill>
                      <a:srgbClr val="CBEBD0"/>
                    </a:solidFill>
                  </a:tcPr>
                </a:tc>
                <a:tc>
                  <a:txBody>
                    <a:bodyPr/>
                    <a:lstStyle/>
                    <a:p>
                      <a:r>
                        <a:rPr lang="en-GB" sz="1200" baseline="0" noProof="0" dirty="0">
                          <a:latin typeface="Arial" panose="020B0604020202020204" pitchFamily="34" charset="0"/>
                          <a:cs typeface="Arial" panose="020B0604020202020204" pitchFamily="34" charset="0"/>
                        </a:rPr>
                        <a:t>Thrombocytopaenia</a:t>
                      </a:r>
                      <a:endParaRPr lang="en-GB" sz="1200" b="0" baseline="0" noProof="0" dirty="0">
                        <a:solidFill>
                          <a:schemeClr val="tx1"/>
                        </a:solidFill>
                        <a:latin typeface="Arial" panose="020B0604020202020204" pitchFamily="34" charset="0"/>
                        <a:ea typeface="Verdana"/>
                        <a:cs typeface="Arial" panose="020B0604020202020204" pitchFamily="34" charset="0"/>
                      </a:endParaRPr>
                    </a:p>
                  </a:txBody>
                  <a:tcPr marL="45886" marR="45886">
                    <a:solidFill>
                      <a:srgbClr val="CBEBD0"/>
                    </a:solidFill>
                  </a:tcPr>
                </a:tc>
                <a:tc>
                  <a:txBody>
                    <a:bodyPr/>
                    <a:lstStyle/>
                    <a:p>
                      <a:pPr algn="ctr"/>
                      <a:r>
                        <a:rPr lang="en-GB" sz="1200" noProof="0" dirty="0">
                          <a:latin typeface="Arial" panose="020B0604020202020204" pitchFamily="34" charset="0"/>
                          <a:cs typeface="Arial" panose="020B0604020202020204" pitchFamily="34" charset="0"/>
                        </a:rPr>
                        <a:t>45 (21.2)</a:t>
                      </a:r>
                      <a:endParaRPr lang="en-GB" sz="1200" b="0" baseline="0" noProof="0" dirty="0">
                        <a:solidFill>
                          <a:schemeClr val="tx1"/>
                        </a:solidFill>
                        <a:latin typeface="Arial" panose="020B0604020202020204" pitchFamily="34" charset="0"/>
                        <a:ea typeface="Verdana"/>
                        <a:cs typeface="Arial" panose="020B0604020202020204" pitchFamily="34" charset="0"/>
                      </a:endParaRPr>
                    </a:p>
                  </a:txBody>
                  <a:tcPr marL="45886" marR="45886">
                    <a:solidFill>
                      <a:srgbClr val="CBEBD0"/>
                    </a:solidFill>
                  </a:tcPr>
                </a:tc>
                <a:tc>
                  <a:txBody>
                    <a:bodyPr/>
                    <a:lstStyle/>
                    <a:p>
                      <a:pPr algn="ctr"/>
                      <a:r>
                        <a:rPr lang="en-GB" sz="1200" noProof="0" dirty="0">
                          <a:latin typeface="Arial" panose="020B0604020202020204" pitchFamily="34" charset="0"/>
                          <a:cs typeface="Arial" panose="020B0604020202020204" pitchFamily="34" charset="0"/>
                        </a:rPr>
                        <a:t>14 (6.6)</a:t>
                      </a:r>
                      <a:endParaRPr lang="en-GB" sz="1200" b="0" noProof="0" dirty="0">
                        <a:solidFill>
                          <a:schemeClr val="tx1"/>
                        </a:solidFill>
                        <a:latin typeface="Arial" panose="020B0604020202020204" pitchFamily="34" charset="0"/>
                        <a:ea typeface="Verdana"/>
                        <a:cs typeface="Arial" panose="020B0604020202020204" pitchFamily="34" charset="0"/>
                      </a:endParaRPr>
                    </a:p>
                  </a:txBody>
                  <a:tcPr marL="45886" marR="45886">
                    <a:solidFill>
                      <a:srgbClr val="CBEBD0"/>
                    </a:solidFill>
                  </a:tcPr>
                </a:tc>
                <a:tc>
                  <a:txBody>
                    <a:bodyPr/>
                    <a:lstStyle/>
                    <a:p>
                      <a:pPr algn="ctr"/>
                      <a:r>
                        <a:rPr lang="en-GB" sz="1200" noProof="0" dirty="0">
                          <a:latin typeface="Arial" panose="020B0604020202020204" pitchFamily="34" charset="0"/>
                          <a:cs typeface="Arial" panose="020B0604020202020204" pitchFamily="34" charset="0"/>
                        </a:rPr>
                        <a:t>18 (8.5)</a:t>
                      </a:r>
                      <a:endParaRPr lang="en-GB" sz="1200" b="0" noProof="0" dirty="0">
                        <a:solidFill>
                          <a:schemeClr val="tx1"/>
                        </a:solidFill>
                        <a:latin typeface="Arial" panose="020B0604020202020204" pitchFamily="34" charset="0"/>
                        <a:ea typeface="Verdana"/>
                        <a:cs typeface="Arial" panose="020B0604020202020204" pitchFamily="34" charset="0"/>
                      </a:endParaRPr>
                    </a:p>
                  </a:txBody>
                  <a:tcPr marL="45886" marR="45886">
                    <a:solidFill>
                      <a:srgbClr val="CBEBD0"/>
                    </a:solidFill>
                  </a:tcPr>
                </a:tc>
                <a:tc>
                  <a:txBody>
                    <a:bodyPr/>
                    <a:lstStyle/>
                    <a:p>
                      <a:pPr algn="ctr"/>
                      <a:r>
                        <a:rPr lang="en-GB" sz="1200" noProof="0" dirty="0">
                          <a:latin typeface="Arial" panose="020B0604020202020204" pitchFamily="34" charset="0"/>
                          <a:cs typeface="Arial" panose="020B0604020202020204" pitchFamily="34" charset="0"/>
                        </a:rPr>
                        <a:t>5 (2.4)</a:t>
                      </a:r>
                      <a:endParaRPr lang="en-GB" sz="1200" b="0" noProof="0" dirty="0">
                        <a:solidFill>
                          <a:schemeClr val="tx1"/>
                        </a:solidFill>
                        <a:latin typeface="Arial" panose="020B0604020202020204" pitchFamily="34" charset="0"/>
                        <a:ea typeface="Verdana"/>
                        <a:cs typeface="Arial" panose="020B0604020202020204" pitchFamily="34" charset="0"/>
                      </a:endParaRPr>
                    </a:p>
                  </a:txBody>
                  <a:tcPr marL="45886" marR="45886">
                    <a:solidFill>
                      <a:srgbClr val="CBEBD0"/>
                    </a:solidFill>
                  </a:tcPr>
                </a:tc>
                <a:extLst>
                  <a:ext uri="{0D108BD9-81ED-4DB2-BD59-A6C34878D82A}">
                    <a16:rowId xmlns="" xmlns:a16="http://schemas.microsoft.com/office/drawing/2014/main" val="3736684638"/>
                  </a:ext>
                </a:extLst>
              </a:tr>
              <a:tr h="265945">
                <a:tc>
                  <a:txBody>
                    <a:bodyPr/>
                    <a:lstStyle/>
                    <a:p>
                      <a:endParaRPr lang="en-GB" sz="1200" b="1" noProof="0" dirty="0">
                        <a:solidFill>
                          <a:schemeClr val="tx1"/>
                        </a:solidFill>
                        <a:latin typeface="Arial" panose="020B0604020202020204" pitchFamily="34" charset="0"/>
                        <a:ea typeface="Verdana"/>
                        <a:cs typeface="Arial" panose="020B0604020202020204" pitchFamily="34" charset="0"/>
                      </a:endParaRPr>
                    </a:p>
                  </a:txBody>
                  <a:tcPr marL="45886" marR="45886">
                    <a:solidFill>
                      <a:srgbClr val="CBEBD0"/>
                    </a:solidFill>
                  </a:tcPr>
                </a:tc>
                <a:tc>
                  <a:txBody>
                    <a:bodyPr/>
                    <a:lstStyle/>
                    <a:p>
                      <a:r>
                        <a:rPr lang="en-GB" sz="1200" noProof="0" dirty="0">
                          <a:latin typeface="Arial" panose="020B0604020202020204" pitchFamily="34" charset="0"/>
                          <a:cs typeface="Arial" panose="020B0604020202020204" pitchFamily="34" charset="0"/>
                        </a:rPr>
                        <a:t>Neutropenia</a:t>
                      </a:r>
                      <a:endParaRPr lang="en-GB" sz="1200" b="0" noProof="0" dirty="0">
                        <a:solidFill>
                          <a:schemeClr val="tx1"/>
                        </a:solidFill>
                        <a:latin typeface="Arial" panose="020B0604020202020204" pitchFamily="34" charset="0"/>
                        <a:ea typeface="Verdana"/>
                        <a:cs typeface="Arial" panose="020B0604020202020204" pitchFamily="34" charset="0"/>
                      </a:endParaRPr>
                    </a:p>
                  </a:txBody>
                  <a:tcPr marL="45886" marR="45886">
                    <a:solidFill>
                      <a:srgbClr val="CBEBD0"/>
                    </a:solidFill>
                  </a:tcPr>
                </a:tc>
                <a:tc>
                  <a:txBody>
                    <a:bodyPr/>
                    <a:lstStyle/>
                    <a:p>
                      <a:pPr algn="ctr"/>
                      <a:r>
                        <a:rPr lang="en-GB" sz="1200" noProof="0" dirty="0">
                          <a:latin typeface="Arial" panose="020B0604020202020204" pitchFamily="34" charset="0"/>
                          <a:cs typeface="Arial" panose="020B0604020202020204" pitchFamily="34" charset="0"/>
                        </a:rPr>
                        <a:t>29 (13.7)</a:t>
                      </a:r>
                      <a:endParaRPr lang="en-GB" sz="1200" b="0" noProof="0" dirty="0">
                        <a:solidFill>
                          <a:schemeClr val="tx1"/>
                        </a:solidFill>
                        <a:latin typeface="Arial" panose="020B0604020202020204" pitchFamily="34" charset="0"/>
                        <a:ea typeface="Verdana"/>
                        <a:cs typeface="Arial" panose="020B0604020202020204" pitchFamily="34" charset="0"/>
                      </a:endParaRPr>
                    </a:p>
                  </a:txBody>
                  <a:tcPr marL="45886" marR="45886">
                    <a:solidFill>
                      <a:srgbClr val="CBEBD0"/>
                    </a:solidFill>
                  </a:tcPr>
                </a:tc>
                <a:tc>
                  <a:txBody>
                    <a:bodyPr/>
                    <a:lstStyle/>
                    <a:p>
                      <a:pPr marL="0" marR="0" lvl="0" indent="0" algn="ctr" defTabSz="288024" rtl="0" eaLnBrk="1" fontAlgn="auto" latinLnBrk="0" hangingPunct="1">
                        <a:lnSpc>
                          <a:spcPct val="100000"/>
                        </a:lnSpc>
                        <a:spcBef>
                          <a:spcPts val="0"/>
                        </a:spcBef>
                        <a:spcAft>
                          <a:spcPts val="0"/>
                        </a:spcAft>
                        <a:buClrTx/>
                        <a:buSzTx/>
                        <a:buFontTx/>
                        <a:buNone/>
                        <a:tabLst/>
                        <a:defRPr/>
                      </a:pPr>
                      <a:r>
                        <a:rPr lang="en-GB" sz="1200" kern="1200" noProof="0" dirty="0">
                          <a:latin typeface="Arial" panose="020B0604020202020204" pitchFamily="34" charset="0"/>
                          <a:cs typeface="Arial" panose="020B0604020202020204" pitchFamily="34" charset="0"/>
                        </a:rPr>
                        <a:t>14 (6.6)</a:t>
                      </a:r>
                      <a:endParaRPr lang="en-GB" sz="1200" b="0" kern="1200" noProof="0" dirty="0">
                        <a:solidFill>
                          <a:schemeClr val="tx1"/>
                        </a:solidFill>
                        <a:latin typeface="Arial" panose="020B0604020202020204" pitchFamily="34" charset="0"/>
                        <a:ea typeface="Verdana"/>
                        <a:cs typeface="Arial" panose="020B0604020202020204" pitchFamily="34" charset="0"/>
                      </a:endParaRPr>
                    </a:p>
                  </a:txBody>
                  <a:tcPr marL="45886" marR="45886">
                    <a:solidFill>
                      <a:srgbClr val="CBEBD0"/>
                    </a:solidFill>
                  </a:tcPr>
                </a:tc>
                <a:tc>
                  <a:txBody>
                    <a:bodyPr/>
                    <a:lstStyle/>
                    <a:p>
                      <a:pPr algn="ctr"/>
                      <a:r>
                        <a:rPr lang="en-GB" sz="1200" noProof="0" dirty="0">
                          <a:latin typeface="Arial" panose="020B0604020202020204" pitchFamily="34" charset="0"/>
                          <a:cs typeface="Arial" panose="020B0604020202020204" pitchFamily="34" charset="0"/>
                        </a:rPr>
                        <a:t>12 (5.7)</a:t>
                      </a:r>
                      <a:endParaRPr lang="en-GB" sz="1200" b="0" noProof="0" dirty="0">
                        <a:solidFill>
                          <a:schemeClr val="tx1"/>
                        </a:solidFill>
                        <a:latin typeface="Arial" panose="020B0604020202020204" pitchFamily="34" charset="0"/>
                        <a:ea typeface="Verdana"/>
                        <a:cs typeface="Arial" panose="020B0604020202020204" pitchFamily="34" charset="0"/>
                      </a:endParaRPr>
                    </a:p>
                  </a:txBody>
                  <a:tcPr marL="45886" marR="45886">
                    <a:solidFill>
                      <a:srgbClr val="CBEBD0"/>
                    </a:solidFill>
                  </a:tcPr>
                </a:tc>
                <a:tc>
                  <a:txBody>
                    <a:bodyPr/>
                    <a:lstStyle/>
                    <a:p>
                      <a:pPr marL="0" marR="0" lvl="0" indent="0" algn="ctr" defTabSz="288024" rtl="0" eaLnBrk="1" fontAlgn="auto" latinLnBrk="0" hangingPunct="1">
                        <a:lnSpc>
                          <a:spcPct val="100000"/>
                        </a:lnSpc>
                        <a:spcBef>
                          <a:spcPts val="0"/>
                        </a:spcBef>
                        <a:spcAft>
                          <a:spcPts val="0"/>
                        </a:spcAft>
                        <a:buClrTx/>
                        <a:buSzTx/>
                        <a:buFontTx/>
                        <a:buNone/>
                        <a:tabLst/>
                        <a:defRPr/>
                      </a:pPr>
                      <a:r>
                        <a:rPr lang="en-GB" sz="1200" kern="1200" noProof="0" dirty="0">
                          <a:latin typeface="Arial" panose="020B0604020202020204" pitchFamily="34" charset="0"/>
                          <a:cs typeface="Arial" panose="020B0604020202020204" pitchFamily="34" charset="0"/>
                        </a:rPr>
                        <a:t>3 (1.4)</a:t>
                      </a:r>
                      <a:endParaRPr lang="en-GB" sz="1200" b="0" kern="1200" noProof="0" dirty="0">
                        <a:solidFill>
                          <a:schemeClr val="tx1"/>
                        </a:solidFill>
                        <a:latin typeface="Arial" panose="020B0604020202020204" pitchFamily="34" charset="0"/>
                        <a:ea typeface="Verdana"/>
                        <a:cs typeface="Arial" panose="020B0604020202020204" pitchFamily="34" charset="0"/>
                      </a:endParaRPr>
                    </a:p>
                  </a:txBody>
                  <a:tcPr marL="45886" marR="45886">
                    <a:solidFill>
                      <a:srgbClr val="CBEBD0"/>
                    </a:solidFill>
                  </a:tcPr>
                </a:tc>
                <a:extLst>
                  <a:ext uri="{0D108BD9-81ED-4DB2-BD59-A6C34878D82A}">
                    <a16:rowId xmlns="" xmlns:a16="http://schemas.microsoft.com/office/drawing/2014/main" val="1628552313"/>
                  </a:ext>
                </a:extLst>
              </a:tr>
              <a:tr h="265945">
                <a:tc>
                  <a:txBody>
                    <a:bodyPr/>
                    <a:lstStyle/>
                    <a:p>
                      <a:endParaRPr lang="en-GB" sz="1200" b="1" noProof="0" dirty="0">
                        <a:solidFill>
                          <a:schemeClr val="tx1"/>
                        </a:solidFill>
                        <a:latin typeface="Arial" panose="020B0604020202020204" pitchFamily="34" charset="0"/>
                        <a:ea typeface="Verdana"/>
                        <a:cs typeface="Arial" panose="020B0604020202020204" pitchFamily="34" charset="0"/>
                      </a:endParaRPr>
                    </a:p>
                  </a:txBody>
                  <a:tcPr marL="45886" marR="45886">
                    <a:solidFill>
                      <a:srgbClr val="CBEBD0"/>
                    </a:solidFill>
                  </a:tcPr>
                </a:tc>
                <a:tc>
                  <a:txBody>
                    <a:bodyPr/>
                    <a:lstStyle/>
                    <a:p>
                      <a:r>
                        <a:rPr lang="en-GB" sz="1200" noProof="0" dirty="0">
                          <a:latin typeface="Arial" panose="020B0604020202020204" pitchFamily="34" charset="0"/>
                          <a:cs typeface="Arial" panose="020B0604020202020204" pitchFamily="34" charset="0"/>
                        </a:rPr>
                        <a:t>Acute myeloid leukaemia/</a:t>
                      </a:r>
                    </a:p>
                    <a:p>
                      <a:r>
                        <a:rPr lang="en-GB" sz="1200" noProof="0" dirty="0">
                          <a:latin typeface="Arial" panose="020B0604020202020204" pitchFamily="34" charset="0"/>
                          <a:cs typeface="Arial" panose="020B0604020202020204" pitchFamily="34" charset="0"/>
                        </a:rPr>
                        <a:t>Myelodysplastic syndrome</a:t>
                      </a:r>
                      <a:endParaRPr lang="en-GB" sz="1200" b="0" noProof="0" dirty="0">
                        <a:solidFill>
                          <a:schemeClr val="tx1"/>
                        </a:solidFill>
                        <a:latin typeface="Arial" panose="020B0604020202020204" pitchFamily="34" charset="0"/>
                        <a:ea typeface="Verdana"/>
                        <a:cs typeface="Arial" panose="020B0604020202020204" pitchFamily="34" charset="0"/>
                      </a:endParaRPr>
                    </a:p>
                  </a:txBody>
                  <a:tcPr marL="45886" marR="45886">
                    <a:solidFill>
                      <a:srgbClr val="CBEBD0"/>
                    </a:solidFill>
                  </a:tcPr>
                </a:tc>
                <a:tc>
                  <a:txBody>
                    <a:bodyPr/>
                    <a:lstStyle/>
                    <a:p>
                      <a:pPr algn="ctr"/>
                      <a:r>
                        <a:rPr lang="en-GB" sz="1200" noProof="0" dirty="0">
                          <a:latin typeface="Arial" panose="020B0604020202020204" pitchFamily="34" charset="0"/>
                          <a:cs typeface="Arial" panose="020B0604020202020204" pitchFamily="34" charset="0"/>
                        </a:rPr>
                        <a:t>0</a:t>
                      </a:r>
                      <a:endParaRPr lang="en-GB" sz="1200" b="0" noProof="0" dirty="0">
                        <a:solidFill>
                          <a:schemeClr val="tx1"/>
                        </a:solidFill>
                        <a:latin typeface="Arial" panose="020B0604020202020204" pitchFamily="34" charset="0"/>
                        <a:ea typeface="Verdana"/>
                        <a:cs typeface="Arial" panose="020B0604020202020204" pitchFamily="34" charset="0"/>
                      </a:endParaRPr>
                    </a:p>
                  </a:txBody>
                  <a:tcPr marL="45886" marR="45886" anchor="ctr">
                    <a:solidFill>
                      <a:srgbClr val="CBEBD0"/>
                    </a:solidFill>
                  </a:tcPr>
                </a:tc>
                <a:tc>
                  <a:txBody>
                    <a:bodyPr/>
                    <a:lstStyle/>
                    <a:p>
                      <a:pPr marL="0" marR="0" lvl="0" indent="0" algn="ctr" defTabSz="288024" rtl="0" eaLnBrk="1" fontAlgn="auto" latinLnBrk="0" hangingPunct="1">
                        <a:lnSpc>
                          <a:spcPct val="100000"/>
                        </a:lnSpc>
                        <a:spcBef>
                          <a:spcPts val="0"/>
                        </a:spcBef>
                        <a:spcAft>
                          <a:spcPts val="0"/>
                        </a:spcAft>
                        <a:buClrTx/>
                        <a:buSzTx/>
                        <a:buFontTx/>
                        <a:buNone/>
                        <a:tabLst/>
                        <a:defRPr/>
                      </a:pPr>
                      <a:r>
                        <a:rPr lang="en-GB" sz="1200" kern="1200" noProof="0" dirty="0">
                          <a:latin typeface="Arial" panose="020B0604020202020204" pitchFamily="34" charset="0"/>
                          <a:cs typeface="Arial" panose="020B0604020202020204" pitchFamily="34" charset="0"/>
                        </a:rPr>
                        <a:t>0</a:t>
                      </a:r>
                      <a:endParaRPr lang="en-GB" sz="1200" b="0" kern="1200" noProof="0" dirty="0">
                        <a:solidFill>
                          <a:schemeClr val="tx1"/>
                        </a:solidFill>
                        <a:latin typeface="Arial" panose="020B0604020202020204" pitchFamily="34" charset="0"/>
                        <a:ea typeface="Verdana"/>
                        <a:cs typeface="Arial" panose="020B0604020202020204" pitchFamily="34" charset="0"/>
                      </a:endParaRPr>
                    </a:p>
                  </a:txBody>
                  <a:tcPr marL="45886" marR="45886" anchor="ctr">
                    <a:solidFill>
                      <a:srgbClr val="CBEBD0"/>
                    </a:solidFill>
                  </a:tcPr>
                </a:tc>
                <a:tc>
                  <a:txBody>
                    <a:bodyPr/>
                    <a:lstStyle/>
                    <a:p>
                      <a:pPr algn="ctr"/>
                      <a:r>
                        <a:rPr lang="en-GB" sz="1200" noProof="0" dirty="0">
                          <a:latin typeface="Arial" panose="020B0604020202020204" pitchFamily="34" charset="0"/>
                          <a:cs typeface="Arial" panose="020B0604020202020204" pitchFamily="34" charset="0"/>
                        </a:rPr>
                        <a:t>1 (0.5)</a:t>
                      </a:r>
                      <a:endParaRPr lang="en-GB" sz="1200" b="0" noProof="0" dirty="0">
                        <a:solidFill>
                          <a:schemeClr val="tx1"/>
                        </a:solidFill>
                        <a:latin typeface="Arial" panose="020B0604020202020204" pitchFamily="34" charset="0"/>
                        <a:ea typeface="Verdana"/>
                        <a:cs typeface="Arial" panose="020B0604020202020204" pitchFamily="34" charset="0"/>
                      </a:endParaRPr>
                    </a:p>
                  </a:txBody>
                  <a:tcPr marL="45886" marR="45886" anchor="ctr">
                    <a:solidFill>
                      <a:srgbClr val="CBEBD0"/>
                    </a:solidFill>
                  </a:tcPr>
                </a:tc>
                <a:tc>
                  <a:txBody>
                    <a:bodyPr/>
                    <a:lstStyle/>
                    <a:p>
                      <a:pPr marL="0" marR="0" lvl="0" indent="0" algn="ctr" defTabSz="288024" rtl="0" eaLnBrk="1" fontAlgn="auto" latinLnBrk="0" hangingPunct="1">
                        <a:lnSpc>
                          <a:spcPct val="100000"/>
                        </a:lnSpc>
                        <a:spcBef>
                          <a:spcPts val="0"/>
                        </a:spcBef>
                        <a:spcAft>
                          <a:spcPts val="0"/>
                        </a:spcAft>
                        <a:buClrTx/>
                        <a:buSzTx/>
                        <a:buFontTx/>
                        <a:buNone/>
                        <a:tabLst/>
                        <a:defRPr/>
                      </a:pPr>
                      <a:r>
                        <a:rPr lang="en-GB" sz="1200" kern="1200" noProof="0" dirty="0">
                          <a:latin typeface="Arial" panose="020B0604020202020204" pitchFamily="34" charset="0"/>
                          <a:cs typeface="Arial" panose="020B0604020202020204" pitchFamily="34" charset="0"/>
                        </a:rPr>
                        <a:t>1 (0.5)</a:t>
                      </a:r>
                      <a:endParaRPr lang="en-GB" sz="1200" b="0" kern="1200" noProof="0" dirty="0">
                        <a:solidFill>
                          <a:schemeClr val="tx1"/>
                        </a:solidFill>
                        <a:latin typeface="Arial" panose="020B0604020202020204" pitchFamily="34" charset="0"/>
                        <a:ea typeface="Verdana"/>
                        <a:cs typeface="Arial" panose="020B0604020202020204" pitchFamily="34" charset="0"/>
                      </a:endParaRPr>
                    </a:p>
                  </a:txBody>
                  <a:tcPr marL="45886" marR="45886" anchor="ctr">
                    <a:solidFill>
                      <a:srgbClr val="CBEBD0"/>
                    </a:solidFill>
                  </a:tcPr>
                </a:tc>
                <a:extLst>
                  <a:ext uri="{0D108BD9-81ED-4DB2-BD59-A6C34878D82A}">
                    <a16:rowId xmlns="" xmlns:a16="http://schemas.microsoft.com/office/drawing/2014/main" val="1652735583"/>
                  </a:ext>
                </a:extLst>
              </a:tr>
              <a:tr h="265945">
                <a:tc>
                  <a:txBody>
                    <a:bodyPr/>
                    <a:lstStyle/>
                    <a:p>
                      <a:r>
                        <a:rPr lang="en-GB" sz="1200" b="1" u="none" noProof="0" dirty="0">
                          <a:latin typeface="Arial" panose="020B0604020202020204" pitchFamily="34" charset="0"/>
                          <a:cs typeface="Arial" panose="020B0604020202020204" pitchFamily="34" charset="0"/>
                        </a:rPr>
                        <a:t>Cardiovascular</a:t>
                      </a:r>
                      <a:endParaRPr lang="en-GB" sz="1200" b="1" u="none" noProof="0" dirty="0">
                        <a:solidFill>
                          <a:schemeClr val="tx1"/>
                        </a:solidFill>
                        <a:latin typeface="Arial" panose="020B0604020202020204" pitchFamily="34" charset="0"/>
                        <a:ea typeface="Verdana"/>
                        <a:cs typeface="Arial" panose="020B0604020202020204" pitchFamily="34" charset="0"/>
                      </a:endParaRPr>
                    </a:p>
                  </a:txBody>
                  <a:tcPr marL="45886" marR="45886">
                    <a:solidFill>
                      <a:srgbClr val="E7F5E9"/>
                    </a:solidFill>
                  </a:tcPr>
                </a:tc>
                <a:tc>
                  <a:txBody>
                    <a:bodyPr/>
                    <a:lstStyle/>
                    <a:p>
                      <a:r>
                        <a:rPr lang="en-GB" sz="1200" noProof="0" dirty="0">
                          <a:latin typeface="Arial" panose="020B0604020202020204" pitchFamily="34" charset="0"/>
                          <a:cs typeface="Arial" panose="020B0604020202020204" pitchFamily="34" charset="0"/>
                        </a:rPr>
                        <a:t>Hypertension</a:t>
                      </a:r>
                      <a:endParaRPr lang="en-GB" sz="1200" b="0" noProof="0" dirty="0">
                        <a:solidFill>
                          <a:schemeClr val="tx1"/>
                        </a:solidFill>
                        <a:latin typeface="Arial" panose="020B0604020202020204" pitchFamily="34" charset="0"/>
                        <a:ea typeface="Verdana"/>
                        <a:cs typeface="Arial" panose="020B0604020202020204" pitchFamily="34" charset="0"/>
                      </a:endParaRPr>
                    </a:p>
                  </a:txBody>
                  <a:tcPr marL="45886" marR="45886">
                    <a:solidFill>
                      <a:srgbClr val="E7F5E9"/>
                    </a:solidFill>
                  </a:tcPr>
                </a:tc>
                <a:tc>
                  <a:txBody>
                    <a:bodyPr/>
                    <a:lstStyle/>
                    <a:p>
                      <a:pPr algn="ctr"/>
                      <a:r>
                        <a:rPr lang="en-GB" sz="1200" noProof="0" dirty="0">
                          <a:latin typeface="Arial" panose="020B0604020202020204" pitchFamily="34" charset="0"/>
                          <a:cs typeface="Arial" panose="020B0604020202020204" pitchFamily="34" charset="0"/>
                        </a:rPr>
                        <a:t>67 (31.6)</a:t>
                      </a:r>
                      <a:endParaRPr lang="en-GB" sz="1200" b="0" noProof="0" dirty="0">
                        <a:solidFill>
                          <a:schemeClr val="tx1"/>
                        </a:solidFill>
                        <a:latin typeface="Arial" panose="020B0604020202020204" pitchFamily="34" charset="0"/>
                        <a:ea typeface="Verdana"/>
                        <a:cs typeface="Arial" panose="020B0604020202020204" pitchFamily="34" charset="0"/>
                      </a:endParaRPr>
                    </a:p>
                  </a:txBody>
                  <a:tcPr marL="45886" marR="45886">
                    <a:solidFill>
                      <a:srgbClr val="E7F5E9"/>
                    </a:solidFill>
                  </a:tcPr>
                </a:tc>
                <a:tc>
                  <a:txBody>
                    <a:bodyPr/>
                    <a:lstStyle/>
                    <a:p>
                      <a:pPr algn="ctr"/>
                      <a:r>
                        <a:rPr lang="en-GB" sz="1200" noProof="0" dirty="0">
                          <a:latin typeface="Arial" panose="020B0604020202020204" pitchFamily="34" charset="0"/>
                          <a:cs typeface="Arial" panose="020B0604020202020204" pitchFamily="34" charset="0"/>
                        </a:rPr>
                        <a:t>33 (15.6)</a:t>
                      </a:r>
                      <a:endParaRPr lang="en-GB" sz="1200" b="0" noProof="0" dirty="0">
                        <a:solidFill>
                          <a:schemeClr val="tx1"/>
                        </a:solidFill>
                        <a:latin typeface="Arial" panose="020B0604020202020204" pitchFamily="34" charset="0"/>
                        <a:ea typeface="Verdana"/>
                        <a:cs typeface="Arial" panose="020B0604020202020204" pitchFamily="34" charset="0"/>
                      </a:endParaRPr>
                    </a:p>
                  </a:txBody>
                  <a:tcPr marL="45886" marR="45886">
                    <a:solidFill>
                      <a:srgbClr val="E7F5E9"/>
                    </a:solidFill>
                  </a:tcPr>
                </a:tc>
                <a:tc>
                  <a:txBody>
                    <a:bodyPr/>
                    <a:lstStyle/>
                    <a:p>
                      <a:pPr algn="ctr"/>
                      <a:r>
                        <a:rPr lang="en-GB" sz="1200" noProof="0" dirty="0">
                          <a:latin typeface="Arial" panose="020B0604020202020204" pitchFamily="34" charset="0"/>
                          <a:cs typeface="Arial" panose="020B0604020202020204" pitchFamily="34" charset="0"/>
                        </a:rPr>
                        <a:t>47 (22.3)</a:t>
                      </a:r>
                      <a:endParaRPr lang="en-GB" sz="1200" b="0" noProof="0" dirty="0">
                        <a:solidFill>
                          <a:schemeClr val="tx1"/>
                        </a:solidFill>
                        <a:latin typeface="Arial" panose="020B0604020202020204" pitchFamily="34" charset="0"/>
                        <a:ea typeface="Verdana"/>
                        <a:cs typeface="Arial" panose="020B0604020202020204" pitchFamily="34" charset="0"/>
                      </a:endParaRPr>
                    </a:p>
                  </a:txBody>
                  <a:tcPr marL="45886" marR="45886">
                    <a:solidFill>
                      <a:srgbClr val="E7F5E9"/>
                    </a:solidFill>
                  </a:tcPr>
                </a:tc>
                <a:tc>
                  <a:txBody>
                    <a:bodyPr/>
                    <a:lstStyle/>
                    <a:p>
                      <a:pPr algn="ctr"/>
                      <a:r>
                        <a:rPr lang="en-GB" sz="1200" noProof="0" dirty="0">
                          <a:latin typeface="Arial" panose="020B0604020202020204" pitchFamily="34" charset="0"/>
                          <a:cs typeface="Arial" panose="020B0604020202020204" pitchFamily="34" charset="0"/>
                        </a:rPr>
                        <a:t>30 (14.2)</a:t>
                      </a:r>
                      <a:endParaRPr lang="en-GB" sz="1200" b="0" noProof="0" dirty="0">
                        <a:solidFill>
                          <a:schemeClr val="tx1"/>
                        </a:solidFill>
                        <a:latin typeface="Arial" panose="020B0604020202020204" pitchFamily="34" charset="0"/>
                        <a:ea typeface="Verdana"/>
                        <a:cs typeface="Arial" panose="020B0604020202020204" pitchFamily="34" charset="0"/>
                      </a:endParaRPr>
                    </a:p>
                  </a:txBody>
                  <a:tcPr marL="45886" marR="45886">
                    <a:solidFill>
                      <a:srgbClr val="E7F5E9"/>
                    </a:solidFill>
                  </a:tcPr>
                </a:tc>
                <a:extLst>
                  <a:ext uri="{0D108BD9-81ED-4DB2-BD59-A6C34878D82A}">
                    <a16:rowId xmlns="" xmlns:a16="http://schemas.microsoft.com/office/drawing/2014/main" val="2836365270"/>
                  </a:ext>
                </a:extLst>
              </a:tr>
              <a:tr h="265945">
                <a:tc>
                  <a:txBody>
                    <a:bodyPr/>
                    <a:lstStyle/>
                    <a:p>
                      <a:endParaRPr lang="en-GB" sz="1200" b="1" noProof="0" dirty="0">
                        <a:latin typeface="Arial" panose="020B0604020202020204" pitchFamily="34" charset="0"/>
                        <a:ea typeface="Verdana"/>
                        <a:cs typeface="Arial" panose="020B0604020202020204" pitchFamily="34" charset="0"/>
                      </a:endParaRPr>
                    </a:p>
                  </a:txBody>
                  <a:tcPr marL="45886" marR="45886">
                    <a:solidFill>
                      <a:srgbClr val="E7F5E9"/>
                    </a:solidFill>
                  </a:tcPr>
                </a:tc>
                <a:tc>
                  <a:txBody>
                    <a:bodyPr/>
                    <a:lstStyle/>
                    <a:p>
                      <a:r>
                        <a:rPr lang="en-GB" sz="1200" noProof="0" dirty="0">
                          <a:latin typeface="Arial" panose="020B0604020202020204" pitchFamily="34" charset="0"/>
                          <a:cs typeface="Arial" panose="020B0604020202020204" pitchFamily="34" charset="0"/>
                        </a:rPr>
                        <a:t>Arrhythmia</a:t>
                      </a:r>
                      <a:endParaRPr lang="en-GB" sz="1200" b="0" noProof="0" dirty="0">
                        <a:latin typeface="Arial" panose="020B0604020202020204" pitchFamily="34" charset="0"/>
                        <a:ea typeface="Verdana"/>
                        <a:cs typeface="Arial" panose="020B0604020202020204" pitchFamily="34" charset="0"/>
                      </a:endParaRPr>
                    </a:p>
                  </a:txBody>
                  <a:tcPr marL="45886" marR="45886">
                    <a:solidFill>
                      <a:srgbClr val="E7F5E9"/>
                    </a:solidFill>
                  </a:tcPr>
                </a:tc>
                <a:tc>
                  <a:txBody>
                    <a:bodyPr/>
                    <a:lstStyle/>
                    <a:p>
                      <a:pPr algn="ctr"/>
                      <a:r>
                        <a:rPr lang="en-GB" sz="1200" noProof="0" dirty="0">
                          <a:latin typeface="Arial" panose="020B0604020202020204" pitchFamily="34" charset="0"/>
                          <a:cs typeface="Arial" panose="020B0604020202020204" pitchFamily="34" charset="0"/>
                        </a:rPr>
                        <a:t>27 (12.7)</a:t>
                      </a:r>
                      <a:endParaRPr lang="en-GB" sz="1200" b="0" noProof="0" dirty="0">
                        <a:solidFill>
                          <a:schemeClr val="tx1"/>
                        </a:solidFill>
                        <a:latin typeface="Arial" panose="020B0604020202020204" pitchFamily="34" charset="0"/>
                        <a:ea typeface="Verdana"/>
                        <a:cs typeface="Arial" panose="020B0604020202020204" pitchFamily="34" charset="0"/>
                      </a:endParaRPr>
                    </a:p>
                  </a:txBody>
                  <a:tcPr marL="45886" marR="45886">
                    <a:solidFill>
                      <a:srgbClr val="E7F5E9"/>
                    </a:solidFill>
                  </a:tcPr>
                </a:tc>
                <a:tc>
                  <a:txBody>
                    <a:bodyPr/>
                    <a:lstStyle/>
                    <a:p>
                      <a:pPr marL="0" marR="0" lvl="0" indent="0" algn="ctr" defTabSz="288024" rtl="0" eaLnBrk="1" fontAlgn="auto" latinLnBrk="0" hangingPunct="1">
                        <a:lnSpc>
                          <a:spcPct val="100000"/>
                        </a:lnSpc>
                        <a:spcBef>
                          <a:spcPts val="0"/>
                        </a:spcBef>
                        <a:spcAft>
                          <a:spcPts val="0"/>
                        </a:spcAft>
                        <a:buClrTx/>
                        <a:buSzTx/>
                        <a:buFontTx/>
                        <a:buNone/>
                        <a:tabLst/>
                        <a:defRPr/>
                      </a:pPr>
                      <a:r>
                        <a:rPr lang="en-GB" sz="1200" kern="1200" noProof="0" dirty="0">
                          <a:latin typeface="Arial" panose="020B0604020202020204" pitchFamily="34" charset="0"/>
                          <a:cs typeface="Arial" panose="020B0604020202020204" pitchFamily="34" charset="0"/>
                        </a:rPr>
                        <a:t>6 (2.8)</a:t>
                      </a:r>
                      <a:r>
                        <a:rPr lang="en-GB" sz="1200" kern="1200" baseline="30000" noProof="0" dirty="0">
                          <a:latin typeface="Arial" panose="020B0604020202020204" pitchFamily="34" charset="0"/>
                          <a:cs typeface="Arial" panose="020B0604020202020204" pitchFamily="34" charset="0"/>
                        </a:rPr>
                        <a:t>a</a:t>
                      </a:r>
                      <a:endParaRPr lang="en-GB" sz="1200" b="0" kern="1200" baseline="30000" noProof="0" dirty="0">
                        <a:solidFill>
                          <a:schemeClr val="tx1"/>
                        </a:solidFill>
                        <a:latin typeface="Arial" panose="020B0604020202020204" pitchFamily="34" charset="0"/>
                        <a:ea typeface="Verdana"/>
                        <a:cs typeface="Arial" panose="020B0604020202020204" pitchFamily="34" charset="0"/>
                      </a:endParaRPr>
                    </a:p>
                  </a:txBody>
                  <a:tcPr marL="45886" marR="45886">
                    <a:solidFill>
                      <a:srgbClr val="E7F5E9"/>
                    </a:solidFill>
                  </a:tcPr>
                </a:tc>
                <a:tc>
                  <a:txBody>
                    <a:bodyPr/>
                    <a:lstStyle/>
                    <a:p>
                      <a:pPr algn="ctr"/>
                      <a:r>
                        <a:rPr lang="en-GB" sz="1200" noProof="0" dirty="0">
                          <a:latin typeface="Arial" panose="020B0604020202020204" pitchFamily="34" charset="0"/>
                          <a:cs typeface="Arial" panose="020B0604020202020204" pitchFamily="34" charset="0"/>
                        </a:rPr>
                        <a:t>12 (5.7)</a:t>
                      </a:r>
                      <a:endParaRPr lang="en-GB" sz="1200" b="0" noProof="0" dirty="0">
                        <a:solidFill>
                          <a:schemeClr val="tx1"/>
                        </a:solidFill>
                        <a:latin typeface="Arial" panose="020B0604020202020204" pitchFamily="34" charset="0"/>
                        <a:ea typeface="Verdana"/>
                        <a:cs typeface="Arial" panose="020B0604020202020204" pitchFamily="34" charset="0"/>
                      </a:endParaRPr>
                    </a:p>
                  </a:txBody>
                  <a:tcPr marL="45886" marR="45886">
                    <a:solidFill>
                      <a:srgbClr val="E7F5E9"/>
                    </a:solidFill>
                  </a:tcPr>
                </a:tc>
                <a:tc>
                  <a:txBody>
                    <a:bodyPr/>
                    <a:lstStyle/>
                    <a:p>
                      <a:pPr marL="0" marR="0" lvl="0" indent="0" algn="ctr" defTabSz="288024" rtl="0" eaLnBrk="1" fontAlgn="auto" latinLnBrk="0" hangingPunct="1">
                        <a:lnSpc>
                          <a:spcPct val="100000"/>
                        </a:lnSpc>
                        <a:spcBef>
                          <a:spcPts val="0"/>
                        </a:spcBef>
                        <a:spcAft>
                          <a:spcPts val="0"/>
                        </a:spcAft>
                        <a:buClrTx/>
                        <a:buSzTx/>
                        <a:buFontTx/>
                        <a:buNone/>
                        <a:tabLst/>
                        <a:defRPr/>
                      </a:pPr>
                      <a:r>
                        <a:rPr lang="en-GB" sz="1200" kern="1200" noProof="0" dirty="0">
                          <a:latin typeface="Arial" panose="020B0604020202020204" pitchFamily="34" charset="0"/>
                          <a:cs typeface="Arial" panose="020B0604020202020204" pitchFamily="34" charset="0"/>
                        </a:rPr>
                        <a:t>3 (1.4)</a:t>
                      </a:r>
                      <a:endParaRPr lang="en-GB" sz="1200" b="0" kern="1200" noProof="0" dirty="0">
                        <a:solidFill>
                          <a:schemeClr val="tx1"/>
                        </a:solidFill>
                        <a:latin typeface="Arial" panose="020B0604020202020204" pitchFamily="34" charset="0"/>
                        <a:ea typeface="Verdana"/>
                        <a:cs typeface="Arial" panose="020B0604020202020204" pitchFamily="34" charset="0"/>
                      </a:endParaRPr>
                    </a:p>
                  </a:txBody>
                  <a:tcPr marL="45886" marR="45886">
                    <a:solidFill>
                      <a:srgbClr val="E7F5E9"/>
                    </a:solidFill>
                  </a:tcPr>
                </a:tc>
                <a:extLst>
                  <a:ext uri="{0D108BD9-81ED-4DB2-BD59-A6C34878D82A}">
                    <a16:rowId xmlns="" xmlns:a16="http://schemas.microsoft.com/office/drawing/2014/main" val="3675327758"/>
                  </a:ext>
                </a:extLst>
              </a:tr>
              <a:tr h="265945">
                <a:tc>
                  <a:txBody>
                    <a:bodyPr/>
                    <a:lstStyle/>
                    <a:p>
                      <a:endParaRPr lang="en-GB" sz="1200" b="1" noProof="0" dirty="0">
                        <a:solidFill>
                          <a:schemeClr val="tx1"/>
                        </a:solidFill>
                        <a:latin typeface="Arial" panose="020B0604020202020204" pitchFamily="34" charset="0"/>
                        <a:ea typeface="Verdana"/>
                        <a:cs typeface="Arial" panose="020B0604020202020204" pitchFamily="34" charset="0"/>
                      </a:endParaRPr>
                    </a:p>
                  </a:txBody>
                  <a:tcPr marL="45886" marR="45886">
                    <a:solidFill>
                      <a:srgbClr val="E7F5E9"/>
                    </a:solidFill>
                  </a:tcPr>
                </a:tc>
                <a:tc>
                  <a:txBody>
                    <a:bodyPr/>
                    <a:lstStyle/>
                    <a:p>
                      <a:r>
                        <a:rPr lang="en-GB" sz="1200" noProof="0" dirty="0">
                          <a:latin typeface="Arial" panose="020B0604020202020204" pitchFamily="34" charset="0"/>
                          <a:cs typeface="Arial" panose="020B0604020202020204" pitchFamily="34" charset="0"/>
                        </a:rPr>
                        <a:t>Cardiac failure</a:t>
                      </a:r>
                      <a:endParaRPr lang="en-GB" sz="1200" b="0" noProof="0" dirty="0">
                        <a:solidFill>
                          <a:schemeClr val="tx1"/>
                        </a:solidFill>
                        <a:latin typeface="Arial" panose="020B0604020202020204" pitchFamily="34" charset="0"/>
                        <a:ea typeface="Verdana"/>
                        <a:cs typeface="Arial" panose="020B0604020202020204" pitchFamily="34" charset="0"/>
                      </a:endParaRPr>
                    </a:p>
                  </a:txBody>
                  <a:tcPr marL="45886" marR="45886">
                    <a:solidFill>
                      <a:srgbClr val="E7F5E9"/>
                    </a:solidFill>
                  </a:tcPr>
                </a:tc>
                <a:tc>
                  <a:txBody>
                    <a:bodyPr/>
                    <a:lstStyle/>
                    <a:p>
                      <a:pPr algn="ctr"/>
                      <a:r>
                        <a:rPr lang="en-GB" sz="1200" noProof="0" dirty="0">
                          <a:latin typeface="Arial" panose="020B0604020202020204" pitchFamily="34" charset="0"/>
                          <a:cs typeface="Arial" panose="020B0604020202020204" pitchFamily="34" charset="0"/>
                        </a:rPr>
                        <a:t>4 (1.9)</a:t>
                      </a:r>
                      <a:endParaRPr lang="en-GB" sz="1200" b="0" noProof="0" dirty="0">
                        <a:solidFill>
                          <a:schemeClr val="tx1"/>
                        </a:solidFill>
                        <a:latin typeface="Arial" panose="020B0604020202020204" pitchFamily="34" charset="0"/>
                        <a:ea typeface="Verdana"/>
                        <a:cs typeface="Arial" panose="020B0604020202020204" pitchFamily="34" charset="0"/>
                      </a:endParaRPr>
                    </a:p>
                  </a:txBody>
                  <a:tcPr marL="45886" marR="45886">
                    <a:solidFill>
                      <a:srgbClr val="E7F5E9"/>
                    </a:solidFill>
                  </a:tcPr>
                </a:tc>
                <a:tc>
                  <a:txBody>
                    <a:bodyPr/>
                    <a:lstStyle/>
                    <a:p>
                      <a:pPr marL="0" marR="0" lvl="0" indent="0" algn="ctr" defTabSz="288024" rtl="0" eaLnBrk="1" fontAlgn="auto" latinLnBrk="0" hangingPunct="1">
                        <a:lnSpc>
                          <a:spcPct val="100000"/>
                        </a:lnSpc>
                        <a:spcBef>
                          <a:spcPts val="0"/>
                        </a:spcBef>
                        <a:spcAft>
                          <a:spcPts val="0"/>
                        </a:spcAft>
                        <a:buClrTx/>
                        <a:buSzTx/>
                        <a:buFontTx/>
                        <a:buNone/>
                        <a:tabLst/>
                        <a:defRPr/>
                      </a:pPr>
                      <a:r>
                        <a:rPr lang="en-GB" sz="1200" kern="1200" noProof="0" dirty="0">
                          <a:latin typeface="Arial" panose="020B0604020202020204" pitchFamily="34" charset="0"/>
                          <a:cs typeface="Arial" panose="020B0604020202020204" pitchFamily="34" charset="0"/>
                        </a:rPr>
                        <a:t>3 (1.4)</a:t>
                      </a:r>
                      <a:r>
                        <a:rPr lang="en-GB" sz="1200" kern="1200" baseline="30000" noProof="0" dirty="0">
                          <a:latin typeface="Arial" panose="020B0604020202020204" pitchFamily="34" charset="0"/>
                          <a:cs typeface="Arial" panose="020B0604020202020204" pitchFamily="34" charset="0"/>
                        </a:rPr>
                        <a:t>a</a:t>
                      </a:r>
                      <a:endParaRPr lang="en-GB" sz="1200" b="0" kern="1200" noProof="0" dirty="0">
                        <a:solidFill>
                          <a:schemeClr val="tx1"/>
                        </a:solidFill>
                        <a:latin typeface="Arial" panose="020B0604020202020204" pitchFamily="34" charset="0"/>
                        <a:ea typeface="Verdana"/>
                        <a:cs typeface="Arial" panose="020B0604020202020204" pitchFamily="34" charset="0"/>
                      </a:endParaRPr>
                    </a:p>
                  </a:txBody>
                  <a:tcPr marL="45886" marR="45886">
                    <a:solidFill>
                      <a:srgbClr val="E7F5E9"/>
                    </a:solidFill>
                  </a:tcPr>
                </a:tc>
                <a:tc>
                  <a:txBody>
                    <a:bodyPr/>
                    <a:lstStyle/>
                    <a:p>
                      <a:pPr algn="ctr"/>
                      <a:r>
                        <a:rPr lang="en-GB" sz="1200" noProof="0" dirty="0">
                          <a:latin typeface="Arial" panose="020B0604020202020204" pitchFamily="34" charset="0"/>
                          <a:cs typeface="Arial" panose="020B0604020202020204" pitchFamily="34" charset="0"/>
                        </a:rPr>
                        <a:t>4 (1.9)</a:t>
                      </a:r>
                      <a:endParaRPr lang="en-GB" sz="1200" b="0" noProof="0" dirty="0">
                        <a:solidFill>
                          <a:schemeClr val="tx1"/>
                        </a:solidFill>
                        <a:latin typeface="Arial" panose="020B0604020202020204" pitchFamily="34" charset="0"/>
                        <a:ea typeface="Verdana"/>
                        <a:cs typeface="Arial" panose="020B0604020202020204" pitchFamily="34" charset="0"/>
                      </a:endParaRPr>
                    </a:p>
                  </a:txBody>
                  <a:tcPr marL="45886" marR="45886">
                    <a:solidFill>
                      <a:srgbClr val="E7F5E9"/>
                    </a:solidFill>
                  </a:tcPr>
                </a:tc>
                <a:tc>
                  <a:txBody>
                    <a:bodyPr/>
                    <a:lstStyle/>
                    <a:p>
                      <a:pPr marL="0" marR="0" lvl="0" indent="0" algn="ctr" defTabSz="288024" rtl="0" eaLnBrk="1" fontAlgn="auto" latinLnBrk="0" hangingPunct="1">
                        <a:lnSpc>
                          <a:spcPct val="100000"/>
                        </a:lnSpc>
                        <a:spcBef>
                          <a:spcPts val="0"/>
                        </a:spcBef>
                        <a:spcAft>
                          <a:spcPts val="0"/>
                        </a:spcAft>
                        <a:buClrTx/>
                        <a:buSzTx/>
                        <a:buFontTx/>
                        <a:buNone/>
                        <a:tabLst/>
                        <a:defRPr/>
                      </a:pPr>
                      <a:r>
                        <a:rPr lang="en-GB" sz="1200" kern="1200" noProof="0" dirty="0">
                          <a:latin typeface="Arial" panose="020B0604020202020204" pitchFamily="34" charset="0"/>
                          <a:cs typeface="Arial" panose="020B0604020202020204" pitchFamily="34" charset="0"/>
                        </a:rPr>
                        <a:t>1 (0.5)</a:t>
                      </a:r>
                      <a:endParaRPr lang="en-GB" sz="1200" b="0" kern="1200" noProof="0" dirty="0">
                        <a:solidFill>
                          <a:schemeClr val="tx1"/>
                        </a:solidFill>
                        <a:latin typeface="Arial" panose="020B0604020202020204" pitchFamily="34" charset="0"/>
                        <a:ea typeface="Verdana"/>
                        <a:cs typeface="Arial" panose="020B0604020202020204" pitchFamily="34" charset="0"/>
                      </a:endParaRPr>
                    </a:p>
                  </a:txBody>
                  <a:tcPr marL="45886" marR="45886">
                    <a:solidFill>
                      <a:srgbClr val="E7F5E9"/>
                    </a:solidFill>
                  </a:tcPr>
                </a:tc>
                <a:extLst>
                  <a:ext uri="{0D108BD9-81ED-4DB2-BD59-A6C34878D82A}">
                    <a16:rowId xmlns="" xmlns:a16="http://schemas.microsoft.com/office/drawing/2014/main" val="1759380184"/>
                  </a:ext>
                </a:extLst>
              </a:tr>
              <a:tr h="265945">
                <a:tc>
                  <a:txBody>
                    <a:bodyPr/>
                    <a:lstStyle/>
                    <a:p>
                      <a:endParaRPr lang="en-GB" sz="1200" b="1" noProof="0" dirty="0">
                        <a:solidFill>
                          <a:schemeClr val="tx1"/>
                        </a:solidFill>
                        <a:latin typeface="Arial" panose="020B0604020202020204" pitchFamily="34" charset="0"/>
                        <a:ea typeface="Verdana"/>
                        <a:cs typeface="Arial" panose="020B0604020202020204" pitchFamily="34" charset="0"/>
                      </a:endParaRPr>
                    </a:p>
                  </a:txBody>
                  <a:tcPr marL="45886" marR="45886">
                    <a:solidFill>
                      <a:srgbClr val="E7F5E9"/>
                    </a:solidFill>
                  </a:tcPr>
                </a:tc>
                <a:tc>
                  <a:txBody>
                    <a:bodyPr/>
                    <a:lstStyle/>
                    <a:p>
                      <a:r>
                        <a:rPr lang="en-GB" sz="1200" noProof="0" dirty="0">
                          <a:latin typeface="Arial" panose="020B0604020202020204" pitchFamily="34" charset="0"/>
                          <a:cs typeface="Arial" panose="020B0604020202020204" pitchFamily="34" charset="0"/>
                        </a:rPr>
                        <a:t>Ischaemic heart disease</a:t>
                      </a:r>
                      <a:endParaRPr lang="en-GB" sz="1200" b="0" noProof="0" dirty="0">
                        <a:solidFill>
                          <a:schemeClr val="tx1"/>
                        </a:solidFill>
                        <a:latin typeface="Arial" panose="020B0604020202020204" pitchFamily="34" charset="0"/>
                        <a:ea typeface="Verdana"/>
                        <a:cs typeface="Arial" panose="020B0604020202020204" pitchFamily="34" charset="0"/>
                      </a:endParaRPr>
                    </a:p>
                  </a:txBody>
                  <a:tcPr marL="45886" marR="45886">
                    <a:solidFill>
                      <a:srgbClr val="E7F5E9"/>
                    </a:solidFill>
                  </a:tcPr>
                </a:tc>
                <a:tc>
                  <a:txBody>
                    <a:bodyPr/>
                    <a:lstStyle/>
                    <a:p>
                      <a:pPr algn="ctr"/>
                      <a:r>
                        <a:rPr lang="en-GB" sz="1200" noProof="0" dirty="0">
                          <a:latin typeface="Arial" panose="020B0604020202020204" pitchFamily="34" charset="0"/>
                          <a:cs typeface="Arial" panose="020B0604020202020204" pitchFamily="34" charset="0"/>
                        </a:rPr>
                        <a:t>4 (1.9)</a:t>
                      </a:r>
                      <a:endParaRPr lang="en-GB" sz="1200" b="0" noProof="0" dirty="0">
                        <a:solidFill>
                          <a:schemeClr val="tx1"/>
                        </a:solidFill>
                        <a:latin typeface="Arial" panose="020B0604020202020204" pitchFamily="34" charset="0"/>
                        <a:ea typeface="Verdana"/>
                        <a:cs typeface="Arial" panose="020B0604020202020204" pitchFamily="34" charset="0"/>
                      </a:endParaRPr>
                    </a:p>
                  </a:txBody>
                  <a:tcPr marL="45886" marR="45886">
                    <a:solidFill>
                      <a:srgbClr val="E7F5E9"/>
                    </a:solidFill>
                  </a:tcPr>
                </a:tc>
                <a:tc>
                  <a:txBody>
                    <a:bodyPr/>
                    <a:lstStyle/>
                    <a:p>
                      <a:pPr marL="0" marR="0" lvl="0" indent="0" algn="ctr" defTabSz="288024" rtl="0" eaLnBrk="1" fontAlgn="auto" latinLnBrk="0" hangingPunct="1">
                        <a:lnSpc>
                          <a:spcPct val="100000"/>
                        </a:lnSpc>
                        <a:spcBef>
                          <a:spcPts val="0"/>
                        </a:spcBef>
                        <a:spcAft>
                          <a:spcPts val="0"/>
                        </a:spcAft>
                        <a:buClrTx/>
                        <a:buSzTx/>
                        <a:buFontTx/>
                        <a:buNone/>
                        <a:tabLst/>
                        <a:defRPr/>
                      </a:pPr>
                      <a:r>
                        <a:rPr lang="en-GB" sz="1200" kern="1200" noProof="0" dirty="0">
                          <a:latin typeface="Arial" panose="020B0604020202020204" pitchFamily="34" charset="0"/>
                          <a:cs typeface="Arial" panose="020B0604020202020204" pitchFamily="34" charset="0"/>
                        </a:rPr>
                        <a:t>4 (1.9)</a:t>
                      </a:r>
                      <a:endParaRPr lang="en-GB" sz="1200" b="0" kern="1200" noProof="0" dirty="0">
                        <a:solidFill>
                          <a:schemeClr val="tx1"/>
                        </a:solidFill>
                        <a:latin typeface="Arial" panose="020B0604020202020204" pitchFamily="34" charset="0"/>
                        <a:ea typeface="Verdana"/>
                        <a:cs typeface="Arial" panose="020B0604020202020204" pitchFamily="34" charset="0"/>
                      </a:endParaRPr>
                    </a:p>
                  </a:txBody>
                  <a:tcPr marL="45886" marR="45886">
                    <a:solidFill>
                      <a:srgbClr val="E7F5E9"/>
                    </a:solidFill>
                  </a:tcPr>
                </a:tc>
                <a:tc>
                  <a:txBody>
                    <a:bodyPr/>
                    <a:lstStyle/>
                    <a:p>
                      <a:pPr algn="ctr"/>
                      <a:r>
                        <a:rPr lang="en-GB" sz="1200" noProof="0" dirty="0">
                          <a:latin typeface="Arial" panose="020B0604020202020204" pitchFamily="34" charset="0"/>
                          <a:cs typeface="Arial" panose="020B0604020202020204" pitchFamily="34" charset="0"/>
                        </a:rPr>
                        <a:t>8 (3.8)</a:t>
                      </a:r>
                      <a:endParaRPr lang="en-GB" sz="1200" b="0" noProof="0" dirty="0">
                        <a:solidFill>
                          <a:schemeClr val="tx1"/>
                        </a:solidFill>
                        <a:latin typeface="Arial" panose="020B0604020202020204" pitchFamily="34" charset="0"/>
                        <a:ea typeface="Verdana"/>
                        <a:cs typeface="Arial" panose="020B0604020202020204" pitchFamily="34" charset="0"/>
                      </a:endParaRPr>
                    </a:p>
                  </a:txBody>
                  <a:tcPr marL="45886" marR="45886">
                    <a:solidFill>
                      <a:srgbClr val="E7F5E9"/>
                    </a:solidFill>
                  </a:tcPr>
                </a:tc>
                <a:tc>
                  <a:txBody>
                    <a:bodyPr/>
                    <a:lstStyle/>
                    <a:p>
                      <a:pPr marL="0" marR="0" lvl="0" indent="0" algn="ctr" defTabSz="288024" rtl="0" eaLnBrk="1" fontAlgn="auto" latinLnBrk="0" hangingPunct="1">
                        <a:lnSpc>
                          <a:spcPct val="100000"/>
                        </a:lnSpc>
                        <a:spcBef>
                          <a:spcPts val="0"/>
                        </a:spcBef>
                        <a:spcAft>
                          <a:spcPts val="0"/>
                        </a:spcAft>
                        <a:buClrTx/>
                        <a:buSzTx/>
                        <a:buFontTx/>
                        <a:buNone/>
                        <a:tabLst/>
                        <a:defRPr/>
                      </a:pPr>
                      <a:r>
                        <a:rPr lang="en-GB" sz="1200" kern="1200" noProof="0" dirty="0">
                          <a:latin typeface="Arial" panose="020B0604020202020204" pitchFamily="34" charset="0"/>
                          <a:cs typeface="Arial" panose="020B0604020202020204" pitchFamily="34" charset="0"/>
                        </a:rPr>
                        <a:t>6 (2.8)</a:t>
                      </a:r>
                      <a:r>
                        <a:rPr lang="en-GB" sz="1200" kern="1200" baseline="30000" noProof="0" dirty="0">
                          <a:latin typeface="Arial" panose="020B0604020202020204" pitchFamily="34" charset="0"/>
                          <a:cs typeface="Arial" panose="020B0604020202020204" pitchFamily="34" charset="0"/>
                        </a:rPr>
                        <a:t>b</a:t>
                      </a:r>
                      <a:endParaRPr lang="en-GB" sz="1200" b="0" kern="1200" baseline="30000" noProof="0" dirty="0">
                        <a:solidFill>
                          <a:schemeClr val="tx1"/>
                        </a:solidFill>
                        <a:latin typeface="Arial" panose="020B0604020202020204" pitchFamily="34" charset="0"/>
                        <a:ea typeface="Verdana"/>
                        <a:cs typeface="Arial" panose="020B0604020202020204" pitchFamily="34" charset="0"/>
                      </a:endParaRPr>
                    </a:p>
                  </a:txBody>
                  <a:tcPr marL="45886" marR="45886">
                    <a:solidFill>
                      <a:srgbClr val="E7F5E9"/>
                    </a:solidFill>
                  </a:tcPr>
                </a:tc>
                <a:extLst>
                  <a:ext uri="{0D108BD9-81ED-4DB2-BD59-A6C34878D82A}">
                    <a16:rowId xmlns="" xmlns:a16="http://schemas.microsoft.com/office/drawing/2014/main" val="4094251985"/>
                  </a:ext>
                </a:extLst>
              </a:tr>
              <a:tr h="26594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u="none" noProof="0" dirty="0">
                          <a:latin typeface="Arial" panose="020B0604020202020204" pitchFamily="34" charset="0"/>
                          <a:cs typeface="Arial" panose="020B0604020202020204" pitchFamily="34" charset="0"/>
                        </a:rPr>
                        <a:t>General disorders</a:t>
                      </a:r>
                      <a:endParaRPr lang="en-GB" sz="1200" b="1" u="none" noProof="0" dirty="0">
                        <a:latin typeface="Arial" panose="020B0604020202020204" pitchFamily="34" charset="0"/>
                        <a:ea typeface="Verdana"/>
                        <a:cs typeface="Arial" panose="020B0604020202020204" pitchFamily="34" charset="0"/>
                      </a:endParaRPr>
                    </a:p>
                  </a:txBody>
                  <a:tcPr marL="45886" marR="45886">
                    <a:solidFill>
                      <a:srgbClr val="CBEBD0"/>
                    </a:solidFill>
                  </a:tcPr>
                </a:tc>
                <a:tc>
                  <a:txBody>
                    <a:bodyPr/>
                    <a:lstStyle/>
                    <a:p>
                      <a:r>
                        <a:rPr lang="en-GB" sz="1200" noProof="0" dirty="0">
                          <a:latin typeface="Arial" panose="020B0604020202020204" pitchFamily="34" charset="0"/>
                          <a:cs typeface="Arial" panose="020B0604020202020204" pitchFamily="34" charset="0"/>
                        </a:rPr>
                        <a:t>Fatigue</a:t>
                      </a:r>
                      <a:endParaRPr lang="en-GB" sz="1200" b="0" noProof="0" dirty="0">
                        <a:latin typeface="Arial" panose="020B0604020202020204" pitchFamily="34" charset="0"/>
                        <a:ea typeface="Verdana"/>
                        <a:cs typeface="Arial" panose="020B0604020202020204" pitchFamily="34" charset="0"/>
                      </a:endParaRPr>
                    </a:p>
                  </a:txBody>
                  <a:tcPr marL="45886" marR="45886">
                    <a:solidFill>
                      <a:srgbClr val="CBEBD0"/>
                    </a:solidFill>
                  </a:tcPr>
                </a:tc>
                <a:tc>
                  <a:txBody>
                    <a:bodyPr/>
                    <a:lstStyle/>
                    <a:p>
                      <a:pPr algn="ctr"/>
                      <a:r>
                        <a:rPr lang="en-GB" sz="1200" noProof="0" dirty="0">
                          <a:latin typeface="Arial" panose="020B0604020202020204" pitchFamily="34" charset="0"/>
                          <a:cs typeface="Arial" panose="020B0604020202020204" pitchFamily="34" charset="0"/>
                        </a:rPr>
                        <a:t>56 (26.4)</a:t>
                      </a:r>
                      <a:endParaRPr lang="en-GB" sz="1200" b="0" noProof="0" dirty="0">
                        <a:latin typeface="Arial" panose="020B0604020202020204" pitchFamily="34" charset="0"/>
                        <a:ea typeface="Verdana"/>
                        <a:cs typeface="Arial" panose="020B0604020202020204" pitchFamily="34" charset="0"/>
                      </a:endParaRPr>
                    </a:p>
                  </a:txBody>
                  <a:tcPr marL="45886" marR="45886">
                    <a:solidFill>
                      <a:srgbClr val="CBEBD0"/>
                    </a:solidFill>
                  </a:tcPr>
                </a:tc>
                <a:tc>
                  <a:txBody>
                    <a:bodyPr/>
                    <a:lstStyle/>
                    <a:p>
                      <a:pPr algn="ctr"/>
                      <a:r>
                        <a:rPr lang="en-GB" sz="1200" noProof="0" dirty="0">
                          <a:latin typeface="Arial" panose="020B0604020202020204" pitchFamily="34" charset="0"/>
                          <a:cs typeface="Arial" panose="020B0604020202020204" pitchFamily="34" charset="0"/>
                        </a:rPr>
                        <a:t>7 (3.3)</a:t>
                      </a:r>
                      <a:endParaRPr lang="en-GB" sz="1200" b="0" noProof="0" dirty="0">
                        <a:latin typeface="Arial" panose="020B0604020202020204" pitchFamily="34" charset="0"/>
                        <a:cs typeface="Arial" panose="020B0604020202020204" pitchFamily="34" charset="0"/>
                      </a:endParaRPr>
                    </a:p>
                  </a:txBody>
                  <a:tcPr marL="45886" marR="45886">
                    <a:solidFill>
                      <a:srgbClr val="CBEBD0"/>
                    </a:solidFill>
                  </a:tcPr>
                </a:tc>
                <a:tc>
                  <a:txBody>
                    <a:bodyPr/>
                    <a:lstStyle/>
                    <a:p>
                      <a:pPr algn="ctr"/>
                      <a:r>
                        <a:rPr lang="en-GB" sz="1200" noProof="0" dirty="0">
                          <a:latin typeface="Arial" panose="020B0604020202020204" pitchFamily="34" charset="0"/>
                          <a:cs typeface="Arial" panose="020B0604020202020204" pitchFamily="34" charset="0"/>
                        </a:rPr>
                        <a:t>35 (16.6)</a:t>
                      </a:r>
                      <a:endParaRPr lang="en-GB" sz="1200" b="0" noProof="0" dirty="0">
                        <a:latin typeface="Arial" panose="020B0604020202020204" pitchFamily="34" charset="0"/>
                        <a:cs typeface="Arial" panose="020B0604020202020204" pitchFamily="34" charset="0"/>
                      </a:endParaRPr>
                    </a:p>
                  </a:txBody>
                  <a:tcPr marL="45886" marR="45886">
                    <a:solidFill>
                      <a:srgbClr val="CBEBD0"/>
                    </a:solidFill>
                  </a:tcPr>
                </a:tc>
                <a:tc>
                  <a:txBody>
                    <a:bodyPr/>
                    <a:lstStyle/>
                    <a:p>
                      <a:pPr algn="ctr"/>
                      <a:r>
                        <a:rPr lang="en-GB" sz="1200" noProof="0" dirty="0">
                          <a:latin typeface="Arial" panose="020B0604020202020204" pitchFamily="34" charset="0"/>
                          <a:cs typeface="Arial" panose="020B0604020202020204" pitchFamily="34" charset="0"/>
                        </a:rPr>
                        <a:t>9 (4.3)</a:t>
                      </a:r>
                      <a:endParaRPr lang="en-GB" sz="1200" b="0" noProof="0" dirty="0">
                        <a:latin typeface="Arial" panose="020B0604020202020204" pitchFamily="34" charset="0"/>
                        <a:cs typeface="Arial" panose="020B0604020202020204" pitchFamily="34" charset="0"/>
                      </a:endParaRPr>
                    </a:p>
                  </a:txBody>
                  <a:tcPr marL="45886" marR="45886">
                    <a:solidFill>
                      <a:srgbClr val="CBEBD0"/>
                    </a:solidFill>
                  </a:tcPr>
                </a:tc>
                <a:extLst>
                  <a:ext uri="{0D108BD9-81ED-4DB2-BD59-A6C34878D82A}">
                    <a16:rowId xmlns="" xmlns:a16="http://schemas.microsoft.com/office/drawing/2014/main" val="80751783"/>
                  </a:ext>
                </a:extLst>
              </a:tr>
              <a:tr h="265945">
                <a:tc>
                  <a:txBody>
                    <a:bodyPr/>
                    <a:lstStyle/>
                    <a:p>
                      <a:r>
                        <a:rPr lang="en-GB" sz="1200" b="1" u="none" noProof="0" dirty="0">
                          <a:latin typeface="Arial" panose="020B0604020202020204" pitchFamily="34" charset="0"/>
                          <a:cs typeface="Arial" panose="020B0604020202020204" pitchFamily="34" charset="0"/>
                        </a:rPr>
                        <a:t>Gastrointestinal</a:t>
                      </a:r>
                      <a:endParaRPr lang="en-GB" sz="1200" b="1" u="none" noProof="0" dirty="0">
                        <a:latin typeface="Arial" panose="020B0604020202020204" pitchFamily="34" charset="0"/>
                        <a:ea typeface="Verdana"/>
                        <a:cs typeface="Arial" panose="020B0604020202020204" pitchFamily="34" charset="0"/>
                      </a:endParaRPr>
                    </a:p>
                  </a:txBody>
                  <a:tcPr marL="45886" marR="45886">
                    <a:solidFill>
                      <a:srgbClr val="E7F5E9"/>
                    </a:solidFill>
                  </a:tcPr>
                </a:tc>
                <a:tc>
                  <a:txBody>
                    <a:bodyPr/>
                    <a:lstStyle/>
                    <a:p>
                      <a:r>
                        <a:rPr lang="en-GB" sz="1200" noProof="0" dirty="0">
                          <a:latin typeface="Arial" panose="020B0604020202020204" pitchFamily="34" charset="0"/>
                          <a:cs typeface="Arial" panose="020B0604020202020204" pitchFamily="34" charset="0"/>
                        </a:rPr>
                        <a:t>Constipation</a:t>
                      </a:r>
                      <a:endParaRPr lang="en-GB" sz="1200" b="0" noProof="0" dirty="0">
                        <a:latin typeface="Arial" panose="020B0604020202020204" pitchFamily="34" charset="0"/>
                        <a:ea typeface="Verdana"/>
                        <a:cs typeface="Arial" panose="020B0604020202020204" pitchFamily="34" charset="0"/>
                      </a:endParaRPr>
                    </a:p>
                  </a:txBody>
                  <a:tcPr marL="45886" marR="45886">
                    <a:solidFill>
                      <a:srgbClr val="E7F5E9"/>
                    </a:solidFill>
                  </a:tcPr>
                </a:tc>
                <a:tc>
                  <a:txBody>
                    <a:bodyPr/>
                    <a:lstStyle/>
                    <a:p>
                      <a:pPr algn="ctr"/>
                      <a:r>
                        <a:rPr lang="en-GB" sz="1200" noProof="0" dirty="0">
                          <a:latin typeface="Arial" panose="020B0604020202020204" pitchFamily="34" charset="0"/>
                          <a:cs typeface="Arial" panose="020B0604020202020204" pitchFamily="34" charset="0"/>
                        </a:rPr>
                        <a:t>65 (30.7)</a:t>
                      </a:r>
                      <a:endParaRPr lang="en-GB" sz="1200" b="0" noProof="0" dirty="0">
                        <a:latin typeface="Arial" panose="020B0604020202020204" pitchFamily="34" charset="0"/>
                        <a:ea typeface="Verdana"/>
                        <a:cs typeface="Arial" panose="020B0604020202020204" pitchFamily="34" charset="0"/>
                      </a:endParaRPr>
                    </a:p>
                  </a:txBody>
                  <a:tcPr marL="45886" marR="45886">
                    <a:solidFill>
                      <a:srgbClr val="E7F5E9"/>
                    </a:solidFill>
                  </a:tcPr>
                </a:tc>
                <a:tc>
                  <a:txBody>
                    <a:bodyPr/>
                    <a:lstStyle/>
                    <a:p>
                      <a:pPr algn="ctr"/>
                      <a:r>
                        <a:rPr lang="en-GB" sz="1200" noProof="0" dirty="0">
                          <a:latin typeface="Arial" panose="020B0604020202020204" pitchFamily="34" charset="0"/>
                          <a:cs typeface="Arial" panose="020B0604020202020204" pitchFamily="34" charset="0"/>
                        </a:rPr>
                        <a:t>–</a:t>
                      </a:r>
                      <a:endParaRPr lang="en-GB" sz="1200" b="0" noProof="0" dirty="0">
                        <a:latin typeface="Arial" panose="020B0604020202020204" pitchFamily="34" charset="0"/>
                        <a:ea typeface="Verdana"/>
                        <a:cs typeface="Arial" panose="020B0604020202020204" pitchFamily="34" charset="0"/>
                      </a:endParaRPr>
                    </a:p>
                  </a:txBody>
                  <a:tcPr marL="45886" marR="45886">
                    <a:solidFill>
                      <a:srgbClr val="E7F5E9"/>
                    </a:solidFill>
                  </a:tcPr>
                </a:tc>
                <a:tc>
                  <a:txBody>
                    <a:bodyPr/>
                    <a:lstStyle/>
                    <a:p>
                      <a:pPr algn="ctr"/>
                      <a:r>
                        <a:rPr lang="en-GB" sz="1200" noProof="0" dirty="0">
                          <a:latin typeface="Arial" panose="020B0604020202020204" pitchFamily="34" charset="0"/>
                          <a:cs typeface="Arial" panose="020B0604020202020204" pitchFamily="34" charset="0"/>
                        </a:rPr>
                        <a:t>29 (13.7)</a:t>
                      </a:r>
                      <a:endParaRPr lang="en-GB" sz="1200" b="0" noProof="0" dirty="0">
                        <a:latin typeface="Arial" panose="020B0604020202020204" pitchFamily="34" charset="0"/>
                        <a:cs typeface="Arial" panose="020B0604020202020204" pitchFamily="34" charset="0"/>
                      </a:endParaRPr>
                    </a:p>
                  </a:txBody>
                  <a:tcPr marL="45886" marR="45886">
                    <a:solidFill>
                      <a:srgbClr val="E7F5E9"/>
                    </a:solidFill>
                  </a:tcPr>
                </a:tc>
                <a:tc>
                  <a:txBody>
                    <a:bodyPr/>
                    <a:lstStyle/>
                    <a:p>
                      <a:pPr algn="ctr"/>
                      <a:r>
                        <a:rPr lang="en-GB" sz="1200" noProof="0" dirty="0">
                          <a:latin typeface="Arial" panose="020B0604020202020204" pitchFamily="34" charset="0"/>
                          <a:cs typeface="Arial" panose="020B0604020202020204" pitchFamily="34" charset="0"/>
                        </a:rPr>
                        <a:t>–</a:t>
                      </a:r>
                      <a:endParaRPr lang="en-GB" sz="1200" b="0" noProof="0" dirty="0">
                        <a:latin typeface="Arial" panose="020B0604020202020204" pitchFamily="34" charset="0"/>
                        <a:ea typeface="Verdana"/>
                        <a:cs typeface="Arial" panose="020B0604020202020204" pitchFamily="34" charset="0"/>
                      </a:endParaRPr>
                    </a:p>
                  </a:txBody>
                  <a:tcPr marL="45886" marR="45886">
                    <a:solidFill>
                      <a:srgbClr val="E7F5E9"/>
                    </a:solidFill>
                  </a:tcPr>
                </a:tc>
                <a:extLst>
                  <a:ext uri="{0D108BD9-81ED-4DB2-BD59-A6C34878D82A}">
                    <a16:rowId xmlns="" xmlns:a16="http://schemas.microsoft.com/office/drawing/2014/main" val="2084963092"/>
                  </a:ext>
                </a:extLst>
              </a:tr>
              <a:tr h="265945">
                <a:tc>
                  <a:txBody>
                    <a:bodyPr/>
                    <a:lstStyle/>
                    <a:p>
                      <a:endParaRPr lang="en-GB" sz="1200" b="1" noProof="0" dirty="0">
                        <a:latin typeface="Arial" panose="020B0604020202020204" pitchFamily="34" charset="0"/>
                        <a:ea typeface="Verdana"/>
                        <a:cs typeface="Arial" panose="020B0604020202020204" pitchFamily="34" charset="0"/>
                      </a:endParaRPr>
                    </a:p>
                  </a:txBody>
                  <a:tcPr marL="45886" marR="45886">
                    <a:solidFill>
                      <a:srgbClr val="E7F5E9"/>
                    </a:solidFill>
                  </a:tcPr>
                </a:tc>
                <a:tc>
                  <a:txBody>
                    <a:bodyPr/>
                    <a:lstStyle/>
                    <a:p>
                      <a:r>
                        <a:rPr lang="en-GB" sz="1200" noProof="0" dirty="0">
                          <a:latin typeface="Arial" panose="020B0604020202020204" pitchFamily="34" charset="0"/>
                          <a:cs typeface="Arial" panose="020B0604020202020204" pitchFamily="34" charset="0"/>
                        </a:rPr>
                        <a:t>Nausea</a:t>
                      </a:r>
                      <a:endParaRPr lang="en-GB" sz="1200" b="0" noProof="0" dirty="0">
                        <a:latin typeface="Arial" panose="020B0604020202020204" pitchFamily="34" charset="0"/>
                        <a:ea typeface="Verdana"/>
                        <a:cs typeface="Arial" panose="020B0604020202020204" pitchFamily="34" charset="0"/>
                      </a:endParaRPr>
                    </a:p>
                  </a:txBody>
                  <a:tcPr marL="45886" marR="45886">
                    <a:solidFill>
                      <a:srgbClr val="E7F5E9"/>
                    </a:solidFill>
                  </a:tcPr>
                </a:tc>
                <a:tc>
                  <a:txBody>
                    <a:bodyPr/>
                    <a:lstStyle/>
                    <a:p>
                      <a:pPr algn="ctr"/>
                      <a:r>
                        <a:rPr lang="en-GB" sz="1200" noProof="0" dirty="0">
                          <a:latin typeface="Arial" panose="020B0604020202020204" pitchFamily="34" charset="0"/>
                          <a:cs typeface="Arial" panose="020B0604020202020204" pitchFamily="34" charset="0"/>
                        </a:rPr>
                        <a:t>50 (23.6)</a:t>
                      </a:r>
                      <a:endParaRPr lang="en-GB" sz="1200" b="0" noProof="0" dirty="0">
                        <a:latin typeface="Arial" panose="020B0604020202020204" pitchFamily="34" charset="0"/>
                        <a:ea typeface="Verdana"/>
                        <a:cs typeface="Arial" panose="020B0604020202020204" pitchFamily="34" charset="0"/>
                      </a:endParaRPr>
                    </a:p>
                  </a:txBody>
                  <a:tcPr marL="45886" marR="45886">
                    <a:solidFill>
                      <a:srgbClr val="E7F5E9"/>
                    </a:solidFill>
                  </a:tcPr>
                </a:tc>
                <a:tc>
                  <a:txBody>
                    <a:bodyPr/>
                    <a:lstStyle/>
                    <a:p>
                      <a:pPr algn="ctr"/>
                      <a:r>
                        <a:rPr lang="en-GB" sz="1200" noProof="0" dirty="0">
                          <a:latin typeface="Arial" panose="020B0604020202020204" pitchFamily="34" charset="0"/>
                          <a:cs typeface="Arial" panose="020B0604020202020204" pitchFamily="34" charset="0"/>
                        </a:rPr>
                        <a:t>1 (0.5)</a:t>
                      </a:r>
                      <a:endParaRPr lang="en-GB" sz="1200" b="0" noProof="0" dirty="0">
                        <a:latin typeface="Arial" panose="020B0604020202020204" pitchFamily="34" charset="0"/>
                        <a:cs typeface="Arial" panose="020B0604020202020204" pitchFamily="34" charset="0"/>
                      </a:endParaRPr>
                    </a:p>
                  </a:txBody>
                  <a:tcPr marL="45886" marR="45886">
                    <a:solidFill>
                      <a:srgbClr val="E7F5E9"/>
                    </a:solidFill>
                  </a:tcPr>
                </a:tc>
                <a:tc>
                  <a:txBody>
                    <a:bodyPr/>
                    <a:lstStyle/>
                    <a:p>
                      <a:pPr algn="ctr"/>
                      <a:r>
                        <a:rPr lang="en-GB" sz="1200" noProof="0" dirty="0">
                          <a:latin typeface="Arial" panose="020B0604020202020204" pitchFamily="34" charset="0"/>
                          <a:cs typeface="Arial" panose="020B0604020202020204" pitchFamily="34" charset="0"/>
                        </a:rPr>
                        <a:t>29 (13.7)</a:t>
                      </a:r>
                      <a:endParaRPr lang="en-GB" sz="1200" b="0" noProof="0" dirty="0">
                        <a:latin typeface="Arial" panose="020B0604020202020204" pitchFamily="34" charset="0"/>
                        <a:cs typeface="Arial" panose="020B0604020202020204" pitchFamily="34" charset="0"/>
                      </a:endParaRPr>
                    </a:p>
                  </a:txBody>
                  <a:tcPr marL="45886" marR="45886">
                    <a:solidFill>
                      <a:srgbClr val="E7F5E9"/>
                    </a:solidFill>
                  </a:tcPr>
                </a:tc>
                <a:tc>
                  <a:txBody>
                    <a:bodyPr/>
                    <a:lstStyle/>
                    <a:p>
                      <a:pPr algn="ctr"/>
                      <a:r>
                        <a:rPr lang="en-GB" sz="1200" noProof="0" dirty="0">
                          <a:latin typeface="Arial" panose="020B0604020202020204" pitchFamily="34" charset="0"/>
                          <a:cs typeface="Arial" panose="020B0604020202020204" pitchFamily="34" charset="0"/>
                        </a:rPr>
                        <a:t>0</a:t>
                      </a:r>
                      <a:endParaRPr lang="en-GB" sz="1200" b="0" noProof="0" dirty="0">
                        <a:latin typeface="Arial" panose="020B0604020202020204" pitchFamily="34" charset="0"/>
                        <a:cs typeface="Arial" panose="020B0604020202020204" pitchFamily="34" charset="0"/>
                      </a:endParaRPr>
                    </a:p>
                  </a:txBody>
                  <a:tcPr marL="45886" marR="45886">
                    <a:solidFill>
                      <a:srgbClr val="E7F5E9"/>
                    </a:solidFill>
                  </a:tcPr>
                </a:tc>
                <a:extLst>
                  <a:ext uri="{0D108BD9-81ED-4DB2-BD59-A6C34878D82A}">
                    <a16:rowId xmlns="" xmlns:a16="http://schemas.microsoft.com/office/drawing/2014/main" val="849296711"/>
                  </a:ext>
                </a:extLst>
              </a:tr>
              <a:tr h="265945">
                <a:tc gridSpan="2">
                  <a:txBody>
                    <a:bodyPr/>
                    <a:lstStyle/>
                    <a:p>
                      <a:r>
                        <a:rPr lang="en-GB" sz="1200" b="1" u="none" noProof="0" dirty="0">
                          <a:latin typeface="Arial" panose="020B0604020202020204" pitchFamily="34" charset="0"/>
                          <a:cs typeface="Arial" panose="020B0604020202020204" pitchFamily="34" charset="0"/>
                        </a:rPr>
                        <a:t>Hepatotoxicity</a:t>
                      </a:r>
                      <a:endParaRPr lang="en-GB" sz="1200" b="1" u="none" noProof="0" dirty="0">
                        <a:solidFill>
                          <a:schemeClr val="tx1"/>
                        </a:solidFill>
                        <a:latin typeface="Arial" panose="020B0604020202020204" pitchFamily="34" charset="0"/>
                        <a:ea typeface="Verdana"/>
                        <a:cs typeface="Arial" panose="020B0604020202020204" pitchFamily="34" charset="0"/>
                      </a:endParaRPr>
                    </a:p>
                  </a:txBody>
                  <a:tcPr marL="45886" marR="45886">
                    <a:solidFill>
                      <a:srgbClr val="CBEBD0"/>
                    </a:solidFill>
                  </a:tcPr>
                </a:tc>
                <a:tc hMerge="1">
                  <a:txBody>
                    <a:bodyPr/>
                    <a:lstStyle/>
                    <a:p>
                      <a:endParaRPr lang="en-US"/>
                    </a:p>
                  </a:txBody>
                  <a:tcPr/>
                </a:tc>
                <a:tc>
                  <a:txBody>
                    <a:bodyPr/>
                    <a:lstStyle/>
                    <a:p>
                      <a:pPr algn="ctr"/>
                      <a:r>
                        <a:rPr lang="en-GB" sz="1200" noProof="0" dirty="0">
                          <a:latin typeface="Arial" panose="020B0604020202020204" pitchFamily="34" charset="0"/>
                          <a:cs typeface="Arial" panose="020B0604020202020204" pitchFamily="34" charset="0"/>
                        </a:rPr>
                        <a:t>25 (11.8)</a:t>
                      </a:r>
                      <a:endParaRPr lang="en-GB" sz="1200" b="0" noProof="0" dirty="0">
                        <a:solidFill>
                          <a:schemeClr val="tx1"/>
                        </a:solidFill>
                        <a:latin typeface="Arial" panose="020B0604020202020204" pitchFamily="34" charset="0"/>
                        <a:ea typeface="Verdana"/>
                        <a:cs typeface="Arial" panose="020B0604020202020204" pitchFamily="34" charset="0"/>
                      </a:endParaRPr>
                    </a:p>
                  </a:txBody>
                  <a:tcPr marL="45886" marR="45886">
                    <a:solidFill>
                      <a:srgbClr val="CBEBD0"/>
                    </a:solidFill>
                  </a:tcPr>
                </a:tc>
                <a:tc>
                  <a:txBody>
                    <a:bodyPr/>
                    <a:lstStyle/>
                    <a:p>
                      <a:pPr marL="0" marR="0" lvl="0" indent="0" algn="ctr" defTabSz="288024" rtl="0" eaLnBrk="1" fontAlgn="auto" latinLnBrk="0" hangingPunct="1">
                        <a:lnSpc>
                          <a:spcPct val="100000"/>
                        </a:lnSpc>
                        <a:spcBef>
                          <a:spcPts val="0"/>
                        </a:spcBef>
                        <a:spcAft>
                          <a:spcPts val="0"/>
                        </a:spcAft>
                        <a:buClrTx/>
                        <a:buSzTx/>
                        <a:buFontTx/>
                        <a:buNone/>
                        <a:tabLst/>
                        <a:defRPr/>
                      </a:pPr>
                      <a:r>
                        <a:rPr lang="en-GB" sz="1200" kern="1200" noProof="0" dirty="0">
                          <a:latin typeface="Arial" panose="020B0604020202020204" pitchFamily="34" charset="0"/>
                          <a:cs typeface="Arial" panose="020B0604020202020204" pitchFamily="34" charset="0"/>
                        </a:rPr>
                        <a:t>4 (1.9)</a:t>
                      </a:r>
                      <a:endParaRPr lang="en-GB" sz="1200" b="0" kern="1200" noProof="0" dirty="0">
                        <a:solidFill>
                          <a:schemeClr val="tx1"/>
                        </a:solidFill>
                        <a:latin typeface="Arial" panose="020B0604020202020204" pitchFamily="34" charset="0"/>
                        <a:ea typeface="Verdana"/>
                        <a:cs typeface="Arial" panose="020B0604020202020204" pitchFamily="34" charset="0"/>
                      </a:endParaRPr>
                    </a:p>
                  </a:txBody>
                  <a:tcPr marL="45886" marR="45886">
                    <a:solidFill>
                      <a:srgbClr val="CBEBD0"/>
                    </a:solidFill>
                  </a:tcPr>
                </a:tc>
                <a:tc>
                  <a:txBody>
                    <a:bodyPr/>
                    <a:lstStyle/>
                    <a:p>
                      <a:pPr algn="ctr"/>
                      <a:r>
                        <a:rPr lang="en-GB" sz="1200" noProof="0" dirty="0">
                          <a:latin typeface="Arial" panose="020B0604020202020204" pitchFamily="34" charset="0"/>
                          <a:cs typeface="Arial" panose="020B0604020202020204" pitchFamily="34" charset="0"/>
                        </a:rPr>
                        <a:t>26 (12.3)</a:t>
                      </a:r>
                      <a:endParaRPr lang="en-GB" sz="1200" b="0" noProof="0" dirty="0">
                        <a:solidFill>
                          <a:schemeClr val="tx1"/>
                        </a:solidFill>
                        <a:latin typeface="Arial" panose="020B0604020202020204" pitchFamily="34" charset="0"/>
                        <a:ea typeface="Verdana"/>
                        <a:cs typeface="Arial" panose="020B0604020202020204" pitchFamily="34" charset="0"/>
                      </a:endParaRPr>
                    </a:p>
                  </a:txBody>
                  <a:tcPr marL="45886" marR="45886">
                    <a:solidFill>
                      <a:srgbClr val="CBEBD0"/>
                    </a:solidFill>
                  </a:tcPr>
                </a:tc>
                <a:tc>
                  <a:txBody>
                    <a:bodyPr/>
                    <a:lstStyle/>
                    <a:p>
                      <a:pPr marL="0" marR="0" lvl="0" indent="0" algn="ctr" defTabSz="288024" rtl="0" eaLnBrk="1" fontAlgn="auto" latinLnBrk="0" hangingPunct="1">
                        <a:lnSpc>
                          <a:spcPct val="100000"/>
                        </a:lnSpc>
                        <a:spcBef>
                          <a:spcPts val="0"/>
                        </a:spcBef>
                        <a:spcAft>
                          <a:spcPts val="0"/>
                        </a:spcAft>
                        <a:buClrTx/>
                        <a:buSzTx/>
                        <a:buFontTx/>
                        <a:buNone/>
                        <a:tabLst/>
                        <a:defRPr/>
                      </a:pPr>
                      <a:r>
                        <a:rPr lang="en-GB" sz="1200" kern="1200" noProof="0" dirty="0">
                          <a:latin typeface="Arial" panose="020B0604020202020204" pitchFamily="34" charset="0"/>
                          <a:cs typeface="Arial" panose="020B0604020202020204" pitchFamily="34" charset="0"/>
                        </a:rPr>
                        <a:t>10 (4.7)</a:t>
                      </a:r>
                      <a:endParaRPr lang="en-GB" sz="1200" b="0" kern="1200" noProof="0" dirty="0">
                        <a:solidFill>
                          <a:schemeClr val="tx1"/>
                        </a:solidFill>
                        <a:latin typeface="Arial" panose="020B0604020202020204" pitchFamily="34" charset="0"/>
                        <a:ea typeface="Verdana"/>
                        <a:cs typeface="Arial" panose="020B0604020202020204" pitchFamily="34" charset="0"/>
                      </a:endParaRPr>
                    </a:p>
                  </a:txBody>
                  <a:tcPr marL="45886" marR="45886">
                    <a:solidFill>
                      <a:srgbClr val="CBEBD0"/>
                    </a:solidFill>
                  </a:tcPr>
                </a:tc>
                <a:extLst>
                  <a:ext uri="{0D108BD9-81ED-4DB2-BD59-A6C34878D82A}">
                    <a16:rowId xmlns="" xmlns:a16="http://schemas.microsoft.com/office/drawing/2014/main" val="821755818"/>
                  </a:ext>
                </a:extLst>
              </a:tr>
              <a:tr h="265945">
                <a:tc gridSpan="2">
                  <a:txBody>
                    <a:bodyPr/>
                    <a:lstStyle/>
                    <a:p>
                      <a:r>
                        <a:rPr lang="en-GB" sz="1200" b="1" u="none" noProof="0" dirty="0">
                          <a:latin typeface="Arial" panose="020B0604020202020204" pitchFamily="34" charset="0"/>
                          <a:cs typeface="Arial" panose="020B0604020202020204" pitchFamily="34" charset="0"/>
                        </a:rPr>
                        <a:t>Cerebrovascular disorders</a:t>
                      </a:r>
                      <a:endParaRPr lang="en-GB" sz="1200" b="1" u="none" noProof="0" dirty="0">
                        <a:solidFill>
                          <a:schemeClr val="tx1"/>
                        </a:solidFill>
                        <a:latin typeface="Arial" panose="020B0604020202020204" pitchFamily="34" charset="0"/>
                        <a:ea typeface="Verdana"/>
                        <a:cs typeface="Arial" panose="020B0604020202020204" pitchFamily="34" charset="0"/>
                      </a:endParaRPr>
                    </a:p>
                  </a:txBody>
                  <a:tcPr marL="45886" marR="45886">
                    <a:solidFill>
                      <a:srgbClr val="E7F5E9"/>
                    </a:solidFill>
                  </a:tcPr>
                </a:tc>
                <a:tc hMerge="1">
                  <a:txBody>
                    <a:bodyPr/>
                    <a:lstStyle/>
                    <a:p>
                      <a:endParaRPr lang="en-US"/>
                    </a:p>
                  </a:txBody>
                  <a:tcPr/>
                </a:tc>
                <a:tc>
                  <a:txBody>
                    <a:bodyPr/>
                    <a:lstStyle/>
                    <a:p>
                      <a:pPr algn="ctr"/>
                      <a:r>
                        <a:rPr lang="en-GB" sz="1200" noProof="0" dirty="0">
                          <a:latin typeface="Arial" panose="020B0604020202020204" pitchFamily="34" charset="0"/>
                          <a:cs typeface="Arial" panose="020B0604020202020204" pitchFamily="34" charset="0"/>
                        </a:rPr>
                        <a:t>6 (2.8)</a:t>
                      </a:r>
                      <a:endParaRPr lang="en-GB" sz="1200" b="0" noProof="0" dirty="0">
                        <a:solidFill>
                          <a:schemeClr val="tx1"/>
                        </a:solidFill>
                        <a:latin typeface="Arial" panose="020B0604020202020204" pitchFamily="34" charset="0"/>
                        <a:ea typeface="Verdana"/>
                        <a:cs typeface="Arial" panose="020B0604020202020204" pitchFamily="34" charset="0"/>
                      </a:endParaRPr>
                    </a:p>
                  </a:txBody>
                  <a:tcPr marL="45886" marR="45886">
                    <a:solidFill>
                      <a:srgbClr val="E7F5E9"/>
                    </a:solidFill>
                  </a:tcPr>
                </a:tc>
                <a:tc>
                  <a:txBody>
                    <a:bodyPr/>
                    <a:lstStyle/>
                    <a:p>
                      <a:pPr marL="0" marR="0" lvl="0" indent="0" algn="ctr" defTabSz="288024" rtl="0" eaLnBrk="1" fontAlgn="auto" latinLnBrk="0" hangingPunct="1">
                        <a:lnSpc>
                          <a:spcPct val="100000"/>
                        </a:lnSpc>
                        <a:spcBef>
                          <a:spcPts val="0"/>
                        </a:spcBef>
                        <a:spcAft>
                          <a:spcPts val="0"/>
                        </a:spcAft>
                        <a:buClrTx/>
                        <a:buSzTx/>
                        <a:buFontTx/>
                        <a:buNone/>
                        <a:tabLst/>
                        <a:defRPr/>
                      </a:pPr>
                      <a:r>
                        <a:rPr lang="en-GB" sz="1200" kern="1200" noProof="0" dirty="0">
                          <a:latin typeface="Arial" panose="020B0604020202020204" pitchFamily="34" charset="0"/>
                          <a:cs typeface="Arial" panose="020B0604020202020204" pitchFamily="34" charset="0"/>
                        </a:rPr>
                        <a:t>2 (0.9)</a:t>
                      </a:r>
                      <a:endParaRPr lang="en-GB" sz="1200" b="0" kern="1200" noProof="0" dirty="0">
                        <a:solidFill>
                          <a:schemeClr val="tx1"/>
                        </a:solidFill>
                        <a:latin typeface="Arial" panose="020B0604020202020204" pitchFamily="34" charset="0"/>
                        <a:ea typeface="Verdana"/>
                        <a:cs typeface="Arial" panose="020B0604020202020204" pitchFamily="34" charset="0"/>
                      </a:endParaRPr>
                    </a:p>
                  </a:txBody>
                  <a:tcPr marL="45886" marR="45886">
                    <a:solidFill>
                      <a:srgbClr val="E7F5E9"/>
                    </a:solidFill>
                  </a:tcPr>
                </a:tc>
                <a:tc>
                  <a:txBody>
                    <a:bodyPr/>
                    <a:lstStyle/>
                    <a:p>
                      <a:pPr algn="ctr"/>
                      <a:r>
                        <a:rPr lang="en-GB" sz="1200" noProof="0" dirty="0">
                          <a:latin typeface="Arial" panose="020B0604020202020204" pitchFamily="34" charset="0"/>
                          <a:cs typeface="Arial" panose="020B0604020202020204" pitchFamily="34" charset="0"/>
                        </a:rPr>
                        <a:t>2 (0.9)</a:t>
                      </a:r>
                      <a:endParaRPr lang="en-GB" sz="1200" b="0" noProof="0" dirty="0">
                        <a:solidFill>
                          <a:schemeClr val="tx1"/>
                        </a:solidFill>
                        <a:latin typeface="Arial" panose="020B0604020202020204" pitchFamily="34" charset="0"/>
                        <a:ea typeface="Verdana"/>
                        <a:cs typeface="Arial" panose="020B0604020202020204" pitchFamily="34" charset="0"/>
                      </a:endParaRPr>
                    </a:p>
                  </a:txBody>
                  <a:tcPr marL="45886" marR="45886">
                    <a:solidFill>
                      <a:srgbClr val="E7F5E9"/>
                    </a:solidFill>
                  </a:tcPr>
                </a:tc>
                <a:tc>
                  <a:txBody>
                    <a:bodyPr/>
                    <a:lstStyle/>
                    <a:p>
                      <a:pPr marL="0" marR="0" lvl="0" indent="0" algn="ctr" defTabSz="288024" rtl="0" eaLnBrk="1" fontAlgn="auto" latinLnBrk="0" hangingPunct="1">
                        <a:lnSpc>
                          <a:spcPct val="100000"/>
                        </a:lnSpc>
                        <a:spcBef>
                          <a:spcPts val="0"/>
                        </a:spcBef>
                        <a:spcAft>
                          <a:spcPts val="0"/>
                        </a:spcAft>
                        <a:buClrTx/>
                        <a:buSzTx/>
                        <a:buFontTx/>
                        <a:buNone/>
                        <a:tabLst/>
                        <a:defRPr/>
                      </a:pPr>
                      <a:r>
                        <a:rPr lang="en-GB" sz="1200" kern="1200" noProof="0" dirty="0">
                          <a:latin typeface="Arial" panose="020B0604020202020204" pitchFamily="34" charset="0"/>
                          <a:cs typeface="Arial" panose="020B0604020202020204" pitchFamily="34" charset="0"/>
                        </a:rPr>
                        <a:t>1 (0.5)</a:t>
                      </a:r>
                      <a:r>
                        <a:rPr lang="en-GB" sz="1200" kern="1200" baseline="30000" noProof="0" dirty="0">
                          <a:latin typeface="Arial" panose="020B0604020202020204" pitchFamily="34" charset="0"/>
                          <a:cs typeface="Arial" panose="020B0604020202020204" pitchFamily="34" charset="0"/>
                        </a:rPr>
                        <a:t>a</a:t>
                      </a:r>
                      <a:endParaRPr lang="en-GB" sz="1200" b="0" kern="1200" noProof="0" dirty="0">
                        <a:solidFill>
                          <a:schemeClr val="tx1"/>
                        </a:solidFill>
                        <a:latin typeface="Arial" panose="020B0604020202020204" pitchFamily="34" charset="0"/>
                        <a:ea typeface="Verdana"/>
                        <a:cs typeface="Arial" panose="020B0604020202020204" pitchFamily="34" charset="0"/>
                      </a:endParaRPr>
                    </a:p>
                  </a:txBody>
                  <a:tcPr marL="45886" marR="45886">
                    <a:solidFill>
                      <a:srgbClr val="E7F5E9"/>
                    </a:solidFill>
                  </a:tcPr>
                </a:tc>
                <a:extLst>
                  <a:ext uri="{0D108BD9-81ED-4DB2-BD59-A6C34878D82A}">
                    <a16:rowId xmlns="" xmlns:a16="http://schemas.microsoft.com/office/drawing/2014/main" val="3355794077"/>
                  </a:ext>
                </a:extLst>
              </a:tr>
            </a:tbl>
          </a:graphicData>
        </a:graphic>
      </p:graphicFrame>
      <p:sp>
        <p:nvSpPr>
          <p:cNvPr id="9" name="Title 8"/>
          <p:cNvSpPr>
            <a:spLocks noGrp="1"/>
          </p:cNvSpPr>
          <p:nvPr>
            <p:ph type="title"/>
          </p:nvPr>
        </p:nvSpPr>
        <p:spPr>
          <a:xfrm>
            <a:off x="619200" y="246566"/>
            <a:ext cx="9005192" cy="807285"/>
          </a:xfrm>
        </p:spPr>
        <p:txBody>
          <a:bodyPr/>
          <a:lstStyle/>
          <a:p>
            <a:r>
              <a:rPr lang="en-GB" sz="2600" dirty="0"/>
              <a:t>MAGNITUDE </a:t>
            </a:r>
            <a:r>
              <a:rPr lang="en-GB" sz="2600" dirty="0">
                <a:solidFill>
                  <a:schemeClr val="accent1"/>
                </a:solidFill>
              </a:rPr>
              <a:t>HRR BM</a:t>
            </a:r>
            <a:r>
              <a:rPr lang="en-GB" sz="2600" baseline="30000" dirty="0">
                <a:solidFill>
                  <a:schemeClr val="accent1"/>
                </a:solidFill>
              </a:rPr>
              <a:t>+</a:t>
            </a:r>
            <a:r>
              <a:rPr lang="en-GB" sz="2600" dirty="0"/>
              <a:t>: TEAE</a:t>
            </a:r>
            <a:r>
              <a:rPr lang="en-GB" sz="2600" cap="none" dirty="0"/>
              <a:t>s</a:t>
            </a:r>
            <a:r>
              <a:rPr lang="en-GB" sz="2600" dirty="0"/>
              <a:t> Consistent With the Known Safety Profile for Each Therapy</a:t>
            </a:r>
          </a:p>
        </p:txBody>
      </p:sp>
      <p:sp>
        <p:nvSpPr>
          <p:cNvPr id="2" name="Slide Number Placeholder 1">
            <a:extLst>
              <a:ext uri="{FF2B5EF4-FFF2-40B4-BE49-F238E27FC236}">
                <a16:creationId xmlns="" xmlns:a16="http://schemas.microsoft.com/office/drawing/2014/main" id="{C9E17D48-75D5-4736-AEEB-F01DEF05A247}"/>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33F7A0-71F0-446B-9DE8-6D75BE64EE0F}" type="slidenum">
              <a:rPr kumimoji="0" lang="en-GB" sz="1100" b="0" i="0" u="none" strike="noStrike" kern="1200" cap="none" spc="0" normalizeH="0" baseline="0" noProof="0" smtClean="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GB" sz="1100" b="0" i="0" u="none" strike="noStrike" kern="1200" cap="none" spc="0" normalizeH="0" baseline="0" noProof="0" dirty="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endParaRPr>
          </a:p>
        </p:txBody>
      </p:sp>
      <p:sp>
        <p:nvSpPr>
          <p:cNvPr id="3" name="Text Placeholder 2">
            <a:extLst>
              <a:ext uri="{FF2B5EF4-FFF2-40B4-BE49-F238E27FC236}">
                <a16:creationId xmlns="" xmlns:a16="http://schemas.microsoft.com/office/drawing/2014/main" id="{90160BD1-DE81-4238-9339-7F10951A4852}"/>
              </a:ext>
            </a:extLst>
          </p:cNvPr>
          <p:cNvSpPr>
            <a:spLocks noGrp="1"/>
          </p:cNvSpPr>
          <p:nvPr>
            <p:ph sz="quarter" idx="15"/>
          </p:nvPr>
        </p:nvSpPr>
        <p:spPr>
          <a:xfrm>
            <a:off x="620184" y="6309320"/>
            <a:ext cx="10444368" cy="365125"/>
          </a:xfrm>
        </p:spPr>
        <p:txBody>
          <a:bodyPr/>
          <a:lstStyle/>
          <a:p>
            <a:r>
              <a:rPr kumimoji="0" lang="en-GB" b="0"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AAP, abiraterone acetate and prednisone/prednisolone; BM, biomarker; </a:t>
            </a:r>
            <a:r>
              <a:rPr lang="en-GB" sz="1000" dirty="0"/>
              <a:t>HRR, homologous recombination repair; </a:t>
            </a:r>
            <a:r>
              <a:rPr kumimoji="0" lang="en-GB" b="0"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TEAE, treatment-emergent adverse</a:t>
            </a:r>
            <a:r>
              <a:rPr lang="en-GB" spc="0" dirty="0">
                <a:solidFill>
                  <a:schemeClr val="tx2"/>
                </a:solidFill>
              </a:rPr>
              <a:t> event</a:t>
            </a:r>
            <a:endParaRPr kumimoji="0" lang="en-GB" b="0"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endParaRPr>
          </a:p>
          <a:p>
            <a:r>
              <a:rPr lang="en-GB" dirty="0">
                <a:solidFill>
                  <a:schemeClr val="tx2"/>
                </a:solidFill>
              </a:rPr>
              <a:t>Chi K, et al. J Clin Oncol. 2022;40 Suppl: Abstract 12</a:t>
            </a:r>
            <a:r>
              <a:rPr lang="en-GB" sz="1000" dirty="0">
                <a:solidFill>
                  <a:schemeClr val="tx2"/>
                </a:solidFill>
              </a:rPr>
              <a:t> (</a:t>
            </a:r>
            <a:r>
              <a:rPr lang="it-IT" sz="1000" dirty="0"/>
              <a:t>ASCO GU 2022 oral presentation) </a:t>
            </a:r>
            <a:endParaRPr lang="en-GB" dirty="0">
              <a:solidFill>
                <a:schemeClr val="tx2"/>
              </a:solidFill>
            </a:endParaRPr>
          </a:p>
        </p:txBody>
      </p:sp>
      <p:sp>
        <p:nvSpPr>
          <p:cNvPr id="12" name="Text Placeholder 4">
            <a:extLst>
              <a:ext uri="{FF2B5EF4-FFF2-40B4-BE49-F238E27FC236}">
                <a16:creationId xmlns="" xmlns:a16="http://schemas.microsoft.com/office/drawing/2014/main" id="{2A4A4CD3-E1B7-4099-9D31-751E0B949EC8}"/>
              </a:ext>
            </a:extLst>
          </p:cNvPr>
          <p:cNvSpPr txBox="1">
            <a:spLocks/>
          </p:cNvSpPr>
          <p:nvPr/>
        </p:nvSpPr>
        <p:spPr>
          <a:xfrm>
            <a:off x="587876" y="5589239"/>
            <a:ext cx="11688814" cy="571717"/>
          </a:xfrm>
          <a:prstGeom prst="rect">
            <a:avLst/>
          </a:prstGeom>
        </p:spPr>
        <p:txBody>
          <a:bodyPr anchor="t" anchorCtr="0"/>
          <a:lstStyle>
            <a:lvl1pPr marL="342900" indent="-342900" algn="l" defTabSz="914400" rtl="0" eaLnBrk="1" latinLnBrk="0" hangingPunct="1">
              <a:lnSpc>
                <a:spcPct val="100000"/>
              </a:lnSpc>
              <a:spcBef>
                <a:spcPts val="1000"/>
              </a:spcBef>
              <a:buClr>
                <a:schemeClr val="bg1"/>
              </a:buClr>
              <a:buFont typeface="Arial" panose="020B0604020202020204" pitchFamily="34" charset="0"/>
              <a:buChar char="•"/>
              <a:defRPr lang="en-US" sz="2400" kern="1200" dirty="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bg1"/>
              </a:buClr>
              <a:buFont typeface="Wingdings" panose="05000000000000000000" pitchFamily="2" charset="2"/>
              <a:buChar char="§"/>
              <a:defRPr lang="en-US" sz="2400" kern="1200" dirty="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bg1"/>
              </a:buClr>
              <a:buFont typeface="Courier New" panose="02070309020205020404" pitchFamily="49" charset="0"/>
              <a:buChar char="o"/>
              <a:defRPr lang="en-US" sz="1800" kern="1200" dirty="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200"/>
              </a:spcBef>
              <a:spcAft>
                <a:spcPts val="0"/>
              </a:spcAft>
              <a:buClr>
                <a:prstClr val="white"/>
              </a:buClr>
              <a:buSzTx/>
              <a:buFont typeface="Arial" panose="020B0604020202020204" pitchFamily="34" charset="0"/>
              <a:buNone/>
              <a:tabLst/>
              <a:defRPr/>
            </a:pPr>
            <a:r>
              <a:rPr kumimoji="0" lang="en-GB" sz="10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a </a:t>
            </a:r>
            <a: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Includes 1 grade 5 event.</a:t>
            </a:r>
          </a:p>
          <a:p>
            <a:pPr marL="0" marR="0" lvl="0" indent="0" algn="l" defTabSz="914400" rtl="0" eaLnBrk="1" fontAlgn="auto" latinLnBrk="0" hangingPunct="1">
              <a:lnSpc>
                <a:spcPct val="100000"/>
              </a:lnSpc>
              <a:spcBef>
                <a:spcPts val="200"/>
              </a:spcBef>
              <a:spcAft>
                <a:spcPts val="0"/>
              </a:spcAft>
              <a:buClr>
                <a:prstClr val="white"/>
              </a:buClr>
              <a:buSzTx/>
              <a:buFont typeface="Arial" panose="020B0604020202020204" pitchFamily="34" charset="0"/>
              <a:buNone/>
              <a:tabLst/>
              <a:defRPr/>
            </a:pPr>
            <a:r>
              <a:rPr kumimoji="0" lang="en-GB" sz="10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b </a:t>
            </a:r>
            <a: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Includes 3 grade 5 events.</a:t>
            </a:r>
          </a:p>
        </p:txBody>
      </p:sp>
    </p:spTree>
    <p:extLst>
      <p:ext uri="{BB962C8B-B14F-4D97-AF65-F5344CB8AC3E}">
        <p14:creationId xmlns:p14="http://schemas.microsoft.com/office/powerpoint/2010/main" val="16607629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9200" y="246566"/>
            <a:ext cx="8740800" cy="807285"/>
          </a:xfrm>
        </p:spPr>
        <p:txBody>
          <a:bodyPr/>
          <a:lstStyle/>
          <a:p>
            <a:r>
              <a:rPr lang="en-GB" dirty="0"/>
              <a:t>MAGNITUDE </a:t>
            </a:r>
            <a:r>
              <a:rPr lang="en-GB" dirty="0">
                <a:solidFill>
                  <a:schemeClr val="accent1"/>
                </a:solidFill>
              </a:rPr>
              <a:t>All HRR BM</a:t>
            </a:r>
            <a:r>
              <a:rPr lang="en-GB" baseline="30000" dirty="0">
                <a:solidFill>
                  <a:schemeClr val="accent1"/>
                </a:solidFill>
              </a:rPr>
              <a:t>+</a:t>
            </a:r>
            <a:r>
              <a:rPr lang="en-GB" dirty="0">
                <a:solidFill>
                  <a:schemeClr val="tx2"/>
                </a:solidFill>
              </a:rPr>
              <a:t>:</a:t>
            </a:r>
            <a:r>
              <a:rPr lang="en-GB" dirty="0"/>
              <a:t> </a:t>
            </a:r>
            <a:br>
              <a:rPr lang="en-GB" dirty="0"/>
            </a:br>
            <a:r>
              <a:rPr lang="en-GB" dirty="0"/>
              <a:t>HRQ</a:t>
            </a:r>
            <a:r>
              <a:rPr lang="en-GB" cap="none" dirty="0"/>
              <a:t>o</a:t>
            </a:r>
            <a:r>
              <a:rPr lang="en-GB" dirty="0"/>
              <a:t>l Was Maintained with the combination of Niraparib + AAP</a:t>
            </a:r>
          </a:p>
        </p:txBody>
      </p:sp>
      <p:sp>
        <p:nvSpPr>
          <p:cNvPr id="108" name="Content Placeholder 107">
            <a:extLst>
              <a:ext uri="{FF2B5EF4-FFF2-40B4-BE49-F238E27FC236}">
                <a16:creationId xmlns="" xmlns:a16="http://schemas.microsoft.com/office/drawing/2014/main" id="{9E5021E3-10C3-744F-A620-BEF29A9AF230}"/>
              </a:ext>
            </a:extLst>
          </p:cNvPr>
          <p:cNvSpPr>
            <a:spLocks noGrp="1"/>
          </p:cNvSpPr>
          <p:nvPr>
            <p:ph sz="quarter" idx="15"/>
          </p:nvPr>
        </p:nvSpPr>
        <p:spPr>
          <a:xfrm>
            <a:off x="620184" y="6309320"/>
            <a:ext cx="10973784" cy="365125"/>
          </a:xfrm>
        </p:spPr>
        <p:txBody>
          <a:bodyPr/>
          <a:lstStyle/>
          <a:p>
            <a:r>
              <a:rPr lang="en-GB" dirty="0"/>
              <a:t>AAP, abiraterone acetate and prednisone/prednisolone; BM, biomarker; FACT-P TS, Functional Assessment of Cancer Therapy-Prostate Total Score; HRQoL, health-related quality of life; </a:t>
            </a:r>
            <a:br>
              <a:rPr lang="en-GB" dirty="0"/>
            </a:br>
            <a:r>
              <a:rPr lang="en-GB" sz="1000" dirty="0"/>
              <a:t>HRR, homologous recombination repair</a:t>
            </a:r>
          </a:p>
          <a:p>
            <a:r>
              <a:rPr lang="en-GB" dirty="0">
                <a:solidFill>
                  <a:schemeClr val="tx2"/>
                </a:solidFill>
              </a:rPr>
              <a:t>Chi K, et al. J Clin Oncol. 2022;40 Suppl: Abstract 12</a:t>
            </a:r>
            <a:r>
              <a:rPr lang="en-GB" sz="1000" dirty="0">
                <a:solidFill>
                  <a:schemeClr val="tx2"/>
                </a:solidFill>
              </a:rPr>
              <a:t> (</a:t>
            </a:r>
            <a:r>
              <a:rPr lang="it-IT" sz="1000" dirty="0"/>
              <a:t>ASCO GU 2022 oral presentation) </a:t>
            </a:r>
            <a:endParaRPr lang="en-GB" dirty="0">
              <a:solidFill>
                <a:schemeClr val="tx2"/>
              </a:solidFill>
            </a:endParaRPr>
          </a:p>
        </p:txBody>
      </p:sp>
      <p:sp>
        <p:nvSpPr>
          <p:cNvPr id="6" name="Segnaposto testo 81">
            <a:extLst>
              <a:ext uri="{FF2B5EF4-FFF2-40B4-BE49-F238E27FC236}">
                <a16:creationId xmlns="" xmlns:a16="http://schemas.microsoft.com/office/drawing/2014/main" id="{4A48F539-CC77-5340-BCFD-420A2301E7E8}"/>
              </a:ext>
            </a:extLst>
          </p:cNvPr>
          <p:cNvSpPr txBox="1">
            <a:spLocks/>
          </p:cNvSpPr>
          <p:nvPr/>
        </p:nvSpPr>
        <p:spPr>
          <a:xfrm>
            <a:off x="609600" y="5360932"/>
            <a:ext cx="10984368" cy="657442"/>
          </a:xfrm>
          <a:prstGeom prst="rect">
            <a:avLst/>
          </a:prstGeom>
        </p:spPr>
        <p:txBody>
          <a:bodyPr anchor="b" anchorCtr="0"/>
          <a:lstStyle>
            <a:defPPr>
              <a:defRPr lang="en-US"/>
            </a:defPPr>
            <a:lvl1pPr marR="0" lvl="0" indent="0" fontAlgn="auto">
              <a:lnSpc>
                <a:spcPct val="100000"/>
              </a:lnSpc>
              <a:spcBef>
                <a:spcPts val="200"/>
              </a:spcBef>
              <a:spcAft>
                <a:spcPts val="0"/>
              </a:spcAft>
              <a:buClr>
                <a:prstClr val="white"/>
              </a:buClr>
              <a:buSzTx/>
              <a:buFont typeface="Arial" panose="020B0604020202020204" pitchFamily="34" charset="0"/>
              <a:buNone/>
              <a:tabLst/>
              <a:defRPr kumimoji="0" sz="900" b="0" i="0" u="none" strike="noStrike" cap="none" spc="0" normalizeH="0" baseline="30000">
                <a:ln>
                  <a:noFill/>
                </a:ln>
                <a:solidFill>
                  <a:srgbClr val="000000"/>
                </a:solidFill>
                <a:effectLst/>
                <a:uLnTx/>
                <a:uFillTx/>
                <a:latin typeface="Arial" panose="020B0604020202020204" pitchFamily="34" charset="0"/>
                <a:cs typeface="Arial" panose="020B0604020202020204" pitchFamily="34" charset="0"/>
              </a:defRPr>
            </a:lvl1pPr>
            <a:lvl2pPr marL="685800" indent="-228600">
              <a:lnSpc>
                <a:spcPct val="100000"/>
              </a:lnSpc>
              <a:spcBef>
                <a:spcPts val="500"/>
              </a:spcBef>
              <a:buClr>
                <a:schemeClr val="bg1"/>
              </a:buClr>
              <a:buFont typeface="Wingdings" panose="05000000000000000000" pitchFamily="2" charset="2"/>
              <a:buChar char="§"/>
              <a:defRPr sz="2400">
                <a:solidFill>
                  <a:schemeClr val="bg1"/>
                </a:solidFill>
                <a:latin typeface="Arial" panose="020B0604020202020204" pitchFamily="34" charset="0"/>
                <a:cs typeface="Arial" panose="020B0604020202020204" pitchFamily="34" charset="0"/>
              </a:defRPr>
            </a:lvl2pPr>
            <a:lvl3pPr marL="1143000" indent="-228600">
              <a:lnSpc>
                <a:spcPct val="100000"/>
              </a:lnSpc>
              <a:spcBef>
                <a:spcPts val="500"/>
              </a:spcBef>
              <a:buClr>
                <a:schemeClr val="bg1"/>
              </a:buClr>
              <a:buFont typeface="Courier New" panose="02070309020205020404" pitchFamily="49" charset="0"/>
              <a:buChar char="o"/>
              <a:defRPr>
                <a:solidFill>
                  <a:schemeClr val="bg1"/>
                </a:solidFill>
                <a:latin typeface="Arial" panose="020B0604020202020204" pitchFamily="34" charset="0"/>
                <a:cs typeface="Arial" panose="020B0604020202020204" pitchFamily="34" charset="0"/>
              </a:defRPr>
            </a:lvl3pPr>
            <a:lvl4pPr marL="1600200" indent="-228600">
              <a:lnSpc>
                <a:spcPct val="100000"/>
              </a:lnSpc>
              <a:spcBef>
                <a:spcPts val="500"/>
              </a:spcBef>
              <a:buClr>
                <a:schemeClr val="bg1"/>
              </a:buClr>
              <a:buFont typeface="Arial" panose="020B0604020202020204" pitchFamily="34" charset="0"/>
              <a:buChar char="•"/>
              <a:defRPr>
                <a:solidFill>
                  <a:schemeClr val="bg1"/>
                </a:solidFill>
                <a:latin typeface="Arial" panose="020B0604020202020204" pitchFamily="34" charset="0"/>
                <a:cs typeface="Arial" panose="020B0604020202020204" pitchFamily="34" charset="0"/>
              </a:defRPr>
            </a:lvl4pPr>
            <a:lvl5pPr marL="2057400" indent="-228600">
              <a:lnSpc>
                <a:spcPct val="100000"/>
              </a:lnSpc>
              <a:spcBef>
                <a:spcPts val="500"/>
              </a:spcBef>
              <a:buClr>
                <a:schemeClr val="bg1"/>
              </a:buClr>
              <a:buFont typeface="Arial" panose="020B0604020202020204" pitchFamily="34" charset="0"/>
              <a:buChar char="•"/>
              <a:defRPr>
                <a:solidFill>
                  <a:schemeClr val="bg1"/>
                </a:solidFill>
                <a:latin typeface="Arial" panose="020B0604020202020204" pitchFamily="34" charset="0"/>
                <a:cs typeface="Arial" panose="020B0604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GB" sz="1000" baseline="0" dirty="0"/>
              <a:t>Note: The threshold for definition of FACT-P total score deterioration is ≤10</a:t>
            </a:r>
          </a:p>
        </p:txBody>
      </p:sp>
      <p:sp>
        <p:nvSpPr>
          <p:cNvPr id="8" name="Line 79">
            <a:extLst>
              <a:ext uri="{FF2B5EF4-FFF2-40B4-BE49-F238E27FC236}">
                <a16:creationId xmlns="" xmlns:a16="http://schemas.microsoft.com/office/drawing/2014/main" id="{951B7E4C-8AD3-1B43-8495-B102EC0EFF30}"/>
              </a:ext>
            </a:extLst>
          </p:cNvPr>
          <p:cNvSpPr>
            <a:spLocks noChangeShapeType="1"/>
          </p:cNvSpPr>
          <p:nvPr/>
        </p:nvSpPr>
        <p:spPr bwMode="auto">
          <a:xfrm flipV="1">
            <a:off x="1988245" y="1607801"/>
            <a:ext cx="0" cy="3127577"/>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9" name="Line 90">
            <a:extLst>
              <a:ext uri="{FF2B5EF4-FFF2-40B4-BE49-F238E27FC236}">
                <a16:creationId xmlns="" xmlns:a16="http://schemas.microsoft.com/office/drawing/2014/main" id="{0ED9C476-69C3-4640-8138-3260963DCFC6}"/>
              </a:ext>
            </a:extLst>
          </p:cNvPr>
          <p:cNvSpPr>
            <a:spLocks noChangeShapeType="1"/>
          </p:cNvSpPr>
          <p:nvPr/>
        </p:nvSpPr>
        <p:spPr bwMode="auto">
          <a:xfrm flipH="1">
            <a:off x="1929870" y="4229784"/>
            <a:ext cx="58375"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0" name="Line 96">
            <a:extLst>
              <a:ext uri="{FF2B5EF4-FFF2-40B4-BE49-F238E27FC236}">
                <a16:creationId xmlns="" xmlns:a16="http://schemas.microsoft.com/office/drawing/2014/main" id="{3EE390EB-EC45-F04D-951A-9E6F103FB141}"/>
              </a:ext>
            </a:extLst>
          </p:cNvPr>
          <p:cNvSpPr>
            <a:spLocks noChangeShapeType="1"/>
          </p:cNvSpPr>
          <p:nvPr/>
        </p:nvSpPr>
        <p:spPr bwMode="auto">
          <a:xfrm>
            <a:off x="2369372" y="4726977"/>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1" name="TextBox 10">
            <a:extLst>
              <a:ext uri="{FF2B5EF4-FFF2-40B4-BE49-F238E27FC236}">
                <a16:creationId xmlns="" xmlns:a16="http://schemas.microsoft.com/office/drawing/2014/main" id="{72EFB4D6-FF9F-D346-A92E-5572AE25A5F2}"/>
              </a:ext>
            </a:extLst>
          </p:cNvPr>
          <p:cNvSpPr txBox="1"/>
          <p:nvPr/>
        </p:nvSpPr>
        <p:spPr>
          <a:xfrm>
            <a:off x="5249616" y="5014284"/>
            <a:ext cx="1921047"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panose="020B0604020202020204"/>
                <a:ea typeface="+mn-ea"/>
                <a:cs typeface="+mn-cs"/>
              </a:rPr>
              <a:t>Cycle</a:t>
            </a:r>
          </a:p>
        </p:txBody>
      </p:sp>
      <p:sp>
        <p:nvSpPr>
          <p:cNvPr id="12" name="TextBox 11">
            <a:extLst>
              <a:ext uri="{FF2B5EF4-FFF2-40B4-BE49-F238E27FC236}">
                <a16:creationId xmlns="" xmlns:a16="http://schemas.microsoft.com/office/drawing/2014/main" id="{3F1B27DD-90CD-6F4A-8561-C266EDDAD0F2}"/>
              </a:ext>
            </a:extLst>
          </p:cNvPr>
          <p:cNvSpPr txBox="1"/>
          <p:nvPr/>
        </p:nvSpPr>
        <p:spPr>
          <a:xfrm rot="16200000">
            <a:off x="-134405" y="2987783"/>
            <a:ext cx="3107126"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panose="020B0604020202020204"/>
                <a:ea typeface="+mn-ea"/>
                <a:cs typeface="+mn-cs"/>
              </a:rPr>
              <a:t>FACT-P TS</a:t>
            </a:r>
            <a:br>
              <a:rPr kumimoji="0" lang="en-GB" sz="1400" b="1"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GB" sz="1400" b="1" i="0" u="none" strike="noStrike" kern="1200" cap="none" spc="0" normalizeH="0" baseline="0" noProof="0" dirty="0">
                <a:ln>
                  <a:noFill/>
                </a:ln>
                <a:solidFill>
                  <a:prstClr val="black"/>
                </a:solidFill>
                <a:effectLst/>
                <a:uLnTx/>
                <a:uFillTx/>
                <a:latin typeface="Arial" panose="020B0604020202020204"/>
                <a:ea typeface="+mn-ea"/>
                <a:cs typeface="+mn-cs"/>
              </a:rPr>
              <a:t>(change from baseline)</a:t>
            </a:r>
          </a:p>
        </p:txBody>
      </p:sp>
      <p:sp>
        <p:nvSpPr>
          <p:cNvPr id="13" name="TextBox 12">
            <a:extLst>
              <a:ext uri="{FF2B5EF4-FFF2-40B4-BE49-F238E27FC236}">
                <a16:creationId xmlns="" xmlns:a16="http://schemas.microsoft.com/office/drawing/2014/main" id="{AB58520B-8F9A-AB42-AFAF-C7BDC080FE42}"/>
              </a:ext>
            </a:extLst>
          </p:cNvPr>
          <p:cNvSpPr txBox="1"/>
          <p:nvPr/>
        </p:nvSpPr>
        <p:spPr>
          <a:xfrm>
            <a:off x="2071868" y="4804191"/>
            <a:ext cx="212298"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2</a:t>
            </a:r>
          </a:p>
        </p:txBody>
      </p:sp>
      <p:sp>
        <p:nvSpPr>
          <p:cNvPr id="14" name="TextBox 13">
            <a:extLst>
              <a:ext uri="{FF2B5EF4-FFF2-40B4-BE49-F238E27FC236}">
                <a16:creationId xmlns="" xmlns:a16="http://schemas.microsoft.com/office/drawing/2014/main" id="{A19952E0-B451-0048-B621-89C1070A01E4}"/>
              </a:ext>
            </a:extLst>
          </p:cNvPr>
          <p:cNvSpPr txBox="1"/>
          <p:nvPr/>
        </p:nvSpPr>
        <p:spPr>
          <a:xfrm>
            <a:off x="1589050" y="4140492"/>
            <a:ext cx="312475" cy="18466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-10</a:t>
            </a:r>
          </a:p>
        </p:txBody>
      </p:sp>
      <p:sp>
        <p:nvSpPr>
          <p:cNvPr id="15" name="Line 90">
            <a:extLst>
              <a:ext uri="{FF2B5EF4-FFF2-40B4-BE49-F238E27FC236}">
                <a16:creationId xmlns="" xmlns:a16="http://schemas.microsoft.com/office/drawing/2014/main" id="{10BDAFB0-FBC0-D94E-80C2-D95B7E323298}"/>
              </a:ext>
            </a:extLst>
          </p:cNvPr>
          <p:cNvSpPr>
            <a:spLocks noChangeShapeType="1"/>
          </p:cNvSpPr>
          <p:nvPr/>
        </p:nvSpPr>
        <p:spPr bwMode="auto">
          <a:xfrm flipH="1">
            <a:off x="1929866" y="4731434"/>
            <a:ext cx="8456079"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7" name="Line 90">
            <a:extLst>
              <a:ext uri="{FF2B5EF4-FFF2-40B4-BE49-F238E27FC236}">
                <a16:creationId xmlns="" xmlns:a16="http://schemas.microsoft.com/office/drawing/2014/main" id="{1F604EFE-B1FF-CF4A-8040-F1696ED0BFCF}"/>
              </a:ext>
            </a:extLst>
          </p:cNvPr>
          <p:cNvSpPr>
            <a:spLocks noChangeShapeType="1"/>
          </p:cNvSpPr>
          <p:nvPr/>
        </p:nvSpPr>
        <p:spPr bwMode="auto">
          <a:xfrm flipH="1">
            <a:off x="1929870" y="3718609"/>
            <a:ext cx="58375"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8" name="TextBox 17">
            <a:extLst>
              <a:ext uri="{FF2B5EF4-FFF2-40B4-BE49-F238E27FC236}">
                <a16:creationId xmlns="" xmlns:a16="http://schemas.microsoft.com/office/drawing/2014/main" id="{A206D09A-25E9-A342-AAC5-17419439B979}"/>
              </a:ext>
            </a:extLst>
          </p:cNvPr>
          <p:cNvSpPr txBox="1"/>
          <p:nvPr/>
        </p:nvSpPr>
        <p:spPr>
          <a:xfrm>
            <a:off x="1589050" y="3626142"/>
            <a:ext cx="312475" cy="18466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-5</a:t>
            </a:r>
          </a:p>
        </p:txBody>
      </p:sp>
      <p:sp>
        <p:nvSpPr>
          <p:cNvPr id="19" name="Line 90">
            <a:extLst>
              <a:ext uri="{FF2B5EF4-FFF2-40B4-BE49-F238E27FC236}">
                <a16:creationId xmlns="" xmlns:a16="http://schemas.microsoft.com/office/drawing/2014/main" id="{20FC1302-E614-304A-AE5A-0C992FB14490}"/>
              </a:ext>
            </a:extLst>
          </p:cNvPr>
          <p:cNvSpPr>
            <a:spLocks noChangeShapeType="1"/>
          </p:cNvSpPr>
          <p:nvPr/>
        </p:nvSpPr>
        <p:spPr bwMode="auto">
          <a:xfrm flipH="1">
            <a:off x="1929870" y="3213784"/>
            <a:ext cx="58375"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0" name="TextBox 19">
            <a:extLst>
              <a:ext uri="{FF2B5EF4-FFF2-40B4-BE49-F238E27FC236}">
                <a16:creationId xmlns="" xmlns:a16="http://schemas.microsoft.com/office/drawing/2014/main" id="{5CADA6CD-C9CD-BD44-AB48-8CD18C40005A}"/>
              </a:ext>
            </a:extLst>
          </p:cNvPr>
          <p:cNvSpPr txBox="1"/>
          <p:nvPr/>
        </p:nvSpPr>
        <p:spPr>
          <a:xfrm>
            <a:off x="1589050" y="3121317"/>
            <a:ext cx="312475" cy="18466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0</a:t>
            </a:r>
          </a:p>
        </p:txBody>
      </p:sp>
      <p:sp>
        <p:nvSpPr>
          <p:cNvPr id="21" name="Line 90">
            <a:extLst>
              <a:ext uri="{FF2B5EF4-FFF2-40B4-BE49-F238E27FC236}">
                <a16:creationId xmlns="" xmlns:a16="http://schemas.microsoft.com/office/drawing/2014/main" id="{6770C787-11C8-6D4F-8879-EBF9460DD39F}"/>
              </a:ext>
            </a:extLst>
          </p:cNvPr>
          <p:cNvSpPr>
            <a:spLocks noChangeShapeType="1"/>
          </p:cNvSpPr>
          <p:nvPr/>
        </p:nvSpPr>
        <p:spPr bwMode="auto">
          <a:xfrm flipH="1">
            <a:off x="1929870" y="2197784"/>
            <a:ext cx="58375"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2" name="TextBox 21">
            <a:extLst>
              <a:ext uri="{FF2B5EF4-FFF2-40B4-BE49-F238E27FC236}">
                <a16:creationId xmlns="" xmlns:a16="http://schemas.microsoft.com/office/drawing/2014/main" id="{4C71AD99-D27F-5343-8E12-55DE62B6BE64}"/>
              </a:ext>
            </a:extLst>
          </p:cNvPr>
          <p:cNvSpPr txBox="1"/>
          <p:nvPr/>
        </p:nvSpPr>
        <p:spPr>
          <a:xfrm>
            <a:off x="1589050" y="2105317"/>
            <a:ext cx="312475" cy="18466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10</a:t>
            </a:r>
          </a:p>
        </p:txBody>
      </p:sp>
      <p:sp>
        <p:nvSpPr>
          <p:cNvPr id="23" name="Line 90">
            <a:extLst>
              <a:ext uri="{FF2B5EF4-FFF2-40B4-BE49-F238E27FC236}">
                <a16:creationId xmlns="" xmlns:a16="http://schemas.microsoft.com/office/drawing/2014/main" id="{017FE6B1-279F-C546-8612-CBDFF1F242E0}"/>
              </a:ext>
            </a:extLst>
          </p:cNvPr>
          <p:cNvSpPr>
            <a:spLocks noChangeShapeType="1"/>
          </p:cNvSpPr>
          <p:nvPr/>
        </p:nvSpPr>
        <p:spPr bwMode="auto">
          <a:xfrm flipH="1">
            <a:off x="1929870" y="1692959"/>
            <a:ext cx="58375"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4" name="TextBox 23">
            <a:extLst>
              <a:ext uri="{FF2B5EF4-FFF2-40B4-BE49-F238E27FC236}">
                <a16:creationId xmlns="" xmlns:a16="http://schemas.microsoft.com/office/drawing/2014/main" id="{33D93B80-97E0-7644-A922-53B6823D3E43}"/>
              </a:ext>
            </a:extLst>
          </p:cNvPr>
          <p:cNvSpPr txBox="1"/>
          <p:nvPr/>
        </p:nvSpPr>
        <p:spPr>
          <a:xfrm>
            <a:off x="1589050" y="1600492"/>
            <a:ext cx="312475" cy="18466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15</a:t>
            </a:r>
          </a:p>
        </p:txBody>
      </p:sp>
      <p:sp>
        <p:nvSpPr>
          <p:cNvPr id="27" name="Line 90">
            <a:extLst>
              <a:ext uri="{FF2B5EF4-FFF2-40B4-BE49-F238E27FC236}">
                <a16:creationId xmlns="" xmlns:a16="http://schemas.microsoft.com/office/drawing/2014/main" id="{32BBEEE2-4805-0E47-AFC7-BD49A12F7469}"/>
              </a:ext>
            </a:extLst>
          </p:cNvPr>
          <p:cNvSpPr>
            <a:spLocks noChangeShapeType="1"/>
          </p:cNvSpPr>
          <p:nvPr/>
        </p:nvSpPr>
        <p:spPr bwMode="auto">
          <a:xfrm flipH="1">
            <a:off x="1929870" y="2702609"/>
            <a:ext cx="58375"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8" name="TextBox 27">
            <a:extLst>
              <a:ext uri="{FF2B5EF4-FFF2-40B4-BE49-F238E27FC236}">
                <a16:creationId xmlns="" xmlns:a16="http://schemas.microsoft.com/office/drawing/2014/main" id="{1E6A6A31-899A-5640-A592-A71FCF1684D5}"/>
              </a:ext>
            </a:extLst>
          </p:cNvPr>
          <p:cNvSpPr txBox="1"/>
          <p:nvPr/>
        </p:nvSpPr>
        <p:spPr>
          <a:xfrm>
            <a:off x="1589050" y="2610142"/>
            <a:ext cx="312475" cy="18466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5</a:t>
            </a:r>
          </a:p>
        </p:txBody>
      </p:sp>
      <p:sp>
        <p:nvSpPr>
          <p:cNvPr id="29" name="TextBox 28">
            <a:extLst>
              <a:ext uri="{FF2B5EF4-FFF2-40B4-BE49-F238E27FC236}">
                <a16:creationId xmlns="" xmlns:a16="http://schemas.microsoft.com/office/drawing/2014/main" id="{E2B1ACC0-464F-0544-8A5D-EEB5C64C0B19}"/>
              </a:ext>
            </a:extLst>
          </p:cNvPr>
          <p:cNvSpPr txBox="1"/>
          <p:nvPr/>
        </p:nvSpPr>
        <p:spPr>
          <a:xfrm>
            <a:off x="1589050" y="4635792"/>
            <a:ext cx="312475" cy="18466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-15</a:t>
            </a:r>
          </a:p>
        </p:txBody>
      </p:sp>
      <p:sp>
        <p:nvSpPr>
          <p:cNvPr id="30" name="Line 96">
            <a:extLst>
              <a:ext uri="{FF2B5EF4-FFF2-40B4-BE49-F238E27FC236}">
                <a16:creationId xmlns="" xmlns:a16="http://schemas.microsoft.com/office/drawing/2014/main" id="{CC4B7F4D-1E96-8D43-8958-196A0A2F822D}"/>
              </a:ext>
            </a:extLst>
          </p:cNvPr>
          <p:cNvSpPr>
            <a:spLocks noChangeShapeType="1"/>
          </p:cNvSpPr>
          <p:nvPr/>
        </p:nvSpPr>
        <p:spPr bwMode="auto">
          <a:xfrm>
            <a:off x="3518722" y="4726977"/>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1" name="TextBox 30">
            <a:extLst>
              <a:ext uri="{FF2B5EF4-FFF2-40B4-BE49-F238E27FC236}">
                <a16:creationId xmlns="" xmlns:a16="http://schemas.microsoft.com/office/drawing/2014/main" id="{3CFAE9C9-EF91-4841-BAB2-38F90A8E2672}"/>
              </a:ext>
            </a:extLst>
          </p:cNvPr>
          <p:cNvSpPr txBox="1"/>
          <p:nvPr/>
        </p:nvSpPr>
        <p:spPr>
          <a:xfrm>
            <a:off x="4754743" y="4804191"/>
            <a:ext cx="212298"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9</a:t>
            </a:r>
          </a:p>
        </p:txBody>
      </p:sp>
      <p:sp>
        <p:nvSpPr>
          <p:cNvPr id="32" name="Line 96">
            <a:extLst>
              <a:ext uri="{FF2B5EF4-FFF2-40B4-BE49-F238E27FC236}">
                <a16:creationId xmlns="" xmlns:a16="http://schemas.microsoft.com/office/drawing/2014/main" id="{1DF669C6-3F0A-3F4E-938D-F0A9F7144C3B}"/>
              </a:ext>
            </a:extLst>
          </p:cNvPr>
          <p:cNvSpPr>
            <a:spLocks noChangeShapeType="1"/>
          </p:cNvSpPr>
          <p:nvPr/>
        </p:nvSpPr>
        <p:spPr bwMode="auto">
          <a:xfrm>
            <a:off x="4661722" y="4726977"/>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3" name="TextBox 32">
            <a:extLst>
              <a:ext uri="{FF2B5EF4-FFF2-40B4-BE49-F238E27FC236}">
                <a16:creationId xmlns="" xmlns:a16="http://schemas.microsoft.com/office/drawing/2014/main" id="{C9F8582E-D4E3-5E41-BBED-676B61470EC7}"/>
              </a:ext>
            </a:extLst>
          </p:cNvPr>
          <p:cNvSpPr txBox="1"/>
          <p:nvPr/>
        </p:nvSpPr>
        <p:spPr>
          <a:xfrm>
            <a:off x="3221218" y="4804191"/>
            <a:ext cx="212298"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5</a:t>
            </a:r>
          </a:p>
        </p:txBody>
      </p:sp>
      <p:sp>
        <p:nvSpPr>
          <p:cNvPr id="34" name="Line 96">
            <a:extLst>
              <a:ext uri="{FF2B5EF4-FFF2-40B4-BE49-F238E27FC236}">
                <a16:creationId xmlns="" xmlns:a16="http://schemas.microsoft.com/office/drawing/2014/main" id="{C4AE1390-8B06-9A4D-8402-3B3E2B06F144}"/>
              </a:ext>
            </a:extLst>
          </p:cNvPr>
          <p:cNvSpPr>
            <a:spLocks noChangeShapeType="1"/>
          </p:cNvSpPr>
          <p:nvPr/>
        </p:nvSpPr>
        <p:spPr bwMode="auto">
          <a:xfrm>
            <a:off x="4283897" y="4726977"/>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5" name="TextBox 34">
            <a:extLst>
              <a:ext uri="{FF2B5EF4-FFF2-40B4-BE49-F238E27FC236}">
                <a16:creationId xmlns="" xmlns:a16="http://schemas.microsoft.com/office/drawing/2014/main" id="{730390DA-8E0A-1D46-B092-B134516A433F}"/>
              </a:ext>
            </a:extLst>
          </p:cNvPr>
          <p:cNvSpPr txBox="1"/>
          <p:nvPr/>
        </p:nvSpPr>
        <p:spPr>
          <a:xfrm>
            <a:off x="2837043" y="4804191"/>
            <a:ext cx="212298"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4</a:t>
            </a:r>
          </a:p>
        </p:txBody>
      </p:sp>
      <p:sp>
        <p:nvSpPr>
          <p:cNvPr id="36" name="Line 96">
            <a:extLst>
              <a:ext uri="{FF2B5EF4-FFF2-40B4-BE49-F238E27FC236}">
                <a16:creationId xmlns="" xmlns:a16="http://schemas.microsoft.com/office/drawing/2014/main" id="{C8DDCCB7-A249-9F4E-ADB4-7B37339F0554}"/>
              </a:ext>
            </a:extLst>
          </p:cNvPr>
          <p:cNvSpPr>
            <a:spLocks noChangeShapeType="1"/>
          </p:cNvSpPr>
          <p:nvPr/>
        </p:nvSpPr>
        <p:spPr bwMode="auto">
          <a:xfrm>
            <a:off x="3134547" y="4726977"/>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7" name="TextBox 36">
            <a:extLst>
              <a:ext uri="{FF2B5EF4-FFF2-40B4-BE49-F238E27FC236}">
                <a16:creationId xmlns="" xmlns:a16="http://schemas.microsoft.com/office/drawing/2014/main" id="{126B4AC2-9ECE-3042-8376-6FB1DC945659}"/>
              </a:ext>
            </a:extLst>
          </p:cNvPr>
          <p:cNvSpPr txBox="1"/>
          <p:nvPr/>
        </p:nvSpPr>
        <p:spPr>
          <a:xfrm>
            <a:off x="2456043" y="4804191"/>
            <a:ext cx="212298"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3</a:t>
            </a:r>
          </a:p>
        </p:txBody>
      </p:sp>
      <p:sp>
        <p:nvSpPr>
          <p:cNvPr id="38" name="Line 96">
            <a:extLst>
              <a:ext uri="{FF2B5EF4-FFF2-40B4-BE49-F238E27FC236}">
                <a16:creationId xmlns="" xmlns:a16="http://schemas.microsoft.com/office/drawing/2014/main" id="{C0776B6F-5D92-B64B-9F19-68B885AA0E26}"/>
              </a:ext>
            </a:extLst>
          </p:cNvPr>
          <p:cNvSpPr>
            <a:spLocks noChangeShapeType="1"/>
          </p:cNvSpPr>
          <p:nvPr/>
        </p:nvSpPr>
        <p:spPr bwMode="auto">
          <a:xfrm>
            <a:off x="2750372" y="4726977"/>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0" name="Line 96">
            <a:extLst>
              <a:ext uri="{FF2B5EF4-FFF2-40B4-BE49-F238E27FC236}">
                <a16:creationId xmlns="" xmlns:a16="http://schemas.microsoft.com/office/drawing/2014/main" id="{996EE849-91A3-7D4F-BF4A-81E99C6339E1}"/>
              </a:ext>
            </a:extLst>
          </p:cNvPr>
          <p:cNvSpPr>
            <a:spLocks noChangeShapeType="1"/>
          </p:cNvSpPr>
          <p:nvPr/>
        </p:nvSpPr>
        <p:spPr bwMode="auto">
          <a:xfrm>
            <a:off x="3896547" y="4726977"/>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nvGrpSpPr>
          <p:cNvPr id="41" name="Group 40">
            <a:extLst>
              <a:ext uri="{FF2B5EF4-FFF2-40B4-BE49-F238E27FC236}">
                <a16:creationId xmlns="" xmlns:a16="http://schemas.microsoft.com/office/drawing/2014/main" id="{91338E7E-98D5-4740-8091-EFCE3427D6DE}"/>
              </a:ext>
            </a:extLst>
          </p:cNvPr>
          <p:cNvGrpSpPr/>
          <p:nvPr/>
        </p:nvGrpSpPr>
        <p:grpSpPr>
          <a:xfrm>
            <a:off x="2136244" y="2956609"/>
            <a:ext cx="86255" cy="231092"/>
            <a:chOff x="2996669" y="2990641"/>
            <a:chExt cx="86255" cy="216112"/>
          </a:xfrm>
        </p:grpSpPr>
        <p:sp>
          <p:nvSpPr>
            <p:cNvPr id="42" name="Line 90">
              <a:extLst>
                <a:ext uri="{FF2B5EF4-FFF2-40B4-BE49-F238E27FC236}">
                  <a16:creationId xmlns="" xmlns:a16="http://schemas.microsoft.com/office/drawing/2014/main" id="{37568FA5-65F9-E347-8D04-234162186A82}"/>
                </a:ext>
              </a:extLst>
            </p:cNvPr>
            <p:cNvSpPr>
              <a:spLocks noChangeShapeType="1"/>
            </p:cNvSpPr>
            <p:nvPr/>
          </p:nvSpPr>
          <p:spPr bwMode="auto">
            <a:xfrm flipH="1">
              <a:off x="2996669" y="2990641"/>
              <a:ext cx="8625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3" name="Line 90">
              <a:extLst>
                <a:ext uri="{FF2B5EF4-FFF2-40B4-BE49-F238E27FC236}">
                  <a16:creationId xmlns="" xmlns:a16="http://schemas.microsoft.com/office/drawing/2014/main" id="{58D1439B-F808-A241-A105-88FA5381FB39}"/>
                </a:ext>
              </a:extLst>
            </p:cNvPr>
            <p:cNvSpPr>
              <a:spLocks noChangeShapeType="1"/>
            </p:cNvSpPr>
            <p:nvPr/>
          </p:nvSpPr>
          <p:spPr bwMode="auto">
            <a:xfrm flipH="1">
              <a:off x="2996669" y="3203366"/>
              <a:ext cx="8625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4" name="Line 90">
              <a:extLst>
                <a:ext uri="{FF2B5EF4-FFF2-40B4-BE49-F238E27FC236}">
                  <a16:creationId xmlns="" xmlns:a16="http://schemas.microsoft.com/office/drawing/2014/main" id="{29762D82-37B1-5D40-B6DB-EFABF5959597}"/>
                </a:ext>
              </a:extLst>
            </p:cNvPr>
            <p:cNvSpPr>
              <a:spLocks noChangeShapeType="1"/>
            </p:cNvSpPr>
            <p:nvPr/>
          </p:nvSpPr>
          <p:spPr bwMode="auto">
            <a:xfrm rot="16200000" flipH="1">
              <a:off x="2933991" y="3100947"/>
              <a:ext cx="211613"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sp>
        <p:nvSpPr>
          <p:cNvPr id="45" name="Oval 44">
            <a:extLst>
              <a:ext uri="{FF2B5EF4-FFF2-40B4-BE49-F238E27FC236}">
                <a16:creationId xmlns="" xmlns:a16="http://schemas.microsoft.com/office/drawing/2014/main" id="{0340567C-E0F5-2F43-8B90-5A96E568E52A}"/>
              </a:ext>
            </a:extLst>
          </p:cNvPr>
          <p:cNvSpPr/>
          <p:nvPr/>
        </p:nvSpPr>
        <p:spPr>
          <a:xfrm>
            <a:off x="2144404" y="3039283"/>
            <a:ext cx="69935" cy="69935"/>
          </a:xfrm>
          <a:prstGeom prst="ellipse">
            <a:avLst/>
          </a:prstGeom>
          <a:solidFill>
            <a:schemeClr val="accent1"/>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61" name="Group 60">
            <a:extLst>
              <a:ext uri="{FF2B5EF4-FFF2-40B4-BE49-F238E27FC236}">
                <a16:creationId xmlns="" xmlns:a16="http://schemas.microsoft.com/office/drawing/2014/main" id="{A82646DB-A7EA-0C44-97D7-AD2F3137BFE8}"/>
              </a:ext>
            </a:extLst>
          </p:cNvPr>
          <p:cNvGrpSpPr/>
          <p:nvPr/>
        </p:nvGrpSpPr>
        <p:grpSpPr>
          <a:xfrm>
            <a:off x="3279244" y="3185209"/>
            <a:ext cx="86255" cy="234266"/>
            <a:chOff x="2996669" y="2990641"/>
            <a:chExt cx="86255" cy="216112"/>
          </a:xfrm>
        </p:grpSpPr>
        <p:sp>
          <p:nvSpPr>
            <p:cNvPr id="62" name="Line 90">
              <a:extLst>
                <a:ext uri="{FF2B5EF4-FFF2-40B4-BE49-F238E27FC236}">
                  <a16:creationId xmlns="" xmlns:a16="http://schemas.microsoft.com/office/drawing/2014/main" id="{91935FE6-C9D4-EB40-ABD7-0F34C7878BD8}"/>
                </a:ext>
              </a:extLst>
            </p:cNvPr>
            <p:cNvSpPr>
              <a:spLocks noChangeShapeType="1"/>
            </p:cNvSpPr>
            <p:nvPr/>
          </p:nvSpPr>
          <p:spPr bwMode="auto">
            <a:xfrm flipH="1">
              <a:off x="2996669" y="2990641"/>
              <a:ext cx="8625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3" name="Line 90">
              <a:extLst>
                <a:ext uri="{FF2B5EF4-FFF2-40B4-BE49-F238E27FC236}">
                  <a16:creationId xmlns="" xmlns:a16="http://schemas.microsoft.com/office/drawing/2014/main" id="{554AC878-FD14-7C4B-9692-64872115B6BD}"/>
                </a:ext>
              </a:extLst>
            </p:cNvPr>
            <p:cNvSpPr>
              <a:spLocks noChangeShapeType="1"/>
            </p:cNvSpPr>
            <p:nvPr/>
          </p:nvSpPr>
          <p:spPr bwMode="auto">
            <a:xfrm flipH="1">
              <a:off x="2996669" y="3203366"/>
              <a:ext cx="8625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4" name="Line 90">
              <a:extLst>
                <a:ext uri="{FF2B5EF4-FFF2-40B4-BE49-F238E27FC236}">
                  <a16:creationId xmlns="" xmlns:a16="http://schemas.microsoft.com/office/drawing/2014/main" id="{D0632882-0847-E047-805C-B17D2DD669A8}"/>
                </a:ext>
              </a:extLst>
            </p:cNvPr>
            <p:cNvSpPr>
              <a:spLocks noChangeShapeType="1"/>
            </p:cNvSpPr>
            <p:nvPr/>
          </p:nvSpPr>
          <p:spPr bwMode="auto">
            <a:xfrm rot="16200000" flipH="1">
              <a:off x="2933991" y="3100947"/>
              <a:ext cx="211613"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66" name="Group 65">
            <a:extLst>
              <a:ext uri="{FF2B5EF4-FFF2-40B4-BE49-F238E27FC236}">
                <a16:creationId xmlns="" xmlns:a16="http://schemas.microsoft.com/office/drawing/2014/main" id="{056E2023-C1CC-7F4D-889F-566B5238E2E1}"/>
              </a:ext>
            </a:extLst>
          </p:cNvPr>
          <p:cNvGrpSpPr/>
          <p:nvPr/>
        </p:nvGrpSpPr>
        <p:grpSpPr>
          <a:xfrm>
            <a:off x="3663419" y="3058209"/>
            <a:ext cx="86255" cy="237442"/>
            <a:chOff x="2996669" y="2990641"/>
            <a:chExt cx="86255" cy="216112"/>
          </a:xfrm>
        </p:grpSpPr>
        <p:sp>
          <p:nvSpPr>
            <p:cNvPr id="67" name="Line 90">
              <a:extLst>
                <a:ext uri="{FF2B5EF4-FFF2-40B4-BE49-F238E27FC236}">
                  <a16:creationId xmlns="" xmlns:a16="http://schemas.microsoft.com/office/drawing/2014/main" id="{E64CFAA3-83F6-AA48-A5B0-EEEC436A31D2}"/>
                </a:ext>
              </a:extLst>
            </p:cNvPr>
            <p:cNvSpPr>
              <a:spLocks noChangeShapeType="1"/>
            </p:cNvSpPr>
            <p:nvPr/>
          </p:nvSpPr>
          <p:spPr bwMode="auto">
            <a:xfrm flipH="1">
              <a:off x="2996669" y="2990641"/>
              <a:ext cx="8625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8" name="Line 90">
              <a:extLst>
                <a:ext uri="{FF2B5EF4-FFF2-40B4-BE49-F238E27FC236}">
                  <a16:creationId xmlns="" xmlns:a16="http://schemas.microsoft.com/office/drawing/2014/main" id="{6F17F694-AA95-D440-8355-908230C03B25}"/>
                </a:ext>
              </a:extLst>
            </p:cNvPr>
            <p:cNvSpPr>
              <a:spLocks noChangeShapeType="1"/>
            </p:cNvSpPr>
            <p:nvPr/>
          </p:nvSpPr>
          <p:spPr bwMode="auto">
            <a:xfrm flipH="1">
              <a:off x="2996669" y="3203366"/>
              <a:ext cx="8625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9" name="Line 90">
              <a:extLst>
                <a:ext uri="{FF2B5EF4-FFF2-40B4-BE49-F238E27FC236}">
                  <a16:creationId xmlns="" xmlns:a16="http://schemas.microsoft.com/office/drawing/2014/main" id="{5C481B8E-D6E8-F640-8825-9CC5C162EF74}"/>
                </a:ext>
              </a:extLst>
            </p:cNvPr>
            <p:cNvSpPr>
              <a:spLocks noChangeShapeType="1"/>
            </p:cNvSpPr>
            <p:nvPr/>
          </p:nvSpPr>
          <p:spPr bwMode="auto">
            <a:xfrm rot="16200000" flipH="1">
              <a:off x="2933991" y="3100947"/>
              <a:ext cx="211613"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sp>
        <p:nvSpPr>
          <p:cNvPr id="113" name="TextBox 112">
            <a:extLst>
              <a:ext uri="{FF2B5EF4-FFF2-40B4-BE49-F238E27FC236}">
                <a16:creationId xmlns="" xmlns:a16="http://schemas.microsoft.com/office/drawing/2014/main" id="{06A2E7F4-5268-8E41-BB2E-144C8C61C0F8}"/>
              </a:ext>
            </a:extLst>
          </p:cNvPr>
          <p:cNvSpPr txBox="1"/>
          <p:nvPr/>
        </p:nvSpPr>
        <p:spPr>
          <a:xfrm rot="16200000">
            <a:off x="114673" y="3817172"/>
            <a:ext cx="1476207"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Worse HRQoL</a:t>
            </a:r>
          </a:p>
        </p:txBody>
      </p:sp>
      <p:sp>
        <p:nvSpPr>
          <p:cNvPr id="114" name="TextBox 113">
            <a:extLst>
              <a:ext uri="{FF2B5EF4-FFF2-40B4-BE49-F238E27FC236}">
                <a16:creationId xmlns="" xmlns:a16="http://schemas.microsoft.com/office/drawing/2014/main" id="{207C1C66-B4F6-8D41-8516-60133876D59B}"/>
              </a:ext>
            </a:extLst>
          </p:cNvPr>
          <p:cNvSpPr txBox="1"/>
          <p:nvPr/>
        </p:nvSpPr>
        <p:spPr>
          <a:xfrm rot="16200000">
            <a:off x="114675" y="2411453"/>
            <a:ext cx="1476207"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Better HRQoL</a:t>
            </a:r>
          </a:p>
        </p:txBody>
      </p:sp>
      <p:sp>
        <p:nvSpPr>
          <p:cNvPr id="115" name="Line 96">
            <a:extLst>
              <a:ext uri="{FF2B5EF4-FFF2-40B4-BE49-F238E27FC236}">
                <a16:creationId xmlns="" xmlns:a16="http://schemas.microsoft.com/office/drawing/2014/main" id="{96D25036-B045-964A-981D-3EA7A179745D}"/>
              </a:ext>
            </a:extLst>
          </p:cNvPr>
          <p:cNvSpPr>
            <a:spLocks noChangeShapeType="1"/>
          </p:cNvSpPr>
          <p:nvPr/>
        </p:nvSpPr>
        <p:spPr bwMode="auto">
          <a:xfrm>
            <a:off x="5042722" y="4726977"/>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16" name="Line 96">
            <a:extLst>
              <a:ext uri="{FF2B5EF4-FFF2-40B4-BE49-F238E27FC236}">
                <a16:creationId xmlns="" xmlns:a16="http://schemas.microsoft.com/office/drawing/2014/main" id="{98870D07-D322-424B-A39C-37BD8E34858D}"/>
              </a:ext>
            </a:extLst>
          </p:cNvPr>
          <p:cNvSpPr>
            <a:spLocks noChangeShapeType="1"/>
          </p:cNvSpPr>
          <p:nvPr/>
        </p:nvSpPr>
        <p:spPr bwMode="auto">
          <a:xfrm>
            <a:off x="5423722" y="4726977"/>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17" name="Line 96">
            <a:extLst>
              <a:ext uri="{FF2B5EF4-FFF2-40B4-BE49-F238E27FC236}">
                <a16:creationId xmlns="" xmlns:a16="http://schemas.microsoft.com/office/drawing/2014/main" id="{E0090CD3-9858-254D-80E0-97EFB846CA7C}"/>
              </a:ext>
            </a:extLst>
          </p:cNvPr>
          <p:cNvSpPr>
            <a:spLocks noChangeShapeType="1"/>
          </p:cNvSpPr>
          <p:nvPr/>
        </p:nvSpPr>
        <p:spPr bwMode="auto">
          <a:xfrm>
            <a:off x="6188897" y="4726977"/>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19" name="Line 96">
            <a:extLst>
              <a:ext uri="{FF2B5EF4-FFF2-40B4-BE49-F238E27FC236}">
                <a16:creationId xmlns="" xmlns:a16="http://schemas.microsoft.com/office/drawing/2014/main" id="{1CBE7D29-727D-8240-AB12-C855D019955E}"/>
              </a:ext>
            </a:extLst>
          </p:cNvPr>
          <p:cNvSpPr>
            <a:spLocks noChangeShapeType="1"/>
          </p:cNvSpPr>
          <p:nvPr/>
        </p:nvSpPr>
        <p:spPr bwMode="auto">
          <a:xfrm>
            <a:off x="5811072" y="4726977"/>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20" name="Line 96">
            <a:extLst>
              <a:ext uri="{FF2B5EF4-FFF2-40B4-BE49-F238E27FC236}">
                <a16:creationId xmlns="" xmlns:a16="http://schemas.microsoft.com/office/drawing/2014/main" id="{3A6DC352-A56D-8849-ACFB-064CB18F30C5}"/>
              </a:ext>
            </a:extLst>
          </p:cNvPr>
          <p:cNvSpPr>
            <a:spLocks noChangeShapeType="1"/>
          </p:cNvSpPr>
          <p:nvPr/>
        </p:nvSpPr>
        <p:spPr bwMode="auto">
          <a:xfrm>
            <a:off x="6569897" y="4726977"/>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21" name="Line 96">
            <a:extLst>
              <a:ext uri="{FF2B5EF4-FFF2-40B4-BE49-F238E27FC236}">
                <a16:creationId xmlns="" xmlns:a16="http://schemas.microsoft.com/office/drawing/2014/main" id="{964D451D-15EE-804F-BEBB-6BAAD09D9913}"/>
              </a:ext>
            </a:extLst>
          </p:cNvPr>
          <p:cNvSpPr>
            <a:spLocks noChangeShapeType="1"/>
          </p:cNvSpPr>
          <p:nvPr/>
        </p:nvSpPr>
        <p:spPr bwMode="auto">
          <a:xfrm>
            <a:off x="6957247" y="4726977"/>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22" name="TextBox 121">
            <a:extLst>
              <a:ext uri="{FF2B5EF4-FFF2-40B4-BE49-F238E27FC236}">
                <a16:creationId xmlns="" xmlns:a16="http://schemas.microsoft.com/office/drawing/2014/main" id="{5DCF4A20-23CE-B144-9525-5221330FBAC6}"/>
              </a:ext>
            </a:extLst>
          </p:cNvPr>
          <p:cNvSpPr txBox="1"/>
          <p:nvPr/>
        </p:nvSpPr>
        <p:spPr>
          <a:xfrm>
            <a:off x="5510393" y="4804191"/>
            <a:ext cx="212298"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11</a:t>
            </a:r>
          </a:p>
        </p:txBody>
      </p:sp>
      <p:sp>
        <p:nvSpPr>
          <p:cNvPr id="123" name="TextBox 122">
            <a:extLst>
              <a:ext uri="{FF2B5EF4-FFF2-40B4-BE49-F238E27FC236}">
                <a16:creationId xmlns="" xmlns:a16="http://schemas.microsoft.com/office/drawing/2014/main" id="{6B74418E-21D2-D34E-A69B-A1EEA593138F}"/>
              </a:ext>
            </a:extLst>
          </p:cNvPr>
          <p:cNvSpPr txBox="1"/>
          <p:nvPr/>
        </p:nvSpPr>
        <p:spPr>
          <a:xfrm>
            <a:off x="6285093" y="4804191"/>
            <a:ext cx="212298"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13</a:t>
            </a:r>
          </a:p>
        </p:txBody>
      </p:sp>
      <p:sp>
        <p:nvSpPr>
          <p:cNvPr id="124" name="TextBox 123">
            <a:extLst>
              <a:ext uri="{FF2B5EF4-FFF2-40B4-BE49-F238E27FC236}">
                <a16:creationId xmlns="" xmlns:a16="http://schemas.microsoft.com/office/drawing/2014/main" id="{CEFE5CA7-AB11-A947-82BF-DE8F481EB2A3}"/>
              </a:ext>
            </a:extLst>
          </p:cNvPr>
          <p:cNvSpPr txBox="1"/>
          <p:nvPr/>
        </p:nvSpPr>
        <p:spPr>
          <a:xfrm>
            <a:off x="7037568" y="4804191"/>
            <a:ext cx="212298"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15</a:t>
            </a:r>
          </a:p>
        </p:txBody>
      </p:sp>
      <p:sp>
        <p:nvSpPr>
          <p:cNvPr id="125" name="TextBox 124">
            <a:extLst>
              <a:ext uri="{FF2B5EF4-FFF2-40B4-BE49-F238E27FC236}">
                <a16:creationId xmlns="" xmlns:a16="http://schemas.microsoft.com/office/drawing/2014/main" id="{6E48D38C-5287-0440-99CC-8309443DD25D}"/>
              </a:ext>
            </a:extLst>
          </p:cNvPr>
          <p:cNvSpPr txBox="1"/>
          <p:nvPr/>
        </p:nvSpPr>
        <p:spPr>
          <a:xfrm>
            <a:off x="7802743" y="4804191"/>
            <a:ext cx="212298"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17</a:t>
            </a:r>
          </a:p>
        </p:txBody>
      </p:sp>
      <p:sp>
        <p:nvSpPr>
          <p:cNvPr id="126" name="Line 96">
            <a:extLst>
              <a:ext uri="{FF2B5EF4-FFF2-40B4-BE49-F238E27FC236}">
                <a16:creationId xmlns="" xmlns:a16="http://schemas.microsoft.com/office/drawing/2014/main" id="{84B6DCE1-B918-0745-B7FF-53FFE20DEDC5}"/>
              </a:ext>
            </a:extLst>
          </p:cNvPr>
          <p:cNvSpPr>
            <a:spLocks noChangeShapeType="1"/>
          </p:cNvSpPr>
          <p:nvPr/>
        </p:nvSpPr>
        <p:spPr bwMode="auto">
          <a:xfrm>
            <a:off x="7338247" y="4726977"/>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27" name="Line 96">
            <a:extLst>
              <a:ext uri="{FF2B5EF4-FFF2-40B4-BE49-F238E27FC236}">
                <a16:creationId xmlns="" xmlns:a16="http://schemas.microsoft.com/office/drawing/2014/main" id="{E89D9F42-0EBA-7245-AE08-13C00F62A868}"/>
              </a:ext>
            </a:extLst>
          </p:cNvPr>
          <p:cNvSpPr>
            <a:spLocks noChangeShapeType="1"/>
          </p:cNvSpPr>
          <p:nvPr/>
        </p:nvSpPr>
        <p:spPr bwMode="auto">
          <a:xfrm>
            <a:off x="7719247" y="4726977"/>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28" name="Line 96">
            <a:extLst>
              <a:ext uri="{FF2B5EF4-FFF2-40B4-BE49-F238E27FC236}">
                <a16:creationId xmlns="" xmlns:a16="http://schemas.microsoft.com/office/drawing/2014/main" id="{32C6EDE3-C089-9440-8015-193FF1311687}"/>
              </a:ext>
            </a:extLst>
          </p:cNvPr>
          <p:cNvSpPr>
            <a:spLocks noChangeShapeType="1"/>
          </p:cNvSpPr>
          <p:nvPr/>
        </p:nvSpPr>
        <p:spPr bwMode="auto">
          <a:xfrm>
            <a:off x="8097072" y="4726977"/>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29" name="Line 96">
            <a:extLst>
              <a:ext uri="{FF2B5EF4-FFF2-40B4-BE49-F238E27FC236}">
                <a16:creationId xmlns="" xmlns:a16="http://schemas.microsoft.com/office/drawing/2014/main" id="{D7E79529-13B2-C542-AB44-2FB3BCD626F4}"/>
              </a:ext>
            </a:extLst>
          </p:cNvPr>
          <p:cNvSpPr>
            <a:spLocks noChangeShapeType="1"/>
          </p:cNvSpPr>
          <p:nvPr/>
        </p:nvSpPr>
        <p:spPr bwMode="auto">
          <a:xfrm>
            <a:off x="8484422" y="4726977"/>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30" name="Line 96">
            <a:extLst>
              <a:ext uri="{FF2B5EF4-FFF2-40B4-BE49-F238E27FC236}">
                <a16:creationId xmlns="" xmlns:a16="http://schemas.microsoft.com/office/drawing/2014/main" id="{7F7B2981-AE14-2147-8D86-7C4D90019D1A}"/>
              </a:ext>
            </a:extLst>
          </p:cNvPr>
          <p:cNvSpPr>
            <a:spLocks noChangeShapeType="1"/>
          </p:cNvSpPr>
          <p:nvPr/>
        </p:nvSpPr>
        <p:spPr bwMode="auto">
          <a:xfrm>
            <a:off x="8862247" y="4726977"/>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31" name="Line 96">
            <a:extLst>
              <a:ext uri="{FF2B5EF4-FFF2-40B4-BE49-F238E27FC236}">
                <a16:creationId xmlns="" xmlns:a16="http://schemas.microsoft.com/office/drawing/2014/main" id="{D0B90519-7C05-D844-B2FC-2927E36F2AE7}"/>
              </a:ext>
            </a:extLst>
          </p:cNvPr>
          <p:cNvSpPr>
            <a:spLocks noChangeShapeType="1"/>
          </p:cNvSpPr>
          <p:nvPr/>
        </p:nvSpPr>
        <p:spPr bwMode="auto">
          <a:xfrm>
            <a:off x="9249597" y="4726977"/>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32" name="Line 96">
            <a:extLst>
              <a:ext uri="{FF2B5EF4-FFF2-40B4-BE49-F238E27FC236}">
                <a16:creationId xmlns="" xmlns:a16="http://schemas.microsoft.com/office/drawing/2014/main" id="{398C9841-95BB-7941-9932-B3D6AD235474}"/>
              </a:ext>
            </a:extLst>
          </p:cNvPr>
          <p:cNvSpPr>
            <a:spLocks noChangeShapeType="1"/>
          </p:cNvSpPr>
          <p:nvPr/>
        </p:nvSpPr>
        <p:spPr bwMode="auto">
          <a:xfrm>
            <a:off x="9630597" y="4726977"/>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33" name="Line 96">
            <a:extLst>
              <a:ext uri="{FF2B5EF4-FFF2-40B4-BE49-F238E27FC236}">
                <a16:creationId xmlns="" xmlns:a16="http://schemas.microsoft.com/office/drawing/2014/main" id="{E27955CC-54E0-824E-AB45-BE77CE530134}"/>
              </a:ext>
            </a:extLst>
          </p:cNvPr>
          <p:cNvSpPr>
            <a:spLocks noChangeShapeType="1"/>
          </p:cNvSpPr>
          <p:nvPr/>
        </p:nvSpPr>
        <p:spPr bwMode="auto">
          <a:xfrm>
            <a:off x="10014772" y="4726977"/>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34" name="Line 96">
            <a:extLst>
              <a:ext uri="{FF2B5EF4-FFF2-40B4-BE49-F238E27FC236}">
                <a16:creationId xmlns="" xmlns:a16="http://schemas.microsoft.com/office/drawing/2014/main" id="{F8220F2E-8C80-6A48-831C-8F9D8E0E80D4}"/>
              </a:ext>
            </a:extLst>
          </p:cNvPr>
          <p:cNvSpPr>
            <a:spLocks noChangeShapeType="1"/>
          </p:cNvSpPr>
          <p:nvPr/>
        </p:nvSpPr>
        <p:spPr bwMode="auto">
          <a:xfrm>
            <a:off x="10392597" y="4726977"/>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35" name="TextBox 134">
            <a:extLst>
              <a:ext uri="{FF2B5EF4-FFF2-40B4-BE49-F238E27FC236}">
                <a16:creationId xmlns="" xmlns:a16="http://schemas.microsoft.com/office/drawing/2014/main" id="{E5D4D580-4A8F-054A-8BD5-EC9971A11374}"/>
              </a:ext>
            </a:extLst>
          </p:cNvPr>
          <p:cNvSpPr txBox="1"/>
          <p:nvPr/>
        </p:nvSpPr>
        <p:spPr>
          <a:xfrm>
            <a:off x="8571093" y="4804191"/>
            <a:ext cx="212298"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19</a:t>
            </a:r>
          </a:p>
        </p:txBody>
      </p:sp>
      <p:sp>
        <p:nvSpPr>
          <p:cNvPr id="136" name="TextBox 135">
            <a:extLst>
              <a:ext uri="{FF2B5EF4-FFF2-40B4-BE49-F238E27FC236}">
                <a16:creationId xmlns="" xmlns:a16="http://schemas.microsoft.com/office/drawing/2014/main" id="{D69203AA-A161-DB4D-8CBB-9CBB02F44263}"/>
              </a:ext>
            </a:extLst>
          </p:cNvPr>
          <p:cNvSpPr txBox="1"/>
          <p:nvPr/>
        </p:nvSpPr>
        <p:spPr>
          <a:xfrm>
            <a:off x="9317218" y="4804191"/>
            <a:ext cx="212298"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21</a:t>
            </a:r>
          </a:p>
        </p:txBody>
      </p:sp>
      <p:sp>
        <p:nvSpPr>
          <p:cNvPr id="137" name="TextBox 136">
            <a:extLst>
              <a:ext uri="{FF2B5EF4-FFF2-40B4-BE49-F238E27FC236}">
                <a16:creationId xmlns="" xmlns:a16="http://schemas.microsoft.com/office/drawing/2014/main" id="{DD6DB223-84D0-5C4C-A63C-38B95551BFEA}"/>
              </a:ext>
            </a:extLst>
          </p:cNvPr>
          <p:cNvSpPr txBox="1"/>
          <p:nvPr/>
        </p:nvSpPr>
        <p:spPr>
          <a:xfrm>
            <a:off x="10107793" y="4804191"/>
            <a:ext cx="212298"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23</a:t>
            </a:r>
          </a:p>
        </p:txBody>
      </p:sp>
      <p:sp>
        <p:nvSpPr>
          <p:cNvPr id="139" name="TextBox 138">
            <a:extLst>
              <a:ext uri="{FF2B5EF4-FFF2-40B4-BE49-F238E27FC236}">
                <a16:creationId xmlns="" xmlns:a16="http://schemas.microsoft.com/office/drawing/2014/main" id="{FF42D333-5921-BE43-8B0F-3E2DB1A48B1B}"/>
              </a:ext>
            </a:extLst>
          </p:cNvPr>
          <p:cNvSpPr txBox="1"/>
          <p:nvPr/>
        </p:nvSpPr>
        <p:spPr>
          <a:xfrm>
            <a:off x="4718821" y="1951808"/>
            <a:ext cx="4401687"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C0504D"/>
                </a:solidFill>
                <a:effectLst/>
                <a:uLnTx/>
                <a:uFillTx/>
                <a:latin typeface="Arial" panose="020B0604020202020204"/>
                <a:ea typeface="+mn-ea"/>
                <a:cs typeface="+mn-cs"/>
              </a:rPr>
              <a:t>Clinically meaningful change</a:t>
            </a:r>
          </a:p>
        </p:txBody>
      </p:sp>
      <p:sp>
        <p:nvSpPr>
          <p:cNvPr id="140" name="TextBox 139">
            <a:extLst>
              <a:ext uri="{FF2B5EF4-FFF2-40B4-BE49-F238E27FC236}">
                <a16:creationId xmlns="" xmlns:a16="http://schemas.microsoft.com/office/drawing/2014/main" id="{C8CDE812-8CE2-5B46-B5ED-8CE5FAEFDDD2}"/>
              </a:ext>
            </a:extLst>
          </p:cNvPr>
          <p:cNvSpPr txBox="1"/>
          <p:nvPr/>
        </p:nvSpPr>
        <p:spPr>
          <a:xfrm>
            <a:off x="4718821" y="4237809"/>
            <a:ext cx="4401687"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C0504D"/>
                </a:solidFill>
                <a:effectLst/>
                <a:uLnTx/>
                <a:uFillTx/>
                <a:latin typeface="Arial" panose="020B0604020202020204"/>
                <a:ea typeface="+mn-ea"/>
                <a:cs typeface="+mn-cs"/>
              </a:rPr>
              <a:t>Clinically meaningful change</a:t>
            </a:r>
          </a:p>
        </p:txBody>
      </p:sp>
      <p:sp>
        <p:nvSpPr>
          <p:cNvPr id="141" name="Line 90">
            <a:extLst>
              <a:ext uri="{FF2B5EF4-FFF2-40B4-BE49-F238E27FC236}">
                <a16:creationId xmlns="" xmlns:a16="http://schemas.microsoft.com/office/drawing/2014/main" id="{B6F43938-082E-1441-94FA-C53CDC8290A4}"/>
              </a:ext>
            </a:extLst>
          </p:cNvPr>
          <p:cNvSpPr>
            <a:spLocks noChangeShapeType="1"/>
          </p:cNvSpPr>
          <p:nvPr/>
        </p:nvSpPr>
        <p:spPr bwMode="auto">
          <a:xfrm flipH="1">
            <a:off x="1993899" y="4212819"/>
            <a:ext cx="8392045" cy="0"/>
          </a:xfrm>
          <a:prstGeom prst="line">
            <a:avLst/>
          </a:prstGeom>
          <a:noFill/>
          <a:ln w="12700" cap="flat">
            <a:solidFill>
              <a:schemeClr val="accent2"/>
            </a:solidFill>
            <a:prstDash val="sysDash"/>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43" name="Line 90">
            <a:extLst>
              <a:ext uri="{FF2B5EF4-FFF2-40B4-BE49-F238E27FC236}">
                <a16:creationId xmlns="" xmlns:a16="http://schemas.microsoft.com/office/drawing/2014/main" id="{0A59B24C-6E72-254E-BE7B-40BE0B4E0233}"/>
              </a:ext>
            </a:extLst>
          </p:cNvPr>
          <p:cNvSpPr>
            <a:spLocks noChangeShapeType="1"/>
          </p:cNvSpPr>
          <p:nvPr/>
        </p:nvSpPr>
        <p:spPr bwMode="auto">
          <a:xfrm flipH="1">
            <a:off x="1993899" y="2193519"/>
            <a:ext cx="8392045" cy="0"/>
          </a:xfrm>
          <a:prstGeom prst="line">
            <a:avLst/>
          </a:prstGeom>
          <a:noFill/>
          <a:ln w="12700" cap="flat">
            <a:solidFill>
              <a:schemeClr val="accent2"/>
            </a:solidFill>
            <a:prstDash val="sysDash"/>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nvGrpSpPr>
          <p:cNvPr id="144" name="Group 143">
            <a:extLst>
              <a:ext uri="{FF2B5EF4-FFF2-40B4-BE49-F238E27FC236}">
                <a16:creationId xmlns="" xmlns:a16="http://schemas.microsoft.com/office/drawing/2014/main" id="{D0162FDC-C5CF-D940-9D1B-CD06755BB4B6}"/>
              </a:ext>
            </a:extLst>
          </p:cNvPr>
          <p:cNvGrpSpPr/>
          <p:nvPr/>
        </p:nvGrpSpPr>
        <p:grpSpPr>
          <a:xfrm>
            <a:off x="2133069" y="3267758"/>
            <a:ext cx="86255" cy="231985"/>
            <a:chOff x="2996669" y="2990641"/>
            <a:chExt cx="86255" cy="216112"/>
          </a:xfrm>
        </p:grpSpPr>
        <p:sp>
          <p:nvSpPr>
            <p:cNvPr id="145" name="Line 90">
              <a:extLst>
                <a:ext uri="{FF2B5EF4-FFF2-40B4-BE49-F238E27FC236}">
                  <a16:creationId xmlns="" xmlns:a16="http://schemas.microsoft.com/office/drawing/2014/main" id="{88CC6CCB-E044-8B41-9F7D-E7831AC50931}"/>
                </a:ext>
              </a:extLst>
            </p:cNvPr>
            <p:cNvSpPr>
              <a:spLocks noChangeShapeType="1"/>
            </p:cNvSpPr>
            <p:nvPr/>
          </p:nvSpPr>
          <p:spPr bwMode="auto">
            <a:xfrm flipH="1">
              <a:off x="2996669" y="2990641"/>
              <a:ext cx="86255"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46" name="Line 90">
              <a:extLst>
                <a:ext uri="{FF2B5EF4-FFF2-40B4-BE49-F238E27FC236}">
                  <a16:creationId xmlns="" xmlns:a16="http://schemas.microsoft.com/office/drawing/2014/main" id="{E3DA5D02-C758-0149-BBE3-A2BEC5E5716D}"/>
                </a:ext>
              </a:extLst>
            </p:cNvPr>
            <p:cNvSpPr>
              <a:spLocks noChangeShapeType="1"/>
            </p:cNvSpPr>
            <p:nvPr/>
          </p:nvSpPr>
          <p:spPr bwMode="auto">
            <a:xfrm flipH="1">
              <a:off x="2996669" y="3203366"/>
              <a:ext cx="86255"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47" name="Line 90">
              <a:extLst>
                <a:ext uri="{FF2B5EF4-FFF2-40B4-BE49-F238E27FC236}">
                  <a16:creationId xmlns="" xmlns:a16="http://schemas.microsoft.com/office/drawing/2014/main" id="{C8D2F3C9-6D34-F343-8693-767D2707CE45}"/>
                </a:ext>
              </a:extLst>
            </p:cNvPr>
            <p:cNvSpPr>
              <a:spLocks noChangeShapeType="1"/>
            </p:cNvSpPr>
            <p:nvPr/>
          </p:nvSpPr>
          <p:spPr bwMode="auto">
            <a:xfrm rot="16200000" flipH="1">
              <a:off x="2933991" y="3100947"/>
              <a:ext cx="211613"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sp>
        <p:nvSpPr>
          <p:cNvPr id="148" name="Triangle 147">
            <a:extLst>
              <a:ext uri="{FF2B5EF4-FFF2-40B4-BE49-F238E27FC236}">
                <a16:creationId xmlns="" xmlns:a16="http://schemas.microsoft.com/office/drawing/2014/main" id="{8AB7B50C-1D7F-574C-8B1A-59265F370EBD}"/>
              </a:ext>
            </a:extLst>
          </p:cNvPr>
          <p:cNvSpPr/>
          <p:nvPr/>
        </p:nvSpPr>
        <p:spPr>
          <a:xfrm>
            <a:off x="2137934" y="3345536"/>
            <a:ext cx="76525" cy="72726"/>
          </a:xfrm>
          <a:prstGeom prst="triangle">
            <a:avLst/>
          </a:prstGeom>
          <a:solidFill>
            <a:schemeClr val="tx2"/>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149" name="Group 148">
            <a:extLst>
              <a:ext uri="{FF2B5EF4-FFF2-40B4-BE49-F238E27FC236}">
                <a16:creationId xmlns="" xmlns:a16="http://schemas.microsoft.com/office/drawing/2014/main" id="{0ADFF62E-6740-B746-994C-1012DD78C1B4}"/>
              </a:ext>
            </a:extLst>
          </p:cNvPr>
          <p:cNvGrpSpPr/>
          <p:nvPr/>
        </p:nvGrpSpPr>
        <p:grpSpPr>
          <a:xfrm>
            <a:off x="2517244" y="3309033"/>
            <a:ext cx="86255" cy="228810"/>
            <a:chOff x="2996669" y="2990641"/>
            <a:chExt cx="86255" cy="216112"/>
          </a:xfrm>
        </p:grpSpPr>
        <p:sp>
          <p:nvSpPr>
            <p:cNvPr id="150" name="Line 90">
              <a:extLst>
                <a:ext uri="{FF2B5EF4-FFF2-40B4-BE49-F238E27FC236}">
                  <a16:creationId xmlns="" xmlns:a16="http://schemas.microsoft.com/office/drawing/2014/main" id="{A5CD8A13-C851-534B-B531-6A180780B08C}"/>
                </a:ext>
              </a:extLst>
            </p:cNvPr>
            <p:cNvSpPr>
              <a:spLocks noChangeShapeType="1"/>
            </p:cNvSpPr>
            <p:nvPr/>
          </p:nvSpPr>
          <p:spPr bwMode="auto">
            <a:xfrm flipH="1">
              <a:off x="2996669" y="2990641"/>
              <a:ext cx="86255"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51" name="Line 90">
              <a:extLst>
                <a:ext uri="{FF2B5EF4-FFF2-40B4-BE49-F238E27FC236}">
                  <a16:creationId xmlns="" xmlns:a16="http://schemas.microsoft.com/office/drawing/2014/main" id="{BD5FB9B2-1C38-C245-9532-E532228C1392}"/>
                </a:ext>
              </a:extLst>
            </p:cNvPr>
            <p:cNvSpPr>
              <a:spLocks noChangeShapeType="1"/>
            </p:cNvSpPr>
            <p:nvPr/>
          </p:nvSpPr>
          <p:spPr bwMode="auto">
            <a:xfrm flipH="1">
              <a:off x="2996669" y="3203366"/>
              <a:ext cx="86255"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52" name="Line 90">
              <a:extLst>
                <a:ext uri="{FF2B5EF4-FFF2-40B4-BE49-F238E27FC236}">
                  <a16:creationId xmlns="" xmlns:a16="http://schemas.microsoft.com/office/drawing/2014/main" id="{2B10ACAE-AD7D-FE41-80C1-5E10FE4D9497}"/>
                </a:ext>
              </a:extLst>
            </p:cNvPr>
            <p:cNvSpPr>
              <a:spLocks noChangeShapeType="1"/>
            </p:cNvSpPr>
            <p:nvPr/>
          </p:nvSpPr>
          <p:spPr bwMode="auto">
            <a:xfrm rot="16200000" flipH="1">
              <a:off x="2933991" y="3100947"/>
              <a:ext cx="211613"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sp>
        <p:nvSpPr>
          <p:cNvPr id="153" name="Triangle 152">
            <a:extLst>
              <a:ext uri="{FF2B5EF4-FFF2-40B4-BE49-F238E27FC236}">
                <a16:creationId xmlns="" xmlns:a16="http://schemas.microsoft.com/office/drawing/2014/main" id="{E9CFB3BE-437C-ED45-8FC3-3533900224FF}"/>
              </a:ext>
            </a:extLst>
          </p:cNvPr>
          <p:cNvSpPr/>
          <p:nvPr/>
        </p:nvSpPr>
        <p:spPr>
          <a:xfrm>
            <a:off x="2522109" y="3389986"/>
            <a:ext cx="76525" cy="72726"/>
          </a:xfrm>
          <a:prstGeom prst="triangle">
            <a:avLst/>
          </a:prstGeom>
          <a:solidFill>
            <a:schemeClr val="tx2"/>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154" name="Group 153">
            <a:extLst>
              <a:ext uri="{FF2B5EF4-FFF2-40B4-BE49-F238E27FC236}">
                <a16:creationId xmlns="" xmlns:a16="http://schemas.microsoft.com/office/drawing/2014/main" id="{F7711ED4-39B5-BE41-8054-32987C7CA88F}"/>
              </a:ext>
            </a:extLst>
          </p:cNvPr>
          <p:cNvGrpSpPr/>
          <p:nvPr/>
        </p:nvGrpSpPr>
        <p:grpSpPr>
          <a:xfrm>
            <a:off x="2898244" y="3375708"/>
            <a:ext cx="86255" cy="231985"/>
            <a:chOff x="2996669" y="2990641"/>
            <a:chExt cx="86255" cy="216112"/>
          </a:xfrm>
        </p:grpSpPr>
        <p:sp>
          <p:nvSpPr>
            <p:cNvPr id="155" name="Line 90">
              <a:extLst>
                <a:ext uri="{FF2B5EF4-FFF2-40B4-BE49-F238E27FC236}">
                  <a16:creationId xmlns="" xmlns:a16="http://schemas.microsoft.com/office/drawing/2014/main" id="{09F97E4E-7C3E-BD44-83E4-9036C1D3D7AC}"/>
                </a:ext>
              </a:extLst>
            </p:cNvPr>
            <p:cNvSpPr>
              <a:spLocks noChangeShapeType="1"/>
            </p:cNvSpPr>
            <p:nvPr/>
          </p:nvSpPr>
          <p:spPr bwMode="auto">
            <a:xfrm flipH="1">
              <a:off x="2996669" y="2990641"/>
              <a:ext cx="86255"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56" name="Line 90">
              <a:extLst>
                <a:ext uri="{FF2B5EF4-FFF2-40B4-BE49-F238E27FC236}">
                  <a16:creationId xmlns="" xmlns:a16="http://schemas.microsoft.com/office/drawing/2014/main" id="{7ED222DE-2E88-0B4D-8310-76DFD713A205}"/>
                </a:ext>
              </a:extLst>
            </p:cNvPr>
            <p:cNvSpPr>
              <a:spLocks noChangeShapeType="1"/>
            </p:cNvSpPr>
            <p:nvPr/>
          </p:nvSpPr>
          <p:spPr bwMode="auto">
            <a:xfrm flipH="1">
              <a:off x="2996669" y="3203366"/>
              <a:ext cx="86255"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57" name="Line 90">
              <a:extLst>
                <a:ext uri="{FF2B5EF4-FFF2-40B4-BE49-F238E27FC236}">
                  <a16:creationId xmlns="" xmlns:a16="http://schemas.microsoft.com/office/drawing/2014/main" id="{A58CE919-B688-DE4D-9EC4-4C72A994AC74}"/>
                </a:ext>
              </a:extLst>
            </p:cNvPr>
            <p:cNvSpPr>
              <a:spLocks noChangeShapeType="1"/>
            </p:cNvSpPr>
            <p:nvPr/>
          </p:nvSpPr>
          <p:spPr bwMode="auto">
            <a:xfrm rot="16200000" flipH="1">
              <a:off x="2933991" y="3100947"/>
              <a:ext cx="211613"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sp>
        <p:nvSpPr>
          <p:cNvPr id="158" name="Triangle 157">
            <a:extLst>
              <a:ext uri="{FF2B5EF4-FFF2-40B4-BE49-F238E27FC236}">
                <a16:creationId xmlns="" xmlns:a16="http://schemas.microsoft.com/office/drawing/2014/main" id="{67BABABF-2902-564C-9D9C-0E90A8F27D18}"/>
              </a:ext>
            </a:extLst>
          </p:cNvPr>
          <p:cNvSpPr/>
          <p:nvPr/>
        </p:nvSpPr>
        <p:spPr>
          <a:xfrm>
            <a:off x="2903109" y="3453486"/>
            <a:ext cx="76525" cy="72726"/>
          </a:xfrm>
          <a:prstGeom prst="triangle">
            <a:avLst/>
          </a:prstGeom>
          <a:solidFill>
            <a:schemeClr val="tx2"/>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159" name="Group 158">
            <a:extLst>
              <a:ext uri="{FF2B5EF4-FFF2-40B4-BE49-F238E27FC236}">
                <a16:creationId xmlns="" xmlns:a16="http://schemas.microsoft.com/office/drawing/2014/main" id="{72D7CA98-00DB-9340-BA9F-49CBB5167A37}"/>
              </a:ext>
            </a:extLst>
          </p:cNvPr>
          <p:cNvGrpSpPr/>
          <p:nvPr/>
        </p:nvGrpSpPr>
        <p:grpSpPr>
          <a:xfrm>
            <a:off x="4809594" y="3349183"/>
            <a:ext cx="86255" cy="233110"/>
            <a:chOff x="2996669" y="2990038"/>
            <a:chExt cx="86255" cy="213328"/>
          </a:xfrm>
        </p:grpSpPr>
        <p:sp>
          <p:nvSpPr>
            <p:cNvPr id="160" name="Line 90">
              <a:extLst>
                <a:ext uri="{FF2B5EF4-FFF2-40B4-BE49-F238E27FC236}">
                  <a16:creationId xmlns="" xmlns:a16="http://schemas.microsoft.com/office/drawing/2014/main" id="{EB24548B-D744-2A4A-803A-A28824C083B2}"/>
                </a:ext>
              </a:extLst>
            </p:cNvPr>
            <p:cNvSpPr>
              <a:spLocks noChangeShapeType="1"/>
            </p:cNvSpPr>
            <p:nvPr/>
          </p:nvSpPr>
          <p:spPr bwMode="auto">
            <a:xfrm flipH="1">
              <a:off x="2996669" y="2990641"/>
              <a:ext cx="86255"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61" name="Line 90">
              <a:extLst>
                <a:ext uri="{FF2B5EF4-FFF2-40B4-BE49-F238E27FC236}">
                  <a16:creationId xmlns="" xmlns:a16="http://schemas.microsoft.com/office/drawing/2014/main" id="{5BE62FDC-B9E3-DC43-A696-B81607EA87C2}"/>
                </a:ext>
              </a:extLst>
            </p:cNvPr>
            <p:cNvSpPr>
              <a:spLocks noChangeShapeType="1"/>
            </p:cNvSpPr>
            <p:nvPr/>
          </p:nvSpPr>
          <p:spPr bwMode="auto">
            <a:xfrm flipH="1">
              <a:off x="2996669" y="3203366"/>
              <a:ext cx="86255"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62" name="Line 90">
              <a:extLst>
                <a:ext uri="{FF2B5EF4-FFF2-40B4-BE49-F238E27FC236}">
                  <a16:creationId xmlns="" xmlns:a16="http://schemas.microsoft.com/office/drawing/2014/main" id="{399625DA-4C29-CB47-8A5F-9113951BD157}"/>
                </a:ext>
              </a:extLst>
            </p:cNvPr>
            <p:cNvSpPr>
              <a:spLocks noChangeShapeType="1"/>
            </p:cNvSpPr>
            <p:nvPr/>
          </p:nvSpPr>
          <p:spPr bwMode="auto">
            <a:xfrm rot="16200000" flipH="1">
              <a:off x="2933991" y="3095845"/>
              <a:ext cx="211613"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sp>
        <p:nvSpPr>
          <p:cNvPr id="163" name="Triangle 162">
            <a:extLst>
              <a:ext uri="{FF2B5EF4-FFF2-40B4-BE49-F238E27FC236}">
                <a16:creationId xmlns="" xmlns:a16="http://schemas.microsoft.com/office/drawing/2014/main" id="{EAABB90F-A6CF-5445-AB16-948531AD40A7}"/>
              </a:ext>
            </a:extLst>
          </p:cNvPr>
          <p:cNvSpPr/>
          <p:nvPr/>
        </p:nvSpPr>
        <p:spPr>
          <a:xfrm>
            <a:off x="4814459" y="3434436"/>
            <a:ext cx="76525" cy="72726"/>
          </a:xfrm>
          <a:prstGeom prst="triangle">
            <a:avLst/>
          </a:prstGeom>
          <a:solidFill>
            <a:schemeClr val="tx2"/>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169" name="Group 168">
            <a:extLst>
              <a:ext uri="{FF2B5EF4-FFF2-40B4-BE49-F238E27FC236}">
                <a16:creationId xmlns="" xmlns:a16="http://schemas.microsoft.com/office/drawing/2014/main" id="{FE5EACED-D638-1244-84D3-CF7E4897BD7A}"/>
              </a:ext>
            </a:extLst>
          </p:cNvPr>
          <p:cNvGrpSpPr/>
          <p:nvPr/>
        </p:nvGrpSpPr>
        <p:grpSpPr>
          <a:xfrm>
            <a:off x="5577944" y="3234882"/>
            <a:ext cx="86255" cy="242635"/>
            <a:chOff x="2996669" y="2990038"/>
            <a:chExt cx="86255" cy="213328"/>
          </a:xfrm>
        </p:grpSpPr>
        <p:sp>
          <p:nvSpPr>
            <p:cNvPr id="170" name="Line 90">
              <a:extLst>
                <a:ext uri="{FF2B5EF4-FFF2-40B4-BE49-F238E27FC236}">
                  <a16:creationId xmlns="" xmlns:a16="http://schemas.microsoft.com/office/drawing/2014/main" id="{10E6F25D-67D8-7A4D-8F10-14A9302AB900}"/>
                </a:ext>
              </a:extLst>
            </p:cNvPr>
            <p:cNvSpPr>
              <a:spLocks noChangeShapeType="1"/>
            </p:cNvSpPr>
            <p:nvPr/>
          </p:nvSpPr>
          <p:spPr bwMode="auto">
            <a:xfrm flipH="1">
              <a:off x="2996669" y="2990641"/>
              <a:ext cx="86255"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71" name="Line 90">
              <a:extLst>
                <a:ext uri="{FF2B5EF4-FFF2-40B4-BE49-F238E27FC236}">
                  <a16:creationId xmlns="" xmlns:a16="http://schemas.microsoft.com/office/drawing/2014/main" id="{4F122AAA-0D48-D146-8863-B9454F53E4B8}"/>
                </a:ext>
              </a:extLst>
            </p:cNvPr>
            <p:cNvSpPr>
              <a:spLocks noChangeShapeType="1"/>
            </p:cNvSpPr>
            <p:nvPr/>
          </p:nvSpPr>
          <p:spPr bwMode="auto">
            <a:xfrm flipH="1">
              <a:off x="2996669" y="3203366"/>
              <a:ext cx="86255"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72" name="Line 90">
              <a:extLst>
                <a:ext uri="{FF2B5EF4-FFF2-40B4-BE49-F238E27FC236}">
                  <a16:creationId xmlns="" xmlns:a16="http://schemas.microsoft.com/office/drawing/2014/main" id="{A33D040B-3C8F-5A43-AD12-5C812A63D10E}"/>
                </a:ext>
              </a:extLst>
            </p:cNvPr>
            <p:cNvSpPr>
              <a:spLocks noChangeShapeType="1"/>
            </p:cNvSpPr>
            <p:nvPr/>
          </p:nvSpPr>
          <p:spPr bwMode="auto">
            <a:xfrm rot="16200000" flipH="1">
              <a:off x="2933991" y="3095845"/>
              <a:ext cx="211613"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174" name="Group 173">
            <a:extLst>
              <a:ext uri="{FF2B5EF4-FFF2-40B4-BE49-F238E27FC236}">
                <a16:creationId xmlns="" xmlns:a16="http://schemas.microsoft.com/office/drawing/2014/main" id="{4CF1A327-B544-3B41-A950-E9B8B0A31464}"/>
              </a:ext>
            </a:extLst>
          </p:cNvPr>
          <p:cNvGrpSpPr/>
          <p:nvPr/>
        </p:nvGrpSpPr>
        <p:grpSpPr>
          <a:xfrm>
            <a:off x="6339944" y="3247582"/>
            <a:ext cx="86255" cy="261685"/>
            <a:chOff x="2996669" y="2990038"/>
            <a:chExt cx="86255" cy="213328"/>
          </a:xfrm>
        </p:grpSpPr>
        <p:sp>
          <p:nvSpPr>
            <p:cNvPr id="175" name="Line 90">
              <a:extLst>
                <a:ext uri="{FF2B5EF4-FFF2-40B4-BE49-F238E27FC236}">
                  <a16:creationId xmlns="" xmlns:a16="http://schemas.microsoft.com/office/drawing/2014/main" id="{F5E8D44C-20CC-C345-96BD-987A4B2E59AA}"/>
                </a:ext>
              </a:extLst>
            </p:cNvPr>
            <p:cNvSpPr>
              <a:spLocks noChangeShapeType="1"/>
            </p:cNvSpPr>
            <p:nvPr/>
          </p:nvSpPr>
          <p:spPr bwMode="auto">
            <a:xfrm flipH="1">
              <a:off x="2996669" y="2990641"/>
              <a:ext cx="86255"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76" name="Line 90">
              <a:extLst>
                <a:ext uri="{FF2B5EF4-FFF2-40B4-BE49-F238E27FC236}">
                  <a16:creationId xmlns="" xmlns:a16="http://schemas.microsoft.com/office/drawing/2014/main" id="{74BDA692-E4FD-D24E-84A3-335C62FDE0A5}"/>
                </a:ext>
              </a:extLst>
            </p:cNvPr>
            <p:cNvSpPr>
              <a:spLocks noChangeShapeType="1"/>
            </p:cNvSpPr>
            <p:nvPr/>
          </p:nvSpPr>
          <p:spPr bwMode="auto">
            <a:xfrm flipH="1">
              <a:off x="2996669" y="3203366"/>
              <a:ext cx="86255"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77" name="Line 90">
              <a:extLst>
                <a:ext uri="{FF2B5EF4-FFF2-40B4-BE49-F238E27FC236}">
                  <a16:creationId xmlns="" xmlns:a16="http://schemas.microsoft.com/office/drawing/2014/main" id="{4FEC25D1-D4F3-CB4C-8A42-93C3169491F2}"/>
                </a:ext>
              </a:extLst>
            </p:cNvPr>
            <p:cNvSpPr>
              <a:spLocks noChangeShapeType="1"/>
            </p:cNvSpPr>
            <p:nvPr/>
          </p:nvSpPr>
          <p:spPr bwMode="auto">
            <a:xfrm rot="16200000" flipH="1">
              <a:off x="2933991" y="3095845"/>
              <a:ext cx="211613"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179" name="Group 178">
            <a:extLst>
              <a:ext uri="{FF2B5EF4-FFF2-40B4-BE49-F238E27FC236}">
                <a16:creationId xmlns="" xmlns:a16="http://schemas.microsoft.com/office/drawing/2014/main" id="{2D743F64-00C6-9F4B-A3C1-4B193E8DDDA0}"/>
              </a:ext>
            </a:extLst>
          </p:cNvPr>
          <p:cNvGrpSpPr/>
          <p:nvPr/>
        </p:nvGrpSpPr>
        <p:grpSpPr>
          <a:xfrm>
            <a:off x="7101944" y="3184082"/>
            <a:ext cx="86255" cy="274386"/>
            <a:chOff x="2996669" y="2990038"/>
            <a:chExt cx="86255" cy="213328"/>
          </a:xfrm>
        </p:grpSpPr>
        <p:sp>
          <p:nvSpPr>
            <p:cNvPr id="180" name="Line 90">
              <a:extLst>
                <a:ext uri="{FF2B5EF4-FFF2-40B4-BE49-F238E27FC236}">
                  <a16:creationId xmlns="" xmlns:a16="http://schemas.microsoft.com/office/drawing/2014/main" id="{BD49E833-9BF7-3E40-978C-305DB72A7FF1}"/>
                </a:ext>
              </a:extLst>
            </p:cNvPr>
            <p:cNvSpPr>
              <a:spLocks noChangeShapeType="1"/>
            </p:cNvSpPr>
            <p:nvPr/>
          </p:nvSpPr>
          <p:spPr bwMode="auto">
            <a:xfrm flipH="1">
              <a:off x="2996669" y="2990641"/>
              <a:ext cx="86255"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81" name="Line 90">
              <a:extLst>
                <a:ext uri="{FF2B5EF4-FFF2-40B4-BE49-F238E27FC236}">
                  <a16:creationId xmlns="" xmlns:a16="http://schemas.microsoft.com/office/drawing/2014/main" id="{3D27490E-4804-B540-A2BD-FE1214C140CE}"/>
                </a:ext>
              </a:extLst>
            </p:cNvPr>
            <p:cNvSpPr>
              <a:spLocks noChangeShapeType="1"/>
            </p:cNvSpPr>
            <p:nvPr/>
          </p:nvSpPr>
          <p:spPr bwMode="auto">
            <a:xfrm flipH="1">
              <a:off x="2996669" y="3203366"/>
              <a:ext cx="86255"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82" name="Line 90">
              <a:extLst>
                <a:ext uri="{FF2B5EF4-FFF2-40B4-BE49-F238E27FC236}">
                  <a16:creationId xmlns="" xmlns:a16="http://schemas.microsoft.com/office/drawing/2014/main" id="{41452ABE-639B-0044-953B-9ED167B74C81}"/>
                </a:ext>
              </a:extLst>
            </p:cNvPr>
            <p:cNvSpPr>
              <a:spLocks noChangeShapeType="1"/>
            </p:cNvSpPr>
            <p:nvPr/>
          </p:nvSpPr>
          <p:spPr bwMode="auto">
            <a:xfrm rot="16200000" flipH="1">
              <a:off x="2933991" y="3095845"/>
              <a:ext cx="211613"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sp>
        <p:nvSpPr>
          <p:cNvPr id="183" name="Triangle 182">
            <a:extLst>
              <a:ext uri="{FF2B5EF4-FFF2-40B4-BE49-F238E27FC236}">
                <a16:creationId xmlns="" xmlns:a16="http://schemas.microsoft.com/office/drawing/2014/main" id="{79B94E9F-E7B3-0D42-B75F-8A81FEED0BDF}"/>
              </a:ext>
            </a:extLst>
          </p:cNvPr>
          <p:cNvSpPr/>
          <p:nvPr/>
        </p:nvSpPr>
        <p:spPr>
          <a:xfrm>
            <a:off x="7106809" y="3291561"/>
            <a:ext cx="76525" cy="72726"/>
          </a:xfrm>
          <a:prstGeom prst="triangle">
            <a:avLst/>
          </a:prstGeom>
          <a:solidFill>
            <a:schemeClr val="tx2"/>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184" name="Group 183">
            <a:extLst>
              <a:ext uri="{FF2B5EF4-FFF2-40B4-BE49-F238E27FC236}">
                <a16:creationId xmlns="" xmlns:a16="http://schemas.microsoft.com/office/drawing/2014/main" id="{DAF9A129-7AC7-DF4B-AE3E-A1AE5C5F2B4D}"/>
              </a:ext>
            </a:extLst>
          </p:cNvPr>
          <p:cNvGrpSpPr/>
          <p:nvPr/>
        </p:nvGrpSpPr>
        <p:grpSpPr>
          <a:xfrm>
            <a:off x="7863944" y="3285682"/>
            <a:ext cx="86255" cy="287086"/>
            <a:chOff x="2996669" y="2990038"/>
            <a:chExt cx="86255" cy="213328"/>
          </a:xfrm>
        </p:grpSpPr>
        <p:sp>
          <p:nvSpPr>
            <p:cNvPr id="185" name="Line 90">
              <a:extLst>
                <a:ext uri="{FF2B5EF4-FFF2-40B4-BE49-F238E27FC236}">
                  <a16:creationId xmlns="" xmlns:a16="http://schemas.microsoft.com/office/drawing/2014/main" id="{CF159591-F190-7049-8A47-57F39EBB9A6B}"/>
                </a:ext>
              </a:extLst>
            </p:cNvPr>
            <p:cNvSpPr>
              <a:spLocks noChangeShapeType="1"/>
            </p:cNvSpPr>
            <p:nvPr/>
          </p:nvSpPr>
          <p:spPr bwMode="auto">
            <a:xfrm flipH="1">
              <a:off x="2996669" y="2990641"/>
              <a:ext cx="86255"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86" name="Line 90">
              <a:extLst>
                <a:ext uri="{FF2B5EF4-FFF2-40B4-BE49-F238E27FC236}">
                  <a16:creationId xmlns="" xmlns:a16="http://schemas.microsoft.com/office/drawing/2014/main" id="{CDCF70C4-06E7-B846-9EE6-6BD538F455DC}"/>
                </a:ext>
              </a:extLst>
            </p:cNvPr>
            <p:cNvSpPr>
              <a:spLocks noChangeShapeType="1"/>
            </p:cNvSpPr>
            <p:nvPr/>
          </p:nvSpPr>
          <p:spPr bwMode="auto">
            <a:xfrm flipH="1">
              <a:off x="2996669" y="3203366"/>
              <a:ext cx="86255"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87" name="Line 90">
              <a:extLst>
                <a:ext uri="{FF2B5EF4-FFF2-40B4-BE49-F238E27FC236}">
                  <a16:creationId xmlns="" xmlns:a16="http://schemas.microsoft.com/office/drawing/2014/main" id="{0DBA2AA9-827D-C24A-8DC7-3EA18C31EA29}"/>
                </a:ext>
              </a:extLst>
            </p:cNvPr>
            <p:cNvSpPr>
              <a:spLocks noChangeShapeType="1"/>
            </p:cNvSpPr>
            <p:nvPr/>
          </p:nvSpPr>
          <p:spPr bwMode="auto">
            <a:xfrm rot="16200000" flipH="1">
              <a:off x="2933991" y="3095845"/>
              <a:ext cx="211613"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189" name="Group 188">
            <a:extLst>
              <a:ext uri="{FF2B5EF4-FFF2-40B4-BE49-F238E27FC236}">
                <a16:creationId xmlns="" xmlns:a16="http://schemas.microsoft.com/office/drawing/2014/main" id="{9C09D2A6-CB3D-8C4A-8816-67374FECDD60}"/>
              </a:ext>
            </a:extLst>
          </p:cNvPr>
          <p:cNvGrpSpPr/>
          <p:nvPr/>
        </p:nvGrpSpPr>
        <p:grpSpPr>
          <a:xfrm>
            <a:off x="8625944" y="3253931"/>
            <a:ext cx="86255" cy="315661"/>
            <a:chOff x="2996669" y="2990038"/>
            <a:chExt cx="86255" cy="213328"/>
          </a:xfrm>
        </p:grpSpPr>
        <p:sp>
          <p:nvSpPr>
            <p:cNvPr id="190" name="Line 90">
              <a:extLst>
                <a:ext uri="{FF2B5EF4-FFF2-40B4-BE49-F238E27FC236}">
                  <a16:creationId xmlns="" xmlns:a16="http://schemas.microsoft.com/office/drawing/2014/main" id="{4979015F-2F23-164B-9C46-0A98454C2CF2}"/>
                </a:ext>
              </a:extLst>
            </p:cNvPr>
            <p:cNvSpPr>
              <a:spLocks noChangeShapeType="1"/>
            </p:cNvSpPr>
            <p:nvPr/>
          </p:nvSpPr>
          <p:spPr bwMode="auto">
            <a:xfrm flipH="1">
              <a:off x="2996669" y="2990641"/>
              <a:ext cx="86255"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91" name="Line 90">
              <a:extLst>
                <a:ext uri="{FF2B5EF4-FFF2-40B4-BE49-F238E27FC236}">
                  <a16:creationId xmlns="" xmlns:a16="http://schemas.microsoft.com/office/drawing/2014/main" id="{1CE98501-B6C6-0247-ADBB-275C42D093BF}"/>
                </a:ext>
              </a:extLst>
            </p:cNvPr>
            <p:cNvSpPr>
              <a:spLocks noChangeShapeType="1"/>
            </p:cNvSpPr>
            <p:nvPr/>
          </p:nvSpPr>
          <p:spPr bwMode="auto">
            <a:xfrm flipH="1">
              <a:off x="2996669" y="3203366"/>
              <a:ext cx="86255"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92" name="Line 90">
              <a:extLst>
                <a:ext uri="{FF2B5EF4-FFF2-40B4-BE49-F238E27FC236}">
                  <a16:creationId xmlns="" xmlns:a16="http://schemas.microsoft.com/office/drawing/2014/main" id="{C657FDE9-30DC-274D-9BEE-B4A5567D3920}"/>
                </a:ext>
              </a:extLst>
            </p:cNvPr>
            <p:cNvSpPr>
              <a:spLocks noChangeShapeType="1"/>
            </p:cNvSpPr>
            <p:nvPr/>
          </p:nvSpPr>
          <p:spPr bwMode="auto">
            <a:xfrm rot="16200000" flipH="1">
              <a:off x="2933991" y="3095845"/>
              <a:ext cx="211613"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sp>
        <p:nvSpPr>
          <p:cNvPr id="193" name="Triangle 192">
            <a:extLst>
              <a:ext uri="{FF2B5EF4-FFF2-40B4-BE49-F238E27FC236}">
                <a16:creationId xmlns="" xmlns:a16="http://schemas.microsoft.com/office/drawing/2014/main" id="{89CF6866-7A7B-8F4D-93EC-9D5953C9A5BF}"/>
              </a:ext>
            </a:extLst>
          </p:cNvPr>
          <p:cNvSpPr/>
          <p:nvPr/>
        </p:nvSpPr>
        <p:spPr>
          <a:xfrm>
            <a:off x="8630809" y="3377286"/>
            <a:ext cx="76525" cy="72726"/>
          </a:xfrm>
          <a:prstGeom prst="triangle">
            <a:avLst/>
          </a:prstGeom>
          <a:solidFill>
            <a:schemeClr val="tx2"/>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194" name="Group 193">
            <a:extLst>
              <a:ext uri="{FF2B5EF4-FFF2-40B4-BE49-F238E27FC236}">
                <a16:creationId xmlns="" xmlns:a16="http://schemas.microsoft.com/office/drawing/2014/main" id="{DECF4D12-EAC0-F144-A3F6-4DCA6C0E4BA0}"/>
              </a:ext>
            </a:extLst>
          </p:cNvPr>
          <p:cNvGrpSpPr/>
          <p:nvPr/>
        </p:nvGrpSpPr>
        <p:grpSpPr>
          <a:xfrm>
            <a:off x="10159469" y="3384106"/>
            <a:ext cx="86255" cy="379162"/>
            <a:chOff x="2996669" y="2990038"/>
            <a:chExt cx="86255" cy="213328"/>
          </a:xfrm>
        </p:grpSpPr>
        <p:sp>
          <p:nvSpPr>
            <p:cNvPr id="195" name="Line 90">
              <a:extLst>
                <a:ext uri="{FF2B5EF4-FFF2-40B4-BE49-F238E27FC236}">
                  <a16:creationId xmlns="" xmlns:a16="http://schemas.microsoft.com/office/drawing/2014/main" id="{5F85BB96-BB47-D747-811A-C111CAC70C70}"/>
                </a:ext>
              </a:extLst>
            </p:cNvPr>
            <p:cNvSpPr>
              <a:spLocks noChangeShapeType="1"/>
            </p:cNvSpPr>
            <p:nvPr/>
          </p:nvSpPr>
          <p:spPr bwMode="auto">
            <a:xfrm flipH="1">
              <a:off x="2996669" y="2990641"/>
              <a:ext cx="86255"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96" name="Line 90">
              <a:extLst>
                <a:ext uri="{FF2B5EF4-FFF2-40B4-BE49-F238E27FC236}">
                  <a16:creationId xmlns="" xmlns:a16="http://schemas.microsoft.com/office/drawing/2014/main" id="{7708C6FC-5B5B-F145-807A-89E40BF77DC8}"/>
                </a:ext>
              </a:extLst>
            </p:cNvPr>
            <p:cNvSpPr>
              <a:spLocks noChangeShapeType="1"/>
            </p:cNvSpPr>
            <p:nvPr/>
          </p:nvSpPr>
          <p:spPr bwMode="auto">
            <a:xfrm flipH="1">
              <a:off x="2996669" y="3203366"/>
              <a:ext cx="86255"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97" name="Line 90">
              <a:extLst>
                <a:ext uri="{FF2B5EF4-FFF2-40B4-BE49-F238E27FC236}">
                  <a16:creationId xmlns="" xmlns:a16="http://schemas.microsoft.com/office/drawing/2014/main" id="{A0598669-4AEB-8647-A892-211F8E8B2839}"/>
                </a:ext>
              </a:extLst>
            </p:cNvPr>
            <p:cNvSpPr>
              <a:spLocks noChangeShapeType="1"/>
            </p:cNvSpPr>
            <p:nvPr/>
          </p:nvSpPr>
          <p:spPr bwMode="auto">
            <a:xfrm rot="16200000" flipH="1">
              <a:off x="2933991" y="3095845"/>
              <a:ext cx="211613"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199" name="Group 198">
            <a:extLst>
              <a:ext uri="{FF2B5EF4-FFF2-40B4-BE49-F238E27FC236}">
                <a16:creationId xmlns="" xmlns:a16="http://schemas.microsoft.com/office/drawing/2014/main" id="{720BBCE0-B4C6-5143-8064-A6321CA647EF}"/>
              </a:ext>
            </a:extLst>
          </p:cNvPr>
          <p:cNvGrpSpPr/>
          <p:nvPr/>
        </p:nvGrpSpPr>
        <p:grpSpPr>
          <a:xfrm>
            <a:off x="9397469" y="3555556"/>
            <a:ext cx="86255" cy="334712"/>
            <a:chOff x="2996669" y="2990038"/>
            <a:chExt cx="86255" cy="213328"/>
          </a:xfrm>
        </p:grpSpPr>
        <p:sp>
          <p:nvSpPr>
            <p:cNvPr id="200" name="Line 90">
              <a:extLst>
                <a:ext uri="{FF2B5EF4-FFF2-40B4-BE49-F238E27FC236}">
                  <a16:creationId xmlns="" xmlns:a16="http://schemas.microsoft.com/office/drawing/2014/main" id="{59DA95EF-63CE-194E-BD18-3B85B7B7329A}"/>
                </a:ext>
              </a:extLst>
            </p:cNvPr>
            <p:cNvSpPr>
              <a:spLocks noChangeShapeType="1"/>
            </p:cNvSpPr>
            <p:nvPr/>
          </p:nvSpPr>
          <p:spPr bwMode="auto">
            <a:xfrm flipH="1">
              <a:off x="2996669" y="2990641"/>
              <a:ext cx="86255"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01" name="Line 90">
              <a:extLst>
                <a:ext uri="{FF2B5EF4-FFF2-40B4-BE49-F238E27FC236}">
                  <a16:creationId xmlns="" xmlns:a16="http://schemas.microsoft.com/office/drawing/2014/main" id="{0C5D5B29-8FDF-C548-9391-6CDC21793B7E}"/>
                </a:ext>
              </a:extLst>
            </p:cNvPr>
            <p:cNvSpPr>
              <a:spLocks noChangeShapeType="1"/>
            </p:cNvSpPr>
            <p:nvPr/>
          </p:nvSpPr>
          <p:spPr bwMode="auto">
            <a:xfrm flipH="1">
              <a:off x="2996669" y="3203366"/>
              <a:ext cx="86255"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02" name="Line 90">
              <a:extLst>
                <a:ext uri="{FF2B5EF4-FFF2-40B4-BE49-F238E27FC236}">
                  <a16:creationId xmlns="" xmlns:a16="http://schemas.microsoft.com/office/drawing/2014/main" id="{D60D270F-EDA8-064D-B3F9-6E3101A668B9}"/>
                </a:ext>
              </a:extLst>
            </p:cNvPr>
            <p:cNvSpPr>
              <a:spLocks noChangeShapeType="1"/>
            </p:cNvSpPr>
            <p:nvPr/>
          </p:nvSpPr>
          <p:spPr bwMode="auto">
            <a:xfrm rot="16200000" flipH="1">
              <a:off x="2933991" y="3095845"/>
              <a:ext cx="211613"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sp>
        <p:nvSpPr>
          <p:cNvPr id="205" name="TextBox 204">
            <a:extLst>
              <a:ext uri="{FF2B5EF4-FFF2-40B4-BE49-F238E27FC236}">
                <a16:creationId xmlns="" xmlns:a16="http://schemas.microsoft.com/office/drawing/2014/main" id="{FEBA8C3B-6C0D-294A-843F-F0168B3C2025}"/>
              </a:ext>
            </a:extLst>
          </p:cNvPr>
          <p:cNvSpPr txBox="1"/>
          <p:nvPr/>
        </p:nvSpPr>
        <p:spPr>
          <a:xfrm>
            <a:off x="9735796" y="3108315"/>
            <a:ext cx="1278275"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5D8298"/>
                </a:solidFill>
                <a:effectLst/>
                <a:uLnTx/>
                <a:uFillTx/>
                <a:latin typeface="Arial" panose="020B0604020202020204"/>
                <a:ea typeface="+mn-ea"/>
                <a:cs typeface="+mn-cs"/>
              </a:rPr>
              <a:t>Niraparib + AAP</a:t>
            </a:r>
            <a:endParaRPr kumimoji="0" lang="en-GB" sz="1200" b="1" i="0" u="none" strike="noStrike" kern="1200" cap="none" spc="0" normalizeH="0" baseline="0" noProof="0" dirty="0">
              <a:ln>
                <a:noFill/>
              </a:ln>
              <a:solidFill>
                <a:srgbClr val="03C74F"/>
              </a:solidFill>
              <a:effectLst/>
              <a:uLnTx/>
              <a:uFillTx/>
              <a:latin typeface="Arial" panose="020B0604020202020204"/>
              <a:ea typeface="+mn-ea"/>
              <a:cs typeface="+mn-cs"/>
            </a:endParaRPr>
          </a:p>
        </p:txBody>
      </p:sp>
      <p:sp>
        <p:nvSpPr>
          <p:cNvPr id="215" name="TextBox 214">
            <a:extLst>
              <a:ext uri="{FF2B5EF4-FFF2-40B4-BE49-F238E27FC236}">
                <a16:creationId xmlns="" xmlns:a16="http://schemas.microsoft.com/office/drawing/2014/main" id="{66C9889E-5563-AE40-8D25-4961A97FE0D3}"/>
              </a:ext>
            </a:extLst>
          </p:cNvPr>
          <p:cNvSpPr txBox="1"/>
          <p:nvPr/>
        </p:nvSpPr>
        <p:spPr>
          <a:xfrm>
            <a:off x="9735796" y="3947653"/>
            <a:ext cx="1278275"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3C74F"/>
                </a:solidFill>
                <a:effectLst/>
                <a:uLnTx/>
                <a:uFillTx/>
                <a:latin typeface="Arial" panose="020B0604020202020204"/>
                <a:ea typeface="+mn-ea"/>
                <a:cs typeface="+mn-cs"/>
              </a:rPr>
              <a:t>Placebo + AAP</a:t>
            </a:r>
          </a:p>
        </p:txBody>
      </p:sp>
      <p:sp>
        <p:nvSpPr>
          <p:cNvPr id="217" name="TextBox 216">
            <a:extLst>
              <a:ext uri="{FF2B5EF4-FFF2-40B4-BE49-F238E27FC236}">
                <a16:creationId xmlns="" xmlns:a16="http://schemas.microsoft.com/office/drawing/2014/main" id="{4F02BC77-796B-4949-9894-31E323622454}"/>
              </a:ext>
            </a:extLst>
          </p:cNvPr>
          <p:cNvSpPr txBox="1"/>
          <p:nvPr/>
        </p:nvSpPr>
        <p:spPr>
          <a:xfrm>
            <a:off x="3599043" y="4804191"/>
            <a:ext cx="212298"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6</a:t>
            </a:r>
          </a:p>
        </p:txBody>
      </p:sp>
      <p:sp>
        <p:nvSpPr>
          <p:cNvPr id="218" name="TextBox 217">
            <a:extLst>
              <a:ext uri="{FF2B5EF4-FFF2-40B4-BE49-F238E27FC236}">
                <a16:creationId xmlns="" xmlns:a16="http://schemas.microsoft.com/office/drawing/2014/main" id="{EABEEC3C-2ED5-C847-8D94-752F8CF8B699}"/>
              </a:ext>
            </a:extLst>
          </p:cNvPr>
          <p:cNvSpPr txBox="1"/>
          <p:nvPr/>
        </p:nvSpPr>
        <p:spPr>
          <a:xfrm>
            <a:off x="3980043" y="4804191"/>
            <a:ext cx="212298"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7</a:t>
            </a:r>
          </a:p>
        </p:txBody>
      </p:sp>
      <p:cxnSp>
        <p:nvCxnSpPr>
          <p:cNvPr id="1024" name="Straight Connector 1023">
            <a:extLst>
              <a:ext uri="{FF2B5EF4-FFF2-40B4-BE49-F238E27FC236}">
                <a16:creationId xmlns="" xmlns:a16="http://schemas.microsoft.com/office/drawing/2014/main" id="{55B8D49D-2BA1-304F-8660-C6D8EA36684E}"/>
              </a:ext>
            </a:extLst>
          </p:cNvPr>
          <p:cNvCxnSpPr>
            <a:cxnSpLocks/>
          </p:cNvCxnSpPr>
          <p:nvPr/>
        </p:nvCxnSpPr>
        <p:spPr>
          <a:xfrm flipV="1">
            <a:off x="1065153" y="1794999"/>
            <a:ext cx="0" cy="1253847"/>
          </a:xfrm>
          <a:prstGeom prst="line">
            <a:avLst/>
          </a:prstGeom>
          <a:ln w="50800">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22" name="Straight Connector 221">
            <a:extLst>
              <a:ext uri="{FF2B5EF4-FFF2-40B4-BE49-F238E27FC236}">
                <a16:creationId xmlns="" xmlns:a16="http://schemas.microsoft.com/office/drawing/2014/main" id="{DD2FF1CE-AB8A-8B4E-B684-1A6C1C0C6933}"/>
              </a:ext>
            </a:extLst>
          </p:cNvPr>
          <p:cNvCxnSpPr>
            <a:cxnSpLocks/>
          </p:cNvCxnSpPr>
          <p:nvPr/>
        </p:nvCxnSpPr>
        <p:spPr>
          <a:xfrm>
            <a:off x="1065153" y="3248486"/>
            <a:ext cx="0" cy="1465386"/>
          </a:xfrm>
          <a:prstGeom prst="line">
            <a:avLst/>
          </a:prstGeom>
          <a:ln w="50800">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sp>
        <p:nvSpPr>
          <p:cNvPr id="224" name="TextBox 223">
            <a:extLst>
              <a:ext uri="{FF2B5EF4-FFF2-40B4-BE49-F238E27FC236}">
                <a16:creationId xmlns="" xmlns:a16="http://schemas.microsoft.com/office/drawing/2014/main" id="{94966A6E-EE8F-4D42-97C5-E58E0ED503B5}"/>
              </a:ext>
            </a:extLst>
          </p:cNvPr>
          <p:cNvSpPr txBox="1"/>
          <p:nvPr/>
        </p:nvSpPr>
        <p:spPr>
          <a:xfrm>
            <a:off x="1989981" y="5301208"/>
            <a:ext cx="288000" cy="332399"/>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190</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184</a:t>
            </a:r>
          </a:p>
        </p:txBody>
      </p:sp>
      <p:sp>
        <p:nvSpPr>
          <p:cNvPr id="230" name="TextBox 229">
            <a:extLst>
              <a:ext uri="{FF2B5EF4-FFF2-40B4-BE49-F238E27FC236}">
                <a16:creationId xmlns="" xmlns:a16="http://schemas.microsoft.com/office/drawing/2014/main" id="{B9106F8B-F69F-D048-A0BC-202DD9D28C26}"/>
              </a:ext>
            </a:extLst>
          </p:cNvPr>
          <p:cNvSpPr txBox="1"/>
          <p:nvPr/>
        </p:nvSpPr>
        <p:spPr>
          <a:xfrm>
            <a:off x="6285093" y="5301208"/>
            <a:ext cx="288000" cy="332399"/>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115</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104</a:t>
            </a:r>
          </a:p>
        </p:txBody>
      </p:sp>
      <p:sp>
        <p:nvSpPr>
          <p:cNvPr id="231" name="TextBox 230">
            <a:extLst>
              <a:ext uri="{FF2B5EF4-FFF2-40B4-BE49-F238E27FC236}">
                <a16:creationId xmlns="" xmlns:a16="http://schemas.microsoft.com/office/drawing/2014/main" id="{2C5B7C17-8EDD-FD46-922A-53CE82E4C9DE}"/>
              </a:ext>
            </a:extLst>
          </p:cNvPr>
          <p:cNvSpPr txBox="1"/>
          <p:nvPr/>
        </p:nvSpPr>
        <p:spPr>
          <a:xfrm>
            <a:off x="7037568" y="5301208"/>
            <a:ext cx="212298" cy="332399"/>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94</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83</a:t>
            </a:r>
          </a:p>
        </p:txBody>
      </p:sp>
      <p:sp>
        <p:nvSpPr>
          <p:cNvPr id="232" name="TextBox 231">
            <a:extLst>
              <a:ext uri="{FF2B5EF4-FFF2-40B4-BE49-F238E27FC236}">
                <a16:creationId xmlns="" xmlns:a16="http://schemas.microsoft.com/office/drawing/2014/main" id="{A7838113-89EA-414F-B8FB-8231D0538334}"/>
              </a:ext>
            </a:extLst>
          </p:cNvPr>
          <p:cNvSpPr txBox="1"/>
          <p:nvPr/>
        </p:nvSpPr>
        <p:spPr>
          <a:xfrm>
            <a:off x="7802743" y="5301208"/>
            <a:ext cx="212298" cy="332399"/>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85</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64</a:t>
            </a:r>
          </a:p>
        </p:txBody>
      </p:sp>
      <p:sp>
        <p:nvSpPr>
          <p:cNvPr id="233" name="TextBox 232">
            <a:extLst>
              <a:ext uri="{FF2B5EF4-FFF2-40B4-BE49-F238E27FC236}">
                <a16:creationId xmlns="" xmlns:a16="http://schemas.microsoft.com/office/drawing/2014/main" id="{AAB3AB44-D460-C843-B404-99EFE60C3F05}"/>
              </a:ext>
            </a:extLst>
          </p:cNvPr>
          <p:cNvSpPr txBox="1"/>
          <p:nvPr/>
        </p:nvSpPr>
        <p:spPr>
          <a:xfrm>
            <a:off x="8571093" y="5301208"/>
            <a:ext cx="212298" cy="332399"/>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66</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50</a:t>
            </a:r>
          </a:p>
        </p:txBody>
      </p:sp>
      <p:sp>
        <p:nvSpPr>
          <p:cNvPr id="234" name="TextBox 233">
            <a:extLst>
              <a:ext uri="{FF2B5EF4-FFF2-40B4-BE49-F238E27FC236}">
                <a16:creationId xmlns="" xmlns:a16="http://schemas.microsoft.com/office/drawing/2014/main" id="{5468B7C7-3B41-CD48-970E-62938DAB236F}"/>
              </a:ext>
            </a:extLst>
          </p:cNvPr>
          <p:cNvSpPr txBox="1"/>
          <p:nvPr/>
        </p:nvSpPr>
        <p:spPr>
          <a:xfrm>
            <a:off x="9317218" y="5301208"/>
            <a:ext cx="212298" cy="332399"/>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54</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37</a:t>
            </a:r>
          </a:p>
        </p:txBody>
      </p:sp>
      <p:sp>
        <p:nvSpPr>
          <p:cNvPr id="235" name="TextBox 234">
            <a:extLst>
              <a:ext uri="{FF2B5EF4-FFF2-40B4-BE49-F238E27FC236}">
                <a16:creationId xmlns="" xmlns:a16="http://schemas.microsoft.com/office/drawing/2014/main" id="{69A03E52-A19C-424E-A86C-08060B335201}"/>
              </a:ext>
            </a:extLst>
          </p:cNvPr>
          <p:cNvSpPr txBox="1"/>
          <p:nvPr/>
        </p:nvSpPr>
        <p:spPr>
          <a:xfrm>
            <a:off x="10107793" y="5301208"/>
            <a:ext cx="212298" cy="332399"/>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39</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24</a:t>
            </a:r>
          </a:p>
        </p:txBody>
      </p:sp>
      <p:sp>
        <p:nvSpPr>
          <p:cNvPr id="238" name="TextBox 237">
            <a:extLst>
              <a:ext uri="{FF2B5EF4-FFF2-40B4-BE49-F238E27FC236}">
                <a16:creationId xmlns="" xmlns:a16="http://schemas.microsoft.com/office/drawing/2014/main" id="{580C7926-E73C-5E44-A9E9-56BB79C73FA9}"/>
              </a:ext>
            </a:extLst>
          </p:cNvPr>
          <p:cNvSpPr txBox="1"/>
          <p:nvPr/>
        </p:nvSpPr>
        <p:spPr>
          <a:xfrm>
            <a:off x="5473051" y="5301208"/>
            <a:ext cx="288000" cy="332399"/>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136</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129</a:t>
            </a:r>
          </a:p>
        </p:txBody>
      </p:sp>
      <p:sp>
        <p:nvSpPr>
          <p:cNvPr id="239" name="TextBox 238">
            <a:extLst>
              <a:ext uri="{FF2B5EF4-FFF2-40B4-BE49-F238E27FC236}">
                <a16:creationId xmlns="" xmlns:a16="http://schemas.microsoft.com/office/drawing/2014/main" id="{D789DF9E-CEDB-614E-AD36-302961F7027A}"/>
              </a:ext>
            </a:extLst>
          </p:cNvPr>
          <p:cNvSpPr txBox="1"/>
          <p:nvPr/>
        </p:nvSpPr>
        <p:spPr>
          <a:xfrm>
            <a:off x="4708776" y="5301208"/>
            <a:ext cx="288000" cy="332399"/>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151</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146</a:t>
            </a:r>
          </a:p>
        </p:txBody>
      </p:sp>
      <p:sp>
        <p:nvSpPr>
          <p:cNvPr id="240" name="TextBox 239">
            <a:extLst>
              <a:ext uri="{FF2B5EF4-FFF2-40B4-BE49-F238E27FC236}">
                <a16:creationId xmlns="" xmlns:a16="http://schemas.microsoft.com/office/drawing/2014/main" id="{DDDD4560-0F47-FC4A-BFA4-F9B52806C945}"/>
              </a:ext>
            </a:extLst>
          </p:cNvPr>
          <p:cNvSpPr txBox="1"/>
          <p:nvPr/>
        </p:nvSpPr>
        <p:spPr>
          <a:xfrm>
            <a:off x="3924030" y="5301208"/>
            <a:ext cx="288000" cy="332399"/>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164</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152</a:t>
            </a:r>
          </a:p>
        </p:txBody>
      </p:sp>
      <p:sp>
        <p:nvSpPr>
          <p:cNvPr id="241" name="TextBox 240">
            <a:extLst>
              <a:ext uri="{FF2B5EF4-FFF2-40B4-BE49-F238E27FC236}">
                <a16:creationId xmlns="" xmlns:a16="http://schemas.microsoft.com/office/drawing/2014/main" id="{A9F5086F-D5C3-C34A-91B4-F2D4AFDE344A}"/>
              </a:ext>
            </a:extLst>
          </p:cNvPr>
          <p:cNvSpPr txBox="1"/>
          <p:nvPr/>
        </p:nvSpPr>
        <p:spPr>
          <a:xfrm>
            <a:off x="2372119" y="5301208"/>
            <a:ext cx="288000" cy="332399"/>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175</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179</a:t>
            </a:r>
          </a:p>
        </p:txBody>
      </p:sp>
      <p:sp>
        <p:nvSpPr>
          <p:cNvPr id="242" name="TextBox 241">
            <a:extLst>
              <a:ext uri="{FF2B5EF4-FFF2-40B4-BE49-F238E27FC236}">
                <a16:creationId xmlns="" xmlns:a16="http://schemas.microsoft.com/office/drawing/2014/main" id="{A43DF23F-7CD1-9741-A264-6AF418F80364}"/>
              </a:ext>
            </a:extLst>
          </p:cNvPr>
          <p:cNvSpPr txBox="1"/>
          <p:nvPr/>
        </p:nvSpPr>
        <p:spPr>
          <a:xfrm>
            <a:off x="2774728" y="5301208"/>
            <a:ext cx="288000" cy="332399"/>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176</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180</a:t>
            </a:r>
          </a:p>
        </p:txBody>
      </p:sp>
      <p:sp>
        <p:nvSpPr>
          <p:cNvPr id="243" name="TextBox 242">
            <a:extLst>
              <a:ext uri="{FF2B5EF4-FFF2-40B4-BE49-F238E27FC236}">
                <a16:creationId xmlns="" xmlns:a16="http://schemas.microsoft.com/office/drawing/2014/main" id="{54051566-8EB2-E54D-93BD-CEDA162C89E9}"/>
              </a:ext>
            </a:extLst>
          </p:cNvPr>
          <p:cNvSpPr txBox="1"/>
          <p:nvPr/>
        </p:nvSpPr>
        <p:spPr>
          <a:xfrm>
            <a:off x="3143217" y="5301208"/>
            <a:ext cx="288000" cy="332399"/>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170</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167</a:t>
            </a:r>
          </a:p>
        </p:txBody>
      </p:sp>
      <p:sp>
        <p:nvSpPr>
          <p:cNvPr id="244" name="TextBox 243">
            <a:extLst>
              <a:ext uri="{FF2B5EF4-FFF2-40B4-BE49-F238E27FC236}">
                <a16:creationId xmlns="" xmlns:a16="http://schemas.microsoft.com/office/drawing/2014/main" id="{CD438FF4-572B-8746-ADAB-B8292FA7F7E1}"/>
              </a:ext>
            </a:extLst>
          </p:cNvPr>
          <p:cNvSpPr txBox="1"/>
          <p:nvPr/>
        </p:nvSpPr>
        <p:spPr>
          <a:xfrm>
            <a:off x="3511707" y="5301208"/>
            <a:ext cx="288000" cy="332399"/>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162</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159</a:t>
            </a:r>
          </a:p>
        </p:txBody>
      </p:sp>
      <p:sp>
        <p:nvSpPr>
          <p:cNvPr id="245" name="TextBox 244">
            <a:extLst>
              <a:ext uri="{FF2B5EF4-FFF2-40B4-BE49-F238E27FC236}">
                <a16:creationId xmlns="" xmlns:a16="http://schemas.microsoft.com/office/drawing/2014/main" id="{4E89A8E8-CB15-1D4F-B3D2-8A5DD510760C}"/>
              </a:ext>
            </a:extLst>
          </p:cNvPr>
          <p:cNvSpPr txBox="1"/>
          <p:nvPr/>
        </p:nvSpPr>
        <p:spPr>
          <a:xfrm>
            <a:off x="525780" y="5135009"/>
            <a:ext cx="1319379" cy="498598"/>
          </a:xfrm>
          <a:prstGeom prst="rect">
            <a:avLst/>
          </a:prstGeom>
          <a:noFill/>
        </p:spPr>
        <p:txBody>
          <a:bodyPr wrap="square" lIns="0" tIns="0" rIns="0" bIns="0" rtlCol="0">
            <a:spAutoFit/>
          </a:bodyPr>
          <a:lstStyle/>
          <a:p>
            <a:pPr marL="0" marR="0" lvl="0" indent="0" algn="r" defTabSz="914400" rtl="0" eaLnBrk="1" fontAlgn="auto" latinLnBrk="0" hangingPunct="1">
              <a:lnSpc>
                <a:spcPct val="9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panose="020B0604020202020204"/>
                <a:ea typeface="+mn-ea"/>
                <a:cs typeface="+mn-cs"/>
              </a:rPr>
              <a:t>No. at risk</a:t>
            </a:r>
          </a:p>
          <a:p>
            <a:pPr marL="0" marR="0" lvl="0" indent="0" algn="r" defTabSz="914400" rtl="0" eaLnBrk="1" fontAlgn="auto" latinLnBrk="0" hangingPunct="1">
              <a:lnSpc>
                <a:spcPct val="9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5D8298"/>
                </a:solidFill>
                <a:effectLst/>
                <a:uLnTx/>
                <a:uFillTx/>
                <a:latin typeface="Arial" panose="020B0604020202020204"/>
                <a:ea typeface="+mn-ea"/>
                <a:cs typeface="+mn-cs"/>
              </a:rPr>
              <a:t>Niraparib + AAP</a:t>
            </a:r>
          </a:p>
          <a:p>
            <a:pPr marL="0" marR="0" lvl="0" indent="0" algn="r" defTabSz="914400" rtl="0" eaLnBrk="1" fontAlgn="auto" latinLnBrk="0" hangingPunct="1">
              <a:lnSpc>
                <a:spcPct val="9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3C74F"/>
                </a:solidFill>
                <a:effectLst/>
                <a:uLnTx/>
                <a:uFillTx/>
                <a:latin typeface="Arial" panose="020B0604020202020204"/>
                <a:ea typeface="+mn-ea"/>
                <a:cs typeface="+mn-cs"/>
              </a:rPr>
              <a:t>Placebo + AAP</a:t>
            </a:r>
          </a:p>
        </p:txBody>
      </p:sp>
      <p:grpSp>
        <p:nvGrpSpPr>
          <p:cNvPr id="246" name="Group 245">
            <a:extLst>
              <a:ext uri="{FF2B5EF4-FFF2-40B4-BE49-F238E27FC236}">
                <a16:creationId xmlns="" xmlns:a16="http://schemas.microsoft.com/office/drawing/2014/main" id="{C9F311A7-0A62-134C-A338-EB0D4EF9573A}"/>
              </a:ext>
            </a:extLst>
          </p:cNvPr>
          <p:cNvGrpSpPr/>
          <p:nvPr/>
        </p:nvGrpSpPr>
        <p:grpSpPr>
          <a:xfrm>
            <a:off x="2517244" y="2962959"/>
            <a:ext cx="86255" cy="231092"/>
            <a:chOff x="2996669" y="2990641"/>
            <a:chExt cx="86255" cy="216112"/>
          </a:xfrm>
        </p:grpSpPr>
        <p:sp>
          <p:nvSpPr>
            <p:cNvPr id="247" name="Line 90">
              <a:extLst>
                <a:ext uri="{FF2B5EF4-FFF2-40B4-BE49-F238E27FC236}">
                  <a16:creationId xmlns="" xmlns:a16="http://schemas.microsoft.com/office/drawing/2014/main" id="{83825D97-78F5-3546-8E93-EC46C5B02BBC}"/>
                </a:ext>
              </a:extLst>
            </p:cNvPr>
            <p:cNvSpPr>
              <a:spLocks noChangeShapeType="1"/>
            </p:cNvSpPr>
            <p:nvPr/>
          </p:nvSpPr>
          <p:spPr bwMode="auto">
            <a:xfrm flipH="1">
              <a:off x="2996669" y="2990641"/>
              <a:ext cx="8625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48" name="Line 90">
              <a:extLst>
                <a:ext uri="{FF2B5EF4-FFF2-40B4-BE49-F238E27FC236}">
                  <a16:creationId xmlns="" xmlns:a16="http://schemas.microsoft.com/office/drawing/2014/main" id="{C40E96D6-9AEB-2544-8590-2443901BD21D}"/>
                </a:ext>
              </a:extLst>
            </p:cNvPr>
            <p:cNvSpPr>
              <a:spLocks noChangeShapeType="1"/>
            </p:cNvSpPr>
            <p:nvPr/>
          </p:nvSpPr>
          <p:spPr bwMode="auto">
            <a:xfrm flipH="1">
              <a:off x="2996669" y="3203366"/>
              <a:ext cx="8625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49" name="Line 90">
              <a:extLst>
                <a:ext uri="{FF2B5EF4-FFF2-40B4-BE49-F238E27FC236}">
                  <a16:creationId xmlns="" xmlns:a16="http://schemas.microsoft.com/office/drawing/2014/main" id="{59CB6A89-8EBB-174B-BB26-DFC9273CC33B}"/>
                </a:ext>
              </a:extLst>
            </p:cNvPr>
            <p:cNvSpPr>
              <a:spLocks noChangeShapeType="1"/>
            </p:cNvSpPr>
            <p:nvPr/>
          </p:nvSpPr>
          <p:spPr bwMode="auto">
            <a:xfrm rot="16200000" flipH="1">
              <a:off x="2933991" y="3100947"/>
              <a:ext cx="211613"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sp>
        <p:nvSpPr>
          <p:cNvPr id="250" name="Oval 249">
            <a:extLst>
              <a:ext uri="{FF2B5EF4-FFF2-40B4-BE49-F238E27FC236}">
                <a16:creationId xmlns="" xmlns:a16="http://schemas.microsoft.com/office/drawing/2014/main" id="{09ED2A4B-2670-4042-97C1-AE8F6FD0320A}"/>
              </a:ext>
            </a:extLst>
          </p:cNvPr>
          <p:cNvSpPr/>
          <p:nvPr/>
        </p:nvSpPr>
        <p:spPr>
          <a:xfrm>
            <a:off x="2525404" y="3045633"/>
            <a:ext cx="69935" cy="69935"/>
          </a:xfrm>
          <a:prstGeom prst="ellipse">
            <a:avLst/>
          </a:prstGeom>
          <a:solidFill>
            <a:schemeClr val="accent1"/>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251" name="Group 250">
            <a:extLst>
              <a:ext uri="{FF2B5EF4-FFF2-40B4-BE49-F238E27FC236}">
                <a16:creationId xmlns="" xmlns:a16="http://schemas.microsoft.com/office/drawing/2014/main" id="{ABBFA603-C70D-434A-8E85-24942F8AEB9F}"/>
              </a:ext>
            </a:extLst>
          </p:cNvPr>
          <p:cNvGrpSpPr/>
          <p:nvPr/>
        </p:nvGrpSpPr>
        <p:grpSpPr>
          <a:xfrm>
            <a:off x="2901419" y="3143934"/>
            <a:ext cx="86255" cy="224741"/>
            <a:chOff x="2996669" y="2990641"/>
            <a:chExt cx="86255" cy="216112"/>
          </a:xfrm>
        </p:grpSpPr>
        <p:sp>
          <p:nvSpPr>
            <p:cNvPr id="252" name="Line 90">
              <a:extLst>
                <a:ext uri="{FF2B5EF4-FFF2-40B4-BE49-F238E27FC236}">
                  <a16:creationId xmlns="" xmlns:a16="http://schemas.microsoft.com/office/drawing/2014/main" id="{5AD64015-4BF2-D543-AC41-F4F4263F7F7E}"/>
                </a:ext>
              </a:extLst>
            </p:cNvPr>
            <p:cNvSpPr>
              <a:spLocks noChangeShapeType="1"/>
            </p:cNvSpPr>
            <p:nvPr/>
          </p:nvSpPr>
          <p:spPr bwMode="auto">
            <a:xfrm flipH="1">
              <a:off x="2996669" y="2990641"/>
              <a:ext cx="8625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53" name="Line 90">
              <a:extLst>
                <a:ext uri="{FF2B5EF4-FFF2-40B4-BE49-F238E27FC236}">
                  <a16:creationId xmlns="" xmlns:a16="http://schemas.microsoft.com/office/drawing/2014/main" id="{C9AE9809-302D-9F4D-9FCC-AE088B2CA611}"/>
                </a:ext>
              </a:extLst>
            </p:cNvPr>
            <p:cNvSpPr>
              <a:spLocks noChangeShapeType="1"/>
            </p:cNvSpPr>
            <p:nvPr/>
          </p:nvSpPr>
          <p:spPr bwMode="auto">
            <a:xfrm flipH="1">
              <a:off x="2996669" y="3203366"/>
              <a:ext cx="8625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54" name="Line 90">
              <a:extLst>
                <a:ext uri="{FF2B5EF4-FFF2-40B4-BE49-F238E27FC236}">
                  <a16:creationId xmlns="" xmlns:a16="http://schemas.microsoft.com/office/drawing/2014/main" id="{97504947-BDED-8C49-A9DD-7E85DC9EF9CF}"/>
                </a:ext>
              </a:extLst>
            </p:cNvPr>
            <p:cNvSpPr>
              <a:spLocks noChangeShapeType="1"/>
            </p:cNvSpPr>
            <p:nvPr/>
          </p:nvSpPr>
          <p:spPr bwMode="auto">
            <a:xfrm rot="16200000" flipH="1">
              <a:off x="2933991" y="3100947"/>
              <a:ext cx="211613"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sp>
        <p:nvSpPr>
          <p:cNvPr id="255" name="Oval 254">
            <a:extLst>
              <a:ext uri="{FF2B5EF4-FFF2-40B4-BE49-F238E27FC236}">
                <a16:creationId xmlns="" xmlns:a16="http://schemas.microsoft.com/office/drawing/2014/main" id="{0F9DA304-4F16-C642-A9CE-6E04FF08539F}"/>
              </a:ext>
            </a:extLst>
          </p:cNvPr>
          <p:cNvSpPr/>
          <p:nvPr/>
        </p:nvSpPr>
        <p:spPr>
          <a:xfrm>
            <a:off x="2909579" y="3226608"/>
            <a:ext cx="69935" cy="69935"/>
          </a:xfrm>
          <a:prstGeom prst="ellipse">
            <a:avLst/>
          </a:prstGeom>
          <a:solidFill>
            <a:schemeClr val="accent1"/>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261" name="Group 260">
            <a:extLst>
              <a:ext uri="{FF2B5EF4-FFF2-40B4-BE49-F238E27FC236}">
                <a16:creationId xmlns="" xmlns:a16="http://schemas.microsoft.com/office/drawing/2014/main" id="{7921FD34-F204-FC47-85EA-571C65DB7D19}"/>
              </a:ext>
            </a:extLst>
          </p:cNvPr>
          <p:cNvGrpSpPr/>
          <p:nvPr/>
        </p:nvGrpSpPr>
        <p:grpSpPr>
          <a:xfrm>
            <a:off x="4047594" y="3153459"/>
            <a:ext cx="86255" cy="237442"/>
            <a:chOff x="2996669" y="2990641"/>
            <a:chExt cx="86255" cy="216112"/>
          </a:xfrm>
        </p:grpSpPr>
        <p:sp>
          <p:nvSpPr>
            <p:cNvPr id="262" name="Line 90">
              <a:extLst>
                <a:ext uri="{FF2B5EF4-FFF2-40B4-BE49-F238E27FC236}">
                  <a16:creationId xmlns="" xmlns:a16="http://schemas.microsoft.com/office/drawing/2014/main" id="{A31EB8F6-0E32-2842-8FDE-D8074E9B951A}"/>
                </a:ext>
              </a:extLst>
            </p:cNvPr>
            <p:cNvSpPr>
              <a:spLocks noChangeShapeType="1"/>
            </p:cNvSpPr>
            <p:nvPr/>
          </p:nvSpPr>
          <p:spPr bwMode="auto">
            <a:xfrm flipH="1">
              <a:off x="2996669" y="2990641"/>
              <a:ext cx="8625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63" name="Line 90">
              <a:extLst>
                <a:ext uri="{FF2B5EF4-FFF2-40B4-BE49-F238E27FC236}">
                  <a16:creationId xmlns="" xmlns:a16="http://schemas.microsoft.com/office/drawing/2014/main" id="{EE73D62F-1DBC-D040-BA23-63D725EA5901}"/>
                </a:ext>
              </a:extLst>
            </p:cNvPr>
            <p:cNvSpPr>
              <a:spLocks noChangeShapeType="1"/>
            </p:cNvSpPr>
            <p:nvPr/>
          </p:nvSpPr>
          <p:spPr bwMode="auto">
            <a:xfrm flipH="1">
              <a:off x="2996669" y="3203366"/>
              <a:ext cx="8625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64" name="Line 90">
              <a:extLst>
                <a:ext uri="{FF2B5EF4-FFF2-40B4-BE49-F238E27FC236}">
                  <a16:creationId xmlns="" xmlns:a16="http://schemas.microsoft.com/office/drawing/2014/main" id="{F689EDBB-778D-314E-BB0E-81949A5F76AE}"/>
                </a:ext>
              </a:extLst>
            </p:cNvPr>
            <p:cNvSpPr>
              <a:spLocks noChangeShapeType="1"/>
            </p:cNvSpPr>
            <p:nvPr/>
          </p:nvSpPr>
          <p:spPr bwMode="auto">
            <a:xfrm rot="16200000" flipH="1">
              <a:off x="2933991" y="3100947"/>
              <a:ext cx="211613"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266" name="Group 265">
            <a:extLst>
              <a:ext uri="{FF2B5EF4-FFF2-40B4-BE49-F238E27FC236}">
                <a16:creationId xmlns="" xmlns:a16="http://schemas.microsoft.com/office/drawing/2014/main" id="{86AAD7EE-9E1E-A042-BFF2-960676862936}"/>
              </a:ext>
            </a:extLst>
          </p:cNvPr>
          <p:cNvGrpSpPr/>
          <p:nvPr/>
        </p:nvGrpSpPr>
        <p:grpSpPr>
          <a:xfrm>
            <a:off x="4809594" y="3055034"/>
            <a:ext cx="86255" cy="237442"/>
            <a:chOff x="2996669" y="2990641"/>
            <a:chExt cx="86255" cy="216112"/>
          </a:xfrm>
        </p:grpSpPr>
        <p:sp>
          <p:nvSpPr>
            <p:cNvPr id="267" name="Line 90">
              <a:extLst>
                <a:ext uri="{FF2B5EF4-FFF2-40B4-BE49-F238E27FC236}">
                  <a16:creationId xmlns="" xmlns:a16="http://schemas.microsoft.com/office/drawing/2014/main" id="{34E479EC-78C2-BE46-8E5E-006F61A7174F}"/>
                </a:ext>
              </a:extLst>
            </p:cNvPr>
            <p:cNvSpPr>
              <a:spLocks noChangeShapeType="1"/>
            </p:cNvSpPr>
            <p:nvPr/>
          </p:nvSpPr>
          <p:spPr bwMode="auto">
            <a:xfrm flipH="1">
              <a:off x="2996669" y="2990641"/>
              <a:ext cx="8625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68" name="Line 90">
              <a:extLst>
                <a:ext uri="{FF2B5EF4-FFF2-40B4-BE49-F238E27FC236}">
                  <a16:creationId xmlns="" xmlns:a16="http://schemas.microsoft.com/office/drawing/2014/main" id="{862ACD5F-D547-1C48-BE57-7EF62BC780B3}"/>
                </a:ext>
              </a:extLst>
            </p:cNvPr>
            <p:cNvSpPr>
              <a:spLocks noChangeShapeType="1"/>
            </p:cNvSpPr>
            <p:nvPr/>
          </p:nvSpPr>
          <p:spPr bwMode="auto">
            <a:xfrm flipH="1">
              <a:off x="2996669" y="3203366"/>
              <a:ext cx="8625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69" name="Line 90">
              <a:extLst>
                <a:ext uri="{FF2B5EF4-FFF2-40B4-BE49-F238E27FC236}">
                  <a16:creationId xmlns="" xmlns:a16="http://schemas.microsoft.com/office/drawing/2014/main" id="{E3AE8BD4-4610-AB4E-8506-BDC208107EDC}"/>
                </a:ext>
              </a:extLst>
            </p:cNvPr>
            <p:cNvSpPr>
              <a:spLocks noChangeShapeType="1"/>
            </p:cNvSpPr>
            <p:nvPr/>
          </p:nvSpPr>
          <p:spPr bwMode="auto">
            <a:xfrm rot="16200000" flipH="1">
              <a:off x="2933991" y="3100947"/>
              <a:ext cx="211613"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sp>
        <p:nvSpPr>
          <p:cNvPr id="270" name="Oval 269">
            <a:extLst>
              <a:ext uri="{FF2B5EF4-FFF2-40B4-BE49-F238E27FC236}">
                <a16:creationId xmlns="" xmlns:a16="http://schemas.microsoft.com/office/drawing/2014/main" id="{1FA17872-248D-1949-948A-4D4F5D4DED54}"/>
              </a:ext>
            </a:extLst>
          </p:cNvPr>
          <p:cNvSpPr/>
          <p:nvPr/>
        </p:nvSpPr>
        <p:spPr>
          <a:xfrm>
            <a:off x="4817754" y="3137708"/>
            <a:ext cx="69935" cy="69935"/>
          </a:xfrm>
          <a:prstGeom prst="ellipse">
            <a:avLst/>
          </a:prstGeom>
          <a:solidFill>
            <a:schemeClr val="accent1"/>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277" name="Group 276">
            <a:extLst>
              <a:ext uri="{FF2B5EF4-FFF2-40B4-BE49-F238E27FC236}">
                <a16:creationId xmlns="" xmlns:a16="http://schemas.microsoft.com/office/drawing/2014/main" id="{35386304-9093-A144-86BD-4C24C8B56F1F}"/>
              </a:ext>
            </a:extLst>
          </p:cNvPr>
          <p:cNvGrpSpPr/>
          <p:nvPr/>
        </p:nvGrpSpPr>
        <p:grpSpPr>
          <a:xfrm>
            <a:off x="4042002" y="3220333"/>
            <a:ext cx="86255" cy="230892"/>
            <a:chOff x="2996669" y="2990038"/>
            <a:chExt cx="86255" cy="213328"/>
          </a:xfrm>
        </p:grpSpPr>
        <p:sp>
          <p:nvSpPr>
            <p:cNvPr id="278" name="Line 90">
              <a:extLst>
                <a:ext uri="{FF2B5EF4-FFF2-40B4-BE49-F238E27FC236}">
                  <a16:creationId xmlns="" xmlns:a16="http://schemas.microsoft.com/office/drawing/2014/main" id="{3434EED3-5166-154B-8FFF-33F014BB10D9}"/>
                </a:ext>
              </a:extLst>
            </p:cNvPr>
            <p:cNvSpPr>
              <a:spLocks noChangeShapeType="1"/>
            </p:cNvSpPr>
            <p:nvPr/>
          </p:nvSpPr>
          <p:spPr bwMode="auto">
            <a:xfrm flipH="1">
              <a:off x="2996669" y="2990641"/>
              <a:ext cx="86255"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79" name="Line 90">
              <a:extLst>
                <a:ext uri="{FF2B5EF4-FFF2-40B4-BE49-F238E27FC236}">
                  <a16:creationId xmlns="" xmlns:a16="http://schemas.microsoft.com/office/drawing/2014/main" id="{5A0AA154-8BCF-FC4B-9EAC-3C94FE14AE57}"/>
                </a:ext>
              </a:extLst>
            </p:cNvPr>
            <p:cNvSpPr>
              <a:spLocks noChangeShapeType="1"/>
            </p:cNvSpPr>
            <p:nvPr/>
          </p:nvSpPr>
          <p:spPr bwMode="auto">
            <a:xfrm flipH="1">
              <a:off x="2996669" y="3203366"/>
              <a:ext cx="86255"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80" name="Line 90">
              <a:extLst>
                <a:ext uri="{FF2B5EF4-FFF2-40B4-BE49-F238E27FC236}">
                  <a16:creationId xmlns="" xmlns:a16="http://schemas.microsoft.com/office/drawing/2014/main" id="{FA4183DE-BFDB-6140-847F-5212608C9804}"/>
                </a:ext>
              </a:extLst>
            </p:cNvPr>
            <p:cNvSpPr>
              <a:spLocks noChangeShapeType="1"/>
            </p:cNvSpPr>
            <p:nvPr/>
          </p:nvSpPr>
          <p:spPr bwMode="auto">
            <a:xfrm rot="16200000" flipH="1">
              <a:off x="2933991" y="3095845"/>
              <a:ext cx="211613"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sp>
        <p:nvSpPr>
          <p:cNvPr id="281" name="Triangle 280">
            <a:extLst>
              <a:ext uri="{FF2B5EF4-FFF2-40B4-BE49-F238E27FC236}">
                <a16:creationId xmlns="" xmlns:a16="http://schemas.microsoft.com/office/drawing/2014/main" id="{9AA1A02C-DDE3-FD49-B59A-B52054A85772}"/>
              </a:ext>
            </a:extLst>
          </p:cNvPr>
          <p:cNvSpPr/>
          <p:nvPr/>
        </p:nvSpPr>
        <p:spPr>
          <a:xfrm>
            <a:off x="4046867" y="3299236"/>
            <a:ext cx="76525" cy="72726"/>
          </a:xfrm>
          <a:prstGeom prst="triangle">
            <a:avLst/>
          </a:prstGeom>
          <a:solidFill>
            <a:schemeClr val="tx2"/>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282" name="Group 281">
            <a:extLst>
              <a:ext uri="{FF2B5EF4-FFF2-40B4-BE49-F238E27FC236}">
                <a16:creationId xmlns="" xmlns:a16="http://schemas.microsoft.com/office/drawing/2014/main" id="{1FBE5D12-5A7D-0B45-BCB2-10685AAFD089}"/>
              </a:ext>
            </a:extLst>
          </p:cNvPr>
          <p:cNvGrpSpPr/>
          <p:nvPr/>
        </p:nvGrpSpPr>
        <p:grpSpPr>
          <a:xfrm>
            <a:off x="3661002" y="3175883"/>
            <a:ext cx="86255" cy="245810"/>
            <a:chOff x="2996669" y="2990038"/>
            <a:chExt cx="86255" cy="213328"/>
          </a:xfrm>
        </p:grpSpPr>
        <p:sp>
          <p:nvSpPr>
            <p:cNvPr id="283" name="Line 90">
              <a:extLst>
                <a:ext uri="{FF2B5EF4-FFF2-40B4-BE49-F238E27FC236}">
                  <a16:creationId xmlns="" xmlns:a16="http://schemas.microsoft.com/office/drawing/2014/main" id="{FFD02A6A-005B-2041-87B2-5BB90670FA1F}"/>
                </a:ext>
              </a:extLst>
            </p:cNvPr>
            <p:cNvSpPr>
              <a:spLocks noChangeShapeType="1"/>
            </p:cNvSpPr>
            <p:nvPr/>
          </p:nvSpPr>
          <p:spPr bwMode="auto">
            <a:xfrm flipH="1">
              <a:off x="2996669" y="2990641"/>
              <a:ext cx="86255"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84" name="Line 90">
              <a:extLst>
                <a:ext uri="{FF2B5EF4-FFF2-40B4-BE49-F238E27FC236}">
                  <a16:creationId xmlns="" xmlns:a16="http://schemas.microsoft.com/office/drawing/2014/main" id="{0DCC2720-B4F6-E140-93A2-04ABA39338C5}"/>
                </a:ext>
              </a:extLst>
            </p:cNvPr>
            <p:cNvSpPr>
              <a:spLocks noChangeShapeType="1"/>
            </p:cNvSpPr>
            <p:nvPr/>
          </p:nvSpPr>
          <p:spPr bwMode="auto">
            <a:xfrm flipH="1">
              <a:off x="2996669" y="3203366"/>
              <a:ext cx="86255"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85" name="Line 90">
              <a:extLst>
                <a:ext uri="{FF2B5EF4-FFF2-40B4-BE49-F238E27FC236}">
                  <a16:creationId xmlns="" xmlns:a16="http://schemas.microsoft.com/office/drawing/2014/main" id="{124EECBB-2E92-C848-8FAB-3FDC64BA0A7C}"/>
                </a:ext>
              </a:extLst>
            </p:cNvPr>
            <p:cNvSpPr>
              <a:spLocks noChangeShapeType="1"/>
            </p:cNvSpPr>
            <p:nvPr/>
          </p:nvSpPr>
          <p:spPr bwMode="auto">
            <a:xfrm rot="16200000" flipH="1">
              <a:off x="2933991" y="3095845"/>
              <a:ext cx="211613"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sp>
        <p:nvSpPr>
          <p:cNvPr id="286" name="Triangle 285">
            <a:extLst>
              <a:ext uri="{FF2B5EF4-FFF2-40B4-BE49-F238E27FC236}">
                <a16:creationId xmlns="" xmlns:a16="http://schemas.microsoft.com/office/drawing/2014/main" id="{2E31DCC0-204C-2F4A-AB97-DDD4401335DC}"/>
              </a:ext>
            </a:extLst>
          </p:cNvPr>
          <p:cNvSpPr/>
          <p:nvPr/>
        </p:nvSpPr>
        <p:spPr>
          <a:xfrm>
            <a:off x="3665867" y="3273836"/>
            <a:ext cx="76525" cy="72726"/>
          </a:xfrm>
          <a:prstGeom prst="triangle">
            <a:avLst/>
          </a:prstGeom>
          <a:solidFill>
            <a:schemeClr val="tx2"/>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0" name="Oval 69">
            <a:extLst>
              <a:ext uri="{FF2B5EF4-FFF2-40B4-BE49-F238E27FC236}">
                <a16:creationId xmlns="" xmlns:a16="http://schemas.microsoft.com/office/drawing/2014/main" id="{31C5EF5B-DC97-5E4C-8E17-84EEF2C7820F}"/>
              </a:ext>
            </a:extLst>
          </p:cNvPr>
          <p:cNvSpPr/>
          <p:nvPr/>
        </p:nvSpPr>
        <p:spPr>
          <a:xfrm>
            <a:off x="3671579" y="3140883"/>
            <a:ext cx="69935" cy="69935"/>
          </a:xfrm>
          <a:prstGeom prst="ellipse">
            <a:avLst/>
          </a:prstGeom>
          <a:solidFill>
            <a:schemeClr val="accent1"/>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287" name="Group 286">
            <a:extLst>
              <a:ext uri="{FF2B5EF4-FFF2-40B4-BE49-F238E27FC236}">
                <a16:creationId xmlns="" xmlns:a16="http://schemas.microsoft.com/office/drawing/2014/main" id="{8A543D84-C18A-984C-8E2B-AF7C47EFBB17}"/>
              </a:ext>
            </a:extLst>
          </p:cNvPr>
          <p:cNvGrpSpPr/>
          <p:nvPr/>
        </p:nvGrpSpPr>
        <p:grpSpPr>
          <a:xfrm>
            <a:off x="3279244" y="3196319"/>
            <a:ext cx="86255" cy="242206"/>
            <a:chOff x="2996669" y="2995140"/>
            <a:chExt cx="86255" cy="211613"/>
          </a:xfrm>
        </p:grpSpPr>
        <p:sp>
          <p:nvSpPr>
            <p:cNvPr id="288" name="Line 90">
              <a:extLst>
                <a:ext uri="{FF2B5EF4-FFF2-40B4-BE49-F238E27FC236}">
                  <a16:creationId xmlns="" xmlns:a16="http://schemas.microsoft.com/office/drawing/2014/main" id="{FFBD2796-CFB6-E04A-8F26-5C11B4447D86}"/>
                </a:ext>
              </a:extLst>
            </p:cNvPr>
            <p:cNvSpPr>
              <a:spLocks noChangeShapeType="1"/>
            </p:cNvSpPr>
            <p:nvPr/>
          </p:nvSpPr>
          <p:spPr bwMode="auto">
            <a:xfrm flipH="1">
              <a:off x="2996669" y="2999641"/>
              <a:ext cx="86255"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89" name="Line 90">
              <a:extLst>
                <a:ext uri="{FF2B5EF4-FFF2-40B4-BE49-F238E27FC236}">
                  <a16:creationId xmlns="" xmlns:a16="http://schemas.microsoft.com/office/drawing/2014/main" id="{36C14BE9-73F6-4E48-95BB-FCE2B69694DC}"/>
                </a:ext>
              </a:extLst>
            </p:cNvPr>
            <p:cNvSpPr>
              <a:spLocks noChangeShapeType="1"/>
            </p:cNvSpPr>
            <p:nvPr/>
          </p:nvSpPr>
          <p:spPr bwMode="auto">
            <a:xfrm flipH="1">
              <a:off x="2996669" y="3203366"/>
              <a:ext cx="86255"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90" name="Line 90">
              <a:extLst>
                <a:ext uri="{FF2B5EF4-FFF2-40B4-BE49-F238E27FC236}">
                  <a16:creationId xmlns="" xmlns:a16="http://schemas.microsoft.com/office/drawing/2014/main" id="{9F374427-DAE7-524C-82CC-EE33CE8C7142}"/>
                </a:ext>
              </a:extLst>
            </p:cNvPr>
            <p:cNvSpPr>
              <a:spLocks noChangeShapeType="1"/>
            </p:cNvSpPr>
            <p:nvPr/>
          </p:nvSpPr>
          <p:spPr bwMode="auto">
            <a:xfrm rot="16200000" flipH="1">
              <a:off x="2933991" y="3100947"/>
              <a:ext cx="211613"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sp>
        <p:nvSpPr>
          <p:cNvPr id="291" name="Triangle 290">
            <a:extLst>
              <a:ext uri="{FF2B5EF4-FFF2-40B4-BE49-F238E27FC236}">
                <a16:creationId xmlns="" xmlns:a16="http://schemas.microsoft.com/office/drawing/2014/main" id="{BF513C41-8FDE-3543-BAE6-48444E648A84}"/>
              </a:ext>
            </a:extLst>
          </p:cNvPr>
          <p:cNvSpPr/>
          <p:nvPr/>
        </p:nvSpPr>
        <p:spPr>
          <a:xfrm>
            <a:off x="3284109" y="3285211"/>
            <a:ext cx="76525" cy="72726"/>
          </a:xfrm>
          <a:prstGeom prst="triangle">
            <a:avLst/>
          </a:prstGeom>
          <a:solidFill>
            <a:schemeClr val="tx2"/>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292" name="Group 291">
            <a:extLst>
              <a:ext uri="{FF2B5EF4-FFF2-40B4-BE49-F238E27FC236}">
                <a16:creationId xmlns="" xmlns:a16="http://schemas.microsoft.com/office/drawing/2014/main" id="{30634D9A-3084-8340-977C-CB39AE547EC4}"/>
              </a:ext>
            </a:extLst>
          </p:cNvPr>
          <p:cNvGrpSpPr/>
          <p:nvPr/>
        </p:nvGrpSpPr>
        <p:grpSpPr>
          <a:xfrm>
            <a:off x="5581119" y="3112184"/>
            <a:ext cx="86255" cy="237442"/>
            <a:chOff x="2996669" y="2990641"/>
            <a:chExt cx="86255" cy="216112"/>
          </a:xfrm>
        </p:grpSpPr>
        <p:sp>
          <p:nvSpPr>
            <p:cNvPr id="293" name="Line 90">
              <a:extLst>
                <a:ext uri="{FF2B5EF4-FFF2-40B4-BE49-F238E27FC236}">
                  <a16:creationId xmlns="" xmlns:a16="http://schemas.microsoft.com/office/drawing/2014/main" id="{8169F954-F0F8-D64F-A891-7379CF4E0A2C}"/>
                </a:ext>
              </a:extLst>
            </p:cNvPr>
            <p:cNvSpPr>
              <a:spLocks noChangeShapeType="1"/>
            </p:cNvSpPr>
            <p:nvPr/>
          </p:nvSpPr>
          <p:spPr bwMode="auto">
            <a:xfrm flipH="1">
              <a:off x="2996669" y="2990641"/>
              <a:ext cx="8625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94" name="Line 90">
              <a:extLst>
                <a:ext uri="{FF2B5EF4-FFF2-40B4-BE49-F238E27FC236}">
                  <a16:creationId xmlns="" xmlns:a16="http://schemas.microsoft.com/office/drawing/2014/main" id="{C7ADB31D-8974-A846-B1C9-06A5F2879AD1}"/>
                </a:ext>
              </a:extLst>
            </p:cNvPr>
            <p:cNvSpPr>
              <a:spLocks noChangeShapeType="1"/>
            </p:cNvSpPr>
            <p:nvPr/>
          </p:nvSpPr>
          <p:spPr bwMode="auto">
            <a:xfrm flipH="1">
              <a:off x="2996669" y="3203366"/>
              <a:ext cx="8625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95" name="Line 90">
              <a:extLst>
                <a:ext uri="{FF2B5EF4-FFF2-40B4-BE49-F238E27FC236}">
                  <a16:creationId xmlns="" xmlns:a16="http://schemas.microsoft.com/office/drawing/2014/main" id="{F8BE9535-0178-D44E-AB25-B5BFCE28027E}"/>
                </a:ext>
              </a:extLst>
            </p:cNvPr>
            <p:cNvSpPr>
              <a:spLocks noChangeShapeType="1"/>
            </p:cNvSpPr>
            <p:nvPr/>
          </p:nvSpPr>
          <p:spPr bwMode="auto">
            <a:xfrm rot="16200000" flipH="1">
              <a:off x="2933991" y="3100947"/>
              <a:ext cx="211613"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sp>
        <p:nvSpPr>
          <p:cNvPr id="296" name="Oval 295">
            <a:extLst>
              <a:ext uri="{FF2B5EF4-FFF2-40B4-BE49-F238E27FC236}">
                <a16:creationId xmlns="" xmlns:a16="http://schemas.microsoft.com/office/drawing/2014/main" id="{31AB5AF6-D2AE-F74A-8C5A-4B5C36250AF8}"/>
              </a:ext>
            </a:extLst>
          </p:cNvPr>
          <p:cNvSpPr/>
          <p:nvPr/>
        </p:nvSpPr>
        <p:spPr>
          <a:xfrm>
            <a:off x="5589279" y="3207558"/>
            <a:ext cx="69935" cy="69935"/>
          </a:xfrm>
          <a:prstGeom prst="ellipse">
            <a:avLst/>
          </a:prstGeom>
          <a:solidFill>
            <a:schemeClr val="accent1"/>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297" name="Group 296">
            <a:extLst>
              <a:ext uri="{FF2B5EF4-FFF2-40B4-BE49-F238E27FC236}">
                <a16:creationId xmlns="" xmlns:a16="http://schemas.microsoft.com/office/drawing/2014/main" id="{993E0280-08F3-B946-94BA-E9A1D3F09D47}"/>
              </a:ext>
            </a:extLst>
          </p:cNvPr>
          <p:cNvGrpSpPr/>
          <p:nvPr/>
        </p:nvGrpSpPr>
        <p:grpSpPr>
          <a:xfrm>
            <a:off x="6339944" y="3337608"/>
            <a:ext cx="86255" cy="262841"/>
            <a:chOff x="2996669" y="2990641"/>
            <a:chExt cx="86255" cy="216112"/>
          </a:xfrm>
        </p:grpSpPr>
        <p:sp>
          <p:nvSpPr>
            <p:cNvPr id="298" name="Line 90">
              <a:extLst>
                <a:ext uri="{FF2B5EF4-FFF2-40B4-BE49-F238E27FC236}">
                  <a16:creationId xmlns="" xmlns:a16="http://schemas.microsoft.com/office/drawing/2014/main" id="{684A4C0E-5143-224B-8EFF-5603A94DDF22}"/>
                </a:ext>
              </a:extLst>
            </p:cNvPr>
            <p:cNvSpPr>
              <a:spLocks noChangeShapeType="1"/>
            </p:cNvSpPr>
            <p:nvPr/>
          </p:nvSpPr>
          <p:spPr bwMode="auto">
            <a:xfrm flipH="1">
              <a:off x="2996669" y="2990641"/>
              <a:ext cx="8625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99" name="Line 90">
              <a:extLst>
                <a:ext uri="{FF2B5EF4-FFF2-40B4-BE49-F238E27FC236}">
                  <a16:creationId xmlns="" xmlns:a16="http://schemas.microsoft.com/office/drawing/2014/main" id="{F79A3F1B-F4E5-174C-9636-BF29C64FE80B}"/>
                </a:ext>
              </a:extLst>
            </p:cNvPr>
            <p:cNvSpPr>
              <a:spLocks noChangeShapeType="1"/>
            </p:cNvSpPr>
            <p:nvPr/>
          </p:nvSpPr>
          <p:spPr bwMode="auto">
            <a:xfrm flipH="1">
              <a:off x="2996669" y="3203366"/>
              <a:ext cx="8625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00" name="Line 90">
              <a:extLst>
                <a:ext uri="{FF2B5EF4-FFF2-40B4-BE49-F238E27FC236}">
                  <a16:creationId xmlns="" xmlns:a16="http://schemas.microsoft.com/office/drawing/2014/main" id="{BC48DE22-0563-E544-86A2-CBDB718292AD}"/>
                </a:ext>
              </a:extLst>
            </p:cNvPr>
            <p:cNvSpPr>
              <a:spLocks noChangeShapeType="1"/>
            </p:cNvSpPr>
            <p:nvPr/>
          </p:nvSpPr>
          <p:spPr bwMode="auto">
            <a:xfrm rot="16200000" flipH="1">
              <a:off x="2933991" y="3100947"/>
              <a:ext cx="211613"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sp>
        <p:nvSpPr>
          <p:cNvPr id="301" name="Oval 300">
            <a:extLst>
              <a:ext uri="{FF2B5EF4-FFF2-40B4-BE49-F238E27FC236}">
                <a16:creationId xmlns="" xmlns:a16="http://schemas.microsoft.com/office/drawing/2014/main" id="{91B9FF19-E3D9-6542-898A-5FA2AA3B0FAE}"/>
              </a:ext>
            </a:extLst>
          </p:cNvPr>
          <p:cNvSpPr/>
          <p:nvPr/>
        </p:nvSpPr>
        <p:spPr>
          <a:xfrm>
            <a:off x="6348104" y="3436158"/>
            <a:ext cx="69935" cy="69935"/>
          </a:xfrm>
          <a:prstGeom prst="ellipse">
            <a:avLst/>
          </a:prstGeom>
          <a:solidFill>
            <a:schemeClr val="accent1"/>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302" name="Group 301">
            <a:extLst>
              <a:ext uri="{FF2B5EF4-FFF2-40B4-BE49-F238E27FC236}">
                <a16:creationId xmlns="" xmlns:a16="http://schemas.microsoft.com/office/drawing/2014/main" id="{A36D37D7-1A9C-F04A-AE05-1D483BBF0B67}"/>
              </a:ext>
            </a:extLst>
          </p:cNvPr>
          <p:cNvGrpSpPr/>
          <p:nvPr/>
        </p:nvGrpSpPr>
        <p:grpSpPr>
          <a:xfrm>
            <a:off x="7105119" y="3391583"/>
            <a:ext cx="86255" cy="288241"/>
            <a:chOff x="2996669" y="2990641"/>
            <a:chExt cx="86255" cy="216112"/>
          </a:xfrm>
        </p:grpSpPr>
        <p:sp>
          <p:nvSpPr>
            <p:cNvPr id="303" name="Line 90">
              <a:extLst>
                <a:ext uri="{FF2B5EF4-FFF2-40B4-BE49-F238E27FC236}">
                  <a16:creationId xmlns="" xmlns:a16="http://schemas.microsoft.com/office/drawing/2014/main" id="{AA3D9689-4E65-F046-A057-1356A0B07315}"/>
                </a:ext>
              </a:extLst>
            </p:cNvPr>
            <p:cNvSpPr>
              <a:spLocks noChangeShapeType="1"/>
            </p:cNvSpPr>
            <p:nvPr/>
          </p:nvSpPr>
          <p:spPr bwMode="auto">
            <a:xfrm flipH="1">
              <a:off x="2996669" y="2990641"/>
              <a:ext cx="8625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04" name="Line 90">
              <a:extLst>
                <a:ext uri="{FF2B5EF4-FFF2-40B4-BE49-F238E27FC236}">
                  <a16:creationId xmlns="" xmlns:a16="http://schemas.microsoft.com/office/drawing/2014/main" id="{3CABF5F8-848D-0944-BDEA-3F34094D38A0}"/>
                </a:ext>
              </a:extLst>
            </p:cNvPr>
            <p:cNvSpPr>
              <a:spLocks noChangeShapeType="1"/>
            </p:cNvSpPr>
            <p:nvPr/>
          </p:nvSpPr>
          <p:spPr bwMode="auto">
            <a:xfrm flipH="1">
              <a:off x="2996669" y="3203366"/>
              <a:ext cx="8625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05" name="Line 90">
              <a:extLst>
                <a:ext uri="{FF2B5EF4-FFF2-40B4-BE49-F238E27FC236}">
                  <a16:creationId xmlns="" xmlns:a16="http://schemas.microsoft.com/office/drawing/2014/main" id="{9C9CE4CB-E60A-0D49-98BD-6B1D38FA0CCF}"/>
                </a:ext>
              </a:extLst>
            </p:cNvPr>
            <p:cNvSpPr>
              <a:spLocks noChangeShapeType="1"/>
            </p:cNvSpPr>
            <p:nvPr/>
          </p:nvSpPr>
          <p:spPr bwMode="auto">
            <a:xfrm rot="16200000" flipH="1">
              <a:off x="2933991" y="3100947"/>
              <a:ext cx="211613"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sp>
        <p:nvSpPr>
          <p:cNvPr id="306" name="Oval 305">
            <a:extLst>
              <a:ext uri="{FF2B5EF4-FFF2-40B4-BE49-F238E27FC236}">
                <a16:creationId xmlns="" xmlns:a16="http://schemas.microsoft.com/office/drawing/2014/main" id="{8717C8ED-AEBF-3D4B-9204-FF41339D9FD2}"/>
              </a:ext>
            </a:extLst>
          </p:cNvPr>
          <p:cNvSpPr/>
          <p:nvPr/>
        </p:nvSpPr>
        <p:spPr>
          <a:xfrm>
            <a:off x="7113279" y="3502833"/>
            <a:ext cx="69935" cy="69935"/>
          </a:xfrm>
          <a:prstGeom prst="ellipse">
            <a:avLst/>
          </a:prstGeom>
          <a:solidFill>
            <a:schemeClr val="accent1"/>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307" name="Group 306">
            <a:extLst>
              <a:ext uri="{FF2B5EF4-FFF2-40B4-BE49-F238E27FC236}">
                <a16:creationId xmlns="" xmlns:a16="http://schemas.microsoft.com/office/drawing/2014/main" id="{8C9CBB9B-0B60-034F-B945-59B3C94BAD0E}"/>
              </a:ext>
            </a:extLst>
          </p:cNvPr>
          <p:cNvGrpSpPr/>
          <p:nvPr/>
        </p:nvGrpSpPr>
        <p:grpSpPr>
          <a:xfrm>
            <a:off x="7867119" y="3324908"/>
            <a:ext cx="86255" cy="323167"/>
            <a:chOff x="2996669" y="2990641"/>
            <a:chExt cx="86255" cy="216112"/>
          </a:xfrm>
        </p:grpSpPr>
        <p:sp>
          <p:nvSpPr>
            <p:cNvPr id="308" name="Line 90">
              <a:extLst>
                <a:ext uri="{FF2B5EF4-FFF2-40B4-BE49-F238E27FC236}">
                  <a16:creationId xmlns="" xmlns:a16="http://schemas.microsoft.com/office/drawing/2014/main" id="{ADF29EB8-9C92-ED45-B24C-EC5B9768ECD1}"/>
                </a:ext>
              </a:extLst>
            </p:cNvPr>
            <p:cNvSpPr>
              <a:spLocks noChangeShapeType="1"/>
            </p:cNvSpPr>
            <p:nvPr/>
          </p:nvSpPr>
          <p:spPr bwMode="auto">
            <a:xfrm flipH="1">
              <a:off x="2996669" y="2990641"/>
              <a:ext cx="8625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09" name="Line 90">
              <a:extLst>
                <a:ext uri="{FF2B5EF4-FFF2-40B4-BE49-F238E27FC236}">
                  <a16:creationId xmlns="" xmlns:a16="http://schemas.microsoft.com/office/drawing/2014/main" id="{4092EB88-147E-C541-BFA7-15C86E677398}"/>
                </a:ext>
              </a:extLst>
            </p:cNvPr>
            <p:cNvSpPr>
              <a:spLocks noChangeShapeType="1"/>
            </p:cNvSpPr>
            <p:nvPr/>
          </p:nvSpPr>
          <p:spPr bwMode="auto">
            <a:xfrm flipH="1">
              <a:off x="2996669" y="3203366"/>
              <a:ext cx="8625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10" name="Line 90">
              <a:extLst>
                <a:ext uri="{FF2B5EF4-FFF2-40B4-BE49-F238E27FC236}">
                  <a16:creationId xmlns="" xmlns:a16="http://schemas.microsoft.com/office/drawing/2014/main" id="{F6DBD73D-FE41-F442-A549-09E273353486}"/>
                </a:ext>
              </a:extLst>
            </p:cNvPr>
            <p:cNvSpPr>
              <a:spLocks noChangeShapeType="1"/>
            </p:cNvSpPr>
            <p:nvPr/>
          </p:nvSpPr>
          <p:spPr bwMode="auto">
            <a:xfrm rot="16200000" flipH="1">
              <a:off x="2933991" y="3100947"/>
              <a:ext cx="211613"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sp>
        <p:nvSpPr>
          <p:cNvPr id="311" name="Oval 310">
            <a:extLst>
              <a:ext uri="{FF2B5EF4-FFF2-40B4-BE49-F238E27FC236}">
                <a16:creationId xmlns="" xmlns:a16="http://schemas.microsoft.com/office/drawing/2014/main" id="{B823C063-5D7A-374E-8605-35F3BABDDE4F}"/>
              </a:ext>
            </a:extLst>
          </p:cNvPr>
          <p:cNvSpPr/>
          <p:nvPr/>
        </p:nvSpPr>
        <p:spPr>
          <a:xfrm>
            <a:off x="7875279" y="3455208"/>
            <a:ext cx="69935" cy="69935"/>
          </a:xfrm>
          <a:prstGeom prst="ellipse">
            <a:avLst/>
          </a:prstGeom>
          <a:solidFill>
            <a:schemeClr val="accent1"/>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312" name="Group 311">
            <a:extLst>
              <a:ext uri="{FF2B5EF4-FFF2-40B4-BE49-F238E27FC236}">
                <a16:creationId xmlns="" xmlns:a16="http://schemas.microsoft.com/office/drawing/2014/main" id="{0BF2B072-71DA-FD43-B904-C21EA93F27E2}"/>
              </a:ext>
            </a:extLst>
          </p:cNvPr>
          <p:cNvGrpSpPr/>
          <p:nvPr/>
        </p:nvGrpSpPr>
        <p:grpSpPr>
          <a:xfrm>
            <a:off x="8632294" y="3617008"/>
            <a:ext cx="86255" cy="345392"/>
            <a:chOff x="2996669" y="2990641"/>
            <a:chExt cx="86255" cy="216112"/>
          </a:xfrm>
        </p:grpSpPr>
        <p:sp>
          <p:nvSpPr>
            <p:cNvPr id="313" name="Line 90">
              <a:extLst>
                <a:ext uri="{FF2B5EF4-FFF2-40B4-BE49-F238E27FC236}">
                  <a16:creationId xmlns="" xmlns:a16="http://schemas.microsoft.com/office/drawing/2014/main" id="{E9A7764A-13CB-4246-A738-8F414F5CE2C7}"/>
                </a:ext>
              </a:extLst>
            </p:cNvPr>
            <p:cNvSpPr>
              <a:spLocks noChangeShapeType="1"/>
            </p:cNvSpPr>
            <p:nvPr/>
          </p:nvSpPr>
          <p:spPr bwMode="auto">
            <a:xfrm flipH="1">
              <a:off x="2996669" y="2990641"/>
              <a:ext cx="8625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14" name="Line 90">
              <a:extLst>
                <a:ext uri="{FF2B5EF4-FFF2-40B4-BE49-F238E27FC236}">
                  <a16:creationId xmlns="" xmlns:a16="http://schemas.microsoft.com/office/drawing/2014/main" id="{21683DA8-2DAE-2745-9EC8-605A3D5B43FC}"/>
                </a:ext>
              </a:extLst>
            </p:cNvPr>
            <p:cNvSpPr>
              <a:spLocks noChangeShapeType="1"/>
            </p:cNvSpPr>
            <p:nvPr/>
          </p:nvSpPr>
          <p:spPr bwMode="auto">
            <a:xfrm flipH="1">
              <a:off x="2996669" y="3203366"/>
              <a:ext cx="8625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15" name="Line 90">
              <a:extLst>
                <a:ext uri="{FF2B5EF4-FFF2-40B4-BE49-F238E27FC236}">
                  <a16:creationId xmlns="" xmlns:a16="http://schemas.microsoft.com/office/drawing/2014/main" id="{F7866104-54CD-CD4F-9951-CCE0948626ED}"/>
                </a:ext>
              </a:extLst>
            </p:cNvPr>
            <p:cNvSpPr>
              <a:spLocks noChangeShapeType="1"/>
            </p:cNvSpPr>
            <p:nvPr/>
          </p:nvSpPr>
          <p:spPr bwMode="auto">
            <a:xfrm rot="16200000" flipH="1">
              <a:off x="2933991" y="3100947"/>
              <a:ext cx="211613"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sp>
        <p:nvSpPr>
          <p:cNvPr id="316" name="Oval 315">
            <a:extLst>
              <a:ext uri="{FF2B5EF4-FFF2-40B4-BE49-F238E27FC236}">
                <a16:creationId xmlns="" xmlns:a16="http://schemas.microsoft.com/office/drawing/2014/main" id="{1E1176B2-8228-7C4B-9673-8DA84B8F06E2}"/>
              </a:ext>
            </a:extLst>
          </p:cNvPr>
          <p:cNvSpPr/>
          <p:nvPr/>
        </p:nvSpPr>
        <p:spPr>
          <a:xfrm>
            <a:off x="8640454" y="3763183"/>
            <a:ext cx="69935" cy="69935"/>
          </a:xfrm>
          <a:prstGeom prst="ellipse">
            <a:avLst/>
          </a:prstGeom>
          <a:solidFill>
            <a:schemeClr val="accent1"/>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317" name="Group 316">
            <a:extLst>
              <a:ext uri="{FF2B5EF4-FFF2-40B4-BE49-F238E27FC236}">
                <a16:creationId xmlns="" xmlns:a16="http://schemas.microsoft.com/office/drawing/2014/main" id="{6AB6832D-F404-6C41-AB40-9672F90C026E}"/>
              </a:ext>
            </a:extLst>
          </p:cNvPr>
          <p:cNvGrpSpPr/>
          <p:nvPr/>
        </p:nvGrpSpPr>
        <p:grpSpPr>
          <a:xfrm>
            <a:off x="9397469" y="3566208"/>
            <a:ext cx="86255" cy="383492"/>
            <a:chOff x="2996669" y="2990641"/>
            <a:chExt cx="86255" cy="216112"/>
          </a:xfrm>
        </p:grpSpPr>
        <p:sp>
          <p:nvSpPr>
            <p:cNvPr id="318" name="Line 90">
              <a:extLst>
                <a:ext uri="{FF2B5EF4-FFF2-40B4-BE49-F238E27FC236}">
                  <a16:creationId xmlns="" xmlns:a16="http://schemas.microsoft.com/office/drawing/2014/main" id="{EFB8AA35-D22E-CD4C-AF74-277B9B49996A}"/>
                </a:ext>
              </a:extLst>
            </p:cNvPr>
            <p:cNvSpPr>
              <a:spLocks noChangeShapeType="1"/>
            </p:cNvSpPr>
            <p:nvPr/>
          </p:nvSpPr>
          <p:spPr bwMode="auto">
            <a:xfrm flipH="1">
              <a:off x="2996669" y="2990641"/>
              <a:ext cx="8625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19" name="Line 90">
              <a:extLst>
                <a:ext uri="{FF2B5EF4-FFF2-40B4-BE49-F238E27FC236}">
                  <a16:creationId xmlns="" xmlns:a16="http://schemas.microsoft.com/office/drawing/2014/main" id="{3CB10764-42BF-1249-913D-5F2483D2E86A}"/>
                </a:ext>
              </a:extLst>
            </p:cNvPr>
            <p:cNvSpPr>
              <a:spLocks noChangeShapeType="1"/>
            </p:cNvSpPr>
            <p:nvPr/>
          </p:nvSpPr>
          <p:spPr bwMode="auto">
            <a:xfrm flipH="1">
              <a:off x="2996669" y="3203366"/>
              <a:ext cx="8625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20" name="Line 90">
              <a:extLst>
                <a:ext uri="{FF2B5EF4-FFF2-40B4-BE49-F238E27FC236}">
                  <a16:creationId xmlns="" xmlns:a16="http://schemas.microsoft.com/office/drawing/2014/main" id="{B9DA1614-0A4F-4E48-9596-061ED46EA634}"/>
                </a:ext>
              </a:extLst>
            </p:cNvPr>
            <p:cNvSpPr>
              <a:spLocks noChangeShapeType="1"/>
            </p:cNvSpPr>
            <p:nvPr/>
          </p:nvSpPr>
          <p:spPr bwMode="auto">
            <a:xfrm rot="16200000" flipH="1">
              <a:off x="2933991" y="3100947"/>
              <a:ext cx="211613"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sp>
        <p:nvSpPr>
          <p:cNvPr id="321" name="Oval 320">
            <a:extLst>
              <a:ext uri="{FF2B5EF4-FFF2-40B4-BE49-F238E27FC236}">
                <a16:creationId xmlns="" xmlns:a16="http://schemas.microsoft.com/office/drawing/2014/main" id="{CDF162E7-DADA-6F44-8F0D-F7D6EA91E9D1}"/>
              </a:ext>
            </a:extLst>
          </p:cNvPr>
          <p:cNvSpPr/>
          <p:nvPr/>
        </p:nvSpPr>
        <p:spPr>
          <a:xfrm>
            <a:off x="9405629" y="3728258"/>
            <a:ext cx="69935" cy="69935"/>
          </a:xfrm>
          <a:prstGeom prst="ellipse">
            <a:avLst/>
          </a:prstGeom>
          <a:solidFill>
            <a:schemeClr val="accent1"/>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322" name="Group 321">
            <a:extLst>
              <a:ext uri="{FF2B5EF4-FFF2-40B4-BE49-F238E27FC236}">
                <a16:creationId xmlns="" xmlns:a16="http://schemas.microsoft.com/office/drawing/2014/main" id="{F307995B-3FA8-2148-9170-9F5771409DAA}"/>
              </a:ext>
            </a:extLst>
          </p:cNvPr>
          <p:cNvGrpSpPr/>
          <p:nvPr/>
        </p:nvGrpSpPr>
        <p:grpSpPr>
          <a:xfrm>
            <a:off x="10159469" y="3451907"/>
            <a:ext cx="86255" cy="462867"/>
            <a:chOff x="2996669" y="2990641"/>
            <a:chExt cx="86255" cy="216112"/>
          </a:xfrm>
        </p:grpSpPr>
        <p:sp>
          <p:nvSpPr>
            <p:cNvPr id="323" name="Line 90">
              <a:extLst>
                <a:ext uri="{FF2B5EF4-FFF2-40B4-BE49-F238E27FC236}">
                  <a16:creationId xmlns="" xmlns:a16="http://schemas.microsoft.com/office/drawing/2014/main" id="{769BEDAB-CD14-8A47-BD95-C7A0406CF8A5}"/>
                </a:ext>
              </a:extLst>
            </p:cNvPr>
            <p:cNvSpPr>
              <a:spLocks noChangeShapeType="1"/>
            </p:cNvSpPr>
            <p:nvPr/>
          </p:nvSpPr>
          <p:spPr bwMode="auto">
            <a:xfrm flipH="1">
              <a:off x="2996669" y="2990641"/>
              <a:ext cx="8625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24" name="Line 90">
              <a:extLst>
                <a:ext uri="{FF2B5EF4-FFF2-40B4-BE49-F238E27FC236}">
                  <a16:creationId xmlns="" xmlns:a16="http://schemas.microsoft.com/office/drawing/2014/main" id="{5F297352-0476-3746-A190-C84A01465559}"/>
                </a:ext>
              </a:extLst>
            </p:cNvPr>
            <p:cNvSpPr>
              <a:spLocks noChangeShapeType="1"/>
            </p:cNvSpPr>
            <p:nvPr/>
          </p:nvSpPr>
          <p:spPr bwMode="auto">
            <a:xfrm flipH="1">
              <a:off x="2996669" y="3203366"/>
              <a:ext cx="8625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25" name="Line 90">
              <a:extLst>
                <a:ext uri="{FF2B5EF4-FFF2-40B4-BE49-F238E27FC236}">
                  <a16:creationId xmlns="" xmlns:a16="http://schemas.microsoft.com/office/drawing/2014/main" id="{F8E8C387-5106-9F41-805B-247F871D9B91}"/>
                </a:ext>
              </a:extLst>
            </p:cNvPr>
            <p:cNvSpPr>
              <a:spLocks noChangeShapeType="1"/>
            </p:cNvSpPr>
            <p:nvPr/>
          </p:nvSpPr>
          <p:spPr bwMode="auto">
            <a:xfrm rot="16200000" flipH="1">
              <a:off x="2933991" y="3100947"/>
              <a:ext cx="211613"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sp>
        <p:nvSpPr>
          <p:cNvPr id="326" name="Oval 325">
            <a:extLst>
              <a:ext uri="{FF2B5EF4-FFF2-40B4-BE49-F238E27FC236}">
                <a16:creationId xmlns="" xmlns:a16="http://schemas.microsoft.com/office/drawing/2014/main" id="{84146DF2-663D-9D48-A330-D21567535082}"/>
              </a:ext>
            </a:extLst>
          </p:cNvPr>
          <p:cNvSpPr/>
          <p:nvPr/>
        </p:nvSpPr>
        <p:spPr>
          <a:xfrm>
            <a:off x="10167629" y="3648883"/>
            <a:ext cx="69935" cy="69935"/>
          </a:xfrm>
          <a:prstGeom prst="ellipse">
            <a:avLst/>
          </a:prstGeom>
          <a:solidFill>
            <a:schemeClr val="accent1"/>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28" name="Freeform 1027">
            <a:extLst>
              <a:ext uri="{FF2B5EF4-FFF2-40B4-BE49-F238E27FC236}">
                <a16:creationId xmlns="" xmlns:a16="http://schemas.microsoft.com/office/drawing/2014/main" id="{6BF15E2C-C049-9145-89BF-E7E8084B265A}"/>
              </a:ext>
            </a:extLst>
          </p:cNvPr>
          <p:cNvSpPr/>
          <p:nvPr/>
        </p:nvSpPr>
        <p:spPr>
          <a:xfrm>
            <a:off x="2163170" y="3070746"/>
            <a:ext cx="8045355" cy="730155"/>
          </a:xfrm>
          <a:custGeom>
            <a:avLst/>
            <a:gdLst>
              <a:gd name="connsiteX0" fmla="*/ 0 w 8045355"/>
              <a:gd name="connsiteY0" fmla="*/ 0 h 730155"/>
              <a:gd name="connsiteX1" fmla="*/ 388961 w 8045355"/>
              <a:gd name="connsiteY1" fmla="*/ 0 h 730155"/>
              <a:gd name="connsiteX2" fmla="*/ 784746 w 8045355"/>
              <a:gd name="connsiteY2" fmla="*/ 191069 h 730155"/>
              <a:gd name="connsiteX3" fmla="*/ 1153236 w 8045355"/>
              <a:gd name="connsiteY3" fmla="*/ 225188 h 730155"/>
              <a:gd name="connsiteX4" fmla="*/ 1535373 w 8045355"/>
              <a:gd name="connsiteY4" fmla="*/ 109182 h 730155"/>
              <a:gd name="connsiteX5" fmla="*/ 1917511 w 8045355"/>
              <a:gd name="connsiteY5" fmla="*/ 204717 h 730155"/>
              <a:gd name="connsiteX6" fmla="*/ 2688609 w 8045355"/>
              <a:gd name="connsiteY6" fmla="*/ 102358 h 730155"/>
              <a:gd name="connsiteX7" fmla="*/ 3466531 w 8045355"/>
              <a:gd name="connsiteY7" fmla="*/ 170597 h 730155"/>
              <a:gd name="connsiteX8" fmla="*/ 4217158 w 8045355"/>
              <a:gd name="connsiteY8" fmla="*/ 402609 h 730155"/>
              <a:gd name="connsiteX9" fmla="*/ 4995081 w 8045355"/>
              <a:gd name="connsiteY9" fmla="*/ 470848 h 730155"/>
              <a:gd name="connsiteX10" fmla="*/ 5738884 w 8045355"/>
              <a:gd name="connsiteY10" fmla="*/ 416257 h 730155"/>
              <a:gd name="connsiteX11" fmla="*/ 6509982 w 8045355"/>
              <a:gd name="connsiteY11" fmla="*/ 730155 h 730155"/>
              <a:gd name="connsiteX12" fmla="*/ 7267433 w 8045355"/>
              <a:gd name="connsiteY12" fmla="*/ 696036 h 730155"/>
              <a:gd name="connsiteX13" fmla="*/ 8045355 w 8045355"/>
              <a:gd name="connsiteY13" fmla="*/ 614150 h 730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45355" h="730155">
                <a:moveTo>
                  <a:pt x="0" y="0"/>
                </a:moveTo>
                <a:lnTo>
                  <a:pt x="388961" y="0"/>
                </a:lnTo>
                <a:lnTo>
                  <a:pt x="784746" y="191069"/>
                </a:lnTo>
                <a:lnTo>
                  <a:pt x="1153236" y="225188"/>
                </a:lnTo>
                <a:lnTo>
                  <a:pt x="1535373" y="109182"/>
                </a:lnTo>
                <a:lnTo>
                  <a:pt x="1917511" y="204717"/>
                </a:lnTo>
                <a:lnTo>
                  <a:pt x="2688609" y="102358"/>
                </a:lnTo>
                <a:lnTo>
                  <a:pt x="3466531" y="170597"/>
                </a:lnTo>
                <a:lnTo>
                  <a:pt x="4217158" y="402609"/>
                </a:lnTo>
                <a:lnTo>
                  <a:pt x="4995081" y="470848"/>
                </a:lnTo>
                <a:lnTo>
                  <a:pt x="5738884" y="416257"/>
                </a:lnTo>
                <a:lnTo>
                  <a:pt x="6509982" y="730155"/>
                </a:lnTo>
                <a:lnTo>
                  <a:pt x="7267433" y="696036"/>
                </a:lnTo>
                <a:lnTo>
                  <a:pt x="8045355" y="614150"/>
                </a:lnTo>
              </a:path>
            </a:pathLst>
          </a:custGeom>
          <a:noFill/>
          <a:ln w="254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29" name="Freeform 1028">
            <a:extLst>
              <a:ext uri="{FF2B5EF4-FFF2-40B4-BE49-F238E27FC236}">
                <a16:creationId xmlns="" xmlns:a16="http://schemas.microsoft.com/office/drawing/2014/main" id="{35B94383-00F8-1A45-B0FA-5E65D7040A86}"/>
              </a:ext>
            </a:extLst>
          </p:cNvPr>
          <p:cNvSpPr/>
          <p:nvPr/>
        </p:nvSpPr>
        <p:spPr>
          <a:xfrm>
            <a:off x="2176818" y="3323230"/>
            <a:ext cx="8031707" cy="402609"/>
          </a:xfrm>
          <a:custGeom>
            <a:avLst/>
            <a:gdLst>
              <a:gd name="connsiteX0" fmla="*/ 0 w 8031707"/>
              <a:gd name="connsiteY0" fmla="*/ 75063 h 402609"/>
              <a:gd name="connsiteX1" fmla="*/ 375313 w 8031707"/>
              <a:gd name="connsiteY1" fmla="*/ 109182 h 402609"/>
              <a:gd name="connsiteX2" fmla="*/ 764275 w 8031707"/>
              <a:gd name="connsiteY2" fmla="*/ 170597 h 402609"/>
              <a:gd name="connsiteX3" fmla="*/ 1139588 w 8031707"/>
              <a:gd name="connsiteY3" fmla="*/ 6824 h 402609"/>
              <a:gd name="connsiteX4" fmla="*/ 1521725 w 8031707"/>
              <a:gd name="connsiteY4" fmla="*/ 0 h 402609"/>
              <a:gd name="connsiteX5" fmla="*/ 1903863 w 8031707"/>
              <a:gd name="connsiteY5" fmla="*/ 20471 h 402609"/>
              <a:gd name="connsiteX6" fmla="*/ 2668137 w 8031707"/>
              <a:gd name="connsiteY6" fmla="*/ 156949 h 402609"/>
              <a:gd name="connsiteX7" fmla="*/ 3439236 w 8031707"/>
              <a:gd name="connsiteY7" fmla="*/ 40943 h 402609"/>
              <a:gd name="connsiteX8" fmla="*/ 4203510 w 8031707"/>
              <a:gd name="connsiteY8" fmla="*/ 61415 h 402609"/>
              <a:gd name="connsiteX9" fmla="*/ 4967785 w 8031707"/>
              <a:gd name="connsiteY9" fmla="*/ 6824 h 402609"/>
              <a:gd name="connsiteX10" fmla="*/ 5732060 w 8031707"/>
              <a:gd name="connsiteY10" fmla="*/ 109182 h 402609"/>
              <a:gd name="connsiteX11" fmla="*/ 6496334 w 8031707"/>
              <a:gd name="connsiteY11" fmla="*/ 95534 h 402609"/>
              <a:gd name="connsiteX12" fmla="*/ 7267433 w 8031707"/>
              <a:gd name="connsiteY12" fmla="*/ 402609 h 402609"/>
              <a:gd name="connsiteX13" fmla="*/ 8031707 w 8031707"/>
              <a:gd name="connsiteY13" fmla="*/ 259307 h 402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31707" h="402609">
                <a:moveTo>
                  <a:pt x="0" y="75063"/>
                </a:moveTo>
                <a:lnTo>
                  <a:pt x="375313" y="109182"/>
                </a:lnTo>
                <a:lnTo>
                  <a:pt x="764275" y="170597"/>
                </a:lnTo>
                <a:lnTo>
                  <a:pt x="1139588" y="6824"/>
                </a:lnTo>
                <a:lnTo>
                  <a:pt x="1521725" y="0"/>
                </a:lnTo>
                <a:lnTo>
                  <a:pt x="1903863" y="20471"/>
                </a:lnTo>
                <a:lnTo>
                  <a:pt x="2668137" y="156949"/>
                </a:lnTo>
                <a:lnTo>
                  <a:pt x="3439236" y="40943"/>
                </a:lnTo>
                <a:lnTo>
                  <a:pt x="4203510" y="61415"/>
                </a:lnTo>
                <a:lnTo>
                  <a:pt x="4967785" y="6824"/>
                </a:lnTo>
                <a:lnTo>
                  <a:pt x="5732060" y="109182"/>
                </a:lnTo>
                <a:lnTo>
                  <a:pt x="6496334" y="95534"/>
                </a:lnTo>
                <a:lnTo>
                  <a:pt x="7267433" y="402609"/>
                </a:lnTo>
                <a:lnTo>
                  <a:pt x="8031707" y="259307"/>
                </a:lnTo>
              </a:path>
            </a:pathLst>
          </a:cu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65" name="Oval 264">
            <a:extLst>
              <a:ext uri="{FF2B5EF4-FFF2-40B4-BE49-F238E27FC236}">
                <a16:creationId xmlns="" xmlns:a16="http://schemas.microsoft.com/office/drawing/2014/main" id="{DBF4ED85-9954-E140-9B03-4B495B0109E6}"/>
              </a:ext>
            </a:extLst>
          </p:cNvPr>
          <p:cNvSpPr/>
          <p:nvPr/>
        </p:nvSpPr>
        <p:spPr>
          <a:xfrm>
            <a:off x="4055754" y="3242483"/>
            <a:ext cx="69935" cy="69935"/>
          </a:xfrm>
          <a:prstGeom prst="ellipse">
            <a:avLst/>
          </a:prstGeom>
          <a:solidFill>
            <a:schemeClr val="accent1"/>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78" name="Triangle 177">
            <a:extLst>
              <a:ext uri="{FF2B5EF4-FFF2-40B4-BE49-F238E27FC236}">
                <a16:creationId xmlns="" xmlns:a16="http://schemas.microsoft.com/office/drawing/2014/main" id="{13BB61C9-92B8-3A45-9E31-57D6CFED551C}"/>
              </a:ext>
            </a:extLst>
          </p:cNvPr>
          <p:cNvSpPr/>
          <p:nvPr/>
        </p:nvSpPr>
        <p:spPr>
          <a:xfrm>
            <a:off x="6344809" y="3345536"/>
            <a:ext cx="76525" cy="72726"/>
          </a:xfrm>
          <a:prstGeom prst="triangle">
            <a:avLst/>
          </a:prstGeom>
          <a:solidFill>
            <a:schemeClr val="tx2"/>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03" name="Triangle 202">
            <a:extLst>
              <a:ext uri="{FF2B5EF4-FFF2-40B4-BE49-F238E27FC236}">
                <a16:creationId xmlns="" xmlns:a16="http://schemas.microsoft.com/office/drawing/2014/main" id="{178FC974-FEB1-8548-82F1-B44CB5C56FD8}"/>
              </a:ext>
            </a:extLst>
          </p:cNvPr>
          <p:cNvSpPr/>
          <p:nvPr/>
        </p:nvSpPr>
        <p:spPr>
          <a:xfrm>
            <a:off x="9402334" y="3663036"/>
            <a:ext cx="76525" cy="72726"/>
          </a:xfrm>
          <a:prstGeom prst="triangle">
            <a:avLst/>
          </a:prstGeom>
          <a:solidFill>
            <a:schemeClr val="tx2"/>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88" name="Triangle 187">
            <a:extLst>
              <a:ext uri="{FF2B5EF4-FFF2-40B4-BE49-F238E27FC236}">
                <a16:creationId xmlns="" xmlns:a16="http://schemas.microsoft.com/office/drawing/2014/main" id="{359515FD-A0A9-D842-B912-10A0A13C5750}"/>
              </a:ext>
            </a:extLst>
          </p:cNvPr>
          <p:cNvSpPr/>
          <p:nvPr/>
        </p:nvSpPr>
        <p:spPr>
          <a:xfrm>
            <a:off x="7868809" y="3393161"/>
            <a:ext cx="76525" cy="72726"/>
          </a:xfrm>
          <a:prstGeom prst="triangle">
            <a:avLst/>
          </a:prstGeom>
          <a:solidFill>
            <a:schemeClr val="tx2"/>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98" name="Triangle 197">
            <a:extLst>
              <a:ext uri="{FF2B5EF4-FFF2-40B4-BE49-F238E27FC236}">
                <a16:creationId xmlns="" xmlns:a16="http://schemas.microsoft.com/office/drawing/2014/main" id="{CC34DC18-C7CC-5B49-B22E-2DAF6CDCFD05}"/>
              </a:ext>
            </a:extLst>
          </p:cNvPr>
          <p:cNvSpPr/>
          <p:nvPr/>
        </p:nvSpPr>
        <p:spPr>
          <a:xfrm>
            <a:off x="10164334" y="3536036"/>
            <a:ext cx="76525" cy="72726"/>
          </a:xfrm>
          <a:prstGeom prst="triangle">
            <a:avLst/>
          </a:prstGeom>
          <a:solidFill>
            <a:schemeClr val="tx2"/>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73" name="Triangle 172">
            <a:extLst>
              <a:ext uri="{FF2B5EF4-FFF2-40B4-BE49-F238E27FC236}">
                <a16:creationId xmlns="" xmlns:a16="http://schemas.microsoft.com/office/drawing/2014/main" id="{8D2C14D6-1309-A64D-BE8B-9DE728AB8040}"/>
              </a:ext>
            </a:extLst>
          </p:cNvPr>
          <p:cNvSpPr/>
          <p:nvPr/>
        </p:nvSpPr>
        <p:spPr>
          <a:xfrm>
            <a:off x="5582809" y="3316961"/>
            <a:ext cx="76525" cy="72726"/>
          </a:xfrm>
          <a:prstGeom prst="triangle">
            <a:avLst/>
          </a:prstGeom>
          <a:solidFill>
            <a:schemeClr val="tx2"/>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5" name="Oval 64">
            <a:extLst>
              <a:ext uri="{FF2B5EF4-FFF2-40B4-BE49-F238E27FC236}">
                <a16:creationId xmlns="" xmlns:a16="http://schemas.microsoft.com/office/drawing/2014/main" id="{DD439336-9B99-CC45-8955-1E950F238E78}"/>
              </a:ext>
            </a:extLst>
          </p:cNvPr>
          <p:cNvSpPr/>
          <p:nvPr/>
        </p:nvSpPr>
        <p:spPr>
          <a:xfrm>
            <a:off x="3287404" y="3258358"/>
            <a:ext cx="69935" cy="69935"/>
          </a:xfrm>
          <a:prstGeom prst="ellipse">
            <a:avLst/>
          </a:prstGeom>
          <a:solidFill>
            <a:schemeClr val="accent1"/>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30" name="Slide Number Placeholder 1029">
            <a:extLst>
              <a:ext uri="{FF2B5EF4-FFF2-40B4-BE49-F238E27FC236}">
                <a16:creationId xmlns="" xmlns:a16="http://schemas.microsoft.com/office/drawing/2014/main" id="{9018D35B-5703-A847-B138-BBEBF55B1341}"/>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E43C0F-8A7B-3A4B-9DB5-B3472E36E833}" type="slidenum">
              <a:rPr kumimoji="0" lang="en-GB" sz="1100" b="0" i="0" u="none" strike="noStrike" kern="1200" cap="none" spc="0" normalizeH="0" baseline="0" noProof="0" smtClean="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GB" sz="1100" b="0" i="0" u="none" strike="noStrike" kern="1200" cap="none" spc="0" normalizeH="0" baseline="0" noProof="0" dirty="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10429599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 xmlns:a16="http://schemas.microsoft.com/office/drawing/2014/main" id="{4946CEC8-A898-476B-A3D1-C25A11079C8F}"/>
              </a:ext>
            </a:extLst>
          </p:cNvPr>
          <p:cNvGraphicFramePr>
            <a:graphicFrameLocks noGrp="1"/>
          </p:cNvGraphicFramePr>
          <p:nvPr>
            <p:ph sz="quarter" idx="12"/>
            <p:extLst>
              <p:ext uri="{D42A27DB-BD31-4B8C-83A1-F6EECF244321}">
                <p14:modId xmlns:p14="http://schemas.microsoft.com/office/powerpoint/2010/main" val="4263359657"/>
              </p:ext>
            </p:extLst>
          </p:nvPr>
        </p:nvGraphicFramePr>
        <p:xfrm>
          <a:off x="620713" y="1232292"/>
          <a:ext cx="10963963" cy="4360629"/>
        </p:xfrm>
        <a:graphic>
          <a:graphicData uri="http://schemas.openxmlformats.org/drawingml/2006/table">
            <a:tbl>
              <a:tblPr firstRow="1" bandRow="1">
                <a:tableStyleId>{5C22544A-7EE6-4342-B048-85BDC9FD1C3A}</a:tableStyleId>
              </a:tblPr>
              <a:tblGrid>
                <a:gridCol w="3475502">
                  <a:extLst>
                    <a:ext uri="{9D8B030D-6E8A-4147-A177-3AD203B41FA5}">
                      <a16:colId xmlns="" xmlns:a16="http://schemas.microsoft.com/office/drawing/2014/main" val="3278033805"/>
                    </a:ext>
                  </a:extLst>
                </a:gridCol>
                <a:gridCol w="4899102">
                  <a:extLst>
                    <a:ext uri="{9D8B030D-6E8A-4147-A177-3AD203B41FA5}">
                      <a16:colId xmlns="" xmlns:a16="http://schemas.microsoft.com/office/drawing/2014/main" val="3211925184"/>
                    </a:ext>
                  </a:extLst>
                </a:gridCol>
                <a:gridCol w="2589359">
                  <a:extLst>
                    <a:ext uri="{9D8B030D-6E8A-4147-A177-3AD203B41FA5}">
                      <a16:colId xmlns="" xmlns:a16="http://schemas.microsoft.com/office/drawing/2014/main" val="3752757380"/>
                    </a:ext>
                  </a:extLst>
                </a:gridCol>
              </a:tblGrid>
              <a:tr h="297587">
                <a:tc>
                  <a:txBody>
                    <a:bodyPr/>
                    <a:lstStyle/>
                    <a:p>
                      <a:pPr algn="l" fontAlgn="b">
                        <a:lnSpc>
                          <a:spcPct val="90000"/>
                        </a:lnSpc>
                      </a:pPr>
                      <a:r>
                        <a:rPr lang="en-CA" sz="1400" u="none" strike="noStrike" dirty="0">
                          <a:effectLst/>
                          <a:latin typeface="Arial" panose="020B0604020202020204" pitchFamily="34" charset="0"/>
                          <a:cs typeface="Arial" panose="020B0604020202020204" pitchFamily="34" charset="0"/>
                        </a:rPr>
                        <a:t> </a:t>
                      </a:r>
                      <a:endParaRPr lang="en-CA" sz="1400" b="1" i="0" u="none" strike="noStrike" dirty="0">
                        <a:solidFill>
                          <a:srgbClr val="000000"/>
                        </a:solidFill>
                        <a:effectLst/>
                        <a:latin typeface="Arial" panose="020B0604020202020204" pitchFamily="34" charset="0"/>
                        <a:cs typeface="Arial" panose="020B0604020202020204" pitchFamily="34" charset="0"/>
                      </a:endParaRPr>
                    </a:p>
                  </a:txBody>
                  <a:tcPr marL="72000" marR="72000" marT="36000" marB="36000" anchor="b"/>
                </a:tc>
                <a:tc>
                  <a:txBody>
                    <a:bodyPr/>
                    <a:lstStyle/>
                    <a:p>
                      <a:pPr algn="ctr" fontAlgn="b">
                        <a:lnSpc>
                          <a:spcPct val="90000"/>
                        </a:lnSpc>
                      </a:pPr>
                      <a:r>
                        <a:rPr lang="en-CA" sz="1400" u="none" strike="noStrike" dirty="0">
                          <a:effectLst/>
                          <a:latin typeface="Arial" panose="020B0604020202020204" pitchFamily="34" charset="0"/>
                          <a:cs typeface="Arial" panose="020B0604020202020204" pitchFamily="34" charset="0"/>
                        </a:rPr>
                        <a:t>PROpel</a:t>
                      </a:r>
                      <a:r>
                        <a:rPr lang="en-CA" sz="1400" u="none" strike="noStrike" baseline="30000" dirty="0">
                          <a:effectLst/>
                          <a:latin typeface="Arial" panose="020B0604020202020204" pitchFamily="34" charset="0"/>
                          <a:cs typeface="Arial" panose="020B0604020202020204" pitchFamily="34" charset="0"/>
                        </a:rPr>
                        <a:t>1</a:t>
                      </a:r>
                    </a:p>
                    <a:p>
                      <a:pPr algn="ctr" fontAlgn="b">
                        <a:lnSpc>
                          <a:spcPct val="90000"/>
                        </a:lnSpc>
                      </a:pPr>
                      <a:r>
                        <a:rPr lang="en-CA" sz="1400" u="none" strike="noStrike" dirty="0">
                          <a:effectLst/>
                          <a:latin typeface="Arial" panose="020B0604020202020204" pitchFamily="34" charset="0"/>
                          <a:cs typeface="Arial" panose="020B0604020202020204" pitchFamily="34" charset="0"/>
                        </a:rPr>
                        <a:t>(N=796)</a:t>
                      </a:r>
                      <a:endParaRPr lang="en-CA" sz="1400" b="1" i="0" u="none" strike="noStrike" dirty="0">
                        <a:solidFill>
                          <a:srgbClr val="000000"/>
                        </a:solidFill>
                        <a:effectLst/>
                        <a:latin typeface="Arial" panose="020B0604020202020204" pitchFamily="34" charset="0"/>
                        <a:cs typeface="Arial" panose="020B0604020202020204" pitchFamily="34" charset="0"/>
                      </a:endParaRPr>
                    </a:p>
                  </a:txBody>
                  <a:tcPr marL="72000" marR="72000" marT="36000" marB="36000" anchor="b"/>
                </a:tc>
                <a:tc>
                  <a:txBody>
                    <a:bodyPr/>
                    <a:lstStyle/>
                    <a:p>
                      <a:pPr algn="ctr" fontAlgn="b">
                        <a:lnSpc>
                          <a:spcPct val="90000"/>
                        </a:lnSpc>
                      </a:pPr>
                      <a:r>
                        <a:rPr lang="en-CA" sz="1400" u="none" strike="noStrike" dirty="0">
                          <a:effectLst/>
                          <a:latin typeface="Arial" panose="020B0604020202020204" pitchFamily="34" charset="0"/>
                          <a:cs typeface="Arial" panose="020B0604020202020204" pitchFamily="34" charset="0"/>
                        </a:rPr>
                        <a:t>MAGNITUDE</a:t>
                      </a:r>
                      <a:r>
                        <a:rPr lang="en-CA" sz="1400" u="none" strike="noStrike" baseline="30000" dirty="0">
                          <a:effectLst/>
                          <a:latin typeface="Arial" panose="020B0604020202020204" pitchFamily="34" charset="0"/>
                          <a:cs typeface="Arial" panose="020B0604020202020204" pitchFamily="34" charset="0"/>
                        </a:rPr>
                        <a:t>2</a:t>
                      </a:r>
                    </a:p>
                    <a:p>
                      <a:pPr algn="ctr" fontAlgn="b">
                        <a:lnSpc>
                          <a:spcPct val="90000"/>
                        </a:lnSpc>
                      </a:pPr>
                      <a:r>
                        <a:rPr lang="en-CA" sz="1400" u="none" strike="noStrike" dirty="0">
                          <a:effectLst/>
                          <a:latin typeface="Arial" panose="020B0604020202020204" pitchFamily="34" charset="0"/>
                          <a:cs typeface="Arial" panose="020B0604020202020204" pitchFamily="34" charset="0"/>
                        </a:rPr>
                        <a:t>(N=423)</a:t>
                      </a:r>
                      <a:endParaRPr lang="en-CA" sz="1400" b="1" i="0" u="none" strike="noStrike" dirty="0">
                        <a:solidFill>
                          <a:srgbClr val="000000"/>
                        </a:solidFill>
                        <a:effectLst/>
                        <a:latin typeface="Arial" panose="020B0604020202020204" pitchFamily="34" charset="0"/>
                        <a:cs typeface="Arial" panose="020B0604020202020204" pitchFamily="34" charset="0"/>
                      </a:endParaRPr>
                    </a:p>
                  </a:txBody>
                  <a:tcPr marL="72000" marR="72000" marT="36000" marB="36000" anchor="b"/>
                </a:tc>
                <a:extLst>
                  <a:ext uri="{0D108BD9-81ED-4DB2-BD59-A6C34878D82A}">
                    <a16:rowId xmlns="" xmlns:a16="http://schemas.microsoft.com/office/drawing/2014/main" val="3042337995"/>
                  </a:ext>
                </a:extLst>
              </a:tr>
              <a:tr h="297587">
                <a:tc>
                  <a:txBody>
                    <a:bodyPr/>
                    <a:lstStyle/>
                    <a:p>
                      <a:pPr algn="l" fontAlgn="b">
                        <a:lnSpc>
                          <a:spcPct val="90000"/>
                        </a:lnSpc>
                      </a:pPr>
                      <a:r>
                        <a:rPr lang="en-CA" sz="1300" b="1" u="none" strike="noStrike" dirty="0">
                          <a:effectLst/>
                          <a:latin typeface="Arial" panose="020B0604020202020204" pitchFamily="34" charset="0"/>
                          <a:cs typeface="Arial" panose="020B0604020202020204" pitchFamily="34" charset="0"/>
                        </a:rPr>
                        <a:t>Primary endpoint</a:t>
                      </a:r>
                      <a:endParaRPr lang="en-CA" sz="1300" b="1" i="0" u="none" strike="noStrike" dirty="0">
                        <a:solidFill>
                          <a:srgbClr val="000000"/>
                        </a:solidFill>
                        <a:effectLst/>
                        <a:latin typeface="Arial" panose="020B0604020202020204" pitchFamily="34" charset="0"/>
                        <a:cs typeface="Arial" panose="020B0604020202020204" pitchFamily="34" charset="0"/>
                      </a:endParaRPr>
                    </a:p>
                  </a:txBody>
                  <a:tcPr marL="72000" marR="72000" marT="36000" marB="36000" anchor="b"/>
                </a:tc>
                <a:tc>
                  <a:txBody>
                    <a:bodyPr/>
                    <a:lstStyle/>
                    <a:p>
                      <a:pPr algn="ctr" fontAlgn="b">
                        <a:lnSpc>
                          <a:spcPct val="90000"/>
                        </a:lnSpc>
                      </a:pPr>
                      <a:r>
                        <a:rPr lang="en-CA" sz="1300" u="none" strike="noStrike" dirty="0">
                          <a:effectLst/>
                          <a:latin typeface="Arial" panose="020B0604020202020204" pitchFamily="34" charset="0"/>
                          <a:cs typeface="Arial" panose="020B0604020202020204" pitchFamily="34" charset="0"/>
                        </a:rPr>
                        <a:t>rPFS</a:t>
                      </a:r>
                      <a:br>
                        <a:rPr lang="en-CA" sz="1300" u="none" strike="noStrike" dirty="0">
                          <a:effectLst/>
                          <a:latin typeface="Arial" panose="020B0604020202020204" pitchFamily="34" charset="0"/>
                          <a:cs typeface="Arial" panose="020B0604020202020204" pitchFamily="34" charset="0"/>
                        </a:rPr>
                      </a:br>
                      <a:r>
                        <a:rPr lang="en-CA" sz="1300" u="none" strike="noStrike" dirty="0">
                          <a:effectLst/>
                          <a:latin typeface="Arial" panose="020B0604020202020204" pitchFamily="34" charset="0"/>
                          <a:cs typeface="Arial" panose="020B0604020202020204" pitchFamily="34" charset="0"/>
                        </a:rPr>
                        <a:t>(investigator view)</a:t>
                      </a:r>
                      <a:endParaRPr lang="en-CA" sz="1300" b="0" i="0" u="none" strike="noStrike" dirty="0">
                        <a:solidFill>
                          <a:srgbClr val="000000"/>
                        </a:solidFill>
                        <a:effectLst/>
                        <a:latin typeface="Arial" panose="020B0604020202020204" pitchFamily="34" charset="0"/>
                        <a:cs typeface="Arial" panose="020B0604020202020204" pitchFamily="34" charset="0"/>
                      </a:endParaRPr>
                    </a:p>
                  </a:txBody>
                  <a:tcPr marL="72000" marR="72000" marT="36000" marB="36000" anchor="b"/>
                </a:tc>
                <a:tc>
                  <a:txBody>
                    <a:bodyPr/>
                    <a:lstStyle/>
                    <a:p>
                      <a:pPr algn="ctr" fontAlgn="b">
                        <a:lnSpc>
                          <a:spcPct val="90000"/>
                        </a:lnSpc>
                      </a:pPr>
                      <a:r>
                        <a:rPr lang="en-CA" sz="1300" u="none" strike="noStrike" dirty="0">
                          <a:effectLst/>
                          <a:latin typeface="Arial" panose="020B0604020202020204" pitchFamily="34" charset="0"/>
                          <a:cs typeface="Arial" panose="020B0604020202020204" pitchFamily="34" charset="0"/>
                        </a:rPr>
                        <a:t>rPFS</a:t>
                      </a:r>
                      <a:br>
                        <a:rPr lang="en-CA" sz="1300" u="none" strike="noStrike" dirty="0">
                          <a:effectLst/>
                          <a:latin typeface="Arial" panose="020B0604020202020204" pitchFamily="34" charset="0"/>
                          <a:cs typeface="Arial" panose="020B0604020202020204" pitchFamily="34" charset="0"/>
                        </a:rPr>
                      </a:br>
                      <a:r>
                        <a:rPr lang="en-CA" sz="1300" u="none" strike="noStrike" dirty="0">
                          <a:effectLst/>
                          <a:latin typeface="Arial" panose="020B0604020202020204" pitchFamily="34" charset="0"/>
                          <a:cs typeface="Arial" panose="020B0604020202020204" pitchFamily="34" charset="0"/>
                        </a:rPr>
                        <a:t>(central view)</a:t>
                      </a:r>
                      <a:endParaRPr lang="en-CA" sz="1300" b="0" i="0" u="none" strike="noStrike" dirty="0">
                        <a:solidFill>
                          <a:srgbClr val="000000"/>
                        </a:solidFill>
                        <a:effectLst/>
                        <a:latin typeface="Arial" panose="020B0604020202020204" pitchFamily="34" charset="0"/>
                        <a:cs typeface="Arial" panose="020B0604020202020204" pitchFamily="34" charset="0"/>
                      </a:endParaRPr>
                    </a:p>
                  </a:txBody>
                  <a:tcPr marL="72000" marR="72000" marT="36000" marB="36000" anchor="b"/>
                </a:tc>
                <a:extLst>
                  <a:ext uri="{0D108BD9-81ED-4DB2-BD59-A6C34878D82A}">
                    <a16:rowId xmlns="" xmlns:a16="http://schemas.microsoft.com/office/drawing/2014/main" val="3939877127"/>
                  </a:ext>
                </a:extLst>
              </a:tr>
              <a:tr h="543731">
                <a:tc>
                  <a:txBody>
                    <a:bodyPr/>
                    <a:lstStyle/>
                    <a:p>
                      <a:pPr algn="l" fontAlgn="b">
                        <a:lnSpc>
                          <a:spcPct val="90000"/>
                        </a:lnSpc>
                      </a:pPr>
                      <a:r>
                        <a:rPr lang="en-CA" sz="1300" b="1" u="none" strike="noStrike" dirty="0">
                          <a:effectLst/>
                          <a:latin typeface="Arial" panose="020B0604020202020204" pitchFamily="34" charset="0"/>
                          <a:cs typeface="Arial" panose="020B0604020202020204" pitchFamily="34" charset="0"/>
                        </a:rPr>
                        <a:t>Prior NHA in mCSPC, n (%)</a:t>
                      </a:r>
                      <a:endParaRPr lang="en-CA" sz="1300" b="1" i="0" u="none" strike="noStrike" dirty="0">
                        <a:solidFill>
                          <a:srgbClr val="000000"/>
                        </a:solidFill>
                        <a:effectLst/>
                        <a:latin typeface="Arial" panose="020B0604020202020204" pitchFamily="34" charset="0"/>
                        <a:cs typeface="Arial" panose="020B0604020202020204" pitchFamily="34" charset="0"/>
                      </a:endParaRPr>
                    </a:p>
                  </a:txBody>
                  <a:tcPr marL="72000" marR="72000" marT="36000" marB="36000" anchor="ctr"/>
                </a:tc>
                <a:tc>
                  <a:txBody>
                    <a:bodyPr/>
                    <a:lstStyle/>
                    <a:p>
                      <a:pPr algn="ctr" fontAlgn="b">
                        <a:lnSpc>
                          <a:spcPct val="90000"/>
                        </a:lnSpc>
                      </a:pPr>
                      <a:r>
                        <a:rPr lang="en-US" sz="1300" u="none" strike="noStrike" dirty="0">
                          <a:effectLst/>
                          <a:latin typeface="Arial" panose="020B0604020202020204" pitchFamily="34" charset="0"/>
                          <a:cs typeface="Arial" panose="020B0604020202020204" pitchFamily="34" charset="0"/>
                        </a:rPr>
                        <a:t>Allowed as long as stopped at least 12 months before enrollment</a:t>
                      </a:r>
                      <a:br>
                        <a:rPr lang="en-US" sz="1300" u="none" strike="noStrike" dirty="0">
                          <a:effectLst/>
                          <a:latin typeface="Arial" panose="020B0604020202020204" pitchFamily="34" charset="0"/>
                          <a:cs typeface="Arial" panose="020B0604020202020204" pitchFamily="34" charset="0"/>
                        </a:rPr>
                      </a:br>
                      <a:r>
                        <a:rPr lang="en-US" sz="1300" u="none" strike="noStrike" dirty="0">
                          <a:effectLst/>
                          <a:latin typeface="Arial" panose="020B0604020202020204" pitchFamily="34" charset="0"/>
                          <a:cs typeface="Arial" panose="020B0604020202020204" pitchFamily="34" charset="0"/>
                        </a:rPr>
                        <a:t>(abiraterone not allowed)</a:t>
                      </a:r>
                    </a:p>
                    <a:p>
                      <a:pPr algn="ctr" fontAlgn="b">
                        <a:lnSpc>
                          <a:spcPct val="90000"/>
                        </a:lnSpc>
                      </a:pPr>
                      <a:r>
                        <a:rPr lang="en-US" sz="1300" u="none" strike="noStrike" dirty="0">
                          <a:effectLst/>
                          <a:latin typeface="Arial" panose="020B0604020202020204" pitchFamily="34" charset="0"/>
                          <a:cs typeface="Arial" panose="020B0604020202020204" pitchFamily="34" charset="0"/>
                        </a:rPr>
                        <a:t>1 (0.3)</a:t>
                      </a:r>
                      <a:endParaRPr lang="en-US" sz="1300" b="0" i="0" u="none" strike="noStrike" dirty="0">
                        <a:solidFill>
                          <a:srgbClr val="000000"/>
                        </a:solidFill>
                        <a:effectLst/>
                        <a:latin typeface="Arial" panose="020B0604020202020204" pitchFamily="34" charset="0"/>
                        <a:cs typeface="Arial" panose="020B0604020202020204" pitchFamily="34" charset="0"/>
                      </a:endParaRPr>
                    </a:p>
                  </a:txBody>
                  <a:tcPr marL="72000" marR="72000" marT="36000" marB="36000" anchor="b"/>
                </a:tc>
                <a:tc>
                  <a:txBody>
                    <a:bodyPr/>
                    <a:lstStyle/>
                    <a:p>
                      <a:pPr algn="ctr" fontAlgn="b">
                        <a:lnSpc>
                          <a:spcPct val="90000"/>
                        </a:lnSpc>
                      </a:pPr>
                      <a:r>
                        <a:rPr lang="en-CA" sz="1300" u="none" strike="noStrike" dirty="0">
                          <a:effectLst/>
                          <a:latin typeface="Arial" panose="020B0604020202020204" pitchFamily="34" charset="0"/>
                          <a:cs typeface="Arial" panose="020B0604020202020204" pitchFamily="34" charset="0"/>
                        </a:rPr>
                        <a:t>13 (3.0)</a:t>
                      </a:r>
                      <a:r>
                        <a:rPr lang="en-CA" sz="1300" u="none" strike="noStrike" baseline="30000" dirty="0">
                          <a:effectLst/>
                          <a:latin typeface="Arial" panose="020B0604020202020204" pitchFamily="34" charset="0"/>
                          <a:cs typeface="Arial" panose="020B0604020202020204" pitchFamily="34" charset="0"/>
                        </a:rPr>
                        <a:t>a</a:t>
                      </a:r>
                      <a:endParaRPr lang="en-CA" sz="1300" b="0" i="0" u="none" strike="noStrike" baseline="30000" dirty="0">
                        <a:solidFill>
                          <a:srgbClr val="000000"/>
                        </a:solidFill>
                        <a:effectLst/>
                        <a:latin typeface="Arial" panose="020B0604020202020204" pitchFamily="34" charset="0"/>
                        <a:cs typeface="Arial" panose="020B0604020202020204" pitchFamily="34" charset="0"/>
                      </a:endParaRPr>
                    </a:p>
                  </a:txBody>
                  <a:tcPr marL="72000" marR="72000" marT="36000" marB="36000" anchor="b"/>
                </a:tc>
                <a:extLst>
                  <a:ext uri="{0D108BD9-81ED-4DB2-BD59-A6C34878D82A}">
                    <a16:rowId xmlns="" xmlns:a16="http://schemas.microsoft.com/office/drawing/2014/main" val="244294844"/>
                  </a:ext>
                </a:extLst>
              </a:tr>
              <a:tr h="152042">
                <a:tc>
                  <a:txBody>
                    <a:bodyPr/>
                    <a:lstStyle/>
                    <a:p>
                      <a:pPr algn="l" fontAlgn="b">
                        <a:lnSpc>
                          <a:spcPct val="90000"/>
                        </a:lnSpc>
                      </a:pPr>
                      <a:r>
                        <a:rPr lang="en-CA" sz="1300" b="1" u="none" strike="noStrike" dirty="0">
                          <a:effectLst/>
                          <a:latin typeface="Arial" panose="020B0604020202020204" pitchFamily="34" charset="0"/>
                          <a:cs typeface="Arial" panose="020B0604020202020204" pitchFamily="34" charset="0"/>
                        </a:rPr>
                        <a:t>Prior docetaxel in mCSPC, n (%)</a:t>
                      </a:r>
                      <a:endParaRPr lang="en-CA" sz="1300" b="1" i="0" u="none" strike="noStrike" dirty="0">
                        <a:solidFill>
                          <a:srgbClr val="000000"/>
                        </a:solidFill>
                        <a:effectLst/>
                        <a:latin typeface="Arial" panose="020B0604020202020204" pitchFamily="34" charset="0"/>
                        <a:cs typeface="Arial" panose="020B0604020202020204" pitchFamily="34" charset="0"/>
                      </a:endParaRPr>
                    </a:p>
                  </a:txBody>
                  <a:tcPr marL="72000" marR="72000" marT="36000" marB="36000" anchor="b"/>
                </a:tc>
                <a:tc>
                  <a:txBody>
                    <a:bodyPr/>
                    <a:lstStyle/>
                    <a:p>
                      <a:pPr algn="ctr" fontAlgn="b">
                        <a:lnSpc>
                          <a:spcPct val="90000"/>
                        </a:lnSpc>
                      </a:pPr>
                      <a:r>
                        <a:rPr lang="en-CA" sz="1300" u="none" strike="noStrike" dirty="0">
                          <a:effectLst/>
                          <a:latin typeface="Arial" panose="020B0604020202020204" pitchFamily="34" charset="0"/>
                          <a:cs typeface="Arial" panose="020B0604020202020204" pitchFamily="34" charset="0"/>
                        </a:rPr>
                        <a:t>179 (22.5)</a:t>
                      </a:r>
                      <a:endParaRPr lang="en-CA" sz="1300" b="0" i="0" u="none" strike="noStrike" dirty="0">
                        <a:solidFill>
                          <a:srgbClr val="000000"/>
                        </a:solidFill>
                        <a:effectLst/>
                        <a:latin typeface="Arial" panose="020B0604020202020204" pitchFamily="34" charset="0"/>
                        <a:cs typeface="Arial" panose="020B0604020202020204" pitchFamily="34" charset="0"/>
                      </a:endParaRPr>
                    </a:p>
                  </a:txBody>
                  <a:tcPr marL="72000" marR="72000" marT="36000" marB="36000" anchor="b"/>
                </a:tc>
                <a:tc>
                  <a:txBody>
                    <a:bodyPr/>
                    <a:lstStyle/>
                    <a:p>
                      <a:pPr algn="ctr" fontAlgn="b">
                        <a:lnSpc>
                          <a:spcPct val="90000"/>
                        </a:lnSpc>
                      </a:pPr>
                      <a:r>
                        <a:rPr lang="en-CA" sz="1300" u="none" strike="noStrike" dirty="0">
                          <a:effectLst/>
                          <a:latin typeface="Arial" panose="020B0604020202020204" pitchFamily="34" charset="0"/>
                          <a:cs typeface="Arial" panose="020B0604020202020204" pitchFamily="34" charset="0"/>
                        </a:rPr>
                        <a:t>85 (20)</a:t>
                      </a:r>
                      <a:r>
                        <a:rPr lang="en-CA" sz="1300" u="none" strike="noStrike" baseline="30000" dirty="0">
                          <a:effectLst/>
                          <a:latin typeface="Arial" panose="020B0604020202020204" pitchFamily="34" charset="0"/>
                          <a:cs typeface="Arial" panose="020B0604020202020204" pitchFamily="34" charset="0"/>
                        </a:rPr>
                        <a:t>a</a:t>
                      </a:r>
                      <a:endParaRPr lang="en-CA" sz="1300" b="0" i="0" u="none" strike="noStrike" baseline="30000" dirty="0">
                        <a:solidFill>
                          <a:srgbClr val="000000"/>
                        </a:solidFill>
                        <a:effectLst/>
                        <a:latin typeface="Arial" panose="020B0604020202020204" pitchFamily="34" charset="0"/>
                        <a:cs typeface="Arial" panose="020B0604020202020204" pitchFamily="34" charset="0"/>
                      </a:endParaRPr>
                    </a:p>
                  </a:txBody>
                  <a:tcPr marL="72000" marR="72000" marT="36000" marB="36000" anchor="b"/>
                </a:tc>
                <a:extLst>
                  <a:ext uri="{0D108BD9-81ED-4DB2-BD59-A6C34878D82A}">
                    <a16:rowId xmlns="" xmlns:a16="http://schemas.microsoft.com/office/drawing/2014/main" val="1313471276"/>
                  </a:ext>
                </a:extLst>
              </a:tr>
              <a:tr h="297587">
                <a:tc>
                  <a:txBody>
                    <a:bodyPr/>
                    <a:lstStyle/>
                    <a:p>
                      <a:pPr algn="l" fontAlgn="b">
                        <a:lnSpc>
                          <a:spcPct val="90000"/>
                        </a:lnSpc>
                      </a:pPr>
                      <a:r>
                        <a:rPr lang="en-CA" sz="1300" b="1" i="0" u="none" strike="noStrike" dirty="0">
                          <a:effectLst/>
                          <a:latin typeface="Arial" panose="020B0604020202020204" pitchFamily="34" charset="0"/>
                          <a:cs typeface="Arial" panose="020B0604020202020204" pitchFamily="34" charset="0"/>
                        </a:rPr>
                        <a:t>HRR status required at randomisation</a:t>
                      </a:r>
                      <a:endParaRPr lang="en-CA" sz="1300" b="1" i="0" u="none" strike="noStrike" dirty="0">
                        <a:solidFill>
                          <a:srgbClr val="000000"/>
                        </a:solidFill>
                        <a:effectLst/>
                        <a:latin typeface="Arial" panose="020B0604020202020204" pitchFamily="34" charset="0"/>
                        <a:cs typeface="Arial" panose="020B0604020202020204" pitchFamily="34" charset="0"/>
                      </a:endParaRPr>
                    </a:p>
                  </a:txBody>
                  <a:tcPr marL="72000" marR="72000" marT="36000" marB="36000" anchor="b"/>
                </a:tc>
                <a:tc>
                  <a:txBody>
                    <a:bodyPr/>
                    <a:lstStyle/>
                    <a:p>
                      <a:pPr algn="ctr" fontAlgn="b">
                        <a:lnSpc>
                          <a:spcPct val="90000"/>
                        </a:lnSpc>
                      </a:pPr>
                      <a:r>
                        <a:rPr lang="en-CA" sz="1300" u="none" strike="noStrike" dirty="0">
                          <a:effectLst/>
                          <a:latin typeface="Arial" panose="020B0604020202020204" pitchFamily="34" charset="0"/>
                          <a:cs typeface="Arial" panose="020B0604020202020204" pitchFamily="34" charset="0"/>
                        </a:rPr>
                        <a:t>No</a:t>
                      </a:r>
                      <a:endParaRPr lang="en-CA" sz="1300" b="0" i="0" u="none" strike="noStrike" dirty="0">
                        <a:solidFill>
                          <a:srgbClr val="000000"/>
                        </a:solidFill>
                        <a:effectLst/>
                        <a:latin typeface="Arial" panose="020B0604020202020204" pitchFamily="34" charset="0"/>
                        <a:cs typeface="Arial" panose="020B0604020202020204" pitchFamily="34" charset="0"/>
                      </a:endParaRPr>
                    </a:p>
                  </a:txBody>
                  <a:tcPr marL="72000" marR="72000" marT="36000" marB="36000" anchor="b"/>
                </a:tc>
                <a:tc>
                  <a:txBody>
                    <a:bodyPr/>
                    <a:lstStyle/>
                    <a:p>
                      <a:pPr algn="ctr" fontAlgn="b">
                        <a:lnSpc>
                          <a:spcPct val="90000"/>
                        </a:lnSpc>
                      </a:pPr>
                      <a:r>
                        <a:rPr lang="en-CA" sz="1300" u="none" strike="noStrike" dirty="0">
                          <a:effectLst/>
                          <a:latin typeface="Arial" panose="020B0604020202020204" pitchFamily="34" charset="0"/>
                          <a:cs typeface="Arial" panose="020B0604020202020204" pitchFamily="34" charset="0"/>
                        </a:rPr>
                        <a:t>Yes</a:t>
                      </a:r>
                      <a:endParaRPr lang="en-CA" sz="1300" b="0" i="0" u="none" strike="noStrike" dirty="0">
                        <a:solidFill>
                          <a:srgbClr val="000000"/>
                        </a:solidFill>
                        <a:effectLst/>
                        <a:latin typeface="Arial" panose="020B0604020202020204" pitchFamily="34" charset="0"/>
                        <a:cs typeface="Arial" panose="020B0604020202020204" pitchFamily="34" charset="0"/>
                      </a:endParaRPr>
                    </a:p>
                  </a:txBody>
                  <a:tcPr marL="72000" marR="72000" marT="36000" marB="36000" anchor="b"/>
                </a:tc>
                <a:extLst>
                  <a:ext uri="{0D108BD9-81ED-4DB2-BD59-A6C34878D82A}">
                    <a16:rowId xmlns="" xmlns:a16="http://schemas.microsoft.com/office/drawing/2014/main" val="3506385220"/>
                  </a:ext>
                </a:extLst>
              </a:tr>
              <a:tr h="223779">
                <a:tc>
                  <a:txBody>
                    <a:bodyPr/>
                    <a:lstStyle/>
                    <a:p>
                      <a:pPr algn="l" fontAlgn="b">
                        <a:lnSpc>
                          <a:spcPct val="90000"/>
                        </a:lnSpc>
                      </a:pPr>
                      <a:r>
                        <a:rPr lang="en-CA" sz="1300" b="1" i="0" u="none" strike="noStrike" dirty="0">
                          <a:effectLst/>
                          <a:latin typeface="Arial" panose="020B0604020202020204" pitchFamily="34" charset="0"/>
                          <a:cs typeface="Arial" panose="020B0604020202020204" pitchFamily="34" charset="0"/>
                        </a:rPr>
                        <a:t>HRR analysis</a:t>
                      </a:r>
                      <a:endParaRPr lang="en-CA" sz="1300" b="1" i="0" u="none" strike="noStrike" dirty="0">
                        <a:solidFill>
                          <a:srgbClr val="000000"/>
                        </a:solidFill>
                        <a:effectLst/>
                        <a:latin typeface="Arial" panose="020B0604020202020204" pitchFamily="34" charset="0"/>
                        <a:cs typeface="Arial" panose="020B0604020202020204" pitchFamily="34" charset="0"/>
                      </a:endParaRPr>
                    </a:p>
                  </a:txBody>
                  <a:tcPr marL="72000" marR="72000" marT="36000" marB="36000" anchor="b"/>
                </a:tc>
                <a:tc>
                  <a:txBody>
                    <a:bodyPr/>
                    <a:lstStyle/>
                    <a:p>
                      <a:pPr algn="ctr" fontAlgn="b">
                        <a:lnSpc>
                          <a:spcPct val="90000"/>
                        </a:lnSpc>
                      </a:pPr>
                      <a:r>
                        <a:rPr lang="en-CA" sz="1300" u="none" strike="noStrike" dirty="0">
                          <a:effectLst/>
                          <a:latin typeface="Arial" panose="020B0604020202020204" pitchFamily="34" charset="0"/>
                          <a:cs typeface="Arial" panose="020B0604020202020204" pitchFamily="34" charset="0"/>
                        </a:rPr>
                        <a:t> Tissue or ctDNA</a:t>
                      </a:r>
                      <a:endParaRPr lang="en-CA" sz="1300" b="0" i="0" u="none" strike="noStrike" dirty="0">
                        <a:solidFill>
                          <a:srgbClr val="000000"/>
                        </a:solidFill>
                        <a:effectLst/>
                        <a:latin typeface="Arial" panose="020B0604020202020204" pitchFamily="34" charset="0"/>
                        <a:cs typeface="Arial" panose="020B0604020202020204" pitchFamily="34" charset="0"/>
                      </a:endParaRPr>
                    </a:p>
                  </a:txBody>
                  <a:tcPr marL="72000" marR="72000" marT="36000" marB="36000" anchor="b"/>
                </a:tc>
                <a:tc>
                  <a:txBody>
                    <a:bodyPr/>
                    <a:lstStyle/>
                    <a:p>
                      <a:pPr algn="ctr" fontAlgn="b">
                        <a:lnSpc>
                          <a:spcPct val="90000"/>
                        </a:lnSpc>
                      </a:pPr>
                      <a:r>
                        <a:rPr lang="en-CA" sz="1300" u="none" strike="noStrike" dirty="0">
                          <a:effectLst/>
                          <a:latin typeface="Arial" panose="020B0604020202020204" pitchFamily="34" charset="0"/>
                          <a:cs typeface="Arial" panose="020B0604020202020204" pitchFamily="34" charset="0"/>
                        </a:rPr>
                        <a:t>Tissue or </a:t>
                      </a:r>
                      <a:r>
                        <a:rPr lang="en-CA" sz="1300" u="none" strike="noStrike" dirty="0" err="1">
                          <a:effectLst/>
                          <a:latin typeface="Arial" panose="020B0604020202020204" pitchFamily="34" charset="0"/>
                          <a:cs typeface="Arial" panose="020B0604020202020204" pitchFamily="34" charset="0"/>
                        </a:rPr>
                        <a:t>ctDNA</a:t>
                      </a:r>
                      <a:r>
                        <a:rPr lang="en-CA" sz="1300" u="none" strike="noStrike" dirty="0">
                          <a:effectLst/>
                          <a:latin typeface="Arial" panose="020B0604020202020204" pitchFamily="34" charset="0"/>
                          <a:cs typeface="Arial" panose="020B0604020202020204" pitchFamily="34" charset="0"/>
                        </a:rPr>
                        <a:t>  </a:t>
                      </a:r>
                      <a:endParaRPr lang="en-CA" sz="1300" b="0" i="0" u="none" strike="noStrike" dirty="0">
                        <a:solidFill>
                          <a:srgbClr val="000000"/>
                        </a:solidFill>
                        <a:effectLst/>
                        <a:latin typeface="Arial" panose="020B0604020202020204" pitchFamily="34" charset="0"/>
                        <a:cs typeface="Arial" panose="020B0604020202020204" pitchFamily="34" charset="0"/>
                      </a:endParaRPr>
                    </a:p>
                  </a:txBody>
                  <a:tcPr marL="72000" marR="72000" marT="36000" marB="36000" anchor="b"/>
                </a:tc>
                <a:extLst>
                  <a:ext uri="{0D108BD9-81ED-4DB2-BD59-A6C34878D82A}">
                    <a16:rowId xmlns="" xmlns:a16="http://schemas.microsoft.com/office/drawing/2014/main" val="1944793808"/>
                  </a:ext>
                </a:extLst>
              </a:tr>
              <a:tr h="250611">
                <a:tc>
                  <a:txBody>
                    <a:bodyPr/>
                    <a:lstStyle/>
                    <a:p>
                      <a:pPr algn="l" fontAlgn="b">
                        <a:lnSpc>
                          <a:spcPct val="90000"/>
                        </a:lnSpc>
                      </a:pPr>
                      <a:r>
                        <a:rPr lang="en-CA" sz="1300" b="1" i="0" u="none" strike="noStrike" dirty="0">
                          <a:effectLst/>
                          <a:latin typeface="Arial" panose="020B0604020202020204" pitchFamily="34" charset="0"/>
                          <a:cs typeface="Arial" panose="020B0604020202020204" pitchFamily="34" charset="0"/>
                        </a:rPr>
                        <a:t>HRR mutation status, n (%)</a:t>
                      </a:r>
                      <a:endParaRPr lang="en-CA" sz="1300" b="1" i="0" u="none" strike="noStrike" dirty="0">
                        <a:solidFill>
                          <a:srgbClr val="000000"/>
                        </a:solidFill>
                        <a:effectLst/>
                        <a:latin typeface="Arial" panose="020B0604020202020204" pitchFamily="34" charset="0"/>
                        <a:cs typeface="Arial" panose="020B0604020202020204" pitchFamily="34" charset="0"/>
                      </a:endParaRPr>
                    </a:p>
                  </a:txBody>
                  <a:tcPr marL="72000" marR="72000" marT="36000" marB="36000" anchor="b"/>
                </a:tc>
                <a:tc>
                  <a:txBody>
                    <a:bodyPr/>
                    <a:lstStyle/>
                    <a:p>
                      <a:pPr algn="ctr" fontAlgn="b">
                        <a:lnSpc>
                          <a:spcPct val="90000"/>
                        </a:lnSpc>
                      </a:pPr>
                      <a:endParaRPr lang="en-CA" sz="1300" b="0" i="0" u="none" strike="noStrike" dirty="0">
                        <a:solidFill>
                          <a:srgbClr val="000000"/>
                        </a:solidFill>
                        <a:effectLst/>
                        <a:latin typeface="Arial" panose="020B0604020202020204" pitchFamily="34" charset="0"/>
                        <a:cs typeface="Arial" panose="020B0604020202020204" pitchFamily="34" charset="0"/>
                      </a:endParaRPr>
                    </a:p>
                  </a:txBody>
                  <a:tcPr marL="72000" marR="72000" marT="36000" marB="36000" anchor="b"/>
                </a:tc>
                <a:tc>
                  <a:txBody>
                    <a:bodyPr/>
                    <a:lstStyle/>
                    <a:p>
                      <a:pPr algn="ctr" fontAlgn="b">
                        <a:lnSpc>
                          <a:spcPct val="90000"/>
                        </a:lnSpc>
                      </a:pPr>
                      <a:endParaRPr lang="en-CA" sz="1300" b="0" i="0" u="none" strike="noStrike" dirty="0">
                        <a:solidFill>
                          <a:srgbClr val="000000"/>
                        </a:solidFill>
                        <a:effectLst/>
                        <a:latin typeface="Arial" panose="020B0604020202020204" pitchFamily="34" charset="0"/>
                        <a:cs typeface="Arial" panose="020B0604020202020204" pitchFamily="34" charset="0"/>
                      </a:endParaRPr>
                    </a:p>
                  </a:txBody>
                  <a:tcPr marL="72000" marR="72000" marT="36000" marB="36000" anchor="b"/>
                </a:tc>
                <a:extLst>
                  <a:ext uri="{0D108BD9-81ED-4DB2-BD59-A6C34878D82A}">
                    <a16:rowId xmlns="" xmlns:a16="http://schemas.microsoft.com/office/drawing/2014/main" val="1719263999"/>
                  </a:ext>
                </a:extLst>
              </a:tr>
              <a:tr h="152042">
                <a:tc>
                  <a:txBody>
                    <a:bodyPr/>
                    <a:lstStyle/>
                    <a:p>
                      <a:pPr marL="914400" lvl="2" indent="-730250" algn="l" fontAlgn="b">
                        <a:lnSpc>
                          <a:spcPct val="90000"/>
                        </a:lnSpc>
                        <a:tabLst/>
                      </a:pPr>
                      <a:r>
                        <a:rPr lang="en-CA" sz="1300" b="0" i="0" u="none" strike="noStrike" dirty="0">
                          <a:effectLst/>
                          <a:latin typeface="Arial" panose="020B0604020202020204" pitchFamily="34" charset="0"/>
                          <a:cs typeface="Arial" panose="020B0604020202020204" pitchFamily="34" charset="0"/>
                        </a:rPr>
                        <a:t>HRR mutation positive</a:t>
                      </a:r>
                      <a:endParaRPr lang="en-CA" sz="1300" b="0" i="0" u="none" strike="noStrike" dirty="0">
                        <a:solidFill>
                          <a:srgbClr val="000000"/>
                        </a:solidFill>
                        <a:effectLst/>
                        <a:latin typeface="Arial" panose="020B0604020202020204" pitchFamily="34" charset="0"/>
                        <a:cs typeface="Arial" panose="020B0604020202020204" pitchFamily="34" charset="0"/>
                      </a:endParaRPr>
                    </a:p>
                  </a:txBody>
                  <a:tcPr marL="72000" marR="72000" marT="36000" marB="36000" anchor="b"/>
                </a:tc>
                <a:tc>
                  <a:txBody>
                    <a:bodyPr/>
                    <a:lstStyle/>
                    <a:p>
                      <a:pPr algn="ctr" fontAlgn="b">
                        <a:lnSpc>
                          <a:spcPct val="90000"/>
                        </a:lnSpc>
                      </a:pPr>
                      <a:r>
                        <a:rPr lang="en-CA" sz="1300" u="none" strike="noStrike" dirty="0">
                          <a:effectLst/>
                          <a:latin typeface="Arial" panose="020B0604020202020204" pitchFamily="34" charset="0"/>
                          <a:cs typeface="Arial" panose="020B0604020202020204" pitchFamily="34" charset="0"/>
                        </a:rPr>
                        <a:t>226 (28.4)</a:t>
                      </a:r>
                      <a:endParaRPr lang="en-CA" sz="1300" b="0" i="0" u="none" strike="noStrike" dirty="0">
                        <a:solidFill>
                          <a:srgbClr val="000000"/>
                        </a:solidFill>
                        <a:effectLst/>
                        <a:latin typeface="Arial" panose="020B0604020202020204" pitchFamily="34" charset="0"/>
                        <a:cs typeface="Arial" panose="020B0604020202020204" pitchFamily="34" charset="0"/>
                      </a:endParaRPr>
                    </a:p>
                  </a:txBody>
                  <a:tcPr marL="72000" marR="72000" marT="36000" marB="36000" anchor="b"/>
                </a:tc>
                <a:tc>
                  <a:txBody>
                    <a:bodyPr/>
                    <a:lstStyle/>
                    <a:p>
                      <a:pPr algn="ctr" fontAlgn="b">
                        <a:lnSpc>
                          <a:spcPct val="90000"/>
                        </a:lnSpc>
                      </a:pPr>
                      <a:r>
                        <a:rPr lang="en-CA" sz="1300" u="none" strike="noStrike" dirty="0">
                          <a:effectLst/>
                          <a:latin typeface="Arial" panose="020B0604020202020204" pitchFamily="34" charset="0"/>
                          <a:cs typeface="Arial" panose="020B0604020202020204" pitchFamily="34" charset="0"/>
                        </a:rPr>
                        <a:t>423 (100)</a:t>
                      </a:r>
                      <a:endParaRPr lang="en-CA" sz="1300" b="0" i="0" u="none" strike="noStrike" dirty="0">
                        <a:solidFill>
                          <a:srgbClr val="000000"/>
                        </a:solidFill>
                        <a:effectLst/>
                        <a:latin typeface="Arial" panose="020B0604020202020204" pitchFamily="34" charset="0"/>
                        <a:cs typeface="Arial" panose="020B0604020202020204" pitchFamily="34" charset="0"/>
                      </a:endParaRPr>
                    </a:p>
                  </a:txBody>
                  <a:tcPr marL="72000" marR="72000" marT="36000" marB="36000" anchor="b"/>
                </a:tc>
                <a:extLst>
                  <a:ext uri="{0D108BD9-81ED-4DB2-BD59-A6C34878D82A}">
                    <a16:rowId xmlns="" xmlns:a16="http://schemas.microsoft.com/office/drawing/2014/main" val="975668503"/>
                  </a:ext>
                </a:extLst>
              </a:tr>
              <a:tr h="152042">
                <a:tc>
                  <a:txBody>
                    <a:bodyPr/>
                    <a:lstStyle/>
                    <a:p>
                      <a:pPr marL="914400" lvl="2" indent="-730250" algn="l" fontAlgn="b">
                        <a:lnSpc>
                          <a:spcPct val="90000"/>
                        </a:lnSpc>
                        <a:tabLst/>
                      </a:pPr>
                      <a:r>
                        <a:rPr lang="en-CA" sz="1300" b="0" i="0" u="none" strike="noStrike" dirty="0">
                          <a:effectLst/>
                          <a:latin typeface="Arial" panose="020B0604020202020204" pitchFamily="34" charset="0"/>
                          <a:cs typeface="Arial" panose="020B0604020202020204" pitchFamily="34" charset="0"/>
                        </a:rPr>
                        <a:t>Non-HRR mutation</a:t>
                      </a:r>
                      <a:endParaRPr lang="en-CA" sz="1300" b="0" i="0" u="none" strike="noStrike" dirty="0">
                        <a:solidFill>
                          <a:srgbClr val="000000"/>
                        </a:solidFill>
                        <a:effectLst/>
                        <a:latin typeface="Arial" panose="020B0604020202020204" pitchFamily="34" charset="0"/>
                        <a:cs typeface="Arial" panose="020B0604020202020204" pitchFamily="34" charset="0"/>
                      </a:endParaRPr>
                    </a:p>
                  </a:txBody>
                  <a:tcPr marL="72000" marR="72000" marT="36000" marB="36000" anchor="b"/>
                </a:tc>
                <a:tc>
                  <a:txBody>
                    <a:bodyPr/>
                    <a:lstStyle/>
                    <a:p>
                      <a:pPr algn="ctr" fontAlgn="b">
                        <a:lnSpc>
                          <a:spcPct val="90000"/>
                        </a:lnSpc>
                      </a:pPr>
                      <a:r>
                        <a:rPr lang="en-CA" sz="1300" u="none" strike="noStrike" dirty="0">
                          <a:effectLst/>
                          <a:latin typeface="Arial" panose="020B0604020202020204" pitchFamily="34" charset="0"/>
                          <a:cs typeface="Arial" panose="020B0604020202020204" pitchFamily="34" charset="0"/>
                        </a:rPr>
                        <a:t>552 (69.3)</a:t>
                      </a:r>
                      <a:endParaRPr lang="en-CA" sz="1300" b="0" i="0" u="none" strike="noStrike" dirty="0">
                        <a:solidFill>
                          <a:srgbClr val="000000"/>
                        </a:solidFill>
                        <a:effectLst/>
                        <a:latin typeface="Arial" panose="020B0604020202020204" pitchFamily="34" charset="0"/>
                        <a:cs typeface="Arial" panose="020B0604020202020204" pitchFamily="34" charset="0"/>
                      </a:endParaRPr>
                    </a:p>
                  </a:txBody>
                  <a:tcPr marL="72000" marR="72000" marT="36000" marB="36000" anchor="b"/>
                </a:tc>
                <a:tc>
                  <a:txBody>
                    <a:bodyPr/>
                    <a:lstStyle/>
                    <a:p>
                      <a:pPr algn="ctr" fontAlgn="b">
                        <a:lnSpc>
                          <a:spcPct val="90000"/>
                        </a:lnSpc>
                      </a:pPr>
                      <a:r>
                        <a:rPr lang="en-CA" sz="1300" u="none" strike="noStrike" dirty="0">
                          <a:effectLst/>
                          <a:latin typeface="Arial" panose="020B0604020202020204" pitchFamily="34" charset="0"/>
                          <a:cs typeface="Arial" panose="020B0604020202020204" pitchFamily="34" charset="0"/>
                        </a:rPr>
                        <a:t>-</a:t>
                      </a:r>
                      <a:endParaRPr lang="en-CA" sz="1300" b="0" i="0" u="none" strike="noStrike" dirty="0">
                        <a:solidFill>
                          <a:srgbClr val="000000"/>
                        </a:solidFill>
                        <a:effectLst/>
                        <a:latin typeface="Arial" panose="020B0604020202020204" pitchFamily="34" charset="0"/>
                        <a:cs typeface="Arial" panose="020B0604020202020204" pitchFamily="34" charset="0"/>
                      </a:endParaRPr>
                    </a:p>
                  </a:txBody>
                  <a:tcPr marL="72000" marR="72000" marT="36000" marB="36000" anchor="b"/>
                </a:tc>
                <a:extLst>
                  <a:ext uri="{0D108BD9-81ED-4DB2-BD59-A6C34878D82A}">
                    <a16:rowId xmlns="" xmlns:a16="http://schemas.microsoft.com/office/drawing/2014/main" val="767581011"/>
                  </a:ext>
                </a:extLst>
              </a:tr>
              <a:tr h="152042">
                <a:tc>
                  <a:txBody>
                    <a:bodyPr/>
                    <a:lstStyle/>
                    <a:p>
                      <a:pPr marL="914400" lvl="2" indent="-730250" algn="l" fontAlgn="b">
                        <a:lnSpc>
                          <a:spcPct val="90000"/>
                        </a:lnSpc>
                        <a:tabLst/>
                      </a:pPr>
                      <a:r>
                        <a:rPr lang="en-CA" sz="1300" b="0" i="0" u="none" strike="noStrike" dirty="0">
                          <a:effectLst/>
                          <a:latin typeface="Arial" panose="020B0604020202020204" pitchFamily="34" charset="0"/>
                          <a:cs typeface="Arial" panose="020B0604020202020204" pitchFamily="34" charset="0"/>
                        </a:rPr>
                        <a:t>HRR mutation-status unknown</a:t>
                      </a:r>
                      <a:endParaRPr lang="en-CA" sz="1300" b="0" i="0" u="none" strike="noStrike" dirty="0">
                        <a:solidFill>
                          <a:srgbClr val="000000"/>
                        </a:solidFill>
                        <a:effectLst/>
                        <a:latin typeface="Arial" panose="020B0604020202020204" pitchFamily="34" charset="0"/>
                        <a:cs typeface="Arial" panose="020B0604020202020204" pitchFamily="34" charset="0"/>
                      </a:endParaRPr>
                    </a:p>
                  </a:txBody>
                  <a:tcPr marL="72000" marR="72000" marT="36000" marB="36000" anchor="b"/>
                </a:tc>
                <a:tc>
                  <a:txBody>
                    <a:bodyPr/>
                    <a:lstStyle/>
                    <a:p>
                      <a:pPr algn="ctr" fontAlgn="b">
                        <a:lnSpc>
                          <a:spcPct val="90000"/>
                        </a:lnSpc>
                      </a:pPr>
                      <a:r>
                        <a:rPr lang="en-CA" sz="1300" u="none" strike="noStrike" dirty="0">
                          <a:effectLst/>
                          <a:latin typeface="Arial" panose="020B0604020202020204" pitchFamily="34" charset="0"/>
                          <a:cs typeface="Arial" panose="020B0604020202020204" pitchFamily="34" charset="0"/>
                        </a:rPr>
                        <a:t>18 (2.3)</a:t>
                      </a:r>
                      <a:endParaRPr lang="en-CA" sz="1300" b="0" i="0" u="none" strike="noStrike" dirty="0">
                        <a:solidFill>
                          <a:srgbClr val="000000"/>
                        </a:solidFill>
                        <a:effectLst/>
                        <a:latin typeface="Arial" panose="020B0604020202020204" pitchFamily="34" charset="0"/>
                        <a:cs typeface="Arial" panose="020B0604020202020204" pitchFamily="34" charset="0"/>
                      </a:endParaRPr>
                    </a:p>
                  </a:txBody>
                  <a:tcPr marL="72000" marR="72000" marT="36000" marB="36000" anchor="b"/>
                </a:tc>
                <a:tc>
                  <a:txBody>
                    <a:bodyPr/>
                    <a:lstStyle/>
                    <a:p>
                      <a:pPr algn="ctr" fontAlgn="b">
                        <a:lnSpc>
                          <a:spcPct val="90000"/>
                        </a:lnSpc>
                      </a:pPr>
                      <a:r>
                        <a:rPr lang="en-CA" sz="1300" u="none" strike="noStrike" dirty="0">
                          <a:effectLst/>
                          <a:latin typeface="Arial" panose="020B0604020202020204" pitchFamily="34" charset="0"/>
                          <a:cs typeface="Arial" panose="020B0604020202020204" pitchFamily="34" charset="0"/>
                        </a:rPr>
                        <a:t>-</a:t>
                      </a:r>
                      <a:endParaRPr lang="en-CA" sz="1300" b="0" i="0" u="none" strike="noStrike" dirty="0">
                        <a:solidFill>
                          <a:srgbClr val="000000"/>
                        </a:solidFill>
                        <a:effectLst/>
                        <a:latin typeface="Arial" panose="020B0604020202020204" pitchFamily="34" charset="0"/>
                        <a:cs typeface="Arial" panose="020B0604020202020204" pitchFamily="34" charset="0"/>
                      </a:endParaRPr>
                    </a:p>
                  </a:txBody>
                  <a:tcPr marL="72000" marR="72000" marT="36000" marB="36000" anchor="b"/>
                </a:tc>
                <a:extLst>
                  <a:ext uri="{0D108BD9-81ED-4DB2-BD59-A6C34878D82A}">
                    <a16:rowId xmlns="" xmlns:a16="http://schemas.microsoft.com/office/drawing/2014/main" val="2573412027"/>
                  </a:ext>
                </a:extLst>
              </a:tr>
              <a:tr h="152042">
                <a:tc>
                  <a:txBody>
                    <a:bodyPr/>
                    <a:lstStyle/>
                    <a:p>
                      <a:pPr algn="l" fontAlgn="b">
                        <a:lnSpc>
                          <a:spcPct val="90000"/>
                        </a:lnSpc>
                      </a:pPr>
                      <a:r>
                        <a:rPr lang="en-CA" sz="1300" b="1" i="1" u="none" strike="noStrike" dirty="0">
                          <a:effectLst/>
                          <a:latin typeface="Arial" panose="020B0604020202020204" pitchFamily="34" charset="0"/>
                          <a:cs typeface="Arial" panose="020B0604020202020204" pitchFamily="34" charset="0"/>
                        </a:rPr>
                        <a:t>BRCA</a:t>
                      </a:r>
                      <a:r>
                        <a:rPr lang="en-CA" sz="1300" b="1" u="none" strike="noStrike" dirty="0">
                          <a:effectLst/>
                          <a:latin typeface="Arial" panose="020B0604020202020204" pitchFamily="34" charset="0"/>
                          <a:cs typeface="Arial" panose="020B0604020202020204" pitchFamily="34" charset="0"/>
                        </a:rPr>
                        <a:t> mutation prevalence, n (%)</a:t>
                      </a:r>
                      <a:endParaRPr lang="en-CA" sz="1300" b="1" i="0" u="none" strike="noStrike" dirty="0">
                        <a:solidFill>
                          <a:srgbClr val="000000"/>
                        </a:solidFill>
                        <a:effectLst/>
                        <a:latin typeface="Arial" panose="020B0604020202020204" pitchFamily="34" charset="0"/>
                        <a:cs typeface="Arial" panose="020B0604020202020204" pitchFamily="34" charset="0"/>
                      </a:endParaRPr>
                    </a:p>
                  </a:txBody>
                  <a:tcPr marL="72000" marR="72000" marT="36000" marB="36000" anchor="b"/>
                </a:tc>
                <a:tc>
                  <a:txBody>
                    <a:bodyPr/>
                    <a:lstStyle/>
                    <a:p>
                      <a:pPr algn="ctr" fontAlgn="b">
                        <a:lnSpc>
                          <a:spcPct val="90000"/>
                        </a:lnSpc>
                      </a:pPr>
                      <a:endParaRPr lang="en-CA" sz="1300" b="0" i="0" u="none" strike="noStrike" dirty="0">
                        <a:solidFill>
                          <a:srgbClr val="000000"/>
                        </a:solidFill>
                        <a:effectLst/>
                        <a:latin typeface="Arial" panose="020B0604020202020204" pitchFamily="34" charset="0"/>
                        <a:cs typeface="Arial" panose="020B0604020202020204" pitchFamily="34" charset="0"/>
                      </a:endParaRPr>
                    </a:p>
                  </a:txBody>
                  <a:tcPr marL="72000" marR="72000" marT="36000" marB="36000" anchor="b"/>
                </a:tc>
                <a:tc>
                  <a:txBody>
                    <a:bodyPr/>
                    <a:lstStyle/>
                    <a:p>
                      <a:pPr algn="ctr" fontAlgn="b">
                        <a:lnSpc>
                          <a:spcPct val="90000"/>
                        </a:lnSpc>
                      </a:pPr>
                      <a:endParaRPr lang="en-CA" sz="1300" b="0" i="0" u="none" strike="noStrike" dirty="0">
                        <a:solidFill>
                          <a:srgbClr val="000000"/>
                        </a:solidFill>
                        <a:effectLst/>
                        <a:latin typeface="Arial" panose="020B0604020202020204" pitchFamily="34" charset="0"/>
                        <a:cs typeface="Arial" panose="020B0604020202020204" pitchFamily="34" charset="0"/>
                      </a:endParaRPr>
                    </a:p>
                  </a:txBody>
                  <a:tcPr marL="72000" marR="72000" marT="36000" marB="36000" anchor="b"/>
                </a:tc>
                <a:extLst>
                  <a:ext uri="{0D108BD9-81ED-4DB2-BD59-A6C34878D82A}">
                    <a16:rowId xmlns="" xmlns:a16="http://schemas.microsoft.com/office/drawing/2014/main" val="1100528852"/>
                  </a:ext>
                </a:extLst>
              </a:tr>
              <a:tr h="152042">
                <a:tc>
                  <a:txBody>
                    <a:bodyPr/>
                    <a:lstStyle/>
                    <a:p>
                      <a:pPr marL="914400" lvl="2" indent="-730250" algn="l" fontAlgn="b">
                        <a:lnSpc>
                          <a:spcPct val="90000"/>
                        </a:lnSpc>
                        <a:tabLst/>
                      </a:pPr>
                      <a:r>
                        <a:rPr lang="en-CA" sz="1300" b="0" i="1" u="none" strike="noStrike" dirty="0">
                          <a:effectLst/>
                          <a:latin typeface="Arial" panose="020B0604020202020204" pitchFamily="34" charset="0"/>
                          <a:cs typeface="Arial" panose="020B0604020202020204" pitchFamily="34" charset="0"/>
                        </a:rPr>
                        <a:t>BRCA1</a:t>
                      </a:r>
                      <a:endParaRPr lang="en-CA" sz="1300" b="0" i="1" u="none" strike="noStrike" dirty="0">
                        <a:solidFill>
                          <a:srgbClr val="000000"/>
                        </a:solidFill>
                        <a:effectLst/>
                        <a:latin typeface="Arial" panose="020B0604020202020204" pitchFamily="34" charset="0"/>
                        <a:cs typeface="Arial" panose="020B0604020202020204" pitchFamily="34" charset="0"/>
                      </a:endParaRPr>
                    </a:p>
                  </a:txBody>
                  <a:tcPr marL="72000" marR="72000" marT="36000" marB="36000" anchor="b"/>
                </a:tc>
                <a:tc>
                  <a:txBody>
                    <a:bodyPr/>
                    <a:lstStyle/>
                    <a:p>
                      <a:pPr marL="0" marR="0" lvl="0" indent="0" algn="ctr" defTabSz="914377" rtl="0" eaLnBrk="1" fontAlgn="b" latinLnBrk="0" hangingPunct="1">
                        <a:lnSpc>
                          <a:spcPct val="90000"/>
                        </a:lnSpc>
                        <a:spcBef>
                          <a:spcPts val="0"/>
                        </a:spcBef>
                        <a:spcAft>
                          <a:spcPts val="0"/>
                        </a:spcAft>
                        <a:buClrTx/>
                        <a:buSzTx/>
                        <a:buFontTx/>
                        <a:buNone/>
                        <a:tabLst/>
                        <a:defRPr/>
                      </a:pPr>
                      <a:r>
                        <a:rPr lang="en-CA" sz="1300" u="none" strike="noStrike" dirty="0">
                          <a:effectLst/>
                          <a:latin typeface="Arial" panose="020B0604020202020204" pitchFamily="34" charset="0"/>
                          <a:cs typeface="Arial" panose="020B0604020202020204" pitchFamily="34" charset="0"/>
                        </a:rPr>
                        <a:t>12 (1.5)</a:t>
                      </a:r>
                      <a:endParaRPr lang="en-CA" sz="1300" b="0" i="0" u="none" strike="noStrike" dirty="0">
                        <a:solidFill>
                          <a:srgbClr val="000000"/>
                        </a:solidFill>
                        <a:effectLst/>
                        <a:latin typeface="Arial" panose="020B0604020202020204" pitchFamily="34" charset="0"/>
                        <a:cs typeface="Arial" panose="020B0604020202020204" pitchFamily="34" charset="0"/>
                      </a:endParaRPr>
                    </a:p>
                  </a:txBody>
                  <a:tcPr marL="72000" marR="72000" marT="36000" marB="36000" anchor="b"/>
                </a:tc>
                <a:tc>
                  <a:txBody>
                    <a:bodyPr/>
                    <a:lstStyle/>
                    <a:p>
                      <a:pPr algn="ctr" fontAlgn="b">
                        <a:lnSpc>
                          <a:spcPct val="90000"/>
                        </a:lnSpc>
                      </a:pPr>
                      <a:r>
                        <a:rPr lang="en-CA" sz="1300" u="none" strike="noStrike" dirty="0">
                          <a:effectLst/>
                          <a:latin typeface="Arial" panose="020B0604020202020204" pitchFamily="34" charset="0"/>
                          <a:cs typeface="Arial" panose="020B0604020202020204" pitchFamily="34" charset="0"/>
                        </a:rPr>
                        <a:t>16 (3.8)</a:t>
                      </a:r>
                      <a:endParaRPr lang="en-CA" sz="1300" b="0" i="0" u="none" strike="noStrike" dirty="0">
                        <a:solidFill>
                          <a:srgbClr val="000000"/>
                        </a:solidFill>
                        <a:effectLst/>
                        <a:latin typeface="Arial" panose="020B0604020202020204" pitchFamily="34" charset="0"/>
                        <a:cs typeface="Arial" panose="020B0604020202020204" pitchFamily="34" charset="0"/>
                      </a:endParaRPr>
                    </a:p>
                  </a:txBody>
                  <a:tcPr marL="72000" marR="72000" marT="36000" marB="36000" anchor="b"/>
                </a:tc>
                <a:extLst>
                  <a:ext uri="{0D108BD9-81ED-4DB2-BD59-A6C34878D82A}">
                    <a16:rowId xmlns="" xmlns:a16="http://schemas.microsoft.com/office/drawing/2014/main" val="42917467"/>
                  </a:ext>
                </a:extLst>
              </a:tr>
              <a:tr h="152042">
                <a:tc>
                  <a:txBody>
                    <a:bodyPr/>
                    <a:lstStyle/>
                    <a:p>
                      <a:pPr marL="914400" lvl="2" indent="-730250" algn="l" fontAlgn="b">
                        <a:lnSpc>
                          <a:spcPct val="90000"/>
                        </a:lnSpc>
                        <a:tabLst/>
                      </a:pPr>
                      <a:r>
                        <a:rPr lang="en-CA" sz="1300" b="0" i="1" u="none" strike="noStrike" dirty="0">
                          <a:effectLst/>
                          <a:latin typeface="Arial" panose="020B0604020202020204" pitchFamily="34" charset="0"/>
                          <a:cs typeface="Arial" panose="020B0604020202020204" pitchFamily="34" charset="0"/>
                        </a:rPr>
                        <a:t>BRCA2</a:t>
                      </a:r>
                      <a:endParaRPr lang="en-CA" sz="1300" b="0" i="1" u="none" strike="noStrike" dirty="0">
                        <a:solidFill>
                          <a:srgbClr val="000000"/>
                        </a:solidFill>
                        <a:effectLst/>
                        <a:latin typeface="Arial" panose="020B0604020202020204" pitchFamily="34" charset="0"/>
                        <a:cs typeface="Arial" panose="020B0604020202020204" pitchFamily="34" charset="0"/>
                      </a:endParaRPr>
                    </a:p>
                  </a:txBody>
                  <a:tcPr marL="72000" marR="72000" marT="36000" marB="36000" anchor="b"/>
                </a:tc>
                <a:tc>
                  <a:txBody>
                    <a:bodyPr/>
                    <a:lstStyle/>
                    <a:p>
                      <a:pPr algn="ctr" fontAlgn="b">
                        <a:lnSpc>
                          <a:spcPct val="90000"/>
                        </a:lnSpc>
                      </a:pPr>
                      <a:r>
                        <a:rPr lang="en-CA" sz="1300" u="none" strike="noStrike" dirty="0">
                          <a:effectLst/>
                          <a:latin typeface="Arial" panose="020B0604020202020204" pitchFamily="34" charset="0"/>
                          <a:cs typeface="Arial" panose="020B0604020202020204" pitchFamily="34" charset="0"/>
                        </a:rPr>
                        <a:t>73 (9.2)</a:t>
                      </a:r>
                      <a:endParaRPr lang="en-CA" sz="1300" b="0" i="0" u="none" strike="noStrike" dirty="0">
                        <a:solidFill>
                          <a:srgbClr val="000000"/>
                        </a:solidFill>
                        <a:effectLst/>
                        <a:latin typeface="Arial" panose="020B0604020202020204" pitchFamily="34" charset="0"/>
                        <a:cs typeface="Arial" panose="020B0604020202020204" pitchFamily="34" charset="0"/>
                      </a:endParaRPr>
                    </a:p>
                  </a:txBody>
                  <a:tcPr marL="72000" marR="72000" marT="36000" marB="36000" anchor="b"/>
                </a:tc>
                <a:tc>
                  <a:txBody>
                    <a:bodyPr/>
                    <a:lstStyle/>
                    <a:p>
                      <a:pPr algn="ctr" fontAlgn="b">
                        <a:lnSpc>
                          <a:spcPct val="90000"/>
                        </a:lnSpc>
                      </a:pPr>
                      <a:r>
                        <a:rPr lang="en-CA" sz="1300" u="none" strike="noStrike" dirty="0">
                          <a:effectLst/>
                          <a:latin typeface="Arial" panose="020B0604020202020204" pitchFamily="34" charset="0"/>
                          <a:cs typeface="Arial" panose="020B0604020202020204" pitchFamily="34" charset="0"/>
                        </a:rPr>
                        <a:t>174 (41)</a:t>
                      </a:r>
                      <a:endParaRPr lang="en-CA" sz="1300" b="0" i="0" u="none" strike="noStrike" dirty="0">
                        <a:solidFill>
                          <a:srgbClr val="000000"/>
                        </a:solidFill>
                        <a:effectLst/>
                        <a:latin typeface="Arial" panose="020B0604020202020204" pitchFamily="34" charset="0"/>
                        <a:cs typeface="Arial" panose="020B0604020202020204" pitchFamily="34" charset="0"/>
                      </a:endParaRPr>
                    </a:p>
                  </a:txBody>
                  <a:tcPr marL="72000" marR="72000" marT="36000" marB="36000" anchor="b"/>
                </a:tc>
                <a:extLst>
                  <a:ext uri="{0D108BD9-81ED-4DB2-BD59-A6C34878D82A}">
                    <a16:rowId xmlns="" xmlns:a16="http://schemas.microsoft.com/office/drawing/2014/main" val="2536175112"/>
                  </a:ext>
                </a:extLst>
              </a:tr>
              <a:tr h="318379">
                <a:tc gridSpan="3">
                  <a:txBody>
                    <a:bodyPr/>
                    <a:lstStyle/>
                    <a:p>
                      <a:endParaRPr lang="en-GB" sz="1000" dirty="0">
                        <a:latin typeface="Arial" panose="020B0604020202020204" pitchFamily="34" charset="0"/>
                        <a:cs typeface="Arial" panose="020B0604020202020204" pitchFamily="34" charset="0"/>
                      </a:endParaRPr>
                    </a:p>
                  </a:txBody>
                  <a:tcPr marL="72000" marR="72000" marT="36000" marB="36000" anchor="b">
                    <a:noFill/>
                  </a:tcPr>
                </a:tc>
                <a:tc hMerge="1">
                  <a:txBody>
                    <a:bodyPr/>
                    <a:lstStyle/>
                    <a:p>
                      <a:pPr algn="ctr" fontAlgn="b"/>
                      <a:endParaRPr lang="en-CA" sz="1400" b="0" i="0" u="none" strike="noStrike" dirty="0">
                        <a:solidFill>
                          <a:srgbClr val="000000"/>
                        </a:solidFill>
                        <a:effectLst/>
                        <a:latin typeface="Calibri" panose="020F0502020204030204" pitchFamily="34" charset="0"/>
                      </a:endParaRPr>
                    </a:p>
                  </a:txBody>
                  <a:tcPr marL="9115" marR="9115" marT="9525" marB="0" anchor="b"/>
                </a:tc>
                <a:tc hMerge="1">
                  <a:txBody>
                    <a:bodyPr/>
                    <a:lstStyle/>
                    <a:p>
                      <a:pPr algn="ctr" fontAlgn="b"/>
                      <a:endParaRPr lang="en-CA" sz="1400" b="0" i="0" u="none" strike="noStrike" dirty="0">
                        <a:solidFill>
                          <a:srgbClr val="000000"/>
                        </a:solidFill>
                        <a:effectLst/>
                        <a:latin typeface="Calibri" panose="020F0502020204030204" pitchFamily="34" charset="0"/>
                      </a:endParaRPr>
                    </a:p>
                  </a:txBody>
                  <a:tcPr marL="9115" marR="9115" marT="9525" marB="0" anchor="b"/>
                </a:tc>
                <a:extLst>
                  <a:ext uri="{0D108BD9-81ED-4DB2-BD59-A6C34878D82A}">
                    <a16:rowId xmlns="" xmlns:a16="http://schemas.microsoft.com/office/drawing/2014/main" val="4197835955"/>
                  </a:ext>
                </a:extLst>
              </a:tr>
            </a:tbl>
          </a:graphicData>
        </a:graphic>
      </p:graphicFrame>
      <p:sp>
        <p:nvSpPr>
          <p:cNvPr id="5" name="Title 4">
            <a:extLst>
              <a:ext uri="{FF2B5EF4-FFF2-40B4-BE49-F238E27FC236}">
                <a16:creationId xmlns="" xmlns:a16="http://schemas.microsoft.com/office/drawing/2014/main" id="{15EB7ACF-25DD-0E44-BD52-C9F17E12C8BA}"/>
              </a:ext>
            </a:extLst>
          </p:cNvPr>
          <p:cNvSpPr>
            <a:spLocks noGrp="1"/>
          </p:cNvSpPr>
          <p:nvPr>
            <p:ph type="title"/>
          </p:nvPr>
        </p:nvSpPr>
        <p:spPr/>
        <p:txBody>
          <a:bodyPr/>
          <a:lstStyle/>
          <a:p>
            <a:r>
              <a:rPr lang="en-GB" dirty="0"/>
              <a:t>Design and Baseline Comparison of PRO</a:t>
            </a:r>
            <a:r>
              <a:rPr lang="en-GB" cap="none" dirty="0"/>
              <a:t>pel</a:t>
            </a:r>
            <a:r>
              <a:rPr lang="en-GB" dirty="0"/>
              <a:t> and MAGNITUDE trials</a:t>
            </a:r>
          </a:p>
        </p:txBody>
      </p:sp>
      <p:sp>
        <p:nvSpPr>
          <p:cNvPr id="8" name="Content Placeholder 7">
            <a:extLst>
              <a:ext uri="{FF2B5EF4-FFF2-40B4-BE49-F238E27FC236}">
                <a16:creationId xmlns="" xmlns:a16="http://schemas.microsoft.com/office/drawing/2014/main" id="{4CFC1123-6FA0-4747-BFA3-F6F5E8024980}"/>
              </a:ext>
            </a:extLst>
          </p:cNvPr>
          <p:cNvSpPr>
            <a:spLocks noGrp="1"/>
          </p:cNvSpPr>
          <p:nvPr>
            <p:ph sz="quarter" idx="15"/>
          </p:nvPr>
        </p:nvSpPr>
        <p:spPr>
          <a:xfrm>
            <a:off x="620184" y="6326615"/>
            <a:ext cx="10718376" cy="365125"/>
          </a:xfrm>
        </p:spPr>
        <p:txBody>
          <a:bodyPr/>
          <a:lstStyle/>
          <a:p>
            <a:r>
              <a:rPr lang="en-GB" sz="1000" dirty="0">
                <a:latin typeface="Arial" panose="020B0604020202020204" pitchFamily="34" charset="0"/>
                <a:cs typeface="Arial" panose="020B0604020202020204" pitchFamily="34" charset="0"/>
              </a:rPr>
              <a:t>ctDNA, circulating tumour DNA; HRR, homologous recombination repair; mCSPC, metastatic castration sensitive prostate cancer; NHA, new hormonal agent; rPFS, radiographic progression free survival</a:t>
            </a:r>
            <a:endParaRPr lang="en-GB" dirty="0"/>
          </a:p>
          <a:p>
            <a:r>
              <a:rPr lang="en-GB" dirty="0">
                <a:solidFill>
                  <a:schemeClr val="tx2"/>
                </a:solidFill>
              </a:rPr>
              <a:t>1. Saad F, et al. </a:t>
            </a:r>
            <a:r>
              <a:rPr lang="en-US" dirty="0">
                <a:solidFill>
                  <a:schemeClr val="tx2"/>
                </a:solidFill>
              </a:rPr>
              <a:t>Journal of Clinical Oncology2022;  40 Suppl: Abstract 11 (ASCO GU 2022 oral presentation); 2</a:t>
            </a:r>
            <a:r>
              <a:rPr lang="en-GB" dirty="0">
                <a:solidFill>
                  <a:schemeClr val="tx2"/>
                </a:solidFill>
              </a:rPr>
              <a:t>. Chi K, et al. J Clin Oncol. 2022;40 Suppl: Abstract 12</a:t>
            </a:r>
            <a:r>
              <a:rPr lang="en-GB" sz="1000" dirty="0">
                <a:solidFill>
                  <a:schemeClr val="tx2"/>
                </a:solidFill>
              </a:rPr>
              <a:t> (</a:t>
            </a:r>
            <a:r>
              <a:rPr lang="it-IT" sz="1000" dirty="0"/>
              <a:t>ASCO GU 2022 oral presentation) </a:t>
            </a:r>
            <a:endParaRPr lang="en-GB" dirty="0">
              <a:solidFill>
                <a:schemeClr val="tx2"/>
              </a:solidFill>
            </a:endParaRPr>
          </a:p>
        </p:txBody>
      </p:sp>
      <p:sp>
        <p:nvSpPr>
          <p:cNvPr id="15" name="TextBox 14">
            <a:extLst>
              <a:ext uri="{FF2B5EF4-FFF2-40B4-BE49-F238E27FC236}">
                <a16:creationId xmlns="" xmlns:a16="http://schemas.microsoft.com/office/drawing/2014/main" id="{EC0D8048-0A87-464E-BB5F-656CF9CA89BC}"/>
              </a:ext>
            </a:extLst>
          </p:cNvPr>
          <p:cNvSpPr txBox="1"/>
          <p:nvPr/>
        </p:nvSpPr>
        <p:spPr>
          <a:xfrm>
            <a:off x="620184" y="5800128"/>
            <a:ext cx="11177846" cy="246221"/>
          </a:xfrm>
          <a:prstGeom prst="rect">
            <a:avLst/>
          </a:prstGeom>
          <a:noFill/>
        </p:spPr>
        <p:txBody>
          <a:bodyPr wrap="square"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Please note that these studies cannot be directly compared. This data is presented for information purposes only</a:t>
            </a:r>
            <a:endParaRPr kumimoji="0" lang="en-GB" sz="10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16" name="Slide Number Placeholder 15">
            <a:extLst>
              <a:ext uri="{FF2B5EF4-FFF2-40B4-BE49-F238E27FC236}">
                <a16:creationId xmlns="" xmlns:a16="http://schemas.microsoft.com/office/drawing/2014/main" id="{CF4CF90C-3DCB-F047-B6E7-95B01EBAE82B}"/>
              </a:ext>
            </a:extLst>
          </p:cNvPr>
          <p:cNvSpPr>
            <a:spLocks noGrp="1"/>
          </p:cNvSpPr>
          <p:nvPr>
            <p:ph type="sldNum" sz="quarter" idx="4"/>
          </p:nvPr>
        </p:nvSpPr>
        <p:spPr/>
        <p:txBody>
          <a:bodyPr/>
          <a:lstStyle/>
          <a:p>
            <a:fld id="{FCE43C0F-8A7B-3A4B-9DB5-B3472E36E833}" type="slidenum">
              <a:rPr lang="en-GB" smtClean="0"/>
              <a:pPr/>
              <a:t>65</a:t>
            </a:fld>
            <a:endParaRPr lang="en-GB" dirty="0"/>
          </a:p>
        </p:txBody>
      </p:sp>
      <p:sp>
        <p:nvSpPr>
          <p:cNvPr id="2" name="Segnaposto testo 81">
            <a:extLst>
              <a:ext uri="{FF2B5EF4-FFF2-40B4-BE49-F238E27FC236}">
                <a16:creationId xmlns="" xmlns:a16="http://schemas.microsoft.com/office/drawing/2014/main" id="{E462857F-C0FD-10A0-48E7-46144EFA3C4D}"/>
              </a:ext>
            </a:extLst>
          </p:cNvPr>
          <p:cNvSpPr txBox="1">
            <a:spLocks/>
          </p:cNvSpPr>
          <p:nvPr/>
        </p:nvSpPr>
        <p:spPr>
          <a:xfrm>
            <a:off x="609600" y="5360932"/>
            <a:ext cx="10984368" cy="439196"/>
          </a:xfrm>
          <a:prstGeom prst="rect">
            <a:avLst/>
          </a:prstGeom>
        </p:spPr>
        <p:txBody>
          <a:bodyPr anchor="b" anchorCtr="0"/>
          <a:lstStyle>
            <a:defPPr>
              <a:defRPr lang="en-US"/>
            </a:defPPr>
            <a:lvl1pPr marR="0" lvl="0" indent="0" fontAlgn="auto">
              <a:lnSpc>
                <a:spcPct val="100000"/>
              </a:lnSpc>
              <a:spcBef>
                <a:spcPts val="200"/>
              </a:spcBef>
              <a:spcAft>
                <a:spcPts val="0"/>
              </a:spcAft>
              <a:buClr>
                <a:prstClr val="white"/>
              </a:buClr>
              <a:buSzTx/>
              <a:buFont typeface="Arial" panose="020B0604020202020204" pitchFamily="34" charset="0"/>
              <a:buNone/>
              <a:tabLst/>
              <a:defRPr kumimoji="0" sz="900" b="0" i="0" u="none" strike="noStrike" cap="none" spc="0" normalizeH="0" baseline="30000">
                <a:ln>
                  <a:noFill/>
                </a:ln>
                <a:solidFill>
                  <a:srgbClr val="000000"/>
                </a:solidFill>
                <a:effectLst/>
                <a:uLnTx/>
                <a:uFillTx/>
                <a:latin typeface="Arial" panose="020B0604020202020204" pitchFamily="34" charset="0"/>
                <a:cs typeface="Arial" panose="020B0604020202020204" pitchFamily="34" charset="0"/>
              </a:defRPr>
            </a:lvl1pPr>
            <a:lvl2pPr marL="685800" indent="-228600">
              <a:lnSpc>
                <a:spcPct val="100000"/>
              </a:lnSpc>
              <a:spcBef>
                <a:spcPts val="500"/>
              </a:spcBef>
              <a:buClr>
                <a:schemeClr val="bg1"/>
              </a:buClr>
              <a:buFont typeface="Wingdings" panose="05000000000000000000" pitchFamily="2" charset="2"/>
              <a:buChar char="§"/>
              <a:defRPr sz="2400">
                <a:solidFill>
                  <a:schemeClr val="bg1"/>
                </a:solidFill>
                <a:latin typeface="Arial" panose="020B0604020202020204" pitchFamily="34" charset="0"/>
                <a:cs typeface="Arial" panose="020B0604020202020204" pitchFamily="34" charset="0"/>
              </a:defRPr>
            </a:lvl2pPr>
            <a:lvl3pPr marL="1143000" indent="-228600">
              <a:lnSpc>
                <a:spcPct val="100000"/>
              </a:lnSpc>
              <a:spcBef>
                <a:spcPts val="500"/>
              </a:spcBef>
              <a:buClr>
                <a:schemeClr val="bg1"/>
              </a:buClr>
              <a:buFont typeface="Courier New" panose="02070309020205020404" pitchFamily="49" charset="0"/>
              <a:buChar char="o"/>
              <a:defRPr>
                <a:solidFill>
                  <a:schemeClr val="bg1"/>
                </a:solidFill>
                <a:latin typeface="Arial" panose="020B0604020202020204" pitchFamily="34" charset="0"/>
                <a:cs typeface="Arial" panose="020B0604020202020204" pitchFamily="34" charset="0"/>
              </a:defRPr>
            </a:lvl3pPr>
            <a:lvl4pPr marL="1600200" indent="-228600">
              <a:lnSpc>
                <a:spcPct val="100000"/>
              </a:lnSpc>
              <a:spcBef>
                <a:spcPts val="500"/>
              </a:spcBef>
              <a:buClr>
                <a:schemeClr val="bg1"/>
              </a:buClr>
              <a:buFont typeface="Arial" panose="020B0604020202020204" pitchFamily="34" charset="0"/>
              <a:buChar char="•"/>
              <a:defRPr>
                <a:solidFill>
                  <a:schemeClr val="bg1"/>
                </a:solidFill>
                <a:latin typeface="Arial" panose="020B0604020202020204" pitchFamily="34" charset="0"/>
                <a:cs typeface="Arial" panose="020B0604020202020204" pitchFamily="34" charset="0"/>
              </a:defRPr>
            </a:lvl4pPr>
            <a:lvl5pPr marL="2057400" indent="-228600">
              <a:lnSpc>
                <a:spcPct val="100000"/>
              </a:lnSpc>
              <a:spcBef>
                <a:spcPts val="500"/>
              </a:spcBef>
              <a:buClr>
                <a:schemeClr val="bg1"/>
              </a:buClr>
              <a:buFont typeface="Arial" panose="020B0604020202020204" pitchFamily="34" charset="0"/>
              <a:buChar char="•"/>
              <a:defRPr>
                <a:solidFill>
                  <a:schemeClr val="bg1"/>
                </a:solidFill>
                <a:latin typeface="Arial" panose="020B0604020202020204" pitchFamily="34" charset="0"/>
                <a:cs typeface="Arial" panose="020B0604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GB" sz="1000" dirty="0">
                <a:latin typeface="Arial" panose="020B0604020202020204" pitchFamily="34" charset="0"/>
                <a:cs typeface="Arial" panose="020B0604020202020204" pitchFamily="34" charset="0"/>
              </a:rPr>
              <a:t>a</a:t>
            </a:r>
            <a:r>
              <a:rPr lang="en-GB" sz="1000" baseline="0" dirty="0">
                <a:latin typeface="Arial" panose="020B0604020202020204" pitchFamily="34" charset="0"/>
                <a:cs typeface="Arial" panose="020B0604020202020204" pitchFamily="34" charset="0"/>
              </a:rPr>
              <a:t> Includes prior therapy for nmCRPC/mCSPC</a:t>
            </a:r>
          </a:p>
        </p:txBody>
      </p:sp>
    </p:spTree>
    <p:extLst>
      <p:ext uri="{BB962C8B-B14F-4D97-AF65-F5344CB8AC3E}">
        <p14:creationId xmlns:p14="http://schemas.microsoft.com/office/powerpoint/2010/main" val="30344154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 xmlns:a16="http://schemas.microsoft.com/office/drawing/2014/main" id="{4946CEC8-A898-476B-A3D1-C25A11079C8F}"/>
              </a:ext>
            </a:extLst>
          </p:cNvPr>
          <p:cNvGraphicFramePr>
            <a:graphicFrameLocks noGrp="1"/>
          </p:cNvGraphicFramePr>
          <p:nvPr>
            <p:ph sz="quarter" idx="12"/>
            <p:extLst>
              <p:ext uri="{D42A27DB-BD31-4B8C-83A1-F6EECF244321}">
                <p14:modId xmlns:p14="http://schemas.microsoft.com/office/powerpoint/2010/main" val="2212063505"/>
              </p:ext>
            </p:extLst>
          </p:nvPr>
        </p:nvGraphicFramePr>
        <p:xfrm>
          <a:off x="620713" y="1966899"/>
          <a:ext cx="10963965" cy="2550185"/>
        </p:xfrm>
        <a:graphic>
          <a:graphicData uri="http://schemas.openxmlformats.org/drawingml/2006/table">
            <a:tbl>
              <a:tblPr firstRow="1" bandRow="1">
                <a:tableStyleId>{5C22544A-7EE6-4342-B048-85BDC9FD1C3A}</a:tableStyleId>
              </a:tblPr>
              <a:tblGrid>
                <a:gridCol w="3392891">
                  <a:extLst>
                    <a:ext uri="{9D8B030D-6E8A-4147-A177-3AD203B41FA5}">
                      <a16:colId xmlns="" xmlns:a16="http://schemas.microsoft.com/office/drawing/2014/main" val="3278033805"/>
                    </a:ext>
                  </a:extLst>
                </a:gridCol>
                <a:gridCol w="3640313">
                  <a:extLst>
                    <a:ext uri="{9D8B030D-6E8A-4147-A177-3AD203B41FA5}">
                      <a16:colId xmlns="" xmlns:a16="http://schemas.microsoft.com/office/drawing/2014/main" val="3211925184"/>
                    </a:ext>
                  </a:extLst>
                </a:gridCol>
                <a:gridCol w="3930761">
                  <a:extLst>
                    <a:ext uri="{9D8B030D-6E8A-4147-A177-3AD203B41FA5}">
                      <a16:colId xmlns="" xmlns:a16="http://schemas.microsoft.com/office/drawing/2014/main" val="3752757380"/>
                    </a:ext>
                  </a:extLst>
                </a:gridCol>
              </a:tblGrid>
              <a:tr h="310757">
                <a:tc>
                  <a:txBody>
                    <a:bodyPr/>
                    <a:lstStyle/>
                    <a:p>
                      <a:pPr algn="l" fontAlgn="b"/>
                      <a:r>
                        <a:rPr lang="en-CA" sz="1600" u="none" strike="noStrike" dirty="0">
                          <a:effectLst/>
                          <a:latin typeface="Arial" panose="020B0604020202020204" pitchFamily="34" charset="0"/>
                          <a:cs typeface="Arial" panose="020B0604020202020204" pitchFamily="34" charset="0"/>
                        </a:rPr>
                        <a:t> </a:t>
                      </a:r>
                      <a:endParaRPr lang="en-CA" sz="1600" b="1" i="0" u="none" strike="noStrike" dirty="0">
                        <a:solidFill>
                          <a:srgbClr val="000000"/>
                        </a:solidFill>
                        <a:effectLst/>
                        <a:latin typeface="Arial" panose="020B0604020202020204" pitchFamily="34" charset="0"/>
                        <a:cs typeface="Arial" panose="020B0604020202020204" pitchFamily="34" charset="0"/>
                      </a:endParaRPr>
                    </a:p>
                  </a:txBody>
                  <a:tcPr marL="108000" marR="108000" marT="9525" marB="0" anchor="ctr"/>
                </a:tc>
                <a:tc>
                  <a:txBody>
                    <a:bodyPr/>
                    <a:lstStyle/>
                    <a:p>
                      <a:pPr algn="ctr" fontAlgn="b"/>
                      <a:r>
                        <a:rPr lang="en-CA" sz="1600" u="none" strike="noStrike" dirty="0">
                          <a:effectLst/>
                          <a:latin typeface="Arial" panose="020B0604020202020204" pitchFamily="34" charset="0"/>
                          <a:cs typeface="Arial" panose="020B0604020202020204" pitchFamily="34" charset="0"/>
                        </a:rPr>
                        <a:t>PROpel</a:t>
                      </a:r>
                    </a:p>
                    <a:p>
                      <a:pPr algn="ctr" fontAlgn="b"/>
                      <a:r>
                        <a:rPr lang="en-CA" sz="1600" u="none" strike="noStrike" dirty="0">
                          <a:effectLst/>
                          <a:latin typeface="Arial" panose="020B0604020202020204" pitchFamily="34" charset="0"/>
                          <a:cs typeface="Arial" panose="020B0604020202020204" pitchFamily="34" charset="0"/>
                        </a:rPr>
                        <a:t>(N=796)</a:t>
                      </a:r>
                      <a:endParaRPr lang="en-CA" sz="1600" b="1" i="0" u="none" strike="noStrike" dirty="0">
                        <a:solidFill>
                          <a:srgbClr val="000000"/>
                        </a:solidFill>
                        <a:effectLst/>
                        <a:latin typeface="Arial" panose="020B0604020202020204" pitchFamily="34" charset="0"/>
                        <a:cs typeface="Arial" panose="020B0604020202020204" pitchFamily="34" charset="0"/>
                      </a:endParaRPr>
                    </a:p>
                  </a:txBody>
                  <a:tcPr marL="108000" marR="108000" marT="9525" marB="0" anchor="ctr"/>
                </a:tc>
                <a:tc>
                  <a:txBody>
                    <a:bodyPr/>
                    <a:lstStyle/>
                    <a:p>
                      <a:pPr algn="ctr" fontAlgn="b"/>
                      <a:r>
                        <a:rPr lang="en-CA" sz="1600" u="none" strike="noStrike" dirty="0">
                          <a:effectLst/>
                          <a:latin typeface="Arial" panose="020B0604020202020204" pitchFamily="34" charset="0"/>
                          <a:cs typeface="Arial" panose="020B0604020202020204" pitchFamily="34" charset="0"/>
                        </a:rPr>
                        <a:t>MAGNITUDE</a:t>
                      </a:r>
                    </a:p>
                    <a:p>
                      <a:pPr algn="ctr" fontAlgn="b"/>
                      <a:r>
                        <a:rPr lang="en-CA" sz="1600" u="none" strike="noStrike" dirty="0">
                          <a:effectLst/>
                          <a:latin typeface="Arial" panose="020B0604020202020204" pitchFamily="34" charset="0"/>
                          <a:cs typeface="Arial" panose="020B0604020202020204" pitchFamily="34" charset="0"/>
                        </a:rPr>
                        <a:t>(N=423)</a:t>
                      </a:r>
                      <a:endParaRPr lang="en-CA" sz="1600" b="1" i="0" u="none" strike="noStrike" dirty="0">
                        <a:solidFill>
                          <a:srgbClr val="000000"/>
                        </a:solidFill>
                        <a:effectLst/>
                        <a:latin typeface="Arial" panose="020B0604020202020204" pitchFamily="34" charset="0"/>
                        <a:cs typeface="Arial" panose="020B0604020202020204" pitchFamily="34" charset="0"/>
                      </a:endParaRPr>
                    </a:p>
                  </a:txBody>
                  <a:tcPr marL="108000" marR="108000" marT="9525" marB="0" anchor="ctr"/>
                </a:tc>
                <a:extLst>
                  <a:ext uri="{0D108BD9-81ED-4DB2-BD59-A6C34878D82A}">
                    <a16:rowId xmlns="" xmlns:a16="http://schemas.microsoft.com/office/drawing/2014/main" val="3042337995"/>
                  </a:ext>
                </a:extLst>
              </a:tr>
              <a:tr h="350216">
                <a:tc>
                  <a:txBody>
                    <a:bodyPr/>
                    <a:lstStyle/>
                    <a:p>
                      <a:pPr algn="l" fontAlgn="b"/>
                      <a:r>
                        <a:rPr lang="en-CA" sz="1600" b="1" u="none" strike="noStrike" dirty="0">
                          <a:effectLst/>
                          <a:latin typeface="Arial" panose="020B0604020202020204" pitchFamily="34" charset="0"/>
                          <a:cs typeface="Arial" panose="020B0604020202020204" pitchFamily="34" charset="0"/>
                        </a:rPr>
                        <a:t>rPFS</a:t>
                      </a:r>
                      <a:endParaRPr lang="en-CA" sz="1600" b="1" i="0" u="none" strike="noStrike" dirty="0">
                        <a:solidFill>
                          <a:srgbClr val="000000"/>
                        </a:solidFill>
                        <a:effectLst/>
                        <a:latin typeface="Arial" panose="020B0604020202020204" pitchFamily="34" charset="0"/>
                        <a:cs typeface="Arial" panose="020B0604020202020204" pitchFamily="34" charset="0"/>
                      </a:endParaRPr>
                    </a:p>
                  </a:txBody>
                  <a:tcPr marL="108000" marR="108000" marT="9525" marB="0" anchor="ctr"/>
                </a:tc>
                <a:tc>
                  <a:txBody>
                    <a:bodyPr/>
                    <a:lstStyle/>
                    <a:p>
                      <a:pPr algn="ctr" fontAlgn="b"/>
                      <a:endParaRPr lang="en-CA" sz="1600" b="0" i="0" u="none" strike="noStrike" dirty="0">
                        <a:solidFill>
                          <a:srgbClr val="000000"/>
                        </a:solidFill>
                        <a:effectLst/>
                        <a:latin typeface="Arial" panose="020B0604020202020204" pitchFamily="34" charset="0"/>
                        <a:cs typeface="Arial" panose="020B0604020202020204" pitchFamily="34" charset="0"/>
                      </a:endParaRPr>
                    </a:p>
                  </a:txBody>
                  <a:tcPr marL="108000" marR="108000" marT="9525" marB="0" anchor="ctr"/>
                </a:tc>
                <a:tc>
                  <a:txBody>
                    <a:bodyPr/>
                    <a:lstStyle/>
                    <a:p>
                      <a:pPr algn="ctr" fontAlgn="b"/>
                      <a:r>
                        <a:rPr lang="en-CA" sz="1600" u="none" strike="noStrike" dirty="0">
                          <a:effectLst/>
                          <a:latin typeface="Arial" panose="020B0604020202020204" pitchFamily="34" charset="0"/>
                          <a:cs typeface="Arial" panose="020B0604020202020204" pitchFamily="34" charset="0"/>
                        </a:rPr>
                        <a:t> </a:t>
                      </a:r>
                      <a:endParaRPr lang="en-CA" sz="1600" b="0" i="0" u="none" strike="noStrike" dirty="0">
                        <a:solidFill>
                          <a:srgbClr val="000000"/>
                        </a:solidFill>
                        <a:effectLst/>
                        <a:latin typeface="Arial" panose="020B0604020202020204" pitchFamily="34" charset="0"/>
                        <a:cs typeface="Arial" panose="020B0604020202020204" pitchFamily="34" charset="0"/>
                      </a:endParaRPr>
                    </a:p>
                  </a:txBody>
                  <a:tcPr marL="108000" marR="108000" marT="9525" marB="0" anchor="ctr"/>
                </a:tc>
                <a:extLst>
                  <a:ext uri="{0D108BD9-81ED-4DB2-BD59-A6C34878D82A}">
                    <a16:rowId xmlns="" xmlns:a16="http://schemas.microsoft.com/office/drawing/2014/main" val="1719263999"/>
                  </a:ext>
                </a:extLst>
              </a:tr>
              <a:tr h="337181">
                <a:tc>
                  <a:txBody>
                    <a:bodyPr/>
                    <a:lstStyle/>
                    <a:p>
                      <a:pPr marL="173038" indent="0" algn="l" fontAlgn="b"/>
                      <a:r>
                        <a:rPr lang="en-CA" sz="1600" b="1" u="none" strike="noStrike" dirty="0">
                          <a:effectLst/>
                          <a:latin typeface="Arial" panose="020B0604020202020204" pitchFamily="34" charset="0"/>
                          <a:cs typeface="Arial" panose="020B0604020202020204" pitchFamily="34" charset="0"/>
                        </a:rPr>
                        <a:t>All comers</a:t>
                      </a:r>
                      <a:endParaRPr lang="en-CA" sz="1600" b="1" i="0" u="none" strike="noStrike" dirty="0">
                        <a:solidFill>
                          <a:srgbClr val="000000"/>
                        </a:solidFill>
                        <a:effectLst/>
                        <a:latin typeface="Arial" panose="020B0604020202020204" pitchFamily="34" charset="0"/>
                        <a:cs typeface="Arial" panose="020B0604020202020204" pitchFamily="34" charset="0"/>
                      </a:endParaRPr>
                    </a:p>
                  </a:txBody>
                  <a:tcPr marL="108000" marR="108000" marT="9525" marB="0" anchor="ctr"/>
                </a:tc>
                <a:tc>
                  <a:txBody>
                    <a:bodyPr/>
                    <a:lstStyle/>
                    <a:p>
                      <a:pPr algn="ctr" fontAlgn="b"/>
                      <a:r>
                        <a:rPr lang="en-CA" sz="1600" u="none" strike="noStrike" dirty="0">
                          <a:effectLst/>
                          <a:latin typeface="Arial" panose="020B0604020202020204" pitchFamily="34" charset="0"/>
                          <a:cs typeface="Arial" panose="020B0604020202020204" pitchFamily="34" charset="0"/>
                        </a:rPr>
                        <a:t> + (HR 0.66)</a:t>
                      </a:r>
                      <a:endParaRPr lang="en-CA" sz="1600" b="0" i="0" u="none" strike="noStrike" dirty="0">
                        <a:solidFill>
                          <a:srgbClr val="000000"/>
                        </a:solidFill>
                        <a:effectLst/>
                        <a:latin typeface="Arial" panose="020B0604020202020204" pitchFamily="34" charset="0"/>
                        <a:cs typeface="Arial" panose="020B0604020202020204" pitchFamily="34" charset="0"/>
                      </a:endParaRPr>
                    </a:p>
                  </a:txBody>
                  <a:tcPr marL="108000" marR="108000" marT="9525" marB="0" anchor="ctr"/>
                </a:tc>
                <a:tc>
                  <a:txBody>
                    <a:bodyPr/>
                    <a:lstStyle/>
                    <a:p>
                      <a:pPr algn="ctr" fontAlgn="b"/>
                      <a:r>
                        <a:rPr lang="en-CA" sz="1600" u="none" strike="noStrike" dirty="0">
                          <a:effectLst/>
                          <a:latin typeface="Arial" panose="020B0604020202020204" pitchFamily="34" charset="0"/>
                          <a:cs typeface="Arial" panose="020B0604020202020204" pitchFamily="34" charset="0"/>
                        </a:rPr>
                        <a:t>Not reported</a:t>
                      </a:r>
                      <a:endParaRPr lang="en-CA" sz="1600" b="0" i="0" u="none" strike="noStrike" dirty="0">
                        <a:solidFill>
                          <a:srgbClr val="000000"/>
                        </a:solidFill>
                        <a:effectLst/>
                        <a:latin typeface="Arial" panose="020B0604020202020204" pitchFamily="34" charset="0"/>
                        <a:cs typeface="Arial" panose="020B0604020202020204" pitchFamily="34" charset="0"/>
                      </a:endParaRPr>
                    </a:p>
                  </a:txBody>
                  <a:tcPr marL="108000" marR="108000" marT="9525" marB="0" anchor="ctr"/>
                </a:tc>
                <a:extLst>
                  <a:ext uri="{0D108BD9-81ED-4DB2-BD59-A6C34878D82A}">
                    <a16:rowId xmlns="" xmlns:a16="http://schemas.microsoft.com/office/drawing/2014/main" val="975668503"/>
                  </a:ext>
                </a:extLst>
              </a:tr>
              <a:tr h="337181">
                <a:tc>
                  <a:txBody>
                    <a:bodyPr/>
                    <a:lstStyle/>
                    <a:p>
                      <a:pPr marL="173038" indent="0" algn="l" fontAlgn="b"/>
                      <a:r>
                        <a:rPr lang="en-CA" sz="1600" b="1" i="0" u="none" strike="noStrike" dirty="0">
                          <a:effectLst/>
                          <a:latin typeface="Arial" panose="020B0604020202020204" pitchFamily="34" charset="0"/>
                          <a:cs typeface="Arial" panose="020B0604020202020204" pitchFamily="34" charset="0"/>
                        </a:rPr>
                        <a:t>HRR mutation negative</a:t>
                      </a:r>
                      <a:endParaRPr lang="en-CA" sz="1600" b="1" i="0" u="none" strike="noStrike" dirty="0">
                        <a:solidFill>
                          <a:srgbClr val="000000"/>
                        </a:solidFill>
                        <a:effectLst/>
                        <a:latin typeface="Arial" panose="020B0604020202020204" pitchFamily="34" charset="0"/>
                        <a:cs typeface="Arial" panose="020B0604020202020204" pitchFamily="34" charset="0"/>
                      </a:endParaRPr>
                    </a:p>
                  </a:txBody>
                  <a:tcPr marL="108000" marR="108000" marT="9525" marB="0" anchor="ctr"/>
                </a:tc>
                <a:tc>
                  <a:txBody>
                    <a:bodyPr/>
                    <a:lstStyle/>
                    <a:p>
                      <a:pPr algn="ctr" fontAlgn="b"/>
                      <a:r>
                        <a:rPr lang="en-CA" sz="1600" u="none" strike="noStrike" dirty="0">
                          <a:effectLst/>
                          <a:latin typeface="Arial" panose="020B0604020202020204" pitchFamily="34" charset="0"/>
                          <a:cs typeface="Arial" panose="020B0604020202020204" pitchFamily="34" charset="0"/>
                        </a:rPr>
                        <a:t> + (HR 0.76)</a:t>
                      </a:r>
                      <a:endParaRPr lang="en-CA" sz="1600" b="0" i="0" u="none" strike="noStrike" dirty="0">
                        <a:solidFill>
                          <a:srgbClr val="000000"/>
                        </a:solidFill>
                        <a:effectLst/>
                        <a:latin typeface="Arial" panose="020B0604020202020204" pitchFamily="34" charset="0"/>
                        <a:cs typeface="Arial" panose="020B0604020202020204" pitchFamily="34" charset="0"/>
                      </a:endParaRPr>
                    </a:p>
                  </a:txBody>
                  <a:tcPr marL="108000" marR="108000" marT="9525" marB="0" anchor="ctr"/>
                </a:tc>
                <a:tc>
                  <a:txBody>
                    <a:bodyPr/>
                    <a:lstStyle/>
                    <a:p>
                      <a:pPr algn="ctr" fontAlgn="b"/>
                      <a:r>
                        <a:rPr lang="en-CA" sz="1600" u="none" strike="noStrike" dirty="0">
                          <a:effectLst/>
                          <a:latin typeface="Arial" panose="020B0604020202020204" pitchFamily="34" charset="0"/>
                          <a:cs typeface="Arial" panose="020B0604020202020204" pitchFamily="34" charset="0"/>
                        </a:rPr>
                        <a:t>No benefit</a:t>
                      </a:r>
                      <a:endParaRPr lang="en-CA" sz="1600" b="0" i="0" u="none" strike="noStrike" dirty="0">
                        <a:solidFill>
                          <a:srgbClr val="000000"/>
                        </a:solidFill>
                        <a:effectLst/>
                        <a:latin typeface="Arial" panose="020B0604020202020204" pitchFamily="34" charset="0"/>
                        <a:cs typeface="Arial" panose="020B0604020202020204" pitchFamily="34" charset="0"/>
                      </a:endParaRPr>
                    </a:p>
                  </a:txBody>
                  <a:tcPr marL="108000" marR="108000" marT="9525" marB="0" anchor="ctr"/>
                </a:tc>
                <a:extLst>
                  <a:ext uri="{0D108BD9-81ED-4DB2-BD59-A6C34878D82A}">
                    <a16:rowId xmlns="" xmlns:a16="http://schemas.microsoft.com/office/drawing/2014/main" val="767581011"/>
                  </a:ext>
                </a:extLst>
              </a:tr>
              <a:tr h="337181">
                <a:tc>
                  <a:txBody>
                    <a:bodyPr/>
                    <a:lstStyle/>
                    <a:p>
                      <a:pPr marL="173038" indent="0" algn="l" fontAlgn="b"/>
                      <a:r>
                        <a:rPr lang="en-CA" sz="1600" b="1" i="0" u="none" strike="noStrike" dirty="0">
                          <a:effectLst/>
                          <a:latin typeface="Arial" panose="020B0604020202020204" pitchFamily="34" charset="0"/>
                          <a:cs typeface="Arial" panose="020B0604020202020204" pitchFamily="34" charset="0"/>
                        </a:rPr>
                        <a:t>HRR mutation positive</a:t>
                      </a:r>
                      <a:endParaRPr lang="en-CA" sz="1600" b="1" i="0" u="none" strike="noStrike" dirty="0">
                        <a:solidFill>
                          <a:srgbClr val="000000"/>
                        </a:solidFill>
                        <a:effectLst/>
                        <a:latin typeface="Arial" panose="020B0604020202020204" pitchFamily="34" charset="0"/>
                        <a:cs typeface="Arial" panose="020B0604020202020204" pitchFamily="34" charset="0"/>
                      </a:endParaRPr>
                    </a:p>
                  </a:txBody>
                  <a:tcPr marL="108000" marR="108000" marT="9525" marB="0" anchor="ctr"/>
                </a:tc>
                <a:tc>
                  <a:txBody>
                    <a:bodyPr/>
                    <a:lstStyle/>
                    <a:p>
                      <a:pPr algn="ctr" fontAlgn="b"/>
                      <a:r>
                        <a:rPr lang="en-CA" sz="1600" u="none" strike="noStrike" dirty="0">
                          <a:effectLst/>
                          <a:latin typeface="Arial" panose="020B0604020202020204" pitchFamily="34" charset="0"/>
                          <a:cs typeface="Arial" panose="020B0604020202020204" pitchFamily="34" charset="0"/>
                        </a:rPr>
                        <a:t> + (HR 0.50)</a:t>
                      </a:r>
                      <a:endParaRPr lang="en-CA" sz="1600" b="0" i="0" u="none" strike="noStrike" dirty="0">
                        <a:solidFill>
                          <a:srgbClr val="000000"/>
                        </a:solidFill>
                        <a:effectLst/>
                        <a:latin typeface="Arial" panose="020B0604020202020204" pitchFamily="34" charset="0"/>
                        <a:cs typeface="Arial" panose="020B0604020202020204" pitchFamily="34" charset="0"/>
                      </a:endParaRPr>
                    </a:p>
                  </a:txBody>
                  <a:tcPr marL="108000" marR="108000" marT="9525" marB="0" anchor="ctr"/>
                </a:tc>
                <a:tc>
                  <a:txBody>
                    <a:bodyPr/>
                    <a:lstStyle/>
                    <a:p>
                      <a:pPr algn="ctr" fontAlgn="b"/>
                      <a:r>
                        <a:rPr lang="en-CA" sz="1600" u="none" strike="noStrike" dirty="0">
                          <a:effectLst/>
                          <a:latin typeface="Arial" panose="020B0604020202020204" pitchFamily="34" charset="0"/>
                          <a:cs typeface="Arial" panose="020B0604020202020204" pitchFamily="34" charset="0"/>
                        </a:rPr>
                        <a:t> + (HR 0.73)</a:t>
                      </a:r>
                      <a:endParaRPr lang="en-CA" sz="1600" b="0" i="0" u="none" strike="noStrike" dirty="0">
                        <a:solidFill>
                          <a:srgbClr val="000000"/>
                        </a:solidFill>
                        <a:effectLst/>
                        <a:latin typeface="Arial" panose="020B0604020202020204" pitchFamily="34" charset="0"/>
                        <a:cs typeface="Arial" panose="020B0604020202020204" pitchFamily="34" charset="0"/>
                      </a:endParaRPr>
                    </a:p>
                  </a:txBody>
                  <a:tcPr marL="108000" marR="108000" marT="9525" marB="0" anchor="ctr"/>
                </a:tc>
                <a:extLst>
                  <a:ext uri="{0D108BD9-81ED-4DB2-BD59-A6C34878D82A}">
                    <a16:rowId xmlns="" xmlns:a16="http://schemas.microsoft.com/office/drawing/2014/main" val="2573412027"/>
                  </a:ext>
                </a:extLst>
              </a:tr>
              <a:tr h="337181">
                <a:tc>
                  <a:txBody>
                    <a:bodyPr/>
                    <a:lstStyle/>
                    <a:p>
                      <a:pPr marL="173038" indent="0" algn="l" fontAlgn="b"/>
                      <a:r>
                        <a:rPr lang="en-CA" sz="1600" b="1" i="1" u="none" strike="noStrike" dirty="0">
                          <a:effectLst/>
                          <a:latin typeface="Arial" panose="020B0604020202020204" pitchFamily="34" charset="0"/>
                          <a:cs typeface="Arial" panose="020B0604020202020204" pitchFamily="34" charset="0"/>
                        </a:rPr>
                        <a:t>BRCA1/2</a:t>
                      </a:r>
                      <a:endParaRPr lang="en-CA" sz="1600" b="1" i="1" u="none" strike="noStrike" dirty="0">
                        <a:solidFill>
                          <a:srgbClr val="000000"/>
                        </a:solidFill>
                        <a:effectLst/>
                        <a:latin typeface="Arial" panose="020B0604020202020204" pitchFamily="34" charset="0"/>
                        <a:cs typeface="Arial" panose="020B0604020202020204" pitchFamily="34" charset="0"/>
                      </a:endParaRPr>
                    </a:p>
                  </a:txBody>
                  <a:tcPr marL="108000" marR="108000" marT="9525" marB="0" anchor="ctr"/>
                </a:tc>
                <a:tc>
                  <a:txBody>
                    <a:bodyPr/>
                    <a:lstStyle/>
                    <a:p>
                      <a:pPr algn="ctr" fontAlgn="b"/>
                      <a:r>
                        <a:rPr lang="en-CA" sz="1600" u="none" strike="noStrike" dirty="0">
                          <a:effectLst/>
                          <a:latin typeface="Arial" panose="020B0604020202020204" pitchFamily="34" charset="0"/>
                          <a:cs typeface="Arial" panose="020B0604020202020204" pitchFamily="34" charset="0"/>
                        </a:rPr>
                        <a:t>+ (HR 0.23)</a:t>
                      </a:r>
                      <a:endParaRPr lang="en-CA" sz="1600" b="0" i="0" u="none" strike="noStrike" dirty="0">
                        <a:solidFill>
                          <a:srgbClr val="000000"/>
                        </a:solidFill>
                        <a:effectLst/>
                        <a:latin typeface="Arial" panose="020B0604020202020204" pitchFamily="34" charset="0"/>
                        <a:cs typeface="Arial" panose="020B0604020202020204" pitchFamily="34" charset="0"/>
                      </a:endParaRPr>
                    </a:p>
                  </a:txBody>
                  <a:tcPr marL="108000" marR="108000" marT="9525" marB="0" anchor="ctr"/>
                </a:tc>
                <a:tc>
                  <a:txBody>
                    <a:bodyPr/>
                    <a:lstStyle/>
                    <a:p>
                      <a:pPr algn="ctr" fontAlgn="b"/>
                      <a:r>
                        <a:rPr lang="en-CA" sz="1600" u="none" strike="noStrike" dirty="0">
                          <a:effectLst/>
                          <a:latin typeface="Arial" panose="020B0604020202020204" pitchFamily="34" charset="0"/>
                          <a:cs typeface="Arial" panose="020B0604020202020204" pitchFamily="34" charset="0"/>
                        </a:rPr>
                        <a:t>+ (HR 0.53)</a:t>
                      </a:r>
                      <a:endParaRPr lang="en-CA" sz="1600" b="0" i="0" u="none" strike="noStrike" dirty="0">
                        <a:solidFill>
                          <a:srgbClr val="000000"/>
                        </a:solidFill>
                        <a:effectLst/>
                        <a:latin typeface="Arial" panose="020B0604020202020204" pitchFamily="34" charset="0"/>
                        <a:cs typeface="Arial" panose="020B0604020202020204" pitchFamily="34" charset="0"/>
                      </a:endParaRPr>
                    </a:p>
                  </a:txBody>
                  <a:tcPr marL="108000" marR="108000" marT="9525" marB="0" anchor="ctr"/>
                </a:tc>
                <a:extLst>
                  <a:ext uri="{0D108BD9-81ED-4DB2-BD59-A6C34878D82A}">
                    <a16:rowId xmlns="" xmlns:a16="http://schemas.microsoft.com/office/drawing/2014/main" val="29507670"/>
                  </a:ext>
                </a:extLst>
              </a:tr>
              <a:tr h="354040">
                <a:tc>
                  <a:txBody>
                    <a:bodyPr/>
                    <a:lstStyle/>
                    <a:p>
                      <a:pPr marL="173038" indent="0" algn="l" fontAlgn="b"/>
                      <a:r>
                        <a:rPr lang="en-CA" sz="1600" b="1" u="none" strike="noStrike" dirty="0">
                          <a:effectLst/>
                          <a:latin typeface="Arial" panose="020B0604020202020204" pitchFamily="34" charset="0"/>
                          <a:cs typeface="Arial" panose="020B0604020202020204" pitchFamily="34" charset="0"/>
                        </a:rPr>
                        <a:t>OS</a:t>
                      </a:r>
                      <a:endParaRPr lang="en-CA" sz="1600" b="1" i="0" u="none" strike="noStrike" dirty="0">
                        <a:solidFill>
                          <a:srgbClr val="000000"/>
                        </a:solidFill>
                        <a:effectLst/>
                        <a:latin typeface="Arial" panose="020B0604020202020204" pitchFamily="34" charset="0"/>
                        <a:cs typeface="Arial" panose="020B0604020202020204" pitchFamily="34" charset="0"/>
                      </a:endParaRPr>
                    </a:p>
                  </a:txBody>
                  <a:tcPr marL="108000" marR="108000" marT="9525" marB="0" anchor="ctr"/>
                </a:tc>
                <a:tc>
                  <a:txBody>
                    <a:bodyPr/>
                    <a:lstStyle/>
                    <a:p>
                      <a:pPr algn="ctr" fontAlgn="b"/>
                      <a:r>
                        <a:rPr lang="en-CA" sz="1600" u="none" strike="noStrike" dirty="0">
                          <a:effectLst/>
                          <a:latin typeface="Arial" panose="020B0604020202020204" pitchFamily="34" charset="0"/>
                          <a:cs typeface="Arial" panose="020B0604020202020204" pitchFamily="34" charset="0"/>
                        </a:rPr>
                        <a:t>Immature</a:t>
                      </a:r>
                      <a:endParaRPr lang="en-CA" sz="1600" b="0" i="0" u="none" strike="noStrike" dirty="0">
                        <a:solidFill>
                          <a:srgbClr val="000000"/>
                        </a:solidFill>
                        <a:effectLst/>
                        <a:latin typeface="Arial" panose="020B0604020202020204" pitchFamily="34" charset="0"/>
                        <a:cs typeface="Arial" panose="020B0604020202020204" pitchFamily="34" charset="0"/>
                      </a:endParaRPr>
                    </a:p>
                  </a:txBody>
                  <a:tcPr marL="108000" marR="108000" marT="9525" marB="0" anchor="ctr"/>
                </a:tc>
                <a:tc>
                  <a:txBody>
                    <a:bodyPr/>
                    <a:lstStyle/>
                    <a:p>
                      <a:pPr algn="ctr" fontAlgn="b"/>
                      <a:r>
                        <a:rPr lang="en-CA" sz="1600" u="none" strike="noStrike" dirty="0">
                          <a:effectLst/>
                          <a:latin typeface="Arial" panose="020B0604020202020204" pitchFamily="34" charset="0"/>
                          <a:cs typeface="Arial" panose="020B0604020202020204" pitchFamily="34" charset="0"/>
                        </a:rPr>
                        <a:t>Immature</a:t>
                      </a:r>
                      <a:endParaRPr lang="en-CA" sz="1600" b="0" i="0" u="none" strike="noStrike" dirty="0">
                        <a:solidFill>
                          <a:srgbClr val="000000"/>
                        </a:solidFill>
                        <a:effectLst/>
                        <a:latin typeface="Arial" panose="020B0604020202020204" pitchFamily="34" charset="0"/>
                        <a:cs typeface="Arial" panose="020B0604020202020204" pitchFamily="34" charset="0"/>
                      </a:endParaRPr>
                    </a:p>
                  </a:txBody>
                  <a:tcPr marL="108000" marR="108000" marT="9525" marB="0" anchor="ctr"/>
                </a:tc>
                <a:extLst>
                  <a:ext uri="{0D108BD9-81ED-4DB2-BD59-A6C34878D82A}">
                    <a16:rowId xmlns="" xmlns:a16="http://schemas.microsoft.com/office/drawing/2014/main" val="1100528852"/>
                  </a:ext>
                </a:extLst>
              </a:tr>
            </a:tbl>
          </a:graphicData>
        </a:graphic>
      </p:graphicFrame>
      <p:sp>
        <p:nvSpPr>
          <p:cNvPr id="8" name="Title 7">
            <a:extLst>
              <a:ext uri="{FF2B5EF4-FFF2-40B4-BE49-F238E27FC236}">
                <a16:creationId xmlns="" xmlns:a16="http://schemas.microsoft.com/office/drawing/2014/main" id="{58EDA442-23EA-1E46-916E-9EF89A4085C9}"/>
              </a:ext>
            </a:extLst>
          </p:cNvPr>
          <p:cNvSpPr>
            <a:spLocks noGrp="1"/>
          </p:cNvSpPr>
          <p:nvPr>
            <p:ph type="title"/>
          </p:nvPr>
        </p:nvSpPr>
        <p:spPr/>
        <p:txBody>
          <a:bodyPr/>
          <a:lstStyle/>
          <a:p>
            <a:r>
              <a:rPr lang="en-GB" dirty="0"/>
              <a:t>Results Comparison of PRO</a:t>
            </a:r>
            <a:r>
              <a:rPr lang="en-GB" cap="none" dirty="0"/>
              <a:t>pel</a:t>
            </a:r>
            <a:r>
              <a:rPr lang="en-GB" dirty="0"/>
              <a:t> and Magnitude trials</a:t>
            </a:r>
          </a:p>
        </p:txBody>
      </p:sp>
      <p:sp>
        <p:nvSpPr>
          <p:cNvPr id="9" name="Content Placeholder 8">
            <a:extLst>
              <a:ext uri="{FF2B5EF4-FFF2-40B4-BE49-F238E27FC236}">
                <a16:creationId xmlns="" xmlns:a16="http://schemas.microsoft.com/office/drawing/2014/main" id="{764DD2AB-F54E-2242-A3FF-B4E408BECABF}"/>
              </a:ext>
            </a:extLst>
          </p:cNvPr>
          <p:cNvSpPr>
            <a:spLocks noGrp="1"/>
          </p:cNvSpPr>
          <p:nvPr>
            <p:ph sz="quarter" idx="15"/>
          </p:nvPr>
        </p:nvSpPr>
        <p:spPr>
          <a:xfrm>
            <a:off x="805814" y="6295007"/>
            <a:ext cx="10471886" cy="365125"/>
          </a:xfrm>
        </p:spPr>
        <p:txBody>
          <a:bodyPr/>
          <a:lstStyle/>
          <a:p>
            <a:r>
              <a:rPr lang="en-GB" sz="1000" dirty="0"/>
              <a:t>HRR, homologous recombination repair; </a:t>
            </a:r>
            <a:r>
              <a:rPr lang="en-GB" dirty="0"/>
              <a:t>rPFS, radiographic progression free survival</a:t>
            </a:r>
          </a:p>
          <a:p>
            <a:r>
              <a:rPr lang="en-GB" dirty="0"/>
              <a:t>1. Clarke N, et al. NEJM Evidence 2022: DOI: 10.1056/EVIDoa2200043; 2. Clarke N, et al. Lancet Oncol. 2018;19:975-86; </a:t>
            </a:r>
            <a:br>
              <a:rPr lang="en-GB" dirty="0"/>
            </a:br>
            <a:r>
              <a:rPr lang="en-GB" dirty="0"/>
              <a:t>3. </a:t>
            </a:r>
            <a:r>
              <a:rPr lang="en-GB" dirty="0">
                <a:solidFill>
                  <a:schemeClr val="tx2"/>
                </a:solidFill>
              </a:rPr>
              <a:t>Chi K, et al. J Clin Oncol. 2022;40 Suppl: Abstract 12</a:t>
            </a:r>
            <a:r>
              <a:rPr lang="en-GB" sz="1000" dirty="0">
                <a:solidFill>
                  <a:schemeClr val="tx2"/>
                </a:solidFill>
              </a:rPr>
              <a:t> (</a:t>
            </a:r>
            <a:r>
              <a:rPr lang="it-IT" sz="1000" dirty="0"/>
              <a:t>ASCO GU 2022 oral presentation); 4. Saad F, et al. </a:t>
            </a:r>
            <a:r>
              <a:rPr lang="en-US" dirty="0"/>
              <a:t>Annals of Oncology 2022; 33 (suppl_7): S616-S652</a:t>
            </a:r>
            <a:endParaRPr lang="en-GB" dirty="0"/>
          </a:p>
        </p:txBody>
      </p:sp>
      <p:sp>
        <p:nvSpPr>
          <p:cNvPr id="6" name="TextBox 5">
            <a:extLst>
              <a:ext uri="{FF2B5EF4-FFF2-40B4-BE49-F238E27FC236}">
                <a16:creationId xmlns="" xmlns:a16="http://schemas.microsoft.com/office/drawing/2014/main" id="{ECF5D64B-A5E3-2571-CC76-29D6B67A82FC}"/>
              </a:ext>
            </a:extLst>
          </p:cNvPr>
          <p:cNvSpPr txBox="1"/>
          <p:nvPr/>
        </p:nvSpPr>
        <p:spPr>
          <a:xfrm>
            <a:off x="620184" y="5800128"/>
            <a:ext cx="11177846" cy="246221"/>
          </a:xfrm>
          <a:prstGeom prst="rect">
            <a:avLst/>
          </a:prstGeom>
          <a:noFill/>
        </p:spPr>
        <p:txBody>
          <a:bodyPr wrap="square"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Please note that these studies cannot be directly compared. This data is presented for information purposes only</a:t>
            </a:r>
            <a:endParaRPr kumimoji="0" lang="en-GB" sz="10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 xmlns:a16="http://schemas.microsoft.com/office/drawing/2014/main" id="{8E4E4454-E16B-A446-A203-BD92FB02F597}"/>
              </a:ext>
            </a:extLst>
          </p:cNvPr>
          <p:cNvSpPr>
            <a:spLocks noGrp="1"/>
          </p:cNvSpPr>
          <p:nvPr>
            <p:ph type="sldNum" sz="quarter" idx="4"/>
          </p:nvPr>
        </p:nvSpPr>
        <p:spPr/>
        <p:txBody>
          <a:bodyPr/>
          <a:lstStyle/>
          <a:p>
            <a:fld id="{FCE43C0F-8A7B-3A4B-9DB5-B3472E36E833}" type="slidenum">
              <a:rPr lang="en-GB" smtClean="0"/>
              <a:pPr/>
              <a:t>66</a:t>
            </a:fld>
            <a:endParaRPr lang="en-GB" dirty="0"/>
          </a:p>
        </p:txBody>
      </p:sp>
    </p:spTree>
    <p:extLst>
      <p:ext uri="{BB962C8B-B14F-4D97-AF65-F5344CB8AC3E}">
        <p14:creationId xmlns:p14="http://schemas.microsoft.com/office/powerpoint/2010/main" val="13473213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 Placeholder 32">
            <a:extLst>
              <a:ext uri="{FF2B5EF4-FFF2-40B4-BE49-F238E27FC236}">
                <a16:creationId xmlns="" xmlns:a16="http://schemas.microsoft.com/office/drawing/2014/main" id="{94DEB845-D984-9CA9-B64D-2D2AC5A3FB40}"/>
              </a:ext>
            </a:extLst>
          </p:cNvPr>
          <p:cNvSpPr>
            <a:spLocks noGrp="1"/>
          </p:cNvSpPr>
          <p:nvPr>
            <p:ph type="body" idx="1"/>
          </p:nvPr>
        </p:nvSpPr>
        <p:spPr>
          <a:xfrm>
            <a:off x="585317" y="1178332"/>
            <a:ext cx="10972800" cy="702470"/>
          </a:xfrm>
        </p:spPr>
        <p:txBody>
          <a:bodyPr/>
          <a:lstStyle/>
          <a:p>
            <a:r>
              <a:rPr lang="en-GB" dirty="0"/>
              <a:t>Global, 2-part, phase 3 trial</a:t>
            </a:r>
          </a:p>
        </p:txBody>
      </p:sp>
      <p:sp>
        <p:nvSpPr>
          <p:cNvPr id="4" name="Content Placeholder 3">
            <a:extLst>
              <a:ext uri="{FF2B5EF4-FFF2-40B4-BE49-F238E27FC236}">
                <a16:creationId xmlns="" xmlns:a16="http://schemas.microsoft.com/office/drawing/2014/main" id="{55907D4D-AF95-48CD-9042-AE753E60D2AC}"/>
              </a:ext>
            </a:extLst>
          </p:cNvPr>
          <p:cNvSpPr>
            <a:spLocks noGrp="1"/>
          </p:cNvSpPr>
          <p:nvPr>
            <p:ph sz="quarter" idx="12"/>
          </p:nvPr>
        </p:nvSpPr>
        <p:spPr>
          <a:xfrm>
            <a:off x="640575" y="1697083"/>
            <a:ext cx="10963200" cy="591149"/>
          </a:xfrm>
        </p:spPr>
        <p:txBody>
          <a:bodyPr/>
          <a:lstStyle/>
          <a:p>
            <a:r>
              <a:rPr lang="en-US" dirty="0">
                <a:solidFill>
                  <a:schemeClr val="tx2"/>
                </a:solidFill>
              </a:rPr>
              <a:t>Part 1: non-</a:t>
            </a:r>
            <a:r>
              <a:rPr lang="en-US" dirty="0" err="1">
                <a:solidFill>
                  <a:schemeClr val="tx2"/>
                </a:solidFill>
              </a:rPr>
              <a:t>randomised</a:t>
            </a:r>
            <a:r>
              <a:rPr lang="en-US" dirty="0">
                <a:solidFill>
                  <a:schemeClr val="tx2"/>
                </a:solidFill>
              </a:rPr>
              <a:t>, open-label study confirming </a:t>
            </a:r>
            <a:r>
              <a:rPr lang="en-US" dirty="0" err="1">
                <a:solidFill>
                  <a:schemeClr val="tx2"/>
                </a:solidFill>
              </a:rPr>
              <a:t>talazoparib</a:t>
            </a:r>
            <a:r>
              <a:rPr lang="en-US" dirty="0">
                <a:solidFill>
                  <a:schemeClr val="tx2"/>
                </a:solidFill>
              </a:rPr>
              <a:t> starting dose in combination with enzalutamide (planned n=19)</a:t>
            </a:r>
          </a:p>
          <a:p>
            <a:r>
              <a:rPr lang="en-US" dirty="0">
                <a:solidFill>
                  <a:schemeClr val="tx2"/>
                </a:solidFill>
              </a:rPr>
              <a:t>Part 2: </a:t>
            </a:r>
            <a:r>
              <a:rPr lang="en-US" dirty="0" err="1">
                <a:solidFill>
                  <a:schemeClr val="tx2"/>
                </a:solidFill>
              </a:rPr>
              <a:t>randomised</a:t>
            </a:r>
            <a:r>
              <a:rPr lang="en-US" dirty="0">
                <a:solidFill>
                  <a:schemeClr val="tx2"/>
                </a:solidFill>
              </a:rPr>
              <a:t>, double-blind, placebo-controlled study (planned n=1,018)</a:t>
            </a:r>
          </a:p>
        </p:txBody>
      </p:sp>
      <p:sp>
        <p:nvSpPr>
          <p:cNvPr id="2" name="Title 1">
            <a:extLst>
              <a:ext uri="{FF2B5EF4-FFF2-40B4-BE49-F238E27FC236}">
                <a16:creationId xmlns="" xmlns:a16="http://schemas.microsoft.com/office/drawing/2014/main" id="{ED4B7B39-49DC-40C0-8603-CFCC0E070E4F}"/>
              </a:ext>
            </a:extLst>
          </p:cNvPr>
          <p:cNvSpPr>
            <a:spLocks noGrp="1"/>
          </p:cNvSpPr>
          <p:nvPr>
            <p:ph type="title"/>
          </p:nvPr>
        </p:nvSpPr>
        <p:spPr/>
        <p:txBody>
          <a:bodyPr/>
          <a:lstStyle/>
          <a:p>
            <a:r>
              <a:rPr lang="en-US" dirty="0"/>
              <a:t>TALAPRO-2: First-line </a:t>
            </a:r>
            <a:r>
              <a:rPr lang="en-US" dirty="0" err="1"/>
              <a:t>Talazoparib</a:t>
            </a:r>
            <a:r>
              <a:rPr lang="en-US" dirty="0"/>
              <a:t> + Enzalutamide in </a:t>
            </a:r>
            <a:r>
              <a:rPr lang="en-US" cap="none" dirty="0" err="1"/>
              <a:t>m</a:t>
            </a:r>
            <a:r>
              <a:rPr lang="en-US" dirty="0" err="1"/>
              <a:t>CRPC</a:t>
            </a:r>
            <a:endParaRPr lang="en-US" dirty="0"/>
          </a:p>
        </p:txBody>
      </p:sp>
      <p:sp>
        <p:nvSpPr>
          <p:cNvPr id="5" name="Slide Number Placeholder 4">
            <a:extLst>
              <a:ext uri="{FF2B5EF4-FFF2-40B4-BE49-F238E27FC236}">
                <a16:creationId xmlns="" xmlns:a16="http://schemas.microsoft.com/office/drawing/2014/main" id="{5CD5A306-7A21-7347-A559-92BE1535B76A}"/>
              </a:ext>
            </a:extLst>
          </p:cNvPr>
          <p:cNvSpPr>
            <a:spLocks noGrp="1"/>
          </p:cNvSpPr>
          <p:nvPr>
            <p:ph type="sldNum" sz="quarter" idx="4"/>
          </p:nvPr>
        </p:nvSpPr>
        <p:spPr/>
        <p:txBody>
          <a:bodyPr/>
          <a:lstStyle/>
          <a:p>
            <a:fld id="{FCE43C0F-8A7B-3A4B-9DB5-B3472E36E833}" type="slidenum">
              <a:rPr lang="en-GB" smtClean="0"/>
              <a:pPr/>
              <a:t>67</a:t>
            </a:fld>
            <a:endParaRPr lang="en-GB" dirty="0"/>
          </a:p>
        </p:txBody>
      </p:sp>
      <p:sp>
        <p:nvSpPr>
          <p:cNvPr id="15" name="Content Placeholder 14">
            <a:extLst>
              <a:ext uri="{FF2B5EF4-FFF2-40B4-BE49-F238E27FC236}">
                <a16:creationId xmlns="" xmlns:a16="http://schemas.microsoft.com/office/drawing/2014/main" id="{850F770E-9575-544B-8DFC-6679B7168783}"/>
              </a:ext>
            </a:extLst>
          </p:cNvPr>
          <p:cNvSpPr>
            <a:spLocks noGrp="1"/>
          </p:cNvSpPr>
          <p:nvPr>
            <p:ph sz="quarter" idx="15"/>
          </p:nvPr>
        </p:nvSpPr>
        <p:spPr>
          <a:xfrm>
            <a:off x="620184" y="6316936"/>
            <a:ext cx="10644278" cy="365125"/>
          </a:xfrm>
        </p:spPr>
        <p:txBody>
          <a:bodyPr/>
          <a:lstStyle/>
          <a:p>
            <a:pPr>
              <a:spcBef>
                <a:spcPts val="0"/>
              </a:spcBef>
            </a:pPr>
            <a:r>
              <a:rPr lang="en-US" sz="900" dirty="0"/>
              <a:t>CSPC, castration-sensitive prostate cancer; CT, chemotherapy; DDR, DNA damage repair; ECOG PS, Eastern Cooperative Oncology Group performance status; </a:t>
            </a:r>
            <a:r>
              <a:rPr lang="en-US" sz="900" dirty="0" err="1"/>
              <a:t>HRQoL</a:t>
            </a:r>
            <a:r>
              <a:rPr lang="en-US" sz="900" dirty="0"/>
              <a:t>, health-related quality of life; </a:t>
            </a:r>
            <a:r>
              <a:rPr lang="en-US" sz="900" dirty="0" err="1"/>
              <a:t>mCRPC</a:t>
            </a:r>
            <a:r>
              <a:rPr lang="en-US" sz="900" dirty="0"/>
              <a:t>, metastatic castration-resistant prostate cancer; OS, overall survival; PCWG3, Prostate Cancer Working Group 3; PD, progressive disease; PFS2, progression-free survival on next line of therapy; PK, pharmacokinetics; PSA, prostate-specific antigen; RECIST, Response Evaluation Criteria in Solid Tumors; </a:t>
            </a:r>
            <a:r>
              <a:rPr lang="en-US" sz="900" dirty="0" err="1"/>
              <a:t>rPFS</a:t>
            </a:r>
            <a:r>
              <a:rPr lang="en-US" sz="900" dirty="0"/>
              <a:t>, radiographic progression-free survival; TTNT, time to next therapy; </a:t>
            </a:r>
            <a:r>
              <a:rPr lang="en-US" sz="900" dirty="0" err="1"/>
              <a:t>tx</a:t>
            </a:r>
            <a:r>
              <a:rPr lang="en-US" sz="900" dirty="0"/>
              <a:t>, treatment</a:t>
            </a:r>
          </a:p>
          <a:p>
            <a:pPr lvl="0">
              <a:spcBef>
                <a:spcPts val="0"/>
              </a:spcBef>
            </a:pPr>
            <a:r>
              <a:rPr lang="en-US" altLang="en-US" sz="900" dirty="0"/>
              <a:t>1. Agarwal N, et al.  </a:t>
            </a:r>
            <a:r>
              <a:rPr lang="en-US" sz="900" dirty="0"/>
              <a:t>J Clin Oncol. 2020;38 15_suppl:</a:t>
            </a:r>
            <a:r>
              <a:rPr lang="en-GB" sz="900" dirty="0"/>
              <a:t>TPS5598 (poster)</a:t>
            </a:r>
            <a:r>
              <a:rPr lang="en-GB" sz="900" dirty="0">
                <a:solidFill>
                  <a:schemeClr val="tx2"/>
                </a:solidFill>
              </a:rPr>
              <a:t>; 2. TALAPRO-2. </a:t>
            </a:r>
            <a:r>
              <a:rPr lang="en-US" sz="900" dirty="0">
                <a:solidFill>
                  <a:schemeClr val="tx2"/>
                </a:solidFill>
              </a:rPr>
              <a:t>ClinicalTrials.gov identifier: NCT03395197. Accessed October 11, 2022. https://clinicaltrials.gov/ct2/show/NCT03395197</a:t>
            </a:r>
            <a:endParaRPr lang="en-US" altLang="en-US" sz="900" dirty="0">
              <a:solidFill>
                <a:schemeClr val="tx2"/>
              </a:solidFill>
            </a:endParaRPr>
          </a:p>
        </p:txBody>
      </p:sp>
      <p:sp>
        <p:nvSpPr>
          <p:cNvPr id="11" name="Rectangle 49">
            <a:extLst>
              <a:ext uri="{FF2B5EF4-FFF2-40B4-BE49-F238E27FC236}">
                <a16:creationId xmlns="" xmlns:a16="http://schemas.microsoft.com/office/drawing/2014/main" id="{5890F9EE-9AF0-4A35-81DF-1CC3EB94E846}"/>
              </a:ext>
            </a:extLst>
          </p:cNvPr>
          <p:cNvSpPr>
            <a:spLocks noChangeArrowheads="1"/>
          </p:cNvSpPr>
          <p:nvPr/>
        </p:nvSpPr>
        <p:spPr bwMode="auto">
          <a:xfrm>
            <a:off x="4958887" y="3543620"/>
            <a:ext cx="1270054" cy="832104"/>
          </a:xfrm>
          <a:prstGeom prst="rect">
            <a:avLst/>
          </a:prstGeom>
          <a:solidFill>
            <a:schemeClr val="accent1"/>
          </a:solidFill>
          <a:ln>
            <a:noFill/>
          </a:ln>
        </p:spPr>
        <p:txBody>
          <a:bodyPr wrap="square" anchor="ctr" anchorCtr="1"/>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a:lnSpc>
                <a:spcPct val="100000"/>
              </a:lnSpc>
              <a:spcBef>
                <a:spcPct val="0"/>
              </a:spcBef>
              <a:spcAft>
                <a:spcPct val="0"/>
              </a:spcAft>
              <a:buClrTx/>
              <a:buFontTx/>
              <a:buNone/>
            </a:pPr>
            <a:r>
              <a:rPr lang="en-US" altLang="en-US" sz="1400" dirty="0">
                <a:solidFill>
                  <a:schemeClr val="bg1"/>
                </a:solidFill>
                <a:cs typeface="Arial" panose="020B0604020202020204" pitchFamily="34" charset="0"/>
              </a:rPr>
              <a:t>Talazoparib </a:t>
            </a:r>
            <a:r>
              <a:rPr lang="en-US" altLang="en-US" sz="1400" b="0" dirty="0">
                <a:solidFill>
                  <a:schemeClr val="bg1"/>
                </a:solidFill>
                <a:cs typeface="Arial" panose="020B0604020202020204" pitchFamily="34" charset="0"/>
              </a:rPr>
              <a:t>0.5 mg/day +</a:t>
            </a:r>
          </a:p>
          <a:p>
            <a:pPr algn="ctr">
              <a:lnSpc>
                <a:spcPct val="100000"/>
              </a:lnSpc>
              <a:spcBef>
                <a:spcPct val="0"/>
              </a:spcBef>
              <a:spcAft>
                <a:spcPct val="0"/>
              </a:spcAft>
              <a:buClrTx/>
              <a:buFontTx/>
              <a:buNone/>
            </a:pPr>
            <a:r>
              <a:rPr lang="en-US" altLang="en-US" sz="1400" dirty="0">
                <a:solidFill>
                  <a:schemeClr val="bg1"/>
                </a:solidFill>
                <a:cs typeface="Arial" panose="020B0604020202020204" pitchFamily="34" charset="0"/>
              </a:rPr>
              <a:t>enzalutamide</a:t>
            </a:r>
            <a:r>
              <a:rPr lang="en-US" altLang="en-US" sz="1400" b="0" dirty="0">
                <a:solidFill>
                  <a:schemeClr val="bg1"/>
                </a:solidFill>
                <a:cs typeface="Arial" panose="020B0604020202020204" pitchFamily="34" charset="0"/>
              </a:rPr>
              <a:t> 160 mg/day</a:t>
            </a:r>
            <a:endParaRPr lang="en-US" altLang="en-US" sz="1400" dirty="0">
              <a:solidFill>
                <a:schemeClr val="bg1"/>
              </a:solidFill>
              <a:cs typeface="Arial" panose="020B0604020202020204" pitchFamily="34" charset="0"/>
            </a:endParaRPr>
          </a:p>
        </p:txBody>
      </p:sp>
      <p:sp>
        <p:nvSpPr>
          <p:cNvPr id="12" name="Rectangle 50">
            <a:extLst>
              <a:ext uri="{FF2B5EF4-FFF2-40B4-BE49-F238E27FC236}">
                <a16:creationId xmlns="" xmlns:a16="http://schemas.microsoft.com/office/drawing/2014/main" id="{F5FBA706-1AC0-4F81-A946-9492327146E1}"/>
              </a:ext>
            </a:extLst>
          </p:cNvPr>
          <p:cNvSpPr>
            <a:spLocks noChangeArrowheads="1"/>
          </p:cNvSpPr>
          <p:nvPr/>
        </p:nvSpPr>
        <p:spPr bwMode="auto">
          <a:xfrm>
            <a:off x="4975582" y="4444069"/>
            <a:ext cx="1270054" cy="834048"/>
          </a:xfrm>
          <a:prstGeom prst="rect">
            <a:avLst/>
          </a:prstGeom>
          <a:solidFill>
            <a:schemeClr val="tx2"/>
          </a:solidFill>
          <a:ln>
            <a:noFill/>
          </a:ln>
        </p:spPr>
        <p:txBody>
          <a:bodyPr wrap="square" anchor="ctr" anchorCtr="1"/>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a:lnSpc>
                <a:spcPct val="100000"/>
              </a:lnSpc>
              <a:spcBef>
                <a:spcPct val="0"/>
              </a:spcBef>
              <a:spcAft>
                <a:spcPct val="0"/>
              </a:spcAft>
              <a:buClrTx/>
              <a:buFontTx/>
              <a:buNone/>
            </a:pPr>
            <a:r>
              <a:rPr lang="en-US" altLang="en-US" sz="1400" dirty="0">
                <a:solidFill>
                  <a:schemeClr val="bg1"/>
                </a:solidFill>
                <a:cs typeface="Arial" panose="020B0604020202020204" pitchFamily="34" charset="0"/>
              </a:rPr>
              <a:t>Placebo</a:t>
            </a:r>
            <a:r>
              <a:rPr lang="en-US" altLang="en-US" sz="1400" b="0" dirty="0">
                <a:solidFill>
                  <a:schemeClr val="bg1"/>
                </a:solidFill>
                <a:cs typeface="Arial" panose="020B0604020202020204" pitchFamily="34" charset="0"/>
              </a:rPr>
              <a:t> +</a:t>
            </a:r>
          </a:p>
          <a:p>
            <a:pPr algn="ctr">
              <a:lnSpc>
                <a:spcPct val="100000"/>
              </a:lnSpc>
              <a:spcBef>
                <a:spcPct val="0"/>
              </a:spcBef>
              <a:spcAft>
                <a:spcPct val="0"/>
              </a:spcAft>
              <a:buClrTx/>
              <a:buFontTx/>
              <a:buNone/>
            </a:pPr>
            <a:r>
              <a:rPr lang="en-US" altLang="en-US" sz="1400" dirty="0">
                <a:solidFill>
                  <a:schemeClr val="bg1"/>
                </a:solidFill>
                <a:cs typeface="Arial" panose="020B0604020202020204" pitchFamily="34" charset="0"/>
              </a:rPr>
              <a:t>enzalutamide </a:t>
            </a:r>
            <a:r>
              <a:rPr lang="en-US" altLang="en-US" sz="1400" b="0" dirty="0">
                <a:solidFill>
                  <a:schemeClr val="bg1"/>
                </a:solidFill>
                <a:cs typeface="Arial" panose="020B0604020202020204" pitchFamily="34" charset="0"/>
              </a:rPr>
              <a:t>160 mg/day</a:t>
            </a:r>
            <a:endParaRPr lang="en-US" altLang="en-US" sz="1400" dirty="0">
              <a:solidFill>
                <a:schemeClr val="bg1"/>
              </a:solidFill>
              <a:cs typeface="Arial" panose="020B0604020202020204" pitchFamily="34" charset="0"/>
            </a:endParaRPr>
          </a:p>
        </p:txBody>
      </p:sp>
      <p:sp>
        <p:nvSpPr>
          <p:cNvPr id="3" name="Freeform 35">
            <a:extLst>
              <a:ext uri="{FF2B5EF4-FFF2-40B4-BE49-F238E27FC236}">
                <a16:creationId xmlns="" xmlns:a16="http://schemas.microsoft.com/office/drawing/2014/main" id="{D17378BF-D968-7255-2E4D-C40A014EAB2D}"/>
              </a:ext>
            </a:extLst>
          </p:cNvPr>
          <p:cNvSpPr>
            <a:spLocks/>
          </p:cNvSpPr>
          <p:nvPr/>
        </p:nvSpPr>
        <p:spPr bwMode="auto">
          <a:xfrm>
            <a:off x="657708" y="2847531"/>
            <a:ext cx="2623522" cy="3022337"/>
          </a:xfrm>
          <a:prstGeom prst="roundRect">
            <a:avLst>
              <a:gd name="adj" fmla="val 6318"/>
            </a:avLst>
          </a:prstGeom>
          <a:noFill/>
          <a:ln w="25400">
            <a:solidFill>
              <a:schemeClr val="accent6"/>
            </a:solidFill>
          </a:ln>
        </p:spPr>
        <p:txBody>
          <a:bodyPr vert="horz" wrap="square" lIns="91440" tIns="91440" rIns="91440" bIns="91440" numCol="1" anchor="ctr" anchorCtr="0" compatLnSpc="1">
            <a:prstTxWarp prst="textNoShape">
              <a:avLst/>
            </a:prstTxWarp>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altLang="en-US" sz="1200" b="1" i="0" u="sng" strike="noStrike" kern="0" cap="none" spc="0" normalizeH="0" baseline="0" noProof="0" dirty="0">
                <a:ln>
                  <a:noFill/>
                </a:ln>
                <a:solidFill>
                  <a:srgbClr val="03C74F"/>
                </a:solidFill>
                <a:effectLst/>
                <a:uLnTx/>
                <a:uFillTx/>
                <a:latin typeface="Arial" panose="020B0604020202020204" pitchFamily="34" charset="0"/>
                <a:ea typeface="Verdana"/>
                <a:cs typeface="Arial" panose="020B0604020202020204" pitchFamily="34" charset="0"/>
              </a:rPr>
              <a:t>Patient eligibility</a:t>
            </a:r>
          </a:p>
          <a:p>
            <a:pPr marL="171450" indent="-171450">
              <a:lnSpc>
                <a:spcPct val="100000"/>
              </a:lnSpc>
              <a:spcBef>
                <a:spcPct val="0"/>
              </a:spcBef>
              <a:spcAft>
                <a:spcPct val="0"/>
              </a:spcAft>
              <a:buClr>
                <a:schemeClr val="accent1"/>
              </a:buClr>
              <a:buFont typeface="Arial" panose="020B0604020202020204" pitchFamily="34" charset="0"/>
              <a:buChar char="•"/>
            </a:pPr>
            <a:r>
              <a:rPr lang="en-GB" altLang="en-US" sz="1200" b="0" dirty="0">
                <a:solidFill>
                  <a:schemeClr val="tx1"/>
                </a:solidFill>
                <a:latin typeface="Arial" panose="020B0604020202020204" pitchFamily="34" charset="0"/>
                <a:cs typeface="Arial" panose="020B0604020202020204" pitchFamily="34" charset="0"/>
              </a:rPr>
              <a:t>Adult men with </a:t>
            </a:r>
            <a:r>
              <a:rPr lang="en-GB" altLang="en-US" sz="1200" b="0" dirty="0" err="1">
                <a:solidFill>
                  <a:schemeClr val="tx1"/>
                </a:solidFill>
                <a:latin typeface="Arial" panose="020B0604020202020204" pitchFamily="34" charset="0"/>
                <a:cs typeface="Arial" panose="020B0604020202020204" pitchFamily="34" charset="0"/>
              </a:rPr>
              <a:t>mCRPC</a:t>
            </a:r>
            <a:endParaRPr lang="en-GB" altLang="en-US" sz="1200" dirty="0">
              <a:latin typeface="Arial" panose="020B0604020202020204" pitchFamily="34" charset="0"/>
              <a:cs typeface="Arial" panose="020B0604020202020204" pitchFamily="34" charset="0"/>
            </a:endParaRPr>
          </a:p>
          <a:p>
            <a:pPr marL="171450" indent="-171450">
              <a:lnSpc>
                <a:spcPct val="100000"/>
              </a:lnSpc>
              <a:spcBef>
                <a:spcPct val="0"/>
              </a:spcBef>
              <a:spcAft>
                <a:spcPct val="0"/>
              </a:spcAft>
              <a:buClr>
                <a:schemeClr val="accent1"/>
              </a:buClr>
              <a:buFont typeface="Arial" panose="020B0604020202020204" pitchFamily="34" charset="0"/>
              <a:buChar char="•"/>
            </a:pPr>
            <a:r>
              <a:rPr lang="en-GB" altLang="en-US" sz="1200" b="0" dirty="0">
                <a:solidFill>
                  <a:schemeClr val="tx1"/>
                </a:solidFill>
                <a:latin typeface="Arial" panose="020B0604020202020204" pitchFamily="34" charset="0"/>
                <a:cs typeface="Arial" panose="020B0604020202020204" pitchFamily="34" charset="0"/>
              </a:rPr>
              <a:t>adenocarcinoma of the prostate</a:t>
            </a:r>
          </a:p>
          <a:p>
            <a:pPr marL="171450" indent="-171450">
              <a:lnSpc>
                <a:spcPct val="100000"/>
              </a:lnSpc>
              <a:spcBef>
                <a:spcPct val="0"/>
              </a:spcBef>
              <a:spcAft>
                <a:spcPct val="0"/>
              </a:spcAft>
              <a:buClr>
                <a:schemeClr val="accent1"/>
              </a:buClr>
              <a:buFont typeface="Arial" panose="020B0604020202020204" pitchFamily="34" charset="0"/>
              <a:buChar char="•"/>
            </a:pPr>
            <a:r>
              <a:rPr lang="en-GB" altLang="en-US" sz="1200" b="0" dirty="0">
                <a:solidFill>
                  <a:schemeClr val="tx1"/>
                </a:solidFill>
                <a:latin typeface="Arial" panose="020B0604020202020204" pitchFamily="34" charset="0"/>
                <a:cs typeface="Arial" panose="020B0604020202020204" pitchFamily="34" charset="0"/>
              </a:rPr>
              <a:t>no small cell/signet cell features</a:t>
            </a:r>
          </a:p>
          <a:p>
            <a:pPr marL="171450" indent="-171450">
              <a:lnSpc>
                <a:spcPct val="100000"/>
              </a:lnSpc>
              <a:spcBef>
                <a:spcPct val="0"/>
              </a:spcBef>
              <a:spcAft>
                <a:spcPct val="0"/>
              </a:spcAft>
              <a:buClr>
                <a:schemeClr val="accent1"/>
              </a:buClr>
              <a:buFont typeface="Arial" panose="020B0604020202020204" pitchFamily="34" charset="0"/>
              <a:buChar char="•"/>
            </a:pPr>
            <a:r>
              <a:rPr lang="en-GB" altLang="en-US" sz="1200" b="0" dirty="0">
                <a:solidFill>
                  <a:schemeClr val="tx1"/>
                </a:solidFill>
                <a:latin typeface="Arial" panose="020B0604020202020204" pitchFamily="34" charset="0"/>
                <a:cs typeface="Arial" panose="020B0604020202020204" pitchFamily="34" charset="0"/>
              </a:rPr>
              <a:t>mild or no symptoms</a:t>
            </a:r>
          </a:p>
          <a:p>
            <a:pPr marL="171450" indent="-171450">
              <a:lnSpc>
                <a:spcPct val="100000"/>
              </a:lnSpc>
              <a:spcBef>
                <a:spcPct val="0"/>
              </a:spcBef>
              <a:spcAft>
                <a:spcPct val="0"/>
              </a:spcAft>
              <a:buClr>
                <a:schemeClr val="accent1"/>
              </a:buClr>
              <a:buFont typeface="Arial" panose="020B0604020202020204" pitchFamily="34" charset="0"/>
              <a:buChar char="•"/>
            </a:pPr>
            <a:r>
              <a:rPr lang="en-GB" altLang="en-US" sz="1200" b="0" dirty="0">
                <a:solidFill>
                  <a:schemeClr val="tx1"/>
                </a:solidFill>
                <a:latin typeface="Arial" panose="020B0604020202020204" pitchFamily="34" charset="0"/>
                <a:cs typeface="Arial" panose="020B0604020202020204" pitchFamily="34" charset="0"/>
              </a:rPr>
              <a:t>PD at study entry</a:t>
            </a:r>
          </a:p>
          <a:p>
            <a:pPr marL="171450" indent="-171450">
              <a:lnSpc>
                <a:spcPct val="100000"/>
              </a:lnSpc>
              <a:spcBef>
                <a:spcPct val="0"/>
              </a:spcBef>
              <a:spcAft>
                <a:spcPct val="0"/>
              </a:spcAft>
              <a:buClr>
                <a:schemeClr val="accent1"/>
              </a:buClr>
              <a:buFont typeface="Arial" panose="020B0604020202020204" pitchFamily="34" charset="0"/>
              <a:buChar char="•"/>
            </a:pPr>
            <a:r>
              <a:rPr lang="en-GB" altLang="en-US" sz="1200" b="0" dirty="0">
                <a:solidFill>
                  <a:schemeClr val="tx1"/>
                </a:solidFill>
                <a:latin typeface="Arial" panose="020B0604020202020204" pitchFamily="34" charset="0"/>
                <a:cs typeface="Arial" panose="020B0604020202020204" pitchFamily="34" charset="0"/>
              </a:rPr>
              <a:t>life expectancy ≥12 </a:t>
            </a:r>
            <a:r>
              <a:rPr lang="en-GB" altLang="en-US" sz="1200" b="0" dirty="0" err="1">
                <a:solidFill>
                  <a:schemeClr val="tx1"/>
                </a:solidFill>
                <a:latin typeface="Arial" panose="020B0604020202020204" pitchFamily="34" charset="0"/>
                <a:cs typeface="Arial" panose="020B0604020202020204" pitchFamily="34" charset="0"/>
              </a:rPr>
              <a:t>mos</a:t>
            </a:r>
            <a:endParaRPr lang="en-GB" altLang="en-US" sz="1200" dirty="0">
              <a:latin typeface="Arial" panose="020B0604020202020204" pitchFamily="34" charset="0"/>
              <a:cs typeface="Arial" panose="020B0604020202020204" pitchFamily="34" charset="0"/>
            </a:endParaRPr>
          </a:p>
          <a:p>
            <a:pPr marL="171450" indent="-171450">
              <a:lnSpc>
                <a:spcPct val="100000"/>
              </a:lnSpc>
              <a:spcBef>
                <a:spcPct val="0"/>
              </a:spcBef>
              <a:spcAft>
                <a:spcPct val="0"/>
              </a:spcAft>
              <a:buClr>
                <a:schemeClr val="accent1"/>
              </a:buClr>
              <a:buFont typeface="Arial" panose="020B0604020202020204" pitchFamily="34" charset="0"/>
              <a:buChar char="•"/>
            </a:pPr>
            <a:r>
              <a:rPr lang="en-GB" altLang="en-US" sz="1200" b="0" dirty="0">
                <a:solidFill>
                  <a:schemeClr val="tx1"/>
                </a:solidFill>
                <a:latin typeface="Arial" panose="020B0604020202020204" pitchFamily="34" charset="0"/>
                <a:cs typeface="Arial" panose="020B0604020202020204" pitchFamily="34" charset="0"/>
              </a:rPr>
              <a:t>ECOG PS 0/1</a:t>
            </a:r>
          </a:p>
          <a:p>
            <a:pPr marL="0" marR="0" lvl="0" indent="0" defTabSz="514350" rtl="0" eaLnBrk="1" fontAlgn="auto" latinLnBrk="0" hangingPunct="1">
              <a:lnSpc>
                <a:spcPct val="100000"/>
              </a:lnSpc>
              <a:spcBef>
                <a:spcPts val="0"/>
              </a:spcBef>
              <a:spcAft>
                <a:spcPts val="0"/>
              </a:spcAft>
              <a:buClr>
                <a:srgbClr val="03C74F"/>
              </a:buClr>
              <a:buSzTx/>
              <a:buFontTx/>
              <a:buNone/>
              <a:tabLst/>
              <a:defRPr/>
            </a:pPr>
            <a:endParaRPr kumimoji="0" lang="en-US" altLang="en-US" sz="1200" b="0" i="0" u="none" strike="noStrike" kern="0" cap="none" spc="0" normalizeH="0" baseline="0" noProof="0" dirty="0">
              <a:ln>
                <a:noFill/>
              </a:ln>
              <a:solidFill>
                <a:srgbClr val="000000"/>
              </a:solidFill>
              <a:effectLst/>
              <a:uLnTx/>
              <a:uFillTx/>
              <a:latin typeface="Arial" panose="020B0604020202020204" pitchFamily="34" charset="0"/>
              <a:ea typeface="Verdana" panose="020B0604030504040204" pitchFamily="34" charset="0"/>
              <a:cs typeface="Arial" panose="020B0604020202020204" pitchFamily="34" charset="0"/>
            </a:endParaRPr>
          </a:p>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altLang="en-US" sz="1200" b="1" i="0" u="sng" strike="noStrike" kern="0" cap="none" spc="0" normalizeH="0" baseline="0" noProof="0" dirty="0">
                <a:ln>
                  <a:noFill/>
                </a:ln>
                <a:solidFill>
                  <a:srgbClr val="03C74F"/>
                </a:solidFill>
                <a:effectLst/>
                <a:uLnTx/>
                <a:uFillTx/>
                <a:latin typeface="Arial" panose="020B0604020202020204" pitchFamily="34" charset="0"/>
                <a:ea typeface="Verdana"/>
                <a:cs typeface="Arial" panose="020B0604020202020204" pitchFamily="34" charset="0"/>
              </a:rPr>
              <a:t>Stratifications</a:t>
            </a:r>
          </a:p>
          <a:p>
            <a:pPr marL="171450" indent="-171450">
              <a:lnSpc>
                <a:spcPct val="100000"/>
              </a:lnSpc>
              <a:spcBef>
                <a:spcPct val="0"/>
              </a:spcBef>
              <a:spcAft>
                <a:spcPct val="0"/>
              </a:spcAft>
              <a:buClr>
                <a:schemeClr val="accent1"/>
              </a:buClr>
              <a:buFont typeface="Arial" panose="020B0604020202020204" pitchFamily="34" charset="0"/>
              <a:buChar char="•"/>
            </a:pPr>
            <a:r>
              <a:rPr lang="en-US" altLang="en-US" sz="1200" b="0" dirty="0">
                <a:solidFill>
                  <a:schemeClr val="tx1"/>
                </a:solidFill>
                <a:latin typeface="Arial" panose="020B0604020202020204" pitchFamily="34" charset="0"/>
                <a:cs typeface="Arial" panose="020B0604020202020204" pitchFamily="34" charset="0"/>
              </a:rPr>
              <a:t>prior novel hormonal </a:t>
            </a:r>
            <a:r>
              <a:rPr lang="en-US" altLang="en-US" sz="1200" b="0" dirty="0" err="1">
                <a:solidFill>
                  <a:schemeClr val="tx1"/>
                </a:solidFill>
                <a:latin typeface="Arial" panose="020B0604020202020204" pitchFamily="34" charset="0"/>
                <a:cs typeface="Arial" panose="020B0604020202020204" pitchFamily="34" charset="0"/>
              </a:rPr>
              <a:t>tx</a:t>
            </a:r>
            <a:r>
              <a:rPr lang="en-US" altLang="en-US" sz="1200" b="0" dirty="0">
                <a:solidFill>
                  <a:schemeClr val="tx1"/>
                </a:solidFill>
                <a:latin typeface="Arial" panose="020B0604020202020204" pitchFamily="34" charset="0"/>
                <a:cs typeface="Arial" panose="020B0604020202020204" pitchFamily="34" charset="0"/>
              </a:rPr>
              <a:t> or </a:t>
            </a:r>
            <a:r>
              <a:rPr lang="en-US" altLang="en-US" sz="1200" b="0" dirty="0" err="1">
                <a:latin typeface="Arial" panose="020B0604020202020204" pitchFamily="34" charset="0"/>
                <a:cs typeface="Arial" panose="020B0604020202020204" pitchFamily="34" charset="0"/>
              </a:rPr>
              <a:t>taxane</a:t>
            </a:r>
            <a:r>
              <a:rPr lang="en-US" altLang="en-US" sz="1200" b="0" dirty="0">
                <a:latin typeface="Arial" panose="020B0604020202020204" pitchFamily="34" charset="0"/>
                <a:cs typeface="Arial" panose="020B0604020202020204" pitchFamily="34" charset="0"/>
              </a:rPr>
              <a:t> based CT </a:t>
            </a:r>
            <a:r>
              <a:rPr lang="en-US" altLang="en-US" sz="1200" b="0" dirty="0">
                <a:solidFill>
                  <a:schemeClr val="tx1"/>
                </a:solidFill>
                <a:latin typeface="Arial" panose="020B0604020202020204" pitchFamily="34" charset="0"/>
                <a:cs typeface="Arial" panose="020B0604020202020204" pitchFamily="34" charset="0"/>
              </a:rPr>
              <a:t>for CSPC (yes vs no)</a:t>
            </a:r>
          </a:p>
          <a:p>
            <a:pPr marL="171450" indent="-171450">
              <a:lnSpc>
                <a:spcPct val="100000"/>
              </a:lnSpc>
              <a:spcBef>
                <a:spcPct val="0"/>
              </a:spcBef>
              <a:spcAft>
                <a:spcPct val="0"/>
              </a:spcAft>
              <a:buClr>
                <a:schemeClr val="accent1"/>
              </a:buClr>
              <a:buFont typeface="Arial" panose="020B0604020202020204" pitchFamily="34" charset="0"/>
              <a:buChar char="•"/>
            </a:pPr>
            <a:r>
              <a:rPr lang="en-US" altLang="en-US" sz="1200" b="0" dirty="0">
                <a:solidFill>
                  <a:schemeClr val="tx1"/>
                </a:solidFill>
                <a:latin typeface="Arial" panose="020B0604020202020204" pitchFamily="34" charset="0"/>
                <a:cs typeface="Arial" panose="020B0604020202020204" pitchFamily="34" charset="0"/>
              </a:rPr>
              <a:t>DDR alteration status (deficient vs non-deficient/unknown)</a:t>
            </a:r>
          </a:p>
        </p:txBody>
      </p:sp>
      <p:sp>
        <p:nvSpPr>
          <p:cNvPr id="10" name="Rounded Rectangle 14">
            <a:extLst>
              <a:ext uri="{FF2B5EF4-FFF2-40B4-BE49-F238E27FC236}">
                <a16:creationId xmlns="" xmlns:a16="http://schemas.microsoft.com/office/drawing/2014/main" id="{F2B04F55-7E47-8F76-46A1-A5DFEBA9E2A9}"/>
              </a:ext>
            </a:extLst>
          </p:cNvPr>
          <p:cNvSpPr/>
          <p:nvPr/>
        </p:nvSpPr>
        <p:spPr>
          <a:xfrm>
            <a:off x="8644539" y="2760694"/>
            <a:ext cx="2914923" cy="2906684"/>
          </a:xfrm>
          <a:prstGeom prst="roundRect">
            <a:avLst>
              <a:gd name="adj" fmla="val 4372"/>
            </a:avLst>
          </a:prstGeom>
          <a:solidFill>
            <a:schemeClr val="accent6"/>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72000" tIns="45718" rIns="72000" bIns="45718" anchor="ctr"/>
          <a:lstStyle/>
          <a:p>
            <a:pPr>
              <a:buClr>
                <a:srgbClr val="03C74F"/>
              </a:buClr>
              <a:defRPr/>
            </a:pPr>
            <a:r>
              <a:rPr lang="en-GB" sz="1300" b="1" dirty="0">
                <a:solidFill>
                  <a:schemeClr val="bg1"/>
                </a:solidFill>
                <a:latin typeface="Arial" panose="020B0604020202020204" pitchFamily="34" charset="0"/>
                <a:ea typeface="ＭＳ Ｐゴシック" charset="-128"/>
                <a:cs typeface="Arial" panose="020B0604020202020204" pitchFamily="34" charset="0"/>
              </a:rPr>
              <a:t>Primary endpoint:</a:t>
            </a:r>
          </a:p>
          <a:p>
            <a:pPr marL="174625" indent="-174625">
              <a:buClr>
                <a:schemeClr val="bg1"/>
              </a:buClr>
              <a:buFont typeface="Arial"/>
              <a:buChar char="•"/>
              <a:defRPr/>
            </a:pPr>
            <a:r>
              <a:rPr lang="en-US" sz="1400" b="0" kern="0" dirty="0" err="1">
                <a:solidFill>
                  <a:schemeClr val="bg1"/>
                </a:solidFill>
                <a:latin typeface="Arial" panose="020B0604020202020204" pitchFamily="34" charset="0"/>
                <a:cs typeface="Arial" panose="020B0604020202020204" pitchFamily="34" charset="0"/>
              </a:rPr>
              <a:t>rPFS</a:t>
            </a:r>
            <a:r>
              <a:rPr lang="en-US" sz="1400" b="0" kern="0" dirty="0">
                <a:solidFill>
                  <a:schemeClr val="bg1"/>
                </a:solidFill>
                <a:latin typeface="Arial" panose="020B0604020202020204" pitchFamily="34" charset="0"/>
                <a:cs typeface="Arial" panose="020B0604020202020204" pitchFamily="34" charset="0"/>
              </a:rPr>
              <a:t> per RECIST v1.1 (soft </a:t>
            </a:r>
            <a:br>
              <a:rPr lang="en-US" sz="1400" b="0" kern="0" dirty="0">
                <a:solidFill>
                  <a:schemeClr val="bg1"/>
                </a:solidFill>
                <a:latin typeface="Arial" panose="020B0604020202020204" pitchFamily="34" charset="0"/>
                <a:cs typeface="Arial" panose="020B0604020202020204" pitchFamily="34" charset="0"/>
              </a:rPr>
            </a:br>
            <a:r>
              <a:rPr lang="en-US" sz="1400" b="0" kern="0" dirty="0">
                <a:solidFill>
                  <a:schemeClr val="bg1"/>
                </a:solidFill>
                <a:latin typeface="Arial" panose="020B0604020202020204" pitchFamily="34" charset="0"/>
                <a:cs typeface="Arial" panose="020B0604020202020204" pitchFamily="34" charset="0"/>
              </a:rPr>
              <a:t>tissue disease) and PCWG3 (bone disease) in DDR-unselected and </a:t>
            </a:r>
            <a:br>
              <a:rPr lang="en-US" sz="1400" b="0" kern="0" dirty="0">
                <a:solidFill>
                  <a:schemeClr val="bg1"/>
                </a:solidFill>
                <a:latin typeface="Arial" panose="020B0604020202020204" pitchFamily="34" charset="0"/>
                <a:cs typeface="Arial" panose="020B0604020202020204" pitchFamily="34" charset="0"/>
              </a:rPr>
            </a:br>
            <a:r>
              <a:rPr lang="en-US" sz="1400" b="0" kern="0" dirty="0">
                <a:solidFill>
                  <a:schemeClr val="bg1"/>
                </a:solidFill>
                <a:latin typeface="Arial" panose="020B0604020202020204" pitchFamily="34" charset="0"/>
                <a:cs typeface="Arial" panose="020B0604020202020204" pitchFamily="34" charset="0"/>
              </a:rPr>
              <a:t>DDR-mutant populations</a:t>
            </a:r>
          </a:p>
          <a:p>
            <a:pPr marL="174625" indent="-174625">
              <a:buClr>
                <a:schemeClr val="bg1"/>
              </a:buClr>
              <a:buFont typeface="Arial"/>
              <a:buChar char="•"/>
              <a:defRPr/>
            </a:pPr>
            <a:endParaRPr lang="en-US" sz="1400" b="0" kern="0" dirty="0">
              <a:solidFill>
                <a:schemeClr val="bg1"/>
              </a:solidFill>
              <a:latin typeface="Arial" panose="020B0604020202020204" pitchFamily="34" charset="0"/>
              <a:cs typeface="Arial" panose="020B0604020202020204" pitchFamily="34" charset="0"/>
            </a:endParaRPr>
          </a:p>
          <a:p>
            <a:pPr>
              <a:buClr>
                <a:schemeClr val="bg1"/>
              </a:buClr>
              <a:defRPr/>
            </a:pPr>
            <a:r>
              <a:rPr lang="en-GB" sz="1300" b="1" dirty="0">
                <a:solidFill>
                  <a:schemeClr val="bg1"/>
                </a:solidFill>
                <a:latin typeface="Arial" panose="020B0604020202020204" pitchFamily="34" charset="0"/>
                <a:ea typeface="ＭＳ Ｐゴシック" charset="-128"/>
                <a:cs typeface="Arial" panose="020B0604020202020204" pitchFamily="34" charset="0"/>
              </a:rPr>
              <a:t>Key secondary endpoint: </a:t>
            </a:r>
          </a:p>
          <a:p>
            <a:pPr marL="174625" indent="-174625">
              <a:buClr>
                <a:schemeClr val="bg1"/>
              </a:buClr>
              <a:buFont typeface="Arial"/>
              <a:buChar char="•"/>
              <a:defRPr/>
            </a:pPr>
            <a:r>
              <a:rPr lang="en-US" sz="1400" b="0" kern="0" dirty="0">
                <a:solidFill>
                  <a:schemeClr val="bg1"/>
                </a:solidFill>
                <a:latin typeface="Arial" panose="020B0604020202020204" pitchFamily="34" charset="0"/>
                <a:cs typeface="Arial" panose="020B0604020202020204" pitchFamily="34" charset="0"/>
              </a:rPr>
              <a:t>OS, objective response, PSA response, PFS2, TTNT, PK, </a:t>
            </a:r>
            <a:r>
              <a:rPr lang="en-US" sz="1400" b="0" kern="0" dirty="0" err="1">
                <a:solidFill>
                  <a:schemeClr val="bg1"/>
                </a:solidFill>
                <a:latin typeface="Arial" panose="020B0604020202020204" pitchFamily="34" charset="0"/>
                <a:cs typeface="Arial" panose="020B0604020202020204" pitchFamily="34" charset="0"/>
              </a:rPr>
              <a:t>HRQoL</a:t>
            </a:r>
            <a:endParaRPr lang="en-GB" sz="1300" strike="sngStrike" dirty="0">
              <a:solidFill>
                <a:schemeClr val="bg1"/>
              </a:solidFill>
              <a:latin typeface="Arial" panose="020B0604020202020204" pitchFamily="34" charset="0"/>
              <a:ea typeface="ＭＳ Ｐゴシック" charset="-128"/>
              <a:cs typeface="Arial" panose="020B0604020202020204" pitchFamily="34" charset="0"/>
            </a:endParaRPr>
          </a:p>
          <a:p>
            <a:pPr marL="174625" indent="-174625">
              <a:buClr>
                <a:schemeClr val="bg1"/>
              </a:buClr>
              <a:buFont typeface="Arial"/>
              <a:buChar char="•"/>
              <a:defRPr/>
            </a:pPr>
            <a:r>
              <a:rPr lang="en-GB" sz="1300" dirty="0">
                <a:solidFill>
                  <a:schemeClr val="bg1"/>
                </a:solidFill>
                <a:latin typeface="Arial" panose="020B0604020202020204" pitchFamily="34" charset="0"/>
                <a:ea typeface="ＭＳ Ｐゴシック" charset="-128"/>
                <a:cs typeface="Arial" panose="020B0604020202020204" pitchFamily="34" charset="0"/>
              </a:rPr>
              <a:t>Safety and tolerability</a:t>
            </a:r>
            <a:endParaRPr lang="en-GB" sz="1300" dirty="0">
              <a:solidFill>
                <a:schemeClr val="bg1"/>
              </a:solidFill>
              <a:latin typeface="Arial" panose="020B0604020202020204" pitchFamily="34" charset="0"/>
              <a:cs typeface="Arial" panose="020B0604020202020204" pitchFamily="34" charset="0"/>
            </a:endParaRPr>
          </a:p>
        </p:txBody>
      </p:sp>
      <p:sp>
        <p:nvSpPr>
          <p:cNvPr id="13" name="Rounded Rectangle 9">
            <a:extLst>
              <a:ext uri="{FF2B5EF4-FFF2-40B4-BE49-F238E27FC236}">
                <a16:creationId xmlns="" xmlns:a16="http://schemas.microsoft.com/office/drawing/2014/main" id="{4CD8EE1B-258B-B35C-612C-48EBC35B95C1}"/>
              </a:ext>
            </a:extLst>
          </p:cNvPr>
          <p:cNvSpPr/>
          <p:nvPr/>
        </p:nvSpPr>
        <p:spPr>
          <a:xfrm>
            <a:off x="6818553" y="3546521"/>
            <a:ext cx="1624821" cy="1562952"/>
          </a:xfrm>
          <a:prstGeom prst="roundRect">
            <a:avLst>
              <a:gd name="adj" fmla="val 11404"/>
            </a:avLst>
          </a:prstGeom>
          <a:solidFill>
            <a:schemeClr val="tx2">
              <a:lumMod val="20000"/>
              <a:lumOff val="80000"/>
            </a:schemeClr>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Bef>
                <a:spcPct val="0"/>
              </a:spcBef>
              <a:spcAft>
                <a:spcPct val="0"/>
              </a:spcAft>
              <a:buClrTx/>
              <a:buFontTx/>
              <a:buNone/>
            </a:pPr>
            <a:r>
              <a:rPr lang="en-US" altLang="en-US" sz="1200" dirty="0">
                <a:solidFill>
                  <a:schemeClr val="tx1"/>
                </a:solidFill>
                <a:latin typeface="Arial" panose="020B0604020202020204" pitchFamily="34" charset="0"/>
                <a:cs typeface="Arial" panose="020B0604020202020204" pitchFamily="34" charset="0"/>
              </a:rPr>
              <a:t>To safety </a:t>
            </a:r>
            <a:br>
              <a:rPr lang="en-US" altLang="en-US" sz="1200" dirty="0">
                <a:solidFill>
                  <a:schemeClr val="tx1"/>
                </a:solidFill>
                <a:latin typeface="Arial" panose="020B0604020202020204" pitchFamily="34" charset="0"/>
                <a:cs typeface="Arial" panose="020B0604020202020204" pitchFamily="34" charset="0"/>
              </a:rPr>
            </a:br>
            <a:r>
              <a:rPr lang="en-US" altLang="en-US" sz="1200" dirty="0">
                <a:solidFill>
                  <a:schemeClr val="tx1"/>
                </a:solidFill>
                <a:latin typeface="Arial" panose="020B0604020202020204" pitchFamily="34" charset="0"/>
                <a:cs typeface="Arial" panose="020B0604020202020204" pitchFamily="34" charset="0"/>
              </a:rPr>
              <a:t>follow-up </a:t>
            </a:r>
            <a:br>
              <a:rPr lang="en-US" altLang="en-US" sz="1200" dirty="0">
                <a:solidFill>
                  <a:schemeClr val="tx1"/>
                </a:solidFill>
                <a:latin typeface="Arial" panose="020B0604020202020204" pitchFamily="34" charset="0"/>
                <a:cs typeface="Arial" panose="020B0604020202020204" pitchFamily="34" charset="0"/>
              </a:rPr>
            </a:br>
            <a:r>
              <a:rPr lang="en-US" altLang="en-US" sz="1200" dirty="0">
                <a:solidFill>
                  <a:schemeClr val="tx1"/>
                </a:solidFill>
                <a:latin typeface="Arial" panose="020B0604020202020204" pitchFamily="34" charset="0"/>
                <a:cs typeface="Arial" panose="020B0604020202020204" pitchFamily="34" charset="0"/>
              </a:rPr>
              <a:t>(28 days after last dose of </a:t>
            </a:r>
            <a:r>
              <a:rPr lang="en-US" altLang="en-US" sz="1200" dirty="0" err="1">
                <a:solidFill>
                  <a:schemeClr val="tx1"/>
                </a:solidFill>
                <a:latin typeface="Arial" panose="020B0604020202020204" pitchFamily="34" charset="0"/>
                <a:cs typeface="Arial" panose="020B0604020202020204" pitchFamily="34" charset="0"/>
              </a:rPr>
              <a:t>tx</a:t>
            </a:r>
            <a:r>
              <a:rPr lang="en-US" altLang="en-US" sz="1200" dirty="0">
                <a:solidFill>
                  <a:schemeClr val="tx1"/>
                </a:solidFill>
                <a:latin typeface="Arial" panose="020B0604020202020204" pitchFamily="34" charset="0"/>
                <a:cs typeface="Arial" panose="020B0604020202020204" pitchFamily="34" charset="0"/>
              </a:rPr>
              <a:t>) and long-term </a:t>
            </a:r>
            <a:br>
              <a:rPr lang="en-US" altLang="en-US" sz="1200" dirty="0">
                <a:solidFill>
                  <a:schemeClr val="tx1"/>
                </a:solidFill>
                <a:latin typeface="Arial" panose="020B0604020202020204" pitchFamily="34" charset="0"/>
                <a:cs typeface="Arial" panose="020B0604020202020204" pitchFamily="34" charset="0"/>
              </a:rPr>
            </a:br>
            <a:r>
              <a:rPr lang="en-US" altLang="en-US" sz="1200" dirty="0">
                <a:solidFill>
                  <a:schemeClr val="tx1"/>
                </a:solidFill>
                <a:latin typeface="Arial" panose="020B0604020202020204" pitchFamily="34" charset="0"/>
                <a:cs typeface="Arial" panose="020B0604020202020204" pitchFamily="34" charset="0"/>
              </a:rPr>
              <a:t>follow-up every 8-12 weeks</a:t>
            </a:r>
          </a:p>
          <a:p>
            <a:pPr marL="177800" marR="0" lvl="0" indent="-177800" algn="l" defTabSz="914291"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endParaRPr kumimoji="0" lang="en-US" sz="105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cxnSp>
        <p:nvCxnSpPr>
          <p:cNvPr id="18" name="Straight Connector 17">
            <a:extLst>
              <a:ext uri="{FF2B5EF4-FFF2-40B4-BE49-F238E27FC236}">
                <a16:creationId xmlns="" xmlns:a16="http://schemas.microsoft.com/office/drawing/2014/main" id="{C32FDFEA-6737-06E4-BAFE-2AEB339BC410}"/>
              </a:ext>
            </a:extLst>
          </p:cNvPr>
          <p:cNvCxnSpPr/>
          <p:nvPr/>
        </p:nvCxnSpPr>
        <p:spPr>
          <a:xfrm>
            <a:off x="4620554" y="4876160"/>
            <a:ext cx="374171" cy="0"/>
          </a:xfrm>
          <a:prstGeom prst="line">
            <a:avLst/>
          </a:prstGeom>
          <a:ln w="28575">
            <a:solidFill>
              <a:schemeClr val="accent6"/>
            </a:solidFill>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 xmlns:a16="http://schemas.microsoft.com/office/drawing/2014/main" id="{B485D39E-A16E-1B16-73FE-0D2F57459513}"/>
              </a:ext>
            </a:extLst>
          </p:cNvPr>
          <p:cNvCxnSpPr/>
          <p:nvPr/>
        </p:nvCxnSpPr>
        <p:spPr>
          <a:xfrm>
            <a:off x="4601411" y="3930440"/>
            <a:ext cx="374171" cy="0"/>
          </a:xfrm>
          <a:prstGeom prst="line">
            <a:avLst/>
          </a:prstGeom>
          <a:ln w="28575">
            <a:solidFill>
              <a:schemeClr val="accent6"/>
            </a:solidFill>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 xmlns:a16="http://schemas.microsoft.com/office/drawing/2014/main" id="{24DC2140-8314-1864-81DE-D67306DC84F7}"/>
              </a:ext>
            </a:extLst>
          </p:cNvPr>
          <p:cNvCxnSpPr>
            <a:cxnSpLocks/>
          </p:cNvCxnSpPr>
          <p:nvPr/>
        </p:nvCxnSpPr>
        <p:spPr>
          <a:xfrm>
            <a:off x="4406144" y="4363549"/>
            <a:ext cx="195267" cy="0"/>
          </a:xfrm>
          <a:prstGeom prst="line">
            <a:avLst/>
          </a:prstGeom>
          <a:ln w="28575">
            <a:solidFill>
              <a:schemeClr val="accent6"/>
            </a:solidFill>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 xmlns:a16="http://schemas.microsoft.com/office/drawing/2014/main" id="{A9C6A5B6-7A57-BBC0-A083-443D976FB1D7}"/>
              </a:ext>
            </a:extLst>
          </p:cNvPr>
          <p:cNvCxnSpPr>
            <a:cxnSpLocks/>
          </p:cNvCxnSpPr>
          <p:nvPr/>
        </p:nvCxnSpPr>
        <p:spPr>
          <a:xfrm flipH="1" flipV="1">
            <a:off x="4601411" y="3930440"/>
            <a:ext cx="2302" cy="945720"/>
          </a:xfrm>
          <a:prstGeom prst="line">
            <a:avLst/>
          </a:prstGeom>
          <a:ln w="28575">
            <a:solidFill>
              <a:schemeClr val="accent6"/>
            </a:solidFill>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 xmlns:a16="http://schemas.microsoft.com/office/drawing/2014/main" id="{CE9FF43C-022C-6ADF-2E8B-7F7CBF9D3C15}"/>
              </a:ext>
            </a:extLst>
          </p:cNvPr>
          <p:cNvCxnSpPr/>
          <p:nvPr/>
        </p:nvCxnSpPr>
        <p:spPr>
          <a:xfrm>
            <a:off x="6325970" y="4375724"/>
            <a:ext cx="374171" cy="0"/>
          </a:xfrm>
          <a:prstGeom prst="line">
            <a:avLst/>
          </a:prstGeom>
          <a:ln w="28575">
            <a:solidFill>
              <a:schemeClr val="accent6"/>
            </a:solidFill>
            <a:tailEnd type="triangle" w="med" len="med"/>
          </a:ln>
          <a:effectLst/>
        </p:spPr>
        <p:style>
          <a:lnRef idx="2">
            <a:schemeClr val="accent1"/>
          </a:lnRef>
          <a:fillRef idx="0">
            <a:schemeClr val="accent1"/>
          </a:fillRef>
          <a:effectRef idx="1">
            <a:schemeClr val="accent1"/>
          </a:effectRef>
          <a:fontRef idx="minor">
            <a:schemeClr val="tx1"/>
          </a:fontRef>
        </p:style>
      </p:cxnSp>
      <p:sp>
        <p:nvSpPr>
          <p:cNvPr id="29" name="Oval 28">
            <a:extLst>
              <a:ext uri="{FF2B5EF4-FFF2-40B4-BE49-F238E27FC236}">
                <a16:creationId xmlns="" xmlns:a16="http://schemas.microsoft.com/office/drawing/2014/main" id="{B5A345E7-37E3-2939-009C-E53D2244F1FF}"/>
              </a:ext>
            </a:extLst>
          </p:cNvPr>
          <p:cNvSpPr/>
          <p:nvPr/>
        </p:nvSpPr>
        <p:spPr>
          <a:xfrm>
            <a:off x="3783615" y="4092221"/>
            <a:ext cx="492450" cy="465057"/>
          </a:xfrm>
          <a:prstGeom prst="ellipse">
            <a:avLst/>
          </a:prstGeom>
          <a:solidFill>
            <a:schemeClr val="accent6"/>
          </a:solidFill>
          <a:ln w="19050">
            <a:solidFill>
              <a:schemeClr val="accent6"/>
            </a:solidFill>
          </a:ln>
        </p:spPr>
        <p:txBody>
          <a:bodyPr wrap="square" lIns="0" tIns="0" rIns="0" bIns="0" rtlCol="0" anchor="ctr"/>
          <a:lstStyle/>
          <a:p>
            <a:pPr algn="ctr"/>
            <a:r>
              <a:rPr lang="en-GB" sz="2400" dirty="0">
                <a:solidFill>
                  <a:schemeClr val="bg1"/>
                </a:solidFill>
                <a:latin typeface="Arial" panose="020B0604020202020204" pitchFamily="34" charset="0"/>
                <a:cs typeface="Arial" panose="020B0604020202020204" pitchFamily="34" charset="0"/>
              </a:rPr>
              <a:t>R</a:t>
            </a:r>
          </a:p>
        </p:txBody>
      </p:sp>
      <p:cxnSp>
        <p:nvCxnSpPr>
          <p:cNvPr id="30" name="Straight Connector 29">
            <a:extLst>
              <a:ext uri="{FF2B5EF4-FFF2-40B4-BE49-F238E27FC236}">
                <a16:creationId xmlns="" xmlns:a16="http://schemas.microsoft.com/office/drawing/2014/main" id="{F37D4362-0313-3C76-AA42-04EA15829F5D}"/>
              </a:ext>
            </a:extLst>
          </p:cNvPr>
          <p:cNvCxnSpPr/>
          <p:nvPr/>
        </p:nvCxnSpPr>
        <p:spPr>
          <a:xfrm>
            <a:off x="3281230" y="4360156"/>
            <a:ext cx="374171" cy="0"/>
          </a:xfrm>
          <a:prstGeom prst="line">
            <a:avLst/>
          </a:prstGeom>
          <a:ln w="28575">
            <a:solidFill>
              <a:schemeClr val="accent6"/>
            </a:solidFill>
            <a:tailEnd type="triangle" w="med" len="med"/>
          </a:ln>
          <a:effectLst/>
        </p:spPr>
        <p:style>
          <a:lnRef idx="2">
            <a:schemeClr val="accent1"/>
          </a:lnRef>
          <a:fillRef idx="0">
            <a:schemeClr val="accent1"/>
          </a:fillRef>
          <a:effectRef idx="1">
            <a:schemeClr val="accent1"/>
          </a:effectRef>
          <a:fontRef idx="minor">
            <a:schemeClr val="tx1"/>
          </a:fontRef>
        </p:style>
      </p:cxnSp>
      <p:sp>
        <p:nvSpPr>
          <p:cNvPr id="32" name="TextBox 31">
            <a:extLst>
              <a:ext uri="{FF2B5EF4-FFF2-40B4-BE49-F238E27FC236}">
                <a16:creationId xmlns="" xmlns:a16="http://schemas.microsoft.com/office/drawing/2014/main" id="{A8BE6600-9FC4-7660-CB39-09BD6FD56725}"/>
              </a:ext>
            </a:extLst>
          </p:cNvPr>
          <p:cNvSpPr txBox="1"/>
          <p:nvPr/>
        </p:nvSpPr>
        <p:spPr>
          <a:xfrm>
            <a:off x="8786901" y="5667592"/>
            <a:ext cx="2623521" cy="461665"/>
          </a:xfrm>
          <a:prstGeom prst="rect">
            <a:avLst/>
          </a:prstGeom>
          <a:noFill/>
        </p:spPr>
        <p:txBody>
          <a:bodyPr wrap="square">
            <a:spAutoFit/>
          </a:bodyPr>
          <a:lstStyle/>
          <a:p>
            <a:pPr algn="ctr"/>
            <a:r>
              <a:rPr kumimoji="0" lang="en-US" altLang="en-US" sz="1200" b="0" i="0" u="none" strike="noStrike" kern="1200" cap="none" spc="0" normalizeH="0" baseline="0" noProof="0" dirty="0">
                <a:ln>
                  <a:noFill/>
                </a:ln>
                <a:solidFill>
                  <a:srgbClr val="455560"/>
                </a:solidFill>
                <a:effectLst/>
                <a:uLnTx/>
                <a:uFillTx/>
                <a:latin typeface="Arial" panose="020B0604020202020204" pitchFamily="34" charset="0"/>
                <a:cs typeface="Arial" panose="020B0604020202020204" pitchFamily="34" charset="0"/>
              </a:rPr>
              <a:t>ClinicalTrials.gov identifier: NCT03395197</a:t>
            </a:r>
            <a:endParaRPr lang="en-GB" sz="1200"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 xmlns:a16="http://schemas.microsoft.com/office/drawing/2014/main" id="{7700B2EF-FF94-F7FE-D04F-A9860172C3B1}"/>
              </a:ext>
            </a:extLst>
          </p:cNvPr>
          <p:cNvSpPr txBox="1"/>
          <p:nvPr/>
        </p:nvSpPr>
        <p:spPr>
          <a:xfrm>
            <a:off x="3795793" y="4606457"/>
            <a:ext cx="450444" cy="276999"/>
          </a:xfrm>
          <a:prstGeom prst="rect">
            <a:avLst/>
          </a:prstGeom>
          <a:noFill/>
        </p:spPr>
        <p:txBody>
          <a:bodyPr wrap="none" lIns="0" tIns="0" rIns="0" bIns="0" rtlCol="0">
            <a:spAutoFit/>
          </a:bodyPr>
          <a:lstStyle/>
          <a:p>
            <a:pPr algn="ctr">
              <a:lnSpc>
                <a:spcPct val="90000"/>
              </a:lnSpc>
            </a:pPr>
            <a:r>
              <a:rPr lang="en-GB" sz="1000" dirty="0">
                <a:solidFill>
                  <a:srgbClr val="505050"/>
                </a:solidFill>
                <a:latin typeface="Arial" panose="020B0604020202020204" pitchFamily="34" charset="0"/>
                <a:ea typeface="Aileron" charset="0"/>
                <a:cs typeface="Arial" panose="020B0604020202020204" pitchFamily="34" charset="0"/>
              </a:rPr>
              <a:t>1:1</a:t>
            </a:r>
          </a:p>
          <a:p>
            <a:pPr algn="ctr">
              <a:lnSpc>
                <a:spcPct val="90000"/>
              </a:lnSpc>
            </a:pPr>
            <a:r>
              <a:rPr lang="en-GB" sz="1000" dirty="0">
                <a:solidFill>
                  <a:srgbClr val="505050"/>
                </a:solidFill>
                <a:latin typeface="Arial" panose="020B0604020202020204" pitchFamily="34" charset="0"/>
                <a:ea typeface="Aileron" charset="0"/>
                <a:cs typeface="Arial" panose="020B0604020202020204" pitchFamily="34" charset="0"/>
              </a:rPr>
              <a:t>N=1018</a:t>
            </a:r>
          </a:p>
        </p:txBody>
      </p:sp>
    </p:spTree>
    <p:extLst>
      <p:ext uri="{BB962C8B-B14F-4D97-AF65-F5344CB8AC3E}">
        <p14:creationId xmlns:p14="http://schemas.microsoft.com/office/powerpoint/2010/main" val="388301683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8C7F105F-AEC3-0D65-CD37-46A42CE65496}"/>
              </a:ext>
            </a:extLst>
          </p:cNvPr>
          <p:cNvSpPr>
            <a:spLocks noGrp="1"/>
          </p:cNvSpPr>
          <p:nvPr>
            <p:ph type="title"/>
          </p:nvPr>
        </p:nvSpPr>
        <p:spPr/>
        <p:txBody>
          <a:bodyPr/>
          <a:lstStyle/>
          <a:p>
            <a:r>
              <a:rPr lang="en-US" dirty="0"/>
              <a:t>TALAPRO-2:combination of </a:t>
            </a:r>
            <a:r>
              <a:rPr lang="en-US" dirty="0" err="1"/>
              <a:t>talazoparib</a:t>
            </a:r>
            <a:r>
              <a:rPr lang="en-US" dirty="0"/>
              <a:t> plus enzalutamide prolongs </a:t>
            </a:r>
            <a:r>
              <a:rPr lang="en-US" cap="none" dirty="0" err="1"/>
              <a:t>r</a:t>
            </a:r>
            <a:r>
              <a:rPr lang="en-US" dirty="0" err="1"/>
              <a:t>PFS</a:t>
            </a:r>
            <a:r>
              <a:rPr lang="en-US" dirty="0"/>
              <a:t> in </a:t>
            </a:r>
            <a:r>
              <a:rPr lang="en-US" cap="none" dirty="0" err="1"/>
              <a:t>m</a:t>
            </a:r>
            <a:r>
              <a:rPr lang="en-US" dirty="0" err="1"/>
              <a:t>CRPC</a:t>
            </a:r>
            <a:endParaRPr lang="en-GB" dirty="0"/>
          </a:p>
        </p:txBody>
      </p:sp>
      <p:sp>
        <p:nvSpPr>
          <p:cNvPr id="5" name="Slide Number Placeholder 4">
            <a:extLst>
              <a:ext uri="{FF2B5EF4-FFF2-40B4-BE49-F238E27FC236}">
                <a16:creationId xmlns="" xmlns:a16="http://schemas.microsoft.com/office/drawing/2014/main" id="{1FAD9BBB-F1B8-CC96-60D8-C3EB4D9D6869}"/>
              </a:ext>
            </a:extLst>
          </p:cNvPr>
          <p:cNvSpPr>
            <a:spLocks noGrp="1"/>
          </p:cNvSpPr>
          <p:nvPr>
            <p:ph type="sldNum" sz="quarter" idx="4"/>
          </p:nvPr>
        </p:nvSpPr>
        <p:spPr/>
        <p:txBody>
          <a:bodyPr/>
          <a:lstStyle/>
          <a:p>
            <a:fld id="{FCE43C0F-8A7B-3A4B-9DB5-B3472E36E833}" type="slidenum">
              <a:rPr lang="en-GB" smtClean="0"/>
              <a:pPr/>
              <a:t>68</a:t>
            </a:fld>
            <a:endParaRPr lang="en-GB" dirty="0"/>
          </a:p>
        </p:txBody>
      </p:sp>
      <p:sp>
        <p:nvSpPr>
          <p:cNvPr id="6" name="Content Placeholder 5">
            <a:extLst>
              <a:ext uri="{FF2B5EF4-FFF2-40B4-BE49-F238E27FC236}">
                <a16:creationId xmlns="" xmlns:a16="http://schemas.microsoft.com/office/drawing/2014/main" id="{6834FCE5-92EF-C2D3-D093-0A7A3E078BA2}"/>
              </a:ext>
            </a:extLst>
          </p:cNvPr>
          <p:cNvSpPr>
            <a:spLocks noGrp="1"/>
          </p:cNvSpPr>
          <p:nvPr>
            <p:ph sz="quarter" idx="15"/>
          </p:nvPr>
        </p:nvSpPr>
        <p:spPr>
          <a:xfrm>
            <a:off x="609600" y="6209792"/>
            <a:ext cx="10592102" cy="437133"/>
          </a:xfrm>
        </p:spPr>
        <p:txBody>
          <a:bodyPr/>
          <a:lstStyle/>
          <a:p>
            <a:r>
              <a:rPr lang="en-GB" dirty="0"/>
              <a:t>1L, first-line; HRR, homologous recombination repair; </a:t>
            </a:r>
            <a:r>
              <a:rPr lang="en-GB" dirty="0" err="1"/>
              <a:t>mCRPC</a:t>
            </a:r>
            <a:r>
              <a:rPr lang="en-GB" dirty="0"/>
              <a:t>, metastatic castration-resistant prostate cancer; ORR, overall response rate; PSA, prostate specific antigen; </a:t>
            </a:r>
            <a:r>
              <a:rPr lang="en-GB" dirty="0" err="1"/>
              <a:t>rPFS</a:t>
            </a:r>
            <a:r>
              <a:rPr lang="en-GB" dirty="0"/>
              <a:t>, radiographic progression-free survival</a:t>
            </a:r>
          </a:p>
          <a:p>
            <a:r>
              <a:rPr lang="en-GB" dirty="0"/>
              <a:t>https://www.pfizer.com/news/press-release/press-release-detail/pfizer-announces-positive-topline-results-phase-3-talapro-2 Accessed 13</a:t>
            </a:r>
            <a:r>
              <a:rPr lang="en-GB" baseline="30000" dirty="0"/>
              <a:t>th</a:t>
            </a:r>
            <a:r>
              <a:rPr lang="en-GB" dirty="0"/>
              <a:t> October 2022</a:t>
            </a:r>
          </a:p>
        </p:txBody>
      </p:sp>
      <p:sp>
        <p:nvSpPr>
          <p:cNvPr id="14" name="Content Placeholder 13">
            <a:extLst>
              <a:ext uri="{FF2B5EF4-FFF2-40B4-BE49-F238E27FC236}">
                <a16:creationId xmlns="" xmlns:a16="http://schemas.microsoft.com/office/drawing/2014/main" id="{D06280EA-9D8C-E31B-5A81-42BB639F9660}"/>
              </a:ext>
            </a:extLst>
          </p:cNvPr>
          <p:cNvSpPr>
            <a:spLocks noGrp="1"/>
          </p:cNvSpPr>
          <p:nvPr>
            <p:ph sz="quarter" idx="12"/>
          </p:nvPr>
        </p:nvSpPr>
        <p:spPr>
          <a:xfrm>
            <a:off x="620184" y="1790725"/>
            <a:ext cx="10963200" cy="4029504"/>
          </a:xfrm>
        </p:spPr>
        <p:txBody>
          <a:bodyPr/>
          <a:lstStyle/>
          <a:p>
            <a:pPr algn="l"/>
            <a:r>
              <a:rPr lang="en-US" sz="1800" dirty="0">
                <a:solidFill>
                  <a:schemeClr val="tx2"/>
                </a:solidFill>
              </a:rPr>
              <a:t>The combination of </a:t>
            </a:r>
            <a:r>
              <a:rPr lang="en-US" sz="1800" dirty="0" err="1">
                <a:solidFill>
                  <a:schemeClr val="tx2"/>
                </a:solidFill>
              </a:rPr>
              <a:t>talazoparib</a:t>
            </a:r>
            <a:r>
              <a:rPr lang="en-US" sz="1800" dirty="0">
                <a:solidFill>
                  <a:schemeClr val="tx2"/>
                </a:solidFill>
              </a:rPr>
              <a:t> plus enzalutamide resulted in a </a:t>
            </a:r>
            <a:r>
              <a:rPr lang="en-US" sz="1800" b="1" dirty="0">
                <a:solidFill>
                  <a:schemeClr val="accent1"/>
                </a:solidFill>
              </a:rPr>
              <a:t>statistically significant and clinically meaningful improvement in </a:t>
            </a:r>
            <a:r>
              <a:rPr lang="en-US" sz="1800" b="1" dirty="0" err="1">
                <a:solidFill>
                  <a:schemeClr val="accent1"/>
                </a:solidFill>
              </a:rPr>
              <a:t>rPFS</a:t>
            </a:r>
            <a:r>
              <a:rPr lang="en-US" sz="1800" dirty="0">
                <a:solidFill>
                  <a:schemeClr val="tx2"/>
                </a:solidFill>
              </a:rPr>
              <a:t> compared with placebo plus enzalutamide in 1L </a:t>
            </a:r>
            <a:r>
              <a:rPr lang="en-US" sz="1800" dirty="0" err="1">
                <a:solidFill>
                  <a:schemeClr val="tx2"/>
                </a:solidFill>
              </a:rPr>
              <a:t>mCRPC</a:t>
            </a:r>
            <a:r>
              <a:rPr lang="en-US" sz="1800" dirty="0">
                <a:solidFill>
                  <a:schemeClr val="tx2"/>
                </a:solidFill>
              </a:rPr>
              <a:t> pts</a:t>
            </a:r>
          </a:p>
          <a:p>
            <a:pPr lvl="1"/>
            <a:r>
              <a:rPr lang="en-US" sz="1600" dirty="0">
                <a:solidFill>
                  <a:schemeClr val="tx2"/>
                </a:solidFill>
              </a:rPr>
              <a:t>Robust, highly consistent </a:t>
            </a:r>
            <a:r>
              <a:rPr lang="en-US" sz="1600" b="1" dirty="0">
                <a:solidFill>
                  <a:schemeClr val="accent1"/>
                </a:solidFill>
              </a:rPr>
              <a:t>efficacy </a:t>
            </a:r>
            <a:r>
              <a:rPr lang="en-US" sz="1600" dirty="0">
                <a:solidFill>
                  <a:schemeClr val="tx2"/>
                </a:solidFill>
              </a:rPr>
              <a:t>observed </a:t>
            </a:r>
            <a:r>
              <a:rPr lang="en-US" sz="1600" b="1" dirty="0">
                <a:solidFill>
                  <a:schemeClr val="accent1"/>
                </a:solidFill>
              </a:rPr>
              <a:t>in patients with and without HRR gene mutations</a:t>
            </a:r>
          </a:p>
          <a:p>
            <a:pPr algn="l"/>
            <a:r>
              <a:rPr lang="en-US" sz="1800" dirty="0">
                <a:solidFill>
                  <a:schemeClr val="tx2"/>
                </a:solidFill>
              </a:rPr>
              <a:t>A </a:t>
            </a:r>
            <a:r>
              <a:rPr lang="en-US" sz="1800" b="1" dirty="0">
                <a:solidFill>
                  <a:schemeClr val="accent1"/>
                </a:solidFill>
              </a:rPr>
              <a:t>trend toward improved overall survival </a:t>
            </a:r>
            <a:r>
              <a:rPr lang="en-US" sz="1800" dirty="0">
                <a:solidFill>
                  <a:schemeClr val="tx2"/>
                </a:solidFill>
              </a:rPr>
              <a:t>was observed but data immature</a:t>
            </a:r>
          </a:p>
          <a:p>
            <a:pPr algn="l"/>
            <a:r>
              <a:rPr lang="en-US" sz="1800" b="1" dirty="0">
                <a:solidFill>
                  <a:schemeClr val="accent1"/>
                </a:solidFill>
              </a:rPr>
              <a:t>Benefits also observed in other secondary endpoints</a:t>
            </a:r>
            <a:r>
              <a:rPr lang="en-US" sz="1800" dirty="0">
                <a:solidFill>
                  <a:schemeClr val="tx2"/>
                </a:solidFill>
              </a:rPr>
              <a:t>:</a:t>
            </a:r>
          </a:p>
          <a:p>
            <a:pPr lvl="1"/>
            <a:r>
              <a:rPr lang="en-US" sz="1600" dirty="0">
                <a:solidFill>
                  <a:schemeClr val="tx2"/>
                </a:solidFill>
              </a:rPr>
              <a:t>investigator assessed </a:t>
            </a:r>
            <a:r>
              <a:rPr lang="en-US" sz="1600" dirty="0" err="1">
                <a:solidFill>
                  <a:schemeClr val="tx2"/>
                </a:solidFill>
              </a:rPr>
              <a:t>rPFS</a:t>
            </a:r>
            <a:r>
              <a:rPr lang="en-US" sz="1600" dirty="0">
                <a:solidFill>
                  <a:schemeClr val="tx2"/>
                </a:solidFill>
              </a:rPr>
              <a:t>, </a:t>
            </a:r>
          </a:p>
          <a:p>
            <a:pPr lvl="1"/>
            <a:r>
              <a:rPr lang="en-US" sz="1600" dirty="0">
                <a:solidFill>
                  <a:schemeClr val="tx2"/>
                </a:solidFill>
              </a:rPr>
              <a:t>PSA response, </a:t>
            </a:r>
          </a:p>
          <a:p>
            <a:pPr lvl="1"/>
            <a:r>
              <a:rPr lang="en-US" sz="1600" dirty="0">
                <a:solidFill>
                  <a:schemeClr val="tx2"/>
                </a:solidFill>
              </a:rPr>
              <a:t>time to PSA progression</a:t>
            </a:r>
          </a:p>
          <a:p>
            <a:pPr lvl="1"/>
            <a:r>
              <a:rPr lang="en-US" sz="1600" dirty="0">
                <a:solidFill>
                  <a:schemeClr val="tx2"/>
                </a:solidFill>
              </a:rPr>
              <a:t>ORR</a:t>
            </a:r>
          </a:p>
          <a:p>
            <a:r>
              <a:rPr lang="en-US" sz="1800" b="1" dirty="0">
                <a:solidFill>
                  <a:schemeClr val="accent1"/>
                </a:solidFill>
              </a:rPr>
              <a:t>Safety</a:t>
            </a:r>
            <a:r>
              <a:rPr lang="en-US" sz="1800" dirty="0">
                <a:solidFill>
                  <a:schemeClr val="tx2"/>
                </a:solidFill>
              </a:rPr>
              <a:t> of the combination treatment was generally </a:t>
            </a:r>
            <a:r>
              <a:rPr lang="en-US" sz="1800" b="1" dirty="0">
                <a:solidFill>
                  <a:schemeClr val="accent1"/>
                </a:solidFill>
              </a:rPr>
              <a:t>consistent with the known safety profile of the individual treatments</a:t>
            </a:r>
          </a:p>
        </p:txBody>
      </p:sp>
      <p:sp>
        <p:nvSpPr>
          <p:cNvPr id="2" name="TextBox 1">
            <a:extLst>
              <a:ext uri="{FF2B5EF4-FFF2-40B4-BE49-F238E27FC236}">
                <a16:creationId xmlns="" xmlns:a16="http://schemas.microsoft.com/office/drawing/2014/main" id="{DF59EE15-5749-F1A7-FB84-4948B7EBE304}"/>
              </a:ext>
            </a:extLst>
          </p:cNvPr>
          <p:cNvSpPr txBox="1"/>
          <p:nvPr/>
        </p:nvSpPr>
        <p:spPr>
          <a:xfrm>
            <a:off x="609600" y="1247116"/>
            <a:ext cx="8020016" cy="221599"/>
          </a:xfrm>
          <a:prstGeom prst="rect">
            <a:avLst/>
          </a:prstGeom>
          <a:noFill/>
        </p:spPr>
        <p:txBody>
          <a:bodyPr wrap="none" lIns="0" tIns="0" rIns="0" bIns="0" rtlCol="0">
            <a:spAutoFit/>
          </a:bodyPr>
          <a:lstStyle/>
          <a:p>
            <a:pPr algn="ctr">
              <a:lnSpc>
                <a:spcPct val="90000"/>
              </a:lnSpc>
            </a:pPr>
            <a:r>
              <a:rPr lang="en-US" sz="1600" b="1" dirty="0">
                <a:solidFill>
                  <a:schemeClr val="accent1"/>
                </a:solidFill>
                <a:latin typeface="Arial" panose="020B0604020202020204" pitchFamily="34" charset="0"/>
                <a:ea typeface="Aileron" charset="0"/>
                <a:cs typeface="Arial" panose="020B0604020202020204" pitchFamily="34" charset="0"/>
              </a:rPr>
              <a:t>INITIAL DATA BASED ON PRESS RELEASE – AWAITING DATA PRESENTATION </a:t>
            </a:r>
            <a:endParaRPr lang="en-GB" sz="1600" b="1" dirty="0">
              <a:solidFill>
                <a:schemeClr val="accent1"/>
              </a:solidFill>
              <a:latin typeface="Arial" panose="020B0604020202020204" pitchFamily="34" charset="0"/>
              <a:ea typeface="Aileron" charset="0"/>
              <a:cs typeface="Arial" panose="020B0604020202020204" pitchFamily="34" charset="0"/>
            </a:endParaRPr>
          </a:p>
        </p:txBody>
      </p:sp>
    </p:spTree>
    <p:extLst>
      <p:ext uri="{BB962C8B-B14F-4D97-AF65-F5344CB8AC3E}">
        <p14:creationId xmlns:p14="http://schemas.microsoft.com/office/powerpoint/2010/main" val="12166393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0101B94-84AB-71D8-65CA-C69B1E318074}"/>
              </a:ext>
            </a:extLst>
          </p:cNvPr>
          <p:cNvSpPr>
            <a:spLocks noGrp="1"/>
          </p:cNvSpPr>
          <p:nvPr>
            <p:ph type="title"/>
          </p:nvPr>
        </p:nvSpPr>
        <p:spPr/>
        <p:txBody>
          <a:bodyPr/>
          <a:lstStyle/>
          <a:p>
            <a:r>
              <a:rPr lang="en-GB" dirty="0"/>
              <a:t>Patient case discussion</a:t>
            </a:r>
          </a:p>
        </p:txBody>
      </p:sp>
      <p:sp>
        <p:nvSpPr>
          <p:cNvPr id="3" name="Slide Number Placeholder 2">
            <a:extLst>
              <a:ext uri="{FF2B5EF4-FFF2-40B4-BE49-F238E27FC236}">
                <a16:creationId xmlns="" xmlns:a16="http://schemas.microsoft.com/office/drawing/2014/main" id="{EF82B3EC-B635-E21F-6B20-965C10D12CAD}"/>
              </a:ext>
            </a:extLst>
          </p:cNvPr>
          <p:cNvSpPr>
            <a:spLocks noGrp="1"/>
          </p:cNvSpPr>
          <p:nvPr>
            <p:ph type="sldNum" sz="quarter" idx="4"/>
          </p:nvPr>
        </p:nvSpPr>
        <p:spPr/>
        <p:txBody>
          <a:bodyPr/>
          <a:lstStyle/>
          <a:p>
            <a:fld id="{FCE43C0F-8A7B-3A4B-9DB5-B3472E36E833}" type="slidenum">
              <a:rPr lang="en-GB" smtClean="0"/>
              <a:pPr/>
              <a:t>69</a:t>
            </a:fld>
            <a:endParaRPr lang="en-GB" dirty="0"/>
          </a:p>
        </p:txBody>
      </p:sp>
    </p:spTree>
    <p:extLst>
      <p:ext uri="{BB962C8B-B14F-4D97-AF65-F5344CB8AC3E}">
        <p14:creationId xmlns:p14="http://schemas.microsoft.com/office/powerpoint/2010/main" val="16460950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FA115B0-02AF-44C8-9360-8F645029861D}"/>
              </a:ext>
            </a:extLst>
          </p:cNvPr>
          <p:cNvSpPr>
            <a:spLocks noGrp="1"/>
          </p:cNvSpPr>
          <p:nvPr>
            <p:ph type="title"/>
          </p:nvPr>
        </p:nvSpPr>
        <p:spPr/>
        <p:txBody>
          <a:bodyPr>
            <a:noAutofit/>
          </a:bodyPr>
          <a:lstStyle/>
          <a:p>
            <a:r>
              <a:rPr lang="en-GB" dirty="0"/>
              <a:t/>
            </a:r>
            <a:br>
              <a:rPr lang="en-GB" dirty="0"/>
            </a:br>
            <a:r>
              <a:rPr lang="en-GB" sz="4000" dirty="0"/>
              <a:t>Incorporating </a:t>
            </a:r>
            <a:r>
              <a:rPr lang="en-GB" sz="4000" dirty="0" err="1"/>
              <a:t>PARP</a:t>
            </a:r>
            <a:r>
              <a:rPr lang="en-GB" sz="4000" cap="none" dirty="0" err="1"/>
              <a:t>i</a:t>
            </a:r>
            <a:r>
              <a:rPr lang="en-GB" sz="4000" dirty="0"/>
              <a:t> into prostate cancer clinical practice</a:t>
            </a:r>
            <a:br>
              <a:rPr lang="en-GB" sz="4000" dirty="0"/>
            </a:br>
            <a:r>
              <a:rPr lang="en-GB" sz="4000" dirty="0"/>
              <a:t/>
            </a:r>
            <a:br>
              <a:rPr lang="en-GB" sz="4000" dirty="0"/>
            </a:br>
            <a:r>
              <a:rPr lang="en-GB" dirty="0"/>
              <a:t>introduction and scene setting</a:t>
            </a:r>
            <a:br>
              <a:rPr lang="en-GB" dirty="0"/>
            </a:br>
            <a:r>
              <a:rPr lang="en-GB" dirty="0"/>
              <a:t/>
            </a:r>
            <a:br>
              <a:rPr lang="en-GB" dirty="0"/>
            </a:br>
            <a:r>
              <a:rPr lang="en-GB" sz="3200" cap="none" dirty="0"/>
              <a:t>Prof. </a:t>
            </a:r>
            <a:r>
              <a:rPr lang="en-GB" altLang="en-US" sz="3200" cap="none" dirty="0"/>
              <a:t>Fred Saad,</a:t>
            </a:r>
            <a:r>
              <a:rPr lang="en-GB" altLang="en-US" sz="3200" dirty="0"/>
              <a:t> MD, FRCS </a:t>
            </a:r>
            <a:br>
              <a:rPr lang="en-GB" altLang="en-US" sz="3200" dirty="0"/>
            </a:br>
            <a:r>
              <a:rPr lang="en-GB" altLang="en-US" sz="2200" cap="none" dirty="0"/>
              <a:t>Professor and Chairman of Urology, Director of GU Oncology</a:t>
            </a:r>
            <a:br>
              <a:rPr lang="en-GB" altLang="en-US" sz="2200" cap="none" dirty="0"/>
            </a:br>
            <a:r>
              <a:rPr lang="en-GB" altLang="en-US" sz="2200" cap="none" dirty="0"/>
              <a:t>Raymond Garneau Chair in Prostate Cancer</a:t>
            </a:r>
            <a:br>
              <a:rPr lang="en-GB" altLang="en-US" sz="2200" cap="none" dirty="0"/>
            </a:br>
            <a:r>
              <a:rPr lang="en-GB" altLang="en-US" sz="2200" cap="none" dirty="0"/>
              <a:t>University of Montreal Hospital Center, Montreal, QC, Canada</a:t>
            </a:r>
            <a:r>
              <a:rPr lang="en-GB" dirty="0"/>
              <a:t/>
            </a:r>
            <a:br>
              <a:rPr lang="en-GB" dirty="0"/>
            </a:br>
            <a:endParaRPr lang="en-GB" dirty="0"/>
          </a:p>
        </p:txBody>
      </p:sp>
      <p:sp>
        <p:nvSpPr>
          <p:cNvPr id="5" name="TextBox 4">
            <a:extLst>
              <a:ext uri="{FF2B5EF4-FFF2-40B4-BE49-F238E27FC236}">
                <a16:creationId xmlns="" xmlns:a16="http://schemas.microsoft.com/office/drawing/2014/main" id="{C142641A-3BFC-4E74-8D1B-22D2C5CC557F}"/>
              </a:ext>
            </a:extLst>
          </p:cNvPr>
          <p:cNvSpPr txBox="1"/>
          <p:nvPr/>
        </p:nvSpPr>
        <p:spPr>
          <a:xfrm>
            <a:off x="619200" y="6459587"/>
            <a:ext cx="2797561" cy="246221"/>
          </a:xfrm>
          <a:prstGeom prst="rect">
            <a:avLst/>
          </a:prstGeom>
          <a:noFill/>
        </p:spPr>
        <p:txBody>
          <a:bodyPr wrap="none" rtlCol="0" anchor="ctr"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err="1">
                <a:ln>
                  <a:noFill/>
                </a:ln>
                <a:solidFill>
                  <a:srgbClr val="03C74F"/>
                </a:solidFill>
                <a:effectLst/>
                <a:uLnTx/>
                <a:uFillTx/>
                <a:latin typeface="Arial" panose="020B0604020202020204" pitchFamily="34" charset="0"/>
                <a:ea typeface="+mn-ea"/>
                <a:cs typeface="Arial" panose="020B0604020202020204" pitchFamily="34" charset="0"/>
              </a:rPr>
              <a:t>PARPi</a:t>
            </a:r>
            <a:r>
              <a:rPr kumimoji="0" lang="en-GB" sz="1000" b="0" i="0" u="none" strike="noStrike" kern="1200" cap="none" spc="0" normalizeH="0" baseline="0" noProof="0" dirty="0">
                <a:ln>
                  <a:noFill/>
                </a:ln>
                <a:solidFill>
                  <a:srgbClr val="03C74F"/>
                </a:solidFill>
                <a:effectLst/>
                <a:uLnTx/>
                <a:uFillTx/>
                <a:latin typeface="Arial" panose="020B0604020202020204" pitchFamily="34" charset="0"/>
                <a:ea typeface="+mn-ea"/>
                <a:cs typeface="Arial" panose="020B0604020202020204" pitchFamily="34" charset="0"/>
              </a:rPr>
              <a:t>, poly-ADP ribose polymerase inhibitors</a:t>
            </a:r>
          </a:p>
        </p:txBody>
      </p:sp>
      <p:sp>
        <p:nvSpPr>
          <p:cNvPr id="7" name="Slide Number Placeholder 6">
            <a:extLst>
              <a:ext uri="{FF2B5EF4-FFF2-40B4-BE49-F238E27FC236}">
                <a16:creationId xmlns="" xmlns:a16="http://schemas.microsoft.com/office/drawing/2014/main" id="{3FA2AB30-9DE1-DE4A-A842-85C806CD9DBD}"/>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E43C0F-8A7B-3A4B-9DB5-B3472E36E833}" type="slidenum">
              <a:rPr kumimoji="0" lang="en-GB" sz="1100" b="0" i="0" u="none" strike="noStrike" kern="1200" cap="none" spc="0" normalizeH="0" baseline="0" noProof="0" smtClean="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100" b="0" i="0" u="none" strike="noStrike" kern="1200" cap="none" spc="0" normalizeH="0" baseline="0" noProof="0" dirty="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6873286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a:extLst>
              <a:ext uri="{FF2B5EF4-FFF2-40B4-BE49-F238E27FC236}">
                <a16:creationId xmlns="" xmlns:a16="http://schemas.microsoft.com/office/drawing/2014/main" id="{7DF53F6E-0AA7-8745-B938-C0D1BA0FC583}"/>
              </a:ext>
            </a:extLst>
          </p:cNvPr>
          <p:cNvSpPr txBox="1">
            <a:spLocks/>
          </p:cNvSpPr>
          <p:nvPr/>
        </p:nvSpPr>
        <p:spPr>
          <a:xfrm>
            <a:off x="0" y="0"/>
            <a:ext cx="0" cy="0"/>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8DA6CFC-1861-4C15-81E1-7D7871A33D94}" type="slidenum">
              <a:rPr kumimoji="0" lang="en-GB" sz="1200" b="0" i="0" u="none" strike="noStrike" kern="1200" cap="none" spc="0" normalizeH="0" baseline="0" noProof="0" smtClean="0">
                <a:ln>
                  <a:noFill/>
                </a:ln>
                <a:solidFill>
                  <a:srgbClr val="262626">
                    <a:tint val="75000"/>
                  </a:srgbClr>
                </a:solidFill>
                <a:effectLst/>
                <a:uLnTx/>
                <a:uFillTx/>
                <a:latin typeface="Arial Narrow"/>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dirty="0">
              <a:ln>
                <a:noFill/>
              </a:ln>
              <a:solidFill>
                <a:srgbClr val="262626">
                  <a:tint val="75000"/>
                </a:srgbClr>
              </a:solidFill>
              <a:effectLst/>
              <a:uLnTx/>
              <a:uFillTx/>
              <a:latin typeface="Arial Narrow"/>
              <a:ea typeface="+mn-ea"/>
              <a:cs typeface="+mn-cs"/>
            </a:endParaRPr>
          </a:p>
        </p:txBody>
      </p:sp>
      <p:sp>
        <p:nvSpPr>
          <p:cNvPr id="8" name="Arrow: Right 2">
            <a:extLst>
              <a:ext uri="{FF2B5EF4-FFF2-40B4-BE49-F238E27FC236}">
                <a16:creationId xmlns="" xmlns:a16="http://schemas.microsoft.com/office/drawing/2014/main" id="{28DF3F55-BDB8-254E-B63E-B850B4810627}"/>
              </a:ext>
            </a:extLst>
          </p:cNvPr>
          <p:cNvSpPr/>
          <p:nvPr/>
        </p:nvSpPr>
        <p:spPr>
          <a:xfrm>
            <a:off x="590550" y="3893026"/>
            <a:ext cx="11168830" cy="533400"/>
          </a:xfrm>
          <a:prstGeom prst="right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nvGrpSpPr>
          <p:cNvPr id="9" name="Group 8">
            <a:extLst>
              <a:ext uri="{FF2B5EF4-FFF2-40B4-BE49-F238E27FC236}">
                <a16:creationId xmlns="" xmlns:a16="http://schemas.microsoft.com/office/drawing/2014/main" id="{F952EAFB-D863-374C-9EA2-80E4F936D39C}"/>
              </a:ext>
            </a:extLst>
          </p:cNvPr>
          <p:cNvGrpSpPr/>
          <p:nvPr/>
        </p:nvGrpSpPr>
        <p:grpSpPr>
          <a:xfrm>
            <a:off x="368612" y="3673790"/>
            <a:ext cx="928228" cy="893404"/>
            <a:chOff x="432620" y="3209764"/>
            <a:chExt cx="928228" cy="893404"/>
          </a:xfrm>
        </p:grpSpPr>
        <p:sp>
          <p:nvSpPr>
            <p:cNvPr id="10" name="Oval 9">
              <a:extLst>
                <a:ext uri="{FF2B5EF4-FFF2-40B4-BE49-F238E27FC236}">
                  <a16:creationId xmlns="" xmlns:a16="http://schemas.microsoft.com/office/drawing/2014/main" id="{41E4DFCF-041F-0241-BCE5-F85F7C500C60}"/>
                </a:ext>
              </a:extLst>
            </p:cNvPr>
            <p:cNvSpPr/>
            <p:nvPr/>
          </p:nvSpPr>
          <p:spPr bwMode="auto">
            <a:xfrm>
              <a:off x="432620" y="3209764"/>
              <a:ext cx="928228" cy="893404"/>
            </a:xfrm>
            <a:prstGeom prst="ellipse">
              <a:avLst/>
            </a:prstGeom>
            <a:solidFill>
              <a:schemeClr val="accent1"/>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11" name="Graphic 10" descr="Man with solid fill">
              <a:extLst>
                <a:ext uri="{FF2B5EF4-FFF2-40B4-BE49-F238E27FC236}">
                  <a16:creationId xmlns="" xmlns:a16="http://schemas.microsoft.com/office/drawing/2014/main" id="{698A9A3A-334A-794D-8702-E761CEED8B3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536573" y="3289703"/>
              <a:ext cx="682222" cy="682222"/>
            </a:xfrm>
            <a:prstGeom prst="rect">
              <a:avLst/>
            </a:prstGeom>
          </p:spPr>
        </p:pic>
      </p:grpSp>
      <p:grpSp>
        <p:nvGrpSpPr>
          <p:cNvPr id="15" name="Group 14">
            <a:extLst>
              <a:ext uri="{FF2B5EF4-FFF2-40B4-BE49-F238E27FC236}">
                <a16:creationId xmlns="" xmlns:a16="http://schemas.microsoft.com/office/drawing/2014/main" id="{A9F52329-099E-AE4D-BCC9-7AE9708F0D90}"/>
              </a:ext>
            </a:extLst>
          </p:cNvPr>
          <p:cNvGrpSpPr/>
          <p:nvPr/>
        </p:nvGrpSpPr>
        <p:grpSpPr>
          <a:xfrm>
            <a:off x="5781136" y="3205261"/>
            <a:ext cx="1168243" cy="1423585"/>
            <a:chOff x="5745925" y="2741235"/>
            <a:chExt cx="1168243" cy="1423585"/>
          </a:xfrm>
        </p:grpSpPr>
        <p:sp>
          <p:nvSpPr>
            <p:cNvPr id="16" name="Oval 15">
              <a:extLst>
                <a:ext uri="{FF2B5EF4-FFF2-40B4-BE49-F238E27FC236}">
                  <a16:creationId xmlns="" xmlns:a16="http://schemas.microsoft.com/office/drawing/2014/main" id="{29A1FE96-302D-1144-A8DD-05E80A5E1456}"/>
                </a:ext>
              </a:extLst>
            </p:cNvPr>
            <p:cNvSpPr/>
            <p:nvPr/>
          </p:nvSpPr>
          <p:spPr bwMode="auto">
            <a:xfrm>
              <a:off x="5826889" y="3271416"/>
              <a:ext cx="928228" cy="893404"/>
            </a:xfrm>
            <a:prstGeom prst="ellipse">
              <a:avLst/>
            </a:prstGeom>
            <a:solidFill>
              <a:schemeClr val="accent1"/>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7" name="TextBox 16">
              <a:extLst>
                <a:ext uri="{FF2B5EF4-FFF2-40B4-BE49-F238E27FC236}">
                  <a16:creationId xmlns="" xmlns:a16="http://schemas.microsoft.com/office/drawing/2014/main" id="{9599806C-BA71-B548-A7D2-01A86230B35A}"/>
                </a:ext>
              </a:extLst>
            </p:cNvPr>
            <p:cNvSpPr txBox="1"/>
            <p:nvPr/>
          </p:nvSpPr>
          <p:spPr>
            <a:xfrm>
              <a:off x="5807839" y="3348459"/>
              <a:ext cx="92822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20" normalizeH="0" noProof="0" dirty="0">
                  <a:ln>
                    <a:noFill/>
                  </a:ln>
                  <a:solidFill>
                    <a:prstClr val="white"/>
                  </a:solidFill>
                  <a:effectLst/>
                  <a:uLnTx/>
                  <a:uFillTx/>
                  <a:latin typeface="Arial" panose="020B0604020202020204" pitchFamily="34" charset="0"/>
                  <a:cs typeface="Arial" panose="020B0604020202020204" pitchFamily="34" charset="0"/>
                </a:rPr>
                <a:t>12 months</a:t>
              </a:r>
            </a:p>
          </p:txBody>
        </p:sp>
        <p:sp>
          <p:nvSpPr>
            <p:cNvPr id="18" name="Rectangle: Rounded Corners 31">
              <a:extLst>
                <a:ext uri="{FF2B5EF4-FFF2-40B4-BE49-F238E27FC236}">
                  <a16:creationId xmlns="" xmlns:a16="http://schemas.microsoft.com/office/drawing/2014/main" id="{230270D1-9BC3-CC48-88A0-CF92B19F8180}"/>
                </a:ext>
              </a:extLst>
            </p:cNvPr>
            <p:cNvSpPr/>
            <p:nvPr/>
          </p:nvSpPr>
          <p:spPr>
            <a:xfrm>
              <a:off x="5745925" y="2741235"/>
              <a:ext cx="1168243" cy="385994"/>
            </a:xfrm>
            <a:prstGeom prst="roundRect">
              <a:avLst/>
            </a:prstGeom>
            <a:solidFill>
              <a:schemeClr val="tx2"/>
            </a:solidFill>
            <a:ln w="25400" cap="flat" cmpd="sng" algn="ctr">
              <a:solidFill>
                <a:schemeClr val="tx2"/>
              </a:solidFill>
              <a:prstDash val="solid"/>
            </a:ln>
            <a:effectLst/>
          </p:spPr>
          <p:txBody>
            <a:bodyPr spcFirstLastPara="0" vert="horz" wrap="square" lIns="77705" tIns="77705" rIns="77705" bIns="77705" numCol="1" spcCol="1270" anchor="t"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566710" rtl="0" eaLnBrk="1" fontAlgn="auto" latinLnBrk="0" hangingPunct="1">
                <a:lnSpc>
                  <a:spcPct val="90000"/>
                </a:lnSpc>
                <a:spcBef>
                  <a:spcPct val="0"/>
                </a:spcBef>
                <a:spcAft>
                  <a:spcPct val="35000"/>
                </a:spcAft>
                <a:buClrTx/>
                <a:buSzTx/>
                <a:buFontTx/>
                <a:buNone/>
                <a:tabLst/>
                <a:defRPr/>
              </a:pPr>
              <a:r>
                <a:rPr kumimoji="0" lang="en-GB" sz="14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PSA 0.1</a:t>
              </a:r>
              <a:endParaRPr kumimoji="0" lang="en-GB" sz="18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a:p>
              <a:pPr marL="0" marR="0" lvl="0" indent="0" algn="ctr" defTabSz="566710" rtl="0" eaLnBrk="1" fontAlgn="auto" latinLnBrk="0" hangingPunct="1">
                <a:lnSpc>
                  <a:spcPct val="90000"/>
                </a:lnSpc>
                <a:spcBef>
                  <a:spcPct val="0"/>
                </a:spcBef>
                <a:spcAft>
                  <a:spcPct val="35000"/>
                </a:spcAft>
                <a:buClrTx/>
                <a:buSzTx/>
                <a:buFontTx/>
                <a:buNone/>
                <a:tabLst/>
                <a:defRPr/>
              </a:pPr>
              <a:endParaRPr kumimoji="0" lang="en-GB" sz="18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ctr" defTabSz="566710" rtl="0" eaLnBrk="1" fontAlgn="auto" latinLnBrk="0" hangingPunct="1">
                <a:lnSpc>
                  <a:spcPct val="90000"/>
                </a:lnSpc>
                <a:spcBef>
                  <a:spcPct val="0"/>
                </a:spcBef>
                <a:spcAft>
                  <a:spcPct val="35000"/>
                </a:spcAft>
                <a:buClrTx/>
                <a:buSzTx/>
                <a:buFontTx/>
                <a:buNone/>
                <a:tabLst/>
                <a:defRPr/>
              </a:pPr>
              <a:r>
                <a:rPr kumimoji="0" lang="en-GB" sz="18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p>
          </p:txBody>
        </p:sp>
      </p:grpSp>
      <p:sp>
        <p:nvSpPr>
          <p:cNvPr id="19" name="Rectangle: Rounded Corners 34">
            <a:extLst>
              <a:ext uri="{FF2B5EF4-FFF2-40B4-BE49-F238E27FC236}">
                <a16:creationId xmlns="" xmlns:a16="http://schemas.microsoft.com/office/drawing/2014/main" id="{8F42313F-26B9-E343-A9EF-C1D687D68CD5}"/>
              </a:ext>
            </a:extLst>
          </p:cNvPr>
          <p:cNvSpPr/>
          <p:nvPr/>
        </p:nvSpPr>
        <p:spPr>
          <a:xfrm>
            <a:off x="366243" y="3206036"/>
            <a:ext cx="1168243" cy="385994"/>
          </a:xfrm>
          <a:prstGeom prst="roundRect">
            <a:avLst/>
          </a:prstGeom>
          <a:solidFill>
            <a:schemeClr val="tx2"/>
          </a:solidFill>
          <a:ln w="25400" cap="flat" cmpd="sng" algn="ctr">
            <a:solidFill>
              <a:schemeClr val="tx2"/>
            </a:solidFill>
            <a:prstDash val="solid"/>
          </a:ln>
          <a:effectLst/>
        </p:spPr>
        <p:txBody>
          <a:bodyPr spcFirstLastPara="0" vert="horz" wrap="square" lIns="77705" tIns="77705" rIns="77705" bIns="77705" numCol="1" spcCol="1270" anchor="t"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566710" rtl="0" eaLnBrk="1" fontAlgn="auto" latinLnBrk="0" hangingPunct="1">
              <a:lnSpc>
                <a:spcPct val="90000"/>
              </a:lnSpc>
              <a:spcBef>
                <a:spcPct val="0"/>
              </a:spcBef>
              <a:spcAft>
                <a:spcPct val="35000"/>
              </a:spcAft>
              <a:buClrTx/>
              <a:buSzTx/>
              <a:buFontTx/>
              <a:buNone/>
              <a:tabLst/>
              <a:defRPr/>
            </a:pPr>
            <a:r>
              <a:rPr kumimoji="0" lang="en-GB" sz="14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PSA 132</a:t>
            </a:r>
            <a:endParaRPr kumimoji="0" lang="en-GB" sz="18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a:p>
            <a:pPr marL="0" marR="0" lvl="0" indent="0" algn="ctr" defTabSz="566710" rtl="0" eaLnBrk="1" fontAlgn="auto" latinLnBrk="0" hangingPunct="1">
              <a:lnSpc>
                <a:spcPct val="90000"/>
              </a:lnSpc>
              <a:spcBef>
                <a:spcPct val="0"/>
              </a:spcBef>
              <a:spcAft>
                <a:spcPct val="35000"/>
              </a:spcAft>
              <a:buClrTx/>
              <a:buSzTx/>
              <a:buFontTx/>
              <a:buNone/>
              <a:tabLst/>
              <a:defRPr/>
            </a:pPr>
            <a:r>
              <a:rPr kumimoji="0" lang="en-GB" sz="18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p>
        </p:txBody>
      </p:sp>
      <p:grpSp>
        <p:nvGrpSpPr>
          <p:cNvPr id="25" name="Group 24">
            <a:extLst>
              <a:ext uri="{FF2B5EF4-FFF2-40B4-BE49-F238E27FC236}">
                <a16:creationId xmlns="" xmlns:a16="http://schemas.microsoft.com/office/drawing/2014/main" id="{065AAC60-71BA-FC41-AB12-F5C739AFC9CE}"/>
              </a:ext>
            </a:extLst>
          </p:cNvPr>
          <p:cNvGrpSpPr/>
          <p:nvPr/>
        </p:nvGrpSpPr>
        <p:grpSpPr>
          <a:xfrm>
            <a:off x="9338815" y="3196117"/>
            <a:ext cx="1168243" cy="1421875"/>
            <a:chOff x="10045277" y="2742945"/>
            <a:chExt cx="1168243" cy="1421875"/>
          </a:xfrm>
        </p:grpSpPr>
        <p:sp>
          <p:nvSpPr>
            <p:cNvPr id="27" name="Oval 26">
              <a:extLst>
                <a:ext uri="{FF2B5EF4-FFF2-40B4-BE49-F238E27FC236}">
                  <a16:creationId xmlns="" xmlns:a16="http://schemas.microsoft.com/office/drawing/2014/main" id="{09D031DA-AE36-284B-8097-55BC9557A10A}"/>
                </a:ext>
              </a:extLst>
            </p:cNvPr>
            <p:cNvSpPr/>
            <p:nvPr/>
          </p:nvSpPr>
          <p:spPr bwMode="auto">
            <a:xfrm>
              <a:off x="10139391" y="3271416"/>
              <a:ext cx="928228" cy="893404"/>
            </a:xfrm>
            <a:prstGeom prst="ellipse">
              <a:avLst/>
            </a:prstGeom>
            <a:solidFill>
              <a:schemeClr val="accent1"/>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8" name="TextBox 27">
              <a:extLst>
                <a:ext uri="{FF2B5EF4-FFF2-40B4-BE49-F238E27FC236}">
                  <a16:creationId xmlns="" xmlns:a16="http://schemas.microsoft.com/office/drawing/2014/main" id="{6239E75A-C774-4342-9080-528304C7DA7E}"/>
                </a:ext>
              </a:extLst>
            </p:cNvPr>
            <p:cNvSpPr txBox="1"/>
            <p:nvPr/>
          </p:nvSpPr>
          <p:spPr>
            <a:xfrm>
              <a:off x="10146997" y="3372534"/>
              <a:ext cx="92822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20" normalizeH="0" noProof="0" dirty="0">
                  <a:ln>
                    <a:noFill/>
                  </a:ln>
                  <a:solidFill>
                    <a:prstClr val="white"/>
                  </a:solidFill>
                  <a:effectLst/>
                  <a:uLnTx/>
                  <a:uFillTx/>
                  <a:latin typeface="Arial" panose="020B0604020202020204" pitchFamily="34" charset="0"/>
                  <a:cs typeface="Arial" panose="020B0604020202020204" pitchFamily="34" charset="0"/>
                </a:rPr>
                <a:t>30 months</a:t>
              </a:r>
            </a:p>
          </p:txBody>
        </p:sp>
        <p:sp>
          <p:nvSpPr>
            <p:cNvPr id="29" name="Rectangle: Rounded Corners 38">
              <a:extLst>
                <a:ext uri="{FF2B5EF4-FFF2-40B4-BE49-F238E27FC236}">
                  <a16:creationId xmlns="" xmlns:a16="http://schemas.microsoft.com/office/drawing/2014/main" id="{F9A78150-DA44-124E-B817-0A6FF1512F79}"/>
                </a:ext>
              </a:extLst>
            </p:cNvPr>
            <p:cNvSpPr/>
            <p:nvPr/>
          </p:nvSpPr>
          <p:spPr>
            <a:xfrm>
              <a:off x="10045277" y="2742945"/>
              <a:ext cx="1168243" cy="385994"/>
            </a:xfrm>
            <a:prstGeom prst="roundRect">
              <a:avLst/>
            </a:prstGeom>
            <a:solidFill>
              <a:schemeClr val="tx2"/>
            </a:solidFill>
            <a:ln w="25400" cap="flat" cmpd="sng" algn="ctr">
              <a:solidFill>
                <a:schemeClr val="tx2"/>
              </a:solidFill>
              <a:prstDash val="solid"/>
            </a:ln>
            <a:effectLst/>
          </p:spPr>
          <p:txBody>
            <a:bodyPr spcFirstLastPara="0" vert="horz" wrap="square" lIns="77705" tIns="77705" rIns="77705" bIns="77705" numCol="1" spcCol="1270" anchor="t"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566710" rtl="0" eaLnBrk="1" fontAlgn="auto" latinLnBrk="0" hangingPunct="1">
                <a:lnSpc>
                  <a:spcPct val="90000"/>
                </a:lnSpc>
                <a:spcBef>
                  <a:spcPct val="0"/>
                </a:spcBef>
                <a:spcAft>
                  <a:spcPct val="35000"/>
                </a:spcAft>
                <a:buClrTx/>
                <a:buSzTx/>
                <a:buFontTx/>
                <a:buNone/>
                <a:tabLst/>
                <a:defRPr/>
              </a:pPr>
              <a:r>
                <a:rPr kumimoji="0" lang="en-GB" sz="14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PSA 5.0</a:t>
              </a:r>
              <a:endParaRPr kumimoji="0" lang="en-GB" sz="18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a:p>
              <a:pPr marL="0" marR="0" lvl="0" indent="0" algn="ctr" defTabSz="566710" rtl="0" eaLnBrk="1" fontAlgn="auto" latinLnBrk="0" hangingPunct="1">
                <a:lnSpc>
                  <a:spcPct val="90000"/>
                </a:lnSpc>
                <a:spcBef>
                  <a:spcPct val="0"/>
                </a:spcBef>
                <a:spcAft>
                  <a:spcPct val="35000"/>
                </a:spcAft>
                <a:buClrTx/>
                <a:buSzTx/>
                <a:buFontTx/>
                <a:buNone/>
                <a:tabLst/>
                <a:defRPr/>
              </a:pPr>
              <a:r>
                <a:rPr kumimoji="0" lang="en-GB" sz="18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p>
          </p:txBody>
        </p:sp>
      </p:grpSp>
      <p:sp>
        <p:nvSpPr>
          <p:cNvPr id="26" name="Rectangle: Rounded Corners 45">
            <a:extLst>
              <a:ext uri="{FF2B5EF4-FFF2-40B4-BE49-F238E27FC236}">
                <a16:creationId xmlns="" xmlns:a16="http://schemas.microsoft.com/office/drawing/2014/main" id="{B9507A78-5CCA-3C4C-A6AB-EDCCD6BB00EF}"/>
              </a:ext>
            </a:extLst>
          </p:cNvPr>
          <p:cNvSpPr/>
          <p:nvPr/>
        </p:nvSpPr>
        <p:spPr>
          <a:xfrm>
            <a:off x="8915304" y="4837228"/>
            <a:ext cx="2693811" cy="953280"/>
          </a:xfrm>
          <a:prstGeom prst="roundRect">
            <a:avLst/>
          </a:prstGeom>
          <a:solidFill>
            <a:schemeClr val="bg1"/>
          </a:solidFill>
          <a:ln w="25400" cap="flat" cmpd="sng" algn="ctr">
            <a:solidFill>
              <a:schemeClr val="tx2"/>
            </a:solidFill>
            <a:prstDash val="solid"/>
          </a:ln>
          <a:effectLst/>
        </p:spPr>
        <p:txBody>
          <a:bodyPr spcFirstLastPara="0" vert="horz" wrap="square" lIns="77705" tIns="77705" rIns="77705" bIns="77705" numCol="1" spcCol="1270" anchor="t"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566710" rtl="0" eaLnBrk="1" fontAlgn="auto" latinLnBrk="0" hangingPunct="1">
              <a:lnSpc>
                <a:spcPct val="90000"/>
              </a:lnSpc>
              <a:spcBef>
                <a:spcPct val="0"/>
              </a:spcBef>
              <a:spcAft>
                <a:spcPct val="35000"/>
              </a:spcAft>
              <a:buClrTx/>
              <a:buSzTx/>
              <a:buFontTx/>
              <a:buNone/>
              <a:tabLst/>
              <a:defRPr/>
            </a:pPr>
            <a:r>
              <a:rPr kumimoji="0" lang="en-GB" sz="18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GB" sz="18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Imaging: </a:t>
            </a:r>
          </a:p>
          <a:p>
            <a:pPr marL="285750" marR="0" lvl="0" indent="-285750" algn="l" defTabSz="56671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GB" sz="1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3 new bone lesions</a:t>
            </a:r>
          </a:p>
          <a:p>
            <a:pPr marL="0" marR="0" lvl="0" indent="0" algn="ctr" defTabSz="566710" rtl="0" eaLnBrk="1" fontAlgn="auto" latinLnBrk="0" hangingPunct="1">
              <a:lnSpc>
                <a:spcPct val="90000"/>
              </a:lnSpc>
              <a:spcBef>
                <a:spcPct val="0"/>
              </a:spcBef>
              <a:spcAft>
                <a:spcPct val="35000"/>
              </a:spcAft>
              <a:buClrTx/>
              <a:buSzTx/>
              <a:buFontTx/>
              <a:buNone/>
              <a:tabLst/>
              <a:defRPr/>
            </a:pPr>
            <a:endParaRPr kumimoji="0" lang="en-GB" sz="18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7" name="TextBox 36">
            <a:extLst>
              <a:ext uri="{FF2B5EF4-FFF2-40B4-BE49-F238E27FC236}">
                <a16:creationId xmlns="" xmlns:a16="http://schemas.microsoft.com/office/drawing/2014/main" id="{D1019D11-E1EE-8E49-8741-1A431A70E57C}"/>
              </a:ext>
            </a:extLst>
          </p:cNvPr>
          <p:cNvSpPr txBox="1"/>
          <p:nvPr/>
        </p:nvSpPr>
        <p:spPr>
          <a:xfrm>
            <a:off x="1995711" y="3360773"/>
            <a:ext cx="3237675"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ADT + </a:t>
            </a:r>
            <a:r>
              <a:rPr lang="en-GB" dirty="0">
                <a:solidFill>
                  <a:prstClr val="black"/>
                </a:solidFill>
                <a:latin typeface="Arial" panose="020B0604020202020204" pitchFamily="34" charset="0"/>
                <a:cs typeface="Arial" panose="020B0604020202020204" pitchFamily="34" charset="0"/>
              </a:rPr>
              <a:t>docetaxel (6 cycles)</a:t>
            </a: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5" name="Content Placeholder 4">
            <a:extLst>
              <a:ext uri="{FF2B5EF4-FFF2-40B4-BE49-F238E27FC236}">
                <a16:creationId xmlns="" xmlns:a16="http://schemas.microsoft.com/office/drawing/2014/main" id="{970EB193-7BAA-1444-9F55-533C5733B9C7}"/>
              </a:ext>
            </a:extLst>
          </p:cNvPr>
          <p:cNvSpPr>
            <a:spLocks noGrp="1"/>
          </p:cNvSpPr>
          <p:nvPr>
            <p:ph sz="quarter" idx="12"/>
          </p:nvPr>
        </p:nvSpPr>
        <p:spPr>
          <a:xfrm>
            <a:off x="620184" y="1057852"/>
            <a:ext cx="10963200" cy="1984488"/>
          </a:xfrm>
        </p:spPr>
        <p:txBody>
          <a:bodyPr/>
          <a:lstStyle/>
          <a:p>
            <a:pPr marL="0" lvl="0" indent="0">
              <a:buNone/>
            </a:pPr>
            <a:r>
              <a:rPr lang="en-GB" b="1" dirty="0">
                <a:solidFill>
                  <a:schemeClr val="accent1"/>
                </a:solidFill>
              </a:rPr>
              <a:t>Patient: </a:t>
            </a:r>
            <a:r>
              <a:rPr lang="en-GB" dirty="0"/>
              <a:t>Age 65 years</a:t>
            </a:r>
          </a:p>
          <a:p>
            <a:pPr marL="0" lvl="0" indent="0">
              <a:buNone/>
            </a:pPr>
            <a:r>
              <a:rPr lang="en-GB" b="1" dirty="0">
                <a:solidFill>
                  <a:schemeClr val="accent1"/>
                </a:solidFill>
              </a:rPr>
              <a:t>Presents with: </a:t>
            </a:r>
            <a:r>
              <a:rPr lang="en-GB" dirty="0"/>
              <a:t>mCRPC with rising PSA</a:t>
            </a:r>
          </a:p>
          <a:p>
            <a:pPr marL="0" lvl="0" indent="0">
              <a:buNone/>
            </a:pPr>
            <a:r>
              <a:rPr lang="en-GB" b="1" dirty="0">
                <a:solidFill>
                  <a:schemeClr val="accent1"/>
                </a:solidFill>
              </a:rPr>
              <a:t>Medical history: </a:t>
            </a:r>
          </a:p>
          <a:p>
            <a:pPr lvl="0">
              <a:spcBef>
                <a:spcPts val="600"/>
              </a:spcBef>
            </a:pPr>
            <a:r>
              <a:rPr lang="en-GB" i="1" dirty="0"/>
              <a:t>de novo </a:t>
            </a:r>
            <a:r>
              <a:rPr lang="en-GB" dirty="0"/>
              <a:t>(synchronous), high volume mCSPC (Gleason 5+4) treated with ADT + </a:t>
            </a:r>
            <a:br>
              <a:rPr lang="en-GB" dirty="0"/>
            </a:br>
            <a:r>
              <a:rPr lang="en-GB" dirty="0"/>
              <a:t>upfront docetaxel (six cycles) for 30 months</a:t>
            </a:r>
          </a:p>
        </p:txBody>
      </p:sp>
      <p:sp>
        <p:nvSpPr>
          <p:cNvPr id="6" name="Content Placeholder 5">
            <a:extLst>
              <a:ext uri="{FF2B5EF4-FFF2-40B4-BE49-F238E27FC236}">
                <a16:creationId xmlns="" xmlns:a16="http://schemas.microsoft.com/office/drawing/2014/main" id="{5B13AE8F-32E9-784F-B3B7-79C9355DB228}"/>
              </a:ext>
            </a:extLst>
          </p:cNvPr>
          <p:cNvSpPr>
            <a:spLocks noGrp="1"/>
          </p:cNvSpPr>
          <p:nvPr>
            <p:ph sz="quarter" idx="15"/>
          </p:nvPr>
        </p:nvSpPr>
        <p:spPr>
          <a:xfrm>
            <a:off x="620183" y="6316595"/>
            <a:ext cx="10758745" cy="365125"/>
          </a:xfrm>
        </p:spPr>
        <p:txBody>
          <a:bodyPr/>
          <a:lstStyle/>
          <a:p>
            <a:r>
              <a:rPr lang="en-GB" dirty="0"/>
              <a:t>ADT, androgen-deprivation therapy; mCRPC, metastatic castration-resistant prostate cancer; mCSPC, metastatic castration-sensitive prostate cancer; PSA, prostate-specific antigen </a:t>
            </a:r>
          </a:p>
        </p:txBody>
      </p:sp>
      <p:sp>
        <p:nvSpPr>
          <p:cNvPr id="23" name="Slide Number Placeholder 22">
            <a:extLst>
              <a:ext uri="{FF2B5EF4-FFF2-40B4-BE49-F238E27FC236}">
                <a16:creationId xmlns="" xmlns:a16="http://schemas.microsoft.com/office/drawing/2014/main" id="{6D3CF752-01C2-1D42-88EC-0C9931515B97}"/>
              </a:ext>
            </a:extLst>
          </p:cNvPr>
          <p:cNvSpPr>
            <a:spLocks noGrp="1"/>
          </p:cNvSpPr>
          <p:nvPr>
            <p:ph type="sldNum" sz="quarter" idx="4"/>
          </p:nvPr>
        </p:nvSpPr>
        <p:spPr/>
        <p:txBody>
          <a:bodyPr/>
          <a:lstStyle/>
          <a:p>
            <a:fld id="{FCE43C0F-8A7B-3A4B-9DB5-B3472E36E833}" type="slidenum">
              <a:rPr lang="en-GB" smtClean="0"/>
              <a:pPr/>
              <a:t>70</a:t>
            </a:fld>
            <a:endParaRPr lang="en-GB" dirty="0"/>
          </a:p>
        </p:txBody>
      </p:sp>
      <p:sp>
        <p:nvSpPr>
          <p:cNvPr id="2" name="Title 1">
            <a:extLst>
              <a:ext uri="{FF2B5EF4-FFF2-40B4-BE49-F238E27FC236}">
                <a16:creationId xmlns="" xmlns:a16="http://schemas.microsoft.com/office/drawing/2014/main" id="{A2A53921-82EA-0592-E36C-9CA382F14244}"/>
              </a:ext>
            </a:extLst>
          </p:cNvPr>
          <p:cNvSpPr>
            <a:spLocks noGrp="1"/>
          </p:cNvSpPr>
          <p:nvPr>
            <p:ph type="title"/>
          </p:nvPr>
        </p:nvSpPr>
        <p:spPr>
          <a:xfrm>
            <a:off x="619200" y="246566"/>
            <a:ext cx="8740800" cy="589479"/>
          </a:xfrm>
        </p:spPr>
        <p:txBody>
          <a:bodyPr/>
          <a:lstStyle/>
          <a:p>
            <a:r>
              <a:rPr lang="en-GB" dirty="0"/>
              <a:t>Case discussion</a:t>
            </a:r>
          </a:p>
        </p:txBody>
      </p:sp>
    </p:spTree>
    <p:extLst>
      <p:ext uri="{BB962C8B-B14F-4D97-AF65-F5344CB8AC3E}">
        <p14:creationId xmlns:p14="http://schemas.microsoft.com/office/powerpoint/2010/main" val="21602536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 xmlns:a16="http://schemas.microsoft.com/office/drawing/2014/main" id="{35DA5698-0F7F-BF06-EE11-5DD7D771C435}"/>
              </a:ext>
            </a:extLst>
          </p:cNvPr>
          <p:cNvSpPr>
            <a:spLocks noGrp="1"/>
          </p:cNvSpPr>
          <p:nvPr>
            <p:ph sz="quarter" idx="12"/>
          </p:nvPr>
        </p:nvSpPr>
        <p:spPr>
          <a:xfrm>
            <a:off x="614400" y="1432603"/>
            <a:ext cx="10963200" cy="4528800"/>
          </a:xfrm>
        </p:spPr>
        <p:txBody>
          <a:bodyPr/>
          <a:lstStyle/>
          <a:p>
            <a:r>
              <a:rPr lang="en-US" dirty="0" err="1"/>
              <a:t>Tumour</a:t>
            </a:r>
            <a:r>
              <a:rPr lang="en-US" dirty="0"/>
              <a:t> tissue</a:t>
            </a:r>
          </a:p>
          <a:p>
            <a:r>
              <a:rPr lang="en-US" dirty="0" err="1"/>
              <a:t>ctDNA</a:t>
            </a:r>
            <a:r>
              <a:rPr lang="en-US" dirty="0"/>
              <a:t> based test (serum/blood)</a:t>
            </a:r>
          </a:p>
          <a:p>
            <a:r>
              <a:rPr lang="en-US" dirty="0"/>
              <a:t>Either</a:t>
            </a:r>
          </a:p>
          <a:p>
            <a:r>
              <a:rPr lang="en-US" dirty="0"/>
              <a:t>I don’t know</a:t>
            </a:r>
            <a:endParaRPr lang="en-GB" dirty="0"/>
          </a:p>
        </p:txBody>
      </p:sp>
      <p:sp>
        <p:nvSpPr>
          <p:cNvPr id="3" name="Title 2">
            <a:extLst>
              <a:ext uri="{FF2B5EF4-FFF2-40B4-BE49-F238E27FC236}">
                <a16:creationId xmlns="" xmlns:a16="http://schemas.microsoft.com/office/drawing/2014/main" id="{90E54994-2F6A-F15E-6E1F-47980F240A1E}"/>
              </a:ext>
            </a:extLst>
          </p:cNvPr>
          <p:cNvSpPr>
            <a:spLocks noGrp="1"/>
          </p:cNvSpPr>
          <p:nvPr>
            <p:ph type="title"/>
          </p:nvPr>
        </p:nvSpPr>
        <p:spPr/>
        <p:txBody>
          <a:bodyPr/>
          <a:lstStyle/>
          <a:p>
            <a:r>
              <a:rPr lang="en-US" dirty="0"/>
              <a:t>How would you test this patients HRR status?</a:t>
            </a:r>
            <a:endParaRPr lang="en-GB" dirty="0"/>
          </a:p>
        </p:txBody>
      </p:sp>
      <p:sp>
        <p:nvSpPr>
          <p:cNvPr id="4" name="Slide Number Placeholder 3">
            <a:extLst>
              <a:ext uri="{FF2B5EF4-FFF2-40B4-BE49-F238E27FC236}">
                <a16:creationId xmlns="" xmlns:a16="http://schemas.microsoft.com/office/drawing/2014/main" id="{4E476D10-E030-571F-588A-218144E065D0}"/>
              </a:ext>
            </a:extLst>
          </p:cNvPr>
          <p:cNvSpPr>
            <a:spLocks noGrp="1"/>
          </p:cNvSpPr>
          <p:nvPr>
            <p:ph type="sldNum" sz="quarter" idx="4"/>
          </p:nvPr>
        </p:nvSpPr>
        <p:spPr/>
        <p:txBody>
          <a:bodyPr/>
          <a:lstStyle/>
          <a:p>
            <a:fld id="{FCE43C0F-8A7B-3A4B-9DB5-B3472E36E833}" type="slidenum">
              <a:rPr lang="en-GB" smtClean="0"/>
              <a:pPr/>
              <a:t>71</a:t>
            </a:fld>
            <a:endParaRPr lang="en-GB" dirty="0"/>
          </a:p>
        </p:txBody>
      </p:sp>
      <p:sp>
        <p:nvSpPr>
          <p:cNvPr id="12" name="Content Placeholder 11">
            <a:extLst>
              <a:ext uri="{FF2B5EF4-FFF2-40B4-BE49-F238E27FC236}">
                <a16:creationId xmlns="" xmlns:a16="http://schemas.microsoft.com/office/drawing/2014/main" id="{426A8DA1-3917-3E2E-99C0-B0530D6BF7ED}"/>
              </a:ext>
            </a:extLst>
          </p:cNvPr>
          <p:cNvSpPr>
            <a:spLocks noGrp="1"/>
          </p:cNvSpPr>
          <p:nvPr>
            <p:ph sz="quarter" idx="15"/>
          </p:nvPr>
        </p:nvSpPr>
        <p:spPr/>
        <p:txBody>
          <a:bodyPr/>
          <a:lstStyle/>
          <a:p>
            <a:endParaRPr lang="en-GB"/>
          </a:p>
        </p:txBody>
      </p:sp>
      <p:pic>
        <p:nvPicPr>
          <p:cNvPr id="15" name="Picture 14">
            <a:extLst>
              <a:ext uri="{FF2B5EF4-FFF2-40B4-BE49-F238E27FC236}">
                <a16:creationId xmlns="" xmlns:a16="http://schemas.microsoft.com/office/drawing/2014/main" id="{6A7116EC-1729-2FDB-110C-AEEF23C4D8ED}"/>
              </a:ext>
            </a:extLst>
          </p:cNvPr>
          <p:cNvPicPr>
            <a:picLocks noChangeAspect="1"/>
          </p:cNvPicPr>
          <p:nvPr/>
        </p:nvPicPr>
        <p:blipFill>
          <a:blip r:embed="rId3"/>
          <a:stretch>
            <a:fillRect/>
          </a:stretch>
        </p:blipFill>
        <p:spPr>
          <a:xfrm>
            <a:off x="5707516" y="1811053"/>
            <a:ext cx="5153025" cy="3771900"/>
          </a:xfrm>
          <a:prstGeom prst="rect">
            <a:avLst/>
          </a:prstGeom>
          <a:ln>
            <a:solidFill>
              <a:schemeClr val="tx1"/>
            </a:solidFill>
          </a:ln>
        </p:spPr>
      </p:pic>
    </p:spTree>
    <p:extLst>
      <p:ext uri="{BB962C8B-B14F-4D97-AF65-F5344CB8AC3E}">
        <p14:creationId xmlns:p14="http://schemas.microsoft.com/office/powerpoint/2010/main" val="22442440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 xmlns:a16="http://schemas.microsoft.com/office/drawing/2014/main" id="{2F327892-7474-A38A-2E5C-D21737F3A801}"/>
              </a:ext>
            </a:extLst>
          </p:cNvPr>
          <p:cNvSpPr>
            <a:spLocks noGrp="1"/>
          </p:cNvSpPr>
          <p:nvPr>
            <p:ph type="title"/>
          </p:nvPr>
        </p:nvSpPr>
        <p:spPr>
          <a:xfrm>
            <a:off x="407988" y="293202"/>
            <a:ext cx="9341029" cy="958082"/>
          </a:xfrm>
        </p:spPr>
        <p:txBody>
          <a:bodyPr>
            <a:normAutofit fontScale="90000"/>
          </a:bodyPr>
          <a:lstStyle/>
          <a:p>
            <a:r>
              <a:rPr lang="en-GB" dirty="0"/>
              <a:t>Data on </a:t>
            </a:r>
            <a:r>
              <a:rPr lang="en-GB" dirty="0" err="1"/>
              <a:t>HRR</a:t>
            </a:r>
            <a:r>
              <a:rPr lang="en-GB" cap="none" dirty="0" err="1"/>
              <a:t>m</a:t>
            </a:r>
            <a:r>
              <a:rPr lang="en-GB" dirty="0"/>
              <a:t> testing in </a:t>
            </a:r>
            <a:r>
              <a:rPr lang="en-GB" dirty="0" err="1"/>
              <a:t>PROpel</a:t>
            </a:r>
            <a:r>
              <a:rPr lang="en-GB" dirty="0"/>
              <a:t> DEMONSTRATES good concordance between </a:t>
            </a:r>
            <a:r>
              <a:rPr lang="en-GB" cap="none" dirty="0" err="1"/>
              <a:t>ct</a:t>
            </a:r>
            <a:r>
              <a:rPr lang="en-GB" dirty="0" err="1"/>
              <a:t>DNA</a:t>
            </a:r>
            <a:r>
              <a:rPr lang="en-GB" dirty="0"/>
              <a:t> and tumour tissue testing</a:t>
            </a:r>
            <a:endParaRPr lang="en-GB" baseline="30000" dirty="0"/>
          </a:p>
        </p:txBody>
      </p:sp>
      <p:sp>
        <p:nvSpPr>
          <p:cNvPr id="10" name="Text Placeholder 9">
            <a:extLst>
              <a:ext uri="{FF2B5EF4-FFF2-40B4-BE49-F238E27FC236}">
                <a16:creationId xmlns="" xmlns:a16="http://schemas.microsoft.com/office/drawing/2014/main" id="{14D9F75B-E7D4-B5EC-A963-5B62A0CFB5B4}"/>
              </a:ext>
            </a:extLst>
          </p:cNvPr>
          <p:cNvSpPr>
            <a:spLocks noGrp="1"/>
          </p:cNvSpPr>
          <p:nvPr>
            <p:ph type="body" sz="quarter" idx="111"/>
          </p:nvPr>
        </p:nvSpPr>
        <p:spPr>
          <a:xfrm>
            <a:off x="655495" y="6145773"/>
            <a:ext cx="9729787" cy="657225"/>
          </a:xfrm>
        </p:spPr>
        <p:txBody>
          <a:bodyPr/>
          <a:lstStyle/>
          <a:p>
            <a:pPr>
              <a:spcAft>
                <a:spcPts val="0"/>
              </a:spcAft>
            </a:pPr>
            <a:r>
              <a:rPr lang="en-GB" sz="1050" dirty="0"/>
              <a:t>CI, confidence interval; </a:t>
            </a:r>
            <a:r>
              <a:rPr lang="en-GB" sz="1050" dirty="0" err="1"/>
              <a:t>ctDNA</a:t>
            </a:r>
            <a:r>
              <a:rPr lang="en-GB" sz="1050" dirty="0"/>
              <a:t>, circulating tumour DNA; </a:t>
            </a:r>
            <a:r>
              <a:rPr lang="en-GB" sz="1050" dirty="0" err="1"/>
              <a:t>HRRm</a:t>
            </a:r>
            <a:r>
              <a:rPr lang="en-GB" sz="1050" dirty="0"/>
              <a:t>, homologous recombination repair gene mutation</a:t>
            </a:r>
          </a:p>
          <a:p>
            <a:pPr>
              <a:spcAft>
                <a:spcPts val="0"/>
              </a:spcAft>
            </a:pPr>
            <a:r>
              <a:rPr lang="en-GB" sz="1050" dirty="0"/>
              <a:t>Armstrong AJ, et al. Presented at ESMO 9th–13th September 2022, Paris, France. Poster 1370P</a:t>
            </a:r>
          </a:p>
        </p:txBody>
      </p:sp>
      <p:graphicFrame>
        <p:nvGraphicFramePr>
          <p:cNvPr id="4" name="Table 3">
            <a:extLst>
              <a:ext uri="{FF2B5EF4-FFF2-40B4-BE49-F238E27FC236}">
                <a16:creationId xmlns="" xmlns:a16="http://schemas.microsoft.com/office/drawing/2014/main" id="{09ED274C-460C-B39E-BD79-A4E37CD219A9}"/>
              </a:ext>
            </a:extLst>
          </p:cNvPr>
          <p:cNvGraphicFramePr>
            <a:graphicFrameLocks noGrp="1"/>
          </p:cNvGraphicFramePr>
          <p:nvPr>
            <p:extLst>
              <p:ext uri="{D42A27DB-BD31-4B8C-83A1-F6EECF244321}">
                <p14:modId xmlns:p14="http://schemas.microsoft.com/office/powerpoint/2010/main" val="2170511370"/>
              </p:ext>
            </p:extLst>
          </p:nvPr>
        </p:nvGraphicFramePr>
        <p:xfrm>
          <a:off x="718058" y="1636294"/>
          <a:ext cx="10259999" cy="4289472"/>
        </p:xfrm>
        <a:graphic>
          <a:graphicData uri="http://schemas.openxmlformats.org/drawingml/2006/table">
            <a:tbl>
              <a:tblPr/>
              <a:tblGrid>
                <a:gridCol w="2178517">
                  <a:extLst>
                    <a:ext uri="{9D8B030D-6E8A-4147-A177-3AD203B41FA5}">
                      <a16:colId xmlns="" xmlns:a16="http://schemas.microsoft.com/office/drawing/2014/main" val="2408735410"/>
                    </a:ext>
                  </a:extLst>
                </a:gridCol>
                <a:gridCol w="1582345">
                  <a:extLst>
                    <a:ext uri="{9D8B030D-6E8A-4147-A177-3AD203B41FA5}">
                      <a16:colId xmlns="" xmlns:a16="http://schemas.microsoft.com/office/drawing/2014/main" val="2436984197"/>
                    </a:ext>
                  </a:extLst>
                </a:gridCol>
                <a:gridCol w="614435">
                  <a:extLst>
                    <a:ext uri="{9D8B030D-6E8A-4147-A177-3AD203B41FA5}">
                      <a16:colId xmlns="" xmlns:a16="http://schemas.microsoft.com/office/drawing/2014/main" val="4088329350"/>
                    </a:ext>
                  </a:extLst>
                </a:gridCol>
                <a:gridCol w="2397642">
                  <a:extLst>
                    <a:ext uri="{9D8B030D-6E8A-4147-A177-3AD203B41FA5}">
                      <a16:colId xmlns="" xmlns:a16="http://schemas.microsoft.com/office/drawing/2014/main" val="1953763511"/>
                    </a:ext>
                  </a:extLst>
                </a:gridCol>
                <a:gridCol w="1734958">
                  <a:extLst>
                    <a:ext uri="{9D8B030D-6E8A-4147-A177-3AD203B41FA5}">
                      <a16:colId xmlns="" xmlns:a16="http://schemas.microsoft.com/office/drawing/2014/main" val="358118223"/>
                    </a:ext>
                  </a:extLst>
                </a:gridCol>
                <a:gridCol w="1752102">
                  <a:extLst>
                    <a:ext uri="{9D8B030D-6E8A-4147-A177-3AD203B41FA5}">
                      <a16:colId xmlns="" xmlns:a16="http://schemas.microsoft.com/office/drawing/2014/main" val="1876009440"/>
                    </a:ext>
                  </a:extLst>
                </a:gridCol>
              </a:tblGrid>
              <a:tr h="357456">
                <a:tc>
                  <a:txBody>
                    <a:bodyPr/>
                    <a:lstStyle/>
                    <a:p>
                      <a:pPr marL="457200" algn="ctr">
                        <a:lnSpc>
                          <a:spcPct val="100000"/>
                        </a:lnSpc>
                        <a:spcAft>
                          <a:spcPts val="0"/>
                        </a:spcAft>
                      </a:pPr>
                      <a:r>
                        <a:rPr lang="en-GB" sz="1200" b="1">
                          <a:effectLst/>
                          <a:latin typeface="Arial" panose="020B0604020202020204" pitchFamily="34" charset="0"/>
                          <a:ea typeface="MS Mincho" panose="02020609040205080304" pitchFamily="49" charset="-128"/>
                        </a:rPr>
                        <a:t> </a:t>
                      </a:r>
                      <a:endParaRPr lang="en-GB" sz="1200">
                        <a:effectLst/>
                        <a:latin typeface="Arial" panose="020B0604020202020204" pitchFamily="34" charset="0"/>
                        <a:ea typeface="MS Mincho" panose="02020609040205080304" pitchFamily="49" charset="-128"/>
                      </a:endParaRPr>
                    </a:p>
                  </a:txBody>
                  <a:tcPr marL="4710" marR="4710" marT="471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gridSpan="4">
                  <a:txBody>
                    <a:bodyPr/>
                    <a:lstStyle/>
                    <a:p>
                      <a:pPr marL="457200" algn="ctr">
                        <a:lnSpc>
                          <a:spcPct val="100000"/>
                        </a:lnSpc>
                        <a:spcAft>
                          <a:spcPts val="0"/>
                        </a:spcAft>
                      </a:pPr>
                      <a:r>
                        <a:rPr lang="en-GB" sz="1200" b="1" dirty="0">
                          <a:solidFill>
                            <a:schemeClr val="bg1"/>
                          </a:solidFill>
                          <a:effectLst/>
                          <a:latin typeface="Arial" panose="020B0604020202020204" pitchFamily="34" charset="0"/>
                          <a:ea typeface="MS Mincho" panose="02020609040205080304" pitchFamily="49" charset="-128"/>
                        </a:rPr>
                        <a:t>Tumour tissue test</a:t>
                      </a:r>
                      <a:endParaRPr lang="en-GB" sz="1200" dirty="0">
                        <a:solidFill>
                          <a:schemeClr val="bg1"/>
                        </a:solidFill>
                        <a:effectLst/>
                        <a:latin typeface="Arial" panose="020B0604020202020204" pitchFamily="34" charset="0"/>
                        <a:ea typeface="MS Mincho" panose="02020609040205080304" pitchFamily="49" charset="-128"/>
                      </a:endParaRPr>
                    </a:p>
                  </a:txBody>
                  <a:tcPr marL="4710" marR="4710" marT="47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hMerge="1">
                  <a:txBody>
                    <a:bodyPr/>
                    <a:lstStyle/>
                    <a:p>
                      <a:pPr marL="457200" algn="ctr">
                        <a:lnSpc>
                          <a:spcPct val="100000"/>
                        </a:lnSpc>
                        <a:spcAft>
                          <a:spcPts val="0"/>
                        </a:spcAft>
                      </a:pPr>
                      <a:endParaRPr lang="en-GB" sz="1200">
                        <a:effectLst/>
                        <a:latin typeface="Arial" panose="020B0604020202020204" pitchFamily="34" charset="0"/>
                        <a:ea typeface="MS Mincho" panose="02020609040205080304" pitchFamily="49" charset="-128"/>
                      </a:endParaRPr>
                    </a:p>
                  </a:txBody>
                  <a:tcPr marL="4710" marR="4710" marT="47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30051"/>
                    </a:solidFill>
                  </a:tcPr>
                </a:tc>
                <a:tc hMerge="1">
                  <a:txBody>
                    <a:bodyPr/>
                    <a:lstStyle/>
                    <a:p>
                      <a:endParaRPr lang="en-GB"/>
                    </a:p>
                  </a:txBody>
                  <a:tcPr/>
                </a:tc>
                <a:tc hMerge="1">
                  <a:txBody>
                    <a:bodyPr/>
                    <a:lstStyle/>
                    <a:p>
                      <a:endParaRPr lang="en-GB"/>
                    </a:p>
                  </a:txBody>
                  <a:tcPr/>
                </a:tc>
                <a:tc>
                  <a:txBody>
                    <a:bodyPr/>
                    <a:lstStyle/>
                    <a:p>
                      <a:pPr marL="457200" algn="ctr">
                        <a:lnSpc>
                          <a:spcPct val="100000"/>
                        </a:lnSpc>
                        <a:spcAft>
                          <a:spcPts val="0"/>
                        </a:spcAft>
                      </a:pPr>
                      <a:r>
                        <a:rPr lang="en-GB" sz="1200">
                          <a:effectLst/>
                          <a:latin typeface="Arial" panose="020B0604020202020204" pitchFamily="34" charset="0"/>
                          <a:ea typeface="MS Mincho" panose="02020609040205080304" pitchFamily="49" charset="-128"/>
                        </a:rPr>
                        <a:t> </a:t>
                      </a:r>
                    </a:p>
                  </a:txBody>
                  <a:tcPr marL="0" marR="0"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2968924704"/>
                  </a:ext>
                </a:extLst>
              </a:tr>
              <a:tr h="357456">
                <a:tc>
                  <a:txBody>
                    <a:bodyPr/>
                    <a:lstStyle/>
                    <a:p>
                      <a:pPr marL="0" indent="0" algn="l">
                        <a:lnSpc>
                          <a:spcPct val="100000"/>
                        </a:lnSpc>
                        <a:spcAft>
                          <a:spcPts val="0"/>
                        </a:spcAft>
                      </a:pPr>
                      <a:r>
                        <a:rPr lang="en-GB" sz="1200" b="1">
                          <a:solidFill>
                            <a:schemeClr val="tx1"/>
                          </a:solidFill>
                          <a:effectLst/>
                          <a:latin typeface="Arial" panose="020B0604020202020204" pitchFamily="34" charset="0"/>
                          <a:ea typeface="MS Mincho" panose="02020609040205080304" pitchFamily="49" charset="-128"/>
                        </a:rPr>
                        <a:t>ctDNA-based test</a:t>
                      </a:r>
                      <a:endParaRPr lang="en-GB" sz="1200">
                        <a:solidFill>
                          <a:schemeClr val="tx1"/>
                        </a:solidFill>
                        <a:effectLst/>
                        <a:latin typeface="Arial" panose="020B0604020202020204" pitchFamily="34" charset="0"/>
                        <a:ea typeface="MS Mincho" panose="02020609040205080304" pitchFamily="49" charset="-128"/>
                      </a:endParaRPr>
                    </a:p>
                  </a:txBody>
                  <a:tcPr marL="67829" marR="4710" marT="47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gridSpan="2">
                  <a:txBody>
                    <a:bodyPr/>
                    <a:lstStyle/>
                    <a:p>
                      <a:pPr marL="15875" indent="-15875" algn="ctr">
                        <a:lnSpc>
                          <a:spcPct val="100000"/>
                        </a:lnSpc>
                        <a:spcAft>
                          <a:spcPts val="0"/>
                        </a:spcAft>
                      </a:pPr>
                      <a:r>
                        <a:rPr lang="en-GB" sz="1200" b="1">
                          <a:solidFill>
                            <a:schemeClr val="bg1"/>
                          </a:solidFill>
                          <a:effectLst/>
                          <a:latin typeface="Arial" panose="020B0604020202020204" pitchFamily="34" charset="0"/>
                          <a:ea typeface="MS Mincho" panose="02020609040205080304" pitchFamily="49" charset="-128"/>
                        </a:rPr>
                        <a:t>HRRm</a:t>
                      </a:r>
                      <a:endParaRPr lang="en-GB" sz="1200">
                        <a:solidFill>
                          <a:schemeClr val="bg1"/>
                        </a:solidFill>
                        <a:effectLst/>
                        <a:latin typeface="Arial" panose="020B0604020202020204" pitchFamily="34" charset="0"/>
                        <a:ea typeface="MS Mincho" panose="02020609040205080304" pitchFamily="49" charset="-128"/>
                      </a:endParaRPr>
                    </a:p>
                  </a:txBody>
                  <a:tcPr marL="67829" marR="4710" marT="47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hMerge="1">
                  <a:txBody>
                    <a:bodyPr/>
                    <a:lstStyle/>
                    <a:p>
                      <a:pPr marL="15875" indent="-15875" algn="ctr">
                        <a:lnSpc>
                          <a:spcPct val="100000"/>
                        </a:lnSpc>
                        <a:spcAft>
                          <a:spcPts val="0"/>
                        </a:spcAft>
                      </a:pPr>
                      <a:endParaRPr lang="en-GB" sz="1200">
                        <a:effectLst/>
                        <a:latin typeface="Arial" panose="020B0604020202020204" pitchFamily="34" charset="0"/>
                        <a:ea typeface="MS Mincho" panose="02020609040205080304" pitchFamily="49" charset="-128"/>
                      </a:endParaRPr>
                    </a:p>
                  </a:txBody>
                  <a:tcPr marL="67829" marR="4710" marT="47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B8B7"/>
                    </a:solidFill>
                  </a:tcPr>
                </a:tc>
                <a:tc>
                  <a:txBody>
                    <a:bodyPr/>
                    <a:lstStyle/>
                    <a:p>
                      <a:pPr marL="0" indent="0" algn="ctr">
                        <a:lnSpc>
                          <a:spcPct val="100000"/>
                        </a:lnSpc>
                        <a:spcAft>
                          <a:spcPts val="0"/>
                        </a:spcAft>
                      </a:pPr>
                      <a:r>
                        <a:rPr lang="en-GB" sz="1200" b="1" dirty="0">
                          <a:solidFill>
                            <a:schemeClr val="bg1"/>
                          </a:solidFill>
                          <a:effectLst/>
                          <a:latin typeface="Arial" panose="020B0604020202020204" pitchFamily="34" charset="0"/>
                          <a:ea typeface="MS Mincho" panose="02020609040205080304" pitchFamily="49" charset="-128"/>
                        </a:rPr>
                        <a:t>Non-</a:t>
                      </a:r>
                      <a:r>
                        <a:rPr lang="en-GB" sz="1200" b="1" dirty="0" err="1">
                          <a:solidFill>
                            <a:schemeClr val="bg1"/>
                          </a:solidFill>
                          <a:effectLst/>
                          <a:latin typeface="Arial" panose="020B0604020202020204" pitchFamily="34" charset="0"/>
                          <a:ea typeface="MS Mincho" panose="02020609040205080304" pitchFamily="49" charset="-128"/>
                        </a:rPr>
                        <a:t>HRRm</a:t>
                      </a:r>
                      <a:endParaRPr lang="en-GB" sz="1200" dirty="0">
                        <a:solidFill>
                          <a:schemeClr val="bg1"/>
                        </a:solidFill>
                        <a:effectLst/>
                        <a:latin typeface="Arial" panose="020B0604020202020204" pitchFamily="34" charset="0"/>
                        <a:ea typeface="MS Mincho" panose="02020609040205080304" pitchFamily="49" charset="-128"/>
                      </a:endParaRPr>
                    </a:p>
                  </a:txBody>
                  <a:tcPr marL="67829" marR="4710" marT="47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indent="0" algn="ctr">
                        <a:lnSpc>
                          <a:spcPct val="100000"/>
                        </a:lnSpc>
                        <a:spcAft>
                          <a:spcPts val="0"/>
                        </a:spcAft>
                      </a:pPr>
                      <a:r>
                        <a:rPr lang="en-GB" sz="1200" b="1" dirty="0" err="1">
                          <a:solidFill>
                            <a:schemeClr val="bg1"/>
                          </a:solidFill>
                          <a:effectLst/>
                          <a:latin typeface="Arial" panose="020B0604020202020204" pitchFamily="34" charset="0"/>
                          <a:ea typeface="MS Mincho" panose="02020609040205080304" pitchFamily="49" charset="-128"/>
                        </a:rPr>
                        <a:t>HRRm</a:t>
                      </a:r>
                      <a:r>
                        <a:rPr lang="en-GB" sz="1200" b="1" dirty="0">
                          <a:solidFill>
                            <a:schemeClr val="bg1"/>
                          </a:solidFill>
                          <a:effectLst/>
                          <a:latin typeface="Arial" panose="020B0604020202020204" pitchFamily="34" charset="0"/>
                          <a:ea typeface="MS Mincho" panose="02020609040205080304" pitchFamily="49" charset="-128"/>
                        </a:rPr>
                        <a:t> unknown</a:t>
                      </a:r>
                      <a:endParaRPr lang="en-GB" sz="1200" dirty="0">
                        <a:solidFill>
                          <a:schemeClr val="bg1"/>
                        </a:solidFill>
                        <a:effectLst/>
                        <a:latin typeface="Arial" panose="020B0604020202020204" pitchFamily="34" charset="0"/>
                        <a:ea typeface="MS Mincho" panose="02020609040205080304" pitchFamily="49" charset="-128"/>
                      </a:endParaRPr>
                    </a:p>
                  </a:txBody>
                  <a:tcPr marL="67829" marR="4710" marT="47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indent="0" algn="ctr">
                        <a:lnSpc>
                          <a:spcPct val="100000"/>
                        </a:lnSpc>
                        <a:spcAft>
                          <a:spcPts val="0"/>
                        </a:spcAft>
                      </a:pPr>
                      <a:r>
                        <a:rPr lang="en-GB" sz="1200" b="1">
                          <a:effectLst/>
                          <a:latin typeface="Arial" panose="020B0604020202020204" pitchFamily="34" charset="0"/>
                          <a:ea typeface="MS Mincho" panose="02020609040205080304" pitchFamily="49" charset="-128"/>
                        </a:rPr>
                        <a:t>Total</a:t>
                      </a:r>
                      <a:endParaRPr lang="en-GB" sz="1200">
                        <a:effectLst/>
                        <a:latin typeface="Arial" panose="020B0604020202020204" pitchFamily="34" charset="0"/>
                        <a:ea typeface="MS Mincho" panose="02020609040205080304" pitchFamily="49" charset="-128"/>
                      </a:endParaRPr>
                    </a:p>
                  </a:txBody>
                  <a:tcPr marL="67829" marR="4710" marT="47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812600532"/>
                  </a:ext>
                </a:extLst>
              </a:tr>
              <a:tr h="357456">
                <a:tc>
                  <a:txBody>
                    <a:bodyPr/>
                    <a:lstStyle/>
                    <a:p>
                      <a:pPr marL="0" indent="0" algn="l">
                        <a:lnSpc>
                          <a:spcPct val="100000"/>
                        </a:lnSpc>
                        <a:spcAft>
                          <a:spcPts val="0"/>
                        </a:spcAft>
                      </a:pPr>
                      <a:r>
                        <a:rPr lang="en-GB" sz="1200" b="1">
                          <a:solidFill>
                            <a:schemeClr val="tx1"/>
                          </a:solidFill>
                          <a:effectLst/>
                          <a:latin typeface="Arial" panose="020B0604020202020204" pitchFamily="34" charset="0"/>
                          <a:ea typeface="MS Mincho" panose="02020609040205080304" pitchFamily="49" charset="-128"/>
                        </a:rPr>
                        <a:t>HRRm </a:t>
                      </a:r>
                      <a:endParaRPr lang="en-GB" sz="1200">
                        <a:solidFill>
                          <a:schemeClr val="tx1"/>
                        </a:solidFill>
                        <a:effectLst/>
                        <a:latin typeface="Arial" panose="020B0604020202020204" pitchFamily="34" charset="0"/>
                        <a:ea typeface="MS Mincho" panose="02020609040205080304" pitchFamily="49" charset="-128"/>
                      </a:endParaRPr>
                    </a:p>
                  </a:txBody>
                  <a:tcPr marL="67829" marR="4710" marT="47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gridSpan="2">
                  <a:txBody>
                    <a:bodyPr/>
                    <a:lstStyle/>
                    <a:p>
                      <a:pPr marL="0" indent="0" algn="ctr">
                        <a:lnSpc>
                          <a:spcPct val="100000"/>
                        </a:lnSpc>
                        <a:spcAft>
                          <a:spcPts val="0"/>
                        </a:spcAft>
                      </a:pPr>
                      <a:r>
                        <a:rPr lang="en-GB" sz="1200">
                          <a:effectLst/>
                          <a:latin typeface="Arial" panose="020B0604020202020204" pitchFamily="34" charset="0"/>
                          <a:ea typeface="MS Mincho" panose="02020609040205080304" pitchFamily="49" charset="-128"/>
                        </a:rPr>
                        <a:t>90</a:t>
                      </a:r>
                    </a:p>
                  </a:txBody>
                  <a:tcPr marL="67829" marR="4710" marT="47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indent="0" algn="ctr">
                        <a:lnSpc>
                          <a:spcPct val="100000"/>
                        </a:lnSpc>
                        <a:spcAft>
                          <a:spcPts val="0"/>
                        </a:spcAft>
                      </a:pPr>
                      <a:endParaRPr lang="en-GB" sz="1200">
                        <a:effectLst/>
                        <a:latin typeface="Arial" panose="020B0604020202020204" pitchFamily="34" charset="0"/>
                        <a:ea typeface="MS Mincho" panose="02020609040205080304" pitchFamily="49" charset="-128"/>
                      </a:endParaRPr>
                    </a:p>
                  </a:txBody>
                  <a:tcPr marL="67829" marR="4710" marT="47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00000"/>
                        </a:lnSpc>
                        <a:spcAft>
                          <a:spcPts val="0"/>
                        </a:spcAft>
                      </a:pPr>
                      <a:r>
                        <a:rPr lang="en-GB" sz="1200">
                          <a:effectLst/>
                          <a:latin typeface="Arial" panose="020B0604020202020204" pitchFamily="34" charset="0"/>
                          <a:ea typeface="MS Mincho" panose="02020609040205080304" pitchFamily="49" charset="-128"/>
                        </a:rPr>
                        <a:t>51</a:t>
                      </a:r>
                    </a:p>
                  </a:txBody>
                  <a:tcPr marL="67829" marR="4710" marT="47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00000"/>
                        </a:lnSpc>
                        <a:spcAft>
                          <a:spcPts val="0"/>
                        </a:spcAft>
                      </a:pPr>
                      <a:r>
                        <a:rPr lang="en-GB" sz="1200">
                          <a:effectLst/>
                          <a:latin typeface="Arial" panose="020B0604020202020204" pitchFamily="34" charset="0"/>
                          <a:ea typeface="MS Mincho" panose="02020609040205080304" pitchFamily="49" charset="-128"/>
                        </a:rPr>
                        <a:t>57</a:t>
                      </a:r>
                    </a:p>
                  </a:txBody>
                  <a:tcPr marL="67829" marR="4710" marT="47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00000"/>
                        </a:lnSpc>
                        <a:spcAft>
                          <a:spcPts val="0"/>
                        </a:spcAft>
                      </a:pPr>
                      <a:r>
                        <a:rPr lang="en-GB" sz="1200">
                          <a:effectLst/>
                          <a:latin typeface="Arial" panose="020B0604020202020204" pitchFamily="34" charset="0"/>
                          <a:ea typeface="MS Mincho" panose="02020609040205080304" pitchFamily="49" charset="-128"/>
                        </a:rPr>
                        <a:t>198</a:t>
                      </a:r>
                    </a:p>
                  </a:txBody>
                  <a:tcPr marL="67829" marR="4710" marT="47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105400028"/>
                  </a:ext>
                </a:extLst>
              </a:tr>
              <a:tr h="357456">
                <a:tc>
                  <a:txBody>
                    <a:bodyPr/>
                    <a:lstStyle/>
                    <a:p>
                      <a:pPr marL="0" indent="0" algn="l">
                        <a:lnSpc>
                          <a:spcPct val="100000"/>
                        </a:lnSpc>
                        <a:spcAft>
                          <a:spcPts val="0"/>
                        </a:spcAft>
                      </a:pPr>
                      <a:r>
                        <a:rPr lang="en-GB" sz="1200" b="1">
                          <a:solidFill>
                            <a:schemeClr val="tx1"/>
                          </a:solidFill>
                          <a:effectLst/>
                          <a:latin typeface="Arial" panose="020B0604020202020204" pitchFamily="34" charset="0"/>
                          <a:ea typeface="MS Mincho" panose="02020609040205080304" pitchFamily="49" charset="-128"/>
                        </a:rPr>
                        <a:t>Non-HRRm</a:t>
                      </a:r>
                      <a:endParaRPr lang="en-GB" sz="1200">
                        <a:solidFill>
                          <a:schemeClr val="tx1"/>
                        </a:solidFill>
                        <a:effectLst/>
                        <a:latin typeface="Arial" panose="020B0604020202020204" pitchFamily="34" charset="0"/>
                        <a:ea typeface="MS Mincho" panose="02020609040205080304" pitchFamily="49" charset="-128"/>
                      </a:endParaRPr>
                    </a:p>
                  </a:txBody>
                  <a:tcPr marL="67829" marR="4710" marT="47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gridSpan="2">
                  <a:txBody>
                    <a:bodyPr/>
                    <a:lstStyle/>
                    <a:p>
                      <a:pPr marL="0" indent="0" algn="ctr">
                        <a:lnSpc>
                          <a:spcPct val="100000"/>
                        </a:lnSpc>
                        <a:spcAft>
                          <a:spcPts val="0"/>
                        </a:spcAft>
                      </a:pPr>
                      <a:r>
                        <a:rPr lang="en-GB" sz="1200">
                          <a:effectLst/>
                          <a:latin typeface="Arial" panose="020B0604020202020204" pitchFamily="34" charset="0"/>
                          <a:ea typeface="MS Mincho" panose="02020609040205080304" pitchFamily="49" charset="-128"/>
                        </a:rPr>
                        <a:t>22</a:t>
                      </a:r>
                    </a:p>
                  </a:txBody>
                  <a:tcPr marL="67829" marR="4710" marT="47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indent="0" algn="ctr">
                        <a:lnSpc>
                          <a:spcPct val="100000"/>
                        </a:lnSpc>
                        <a:spcAft>
                          <a:spcPts val="0"/>
                        </a:spcAft>
                      </a:pPr>
                      <a:endParaRPr lang="en-GB" sz="1200">
                        <a:effectLst/>
                        <a:latin typeface="Arial" panose="020B0604020202020204" pitchFamily="34" charset="0"/>
                        <a:ea typeface="MS Mincho" panose="02020609040205080304" pitchFamily="49" charset="-128"/>
                      </a:endParaRPr>
                    </a:p>
                  </a:txBody>
                  <a:tcPr marL="67829" marR="4710" marT="47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00000"/>
                        </a:lnSpc>
                        <a:spcAft>
                          <a:spcPts val="0"/>
                        </a:spcAft>
                      </a:pPr>
                      <a:r>
                        <a:rPr lang="en-GB" sz="1200">
                          <a:effectLst/>
                          <a:latin typeface="Arial" panose="020B0604020202020204" pitchFamily="34" charset="0"/>
                          <a:ea typeface="MS Mincho" panose="02020609040205080304" pitchFamily="49" charset="-128"/>
                        </a:rPr>
                        <a:t>328</a:t>
                      </a:r>
                    </a:p>
                  </a:txBody>
                  <a:tcPr marL="67829" marR="4710" marT="47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00000"/>
                        </a:lnSpc>
                        <a:spcAft>
                          <a:spcPts val="0"/>
                        </a:spcAft>
                      </a:pPr>
                      <a:r>
                        <a:rPr lang="en-GB" sz="1200">
                          <a:effectLst/>
                          <a:latin typeface="Arial" panose="020B0604020202020204" pitchFamily="34" charset="0"/>
                          <a:ea typeface="MS Mincho" panose="02020609040205080304" pitchFamily="49" charset="-128"/>
                        </a:rPr>
                        <a:t>186</a:t>
                      </a:r>
                    </a:p>
                  </a:txBody>
                  <a:tcPr marL="67829" marR="4710" marT="47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00000"/>
                        </a:lnSpc>
                        <a:spcAft>
                          <a:spcPts val="0"/>
                        </a:spcAft>
                      </a:pPr>
                      <a:r>
                        <a:rPr lang="en-GB" sz="1200" dirty="0">
                          <a:effectLst/>
                          <a:latin typeface="Arial" panose="020B0604020202020204" pitchFamily="34" charset="0"/>
                          <a:ea typeface="MS Mincho" panose="02020609040205080304" pitchFamily="49" charset="-128"/>
                        </a:rPr>
                        <a:t>536</a:t>
                      </a:r>
                    </a:p>
                  </a:txBody>
                  <a:tcPr marL="67829" marR="4710" marT="47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513689441"/>
                  </a:ext>
                </a:extLst>
              </a:tr>
              <a:tr h="357456">
                <a:tc>
                  <a:txBody>
                    <a:bodyPr/>
                    <a:lstStyle/>
                    <a:p>
                      <a:pPr marL="0" indent="0" algn="l">
                        <a:lnSpc>
                          <a:spcPct val="100000"/>
                        </a:lnSpc>
                        <a:spcAft>
                          <a:spcPts val="0"/>
                        </a:spcAft>
                      </a:pPr>
                      <a:r>
                        <a:rPr lang="en-GB" sz="1200" b="1" dirty="0" err="1">
                          <a:solidFill>
                            <a:schemeClr val="tx1"/>
                          </a:solidFill>
                          <a:effectLst/>
                          <a:latin typeface="Arial" panose="020B0604020202020204" pitchFamily="34" charset="0"/>
                          <a:ea typeface="MS Mincho" panose="02020609040205080304" pitchFamily="49" charset="-128"/>
                        </a:rPr>
                        <a:t>HRRm</a:t>
                      </a:r>
                      <a:r>
                        <a:rPr lang="en-GB" sz="1200" b="1" dirty="0">
                          <a:solidFill>
                            <a:schemeClr val="tx1"/>
                          </a:solidFill>
                          <a:effectLst/>
                          <a:latin typeface="Arial" panose="020B0604020202020204" pitchFamily="34" charset="0"/>
                          <a:ea typeface="MS Mincho" panose="02020609040205080304" pitchFamily="49" charset="-128"/>
                        </a:rPr>
                        <a:t> unknown </a:t>
                      </a:r>
                      <a:endParaRPr lang="en-GB" sz="1200" dirty="0">
                        <a:solidFill>
                          <a:schemeClr val="tx1"/>
                        </a:solidFill>
                        <a:effectLst/>
                        <a:latin typeface="Arial" panose="020B0604020202020204" pitchFamily="34" charset="0"/>
                        <a:ea typeface="MS Mincho" panose="02020609040205080304" pitchFamily="49" charset="-128"/>
                      </a:endParaRPr>
                    </a:p>
                  </a:txBody>
                  <a:tcPr marL="67829" marR="4710" marT="47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gridSpan="2">
                  <a:txBody>
                    <a:bodyPr/>
                    <a:lstStyle/>
                    <a:p>
                      <a:pPr marL="0" indent="0" algn="ctr">
                        <a:lnSpc>
                          <a:spcPct val="100000"/>
                        </a:lnSpc>
                        <a:spcAft>
                          <a:spcPts val="0"/>
                        </a:spcAft>
                      </a:pPr>
                      <a:r>
                        <a:rPr lang="en-GB" sz="1200">
                          <a:effectLst/>
                          <a:latin typeface="Arial" panose="020B0604020202020204" pitchFamily="34" charset="0"/>
                          <a:ea typeface="MS Mincho" panose="02020609040205080304" pitchFamily="49" charset="-128"/>
                        </a:rPr>
                        <a:t>6</a:t>
                      </a:r>
                    </a:p>
                  </a:txBody>
                  <a:tcPr marL="67829" marR="4710" marT="47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indent="0" algn="ctr">
                        <a:lnSpc>
                          <a:spcPct val="100000"/>
                        </a:lnSpc>
                        <a:spcAft>
                          <a:spcPts val="0"/>
                        </a:spcAft>
                      </a:pPr>
                      <a:endParaRPr lang="en-GB" sz="1200">
                        <a:effectLst/>
                        <a:latin typeface="Arial" panose="020B0604020202020204" pitchFamily="34" charset="0"/>
                        <a:ea typeface="MS Mincho" panose="02020609040205080304" pitchFamily="49" charset="-128"/>
                      </a:endParaRPr>
                    </a:p>
                  </a:txBody>
                  <a:tcPr marL="67829" marR="4710" marT="47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00000"/>
                        </a:lnSpc>
                        <a:spcAft>
                          <a:spcPts val="0"/>
                        </a:spcAft>
                      </a:pPr>
                      <a:r>
                        <a:rPr lang="en-GB" sz="1200">
                          <a:effectLst/>
                          <a:latin typeface="Arial" panose="020B0604020202020204" pitchFamily="34" charset="0"/>
                          <a:ea typeface="MS Mincho" panose="02020609040205080304" pitchFamily="49" charset="-128"/>
                        </a:rPr>
                        <a:t>38</a:t>
                      </a:r>
                    </a:p>
                  </a:txBody>
                  <a:tcPr marL="67829" marR="4710" marT="47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00000"/>
                        </a:lnSpc>
                        <a:spcAft>
                          <a:spcPts val="0"/>
                        </a:spcAft>
                      </a:pPr>
                      <a:r>
                        <a:rPr lang="en-GB" sz="1200">
                          <a:effectLst/>
                          <a:latin typeface="Arial" panose="020B0604020202020204" pitchFamily="34" charset="0"/>
                          <a:ea typeface="MS Mincho" panose="02020609040205080304" pitchFamily="49" charset="-128"/>
                        </a:rPr>
                        <a:t>18</a:t>
                      </a:r>
                    </a:p>
                  </a:txBody>
                  <a:tcPr marL="67829" marR="4710" marT="47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00000"/>
                        </a:lnSpc>
                        <a:spcAft>
                          <a:spcPts val="0"/>
                        </a:spcAft>
                      </a:pPr>
                      <a:r>
                        <a:rPr lang="en-GB" sz="1200">
                          <a:effectLst/>
                          <a:latin typeface="Arial" panose="020B0604020202020204" pitchFamily="34" charset="0"/>
                          <a:ea typeface="MS Mincho" panose="02020609040205080304" pitchFamily="49" charset="-128"/>
                        </a:rPr>
                        <a:t>62</a:t>
                      </a:r>
                    </a:p>
                  </a:txBody>
                  <a:tcPr marL="67829" marR="4710" marT="47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808033593"/>
                  </a:ext>
                </a:extLst>
              </a:tr>
              <a:tr h="357456">
                <a:tc>
                  <a:txBody>
                    <a:bodyPr/>
                    <a:lstStyle/>
                    <a:p>
                      <a:pPr marL="0" indent="0" algn="l">
                        <a:lnSpc>
                          <a:spcPct val="100000"/>
                        </a:lnSpc>
                        <a:spcAft>
                          <a:spcPts val="0"/>
                        </a:spcAft>
                      </a:pPr>
                      <a:r>
                        <a:rPr lang="en-GB" sz="1200" b="1">
                          <a:effectLst/>
                          <a:latin typeface="Arial" panose="020B0604020202020204" pitchFamily="34" charset="0"/>
                          <a:ea typeface="MS Mincho" panose="02020609040205080304" pitchFamily="49" charset="-128"/>
                        </a:rPr>
                        <a:t>Total</a:t>
                      </a:r>
                      <a:endParaRPr lang="en-GB" sz="1200">
                        <a:effectLst/>
                        <a:latin typeface="Arial" panose="020B0604020202020204" pitchFamily="34" charset="0"/>
                        <a:ea typeface="MS Mincho" panose="02020609040205080304" pitchFamily="49" charset="-128"/>
                      </a:endParaRPr>
                    </a:p>
                  </a:txBody>
                  <a:tcPr marL="67829" marR="4710" marT="47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indent="0" algn="ctr">
                        <a:lnSpc>
                          <a:spcPct val="100000"/>
                        </a:lnSpc>
                        <a:spcAft>
                          <a:spcPts val="0"/>
                        </a:spcAft>
                      </a:pPr>
                      <a:r>
                        <a:rPr lang="en-GB" sz="1200">
                          <a:effectLst/>
                          <a:latin typeface="Arial" panose="020B0604020202020204" pitchFamily="34" charset="0"/>
                          <a:ea typeface="MS Mincho" panose="02020609040205080304" pitchFamily="49" charset="-128"/>
                        </a:rPr>
                        <a:t>118</a:t>
                      </a:r>
                    </a:p>
                  </a:txBody>
                  <a:tcPr marL="67829" marR="4710" marT="47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indent="0" algn="ctr">
                        <a:lnSpc>
                          <a:spcPct val="100000"/>
                        </a:lnSpc>
                        <a:spcAft>
                          <a:spcPts val="0"/>
                        </a:spcAft>
                      </a:pPr>
                      <a:endParaRPr lang="en-GB" sz="1200">
                        <a:effectLst/>
                        <a:latin typeface="Arial" panose="020B0604020202020204" pitchFamily="34" charset="0"/>
                        <a:ea typeface="MS Mincho" panose="02020609040205080304" pitchFamily="49" charset="-128"/>
                      </a:endParaRPr>
                    </a:p>
                  </a:txBody>
                  <a:tcPr marL="67829" marR="4710" marT="47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00000"/>
                        </a:lnSpc>
                        <a:spcAft>
                          <a:spcPts val="0"/>
                        </a:spcAft>
                      </a:pPr>
                      <a:r>
                        <a:rPr lang="en-GB" sz="1200">
                          <a:effectLst/>
                          <a:latin typeface="Arial" panose="020B0604020202020204" pitchFamily="34" charset="0"/>
                          <a:ea typeface="MS Mincho" panose="02020609040205080304" pitchFamily="49" charset="-128"/>
                        </a:rPr>
                        <a:t>417</a:t>
                      </a:r>
                    </a:p>
                  </a:txBody>
                  <a:tcPr marL="67829" marR="4710" marT="47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00000"/>
                        </a:lnSpc>
                        <a:spcAft>
                          <a:spcPts val="0"/>
                        </a:spcAft>
                        <a:tabLst/>
                      </a:pPr>
                      <a:r>
                        <a:rPr lang="en-GB" sz="1200">
                          <a:effectLst/>
                          <a:latin typeface="Arial" panose="020B0604020202020204" pitchFamily="34" charset="0"/>
                          <a:ea typeface="MS Mincho" panose="02020609040205080304" pitchFamily="49" charset="-128"/>
                        </a:rPr>
                        <a:t>261</a:t>
                      </a:r>
                    </a:p>
                  </a:txBody>
                  <a:tcPr marL="67829" marR="4710" marT="47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00000"/>
                        </a:lnSpc>
                        <a:spcAft>
                          <a:spcPts val="0"/>
                        </a:spcAft>
                      </a:pPr>
                      <a:r>
                        <a:rPr lang="en-GB" sz="1200">
                          <a:effectLst/>
                          <a:latin typeface="Arial" panose="020B0604020202020204" pitchFamily="34" charset="0"/>
                          <a:ea typeface="MS Mincho" panose="02020609040205080304" pitchFamily="49" charset="-128"/>
                        </a:rPr>
                        <a:t>796</a:t>
                      </a:r>
                    </a:p>
                  </a:txBody>
                  <a:tcPr marL="67829" marR="4710" marT="47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392951062"/>
                  </a:ext>
                </a:extLst>
              </a:tr>
              <a:tr h="357456">
                <a:tc gridSpan="6">
                  <a:txBody>
                    <a:bodyPr/>
                    <a:lstStyle/>
                    <a:p>
                      <a:pPr marL="457200" algn="ctr">
                        <a:lnSpc>
                          <a:spcPct val="100000"/>
                        </a:lnSpc>
                        <a:spcAft>
                          <a:spcPts val="0"/>
                        </a:spcAft>
                      </a:pPr>
                      <a:r>
                        <a:rPr lang="en-GB" sz="1200" dirty="0">
                          <a:effectLst/>
                          <a:latin typeface="Arial" panose="020B0604020202020204" pitchFamily="34" charset="0"/>
                          <a:ea typeface="MS Mincho" panose="02020609040205080304" pitchFamily="49" charset="-128"/>
                        </a:rPr>
                        <a:t> </a:t>
                      </a:r>
                    </a:p>
                  </a:txBody>
                  <a:tcPr marL="67829" marR="4710" marT="471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pPr marL="457200" algn="ctr">
                        <a:lnSpc>
                          <a:spcPct val="100000"/>
                        </a:lnSpc>
                        <a:spcAft>
                          <a:spcPts val="0"/>
                        </a:spcAft>
                      </a:pPr>
                      <a:endParaRPr lang="en-GB" sz="1200">
                        <a:effectLst/>
                        <a:latin typeface="Arial" panose="020B0604020202020204" pitchFamily="34" charset="0"/>
                        <a:ea typeface="MS Mincho" panose="02020609040205080304" pitchFamily="49" charset="-128"/>
                      </a:endParaRPr>
                    </a:p>
                  </a:txBody>
                  <a:tcPr marL="67829" marR="4710" marT="47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 xmlns:a16="http://schemas.microsoft.com/office/drawing/2014/main" val="3424271812"/>
                  </a:ext>
                </a:extLst>
              </a:tr>
              <a:tr h="357456">
                <a:tc gridSpan="2">
                  <a:txBody>
                    <a:bodyPr/>
                    <a:lstStyle/>
                    <a:p>
                      <a:pPr marL="0" indent="0" algn="ctr">
                        <a:lnSpc>
                          <a:spcPct val="100000"/>
                        </a:lnSpc>
                        <a:spcAft>
                          <a:spcPts val="0"/>
                        </a:spcAft>
                      </a:pPr>
                      <a:r>
                        <a:rPr lang="en-GB" sz="1200" b="1">
                          <a:effectLst/>
                          <a:latin typeface="Arial" panose="020B0604020202020204" pitchFamily="34" charset="0"/>
                          <a:ea typeface="MS Mincho" panose="02020609040205080304" pitchFamily="49" charset="-128"/>
                        </a:rPr>
                        <a:t>Positive-percent agreement</a:t>
                      </a:r>
                      <a:endParaRPr lang="en-GB" sz="1200">
                        <a:effectLst/>
                        <a:latin typeface="Arial" panose="020B0604020202020204" pitchFamily="34" charset="0"/>
                        <a:ea typeface="MS Mincho" panose="02020609040205080304" pitchFamily="49" charset="-128"/>
                      </a:endParaRPr>
                    </a:p>
                  </a:txBody>
                  <a:tcPr marL="67829" marR="4710" marT="47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gridSpan="4">
                  <a:txBody>
                    <a:bodyPr/>
                    <a:lstStyle/>
                    <a:p>
                      <a:pPr marL="0" indent="0" algn="ctr">
                        <a:lnSpc>
                          <a:spcPct val="100000"/>
                        </a:lnSpc>
                        <a:spcAft>
                          <a:spcPts val="0"/>
                        </a:spcAft>
                      </a:pPr>
                      <a:r>
                        <a:rPr lang="en-GB" sz="1200" dirty="0">
                          <a:effectLst/>
                          <a:latin typeface="Arial" panose="020B0604020202020204" pitchFamily="34" charset="0"/>
                          <a:ea typeface="MS Mincho" panose="02020609040205080304" pitchFamily="49" charset="-128"/>
                        </a:rPr>
                        <a:t>80.4% (90/112; 95% CI, 72–87%)</a:t>
                      </a:r>
                    </a:p>
                  </a:txBody>
                  <a:tcPr marL="67829" marR="4710" marT="47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 xmlns:a16="http://schemas.microsoft.com/office/drawing/2014/main" val="4169782789"/>
                  </a:ext>
                </a:extLst>
              </a:tr>
              <a:tr h="357456">
                <a:tc gridSpan="2">
                  <a:txBody>
                    <a:bodyPr/>
                    <a:lstStyle/>
                    <a:p>
                      <a:pPr marL="0" indent="0" algn="ctr">
                        <a:lnSpc>
                          <a:spcPct val="100000"/>
                        </a:lnSpc>
                        <a:spcAft>
                          <a:spcPts val="0"/>
                        </a:spcAft>
                      </a:pPr>
                      <a:r>
                        <a:rPr lang="en-GB" sz="1200" b="1">
                          <a:effectLst/>
                          <a:latin typeface="Arial" panose="020B0604020202020204" pitchFamily="34" charset="0"/>
                          <a:ea typeface="MS Mincho" panose="02020609040205080304" pitchFamily="49" charset="-128"/>
                        </a:rPr>
                        <a:t>Negative-percent agreement</a:t>
                      </a:r>
                      <a:endParaRPr lang="en-GB" sz="1200">
                        <a:effectLst/>
                        <a:latin typeface="Arial" panose="020B0604020202020204" pitchFamily="34" charset="0"/>
                        <a:ea typeface="MS Mincho" panose="02020609040205080304" pitchFamily="49" charset="-128"/>
                      </a:endParaRPr>
                    </a:p>
                  </a:txBody>
                  <a:tcPr marL="67829" marR="4710" marT="47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gridSpan="4">
                  <a:txBody>
                    <a:bodyPr/>
                    <a:lstStyle/>
                    <a:p>
                      <a:pPr marL="0" indent="0" algn="ctr">
                        <a:lnSpc>
                          <a:spcPct val="100000"/>
                        </a:lnSpc>
                        <a:spcAft>
                          <a:spcPts val="0"/>
                        </a:spcAft>
                      </a:pPr>
                      <a:r>
                        <a:rPr lang="en-GB" sz="1200">
                          <a:effectLst/>
                          <a:latin typeface="Arial" panose="020B0604020202020204" pitchFamily="34" charset="0"/>
                          <a:ea typeface="MS Mincho" panose="02020609040205080304" pitchFamily="49" charset="-128"/>
                        </a:rPr>
                        <a:t>86.5% (328/379; 95% CI, 83–90%)</a:t>
                      </a:r>
                    </a:p>
                  </a:txBody>
                  <a:tcPr marL="67829" marR="4710" marT="47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 xmlns:a16="http://schemas.microsoft.com/office/drawing/2014/main" val="3952800828"/>
                  </a:ext>
                </a:extLst>
              </a:tr>
              <a:tr h="357456">
                <a:tc gridSpan="2">
                  <a:txBody>
                    <a:bodyPr/>
                    <a:lstStyle/>
                    <a:p>
                      <a:pPr marL="0" indent="0" algn="ctr">
                        <a:lnSpc>
                          <a:spcPct val="100000"/>
                        </a:lnSpc>
                        <a:spcAft>
                          <a:spcPts val="0"/>
                        </a:spcAft>
                      </a:pPr>
                      <a:r>
                        <a:rPr lang="en-GB" sz="1200" b="1">
                          <a:effectLst/>
                          <a:latin typeface="Arial" panose="020B0604020202020204" pitchFamily="34" charset="0"/>
                          <a:ea typeface="MS Mincho" panose="02020609040205080304" pitchFamily="49" charset="-128"/>
                        </a:rPr>
                        <a:t>Overall-percent agreement</a:t>
                      </a:r>
                      <a:endParaRPr lang="en-GB" sz="1200">
                        <a:effectLst/>
                        <a:latin typeface="Arial" panose="020B0604020202020204" pitchFamily="34" charset="0"/>
                        <a:ea typeface="MS Mincho" panose="02020609040205080304" pitchFamily="49" charset="-128"/>
                      </a:endParaRPr>
                    </a:p>
                  </a:txBody>
                  <a:tcPr marL="67829" marR="4710" marT="47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gridSpan="4">
                  <a:txBody>
                    <a:bodyPr/>
                    <a:lstStyle/>
                    <a:p>
                      <a:pPr marL="0" indent="0" algn="ctr">
                        <a:lnSpc>
                          <a:spcPct val="100000"/>
                        </a:lnSpc>
                        <a:spcAft>
                          <a:spcPts val="0"/>
                        </a:spcAft>
                      </a:pPr>
                      <a:r>
                        <a:rPr lang="en-GB" sz="1200">
                          <a:effectLst/>
                          <a:latin typeface="Arial" panose="020B0604020202020204" pitchFamily="34" charset="0"/>
                          <a:ea typeface="MS Mincho" panose="02020609040205080304" pitchFamily="49" charset="-128"/>
                        </a:rPr>
                        <a:t>85.1% (418/491; 95% CI, 82–88%)</a:t>
                      </a:r>
                    </a:p>
                  </a:txBody>
                  <a:tcPr marL="67829" marR="4710" marT="47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 xmlns:a16="http://schemas.microsoft.com/office/drawing/2014/main" val="2708266334"/>
                  </a:ext>
                </a:extLst>
              </a:tr>
              <a:tr h="357456">
                <a:tc gridSpan="2">
                  <a:txBody>
                    <a:bodyPr/>
                    <a:lstStyle/>
                    <a:p>
                      <a:pPr marL="0" indent="0" algn="ctr">
                        <a:lnSpc>
                          <a:spcPct val="100000"/>
                        </a:lnSpc>
                        <a:spcAft>
                          <a:spcPts val="0"/>
                        </a:spcAft>
                      </a:pPr>
                      <a:r>
                        <a:rPr lang="en-GB" sz="1200" b="1">
                          <a:effectLst/>
                          <a:latin typeface="Arial" panose="020B0604020202020204" pitchFamily="34" charset="0"/>
                          <a:ea typeface="MS Mincho" panose="02020609040205080304" pitchFamily="49" charset="-128"/>
                        </a:rPr>
                        <a:t>Positive predictive value</a:t>
                      </a:r>
                      <a:endParaRPr lang="en-GB" sz="1200">
                        <a:effectLst/>
                        <a:latin typeface="Arial" panose="020B0604020202020204" pitchFamily="34" charset="0"/>
                        <a:ea typeface="MS Mincho" panose="02020609040205080304" pitchFamily="49" charset="-128"/>
                      </a:endParaRPr>
                    </a:p>
                  </a:txBody>
                  <a:tcPr marL="67829" marR="4710" marT="47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gridSpan="4">
                  <a:txBody>
                    <a:bodyPr/>
                    <a:lstStyle/>
                    <a:p>
                      <a:pPr marL="0" indent="0" algn="ctr">
                        <a:lnSpc>
                          <a:spcPct val="100000"/>
                        </a:lnSpc>
                        <a:spcAft>
                          <a:spcPts val="0"/>
                        </a:spcAft>
                      </a:pPr>
                      <a:r>
                        <a:rPr lang="en-GB" sz="1200">
                          <a:effectLst/>
                          <a:latin typeface="Arial" panose="020B0604020202020204" pitchFamily="34" charset="0"/>
                          <a:ea typeface="MS Mincho" panose="02020609040205080304" pitchFamily="49" charset="-128"/>
                        </a:rPr>
                        <a:t>63.8% (90/141; 95% CI, 55–72%)</a:t>
                      </a:r>
                    </a:p>
                  </a:txBody>
                  <a:tcPr marL="67829" marR="4710" marT="47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 xmlns:a16="http://schemas.microsoft.com/office/drawing/2014/main" val="818928841"/>
                  </a:ext>
                </a:extLst>
              </a:tr>
              <a:tr h="357456">
                <a:tc gridSpan="2">
                  <a:txBody>
                    <a:bodyPr/>
                    <a:lstStyle/>
                    <a:p>
                      <a:pPr marL="0" indent="0" algn="ctr">
                        <a:lnSpc>
                          <a:spcPct val="100000"/>
                        </a:lnSpc>
                        <a:spcAft>
                          <a:spcPts val="0"/>
                        </a:spcAft>
                      </a:pPr>
                      <a:r>
                        <a:rPr lang="en-GB" sz="1200" b="1">
                          <a:effectLst/>
                          <a:latin typeface="Arial" panose="020B0604020202020204" pitchFamily="34" charset="0"/>
                          <a:ea typeface="MS Mincho" panose="02020609040205080304" pitchFamily="49" charset="-128"/>
                        </a:rPr>
                        <a:t>Negative predictive value</a:t>
                      </a:r>
                      <a:endParaRPr lang="en-GB" sz="1200">
                        <a:effectLst/>
                        <a:latin typeface="Arial" panose="020B0604020202020204" pitchFamily="34" charset="0"/>
                        <a:ea typeface="MS Mincho" panose="02020609040205080304" pitchFamily="49" charset="-128"/>
                      </a:endParaRPr>
                    </a:p>
                  </a:txBody>
                  <a:tcPr marL="67829" marR="4710" marT="47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gridSpan="4">
                  <a:txBody>
                    <a:bodyPr/>
                    <a:lstStyle/>
                    <a:p>
                      <a:pPr marL="0" indent="0" algn="ctr">
                        <a:lnSpc>
                          <a:spcPct val="100000"/>
                        </a:lnSpc>
                        <a:spcAft>
                          <a:spcPts val="0"/>
                        </a:spcAft>
                      </a:pPr>
                      <a:r>
                        <a:rPr lang="en-GB" sz="1200" dirty="0">
                          <a:effectLst/>
                          <a:latin typeface="Arial" panose="020B0604020202020204" pitchFamily="34" charset="0"/>
                          <a:ea typeface="MS Mincho" panose="02020609040205080304" pitchFamily="49" charset="-128"/>
                        </a:rPr>
                        <a:t>93.7% (328/350; 95% CI, 90–96%)</a:t>
                      </a:r>
                    </a:p>
                  </a:txBody>
                  <a:tcPr marL="67829" marR="4710" marT="47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 xmlns:a16="http://schemas.microsoft.com/office/drawing/2014/main" val="1532648424"/>
                  </a:ext>
                </a:extLst>
              </a:tr>
            </a:tbl>
          </a:graphicData>
        </a:graphic>
      </p:graphicFrame>
      <p:sp>
        <p:nvSpPr>
          <p:cNvPr id="5" name="Rectangle 4">
            <a:extLst>
              <a:ext uri="{FF2B5EF4-FFF2-40B4-BE49-F238E27FC236}">
                <a16:creationId xmlns="" xmlns:a16="http://schemas.microsoft.com/office/drawing/2014/main" id="{699B00B4-EAF0-52C6-0BE3-E610D963EB7F}"/>
              </a:ext>
            </a:extLst>
          </p:cNvPr>
          <p:cNvSpPr/>
          <p:nvPr/>
        </p:nvSpPr>
        <p:spPr>
          <a:xfrm>
            <a:off x="718058" y="4126983"/>
            <a:ext cx="10259999" cy="109472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spcAft>
                <a:spcPts val="600"/>
              </a:spcAft>
            </a:pPr>
            <a:endParaRPr lang="en-GB"/>
          </a:p>
        </p:txBody>
      </p:sp>
    </p:spTree>
    <p:extLst>
      <p:ext uri="{BB962C8B-B14F-4D97-AF65-F5344CB8AC3E}">
        <p14:creationId xmlns:p14="http://schemas.microsoft.com/office/powerpoint/2010/main" val="201231677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3">
            <a:extLst>
              <a:ext uri="{FF2B5EF4-FFF2-40B4-BE49-F238E27FC236}">
                <a16:creationId xmlns="" xmlns:a16="http://schemas.microsoft.com/office/drawing/2014/main" id="{70CA896B-F058-3131-26EE-9C65DF4528F1}"/>
              </a:ext>
            </a:extLst>
          </p:cNvPr>
          <p:cNvSpPr>
            <a:spLocks noGrp="1"/>
          </p:cNvSpPr>
          <p:nvPr>
            <p:ph type="body" idx="1"/>
          </p:nvPr>
        </p:nvSpPr>
        <p:spPr/>
        <p:txBody>
          <a:bodyPr/>
          <a:lstStyle/>
          <a:p>
            <a:r>
              <a:rPr lang="en-GB" dirty="0"/>
              <a:t>How would you treat him?</a:t>
            </a:r>
          </a:p>
        </p:txBody>
      </p:sp>
      <p:sp>
        <p:nvSpPr>
          <p:cNvPr id="11" name="Content Placeholder 10">
            <a:extLst>
              <a:ext uri="{FF2B5EF4-FFF2-40B4-BE49-F238E27FC236}">
                <a16:creationId xmlns="" xmlns:a16="http://schemas.microsoft.com/office/drawing/2014/main" id="{51ECABB0-445D-5247-A8FA-CF385A75A01A}"/>
              </a:ext>
            </a:extLst>
          </p:cNvPr>
          <p:cNvSpPr>
            <a:spLocks noGrp="1"/>
          </p:cNvSpPr>
          <p:nvPr>
            <p:ph sz="quarter" idx="12"/>
          </p:nvPr>
        </p:nvSpPr>
        <p:spPr/>
        <p:txBody>
          <a:bodyPr/>
          <a:lstStyle/>
          <a:p>
            <a:r>
              <a:rPr lang="en-GB" dirty="0"/>
              <a:t>Abiraterone + PARP inhibitor</a:t>
            </a:r>
          </a:p>
          <a:p>
            <a:r>
              <a:rPr lang="en-GB" dirty="0"/>
              <a:t>Abiraterone</a:t>
            </a:r>
          </a:p>
          <a:p>
            <a:r>
              <a:rPr lang="en-GB" dirty="0"/>
              <a:t>Enzalutamide</a:t>
            </a:r>
          </a:p>
          <a:p>
            <a:r>
              <a:rPr lang="en-GB" dirty="0"/>
              <a:t>Cabazitaxel</a:t>
            </a:r>
          </a:p>
          <a:p>
            <a:r>
              <a:rPr lang="en-GB" dirty="0"/>
              <a:t>Radium-223</a:t>
            </a:r>
          </a:p>
          <a:p>
            <a:r>
              <a:rPr lang="en-GB" dirty="0"/>
              <a:t>Lu-PSMA</a:t>
            </a:r>
          </a:p>
          <a:p>
            <a:r>
              <a:rPr lang="en-GB" dirty="0"/>
              <a:t>PARP inhibitor</a:t>
            </a:r>
          </a:p>
          <a:p>
            <a:r>
              <a:rPr lang="en-GB" dirty="0"/>
              <a:t>ICI</a:t>
            </a:r>
          </a:p>
        </p:txBody>
      </p:sp>
      <p:sp>
        <p:nvSpPr>
          <p:cNvPr id="2" name="Title 1">
            <a:extLst>
              <a:ext uri="{FF2B5EF4-FFF2-40B4-BE49-F238E27FC236}">
                <a16:creationId xmlns="" xmlns:a16="http://schemas.microsoft.com/office/drawing/2014/main" id="{A1CA11DB-7C51-314A-B541-52F5623D0CE8}"/>
              </a:ext>
            </a:extLst>
          </p:cNvPr>
          <p:cNvSpPr>
            <a:spLocks noGrp="1"/>
          </p:cNvSpPr>
          <p:nvPr>
            <p:ph type="title"/>
          </p:nvPr>
        </p:nvSpPr>
        <p:spPr/>
        <p:txBody>
          <a:bodyPr/>
          <a:lstStyle/>
          <a:p>
            <a:r>
              <a:rPr lang="en-GB" dirty="0"/>
              <a:t>Patient was found to be </a:t>
            </a:r>
            <a:r>
              <a:rPr lang="en-GB" i="1" dirty="0"/>
              <a:t>BRCA2</a:t>
            </a:r>
            <a:r>
              <a:rPr lang="en-GB" dirty="0"/>
              <a:t> positive</a:t>
            </a:r>
            <a:br>
              <a:rPr lang="en-GB" dirty="0"/>
            </a:br>
            <a:endParaRPr lang="en-GB" dirty="0"/>
          </a:p>
        </p:txBody>
      </p:sp>
      <p:sp>
        <p:nvSpPr>
          <p:cNvPr id="7" name="Content Placeholder 6">
            <a:extLst>
              <a:ext uri="{FF2B5EF4-FFF2-40B4-BE49-F238E27FC236}">
                <a16:creationId xmlns="" xmlns:a16="http://schemas.microsoft.com/office/drawing/2014/main" id="{437C9D98-DCE9-AF44-A4E6-1170CB8191B5}"/>
              </a:ext>
            </a:extLst>
          </p:cNvPr>
          <p:cNvSpPr>
            <a:spLocks noGrp="1"/>
          </p:cNvSpPr>
          <p:nvPr>
            <p:ph sz="quarter" idx="15"/>
          </p:nvPr>
        </p:nvSpPr>
        <p:spPr>
          <a:xfrm>
            <a:off x="620183" y="6326615"/>
            <a:ext cx="10163773" cy="365125"/>
          </a:xfrm>
        </p:spPr>
        <p:txBody>
          <a:bodyPr/>
          <a:lstStyle/>
          <a:p>
            <a:r>
              <a:rPr lang="en-GB" dirty="0"/>
              <a:t>ICI, immune checkpoint inhibitor; Lu-PSMA, lutetium prostate-specific membrane antigen; PARP, poly-ADP ribose polymerase</a:t>
            </a:r>
          </a:p>
        </p:txBody>
      </p:sp>
      <p:sp>
        <p:nvSpPr>
          <p:cNvPr id="20" name="Slide Number Placeholder 19">
            <a:extLst>
              <a:ext uri="{FF2B5EF4-FFF2-40B4-BE49-F238E27FC236}">
                <a16:creationId xmlns="" xmlns:a16="http://schemas.microsoft.com/office/drawing/2014/main" id="{4B198219-C5BB-1A43-8445-50A5166311C9}"/>
              </a:ext>
            </a:extLst>
          </p:cNvPr>
          <p:cNvSpPr>
            <a:spLocks noGrp="1"/>
          </p:cNvSpPr>
          <p:nvPr>
            <p:ph type="sldNum" sz="quarter" idx="4"/>
          </p:nvPr>
        </p:nvSpPr>
        <p:spPr/>
        <p:txBody>
          <a:bodyPr/>
          <a:lstStyle/>
          <a:p>
            <a:fld id="{FCE43C0F-8A7B-3A4B-9DB5-B3472E36E833}" type="slidenum">
              <a:rPr lang="en-GB" smtClean="0"/>
              <a:pPr/>
              <a:t>73</a:t>
            </a:fld>
            <a:endParaRPr lang="en-GB" dirty="0"/>
          </a:p>
        </p:txBody>
      </p:sp>
      <p:pic>
        <p:nvPicPr>
          <p:cNvPr id="4" name="Picture 3" descr="Graphical user interface, application&#10;&#10;Description automatically generated">
            <a:extLst>
              <a:ext uri="{FF2B5EF4-FFF2-40B4-BE49-F238E27FC236}">
                <a16:creationId xmlns="" xmlns:a16="http://schemas.microsoft.com/office/drawing/2014/main" id="{B48F624D-1936-E333-B0EF-D6B0F488B8A7}"/>
              </a:ext>
            </a:extLst>
          </p:cNvPr>
          <p:cNvPicPr>
            <a:picLocks noChangeAspect="1"/>
          </p:cNvPicPr>
          <p:nvPr/>
        </p:nvPicPr>
        <p:blipFill rotWithShape="1">
          <a:blip r:embed="rId3"/>
          <a:srcRect b="3449"/>
          <a:stretch/>
        </p:blipFill>
        <p:spPr>
          <a:xfrm>
            <a:off x="5702069" y="1246495"/>
            <a:ext cx="4143816" cy="4702785"/>
          </a:xfrm>
          <a:prstGeom prst="rect">
            <a:avLst/>
          </a:prstGeom>
          <a:ln>
            <a:solidFill>
              <a:schemeClr val="tx1"/>
            </a:solidFill>
          </a:ln>
        </p:spPr>
      </p:pic>
    </p:spTree>
    <p:extLst>
      <p:ext uri="{BB962C8B-B14F-4D97-AF65-F5344CB8AC3E}">
        <p14:creationId xmlns:p14="http://schemas.microsoft.com/office/powerpoint/2010/main" val="291465166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14">
            <a:extLst>
              <a:ext uri="{FF2B5EF4-FFF2-40B4-BE49-F238E27FC236}">
                <a16:creationId xmlns="" xmlns:a16="http://schemas.microsoft.com/office/drawing/2014/main" id="{A836A685-51B5-BE44-9458-46C260533FE8}"/>
              </a:ext>
            </a:extLst>
          </p:cNvPr>
          <p:cNvSpPr>
            <a:spLocks noGrp="1"/>
          </p:cNvSpPr>
          <p:nvPr>
            <p:ph sz="quarter" idx="12"/>
          </p:nvPr>
        </p:nvSpPr>
        <p:spPr/>
        <p:txBody>
          <a:bodyPr/>
          <a:lstStyle/>
          <a:p>
            <a:r>
              <a:rPr lang="en-GB" dirty="0"/>
              <a:t>Abiraterone + PARP inhibitor</a:t>
            </a:r>
          </a:p>
          <a:p>
            <a:r>
              <a:rPr lang="en-GB" dirty="0"/>
              <a:t>Abiraterone</a:t>
            </a:r>
          </a:p>
          <a:p>
            <a:r>
              <a:rPr lang="en-GB" dirty="0"/>
              <a:t>Enzalutamide</a:t>
            </a:r>
          </a:p>
          <a:p>
            <a:r>
              <a:rPr lang="en-GB" dirty="0"/>
              <a:t>Cabazitaxel</a:t>
            </a:r>
          </a:p>
          <a:p>
            <a:r>
              <a:rPr lang="en-GB" dirty="0"/>
              <a:t>Radium-223</a:t>
            </a:r>
          </a:p>
          <a:p>
            <a:r>
              <a:rPr lang="en-GB" dirty="0"/>
              <a:t>Lu-PSMA</a:t>
            </a:r>
          </a:p>
          <a:p>
            <a:r>
              <a:rPr lang="en-GB" dirty="0"/>
              <a:t>PARP inhibitor</a:t>
            </a:r>
          </a:p>
          <a:p>
            <a:r>
              <a:rPr lang="en-GB" dirty="0"/>
              <a:t>ICI</a:t>
            </a:r>
          </a:p>
        </p:txBody>
      </p:sp>
      <p:sp>
        <p:nvSpPr>
          <p:cNvPr id="2" name="Title 1">
            <a:extLst>
              <a:ext uri="{FF2B5EF4-FFF2-40B4-BE49-F238E27FC236}">
                <a16:creationId xmlns="" xmlns:a16="http://schemas.microsoft.com/office/drawing/2014/main" id="{A1CA11DB-7C51-314A-B541-52F5623D0CE8}"/>
              </a:ext>
            </a:extLst>
          </p:cNvPr>
          <p:cNvSpPr>
            <a:spLocks noGrp="1"/>
          </p:cNvSpPr>
          <p:nvPr>
            <p:ph type="title"/>
          </p:nvPr>
        </p:nvSpPr>
        <p:spPr/>
        <p:txBody>
          <a:bodyPr/>
          <a:lstStyle/>
          <a:p>
            <a:r>
              <a:rPr lang="en-GB" dirty="0"/>
              <a:t>How would you treat the patient if no HRR mutation was detected? </a:t>
            </a:r>
          </a:p>
        </p:txBody>
      </p:sp>
      <p:sp>
        <p:nvSpPr>
          <p:cNvPr id="11" name="Content Placeholder 10">
            <a:extLst>
              <a:ext uri="{FF2B5EF4-FFF2-40B4-BE49-F238E27FC236}">
                <a16:creationId xmlns="" xmlns:a16="http://schemas.microsoft.com/office/drawing/2014/main" id="{6252F881-8C75-7C4D-8AA9-5CEE25B45648}"/>
              </a:ext>
            </a:extLst>
          </p:cNvPr>
          <p:cNvSpPr>
            <a:spLocks noGrp="1"/>
          </p:cNvSpPr>
          <p:nvPr>
            <p:ph sz="quarter" idx="15"/>
          </p:nvPr>
        </p:nvSpPr>
        <p:spPr>
          <a:xfrm>
            <a:off x="620183" y="6325200"/>
            <a:ext cx="10362555" cy="365125"/>
          </a:xfrm>
        </p:spPr>
        <p:txBody>
          <a:bodyPr/>
          <a:lstStyle/>
          <a:p>
            <a:r>
              <a:rPr lang="en-GB" sz="1000" dirty="0"/>
              <a:t>HRR, homologous recombination repair; </a:t>
            </a:r>
            <a:r>
              <a:rPr lang="en-GB" dirty="0"/>
              <a:t>ICI, immune checkpoint inhibitor; Lu-PSMA, lutetium prostate-specific membrane antigen; PARP, poly-ADP ribose polymerase</a:t>
            </a:r>
          </a:p>
        </p:txBody>
      </p:sp>
      <p:sp>
        <p:nvSpPr>
          <p:cNvPr id="23" name="Slide Number Placeholder 22">
            <a:extLst>
              <a:ext uri="{FF2B5EF4-FFF2-40B4-BE49-F238E27FC236}">
                <a16:creationId xmlns="" xmlns:a16="http://schemas.microsoft.com/office/drawing/2014/main" id="{BB037341-0F46-A94F-A53E-72F4D31896F7}"/>
              </a:ext>
            </a:extLst>
          </p:cNvPr>
          <p:cNvSpPr>
            <a:spLocks noGrp="1"/>
          </p:cNvSpPr>
          <p:nvPr>
            <p:ph type="sldNum" sz="quarter" idx="4"/>
          </p:nvPr>
        </p:nvSpPr>
        <p:spPr/>
        <p:txBody>
          <a:bodyPr/>
          <a:lstStyle/>
          <a:p>
            <a:fld id="{FCE43C0F-8A7B-3A4B-9DB5-B3472E36E833}" type="slidenum">
              <a:rPr lang="en-GB" smtClean="0"/>
              <a:pPr/>
              <a:t>74</a:t>
            </a:fld>
            <a:endParaRPr lang="en-GB" dirty="0"/>
          </a:p>
        </p:txBody>
      </p:sp>
      <p:grpSp>
        <p:nvGrpSpPr>
          <p:cNvPr id="6" name="Group 5">
            <a:extLst>
              <a:ext uri="{FF2B5EF4-FFF2-40B4-BE49-F238E27FC236}">
                <a16:creationId xmlns="" xmlns:a16="http://schemas.microsoft.com/office/drawing/2014/main" id="{32A42745-BED5-D100-412E-914C1E3701B5}"/>
              </a:ext>
            </a:extLst>
          </p:cNvPr>
          <p:cNvGrpSpPr/>
          <p:nvPr/>
        </p:nvGrpSpPr>
        <p:grpSpPr>
          <a:xfrm>
            <a:off x="5138041" y="1141423"/>
            <a:ext cx="4389993" cy="4912535"/>
            <a:chOff x="5138041" y="1141423"/>
            <a:chExt cx="4389993" cy="4912535"/>
          </a:xfrm>
        </p:grpSpPr>
        <p:pic>
          <p:nvPicPr>
            <p:cNvPr id="4" name="Picture 3" descr="Graphical user interface&#10;&#10;Description automatically generated with medium confidence">
              <a:extLst>
                <a:ext uri="{FF2B5EF4-FFF2-40B4-BE49-F238E27FC236}">
                  <a16:creationId xmlns="" xmlns:a16="http://schemas.microsoft.com/office/drawing/2014/main" id="{6CE8D880-B264-23F1-144E-551BF1AE88DD}"/>
                </a:ext>
              </a:extLst>
            </p:cNvPr>
            <p:cNvPicPr>
              <a:picLocks noChangeAspect="1"/>
            </p:cNvPicPr>
            <p:nvPr/>
          </p:nvPicPr>
          <p:blipFill rotWithShape="1">
            <a:blip r:embed="rId3"/>
            <a:srcRect b="2511"/>
            <a:stretch/>
          </p:blipFill>
          <p:spPr>
            <a:xfrm>
              <a:off x="5138041" y="1141423"/>
              <a:ext cx="4389993" cy="4912535"/>
            </a:xfrm>
            <a:prstGeom prst="rect">
              <a:avLst/>
            </a:prstGeom>
            <a:ln>
              <a:solidFill>
                <a:schemeClr val="tx1"/>
              </a:solidFill>
            </a:ln>
          </p:spPr>
        </p:pic>
        <p:sp>
          <p:nvSpPr>
            <p:cNvPr id="5" name="TextBox 4">
              <a:extLst>
                <a:ext uri="{FF2B5EF4-FFF2-40B4-BE49-F238E27FC236}">
                  <a16:creationId xmlns="" xmlns:a16="http://schemas.microsoft.com/office/drawing/2014/main" id="{49157981-7D02-D04A-7CEB-1FD4192FE886}"/>
                </a:ext>
              </a:extLst>
            </p:cNvPr>
            <p:cNvSpPr txBox="1"/>
            <p:nvPr/>
          </p:nvSpPr>
          <p:spPr>
            <a:xfrm>
              <a:off x="7487895" y="1583094"/>
              <a:ext cx="278923" cy="138499"/>
            </a:xfrm>
            <a:prstGeom prst="rect">
              <a:avLst/>
            </a:prstGeom>
            <a:solidFill>
              <a:schemeClr val="bg1"/>
            </a:solidFill>
          </p:spPr>
          <p:txBody>
            <a:bodyPr wrap="none" lIns="0" tIns="0" rIns="0" bIns="0" rtlCol="0">
              <a:spAutoFit/>
            </a:bodyPr>
            <a:lstStyle/>
            <a:p>
              <a:pPr algn="ctr">
                <a:lnSpc>
                  <a:spcPct val="90000"/>
                </a:lnSpc>
              </a:pPr>
              <a:r>
                <a:rPr lang="en-GB" sz="1000" dirty="0">
                  <a:solidFill>
                    <a:srgbClr val="505050"/>
                  </a:solidFill>
                  <a:latin typeface="Arial" panose="020B0604020202020204" pitchFamily="34" charset="0"/>
                  <a:ea typeface="Aileron" charset="0"/>
                  <a:cs typeface="Arial" panose="020B0604020202020204" pitchFamily="34" charset="0"/>
                </a:rPr>
                <a:t>HRR</a:t>
              </a:r>
            </a:p>
          </p:txBody>
        </p:sp>
      </p:grpSp>
    </p:spTree>
    <p:extLst>
      <p:ext uri="{BB962C8B-B14F-4D97-AF65-F5344CB8AC3E}">
        <p14:creationId xmlns:p14="http://schemas.microsoft.com/office/powerpoint/2010/main" val="37782841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9" name="Picture 1168">
            <a:extLst>
              <a:ext uri="{FF2B5EF4-FFF2-40B4-BE49-F238E27FC236}">
                <a16:creationId xmlns="" xmlns:a16="http://schemas.microsoft.com/office/drawing/2014/main" id="{5C867E85-D5AF-C84D-9E52-3C0FC3A8B739}"/>
              </a:ext>
            </a:extLst>
          </p:cNvPr>
          <p:cNvPicPr>
            <a:picLocks noChangeAspect="1"/>
          </p:cNvPicPr>
          <p:nvPr/>
        </p:nvPicPr>
        <p:blipFill>
          <a:blip r:embed="rId3"/>
          <a:stretch>
            <a:fillRect/>
          </a:stretch>
        </p:blipFill>
        <p:spPr>
          <a:xfrm>
            <a:off x="6953905" y="1676605"/>
            <a:ext cx="4826000" cy="2095500"/>
          </a:xfrm>
          <a:prstGeom prst="rect">
            <a:avLst/>
          </a:prstGeom>
        </p:spPr>
      </p:pic>
      <p:sp>
        <p:nvSpPr>
          <p:cNvPr id="3" name="Title 2">
            <a:extLst>
              <a:ext uri="{FF2B5EF4-FFF2-40B4-BE49-F238E27FC236}">
                <a16:creationId xmlns="" xmlns:a16="http://schemas.microsoft.com/office/drawing/2014/main" id="{A1740EC1-AC4E-412E-A29C-D859508D3C53}"/>
              </a:ext>
            </a:extLst>
          </p:cNvPr>
          <p:cNvSpPr>
            <a:spLocks noGrp="1"/>
          </p:cNvSpPr>
          <p:nvPr>
            <p:ph type="title"/>
          </p:nvPr>
        </p:nvSpPr>
        <p:spPr>
          <a:xfrm>
            <a:off x="619200" y="246566"/>
            <a:ext cx="9313228" cy="807285"/>
          </a:xfrm>
        </p:spPr>
        <p:txBody>
          <a:bodyPr/>
          <a:lstStyle/>
          <a:p>
            <a:r>
              <a:rPr lang="en-GB" sz="2500" spc="70" dirty="0" err="1"/>
              <a:t>PRO</a:t>
            </a:r>
            <a:r>
              <a:rPr lang="en-GB" sz="2500" cap="none" spc="70" dirty="0" err="1"/>
              <a:t>pel</a:t>
            </a:r>
            <a:r>
              <a:rPr lang="en-GB" sz="2500" spc="70" dirty="0"/>
              <a:t>: </a:t>
            </a:r>
            <a:r>
              <a:rPr lang="en-GB" sz="2500" cap="none" spc="70" dirty="0" err="1"/>
              <a:t>r</a:t>
            </a:r>
            <a:r>
              <a:rPr lang="en-GB" sz="2500" spc="70" dirty="0" err="1"/>
              <a:t>PFS</a:t>
            </a:r>
            <a:r>
              <a:rPr lang="en-GB" sz="2500" spc="70" dirty="0"/>
              <a:t> for </a:t>
            </a:r>
            <a:r>
              <a:rPr lang="en-GB" sz="2500" spc="70" dirty="0" err="1"/>
              <a:t>HRR</a:t>
            </a:r>
            <a:r>
              <a:rPr lang="en-GB" sz="2500" cap="none" spc="70" dirty="0" err="1"/>
              <a:t>m</a:t>
            </a:r>
            <a:r>
              <a:rPr lang="en-GB" sz="2500" spc="70" dirty="0"/>
              <a:t> and non-</a:t>
            </a:r>
            <a:r>
              <a:rPr lang="en-GB" sz="2500" spc="70" dirty="0" err="1"/>
              <a:t>HRR</a:t>
            </a:r>
            <a:r>
              <a:rPr lang="en-GB" sz="2500" cap="none" spc="70" dirty="0" err="1"/>
              <a:t>m</a:t>
            </a:r>
            <a:r>
              <a:rPr lang="en-GB" sz="2500" spc="70" dirty="0"/>
              <a:t> subgroups</a:t>
            </a:r>
          </a:p>
        </p:txBody>
      </p:sp>
      <p:sp>
        <p:nvSpPr>
          <p:cNvPr id="7" name="Content Placeholder 6">
            <a:extLst>
              <a:ext uri="{FF2B5EF4-FFF2-40B4-BE49-F238E27FC236}">
                <a16:creationId xmlns="" xmlns:a16="http://schemas.microsoft.com/office/drawing/2014/main" id="{10D0BB0C-42C4-1445-8918-B38F6AAAAD21}"/>
              </a:ext>
            </a:extLst>
          </p:cNvPr>
          <p:cNvSpPr>
            <a:spLocks noGrp="1"/>
          </p:cNvSpPr>
          <p:nvPr>
            <p:ph sz="quarter" idx="15"/>
          </p:nvPr>
        </p:nvSpPr>
        <p:spPr>
          <a:xfrm>
            <a:off x="620183" y="6326855"/>
            <a:ext cx="11080203" cy="365125"/>
          </a:xfrm>
        </p:spPr>
        <p:txBody>
          <a:bodyPr/>
          <a:lstStyle/>
          <a:p>
            <a:pPr>
              <a:spcBef>
                <a:spcPts val="0"/>
              </a:spcBef>
            </a:pPr>
            <a:r>
              <a:rPr lang="en-GB" sz="900" dirty="0"/>
              <a:t>Patient enrolment was not based on </a:t>
            </a:r>
            <a:r>
              <a:rPr lang="en-GB" sz="900" dirty="0" err="1"/>
              <a:t>HRRm</a:t>
            </a:r>
            <a:r>
              <a:rPr lang="en-GB" sz="900" dirty="0"/>
              <a:t> status; however, </a:t>
            </a:r>
            <a:r>
              <a:rPr lang="en-GB" sz="900" dirty="0" err="1"/>
              <a:t>HRRm</a:t>
            </a:r>
            <a:r>
              <a:rPr lang="en-GB" sz="900" dirty="0"/>
              <a:t> testing was prespecified. HRR status was determined after randomisation and before primary analysis using results from tumour tissue and plasma </a:t>
            </a:r>
            <a:r>
              <a:rPr lang="en-GB" sz="900" dirty="0" err="1"/>
              <a:t>ctDNA</a:t>
            </a:r>
            <a:r>
              <a:rPr lang="en-GB" sz="900" dirty="0"/>
              <a:t> </a:t>
            </a:r>
            <a:r>
              <a:rPr lang="en-GB" sz="900" dirty="0" err="1"/>
              <a:t>HRRm</a:t>
            </a:r>
            <a:r>
              <a:rPr lang="en-GB" sz="900" dirty="0"/>
              <a:t> tests. A total of 18 patients did not have a valid HRR testing result from either a tumour tissue or </a:t>
            </a:r>
            <a:r>
              <a:rPr lang="en-GB" sz="900" dirty="0" err="1"/>
              <a:t>ctDNA</a:t>
            </a:r>
            <a:r>
              <a:rPr lang="en-GB" sz="900" dirty="0"/>
              <a:t> test and were excluded from the subgroup analysis. This subgroup analysis is post-hoc exploratory analysis. A circle indicates a censored observation </a:t>
            </a:r>
            <a:r>
              <a:rPr lang="en-GB" sz="900" dirty="0">
                <a:solidFill>
                  <a:schemeClr val="tx2"/>
                </a:solidFill>
              </a:rPr>
              <a:t>CI, confidence interval; </a:t>
            </a:r>
            <a:r>
              <a:rPr lang="en-GB" sz="900" dirty="0" err="1">
                <a:solidFill>
                  <a:schemeClr val="tx2"/>
                </a:solidFill>
              </a:rPr>
              <a:t>ctDNA</a:t>
            </a:r>
            <a:r>
              <a:rPr lang="en-GB" sz="900" dirty="0">
                <a:solidFill>
                  <a:schemeClr val="tx2"/>
                </a:solidFill>
              </a:rPr>
              <a:t>, circulating tumour DNA; DCO1, first data cut-off; HR, hazard ratio; </a:t>
            </a:r>
            <a:r>
              <a:rPr lang="en-GB" sz="900" dirty="0" err="1"/>
              <a:t>HRRm</a:t>
            </a:r>
            <a:r>
              <a:rPr lang="en-GB" sz="900" dirty="0"/>
              <a:t>, homologous recombination repair mutation; </a:t>
            </a:r>
            <a:r>
              <a:rPr lang="en-GB" sz="900" dirty="0">
                <a:solidFill>
                  <a:schemeClr val="tx2"/>
                </a:solidFill>
              </a:rPr>
              <a:t>NR, not reached; </a:t>
            </a:r>
            <a:r>
              <a:rPr lang="en-GB" sz="900" dirty="0" err="1">
                <a:solidFill>
                  <a:schemeClr val="tx2"/>
                </a:solidFill>
              </a:rPr>
              <a:t>rPFS</a:t>
            </a:r>
            <a:r>
              <a:rPr lang="en-GB" sz="900" dirty="0">
                <a:solidFill>
                  <a:schemeClr val="tx2"/>
                </a:solidFill>
              </a:rPr>
              <a:t>, radiographic progression-free survival</a:t>
            </a:r>
          </a:p>
          <a:p>
            <a:pPr>
              <a:spcBef>
                <a:spcPts val="0"/>
              </a:spcBef>
            </a:pPr>
            <a:r>
              <a:rPr lang="it-IT" sz="900" dirty="0"/>
              <a:t>Saad F, et al. </a:t>
            </a:r>
            <a:r>
              <a:rPr lang="en-US" sz="900" dirty="0"/>
              <a:t>Annals of Oncology 2022; 33 (suppl_7): S616-S652 (ESMO 2022 oral presentation)</a:t>
            </a:r>
            <a:endParaRPr lang="en-GB" sz="900" dirty="0"/>
          </a:p>
        </p:txBody>
      </p:sp>
      <p:sp>
        <p:nvSpPr>
          <p:cNvPr id="281" name="TextBox 280">
            <a:extLst>
              <a:ext uri="{FF2B5EF4-FFF2-40B4-BE49-F238E27FC236}">
                <a16:creationId xmlns="" xmlns:a16="http://schemas.microsoft.com/office/drawing/2014/main" id="{8BEDF49A-19D6-3DDF-485D-8154A61F8425}"/>
              </a:ext>
            </a:extLst>
          </p:cNvPr>
          <p:cNvSpPr txBox="1"/>
          <p:nvPr/>
        </p:nvSpPr>
        <p:spPr>
          <a:xfrm>
            <a:off x="1190596" y="5402611"/>
            <a:ext cx="4701120" cy="649041"/>
          </a:xfrm>
          <a:prstGeom prst="rect">
            <a:avLst/>
          </a:prstGeom>
          <a:solidFill>
            <a:schemeClr val="accent6">
              <a:lumMod val="20000"/>
              <a:lumOff val="80000"/>
            </a:schemeClr>
          </a:solidFill>
        </p:spPr>
        <p:txBody>
          <a:bodyPr wrap="square" tIns="144000" rIns="144000" bIns="144000" anchor="ctr">
            <a:noAutofit/>
          </a:bodyPr>
          <a:lstStyle/>
          <a:p>
            <a:pPr algn="ctr"/>
            <a:r>
              <a:rPr lang="en-US" sz="1467" b="1" dirty="0">
                <a:latin typeface="Arial Narrow" panose="020B0606020202030204" pitchFamily="34" charset="0"/>
                <a:ea typeface="MS Mincho" panose="02020609040205080304" pitchFamily="49" charset="-128"/>
              </a:rPr>
              <a:t>Sensitivity analysis by blinded independent central review:  </a:t>
            </a:r>
            <a:br>
              <a:rPr lang="en-US" sz="1467" b="1" dirty="0">
                <a:latin typeface="Arial Narrow" panose="020B0606020202030204" pitchFamily="34" charset="0"/>
                <a:ea typeface="MS Mincho" panose="02020609040205080304" pitchFamily="49" charset="-128"/>
              </a:rPr>
            </a:br>
            <a:r>
              <a:rPr lang="en-US" sz="1467" b="1" dirty="0">
                <a:latin typeface="Arial Narrow" panose="020B0606020202030204" pitchFamily="34" charset="0"/>
                <a:ea typeface="MS Mincho" panose="02020609040205080304" pitchFamily="49" charset="-128"/>
              </a:rPr>
              <a:t>Median 28.8 vs 13.8 months; </a:t>
            </a:r>
          </a:p>
          <a:p>
            <a:pPr algn="ctr"/>
            <a:r>
              <a:rPr lang="en-US" sz="1467" b="1" dirty="0">
                <a:latin typeface="Arial Narrow" panose="020B0606020202030204" pitchFamily="34" charset="0"/>
                <a:ea typeface="MS Mincho" panose="02020609040205080304" pitchFamily="49" charset="-128"/>
              </a:rPr>
              <a:t>HR 0.45, 95% CI 0.31-0.65</a:t>
            </a:r>
            <a:endParaRPr lang="en-GB" sz="1467" b="1" dirty="0">
              <a:latin typeface="Arial Narrow" panose="020B0606020202030204" pitchFamily="34" charset="0"/>
            </a:endParaRPr>
          </a:p>
        </p:txBody>
      </p:sp>
      <p:sp>
        <p:nvSpPr>
          <p:cNvPr id="283" name="TextBox 282">
            <a:extLst>
              <a:ext uri="{FF2B5EF4-FFF2-40B4-BE49-F238E27FC236}">
                <a16:creationId xmlns="" xmlns:a16="http://schemas.microsoft.com/office/drawing/2014/main" id="{409624D6-3CFC-2582-1E7C-9A6655040313}"/>
              </a:ext>
            </a:extLst>
          </p:cNvPr>
          <p:cNvSpPr txBox="1"/>
          <p:nvPr/>
        </p:nvSpPr>
        <p:spPr>
          <a:xfrm>
            <a:off x="6983856" y="5400198"/>
            <a:ext cx="4647568" cy="647724"/>
          </a:xfrm>
          <a:prstGeom prst="rect">
            <a:avLst/>
          </a:prstGeom>
          <a:solidFill>
            <a:schemeClr val="accent6">
              <a:lumMod val="20000"/>
              <a:lumOff val="80000"/>
            </a:schemeClr>
          </a:solidFill>
        </p:spPr>
        <p:txBody>
          <a:bodyPr wrap="square" tIns="144000" rIns="144000" bIns="144000" anchor="ctr">
            <a:noAutofit/>
          </a:bodyPr>
          <a:lstStyle/>
          <a:p>
            <a:pPr algn="ctr"/>
            <a:r>
              <a:rPr lang="en-US" sz="1467" b="1" dirty="0">
                <a:latin typeface="Arial Narrow" panose="020B0606020202030204" pitchFamily="34" charset="0"/>
                <a:ea typeface="MS Mincho" panose="02020609040205080304" pitchFamily="49" charset="-128"/>
              </a:rPr>
              <a:t>Sensitivity analysis by blinded independent central review:  </a:t>
            </a:r>
            <a:br>
              <a:rPr lang="en-US" sz="1467" b="1" dirty="0">
                <a:latin typeface="Arial Narrow" panose="020B0606020202030204" pitchFamily="34" charset="0"/>
                <a:ea typeface="MS Mincho" panose="02020609040205080304" pitchFamily="49" charset="-128"/>
              </a:rPr>
            </a:br>
            <a:r>
              <a:rPr lang="en-US" sz="1467" b="1" dirty="0">
                <a:latin typeface="Arial Narrow" panose="020B0606020202030204" pitchFamily="34" charset="0"/>
                <a:ea typeface="MS Mincho" panose="02020609040205080304" pitchFamily="49" charset="-128"/>
              </a:rPr>
              <a:t>Median 27.6 vs 19.1 months; </a:t>
            </a:r>
          </a:p>
          <a:p>
            <a:pPr algn="ctr"/>
            <a:r>
              <a:rPr lang="en-US" sz="1467" b="1" dirty="0">
                <a:latin typeface="Arial Narrow" panose="020B0606020202030204" pitchFamily="34" charset="0"/>
                <a:ea typeface="MS Mincho" panose="02020609040205080304" pitchFamily="49" charset="-128"/>
              </a:rPr>
              <a:t>HR 0.72, 95% CI 0.56-0.93</a:t>
            </a:r>
            <a:endParaRPr lang="en-GB" sz="1467" b="1" dirty="0">
              <a:latin typeface="Arial Narrow" panose="020B0606020202030204" pitchFamily="34" charset="0"/>
            </a:endParaRPr>
          </a:p>
        </p:txBody>
      </p:sp>
      <p:sp>
        <p:nvSpPr>
          <p:cNvPr id="280" name="TextBox 279">
            <a:extLst>
              <a:ext uri="{FF2B5EF4-FFF2-40B4-BE49-F238E27FC236}">
                <a16:creationId xmlns="" xmlns:a16="http://schemas.microsoft.com/office/drawing/2014/main" id="{2C6B5D3E-08D1-3255-986D-1209959A0DED}"/>
              </a:ext>
            </a:extLst>
          </p:cNvPr>
          <p:cNvSpPr txBox="1"/>
          <p:nvPr/>
        </p:nvSpPr>
        <p:spPr>
          <a:xfrm>
            <a:off x="209075" y="4966075"/>
            <a:ext cx="1319959" cy="369332"/>
          </a:xfrm>
          <a:prstGeom prst="rect">
            <a:avLst/>
          </a:prstGeom>
          <a:noFill/>
        </p:spPr>
        <p:txBody>
          <a:bodyPr wrap="square" lIns="0" tIns="0" rIns="0" bIns="0" rtlCol="0">
            <a:spAutoFit/>
          </a:bodyPr>
          <a:lstStyle/>
          <a:p>
            <a:r>
              <a:rPr lang="en-GB" sz="800" b="1" dirty="0">
                <a:latin typeface="Arial Narrow" panose="020B0606020202030204" pitchFamily="34" charset="0"/>
              </a:rPr>
              <a:t>Number of patients at risk:</a:t>
            </a:r>
          </a:p>
          <a:p>
            <a:r>
              <a:rPr lang="en-GB" sz="800" b="1" dirty="0">
                <a:solidFill>
                  <a:schemeClr val="tx2"/>
                </a:solidFill>
                <a:latin typeface="Arial Narrow" panose="020B0606020202030204" pitchFamily="34" charset="0"/>
              </a:rPr>
              <a:t>Abiraterone + olaparib</a:t>
            </a:r>
          </a:p>
          <a:p>
            <a:r>
              <a:rPr lang="en-GB" sz="800" b="1" dirty="0">
                <a:solidFill>
                  <a:schemeClr val="accent1"/>
                </a:solidFill>
                <a:latin typeface="Arial Narrow" panose="020B0606020202030204" pitchFamily="34" charset="0"/>
              </a:rPr>
              <a:t>Abiraterone + placebo</a:t>
            </a:r>
          </a:p>
        </p:txBody>
      </p:sp>
      <p:sp>
        <p:nvSpPr>
          <p:cNvPr id="282" name="Freeform: Shape 281">
            <a:extLst>
              <a:ext uri="{FF2B5EF4-FFF2-40B4-BE49-F238E27FC236}">
                <a16:creationId xmlns="" xmlns:a16="http://schemas.microsoft.com/office/drawing/2014/main" id="{446C5B47-C40B-32D2-2218-A559C112A438}"/>
              </a:ext>
            </a:extLst>
          </p:cNvPr>
          <p:cNvSpPr/>
          <p:nvPr/>
        </p:nvSpPr>
        <p:spPr>
          <a:xfrm>
            <a:off x="1250894" y="1699205"/>
            <a:ext cx="4797524" cy="2869719"/>
          </a:xfrm>
          <a:custGeom>
            <a:avLst/>
            <a:gdLst>
              <a:gd name="connsiteX0" fmla="*/ 0 w 5687367"/>
              <a:gd name="connsiteY0" fmla="*/ 0 h 2567354"/>
              <a:gd name="connsiteX1" fmla="*/ 0 w 5687367"/>
              <a:gd name="connsiteY1" fmla="*/ 2567354 h 2567354"/>
              <a:gd name="connsiteX2" fmla="*/ 5687367 w 5687367"/>
              <a:gd name="connsiteY2" fmla="*/ 2567354 h 2567354"/>
            </a:gdLst>
            <a:ahLst/>
            <a:cxnLst>
              <a:cxn ang="0">
                <a:pos x="connsiteX0" y="connsiteY0"/>
              </a:cxn>
              <a:cxn ang="0">
                <a:pos x="connsiteX1" y="connsiteY1"/>
              </a:cxn>
              <a:cxn ang="0">
                <a:pos x="connsiteX2" y="connsiteY2"/>
              </a:cxn>
            </a:cxnLst>
            <a:rect l="l" t="t" r="r" b="b"/>
            <a:pathLst>
              <a:path w="5687367" h="2567354">
                <a:moveTo>
                  <a:pt x="0" y="0"/>
                </a:moveTo>
                <a:lnTo>
                  <a:pt x="0" y="2567354"/>
                </a:lnTo>
                <a:lnTo>
                  <a:pt x="5687367" y="2567354"/>
                </a:lnTo>
              </a:path>
            </a:pathLst>
          </a:custGeom>
          <a:noFill/>
          <a:ln w="9525" cap="sq">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tx1"/>
              </a:solidFill>
            </a:endParaRPr>
          </a:p>
        </p:txBody>
      </p:sp>
      <p:sp>
        <p:nvSpPr>
          <p:cNvPr id="285" name="TextBox 284">
            <a:extLst>
              <a:ext uri="{FF2B5EF4-FFF2-40B4-BE49-F238E27FC236}">
                <a16:creationId xmlns="" xmlns:a16="http://schemas.microsoft.com/office/drawing/2014/main" id="{EB852CF3-D69A-9E6A-F3D2-76A71B83D8B9}"/>
              </a:ext>
            </a:extLst>
          </p:cNvPr>
          <p:cNvSpPr txBox="1"/>
          <p:nvPr/>
        </p:nvSpPr>
        <p:spPr>
          <a:xfrm rot="16200000">
            <a:off x="-744232" y="3041732"/>
            <a:ext cx="2869721" cy="184667"/>
          </a:xfrm>
          <a:prstGeom prst="rect">
            <a:avLst/>
          </a:prstGeom>
          <a:noFill/>
        </p:spPr>
        <p:txBody>
          <a:bodyPr wrap="square" lIns="0" tIns="0" rIns="0" bIns="0" rtlCol="0">
            <a:spAutoFit/>
          </a:bodyPr>
          <a:lstStyle/>
          <a:p>
            <a:pPr algn="ctr"/>
            <a:r>
              <a:rPr lang="en-GB" sz="1200" b="1" dirty="0">
                <a:latin typeface="Arial Narrow" panose="020B0606020202030204" pitchFamily="34" charset="0"/>
              </a:rPr>
              <a:t>Probability of </a:t>
            </a:r>
            <a:r>
              <a:rPr lang="en-GB" sz="1200" b="1" dirty="0" err="1">
                <a:latin typeface="Arial Narrow" panose="020B0606020202030204" pitchFamily="34" charset="0"/>
              </a:rPr>
              <a:t>rPFS</a:t>
            </a:r>
            <a:endParaRPr lang="en-GB" sz="1200" b="1" dirty="0">
              <a:latin typeface="Arial Narrow" panose="020B0606020202030204" pitchFamily="34" charset="0"/>
            </a:endParaRPr>
          </a:p>
        </p:txBody>
      </p:sp>
      <p:sp>
        <p:nvSpPr>
          <p:cNvPr id="287" name="TextBox 286">
            <a:extLst>
              <a:ext uri="{FF2B5EF4-FFF2-40B4-BE49-F238E27FC236}">
                <a16:creationId xmlns="" xmlns:a16="http://schemas.microsoft.com/office/drawing/2014/main" id="{DC2096B8-3115-D418-5C6B-6B01141B2ECD}"/>
              </a:ext>
            </a:extLst>
          </p:cNvPr>
          <p:cNvSpPr txBox="1"/>
          <p:nvPr/>
        </p:nvSpPr>
        <p:spPr>
          <a:xfrm>
            <a:off x="889189" y="1617130"/>
            <a:ext cx="261358" cy="143565"/>
          </a:xfrm>
          <a:prstGeom prst="rect">
            <a:avLst/>
          </a:prstGeom>
          <a:noFill/>
        </p:spPr>
        <p:txBody>
          <a:bodyPr wrap="square" lIns="0" tIns="0" rIns="0" bIns="0" rtlCol="0">
            <a:spAutoFit/>
          </a:bodyPr>
          <a:lstStyle/>
          <a:p>
            <a:pPr algn="r"/>
            <a:r>
              <a:rPr lang="en-GB" sz="933" dirty="0">
                <a:latin typeface="Arial Narrow" panose="020B0606020202030204" pitchFamily="34" charset="0"/>
              </a:rPr>
              <a:t>1.0</a:t>
            </a:r>
          </a:p>
        </p:txBody>
      </p:sp>
      <p:sp>
        <p:nvSpPr>
          <p:cNvPr id="288" name="TextBox 287">
            <a:extLst>
              <a:ext uri="{FF2B5EF4-FFF2-40B4-BE49-F238E27FC236}">
                <a16:creationId xmlns="" xmlns:a16="http://schemas.microsoft.com/office/drawing/2014/main" id="{395C7370-6125-3981-6D2D-B035871548DD}"/>
              </a:ext>
            </a:extLst>
          </p:cNvPr>
          <p:cNvSpPr txBox="1"/>
          <p:nvPr/>
        </p:nvSpPr>
        <p:spPr>
          <a:xfrm>
            <a:off x="889189" y="4479759"/>
            <a:ext cx="261358" cy="143565"/>
          </a:xfrm>
          <a:prstGeom prst="rect">
            <a:avLst/>
          </a:prstGeom>
          <a:noFill/>
        </p:spPr>
        <p:txBody>
          <a:bodyPr wrap="square" lIns="0" tIns="0" rIns="0" bIns="0" rtlCol="0">
            <a:spAutoFit/>
          </a:bodyPr>
          <a:lstStyle/>
          <a:p>
            <a:pPr algn="r"/>
            <a:r>
              <a:rPr lang="en-GB" sz="933" dirty="0">
                <a:latin typeface="Arial Narrow" panose="020B0606020202030204" pitchFamily="34" charset="0"/>
              </a:rPr>
              <a:t>0.0</a:t>
            </a:r>
          </a:p>
        </p:txBody>
      </p:sp>
      <p:cxnSp>
        <p:nvCxnSpPr>
          <p:cNvPr id="289" name="Straight Connector 288">
            <a:extLst>
              <a:ext uri="{FF2B5EF4-FFF2-40B4-BE49-F238E27FC236}">
                <a16:creationId xmlns="" xmlns:a16="http://schemas.microsoft.com/office/drawing/2014/main" id="{1D261758-5ED4-A66F-5317-90956A385E8F}"/>
              </a:ext>
            </a:extLst>
          </p:cNvPr>
          <p:cNvCxnSpPr>
            <a:cxnSpLocks/>
          </p:cNvCxnSpPr>
          <p:nvPr/>
        </p:nvCxnSpPr>
        <p:spPr>
          <a:xfrm flipH="1">
            <a:off x="1192448" y="1986177"/>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0" name="Straight Connector 289">
            <a:extLst>
              <a:ext uri="{FF2B5EF4-FFF2-40B4-BE49-F238E27FC236}">
                <a16:creationId xmlns="" xmlns:a16="http://schemas.microsoft.com/office/drawing/2014/main" id="{AAD18F17-60C7-83B5-C325-7EBEE0399E1C}"/>
              </a:ext>
            </a:extLst>
          </p:cNvPr>
          <p:cNvCxnSpPr/>
          <p:nvPr/>
        </p:nvCxnSpPr>
        <p:spPr>
          <a:xfrm flipH="1">
            <a:off x="1192448" y="2560120"/>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1" name="Straight Connector 290">
            <a:extLst>
              <a:ext uri="{FF2B5EF4-FFF2-40B4-BE49-F238E27FC236}">
                <a16:creationId xmlns="" xmlns:a16="http://schemas.microsoft.com/office/drawing/2014/main" id="{152B8E9D-AB16-FB11-388F-232F20B83994}"/>
              </a:ext>
            </a:extLst>
          </p:cNvPr>
          <p:cNvCxnSpPr>
            <a:cxnSpLocks/>
          </p:cNvCxnSpPr>
          <p:nvPr/>
        </p:nvCxnSpPr>
        <p:spPr>
          <a:xfrm flipH="1">
            <a:off x="1192448" y="1699205"/>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a:extLst>
              <a:ext uri="{FF2B5EF4-FFF2-40B4-BE49-F238E27FC236}">
                <a16:creationId xmlns="" xmlns:a16="http://schemas.microsoft.com/office/drawing/2014/main" id="{EE834DFF-30E5-2AC0-6B3D-19DC803BC055}"/>
              </a:ext>
            </a:extLst>
          </p:cNvPr>
          <p:cNvCxnSpPr/>
          <p:nvPr/>
        </p:nvCxnSpPr>
        <p:spPr>
          <a:xfrm flipH="1">
            <a:off x="1192448" y="3134064"/>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3" name="Straight Connector 292">
            <a:extLst>
              <a:ext uri="{FF2B5EF4-FFF2-40B4-BE49-F238E27FC236}">
                <a16:creationId xmlns="" xmlns:a16="http://schemas.microsoft.com/office/drawing/2014/main" id="{DF8876F1-C59C-BC81-DAFD-13107ACE3D90}"/>
              </a:ext>
            </a:extLst>
          </p:cNvPr>
          <p:cNvCxnSpPr>
            <a:cxnSpLocks/>
          </p:cNvCxnSpPr>
          <p:nvPr/>
        </p:nvCxnSpPr>
        <p:spPr>
          <a:xfrm flipH="1">
            <a:off x="1192448" y="2273149"/>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a:extLst>
              <a:ext uri="{FF2B5EF4-FFF2-40B4-BE49-F238E27FC236}">
                <a16:creationId xmlns="" xmlns:a16="http://schemas.microsoft.com/office/drawing/2014/main" id="{9E5673DB-8F6A-EBB8-2582-487274F24B76}"/>
              </a:ext>
            </a:extLst>
          </p:cNvPr>
          <p:cNvCxnSpPr>
            <a:cxnSpLocks/>
          </p:cNvCxnSpPr>
          <p:nvPr/>
        </p:nvCxnSpPr>
        <p:spPr>
          <a:xfrm flipH="1">
            <a:off x="1192448" y="3708008"/>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5" name="Straight Connector 294">
            <a:extLst>
              <a:ext uri="{FF2B5EF4-FFF2-40B4-BE49-F238E27FC236}">
                <a16:creationId xmlns="" xmlns:a16="http://schemas.microsoft.com/office/drawing/2014/main" id="{FED140B7-83FE-4D02-1866-27C2A4C30BB5}"/>
              </a:ext>
            </a:extLst>
          </p:cNvPr>
          <p:cNvCxnSpPr/>
          <p:nvPr/>
        </p:nvCxnSpPr>
        <p:spPr>
          <a:xfrm flipH="1">
            <a:off x="1192448" y="3994980"/>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6" name="Straight Connector 295">
            <a:extLst>
              <a:ext uri="{FF2B5EF4-FFF2-40B4-BE49-F238E27FC236}">
                <a16:creationId xmlns="" xmlns:a16="http://schemas.microsoft.com/office/drawing/2014/main" id="{1B72E394-CE83-09A9-EA25-687EA091ED94}"/>
              </a:ext>
            </a:extLst>
          </p:cNvPr>
          <p:cNvCxnSpPr/>
          <p:nvPr/>
        </p:nvCxnSpPr>
        <p:spPr>
          <a:xfrm flipH="1">
            <a:off x="1192448" y="2847092"/>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7" name="Straight Connector 296">
            <a:extLst>
              <a:ext uri="{FF2B5EF4-FFF2-40B4-BE49-F238E27FC236}">
                <a16:creationId xmlns="" xmlns:a16="http://schemas.microsoft.com/office/drawing/2014/main" id="{84CC0DB6-47F3-0736-E234-A217C6A87D4F}"/>
              </a:ext>
            </a:extLst>
          </p:cNvPr>
          <p:cNvCxnSpPr/>
          <p:nvPr/>
        </p:nvCxnSpPr>
        <p:spPr>
          <a:xfrm flipH="1">
            <a:off x="1192448" y="4281952"/>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8" name="Straight Connector 297">
            <a:extLst>
              <a:ext uri="{FF2B5EF4-FFF2-40B4-BE49-F238E27FC236}">
                <a16:creationId xmlns="" xmlns:a16="http://schemas.microsoft.com/office/drawing/2014/main" id="{0491625D-35B5-3773-CC2C-76F49E4818BA}"/>
              </a:ext>
            </a:extLst>
          </p:cNvPr>
          <p:cNvCxnSpPr>
            <a:cxnSpLocks/>
          </p:cNvCxnSpPr>
          <p:nvPr/>
        </p:nvCxnSpPr>
        <p:spPr>
          <a:xfrm flipH="1">
            <a:off x="1192448" y="3421036"/>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9" name="Straight Connector 298">
            <a:extLst>
              <a:ext uri="{FF2B5EF4-FFF2-40B4-BE49-F238E27FC236}">
                <a16:creationId xmlns="" xmlns:a16="http://schemas.microsoft.com/office/drawing/2014/main" id="{ACE0C1C2-0342-1C09-B220-3A91777DDE3C}"/>
              </a:ext>
            </a:extLst>
          </p:cNvPr>
          <p:cNvCxnSpPr>
            <a:cxnSpLocks/>
          </p:cNvCxnSpPr>
          <p:nvPr/>
        </p:nvCxnSpPr>
        <p:spPr>
          <a:xfrm flipH="1">
            <a:off x="1190597" y="4568923"/>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sp>
        <p:nvSpPr>
          <p:cNvPr id="300" name="TextBox 299">
            <a:extLst>
              <a:ext uri="{FF2B5EF4-FFF2-40B4-BE49-F238E27FC236}">
                <a16:creationId xmlns="" xmlns:a16="http://schemas.microsoft.com/office/drawing/2014/main" id="{0468513D-5AC6-C458-B98B-508D2B213FAC}"/>
              </a:ext>
            </a:extLst>
          </p:cNvPr>
          <p:cNvSpPr txBox="1"/>
          <p:nvPr/>
        </p:nvSpPr>
        <p:spPr>
          <a:xfrm>
            <a:off x="889189" y="1903393"/>
            <a:ext cx="261358" cy="143565"/>
          </a:xfrm>
          <a:prstGeom prst="rect">
            <a:avLst/>
          </a:prstGeom>
          <a:noFill/>
        </p:spPr>
        <p:txBody>
          <a:bodyPr wrap="square" lIns="0" tIns="0" rIns="0" bIns="0" rtlCol="0">
            <a:spAutoFit/>
          </a:bodyPr>
          <a:lstStyle/>
          <a:p>
            <a:pPr algn="r"/>
            <a:r>
              <a:rPr lang="en-GB" sz="933" dirty="0">
                <a:latin typeface="Arial Narrow" panose="020B0606020202030204" pitchFamily="34" charset="0"/>
              </a:rPr>
              <a:t>0.9</a:t>
            </a:r>
          </a:p>
        </p:txBody>
      </p:sp>
      <p:sp>
        <p:nvSpPr>
          <p:cNvPr id="301" name="TextBox 300">
            <a:extLst>
              <a:ext uri="{FF2B5EF4-FFF2-40B4-BE49-F238E27FC236}">
                <a16:creationId xmlns="" xmlns:a16="http://schemas.microsoft.com/office/drawing/2014/main" id="{1EC8EB71-1946-5C08-258A-E509A7401652}"/>
              </a:ext>
            </a:extLst>
          </p:cNvPr>
          <p:cNvSpPr txBox="1"/>
          <p:nvPr/>
        </p:nvSpPr>
        <p:spPr>
          <a:xfrm>
            <a:off x="889189" y="2189655"/>
            <a:ext cx="261358" cy="143565"/>
          </a:xfrm>
          <a:prstGeom prst="rect">
            <a:avLst/>
          </a:prstGeom>
          <a:noFill/>
        </p:spPr>
        <p:txBody>
          <a:bodyPr wrap="square" lIns="0" tIns="0" rIns="0" bIns="0" rtlCol="0">
            <a:spAutoFit/>
          </a:bodyPr>
          <a:lstStyle/>
          <a:p>
            <a:pPr algn="r"/>
            <a:r>
              <a:rPr lang="en-GB" sz="933" dirty="0">
                <a:latin typeface="Arial Narrow" panose="020B0606020202030204" pitchFamily="34" charset="0"/>
              </a:rPr>
              <a:t>0.8</a:t>
            </a:r>
          </a:p>
        </p:txBody>
      </p:sp>
      <p:sp>
        <p:nvSpPr>
          <p:cNvPr id="302" name="TextBox 301">
            <a:extLst>
              <a:ext uri="{FF2B5EF4-FFF2-40B4-BE49-F238E27FC236}">
                <a16:creationId xmlns="" xmlns:a16="http://schemas.microsoft.com/office/drawing/2014/main" id="{BE1339D3-A718-F38F-7032-7BB7C02726C9}"/>
              </a:ext>
            </a:extLst>
          </p:cNvPr>
          <p:cNvSpPr txBox="1"/>
          <p:nvPr/>
        </p:nvSpPr>
        <p:spPr>
          <a:xfrm>
            <a:off x="889189" y="2475918"/>
            <a:ext cx="261358" cy="143565"/>
          </a:xfrm>
          <a:prstGeom prst="rect">
            <a:avLst/>
          </a:prstGeom>
          <a:noFill/>
        </p:spPr>
        <p:txBody>
          <a:bodyPr wrap="square" lIns="0" tIns="0" rIns="0" bIns="0" rtlCol="0">
            <a:spAutoFit/>
          </a:bodyPr>
          <a:lstStyle/>
          <a:p>
            <a:pPr algn="r"/>
            <a:r>
              <a:rPr lang="en-GB" sz="933" dirty="0">
                <a:latin typeface="Arial Narrow" panose="020B0606020202030204" pitchFamily="34" charset="0"/>
              </a:rPr>
              <a:t>0.7</a:t>
            </a:r>
          </a:p>
        </p:txBody>
      </p:sp>
      <p:sp>
        <p:nvSpPr>
          <p:cNvPr id="303" name="TextBox 302">
            <a:extLst>
              <a:ext uri="{FF2B5EF4-FFF2-40B4-BE49-F238E27FC236}">
                <a16:creationId xmlns="" xmlns:a16="http://schemas.microsoft.com/office/drawing/2014/main" id="{6C3E19EC-F348-67CF-E86F-7EC19C47ED23}"/>
              </a:ext>
            </a:extLst>
          </p:cNvPr>
          <p:cNvSpPr txBox="1"/>
          <p:nvPr/>
        </p:nvSpPr>
        <p:spPr>
          <a:xfrm>
            <a:off x="889189" y="2762180"/>
            <a:ext cx="261358" cy="143565"/>
          </a:xfrm>
          <a:prstGeom prst="rect">
            <a:avLst/>
          </a:prstGeom>
          <a:noFill/>
        </p:spPr>
        <p:txBody>
          <a:bodyPr wrap="square" lIns="0" tIns="0" rIns="0" bIns="0" rtlCol="0">
            <a:spAutoFit/>
          </a:bodyPr>
          <a:lstStyle/>
          <a:p>
            <a:pPr algn="r"/>
            <a:r>
              <a:rPr lang="en-GB" sz="933" dirty="0">
                <a:latin typeface="Arial Narrow" panose="020B0606020202030204" pitchFamily="34" charset="0"/>
              </a:rPr>
              <a:t>0.6</a:t>
            </a:r>
          </a:p>
        </p:txBody>
      </p:sp>
      <p:sp>
        <p:nvSpPr>
          <p:cNvPr id="304" name="TextBox 303">
            <a:extLst>
              <a:ext uri="{FF2B5EF4-FFF2-40B4-BE49-F238E27FC236}">
                <a16:creationId xmlns="" xmlns:a16="http://schemas.microsoft.com/office/drawing/2014/main" id="{51D54CB7-E965-23A0-11C8-B7D1A93748F0}"/>
              </a:ext>
            </a:extLst>
          </p:cNvPr>
          <p:cNvSpPr txBox="1"/>
          <p:nvPr/>
        </p:nvSpPr>
        <p:spPr>
          <a:xfrm>
            <a:off x="889189" y="3048443"/>
            <a:ext cx="261358" cy="143565"/>
          </a:xfrm>
          <a:prstGeom prst="rect">
            <a:avLst/>
          </a:prstGeom>
          <a:noFill/>
        </p:spPr>
        <p:txBody>
          <a:bodyPr wrap="square" lIns="0" tIns="0" rIns="0" bIns="0" rtlCol="0">
            <a:spAutoFit/>
          </a:bodyPr>
          <a:lstStyle/>
          <a:p>
            <a:pPr algn="r"/>
            <a:r>
              <a:rPr lang="en-GB" sz="933" dirty="0">
                <a:latin typeface="Arial Narrow" panose="020B0606020202030204" pitchFamily="34" charset="0"/>
              </a:rPr>
              <a:t>0.5</a:t>
            </a:r>
          </a:p>
        </p:txBody>
      </p:sp>
      <p:sp>
        <p:nvSpPr>
          <p:cNvPr id="305" name="TextBox 304">
            <a:extLst>
              <a:ext uri="{FF2B5EF4-FFF2-40B4-BE49-F238E27FC236}">
                <a16:creationId xmlns="" xmlns:a16="http://schemas.microsoft.com/office/drawing/2014/main" id="{A8F3ED9F-04DE-B8D8-2594-A4E2265EB726}"/>
              </a:ext>
            </a:extLst>
          </p:cNvPr>
          <p:cNvSpPr txBox="1"/>
          <p:nvPr/>
        </p:nvSpPr>
        <p:spPr>
          <a:xfrm>
            <a:off x="889189" y="3334706"/>
            <a:ext cx="261358" cy="143565"/>
          </a:xfrm>
          <a:prstGeom prst="rect">
            <a:avLst/>
          </a:prstGeom>
          <a:noFill/>
        </p:spPr>
        <p:txBody>
          <a:bodyPr wrap="square" lIns="0" tIns="0" rIns="0" bIns="0" rtlCol="0">
            <a:spAutoFit/>
          </a:bodyPr>
          <a:lstStyle/>
          <a:p>
            <a:pPr algn="r"/>
            <a:r>
              <a:rPr lang="en-GB" sz="933" dirty="0">
                <a:latin typeface="Arial Narrow" panose="020B0606020202030204" pitchFamily="34" charset="0"/>
              </a:rPr>
              <a:t>0.4</a:t>
            </a:r>
          </a:p>
        </p:txBody>
      </p:sp>
      <p:sp>
        <p:nvSpPr>
          <p:cNvPr id="306" name="TextBox 305">
            <a:extLst>
              <a:ext uri="{FF2B5EF4-FFF2-40B4-BE49-F238E27FC236}">
                <a16:creationId xmlns="" xmlns:a16="http://schemas.microsoft.com/office/drawing/2014/main" id="{730B73F0-2250-3251-99B4-203BE314FF5C}"/>
              </a:ext>
            </a:extLst>
          </p:cNvPr>
          <p:cNvSpPr txBox="1"/>
          <p:nvPr/>
        </p:nvSpPr>
        <p:spPr>
          <a:xfrm>
            <a:off x="889189" y="3620968"/>
            <a:ext cx="261358" cy="143565"/>
          </a:xfrm>
          <a:prstGeom prst="rect">
            <a:avLst/>
          </a:prstGeom>
          <a:noFill/>
        </p:spPr>
        <p:txBody>
          <a:bodyPr wrap="square" lIns="0" tIns="0" rIns="0" bIns="0" rtlCol="0">
            <a:spAutoFit/>
          </a:bodyPr>
          <a:lstStyle/>
          <a:p>
            <a:pPr algn="r"/>
            <a:r>
              <a:rPr lang="en-GB" sz="933" dirty="0">
                <a:latin typeface="Arial Narrow" panose="020B0606020202030204" pitchFamily="34" charset="0"/>
              </a:rPr>
              <a:t>0.3</a:t>
            </a:r>
          </a:p>
        </p:txBody>
      </p:sp>
      <p:sp>
        <p:nvSpPr>
          <p:cNvPr id="307" name="TextBox 306">
            <a:extLst>
              <a:ext uri="{FF2B5EF4-FFF2-40B4-BE49-F238E27FC236}">
                <a16:creationId xmlns="" xmlns:a16="http://schemas.microsoft.com/office/drawing/2014/main" id="{D5E4A4E5-7142-EB70-249F-31278C312A7F}"/>
              </a:ext>
            </a:extLst>
          </p:cNvPr>
          <p:cNvSpPr txBox="1"/>
          <p:nvPr/>
        </p:nvSpPr>
        <p:spPr>
          <a:xfrm>
            <a:off x="889189" y="3907231"/>
            <a:ext cx="261358" cy="143565"/>
          </a:xfrm>
          <a:prstGeom prst="rect">
            <a:avLst/>
          </a:prstGeom>
          <a:noFill/>
        </p:spPr>
        <p:txBody>
          <a:bodyPr wrap="square" lIns="0" tIns="0" rIns="0" bIns="0" rtlCol="0">
            <a:spAutoFit/>
          </a:bodyPr>
          <a:lstStyle/>
          <a:p>
            <a:pPr algn="r"/>
            <a:r>
              <a:rPr lang="en-GB" sz="933" dirty="0">
                <a:latin typeface="Arial Narrow" panose="020B0606020202030204" pitchFamily="34" charset="0"/>
              </a:rPr>
              <a:t>0.2</a:t>
            </a:r>
          </a:p>
        </p:txBody>
      </p:sp>
      <p:sp>
        <p:nvSpPr>
          <p:cNvPr id="308" name="TextBox 307">
            <a:extLst>
              <a:ext uri="{FF2B5EF4-FFF2-40B4-BE49-F238E27FC236}">
                <a16:creationId xmlns="" xmlns:a16="http://schemas.microsoft.com/office/drawing/2014/main" id="{F28B45A5-5C08-D938-7162-5D6FACC5FDC6}"/>
              </a:ext>
            </a:extLst>
          </p:cNvPr>
          <p:cNvSpPr txBox="1"/>
          <p:nvPr/>
        </p:nvSpPr>
        <p:spPr>
          <a:xfrm>
            <a:off x="889189" y="4193493"/>
            <a:ext cx="261358" cy="143565"/>
          </a:xfrm>
          <a:prstGeom prst="rect">
            <a:avLst/>
          </a:prstGeom>
          <a:noFill/>
        </p:spPr>
        <p:txBody>
          <a:bodyPr wrap="square" lIns="0" tIns="0" rIns="0" bIns="0" rtlCol="0">
            <a:spAutoFit/>
          </a:bodyPr>
          <a:lstStyle/>
          <a:p>
            <a:pPr algn="r"/>
            <a:r>
              <a:rPr lang="en-GB" sz="933" dirty="0">
                <a:latin typeface="Arial Narrow" panose="020B0606020202030204" pitchFamily="34" charset="0"/>
              </a:rPr>
              <a:t>0.1</a:t>
            </a:r>
          </a:p>
        </p:txBody>
      </p:sp>
      <p:cxnSp>
        <p:nvCxnSpPr>
          <p:cNvPr id="309" name="Straight Connector 308">
            <a:extLst>
              <a:ext uri="{FF2B5EF4-FFF2-40B4-BE49-F238E27FC236}">
                <a16:creationId xmlns="" xmlns:a16="http://schemas.microsoft.com/office/drawing/2014/main" id="{E2DADCFF-245F-44F8-4331-375D803CE366}"/>
              </a:ext>
            </a:extLst>
          </p:cNvPr>
          <p:cNvCxnSpPr>
            <a:cxnSpLocks/>
          </p:cNvCxnSpPr>
          <p:nvPr/>
        </p:nvCxnSpPr>
        <p:spPr>
          <a:xfrm rot="5400000" flipH="1">
            <a:off x="1224117" y="4595699"/>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0" name="Straight Connector 309">
            <a:extLst>
              <a:ext uri="{FF2B5EF4-FFF2-40B4-BE49-F238E27FC236}">
                <a16:creationId xmlns="" xmlns:a16="http://schemas.microsoft.com/office/drawing/2014/main" id="{FF5650D0-AAD6-C1A8-25FB-2518A22BB121}"/>
              </a:ext>
            </a:extLst>
          </p:cNvPr>
          <p:cNvCxnSpPr>
            <a:cxnSpLocks/>
          </p:cNvCxnSpPr>
          <p:nvPr/>
        </p:nvCxnSpPr>
        <p:spPr>
          <a:xfrm rot="5400000" flipH="1">
            <a:off x="2771064" y="4595699"/>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1" name="Straight Connector 310">
            <a:extLst>
              <a:ext uri="{FF2B5EF4-FFF2-40B4-BE49-F238E27FC236}">
                <a16:creationId xmlns="" xmlns:a16="http://schemas.microsoft.com/office/drawing/2014/main" id="{A591AA8C-16BE-0104-1397-A4BCD84C3DE5}"/>
              </a:ext>
            </a:extLst>
          </p:cNvPr>
          <p:cNvCxnSpPr>
            <a:cxnSpLocks/>
          </p:cNvCxnSpPr>
          <p:nvPr/>
        </p:nvCxnSpPr>
        <p:spPr>
          <a:xfrm rot="5400000" flipH="1">
            <a:off x="4318011" y="4595699"/>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2" name="Straight Connector 311">
            <a:extLst>
              <a:ext uri="{FF2B5EF4-FFF2-40B4-BE49-F238E27FC236}">
                <a16:creationId xmlns="" xmlns:a16="http://schemas.microsoft.com/office/drawing/2014/main" id="{11F01326-CDB3-72CC-554E-648C697ECDC0}"/>
              </a:ext>
            </a:extLst>
          </p:cNvPr>
          <p:cNvCxnSpPr>
            <a:cxnSpLocks/>
          </p:cNvCxnSpPr>
          <p:nvPr/>
        </p:nvCxnSpPr>
        <p:spPr>
          <a:xfrm rot="5400000" flipH="1">
            <a:off x="5864940" y="4595699"/>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sp>
        <p:nvSpPr>
          <p:cNvPr id="313" name="TextBox 312">
            <a:extLst>
              <a:ext uri="{FF2B5EF4-FFF2-40B4-BE49-F238E27FC236}">
                <a16:creationId xmlns="" xmlns:a16="http://schemas.microsoft.com/office/drawing/2014/main" id="{D51A92CE-CF56-C744-8832-686709CC5795}"/>
              </a:ext>
            </a:extLst>
          </p:cNvPr>
          <p:cNvSpPr txBox="1"/>
          <p:nvPr/>
        </p:nvSpPr>
        <p:spPr>
          <a:xfrm>
            <a:off x="2361016" y="4826332"/>
            <a:ext cx="2420577" cy="184666"/>
          </a:xfrm>
          <a:prstGeom prst="rect">
            <a:avLst/>
          </a:prstGeom>
          <a:noFill/>
        </p:spPr>
        <p:txBody>
          <a:bodyPr wrap="square" lIns="0" tIns="0" rIns="0" bIns="0" rtlCol="0">
            <a:spAutoFit/>
          </a:bodyPr>
          <a:lstStyle/>
          <a:p>
            <a:pPr algn="ctr"/>
            <a:r>
              <a:rPr lang="en-GB" sz="1200" b="1" dirty="0">
                <a:latin typeface="Arial Narrow" panose="020B0606020202030204" pitchFamily="34" charset="0"/>
              </a:rPr>
              <a:t>Time from randomisation (months)</a:t>
            </a:r>
          </a:p>
        </p:txBody>
      </p:sp>
      <p:sp>
        <p:nvSpPr>
          <p:cNvPr id="314" name="TextBox 313">
            <a:extLst>
              <a:ext uri="{FF2B5EF4-FFF2-40B4-BE49-F238E27FC236}">
                <a16:creationId xmlns="" xmlns:a16="http://schemas.microsoft.com/office/drawing/2014/main" id="{1657BBA5-2219-301C-B024-9BBA19960FFA}"/>
              </a:ext>
            </a:extLst>
          </p:cNvPr>
          <p:cNvSpPr txBox="1"/>
          <p:nvPr/>
        </p:nvSpPr>
        <p:spPr>
          <a:xfrm>
            <a:off x="1087805" y="4663342"/>
            <a:ext cx="321443" cy="143565"/>
          </a:xfrm>
          <a:prstGeom prst="rect">
            <a:avLst/>
          </a:prstGeom>
          <a:noFill/>
        </p:spPr>
        <p:txBody>
          <a:bodyPr wrap="square" lIns="0" tIns="0" rIns="0" bIns="0" rtlCol="0">
            <a:spAutoFit/>
          </a:bodyPr>
          <a:lstStyle/>
          <a:p>
            <a:pPr algn="ctr"/>
            <a:r>
              <a:rPr lang="en-GB" sz="933" dirty="0">
                <a:latin typeface="Arial Narrow" panose="020B0606020202030204" pitchFamily="34" charset="0"/>
              </a:rPr>
              <a:t>0</a:t>
            </a:r>
          </a:p>
        </p:txBody>
      </p:sp>
      <p:sp>
        <p:nvSpPr>
          <p:cNvPr id="315" name="TextBox 314">
            <a:extLst>
              <a:ext uri="{FF2B5EF4-FFF2-40B4-BE49-F238E27FC236}">
                <a16:creationId xmlns="" xmlns:a16="http://schemas.microsoft.com/office/drawing/2014/main" id="{869330DD-385A-BDB3-127D-AF68E91788BE}"/>
              </a:ext>
            </a:extLst>
          </p:cNvPr>
          <p:cNvSpPr txBox="1"/>
          <p:nvPr/>
        </p:nvSpPr>
        <p:spPr>
          <a:xfrm>
            <a:off x="1091101" y="5089186"/>
            <a:ext cx="321521" cy="246221"/>
          </a:xfrm>
          <a:prstGeom prst="rect">
            <a:avLst/>
          </a:prstGeom>
          <a:noFill/>
        </p:spPr>
        <p:txBody>
          <a:bodyPr wrap="square" lIns="0" tIns="0" rIns="0" bIns="0" rtlCol="0">
            <a:spAutoFit/>
          </a:bodyPr>
          <a:lstStyle/>
          <a:p>
            <a:pPr algn="ctr"/>
            <a:r>
              <a:rPr lang="en-GB" sz="800" spc="-67" dirty="0">
                <a:latin typeface="Arial Narrow" panose="020B0606020202030204" pitchFamily="34" charset="0"/>
              </a:rPr>
              <a:t>111</a:t>
            </a:r>
          </a:p>
          <a:p>
            <a:pPr algn="ctr"/>
            <a:r>
              <a:rPr lang="en-GB" sz="800" spc="-67" dirty="0">
                <a:latin typeface="Arial Narrow" panose="020B0606020202030204" pitchFamily="34" charset="0"/>
              </a:rPr>
              <a:t>115</a:t>
            </a:r>
          </a:p>
        </p:txBody>
      </p:sp>
      <p:cxnSp>
        <p:nvCxnSpPr>
          <p:cNvPr id="316" name="Straight Connector 315">
            <a:extLst>
              <a:ext uri="{FF2B5EF4-FFF2-40B4-BE49-F238E27FC236}">
                <a16:creationId xmlns="" xmlns:a16="http://schemas.microsoft.com/office/drawing/2014/main" id="{ED637B19-B09F-53D0-08C5-43D67C9065F5}"/>
              </a:ext>
            </a:extLst>
          </p:cNvPr>
          <p:cNvCxnSpPr>
            <a:cxnSpLocks/>
          </p:cNvCxnSpPr>
          <p:nvPr/>
        </p:nvCxnSpPr>
        <p:spPr>
          <a:xfrm rot="5400000" flipH="1">
            <a:off x="2461675" y="4595699"/>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7" name="Straight Connector 316">
            <a:extLst>
              <a:ext uri="{FF2B5EF4-FFF2-40B4-BE49-F238E27FC236}">
                <a16:creationId xmlns="" xmlns:a16="http://schemas.microsoft.com/office/drawing/2014/main" id="{38C36AAE-C46D-8A2B-302D-131CE9666E33}"/>
              </a:ext>
            </a:extLst>
          </p:cNvPr>
          <p:cNvCxnSpPr>
            <a:cxnSpLocks/>
          </p:cNvCxnSpPr>
          <p:nvPr/>
        </p:nvCxnSpPr>
        <p:spPr>
          <a:xfrm rot="5400000" flipH="1">
            <a:off x="4008621" y="4595699"/>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8" name="Straight Connector 317">
            <a:extLst>
              <a:ext uri="{FF2B5EF4-FFF2-40B4-BE49-F238E27FC236}">
                <a16:creationId xmlns="" xmlns:a16="http://schemas.microsoft.com/office/drawing/2014/main" id="{917813B5-0815-A08D-C070-971388840052}"/>
              </a:ext>
            </a:extLst>
          </p:cNvPr>
          <p:cNvCxnSpPr>
            <a:cxnSpLocks/>
          </p:cNvCxnSpPr>
          <p:nvPr/>
        </p:nvCxnSpPr>
        <p:spPr>
          <a:xfrm rot="5400000" flipH="1">
            <a:off x="5555568" y="4595699"/>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9" name="Straight Connector 318">
            <a:extLst>
              <a:ext uri="{FF2B5EF4-FFF2-40B4-BE49-F238E27FC236}">
                <a16:creationId xmlns="" xmlns:a16="http://schemas.microsoft.com/office/drawing/2014/main" id="{FAB96FE1-658F-11ED-08FA-D81D2B1270FC}"/>
              </a:ext>
            </a:extLst>
          </p:cNvPr>
          <p:cNvCxnSpPr>
            <a:cxnSpLocks/>
          </p:cNvCxnSpPr>
          <p:nvPr/>
        </p:nvCxnSpPr>
        <p:spPr>
          <a:xfrm rot="5400000" flipH="1">
            <a:off x="2152285" y="4595699"/>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0" name="Straight Connector 319">
            <a:extLst>
              <a:ext uri="{FF2B5EF4-FFF2-40B4-BE49-F238E27FC236}">
                <a16:creationId xmlns="" xmlns:a16="http://schemas.microsoft.com/office/drawing/2014/main" id="{EA667DE6-8AF6-C3F4-78B8-9533332E8684}"/>
              </a:ext>
            </a:extLst>
          </p:cNvPr>
          <p:cNvCxnSpPr>
            <a:cxnSpLocks/>
          </p:cNvCxnSpPr>
          <p:nvPr/>
        </p:nvCxnSpPr>
        <p:spPr>
          <a:xfrm rot="5400000" flipH="1">
            <a:off x="3699232" y="4595699"/>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1" name="Straight Connector 320">
            <a:extLst>
              <a:ext uri="{FF2B5EF4-FFF2-40B4-BE49-F238E27FC236}">
                <a16:creationId xmlns="" xmlns:a16="http://schemas.microsoft.com/office/drawing/2014/main" id="{121B0B15-EDE4-66AE-77A3-52FEA7477736}"/>
              </a:ext>
            </a:extLst>
          </p:cNvPr>
          <p:cNvCxnSpPr>
            <a:cxnSpLocks/>
          </p:cNvCxnSpPr>
          <p:nvPr/>
        </p:nvCxnSpPr>
        <p:spPr>
          <a:xfrm rot="5400000" flipH="1">
            <a:off x="5246179" y="4595699"/>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2" name="Straight Connector 321">
            <a:extLst>
              <a:ext uri="{FF2B5EF4-FFF2-40B4-BE49-F238E27FC236}">
                <a16:creationId xmlns="" xmlns:a16="http://schemas.microsoft.com/office/drawing/2014/main" id="{2F2BBC73-E128-250A-630F-36DD2C0CCD18}"/>
              </a:ext>
            </a:extLst>
          </p:cNvPr>
          <p:cNvCxnSpPr>
            <a:cxnSpLocks/>
          </p:cNvCxnSpPr>
          <p:nvPr/>
        </p:nvCxnSpPr>
        <p:spPr>
          <a:xfrm rot="5400000" flipH="1">
            <a:off x="1842896" y="4595699"/>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3" name="Straight Connector 322">
            <a:extLst>
              <a:ext uri="{FF2B5EF4-FFF2-40B4-BE49-F238E27FC236}">
                <a16:creationId xmlns="" xmlns:a16="http://schemas.microsoft.com/office/drawing/2014/main" id="{CF9D3AE9-FF55-66C1-3714-FC4DB6CC35E7}"/>
              </a:ext>
            </a:extLst>
          </p:cNvPr>
          <p:cNvCxnSpPr>
            <a:cxnSpLocks/>
          </p:cNvCxnSpPr>
          <p:nvPr/>
        </p:nvCxnSpPr>
        <p:spPr>
          <a:xfrm rot="5400000" flipH="1">
            <a:off x="3389843" y="4595699"/>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4" name="Straight Connector 323">
            <a:extLst>
              <a:ext uri="{FF2B5EF4-FFF2-40B4-BE49-F238E27FC236}">
                <a16:creationId xmlns="" xmlns:a16="http://schemas.microsoft.com/office/drawing/2014/main" id="{F42E1267-B7D1-3D3F-A329-B37259C5155B}"/>
              </a:ext>
            </a:extLst>
          </p:cNvPr>
          <p:cNvCxnSpPr>
            <a:cxnSpLocks/>
          </p:cNvCxnSpPr>
          <p:nvPr/>
        </p:nvCxnSpPr>
        <p:spPr>
          <a:xfrm rot="5400000" flipH="1">
            <a:off x="4936789" y="4595699"/>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5" name="Straight Connector 324">
            <a:extLst>
              <a:ext uri="{FF2B5EF4-FFF2-40B4-BE49-F238E27FC236}">
                <a16:creationId xmlns="" xmlns:a16="http://schemas.microsoft.com/office/drawing/2014/main" id="{9D2575B6-A36D-CEDB-2158-59BE89F4EB7D}"/>
              </a:ext>
            </a:extLst>
          </p:cNvPr>
          <p:cNvCxnSpPr>
            <a:cxnSpLocks/>
          </p:cNvCxnSpPr>
          <p:nvPr/>
        </p:nvCxnSpPr>
        <p:spPr>
          <a:xfrm rot="5400000" flipH="1">
            <a:off x="1533507" y="4595699"/>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6" name="Straight Connector 325">
            <a:extLst>
              <a:ext uri="{FF2B5EF4-FFF2-40B4-BE49-F238E27FC236}">
                <a16:creationId xmlns="" xmlns:a16="http://schemas.microsoft.com/office/drawing/2014/main" id="{CFAC408E-699E-83E7-57EF-1597EA763D79}"/>
              </a:ext>
            </a:extLst>
          </p:cNvPr>
          <p:cNvCxnSpPr>
            <a:cxnSpLocks/>
          </p:cNvCxnSpPr>
          <p:nvPr/>
        </p:nvCxnSpPr>
        <p:spPr>
          <a:xfrm rot="5400000" flipH="1">
            <a:off x="3080453" y="4595699"/>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7" name="Straight Connector 326">
            <a:extLst>
              <a:ext uri="{FF2B5EF4-FFF2-40B4-BE49-F238E27FC236}">
                <a16:creationId xmlns="" xmlns:a16="http://schemas.microsoft.com/office/drawing/2014/main" id="{08240F43-0AB6-FFF9-D37C-6DF8181B1437}"/>
              </a:ext>
            </a:extLst>
          </p:cNvPr>
          <p:cNvCxnSpPr>
            <a:cxnSpLocks/>
          </p:cNvCxnSpPr>
          <p:nvPr/>
        </p:nvCxnSpPr>
        <p:spPr>
          <a:xfrm rot="5400000" flipH="1">
            <a:off x="4627400" y="4595699"/>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sp>
        <p:nvSpPr>
          <p:cNvPr id="328" name="TextBox 327">
            <a:extLst>
              <a:ext uri="{FF2B5EF4-FFF2-40B4-BE49-F238E27FC236}">
                <a16:creationId xmlns="" xmlns:a16="http://schemas.microsoft.com/office/drawing/2014/main" id="{A6EB7F20-906E-77BE-10B7-84AC7E698BA4}"/>
              </a:ext>
            </a:extLst>
          </p:cNvPr>
          <p:cNvSpPr txBox="1"/>
          <p:nvPr/>
        </p:nvSpPr>
        <p:spPr>
          <a:xfrm>
            <a:off x="1399561" y="4663342"/>
            <a:ext cx="321443" cy="143565"/>
          </a:xfrm>
          <a:prstGeom prst="rect">
            <a:avLst/>
          </a:prstGeom>
          <a:noFill/>
        </p:spPr>
        <p:txBody>
          <a:bodyPr wrap="square" lIns="0" tIns="0" rIns="0" bIns="0" rtlCol="0">
            <a:spAutoFit/>
          </a:bodyPr>
          <a:lstStyle/>
          <a:p>
            <a:pPr algn="ctr"/>
            <a:r>
              <a:rPr lang="en-GB" sz="933" dirty="0">
                <a:latin typeface="Arial Narrow" panose="020B0606020202030204" pitchFamily="34" charset="0"/>
              </a:rPr>
              <a:t>2</a:t>
            </a:r>
          </a:p>
        </p:txBody>
      </p:sp>
      <p:sp>
        <p:nvSpPr>
          <p:cNvPr id="329" name="TextBox 328">
            <a:extLst>
              <a:ext uri="{FF2B5EF4-FFF2-40B4-BE49-F238E27FC236}">
                <a16:creationId xmlns="" xmlns:a16="http://schemas.microsoft.com/office/drawing/2014/main" id="{BE88ACDB-128E-EA1D-7D2B-C28B287653FC}"/>
              </a:ext>
            </a:extLst>
          </p:cNvPr>
          <p:cNvSpPr txBox="1"/>
          <p:nvPr/>
        </p:nvSpPr>
        <p:spPr>
          <a:xfrm>
            <a:off x="1396268" y="5089186"/>
            <a:ext cx="321521" cy="246221"/>
          </a:xfrm>
          <a:prstGeom prst="rect">
            <a:avLst/>
          </a:prstGeom>
          <a:noFill/>
        </p:spPr>
        <p:txBody>
          <a:bodyPr wrap="square" lIns="0" tIns="0" rIns="0" bIns="0" rtlCol="0">
            <a:spAutoFit/>
          </a:bodyPr>
          <a:lstStyle/>
          <a:p>
            <a:pPr algn="ctr"/>
            <a:r>
              <a:rPr lang="en-GB" sz="800" spc="-67" dirty="0">
                <a:latin typeface="Arial Narrow" panose="020B0606020202030204" pitchFamily="34" charset="0"/>
              </a:rPr>
              <a:t>103</a:t>
            </a:r>
          </a:p>
          <a:p>
            <a:pPr algn="ctr"/>
            <a:r>
              <a:rPr lang="en-GB" sz="800" spc="-67" dirty="0">
                <a:latin typeface="Arial Narrow" panose="020B0606020202030204" pitchFamily="34" charset="0"/>
              </a:rPr>
              <a:t>103</a:t>
            </a:r>
          </a:p>
        </p:txBody>
      </p:sp>
      <p:sp>
        <p:nvSpPr>
          <p:cNvPr id="330" name="TextBox 329">
            <a:extLst>
              <a:ext uri="{FF2B5EF4-FFF2-40B4-BE49-F238E27FC236}">
                <a16:creationId xmlns="" xmlns:a16="http://schemas.microsoft.com/office/drawing/2014/main" id="{F1E50D00-1278-8BB4-E84A-3B8C67F6473B}"/>
              </a:ext>
            </a:extLst>
          </p:cNvPr>
          <p:cNvSpPr txBox="1"/>
          <p:nvPr/>
        </p:nvSpPr>
        <p:spPr>
          <a:xfrm>
            <a:off x="1712312" y="4663342"/>
            <a:ext cx="321443" cy="143565"/>
          </a:xfrm>
          <a:prstGeom prst="rect">
            <a:avLst/>
          </a:prstGeom>
          <a:noFill/>
        </p:spPr>
        <p:txBody>
          <a:bodyPr wrap="square" lIns="0" tIns="0" rIns="0" bIns="0" rtlCol="0">
            <a:spAutoFit/>
          </a:bodyPr>
          <a:lstStyle/>
          <a:p>
            <a:pPr algn="ctr"/>
            <a:r>
              <a:rPr lang="en-GB" sz="933" dirty="0">
                <a:latin typeface="Arial Narrow" panose="020B0606020202030204" pitchFamily="34" charset="0"/>
              </a:rPr>
              <a:t>4</a:t>
            </a:r>
          </a:p>
        </p:txBody>
      </p:sp>
      <p:sp>
        <p:nvSpPr>
          <p:cNvPr id="331" name="TextBox 330">
            <a:extLst>
              <a:ext uri="{FF2B5EF4-FFF2-40B4-BE49-F238E27FC236}">
                <a16:creationId xmlns="" xmlns:a16="http://schemas.microsoft.com/office/drawing/2014/main" id="{9512B73D-712D-8EE8-228D-1C9F6D8ABC5C}"/>
              </a:ext>
            </a:extLst>
          </p:cNvPr>
          <p:cNvSpPr txBox="1"/>
          <p:nvPr/>
        </p:nvSpPr>
        <p:spPr>
          <a:xfrm>
            <a:off x="1709018" y="5089186"/>
            <a:ext cx="321521" cy="246221"/>
          </a:xfrm>
          <a:prstGeom prst="rect">
            <a:avLst/>
          </a:prstGeom>
          <a:noFill/>
        </p:spPr>
        <p:txBody>
          <a:bodyPr wrap="square" lIns="0" tIns="0" rIns="0" bIns="0" rtlCol="0">
            <a:spAutoFit/>
          </a:bodyPr>
          <a:lstStyle/>
          <a:p>
            <a:pPr algn="ctr"/>
            <a:r>
              <a:rPr lang="en-GB" sz="800" spc="-67" dirty="0">
                <a:latin typeface="Arial Narrow" panose="020B0606020202030204" pitchFamily="34" charset="0"/>
              </a:rPr>
              <a:t>94</a:t>
            </a:r>
          </a:p>
          <a:p>
            <a:pPr algn="ctr"/>
            <a:r>
              <a:rPr lang="en-GB" sz="800" spc="-67" dirty="0">
                <a:latin typeface="Arial Narrow" panose="020B0606020202030204" pitchFamily="34" charset="0"/>
              </a:rPr>
              <a:t>94</a:t>
            </a:r>
          </a:p>
        </p:txBody>
      </p:sp>
      <p:sp>
        <p:nvSpPr>
          <p:cNvPr id="332" name="TextBox 331">
            <a:extLst>
              <a:ext uri="{FF2B5EF4-FFF2-40B4-BE49-F238E27FC236}">
                <a16:creationId xmlns="" xmlns:a16="http://schemas.microsoft.com/office/drawing/2014/main" id="{A093DF7A-4887-59C9-B49B-E736F29748BC}"/>
              </a:ext>
            </a:extLst>
          </p:cNvPr>
          <p:cNvSpPr txBox="1"/>
          <p:nvPr/>
        </p:nvSpPr>
        <p:spPr>
          <a:xfrm>
            <a:off x="2017073" y="4663342"/>
            <a:ext cx="321443" cy="143565"/>
          </a:xfrm>
          <a:prstGeom prst="rect">
            <a:avLst/>
          </a:prstGeom>
          <a:noFill/>
        </p:spPr>
        <p:txBody>
          <a:bodyPr wrap="square" lIns="0" tIns="0" rIns="0" bIns="0" rtlCol="0">
            <a:spAutoFit/>
          </a:bodyPr>
          <a:lstStyle/>
          <a:p>
            <a:pPr algn="ctr"/>
            <a:r>
              <a:rPr lang="en-GB" sz="933" dirty="0">
                <a:latin typeface="Arial Narrow" panose="020B0606020202030204" pitchFamily="34" charset="0"/>
              </a:rPr>
              <a:t>6</a:t>
            </a:r>
          </a:p>
        </p:txBody>
      </p:sp>
      <p:sp>
        <p:nvSpPr>
          <p:cNvPr id="333" name="TextBox 332">
            <a:extLst>
              <a:ext uri="{FF2B5EF4-FFF2-40B4-BE49-F238E27FC236}">
                <a16:creationId xmlns="" xmlns:a16="http://schemas.microsoft.com/office/drawing/2014/main" id="{B4C17AF5-3199-479B-283F-45852CC612EB}"/>
              </a:ext>
            </a:extLst>
          </p:cNvPr>
          <p:cNvSpPr txBox="1"/>
          <p:nvPr/>
        </p:nvSpPr>
        <p:spPr>
          <a:xfrm>
            <a:off x="2013780" y="5089186"/>
            <a:ext cx="321521" cy="246221"/>
          </a:xfrm>
          <a:prstGeom prst="rect">
            <a:avLst/>
          </a:prstGeom>
          <a:noFill/>
        </p:spPr>
        <p:txBody>
          <a:bodyPr wrap="square" lIns="0" tIns="0" rIns="0" bIns="0" rtlCol="0">
            <a:spAutoFit/>
          </a:bodyPr>
          <a:lstStyle/>
          <a:p>
            <a:pPr algn="ctr"/>
            <a:r>
              <a:rPr lang="en-GB" sz="800" spc="-67" dirty="0">
                <a:latin typeface="Arial Narrow" panose="020B0606020202030204" pitchFamily="34" charset="0"/>
              </a:rPr>
              <a:t>90</a:t>
            </a:r>
          </a:p>
          <a:p>
            <a:pPr algn="ctr"/>
            <a:r>
              <a:rPr lang="en-GB" sz="800" spc="-67" dirty="0">
                <a:latin typeface="Arial Narrow" panose="020B0606020202030204" pitchFamily="34" charset="0"/>
              </a:rPr>
              <a:t>81</a:t>
            </a:r>
          </a:p>
        </p:txBody>
      </p:sp>
      <p:sp>
        <p:nvSpPr>
          <p:cNvPr id="334" name="TextBox 333">
            <a:extLst>
              <a:ext uri="{FF2B5EF4-FFF2-40B4-BE49-F238E27FC236}">
                <a16:creationId xmlns="" xmlns:a16="http://schemas.microsoft.com/office/drawing/2014/main" id="{BF4F3004-1151-72BD-1C1D-2B2AD8B14B80}"/>
              </a:ext>
            </a:extLst>
          </p:cNvPr>
          <p:cNvSpPr txBox="1"/>
          <p:nvPr/>
        </p:nvSpPr>
        <p:spPr>
          <a:xfrm>
            <a:off x="2337580" y="4663342"/>
            <a:ext cx="321443" cy="143565"/>
          </a:xfrm>
          <a:prstGeom prst="rect">
            <a:avLst/>
          </a:prstGeom>
          <a:noFill/>
        </p:spPr>
        <p:txBody>
          <a:bodyPr wrap="square" lIns="0" tIns="0" rIns="0" bIns="0" rtlCol="0">
            <a:spAutoFit/>
          </a:bodyPr>
          <a:lstStyle/>
          <a:p>
            <a:pPr algn="ctr"/>
            <a:r>
              <a:rPr lang="en-GB" sz="933" dirty="0">
                <a:latin typeface="Arial Narrow" panose="020B0606020202030204" pitchFamily="34" charset="0"/>
              </a:rPr>
              <a:t>8</a:t>
            </a:r>
          </a:p>
        </p:txBody>
      </p:sp>
      <p:sp>
        <p:nvSpPr>
          <p:cNvPr id="335" name="TextBox 334">
            <a:extLst>
              <a:ext uri="{FF2B5EF4-FFF2-40B4-BE49-F238E27FC236}">
                <a16:creationId xmlns="" xmlns:a16="http://schemas.microsoft.com/office/drawing/2014/main" id="{2CC62E4B-C95B-A522-75CE-30AABA14AF85}"/>
              </a:ext>
            </a:extLst>
          </p:cNvPr>
          <p:cNvSpPr txBox="1"/>
          <p:nvPr/>
        </p:nvSpPr>
        <p:spPr>
          <a:xfrm>
            <a:off x="2334286" y="5089186"/>
            <a:ext cx="321521" cy="246221"/>
          </a:xfrm>
          <a:prstGeom prst="rect">
            <a:avLst/>
          </a:prstGeom>
          <a:noFill/>
        </p:spPr>
        <p:txBody>
          <a:bodyPr wrap="square" lIns="0" tIns="0" rIns="0" bIns="0" rtlCol="0">
            <a:spAutoFit/>
          </a:bodyPr>
          <a:lstStyle/>
          <a:p>
            <a:pPr algn="ctr"/>
            <a:r>
              <a:rPr lang="en-GB" sz="800" spc="-67" dirty="0">
                <a:latin typeface="Arial Narrow" panose="020B0606020202030204" pitchFamily="34" charset="0"/>
              </a:rPr>
              <a:t>87</a:t>
            </a:r>
          </a:p>
          <a:p>
            <a:pPr algn="ctr"/>
            <a:r>
              <a:rPr lang="en-GB" sz="800" spc="-67" dirty="0">
                <a:latin typeface="Arial Narrow" panose="020B0606020202030204" pitchFamily="34" charset="0"/>
              </a:rPr>
              <a:t>78</a:t>
            </a:r>
          </a:p>
        </p:txBody>
      </p:sp>
      <p:sp>
        <p:nvSpPr>
          <p:cNvPr id="336" name="TextBox 335">
            <a:extLst>
              <a:ext uri="{FF2B5EF4-FFF2-40B4-BE49-F238E27FC236}">
                <a16:creationId xmlns="" xmlns:a16="http://schemas.microsoft.com/office/drawing/2014/main" id="{4B5E9CFB-152D-0344-7B21-F66E7A09E128}"/>
              </a:ext>
            </a:extLst>
          </p:cNvPr>
          <p:cNvSpPr txBox="1"/>
          <p:nvPr/>
        </p:nvSpPr>
        <p:spPr>
          <a:xfrm>
            <a:off x="2635477" y="4663342"/>
            <a:ext cx="321443" cy="143565"/>
          </a:xfrm>
          <a:prstGeom prst="rect">
            <a:avLst/>
          </a:prstGeom>
          <a:noFill/>
        </p:spPr>
        <p:txBody>
          <a:bodyPr wrap="square" lIns="0" tIns="0" rIns="0" bIns="0" rtlCol="0">
            <a:spAutoFit/>
          </a:bodyPr>
          <a:lstStyle/>
          <a:p>
            <a:pPr algn="ctr"/>
            <a:r>
              <a:rPr lang="en-GB" sz="933" dirty="0">
                <a:latin typeface="Arial Narrow" panose="020B0606020202030204" pitchFamily="34" charset="0"/>
              </a:rPr>
              <a:t>10</a:t>
            </a:r>
          </a:p>
        </p:txBody>
      </p:sp>
      <p:sp>
        <p:nvSpPr>
          <p:cNvPr id="337" name="TextBox 336">
            <a:extLst>
              <a:ext uri="{FF2B5EF4-FFF2-40B4-BE49-F238E27FC236}">
                <a16:creationId xmlns="" xmlns:a16="http://schemas.microsoft.com/office/drawing/2014/main" id="{F37BCCB4-1089-64A5-AEB6-C12906923388}"/>
              </a:ext>
            </a:extLst>
          </p:cNvPr>
          <p:cNvSpPr txBox="1"/>
          <p:nvPr/>
        </p:nvSpPr>
        <p:spPr>
          <a:xfrm>
            <a:off x="2632184" y="5089186"/>
            <a:ext cx="321521" cy="246221"/>
          </a:xfrm>
          <a:prstGeom prst="rect">
            <a:avLst/>
          </a:prstGeom>
          <a:noFill/>
        </p:spPr>
        <p:txBody>
          <a:bodyPr wrap="square" lIns="0" tIns="0" rIns="0" bIns="0" rtlCol="0">
            <a:spAutoFit/>
          </a:bodyPr>
          <a:lstStyle/>
          <a:p>
            <a:pPr algn="ctr"/>
            <a:r>
              <a:rPr lang="en-GB" sz="800" spc="-67" dirty="0">
                <a:latin typeface="Arial Narrow" panose="020B0606020202030204" pitchFamily="34" charset="0"/>
              </a:rPr>
              <a:t>78</a:t>
            </a:r>
          </a:p>
          <a:p>
            <a:pPr algn="ctr"/>
            <a:r>
              <a:rPr lang="en-GB" sz="800" spc="-67" dirty="0">
                <a:latin typeface="Arial Narrow" panose="020B0606020202030204" pitchFamily="34" charset="0"/>
              </a:rPr>
              <a:t>68</a:t>
            </a:r>
          </a:p>
        </p:txBody>
      </p:sp>
      <p:sp>
        <p:nvSpPr>
          <p:cNvPr id="338" name="TextBox 337">
            <a:extLst>
              <a:ext uri="{FF2B5EF4-FFF2-40B4-BE49-F238E27FC236}">
                <a16:creationId xmlns="" xmlns:a16="http://schemas.microsoft.com/office/drawing/2014/main" id="{06A2F99D-0A0A-2CDD-C48A-8C0D5CD7903C}"/>
              </a:ext>
            </a:extLst>
          </p:cNvPr>
          <p:cNvSpPr txBox="1"/>
          <p:nvPr/>
        </p:nvSpPr>
        <p:spPr>
          <a:xfrm>
            <a:off x="2951451" y="4663342"/>
            <a:ext cx="321443" cy="143565"/>
          </a:xfrm>
          <a:prstGeom prst="rect">
            <a:avLst/>
          </a:prstGeom>
          <a:noFill/>
        </p:spPr>
        <p:txBody>
          <a:bodyPr wrap="square" lIns="0" tIns="0" rIns="0" bIns="0" rtlCol="0">
            <a:spAutoFit/>
          </a:bodyPr>
          <a:lstStyle/>
          <a:p>
            <a:pPr algn="ctr"/>
            <a:r>
              <a:rPr lang="en-GB" sz="933" dirty="0">
                <a:latin typeface="Arial Narrow" panose="020B0606020202030204" pitchFamily="34" charset="0"/>
              </a:rPr>
              <a:t>12</a:t>
            </a:r>
          </a:p>
        </p:txBody>
      </p:sp>
      <p:sp>
        <p:nvSpPr>
          <p:cNvPr id="339" name="TextBox 338">
            <a:extLst>
              <a:ext uri="{FF2B5EF4-FFF2-40B4-BE49-F238E27FC236}">
                <a16:creationId xmlns="" xmlns:a16="http://schemas.microsoft.com/office/drawing/2014/main" id="{03A04B3F-7BC4-1ABD-425C-3CE97AA6A239}"/>
              </a:ext>
            </a:extLst>
          </p:cNvPr>
          <p:cNvSpPr txBox="1"/>
          <p:nvPr/>
        </p:nvSpPr>
        <p:spPr>
          <a:xfrm>
            <a:off x="2948157" y="5089186"/>
            <a:ext cx="321521" cy="246221"/>
          </a:xfrm>
          <a:prstGeom prst="rect">
            <a:avLst/>
          </a:prstGeom>
          <a:noFill/>
        </p:spPr>
        <p:txBody>
          <a:bodyPr wrap="square" lIns="0" tIns="0" rIns="0" bIns="0" rtlCol="0">
            <a:spAutoFit/>
          </a:bodyPr>
          <a:lstStyle/>
          <a:p>
            <a:pPr algn="ctr"/>
            <a:r>
              <a:rPr lang="en-GB" sz="800" spc="-67" dirty="0">
                <a:latin typeface="Arial Narrow" panose="020B0606020202030204" pitchFamily="34" charset="0"/>
              </a:rPr>
              <a:t>72</a:t>
            </a:r>
          </a:p>
          <a:p>
            <a:pPr algn="ctr"/>
            <a:r>
              <a:rPr lang="en-GB" sz="800" spc="-67" dirty="0">
                <a:latin typeface="Arial Narrow" panose="020B0606020202030204" pitchFamily="34" charset="0"/>
              </a:rPr>
              <a:t>58</a:t>
            </a:r>
          </a:p>
        </p:txBody>
      </p:sp>
      <p:sp>
        <p:nvSpPr>
          <p:cNvPr id="340" name="TextBox 339">
            <a:extLst>
              <a:ext uri="{FF2B5EF4-FFF2-40B4-BE49-F238E27FC236}">
                <a16:creationId xmlns="" xmlns:a16="http://schemas.microsoft.com/office/drawing/2014/main" id="{77AAE6A3-322C-CD62-8579-7399D0A929CE}"/>
              </a:ext>
            </a:extLst>
          </p:cNvPr>
          <p:cNvSpPr txBox="1"/>
          <p:nvPr/>
        </p:nvSpPr>
        <p:spPr>
          <a:xfrm>
            <a:off x="3250311" y="4663342"/>
            <a:ext cx="321443" cy="143565"/>
          </a:xfrm>
          <a:prstGeom prst="rect">
            <a:avLst/>
          </a:prstGeom>
          <a:noFill/>
        </p:spPr>
        <p:txBody>
          <a:bodyPr wrap="square" lIns="0" tIns="0" rIns="0" bIns="0" rtlCol="0">
            <a:spAutoFit/>
          </a:bodyPr>
          <a:lstStyle/>
          <a:p>
            <a:pPr algn="ctr"/>
            <a:r>
              <a:rPr lang="en-GB" sz="933" dirty="0">
                <a:latin typeface="Arial Narrow" panose="020B0606020202030204" pitchFamily="34" charset="0"/>
              </a:rPr>
              <a:t>14</a:t>
            </a:r>
          </a:p>
        </p:txBody>
      </p:sp>
      <p:sp>
        <p:nvSpPr>
          <p:cNvPr id="341" name="TextBox 340">
            <a:extLst>
              <a:ext uri="{FF2B5EF4-FFF2-40B4-BE49-F238E27FC236}">
                <a16:creationId xmlns="" xmlns:a16="http://schemas.microsoft.com/office/drawing/2014/main" id="{4CEB84BC-0A51-35B5-1C00-99CA9FE3E0BC}"/>
              </a:ext>
            </a:extLst>
          </p:cNvPr>
          <p:cNvSpPr txBox="1"/>
          <p:nvPr/>
        </p:nvSpPr>
        <p:spPr>
          <a:xfrm>
            <a:off x="3247017" y="5089186"/>
            <a:ext cx="321521" cy="246221"/>
          </a:xfrm>
          <a:prstGeom prst="rect">
            <a:avLst/>
          </a:prstGeom>
          <a:noFill/>
        </p:spPr>
        <p:txBody>
          <a:bodyPr wrap="square" lIns="0" tIns="0" rIns="0" bIns="0" rtlCol="0">
            <a:spAutoFit/>
          </a:bodyPr>
          <a:lstStyle/>
          <a:p>
            <a:pPr algn="ctr"/>
            <a:r>
              <a:rPr lang="en-GB" sz="800" spc="-67" dirty="0">
                <a:latin typeface="Arial Narrow" panose="020B0606020202030204" pitchFamily="34" charset="0"/>
              </a:rPr>
              <a:t>66</a:t>
            </a:r>
          </a:p>
          <a:p>
            <a:pPr algn="ctr"/>
            <a:r>
              <a:rPr lang="en-GB" sz="800" spc="-67" dirty="0">
                <a:latin typeface="Arial Narrow" panose="020B0606020202030204" pitchFamily="34" charset="0"/>
              </a:rPr>
              <a:t>51</a:t>
            </a:r>
          </a:p>
        </p:txBody>
      </p:sp>
      <p:sp>
        <p:nvSpPr>
          <p:cNvPr id="342" name="TextBox 341">
            <a:extLst>
              <a:ext uri="{FF2B5EF4-FFF2-40B4-BE49-F238E27FC236}">
                <a16:creationId xmlns="" xmlns:a16="http://schemas.microsoft.com/office/drawing/2014/main" id="{5B77C1EE-1406-7F89-2CD0-B09905D921E6}"/>
              </a:ext>
            </a:extLst>
          </p:cNvPr>
          <p:cNvSpPr txBox="1"/>
          <p:nvPr/>
        </p:nvSpPr>
        <p:spPr>
          <a:xfrm>
            <a:off x="3563645" y="4663342"/>
            <a:ext cx="321443" cy="143565"/>
          </a:xfrm>
          <a:prstGeom prst="rect">
            <a:avLst/>
          </a:prstGeom>
          <a:noFill/>
        </p:spPr>
        <p:txBody>
          <a:bodyPr wrap="square" lIns="0" tIns="0" rIns="0" bIns="0" rtlCol="0">
            <a:spAutoFit/>
          </a:bodyPr>
          <a:lstStyle/>
          <a:p>
            <a:pPr algn="ctr"/>
            <a:r>
              <a:rPr lang="en-GB" sz="933" dirty="0">
                <a:latin typeface="Arial Narrow" panose="020B0606020202030204" pitchFamily="34" charset="0"/>
              </a:rPr>
              <a:t>16</a:t>
            </a:r>
          </a:p>
        </p:txBody>
      </p:sp>
      <p:sp>
        <p:nvSpPr>
          <p:cNvPr id="343" name="TextBox 342">
            <a:extLst>
              <a:ext uri="{FF2B5EF4-FFF2-40B4-BE49-F238E27FC236}">
                <a16:creationId xmlns="" xmlns:a16="http://schemas.microsoft.com/office/drawing/2014/main" id="{FF0B4909-71E4-CA35-4D0D-356E67DB9547}"/>
              </a:ext>
            </a:extLst>
          </p:cNvPr>
          <p:cNvSpPr txBox="1"/>
          <p:nvPr/>
        </p:nvSpPr>
        <p:spPr>
          <a:xfrm>
            <a:off x="3560352" y="5089186"/>
            <a:ext cx="321521" cy="246221"/>
          </a:xfrm>
          <a:prstGeom prst="rect">
            <a:avLst/>
          </a:prstGeom>
          <a:noFill/>
        </p:spPr>
        <p:txBody>
          <a:bodyPr wrap="square" lIns="0" tIns="0" rIns="0" bIns="0" rtlCol="0">
            <a:spAutoFit/>
          </a:bodyPr>
          <a:lstStyle/>
          <a:p>
            <a:pPr algn="ctr"/>
            <a:r>
              <a:rPr lang="en-GB" sz="800" spc="-67" dirty="0">
                <a:latin typeface="Arial Narrow" panose="020B0606020202030204" pitchFamily="34" charset="0"/>
              </a:rPr>
              <a:t>64</a:t>
            </a:r>
          </a:p>
          <a:p>
            <a:pPr algn="ctr"/>
            <a:r>
              <a:rPr lang="en-GB" sz="800" spc="-67" dirty="0">
                <a:latin typeface="Arial Narrow" panose="020B0606020202030204" pitchFamily="34" charset="0"/>
              </a:rPr>
              <a:t>49</a:t>
            </a:r>
          </a:p>
        </p:txBody>
      </p:sp>
      <p:sp>
        <p:nvSpPr>
          <p:cNvPr id="344" name="TextBox 343">
            <a:extLst>
              <a:ext uri="{FF2B5EF4-FFF2-40B4-BE49-F238E27FC236}">
                <a16:creationId xmlns="" xmlns:a16="http://schemas.microsoft.com/office/drawing/2014/main" id="{03F8D4BC-4C89-33A7-82D5-DA193113C707}"/>
              </a:ext>
            </a:extLst>
          </p:cNvPr>
          <p:cNvSpPr txBox="1"/>
          <p:nvPr/>
        </p:nvSpPr>
        <p:spPr>
          <a:xfrm>
            <a:off x="3871277" y="4663342"/>
            <a:ext cx="321443" cy="143565"/>
          </a:xfrm>
          <a:prstGeom prst="rect">
            <a:avLst/>
          </a:prstGeom>
          <a:noFill/>
        </p:spPr>
        <p:txBody>
          <a:bodyPr wrap="square" lIns="0" tIns="0" rIns="0" bIns="0" rtlCol="0">
            <a:spAutoFit/>
          </a:bodyPr>
          <a:lstStyle/>
          <a:p>
            <a:pPr algn="ctr"/>
            <a:r>
              <a:rPr lang="en-GB" sz="933" dirty="0">
                <a:latin typeface="Arial Narrow" panose="020B0606020202030204" pitchFamily="34" charset="0"/>
              </a:rPr>
              <a:t>18</a:t>
            </a:r>
          </a:p>
        </p:txBody>
      </p:sp>
      <p:sp>
        <p:nvSpPr>
          <p:cNvPr id="345" name="TextBox 344">
            <a:extLst>
              <a:ext uri="{FF2B5EF4-FFF2-40B4-BE49-F238E27FC236}">
                <a16:creationId xmlns="" xmlns:a16="http://schemas.microsoft.com/office/drawing/2014/main" id="{87B68520-FE00-AFB9-7644-AA074DF3A8F2}"/>
              </a:ext>
            </a:extLst>
          </p:cNvPr>
          <p:cNvSpPr txBox="1"/>
          <p:nvPr/>
        </p:nvSpPr>
        <p:spPr>
          <a:xfrm>
            <a:off x="3867984" y="5089186"/>
            <a:ext cx="321521" cy="246221"/>
          </a:xfrm>
          <a:prstGeom prst="rect">
            <a:avLst/>
          </a:prstGeom>
          <a:noFill/>
        </p:spPr>
        <p:txBody>
          <a:bodyPr wrap="square" lIns="0" tIns="0" rIns="0" bIns="0" rtlCol="0">
            <a:spAutoFit/>
          </a:bodyPr>
          <a:lstStyle/>
          <a:p>
            <a:pPr algn="ctr"/>
            <a:r>
              <a:rPr lang="en-GB" sz="800" spc="-67" dirty="0">
                <a:latin typeface="Arial Narrow" panose="020B0606020202030204" pitchFamily="34" charset="0"/>
              </a:rPr>
              <a:t>52</a:t>
            </a:r>
          </a:p>
          <a:p>
            <a:pPr algn="ctr"/>
            <a:r>
              <a:rPr lang="en-GB" sz="800" spc="-67" dirty="0">
                <a:latin typeface="Arial Narrow" panose="020B0606020202030204" pitchFamily="34" charset="0"/>
              </a:rPr>
              <a:t>39</a:t>
            </a:r>
          </a:p>
        </p:txBody>
      </p:sp>
      <p:sp>
        <p:nvSpPr>
          <p:cNvPr id="346" name="TextBox 345">
            <a:extLst>
              <a:ext uri="{FF2B5EF4-FFF2-40B4-BE49-F238E27FC236}">
                <a16:creationId xmlns="" xmlns:a16="http://schemas.microsoft.com/office/drawing/2014/main" id="{F8ECA09D-0643-308B-A12A-CA8C5CFD5AD6}"/>
              </a:ext>
            </a:extLst>
          </p:cNvPr>
          <p:cNvSpPr txBox="1"/>
          <p:nvPr/>
        </p:nvSpPr>
        <p:spPr>
          <a:xfrm>
            <a:off x="4186737" y="4663342"/>
            <a:ext cx="321443" cy="143565"/>
          </a:xfrm>
          <a:prstGeom prst="rect">
            <a:avLst/>
          </a:prstGeom>
          <a:noFill/>
        </p:spPr>
        <p:txBody>
          <a:bodyPr wrap="square" lIns="0" tIns="0" rIns="0" bIns="0" rtlCol="0">
            <a:spAutoFit/>
          </a:bodyPr>
          <a:lstStyle/>
          <a:p>
            <a:pPr algn="ctr"/>
            <a:r>
              <a:rPr lang="en-GB" sz="933" dirty="0">
                <a:latin typeface="Arial Narrow" panose="020B0606020202030204" pitchFamily="34" charset="0"/>
              </a:rPr>
              <a:t>20</a:t>
            </a:r>
          </a:p>
        </p:txBody>
      </p:sp>
      <p:sp>
        <p:nvSpPr>
          <p:cNvPr id="347" name="TextBox 346">
            <a:extLst>
              <a:ext uri="{FF2B5EF4-FFF2-40B4-BE49-F238E27FC236}">
                <a16:creationId xmlns="" xmlns:a16="http://schemas.microsoft.com/office/drawing/2014/main" id="{BEA32B61-4FF5-7241-1F63-09C010BB465A}"/>
              </a:ext>
            </a:extLst>
          </p:cNvPr>
          <p:cNvSpPr txBox="1"/>
          <p:nvPr/>
        </p:nvSpPr>
        <p:spPr>
          <a:xfrm>
            <a:off x="4183444" y="5089186"/>
            <a:ext cx="321521" cy="246221"/>
          </a:xfrm>
          <a:prstGeom prst="rect">
            <a:avLst/>
          </a:prstGeom>
          <a:noFill/>
        </p:spPr>
        <p:txBody>
          <a:bodyPr wrap="square" lIns="0" tIns="0" rIns="0" bIns="0" rtlCol="0">
            <a:spAutoFit/>
          </a:bodyPr>
          <a:lstStyle/>
          <a:p>
            <a:pPr algn="ctr"/>
            <a:r>
              <a:rPr lang="en-GB" sz="800" spc="-67" dirty="0">
                <a:latin typeface="Arial Narrow" panose="020B0606020202030204" pitchFamily="34" charset="0"/>
              </a:rPr>
              <a:t>34</a:t>
            </a:r>
          </a:p>
          <a:p>
            <a:pPr algn="ctr"/>
            <a:r>
              <a:rPr lang="en-GB" sz="800" spc="-67" dirty="0">
                <a:latin typeface="Arial Narrow" panose="020B0606020202030204" pitchFamily="34" charset="0"/>
              </a:rPr>
              <a:t>22</a:t>
            </a:r>
          </a:p>
        </p:txBody>
      </p:sp>
      <p:sp>
        <p:nvSpPr>
          <p:cNvPr id="348" name="TextBox 347">
            <a:extLst>
              <a:ext uri="{FF2B5EF4-FFF2-40B4-BE49-F238E27FC236}">
                <a16:creationId xmlns="" xmlns:a16="http://schemas.microsoft.com/office/drawing/2014/main" id="{168AFB9B-AB12-3B44-4B16-B3C9B5EFC6F6}"/>
              </a:ext>
            </a:extLst>
          </p:cNvPr>
          <p:cNvSpPr txBox="1"/>
          <p:nvPr/>
        </p:nvSpPr>
        <p:spPr>
          <a:xfrm>
            <a:off x="4498040" y="4663342"/>
            <a:ext cx="321443" cy="143565"/>
          </a:xfrm>
          <a:prstGeom prst="rect">
            <a:avLst/>
          </a:prstGeom>
          <a:noFill/>
        </p:spPr>
        <p:txBody>
          <a:bodyPr wrap="square" lIns="0" tIns="0" rIns="0" bIns="0" rtlCol="0">
            <a:spAutoFit/>
          </a:bodyPr>
          <a:lstStyle/>
          <a:p>
            <a:pPr algn="ctr"/>
            <a:r>
              <a:rPr lang="en-GB" sz="933" dirty="0">
                <a:latin typeface="Arial Narrow" panose="020B0606020202030204" pitchFamily="34" charset="0"/>
              </a:rPr>
              <a:t>22</a:t>
            </a:r>
          </a:p>
        </p:txBody>
      </p:sp>
      <p:sp>
        <p:nvSpPr>
          <p:cNvPr id="349" name="TextBox 348">
            <a:extLst>
              <a:ext uri="{FF2B5EF4-FFF2-40B4-BE49-F238E27FC236}">
                <a16:creationId xmlns="" xmlns:a16="http://schemas.microsoft.com/office/drawing/2014/main" id="{AA581DFA-6C2E-0622-BE5A-0E0723754D17}"/>
              </a:ext>
            </a:extLst>
          </p:cNvPr>
          <p:cNvSpPr txBox="1"/>
          <p:nvPr/>
        </p:nvSpPr>
        <p:spPr>
          <a:xfrm>
            <a:off x="4494746" y="5089186"/>
            <a:ext cx="321521" cy="246221"/>
          </a:xfrm>
          <a:prstGeom prst="rect">
            <a:avLst/>
          </a:prstGeom>
          <a:noFill/>
        </p:spPr>
        <p:txBody>
          <a:bodyPr wrap="square" lIns="0" tIns="0" rIns="0" bIns="0" rtlCol="0">
            <a:spAutoFit/>
          </a:bodyPr>
          <a:lstStyle/>
          <a:p>
            <a:pPr algn="ctr"/>
            <a:r>
              <a:rPr lang="en-GB" sz="800" spc="-67" dirty="0">
                <a:latin typeface="Arial Narrow" panose="020B0606020202030204" pitchFamily="34" charset="0"/>
              </a:rPr>
              <a:t>28</a:t>
            </a:r>
          </a:p>
          <a:p>
            <a:pPr algn="ctr"/>
            <a:r>
              <a:rPr lang="en-GB" sz="800" spc="-67" dirty="0">
                <a:latin typeface="Arial Narrow" panose="020B0606020202030204" pitchFamily="34" charset="0"/>
              </a:rPr>
              <a:t>20</a:t>
            </a:r>
          </a:p>
        </p:txBody>
      </p:sp>
      <p:sp>
        <p:nvSpPr>
          <p:cNvPr id="350" name="TextBox 349">
            <a:extLst>
              <a:ext uri="{FF2B5EF4-FFF2-40B4-BE49-F238E27FC236}">
                <a16:creationId xmlns="" xmlns:a16="http://schemas.microsoft.com/office/drawing/2014/main" id="{9CD9870E-222F-D33D-E3C9-F3C75975BB27}"/>
              </a:ext>
            </a:extLst>
          </p:cNvPr>
          <p:cNvSpPr txBox="1"/>
          <p:nvPr/>
        </p:nvSpPr>
        <p:spPr>
          <a:xfrm>
            <a:off x="4806519" y="4663342"/>
            <a:ext cx="321443" cy="143565"/>
          </a:xfrm>
          <a:prstGeom prst="rect">
            <a:avLst/>
          </a:prstGeom>
          <a:noFill/>
        </p:spPr>
        <p:txBody>
          <a:bodyPr wrap="square" lIns="0" tIns="0" rIns="0" bIns="0" rtlCol="0">
            <a:spAutoFit/>
          </a:bodyPr>
          <a:lstStyle/>
          <a:p>
            <a:pPr algn="ctr"/>
            <a:r>
              <a:rPr lang="en-GB" sz="933" dirty="0">
                <a:latin typeface="Arial Narrow" panose="020B0606020202030204" pitchFamily="34" charset="0"/>
              </a:rPr>
              <a:t>24</a:t>
            </a:r>
          </a:p>
        </p:txBody>
      </p:sp>
      <p:sp>
        <p:nvSpPr>
          <p:cNvPr id="351" name="TextBox 350">
            <a:extLst>
              <a:ext uri="{FF2B5EF4-FFF2-40B4-BE49-F238E27FC236}">
                <a16:creationId xmlns="" xmlns:a16="http://schemas.microsoft.com/office/drawing/2014/main" id="{AB2C8339-1516-D950-DA7D-1C86DEECD626}"/>
              </a:ext>
            </a:extLst>
          </p:cNvPr>
          <p:cNvSpPr txBox="1"/>
          <p:nvPr/>
        </p:nvSpPr>
        <p:spPr>
          <a:xfrm>
            <a:off x="4803225" y="5089186"/>
            <a:ext cx="321521" cy="246221"/>
          </a:xfrm>
          <a:prstGeom prst="rect">
            <a:avLst/>
          </a:prstGeom>
          <a:noFill/>
        </p:spPr>
        <p:txBody>
          <a:bodyPr wrap="square" lIns="0" tIns="0" rIns="0" bIns="0" rtlCol="0">
            <a:spAutoFit/>
          </a:bodyPr>
          <a:lstStyle/>
          <a:p>
            <a:pPr algn="ctr"/>
            <a:r>
              <a:rPr lang="en-GB" sz="800" spc="-67" dirty="0">
                <a:latin typeface="Arial Narrow" panose="020B0606020202030204" pitchFamily="34" charset="0"/>
              </a:rPr>
              <a:t>14</a:t>
            </a:r>
          </a:p>
          <a:p>
            <a:pPr algn="ctr"/>
            <a:r>
              <a:rPr lang="en-GB" sz="800" spc="-67" dirty="0">
                <a:latin typeface="Arial Narrow" panose="020B0606020202030204" pitchFamily="34" charset="0"/>
              </a:rPr>
              <a:t>11</a:t>
            </a:r>
          </a:p>
        </p:txBody>
      </p:sp>
      <p:sp>
        <p:nvSpPr>
          <p:cNvPr id="352" name="TextBox 351">
            <a:extLst>
              <a:ext uri="{FF2B5EF4-FFF2-40B4-BE49-F238E27FC236}">
                <a16:creationId xmlns="" xmlns:a16="http://schemas.microsoft.com/office/drawing/2014/main" id="{CE96B42D-37C4-6141-30B0-EF90B608D285}"/>
              </a:ext>
            </a:extLst>
          </p:cNvPr>
          <p:cNvSpPr txBox="1"/>
          <p:nvPr/>
        </p:nvSpPr>
        <p:spPr>
          <a:xfrm>
            <a:off x="5115037" y="4663342"/>
            <a:ext cx="321443" cy="143565"/>
          </a:xfrm>
          <a:prstGeom prst="rect">
            <a:avLst/>
          </a:prstGeom>
          <a:noFill/>
        </p:spPr>
        <p:txBody>
          <a:bodyPr wrap="square" lIns="0" tIns="0" rIns="0" bIns="0" rtlCol="0">
            <a:spAutoFit/>
          </a:bodyPr>
          <a:lstStyle/>
          <a:p>
            <a:pPr algn="ctr"/>
            <a:r>
              <a:rPr lang="en-GB" sz="933" dirty="0">
                <a:latin typeface="Arial Narrow" panose="020B0606020202030204" pitchFamily="34" charset="0"/>
              </a:rPr>
              <a:t>26</a:t>
            </a:r>
          </a:p>
        </p:txBody>
      </p:sp>
      <p:sp>
        <p:nvSpPr>
          <p:cNvPr id="353" name="TextBox 352">
            <a:extLst>
              <a:ext uri="{FF2B5EF4-FFF2-40B4-BE49-F238E27FC236}">
                <a16:creationId xmlns="" xmlns:a16="http://schemas.microsoft.com/office/drawing/2014/main" id="{02076EFA-5D21-D8E1-26A8-88FBEFC9C184}"/>
              </a:ext>
            </a:extLst>
          </p:cNvPr>
          <p:cNvSpPr txBox="1"/>
          <p:nvPr/>
        </p:nvSpPr>
        <p:spPr>
          <a:xfrm>
            <a:off x="5111744" y="5089186"/>
            <a:ext cx="321521" cy="246221"/>
          </a:xfrm>
          <a:prstGeom prst="rect">
            <a:avLst/>
          </a:prstGeom>
          <a:noFill/>
        </p:spPr>
        <p:txBody>
          <a:bodyPr wrap="square" lIns="0" tIns="0" rIns="0" bIns="0" rtlCol="0">
            <a:spAutoFit/>
          </a:bodyPr>
          <a:lstStyle/>
          <a:p>
            <a:pPr algn="ctr"/>
            <a:r>
              <a:rPr lang="en-GB" sz="800" spc="-67" dirty="0">
                <a:latin typeface="Arial Narrow" panose="020B0606020202030204" pitchFamily="34" charset="0"/>
              </a:rPr>
              <a:t>8</a:t>
            </a:r>
          </a:p>
          <a:p>
            <a:pPr algn="ctr"/>
            <a:r>
              <a:rPr lang="en-GB" sz="800" spc="-67" dirty="0">
                <a:latin typeface="Arial Narrow" panose="020B0606020202030204" pitchFamily="34" charset="0"/>
              </a:rPr>
              <a:t>2</a:t>
            </a:r>
          </a:p>
        </p:txBody>
      </p:sp>
      <p:sp>
        <p:nvSpPr>
          <p:cNvPr id="354" name="TextBox 353">
            <a:extLst>
              <a:ext uri="{FF2B5EF4-FFF2-40B4-BE49-F238E27FC236}">
                <a16:creationId xmlns="" xmlns:a16="http://schemas.microsoft.com/office/drawing/2014/main" id="{75851BEE-A6C6-273E-D43A-43B5A953F2EB}"/>
              </a:ext>
            </a:extLst>
          </p:cNvPr>
          <p:cNvSpPr txBox="1"/>
          <p:nvPr/>
        </p:nvSpPr>
        <p:spPr>
          <a:xfrm>
            <a:off x="5422572" y="4663342"/>
            <a:ext cx="321443" cy="143565"/>
          </a:xfrm>
          <a:prstGeom prst="rect">
            <a:avLst/>
          </a:prstGeom>
          <a:noFill/>
        </p:spPr>
        <p:txBody>
          <a:bodyPr wrap="square" lIns="0" tIns="0" rIns="0" bIns="0" rtlCol="0">
            <a:spAutoFit/>
          </a:bodyPr>
          <a:lstStyle/>
          <a:p>
            <a:pPr algn="ctr"/>
            <a:r>
              <a:rPr lang="en-GB" sz="933" dirty="0">
                <a:latin typeface="Arial Narrow" panose="020B0606020202030204" pitchFamily="34" charset="0"/>
              </a:rPr>
              <a:t>28</a:t>
            </a:r>
          </a:p>
        </p:txBody>
      </p:sp>
      <p:sp>
        <p:nvSpPr>
          <p:cNvPr id="355" name="TextBox 354">
            <a:extLst>
              <a:ext uri="{FF2B5EF4-FFF2-40B4-BE49-F238E27FC236}">
                <a16:creationId xmlns="" xmlns:a16="http://schemas.microsoft.com/office/drawing/2014/main" id="{30AEE67A-83DC-A3EF-D969-17B45149CEAA}"/>
              </a:ext>
            </a:extLst>
          </p:cNvPr>
          <p:cNvSpPr txBox="1"/>
          <p:nvPr/>
        </p:nvSpPr>
        <p:spPr>
          <a:xfrm>
            <a:off x="5419278" y="5089186"/>
            <a:ext cx="321521" cy="246221"/>
          </a:xfrm>
          <a:prstGeom prst="rect">
            <a:avLst/>
          </a:prstGeom>
          <a:noFill/>
        </p:spPr>
        <p:txBody>
          <a:bodyPr wrap="square" lIns="0" tIns="0" rIns="0" bIns="0" rtlCol="0">
            <a:spAutoFit/>
          </a:bodyPr>
          <a:lstStyle/>
          <a:p>
            <a:pPr algn="ctr"/>
            <a:r>
              <a:rPr lang="en-GB" sz="800" spc="-67" dirty="0">
                <a:latin typeface="Arial Narrow" panose="020B0606020202030204" pitchFamily="34" charset="0"/>
              </a:rPr>
              <a:t>2</a:t>
            </a:r>
          </a:p>
          <a:p>
            <a:pPr algn="ctr"/>
            <a:r>
              <a:rPr lang="en-GB" sz="800" spc="-67" dirty="0">
                <a:latin typeface="Arial Narrow" panose="020B0606020202030204" pitchFamily="34" charset="0"/>
              </a:rPr>
              <a:t>0</a:t>
            </a:r>
          </a:p>
        </p:txBody>
      </p:sp>
      <p:sp>
        <p:nvSpPr>
          <p:cNvPr id="356" name="TextBox 355">
            <a:extLst>
              <a:ext uri="{FF2B5EF4-FFF2-40B4-BE49-F238E27FC236}">
                <a16:creationId xmlns="" xmlns:a16="http://schemas.microsoft.com/office/drawing/2014/main" id="{13B9AAA9-D999-D1BB-5BC7-ABF6EF2B98C2}"/>
              </a:ext>
            </a:extLst>
          </p:cNvPr>
          <p:cNvSpPr txBox="1"/>
          <p:nvPr/>
        </p:nvSpPr>
        <p:spPr>
          <a:xfrm>
            <a:off x="5735561" y="4663342"/>
            <a:ext cx="321443" cy="143565"/>
          </a:xfrm>
          <a:prstGeom prst="rect">
            <a:avLst/>
          </a:prstGeom>
          <a:noFill/>
        </p:spPr>
        <p:txBody>
          <a:bodyPr wrap="square" lIns="0" tIns="0" rIns="0" bIns="0" rtlCol="0">
            <a:spAutoFit/>
          </a:bodyPr>
          <a:lstStyle/>
          <a:p>
            <a:pPr algn="ctr"/>
            <a:r>
              <a:rPr lang="en-GB" sz="933" dirty="0">
                <a:latin typeface="Arial Narrow" panose="020B0606020202030204" pitchFamily="34" charset="0"/>
              </a:rPr>
              <a:t>30</a:t>
            </a:r>
          </a:p>
        </p:txBody>
      </p:sp>
      <p:sp>
        <p:nvSpPr>
          <p:cNvPr id="357" name="TextBox 356">
            <a:extLst>
              <a:ext uri="{FF2B5EF4-FFF2-40B4-BE49-F238E27FC236}">
                <a16:creationId xmlns="" xmlns:a16="http://schemas.microsoft.com/office/drawing/2014/main" id="{D1691C13-0B03-075B-3A2A-22FB2C22F435}"/>
              </a:ext>
            </a:extLst>
          </p:cNvPr>
          <p:cNvSpPr txBox="1"/>
          <p:nvPr/>
        </p:nvSpPr>
        <p:spPr>
          <a:xfrm>
            <a:off x="5732268" y="5089186"/>
            <a:ext cx="321521" cy="246221"/>
          </a:xfrm>
          <a:prstGeom prst="rect">
            <a:avLst/>
          </a:prstGeom>
          <a:noFill/>
        </p:spPr>
        <p:txBody>
          <a:bodyPr wrap="square" lIns="0" tIns="0" rIns="0" bIns="0" rtlCol="0">
            <a:spAutoFit/>
          </a:bodyPr>
          <a:lstStyle/>
          <a:p>
            <a:pPr algn="ctr"/>
            <a:r>
              <a:rPr lang="en-GB" sz="800" spc="-67" dirty="0">
                <a:latin typeface="Arial Narrow" panose="020B0606020202030204" pitchFamily="34" charset="0"/>
              </a:rPr>
              <a:t>1</a:t>
            </a:r>
          </a:p>
          <a:p>
            <a:pPr algn="ctr"/>
            <a:r>
              <a:rPr lang="en-GB" sz="800" spc="-67" dirty="0">
                <a:latin typeface="Arial Narrow" panose="020B0606020202030204" pitchFamily="34" charset="0"/>
              </a:rPr>
              <a:t>0</a:t>
            </a:r>
          </a:p>
        </p:txBody>
      </p:sp>
      <p:sp>
        <p:nvSpPr>
          <p:cNvPr id="358" name="TextBox 357">
            <a:extLst>
              <a:ext uri="{FF2B5EF4-FFF2-40B4-BE49-F238E27FC236}">
                <a16:creationId xmlns="" xmlns:a16="http://schemas.microsoft.com/office/drawing/2014/main" id="{A0A82874-F9E9-D151-938C-4968C4EFCF47}"/>
              </a:ext>
            </a:extLst>
          </p:cNvPr>
          <p:cNvSpPr txBox="1"/>
          <p:nvPr/>
        </p:nvSpPr>
        <p:spPr>
          <a:xfrm>
            <a:off x="1018800" y="1393200"/>
            <a:ext cx="3482195" cy="246221"/>
          </a:xfrm>
          <a:prstGeom prst="rect">
            <a:avLst/>
          </a:prstGeom>
          <a:noFill/>
        </p:spPr>
        <p:txBody>
          <a:bodyPr wrap="square" lIns="0" tIns="0" rIns="0" bIns="0" rtlCol="0">
            <a:spAutoFit/>
          </a:bodyPr>
          <a:lstStyle/>
          <a:p>
            <a:r>
              <a:rPr lang="en-US" sz="1600" b="1" dirty="0">
                <a:solidFill>
                  <a:schemeClr val="tx2"/>
                </a:solidFill>
                <a:latin typeface="Arial Narrow" panose="020B0606020202030204" pitchFamily="34" charset="0"/>
              </a:rPr>
              <a:t>HRRm subgroup (investigator assessment)</a:t>
            </a:r>
          </a:p>
        </p:txBody>
      </p:sp>
      <p:sp>
        <p:nvSpPr>
          <p:cNvPr id="359" name="Freeform: Shape 358">
            <a:extLst>
              <a:ext uri="{FF2B5EF4-FFF2-40B4-BE49-F238E27FC236}">
                <a16:creationId xmlns="" xmlns:a16="http://schemas.microsoft.com/office/drawing/2014/main" id="{C1A981D0-9252-CA28-6A3F-429417CD0C68}"/>
              </a:ext>
            </a:extLst>
          </p:cNvPr>
          <p:cNvSpPr/>
          <p:nvPr/>
        </p:nvSpPr>
        <p:spPr>
          <a:xfrm>
            <a:off x="6990602" y="1699205"/>
            <a:ext cx="4797524" cy="2869719"/>
          </a:xfrm>
          <a:custGeom>
            <a:avLst/>
            <a:gdLst>
              <a:gd name="connsiteX0" fmla="*/ 0 w 5687367"/>
              <a:gd name="connsiteY0" fmla="*/ 0 h 2567354"/>
              <a:gd name="connsiteX1" fmla="*/ 0 w 5687367"/>
              <a:gd name="connsiteY1" fmla="*/ 2567354 h 2567354"/>
              <a:gd name="connsiteX2" fmla="*/ 5687367 w 5687367"/>
              <a:gd name="connsiteY2" fmla="*/ 2567354 h 2567354"/>
            </a:gdLst>
            <a:ahLst/>
            <a:cxnLst>
              <a:cxn ang="0">
                <a:pos x="connsiteX0" y="connsiteY0"/>
              </a:cxn>
              <a:cxn ang="0">
                <a:pos x="connsiteX1" y="connsiteY1"/>
              </a:cxn>
              <a:cxn ang="0">
                <a:pos x="connsiteX2" y="connsiteY2"/>
              </a:cxn>
            </a:cxnLst>
            <a:rect l="l" t="t" r="r" b="b"/>
            <a:pathLst>
              <a:path w="5687367" h="2567354">
                <a:moveTo>
                  <a:pt x="0" y="0"/>
                </a:moveTo>
                <a:lnTo>
                  <a:pt x="0" y="2567354"/>
                </a:lnTo>
                <a:lnTo>
                  <a:pt x="5687367" y="2567354"/>
                </a:lnTo>
              </a:path>
            </a:pathLst>
          </a:custGeom>
          <a:noFill/>
          <a:ln w="9525" cap="sq">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tx1"/>
              </a:solidFill>
            </a:endParaRPr>
          </a:p>
        </p:txBody>
      </p:sp>
      <p:sp>
        <p:nvSpPr>
          <p:cNvPr id="361" name="TextBox 360">
            <a:extLst>
              <a:ext uri="{FF2B5EF4-FFF2-40B4-BE49-F238E27FC236}">
                <a16:creationId xmlns="" xmlns:a16="http://schemas.microsoft.com/office/drawing/2014/main" id="{E117C1E3-6BAC-ABA0-EC7D-17E52B77DEC7}"/>
              </a:ext>
            </a:extLst>
          </p:cNvPr>
          <p:cNvSpPr txBox="1"/>
          <p:nvPr/>
        </p:nvSpPr>
        <p:spPr>
          <a:xfrm>
            <a:off x="6620915" y="1617130"/>
            <a:ext cx="261358" cy="143565"/>
          </a:xfrm>
          <a:prstGeom prst="rect">
            <a:avLst/>
          </a:prstGeom>
          <a:noFill/>
        </p:spPr>
        <p:txBody>
          <a:bodyPr wrap="square" lIns="0" tIns="0" rIns="0" bIns="0" rtlCol="0">
            <a:spAutoFit/>
          </a:bodyPr>
          <a:lstStyle/>
          <a:p>
            <a:pPr algn="r"/>
            <a:r>
              <a:rPr lang="en-GB" sz="933" dirty="0">
                <a:latin typeface="Arial Narrow" panose="020B0606020202030204" pitchFamily="34" charset="0"/>
              </a:rPr>
              <a:t>1.0</a:t>
            </a:r>
          </a:p>
        </p:txBody>
      </p:sp>
      <p:sp>
        <p:nvSpPr>
          <p:cNvPr id="362" name="TextBox 361">
            <a:extLst>
              <a:ext uri="{FF2B5EF4-FFF2-40B4-BE49-F238E27FC236}">
                <a16:creationId xmlns="" xmlns:a16="http://schemas.microsoft.com/office/drawing/2014/main" id="{DCD7A792-C3D1-DBF6-1FBC-39374231DFBD}"/>
              </a:ext>
            </a:extLst>
          </p:cNvPr>
          <p:cNvSpPr txBox="1"/>
          <p:nvPr/>
        </p:nvSpPr>
        <p:spPr>
          <a:xfrm>
            <a:off x="6620915" y="4479759"/>
            <a:ext cx="261358" cy="143565"/>
          </a:xfrm>
          <a:prstGeom prst="rect">
            <a:avLst/>
          </a:prstGeom>
          <a:noFill/>
        </p:spPr>
        <p:txBody>
          <a:bodyPr wrap="square" lIns="0" tIns="0" rIns="0" bIns="0" rtlCol="0">
            <a:spAutoFit/>
          </a:bodyPr>
          <a:lstStyle/>
          <a:p>
            <a:pPr algn="r"/>
            <a:r>
              <a:rPr lang="en-GB" sz="933" dirty="0">
                <a:latin typeface="Arial Narrow" panose="020B0606020202030204" pitchFamily="34" charset="0"/>
              </a:rPr>
              <a:t>0.0</a:t>
            </a:r>
          </a:p>
        </p:txBody>
      </p:sp>
      <p:cxnSp>
        <p:nvCxnSpPr>
          <p:cNvPr id="363" name="Straight Connector 362">
            <a:extLst>
              <a:ext uri="{FF2B5EF4-FFF2-40B4-BE49-F238E27FC236}">
                <a16:creationId xmlns="" xmlns:a16="http://schemas.microsoft.com/office/drawing/2014/main" id="{9C1988C5-E7F8-70D9-A5EC-D73F754E9378}"/>
              </a:ext>
            </a:extLst>
          </p:cNvPr>
          <p:cNvCxnSpPr>
            <a:cxnSpLocks/>
          </p:cNvCxnSpPr>
          <p:nvPr/>
        </p:nvCxnSpPr>
        <p:spPr>
          <a:xfrm flipH="1">
            <a:off x="6932155" y="1986177"/>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4" name="Straight Connector 363">
            <a:extLst>
              <a:ext uri="{FF2B5EF4-FFF2-40B4-BE49-F238E27FC236}">
                <a16:creationId xmlns="" xmlns:a16="http://schemas.microsoft.com/office/drawing/2014/main" id="{DC0BEAB5-A48A-F5B8-A740-62F9B5E2062C}"/>
              </a:ext>
            </a:extLst>
          </p:cNvPr>
          <p:cNvCxnSpPr/>
          <p:nvPr/>
        </p:nvCxnSpPr>
        <p:spPr>
          <a:xfrm flipH="1">
            <a:off x="6932155" y="2560120"/>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5" name="Straight Connector 364">
            <a:extLst>
              <a:ext uri="{FF2B5EF4-FFF2-40B4-BE49-F238E27FC236}">
                <a16:creationId xmlns="" xmlns:a16="http://schemas.microsoft.com/office/drawing/2014/main" id="{1B1CCD11-26CC-E560-A23B-1BBEE4DB9828}"/>
              </a:ext>
            </a:extLst>
          </p:cNvPr>
          <p:cNvCxnSpPr>
            <a:cxnSpLocks/>
          </p:cNvCxnSpPr>
          <p:nvPr/>
        </p:nvCxnSpPr>
        <p:spPr>
          <a:xfrm flipH="1">
            <a:off x="6932155" y="1699205"/>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6" name="Straight Connector 365">
            <a:extLst>
              <a:ext uri="{FF2B5EF4-FFF2-40B4-BE49-F238E27FC236}">
                <a16:creationId xmlns="" xmlns:a16="http://schemas.microsoft.com/office/drawing/2014/main" id="{C87134CA-7DFD-461F-8213-BE1525B03BBD}"/>
              </a:ext>
            </a:extLst>
          </p:cNvPr>
          <p:cNvCxnSpPr/>
          <p:nvPr/>
        </p:nvCxnSpPr>
        <p:spPr>
          <a:xfrm flipH="1">
            <a:off x="6932155" y="3134064"/>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7" name="Straight Connector 366">
            <a:extLst>
              <a:ext uri="{FF2B5EF4-FFF2-40B4-BE49-F238E27FC236}">
                <a16:creationId xmlns="" xmlns:a16="http://schemas.microsoft.com/office/drawing/2014/main" id="{C61D218E-40F3-5409-E949-DCB75CC8E669}"/>
              </a:ext>
            </a:extLst>
          </p:cNvPr>
          <p:cNvCxnSpPr>
            <a:cxnSpLocks/>
          </p:cNvCxnSpPr>
          <p:nvPr/>
        </p:nvCxnSpPr>
        <p:spPr>
          <a:xfrm flipH="1">
            <a:off x="6932155" y="2273149"/>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8" name="Straight Connector 367">
            <a:extLst>
              <a:ext uri="{FF2B5EF4-FFF2-40B4-BE49-F238E27FC236}">
                <a16:creationId xmlns="" xmlns:a16="http://schemas.microsoft.com/office/drawing/2014/main" id="{EC6E2E95-142B-F795-3C69-9F31A636131E}"/>
              </a:ext>
            </a:extLst>
          </p:cNvPr>
          <p:cNvCxnSpPr>
            <a:cxnSpLocks/>
          </p:cNvCxnSpPr>
          <p:nvPr/>
        </p:nvCxnSpPr>
        <p:spPr>
          <a:xfrm flipH="1">
            <a:off x="6932155" y="3708008"/>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9" name="Straight Connector 368">
            <a:extLst>
              <a:ext uri="{FF2B5EF4-FFF2-40B4-BE49-F238E27FC236}">
                <a16:creationId xmlns="" xmlns:a16="http://schemas.microsoft.com/office/drawing/2014/main" id="{756AB52C-B750-27D1-7E5D-624CB5C578CB}"/>
              </a:ext>
            </a:extLst>
          </p:cNvPr>
          <p:cNvCxnSpPr/>
          <p:nvPr/>
        </p:nvCxnSpPr>
        <p:spPr>
          <a:xfrm flipH="1">
            <a:off x="6932155" y="3994980"/>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0" name="Straight Connector 369">
            <a:extLst>
              <a:ext uri="{FF2B5EF4-FFF2-40B4-BE49-F238E27FC236}">
                <a16:creationId xmlns="" xmlns:a16="http://schemas.microsoft.com/office/drawing/2014/main" id="{58000465-CDC5-B1DC-4A79-8CF9523F1732}"/>
              </a:ext>
            </a:extLst>
          </p:cNvPr>
          <p:cNvCxnSpPr/>
          <p:nvPr/>
        </p:nvCxnSpPr>
        <p:spPr>
          <a:xfrm flipH="1">
            <a:off x="6932155" y="2847092"/>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1" name="Straight Connector 370">
            <a:extLst>
              <a:ext uri="{FF2B5EF4-FFF2-40B4-BE49-F238E27FC236}">
                <a16:creationId xmlns="" xmlns:a16="http://schemas.microsoft.com/office/drawing/2014/main" id="{8CB28979-4B9A-EA8A-DF6C-160B02A299EB}"/>
              </a:ext>
            </a:extLst>
          </p:cNvPr>
          <p:cNvCxnSpPr/>
          <p:nvPr/>
        </p:nvCxnSpPr>
        <p:spPr>
          <a:xfrm flipH="1">
            <a:off x="6932155" y="4281952"/>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2" name="Straight Connector 371">
            <a:extLst>
              <a:ext uri="{FF2B5EF4-FFF2-40B4-BE49-F238E27FC236}">
                <a16:creationId xmlns="" xmlns:a16="http://schemas.microsoft.com/office/drawing/2014/main" id="{3348A008-FA01-96C7-8D4C-3AC384CE68F8}"/>
              </a:ext>
            </a:extLst>
          </p:cNvPr>
          <p:cNvCxnSpPr>
            <a:cxnSpLocks/>
          </p:cNvCxnSpPr>
          <p:nvPr/>
        </p:nvCxnSpPr>
        <p:spPr>
          <a:xfrm flipH="1">
            <a:off x="6932155" y="3421036"/>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3" name="Straight Connector 372">
            <a:extLst>
              <a:ext uri="{FF2B5EF4-FFF2-40B4-BE49-F238E27FC236}">
                <a16:creationId xmlns="" xmlns:a16="http://schemas.microsoft.com/office/drawing/2014/main" id="{72DD0412-C6A1-D7BE-C159-7F12178D2F74}"/>
              </a:ext>
            </a:extLst>
          </p:cNvPr>
          <p:cNvCxnSpPr>
            <a:cxnSpLocks/>
          </p:cNvCxnSpPr>
          <p:nvPr/>
        </p:nvCxnSpPr>
        <p:spPr>
          <a:xfrm flipH="1">
            <a:off x="6930304" y="4568923"/>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sp>
        <p:nvSpPr>
          <p:cNvPr id="374" name="TextBox 373">
            <a:extLst>
              <a:ext uri="{FF2B5EF4-FFF2-40B4-BE49-F238E27FC236}">
                <a16:creationId xmlns="" xmlns:a16="http://schemas.microsoft.com/office/drawing/2014/main" id="{50535CDD-658D-3D91-0438-F192F5E4F2DA}"/>
              </a:ext>
            </a:extLst>
          </p:cNvPr>
          <p:cNvSpPr txBox="1"/>
          <p:nvPr/>
        </p:nvSpPr>
        <p:spPr>
          <a:xfrm>
            <a:off x="6620915" y="1903393"/>
            <a:ext cx="261358" cy="143565"/>
          </a:xfrm>
          <a:prstGeom prst="rect">
            <a:avLst/>
          </a:prstGeom>
          <a:noFill/>
        </p:spPr>
        <p:txBody>
          <a:bodyPr wrap="square" lIns="0" tIns="0" rIns="0" bIns="0" rtlCol="0">
            <a:spAutoFit/>
          </a:bodyPr>
          <a:lstStyle/>
          <a:p>
            <a:pPr algn="r"/>
            <a:r>
              <a:rPr lang="en-GB" sz="933" dirty="0">
                <a:latin typeface="Arial Narrow" panose="020B0606020202030204" pitchFamily="34" charset="0"/>
              </a:rPr>
              <a:t>0.9</a:t>
            </a:r>
          </a:p>
        </p:txBody>
      </p:sp>
      <p:sp>
        <p:nvSpPr>
          <p:cNvPr id="375" name="TextBox 374">
            <a:extLst>
              <a:ext uri="{FF2B5EF4-FFF2-40B4-BE49-F238E27FC236}">
                <a16:creationId xmlns="" xmlns:a16="http://schemas.microsoft.com/office/drawing/2014/main" id="{69C38036-CE59-F133-88A0-CAC023212473}"/>
              </a:ext>
            </a:extLst>
          </p:cNvPr>
          <p:cNvSpPr txBox="1"/>
          <p:nvPr/>
        </p:nvSpPr>
        <p:spPr>
          <a:xfrm>
            <a:off x="6620915" y="2189655"/>
            <a:ext cx="261358" cy="143565"/>
          </a:xfrm>
          <a:prstGeom prst="rect">
            <a:avLst/>
          </a:prstGeom>
          <a:noFill/>
        </p:spPr>
        <p:txBody>
          <a:bodyPr wrap="square" lIns="0" tIns="0" rIns="0" bIns="0" rtlCol="0">
            <a:spAutoFit/>
          </a:bodyPr>
          <a:lstStyle/>
          <a:p>
            <a:pPr algn="r"/>
            <a:r>
              <a:rPr lang="en-GB" sz="933" dirty="0">
                <a:latin typeface="Arial Narrow" panose="020B0606020202030204" pitchFamily="34" charset="0"/>
              </a:rPr>
              <a:t>0.8</a:t>
            </a:r>
          </a:p>
        </p:txBody>
      </p:sp>
      <p:sp>
        <p:nvSpPr>
          <p:cNvPr id="376" name="TextBox 375">
            <a:extLst>
              <a:ext uri="{FF2B5EF4-FFF2-40B4-BE49-F238E27FC236}">
                <a16:creationId xmlns="" xmlns:a16="http://schemas.microsoft.com/office/drawing/2014/main" id="{C6163F00-6F2A-4BCD-6A51-2624643E277A}"/>
              </a:ext>
            </a:extLst>
          </p:cNvPr>
          <p:cNvSpPr txBox="1"/>
          <p:nvPr/>
        </p:nvSpPr>
        <p:spPr>
          <a:xfrm>
            <a:off x="6620915" y="2475918"/>
            <a:ext cx="261358" cy="143565"/>
          </a:xfrm>
          <a:prstGeom prst="rect">
            <a:avLst/>
          </a:prstGeom>
          <a:noFill/>
        </p:spPr>
        <p:txBody>
          <a:bodyPr wrap="square" lIns="0" tIns="0" rIns="0" bIns="0" rtlCol="0">
            <a:spAutoFit/>
          </a:bodyPr>
          <a:lstStyle/>
          <a:p>
            <a:pPr algn="r"/>
            <a:r>
              <a:rPr lang="en-GB" sz="933" dirty="0">
                <a:latin typeface="Arial Narrow" panose="020B0606020202030204" pitchFamily="34" charset="0"/>
              </a:rPr>
              <a:t>0.7</a:t>
            </a:r>
          </a:p>
        </p:txBody>
      </p:sp>
      <p:sp>
        <p:nvSpPr>
          <p:cNvPr id="377" name="TextBox 376">
            <a:extLst>
              <a:ext uri="{FF2B5EF4-FFF2-40B4-BE49-F238E27FC236}">
                <a16:creationId xmlns="" xmlns:a16="http://schemas.microsoft.com/office/drawing/2014/main" id="{02BD0E12-2F69-75DE-54A8-87D5B1A24A9A}"/>
              </a:ext>
            </a:extLst>
          </p:cNvPr>
          <p:cNvSpPr txBox="1"/>
          <p:nvPr/>
        </p:nvSpPr>
        <p:spPr>
          <a:xfrm>
            <a:off x="6620915" y="2762180"/>
            <a:ext cx="261358" cy="143565"/>
          </a:xfrm>
          <a:prstGeom prst="rect">
            <a:avLst/>
          </a:prstGeom>
          <a:noFill/>
        </p:spPr>
        <p:txBody>
          <a:bodyPr wrap="square" lIns="0" tIns="0" rIns="0" bIns="0" rtlCol="0">
            <a:spAutoFit/>
          </a:bodyPr>
          <a:lstStyle/>
          <a:p>
            <a:pPr algn="r"/>
            <a:r>
              <a:rPr lang="en-GB" sz="933" dirty="0">
                <a:latin typeface="Arial Narrow" panose="020B0606020202030204" pitchFamily="34" charset="0"/>
              </a:rPr>
              <a:t>0.6</a:t>
            </a:r>
          </a:p>
        </p:txBody>
      </p:sp>
      <p:sp>
        <p:nvSpPr>
          <p:cNvPr id="378" name="TextBox 377">
            <a:extLst>
              <a:ext uri="{FF2B5EF4-FFF2-40B4-BE49-F238E27FC236}">
                <a16:creationId xmlns="" xmlns:a16="http://schemas.microsoft.com/office/drawing/2014/main" id="{6C5C65C9-AFF1-C9A6-1225-4390371AE950}"/>
              </a:ext>
            </a:extLst>
          </p:cNvPr>
          <p:cNvSpPr txBox="1"/>
          <p:nvPr/>
        </p:nvSpPr>
        <p:spPr>
          <a:xfrm>
            <a:off x="6620915" y="3048443"/>
            <a:ext cx="261358" cy="143565"/>
          </a:xfrm>
          <a:prstGeom prst="rect">
            <a:avLst/>
          </a:prstGeom>
          <a:noFill/>
        </p:spPr>
        <p:txBody>
          <a:bodyPr wrap="square" lIns="0" tIns="0" rIns="0" bIns="0" rtlCol="0">
            <a:spAutoFit/>
          </a:bodyPr>
          <a:lstStyle/>
          <a:p>
            <a:pPr algn="r"/>
            <a:r>
              <a:rPr lang="en-GB" sz="933" dirty="0">
                <a:latin typeface="Arial Narrow" panose="020B0606020202030204" pitchFamily="34" charset="0"/>
              </a:rPr>
              <a:t>0.5</a:t>
            </a:r>
          </a:p>
        </p:txBody>
      </p:sp>
      <p:sp>
        <p:nvSpPr>
          <p:cNvPr id="379" name="TextBox 378">
            <a:extLst>
              <a:ext uri="{FF2B5EF4-FFF2-40B4-BE49-F238E27FC236}">
                <a16:creationId xmlns="" xmlns:a16="http://schemas.microsoft.com/office/drawing/2014/main" id="{739DF708-B756-62FD-F2FD-BBE869831900}"/>
              </a:ext>
            </a:extLst>
          </p:cNvPr>
          <p:cNvSpPr txBox="1"/>
          <p:nvPr/>
        </p:nvSpPr>
        <p:spPr>
          <a:xfrm>
            <a:off x="6620915" y="3334706"/>
            <a:ext cx="261358" cy="143565"/>
          </a:xfrm>
          <a:prstGeom prst="rect">
            <a:avLst/>
          </a:prstGeom>
          <a:noFill/>
        </p:spPr>
        <p:txBody>
          <a:bodyPr wrap="square" lIns="0" tIns="0" rIns="0" bIns="0" rtlCol="0">
            <a:spAutoFit/>
          </a:bodyPr>
          <a:lstStyle/>
          <a:p>
            <a:pPr algn="r"/>
            <a:r>
              <a:rPr lang="en-GB" sz="933" dirty="0">
                <a:latin typeface="Arial Narrow" panose="020B0606020202030204" pitchFamily="34" charset="0"/>
              </a:rPr>
              <a:t>0.4</a:t>
            </a:r>
          </a:p>
        </p:txBody>
      </p:sp>
      <p:sp>
        <p:nvSpPr>
          <p:cNvPr id="380" name="TextBox 379">
            <a:extLst>
              <a:ext uri="{FF2B5EF4-FFF2-40B4-BE49-F238E27FC236}">
                <a16:creationId xmlns="" xmlns:a16="http://schemas.microsoft.com/office/drawing/2014/main" id="{ACB43BF1-40EF-525E-E7B7-BA5797783BA9}"/>
              </a:ext>
            </a:extLst>
          </p:cNvPr>
          <p:cNvSpPr txBox="1"/>
          <p:nvPr/>
        </p:nvSpPr>
        <p:spPr>
          <a:xfrm>
            <a:off x="6620915" y="3620968"/>
            <a:ext cx="261358" cy="143565"/>
          </a:xfrm>
          <a:prstGeom prst="rect">
            <a:avLst/>
          </a:prstGeom>
          <a:noFill/>
        </p:spPr>
        <p:txBody>
          <a:bodyPr wrap="square" lIns="0" tIns="0" rIns="0" bIns="0" rtlCol="0">
            <a:spAutoFit/>
          </a:bodyPr>
          <a:lstStyle/>
          <a:p>
            <a:pPr algn="r"/>
            <a:r>
              <a:rPr lang="en-GB" sz="933" dirty="0">
                <a:latin typeface="Arial Narrow" panose="020B0606020202030204" pitchFamily="34" charset="0"/>
              </a:rPr>
              <a:t>0.3</a:t>
            </a:r>
          </a:p>
        </p:txBody>
      </p:sp>
      <p:sp>
        <p:nvSpPr>
          <p:cNvPr id="381" name="TextBox 380">
            <a:extLst>
              <a:ext uri="{FF2B5EF4-FFF2-40B4-BE49-F238E27FC236}">
                <a16:creationId xmlns="" xmlns:a16="http://schemas.microsoft.com/office/drawing/2014/main" id="{EA8D9D5F-0159-CC4B-ABEC-7A5E8A40E4A7}"/>
              </a:ext>
            </a:extLst>
          </p:cNvPr>
          <p:cNvSpPr txBox="1"/>
          <p:nvPr/>
        </p:nvSpPr>
        <p:spPr>
          <a:xfrm>
            <a:off x="6620915" y="3907231"/>
            <a:ext cx="261358" cy="143565"/>
          </a:xfrm>
          <a:prstGeom prst="rect">
            <a:avLst/>
          </a:prstGeom>
          <a:noFill/>
        </p:spPr>
        <p:txBody>
          <a:bodyPr wrap="square" lIns="0" tIns="0" rIns="0" bIns="0" rtlCol="0">
            <a:spAutoFit/>
          </a:bodyPr>
          <a:lstStyle/>
          <a:p>
            <a:pPr algn="r"/>
            <a:r>
              <a:rPr lang="en-GB" sz="933" dirty="0">
                <a:latin typeface="Arial Narrow" panose="020B0606020202030204" pitchFamily="34" charset="0"/>
              </a:rPr>
              <a:t>0.2</a:t>
            </a:r>
          </a:p>
        </p:txBody>
      </p:sp>
      <p:sp>
        <p:nvSpPr>
          <p:cNvPr id="382" name="TextBox 381">
            <a:extLst>
              <a:ext uri="{FF2B5EF4-FFF2-40B4-BE49-F238E27FC236}">
                <a16:creationId xmlns="" xmlns:a16="http://schemas.microsoft.com/office/drawing/2014/main" id="{57D86C41-5D19-3203-A62F-4690379B034B}"/>
              </a:ext>
            </a:extLst>
          </p:cNvPr>
          <p:cNvSpPr txBox="1"/>
          <p:nvPr/>
        </p:nvSpPr>
        <p:spPr>
          <a:xfrm>
            <a:off x="6620915" y="4193493"/>
            <a:ext cx="261358" cy="143565"/>
          </a:xfrm>
          <a:prstGeom prst="rect">
            <a:avLst/>
          </a:prstGeom>
          <a:noFill/>
        </p:spPr>
        <p:txBody>
          <a:bodyPr wrap="square" lIns="0" tIns="0" rIns="0" bIns="0" rtlCol="0">
            <a:spAutoFit/>
          </a:bodyPr>
          <a:lstStyle/>
          <a:p>
            <a:pPr algn="r"/>
            <a:r>
              <a:rPr lang="en-GB" sz="933" dirty="0">
                <a:latin typeface="Arial Narrow" panose="020B0606020202030204" pitchFamily="34" charset="0"/>
              </a:rPr>
              <a:t>0.1</a:t>
            </a:r>
          </a:p>
        </p:txBody>
      </p:sp>
      <p:cxnSp>
        <p:nvCxnSpPr>
          <p:cNvPr id="383" name="Straight Connector 382">
            <a:extLst>
              <a:ext uri="{FF2B5EF4-FFF2-40B4-BE49-F238E27FC236}">
                <a16:creationId xmlns="" xmlns:a16="http://schemas.microsoft.com/office/drawing/2014/main" id="{F7605587-1690-F1BD-2734-C04C3C2C589A}"/>
              </a:ext>
            </a:extLst>
          </p:cNvPr>
          <p:cNvCxnSpPr>
            <a:cxnSpLocks/>
          </p:cNvCxnSpPr>
          <p:nvPr/>
        </p:nvCxnSpPr>
        <p:spPr>
          <a:xfrm rot="5400000" flipH="1">
            <a:off x="6963825" y="4595699"/>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4" name="Straight Connector 383">
            <a:extLst>
              <a:ext uri="{FF2B5EF4-FFF2-40B4-BE49-F238E27FC236}">
                <a16:creationId xmlns="" xmlns:a16="http://schemas.microsoft.com/office/drawing/2014/main" id="{40569E3C-FEEF-E365-B0FB-DFC6C3D46F34}"/>
              </a:ext>
            </a:extLst>
          </p:cNvPr>
          <p:cNvCxnSpPr>
            <a:cxnSpLocks/>
          </p:cNvCxnSpPr>
          <p:nvPr/>
        </p:nvCxnSpPr>
        <p:spPr>
          <a:xfrm rot="5400000" flipH="1">
            <a:off x="8510772" y="4595699"/>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5" name="Straight Connector 384">
            <a:extLst>
              <a:ext uri="{FF2B5EF4-FFF2-40B4-BE49-F238E27FC236}">
                <a16:creationId xmlns="" xmlns:a16="http://schemas.microsoft.com/office/drawing/2014/main" id="{A01B64B4-295E-5270-2372-1445DCC09B72}"/>
              </a:ext>
            </a:extLst>
          </p:cNvPr>
          <p:cNvCxnSpPr>
            <a:cxnSpLocks/>
          </p:cNvCxnSpPr>
          <p:nvPr/>
        </p:nvCxnSpPr>
        <p:spPr>
          <a:xfrm rot="5400000" flipH="1">
            <a:off x="10057719" y="4595699"/>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6" name="Straight Connector 385">
            <a:extLst>
              <a:ext uri="{FF2B5EF4-FFF2-40B4-BE49-F238E27FC236}">
                <a16:creationId xmlns="" xmlns:a16="http://schemas.microsoft.com/office/drawing/2014/main" id="{FC88889E-EE6C-834F-EF18-866F186F581F}"/>
              </a:ext>
            </a:extLst>
          </p:cNvPr>
          <p:cNvCxnSpPr>
            <a:cxnSpLocks/>
          </p:cNvCxnSpPr>
          <p:nvPr/>
        </p:nvCxnSpPr>
        <p:spPr>
          <a:xfrm rot="5400000" flipH="1">
            <a:off x="11604648" y="4595699"/>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sp>
        <p:nvSpPr>
          <p:cNvPr id="387" name="TextBox 386">
            <a:extLst>
              <a:ext uri="{FF2B5EF4-FFF2-40B4-BE49-F238E27FC236}">
                <a16:creationId xmlns="" xmlns:a16="http://schemas.microsoft.com/office/drawing/2014/main" id="{F5C6E1FF-089A-EF8A-F4D6-364161B9F46D}"/>
              </a:ext>
            </a:extLst>
          </p:cNvPr>
          <p:cNvSpPr txBox="1"/>
          <p:nvPr/>
        </p:nvSpPr>
        <p:spPr>
          <a:xfrm>
            <a:off x="8100724" y="4826332"/>
            <a:ext cx="2420577" cy="184666"/>
          </a:xfrm>
          <a:prstGeom prst="rect">
            <a:avLst/>
          </a:prstGeom>
          <a:noFill/>
        </p:spPr>
        <p:txBody>
          <a:bodyPr wrap="square" lIns="0" tIns="0" rIns="0" bIns="0" rtlCol="0">
            <a:spAutoFit/>
          </a:bodyPr>
          <a:lstStyle/>
          <a:p>
            <a:pPr algn="ctr"/>
            <a:r>
              <a:rPr lang="en-GB" sz="1200" b="1" dirty="0">
                <a:latin typeface="Arial Narrow" panose="020B0606020202030204" pitchFamily="34" charset="0"/>
              </a:rPr>
              <a:t>Time from randomisation (months)</a:t>
            </a:r>
          </a:p>
        </p:txBody>
      </p:sp>
      <p:sp>
        <p:nvSpPr>
          <p:cNvPr id="388" name="TextBox 387">
            <a:extLst>
              <a:ext uri="{FF2B5EF4-FFF2-40B4-BE49-F238E27FC236}">
                <a16:creationId xmlns="" xmlns:a16="http://schemas.microsoft.com/office/drawing/2014/main" id="{F7685C4A-8980-25BB-F3E2-1C94A0387F41}"/>
              </a:ext>
            </a:extLst>
          </p:cNvPr>
          <p:cNvSpPr txBox="1"/>
          <p:nvPr/>
        </p:nvSpPr>
        <p:spPr>
          <a:xfrm>
            <a:off x="6827513" y="4663342"/>
            <a:ext cx="321443" cy="143565"/>
          </a:xfrm>
          <a:prstGeom prst="rect">
            <a:avLst/>
          </a:prstGeom>
          <a:noFill/>
        </p:spPr>
        <p:txBody>
          <a:bodyPr wrap="square" lIns="0" tIns="0" rIns="0" bIns="0" rtlCol="0">
            <a:spAutoFit/>
          </a:bodyPr>
          <a:lstStyle/>
          <a:p>
            <a:pPr algn="ctr"/>
            <a:r>
              <a:rPr lang="en-GB" sz="933" dirty="0">
                <a:latin typeface="Arial Narrow" panose="020B0606020202030204" pitchFamily="34" charset="0"/>
              </a:rPr>
              <a:t>0</a:t>
            </a:r>
          </a:p>
        </p:txBody>
      </p:sp>
      <p:sp>
        <p:nvSpPr>
          <p:cNvPr id="389" name="TextBox 388">
            <a:extLst>
              <a:ext uri="{FF2B5EF4-FFF2-40B4-BE49-F238E27FC236}">
                <a16:creationId xmlns="" xmlns:a16="http://schemas.microsoft.com/office/drawing/2014/main" id="{48BCAA01-0E1F-168B-5254-74BC7C85AA32}"/>
              </a:ext>
            </a:extLst>
          </p:cNvPr>
          <p:cNvSpPr txBox="1"/>
          <p:nvPr/>
        </p:nvSpPr>
        <p:spPr>
          <a:xfrm>
            <a:off x="6830809" y="5089186"/>
            <a:ext cx="321521" cy="246221"/>
          </a:xfrm>
          <a:prstGeom prst="rect">
            <a:avLst/>
          </a:prstGeom>
          <a:noFill/>
        </p:spPr>
        <p:txBody>
          <a:bodyPr wrap="square" lIns="0" tIns="0" rIns="0" bIns="0" rtlCol="0">
            <a:spAutoFit/>
          </a:bodyPr>
          <a:lstStyle/>
          <a:p>
            <a:pPr algn="ctr"/>
            <a:r>
              <a:rPr lang="en-GB" sz="800" spc="-67" dirty="0">
                <a:latin typeface="Arial Narrow" panose="020B0606020202030204" pitchFamily="34" charset="0"/>
              </a:rPr>
              <a:t>279</a:t>
            </a:r>
          </a:p>
          <a:p>
            <a:pPr algn="ctr"/>
            <a:r>
              <a:rPr lang="en-GB" sz="800" spc="-67" dirty="0">
                <a:latin typeface="Arial Narrow" panose="020B0606020202030204" pitchFamily="34" charset="0"/>
              </a:rPr>
              <a:t>273</a:t>
            </a:r>
          </a:p>
        </p:txBody>
      </p:sp>
      <p:cxnSp>
        <p:nvCxnSpPr>
          <p:cNvPr id="390" name="Straight Connector 389">
            <a:extLst>
              <a:ext uri="{FF2B5EF4-FFF2-40B4-BE49-F238E27FC236}">
                <a16:creationId xmlns="" xmlns:a16="http://schemas.microsoft.com/office/drawing/2014/main" id="{7E509B06-46BB-F0C7-6741-01D0B3202C6A}"/>
              </a:ext>
            </a:extLst>
          </p:cNvPr>
          <p:cNvCxnSpPr>
            <a:cxnSpLocks/>
          </p:cNvCxnSpPr>
          <p:nvPr/>
        </p:nvCxnSpPr>
        <p:spPr>
          <a:xfrm rot="5400000" flipH="1">
            <a:off x="8201383" y="4595699"/>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1" name="Straight Connector 390">
            <a:extLst>
              <a:ext uri="{FF2B5EF4-FFF2-40B4-BE49-F238E27FC236}">
                <a16:creationId xmlns="" xmlns:a16="http://schemas.microsoft.com/office/drawing/2014/main" id="{DC76771D-D556-40A8-163D-4D4453F9229A}"/>
              </a:ext>
            </a:extLst>
          </p:cNvPr>
          <p:cNvCxnSpPr>
            <a:cxnSpLocks/>
          </p:cNvCxnSpPr>
          <p:nvPr/>
        </p:nvCxnSpPr>
        <p:spPr>
          <a:xfrm rot="5400000" flipH="1">
            <a:off x="9748329" y="4595699"/>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2" name="Straight Connector 391">
            <a:extLst>
              <a:ext uri="{FF2B5EF4-FFF2-40B4-BE49-F238E27FC236}">
                <a16:creationId xmlns="" xmlns:a16="http://schemas.microsoft.com/office/drawing/2014/main" id="{631FA577-EF04-0EE5-B7C6-FB0440968F29}"/>
              </a:ext>
            </a:extLst>
          </p:cNvPr>
          <p:cNvCxnSpPr>
            <a:cxnSpLocks/>
          </p:cNvCxnSpPr>
          <p:nvPr/>
        </p:nvCxnSpPr>
        <p:spPr>
          <a:xfrm rot="5400000" flipH="1">
            <a:off x="11295276" y="4595699"/>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3" name="Straight Connector 392">
            <a:extLst>
              <a:ext uri="{FF2B5EF4-FFF2-40B4-BE49-F238E27FC236}">
                <a16:creationId xmlns="" xmlns:a16="http://schemas.microsoft.com/office/drawing/2014/main" id="{4BDF7952-5D1E-5192-3F24-3460A5BD077B}"/>
              </a:ext>
            </a:extLst>
          </p:cNvPr>
          <p:cNvCxnSpPr>
            <a:cxnSpLocks/>
          </p:cNvCxnSpPr>
          <p:nvPr/>
        </p:nvCxnSpPr>
        <p:spPr>
          <a:xfrm rot="5400000" flipH="1">
            <a:off x="7891993" y="4595699"/>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4" name="Straight Connector 393">
            <a:extLst>
              <a:ext uri="{FF2B5EF4-FFF2-40B4-BE49-F238E27FC236}">
                <a16:creationId xmlns="" xmlns:a16="http://schemas.microsoft.com/office/drawing/2014/main" id="{9E562C1F-2EFE-E847-77C1-AD3877A74F9E}"/>
              </a:ext>
            </a:extLst>
          </p:cNvPr>
          <p:cNvCxnSpPr>
            <a:cxnSpLocks/>
          </p:cNvCxnSpPr>
          <p:nvPr/>
        </p:nvCxnSpPr>
        <p:spPr>
          <a:xfrm rot="5400000" flipH="1">
            <a:off x="9438940" y="4595699"/>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5" name="Straight Connector 394">
            <a:extLst>
              <a:ext uri="{FF2B5EF4-FFF2-40B4-BE49-F238E27FC236}">
                <a16:creationId xmlns="" xmlns:a16="http://schemas.microsoft.com/office/drawing/2014/main" id="{76AC049D-8C51-CFFC-9D9A-9B822DD85736}"/>
              </a:ext>
            </a:extLst>
          </p:cNvPr>
          <p:cNvCxnSpPr>
            <a:cxnSpLocks/>
          </p:cNvCxnSpPr>
          <p:nvPr/>
        </p:nvCxnSpPr>
        <p:spPr>
          <a:xfrm rot="5400000" flipH="1">
            <a:off x="10985887" y="4595699"/>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6" name="Straight Connector 395">
            <a:extLst>
              <a:ext uri="{FF2B5EF4-FFF2-40B4-BE49-F238E27FC236}">
                <a16:creationId xmlns="" xmlns:a16="http://schemas.microsoft.com/office/drawing/2014/main" id="{1B7DEBCE-987B-7437-95A6-A8BF138BB73E}"/>
              </a:ext>
            </a:extLst>
          </p:cNvPr>
          <p:cNvCxnSpPr>
            <a:cxnSpLocks/>
          </p:cNvCxnSpPr>
          <p:nvPr/>
        </p:nvCxnSpPr>
        <p:spPr>
          <a:xfrm rot="5400000" flipH="1">
            <a:off x="7582604" y="4595699"/>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7" name="Straight Connector 396">
            <a:extLst>
              <a:ext uri="{FF2B5EF4-FFF2-40B4-BE49-F238E27FC236}">
                <a16:creationId xmlns="" xmlns:a16="http://schemas.microsoft.com/office/drawing/2014/main" id="{CAB860D0-713E-9921-C5C4-188582DEE350}"/>
              </a:ext>
            </a:extLst>
          </p:cNvPr>
          <p:cNvCxnSpPr>
            <a:cxnSpLocks/>
          </p:cNvCxnSpPr>
          <p:nvPr/>
        </p:nvCxnSpPr>
        <p:spPr>
          <a:xfrm rot="5400000" flipH="1">
            <a:off x="9129551" y="4595699"/>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8" name="Straight Connector 397">
            <a:extLst>
              <a:ext uri="{FF2B5EF4-FFF2-40B4-BE49-F238E27FC236}">
                <a16:creationId xmlns="" xmlns:a16="http://schemas.microsoft.com/office/drawing/2014/main" id="{24A9A7F2-F56C-EBB7-864A-80B6063FA444}"/>
              </a:ext>
            </a:extLst>
          </p:cNvPr>
          <p:cNvCxnSpPr>
            <a:cxnSpLocks/>
          </p:cNvCxnSpPr>
          <p:nvPr/>
        </p:nvCxnSpPr>
        <p:spPr>
          <a:xfrm rot="5400000" flipH="1">
            <a:off x="10676497" y="4595699"/>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9" name="Straight Connector 398">
            <a:extLst>
              <a:ext uri="{FF2B5EF4-FFF2-40B4-BE49-F238E27FC236}">
                <a16:creationId xmlns="" xmlns:a16="http://schemas.microsoft.com/office/drawing/2014/main" id="{B5E5A287-D65F-4408-21CA-179FAF8CD3C6}"/>
              </a:ext>
            </a:extLst>
          </p:cNvPr>
          <p:cNvCxnSpPr>
            <a:cxnSpLocks/>
          </p:cNvCxnSpPr>
          <p:nvPr/>
        </p:nvCxnSpPr>
        <p:spPr>
          <a:xfrm rot="5400000" flipH="1">
            <a:off x="7273215" y="4595699"/>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0" name="Straight Connector 399">
            <a:extLst>
              <a:ext uri="{FF2B5EF4-FFF2-40B4-BE49-F238E27FC236}">
                <a16:creationId xmlns="" xmlns:a16="http://schemas.microsoft.com/office/drawing/2014/main" id="{66987326-67A1-0323-1A00-5E6766013E79}"/>
              </a:ext>
            </a:extLst>
          </p:cNvPr>
          <p:cNvCxnSpPr>
            <a:cxnSpLocks/>
          </p:cNvCxnSpPr>
          <p:nvPr/>
        </p:nvCxnSpPr>
        <p:spPr>
          <a:xfrm rot="5400000" flipH="1">
            <a:off x="8820161" y="4595699"/>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1" name="Straight Connector 400">
            <a:extLst>
              <a:ext uri="{FF2B5EF4-FFF2-40B4-BE49-F238E27FC236}">
                <a16:creationId xmlns="" xmlns:a16="http://schemas.microsoft.com/office/drawing/2014/main" id="{FCE3ED0F-F24C-7492-2E5A-7452B419CF34}"/>
              </a:ext>
            </a:extLst>
          </p:cNvPr>
          <p:cNvCxnSpPr>
            <a:cxnSpLocks/>
          </p:cNvCxnSpPr>
          <p:nvPr/>
        </p:nvCxnSpPr>
        <p:spPr>
          <a:xfrm rot="5400000" flipH="1">
            <a:off x="10367108" y="4595699"/>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sp>
        <p:nvSpPr>
          <p:cNvPr id="402" name="TextBox 401">
            <a:extLst>
              <a:ext uri="{FF2B5EF4-FFF2-40B4-BE49-F238E27FC236}">
                <a16:creationId xmlns="" xmlns:a16="http://schemas.microsoft.com/office/drawing/2014/main" id="{F34C6CF3-52FA-7755-19B8-B312D4222CAA}"/>
              </a:ext>
            </a:extLst>
          </p:cNvPr>
          <p:cNvSpPr txBox="1"/>
          <p:nvPr/>
        </p:nvSpPr>
        <p:spPr>
          <a:xfrm>
            <a:off x="7139269" y="4663342"/>
            <a:ext cx="321443" cy="143565"/>
          </a:xfrm>
          <a:prstGeom prst="rect">
            <a:avLst/>
          </a:prstGeom>
          <a:noFill/>
        </p:spPr>
        <p:txBody>
          <a:bodyPr wrap="square" lIns="0" tIns="0" rIns="0" bIns="0" rtlCol="0">
            <a:spAutoFit/>
          </a:bodyPr>
          <a:lstStyle/>
          <a:p>
            <a:pPr algn="ctr"/>
            <a:r>
              <a:rPr lang="en-GB" sz="933" dirty="0">
                <a:latin typeface="Arial Narrow" panose="020B0606020202030204" pitchFamily="34" charset="0"/>
              </a:rPr>
              <a:t>2</a:t>
            </a:r>
          </a:p>
        </p:txBody>
      </p:sp>
      <p:sp>
        <p:nvSpPr>
          <p:cNvPr id="403" name="TextBox 402">
            <a:extLst>
              <a:ext uri="{FF2B5EF4-FFF2-40B4-BE49-F238E27FC236}">
                <a16:creationId xmlns="" xmlns:a16="http://schemas.microsoft.com/office/drawing/2014/main" id="{EC6F2EF4-DB1F-1162-77D7-4ED063FAB7FF}"/>
              </a:ext>
            </a:extLst>
          </p:cNvPr>
          <p:cNvSpPr txBox="1"/>
          <p:nvPr/>
        </p:nvSpPr>
        <p:spPr>
          <a:xfrm>
            <a:off x="7135976" y="5089186"/>
            <a:ext cx="321521" cy="246221"/>
          </a:xfrm>
          <a:prstGeom prst="rect">
            <a:avLst/>
          </a:prstGeom>
          <a:noFill/>
        </p:spPr>
        <p:txBody>
          <a:bodyPr wrap="square" lIns="0" tIns="0" rIns="0" bIns="0" rtlCol="0">
            <a:spAutoFit/>
          </a:bodyPr>
          <a:lstStyle/>
          <a:p>
            <a:pPr algn="ctr"/>
            <a:r>
              <a:rPr lang="en-GB" sz="800" spc="-67" dirty="0">
                <a:latin typeface="Arial Narrow" panose="020B0606020202030204" pitchFamily="34" charset="0"/>
              </a:rPr>
              <a:t>255</a:t>
            </a:r>
          </a:p>
          <a:p>
            <a:pPr algn="ctr"/>
            <a:r>
              <a:rPr lang="en-GB" sz="800" spc="-67" dirty="0">
                <a:latin typeface="Arial Narrow" panose="020B0606020202030204" pitchFamily="34" charset="0"/>
              </a:rPr>
              <a:t>248</a:t>
            </a:r>
          </a:p>
        </p:txBody>
      </p:sp>
      <p:sp>
        <p:nvSpPr>
          <p:cNvPr id="404" name="TextBox 403">
            <a:extLst>
              <a:ext uri="{FF2B5EF4-FFF2-40B4-BE49-F238E27FC236}">
                <a16:creationId xmlns="" xmlns:a16="http://schemas.microsoft.com/office/drawing/2014/main" id="{C7D7C739-065F-1419-A4E8-1F1E7A7608DF}"/>
              </a:ext>
            </a:extLst>
          </p:cNvPr>
          <p:cNvSpPr txBox="1"/>
          <p:nvPr/>
        </p:nvSpPr>
        <p:spPr>
          <a:xfrm>
            <a:off x="7452020" y="4663342"/>
            <a:ext cx="321443" cy="143565"/>
          </a:xfrm>
          <a:prstGeom prst="rect">
            <a:avLst/>
          </a:prstGeom>
          <a:noFill/>
        </p:spPr>
        <p:txBody>
          <a:bodyPr wrap="square" lIns="0" tIns="0" rIns="0" bIns="0" rtlCol="0">
            <a:spAutoFit/>
          </a:bodyPr>
          <a:lstStyle/>
          <a:p>
            <a:pPr algn="ctr"/>
            <a:r>
              <a:rPr lang="en-GB" sz="933" dirty="0">
                <a:latin typeface="Arial Narrow" panose="020B0606020202030204" pitchFamily="34" charset="0"/>
              </a:rPr>
              <a:t>4</a:t>
            </a:r>
          </a:p>
        </p:txBody>
      </p:sp>
      <p:sp>
        <p:nvSpPr>
          <p:cNvPr id="405" name="TextBox 404">
            <a:extLst>
              <a:ext uri="{FF2B5EF4-FFF2-40B4-BE49-F238E27FC236}">
                <a16:creationId xmlns="" xmlns:a16="http://schemas.microsoft.com/office/drawing/2014/main" id="{34973043-AE65-F8D3-4EC7-E298B8A4EEAC}"/>
              </a:ext>
            </a:extLst>
          </p:cNvPr>
          <p:cNvSpPr txBox="1"/>
          <p:nvPr/>
        </p:nvSpPr>
        <p:spPr>
          <a:xfrm>
            <a:off x="7448726" y="5089186"/>
            <a:ext cx="321521" cy="246221"/>
          </a:xfrm>
          <a:prstGeom prst="rect">
            <a:avLst/>
          </a:prstGeom>
          <a:noFill/>
        </p:spPr>
        <p:txBody>
          <a:bodyPr wrap="square" lIns="0" tIns="0" rIns="0" bIns="0" rtlCol="0">
            <a:spAutoFit/>
          </a:bodyPr>
          <a:lstStyle/>
          <a:p>
            <a:pPr algn="ctr"/>
            <a:r>
              <a:rPr lang="en-GB" sz="800" spc="-67" dirty="0">
                <a:latin typeface="Arial Narrow" panose="020B0606020202030204" pitchFamily="34" charset="0"/>
              </a:rPr>
              <a:t>238</a:t>
            </a:r>
          </a:p>
          <a:p>
            <a:pPr algn="ctr"/>
            <a:r>
              <a:rPr lang="en-GB" sz="800" spc="-67" dirty="0">
                <a:latin typeface="Arial Narrow" panose="020B0606020202030204" pitchFamily="34" charset="0"/>
              </a:rPr>
              <a:t>236</a:t>
            </a:r>
          </a:p>
        </p:txBody>
      </p:sp>
      <p:sp>
        <p:nvSpPr>
          <p:cNvPr id="406" name="TextBox 405">
            <a:extLst>
              <a:ext uri="{FF2B5EF4-FFF2-40B4-BE49-F238E27FC236}">
                <a16:creationId xmlns="" xmlns:a16="http://schemas.microsoft.com/office/drawing/2014/main" id="{3DD5BC98-DAFC-795C-105B-FA9CEFEAC05C}"/>
              </a:ext>
            </a:extLst>
          </p:cNvPr>
          <p:cNvSpPr txBox="1"/>
          <p:nvPr/>
        </p:nvSpPr>
        <p:spPr>
          <a:xfrm>
            <a:off x="7756781" y="4663342"/>
            <a:ext cx="321443" cy="143565"/>
          </a:xfrm>
          <a:prstGeom prst="rect">
            <a:avLst/>
          </a:prstGeom>
          <a:noFill/>
        </p:spPr>
        <p:txBody>
          <a:bodyPr wrap="square" lIns="0" tIns="0" rIns="0" bIns="0" rtlCol="0">
            <a:spAutoFit/>
          </a:bodyPr>
          <a:lstStyle/>
          <a:p>
            <a:pPr algn="ctr"/>
            <a:r>
              <a:rPr lang="en-GB" sz="933" dirty="0">
                <a:latin typeface="Arial Narrow" panose="020B0606020202030204" pitchFamily="34" charset="0"/>
              </a:rPr>
              <a:t>6</a:t>
            </a:r>
          </a:p>
        </p:txBody>
      </p:sp>
      <p:sp>
        <p:nvSpPr>
          <p:cNvPr id="407" name="TextBox 406">
            <a:extLst>
              <a:ext uri="{FF2B5EF4-FFF2-40B4-BE49-F238E27FC236}">
                <a16:creationId xmlns="" xmlns:a16="http://schemas.microsoft.com/office/drawing/2014/main" id="{D728D9FB-DFCA-A20D-B6E6-0E74ECE34C77}"/>
              </a:ext>
            </a:extLst>
          </p:cNvPr>
          <p:cNvSpPr txBox="1"/>
          <p:nvPr/>
        </p:nvSpPr>
        <p:spPr>
          <a:xfrm>
            <a:off x="7753488" y="5089186"/>
            <a:ext cx="321521" cy="246221"/>
          </a:xfrm>
          <a:prstGeom prst="rect">
            <a:avLst/>
          </a:prstGeom>
          <a:noFill/>
        </p:spPr>
        <p:txBody>
          <a:bodyPr wrap="square" lIns="0" tIns="0" rIns="0" bIns="0" rtlCol="0">
            <a:spAutoFit/>
          </a:bodyPr>
          <a:lstStyle/>
          <a:p>
            <a:pPr algn="ctr"/>
            <a:r>
              <a:rPr lang="en-GB" sz="800" spc="-67" dirty="0">
                <a:latin typeface="Arial Narrow" panose="020B0606020202030204" pitchFamily="34" charset="0"/>
              </a:rPr>
              <a:t>216</a:t>
            </a:r>
          </a:p>
          <a:p>
            <a:pPr algn="ctr"/>
            <a:r>
              <a:rPr lang="en-GB" sz="800" spc="-67" dirty="0">
                <a:latin typeface="Arial Narrow" panose="020B0606020202030204" pitchFamily="34" charset="0"/>
              </a:rPr>
              <a:t>218</a:t>
            </a:r>
          </a:p>
        </p:txBody>
      </p:sp>
      <p:sp>
        <p:nvSpPr>
          <p:cNvPr id="408" name="TextBox 407">
            <a:extLst>
              <a:ext uri="{FF2B5EF4-FFF2-40B4-BE49-F238E27FC236}">
                <a16:creationId xmlns="" xmlns:a16="http://schemas.microsoft.com/office/drawing/2014/main" id="{BF88DC3C-8C5E-AE5E-9C8E-0F685D60047B}"/>
              </a:ext>
            </a:extLst>
          </p:cNvPr>
          <p:cNvSpPr txBox="1"/>
          <p:nvPr/>
        </p:nvSpPr>
        <p:spPr>
          <a:xfrm>
            <a:off x="8077288" y="4663342"/>
            <a:ext cx="321443" cy="143565"/>
          </a:xfrm>
          <a:prstGeom prst="rect">
            <a:avLst/>
          </a:prstGeom>
          <a:noFill/>
        </p:spPr>
        <p:txBody>
          <a:bodyPr wrap="square" lIns="0" tIns="0" rIns="0" bIns="0" rtlCol="0">
            <a:spAutoFit/>
          </a:bodyPr>
          <a:lstStyle/>
          <a:p>
            <a:pPr algn="ctr"/>
            <a:r>
              <a:rPr lang="en-GB" sz="933" dirty="0">
                <a:latin typeface="Arial Narrow" panose="020B0606020202030204" pitchFamily="34" charset="0"/>
              </a:rPr>
              <a:t>8</a:t>
            </a:r>
          </a:p>
        </p:txBody>
      </p:sp>
      <p:sp>
        <p:nvSpPr>
          <p:cNvPr id="409" name="TextBox 408">
            <a:extLst>
              <a:ext uri="{FF2B5EF4-FFF2-40B4-BE49-F238E27FC236}">
                <a16:creationId xmlns="" xmlns:a16="http://schemas.microsoft.com/office/drawing/2014/main" id="{F19B368F-672A-BF0C-6F39-34BFC79268A4}"/>
              </a:ext>
            </a:extLst>
          </p:cNvPr>
          <p:cNvSpPr txBox="1"/>
          <p:nvPr/>
        </p:nvSpPr>
        <p:spPr>
          <a:xfrm>
            <a:off x="8073994" y="5089186"/>
            <a:ext cx="321521" cy="246221"/>
          </a:xfrm>
          <a:prstGeom prst="rect">
            <a:avLst/>
          </a:prstGeom>
          <a:noFill/>
        </p:spPr>
        <p:txBody>
          <a:bodyPr wrap="square" lIns="0" tIns="0" rIns="0" bIns="0" rtlCol="0">
            <a:spAutoFit/>
          </a:bodyPr>
          <a:lstStyle/>
          <a:p>
            <a:pPr algn="ctr"/>
            <a:r>
              <a:rPr lang="en-GB" sz="800" spc="-67" dirty="0">
                <a:latin typeface="Arial Narrow" panose="020B0606020202030204" pitchFamily="34" charset="0"/>
              </a:rPr>
              <a:t>207</a:t>
            </a:r>
          </a:p>
          <a:p>
            <a:pPr algn="ctr"/>
            <a:r>
              <a:rPr lang="en-GB" sz="800" spc="-67" dirty="0">
                <a:latin typeface="Arial Narrow" panose="020B0606020202030204" pitchFamily="34" charset="0"/>
              </a:rPr>
              <a:t>212</a:t>
            </a:r>
          </a:p>
        </p:txBody>
      </p:sp>
      <p:sp>
        <p:nvSpPr>
          <p:cNvPr id="410" name="TextBox 409">
            <a:extLst>
              <a:ext uri="{FF2B5EF4-FFF2-40B4-BE49-F238E27FC236}">
                <a16:creationId xmlns="" xmlns:a16="http://schemas.microsoft.com/office/drawing/2014/main" id="{85AB73D5-9579-D873-32FE-BA3450F78770}"/>
              </a:ext>
            </a:extLst>
          </p:cNvPr>
          <p:cNvSpPr txBox="1"/>
          <p:nvPr/>
        </p:nvSpPr>
        <p:spPr>
          <a:xfrm>
            <a:off x="8375185" y="4663342"/>
            <a:ext cx="321443" cy="143565"/>
          </a:xfrm>
          <a:prstGeom prst="rect">
            <a:avLst/>
          </a:prstGeom>
          <a:noFill/>
        </p:spPr>
        <p:txBody>
          <a:bodyPr wrap="square" lIns="0" tIns="0" rIns="0" bIns="0" rtlCol="0">
            <a:spAutoFit/>
          </a:bodyPr>
          <a:lstStyle/>
          <a:p>
            <a:pPr algn="ctr"/>
            <a:r>
              <a:rPr lang="en-GB" sz="933" dirty="0">
                <a:latin typeface="Arial Narrow" panose="020B0606020202030204" pitchFamily="34" charset="0"/>
              </a:rPr>
              <a:t>10</a:t>
            </a:r>
          </a:p>
        </p:txBody>
      </p:sp>
      <p:sp>
        <p:nvSpPr>
          <p:cNvPr id="411" name="TextBox 410">
            <a:extLst>
              <a:ext uri="{FF2B5EF4-FFF2-40B4-BE49-F238E27FC236}">
                <a16:creationId xmlns="" xmlns:a16="http://schemas.microsoft.com/office/drawing/2014/main" id="{FDFD9C6D-1911-875E-F8B5-69AFB41F1D94}"/>
              </a:ext>
            </a:extLst>
          </p:cNvPr>
          <p:cNvSpPr txBox="1"/>
          <p:nvPr/>
        </p:nvSpPr>
        <p:spPr>
          <a:xfrm>
            <a:off x="8371892" y="5089186"/>
            <a:ext cx="321521" cy="246221"/>
          </a:xfrm>
          <a:prstGeom prst="rect">
            <a:avLst/>
          </a:prstGeom>
          <a:noFill/>
        </p:spPr>
        <p:txBody>
          <a:bodyPr wrap="square" lIns="0" tIns="0" rIns="0" bIns="0" rtlCol="0">
            <a:spAutoFit/>
          </a:bodyPr>
          <a:lstStyle/>
          <a:p>
            <a:pPr algn="ctr"/>
            <a:r>
              <a:rPr lang="en-GB" sz="800" spc="-67" dirty="0">
                <a:latin typeface="Arial Narrow" panose="020B0606020202030204" pitchFamily="34" charset="0"/>
              </a:rPr>
              <a:t>190</a:t>
            </a:r>
          </a:p>
          <a:p>
            <a:pPr algn="ctr"/>
            <a:r>
              <a:rPr lang="en-GB" sz="800" spc="-67" dirty="0">
                <a:latin typeface="Arial Narrow" panose="020B0606020202030204" pitchFamily="34" charset="0"/>
              </a:rPr>
              <a:t>190</a:t>
            </a:r>
          </a:p>
        </p:txBody>
      </p:sp>
      <p:sp>
        <p:nvSpPr>
          <p:cNvPr id="412" name="TextBox 411">
            <a:extLst>
              <a:ext uri="{FF2B5EF4-FFF2-40B4-BE49-F238E27FC236}">
                <a16:creationId xmlns="" xmlns:a16="http://schemas.microsoft.com/office/drawing/2014/main" id="{0C849BAE-EA6B-6AF9-0FA5-308526C68100}"/>
              </a:ext>
            </a:extLst>
          </p:cNvPr>
          <p:cNvSpPr txBox="1"/>
          <p:nvPr/>
        </p:nvSpPr>
        <p:spPr>
          <a:xfrm>
            <a:off x="8691159" y="4663342"/>
            <a:ext cx="321443" cy="143565"/>
          </a:xfrm>
          <a:prstGeom prst="rect">
            <a:avLst/>
          </a:prstGeom>
          <a:noFill/>
        </p:spPr>
        <p:txBody>
          <a:bodyPr wrap="square" lIns="0" tIns="0" rIns="0" bIns="0" rtlCol="0">
            <a:spAutoFit/>
          </a:bodyPr>
          <a:lstStyle/>
          <a:p>
            <a:pPr algn="ctr"/>
            <a:r>
              <a:rPr lang="en-GB" sz="933" dirty="0">
                <a:latin typeface="Arial Narrow" panose="020B0606020202030204" pitchFamily="34" charset="0"/>
              </a:rPr>
              <a:t>12</a:t>
            </a:r>
          </a:p>
        </p:txBody>
      </p:sp>
      <p:sp>
        <p:nvSpPr>
          <p:cNvPr id="413" name="TextBox 412">
            <a:extLst>
              <a:ext uri="{FF2B5EF4-FFF2-40B4-BE49-F238E27FC236}">
                <a16:creationId xmlns="" xmlns:a16="http://schemas.microsoft.com/office/drawing/2014/main" id="{30F6CD6F-7C3E-0995-11EF-ABF1BD0DCBAA}"/>
              </a:ext>
            </a:extLst>
          </p:cNvPr>
          <p:cNvSpPr txBox="1"/>
          <p:nvPr/>
        </p:nvSpPr>
        <p:spPr>
          <a:xfrm>
            <a:off x="8687865" y="5089186"/>
            <a:ext cx="321521" cy="246221"/>
          </a:xfrm>
          <a:prstGeom prst="rect">
            <a:avLst/>
          </a:prstGeom>
          <a:noFill/>
        </p:spPr>
        <p:txBody>
          <a:bodyPr wrap="square" lIns="0" tIns="0" rIns="0" bIns="0" rtlCol="0">
            <a:spAutoFit/>
          </a:bodyPr>
          <a:lstStyle/>
          <a:p>
            <a:pPr algn="ctr"/>
            <a:r>
              <a:rPr lang="en-GB" sz="800" spc="-67" dirty="0">
                <a:latin typeface="Arial Narrow" panose="020B0606020202030204" pitchFamily="34" charset="0"/>
              </a:rPr>
              <a:t>175</a:t>
            </a:r>
          </a:p>
          <a:p>
            <a:pPr algn="ctr"/>
            <a:r>
              <a:rPr lang="en-GB" sz="800" spc="-67" dirty="0">
                <a:latin typeface="Arial Narrow" panose="020B0606020202030204" pitchFamily="34" charset="0"/>
              </a:rPr>
              <a:t>169</a:t>
            </a:r>
          </a:p>
        </p:txBody>
      </p:sp>
      <p:sp>
        <p:nvSpPr>
          <p:cNvPr id="414" name="TextBox 413">
            <a:extLst>
              <a:ext uri="{FF2B5EF4-FFF2-40B4-BE49-F238E27FC236}">
                <a16:creationId xmlns="" xmlns:a16="http://schemas.microsoft.com/office/drawing/2014/main" id="{D8F77BBC-79EB-8F96-3957-538BAD4A3ADA}"/>
              </a:ext>
            </a:extLst>
          </p:cNvPr>
          <p:cNvSpPr txBox="1"/>
          <p:nvPr/>
        </p:nvSpPr>
        <p:spPr>
          <a:xfrm>
            <a:off x="8990019" y="4663342"/>
            <a:ext cx="321443" cy="143565"/>
          </a:xfrm>
          <a:prstGeom prst="rect">
            <a:avLst/>
          </a:prstGeom>
          <a:noFill/>
        </p:spPr>
        <p:txBody>
          <a:bodyPr wrap="square" lIns="0" tIns="0" rIns="0" bIns="0" rtlCol="0">
            <a:spAutoFit/>
          </a:bodyPr>
          <a:lstStyle/>
          <a:p>
            <a:pPr algn="ctr"/>
            <a:r>
              <a:rPr lang="en-GB" sz="933" dirty="0">
                <a:latin typeface="Arial Narrow" panose="020B0606020202030204" pitchFamily="34" charset="0"/>
              </a:rPr>
              <a:t>14</a:t>
            </a:r>
          </a:p>
        </p:txBody>
      </p:sp>
      <p:sp>
        <p:nvSpPr>
          <p:cNvPr id="415" name="TextBox 414">
            <a:extLst>
              <a:ext uri="{FF2B5EF4-FFF2-40B4-BE49-F238E27FC236}">
                <a16:creationId xmlns="" xmlns:a16="http://schemas.microsoft.com/office/drawing/2014/main" id="{C4BBA46D-9935-408B-F579-331F206A5A86}"/>
              </a:ext>
            </a:extLst>
          </p:cNvPr>
          <p:cNvSpPr txBox="1"/>
          <p:nvPr/>
        </p:nvSpPr>
        <p:spPr>
          <a:xfrm>
            <a:off x="8986725" y="5089186"/>
            <a:ext cx="321521" cy="246221"/>
          </a:xfrm>
          <a:prstGeom prst="rect">
            <a:avLst/>
          </a:prstGeom>
          <a:noFill/>
        </p:spPr>
        <p:txBody>
          <a:bodyPr wrap="square" lIns="0" tIns="0" rIns="0" bIns="0" rtlCol="0">
            <a:spAutoFit/>
          </a:bodyPr>
          <a:lstStyle/>
          <a:p>
            <a:pPr algn="ctr"/>
            <a:r>
              <a:rPr lang="en-GB" sz="800" spc="-67" dirty="0">
                <a:latin typeface="Arial Narrow" panose="020B0606020202030204" pitchFamily="34" charset="0"/>
              </a:rPr>
              <a:t>157</a:t>
            </a:r>
          </a:p>
          <a:p>
            <a:pPr algn="ctr"/>
            <a:r>
              <a:rPr lang="en-GB" sz="800" spc="-67" dirty="0">
                <a:latin typeface="Arial Narrow" panose="020B0606020202030204" pitchFamily="34" charset="0"/>
              </a:rPr>
              <a:t>143</a:t>
            </a:r>
          </a:p>
        </p:txBody>
      </p:sp>
      <p:sp>
        <p:nvSpPr>
          <p:cNvPr id="416" name="TextBox 415">
            <a:extLst>
              <a:ext uri="{FF2B5EF4-FFF2-40B4-BE49-F238E27FC236}">
                <a16:creationId xmlns="" xmlns:a16="http://schemas.microsoft.com/office/drawing/2014/main" id="{8582456E-C92E-5EEB-1CA0-DE2FAB339CCF}"/>
              </a:ext>
            </a:extLst>
          </p:cNvPr>
          <p:cNvSpPr txBox="1"/>
          <p:nvPr/>
        </p:nvSpPr>
        <p:spPr>
          <a:xfrm>
            <a:off x="9303353" y="4663342"/>
            <a:ext cx="321443" cy="143565"/>
          </a:xfrm>
          <a:prstGeom prst="rect">
            <a:avLst/>
          </a:prstGeom>
          <a:noFill/>
        </p:spPr>
        <p:txBody>
          <a:bodyPr wrap="square" lIns="0" tIns="0" rIns="0" bIns="0" rtlCol="0">
            <a:spAutoFit/>
          </a:bodyPr>
          <a:lstStyle/>
          <a:p>
            <a:pPr algn="ctr"/>
            <a:r>
              <a:rPr lang="en-GB" sz="933" dirty="0">
                <a:latin typeface="Arial Narrow" panose="020B0606020202030204" pitchFamily="34" charset="0"/>
              </a:rPr>
              <a:t>16</a:t>
            </a:r>
          </a:p>
        </p:txBody>
      </p:sp>
      <p:sp>
        <p:nvSpPr>
          <p:cNvPr id="417" name="TextBox 416">
            <a:extLst>
              <a:ext uri="{FF2B5EF4-FFF2-40B4-BE49-F238E27FC236}">
                <a16:creationId xmlns="" xmlns:a16="http://schemas.microsoft.com/office/drawing/2014/main" id="{D888F7C7-8298-FF40-7AE6-9E063C057C91}"/>
              </a:ext>
            </a:extLst>
          </p:cNvPr>
          <p:cNvSpPr txBox="1"/>
          <p:nvPr/>
        </p:nvSpPr>
        <p:spPr>
          <a:xfrm>
            <a:off x="9300060" y="5089186"/>
            <a:ext cx="321521" cy="246221"/>
          </a:xfrm>
          <a:prstGeom prst="rect">
            <a:avLst/>
          </a:prstGeom>
          <a:noFill/>
        </p:spPr>
        <p:txBody>
          <a:bodyPr wrap="square" lIns="0" tIns="0" rIns="0" bIns="0" rtlCol="0">
            <a:spAutoFit/>
          </a:bodyPr>
          <a:lstStyle/>
          <a:p>
            <a:pPr algn="ctr"/>
            <a:r>
              <a:rPr lang="en-GB" sz="800" spc="-67" dirty="0">
                <a:latin typeface="Arial Narrow" panose="020B0606020202030204" pitchFamily="34" charset="0"/>
              </a:rPr>
              <a:t>151</a:t>
            </a:r>
          </a:p>
          <a:p>
            <a:pPr algn="ctr"/>
            <a:r>
              <a:rPr lang="en-GB" sz="800" spc="-67" dirty="0">
                <a:latin typeface="Arial Narrow" panose="020B0606020202030204" pitchFamily="34" charset="0"/>
              </a:rPr>
              <a:t>133</a:t>
            </a:r>
          </a:p>
        </p:txBody>
      </p:sp>
      <p:sp>
        <p:nvSpPr>
          <p:cNvPr id="418" name="TextBox 417">
            <a:extLst>
              <a:ext uri="{FF2B5EF4-FFF2-40B4-BE49-F238E27FC236}">
                <a16:creationId xmlns="" xmlns:a16="http://schemas.microsoft.com/office/drawing/2014/main" id="{4E00ED66-43CA-63E9-C577-5D84AF73A863}"/>
              </a:ext>
            </a:extLst>
          </p:cNvPr>
          <p:cNvSpPr txBox="1"/>
          <p:nvPr/>
        </p:nvSpPr>
        <p:spPr>
          <a:xfrm>
            <a:off x="9610985" y="4663342"/>
            <a:ext cx="321443" cy="143565"/>
          </a:xfrm>
          <a:prstGeom prst="rect">
            <a:avLst/>
          </a:prstGeom>
          <a:noFill/>
        </p:spPr>
        <p:txBody>
          <a:bodyPr wrap="square" lIns="0" tIns="0" rIns="0" bIns="0" rtlCol="0">
            <a:spAutoFit/>
          </a:bodyPr>
          <a:lstStyle/>
          <a:p>
            <a:pPr algn="ctr"/>
            <a:r>
              <a:rPr lang="en-GB" sz="933" dirty="0">
                <a:latin typeface="Arial Narrow" panose="020B0606020202030204" pitchFamily="34" charset="0"/>
              </a:rPr>
              <a:t>18</a:t>
            </a:r>
          </a:p>
        </p:txBody>
      </p:sp>
      <p:sp>
        <p:nvSpPr>
          <p:cNvPr id="419" name="TextBox 418">
            <a:extLst>
              <a:ext uri="{FF2B5EF4-FFF2-40B4-BE49-F238E27FC236}">
                <a16:creationId xmlns="" xmlns:a16="http://schemas.microsoft.com/office/drawing/2014/main" id="{C69FB003-749E-5144-F214-281620388976}"/>
              </a:ext>
            </a:extLst>
          </p:cNvPr>
          <p:cNvSpPr txBox="1"/>
          <p:nvPr/>
        </p:nvSpPr>
        <p:spPr>
          <a:xfrm>
            <a:off x="9607692" y="5089186"/>
            <a:ext cx="321521" cy="246221"/>
          </a:xfrm>
          <a:prstGeom prst="rect">
            <a:avLst/>
          </a:prstGeom>
          <a:noFill/>
        </p:spPr>
        <p:txBody>
          <a:bodyPr wrap="square" lIns="0" tIns="0" rIns="0" bIns="0" rtlCol="0">
            <a:spAutoFit/>
          </a:bodyPr>
          <a:lstStyle/>
          <a:p>
            <a:pPr algn="ctr"/>
            <a:r>
              <a:rPr lang="en-GB" sz="800" spc="-67" dirty="0">
                <a:latin typeface="Arial Narrow" panose="020B0606020202030204" pitchFamily="34" charset="0"/>
              </a:rPr>
              <a:t>112</a:t>
            </a:r>
          </a:p>
          <a:p>
            <a:pPr algn="ctr"/>
            <a:r>
              <a:rPr lang="en-GB" sz="800" spc="-67" dirty="0">
                <a:latin typeface="Arial Narrow" panose="020B0606020202030204" pitchFamily="34" charset="0"/>
              </a:rPr>
              <a:t>100</a:t>
            </a:r>
          </a:p>
        </p:txBody>
      </p:sp>
      <p:sp>
        <p:nvSpPr>
          <p:cNvPr id="420" name="TextBox 419">
            <a:extLst>
              <a:ext uri="{FF2B5EF4-FFF2-40B4-BE49-F238E27FC236}">
                <a16:creationId xmlns="" xmlns:a16="http://schemas.microsoft.com/office/drawing/2014/main" id="{B70D8BE7-2134-06A8-53C7-C0D347A2CFE1}"/>
              </a:ext>
            </a:extLst>
          </p:cNvPr>
          <p:cNvSpPr txBox="1"/>
          <p:nvPr/>
        </p:nvSpPr>
        <p:spPr>
          <a:xfrm>
            <a:off x="9926445" y="4663342"/>
            <a:ext cx="321443" cy="143565"/>
          </a:xfrm>
          <a:prstGeom prst="rect">
            <a:avLst/>
          </a:prstGeom>
          <a:noFill/>
        </p:spPr>
        <p:txBody>
          <a:bodyPr wrap="square" lIns="0" tIns="0" rIns="0" bIns="0" rtlCol="0">
            <a:spAutoFit/>
          </a:bodyPr>
          <a:lstStyle/>
          <a:p>
            <a:pPr algn="ctr"/>
            <a:r>
              <a:rPr lang="en-GB" sz="933" dirty="0">
                <a:latin typeface="Arial Narrow" panose="020B0606020202030204" pitchFamily="34" charset="0"/>
              </a:rPr>
              <a:t>20</a:t>
            </a:r>
          </a:p>
        </p:txBody>
      </p:sp>
      <p:sp>
        <p:nvSpPr>
          <p:cNvPr id="421" name="TextBox 420">
            <a:extLst>
              <a:ext uri="{FF2B5EF4-FFF2-40B4-BE49-F238E27FC236}">
                <a16:creationId xmlns="" xmlns:a16="http://schemas.microsoft.com/office/drawing/2014/main" id="{C86B8350-26AF-0AD1-C4DB-11106269275E}"/>
              </a:ext>
            </a:extLst>
          </p:cNvPr>
          <p:cNvSpPr txBox="1"/>
          <p:nvPr/>
        </p:nvSpPr>
        <p:spPr>
          <a:xfrm>
            <a:off x="9923152" y="5089186"/>
            <a:ext cx="321521" cy="246221"/>
          </a:xfrm>
          <a:prstGeom prst="rect">
            <a:avLst/>
          </a:prstGeom>
          <a:noFill/>
        </p:spPr>
        <p:txBody>
          <a:bodyPr wrap="square" lIns="0" tIns="0" rIns="0" bIns="0" rtlCol="0">
            <a:spAutoFit/>
          </a:bodyPr>
          <a:lstStyle/>
          <a:p>
            <a:pPr algn="ctr"/>
            <a:r>
              <a:rPr lang="en-GB" sz="800" spc="-67" dirty="0">
                <a:latin typeface="Arial Narrow" panose="020B0606020202030204" pitchFamily="34" charset="0"/>
              </a:rPr>
              <a:t>69</a:t>
            </a:r>
          </a:p>
          <a:p>
            <a:pPr algn="ctr"/>
            <a:r>
              <a:rPr lang="en-GB" sz="800" spc="-67" dirty="0">
                <a:latin typeface="Arial Narrow" panose="020B0606020202030204" pitchFamily="34" charset="0"/>
              </a:rPr>
              <a:t>64</a:t>
            </a:r>
          </a:p>
        </p:txBody>
      </p:sp>
      <p:sp>
        <p:nvSpPr>
          <p:cNvPr id="422" name="TextBox 421">
            <a:extLst>
              <a:ext uri="{FF2B5EF4-FFF2-40B4-BE49-F238E27FC236}">
                <a16:creationId xmlns="" xmlns:a16="http://schemas.microsoft.com/office/drawing/2014/main" id="{72D8C474-FDCB-76FD-10D1-322390A286D0}"/>
              </a:ext>
            </a:extLst>
          </p:cNvPr>
          <p:cNvSpPr txBox="1"/>
          <p:nvPr/>
        </p:nvSpPr>
        <p:spPr>
          <a:xfrm>
            <a:off x="10237748" y="4663342"/>
            <a:ext cx="321443" cy="143565"/>
          </a:xfrm>
          <a:prstGeom prst="rect">
            <a:avLst/>
          </a:prstGeom>
          <a:noFill/>
        </p:spPr>
        <p:txBody>
          <a:bodyPr wrap="square" lIns="0" tIns="0" rIns="0" bIns="0" rtlCol="0">
            <a:spAutoFit/>
          </a:bodyPr>
          <a:lstStyle/>
          <a:p>
            <a:pPr algn="ctr"/>
            <a:r>
              <a:rPr lang="en-GB" sz="933" dirty="0">
                <a:latin typeface="Arial Narrow" panose="020B0606020202030204" pitchFamily="34" charset="0"/>
              </a:rPr>
              <a:t>22</a:t>
            </a:r>
          </a:p>
        </p:txBody>
      </p:sp>
      <p:sp>
        <p:nvSpPr>
          <p:cNvPr id="423" name="TextBox 422">
            <a:extLst>
              <a:ext uri="{FF2B5EF4-FFF2-40B4-BE49-F238E27FC236}">
                <a16:creationId xmlns="" xmlns:a16="http://schemas.microsoft.com/office/drawing/2014/main" id="{E1B6FEC5-1FDD-E1BF-4A18-26E917A60561}"/>
              </a:ext>
            </a:extLst>
          </p:cNvPr>
          <p:cNvSpPr txBox="1"/>
          <p:nvPr/>
        </p:nvSpPr>
        <p:spPr>
          <a:xfrm>
            <a:off x="10234454" y="5089186"/>
            <a:ext cx="321521" cy="246221"/>
          </a:xfrm>
          <a:prstGeom prst="rect">
            <a:avLst/>
          </a:prstGeom>
          <a:noFill/>
        </p:spPr>
        <p:txBody>
          <a:bodyPr wrap="square" lIns="0" tIns="0" rIns="0" bIns="0" rtlCol="0">
            <a:spAutoFit/>
          </a:bodyPr>
          <a:lstStyle/>
          <a:p>
            <a:pPr algn="ctr"/>
            <a:r>
              <a:rPr lang="en-GB" sz="800" spc="-67" dirty="0">
                <a:latin typeface="Arial Narrow" panose="020B0606020202030204" pitchFamily="34" charset="0"/>
              </a:rPr>
              <a:t>59</a:t>
            </a:r>
          </a:p>
          <a:p>
            <a:pPr algn="ctr"/>
            <a:r>
              <a:rPr lang="en-GB" sz="800" spc="-67" dirty="0">
                <a:latin typeface="Arial Narrow" panose="020B0606020202030204" pitchFamily="34" charset="0"/>
              </a:rPr>
              <a:t>52</a:t>
            </a:r>
          </a:p>
        </p:txBody>
      </p:sp>
      <p:sp>
        <p:nvSpPr>
          <p:cNvPr id="424" name="TextBox 423">
            <a:extLst>
              <a:ext uri="{FF2B5EF4-FFF2-40B4-BE49-F238E27FC236}">
                <a16:creationId xmlns="" xmlns:a16="http://schemas.microsoft.com/office/drawing/2014/main" id="{F1AEA0AB-EE3E-C02E-C4A2-BB7D972B1C57}"/>
              </a:ext>
            </a:extLst>
          </p:cNvPr>
          <p:cNvSpPr txBox="1"/>
          <p:nvPr/>
        </p:nvSpPr>
        <p:spPr>
          <a:xfrm>
            <a:off x="10546227" y="4663342"/>
            <a:ext cx="321443" cy="143565"/>
          </a:xfrm>
          <a:prstGeom prst="rect">
            <a:avLst/>
          </a:prstGeom>
          <a:noFill/>
        </p:spPr>
        <p:txBody>
          <a:bodyPr wrap="square" lIns="0" tIns="0" rIns="0" bIns="0" rtlCol="0">
            <a:spAutoFit/>
          </a:bodyPr>
          <a:lstStyle/>
          <a:p>
            <a:pPr algn="ctr"/>
            <a:r>
              <a:rPr lang="en-GB" sz="933" dirty="0">
                <a:latin typeface="Arial Narrow" panose="020B0606020202030204" pitchFamily="34" charset="0"/>
              </a:rPr>
              <a:t>24</a:t>
            </a:r>
          </a:p>
        </p:txBody>
      </p:sp>
      <p:sp>
        <p:nvSpPr>
          <p:cNvPr id="425" name="TextBox 424">
            <a:extLst>
              <a:ext uri="{FF2B5EF4-FFF2-40B4-BE49-F238E27FC236}">
                <a16:creationId xmlns="" xmlns:a16="http://schemas.microsoft.com/office/drawing/2014/main" id="{145CF256-72CC-5B6E-9B4D-B12AA103CCAE}"/>
              </a:ext>
            </a:extLst>
          </p:cNvPr>
          <p:cNvSpPr txBox="1"/>
          <p:nvPr/>
        </p:nvSpPr>
        <p:spPr>
          <a:xfrm>
            <a:off x="10542933" y="5089186"/>
            <a:ext cx="321521" cy="246221"/>
          </a:xfrm>
          <a:prstGeom prst="rect">
            <a:avLst/>
          </a:prstGeom>
          <a:noFill/>
        </p:spPr>
        <p:txBody>
          <a:bodyPr wrap="square" lIns="0" tIns="0" rIns="0" bIns="0" rtlCol="0">
            <a:spAutoFit/>
          </a:bodyPr>
          <a:lstStyle/>
          <a:p>
            <a:pPr algn="ctr"/>
            <a:r>
              <a:rPr lang="en-GB" sz="800" spc="-67" dirty="0">
                <a:latin typeface="Arial Narrow" panose="020B0606020202030204" pitchFamily="34" charset="0"/>
              </a:rPr>
              <a:t>43</a:t>
            </a:r>
          </a:p>
          <a:p>
            <a:pPr algn="ctr"/>
            <a:r>
              <a:rPr lang="en-GB" sz="800" spc="-67" dirty="0">
                <a:latin typeface="Arial Narrow" panose="020B0606020202030204" pitchFamily="34" charset="0"/>
              </a:rPr>
              <a:t>31</a:t>
            </a:r>
          </a:p>
        </p:txBody>
      </p:sp>
      <p:sp>
        <p:nvSpPr>
          <p:cNvPr id="426" name="TextBox 425">
            <a:extLst>
              <a:ext uri="{FF2B5EF4-FFF2-40B4-BE49-F238E27FC236}">
                <a16:creationId xmlns="" xmlns:a16="http://schemas.microsoft.com/office/drawing/2014/main" id="{AC9956D0-C895-2BE3-F6E0-7FC12FA64A07}"/>
              </a:ext>
            </a:extLst>
          </p:cNvPr>
          <p:cNvSpPr txBox="1"/>
          <p:nvPr/>
        </p:nvSpPr>
        <p:spPr>
          <a:xfrm>
            <a:off x="10854745" y="4663342"/>
            <a:ext cx="321443" cy="143565"/>
          </a:xfrm>
          <a:prstGeom prst="rect">
            <a:avLst/>
          </a:prstGeom>
          <a:noFill/>
        </p:spPr>
        <p:txBody>
          <a:bodyPr wrap="square" lIns="0" tIns="0" rIns="0" bIns="0" rtlCol="0">
            <a:spAutoFit/>
          </a:bodyPr>
          <a:lstStyle/>
          <a:p>
            <a:pPr algn="ctr"/>
            <a:r>
              <a:rPr lang="en-GB" sz="933" dirty="0">
                <a:latin typeface="Arial Narrow" panose="020B0606020202030204" pitchFamily="34" charset="0"/>
              </a:rPr>
              <a:t>26</a:t>
            </a:r>
          </a:p>
        </p:txBody>
      </p:sp>
      <p:sp>
        <p:nvSpPr>
          <p:cNvPr id="427" name="TextBox 426">
            <a:extLst>
              <a:ext uri="{FF2B5EF4-FFF2-40B4-BE49-F238E27FC236}">
                <a16:creationId xmlns="" xmlns:a16="http://schemas.microsoft.com/office/drawing/2014/main" id="{1CCE4843-7004-F0EF-6D00-6E7B88A7C450}"/>
              </a:ext>
            </a:extLst>
          </p:cNvPr>
          <p:cNvSpPr txBox="1"/>
          <p:nvPr/>
        </p:nvSpPr>
        <p:spPr>
          <a:xfrm>
            <a:off x="10851452" y="5089186"/>
            <a:ext cx="321521" cy="246221"/>
          </a:xfrm>
          <a:prstGeom prst="rect">
            <a:avLst/>
          </a:prstGeom>
          <a:noFill/>
        </p:spPr>
        <p:txBody>
          <a:bodyPr wrap="square" lIns="0" tIns="0" rIns="0" bIns="0" rtlCol="0">
            <a:spAutoFit/>
          </a:bodyPr>
          <a:lstStyle/>
          <a:p>
            <a:pPr algn="ctr"/>
            <a:r>
              <a:rPr lang="en-GB" sz="800" spc="-67" dirty="0">
                <a:latin typeface="Arial Narrow" panose="020B0606020202030204" pitchFamily="34" charset="0"/>
              </a:rPr>
              <a:t>18</a:t>
            </a:r>
          </a:p>
          <a:p>
            <a:pPr algn="ctr"/>
            <a:r>
              <a:rPr lang="en-GB" sz="800" spc="-67" dirty="0">
                <a:latin typeface="Arial Narrow" panose="020B0606020202030204" pitchFamily="34" charset="0"/>
              </a:rPr>
              <a:t>15</a:t>
            </a:r>
          </a:p>
        </p:txBody>
      </p:sp>
      <p:sp>
        <p:nvSpPr>
          <p:cNvPr id="428" name="TextBox 427">
            <a:extLst>
              <a:ext uri="{FF2B5EF4-FFF2-40B4-BE49-F238E27FC236}">
                <a16:creationId xmlns="" xmlns:a16="http://schemas.microsoft.com/office/drawing/2014/main" id="{41E99A95-D6FE-32D7-EA69-71A8166A2AAF}"/>
              </a:ext>
            </a:extLst>
          </p:cNvPr>
          <p:cNvSpPr txBox="1"/>
          <p:nvPr/>
        </p:nvSpPr>
        <p:spPr>
          <a:xfrm>
            <a:off x="11162280" y="4663342"/>
            <a:ext cx="321443" cy="143565"/>
          </a:xfrm>
          <a:prstGeom prst="rect">
            <a:avLst/>
          </a:prstGeom>
          <a:noFill/>
        </p:spPr>
        <p:txBody>
          <a:bodyPr wrap="square" lIns="0" tIns="0" rIns="0" bIns="0" rtlCol="0">
            <a:spAutoFit/>
          </a:bodyPr>
          <a:lstStyle/>
          <a:p>
            <a:pPr algn="ctr"/>
            <a:r>
              <a:rPr lang="en-GB" sz="933" dirty="0">
                <a:latin typeface="Arial Narrow" panose="020B0606020202030204" pitchFamily="34" charset="0"/>
              </a:rPr>
              <a:t>28</a:t>
            </a:r>
          </a:p>
        </p:txBody>
      </p:sp>
      <p:sp>
        <p:nvSpPr>
          <p:cNvPr id="429" name="TextBox 428">
            <a:extLst>
              <a:ext uri="{FF2B5EF4-FFF2-40B4-BE49-F238E27FC236}">
                <a16:creationId xmlns="" xmlns:a16="http://schemas.microsoft.com/office/drawing/2014/main" id="{C2EF2D2A-99E6-F8B4-A26E-5CE0FE4953A6}"/>
              </a:ext>
            </a:extLst>
          </p:cNvPr>
          <p:cNvSpPr txBox="1"/>
          <p:nvPr/>
        </p:nvSpPr>
        <p:spPr>
          <a:xfrm>
            <a:off x="11158986" y="5089186"/>
            <a:ext cx="321521" cy="246221"/>
          </a:xfrm>
          <a:prstGeom prst="rect">
            <a:avLst/>
          </a:prstGeom>
          <a:noFill/>
        </p:spPr>
        <p:txBody>
          <a:bodyPr wrap="square" lIns="0" tIns="0" rIns="0" bIns="0" rtlCol="0">
            <a:spAutoFit/>
          </a:bodyPr>
          <a:lstStyle/>
          <a:p>
            <a:pPr algn="ctr"/>
            <a:r>
              <a:rPr lang="en-GB" sz="800" spc="-67" dirty="0">
                <a:latin typeface="Arial Narrow" panose="020B0606020202030204" pitchFamily="34" charset="0"/>
              </a:rPr>
              <a:t>3</a:t>
            </a:r>
          </a:p>
          <a:p>
            <a:pPr algn="ctr"/>
            <a:r>
              <a:rPr lang="en-GB" sz="800" spc="-67" dirty="0">
                <a:latin typeface="Arial Narrow" panose="020B0606020202030204" pitchFamily="34" charset="0"/>
              </a:rPr>
              <a:t>2</a:t>
            </a:r>
          </a:p>
        </p:txBody>
      </p:sp>
      <p:sp>
        <p:nvSpPr>
          <p:cNvPr id="430" name="TextBox 429">
            <a:extLst>
              <a:ext uri="{FF2B5EF4-FFF2-40B4-BE49-F238E27FC236}">
                <a16:creationId xmlns="" xmlns:a16="http://schemas.microsoft.com/office/drawing/2014/main" id="{8CEDF941-9927-9581-E0BC-AE4CD50F2D1D}"/>
              </a:ext>
            </a:extLst>
          </p:cNvPr>
          <p:cNvSpPr txBox="1"/>
          <p:nvPr/>
        </p:nvSpPr>
        <p:spPr>
          <a:xfrm>
            <a:off x="11480507" y="4663342"/>
            <a:ext cx="321443" cy="143565"/>
          </a:xfrm>
          <a:prstGeom prst="rect">
            <a:avLst/>
          </a:prstGeom>
          <a:noFill/>
        </p:spPr>
        <p:txBody>
          <a:bodyPr wrap="square" lIns="0" tIns="0" rIns="0" bIns="0" rtlCol="0">
            <a:spAutoFit/>
          </a:bodyPr>
          <a:lstStyle/>
          <a:p>
            <a:pPr algn="ctr"/>
            <a:r>
              <a:rPr lang="en-GB" sz="933" dirty="0">
                <a:latin typeface="Arial Narrow" panose="020B0606020202030204" pitchFamily="34" charset="0"/>
              </a:rPr>
              <a:t>30</a:t>
            </a:r>
          </a:p>
        </p:txBody>
      </p:sp>
      <p:sp>
        <p:nvSpPr>
          <p:cNvPr id="431" name="TextBox 430">
            <a:extLst>
              <a:ext uri="{FF2B5EF4-FFF2-40B4-BE49-F238E27FC236}">
                <a16:creationId xmlns="" xmlns:a16="http://schemas.microsoft.com/office/drawing/2014/main" id="{A4DBAC77-5A01-D8CE-7C7E-A815BC4236DC}"/>
              </a:ext>
            </a:extLst>
          </p:cNvPr>
          <p:cNvSpPr txBox="1"/>
          <p:nvPr/>
        </p:nvSpPr>
        <p:spPr>
          <a:xfrm>
            <a:off x="11471976" y="5089186"/>
            <a:ext cx="321521" cy="246221"/>
          </a:xfrm>
          <a:prstGeom prst="rect">
            <a:avLst/>
          </a:prstGeom>
          <a:noFill/>
        </p:spPr>
        <p:txBody>
          <a:bodyPr wrap="square" lIns="0" tIns="0" rIns="0" bIns="0" rtlCol="0">
            <a:spAutoFit/>
          </a:bodyPr>
          <a:lstStyle/>
          <a:p>
            <a:pPr algn="ctr"/>
            <a:r>
              <a:rPr lang="en-GB" sz="800" spc="-67" dirty="0">
                <a:latin typeface="Arial Narrow" panose="020B0606020202030204" pitchFamily="34" charset="0"/>
              </a:rPr>
              <a:t>3</a:t>
            </a:r>
          </a:p>
          <a:p>
            <a:pPr algn="ctr"/>
            <a:r>
              <a:rPr lang="en-GB" sz="800" spc="-67" dirty="0">
                <a:latin typeface="Arial Narrow" panose="020B0606020202030204" pitchFamily="34" charset="0"/>
              </a:rPr>
              <a:t>1</a:t>
            </a:r>
          </a:p>
        </p:txBody>
      </p:sp>
      <p:sp>
        <p:nvSpPr>
          <p:cNvPr id="432" name="TextBox 431">
            <a:extLst>
              <a:ext uri="{FF2B5EF4-FFF2-40B4-BE49-F238E27FC236}">
                <a16:creationId xmlns="" xmlns:a16="http://schemas.microsoft.com/office/drawing/2014/main" id="{47B2ECC6-AC31-102C-5AD3-40EB64EDBA5C}"/>
              </a:ext>
            </a:extLst>
          </p:cNvPr>
          <p:cNvSpPr txBox="1"/>
          <p:nvPr/>
        </p:nvSpPr>
        <p:spPr>
          <a:xfrm>
            <a:off x="6710400" y="1393200"/>
            <a:ext cx="3826357" cy="246221"/>
          </a:xfrm>
          <a:prstGeom prst="rect">
            <a:avLst/>
          </a:prstGeom>
          <a:noFill/>
        </p:spPr>
        <p:txBody>
          <a:bodyPr wrap="square" lIns="0" tIns="0" rIns="0" bIns="0" rtlCol="0">
            <a:spAutoFit/>
          </a:bodyPr>
          <a:lstStyle/>
          <a:p>
            <a:r>
              <a:rPr lang="en-US" sz="1600" b="1" dirty="0">
                <a:solidFill>
                  <a:schemeClr val="tx2"/>
                </a:solidFill>
                <a:latin typeface="Arial Narrow" panose="020B0606020202030204" pitchFamily="34" charset="0"/>
              </a:rPr>
              <a:t>Non-</a:t>
            </a:r>
            <a:r>
              <a:rPr lang="en-US" sz="1600" b="1" dirty="0" err="1">
                <a:solidFill>
                  <a:schemeClr val="tx2"/>
                </a:solidFill>
                <a:latin typeface="Arial Narrow" panose="020B0606020202030204" pitchFamily="34" charset="0"/>
              </a:rPr>
              <a:t>HRRm</a:t>
            </a:r>
            <a:r>
              <a:rPr lang="en-US" sz="1600" b="1" dirty="0">
                <a:solidFill>
                  <a:schemeClr val="tx2"/>
                </a:solidFill>
                <a:latin typeface="Arial Narrow" panose="020B0606020202030204" pitchFamily="34" charset="0"/>
              </a:rPr>
              <a:t> subgroup (investigator assessment)</a:t>
            </a:r>
          </a:p>
        </p:txBody>
      </p:sp>
      <p:sp>
        <p:nvSpPr>
          <p:cNvPr id="2" name="Subtitle 1">
            <a:extLst>
              <a:ext uri="{FF2B5EF4-FFF2-40B4-BE49-F238E27FC236}">
                <a16:creationId xmlns="" xmlns:a16="http://schemas.microsoft.com/office/drawing/2014/main" id="{DB5432FB-3FC2-4292-AE80-628E188029CD}"/>
              </a:ext>
            </a:extLst>
          </p:cNvPr>
          <p:cNvSpPr>
            <a:spLocks noGrp="1"/>
          </p:cNvSpPr>
          <p:nvPr>
            <p:ph type="body" idx="1"/>
          </p:nvPr>
        </p:nvSpPr>
        <p:spPr>
          <a:xfrm>
            <a:off x="609600" y="730599"/>
            <a:ext cx="10972800" cy="702470"/>
          </a:xfrm>
        </p:spPr>
        <p:txBody>
          <a:bodyPr/>
          <a:lstStyle/>
          <a:p>
            <a:r>
              <a:rPr lang="en-GB" dirty="0"/>
              <a:t>A benefit was observed with abiraterone + </a:t>
            </a:r>
            <a:r>
              <a:rPr lang="en-GB" dirty="0" err="1"/>
              <a:t>olaparib</a:t>
            </a:r>
            <a:r>
              <a:rPr lang="en-GB" dirty="0"/>
              <a:t> </a:t>
            </a:r>
            <a:br>
              <a:rPr lang="en-GB" dirty="0"/>
            </a:br>
            <a:r>
              <a:rPr lang="en-GB" dirty="0"/>
              <a:t>across </a:t>
            </a:r>
            <a:r>
              <a:rPr lang="en-GB" dirty="0" err="1"/>
              <a:t>HRR</a:t>
            </a:r>
            <a:r>
              <a:rPr lang="en-GB" cap="none" dirty="0" err="1"/>
              <a:t>m</a:t>
            </a:r>
            <a:r>
              <a:rPr lang="en-GB" dirty="0"/>
              <a:t> and non-</a:t>
            </a:r>
            <a:r>
              <a:rPr lang="en-GB" dirty="0" err="1"/>
              <a:t>HRR</a:t>
            </a:r>
            <a:r>
              <a:rPr lang="en-GB" cap="none" dirty="0" err="1"/>
              <a:t>m</a:t>
            </a:r>
            <a:r>
              <a:rPr lang="en-GB" dirty="0"/>
              <a:t> subgroups (DCO1)</a:t>
            </a:r>
            <a:endParaRPr lang="en-GB" baseline="30000" dirty="0"/>
          </a:p>
        </p:txBody>
      </p:sp>
      <p:graphicFrame>
        <p:nvGraphicFramePr>
          <p:cNvPr id="173" name="Table 5">
            <a:extLst>
              <a:ext uri="{FF2B5EF4-FFF2-40B4-BE49-F238E27FC236}">
                <a16:creationId xmlns="" xmlns:a16="http://schemas.microsoft.com/office/drawing/2014/main" id="{19CDA00A-AB4E-7140-87F5-8B92B7A9D4F3}"/>
              </a:ext>
            </a:extLst>
          </p:cNvPr>
          <p:cNvGraphicFramePr>
            <a:graphicFrameLocks noGrp="1"/>
          </p:cNvGraphicFramePr>
          <p:nvPr/>
        </p:nvGraphicFramePr>
        <p:xfrm>
          <a:off x="7109734" y="3425096"/>
          <a:ext cx="2648403" cy="1098780"/>
        </p:xfrm>
        <a:graphic>
          <a:graphicData uri="http://schemas.openxmlformats.org/drawingml/2006/table">
            <a:tbl>
              <a:tblPr firstRow="1" bandRow="1">
                <a:tableStyleId>{5C22544A-7EE6-4342-B048-85BDC9FD1C3A}</a:tableStyleId>
              </a:tblPr>
              <a:tblGrid>
                <a:gridCol w="1002445">
                  <a:extLst>
                    <a:ext uri="{9D8B030D-6E8A-4147-A177-3AD203B41FA5}">
                      <a16:colId xmlns="" xmlns:a16="http://schemas.microsoft.com/office/drawing/2014/main" val="567805135"/>
                    </a:ext>
                  </a:extLst>
                </a:gridCol>
                <a:gridCol w="822979">
                  <a:extLst>
                    <a:ext uri="{9D8B030D-6E8A-4147-A177-3AD203B41FA5}">
                      <a16:colId xmlns="" xmlns:a16="http://schemas.microsoft.com/office/drawing/2014/main" val="1587759811"/>
                    </a:ext>
                  </a:extLst>
                </a:gridCol>
                <a:gridCol w="822979">
                  <a:extLst>
                    <a:ext uri="{9D8B030D-6E8A-4147-A177-3AD203B41FA5}">
                      <a16:colId xmlns="" xmlns:a16="http://schemas.microsoft.com/office/drawing/2014/main" val="1552239478"/>
                    </a:ext>
                  </a:extLst>
                </a:gridCol>
              </a:tblGrid>
              <a:tr h="230770">
                <a:tc>
                  <a:txBody>
                    <a:bodyPr/>
                    <a:lstStyle/>
                    <a:p>
                      <a:pPr>
                        <a:lnSpc>
                          <a:spcPct val="85000"/>
                        </a:lnSpc>
                      </a:pPr>
                      <a:endParaRPr lang="en-GB" sz="1000" spc="0" dirty="0">
                        <a:latin typeface="Arial" panose="020B0604020202020204" pitchFamily="34" charset="0"/>
                        <a:cs typeface="Arial" panose="020B0604020202020204" pitchFamily="34" charset="0"/>
                      </a:endParaRPr>
                    </a:p>
                  </a:txBody>
                  <a:tcPr marL="0" marR="0" marT="0" marB="0" anchor="ctr">
                    <a:noFill/>
                  </a:tcPr>
                </a:tc>
                <a:tc>
                  <a:txBody>
                    <a:bodyPr/>
                    <a:lstStyle/>
                    <a:p>
                      <a:pPr marL="0" marR="0" lvl="0" indent="0" algn="ctr" defTabSz="914400" rtl="0" eaLnBrk="1" fontAlgn="auto" latinLnBrk="0" hangingPunct="1">
                        <a:lnSpc>
                          <a:spcPct val="85000"/>
                        </a:lnSpc>
                        <a:spcBef>
                          <a:spcPts val="0"/>
                        </a:spcBef>
                        <a:spcAft>
                          <a:spcPts val="0"/>
                        </a:spcAft>
                        <a:buClr>
                          <a:srgbClr val="000000"/>
                        </a:buClr>
                        <a:buSzTx/>
                        <a:buFont typeface="Arial"/>
                        <a:buNone/>
                        <a:tabLst/>
                        <a:defRPr/>
                      </a:pPr>
                      <a:r>
                        <a:rPr lang="en-GB" sz="1000" spc="0" dirty="0">
                          <a:latin typeface="Arial" panose="020B0604020202020204" pitchFamily="34" charset="0"/>
                          <a:cs typeface="Arial" panose="020B0604020202020204" pitchFamily="34" charset="0"/>
                        </a:rPr>
                        <a:t>Abiraterone </a:t>
                      </a:r>
                      <a:br>
                        <a:rPr lang="en-GB" sz="1000" spc="0" dirty="0">
                          <a:latin typeface="Arial" panose="020B0604020202020204" pitchFamily="34" charset="0"/>
                          <a:cs typeface="Arial" panose="020B0604020202020204" pitchFamily="34" charset="0"/>
                        </a:rPr>
                      </a:br>
                      <a:r>
                        <a:rPr lang="en-GB" sz="1000" spc="0" dirty="0">
                          <a:latin typeface="Arial" panose="020B0604020202020204" pitchFamily="34" charset="0"/>
                          <a:cs typeface="Arial" panose="020B0604020202020204" pitchFamily="34" charset="0"/>
                        </a:rPr>
                        <a:t>+ olaparib (n=279)</a:t>
                      </a:r>
                      <a:endParaRPr lang="en-GB" sz="1000" spc="0" dirty="0">
                        <a:solidFill>
                          <a:schemeClr val="bg1"/>
                        </a:solidFill>
                        <a:latin typeface="Arial" panose="020B0604020202020204" pitchFamily="34" charset="0"/>
                        <a:cs typeface="Arial" panose="020B0604020202020204" pitchFamily="34" charset="0"/>
                      </a:endParaRPr>
                    </a:p>
                  </a:txBody>
                  <a:tcPr marL="0" marR="0" marT="48000" marB="48000" anchor="ctr">
                    <a:solidFill>
                      <a:schemeClr val="tx2"/>
                    </a:solidFill>
                  </a:tcPr>
                </a:tc>
                <a:tc>
                  <a:txBody>
                    <a:bodyPr/>
                    <a:lstStyle/>
                    <a:p>
                      <a:pPr marL="0" marR="0" lvl="0" indent="0" algn="ctr" defTabSz="914400" rtl="0" eaLnBrk="1" fontAlgn="auto" latinLnBrk="0" hangingPunct="1">
                        <a:lnSpc>
                          <a:spcPct val="85000"/>
                        </a:lnSpc>
                        <a:spcBef>
                          <a:spcPts val="0"/>
                        </a:spcBef>
                        <a:spcAft>
                          <a:spcPts val="0"/>
                        </a:spcAft>
                        <a:buClr>
                          <a:srgbClr val="000000"/>
                        </a:buClr>
                        <a:buSzTx/>
                        <a:buFont typeface="Arial"/>
                        <a:buNone/>
                        <a:tabLst/>
                        <a:defRPr/>
                      </a:pPr>
                      <a:r>
                        <a:rPr kumimoji="0" lang="en-GB" sz="1000" u="none" strike="noStrike" kern="0" cap="none" spc="0" normalizeH="0" baseline="0" noProof="0" dirty="0">
                          <a:ln>
                            <a:noFill/>
                          </a:ln>
                          <a:effectLst/>
                          <a:uLnTx/>
                          <a:uFillTx/>
                          <a:latin typeface="Arial" panose="020B0604020202020204" pitchFamily="34" charset="0"/>
                          <a:cs typeface="Arial" panose="020B0604020202020204" pitchFamily="34" charset="0"/>
                          <a:sym typeface="Arial"/>
                        </a:rPr>
                        <a:t>Abiraterone </a:t>
                      </a:r>
                      <a:br>
                        <a:rPr kumimoji="0" lang="en-GB" sz="1000" u="none" strike="noStrike" kern="0" cap="none" spc="0" normalizeH="0" baseline="0" noProof="0" dirty="0">
                          <a:ln>
                            <a:noFill/>
                          </a:ln>
                          <a:effectLst/>
                          <a:uLnTx/>
                          <a:uFillTx/>
                          <a:latin typeface="Arial" panose="020B0604020202020204" pitchFamily="34" charset="0"/>
                          <a:cs typeface="Arial" panose="020B0604020202020204" pitchFamily="34" charset="0"/>
                          <a:sym typeface="Arial"/>
                        </a:rPr>
                      </a:br>
                      <a:r>
                        <a:rPr kumimoji="0" lang="en-GB" sz="1000" u="none" strike="noStrike" kern="0" cap="none" spc="0" normalizeH="0" baseline="0" noProof="0" dirty="0">
                          <a:ln>
                            <a:noFill/>
                          </a:ln>
                          <a:effectLst/>
                          <a:uLnTx/>
                          <a:uFillTx/>
                          <a:latin typeface="Arial" panose="020B0604020202020204" pitchFamily="34" charset="0"/>
                          <a:cs typeface="Arial" panose="020B0604020202020204" pitchFamily="34" charset="0"/>
                          <a:sym typeface="Arial"/>
                        </a:rPr>
                        <a:t>+ placebo (n=273)</a:t>
                      </a:r>
                      <a:endParaRPr kumimoji="0" lang="en-GB" sz="10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endParaRPr>
                    </a:p>
                  </a:txBody>
                  <a:tcPr marL="0" marR="0" marT="48000" marB="48000" anchor="ctr"/>
                </a:tc>
                <a:extLst>
                  <a:ext uri="{0D108BD9-81ED-4DB2-BD59-A6C34878D82A}">
                    <a16:rowId xmlns="" xmlns:a16="http://schemas.microsoft.com/office/drawing/2014/main" val="159315112"/>
                  </a:ext>
                </a:extLst>
              </a:tr>
              <a:tr h="84542">
                <a:tc>
                  <a:txBody>
                    <a:bodyPr/>
                    <a:lstStyle/>
                    <a:p>
                      <a:pPr>
                        <a:lnSpc>
                          <a:spcPct val="85000"/>
                        </a:lnSpc>
                      </a:pPr>
                      <a:r>
                        <a:rPr lang="en-GB" sz="1000" b="1" spc="0" dirty="0">
                          <a:latin typeface="Arial" panose="020B0604020202020204" pitchFamily="34" charset="0"/>
                          <a:cs typeface="Arial" panose="020B0604020202020204" pitchFamily="34" charset="0"/>
                        </a:rPr>
                        <a:t>Events, n (%)</a:t>
                      </a:r>
                    </a:p>
                  </a:txBody>
                  <a:tcPr marL="36000" marR="0" marT="24000" marB="24000" anchor="ctr"/>
                </a:tc>
                <a:tc>
                  <a:txBody>
                    <a:bodyPr/>
                    <a:lstStyle/>
                    <a:p>
                      <a:pPr algn="ctr">
                        <a:lnSpc>
                          <a:spcPct val="85000"/>
                        </a:lnSpc>
                      </a:pPr>
                      <a:r>
                        <a:rPr lang="en-GB" sz="1000" spc="0" dirty="0">
                          <a:latin typeface="Arial" panose="020B0604020202020204" pitchFamily="34" charset="0"/>
                          <a:cs typeface="Arial" panose="020B0604020202020204" pitchFamily="34" charset="0"/>
                        </a:rPr>
                        <a:t>119 (42.7)</a:t>
                      </a:r>
                      <a:endParaRPr lang="en-GB" sz="1000" b="1" spc="0" dirty="0">
                        <a:latin typeface="Arial" panose="020B0604020202020204" pitchFamily="34" charset="0"/>
                        <a:cs typeface="Arial" panose="020B0604020202020204" pitchFamily="34" charset="0"/>
                      </a:endParaRPr>
                    </a:p>
                  </a:txBody>
                  <a:tcPr marL="0" marR="0" marT="24000" marB="24000" anchor="ctr"/>
                </a:tc>
                <a:tc>
                  <a:txBody>
                    <a:bodyPr/>
                    <a:lstStyle/>
                    <a:p>
                      <a:pPr algn="ctr">
                        <a:lnSpc>
                          <a:spcPct val="85000"/>
                        </a:lnSpc>
                      </a:pPr>
                      <a:r>
                        <a:rPr lang="en-GB" sz="1000" spc="0" dirty="0">
                          <a:latin typeface="Arial" panose="020B0604020202020204" pitchFamily="34" charset="0"/>
                          <a:cs typeface="Arial" panose="020B0604020202020204" pitchFamily="34" charset="0"/>
                        </a:rPr>
                        <a:t>149 (54.6)</a:t>
                      </a:r>
                      <a:endParaRPr lang="en-GB" sz="1000" b="1" spc="0" dirty="0">
                        <a:latin typeface="Arial" panose="020B0604020202020204" pitchFamily="34" charset="0"/>
                        <a:cs typeface="Arial" panose="020B0604020202020204" pitchFamily="34" charset="0"/>
                      </a:endParaRPr>
                    </a:p>
                  </a:txBody>
                  <a:tcPr marL="0" marR="0" marT="24000" marB="24000" anchor="ctr"/>
                </a:tc>
                <a:extLst>
                  <a:ext uri="{0D108BD9-81ED-4DB2-BD59-A6C34878D82A}">
                    <a16:rowId xmlns="" xmlns:a16="http://schemas.microsoft.com/office/drawing/2014/main" val="4124857010"/>
                  </a:ext>
                </a:extLst>
              </a:tr>
              <a:tr h="123371">
                <a:tc>
                  <a:txBody>
                    <a:bodyPr/>
                    <a:lstStyle/>
                    <a:p>
                      <a:pPr>
                        <a:lnSpc>
                          <a:spcPct val="85000"/>
                        </a:lnSpc>
                      </a:pPr>
                      <a:r>
                        <a:rPr lang="en-GB" sz="1000" b="1" spc="0" dirty="0">
                          <a:latin typeface="Arial" panose="020B0604020202020204" pitchFamily="34" charset="0"/>
                          <a:cs typeface="Arial" panose="020B0604020202020204" pitchFamily="34" charset="0"/>
                        </a:rPr>
                        <a:t>Median </a:t>
                      </a:r>
                      <a:r>
                        <a:rPr lang="en-GB" sz="1000" b="1" spc="0" dirty="0" err="1">
                          <a:latin typeface="Arial" panose="020B0604020202020204" pitchFamily="34" charset="0"/>
                          <a:cs typeface="Arial" panose="020B0604020202020204" pitchFamily="34" charset="0"/>
                        </a:rPr>
                        <a:t>rPFS</a:t>
                      </a:r>
                      <a:r>
                        <a:rPr lang="en-GB" sz="1000" b="1" spc="0" dirty="0">
                          <a:latin typeface="Arial" panose="020B0604020202020204" pitchFamily="34" charset="0"/>
                          <a:cs typeface="Arial" panose="020B0604020202020204" pitchFamily="34" charset="0"/>
                        </a:rPr>
                        <a:t> (months)</a:t>
                      </a:r>
                    </a:p>
                  </a:txBody>
                  <a:tcPr marL="36000" marR="0" marT="0" marB="0" anchor="ctr"/>
                </a:tc>
                <a:tc>
                  <a:txBody>
                    <a:bodyPr/>
                    <a:lstStyle/>
                    <a:p>
                      <a:pPr algn="ctr">
                        <a:lnSpc>
                          <a:spcPct val="85000"/>
                        </a:lnSpc>
                      </a:pPr>
                      <a:r>
                        <a:rPr lang="en-GB" sz="1000" spc="0" dirty="0">
                          <a:latin typeface="Arial" panose="020B0604020202020204" pitchFamily="34" charset="0"/>
                          <a:cs typeface="Arial" panose="020B0604020202020204" pitchFamily="34" charset="0"/>
                        </a:rPr>
                        <a:t>24.1</a:t>
                      </a:r>
                      <a:endParaRPr lang="en-GB" sz="1000" b="1" spc="0" dirty="0">
                        <a:latin typeface="Arial" panose="020B0604020202020204" pitchFamily="34" charset="0"/>
                        <a:cs typeface="Arial" panose="020B0604020202020204" pitchFamily="34" charset="0"/>
                      </a:endParaRPr>
                    </a:p>
                  </a:txBody>
                  <a:tcPr marL="0" marR="0" marT="0" marB="0" anchor="ctr"/>
                </a:tc>
                <a:tc>
                  <a:txBody>
                    <a:bodyPr/>
                    <a:lstStyle/>
                    <a:p>
                      <a:pPr algn="ctr">
                        <a:lnSpc>
                          <a:spcPct val="85000"/>
                        </a:lnSpc>
                      </a:pPr>
                      <a:r>
                        <a:rPr lang="en-GB" sz="1000" spc="0" dirty="0">
                          <a:latin typeface="Arial" panose="020B0604020202020204" pitchFamily="34" charset="0"/>
                          <a:cs typeface="Arial" panose="020B0604020202020204" pitchFamily="34" charset="0"/>
                        </a:rPr>
                        <a:t>19.0</a:t>
                      </a:r>
                      <a:endParaRPr lang="en-GB" sz="1000" b="1" spc="0" dirty="0">
                        <a:latin typeface="Arial" panose="020B0604020202020204" pitchFamily="34" charset="0"/>
                        <a:cs typeface="Arial" panose="020B0604020202020204" pitchFamily="34" charset="0"/>
                      </a:endParaRPr>
                    </a:p>
                  </a:txBody>
                  <a:tcPr marL="0" marR="0" marT="0" marB="0" anchor="ctr"/>
                </a:tc>
                <a:extLst>
                  <a:ext uri="{0D108BD9-81ED-4DB2-BD59-A6C34878D82A}">
                    <a16:rowId xmlns="" xmlns:a16="http://schemas.microsoft.com/office/drawing/2014/main" val="2455519460"/>
                  </a:ext>
                </a:extLst>
              </a:tr>
              <a:tr h="84542">
                <a:tc>
                  <a:txBody>
                    <a:bodyPr/>
                    <a:lstStyle/>
                    <a:p>
                      <a:pPr>
                        <a:lnSpc>
                          <a:spcPct val="85000"/>
                        </a:lnSpc>
                      </a:pPr>
                      <a:r>
                        <a:rPr lang="en-GB" sz="1000" b="1" spc="0" dirty="0">
                          <a:latin typeface="Arial" panose="020B0604020202020204" pitchFamily="34" charset="0"/>
                          <a:cs typeface="Arial" panose="020B0604020202020204" pitchFamily="34" charset="0"/>
                        </a:rPr>
                        <a:t>HR (95% CI)</a:t>
                      </a:r>
                    </a:p>
                  </a:txBody>
                  <a:tcPr marL="36000" marR="0" marT="24000" marB="24000" anchor="ctr"/>
                </a:tc>
                <a:tc gridSpan="2">
                  <a:txBody>
                    <a:bodyPr/>
                    <a:lstStyle/>
                    <a:p>
                      <a:pPr algn="ctr">
                        <a:lnSpc>
                          <a:spcPct val="85000"/>
                        </a:lnSpc>
                      </a:pPr>
                      <a:r>
                        <a:rPr lang="en-GB" sz="1000" spc="0" dirty="0">
                          <a:latin typeface="Arial" panose="020B0604020202020204" pitchFamily="34" charset="0"/>
                          <a:cs typeface="Arial" panose="020B0604020202020204" pitchFamily="34" charset="0"/>
                        </a:rPr>
                        <a:t>0.76 (0.60-0.97)</a:t>
                      </a:r>
                      <a:endParaRPr lang="en-GB" sz="1000" b="1" spc="0" dirty="0">
                        <a:latin typeface="Arial" panose="020B0604020202020204" pitchFamily="34" charset="0"/>
                        <a:cs typeface="Arial" panose="020B0604020202020204" pitchFamily="34" charset="0"/>
                      </a:endParaRPr>
                    </a:p>
                  </a:txBody>
                  <a:tcPr marL="0" marR="0" marT="24000" marB="24000" anchor="ctr"/>
                </a:tc>
                <a:tc hMerge="1">
                  <a:txBody>
                    <a:bodyPr/>
                    <a:lstStyle/>
                    <a:p>
                      <a:pPr algn="ctr"/>
                      <a:endParaRPr lang="en-GB" sz="800" dirty="0">
                        <a:latin typeface="Arial Narrow" panose="020B0606020202030204" pitchFamily="34" charset="0"/>
                      </a:endParaRPr>
                    </a:p>
                  </a:txBody>
                  <a:tcPr>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BE5D6"/>
                    </a:solidFill>
                  </a:tcPr>
                </a:tc>
                <a:extLst>
                  <a:ext uri="{0D108BD9-81ED-4DB2-BD59-A6C34878D82A}">
                    <a16:rowId xmlns="" xmlns:a16="http://schemas.microsoft.com/office/drawing/2014/main" val="570848091"/>
                  </a:ext>
                </a:extLst>
              </a:tr>
            </a:tbl>
          </a:graphicData>
        </a:graphic>
      </p:graphicFrame>
      <p:pic>
        <p:nvPicPr>
          <p:cNvPr id="159" name="Picture 158">
            <a:extLst>
              <a:ext uri="{FF2B5EF4-FFF2-40B4-BE49-F238E27FC236}">
                <a16:creationId xmlns="" xmlns:a16="http://schemas.microsoft.com/office/drawing/2014/main" id="{783074C6-849C-C14C-801F-BBA8887EB2F3}"/>
              </a:ext>
            </a:extLst>
          </p:cNvPr>
          <p:cNvPicPr>
            <a:picLocks noChangeAspect="1"/>
          </p:cNvPicPr>
          <p:nvPr/>
        </p:nvPicPr>
        <p:blipFill>
          <a:blip r:embed="rId4"/>
          <a:stretch>
            <a:fillRect/>
          </a:stretch>
        </p:blipFill>
        <p:spPr>
          <a:xfrm>
            <a:off x="1252894" y="1676605"/>
            <a:ext cx="4741505" cy="2155620"/>
          </a:xfrm>
          <a:prstGeom prst="rect">
            <a:avLst/>
          </a:prstGeom>
        </p:spPr>
      </p:pic>
      <p:graphicFrame>
        <p:nvGraphicFramePr>
          <p:cNvPr id="171" name="Table 5">
            <a:extLst>
              <a:ext uri="{FF2B5EF4-FFF2-40B4-BE49-F238E27FC236}">
                <a16:creationId xmlns="" xmlns:a16="http://schemas.microsoft.com/office/drawing/2014/main" id="{81C278F6-A68F-A747-B67A-BEB10EDB20C2}"/>
              </a:ext>
            </a:extLst>
          </p:cNvPr>
          <p:cNvGraphicFramePr>
            <a:graphicFrameLocks noGrp="1"/>
          </p:cNvGraphicFramePr>
          <p:nvPr/>
        </p:nvGraphicFramePr>
        <p:xfrm>
          <a:off x="1348031" y="3425096"/>
          <a:ext cx="2648403" cy="1098780"/>
        </p:xfrm>
        <a:graphic>
          <a:graphicData uri="http://schemas.openxmlformats.org/drawingml/2006/table">
            <a:tbl>
              <a:tblPr firstRow="1" bandRow="1">
                <a:tableStyleId>{5C22544A-7EE6-4342-B048-85BDC9FD1C3A}</a:tableStyleId>
              </a:tblPr>
              <a:tblGrid>
                <a:gridCol w="1002445">
                  <a:extLst>
                    <a:ext uri="{9D8B030D-6E8A-4147-A177-3AD203B41FA5}">
                      <a16:colId xmlns="" xmlns:a16="http://schemas.microsoft.com/office/drawing/2014/main" val="567805135"/>
                    </a:ext>
                  </a:extLst>
                </a:gridCol>
                <a:gridCol w="822979">
                  <a:extLst>
                    <a:ext uri="{9D8B030D-6E8A-4147-A177-3AD203B41FA5}">
                      <a16:colId xmlns="" xmlns:a16="http://schemas.microsoft.com/office/drawing/2014/main" val="1587759811"/>
                    </a:ext>
                  </a:extLst>
                </a:gridCol>
                <a:gridCol w="822979">
                  <a:extLst>
                    <a:ext uri="{9D8B030D-6E8A-4147-A177-3AD203B41FA5}">
                      <a16:colId xmlns="" xmlns:a16="http://schemas.microsoft.com/office/drawing/2014/main" val="1552239478"/>
                    </a:ext>
                  </a:extLst>
                </a:gridCol>
              </a:tblGrid>
              <a:tr h="230770">
                <a:tc>
                  <a:txBody>
                    <a:bodyPr/>
                    <a:lstStyle/>
                    <a:p>
                      <a:pPr>
                        <a:lnSpc>
                          <a:spcPct val="85000"/>
                        </a:lnSpc>
                      </a:pPr>
                      <a:endParaRPr lang="en-GB" sz="1000" spc="0" dirty="0">
                        <a:latin typeface="Arial" panose="020B0604020202020204" pitchFamily="34" charset="0"/>
                        <a:cs typeface="Arial" panose="020B0604020202020204" pitchFamily="34" charset="0"/>
                      </a:endParaRPr>
                    </a:p>
                  </a:txBody>
                  <a:tcPr marL="0" marR="0" marT="0" marB="0" anchor="ctr">
                    <a:noFill/>
                  </a:tcPr>
                </a:tc>
                <a:tc>
                  <a:txBody>
                    <a:bodyPr/>
                    <a:lstStyle/>
                    <a:p>
                      <a:pPr marL="0" marR="0" lvl="0" indent="0" algn="ctr" defTabSz="914400" rtl="0" eaLnBrk="1" fontAlgn="auto" latinLnBrk="0" hangingPunct="1">
                        <a:lnSpc>
                          <a:spcPct val="85000"/>
                        </a:lnSpc>
                        <a:spcBef>
                          <a:spcPts val="0"/>
                        </a:spcBef>
                        <a:spcAft>
                          <a:spcPts val="0"/>
                        </a:spcAft>
                        <a:buClr>
                          <a:srgbClr val="000000"/>
                        </a:buClr>
                        <a:buSzTx/>
                        <a:buFont typeface="Arial"/>
                        <a:buNone/>
                        <a:tabLst/>
                        <a:defRPr/>
                      </a:pPr>
                      <a:r>
                        <a:rPr lang="en-GB" sz="1000" spc="0" dirty="0">
                          <a:latin typeface="Arial" panose="020B0604020202020204" pitchFamily="34" charset="0"/>
                          <a:cs typeface="Arial" panose="020B0604020202020204" pitchFamily="34" charset="0"/>
                        </a:rPr>
                        <a:t>Abiraterone </a:t>
                      </a:r>
                      <a:br>
                        <a:rPr lang="en-GB" sz="1000" spc="0" dirty="0">
                          <a:latin typeface="Arial" panose="020B0604020202020204" pitchFamily="34" charset="0"/>
                          <a:cs typeface="Arial" panose="020B0604020202020204" pitchFamily="34" charset="0"/>
                        </a:rPr>
                      </a:br>
                      <a:r>
                        <a:rPr lang="en-GB" sz="1000" spc="0" dirty="0">
                          <a:latin typeface="Arial" panose="020B0604020202020204" pitchFamily="34" charset="0"/>
                          <a:cs typeface="Arial" panose="020B0604020202020204" pitchFamily="34" charset="0"/>
                        </a:rPr>
                        <a:t>+ olaparib (n=111)</a:t>
                      </a:r>
                      <a:endParaRPr lang="en-GB" sz="1000" spc="0" dirty="0">
                        <a:solidFill>
                          <a:schemeClr val="bg1"/>
                        </a:solidFill>
                        <a:latin typeface="Arial" panose="020B0604020202020204" pitchFamily="34" charset="0"/>
                        <a:cs typeface="Arial" panose="020B0604020202020204" pitchFamily="34" charset="0"/>
                      </a:endParaRPr>
                    </a:p>
                  </a:txBody>
                  <a:tcPr marL="0" marR="0" marT="48000" marB="48000" anchor="ctr">
                    <a:solidFill>
                      <a:schemeClr val="tx2"/>
                    </a:solidFill>
                  </a:tcPr>
                </a:tc>
                <a:tc>
                  <a:txBody>
                    <a:bodyPr/>
                    <a:lstStyle/>
                    <a:p>
                      <a:pPr marL="0" marR="0" lvl="0" indent="0" algn="ctr" defTabSz="914400" rtl="0" eaLnBrk="1" fontAlgn="auto" latinLnBrk="0" hangingPunct="1">
                        <a:lnSpc>
                          <a:spcPct val="85000"/>
                        </a:lnSpc>
                        <a:spcBef>
                          <a:spcPts val="0"/>
                        </a:spcBef>
                        <a:spcAft>
                          <a:spcPts val="0"/>
                        </a:spcAft>
                        <a:buClr>
                          <a:srgbClr val="000000"/>
                        </a:buClr>
                        <a:buSzTx/>
                        <a:buFont typeface="Arial"/>
                        <a:buNone/>
                        <a:tabLst/>
                        <a:defRPr/>
                      </a:pPr>
                      <a:r>
                        <a:rPr kumimoji="0" lang="en-GB" sz="1000" u="none" strike="noStrike" kern="0" cap="none" spc="0" normalizeH="0" baseline="0" noProof="0" dirty="0">
                          <a:ln>
                            <a:noFill/>
                          </a:ln>
                          <a:effectLst/>
                          <a:uLnTx/>
                          <a:uFillTx/>
                          <a:latin typeface="Arial" panose="020B0604020202020204" pitchFamily="34" charset="0"/>
                          <a:cs typeface="Arial" panose="020B0604020202020204" pitchFamily="34" charset="0"/>
                          <a:sym typeface="Arial"/>
                        </a:rPr>
                        <a:t>Abiraterone </a:t>
                      </a:r>
                      <a:br>
                        <a:rPr kumimoji="0" lang="en-GB" sz="1000" u="none" strike="noStrike" kern="0" cap="none" spc="0" normalizeH="0" baseline="0" noProof="0" dirty="0">
                          <a:ln>
                            <a:noFill/>
                          </a:ln>
                          <a:effectLst/>
                          <a:uLnTx/>
                          <a:uFillTx/>
                          <a:latin typeface="Arial" panose="020B0604020202020204" pitchFamily="34" charset="0"/>
                          <a:cs typeface="Arial" panose="020B0604020202020204" pitchFamily="34" charset="0"/>
                          <a:sym typeface="Arial"/>
                        </a:rPr>
                      </a:br>
                      <a:r>
                        <a:rPr kumimoji="0" lang="en-GB" sz="1000" u="none" strike="noStrike" kern="0" cap="none" spc="0" normalizeH="0" baseline="0" noProof="0" dirty="0">
                          <a:ln>
                            <a:noFill/>
                          </a:ln>
                          <a:effectLst/>
                          <a:uLnTx/>
                          <a:uFillTx/>
                          <a:latin typeface="Arial" panose="020B0604020202020204" pitchFamily="34" charset="0"/>
                          <a:cs typeface="Arial" panose="020B0604020202020204" pitchFamily="34" charset="0"/>
                          <a:sym typeface="Arial"/>
                        </a:rPr>
                        <a:t>+ placebo (n=115)</a:t>
                      </a:r>
                      <a:endParaRPr kumimoji="0" lang="en-GB" sz="10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endParaRPr>
                    </a:p>
                  </a:txBody>
                  <a:tcPr marL="0" marR="0" marT="48000" marB="48000" anchor="ctr"/>
                </a:tc>
                <a:extLst>
                  <a:ext uri="{0D108BD9-81ED-4DB2-BD59-A6C34878D82A}">
                    <a16:rowId xmlns="" xmlns:a16="http://schemas.microsoft.com/office/drawing/2014/main" val="159315112"/>
                  </a:ext>
                </a:extLst>
              </a:tr>
              <a:tr h="84542">
                <a:tc>
                  <a:txBody>
                    <a:bodyPr/>
                    <a:lstStyle/>
                    <a:p>
                      <a:pPr>
                        <a:lnSpc>
                          <a:spcPct val="85000"/>
                        </a:lnSpc>
                      </a:pPr>
                      <a:r>
                        <a:rPr lang="en-GB" sz="1000" b="1" spc="0" dirty="0">
                          <a:latin typeface="Arial" panose="020B0604020202020204" pitchFamily="34" charset="0"/>
                          <a:cs typeface="Arial" panose="020B0604020202020204" pitchFamily="34" charset="0"/>
                        </a:rPr>
                        <a:t>Events, n (%)</a:t>
                      </a:r>
                    </a:p>
                  </a:txBody>
                  <a:tcPr marL="36000" marR="0" marT="24000" marB="24000" anchor="ctr"/>
                </a:tc>
                <a:tc>
                  <a:txBody>
                    <a:bodyPr/>
                    <a:lstStyle/>
                    <a:p>
                      <a:pPr algn="ctr">
                        <a:lnSpc>
                          <a:spcPct val="85000"/>
                        </a:lnSpc>
                      </a:pPr>
                      <a:r>
                        <a:rPr lang="en-GB" sz="1000" spc="0" dirty="0">
                          <a:latin typeface="Arial" panose="020B0604020202020204" pitchFamily="34" charset="0"/>
                          <a:cs typeface="Arial" panose="020B0604020202020204" pitchFamily="34" charset="0"/>
                        </a:rPr>
                        <a:t>43 (38.7)</a:t>
                      </a:r>
                      <a:endParaRPr lang="en-GB" sz="1000" b="1" spc="0" dirty="0">
                        <a:latin typeface="Arial" panose="020B0604020202020204" pitchFamily="34" charset="0"/>
                        <a:cs typeface="Arial" panose="020B0604020202020204" pitchFamily="34" charset="0"/>
                      </a:endParaRPr>
                    </a:p>
                  </a:txBody>
                  <a:tcPr marL="0" marR="0" marT="24000" marB="24000" anchor="ctr"/>
                </a:tc>
                <a:tc>
                  <a:txBody>
                    <a:bodyPr/>
                    <a:lstStyle/>
                    <a:p>
                      <a:pPr algn="ctr">
                        <a:lnSpc>
                          <a:spcPct val="85000"/>
                        </a:lnSpc>
                      </a:pPr>
                      <a:r>
                        <a:rPr lang="en-GB" sz="1000" spc="0" dirty="0">
                          <a:latin typeface="Arial" panose="020B0604020202020204" pitchFamily="34" charset="0"/>
                          <a:cs typeface="Arial" panose="020B0604020202020204" pitchFamily="34" charset="0"/>
                        </a:rPr>
                        <a:t>73 (63.5)</a:t>
                      </a:r>
                      <a:endParaRPr lang="en-GB" sz="1000" b="1" spc="0" dirty="0">
                        <a:latin typeface="Arial" panose="020B0604020202020204" pitchFamily="34" charset="0"/>
                        <a:cs typeface="Arial" panose="020B0604020202020204" pitchFamily="34" charset="0"/>
                      </a:endParaRPr>
                    </a:p>
                  </a:txBody>
                  <a:tcPr marL="0" marR="0" marT="24000" marB="24000" anchor="ctr"/>
                </a:tc>
                <a:extLst>
                  <a:ext uri="{0D108BD9-81ED-4DB2-BD59-A6C34878D82A}">
                    <a16:rowId xmlns="" xmlns:a16="http://schemas.microsoft.com/office/drawing/2014/main" val="4124857010"/>
                  </a:ext>
                </a:extLst>
              </a:tr>
              <a:tr h="123371">
                <a:tc>
                  <a:txBody>
                    <a:bodyPr/>
                    <a:lstStyle/>
                    <a:p>
                      <a:pPr>
                        <a:lnSpc>
                          <a:spcPct val="85000"/>
                        </a:lnSpc>
                      </a:pPr>
                      <a:r>
                        <a:rPr lang="en-GB" sz="1000" b="1" spc="0" dirty="0">
                          <a:latin typeface="Arial" panose="020B0604020202020204" pitchFamily="34" charset="0"/>
                          <a:cs typeface="Arial" panose="020B0604020202020204" pitchFamily="34" charset="0"/>
                        </a:rPr>
                        <a:t>Median </a:t>
                      </a:r>
                      <a:r>
                        <a:rPr lang="en-GB" sz="1000" b="1" spc="0" dirty="0" err="1">
                          <a:latin typeface="Arial" panose="020B0604020202020204" pitchFamily="34" charset="0"/>
                          <a:cs typeface="Arial" panose="020B0604020202020204" pitchFamily="34" charset="0"/>
                        </a:rPr>
                        <a:t>rPFS</a:t>
                      </a:r>
                      <a:r>
                        <a:rPr lang="en-GB" sz="1000" b="1" spc="0" dirty="0">
                          <a:latin typeface="Arial" panose="020B0604020202020204" pitchFamily="34" charset="0"/>
                          <a:cs typeface="Arial" panose="020B0604020202020204" pitchFamily="34" charset="0"/>
                        </a:rPr>
                        <a:t> (months)</a:t>
                      </a:r>
                    </a:p>
                  </a:txBody>
                  <a:tcPr marL="36000" marR="0" marT="0" marB="0" anchor="ctr"/>
                </a:tc>
                <a:tc>
                  <a:txBody>
                    <a:bodyPr/>
                    <a:lstStyle/>
                    <a:p>
                      <a:pPr algn="ctr">
                        <a:lnSpc>
                          <a:spcPct val="85000"/>
                        </a:lnSpc>
                      </a:pPr>
                      <a:r>
                        <a:rPr lang="en-GB" sz="1000" spc="0" dirty="0">
                          <a:latin typeface="Arial" panose="020B0604020202020204" pitchFamily="34" charset="0"/>
                          <a:cs typeface="Arial" panose="020B0604020202020204" pitchFamily="34" charset="0"/>
                        </a:rPr>
                        <a:t>NR</a:t>
                      </a:r>
                      <a:endParaRPr lang="en-GB" sz="1000" b="1" spc="0" dirty="0">
                        <a:latin typeface="Arial" panose="020B0604020202020204" pitchFamily="34" charset="0"/>
                        <a:cs typeface="Arial" panose="020B0604020202020204" pitchFamily="34" charset="0"/>
                      </a:endParaRPr>
                    </a:p>
                  </a:txBody>
                  <a:tcPr marL="0" marR="0" marT="0" marB="0" anchor="ctr"/>
                </a:tc>
                <a:tc>
                  <a:txBody>
                    <a:bodyPr/>
                    <a:lstStyle/>
                    <a:p>
                      <a:pPr algn="ctr">
                        <a:lnSpc>
                          <a:spcPct val="85000"/>
                        </a:lnSpc>
                      </a:pPr>
                      <a:r>
                        <a:rPr lang="en-GB" sz="1000" spc="0" dirty="0">
                          <a:latin typeface="Arial" panose="020B0604020202020204" pitchFamily="34" charset="0"/>
                          <a:cs typeface="Arial" panose="020B0604020202020204" pitchFamily="34" charset="0"/>
                        </a:rPr>
                        <a:t>13.9</a:t>
                      </a:r>
                      <a:endParaRPr lang="en-GB" sz="1000" b="1" spc="0" dirty="0">
                        <a:latin typeface="Arial" panose="020B0604020202020204" pitchFamily="34" charset="0"/>
                        <a:cs typeface="Arial" panose="020B0604020202020204" pitchFamily="34" charset="0"/>
                      </a:endParaRPr>
                    </a:p>
                  </a:txBody>
                  <a:tcPr marL="0" marR="0" marT="0" marB="0" anchor="ctr"/>
                </a:tc>
                <a:extLst>
                  <a:ext uri="{0D108BD9-81ED-4DB2-BD59-A6C34878D82A}">
                    <a16:rowId xmlns="" xmlns:a16="http://schemas.microsoft.com/office/drawing/2014/main" val="2455519460"/>
                  </a:ext>
                </a:extLst>
              </a:tr>
              <a:tr h="84542">
                <a:tc>
                  <a:txBody>
                    <a:bodyPr/>
                    <a:lstStyle/>
                    <a:p>
                      <a:pPr>
                        <a:lnSpc>
                          <a:spcPct val="85000"/>
                        </a:lnSpc>
                      </a:pPr>
                      <a:r>
                        <a:rPr lang="en-GB" sz="1000" b="1" spc="0" dirty="0">
                          <a:latin typeface="Arial" panose="020B0604020202020204" pitchFamily="34" charset="0"/>
                          <a:cs typeface="Arial" panose="020B0604020202020204" pitchFamily="34" charset="0"/>
                        </a:rPr>
                        <a:t>HR (95% CI)</a:t>
                      </a:r>
                    </a:p>
                  </a:txBody>
                  <a:tcPr marL="36000" marR="0" marT="24000" marB="24000" anchor="ctr"/>
                </a:tc>
                <a:tc gridSpan="2">
                  <a:txBody>
                    <a:bodyPr/>
                    <a:lstStyle/>
                    <a:p>
                      <a:pPr algn="ctr">
                        <a:lnSpc>
                          <a:spcPct val="85000"/>
                        </a:lnSpc>
                      </a:pPr>
                      <a:r>
                        <a:rPr lang="en-GB" sz="1000" spc="0" dirty="0">
                          <a:latin typeface="Arial" panose="020B0604020202020204" pitchFamily="34" charset="0"/>
                          <a:cs typeface="Arial" panose="020B0604020202020204" pitchFamily="34" charset="0"/>
                        </a:rPr>
                        <a:t>0.50 (0.34-0.73)</a:t>
                      </a:r>
                      <a:endParaRPr lang="en-GB" sz="1000" b="1" spc="0" dirty="0">
                        <a:latin typeface="Arial" panose="020B0604020202020204" pitchFamily="34" charset="0"/>
                        <a:cs typeface="Arial" panose="020B0604020202020204" pitchFamily="34" charset="0"/>
                      </a:endParaRPr>
                    </a:p>
                  </a:txBody>
                  <a:tcPr marL="0" marR="0" marT="24000" marB="24000" anchor="ctr"/>
                </a:tc>
                <a:tc hMerge="1">
                  <a:txBody>
                    <a:bodyPr/>
                    <a:lstStyle/>
                    <a:p>
                      <a:pPr algn="ctr"/>
                      <a:endParaRPr lang="en-GB" sz="800" dirty="0">
                        <a:latin typeface="Arial Narrow" panose="020B0606020202030204" pitchFamily="34" charset="0"/>
                      </a:endParaRPr>
                    </a:p>
                  </a:txBody>
                  <a:tcPr>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BE5D6"/>
                    </a:solidFill>
                  </a:tcPr>
                </a:tc>
                <a:extLst>
                  <a:ext uri="{0D108BD9-81ED-4DB2-BD59-A6C34878D82A}">
                    <a16:rowId xmlns="" xmlns:a16="http://schemas.microsoft.com/office/drawing/2014/main" val="570848091"/>
                  </a:ext>
                </a:extLst>
              </a:tr>
            </a:tbl>
          </a:graphicData>
        </a:graphic>
      </p:graphicFrame>
      <p:sp>
        <p:nvSpPr>
          <p:cNvPr id="1170" name="Slide Number Placeholder 1169">
            <a:extLst>
              <a:ext uri="{FF2B5EF4-FFF2-40B4-BE49-F238E27FC236}">
                <a16:creationId xmlns="" xmlns:a16="http://schemas.microsoft.com/office/drawing/2014/main" id="{BF6DC726-3848-3643-87BA-1DE2A712FEED}"/>
              </a:ext>
            </a:extLst>
          </p:cNvPr>
          <p:cNvSpPr>
            <a:spLocks noGrp="1"/>
          </p:cNvSpPr>
          <p:nvPr>
            <p:ph type="sldNum" sz="quarter" idx="4"/>
          </p:nvPr>
        </p:nvSpPr>
        <p:spPr/>
        <p:txBody>
          <a:bodyPr/>
          <a:lstStyle/>
          <a:p>
            <a:fld id="{FCE43C0F-8A7B-3A4B-9DB5-B3472E36E833}" type="slidenum">
              <a:rPr lang="en-GB" smtClean="0"/>
              <a:pPr/>
              <a:t>75</a:t>
            </a:fld>
            <a:endParaRPr lang="en-GB" dirty="0"/>
          </a:p>
        </p:txBody>
      </p:sp>
    </p:spTree>
    <p:extLst>
      <p:ext uri="{BB962C8B-B14F-4D97-AF65-F5344CB8AC3E}">
        <p14:creationId xmlns:p14="http://schemas.microsoft.com/office/powerpoint/2010/main" val="143843290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 name="Picture 220">
            <a:extLst>
              <a:ext uri="{FF2B5EF4-FFF2-40B4-BE49-F238E27FC236}">
                <a16:creationId xmlns="" xmlns:a16="http://schemas.microsoft.com/office/drawing/2014/main" id="{FA458C00-67C8-1B4B-BFE8-70D1A163645B}"/>
              </a:ext>
            </a:extLst>
          </p:cNvPr>
          <p:cNvPicPr>
            <a:picLocks noChangeAspect="1"/>
          </p:cNvPicPr>
          <p:nvPr/>
        </p:nvPicPr>
        <p:blipFill>
          <a:blip r:embed="rId3"/>
          <a:stretch>
            <a:fillRect/>
          </a:stretch>
        </p:blipFill>
        <p:spPr>
          <a:xfrm>
            <a:off x="6957746" y="1683047"/>
            <a:ext cx="4800600" cy="2019300"/>
          </a:xfrm>
          <a:prstGeom prst="rect">
            <a:avLst/>
          </a:prstGeom>
        </p:spPr>
      </p:pic>
      <p:pic>
        <p:nvPicPr>
          <p:cNvPr id="219" name="Picture 218">
            <a:extLst>
              <a:ext uri="{FF2B5EF4-FFF2-40B4-BE49-F238E27FC236}">
                <a16:creationId xmlns="" xmlns:a16="http://schemas.microsoft.com/office/drawing/2014/main" id="{EB585C2C-6084-FF4E-85C8-28EE9CDAC869}"/>
              </a:ext>
            </a:extLst>
          </p:cNvPr>
          <p:cNvPicPr>
            <a:picLocks noChangeAspect="1"/>
          </p:cNvPicPr>
          <p:nvPr/>
        </p:nvPicPr>
        <p:blipFill>
          <a:blip r:embed="rId4"/>
          <a:stretch>
            <a:fillRect/>
          </a:stretch>
        </p:blipFill>
        <p:spPr>
          <a:xfrm>
            <a:off x="1259881" y="1675391"/>
            <a:ext cx="4318000" cy="2476500"/>
          </a:xfrm>
          <a:prstGeom prst="rect">
            <a:avLst/>
          </a:prstGeom>
        </p:spPr>
      </p:pic>
      <p:sp>
        <p:nvSpPr>
          <p:cNvPr id="2" name="Subtitle 1">
            <a:extLst>
              <a:ext uri="{FF2B5EF4-FFF2-40B4-BE49-F238E27FC236}">
                <a16:creationId xmlns="" xmlns:a16="http://schemas.microsoft.com/office/drawing/2014/main" id="{DB5432FB-3FC2-4292-AE80-628E188029CD}"/>
              </a:ext>
            </a:extLst>
          </p:cNvPr>
          <p:cNvSpPr>
            <a:spLocks noGrp="1"/>
          </p:cNvSpPr>
          <p:nvPr>
            <p:ph type="body" idx="1"/>
          </p:nvPr>
        </p:nvSpPr>
        <p:spPr>
          <a:xfrm>
            <a:off x="609600" y="730800"/>
            <a:ext cx="10972800" cy="702470"/>
          </a:xfrm>
        </p:spPr>
        <p:txBody>
          <a:bodyPr/>
          <a:lstStyle/>
          <a:p>
            <a:r>
              <a:rPr lang="en-GB" dirty="0"/>
              <a:t>A benefit was observed with abiraterone + </a:t>
            </a:r>
            <a:r>
              <a:rPr lang="en-GB" dirty="0" err="1"/>
              <a:t>olaparib</a:t>
            </a:r>
            <a:r>
              <a:rPr lang="en-GB" dirty="0"/>
              <a:t> </a:t>
            </a:r>
            <a:br>
              <a:rPr lang="en-GB" dirty="0"/>
            </a:br>
            <a:r>
              <a:rPr lang="en-GB" dirty="0"/>
              <a:t>across </a:t>
            </a:r>
            <a:r>
              <a:rPr lang="en-GB" i="1" dirty="0" err="1"/>
              <a:t>BRCA</a:t>
            </a:r>
            <a:r>
              <a:rPr lang="en-GB" cap="none" dirty="0" err="1"/>
              <a:t>m</a:t>
            </a:r>
            <a:r>
              <a:rPr lang="en-GB" dirty="0"/>
              <a:t>, non-</a:t>
            </a:r>
            <a:r>
              <a:rPr lang="en-GB" i="1" dirty="0" err="1"/>
              <a:t>BRCA</a:t>
            </a:r>
            <a:r>
              <a:rPr lang="en-GB" cap="none" dirty="0" err="1"/>
              <a:t>m</a:t>
            </a:r>
            <a:r>
              <a:rPr lang="en-GB" dirty="0"/>
              <a:t>, </a:t>
            </a:r>
            <a:r>
              <a:rPr lang="en-GB" i="1" dirty="0"/>
              <a:t>BRCA2</a:t>
            </a:r>
            <a:r>
              <a:rPr lang="en-GB" dirty="0"/>
              <a:t> and non-</a:t>
            </a:r>
            <a:r>
              <a:rPr lang="en-GB" i="1" dirty="0"/>
              <a:t>BRCA2</a:t>
            </a:r>
            <a:r>
              <a:rPr lang="en-GB" dirty="0"/>
              <a:t> subgroups (DCO1)</a:t>
            </a:r>
            <a:r>
              <a:rPr lang="en-GB" cap="none" baseline="30000" dirty="0"/>
              <a:t>a</a:t>
            </a:r>
          </a:p>
          <a:p>
            <a:endParaRPr lang="en-GB" dirty="0"/>
          </a:p>
        </p:txBody>
      </p:sp>
      <p:sp>
        <p:nvSpPr>
          <p:cNvPr id="3" name="Title 2">
            <a:extLst>
              <a:ext uri="{FF2B5EF4-FFF2-40B4-BE49-F238E27FC236}">
                <a16:creationId xmlns="" xmlns:a16="http://schemas.microsoft.com/office/drawing/2014/main" id="{A1740EC1-AC4E-412E-A29C-D859508D3C53}"/>
              </a:ext>
            </a:extLst>
          </p:cNvPr>
          <p:cNvSpPr>
            <a:spLocks noGrp="1"/>
          </p:cNvSpPr>
          <p:nvPr>
            <p:ph type="title"/>
          </p:nvPr>
        </p:nvSpPr>
        <p:spPr>
          <a:xfrm>
            <a:off x="619200" y="246566"/>
            <a:ext cx="10456076" cy="807285"/>
          </a:xfrm>
        </p:spPr>
        <p:txBody>
          <a:bodyPr/>
          <a:lstStyle/>
          <a:p>
            <a:r>
              <a:rPr lang="en-GB" sz="2400" spc="40" dirty="0" err="1"/>
              <a:t>PRO</a:t>
            </a:r>
            <a:r>
              <a:rPr lang="en-GB" sz="2400" cap="none" spc="40" dirty="0" err="1"/>
              <a:t>pel</a:t>
            </a:r>
            <a:r>
              <a:rPr lang="en-GB" sz="2400" spc="40" dirty="0"/>
              <a:t>: </a:t>
            </a:r>
            <a:r>
              <a:rPr lang="en-GB" sz="2400" cap="none" spc="40" dirty="0" err="1"/>
              <a:t>r</a:t>
            </a:r>
            <a:r>
              <a:rPr lang="en-GB" sz="2400" spc="40" dirty="0" err="1"/>
              <a:t>PFS</a:t>
            </a:r>
            <a:r>
              <a:rPr lang="en-GB" sz="2400" spc="40" dirty="0"/>
              <a:t> for </a:t>
            </a:r>
            <a:r>
              <a:rPr lang="en-GB" sz="2400" i="1" spc="40" dirty="0" err="1"/>
              <a:t>BRCA</a:t>
            </a:r>
            <a:r>
              <a:rPr lang="en-GB" sz="2400" cap="none" spc="40" dirty="0" err="1"/>
              <a:t>m</a:t>
            </a:r>
            <a:r>
              <a:rPr lang="en-GB" sz="2400" spc="40" dirty="0"/>
              <a:t> and non-</a:t>
            </a:r>
            <a:r>
              <a:rPr lang="en-GB" sz="2400" i="1" spc="40" dirty="0" err="1"/>
              <a:t>BRCA</a:t>
            </a:r>
            <a:r>
              <a:rPr lang="en-GB" sz="2400" cap="none" spc="40" dirty="0" err="1"/>
              <a:t>m</a:t>
            </a:r>
            <a:r>
              <a:rPr lang="en-GB" sz="2400" spc="40" dirty="0"/>
              <a:t> subgroups</a:t>
            </a:r>
          </a:p>
        </p:txBody>
      </p:sp>
      <p:sp>
        <p:nvSpPr>
          <p:cNvPr id="11" name="Content Placeholder 10">
            <a:extLst>
              <a:ext uri="{FF2B5EF4-FFF2-40B4-BE49-F238E27FC236}">
                <a16:creationId xmlns="" xmlns:a16="http://schemas.microsoft.com/office/drawing/2014/main" id="{A2FE480C-448E-3E4E-98C4-CBD64735D51D}"/>
              </a:ext>
            </a:extLst>
          </p:cNvPr>
          <p:cNvSpPr>
            <a:spLocks noGrp="1"/>
          </p:cNvSpPr>
          <p:nvPr>
            <p:ph sz="quarter" idx="15"/>
          </p:nvPr>
        </p:nvSpPr>
        <p:spPr>
          <a:xfrm>
            <a:off x="620184" y="6309053"/>
            <a:ext cx="10393144" cy="365125"/>
          </a:xfrm>
        </p:spPr>
        <p:txBody>
          <a:bodyPr/>
          <a:lstStyle/>
          <a:p>
            <a:r>
              <a:rPr lang="en-GB" sz="800" baseline="30000" dirty="0"/>
              <a:t>a</a:t>
            </a:r>
            <a:r>
              <a:rPr lang="en-GB" sz="800" dirty="0"/>
              <a:t> </a:t>
            </a:r>
            <a:r>
              <a:rPr lang="en-GB" sz="800" i="1" dirty="0"/>
              <a:t>BRCA2</a:t>
            </a:r>
            <a:r>
              <a:rPr lang="en-GB" sz="800" dirty="0"/>
              <a:t>m: HR 0.25, 95% CI 0.12-0.48. Non-</a:t>
            </a:r>
            <a:r>
              <a:rPr lang="en-GB" sz="800" i="1" dirty="0"/>
              <a:t>BRCA2</a:t>
            </a:r>
            <a:r>
              <a:rPr lang="en-GB" sz="800" dirty="0"/>
              <a:t>m: HR 0.74, 95% CI 0.60-0.92. Patient enrolment was not based on </a:t>
            </a:r>
            <a:r>
              <a:rPr lang="en-GB" sz="800" dirty="0" err="1"/>
              <a:t>HRRm</a:t>
            </a:r>
            <a:r>
              <a:rPr lang="en-GB" sz="800" dirty="0"/>
              <a:t> status; however, the </a:t>
            </a:r>
            <a:r>
              <a:rPr lang="en-GB" sz="800" dirty="0" err="1"/>
              <a:t>HRRm</a:t>
            </a:r>
            <a:r>
              <a:rPr lang="en-GB" sz="800" dirty="0"/>
              <a:t> and </a:t>
            </a:r>
            <a:r>
              <a:rPr lang="en-GB" sz="800" i="1" dirty="0" err="1"/>
              <a:t>BRCA</a:t>
            </a:r>
            <a:r>
              <a:rPr lang="en-GB" sz="800" dirty="0" err="1"/>
              <a:t>m</a:t>
            </a:r>
            <a:r>
              <a:rPr lang="en-GB" sz="800" dirty="0"/>
              <a:t> status of patients in </a:t>
            </a:r>
            <a:r>
              <a:rPr lang="en-GB" sz="800" dirty="0" err="1"/>
              <a:t>PROpel</a:t>
            </a:r>
            <a:r>
              <a:rPr lang="en-GB" sz="800" dirty="0"/>
              <a:t> was determined after randomisation and before primary analysis using aggregated results from tumour tissue and plasma </a:t>
            </a:r>
            <a:r>
              <a:rPr lang="en-GB" sz="800" dirty="0" err="1"/>
              <a:t>ctDNA</a:t>
            </a:r>
            <a:r>
              <a:rPr lang="en-GB" sz="800" dirty="0"/>
              <a:t> </a:t>
            </a:r>
            <a:r>
              <a:rPr lang="en-GB" sz="800" dirty="0" err="1"/>
              <a:t>HRRm</a:t>
            </a:r>
            <a:r>
              <a:rPr lang="en-GB" sz="800" dirty="0"/>
              <a:t> tests. This subgroup analysis is post-hoc exploratory analysis. A circle indicates a censored observation</a:t>
            </a:r>
          </a:p>
          <a:p>
            <a:pPr>
              <a:spcBef>
                <a:spcPts val="0"/>
              </a:spcBef>
            </a:pPr>
            <a:r>
              <a:rPr lang="en-GB" sz="800" i="1" dirty="0">
                <a:solidFill>
                  <a:schemeClr val="tx2"/>
                </a:solidFill>
              </a:rPr>
              <a:t>BRCA2</a:t>
            </a:r>
            <a:r>
              <a:rPr lang="en-GB" sz="800" dirty="0">
                <a:solidFill>
                  <a:schemeClr val="tx2"/>
                </a:solidFill>
              </a:rPr>
              <a:t>, breast cancer gene 2; </a:t>
            </a:r>
            <a:r>
              <a:rPr lang="en-GB" sz="800" i="1" dirty="0" err="1"/>
              <a:t>BRCA</a:t>
            </a:r>
            <a:r>
              <a:rPr lang="en-GB" sz="800" dirty="0" err="1"/>
              <a:t>m</a:t>
            </a:r>
            <a:r>
              <a:rPr lang="en-GB" sz="800" dirty="0"/>
              <a:t>, breast cancer gene mutation; </a:t>
            </a:r>
            <a:r>
              <a:rPr lang="en-GB" sz="800" dirty="0">
                <a:solidFill>
                  <a:schemeClr val="tx2"/>
                </a:solidFill>
              </a:rPr>
              <a:t>CI, confidence interval; </a:t>
            </a:r>
            <a:r>
              <a:rPr lang="en-GB" sz="800" dirty="0" err="1">
                <a:solidFill>
                  <a:schemeClr val="tx2"/>
                </a:solidFill>
              </a:rPr>
              <a:t>ctDNA</a:t>
            </a:r>
            <a:r>
              <a:rPr lang="en-GB" sz="800" dirty="0">
                <a:solidFill>
                  <a:schemeClr val="tx2"/>
                </a:solidFill>
              </a:rPr>
              <a:t>, circulating tumour DNA; DCO1, first data cut-off; HR, hazard ratio; </a:t>
            </a:r>
            <a:r>
              <a:rPr lang="en-GB" sz="800" dirty="0" err="1"/>
              <a:t>HRRm</a:t>
            </a:r>
            <a:r>
              <a:rPr lang="en-GB" sz="800" dirty="0"/>
              <a:t>, homologous recombination repair mutation; </a:t>
            </a:r>
            <a:r>
              <a:rPr lang="en-GB" sz="800" dirty="0">
                <a:solidFill>
                  <a:schemeClr val="tx2"/>
                </a:solidFill>
              </a:rPr>
              <a:t>NR, not reached; </a:t>
            </a:r>
            <a:r>
              <a:rPr lang="en-GB" sz="800" dirty="0" err="1">
                <a:solidFill>
                  <a:schemeClr val="tx2"/>
                </a:solidFill>
              </a:rPr>
              <a:t>rPFS</a:t>
            </a:r>
            <a:r>
              <a:rPr lang="en-GB" sz="800" dirty="0">
                <a:solidFill>
                  <a:schemeClr val="tx2"/>
                </a:solidFill>
              </a:rPr>
              <a:t>, radiographic progression-free survival</a:t>
            </a:r>
          </a:p>
          <a:p>
            <a:pPr>
              <a:spcBef>
                <a:spcPts val="0"/>
              </a:spcBef>
            </a:pPr>
            <a:r>
              <a:rPr lang="it-IT" sz="800" dirty="0"/>
              <a:t>Saad F, et al. </a:t>
            </a:r>
            <a:r>
              <a:rPr lang="en-US" sz="800" dirty="0"/>
              <a:t>Annals of Oncology 2022; 33 (suppl_7): S616-S652 (ESMO 2022 oral presentation)</a:t>
            </a:r>
            <a:endParaRPr lang="en-GB" sz="800" strike="sngStrike" dirty="0">
              <a:solidFill>
                <a:srgbClr val="FF0000"/>
              </a:solidFill>
            </a:endParaRPr>
          </a:p>
        </p:txBody>
      </p:sp>
      <p:sp>
        <p:nvSpPr>
          <p:cNvPr id="280" name="TextBox 279">
            <a:extLst>
              <a:ext uri="{FF2B5EF4-FFF2-40B4-BE49-F238E27FC236}">
                <a16:creationId xmlns="" xmlns:a16="http://schemas.microsoft.com/office/drawing/2014/main" id="{920CB84A-6B18-BA73-1DED-5B0AEC15AFC5}"/>
              </a:ext>
            </a:extLst>
          </p:cNvPr>
          <p:cNvSpPr txBox="1"/>
          <p:nvPr/>
        </p:nvSpPr>
        <p:spPr>
          <a:xfrm>
            <a:off x="1250104" y="5430618"/>
            <a:ext cx="4574963" cy="648000"/>
          </a:xfrm>
          <a:prstGeom prst="rect">
            <a:avLst/>
          </a:prstGeom>
          <a:solidFill>
            <a:schemeClr val="accent6">
              <a:lumMod val="20000"/>
              <a:lumOff val="80000"/>
            </a:schemeClr>
          </a:solidFill>
        </p:spPr>
        <p:txBody>
          <a:bodyPr wrap="square" tIns="144000" rIns="144000" bIns="144000" anchor="ctr">
            <a:noAutofit/>
          </a:bodyPr>
          <a:lstStyle/>
          <a:p>
            <a:pPr algn="ctr"/>
            <a:r>
              <a:rPr lang="en-US" sz="1467" b="1" dirty="0">
                <a:latin typeface="Arial Narrow" panose="020B0606020202030204" pitchFamily="34" charset="0"/>
                <a:ea typeface="MS Mincho" panose="02020609040205080304" pitchFamily="49" charset="-128"/>
              </a:rPr>
              <a:t>Sensitivity analysis by blinded independent central review:  </a:t>
            </a:r>
            <a:br>
              <a:rPr lang="en-US" sz="1467" b="1" dirty="0">
                <a:latin typeface="Arial Narrow" panose="020B0606020202030204" pitchFamily="34" charset="0"/>
                <a:ea typeface="MS Mincho" panose="02020609040205080304" pitchFamily="49" charset="-128"/>
              </a:rPr>
            </a:br>
            <a:r>
              <a:rPr lang="en-US" sz="1467" b="1" dirty="0">
                <a:latin typeface="Arial Narrow" panose="020B0606020202030204" pitchFamily="34" charset="0"/>
                <a:ea typeface="MS Mincho" panose="02020609040205080304" pitchFamily="49" charset="-128"/>
              </a:rPr>
              <a:t>Median NR vs 8.4 months; </a:t>
            </a:r>
          </a:p>
          <a:p>
            <a:pPr algn="ctr"/>
            <a:r>
              <a:rPr lang="en-US" sz="1467" b="1" dirty="0">
                <a:latin typeface="Arial Narrow" panose="020B0606020202030204" pitchFamily="34" charset="0"/>
                <a:ea typeface="MS Mincho" panose="02020609040205080304" pitchFamily="49" charset="-128"/>
              </a:rPr>
              <a:t>HR 0.18, 95% CI 0.09-0.34</a:t>
            </a:r>
            <a:endParaRPr lang="en-GB" sz="1467" b="1" dirty="0">
              <a:latin typeface="Arial Narrow" panose="020B0606020202030204" pitchFamily="34" charset="0"/>
            </a:endParaRPr>
          </a:p>
        </p:txBody>
      </p:sp>
      <p:sp>
        <p:nvSpPr>
          <p:cNvPr id="281" name="TextBox 280">
            <a:extLst>
              <a:ext uri="{FF2B5EF4-FFF2-40B4-BE49-F238E27FC236}">
                <a16:creationId xmlns="" xmlns:a16="http://schemas.microsoft.com/office/drawing/2014/main" id="{75450C59-CCCB-247A-AF5E-660188356B40}"/>
              </a:ext>
            </a:extLst>
          </p:cNvPr>
          <p:cNvSpPr txBox="1"/>
          <p:nvPr/>
        </p:nvSpPr>
        <p:spPr>
          <a:xfrm>
            <a:off x="6984521" y="5430618"/>
            <a:ext cx="4647568" cy="648000"/>
          </a:xfrm>
          <a:prstGeom prst="rect">
            <a:avLst/>
          </a:prstGeom>
          <a:solidFill>
            <a:schemeClr val="accent6">
              <a:lumMod val="20000"/>
              <a:lumOff val="80000"/>
            </a:schemeClr>
          </a:solidFill>
        </p:spPr>
        <p:txBody>
          <a:bodyPr wrap="square" tIns="144000" rIns="144000" bIns="144000" anchor="ctr">
            <a:noAutofit/>
          </a:bodyPr>
          <a:lstStyle/>
          <a:p>
            <a:pPr algn="ctr"/>
            <a:r>
              <a:rPr lang="en-US" sz="1467" b="1" dirty="0">
                <a:latin typeface="Arial Narrow" panose="020B0606020202030204" pitchFamily="34" charset="0"/>
                <a:ea typeface="MS Mincho" panose="02020609040205080304" pitchFamily="49" charset="-128"/>
              </a:rPr>
              <a:t>Sensitivity analysis by blinded independent central review:  </a:t>
            </a:r>
            <a:br>
              <a:rPr lang="en-US" sz="1467" b="1" dirty="0">
                <a:latin typeface="Arial Narrow" panose="020B0606020202030204" pitchFamily="34" charset="0"/>
                <a:ea typeface="MS Mincho" panose="02020609040205080304" pitchFamily="49" charset="-128"/>
              </a:rPr>
            </a:br>
            <a:r>
              <a:rPr lang="en-US" sz="1467" b="1" dirty="0">
                <a:latin typeface="Arial Narrow" panose="020B0606020202030204" pitchFamily="34" charset="0"/>
                <a:ea typeface="MS Mincho" panose="02020609040205080304" pitchFamily="49" charset="-128"/>
              </a:rPr>
              <a:t>Median 27.6 vs 16.6 months; </a:t>
            </a:r>
          </a:p>
          <a:p>
            <a:pPr algn="ctr"/>
            <a:r>
              <a:rPr lang="en-US" sz="1467" b="1" dirty="0">
                <a:latin typeface="Arial Narrow" panose="020B0606020202030204" pitchFamily="34" charset="0"/>
                <a:ea typeface="MS Mincho" panose="02020609040205080304" pitchFamily="49" charset="-128"/>
              </a:rPr>
              <a:t>HR 0.72, 95% CI 0.58-0.90</a:t>
            </a:r>
            <a:endParaRPr lang="en-GB" sz="1467" b="1" dirty="0">
              <a:latin typeface="Arial Narrow" panose="020B0606020202030204" pitchFamily="34" charset="0"/>
            </a:endParaRPr>
          </a:p>
        </p:txBody>
      </p:sp>
      <p:sp>
        <p:nvSpPr>
          <p:cNvPr id="252" name="TextBox 251">
            <a:extLst>
              <a:ext uri="{FF2B5EF4-FFF2-40B4-BE49-F238E27FC236}">
                <a16:creationId xmlns="" xmlns:a16="http://schemas.microsoft.com/office/drawing/2014/main" id="{7CE170EA-7023-E9A9-F603-592263A46724}"/>
              </a:ext>
            </a:extLst>
          </p:cNvPr>
          <p:cNvSpPr txBox="1"/>
          <p:nvPr/>
        </p:nvSpPr>
        <p:spPr>
          <a:xfrm>
            <a:off x="212587" y="4969244"/>
            <a:ext cx="1319959" cy="369332"/>
          </a:xfrm>
          <a:prstGeom prst="rect">
            <a:avLst/>
          </a:prstGeom>
          <a:noFill/>
        </p:spPr>
        <p:txBody>
          <a:bodyPr wrap="square" lIns="0" tIns="0" rIns="0" bIns="0" rtlCol="0">
            <a:spAutoFit/>
          </a:bodyPr>
          <a:lstStyle/>
          <a:p>
            <a:r>
              <a:rPr lang="en-GB" sz="800" b="1" dirty="0">
                <a:latin typeface="Arial Narrow" panose="020B0606020202030204" pitchFamily="34" charset="0"/>
              </a:rPr>
              <a:t>Number of patients at risk:</a:t>
            </a:r>
          </a:p>
          <a:p>
            <a:r>
              <a:rPr lang="en-GB" sz="800" b="1" dirty="0">
                <a:solidFill>
                  <a:schemeClr val="tx2"/>
                </a:solidFill>
                <a:latin typeface="Arial Narrow" panose="020B0606020202030204" pitchFamily="34" charset="0"/>
              </a:rPr>
              <a:t>Abiraterone + olaparib</a:t>
            </a:r>
          </a:p>
          <a:p>
            <a:r>
              <a:rPr lang="en-GB" sz="800" b="1" dirty="0">
                <a:solidFill>
                  <a:schemeClr val="accent1"/>
                </a:solidFill>
                <a:latin typeface="Arial Narrow" panose="020B0606020202030204" pitchFamily="34" charset="0"/>
              </a:rPr>
              <a:t>Abiraterone + placebo</a:t>
            </a:r>
          </a:p>
        </p:txBody>
      </p:sp>
      <p:sp>
        <p:nvSpPr>
          <p:cNvPr id="253" name="Freeform: Shape 252">
            <a:extLst>
              <a:ext uri="{FF2B5EF4-FFF2-40B4-BE49-F238E27FC236}">
                <a16:creationId xmlns="" xmlns:a16="http://schemas.microsoft.com/office/drawing/2014/main" id="{E12760F8-F23B-258B-A9E0-3F624009B00F}"/>
              </a:ext>
            </a:extLst>
          </p:cNvPr>
          <p:cNvSpPr/>
          <p:nvPr/>
        </p:nvSpPr>
        <p:spPr>
          <a:xfrm>
            <a:off x="1256851" y="1705822"/>
            <a:ext cx="4331451" cy="2869719"/>
          </a:xfrm>
          <a:custGeom>
            <a:avLst/>
            <a:gdLst>
              <a:gd name="connsiteX0" fmla="*/ 0 w 5687367"/>
              <a:gd name="connsiteY0" fmla="*/ 0 h 2567354"/>
              <a:gd name="connsiteX1" fmla="*/ 0 w 5687367"/>
              <a:gd name="connsiteY1" fmla="*/ 2567354 h 2567354"/>
              <a:gd name="connsiteX2" fmla="*/ 5687367 w 5687367"/>
              <a:gd name="connsiteY2" fmla="*/ 2567354 h 2567354"/>
            </a:gdLst>
            <a:ahLst/>
            <a:cxnLst>
              <a:cxn ang="0">
                <a:pos x="connsiteX0" y="connsiteY0"/>
              </a:cxn>
              <a:cxn ang="0">
                <a:pos x="connsiteX1" y="connsiteY1"/>
              </a:cxn>
              <a:cxn ang="0">
                <a:pos x="connsiteX2" y="connsiteY2"/>
              </a:cxn>
            </a:cxnLst>
            <a:rect l="l" t="t" r="r" b="b"/>
            <a:pathLst>
              <a:path w="5687367" h="2567354">
                <a:moveTo>
                  <a:pt x="0" y="0"/>
                </a:moveTo>
                <a:lnTo>
                  <a:pt x="0" y="2567354"/>
                </a:lnTo>
                <a:lnTo>
                  <a:pt x="5687367" y="2567354"/>
                </a:lnTo>
              </a:path>
            </a:pathLst>
          </a:custGeom>
          <a:noFill/>
          <a:ln w="9525" cap="sq">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283" name="TextBox 282">
            <a:extLst>
              <a:ext uri="{FF2B5EF4-FFF2-40B4-BE49-F238E27FC236}">
                <a16:creationId xmlns="" xmlns:a16="http://schemas.microsoft.com/office/drawing/2014/main" id="{C2056918-49FE-1254-4A7F-3E77A6DD55C6}"/>
              </a:ext>
            </a:extLst>
          </p:cNvPr>
          <p:cNvSpPr txBox="1"/>
          <p:nvPr/>
        </p:nvSpPr>
        <p:spPr>
          <a:xfrm rot="16200000">
            <a:off x="-738276" y="3048350"/>
            <a:ext cx="2869721" cy="184667"/>
          </a:xfrm>
          <a:prstGeom prst="rect">
            <a:avLst/>
          </a:prstGeom>
          <a:noFill/>
        </p:spPr>
        <p:txBody>
          <a:bodyPr wrap="square" lIns="0" tIns="0" rIns="0" bIns="0" rtlCol="0">
            <a:spAutoFit/>
          </a:bodyPr>
          <a:lstStyle/>
          <a:p>
            <a:pPr algn="ctr"/>
            <a:r>
              <a:rPr lang="en-GB" sz="1200" b="1" dirty="0">
                <a:latin typeface="Arial Narrow" panose="020B0606020202030204" pitchFamily="34" charset="0"/>
              </a:rPr>
              <a:t>Probability of </a:t>
            </a:r>
            <a:r>
              <a:rPr lang="en-GB" sz="1200" b="1" dirty="0" err="1">
                <a:latin typeface="Arial Narrow" panose="020B0606020202030204" pitchFamily="34" charset="0"/>
              </a:rPr>
              <a:t>rPFS</a:t>
            </a:r>
            <a:endParaRPr lang="en-GB" sz="1200" b="1" dirty="0">
              <a:latin typeface="Arial Narrow" panose="020B0606020202030204" pitchFamily="34" charset="0"/>
            </a:endParaRPr>
          </a:p>
        </p:txBody>
      </p:sp>
      <p:sp>
        <p:nvSpPr>
          <p:cNvPr id="285" name="TextBox 284">
            <a:extLst>
              <a:ext uri="{FF2B5EF4-FFF2-40B4-BE49-F238E27FC236}">
                <a16:creationId xmlns="" xmlns:a16="http://schemas.microsoft.com/office/drawing/2014/main" id="{9658D640-F211-38A2-AB75-1FC2ABC45E0A}"/>
              </a:ext>
            </a:extLst>
          </p:cNvPr>
          <p:cNvSpPr txBox="1"/>
          <p:nvPr/>
        </p:nvSpPr>
        <p:spPr>
          <a:xfrm>
            <a:off x="893382" y="1623748"/>
            <a:ext cx="261358" cy="143565"/>
          </a:xfrm>
          <a:prstGeom prst="rect">
            <a:avLst/>
          </a:prstGeom>
          <a:noFill/>
        </p:spPr>
        <p:txBody>
          <a:bodyPr wrap="square" lIns="0" tIns="0" rIns="0" bIns="0" rtlCol="0">
            <a:spAutoFit/>
          </a:bodyPr>
          <a:lstStyle/>
          <a:p>
            <a:pPr algn="r"/>
            <a:r>
              <a:rPr lang="en-GB" sz="933" dirty="0">
                <a:latin typeface="Arial Narrow" panose="020B0606020202030204" pitchFamily="34" charset="0"/>
              </a:rPr>
              <a:t>1.0</a:t>
            </a:r>
          </a:p>
        </p:txBody>
      </p:sp>
      <p:sp>
        <p:nvSpPr>
          <p:cNvPr id="286" name="TextBox 285">
            <a:extLst>
              <a:ext uri="{FF2B5EF4-FFF2-40B4-BE49-F238E27FC236}">
                <a16:creationId xmlns="" xmlns:a16="http://schemas.microsoft.com/office/drawing/2014/main" id="{61CFE421-8304-08F3-371A-055650616647}"/>
              </a:ext>
            </a:extLst>
          </p:cNvPr>
          <p:cNvSpPr txBox="1"/>
          <p:nvPr/>
        </p:nvSpPr>
        <p:spPr>
          <a:xfrm>
            <a:off x="893382" y="4486377"/>
            <a:ext cx="261358" cy="143565"/>
          </a:xfrm>
          <a:prstGeom prst="rect">
            <a:avLst/>
          </a:prstGeom>
          <a:noFill/>
        </p:spPr>
        <p:txBody>
          <a:bodyPr wrap="square" lIns="0" tIns="0" rIns="0" bIns="0" rtlCol="0">
            <a:spAutoFit/>
          </a:bodyPr>
          <a:lstStyle/>
          <a:p>
            <a:pPr algn="r"/>
            <a:r>
              <a:rPr lang="en-GB" sz="933" dirty="0">
                <a:latin typeface="Arial Narrow" panose="020B0606020202030204" pitchFamily="34" charset="0"/>
              </a:rPr>
              <a:t>0.0</a:t>
            </a:r>
          </a:p>
        </p:txBody>
      </p:sp>
      <p:cxnSp>
        <p:nvCxnSpPr>
          <p:cNvPr id="287" name="Straight Connector 286">
            <a:extLst>
              <a:ext uri="{FF2B5EF4-FFF2-40B4-BE49-F238E27FC236}">
                <a16:creationId xmlns="" xmlns:a16="http://schemas.microsoft.com/office/drawing/2014/main" id="{C1CF5A70-7B36-6B35-E5F0-C8B1AD39C437}"/>
              </a:ext>
            </a:extLst>
          </p:cNvPr>
          <p:cNvCxnSpPr>
            <a:cxnSpLocks/>
          </p:cNvCxnSpPr>
          <p:nvPr/>
        </p:nvCxnSpPr>
        <p:spPr>
          <a:xfrm flipH="1">
            <a:off x="1198404" y="1992795"/>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8" name="Straight Connector 287">
            <a:extLst>
              <a:ext uri="{FF2B5EF4-FFF2-40B4-BE49-F238E27FC236}">
                <a16:creationId xmlns="" xmlns:a16="http://schemas.microsoft.com/office/drawing/2014/main" id="{82FAD5C5-1838-7132-0681-9A68B389B7FC}"/>
              </a:ext>
            </a:extLst>
          </p:cNvPr>
          <p:cNvCxnSpPr/>
          <p:nvPr/>
        </p:nvCxnSpPr>
        <p:spPr>
          <a:xfrm flipH="1">
            <a:off x="1198404" y="2566738"/>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a:extLst>
              <a:ext uri="{FF2B5EF4-FFF2-40B4-BE49-F238E27FC236}">
                <a16:creationId xmlns="" xmlns:a16="http://schemas.microsoft.com/office/drawing/2014/main" id="{331B6FAC-8388-A499-74E5-68724D6201D3}"/>
              </a:ext>
            </a:extLst>
          </p:cNvPr>
          <p:cNvCxnSpPr>
            <a:cxnSpLocks/>
          </p:cNvCxnSpPr>
          <p:nvPr/>
        </p:nvCxnSpPr>
        <p:spPr>
          <a:xfrm flipH="1">
            <a:off x="1198404" y="1705823"/>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0" name="Straight Connector 289">
            <a:extLst>
              <a:ext uri="{FF2B5EF4-FFF2-40B4-BE49-F238E27FC236}">
                <a16:creationId xmlns="" xmlns:a16="http://schemas.microsoft.com/office/drawing/2014/main" id="{9DA7C217-3E28-2E8E-5704-30862BC9F333}"/>
              </a:ext>
            </a:extLst>
          </p:cNvPr>
          <p:cNvCxnSpPr/>
          <p:nvPr/>
        </p:nvCxnSpPr>
        <p:spPr>
          <a:xfrm flipH="1">
            <a:off x="1198404" y="3140682"/>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1" name="Straight Connector 290">
            <a:extLst>
              <a:ext uri="{FF2B5EF4-FFF2-40B4-BE49-F238E27FC236}">
                <a16:creationId xmlns="" xmlns:a16="http://schemas.microsoft.com/office/drawing/2014/main" id="{0A276B69-9B45-FBDB-EF7F-13C77419A3D7}"/>
              </a:ext>
            </a:extLst>
          </p:cNvPr>
          <p:cNvCxnSpPr>
            <a:cxnSpLocks/>
          </p:cNvCxnSpPr>
          <p:nvPr/>
        </p:nvCxnSpPr>
        <p:spPr>
          <a:xfrm flipH="1">
            <a:off x="1198404" y="2279767"/>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a:extLst>
              <a:ext uri="{FF2B5EF4-FFF2-40B4-BE49-F238E27FC236}">
                <a16:creationId xmlns="" xmlns:a16="http://schemas.microsoft.com/office/drawing/2014/main" id="{7769A204-CF4A-9B6A-B9B4-6F9F68826DDA}"/>
              </a:ext>
            </a:extLst>
          </p:cNvPr>
          <p:cNvCxnSpPr>
            <a:cxnSpLocks/>
          </p:cNvCxnSpPr>
          <p:nvPr/>
        </p:nvCxnSpPr>
        <p:spPr>
          <a:xfrm flipH="1">
            <a:off x="1198404" y="3714626"/>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3" name="Straight Connector 292">
            <a:extLst>
              <a:ext uri="{FF2B5EF4-FFF2-40B4-BE49-F238E27FC236}">
                <a16:creationId xmlns="" xmlns:a16="http://schemas.microsoft.com/office/drawing/2014/main" id="{706AB7AD-7566-8391-4669-CB627F117B61}"/>
              </a:ext>
            </a:extLst>
          </p:cNvPr>
          <p:cNvCxnSpPr/>
          <p:nvPr/>
        </p:nvCxnSpPr>
        <p:spPr>
          <a:xfrm flipH="1">
            <a:off x="1198404" y="4001598"/>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a:extLst>
              <a:ext uri="{FF2B5EF4-FFF2-40B4-BE49-F238E27FC236}">
                <a16:creationId xmlns="" xmlns:a16="http://schemas.microsoft.com/office/drawing/2014/main" id="{DDABB711-DABC-C5C2-3588-DF1D91032579}"/>
              </a:ext>
            </a:extLst>
          </p:cNvPr>
          <p:cNvCxnSpPr/>
          <p:nvPr/>
        </p:nvCxnSpPr>
        <p:spPr>
          <a:xfrm flipH="1">
            <a:off x="1198404" y="2853710"/>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5" name="Straight Connector 294">
            <a:extLst>
              <a:ext uri="{FF2B5EF4-FFF2-40B4-BE49-F238E27FC236}">
                <a16:creationId xmlns="" xmlns:a16="http://schemas.microsoft.com/office/drawing/2014/main" id="{632CED48-6799-DB52-E604-BB42008A4E37}"/>
              </a:ext>
            </a:extLst>
          </p:cNvPr>
          <p:cNvCxnSpPr/>
          <p:nvPr/>
        </p:nvCxnSpPr>
        <p:spPr>
          <a:xfrm flipH="1">
            <a:off x="1198404" y="4288570"/>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6" name="Straight Connector 295">
            <a:extLst>
              <a:ext uri="{FF2B5EF4-FFF2-40B4-BE49-F238E27FC236}">
                <a16:creationId xmlns="" xmlns:a16="http://schemas.microsoft.com/office/drawing/2014/main" id="{9E0E1091-BC6C-BEBD-0648-D0DC843D3491}"/>
              </a:ext>
            </a:extLst>
          </p:cNvPr>
          <p:cNvCxnSpPr>
            <a:cxnSpLocks/>
          </p:cNvCxnSpPr>
          <p:nvPr/>
        </p:nvCxnSpPr>
        <p:spPr>
          <a:xfrm flipH="1">
            <a:off x="1198404" y="3427654"/>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7" name="Straight Connector 296">
            <a:extLst>
              <a:ext uri="{FF2B5EF4-FFF2-40B4-BE49-F238E27FC236}">
                <a16:creationId xmlns="" xmlns:a16="http://schemas.microsoft.com/office/drawing/2014/main" id="{43FBD052-4059-F772-F75C-02511294ABDA}"/>
              </a:ext>
            </a:extLst>
          </p:cNvPr>
          <p:cNvCxnSpPr>
            <a:cxnSpLocks/>
          </p:cNvCxnSpPr>
          <p:nvPr/>
        </p:nvCxnSpPr>
        <p:spPr>
          <a:xfrm flipH="1">
            <a:off x="1196553" y="4575541"/>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sp>
        <p:nvSpPr>
          <p:cNvPr id="298" name="TextBox 297">
            <a:extLst>
              <a:ext uri="{FF2B5EF4-FFF2-40B4-BE49-F238E27FC236}">
                <a16:creationId xmlns="" xmlns:a16="http://schemas.microsoft.com/office/drawing/2014/main" id="{5A4BCF43-80E9-B5FF-B12F-2123CD70ACC2}"/>
              </a:ext>
            </a:extLst>
          </p:cNvPr>
          <p:cNvSpPr txBox="1"/>
          <p:nvPr/>
        </p:nvSpPr>
        <p:spPr>
          <a:xfrm>
            <a:off x="893382" y="1910011"/>
            <a:ext cx="261358" cy="143565"/>
          </a:xfrm>
          <a:prstGeom prst="rect">
            <a:avLst/>
          </a:prstGeom>
          <a:noFill/>
        </p:spPr>
        <p:txBody>
          <a:bodyPr wrap="square" lIns="0" tIns="0" rIns="0" bIns="0" rtlCol="0">
            <a:spAutoFit/>
          </a:bodyPr>
          <a:lstStyle/>
          <a:p>
            <a:pPr algn="r"/>
            <a:r>
              <a:rPr lang="en-GB" sz="933" dirty="0">
                <a:latin typeface="Arial Narrow" panose="020B0606020202030204" pitchFamily="34" charset="0"/>
              </a:rPr>
              <a:t>0.9</a:t>
            </a:r>
          </a:p>
        </p:txBody>
      </p:sp>
      <p:sp>
        <p:nvSpPr>
          <p:cNvPr id="299" name="TextBox 298">
            <a:extLst>
              <a:ext uri="{FF2B5EF4-FFF2-40B4-BE49-F238E27FC236}">
                <a16:creationId xmlns="" xmlns:a16="http://schemas.microsoft.com/office/drawing/2014/main" id="{8F6126A3-8ADE-4BC6-5584-C87B70FFCA82}"/>
              </a:ext>
            </a:extLst>
          </p:cNvPr>
          <p:cNvSpPr txBox="1"/>
          <p:nvPr/>
        </p:nvSpPr>
        <p:spPr>
          <a:xfrm>
            <a:off x="893382" y="2196273"/>
            <a:ext cx="261358" cy="143565"/>
          </a:xfrm>
          <a:prstGeom prst="rect">
            <a:avLst/>
          </a:prstGeom>
          <a:noFill/>
        </p:spPr>
        <p:txBody>
          <a:bodyPr wrap="square" lIns="0" tIns="0" rIns="0" bIns="0" rtlCol="0">
            <a:spAutoFit/>
          </a:bodyPr>
          <a:lstStyle/>
          <a:p>
            <a:pPr algn="r"/>
            <a:r>
              <a:rPr lang="en-GB" sz="933" dirty="0">
                <a:latin typeface="Arial Narrow" panose="020B0606020202030204" pitchFamily="34" charset="0"/>
              </a:rPr>
              <a:t>0.8</a:t>
            </a:r>
          </a:p>
        </p:txBody>
      </p:sp>
      <p:sp>
        <p:nvSpPr>
          <p:cNvPr id="300" name="TextBox 299">
            <a:extLst>
              <a:ext uri="{FF2B5EF4-FFF2-40B4-BE49-F238E27FC236}">
                <a16:creationId xmlns="" xmlns:a16="http://schemas.microsoft.com/office/drawing/2014/main" id="{545FACD1-9CDC-3DD6-1F15-D0A0F7A351D1}"/>
              </a:ext>
            </a:extLst>
          </p:cNvPr>
          <p:cNvSpPr txBox="1"/>
          <p:nvPr/>
        </p:nvSpPr>
        <p:spPr>
          <a:xfrm>
            <a:off x="893382" y="2482536"/>
            <a:ext cx="261358" cy="143565"/>
          </a:xfrm>
          <a:prstGeom prst="rect">
            <a:avLst/>
          </a:prstGeom>
          <a:noFill/>
        </p:spPr>
        <p:txBody>
          <a:bodyPr wrap="square" lIns="0" tIns="0" rIns="0" bIns="0" rtlCol="0">
            <a:spAutoFit/>
          </a:bodyPr>
          <a:lstStyle/>
          <a:p>
            <a:pPr algn="r"/>
            <a:r>
              <a:rPr lang="en-GB" sz="933" dirty="0">
                <a:latin typeface="Arial Narrow" panose="020B0606020202030204" pitchFamily="34" charset="0"/>
              </a:rPr>
              <a:t>0.7</a:t>
            </a:r>
          </a:p>
        </p:txBody>
      </p:sp>
      <p:sp>
        <p:nvSpPr>
          <p:cNvPr id="301" name="TextBox 300">
            <a:extLst>
              <a:ext uri="{FF2B5EF4-FFF2-40B4-BE49-F238E27FC236}">
                <a16:creationId xmlns="" xmlns:a16="http://schemas.microsoft.com/office/drawing/2014/main" id="{404E4022-13F2-9675-3E21-46E4BCE8FF69}"/>
              </a:ext>
            </a:extLst>
          </p:cNvPr>
          <p:cNvSpPr txBox="1"/>
          <p:nvPr/>
        </p:nvSpPr>
        <p:spPr>
          <a:xfrm>
            <a:off x="893382" y="2768798"/>
            <a:ext cx="261358" cy="143565"/>
          </a:xfrm>
          <a:prstGeom prst="rect">
            <a:avLst/>
          </a:prstGeom>
          <a:noFill/>
        </p:spPr>
        <p:txBody>
          <a:bodyPr wrap="square" lIns="0" tIns="0" rIns="0" bIns="0" rtlCol="0">
            <a:spAutoFit/>
          </a:bodyPr>
          <a:lstStyle/>
          <a:p>
            <a:pPr algn="r"/>
            <a:r>
              <a:rPr lang="en-GB" sz="933" dirty="0">
                <a:latin typeface="Arial Narrow" panose="020B0606020202030204" pitchFamily="34" charset="0"/>
              </a:rPr>
              <a:t>0.6</a:t>
            </a:r>
          </a:p>
        </p:txBody>
      </p:sp>
      <p:sp>
        <p:nvSpPr>
          <p:cNvPr id="302" name="TextBox 301">
            <a:extLst>
              <a:ext uri="{FF2B5EF4-FFF2-40B4-BE49-F238E27FC236}">
                <a16:creationId xmlns="" xmlns:a16="http://schemas.microsoft.com/office/drawing/2014/main" id="{0EB42F12-E630-A4FC-1856-B73473DA92FE}"/>
              </a:ext>
            </a:extLst>
          </p:cNvPr>
          <p:cNvSpPr txBox="1"/>
          <p:nvPr/>
        </p:nvSpPr>
        <p:spPr>
          <a:xfrm>
            <a:off x="893382" y="3055061"/>
            <a:ext cx="261358" cy="143565"/>
          </a:xfrm>
          <a:prstGeom prst="rect">
            <a:avLst/>
          </a:prstGeom>
          <a:noFill/>
        </p:spPr>
        <p:txBody>
          <a:bodyPr wrap="square" lIns="0" tIns="0" rIns="0" bIns="0" rtlCol="0">
            <a:spAutoFit/>
          </a:bodyPr>
          <a:lstStyle/>
          <a:p>
            <a:pPr algn="r"/>
            <a:r>
              <a:rPr lang="en-GB" sz="933" dirty="0">
                <a:latin typeface="Arial Narrow" panose="020B0606020202030204" pitchFamily="34" charset="0"/>
              </a:rPr>
              <a:t>0.5</a:t>
            </a:r>
          </a:p>
        </p:txBody>
      </p:sp>
      <p:sp>
        <p:nvSpPr>
          <p:cNvPr id="303" name="TextBox 302">
            <a:extLst>
              <a:ext uri="{FF2B5EF4-FFF2-40B4-BE49-F238E27FC236}">
                <a16:creationId xmlns="" xmlns:a16="http://schemas.microsoft.com/office/drawing/2014/main" id="{58D9872C-E96C-764D-7185-95F3A587CB82}"/>
              </a:ext>
            </a:extLst>
          </p:cNvPr>
          <p:cNvSpPr txBox="1"/>
          <p:nvPr/>
        </p:nvSpPr>
        <p:spPr>
          <a:xfrm>
            <a:off x="893382" y="3341324"/>
            <a:ext cx="261358" cy="143565"/>
          </a:xfrm>
          <a:prstGeom prst="rect">
            <a:avLst/>
          </a:prstGeom>
          <a:noFill/>
        </p:spPr>
        <p:txBody>
          <a:bodyPr wrap="square" lIns="0" tIns="0" rIns="0" bIns="0" rtlCol="0">
            <a:spAutoFit/>
          </a:bodyPr>
          <a:lstStyle/>
          <a:p>
            <a:pPr algn="r"/>
            <a:r>
              <a:rPr lang="en-GB" sz="933" dirty="0">
                <a:latin typeface="Arial Narrow" panose="020B0606020202030204" pitchFamily="34" charset="0"/>
              </a:rPr>
              <a:t>0.4</a:t>
            </a:r>
          </a:p>
        </p:txBody>
      </p:sp>
      <p:sp>
        <p:nvSpPr>
          <p:cNvPr id="304" name="TextBox 303">
            <a:extLst>
              <a:ext uri="{FF2B5EF4-FFF2-40B4-BE49-F238E27FC236}">
                <a16:creationId xmlns="" xmlns:a16="http://schemas.microsoft.com/office/drawing/2014/main" id="{129A3ED2-2E88-03F2-6497-71600072C925}"/>
              </a:ext>
            </a:extLst>
          </p:cNvPr>
          <p:cNvSpPr txBox="1"/>
          <p:nvPr/>
        </p:nvSpPr>
        <p:spPr>
          <a:xfrm>
            <a:off x="893382" y="3627586"/>
            <a:ext cx="261358" cy="143565"/>
          </a:xfrm>
          <a:prstGeom prst="rect">
            <a:avLst/>
          </a:prstGeom>
          <a:noFill/>
        </p:spPr>
        <p:txBody>
          <a:bodyPr wrap="square" lIns="0" tIns="0" rIns="0" bIns="0" rtlCol="0">
            <a:spAutoFit/>
          </a:bodyPr>
          <a:lstStyle/>
          <a:p>
            <a:pPr algn="r"/>
            <a:r>
              <a:rPr lang="en-GB" sz="933" dirty="0">
                <a:latin typeface="Arial Narrow" panose="020B0606020202030204" pitchFamily="34" charset="0"/>
              </a:rPr>
              <a:t>0.3</a:t>
            </a:r>
          </a:p>
        </p:txBody>
      </p:sp>
      <p:sp>
        <p:nvSpPr>
          <p:cNvPr id="305" name="TextBox 304">
            <a:extLst>
              <a:ext uri="{FF2B5EF4-FFF2-40B4-BE49-F238E27FC236}">
                <a16:creationId xmlns="" xmlns:a16="http://schemas.microsoft.com/office/drawing/2014/main" id="{F268F0A5-6657-70F7-EC5F-DFD673C519E4}"/>
              </a:ext>
            </a:extLst>
          </p:cNvPr>
          <p:cNvSpPr txBox="1"/>
          <p:nvPr/>
        </p:nvSpPr>
        <p:spPr>
          <a:xfrm>
            <a:off x="893382" y="3913849"/>
            <a:ext cx="261358" cy="143565"/>
          </a:xfrm>
          <a:prstGeom prst="rect">
            <a:avLst/>
          </a:prstGeom>
          <a:noFill/>
        </p:spPr>
        <p:txBody>
          <a:bodyPr wrap="square" lIns="0" tIns="0" rIns="0" bIns="0" rtlCol="0">
            <a:spAutoFit/>
          </a:bodyPr>
          <a:lstStyle/>
          <a:p>
            <a:pPr algn="r"/>
            <a:r>
              <a:rPr lang="en-GB" sz="933" dirty="0">
                <a:latin typeface="Arial Narrow" panose="020B0606020202030204" pitchFamily="34" charset="0"/>
              </a:rPr>
              <a:t>0.2</a:t>
            </a:r>
          </a:p>
        </p:txBody>
      </p:sp>
      <p:sp>
        <p:nvSpPr>
          <p:cNvPr id="306" name="TextBox 305">
            <a:extLst>
              <a:ext uri="{FF2B5EF4-FFF2-40B4-BE49-F238E27FC236}">
                <a16:creationId xmlns="" xmlns:a16="http://schemas.microsoft.com/office/drawing/2014/main" id="{774F1C5B-B68A-3674-F6B0-0A8243F62C63}"/>
              </a:ext>
            </a:extLst>
          </p:cNvPr>
          <p:cNvSpPr txBox="1"/>
          <p:nvPr/>
        </p:nvSpPr>
        <p:spPr>
          <a:xfrm>
            <a:off x="893382" y="4200111"/>
            <a:ext cx="261358" cy="143565"/>
          </a:xfrm>
          <a:prstGeom prst="rect">
            <a:avLst/>
          </a:prstGeom>
          <a:noFill/>
        </p:spPr>
        <p:txBody>
          <a:bodyPr wrap="square" lIns="0" tIns="0" rIns="0" bIns="0" rtlCol="0">
            <a:spAutoFit/>
          </a:bodyPr>
          <a:lstStyle/>
          <a:p>
            <a:pPr algn="r"/>
            <a:r>
              <a:rPr lang="en-GB" sz="933" dirty="0">
                <a:latin typeface="Arial Narrow" panose="020B0606020202030204" pitchFamily="34" charset="0"/>
              </a:rPr>
              <a:t>0.1</a:t>
            </a:r>
          </a:p>
        </p:txBody>
      </p:sp>
      <p:cxnSp>
        <p:nvCxnSpPr>
          <p:cNvPr id="307" name="Straight Connector 306">
            <a:extLst>
              <a:ext uri="{FF2B5EF4-FFF2-40B4-BE49-F238E27FC236}">
                <a16:creationId xmlns="" xmlns:a16="http://schemas.microsoft.com/office/drawing/2014/main" id="{8CB6A772-516B-CAE7-BFC2-9857EEBE09B0}"/>
              </a:ext>
            </a:extLst>
          </p:cNvPr>
          <p:cNvCxnSpPr>
            <a:cxnSpLocks/>
          </p:cNvCxnSpPr>
          <p:nvPr/>
        </p:nvCxnSpPr>
        <p:spPr>
          <a:xfrm rot="5400000" flipH="1">
            <a:off x="1230073" y="4602316"/>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8" name="Straight Connector 307">
            <a:extLst>
              <a:ext uri="{FF2B5EF4-FFF2-40B4-BE49-F238E27FC236}">
                <a16:creationId xmlns="" xmlns:a16="http://schemas.microsoft.com/office/drawing/2014/main" id="{71F34621-DA1B-D632-E523-2F9A2AA8C80C}"/>
              </a:ext>
            </a:extLst>
          </p:cNvPr>
          <p:cNvCxnSpPr>
            <a:cxnSpLocks/>
          </p:cNvCxnSpPr>
          <p:nvPr/>
        </p:nvCxnSpPr>
        <p:spPr>
          <a:xfrm rot="5400000" flipH="1">
            <a:off x="2777020" y="4602316"/>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9" name="Straight Connector 308">
            <a:extLst>
              <a:ext uri="{FF2B5EF4-FFF2-40B4-BE49-F238E27FC236}">
                <a16:creationId xmlns="" xmlns:a16="http://schemas.microsoft.com/office/drawing/2014/main" id="{412EBEBE-574D-EAEE-6707-EA3A95C7A105}"/>
              </a:ext>
            </a:extLst>
          </p:cNvPr>
          <p:cNvCxnSpPr>
            <a:cxnSpLocks/>
          </p:cNvCxnSpPr>
          <p:nvPr/>
        </p:nvCxnSpPr>
        <p:spPr>
          <a:xfrm rot="5400000" flipH="1">
            <a:off x="4323967" y="4602316"/>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sp>
        <p:nvSpPr>
          <p:cNvPr id="310" name="TextBox 309">
            <a:extLst>
              <a:ext uri="{FF2B5EF4-FFF2-40B4-BE49-F238E27FC236}">
                <a16:creationId xmlns="" xmlns:a16="http://schemas.microsoft.com/office/drawing/2014/main" id="{FF4F8B7D-D25B-2D8B-2B5B-A958440FDE7D}"/>
              </a:ext>
            </a:extLst>
          </p:cNvPr>
          <p:cNvSpPr txBox="1"/>
          <p:nvPr/>
        </p:nvSpPr>
        <p:spPr>
          <a:xfrm>
            <a:off x="1093761" y="4669959"/>
            <a:ext cx="321443" cy="143565"/>
          </a:xfrm>
          <a:prstGeom prst="rect">
            <a:avLst/>
          </a:prstGeom>
          <a:noFill/>
        </p:spPr>
        <p:txBody>
          <a:bodyPr wrap="square" lIns="0" tIns="0" rIns="0" bIns="0" rtlCol="0">
            <a:spAutoFit/>
          </a:bodyPr>
          <a:lstStyle/>
          <a:p>
            <a:pPr algn="ctr"/>
            <a:r>
              <a:rPr lang="en-GB" sz="933" dirty="0">
                <a:latin typeface="Arial Narrow" panose="020B0606020202030204" pitchFamily="34" charset="0"/>
              </a:rPr>
              <a:t>0</a:t>
            </a:r>
          </a:p>
        </p:txBody>
      </p:sp>
      <p:sp>
        <p:nvSpPr>
          <p:cNvPr id="311" name="TextBox 310">
            <a:extLst>
              <a:ext uri="{FF2B5EF4-FFF2-40B4-BE49-F238E27FC236}">
                <a16:creationId xmlns="" xmlns:a16="http://schemas.microsoft.com/office/drawing/2014/main" id="{7FAB11FC-6311-5973-7568-82250692D921}"/>
              </a:ext>
            </a:extLst>
          </p:cNvPr>
          <p:cNvSpPr txBox="1"/>
          <p:nvPr/>
        </p:nvSpPr>
        <p:spPr>
          <a:xfrm>
            <a:off x="1098436" y="5102267"/>
            <a:ext cx="321521" cy="246221"/>
          </a:xfrm>
          <a:prstGeom prst="rect">
            <a:avLst/>
          </a:prstGeom>
          <a:noFill/>
        </p:spPr>
        <p:txBody>
          <a:bodyPr wrap="square" lIns="0" tIns="0" rIns="0" bIns="0" rtlCol="0">
            <a:spAutoFit/>
          </a:bodyPr>
          <a:lstStyle/>
          <a:p>
            <a:pPr algn="ctr"/>
            <a:r>
              <a:rPr lang="en-GB" sz="800" spc="-67" dirty="0">
                <a:latin typeface="Arial Narrow" panose="020B0606020202030204" pitchFamily="34" charset="0"/>
              </a:rPr>
              <a:t>47</a:t>
            </a:r>
          </a:p>
          <a:p>
            <a:pPr algn="ctr"/>
            <a:r>
              <a:rPr lang="en-GB" sz="800" spc="-67" dirty="0">
                <a:latin typeface="Arial Narrow" panose="020B0606020202030204" pitchFamily="34" charset="0"/>
              </a:rPr>
              <a:t>38</a:t>
            </a:r>
          </a:p>
        </p:txBody>
      </p:sp>
      <p:cxnSp>
        <p:nvCxnSpPr>
          <p:cNvPr id="312" name="Straight Connector 311">
            <a:extLst>
              <a:ext uri="{FF2B5EF4-FFF2-40B4-BE49-F238E27FC236}">
                <a16:creationId xmlns="" xmlns:a16="http://schemas.microsoft.com/office/drawing/2014/main" id="{19EFB8C3-2A64-05E9-4791-B6CE5B924B36}"/>
              </a:ext>
            </a:extLst>
          </p:cNvPr>
          <p:cNvCxnSpPr>
            <a:cxnSpLocks/>
          </p:cNvCxnSpPr>
          <p:nvPr/>
        </p:nvCxnSpPr>
        <p:spPr>
          <a:xfrm rot="5400000" flipH="1">
            <a:off x="2467631" y="4602316"/>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3" name="Straight Connector 312">
            <a:extLst>
              <a:ext uri="{FF2B5EF4-FFF2-40B4-BE49-F238E27FC236}">
                <a16:creationId xmlns="" xmlns:a16="http://schemas.microsoft.com/office/drawing/2014/main" id="{4F443BC8-0787-583E-D7EB-3ACD38B9BA7C}"/>
              </a:ext>
            </a:extLst>
          </p:cNvPr>
          <p:cNvCxnSpPr>
            <a:cxnSpLocks/>
          </p:cNvCxnSpPr>
          <p:nvPr/>
        </p:nvCxnSpPr>
        <p:spPr>
          <a:xfrm rot="5400000" flipH="1">
            <a:off x="4014577" y="4602316"/>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4" name="Straight Connector 313">
            <a:extLst>
              <a:ext uri="{FF2B5EF4-FFF2-40B4-BE49-F238E27FC236}">
                <a16:creationId xmlns="" xmlns:a16="http://schemas.microsoft.com/office/drawing/2014/main" id="{BB6317BE-EF4E-7F2A-9C7C-820C92E8299D}"/>
              </a:ext>
            </a:extLst>
          </p:cNvPr>
          <p:cNvCxnSpPr>
            <a:cxnSpLocks/>
          </p:cNvCxnSpPr>
          <p:nvPr/>
        </p:nvCxnSpPr>
        <p:spPr>
          <a:xfrm rot="5400000" flipH="1">
            <a:off x="5561524" y="4602316"/>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5" name="Straight Connector 314">
            <a:extLst>
              <a:ext uri="{FF2B5EF4-FFF2-40B4-BE49-F238E27FC236}">
                <a16:creationId xmlns="" xmlns:a16="http://schemas.microsoft.com/office/drawing/2014/main" id="{5CB5EC4D-77F4-2F52-F72E-7364808088E6}"/>
              </a:ext>
            </a:extLst>
          </p:cNvPr>
          <p:cNvCxnSpPr>
            <a:cxnSpLocks/>
          </p:cNvCxnSpPr>
          <p:nvPr/>
        </p:nvCxnSpPr>
        <p:spPr>
          <a:xfrm rot="5400000" flipH="1">
            <a:off x="2158241" y="4602316"/>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6" name="Straight Connector 315">
            <a:extLst>
              <a:ext uri="{FF2B5EF4-FFF2-40B4-BE49-F238E27FC236}">
                <a16:creationId xmlns="" xmlns:a16="http://schemas.microsoft.com/office/drawing/2014/main" id="{AEEB2AC9-31F8-BA34-EB18-C7FEB327AFF5}"/>
              </a:ext>
            </a:extLst>
          </p:cNvPr>
          <p:cNvCxnSpPr>
            <a:cxnSpLocks/>
          </p:cNvCxnSpPr>
          <p:nvPr/>
        </p:nvCxnSpPr>
        <p:spPr>
          <a:xfrm rot="5400000" flipH="1">
            <a:off x="3705188" y="4602316"/>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7" name="Straight Connector 316">
            <a:extLst>
              <a:ext uri="{FF2B5EF4-FFF2-40B4-BE49-F238E27FC236}">
                <a16:creationId xmlns="" xmlns:a16="http://schemas.microsoft.com/office/drawing/2014/main" id="{E1DD87E9-74DC-B5C7-6D41-E8A0E39D4490}"/>
              </a:ext>
            </a:extLst>
          </p:cNvPr>
          <p:cNvCxnSpPr>
            <a:cxnSpLocks/>
          </p:cNvCxnSpPr>
          <p:nvPr/>
        </p:nvCxnSpPr>
        <p:spPr>
          <a:xfrm rot="5400000" flipH="1">
            <a:off x="5252135" y="4602316"/>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8" name="Straight Connector 317">
            <a:extLst>
              <a:ext uri="{FF2B5EF4-FFF2-40B4-BE49-F238E27FC236}">
                <a16:creationId xmlns="" xmlns:a16="http://schemas.microsoft.com/office/drawing/2014/main" id="{5ED8179F-010B-C9E6-7B94-81044320641B}"/>
              </a:ext>
            </a:extLst>
          </p:cNvPr>
          <p:cNvCxnSpPr>
            <a:cxnSpLocks/>
          </p:cNvCxnSpPr>
          <p:nvPr/>
        </p:nvCxnSpPr>
        <p:spPr>
          <a:xfrm rot="5400000" flipH="1">
            <a:off x="1848852" y="4602316"/>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9" name="Straight Connector 318">
            <a:extLst>
              <a:ext uri="{FF2B5EF4-FFF2-40B4-BE49-F238E27FC236}">
                <a16:creationId xmlns="" xmlns:a16="http://schemas.microsoft.com/office/drawing/2014/main" id="{86EB255C-0BA8-33F9-2215-DD65A8BFCF21}"/>
              </a:ext>
            </a:extLst>
          </p:cNvPr>
          <p:cNvCxnSpPr>
            <a:cxnSpLocks/>
          </p:cNvCxnSpPr>
          <p:nvPr/>
        </p:nvCxnSpPr>
        <p:spPr>
          <a:xfrm rot="5400000" flipH="1">
            <a:off x="3395799" y="4602316"/>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0" name="Straight Connector 319">
            <a:extLst>
              <a:ext uri="{FF2B5EF4-FFF2-40B4-BE49-F238E27FC236}">
                <a16:creationId xmlns="" xmlns:a16="http://schemas.microsoft.com/office/drawing/2014/main" id="{2D285E62-17D2-BD9F-8985-85803F294668}"/>
              </a:ext>
            </a:extLst>
          </p:cNvPr>
          <p:cNvCxnSpPr>
            <a:cxnSpLocks/>
          </p:cNvCxnSpPr>
          <p:nvPr/>
        </p:nvCxnSpPr>
        <p:spPr>
          <a:xfrm rot="5400000" flipH="1">
            <a:off x="4942745" y="4602316"/>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1" name="Straight Connector 320">
            <a:extLst>
              <a:ext uri="{FF2B5EF4-FFF2-40B4-BE49-F238E27FC236}">
                <a16:creationId xmlns="" xmlns:a16="http://schemas.microsoft.com/office/drawing/2014/main" id="{C4F350B8-5DCD-B946-520C-D9EA3760F78E}"/>
              </a:ext>
            </a:extLst>
          </p:cNvPr>
          <p:cNvCxnSpPr>
            <a:cxnSpLocks/>
          </p:cNvCxnSpPr>
          <p:nvPr/>
        </p:nvCxnSpPr>
        <p:spPr>
          <a:xfrm rot="5400000" flipH="1">
            <a:off x="1539463" y="4602316"/>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2" name="Straight Connector 321">
            <a:extLst>
              <a:ext uri="{FF2B5EF4-FFF2-40B4-BE49-F238E27FC236}">
                <a16:creationId xmlns="" xmlns:a16="http://schemas.microsoft.com/office/drawing/2014/main" id="{61C69DD3-6803-909C-6B0E-C55C00E16C02}"/>
              </a:ext>
            </a:extLst>
          </p:cNvPr>
          <p:cNvCxnSpPr>
            <a:cxnSpLocks/>
          </p:cNvCxnSpPr>
          <p:nvPr/>
        </p:nvCxnSpPr>
        <p:spPr>
          <a:xfrm rot="5400000" flipH="1">
            <a:off x="3086409" y="4602316"/>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3" name="Straight Connector 322">
            <a:extLst>
              <a:ext uri="{FF2B5EF4-FFF2-40B4-BE49-F238E27FC236}">
                <a16:creationId xmlns="" xmlns:a16="http://schemas.microsoft.com/office/drawing/2014/main" id="{DA39CCAB-F628-0E6F-D787-021ABC59A574}"/>
              </a:ext>
            </a:extLst>
          </p:cNvPr>
          <p:cNvCxnSpPr>
            <a:cxnSpLocks/>
          </p:cNvCxnSpPr>
          <p:nvPr/>
        </p:nvCxnSpPr>
        <p:spPr>
          <a:xfrm rot="5400000" flipH="1">
            <a:off x="4633356" y="4602316"/>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sp>
        <p:nvSpPr>
          <p:cNvPr id="324" name="TextBox 323">
            <a:extLst>
              <a:ext uri="{FF2B5EF4-FFF2-40B4-BE49-F238E27FC236}">
                <a16:creationId xmlns="" xmlns:a16="http://schemas.microsoft.com/office/drawing/2014/main" id="{C981AB7A-7582-17CD-EB74-B82E4EE30DA0}"/>
              </a:ext>
            </a:extLst>
          </p:cNvPr>
          <p:cNvSpPr txBox="1"/>
          <p:nvPr/>
        </p:nvSpPr>
        <p:spPr>
          <a:xfrm>
            <a:off x="1405517" y="4669959"/>
            <a:ext cx="321443" cy="143565"/>
          </a:xfrm>
          <a:prstGeom prst="rect">
            <a:avLst/>
          </a:prstGeom>
          <a:noFill/>
        </p:spPr>
        <p:txBody>
          <a:bodyPr wrap="square" lIns="0" tIns="0" rIns="0" bIns="0" rtlCol="0">
            <a:spAutoFit/>
          </a:bodyPr>
          <a:lstStyle/>
          <a:p>
            <a:pPr algn="ctr"/>
            <a:r>
              <a:rPr lang="en-GB" sz="933" dirty="0">
                <a:latin typeface="Arial Narrow" panose="020B0606020202030204" pitchFamily="34" charset="0"/>
              </a:rPr>
              <a:t>2</a:t>
            </a:r>
          </a:p>
        </p:txBody>
      </p:sp>
      <p:sp>
        <p:nvSpPr>
          <p:cNvPr id="325" name="TextBox 324">
            <a:extLst>
              <a:ext uri="{FF2B5EF4-FFF2-40B4-BE49-F238E27FC236}">
                <a16:creationId xmlns="" xmlns:a16="http://schemas.microsoft.com/office/drawing/2014/main" id="{39BDCA88-4007-2154-5C0F-D203CDDA194F}"/>
              </a:ext>
            </a:extLst>
          </p:cNvPr>
          <p:cNvSpPr txBox="1"/>
          <p:nvPr/>
        </p:nvSpPr>
        <p:spPr>
          <a:xfrm>
            <a:off x="1403602" y="5102267"/>
            <a:ext cx="321521" cy="246221"/>
          </a:xfrm>
          <a:prstGeom prst="rect">
            <a:avLst/>
          </a:prstGeom>
          <a:noFill/>
        </p:spPr>
        <p:txBody>
          <a:bodyPr wrap="square" lIns="0" tIns="0" rIns="0" bIns="0" rtlCol="0">
            <a:spAutoFit/>
          </a:bodyPr>
          <a:lstStyle/>
          <a:p>
            <a:pPr algn="ctr"/>
            <a:r>
              <a:rPr lang="en-GB" sz="800" spc="-67" dirty="0">
                <a:latin typeface="Arial Narrow" panose="020B0606020202030204" pitchFamily="34" charset="0"/>
              </a:rPr>
              <a:t>44</a:t>
            </a:r>
          </a:p>
          <a:p>
            <a:pPr algn="ctr"/>
            <a:r>
              <a:rPr lang="en-GB" sz="800" spc="-67" dirty="0">
                <a:latin typeface="Arial Narrow" panose="020B0606020202030204" pitchFamily="34" charset="0"/>
              </a:rPr>
              <a:t>33</a:t>
            </a:r>
          </a:p>
        </p:txBody>
      </p:sp>
      <p:sp>
        <p:nvSpPr>
          <p:cNvPr id="326" name="TextBox 325">
            <a:extLst>
              <a:ext uri="{FF2B5EF4-FFF2-40B4-BE49-F238E27FC236}">
                <a16:creationId xmlns="" xmlns:a16="http://schemas.microsoft.com/office/drawing/2014/main" id="{FF281859-E425-A485-590B-0A4A97199F60}"/>
              </a:ext>
            </a:extLst>
          </p:cNvPr>
          <p:cNvSpPr txBox="1"/>
          <p:nvPr/>
        </p:nvSpPr>
        <p:spPr>
          <a:xfrm>
            <a:off x="1718268" y="4669959"/>
            <a:ext cx="321443" cy="143565"/>
          </a:xfrm>
          <a:prstGeom prst="rect">
            <a:avLst/>
          </a:prstGeom>
          <a:noFill/>
        </p:spPr>
        <p:txBody>
          <a:bodyPr wrap="square" lIns="0" tIns="0" rIns="0" bIns="0" rtlCol="0">
            <a:spAutoFit/>
          </a:bodyPr>
          <a:lstStyle/>
          <a:p>
            <a:pPr algn="ctr"/>
            <a:r>
              <a:rPr lang="en-GB" sz="933" dirty="0">
                <a:latin typeface="Arial Narrow" panose="020B0606020202030204" pitchFamily="34" charset="0"/>
              </a:rPr>
              <a:t>4</a:t>
            </a:r>
          </a:p>
        </p:txBody>
      </p:sp>
      <p:sp>
        <p:nvSpPr>
          <p:cNvPr id="327" name="TextBox 326">
            <a:extLst>
              <a:ext uri="{FF2B5EF4-FFF2-40B4-BE49-F238E27FC236}">
                <a16:creationId xmlns="" xmlns:a16="http://schemas.microsoft.com/office/drawing/2014/main" id="{FE42D7E4-7110-0E85-D4EC-B884AFEECE01}"/>
              </a:ext>
            </a:extLst>
          </p:cNvPr>
          <p:cNvSpPr txBox="1"/>
          <p:nvPr/>
        </p:nvSpPr>
        <p:spPr>
          <a:xfrm>
            <a:off x="1716353" y="5102267"/>
            <a:ext cx="321521" cy="246221"/>
          </a:xfrm>
          <a:prstGeom prst="rect">
            <a:avLst/>
          </a:prstGeom>
          <a:noFill/>
        </p:spPr>
        <p:txBody>
          <a:bodyPr wrap="square" lIns="0" tIns="0" rIns="0" bIns="0" rtlCol="0">
            <a:spAutoFit/>
          </a:bodyPr>
          <a:lstStyle/>
          <a:p>
            <a:pPr algn="ctr"/>
            <a:r>
              <a:rPr lang="en-GB" sz="800" spc="-67" dirty="0">
                <a:latin typeface="Arial Narrow" panose="020B0606020202030204" pitchFamily="34" charset="0"/>
              </a:rPr>
              <a:t>43</a:t>
            </a:r>
          </a:p>
          <a:p>
            <a:pPr algn="ctr"/>
            <a:r>
              <a:rPr lang="en-GB" sz="800" spc="-67" dirty="0">
                <a:latin typeface="Arial Narrow" panose="020B0606020202030204" pitchFamily="34" charset="0"/>
              </a:rPr>
              <a:t>29</a:t>
            </a:r>
          </a:p>
        </p:txBody>
      </p:sp>
      <p:sp>
        <p:nvSpPr>
          <p:cNvPr id="328" name="TextBox 327">
            <a:extLst>
              <a:ext uri="{FF2B5EF4-FFF2-40B4-BE49-F238E27FC236}">
                <a16:creationId xmlns="" xmlns:a16="http://schemas.microsoft.com/office/drawing/2014/main" id="{E68E763B-E08E-DA4A-64DB-DAAB0BDE27EB}"/>
              </a:ext>
            </a:extLst>
          </p:cNvPr>
          <p:cNvSpPr txBox="1"/>
          <p:nvPr/>
        </p:nvSpPr>
        <p:spPr>
          <a:xfrm>
            <a:off x="2023029" y="4669959"/>
            <a:ext cx="321443" cy="143565"/>
          </a:xfrm>
          <a:prstGeom prst="rect">
            <a:avLst/>
          </a:prstGeom>
          <a:noFill/>
        </p:spPr>
        <p:txBody>
          <a:bodyPr wrap="square" lIns="0" tIns="0" rIns="0" bIns="0" rtlCol="0">
            <a:spAutoFit/>
          </a:bodyPr>
          <a:lstStyle/>
          <a:p>
            <a:pPr algn="ctr"/>
            <a:r>
              <a:rPr lang="en-GB" sz="933" dirty="0">
                <a:latin typeface="Arial Narrow" panose="020B0606020202030204" pitchFamily="34" charset="0"/>
              </a:rPr>
              <a:t>6</a:t>
            </a:r>
          </a:p>
        </p:txBody>
      </p:sp>
      <p:sp>
        <p:nvSpPr>
          <p:cNvPr id="329" name="TextBox 328">
            <a:extLst>
              <a:ext uri="{FF2B5EF4-FFF2-40B4-BE49-F238E27FC236}">
                <a16:creationId xmlns="" xmlns:a16="http://schemas.microsoft.com/office/drawing/2014/main" id="{EF4CE6D7-1C1A-27DB-688E-C87B89929E7C}"/>
              </a:ext>
            </a:extLst>
          </p:cNvPr>
          <p:cNvSpPr txBox="1"/>
          <p:nvPr/>
        </p:nvSpPr>
        <p:spPr>
          <a:xfrm>
            <a:off x="2021114" y="5102267"/>
            <a:ext cx="321521" cy="246221"/>
          </a:xfrm>
          <a:prstGeom prst="rect">
            <a:avLst/>
          </a:prstGeom>
          <a:noFill/>
        </p:spPr>
        <p:txBody>
          <a:bodyPr wrap="square" lIns="0" tIns="0" rIns="0" bIns="0" rtlCol="0">
            <a:spAutoFit/>
          </a:bodyPr>
          <a:lstStyle/>
          <a:p>
            <a:pPr algn="ctr"/>
            <a:r>
              <a:rPr lang="en-GB" sz="800" spc="-67" dirty="0">
                <a:latin typeface="Arial Narrow" panose="020B0606020202030204" pitchFamily="34" charset="0"/>
              </a:rPr>
              <a:t>40</a:t>
            </a:r>
          </a:p>
          <a:p>
            <a:pPr algn="ctr"/>
            <a:r>
              <a:rPr lang="en-GB" sz="800" spc="-67" dirty="0">
                <a:latin typeface="Arial Narrow" panose="020B0606020202030204" pitchFamily="34" charset="0"/>
              </a:rPr>
              <a:t>22</a:t>
            </a:r>
          </a:p>
        </p:txBody>
      </p:sp>
      <p:sp>
        <p:nvSpPr>
          <p:cNvPr id="330" name="TextBox 329">
            <a:extLst>
              <a:ext uri="{FF2B5EF4-FFF2-40B4-BE49-F238E27FC236}">
                <a16:creationId xmlns="" xmlns:a16="http://schemas.microsoft.com/office/drawing/2014/main" id="{3224CB6E-0FEC-E636-BF6C-FCE5057EAFCB}"/>
              </a:ext>
            </a:extLst>
          </p:cNvPr>
          <p:cNvSpPr txBox="1"/>
          <p:nvPr/>
        </p:nvSpPr>
        <p:spPr>
          <a:xfrm>
            <a:off x="2343536" y="4669959"/>
            <a:ext cx="321443" cy="143565"/>
          </a:xfrm>
          <a:prstGeom prst="rect">
            <a:avLst/>
          </a:prstGeom>
          <a:noFill/>
        </p:spPr>
        <p:txBody>
          <a:bodyPr wrap="square" lIns="0" tIns="0" rIns="0" bIns="0" rtlCol="0">
            <a:spAutoFit/>
          </a:bodyPr>
          <a:lstStyle/>
          <a:p>
            <a:pPr algn="ctr"/>
            <a:r>
              <a:rPr lang="en-GB" sz="933" dirty="0">
                <a:latin typeface="Arial Narrow" panose="020B0606020202030204" pitchFamily="34" charset="0"/>
              </a:rPr>
              <a:t>8</a:t>
            </a:r>
          </a:p>
        </p:txBody>
      </p:sp>
      <p:sp>
        <p:nvSpPr>
          <p:cNvPr id="331" name="TextBox 330">
            <a:extLst>
              <a:ext uri="{FF2B5EF4-FFF2-40B4-BE49-F238E27FC236}">
                <a16:creationId xmlns="" xmlns:a16="http://schemas.microsoft.com/office/drawing/2014/main" id="{C9AA46AE-562D-5186-1A43-44DE09E97140}"/>
              </a:ext>
            </a:extLst>
          </p:cNvPr>
          <p:cNvSpPr txBox="1"/>
          <p:nvPr/>
        </p:nvSpPr>
        <p:spPr>
          <a:xfrm>
            <a:off x="2341621" y="5102267"/>
            <a:ext cx="321521" cy="246221"/>
          </a:xfrm>
          <a:prstGeom prst="rect">
            <a:avLst/>
          </a:prstGeom>
          <a:noFill/>
        </p:spPr>
        <p:txBody>
          <a:bodyPr wrap="square" lIns="0" tIns="0" rIns="0" bIns="0" rtlCol="0">
            <a:spAutoFit/>
          </a:bodyPr>
          <a:lstStyle/>
          <a:p>
            <a:pPr algn="ctr"/>
            <a:r>
              <a:rPr lang="en-GB" sz="800" spc="-67" dirty="0">
                <a:latin typeface="Arial Narrow" panose="020B0606020202030204" pitchFamily="34" charset="0"/>
              </a:rPr>
              <a:t>40</a:t>
            </a:r>
          </a:p>
          <a:p>
            <a:pPr algn="ctr"/>
            <a:r>
              <a:rPr lang="en-GB" sz="800" spc="-67" dirty="0">
                <a:latin typeface="Arial Narrow" panose="020B0606020202030204" pitchFamily="34" charset="0"/>
              </a:rPr>
              <a:t>20</a:t>
            </a:r>
          </a:p>
        </p:txBody>
      </p:sp>
      <p:sp>
        <p:nvSpPr>
          <p:cNvPr id="332" name="TextBox 331">
            <a:extLst>
              <a:ext uri="{FF2B5EF4-FFF2-40B4-BE49-F238E27FC236}">
                <a16:creationId xmlns="" xmlns:a16="http://schemas.microsoft.com/office/drawing/2014/main" id="{2156D3D1-C858-3B28-E688-E6C67290ECE1}"/>
              </a:ext>
            </a:extLst>
          </p:cNvPr>
          <p:cNvSpPr txBox="1"/>
          <p:nvPr/>
        </p:nvSpPr>
        <p:spPr>
          <a:xfrm>
            <a:off x="2641433" y="4669959"/>
            <a:ext cx="321443" cy="143565"/>
          </a:xfrm>
          <a:prstGeom prst="rect">
            <a:avLst/>
          </a:prstGeom>
          <a:noFill/>
        </p:spPr>
        <p:txBody>
          <a:bodyPr wrap="square" lIns="0" tIns="0" rIns="0" bIns="0" rtlCol="0">
            <a:spAutoFit/>
          </a:bodyPr>
          <a:lstStyle/>
          <a:p>
            <a:pPr algn="ctr"/>
            <a:r>
              <a:rPr lang="en-GB" sz="933" dirty="0">
                <a:latin typeface="Arial Narrow" panose="020B0606020202030204" pitchFamily="34" charset="0"/>
              </a:rPr>
              <a:t>10</a:t>
            </a:r>
          </a:p>
        </p:txBody>
      </p:sp>
      <p:sp>
        <p:nvSpPr>
          <p:cNvPr id="333" name="TextBox 332">
            <a:extLst>
              <a:ext uri="{FF2B5EF4-FFF2-40B4-BE49-F238E27FC236}">
                <a16:creationId xmlns="" xmlns:a16="http://schemas.microsoft.com/office/drawing/2014/main" id="{6CFE5840-556A-9795-080E-32C14CF16850}"/>
              </a:ext>
            </a:extLst>
          </p:cNvPr>
          <p:cNvSpPr txBox="1"/>
          <p:nvPr/>
        </p:nvSpPr>
        <p:spPr>
          <a:xfrm>
            <a:off x="2639518" y="5102267"/>
            <a:ext cx="321521" cy="246221"/>
          </a:xfrm>
          <a:prstGeom prst="rect">
            <a:avLst/>
          </a:prstGeom>
          <a:noFill/>
        </p:spPr>
        <p:txBody>
          <a:bodyPr wrap="square" lIns="0" tIns="0" rIns="0" bIns="0" rtlCol="0">
            <a:spAutoFit/>
          </a:bodyPr>
          <a:lstStyle/>
          <a:p>
            <a:pPr algn="ctr"/>
            <a:r>
              <a:rPr lang="en-GB" sz="800" spc="-67" dirty="0">
                <a:latin typeface="Arial Narrow" panose="020B0606020202030204" pitchFamily="34" charset="0"/>
              </a:rPr>
              <a:t>38</a:t>
            </a:r>
          </a:p>
          <a:p>
            <a:pPr algn="ctr"/>
            <a:r>
              <a:rPr lang="en-GB" sz="800" spc="-67" dirty="0">
                <a:latin typeface="Arial Narrow" panose="020B0606020202030204" pitchFamily="34" charset="0"/>
              </a:rPr>
              <a:t>16</a:t>
            </a:r>
          </a:p>
        </p:txBody>
      </p:sp>
      <p:sp>
        <p:nvSpPr>
          <p:cNvPr id="334" name="TextBox 333">
            <a:extLst>
              <a:ext uri="{FF2B5EF4-FFF2-40B4-BE49-F238E27FC236}">
                <a16:creationId xmlns="" xmlns:a16="http://schemas.microsoft.com/office/drawing/2014/main" id="{82E85DB6-22F8-338D-688C-259BBC1D90C3}"/>
              </a:ext>
            </a:extLst>
          </p:cNvPr>
          <p:cNvSpPr txBox="1"/>
          <p:nvPr/>
        </p:nvSpPr>
        <p:spPr>
          <a:xfrm>
            <a:off x="2957407" y="4669959"/>
            <a:ext cx="321443" cy="143565"/>
          </a:xfrm>
          <a:prstGeom prst="rect">
            <a:avLst/>
          </a:prstGeom>
          <a:noFill/>
        </p:spPr>
        <p:txBody>
          <a:bodyPr wrap="square" lIns="0" tIns="0" rIns="0" bIns="0" rtlCol="0">
            <a:spAutoFit/>
          </a:bodyPr>
          <a:lstStyle/>
          <a:p>
            <a:pPr algn="ctr"/>
            <a:r>
              <a:rPr lang="en-GB" sz="933" dirty="0">
                <a:latin typeface="Arial Narrow" panose="020B0606020202030204" pitchFamily="34" charset="0"/>
              </a:rPr>
              <a:t>12</a:t>
            </a:r>
          </a:p>
        </p:txBody>
      </p:sp>
      <p:sp>
        <p:nvSpPr>
          <p:cNvPr id="335" name="TextBox 334">
            <a:extLst>
              <a:ext uri="{FF2B5EF4-FFF2-40B4-BE49-F238E27FC236}">
                <a16:creationId xmlns="" xmlns:a16="http://schemas.microsoft.com/office/drawing/2014/main" id="{EF5188C7-95AB-8181-7ADF-A0BA1FC20175}"/>
              </a:ext>
            </a:extLst>
          </p:cNvPr>
          <p:cNvSpPr txBox="1"/>
          <p:nvPr/>
        </p:nvSpPr>
        <p:spPr>
          <a:xfrm>
            <a:off x="2955492" y="5102267"/>
            <a:ext cx="321521" cy="246221"/>
          </a:xfrm>
          <a:prstGeom prst="rect">
            <a:avLst/>
          </a:prstGeom>
          <a:noFill/>
        </p:spPr>
        <p:txBody>
          <a:bodyPr wrap="square" lIns="0" tIns="0" rIns="0" bIns="0" rtlCol="0">
            <a:spAutoFit/>
          </a:bodyPr>
          <a:lstStyle/>
          <a:p>
            <a:pPr algn="ctr"/>
            <a:r>
              <a:rPr lang="en-GB" sz="800" spc="-67" dirty="0">
                <a:latin typeface="Arial Narrow" panose="020B0606020202030204" pitchFamily="34" charset="0"/>
              </a:rPr>
              <a:t>36</a:t>
            </a:r>
          </a:p>
          <a:p>
            <a:pPr algn="ctr"/>
            <a:r>
              <a:rPr lang="en-GB" sz="800" spc="-67" dirty="0">
                <a:latin typeface="Arial Narrow" panose="020B0606020202030204" pitchFamily="34" charset="0"/>
              </a:rPr>
              <a:t>13</a:t>
            </a:r>
          </a:p>
        </p:txBody>
      </p:sp>
      <p:sp>
        <p:nvSpPr>
          <p:cNvPr id="336" name="TextBox 335">
            <a:extLst>
              <a:ext uri="{FF2B5EF4-FFF2-40B4-BE49-F238E27FC236}">
                <a16:creationId xmlns="" xmlns:a16="http://schemas.microsoft.com/office/drawing/2014/main" id="{5E228BB3-19E2-4797-D44D-C3A490BCCBE5}"/>
              </a:ext>
            </a:extLst>
          </p:cNvPr>
          <p:cNvSpPr txBox="1"/>
          <p:nvPr/>
        </p:nvSpPr>
        <p:spPr>
          <a:xfrm>
            <a:off x="3256267" y="4669959"/>
            <a:ext cx="321443" cy="143565"/>
          </a:xfrm>
          <a:prstGeom prst="rect">
            <a:avLst/>
          </a:prstGeom>
          <a:noFill/>
        </p:spPr>
        <p:txBody>
          <a:bodyPr wrap="square" lIns="0" tIns="0" rIns="0" bIns="0" rtlCol="0">
            <a:spAutoFit/>
          </a:bodyPr>
          <a:lstStyle/>
          <a:p>
            <a:pPr algn="ctr"/>
            <a:r>
              <a:rPr lang="en-GB" sz="933" dirty="0">
                <a:latin typeface="Arial Narrow" panose="020B0606020202030204" pitchFamily="34" charset="0"/>
              </a:rPr>
              <a:t>14</a:t>
            </a:r>
          </a:p>
        </p:txBody>
      </p:sp>
      <p:sp>
        <p:nvSpPr>
          <p:cNvPr id="337" name="TextBox 336">
            <a:extLst>
              <a:ext uri="{FF2B5EF4-FFF2-40B4-BE49-F238E27FC236}">
                <a16:creationId xmlns="" xmlns:a16="http://schemas.microsoft.com/office/drawing/2014/main" id="{C4ECBA78-A15F-6915-E285-83FB412E12CA}"/>
              </a:ext>
            </a:extLst>
          </p:cNvPr>
          <p:cNvSpPr txBox="1"/>
          <p:nvPr/>
        </p:nvSpPr>
        <p:spPr>
          <a:xfrm>
            <a:off x="3254352" y="5102267"/>
            <a:ext cx="321521" cy="246221"/>
          </a:xfrm>
          <a:prstGeom prst="rect">
            <a:avLst/>
          </a:prstGeom>
          <a:noFill/>
        </p:spPr>
        <p:txBody>
          <a:bodyPr wrap="square" lIns="0" tIns="0" rIns="0" bIns="0" rtlCol="0">
            <a:spAutoFit/>
          </a:bodyPr>
          <a:lstStyle/>
          <a:p>
            <a:pPr algn="ctr"/>
            <a:r>
              <a:rPr lang="en-GB" sz="800" spc="-67" dirty="0">
                <a:latin typeface="Arial Narrow" panose="020B0606020202030204" pitchFamily="34" charset="0"/>
              </a:rPr>
              <a:t>33</a:t>
            </a:r>
          </a:p>
          <a:p>
            <a:pPr algn="ctr"/>
            <a:r>
              <a:rPr lang="en-GB" sz="800" spc="-67" dirty="0">
                <a:latin typeface="Arial Narrow" panose="020B0606020202030204" pitchFamily="34" charset="0"/>
              </a:rPr>
              <a:t>11</a:t>
            </a:r>
          </a:p>
        </p:txBody>
      </p:sp>
      <p:sp>
        <p:nvSpPr>
          <p:cNvPr id="338" name="TextBox 337">
            <a:extLst>
              <a:ext uri="{FF2B5EF4-FFF2-40B4-BE49-F238E27FC236}">
                <a16:creationId xmlns="" xmlns:a16="http://schemas.microsoft.com/office/drawing/2014/main" id="{64C93574-8AAB-09F6-9640-7A6E9451677D}"/>
              </a:ext>
            </a:extLst>
          </p:cNvPr>
          <p:cNvSpPr txBox="1"/>
          <p:nvPr/>
        </p:nvSpPr>
        <p:spPr>
          <a:xfrm>
            <a:off x="3569601" y="4669959"/>
            <a:ext cx="321443" cy="143565"/>
          </a:xfrm>
          <a:prstGeom prst="rect">
            <a:avLst/>
          </a:prstGeom>
          <a:noFill/>
        </p:spPr>
        <p:txBody>
          <a:bodyPr wrap="square" lIns="0" tIns="0" rIns="0" bIns="0" rtlCol="0">
            <a:spAutoFit/>
          </a:bodyPr>
          <a:lstStyle/>
          <a:p>
            <a:pPr algn="ctr"/>
            <a:r>
              <a:rPr lang="en-GB" sz="933" dirty="0">
                <a:latin typeface="Arial Narrow" panose="020B0606020202030204" pitchFamily="34" charset="0"/>
              </a:rPr>
              <a:t>16</a:t>
            </a:r>
          </a:p>
        </p:txBody>
      </p:sp>
      <p:sp>
        <p:nvSpPr>
          <p:cNvPr id="339" name="TextBox 338">
            <a:extLst>
              <a:ext uri="{FF2B5EF4-FFF2-40B4-BE49-F238E27FC236}">
                <a16:creationId xmlns="" xmlns:a16="http://schemas.microsoft.com/office/drawing/2014/main" id="{7E9821E9-2CB1-437D-B4CF-D41772F925AD}"/>
              </a:ext>
            </a:extLst>
          </p:cNvPr>
          <p:cNvSpPr txBox="1"/>
          <p:nvPr/>
        </p:nvSpPr>
        <p:spPr>
          <a:xfrm>
            <a:off x="3567686" y="5102267"/>
            <a:ext cx="321521" cy="246221"/>
          </a:xfrm>
          <a:prstGeom prst="rect">
            <a:avLst/>
          </a:prstGeom>
          <a:noFill/>
        </p:spPr>
        <p:txBody>
          <a:bodyPr wrap="square" lIns="0" tIns="0" rIns="0" bIns="0" rtlCol="0">
            <a:spAutoFit/>
          </a:bodyPr>
          <a:lstStyle/>
          <a:p>
            <a:pPr algn="ctr"/>
            <a:r>
              <a:rPr lang="en-GB" sz="800" spc="-67" dirty="0">
                <a:latin typeface="Arial Narrow" panose="020B0606020202030204" pitchFamily="34" charset="0"/>
              </a:rPr>
              <a:t>32</a:t>
            </a:r>
          </a:p>
          <a:p>
            <a:pPr algn="ctr"/>
            <a:r>
              <a:rPr lang="en-GB" sz="800" spc="-67" dirty="0">
                <a:latin typeface="Arial Narrow" panose="020B0606020202030204" pitchFamily="34" charset="0"/>
              </a:rPr>
              <a:t>10</a:t>
            </a:r>
          </a:p>
        </p:txBody>
      </p:sp>
      <p:sp>
        <p:nvSpPr>
          <p:cNvPr id="340" name="TextBox 339">
            <a:extLst>
              <a:ext uri="{FF2B5EF4-FFF2-40B4-BE49-F238E27FC236}">
                <a16:creationId xmlns="" xmlns:a16="http://schemas.microsoft.com/office/drawing/2014/main" id="{770BF537-88D7-B02A-32B3-BD6E16283856}"/>
              </a:ext>
            </a:extLst>
          </p:cNvPr>
          <p:cNvSpPr txBox="1"/>
          <p:nvPr/>
        </p:nvSpPr>
        <p:spPr>
          <a:xfrm>
            <a:off x="3877233" y="4669959"/>
            <a:ext cx="321443" cy="143565"/>
          </a:xfrm>
          <a:prstGeom prst="rect">
            <a:avLst/>
          </a:prstGeom>
          <a:noFill/>
        </p:spPr>
        <p:txBody>
          <a:bodyPr wrap="square" lIns="0" tIns="0" rIns="0" bIns="0" rtlCol="0">
            <a:spAutoFit/>
          </a:bodyPr>
          <a:lstStyle/>
          <a:p>
            <a:pPr algn="ctr"/>
            <a:r>
              <a:rPr lang="en-GB" sz="933" dirty="0">
                <a:latin typeface="Arial Narrow" panose="020B0606020202030204" pitchFamily="34" charset="0"/>
              </a:rPr>
              <a:t>18</a:t>
            </a:r>
          </a:p>
        </p:txBody>
      </p:sp>
      <p:sp>
        <p:nvSpPr>
          <p:cNvPr id="341" name="TextBox 340">
            <a:extLst>
              <a:ext uri="{FF2B5EF4-FFF2-40B4-BE49-F238E27FC236}">
                <a16:creationId xmlns="" xmlns:a16="http://schemas.microsoft.com/office/drawing/2014/main" id="{F409D3AB-62A1-ADD2-E1DC-68159EF32FF5}"/>
              </a:ext>
            </a:extLst>
          </p:cNvPr>
          <p:cNvSpPr txBox="1"/>
          <p:nvPr/>
        </p:nvSpPr>
        <p:spPr>
          <a:xfrm>
            <a:off x="3875318" y="5102267"/>
            <a:ext cx="321521" cy="246221"/>
          </a:xfrm>
          <a:prstGeom prst="rect">
            <a:avLst/>
          </a:prstGeom>
          <a:noFill/>
        </p:spPr>
        <p:txBody>
          <a:bodyPr wrap="square" lIns="0" tIns="0" rIns="0" bIns="0" rtlCol="0">
            <a:spAutoFit/>
          </a:bodyPr>
          <a:lstStyle/>
          <a:p>
            <a:pPr algn="ctr"/>
            <a:r>
              <a:rPr lang="en-GB" sz="800" spc="-67" dirty="0">
                <a:latin typeface="Arial Narrow" panose="020B0606020202030204" pitchFamily="34" charset="0"/>
              </a:rPr>
              <a:t>27</a:t>
            </a:r>
          </a:p>
          <a:p>
            <a:pPr algn="ctr"/>
            <a:r>
              <a:rPr lang="en-GB" sz="800" spc="-67" dirty="0">
                <a:latin typeface="Arial Narrow" panose="020B0606020202030204" pitchFamily="34" charset="0"/>
              </a:rPr>
              <a:t>7</a:t>
            </a:r>
          </a:p>
        </p:txBody>
      </p:sp>
      <p:sp>
        <p:nvSpPr>
          <p:cNvPr id="342" name="TextBox 341">
            <a:extLst>
              <a:ext uri="{FF2B5EF4-FFF2-40B4-BE49-F238E27FC236}">
                <a16:creationId xmlns="" xmlns:a16="http://schemas.microsoft.com/office/drawing/2014/main" id="{9275DEB5-4803-0680-3311-3E757E5E5677}"/>
              </a:ext>
            </a:extLst>
          </p:cNvPr>
          <p:cNvSpPr txBox="1"/>
          <p:nvPr/>
        </p:nvSpPr>
        <p:spPr>
          <a:xfrm>
            <a:off x="4192693" y="4669959"/>
            <a:ext cx="321443" cy="143565"/>
          </a:xfrm>
          <a:prstGeom prst="rect">
            <a:avLst/>
          </a:prstGeom>
          <a:noFill/>
        </p:spPr>
        <p:txBody>
          <a:bodyPr wrap="square" lIns="0" tIns="0" rIns="0" bIns="0" rtlCol="0">
            <a:spAutoFit/>
          </a:bodyPr>
          <a:lstStyle/>
          <a:p>
            <a:pPr algn="ctr"/>
            <a:r>
              <a:rPr lang="en-GB" sz="933" dirty="0">
                <a:latin typeface="Arial Narrow" panose="020B0606020202030204" pitchFamily="34" charset="0"/>
              </a:rPr>
              <a:t>20</a:t>
            </a:r>
          </a:p>
        </p:txBody>
      </p:sp>
      <p:sp>
        <p:nvSpPr>
          <p:cNvPr id="343" name="TextBox 342">
            <a:extLst>
              <a:ext uri="{FF2B5EF4-FFF2-40B4-BE49-F238E27FC236}">
                <a16:creationId xmlns="" xmlns:a16="http://schemas.microsoft.com/office/drawing/2014/main" id="{86C7A772-2EAA-1B2E-18B3-F531067CD234}"/>
              </a:ext>
            </a:extLst>
          </p:cNvPr>
          <p:cNvSpPr txBox="1"/>
          <p:nvPr/>
        </p:nvSpPr>
        <p:spPr>
          <a:xfrm>
            <a:off x="4190778" y="5102267"/>
            <a:ext cx="321521" cy="246221"/>
          </a:xfrm>
          <a:prstGeom prst="rect">
            <a:avLst/>
          </a:prstGeom>
          <a:noFill/>
        </p:spPr>
        <p:txBody>
          <a:bodyPr wrap="square" lIns="0" tIns="0" rIns="0" bIns="0" rtlCol="0">
            <a:spAutoFit/>
          </a:bodyPr>
          <a:lstStyle/>
          <a:p>
            <a:pPr algn="ctr"/>
            <a:r>
              <a:rPr lang="en-GB" sz="800" spc="-67" dirty="0">
                <a:latin typeface="Arial Narrow" panose="020B0606020202030204" pitchFamily="34" charset="0"/>
              </a:rPr>
              <a:t>16</a:t>
            </a:r>
          </a:p>
          <a:p>
            <a:pPr algn="ctr"/>
            <a:r>
              <a:rPr lang="en-GB" sz="800" spc="-67" dirty="0">
                <a:latin typeface="Arial Narrow" panose="020B0606020202030204" pitchFamily="34" charset="0"/>
              </a:rPr>
              <a:t>6</a:t>
            </a:r>
          </a:p>
        </p:txBody>
      </p:sp>
      <p:sp>
        <p:nvSpPr>
          <p:cNvPr id="344" name="TextBox 343">
            <a:extLst>
              <a:ext uri="{FF2B5EF4-FFF2-40B4-BE49-F238E27FC236}">
                <a16:creationId xmlns="" xmlns:a16="http://schemas.microsoft.com/office/drawing/2014/main" id="{ABE6E356-7E0E-E475-12BB-0F9103EC80CC}"/>
              </a:ext>
            </a:extLst>
          </p:cNvPr>
          <p:cNvSpPr txBox="1"/>
          <p:nvPr/>
        </p:nvSpPr>
        <p:spPr>
          <a:xfrm>
            <a:off x="4503996" y="4669959"/>
            <a:ext cx="321443" cy="143565"/>
          </a:xfrm>
          <a:prstGeom prst="rect">
            <a:avLst/>
          </a:prstGeom>
          <a:noFill/>
        </p:spPr>
        <p:txBody>
          <a:bodyPr wrap="square" lIns="0" tIns="0" rIns="0" bIns="0" rtlCol="0">
            <a:spAutoFit/>
          </a:bodyPr>
          <a:lstStyle/>
          <a:p>
            <a:pPr algn="ctr"/>
            <a:r>
              <a:rPr lang="en-GB" sz="933" dirty="0">
                <a:latin typeface="Arial Narrow" panose="020B0606020202030204" pitchFamily="34" charset="0"/>
              </a:rPr>
              <a:t>22</a:t>
            </a:r>
          </a:p>
        </p:txBody>
      </p:sp>
      <p:sp>
        <p:nvSpPr>
          <p:cNvPr id="345" name="TextBox 344">
            <a:extLst>
              <a:ext uri="{FF2B5EF4-FFF2-40B4-BE49-F238E27FC236}">
                <a16:creationId xmlns="" xmlns:a16="http://schemas.microsoft.com/office/drawing/2014/main" id="{3CDA4AD2-85B6-1118-3DC0-64DB99A5B5D7}"/>
              </a:ext>
            </a:extLst>
          </p:cNvPr>
          <p:cNvSpPr txBox="1"/>
          <p:nvPr/>
        </p:nvSpPr>
        <p:spPr>
          <a:xfrm>
            <a:off x="4502081" y="5102267"/>
            <a:ext cx="321521" cy="246221"/>
          </a:xfrm>
          <a:prstGeom prst="rect">
            <a:avLst/>
          </a:prstGeom>
          <a:noFill/>
        </p:spPr>
        <p:txBody>
          <a:bodyPr wrap="square" lIns="0" tIns="0" rIns="0" bIns="0" rtlCol="0">
            <a:spAutoFit/>
          </a:bodyPr>
          <a:lstStyle/>
          <a:p>
            <a:pPr algn="ctr"/>
            <a:r>
              <a:rPr lang="en-GB" sz="800" spc="-67" dirty="0">
                <a:latin typeface="Arial Narrow" panose="020B0606020202030204" pitchFamily="34" charset="0"/>
              </a:rPr>
              <a:t>14</a:t>
            </a:r>
          </a:p>
          <a:p>
            <a:pPr algn="ctr"/>
            <a:r>
              <a:rPr lang="en-GB" sz="800" spc="-67" dirty="0">
                <a:latin typeface="Arial Narrow" panose="020B0606020202030204" pitchFamily="34" charset="0"/>
              </a:rPr>
              <a:t>6</a:t>
            </a:r>
          </a:p>
        </p:txBody>
      </p:sp>
      <p:sp>
        <p:nvSpPr>
          <p:cNvPr id="346" name="TextBox 345">
            <a:extLst>
              <a:ext uri="{FF2B5EF4-FFF2-40B4-BE49-F238E27FC236}">
                <a16:creationId xmlns="" xmlns:a16="http://schemas.microsoft.com/office/drawing/2014/main" id="{C62A2B85-0158-3412-615C-8666E484A3B2}"/>
              </a:ext>
            </a:extLst>
          </p:cNvPr>
          <p:cNvSpPr txBox="1"/>
          <p:nvPr/>
        </p:nvSpPr>
        <p:spPr>
          <a:xfrm>
            <a:off x="4812475" y="4669959"/>
            <a:ext cx="321443" cy="143565"/>
          </a:xfrm>
          <a:prstGeom prst="rect">
            <a:avLst/>
          </a:prstGeom>
          <a:noFill/>
        </p:spPr>
        <p:txBody>
          <a:bodyPr wrap="square" lIns="0" tIns="0" rIns="0" bIns="0" rtlCol="0">
            <a:spAutoFit/>
          </a:bodyPr>
          <a:lstStyle/>
          <a:p>
            <a:pPr algn="ctr"/>
            <a:r>
              <a:rPr lang="en-GB" sz="933" dirty="0">
                <a:latin typeface="Arial Narrow" panose="020B0606020202030204" pitchFamily="34" charset="0"/>
              </a:rPr>
              <a:t>24</a:t>
            </a:r>
          </a:p>
        </p:txBody>
      </p:sp>
      <p:sp>
        <p:nvSpPr>
          <p:cNvPr id="347" name="TextBox 346">
            <a:extLst>
              <a:ext uri="{FF2B5EF4-FFF2-40B4-BE49-F238E27FC236}">
                <a16:creationId xmlns="" xmlns:a16="http://schemas.microsoft.com/office/drawing/2014/main" id="{E2F46F18-98D9-DE3C-6B82-D8B6439BAB9A}"/>
              </a:ext>
            </a:extLst>
          </p:cNvPr>
          <p:cNvSpPr txBox="1"/>
          <p:nvPr/>
        </p:nvSpPr>
        <p:spPr>
          <a:xfrm>
            <a:off x="4810560" y="5102267"/>
            <a:ext cx="321521" cy="246221"/>
          </a:xfrm>
          <a:prstGeom prst="rect">
            <a:avLst/>
          </a:prstGeom>
          <a:noFill/>
        </p:spPr>
        <p:txBody>
          <a:bodyPr wrap="square" lIns="0" tIns="0" rIns="0" bIns="0" rtlCol="0">
            <a:spAutoFit/>
          </a:bodyPr>
          <a:lstStyle/>
          <a:p>
            <a:pPr algn="ctr"/>
            <a:r>
              <a:rPr lang="en-GB" sz="800" spc="-67" dirty="0">
                <a:latin typeface="Arial Narrow" panose="020B0606020202030204" pitchFamily="34" charset="0"/>
              </a:rPr>
              <a:t>7</a:t>
            </a:r>
          </a:p>
          <a:p>
            <a:pPr algn="ctr"/>
            <a:r>
              <a:rPr lang="en-GB" sz="800" spc="-67" dirty="0">
                <a:latin typeface="Arial Narrow" panose="020B0606020202030204" pitchFamily="34" charset="0"/>
              </a:rPr>
              <a:t>2</a:t>
            </a:r>
          </a:p>
        </p:txBody>
      </p:sp>
      <p:sp>
        <p:nvSpPr>
          <p:cNvPr id="348" name="TextBox 347">
            <a:extLst>
              <a:ext uri="{FF2B5EF4-FFF2-40B4-BE49-F238E27FC236}">
                <a16:creationId xmlns="" xmlns:a16="http://schemas.microsoft.com/office/drawing/2014/main" id="{8B1D90F7-B921-5BF6-22BC-372C9BBB0FCE}"/>
              </a:ext>
            </a:extLst>
          </p:cNvPr>
          <p:cNvSpPr txBox="1"/>
          <p:nvPr/>
        </p:nvSpPr>
        <p:spPr>
          <a:xfrm>
            <a:off x="5120993" y="4669959"/>
            <a:ext cx="321443" cy="143565"/>
          </a:xfrm>
          <a:prstGeom prst="rect">
            <a:avLst/>
          </a:prstGeom>
          <a:noFill/>
        </p:spPr>
        <p:txBody>
          <a:bodyPr wrap="square" lIns="0" tIns="0" rIns="0" bIns="0" rtlCol="0">
            <a:spAutoFit/>
          </a:bodyPr>
          <a:lstStyle/>
          <a:p>
            <a:pPr algn="ctr"/>
            <a:r>
              <a:rPr lang="en-GB" sz="933" dirty="0">
                <a:latin typeface="Arial Narrow" panose="020B0606020202030204" pitchFamily="34" charset="0"/>
              </a:rPr>
              <a:t>26</a:t>
            </a:r>
          </a:p>
        </p:txBody>
      </p:sp>
      <p:sp>
        <p:nvSpPr>
          <p:cNvPr id="349" name="TextBox 348">
            <a:extLst>
              <a:ext uri="{FF2B5EF4-FFF2-40B4-BE49-F238E27FC236}">
                <a16:creationId xmlns="" xmlns:a16="http://schemas.microsoft.com/office/drawing/2014/main" id="{66E6EB63-FF6E-0E9E-66BB-14103D7AE897}"/>
              </a:ext>
            </a:extLst>
          </p:cNvPr>
          <p:cNvSpPr txBox="1"/>
          <p:nvPr/>
        </p:nvSpPr>
        <p:spPr>
          <a:xfrm>
            <a:off x="5119078" y="5102267"/>
            <a:ext cx="321521" cy="246221"/>
          </a:xfrm>
          <a:prstGeom prst="rect">
            <a:avLst/>
          </a:prstGeom>
          <a:noFill/>
        </p:spPr>
        <p:txBody>
          <a:bodyPr wrap="square" lIns="0" tIns="0" rIns="0" bIns="0" rtlCol="0">
            <a:spAutoFit/>
          </a:bodyPr>
          <a:lstStyle/>
          <a:p>
            <a:pPr algn="ctr"/>
            <a:r>
              <a:rPr lang="en-GB" sz="800" spc="-67" dirty="0">
                <a:latin typeface="Arial Narrow" panose="020B0606020202030204" pitchFamily="34" charset="0"/>
              </a:rPr>
              <a:t>5</a:t>
            </a:r>
          </a:p>
          <a:p>
            <a:pPr algn="ctr"/>
            <a:r>
              <a:rPr lang="en-GB" sz="800" spc="-67" dirty="0">
                <a:latin typeface="Arial Narrow" panose="020B0606020202030204" pitchFamily="34" charset="0"/>
              </a:rPr>
              <a:t>0</a:t>
            </a:r>
          </a:p>
        </p:txBody>
      </p:sp>
      <p:sp>
        <p:nvSpPr>
          <p:cNvPr id="350" name="TextBox 349">
            <a:extLst>
              <a:ext uri="{FF2B5EF4-FFF2-40B4-BE49-F238E27FC236}">
                <a16:creationId xmlns="" xmlns:a16="http://schemas.microsoft.com/office/drawing/2014/main" id="{152B0A53-D440-E386-7B26-977F84E7FC0E}"/>
              </a:ext>
            </a:extLst>
          </p:cNvPr>
          <p:cNvSpPr txBox="1"/>
          <p:nvPr/>
        </p:nvSpPr>
        <p:spPr>
          <a:xfrm>
            <a:off x="5428528" y="4669959"/>
            <a:ext cx="321443" cy="143565"/>
          </a:xfrm>
          <a:prstGeom prst="rect">
            <a:avLst/>
          </a:prstGeom>
          <a:noFill/>
        </p:spPr>
        <p:txBody>
          <a:bodyPr wrap="square" lIns="0" tIns="0" rIns="0" bIns="0" rtlCol="0">
            <a:spAutoFit/>
          </a:bodyPr>
          <a:lstStyle/>
          <a:p>
            <a:pPr algn="ctr"/>
            <a:r>
              <a:rPr lang="en-GB" sz="933" dirty="0">
                <a:latin typeface="Arial Narrow" panose="020B0606020202030204" pitchFamily="34" charset="0"/>
              </a:rPr>
              <a:t>28</a:t>
            </a:r>
          </a:p>
        </p:txBody>
      </p:sp>
      <p:sp>
        <p:nvSpPr>
          <p:cNvPr id="351" name="TextBox 350">
            <a:extLst>
              <a:ext uri="{FF2B5EF4-FFF2-40B4-BE49-F238E27FC236}">
                <a16:creationId xmlns="" xmlns:a16="http://schemas.microsoft.com/office/drawing/2014/main" id="{276B77BB-5A0E-0A7E-5218-036C104FEEF5}"/>
              </a:ext>
            </a:extLst>
          </p:cNvPr>
          <p:cNvSpPr txBox="1"/>
          <p:nvPr/>
        </p:nvSpPr>
        <p:spPr>
          <a:xfrm>
            <a:off x="5426613" y="5102267"/>
            <a:ext cx="321521" cy="246221"/>
          </a:xfrm>
          <a:prstGeom prst="rect">
            <a:avLst/>
          </a:prstGeom>
          <a:noFill/>
        </p:spPr>
        <p:txBody>
          <a:bodyPr wrap="square" lIns="0" tIns="0" rIns="0" bIns="0" rtlCol="0">
            <a:spAutoFit/>
          </a:bodyPr>
          <a:lstStyle/>
          <a:p>
            <a:pPr algn="ctr"/>
            <a:r>
              <a:rPr lang="en-GB" sz="800" spc="-67" dirty="0">
                <a:latin typeface="Arial Narrow" panose="020B0606020202030204" pitchFamily="34" charset="0"/>
              </a:rPr>
              <a:t>0</a:t>
            </a:r>
          </a:p>
          <a:p>
            <a:pPr algn="ctr"/>
            <a:r>
              <a:rPr lang="en-GB" sz="800" spc="-67" dirty="0">
                <a:latin typeface="Arial Narrow" panose="020B0606020202030204" pitchFamily="34" charset="0"/>
              </a:rPr>
              <a:t>0</a:t>
            </a:r>
          </a:p>
        </p:txBody>
      </p:sp>
      <p:sp>
        <p:nvSpPr>
          <p:cNvPr id="352" name="TextBox 351">
            <a:extLst>
              <a:ext uri="{FF2B5EF4-FFF2-40B4-BE49-F238E27FC236}">
                <a16:creationId xmlns="" xmlns:a16="http://schemas.microsoft.com/office/drawing/2014/main" id="{E76E16DC-1C4E-5443-7FEB-F313C1129BFB}"/>
              </a:ext>
            </a:extLst>
          </p:cNvPr>
          <p:cNvSpPr txBox="1"/>
          <p:nvPr/>
        </p:nvSpPr>
        <p:spPr>
          <a:xfrm>
            <a:off x="1018836" y="1392195"/>
            <a:ext cx="3562883" cy="246221"/>
          </a:xfrm>
          <a:prstGeom prst="rect">
            <a:avLst/>
          </a:prstGeom>
          <a:noFill/>
        </p:spPr>
        <p:txBody>
          <a:bodyPr wrap="square" lIns="0" tIns="0" rIns="0" bIns="0" rtlCol="0">
            <a:spAutoFit/>
          </a:bodyPr>
          <a:lstStyle/>
          <a:p>
            <a:r>
              <a:rPr lang="en-US" sz="1600" b="1" i="1" dirty="0">
                <a:solidFill>
                  <a:schemeClr val="tx2"/>
                </a:solidFill>
                <a:latin typeface="Arial Narrow" panose="020B0606020202030204" pitchFamily="34" charset="0"/>
              </a:rPr>
              <a:t>BRCA</a:t>
            </a:r>
            <a:r>
              <a:rPr lang="en-US" sz="1600" b="1" dirty="0">
                <a:solidFill>
                  <a:schemeClr val="tx2"/>
                </a:solidFill>
                <a:latin typeface="Arial Narrow" panose="020B0606020202030204" pitchFamily="34" charset="0"/>
              </a:rPr>
              <a:t>m subgroup (investigator assessment)</a:t>
            </a:r>
          </a:p>
        </p:txBody>
      </p:sp>
      <p:sp>
        <p:nvSpPr>
          <p:cNvPr id="353" name="Freeform: Shape 352">
            <a:extLst>
              <a:ext uri="{FF2B5EF4-FFF2-40B4-BE49-F238E27FC236}">
                <a16:creationId xmlns="" xmlns:a16="http://schemas.microsoft.com/office/drawing/2014/main" id="{59192D7D-CAC5-8752-246C-DA05D3AEF8C0}"/>
              </a:ext>
            </a:extLst>
          </p:cNvPr>
          <p:cNvSpPr/>
          <p:nvPr/>
        </p:nvSpPr>
        <p:spPr>
          <a:xfrm>
            <a:off x="6991267" y="1705822"/>
            <a:ext cx="4797524" cy="2869719"/>
          </a:xfrm>
          <a:custGeom>
            <a:avLst/>
            <a:gdLst>
              <a:gd name="connsiteX0" fmla="*/ 0 w 5687367"/>
              <a:gd name="connsiteY0" fmla="*/ 0 h 2567354"/>
              <a:gd name="connsiteX1" fmla="*/ 0 w 5687367"/>
              <a:gd name="connsiteY1" fmla="*/ 2567354 h 2567354"/>
              <a:gd name="connsiteX2" fmla="*/ 5687367 w 5687367"/>
              <a:gd name="connsiteY2" fmla="*/ 2567354 h 2567354"/>
            </a:gdLst>
            <a:ahLst/>
            <a:cxnLst>
              <a:cxn ang="0">
                <a:pos x="connsiteX0" y="connsiteY0"/>
              </a:cxn>
              <a:cxn ang="0">
                <a:pos x="connsiteX1" y="connsiteY1"/>
              </a:cxn>
              <a:cxn ang="0">
                <a:pos x="connsiteX2" y="connsiteY2"/>
              </a:cxn>
            </a:cxnLst>
            <a:rect l="l" t="t" r="r" b="b"/>
            <a:pathLst>
              <a:path w="5687367" h="2567354">
                <a:moveTo>
                  <a:pt x="0" y="0"/>
                </a:moveTo>
                <a:lnTo>
                  <a:pt x="0" y="2567354"/>
                </a:lnTo>
                <a:lnTo>
                  <a:pt x="5687367" y="2567354"/>
                </a:lnTo>
              </a:path>
            </a:pathLst>
          </a:custGeom>
          <a:noFill/>
          <a:ln w="9525" cap="sq">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accent4">
                  <a:lumMod val="75000"/>
                </a:schemeClr>
              </a:solidFill>
            </a:endParaRPr>
          </a:p>
        </p:txBody>
      </p:sp>
      <p:sp>
        <p:nvSpPr>
          <p:cNvPr id="355" name="TextBox 354">
            <a:extLst>
              <a:ext uri="{FF2B5EF4-FFF2-40B4-BE49-F238E27FC236}">
                <a16:creationId xmlns="" xmlns:a16="http://schemas.microsoft.com/office/drawing/2014/main" id="{3C1DD781-5A86-B17C-6554-34D424C800CF}"/>
              </a:ext>
            </a:extLst>
          </p:cNvPr>
          <p:cNvSpPr txBox="1"/>
          <p:nvPr/>
        </p:nvSpPr>
        <p:spPr>
          <a:xfrm>
            <a:off x="6625948" y="1623748"/>
            <a:ext cx="261358" cy="143565"/>
          </a:xfrm>
          <a:prstGeom prst="rect">
            <a:avLst/>
          </a:prstGeom>
          <a:noFill/>
        </p:spPr>
        <p:txBody>
          <a:bodyPr wrap="square" lIns="0" tIns="0" rIns="0" bIns="0" rtlCol="0">
            <a:spAutoFit/>
          </a:bodyPr>
          <a:lstStyle/>
          <a:p>
            <a:pPr algn="r"/>
            <a:r>
              <a:rPr lang="en-GB" sz="933" dirty="0">
                <a:latin typeface="Arial Narrow" panose="020B0606020202030204" pitchFamily="34" charset="0"/>
              </a:rPr>
              <a:t>1.0</a:t>
            </a:r>
          </a:p>
        </p:txBody>
      </p:sp>
      <p:sp>
        <p:nvSpPr>
          <p:cNvPr id="356" name="TextBox 355">
            <a:extLst>
              <a:ext uri="{FF2B5EF4-FFF2-40B4-BE49-F238E27FC236}">
                <a16:creationId xmlns="" xmlns:a16="http://schemas.microsoft.com/office/drawing/2014/main" id="{DCC3A372-0244-5B6E-F0AD-000FE4A8BC66}"/>
              </a:ext>
            </a:extLst>
          </p:cNvPr>
          <p:cNvSpPr txBox="1"/>
          <p:nvPr/>
        </p:nvSpPr>
        <p:spPr>
          <a:xfrm>
            <a:off x="6625948" y="4486377"/>
            <a:ext cx="261358" cy="143565"/>
          </a:xfrm>
          <a:prstGeom prst="rect">
            <a:avLst/>
          </a:prstGeom>
          <a:noFill/>
        </p:spPr>
        <p:txBody>
          <a:bodyPr wrap="square" lIns="0" tIns="0" rIns="0" bIns="0" rtlCol="0">
            <a:spAutoFit/>
          </a:bodyPr>
          <a:lstStyle/>
          <a:p>
            <a:pPr algn="r"/>
            <a:r>
              <a:rPr lang="en-GB" sz="933" dirty="0">
                <a:latin typeface="Arial Narrow" panose="020B0606020202030204" pitchFamily="34" charset="0"/>
              </a:rPr>
              <a:t>0.0</a:t>
            </a:r>
          </a:p>
        </p:txBody>
      </p:sp>
      <p:cxnSp>
        <p:nvCxnSpPr>
          <p:cNvPr id="357" name="Straight Connector 356">
            <a:extLst>
              <a:ext uri="{FF2B5EF4-FFF2-40B4-BE49-F238E27FC236}">
                <a16:creationId xmlns="" xmlns:a16="http://schemas.microsoft.com/office/drawing/2014/main" id="{A10CD008-1957-C8FA-E766-1E725F4202DA}"/>
              </a:ext>
            </a:extLst>
          </p:cNvPr>
          <p:cNvCxnSpPr>
            <a:cxnSpLocks/>
          </p:cNvCxnSpPr>
          <p:nvPr/>
        </p:nvCxnSpPr>
        <p:spPr>
          <a:xfrm flipH="1">
            <a:off x="6932821" y="1992795"/>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8" name="Straight Connector 357">
            <a:extLst>
              <a:ext uri="{FF2B5EF4-FFF2-40B4-BE49-F238E27FC236}">
                <a16:creationId xmlns="" xmlns:a16="http://schemas.microsoft.com/office/drawing/2014/main" id="{4535F2C6-430D-41DF-1A8A-1777DE67DD78}"/>
              </a:ext>
            </a:extLst>
          </p:cNvPr>
          <p:cNvCxnSpPr/>
          <p:nvPr/>
        </p:nvCxnSpPr>
        <p:spPr>
          <a:xfrm flipH="1">
            <a:off x="6932821" y="2566738"/>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9" name="Straight Connector 358">
            <a:extLst>
              <a:ext uri="{FF2B5EF4-FFF2-40B4-BE49-F238E27FC236}">
                <a16:creationId xmlns="" xmlns:a16="http://schemas.microsoft.com/office/drawing/2014/main" id="{376BA1D0-37B5-0BDE-3254-1FA4FCEC1252}"/>
              </a:ext>
            </a:extLst>
          </p:cNvPr>
          <p:cNvCxnSpPr>
            <a:cxnSpLocks/>
          </p:cNvCxnSpPr>
          <p:nvPr/>
        </p:nvCxnSpPr>
        <p:spPr>
          <a:xfrm flipH="1">
            <a:off x="6932821" y="1705823"/>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0" name="Straight Connector 359">
            <a:extLst>
              <a:ext uri="{FF2B5EF4-FFF2-40B4-BE49-F238E27FC236}">
                <a16:creationId xmlns="" xmlns:a16="http://schemas.microsoft.com/office/drawing/2014/main" id="{14CD8E74-2C6E-FA3D-F7F6-C48B9875B2FE}"/>
              </a:ext>
            </a:extLst>
          </p:cNvPr>
          <p:cNvCxnSpPr/>
          <p:nvPr/>
        </p:nvCxnSpPr>
        <p:spPr>
          <a:xfrm flipH="1">
            <a:off x="6932821" y="3140682"/>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1" name="Straight Connector 360">
            <a:extLst>
              <a:ext uri="{FF2B5EF4-FFF2-40B4-BE49-F238E27FC236}">
                <a16:creationId xmlns="" xmlns:a16="http://schemas.microsoft.com/office/drawing/2014/main" id="{ADC52AAE-6F0C-DF32-D989-3DB447FFDD3C}"/>
              </a:ext>
            </a:extLst>
          </p:cNvPr>
          <p:cNvCxnSpPr>
            <a:cxnSpLocks/>
          </p:cNvCxnSpPr>
          <p:nvPr/>
        </p:nvCxnSpPr>
        <p:spPr>
          <a:xfrm flipH="1">
            <a:off x="6932821" y="2279767"/>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2" name="Straight Connector 361">
            <a:extLst>
              <a:ext uri="{FF2B5EF4-FFF2-40B4-BE49-F238E27FC236}">
                <a16:creationId xmlns="" xmlns:a16="http://schemas.microsoft.com/office/drawing/2014/main" id="{BE2E78A7-01BB-44F4-D686-D33552C117F0}"/>
              </a:ext>
            </a:extLst>
          </p:cNvPr>
          <p:cNvCxnSpPr>
            <a:cxnSpLocks/>
          </p:cNvCxnSpPr>
          <p:nvPr/>
        </p:nvCxnSpPr>
        <p:spPr>
          <a:xfrm flipH="1">
            <a:off x="6932821" y="3714626"/>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3" name="Straight Connector 362">
            <a:extLst>
              <a:ext uri="{FF2B5EF4-FFF2-40B4-BE49-F238E27FC236}">
                <a16:creationId xmlns="" xmlns:a16="http://schemas.microsoft.com/office/drawing/2014/main" id="{97DF2E18-3C79-0B1A-EF37-5749AF7588C2}"/>
              </a:ext>
            </a:extLst>
          </p:cNvPr>
          <p:cNvCxnSpPr/>
          <p:nvPr/>
        </p:nvCxnSpPr>
        <p:spPr>
          <a:xfrm flipH="1">
            <a:off x="6932821" y="4001598"/>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4" name="Straight Connector 363">
            <a:extLst>
              <a:ext uri="{FF2B5EF4-FFF2-40B4-BE49-F238E27FC236}">
                <a16:creationId xmlns="" xmlns:a16="http://schemas.microsoft.com/office/drawing/2014/main" id="{4E94AD06-211F-1B84-3129-1E444F2C21DA}"/>
              </a:ext>
            </a:extLst>
          </p:cNvPr>
          <p:cNvCxnSpPr/>
          <p:nvPr/>
        </p:nvCxnSpPr>
        <p:spPr>
          <a:xfrm flipH="1">
            <a:off x="6932821" y="2853710"/>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5" name="Straight Connector 364">
            <a:extLst>
              <a:ext uri="{FF2B5EF4-FFF2-40B4-BE49-F238E27FC236}">
                <a16:creationId xmlns="" xmlns:a16="http://schemas.microsoft.com/office/drawing/2014/main" id="{C678976C-39BB-2811-0D78-10FBE654D28D}"/>
              </a:ext>
            </a:extLst>
          </p:cNvPr>
          <p:cNvCxnSpPr/>
          <p:nvPr/>
        </p:nvCxnSpPr>
        <p:spPr>
          <a:xfrm flipH="1">
            <a:off x="6932821" y="4288570"/>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6" name="Straight Connector 365">
            <a:extLst>
              <a:ext uri="{FF2B5EF4-FFF2-40B4-BE49-F238E27FC236}">
                <a16:creationId xmlns="" xmlns:a16="http://schemas.microsoft.com/office/drawing/2014/main" id="{6FBD397F-5BC7-2B4C-07CB-5BEC9B9F9A57}"/>
              </a:ext>
            </a:extLst>
          </p:cNvPr>
          <p:cNvCxnSpPr>
            <a:cxnSpLocks/>
          </p:cNvCxnSpPr>
          <p:nvPr/>
        </p:nvCxnSpPr>
        <p:spPr>
          <a:xfrm flipH="1">
            <a:off x="6932821" y="3427654"/>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7" name="Straight Connector 366">
            <a:extLst>
              <a:ext uri="{FF2B5EF4-FFF2-40B4-BE49-F238E27FC236}">
                <a16:creationId xmlns="" xmlns:a16="http://schemas.microsoft.com/office/drawing/2014/main" id="{2BBC3083-196E-2BFF-D9E8-FB2ECC8E6F9D}"/>
              </a:ext>
            </a:extLst>
          </p:cNvPr>
          <p:cNvCxnSpPr>
            <a:cxnSpLocks/>
          </p:cNvCxnSpPr>
          <p:nvPr/>
        </p:nvCxnSpPr>
        <p:spPr>
          <a:xfrm flipH="1">
            <a:off x="6930970" y="4575541"/>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sp>
        <p:nvSpPr>
          <p:cNvPr id="368" name="TextBox 367">
            <a:extLst>
              <a:ext uri="{FF2B5EF4-FFF2-40B4-BE49-F238E27FC236}">
                <a16:creationId xmlns="" xmlns:a16="http://schemas.microsoft.com/office/drawing/2014/main" id="{5EA3985D-D8FB-7070-14F2-E862B5A2C3BF}"/>
              </a:ext>
            </a:extLst>
          </p:cNvPr>
          <p:cNvSpPr txBox="1"/>
          <p:nvPr/>
        </p:nvSpPr>
        <p:spPr>
          <a:xfrm>
            <a:off x="6625948" y="1910011"/>
            <a:ext cx="261358" cy="143565"/>
          </a:xfrm>
          <a:prstGeom prst="rect">
            <a:avLst/>
          </a:prstGeom>
          <a:noFill/>
        </p:spPr>
        <p:txBody>
          <a:bodyPr wrap="square" lIns="0" tIns="0" rIns="0" bIns="0" rtlCol="0">
            <a:spAutoFit/>
          </a:bodyPr>
          <a:lstStyle/>
          <a:p>
            <a:pPr algn="r"/>
            <a:r>
              <a:rPr lang="en-GB" sz="933" dirty="0">
                <a:latin typeface="Arial Narrow" panose="020B0606020202030204" pitchFamily="34" charset="0"/>
              </a:rPr>
              <a:t>0.9</a:t>
            </a:r>
          </a:p>
        </p:txBody>
      </p:sp>
      <p:sp>
        <p:nvSpPr>
          <p:cNvPr id="369" name="TextBox 368">
            <a:extLst>
              <a:ext uri="{FF2B5EF4-FFF2-40B4-BE49-F238E27FC236}">
                <a16:creationId xmlns="" xmlns:a16="http://schemas.microsoft.com/office/drawing/2014/main" id="{C88B3E8B-A03C-AB99-A997-3F847125ACD6}"/>
              </a:ext>
            </a:extLst>
          </p:cNvPr>
          <p:cNvSpPr txBox="1"/>
          <p:nvPr/>
        </p:nvSpPr>
        <p:spPr>
          <a:xfrm>
            <a:off x="6625948" y="2196273"/>
            <a:ext cx="261358" cy="143565"/>
          </a:xfrm>
          <a:prstGeom prst="rect">
            <a:avLst/>
          </a:prstGeom>
          <a:noFill/>
        </p:spPr>
        <p:txBody>
          <a:bodyPr wrap="square" lIns="0" tIns="0" rIns="0" bIns="0" rtlCol="0">
            <a:spAutoFit/>
          </a:bodyPr>
          <a:lstStyle/>
          <a:p>
            <a:pPr algn="r"/>
            <a:r>
              <a:rPr lang="en-GB" sz="933" dirty="0">
                <a:latin typeface="Arial Narrow" panose="020B0606020202030204" pitchFamily="34" charset="0"/>
              </a:rPr>
              <a:t>0.8</a:t>
            </a:r>
          </a:p>
        </p:txBody>
      </p:sp>
      <p:sp>
        <p:nvSpPr>
          <p:cNvPr id="370" name="TextBox 369">
            <a:extLst>
              <a:ext uri="{FF2B5EF4-FFF2-40B4-BE49-F238E27FC236}">
                <a16:creationId xmlns="" xmlns:a16="http://schemas.microsoft.com/office/drawing/2014/main" id="{C97AE789-578A-A70A-CE77-E4BA689FBC2A}"/>
              </a:ext>
            </a:extLst>
          </p:cNvPr>
          <p:cNvSpPr txBox="1"/>
          <p:nvPr/>
        </p:nvSpPr>
        <p:spPr>
          <a:xfrm>
            <a:off x="6625948" y="2482536"/>
            <a:ext cx="261358" cy="143565"/>
          </a:xfrm>
          <a:prstGeom prst="rect">
            <a:avLst/>
          </a:prstGeom>
          <a:noFill/>
        </p:spPr>
        <p:txBody>
          <a:bodyPr wrap="square" lIns="0" tIns="0" rIns="0" bIns="0" rtlCol="0">
            <a:spAutoFit/>
          </a:bodyPr>
          <a:lstStyle/>
          <a:p>
            <a:pPr algn="r"/>
            <a:r>
              <a:rPr lang="en-GB" sz="933" dirty="0">
                <a:latin typeface="Arial Narrow" panose="020B0606020202030204" pitchFamily="34" charset="0"/>
              </a:rPr>
              <a:t>0.7</a:t>
            </a:r>
          </a:p>
        </p:txBody>
      </p:sp>
      <p:sp>
        <p:nvSpPr>
          <p:cNvPr id="371" name="TextBox 370">
            <a:extLst>
              <a:ext uri="{FF2B5EF4-FFF2-40B4-BE49-F238E27FC236}">
                <a16:creationId xmlns="" xmlns:a16="http://schemas.microsoft.com/office/drawing/2014/main" id="{FDBA250E-74D8-8B0C-A56B-C297D7DC733D}"/>
              </a:ext>
            </a:extLst>
          </p:cNvPr>
          <p:cNvSpPr txBox="1"/>
          <p:nvPr/>
        </p:nvSpPr>
        <p:spPr>
          <a:xfrm>
            <a:off x="6625948" y="2768798"/>
            <a:ext cx="261358" cy="143565"/>
          </a:xfrm>
          <a:prstGeom prst="rect">
            <a:avLst/>
          </a:prstGeom>
          <a:noFill/>
        </p:spPr>
        <p:txBody>
          <a:bodyPr wrap="square" lIns="0" tIns="0" rIns="0" bIns="0" rtlCol="0">
            <a:spAutoFit/>
          </a:bodyPr>
          <a:lstStyle/>
          <a:p>
            <a:pPr algn="r"/>
            <a:r>
              <a:rPr lang="en-GB" sz="933" dirty="0">
                <a:latin typeface="Arial Narrow" panose="020B0606020202030204" pitchFamily="34" charset="0"/>
              </a:rPr>
              <a:t>0.6</a:t>
            </a:r>
          </a:p>
        </p:txBody>
      </p:sp>
      <p:sp>
        <p:nvSpPr>
          <p:cNvPr id="372" name="TextBox 371">
            <a:extLst>
              <a:ext uri="{FF2B5EF4-FFF2-40B4-BE49-F238E27FC236}">
                <a16:creationId xmlns="" xmlns:a16="http://schemas.microsoft.com/office/drawing/2014/main" id="{020E2A2D-40D2-FEAA-3087-6E2449938BBE}"/>
              </a:ext>
            </a:extLst>
          </p:cNvPr>
          <p:cNvSpPr txBox="1"/>
          <p:nvPr/>
        </p:nvSpPr>
        <p:spPr>
          <a:xfrm>
            <a:off x="6625948" y="3055061"/>
            <a:ext cx="261358" cy="143565"/>
          </a:xfrm>
          <a:prstGeom prst="rect">
            <a:avLst/>
          </a:prstGeom>
          <a:noFill/>
        </p:spPr>
        <p:txBody>
          <a:bodyPr wrap="square" lIns="0" tIns="0" rIns="0" bIns="0" rtlCol="0">
            <a:spAutoFit/>
          </a:bodyPr>
          <a:lstStyle/>
          <a:p>
            <a:pPr algn="r"/>
            <a:r>
              <a:rPr lang="en-GB" sz="933" dirty="0">
                <a:latin typeface="Arial Narrow" panose="020B0606020202030204" pitchFamily="34" charset="0"/>
              </a:rPr>
              <a:t>0.5</a:t>
            </a:r>
          </a:p>
        </p:txBody>
      </p:sp>
      <p:sp>
        <p:nvSpPr>
          <p:cNvPr id="373" name="TextBox 372">
            <a:extLst>
              <a:ext uri="{FF2B5EF4-FFF2-40B4-BE49-F238E27FC236}">
                <a16:creationId xmlns="" xmlns:a16="http://schemas.microsoft.com/office/drawing/2014/main" id="{79AC617E-BA5C-B841-33EF-EDDE70F30EDA}"/>
              </a:ext>
            </a:extLst>
          </p:cNvPr>
          <p:cNvSpPr txBox="1"/>
          <p:nvPr/>
        </p:nvSpPr>
        <p:spPr>
          <a:xfrm>
            <a:off x="6625948" y="3341324"/>
            <a:ext cx="261358" cy="143565"/>
          </a:xfrm>
          <a:prstGeom prst="rect">
            <a:avLst/>
          </a:prstGeom>
          <a:noFill/>
        </p:spPr>
        <p:txBody>
          <a:bodyPr wrap="square" lIns="0" tIns="0" rIns="0" bIns="0" rtlCol="0">
            <a:spAutoFit/>
          </a:bodyPr>
          <a:lstStyle/>
          <a:p>
            <a:pPr algn="r"/>
            <a:r>
              <a:rPr lang="en-GB" sz="933" dirty="0">
                <a:latin typeface="Arial Narrow" panose="020B0606020202030204" pitchFamily="34" charset="0"/>
              </a:rPr>
              <a:t>0.4</a:t>
            </a:r>
          </a:p>
        </p:txBody>
      </p:sp>
      <p:sp>
        <p:nvSpPr>
          <p:cNvPr id="374" name="TextBox 373">
            <a:extLst>
              <a:ext uri="{FF2B5EF4-FFF2-40B4-BE49-F238E27FC236}">
                <a16:creationId xmlns="" xmlns:a16="http://schemas.microsoft.com/office/drawing/2014/main" id="{C8A02C7B-FD78-EB9A-BA0D-3F0F9E3943BC}"/>
              </a:ext>
            </a:extLst>
          </p:cNvPr>
          <p:cNvSpPr txBox="1"/>
          <p:nvPr/>
        </p:nvSpPr>
        <p:spPr>
          <a:xfrm>
            <a:off x="6625948" y="3627586"/>
            <a:ext cx="261358" cy="143565"/>
          </a:xfrm>
          <a:prstGeom prst="rect">
            <a:avLst/>
          </a:prstGeom>
          <a:noFill/>
        </p:spPr>
        <p:txBody>
          <a:bodyPr wrap="square" lIns="0" tIns="0" rIns="0" bIns="0" rtlCol="0">
            <a:spAutoFit/>
          </a:bodyPr>
          <a:lstStyle/>
          <a:p>
            <a:pPr algn="r"/>
            <a:r>
              <a:rPr lang="en-GB" sz="933" dirty="0">
                <a:latin typeface="Arial Narrow" panose="020B0606020202030204" pitchFamily="34" charset="0"/>
              </a:rPr>
              <a:t>0.3</a:t>
            </a:r>
          </a:p>
        </p:txBody>
      </p:sp>
      <p:sp>
        <p:nvSpPr>
          <p:cNvPr id="375" name="TextBox 374">
            <a:extLst>
              <a:ext uri="{FF2B5EF4-FFF2-40B4-BE49-F238E27FC236}">
                <a16:creationId xmlns="" xmlns:a16="http://schemas.microsoft.com/office/drawing/2014/main" id="{51E9685E-19D3-6FCE-DCBC-1A6DDF399E04}"/>
              </a:ext>
            </a:extLst>
          </p:cNvPr>
          <p:cNvSpPr txBox="1"/>
          <p:nvPr/>
        </p:nvSpPr>
        <p:spPr>
          <a:xfrm>
            <a:off x="6625948" y="3913849"/>
            <a:ext cx="261358" cy="143565"/>
          </a:xfrm>
          <a:prstGeom prst="rect">
            <a:avLst/>
          </a:prstGeom>
          <a:noFill/>
        </p:spPr>
        <p:txBody>
          <a:bodyPr wrap="square" lIns="0" tIns="0" rIns="0" bIns="0" rtlCol="0">
            <a:spAutoFit/>
          </a:bodyPr>
          <a:lstStyle/>
          <a:p>
            <a:pPr algn="r"/>
            <a:r>
              <a:rPr lang="en-GB" sz="933" dirty="0">
                <a:latin typeface="Arial Narrow" panose="020B0606020202030204" pitchFamily="34" charset="0"/>
              </a:rPr>
              <a:t>0.2</a:t>
            </a:r>
          </a:p>
        </p:txBody>
      </p:sp>
      <p:sp>
        <p:nvSpPr>
          <p:cNvPr id="376" name="TextBox 375">
            <a:extLst>
              <a:ext uri="{FF2B5EF4-FFF2-40B4-BE49-F238E27FC236}">
                <a16:creationId xmlns="" xmlns:a16="http://schemas.microsoft.com/office/drawing/2014/main" id="{989DE3CE-DC27-CEED-E439-D1E0FCE1818D}"/>
              </a:ext>
            </a:extLst>
          </p:cNvPr>
          <p:cNvSpPr txBox="1"/>
          <p:nvPr/>
        </p:nvSpPr>
        <p:spPr>
          <a:xfrm>
            <a:off x="6625948" y="4200111"/>
            <a:ext cx="261358" cy="143565"/>
          </a:xfrm>
          <a:prstGeom prst="rect">
            <a:avLst/>
          </a:prstGeom>
          <a:noFill/>
        </p:spPr>
        <p:txBody>
          <a:bodyPr wrap="square" lIns="0" tIns="0" rIns="0" bIns="0" rtlCol="0">
            <a:spAutoFit/>
          </a:bodyPr>
          <a:lstStyle/>
          <a:p>
            <a:pPr algn="r"/>
            <a:r>
              <a:rPr lang="en-GB" sz="933" dirty="0">
                <a:latin typeface="Arial Narrow" panose="020B0606020202030204" pitchFamily="34" charset="0"/>
              </a:rPr>
              <a:t>0.1</a:t>
            </a:r>
          </a:p>
        </p:txBody>
      </p:sp>
      <p:cxnSp>
        <p:nvCxnSpPr>
          <p:cNvPr id="377" name="Straight Connector 376">
            <a:extLst>
              <a:ext uri="{FF2B5EF4-FFF2-40B4-BE49-F238E27FC236}">
                <a16:creationId xmlns="" xmlns:a16="http://schemas.microsoft.com/office/drawing/2014/main" id="{53A15A34-567D-FC29-1C95-E5236E5D5CB6}"/>
              </a:ext>
            </a:extLst>
          </p:cNvPr>
          <p:cNvCxnSpPr>
            <a:cxnSpLocks/>
          </p:cNvCxnSpPr>
          <p:nvPr/>
        </p:nvCxnSpPr>
        <p:spPr>
          <a:xfrm rot="5400000" flipH="1">
            <a:off x="6964491" y="4602316"/>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8" name="Straight Connector 377">
            <a:extLst>
              <a:ext uri="{FF2B5EF4-FFF2-40B4-BE49-F238E27FC236}">
                <a16:creationId xmlns="" xmlns:a16="http://schemas.microsoft.com/office/drawing/2014/main" id="{A8579BE2-0261-9E8E-CE88-2C65DC097130}"/>
              </a:ext>
            </a:extLst>
          </p:cNvPr>
          <p:cNvCxnSpPr>
            <a:cxnSpLocks/>
          </p:cNvCxnSpPr>
          <p:nvPr/>
        </p:nvCxnSpPr>
        <p:spPr>
          <a:xfrm rot="5400000" flipH="1">
            <a:off x="8511437" y="4602316"/>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9" name="Straight Connector 378">
            <a:extLst>
              <a:ext uri="{FF2B5EF4-FFF2-40B4-BE49-F238E27FC236}">
                <a16:creationId xmlns="" xmlns:a16="http://schemas.microsoft.com/office/drawing/2014/main" id="{B064129E-A98B-B97B-179C-EFC89C9FD081}"/>
              </a:ext>
            </a:extLst>
          </p:cNvPr>
          <p:cNvCxnSpPr>
            <a:cxnSpLocks/>
          </p:cNvCxnSpPr>
          <p:nvPr/>
        </p:nvCxnSpPr>
        <p:spPr>
          <a:xfrm rot="5400000" flipH="1">
            <a:off x="10058384" y="4602316"/>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sp>
        <p:nvSpPr>
          <p:cNvPr id="380" name="TextBox 379">
            <a:extLst>
              <a:ext uri="{FF2B5EF4-FFF2-40B4-BE49-F238E27FC236}">
                <a16:creationId xmlns="" xmlns:a16="http://schemas.microsoft.com/office/drawing/2014/main" id="{E90980A2-5165-A391-B1AE-4DB8644DD6E9}"/>
              </a:ext>
            </a:extLst>
          </p:cNvPr>
          <p:cNvSpPr txBox="1"/>
          <p:nvPr/>
        </p:nvSpPr>
        <p:spPr>
          <a:xfrm>
            <a:off x="8101389" y="4828552"/>
            <a:ext cx="2420577" cy="184666"/>
          </a:xfrm>
          <a:prstGeom prst="rect">
            <a:avLst/>
          </a:prstGeom>
          <a:noFill/>
        </p:spPr>
        <p:txBody>
          <a:bodyPr wrap="square" lIns="0" tIns="0" rIns="0" bIns="0" rtlCol="0">
            <a:spAutoFit/>
          </a:bodyPr>
          <a:lstStyle/>
          <a:p>
            <a:pPr algn="ctr"/>
            <a:r>
              <a:rPr lang="en-GB" sz="1200" b="1" dirty="0">
                <a:latin typeface="Arial Narrow" panose="020B0606020202030204" pitchFamily="34" charset="0"/>
              </a:rPr>
              <a:t>Time from randomisation (months)</a:t>
            </a:r>
          </a:p>
        </p:txBody>
      </p:sp>
      <p:sp>
        <p:nvSpPr>
          <p:cNvPr id="381" name="TextBox 380">
            <a:extLst>
              <a:ext uri="{FF2B5EF4-FFF2-40B4-BE49-F238E27FC236}">
                <a16:creationId xmlns="" xmlns:a16="http://schemas.microsoft.com/office/drawing/2014/main" id="{8C67B203-2FC0-7122-48DF-2A124E38BFB8}"/>
              </a:ext>
            </a:extLst>
          </p:cNvPr>
          <p:cNvSpPr txBox="1"/>
          <p:nvPr/>
        </p:nvSpPr>
        <p:spPr>
          <a:xfrm>
            <a:off x="6828179" y="4669959"/>
            <a:ext cx="321443" cy="143565"/>
          </a:xfrm>
          <a:prstGeom prst="rect">
            <a:avLst/>
          </a:prstGeom>
          <a:noFill/>
        </p:spPr>
        <p:txBody>
          <a:bodyPr wrap="square" lIns="0" tIns="0" rIns="0" bIns="0" rtlCol="0">
            <a:spAutoFit/>
          </a:bodyPr>
          <a:lstStyle/>
          <a:p>
            <a:pPr algn="ctr"/>
            <a:r>
              <a:rPr lang="en-GB" sz="933" dirty="0">
                <a:latin typeface="Arial Narrow" panose="020B0606020202030204" pitchFamily="34" charset="0"/>
              </a:rPr>
              <a:t>0</a:t>
            </a:r>
          </a:p>
        </p:txBody>
      </p:sp>
      <p:sp>
        <p:nvSpPr>
          <p:cNvPr id="382" name="TextBox 381">
            <a:extLst>
              <a:ext uri="{FF2B5EF4-FFF2-40B4-BE49-F238E27FC236}">
                <a16:creationId xmlns="" xmlns:a16="http://schemas.microsoft.com/office/drawing/2014/main" id="{547B9DEE-A353-9754-3EAD-8323659C2915}"/>
              </a:ext>
            </a:extLst>
          </p:cNvPr>
          <p:cNvSpPr txBox="1"/>
          <p:nvPr/>
        </p:nvSpPr>
        <p:spPr>
          <a:xfrm>
            <a:off x="6831474" y="5096231"/>
            <a:ext cx="321521" cy="246221"/>
          </a:xfrm>
          <a:prstGeom prst="rect">
            <a:avLst/>
          </a:prstGeom>
          <a:noFill/>
        </p:spPr>
        <p:txBody>
          <a:bodyPr wrap="square" lIns="0" tIns="0" rIns="0" bIns="0" rtlCol="0">
            <a:spAutoFit/>
          </a:bodyPr>
          <a:lstStyle/>
          <a:p>
            <a:pPr algn="ctr"/>
            <a:r>
              <a:rPr lang="en-GB" sz="800" spc="-67" dirty="0">
                <a:latin typeface="Arial Narrow" panose="020B0606020202030204" pitchFamily="34" charset="0"/>
              </a:rPr>
              <a:t>343</a:t>
            </a:r>
          </a:p>
          <a:p>
            <a:pPr algn="ctr"/>
            <a:r>
              <a:rPr lang="en-GB" sz="800" spc="-67" dirty="0">
                <a:latin typeface="Arial Narrow" panose="020B0606020202030204" pitchFamily="34" charset="0"/>
              </a:rPr>
              <a:t>350</a:t>
            </a:r>
          </a:p>
        </p:txBody>
      </p:sp>
      <p:cxnSp>
        <p:nvCxnSpPr>
          <p:cNvPr id="383" name="Straight Connector 382">
            <a:extLst>
              <a:ext uri="{FF2B5EF4-FFF2-40B4-BE49-F238E27FC236}">
                <a16:creationId xmlns="" xmlns:a16="http://schemas.microsoft.com/office/drawing/2014/main" id="{C91DB2A3-B4B8-89E9-2085-379F425068BE}"/>
              </a:ext>
            </a:extLst>
          </p:cNvPr>
          <p:cNvCxnSpPr>
            <a:cxnSpLocks/>
          </p:cNvCxnSpPr>
          <p:nvPr/>
        </p:nvCxnSpPr>
        <p:spPr>
          <a:xfrm rot="5400000" flipH="1">
            <a:off x="8202048" y="4602316"/>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4" name="Straight Connector 383">
            <a:extLst>
              <a:ext uri="{FF2B5EF4-FFF2-40B4-BE49-F238E27FC236}">
                <a16:creationId xmlns="" xmlns:a16="http://schemas.microsoft.com/office/drawing/2014/main" id="{FFB9FEC7-DD76-676E-6624-84297195BDB1}"/>
              </a:ext>
            </a:extLst>
          </p:cNvPr>
          <p:cNvCxnSpPr>
            <a:cxnSpLocks/>
          </p:cNvCxnSpPr>
          <p:nvPr/>
        </p:nvCxnSpPr>
        <p:spPr>
          <a:xfrm rot="5400000" flipH="1">
            <a:off x="9748995" y="4602316"/>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5" name="Straight Connector 384">
            <a:extLst>
              <a:ext uri="{FF2B5EF4-FFF2-40B4-BE49-F238E27FC236}">
                <a16:creationId xmlns="" xmlns:a16="http://schemas.microsoft.com/office/drawing/2014/main" id="{2033082B-8DB3-28A5-B31C-9DA24A32752B}"/>
              </a:ext>
            </a:extLst>
          </p:cNvPr>
          <p:cNvCxnSpPr>
            <a:cxnSpLocks/>
          </p:cNvCxnSpPr>
          <p:nvPr/>
        </p:nvCxnSpPr>
        <p:spPr>
          <a:xfrm rot="5400000" flipH="1">
            <a:off x="11295941" y="4602316"/>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6" name="Straight Connector 385">
            <a:extLst>
              <a:ext uri="{FF2B5EF4-FFF2-40B4-BE49-F238E27FC236}">
                <a16:creationId xmlns="" xmlns:a16="http://schemas.microsoft.com/office/drawing/2014/main" id="{2C1109CD-467A-2A55-0E51-C896141F0B74}"/>
              </a:ext>
            </a:extLst>
          </p:cNvPr>
          <p:cNvCxnSpPr>
            <a:cxnSpLocks/>
          </p:cNvCxnSpPr>
          <p:nvPr/>
        </p:nvCxnSpPr>
        <p:spPr>
          <a:xfrm rot="5400000" flipH="1">
            <a:off x="7892659" y="4602316"/>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7" name="Straight Connector 386">
            <a:extLst>
              <a:ext uri="{FF2B5EF4-FFF2-40B4-BE49-F238E27FC236}">
                <a16:creationId xmlns="" xmlns:a16="http://schemas.microsoft.com/office/drawing/2014/main" id="{F7BF21D2-F8C0-39DA-F0C9-EF33AA28A8F4}"/>
              </a:ext>
            </a:extLst>
          </p:cNvPr>
          <p:cNvCxnSpPr>
            <a:cxnSpLocks/>
          </p:cNvCxnSpPr>
          <p:nvPr/>
        </p:nvCxnSpPr>
        <p:spPr>
          <a:xfrm rot="5400000" flipH="1">
            <a:off x="9439605" y="4602316"/>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8" name="Straight Connector 387">
            <a:extLst>
              <a:ext uri="{FF2B5EF4-FFF2-40B4-BE49-F238E27FC236}">
                <a16:creationId xmlns="" xmlns:a16="http://schemas.microsoft.com/office/drawing/2014/main" id="{EA3E95A3-A187-CD31-9907-5D4E79ABB7ED}"/>
              </a:ext>
            </a:extLst>
          </p:cNvPr>
          <p:cNvCxnSpPr>
            <a:cxnSpLocks/>
          </p:cNvCxnSpPr>
          <p:nvPr/>
        </p:nvCxnSpPr>
        <p:spPr>
          <a:xfrm rot="5400000" flipH="1">
            <a:off x="10986552" y="4602316"/>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9" name="Straight Connector 388">
            <a:extLst>
              <a:ext uri="{FF2B5EF4-FFF2-40B4-BE49-F238E27FC236}">
                <a16:creationId xmlns="" xmlns:a16="http://schemas.microsoft.com/office/drawing/2014/main" id="{2D9C2BBC-2F67-DE60-4BFB-E8F2DD77BA0E}"/>
              </a:ext>
            </a:extLst>
          </p:cNvPr>
          <p:cNvCxnSpPr>
            <a:cxnSpLocks/>
          </p:cNvCxnSpPr>
          <p:nvPr/>
        </p:nvCxnSpPr>
        <p:spPr>
          <a:xfrm rot="5400000" flipH="1">
            <a:off x="7583269" y="4602316"/>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0" name="Straight Connector 389">
            <a:extLst>
              <a:ext uri="{FF2B5EF4-FFF2-40B4-BE49-F238E27FC236}">
                <a16:creationId xmlns="" xmlns:a16="http://schemas.microsoft.com/office/drawing/2014/main" id="{20413F78-9E6E-A5EF-4A9F-4688D846A71F}"/>
              </a:ext>
            </a:extLst>
          </p:cNvPr>
          <p:cNvCxnSpPr>
            <a:cxnSpLocks/>
          </p:cNvCxnSpPr>
          <p:nvPr/>
        </p:nvCxnSpPr>
        <p:spPr>
          <a:xfrm rot="5400000" flipH="1">
            <a:off x="9130216" y="4602316"/>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1" name="Straight Connector 390">
            <a:extLst>
              <a:ext uri="{FF2B5EF4-FFF2-40B4-BE49-F238E27FC236}">
                <a16:creationId xmlns="" xmlns:a16="http://schemas.microsoft.com/office/drawing/2014/main" id="{996C77E4-1C12-A25A-AEF9-38C434D26DD3}"/>
              </a:ext>
            </a:extLst>
          </p:cNvPr>
          <p:cNvCxnSpPr>
            <a:cxnSpLocks/>
          </p:cNvCxnSpPr>
          <p:nvPr/>
        </p:nvCxnSpPr>
        <p:spPr>
          <a:xfrm rot="5400000" flipH="1">
            <a:off x="10677163" y="4602316"/>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2" name="Straight Connector 391">
            <a:extLst>
              <a:ext uri="{FF2B5EF4-FFF2-40B4-BE49-F238E27FC236}">
                <a16:creationId xmlns="" xmlns:a16="http://schemas.microsoft.com/office/drawing/2014/main" id="{797D7677-9498-C474-793B-40F3F33023F4}"/>
              </a:ext>
            </a:extLst>
          </p:cNvPr>
          <p:cNvCxnSpPr>
            <a:cxnSpLocks/>
          </p:cNvCxnSpPr>
          <p:nvPr/>
        </p:nvCxnSpPr>
        <p:spPr>
          <a:xfrm rot="5400000" flipH="1">
            <a:off x="7273880" y="4602316"/>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3" name="Straight Connector 392">
            <a:extLst>
              <a:ext uri="{FF2B5EF4-FFF2-40B4-BE49-F238E27FC236}">
                <a16:creationId xmlns="" xmlns:a16="http://schemas.microsoft.com/office/drawing/2014/main" id="{448DFDF0-B221-A713-99D5-C2BF6B3951A0}"/>
              </a:ext>
            </a:extLst>
          </p:cNvPr>
          <p:cNvCxnSpPr>
            <a:cxnSpLocks/>
          </p:cNvCxnSpPr>
          <p:nvPr/>
        </p:nvCxnSpPr>
        <p:spPr>
          <a:xfrm rot="5400000" flipH="1">
            <a:off x="8820827" y="4602316"/>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4" name="Straight Connector 393">
            <a:extLst>
              <a:ext uri="{FF2B5EF4-FFF2-40B4-BE49-F238E27FC236}">
                <a16:creationId xmlns="" xmlns:a16="http://schemas.microsoft.com/office/drawing/2014/main" id="{CDD38C19-2060-9156-2AAA-376E203B9021}"/>
              </a:ext>
            </a:extLst>
          </p:cNvPr>
          <p:cNvCxnSpPr>
            <a:cxnSpLocks/>
          </p:cNvCxnSpPr>
          <p:nvPr/>
        </p:nvCxnSpPr>
        <p:spPr>
          <a:xfrm rot="5400000" flipH="1">
            <a:off x="10367773" y="4602316"/>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sp>
        <p:nvSpPr>
          <p:cNvPr id="395" name="TextBox 394">
            <a:extLst>
              <a:ext uri="{FF2B5EF4-FFF2-40B4-BE49-F238E27FC236}">
                <a16:creationId xmlns="" xmlns:a16="http://schemas.microsoft.com/office/drawing/2014/main" id="{DE6DB55F-9771-AF7E-CD32-E805711F327B}"/>
              </a:ext>
            </a:extLst>
          </p:cNvPr>
          <p:cNvSpPr txBox="1"/>
          <p:nvPr/>
        </p:nvSpPr>
        <p:spPr>
          <a:xfrm>
            <a:off x="7139935" y="4669959"/>
            <a:ext cx="321443" cy="143565"/>
          </a:xfrm>
          <a:prstGeom prst="rect">
            <a:avLst/>
          </a:prstGeom>
          <a:noFill/>
        </p:spPr>
        <p:txBody>
          <a:bodyPr wrap="square" lIns="0" tIns="0" rIns="0" bIns="0" rtlCol="0">
            <a:spAutoFit/>
          </a:bodyPr>
          <a:lstStyle/>
          <a:p>
            <a:pPr algn="ctr"/>
            <a:r>
              <a:rPr lang="en-GB" sz="933" dirty="0">
                <a:latin typeface="Arial Narrow" panose="020B0606020202030204" pitchFamily="34" charset="0"/>
              </a:rPr>
              <a:t>2</a:t>
            </a:r>
          </a:p>
        </p:txBody>
      </p:sp>
      <p:sp>
        <p:nvSpPr>
          <p:cNvPr id="396" name="TextBox 395">
            <a:extLst>
              <a:ext uri="{FF2B5EF4-FFF2-40B4-BE49-F238E27FC236}">
                <a16:creationId xmlns="" xmlns:a16="http://schemas.microsoft.com/office/drawing/2014/main" id="{37DB4B9C-5F27-43C8-CAB5-83ED1F36D239}"/>
              </a:ext>
            </a:extLst>
          </p:cNvPr>
          <p:cNvSpPr txBox="1"/>
          <p:nvPr/>
        </p:nvSpPr>
        <p:spPr>
          <a:xfrm>
            <a:off x="7136641" y="5096231"/>
            <a:ext cx="321521" cy="246221"/>
          </a:xfrm>
          <a:prstGeom prst="rect">
            <a:avLst/>
          </a:prstGeom>
          <a:noFill/>
        </p:spPr>
        <p:txBody>
          <a:bodyPr wrap="square" lIns="0" tIns="0" rIns="0" bIns="0" rtlCol="0">
            <a:spAutoFit/>
          </a:bodyPr>
          <a:lstStyle/>
          <a:p>
            <a:pPr algn="ctr"/>
            <a:r>
              <a:rPr lang="en-GB" sz="800" spc="-67" dirty="0">
                <a:latin typeface="Arial Narrow" panose="020B0606020202030204" pitchFamily="34" charset="0"/>
              </a:rPr>
              <a:t>314</a:t>
            </a:r>
          </a:p>
          <a:p>
            <a:pPr algn="ctr"/>
            <a:r>
              <a:rPr lang="en-GB" sz="800" spc="-67" dirty="0">
                <a:latin typeface="Arial Narrow" panose="020B0606020202030204" pitchFamily="34" charset="0"/>
              </a:rPr>
              <a:t>318</a:t>
            </a:r>
          </a:p>
        </p:txBody>
      </p:sp>
      <p:sp>
        <p:nvSpPr>
          <p:cNvPr id="397" name="TextBox 396">
            <a:extLst>
              <a:ext uri="{FF2B5EF4-FFF2-40B4-BE49-F238E27FC236}">
                <a16:creationId xmlns="" xmlns:a16="http://schemas.microsoft.com/office/drawing/2014/main" id="{1FA8D900-067B-3BB0-1F2F-641E8B2A33C6}"/>
              </a:ext>
            </a:extLst>
          </p:cNvPr>
          <p:cNvSpPr txBox="1"/>
          <p:nvPr/>
        </p:nvSpPr>
        <p:spPr>
          <a:xfrm>
            <a:off x="7452685" y="4669959"/>
            <a:ext cx="321443" cy="143565"/>
          </a:xfrm>
          <a:prstGeom prst="rect">
            <a:avLst/>
          </a:prstGeom>
          <a:noFill/>
        </p:spPr>
        <p:txBody>
          <a:bodyPr wrap="square" lIns="0" tIns="0" rIns="0" bIns="0" rtlCol="0">
            <a:spAutoFit/>
          </a:bodyPr>
          <a:lstStyle/>
          <a:p>
            <a:pPr algn="ctr"/>
            <a:r>
              <a:rPr lang="en-GB" sz="933" dirty="0">
                <a:latin typeface="Arial Narrow" panose="020B0606020202030204" pitchFamily="34" charset="0"/>
              </a:rPr>
              <a:t>4</a:t>
            </a:r>
          </a:p>
        </p:txBody>
      </p:sp>
      <p:sp>
        <p:nvSpPr>
          <p:cNvPr id="398" name="TextBox 397">
            <a:extLst>
              <a:ext uri="{FF2B5EF4-FFF2-40B4-BE49-F238E27FC236}">
                <a16:creationId xmlns="" xmlns:a16="http://schemas.microsoft.com/office/drawing/2014/main" id="{F4C6FA33-AA62-7B93-EDF1-50B02EEF7E6F}"/>
              </a:ext>
            </a:extLst>
          </p:cNvPr>
          <p:cNvSpPr txBox="1"/>
          <p:nvPr/>
        </p:nvSpPr>
        <p:spPr>
          <a:xfrm>
            <a:off x="7449392" y="5096231"/>
            <a:ext cx="321521" cy="246221"/>
          </a:xfrm>
          <a:prstGeom prst="rect">
            <a:avLst/>
          </a:prstGeom>
          <a:noFill/>
        </p:spPr>
        <p:txBody>
          <a:bodyPr wrap="square" lIns="0" tIns="0" rIns="0" bIns="0" rtlCol="0">
            <a:spAutoFit/>
          </a:bodyPr>
          <a:lstStyle/>
          <a:p>
            <a:pPr algn="ctr"/>
            <a:r>
              <a:rPr lang="en-GB" sz="800" spc="-67" dirty="0">
                <a:latin typeface="Arial Narrow" panose="020B0606020202030204" pitchFamily="34" charset="0"/>
              </a:rPr>
              <a:t>289</a:t>
            </a:r>
          </a:p>
          <a:p>
            <a:pPr algn="ctr"/>
            <a:r>
              <a:rPr lang="en-GB" sz="800" spc="-67" dirty="0">
                <a:latin typeface="Arial Narrow" panose="020B0606020202030204" pitchFamily="34" charset="0"/>
              </a:rPr>
              <a:t>301</a:t>
            </a:r>
          </a:p>
        </p:txBody>
      </p:sp>
      <p:sp>
        <p:nvSpPr>
          <p:cNvPr id="399" name="TextBox 398">
            <a:extLst>
              <a:ext uri="{FF2B5EF4-FFF2-40B4-BE49-F238E27FC236}">
                <a16:creationId xmlns="" xmlns:a16="http://schemas.microsoft.com/office/drawing/2014/main" id="{8830E32E-A0EE-00FF-9DB1-FF7F09DF5F6C}"/>
              </a:ext>
            </a:extLst>
          </p:cNvPr>
          <p:cNvSpPr txBox="1"/>
          <p:nvPr/>
        </p:nvSpPr>
        <p:spPr>
          <a:xfrm>
            <a:off x="7757447" y="4669959"/>
            <a:ext cx="321443" cy="143565"/>
          </a:xfrm>
          <a:prstGeom prst="rect">
            <a:avLst/>
          </a:prstGeom>
          <a:noFill/>
        </p:spPr>
        <p:txBody>
          <a:bodyPr wrap="square" lIns="0" tIns="0" rIns="0" bIns="0" rtlCol="0">
            <a:spAutoFit/>
          </a:bodyPr>
          <a:lstStyle/>
          <a:p>
            <a:pPr algn="ctr"/>
            <a:r>
              <a:rPr lang="en-GB" sz="933" dirty="0">
                <a:latin typeface="Arial Narrow" panose="020B0606020202030204" pitchFamily="34" charset="0"/>
              </a:rPr>
              <a:t>6</a:t>
            </a:r>
          </a:p>
        </p:txBody>
      </p:sp>
      <p:sp>
        <p:nvSpPr>
          <p:cNvPr id="400" name="TextBox 399">
            <a:extLst>
              <a:ext uri="{FF2B5EF4-FFF2-40B4-BE49-F238E27FC236}">
                <a16:creationId xmlns="" xmlns:a16="http://schemas.microsoft.com/office/drawing/2014/main" id="{B3B56735-604A-234B-7F42-CEC8311465ED}"/>
              </a:ext>
            </a:extLst>
          </p:cNvPr>
          <p:cNvSpPr txBox="1"/>
          <p:nvPr/>
        </p:nvSpPr>
        <p:spPr>
          <a:xfrm>
            <a:off x="7754153" y="5096231"/>
            <a:ext cx="321521" cy="246221"/>
          </a:xfrm>
          <a:prstGeom prst="rect">
            <a:avLst/>
          </a:prstGeom>
          <a:noFill/>
        </p:spPr>
        <p:txBody>
          <a:bodyPr wrap="square" lIns="0" tIns="0" rIns="0" bIns="0" rtlCol="0">
            <a:spAutoFit/>
          </a:bodyPr>
          <a:lstStyle/>
          <a:p>
            <a:pPr algn="ctr"/>
            <a:r>
              <a:rPr lang="en-GB" sz="800" spc="-67" dirty="0">
                <a:latin typeface="Arial Narrow" panose="020B0606020202030204" pitchFamily="34" charset="0"/>
              </a:rPr>
              <a:t>266</a:t>
            </a:r>
          </a:p>
          <a:p>
            <a:pPr algn="ctr"/>
            <a:r>
              <a:rPr lang="en-GB" sz="800" spc="-67" dirty="0">
                <a:latin typeface="Arial Narrow" panose="020B0606020202030204" pitchFamily="34" charset="0"/>
              </a:rPr>
              <a:t>277</a:t>
            </a:r>
          </a:p>
        </p:txBody>
      </p:sp>
      <p:sp>
        <p:nvSpPr>
          <p:cNvPr id="401" name="TextBox 400">
            <a:extLst>
              <a:ext uri="{FF2B5EF4-FFF2-40B4-BE49-F238E27FC236}">
                <a16:creationId xmlns="" xmlns:a16="http://schemas.microsoft.com/office/drawing/2014/main" id="{FFF2D9C5-6AF0-43C7-D861-2B0F70C9A209}"/>
              </a:ext>
            </a:extLst>
          </p:cNvPr>
          <p:cNvSpPr txBox="1"/>
          <p:nvPr/>
        </p:nvSpPr>
        <p:spPr>
          <a:xfrm>
            <a:off x="8077953" y="4669959"/>
            <a:ext cx="321443" cy="143565"/>
          </a:xfrm>
          <a:prstGeom prst="rect">
            <a:avLst/>
          </a:prstGeom>
          <a:noFill/>
        </p:spPr>
        <p:txBody>
          <a:bodyPr wrap="square" lIns="0" tIns="0" rIns="0" bIns="0" rtlCol="0">
            <a:spAutoFit/>
          </a:bodyPr>
          <a:lstStyle/>
          <a:p>
            <a:pPr algn="ctr"/>
            <a:r>
              <a:rPr lang="en-GB" sz="933" dirty="0">
                <a:latin typeface="Arial Narrow" panose="020B0606020202030204" pitchFamily="34" charset="0"/>
              </a:rPr>
              <a:t>8</a:t>
            </a:r>
          </a:p>
        </p:txBody>
      </p:sp>
      <p:sp>
        <p:nvSpPr>
          <p:cNvPr id="402" name="TextBox 401">
            <a:extLst>
              <a:ext uri="{FF2B5EF4-FFF2-40B4-BE49-F238E27FC236}">
                <a16:creationId xmlns="" xmlns:a16="http://schemas.microsoft.com/office/drawing/2014/main" id="{EB80645E-3709-A2F8-3115-59DE3348A937}"/>
              </a:ext>
            </a:extLst>
          </p:cNvPr>
          <p:cNvSpPr txBox="1"/>
          <p:nvPr/>
        </p:nvSpPr>
        <p:spPr>
          <a:xfrm>
            <a:off x="8074660" y="5096231"/>
            <a:ext cx="321521" cy="246221"/>
          </a:xfrm>
          <a:prstGeom prst="rect">
            <a:avLst/>
          </a:prstGeom>
          <a:noFill/>
        </p:spPr>
        <p:txBody>
          <a:bodyPr wrap="square" lIns="0" tIns="0" rIns="0" bIns="0" rtlCol="0">
            <a:spAutoFit/>
          </a:bodyPr>
          <a:lstStyle/>
          <a:p>
            <a:pPr algn="ctr"/>
            <a:r>
              <a:rPr lang="en-GB" sz="800" spc="-67" dirty="0">
                <a:latin typeface="Arial Narrow" panose="020B0606020202030204" pitchFamily="34" charset="0"/>
              </a:rPr>
              <a:t>254</a:t>
            </a:r>
          </a:p>
          <a:p>
            <a:pPr algn="ctr"/>
            <a:r>
              <a:rPr lang="en-GB" sz="800" spc="-67" dirty="0">
                <a:latin typeface="Arial Narrow" panose="020B0606020202030204" pitchFamily="34" charset="0"/>
              </a:rPr>
              <a:t>270</a:t>
            </a:r>
          </a:p>
        </p:txBody>
      </p:sp>
      <p:sp>
        <p:nvSpPr>
          <p:cNvPr id="403" name="TextBox 402">
            <a:extLst>
              <a:ext uri="{FF2B5EF4-FFF2-40B4-BE49-F238E27FC236}">
                <a16:creationId xmlns="" xmlns:a16="http://schemas.microsoft.com/office/drawing/2014/main" id="{12EE93A4-201A-4FA5-305B-28412D84D68E}"/>
              </a:ext>
            </a:extLst>
          </p:cNvPr>
          <p:cNvSpPr txBox="1"/>
          <p:nvPr/>
        </p:nvSpPr>
        <p:spPr>
          <a:xfrm>
            <a:off x="8375851" y="4669959"/>
            <a:ext cx="321443" cy="143565"/>
          </a:xfrm>
          <a:prstGeom prst="rect">
            <a:avLst/>
          </a:prstGeom>
          <a:noFill/>
        </p:spPr>
        <p:txBody>
          <a:bodyPr wrap="square" lIns="0" tIns="0" rIns="0" bIns="0" rtlCol="0">
            <a:spAutoFit/>
          </a:bodyPr>
          <a:lstStyle/>
          <a:p>
            <a:pPr algn="ctr"/>
            <a:r>
              <a:rPr lang="en-GB" sz="933" dirty="0">
                <a:latin typeface="Arial Narrow" panose="020B0606020202030204" pitchFamily="34" charset="0"/>
              </a:rPr>
              <a:t>10</a:t>
            </a:r>
          </a:p>
        </p:txBody>
      </p:sp>
      <p:sp>
        <p:nvSpPr>
          <p:cNvPr id="404" name="TextBox 403">
            <a:extLst>
              <a:ext uri="{FF2B5EF4-FFF2-40B4-BE49-F238E27FC236}">
                <a16:creationId xmlns="" xmlns:a16="http://schemas.microsoft.com/office/drawing/2014/main" id="{4317BAB6-3075-5DE0-AB91-01FCD3B0A088}"/>
              </a:ext>
            </a:extLst>
          </p:cNvPr>
          <p:cNvSpPr txBox="1"/>
          <p:nvPr/>
        </p:nvSpPr>
        <p:spPr>
          <a:xfrm>
            <a:off x="8372557" y="5096231"/>
            <a:ext cx="321521" cy="246221"/>
          </a:xfrm>
          <a:prstGeom prst="rect">
            <a:avLst/>
          </a:prstGeom>
          <a:noFill/>
        </p:spPr>
        <p:txBody>
          <a:bodyPr wrap="square" lIns="0" tIns="0" rIns="0" bIns="0" rtlCol="0">
            <a:spAutoFit/>
          </a:bodyPr>
          <a:lstStyle/>
          <a:p>
            <a:pPr algn="ctr"/>
            <a:r>
              <a:rPr lang="en-GB" sz="800" spc="-67" dirty="0">
                <a:latin typeface="Arial Narrow" panose="020B0606020202030204" pitchFamily="34" charset="0"/>
              </a:rPr>
              <a:t>230</a:t>
            </a:r>
          </a:p>
          <a:p>
            <a:pPr algn="ctr"/>
            <a:r>
              <a:rPr lang="en-GB" sz="800" spc="-67" dirty="0">
                <a:latin typeface="Arial Narrow" panose="020B0606020202030204" pitchFamily="34" charset="0"/>
              </a:rPr>
              <a:t>242</a:t>
            </a:r>
          </a:p>
        </p:txBody>
      </p:sp>
      <p:sp>
        <p:nvSpPr>
          <p:cNvPr id="405" name="TextBox 404">
            <a:extLst>
              <a:ext uri="{FF2B5EF4-FFF2-40B4-BE49-F238E27FC236}">
                <a16:creationId xmlns="" xmlns:a16="http://schemas.microsoft.com/office/drawing/2014/main" id="{A7F560D1-CF18-7E8D-158D-B9A5005B25BC}"/>
              </a:ext>
            </a:extLst>
          </p:cNvPr>
          <p:cNvSpPr txBox="1"/>
          <p:nvPr/>
        </p:nvSpPr>
        <p:spPr>
          <a:xfrm>
            <a:off x="8691824" y="4669959"/>
            <a:ext cx="321443" cy="143565"/>
          </a:xfrm>
          <a:prstGeom prst="rect">
            <a:avLst/>
          </a:prstGeom>
          <a:noFill/>
        </p:spPr>
        <p:txBody>
          <a:bodyPr wrap="square" lIns="0" tIns="0" rIns="0" bIns="0" rtlCol="0">
            <a:spAutoFit/>
          </a:bodyPr>
          <a:lstStyle/>
          <a:p>
            <a:pPr algn="ctr"/>
            <a:r>
              <a:rPr lang="en-GB" sz="933" dirty="0">
                <a:latin typeface="Arial Narrow" panose="020B0606020202030204" pitchFamily="34" charset="0"/>
              </a:rPr>
              <a:t>12</a:t>
            </a:r>
          </a:p>
        </p:txBody>
      </p:sp>
      <p:sp>
        <p:nvSpPr>
          <p:cNvPr id="406" name="TextBox 405">
            <a:extLst>
              <a:ext uri="{FF2B5EF4-FFF2-40B4-BE49-F238E27FC236}">
                <a16:creationId xmlns="" xmlns:a16="http://schemas.microsoft.com/office/drawing/2014/main" id="{A0982032-CD8B-36CE-BCC4-8A6E7201E053}"/>
              </a:ext>
            </a:extLst>
          </p:cNvPr>
          <p:cNvSpPr txBox="1"/>
          <p:nvPr/>
        </p:nvSpPr>
        <p:spPr>
          <a:xfrm>
            <a:off x="8688530" y="5096231"/>
            <a:ext cx="321521" cy="246221"/>
          </a:xfrm>
          <a:prstGeom prst="rect">
            <a:avLst/>
          </a:prstGeom>
          <a:noFill/>
        </p:spPr>
        <p:txBody>
          <a:bodyPr wrap="square" lIns="0" tIns="0" rIns="0" bIns="0" rtlCol="0">
            <a:spAutoFit/>
          </a:bodyPr>
          <a:lstStyle/>
          <a:p>
            <a:pPr algn="ctr"/>
            <a:r>
              <a:rPr lang="en-GB" sz="800" spc="-67" dirty="0">
                <a:latin typeface="Arial Narrow" panose="020B0606020202030204" pitchFamily="34" charset="0"/>
              </a:rPr>
              <a:t>211</a:t>
            </a:r>
          </a:p>
          <a:p>
            <a:pPr algn="ctr"/>
            <a:r>
              <a:rPr lang="en-GB" sz="800" spc="-67" dirty="0">
                <a:latin typeface="Arial Narrow" panose="020B0606020202030204" pitchFamily="34" charset="0"/>
              </a:rPr>
              <a:t>214</a:t>
            </a:r>
          </a:p>
        </p:txBody>
      </p:sp>
      <p:sp>
        <p:nvSpPr>
          <p:cNvPr id="407" name="TextBox 406">
            <a:extLst>
              <a:ext uri="{FF2B5EF4-FFF2-40B4-BE49-F238E27FC236}">
                <a16:creationId xmlns="" xmlns:a16="http://schemas.microsoft.com/office/drawing/2014/main" id="{1082F3EF-F748-4625-4AE6-E8C2DCFFE94D}"/>
              </a:ext>
            </a:extLst>
          </p:cNvPr>
          <p:cNvSpPr txBox="1"/>
          <p:nvPr/>
        </p:nvSpPr>
        <p:spPr>
          <a:xfrm>
            <a:off x="8990684" y="4669959"/>
            <a:ext cx="321443" cy="143565"/>
          </a:xfrm>
          <a:prstGeom prst="rect">
            <a:avLst/>
          </a:prstGeom>
          <a:noFill/>
        </p:spPr>
        <p:txBody>
          <a:bodyPr wrap="square" lIns="0" tIns="0" rIns="0" bIns="0" rtlCol="0">
            <a:spAutoFit/>
          </a:bodyPr>
          <a:lstStyle/>
          <a:p>
            <a:pPr algn="ctr"/>
            <a:r>
              <a:rPr lang="en-GB" sz="933" dirty="0">
                <a:latin typeface="Arial Narrow" panose="020B0606020202030204" pitchFamily="34" charset="0"/>
              </a:rPr>
              <a:t>14</a:t>
            </a:r>
          </a:p>
        </p:txBody>
      </p:sp>
      <p:sp>
        <p:nvSpPr>
          <p:cNvPr id="408" name="TextBox 407">
            <a:extLst>
              <a:ext uri="{FF2B5EF4-FFF2-40B4-BE49-F238E27FC236}">
                <a16:creationId xmlns="" xmlns:a16="http://schemas.microsoft.com/office/drawing/2014/main" id="{66F303D2-B521-7417-5CE1-BBBDED743092}"/>
              </a:ext>
            </a:extLst>
          </p:cNvPr>
          <p:cNvSpPr txBox="1"/>
          <p:nvPr/>
        </p:nvSpPr>
        <p:spPr>
          <a:xfrm>
            <a:off x="8987390" y="5096231"/>
            <a:ext cx="321521" cy="246221"/>
          </a:xfrm>
          <a:prstGeom prst="rect">
            <a:avLst/>
          </a:prstGeom>
          <a:noFill/>
        </p:spPr>
        <p:txBody>
          <a:bodyPr wrap="square" lIns="0" tIns="0" rIns="0" bIns="0" rtlCol="0">
            <a:spAutoFit/>
          </a:bodyPr>
          <a:lstStyle/>
          <a:p>
            <a:pPr algn="ctr"/>
            <a:r>
              <a:rPr lang="en-GB" sz="800" spc="-67" dirty="0">
                <a:latin typeface="Arial Narrow" panose="020B0606020202030204" pitchFamily="34" charset="0"/>
              </a:rPr>
              <a:t>190</a:t>
            </a:r>
          </a:p>
          <a:p>
            <a:pPr algn="ctr"/>
            <a:r>
              <a:rPr lang="en-GB" sz="800" spc="-67" dirty="0">
                <a:latin typeface="Arial Narrow" panose="020B0606020202030204" pitchFamily="34" charset="0"/>
              </a:rPr>
              <a:t>183</a:t>
            </a:r>
          </a:p>
        </p:txBody>
      </p:sp>
      <p:sp>
        <p:nvSpPr>
          <p:cNvPr id="409" name="TextBox 408">
            <a:extLst>
              <a:ext uri="{FF2B5EF4-FFF2-40B4-BE49-F238E27FC236}">
                <a16:creationId xmlns="" xmlns:a16="http://schemas.microsoft.com/office/drawing/2014/main" id="{6FC192AA-FDBC-DEEC-9C47-ED3999C2D6CA}"/>
              </a:ext>
            </a:extLst>
          </p:cNvPr>
          <p:cNvSpPr txBox="1"/>
          <p:nvPr/>
        </p:nvSpPr>
        <p:spPr>
          <a:xfrm>
            <a:off x="9304019" y="4669959"/>
            <a:ext cx="321443" cy="143565"/>
          </a:xfrm>
          <a:prstGeom prst="rect">
            <a:avLst/>
          </a:prstGeom>
          <a:noFill/>
        </p:spPr>
        <p:txBody>
          <a:bodyPr wrap="square" lIns="0" tIns="0" rIns="0" bIns="0" rtlCol="0">
            <a:spAutoFit/>
          </a:bodyPr>
          <a:lstStyle/>
          <a:p>
            <a:pPr algn="ctr"/>
            <a:r>
              <a:rPr lang="en-GB" sz="933" dirty="0">
                <a:latin typeface="Arial Narrow" panose="020B0606020202030204" pitchFamily="34" charset="0"/>
              </a:rPr>
              <a:t>16</a:t>
            </a:r>
          </a:p>
        </p:txBody>
      </p:sp>
      <p:sp>
        <p:nvSpPr>
          <p:cNvPr id="410" name="TextBox 409">
            <a:extLst>
              <a:ext uri="{FF2B5EF4-FFF2-40B4-BE49-F238E27FC236}">
                <a16:creationId xmlns="" xmlns:a16="http://schemas.microsoft.com/office/drawing/2014/main" id="{47DBDEBD-ADFB-0F14-6597-0F9C50A0C436}"/>
              </a:ext>
            </a:extLst>
          </p:cNvPr>
          <p:cNvSpPr txBox="1"/>
          <p:nvPr/>
        </p:nvSpPr>
        <p:spPr>
          <a:xfrm>
            <a:off x="9300725" y="5096231"/>
            <a:ext cx="321521" cy="246221"/>
          </a:xfrm>
          <a:prstGeom prst="rect">
            <a:avLst/>
          </a:prstGeom>
          <a:noFill/>
        </p:spPr>
        <p:txBody>
          <a:bodyPr wrap="square" lIns="0" tIns="0" rIns="0" bIns="0" rtlCol="0">
            <a:spAutoFit/>
          </a:bodyPr>
          <a:lstStyle/>
          <a:p>
            <a:pPr algn="ctr"/>
            <a:r>
              <a:rPr lang="en-GB" sz="800" spc="-67" dirty="0">
                <a:latin typeface="Arial Narrow" panose="020B0606020202030204" pitchFamily="34" charset="0"/>
              </a:rPr>
              <a:t>183</a:t>
            </a:r>
          </a:p>
          <a:p>
            <a:pPr algn="ctr"/>
            <a:r>
              <a:rPr lang="en-GB" sz="800" spc="-67" dirty="0">
                <a:latin typeface="Arial Narrow" panose="020B0606020202030204" pitchFamily="34" charset="0"/>
              </a:rPr>
              <a:t>172</a:t>
            </a:r>
          </a:p>
        </p:txBody>
      </p:sp>
      <p:sp>
        <p:nvSpPr>
          <p:cNvPr id="411" name="TextBox 410">
            <a:extLst>
              <a:ext uri="{FF2B5EF4-FFF2-40B4-BE49-F238E27FC236}">
                <a16:creationId xmlns="" xmlns:a16="http://schemas.microsoft.com/office/drawing/2014/main" id="{F8F20D6A-6BC0-D764-CCB4-AB93485FE12D}"/>
              </a:ext>
            </a:extLst>
          </p:cNvPr>
          <p:cNvSpPr txBox="1"/>
          <p:nvPr/>
        </p:nvSpPr>
        <p:spPr>
          <a:xfrm>
            <a:off x="9611651" y="4669959"/>
            <a:ext cx="321443" cy="143565"/>
          </a:xfrm>
          <a:prstGeom prst="rect">
            <a:avLst/>
          </a:prstGeom>
          <a:noFill/>
        </p:spPr>
        <p:txBody>
          <a:bodyPr wrap="square" lIns="0" tIns="0" rIns="0" bIns="0" rtlCol="0">
            <a:spAutoFit/>
          </a:bodyPr>
          <a:lstStyle/>
          <a:p>
            <a:pPr algn="ctr"/>
            <a:r>
              <a:rPr lang="en-GB" sz="933" dirty="0">
                <a:latin typeface="Arial Narrow" panose="020B0606020202030204" pitchFamily="34" charset="0"/>
              </a:rPr>
              <a:t>18</a:t>
            </a:r>
          </a:p>
        </p:txBody>
      </p:sp>
      <p:sp>
        <p:nvSpPr>
          <p:cNvPr id="412" name="TextBox 411">
            <a:extLst>
              <a:ext uri="{FF2B5EF4-FFF2-40B4-BE49-F238E27FC236}">
                <a16:creationId xmlns="" xmlns:a16="http://schemas.microsoft.com/office/drawing/2014/main" id="{749F38DD-A0A2-7E8F-71A9-61F4FFB5F6D2}"/>
              </a:ext>
            </a:extLst>
          </p:cNvPr>
          <p:cNvSpPr txBox="1"/>
          <p:nvPr/>
        </p:nvSpPr>
        <p:spPr>
          <a:xfrm>
            <a:off x="9608357" y="5096231"/>
            <a:ext cx="321521" cy="246221"/>
          </a:xfrm>
          <a:prstGeom prst="rect">
            <a:avLst/>
          </a:prstGeom>
          <a:noFill/>
        </p:spPr>
        <p:txBody>
          <a:bodyPr wrap="square" lIns="0" tIns="0" rIns="0" bIns="0" rtlCol="0">
            <a:spAutoFit/>
          </a:bodyPr>
          <a:lstStyle/>
          <a:p>
            <a:pPr algn="ctr"/>
            <a:r>
              <a:rPr lang="en-GB" sz="800" spc="-67" dirty="0">
                <a:latin typeface="Arial Narrow" panose="020B0606020202030204" pitchFamily="34" charset="0"/>
              </a:rPr>
              <a:t>137</a:t>
            </a:r>
          </a:p>
          <a:p>
            <a:pPr algn="ctr"/>
            <a:r>
              <a:rPr lang="en-GB" sz="800" spc="-67" dirty="0">
                <a:latin typeface="Arial Narrow" panose="020B0606020202030204" pitchFamily="34" charset="0"/>
              </a:rPr>
              <a:t>132</a:t>
            </a:r>
          </a:p>
        </p:txBody>
      </p:sp>
      <p:sp>
        <p:nvSpPr>
          <p:cNvPr id="413" name="TextBox 412">
            <a:extLst>
              <a:ext uri="{FF2B5EF4-FFF2-40B4-BE49-F238E27FC236}">
                <a16:creationId xmlns="" xmlns:a16="http://schemas.microsoft.com/office/drawing/2014/main" id="{07BD57E1-E6EE-AF38-6F41-1F760B26E351}"/>
              </a:ext>
            </a:extLst>
          </p:cNvPr>
          <p:cNvSpPr txBox="1"/>
          <p:nvPr/>
        </p:nvSpPr>
        <p:spPr>
          <a:xfrm>
            <a:off x="9927111" y="4669959"/>
            <a:ext cx="321443" cy="143565"/>
          </a:xfrm>
          <a:prstGeom prst="rect">
            <a:avLst/>
          </a:prstGeom>
          <a:noFill/>
        </p:spPr>
        <p:txBody>
          <a:bodyPr wrap="square" lIns="0" tIns="0" rIns="0" bIns="0" rtlCol="0">
            <a:spAutoFit/>
          </a:bodyPr>
          <a:lstStyle/>
          <a:p>
            <a:pPr algn="ctr"/>
            <a:r>
              <a:rPr lang="en-GB" sz="933" dirty="0">
                <a:latin typeface="Arial Narrow" panose="020B0606020202030204" pitchFamily="34" charset="0"/>
              </a:rPr>
              <a:t>20</a:t>
            </a:r>
          </a:p>
        </p:txBody>
      </p:sp>
      <p:sp>
        <p:nvSpPr>
          <p:cNvPr id="414" name="TextBox 413">
            <a:extLst>
              <a:ext uri="{FF2B5EF4-FFF2-40B4-BE49-F238E27FC236}">
                <a16:creationId xmlns="" xmlns:a16="http://schemas.microsoft.com/office/drawing/2014/main" id="{AF479DD7-2FA0-16D7-F9B5-15AE8EDA19E8}"/>
              </a:ext>
            </a:extLst>
          </p:cNvPr>
          <p:cNvSpPr txBox="1"/>
          <p:nvPr/>
        </p:nvSpPr>
        <p:spPr>
          <a:xfrm>
            <a:off x="9923817" y="5096231"/>
            <a:ext cx="321521" cy="246221"/>
          </a:xfrm>
          <a:prstGeom prst="rect">
            <a:avLst/>
          </a:prstGeom>
          <a:noFill/>
        </p:spPr>
        <p:txBody>
          <a:bodyPr wrap="square" lIns="0" tIns="0" rIns="0" bIns="0" rtlCol="0">
            <a:spAutoFit/>
          </a:bodyPr>
          <a:lstStyle/>
          <a:p>
            <a:pPr algn="ctr"/>
            <a:r>
              <a:rPr lang="en-GB" sz="800" spc="-67" dirty="0">
                <a:latin typeface="Arial Narrow" panose="020B0606020202030204" pitchFamily="34" charset="0"/>
              </a:rPr>
              <a:t>87</a:t>
            </a:r>
          </a:p>
          <a:p>
            <a:pPr algn="ctr"/>
            <a:r>
              <a:rPr lang="en-GB" sz="800" spc="-67" dirty="0">
                <a:latin typeface="Arial Narrow" panose="020B0606020202030204" pitchFamily="34" charset="0"/>
              </a:rPr>
              <a:t>80</a:t>
            </a:r>
          </a:p>
        </p:txBody>
      </p:sp>
      <p:sp>
        <p:nvSpPr>
          <p:cNvPr id="415" name="TextBox 414">
            <a:extLst>
              <a:ext uri="{FF2B5EF4-FFF2-40B4-BE49-F238E27FC236}">
                <a16:creationId xmlns="" xmlns:a16="http://schemas.microsoft.com/office/drawing/2014/main" id="{15ABFAE3-9B30-765E-5B8D-9724A66F3610}"/>
              </a:ext>
            </a:extLst>
          </p:cNvPr>
          <p:cNvSpPr txBox="1"/>
          <p:nvPr/>
        </p:nvSpPr>
        <p:spPr>
          <a:xfrm>
            <a:off x="10238413" y="4669959"/>
            <a:ext cx="321443" cy="143565"/>
          </a:xfrm>
          <a:prstGeom prst="rect">
            <a:avLst/>
          </a:prstGeom>
          <a:noFill/>
        </p:spPr>
        <p:txBody>
          <a:bodyPr wrap="square" lIns="0" tIns="0" rIns="0" bIns="0" rtlCol="0">
            <a:spAutoFit/>
          </a:bodyPr>
          <a:lstStyle/>
          <a:p>
            <a:pPr algn="ctr"/>
            <a:r>
              <a:rPr lang="en-GB" sz="933" dirty="0">
                <a:latin typeface="Arial Narrow" panose="020B0606020202030204" pitchFamily="34" charset="0"/>
              </a:rPr>
              <a:t>22</a:t>
            </a:r>
          </a:p>
        </p:txBody>
      </p:sp>
      <p:sp>
        <p:nvSpPr>
          <p:cNvPr id="416" name="TextBox 415">
            <a:extLst>
              <a:ext uri="{FF2B5EF4-FFF2-40B4-BE49-F238E27FC236}">
                <a16:creationId xmlns="" xmlns:a16="http://schemas.microsoft.com/office/drawing/2014/main" id="{AB3D787A-31EB-CD3F-DF1C-A91BA973A694}"/>
              </a:ext>
            </a:extLst>
          </p:cNvPr>
          <p:cNvSpPr txBox="1"/>
          <p:nvPr/>
        </p:nvSpPr>
        <p:spPr>
          <a:xfrm>
            <a:off x="10235120" y="5096231"/>
            <a:ext cx="321521" cy="246221"/>
          </a:xfrm>
          <a:prstGeom prst="rect">
            <a:avLst/>
          </a:prstGeom>
          <a:noFill/>
        </p:spPr>
        <p:txBody>
          <a:bodyPr wrap="square" lIns="0" tIns="0" rIns="0" bIns="0" rtlCol="0">
            <a:spAutoFit/>
          </a:bodyPr>
          <a:lstStyle/>
          <a:p>
            <a:pPr algn="ctr"/>
            <a:r>
              <a:rPr lang="en-GB" sz="800" spc="-67" dirty="0">
                <a:latin typeface="Arial Narrow" panose="020B0606020202030204" pitchFamily="34" charset="0"/>
              </a:rPr>
              <a:t>73</a:t>
            </a:r>
          </a:p>
          <a:p>
            <a:pPr algn="ctr"/>
            <a:r>
              <a:rPr lang="en-GB" sz="800" spc="-67" dirty="0">
                <a:latin typeface="Arial Narrow" panose="020B0606020202030204" pitchFamily="34" charset="0"/>
              </a:rPr>
              <a:t>66</a:t>
            </a:r>
          </a:p>
        </p:txBody>
      </p:sp>
      <p:sp>
        <p:nvSpPr>
          <p:cNvPr id="417" name="TextBox 416">
            <a:extLst>
              <a:ext uri="{FF2B5EF4-FFF2-40B4-BE49-F238E27FC236}">
                <a16:creationId xmlns="" xmlns:a16="http://schemas.microsoft.com/office/drawing/2014/main" id="{9F18A1E1-4F29-1A6C-1A9B-8BC73466B597}"/>
              </a:ext>
            </a:extLst>
          </p:cNvPr>
          <p:cNvSpPr txBox="1"/>
          <p:nvPr/>
        </p:nvSpPr>
        <p:spPr>
          <a:xfrm>
            <a:off x="10546892" y="4669959"/>
            <a:ext cx="321443" cy="143565"/>
          </a:xfrm>
          <a:prstGeom prst="rect">
            <a:avLst/>
          </a:prstGeom>
          <a:noFill/>
        </p:spPr>
        <p:txBody>
          <a:bodyPr wrap="square" lIns="0" tIns="0" rIns="0" bIns="0" rtlCol="0">
            <a:spAutoFit/>
          </a:bodyPr>
          <a:lstStyle/>
          <a:p>
            <a:pPr algn="ctr"/>
            <a:r>
              <a:rPr lang="en-GB" sz="933" dirty="0">
                <a:latin typeface="Arial Narrow" panose="020B0606020202030204" pitchFamily="34" charset="0"/>
              </a:rPr>
              <a:t>24</a:t>
            </a:r>
          </a:p>
        </p:txBody>
      </p:sp>
      <p:sp>
        <p:nvSpPr>
          <p:cNvPr id="418" name="TextBox 417">
            <a:extLst>
              <a:ext uri="{FF2B5EF4-FFF2-40B4-BE49-F238E27FC236}">
                <a16:creationId xmlns="" xmlns:a16="http://schemas.microsoft.com/office/drawing/2014/main" id="{19BED2CD-C6C3-ED8F-777A-C59C07190802}"/>
              </a:ext>
            </a:extLst>
          </p:cNvPr>
          <p:cNvSpPr txBox="1"/>
          <p:nvPr/>
        </p:nvSpPr>
        <p:spPr>
          <a:xfrm>
            <a:off x="10543598" y="5096231"/>
            <a:ext cx="321521" cy="246221"/>
          </a:xfrm>
          <a:prstGeom prst="rect">
            <a:avLst/>
          </a:prstGeom>
          <a:noFill/>
        </p:spPr>
        <p:txBody>
          <a:bodyPr wrap="square" lIns="0" tIns="0" rIns="0" bIns="0" rtlCol="0">
            <a:spAutoFit/>
          </a:bodyPr>
          <a:lstStyle/>
          <a:p>
            <a:pPr algn="ctr"/>
            <a:r>
              <a:rPr lang="en-GB" sz="800" spc="-67" dirty="0">
                <a:latin typeface="Arial Narrow" panose="020B0606020202030204" pitchFamily="34" charset="0"/>
              </a:rPr>
              <a:t>50</a:t>
            </a:r>
          </a:p>
          <a:p>
            <a:pPr algn="ctr"/>
            <a:r>
              <a:rPr lang="en-GB" sz="800" spc="-67" dirty="0">
                <a:latin typeface="Arial Narrow" panose="020B0606020202030204" pitchFamily="34" charset="0"/>
              </a:rPr>
              <a:t>40</a:t>
            </a:r>
          </a:p>
        </p:txBody>
      </p:sp>
      <p:sp>
        <p:nvSpPr>
          <p:cNvPr id="419" name="TextBox 418">
            <a:extLst>
              <a:ext uri="{FF2B5EF4-FFF2-40B4-BE49-F238E27FC236}">
                <a16:creationId xmlns="" xmlns:a16="http://schemas.microsoft.com/office/drawing/2014/main" id="{211283E6-B4BE-0AEE-12FD-6E17CC43E2AF}"/>
              </a:ext>
            </a:extLst>
          </p:cNvPr>
          <p:cNvSpPr txBox="1"/>
          <p:nvPr/>
        </p:nvSpPr>
        <p:spPr>
          <a:xfrm>
            <a:off x="10855411" y="4669959"/>
            <a:ext cx="321443" cy="143565"/>
          </a:xfrm>
          <a:prstGeom prst="rect">
            <a:avLst/>
          </a:prstGeom>
          <a:noFill/>
        </p:spPr>
        <p:txBody>
          <a:bodyPr wrap="square" lIns="0" tIns="0" rIns="0" bIns="0" rtlCol="0">
            <a:spAutoFit/>
          </a:bodyPr>
          <a:lstStyle/>
          <a:p>
            <a:pPr algn="ctr"/>
            <a:r>
              <a:rPr lang="en-GB" sz="933" dirty="0">
                <a:latin typeface="Arial Narrow" panose="020B0606020202030204" pitchFamily="34" charset="0"/>
              </a:rPr>
              <a:t>26</a:t>
            </a:r>
          </a:p>
        </p:txBody>
      </p:sp>
      <p:sp>
        <p:nvSpPr>
          <p:cNvPr id="420" name="TextBox 419">
            <a:extLst>
              <a:ext uri="{FF2B5EF4-FFF2-40B4-BE49-F238E27FC236}">
                <a16:creationId xmlns="" xmlns:a16="http://schemas.microsoft.com/office/drawing/2014/main" id="{6BEA88D0-57D3-718F-5AF6-9D4A4D4EDBA1}"/>
              </a:ext>
            </a:extLst>
          </p:cNvPr>
          <p:cNvSpPr txBox="1"/>
          <p:nvPr/>
        </p:nvSpPr>
        <p:spPr>
          <a:xfrm>
            <a:off x="10852117" y="5096231"/>
            <a:ext cx="321521" cy="246221"/>
          </a:xfrm>
          <a:prstGeom prst="rect">
            <a:avLst/>
          </a:prstGeom>
          <a:noFill/>
        </p:spPr>
        <p:txBody>
          <a:bodyPr wrap="square" lIns="0" tIns="0" rIns="0" bIns="0" rtlCol="0">
            <a:spAutoFit/>
          </a:bodyPr>
          <a:lstStyle/>
          <a:p>
            <a:pPr algn="ctr"/>
            <a:r>
              <a:rPr lang="en-GB" sz="800" spc="-67" dirty="0">
                <a:latin typeface="Arial Narrow" panose="020B0606020202030204" pitchFamily="34" charset="0"/>
              </a:rPr>
              <a:t>21</a:t>
            </a:r>
          </a:p>
          <a:p>
            <a:pPr algn="ctr"/>
            <a:r>
              <a:rPr lang="en-GB" sz="800" spc="-67" dirty="0">
                <a:latin typeface="Arial Narrow" panose="020B0606020202030204" pitchFamily="34" charset="0"/>
              </a:rPr>
              <a:t>17</a:t>
            </a:r>
          </a:p>
        </p:txBody>
      </p:sp>
      <p:sp>
        <p:nvSpPr>
          <p:cNvPr id="421" name="TextBox 420">
            <a:extLst>
              <a:ext uri="{FF2B5EF4-FFF2-40B4-BE49-F238E27FC236}">
                <a16:creationId xmlns="" xmlns:a16="http://schemas.microsoft.com/office/drawing/2014/main" id="{7BAAF31C-6462-C488-D201-0CCB430B58DD}"/>
              </a:ext>
            </a:extLst>
          </p:cNvPr>
          <p:cNvSpPr txBox="1"/>
          <p:nvPr/>
        </p:nvSpPr>
        <p:spPr>
          <a:xfrm>
            <a:off x="11162945" y="4669959"/>
            <a:ext cx="321443" cy="143565"/>
          </a:xfrm>
          <a:prstGeom prst="rect">
            <a:avLst/>
          </a:prstGeom>
          <a:noFill/>
        </p:spPr>
        <p:txBody>
          <a:bodyPr wrap="square" lIns="0" tIns="0" rIns="0" bIns="0" rtlCol="0">
            <a:spAutoFit/>
          </a:bodyPr>
          <a:lstStyle/>
          <a:p>
            <a:pPr algn="ctr"/>
            <a:r>
              <a:rPr lang="en-GB" sz="933" dirty="0">
                <a:latin typeface="Arial Narrow" panose="020B0606020202030204" pitchFamily="34" charset="0"/>
              </a:rPr>
              <a:t>28</a:t>
            </a:r>
          </a:p>
        </p:txBody>
      </p:sp>
      <p:sp>
        <p:nvSpPr>
          <p:cNvPr id="422" name="TextBox 421">
            <a:extLst>
              <a:ext uri="{FF2B5EF4-FFF2-40B4-BE49-F238E27FC236}">
                <a16:creationId xmlns="" xmlns:a16="http://schemas.microsoft.com/office/drawing/2014/main" id="{DBEC1787-C929-D75E-709D-8342FECFAD3B}"/>
              </a:ext>
            </a:extLst>
          </p:cNvPr>
          <p:cNvSpPr txBox="1"/>
          <p:nvPr/>
        </p:nvSpPr>
        <p:spPr>
          <a:xfrm>
            <a:off x="11159652" y="5096231"/>
            <a:ext cx="321521" cy="246221"/>
          </a:xfrm>
          <a:prstGeom prst="rect">
            <a:avLst/>
          </a:prstGeom>
          <a:noFill/>
        </p:spPr>
        <p:txBody>
          <a:bodyPr wrap="square" lIns="0" tIns="0" rIns="0" bIns="0" rtlCol="0">
            <a:spAutoFit/>
          </a:bodyPr>
          <a:lstStyle/>
          <a:p>
            <a:pPr algn="ctr"/>
            <a:r>
              <a:rPr lang="en-GB" sz="800" spc="-67" dirty="0">
                <a:latin typeface="Arial Narrow" panose="020B0606020202030204" pitchFamily="34" charset="0"/>
              </a:rPr>
              <a:t>5</a:t>
            </a:r>
          </a:p>
          <a:p>
            <a:pPr algn="ctr"/>
            <a:r>
              <a:rPr lang="en-GB" sz="800" spc="-67" dirty="0">
                <a:latin typeface="Arial Narrow" panose="020B0606020202030204" pitchFamily="34" charset="0"/>
              </a:rPr>
              <a:t>2</a:t>
            </a:r>
          </a:p>
        </p:txBody>
      </p:sp>
      <p:cxnSp>
        <p:nvCxnSpPr>
          <p:cNvPr id="423" name="Straight Connector 422">
            <a:extLst>
              <a:ext uri="{FF2B5EF4-FFF2-40B4-BE49-F238E27FC236}">
                <a16:creationId xmlns="" xmlns:a16="http://schemas.microsoft.com/office/drawing/2014/main" id="{35726B22-CFB4-4221-DDB4-09E88AF1C502}"/>
              </a:ext>
            </a:extLst>
          </p:cNvPr>
          <p:cNvCxnSpPr>
            <a:cxnSpLocks/>
          </p:cNvCxnSpPr>
          <p:nvPr/>
        </p:nvCxnSpPr>
        <p:spPr>
          <a:xfrm rot="5400000" flipH="1">
            <a:off x="11605313" y="4602316"/>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sp>
        <p:nvSpPr>
          <p:cNvPr id="424" name="TextBox 423">
            <a:extLst>
              <a:ext uri="{FF2B5EF4-FFF2-40B4-BE49-F238E27FC236}">
                <a16:creationId xmlns="" xmlns:a16="http://schemas.microsoft.com/office/drawing/2014/main" id="{DCB84945-7FDF-DFB8-6310-F5A739709E0D}"/>
              </a:ext>
            </a:extLst>
          </p:cNvPr>
          <p:cNvSpPr txBox="1"/>
          <p:nvPr/>
        </p:nvSpPr>
        <p:spPr>
          <a:xfrm>
            <a:off x="11475935" y="4669959"/>
            <a:ext cx="321443" cy="143565"/>
          </a:xfrm>
          <a:prstGeom prst="rect">
            <a:avLst/>
          </a:prstGeom>
          <a:noFill/>
        </p:spPr>
        <p:txBody>
          <a:bodyPr wrap="square" lIns="0" tIns="0" rIns="0" bIns="0" rtlCol="0">
            <a:spAutoFit/>
          </a:bodyPr>
          <a:lstStyle/>
          <a:p>
            <a:pPr algn="ctr"/>
            <a:r>
              <a:rPr lang="en-GB" sz="933" dirty="0">
                <a:latin typeface="Arial Narrow" panose="020B0606020202030204" pitchFamily="34" charset="0"/>
              </a:rPr>
              <a:t>30</a:t>
            </a:r>
          </a:p>
        </p:txBody>
      </p:sp>
      <p:sp>
        <p:nvSpPr>
          <p:cNvPr id="425" name="TextBox 424">
            <a:extLst>
              <a:ext uri="{FF2B5EF4-FFF2-40B4-BE49-F238E27FC236}">
                <a16:creationId xmlns="" xmlns:a16="http://schemas.microsoft.com/office/drawing/2014/main" id="{D60DDD7D-E34C-A3F6-3BAB-6A71A497EA49}"/>
              </a:ext>
            </a:extLst>
          </p:cNvPr>
          <p:cNvSpPr txBox="1"/>
          <p:nvPr/>
        </p:nvSpPr>
        <p:spPr>
          <a:xfrm>
            <a:off x="11472641" y="5096231"/>
            <a:ext cx="321521" cy="246221"/>
          </a:xfrm>
          <a:prstGeom prst="rect">
            <a:avLst/>
          </a:prstGeom>
          <a:noFill/>
        </p:spPr>
        <p:txBody>
          <a:bodyPr wrap="square" lIns="0" tIns="0" rIns="0" bIns="0" rtlCol="0">
            <a:spAutoFit/>
          </a:bodyPr>
          <a:lstStyle/>
          <a:p>
            <a:pPr algn="ctr"/>
            <a:r>
              <a:rPr lang="en-GB" sz="800" spc="-67" dirty="0">
                <a:latin typeface="Arial Narrow" panose="020B0606020202030204" pitchFamily="34" charset="0"/>
              </a:rPr>
              <a:t>4</a:t>
            </a:r>
          </a:p>
          <a:p>
            <a:pPr algn="ctr"/>
            <a:r>
              <a:rPr lang="en-GB" sz="800" spc="-67" dirty="0">
                <a:latin typeface="Arial Narrow" panose="020B0606020202030204" pitchFamily="34" charset="0"/>
              </a:rPr>
              <a:t>1</a:t>
            </a:r>
          </a:p>
        </p:txBody>
      </p:sp>
      <p:sp>
        <p:nvSpPr>
          <p:cNvPr id="426" name="TextBox 425">
            <a:extLst>
              <a:ext uri="{FF2B5EF4-FFF2-40B4-BE49-F238E27FC236}">
                <a16:creationId xmlns="" xmlns:a16="http://schemas.microsoft.com/office/drawing/2014/main" id="{29770FBC-8E8F-EF78-F1C7-D0D770CFF26B}"/>
              </a:ext>
            </a:extLst>
          </p:cNvPr>
          <p:cNvSpPr txBox="1"/>
          <p:nvPr/>
        </p:nvSpPr>
        <p:spPr>
          <a:xfrm>
            <a:off x="6710738" y="1390469"/>
            <a:ext cx="3940145" cy="246221"/>
          </a:xfrm>
          <a:prstGeom prst="rect">
            <a:avLst/>
          </a:prstGeom>
          <a:noFill/>
        </p:spPr>
        <p:txBody>
          <a:bodyPr wrap="square" lIns="0" tIns="0" rIns="0" bIns="0" rtlCol="0">
            <a:spAutoFit/>
          </a:bodyPr>
          <a:lstStyle/>
          <a:p>
            <a:r>
              <a:rPr lang="en-US" sz="1600" b="1" dirty="0">
                <a:solidFill>
                  <a:schemeClr val="tx2"/>
                </a:solidFill>
                <a:latin typeface="Arial Narrow" panose="020B0606020202030204" pitchFamily="34" charset="0"/>
              </a:rPr>
              <a:t>Non-</a:t>
            </a:r>
            <a:r>
              <a:rPr lang="en-US" sz="1600" b="1" i="1" dirty="0">
                <a:solidFill>
                  <a:schemeClr val="tx2"/>
                </a:solidFill>
                <a:latin typeface="Arial Narrow" panose="020B0606020202030204" pitchFamily="34" charset="0"/>
              </a:rPr>
              <a:t>BRCA</a:t>
            </a:r>
            <a:r>
              <a:rPr lang="en-US" sz="1600" b="1" dirty="0">
                <a:solidFill>
                  <a:schemeClr val="tx2"/>
                </a:solidFill>
                <a:latin typeface="Arial Narrow" panose="020B0606020202030204" pitchFamily="34" charset="0"/>
              </a:rPr>
              <a:t>m subgroup (investigator assessment)</a:t>
            </a:r>
          </a:p>
        </p:txBody>
      </p:sp>
      <p:sp>
        <p:nvSpPr>
          <p:cNvPr id="431" name="TextBox 430">
            <a:extLst>
              <a:ext uri="{FF2B5EF4-FFF2-40B4-BE49-F238E27FC236}">
                <a16:creationId xmlns="" xmlns:a16="http://schemas.microsoft.com/office/drawing/2014/main" id="{2A84017F-E596-D8C3-252C-4CA371E4A230}"/>
              </a:ext>
            </a:extLst>
          </p:cNvPr>
          <p:cNvSpPr txBox="1"/>
          <p:nvPr/>
        </p:nvSpPr>
        <p:spPr>
          <a:xfrm>
            <a:off x="2364400" y="4833054"/>
            <a:ext cx="2420577" cy="184666"/>
          </a:xfrm>
          <a:prstGeom prst="rect">
            <a:avLst/>
          </a:prstGeom>
          <a:noFill/>
        </p:spPr>
        <p:txBody>
          <a:bodyPr wrap="square" lIns="0" tIns="0" rIns="0" bIns="0" rtlCol="0">
            <a:spAutoFit/>
          </a:bodyPr>
          <a:lstStyle/>
          <a:p>
            <a:pPr algn="ctr"/>
            <a:r>
              <a:rPr lang="en-GB" sz="1200" b="1" dirty="0">
                <a:latin typeface="Arial Narrow" panose="020B0606020202030204" pitchFamily="34" charset="0"/>
              </a:rPr>
              <a:t>Time from randomisation (months)</a:t>
            </a:r>
          </a:p>
        </p:txBody>
      </p:sp>
      <p:sp>
        <p:nvSpPr>
          <p:cNvPr id="16" name="Slide Number Placeholder 15">
            <a:extLst>
              <a:ext uri="{FF2B5EF4-FFF2-40B4-BE49-F238E27FC236}">
                <a16:creationId xmlns="" xmlns:a16="http://schemas.microsoft.com/office/drawing/2014/main" id="{D7E60451-DDB5-2345-B625-A8A1B03E521C}"/>
              </a:ext>
            </a:extLst>
          </p:cNvPr>
          <p:cNvSpPr>
            <a:spLocks noGrp="1"/>
          </p:cNvSpPr>
          <p:nvPr>
            <p:ph type="sldNum" sz="quarter" idx="4"/>
          </p:nvPr>
        </p:nvSpPr>
        <p:spPr/>
        <p:txBody>
          <a:bodyPr/>
          <a:lstStyle/>
          <a:p>
            <a:fld id="{FCE43C0F-8A7B-3A4B-9DB5-B3472E36E833}" type="slidenum">
              <a:rPr lang="en-GB" smtClean="0"/>
              <a:pPr/>
              <a:t>76</a:t>
            </a:fld>
            <a:endParaRPr lang="en-GB" dirty="0"/>
          </a:p>
        </p:txBody>
      </p:sp>
      <p:graphicFrame>
        <p:nvGraphicFramePr>
          <p:cNvPr id="173" name="Table 5">
            <a:extLst>
              <a:ext uri="{FF2B5EF4-FFF2-40B4-BE49-F238E27FC236}">
                <a16:creationId xmlns="" xmlns:a16="http://schemas.microsoft.com/office/drawing/2014/main" id="{782806AA-C861-074C-A616-7910B9527F09}"/>
              </a:ext>
            </a:extLst>
          </p:cNvPr>
          <p:cNvGraphicFramePr>
            <a:graphicFrameLocks noGrp="1"/>
          </p:cNvGraphicFramePr>
          <p:nvPr/>
        </p:nvGraphicFramePr>
        <p:xfrm>
          <a:off x="4001087" y="2802565"/>
          <a:ext cx="2288697" cy="960096"/>
        </p:xfrm>
        <a:graphic>
          <a:graphicData uri="http://schemas.openxmlformats.org/drawingml/2006/table">
            <a:tbl>
              <a:tblPr firstRow="1" bandRow="1">
                <a:tableStyleId>{5C22544A-7EE6-4342-B048-85BDC9FD1C3A}</a:tableStyleId>
              </a:tblPr>
              <a:tblGrid>
                <a:gridCol w="866293">
                  <a:extLst>
                    <a:ext uri="{9D8B030D-6E8A-4147-A177-3AD203B41FA5}">
                      <a16:colId xmlns="" xmlns:a16="http://schemas.microsoft.com/office/drawing/2014/main" val="567805135"/>
                    </a:ext>
                  </a:extLst>
                </a:gridCol>
                <a:gridCol w="711202">
                  <a:extLst>
                    <a:ext uri="{9D8B030D-6E8A-4147-A177-3AD203B41FA5}">
                      <a16:colId xmlns="" xmlns:a16="http://schemas.microsoft.com/office/drawing/2014/main" val="1587759811"/>
                    </a:ext>
                  </a:extLst>
                </a:gridCol>
                <a:gridCol w="711202">
                  <a:extLst>
                    <a:ext uri="{9D8B030D-6E8A-4147-A177-3AD203B41FA5}">
                      <a16:colId xmlns="" xmlns:a16="http://schemas.microsoft.com/office/drawing/2014/main" val="1552239478"/>
                    </a:ext>
                  </a:extLst>
                </a:gridCol>
              </a:tblGrid>
              <a:tr h="230770">
                <a:tc>
                  <a:txBody>
                    <a:bodyPr/>
                    <a:lstStyle/>
                    <a:p>
                      <a:pPr>
                        <a:lnSpc>
                          <a:spcPct val="80000"/>
                        </a:lnSpc>
                      </a:pPr>
                      <a:endParaRPr lang="en-GB" sz="900" spc="0" dirty="0">
                        <a:latin typeface="Arial" panose="020B0604020202020204" pitchFamily="34" charset="0"/>
                        <a:cs typeface="Arial" panose="020B0604020202020204" pitchFamily="34" charset="0"/>
                      </a:endParaRPr>
                    </a:p>
                  </a:txBody>
                  <a:tcPr marL="0" marR="0" marT="0" marB="0" anchor="ctr">
                    <a:noFill/>
                  </a:tcPr>
                </a:tc>
                <a:tc>
                  <a:txBody>
                    <a:bodyPr/>
                    <a:lstStyle/>
                    <a:p>
                      <a:pPr marL="0" marR="0" lvl="0" indent="0" algn="ctr" defTabSz="914400" rtl="0" eaLnBrk="1" fontAlgn="auto" latinLnBrk="0" hangingPunct="1">
                        <a:lnSpc>
                          <a:spcPct val="80000"/>
                        </a:lnSpc>
                        <a:spcBef>
                          <a:spcPts val="0"/>
                        </a:spcBef>
                        <a:spcAft>
                          <a:spcPts val="0"/>
                        </a:spcAft>
                        <a:buClr>
                          <a:srgbClr val="000000"/>
                        </a:buClr>
                        <a:buSzTx/>
                        <a:buFont typeface="Arial"/>
                        <a:buNone/>
                        <a:tabLst/>
                        <a:defRPr/>
                      </a:pPr>
                      <a:r>
                        <a:rPr lang="en-GB" sz="900" spc="0" dirty="0">
                          <a:latin typeface="Arial" panose="020B0604020202020204" pitchFamily="34" charset="0"/>
                          <a:cs typeface="Arial" panose="020B0604020202020204" pitchFamily="34" charset="0"/>
                        </a:rPr>
                        <a:t>Abiraterone </a:t>
                      </a:r>
                      <a:br>
                        <a:rPr lang="en-GB" sz="900" spc="0" dirty="0">
                          <a:latin typeface="Arial" panose="020B0604020202020204" pitchFamily="34" charset="0"/>
                          <a:cs typeface="Arial" panose="020B0604020202020204" pitchFamily="34" charset="0"/>
                        </a:rPr>
                      </a:br>
                      <a:r>
                        <a:rPr lang="en-GB" sz="900" spc="0" dirty="0">
                          <a:latin typeface="Arial" panose="020B0604020202020204" pitchFamily="34" charset="0"/>
                          <a:cs typeface="Arial" panose="020B0604020202020204" pitchFamily="34" charset="0"/>
                        </a:rPr>
                        <a:t>+ olaparib (n=47)</a:t>
                      </a:r>
                      <a:endParaRPr lang="en-GB" sz="900" spc="0" dirty="0">
                        <a:solidFill>
                          <a:schemeClr val="bg1"/>
                        </a:solidFill>
                        <a:latin typeface="Arial" panose="020B0604020202020204" pitchFamily="34" charset="0"/>
                        <a:cs typeface="Arial" panose="020B0604020202020204" pitchFamily="34" charset="0"/>
                      </a:endParaRPr>
                    </a:p>
                  </a:txBody>
                  <a:tcPr marL="0" marR="0" marT="48000" marB="48000" anchor="ctr">
                    <a:solidFill>
                      <a:schemeClr val="tx2"/>
                    </a:solidFill>
                  </a:tcPr>
                </a:tc>
                <a:tc>
                  <a:txBody>
                    <a:bodyPr/>
                    <a:lstStyle/>
                    <a:p>
                      <a:pPr marL="0" marR="0" lvl="0" indent="0" algn="ctr" defTabSz="914400" rtl="0" eaLnBrk="1" fontAlgn="auto" latinLnBrk="0" hangingPunct="1">
                        <a:lnSpc>
                          <a:spcPct val="80000"/>
                        </a:lnSpc>
                        <a:spcBef>
                          <a:spcPts val="0"/>
                        </a:spcBef>
                        <a:spcAft>
                          <a:spcPts val="0"/>
                        </a:spcAft>
                        <a:buClr>
                          <a:srgbClr val="000000"/>
                        </a:buClr>
                        <a:buSzTx/>
                        <a:buFont typeface="Arial"/>
                        <a:buNone/>
                        <a:tabLst/>
                        <a:defRPr/>
                      </a:pPr>
                      <a:r>
                        <a:rPr kumimoji="0" lang="en-GB" sz="900" u="none" strike="noStrike" kern="0" cap="none" spc="0" normalizeH="0" baseline="0" noProof="0" dirty="0">
                          <a:ln>
                            <a:noFill/>
                          </a:ln>
                          <a:effectLst/>
                          <a:uLnTx/>
                          <a:uFillTx/>
                          <a:latin typeface="Arial" panose="020B0604020202020204" pitchFamily="34" charset="0"/>
                          <a:cs typeface="Arial" panose="020B0604020202020204" pitchFamily="34" charset="0"/>
                          <a:sym typeface="Arial"/>
                        </a:rPr>
                        <a:t>Abiraterone </a:t>
                      </a:r>
                      <a:br>
                        <a:rPr kumimoji="0" lang="en-GB" sz="900" u="none" strike="noStrike" kern="0" cap="none" spc="0" normalizeH="0" baseline="0" noProof="0" dirty="0">
                          <a:ln>
                            <a:noFill/>
                          </a:ln>
                          <a:effectLst/>
                          <a:uLnTx/>
                          <a:uFillTx/>
                          <a:latin typeface="Arial" panose="020B0604020202020204" pitchFamily="34" charset="0"/>
                          <a:cs typeface="Arial" panose="020B0604020202020204" pitchFamily="34" charset="0"/>
                          <a:sym typeface="Arial"/>
                        </a:rPr>
                      </a:br>
                      <a:r>
                        <a:rPr kumimoji="0" lang="en-GB" sz="900" u="none" strike="noStrike" kern="0" cap="none" spc="0" normalizeH="0" baseline="0" noProof="0" dirty="0">
                          <a:ln>
                            <a:noFill/>
                          </a:ln>
                          <a:effectLst/>
                          <a:uLnTx/>
                          <a:uFillTx/>
                          <a:latin typeface="Arial" panose="020B0604020202020204" pitchFamily="34" charset="0"/>
                          <a:cs typeface="Arial" panose="020B0604020202020204" pitchFamily="34" charset="0"/>
                          <a:sym typeface="Arial"/>
                        </a:rPr>
                        <a:t>+ placebo (n=38)</a:t>
                      </a:r>
                      <a:endParaRPr kumimoji="0" lang="en-GB" sz="9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endParaRPr>
                    </a:p>
                  </a:txBody>
                  <a:tcPr marL="0" marR="0" marT="48000" marB="48000" anchor="ctr"/>
                </a:tc>
                <a:extLst>
                  <a:ext uri="{0D108BD9-81ED-4DB2-BD59-A6C34878D82A}">
                    <a16:rowId xmlns="" xmlns:a16="http://schemas.microsoft.com/office/drawing/2014/main" val="159315112"/>
                  </a:ext>
                </a:extLst>
              </a:tr>
              <a:tr h="84542">
                <a:tc>
                  <a:txBody>
                    <a:bodyPr/>
                    <a:lstStyle/>
                    <a:p>
                      <a:pPr>
                        <a:lnSpc>
                          <a:spcPct val="80000"/>
                        </a:lnSpc>
                      </a:pPr>
                      <a:r>
                        <a:rPr lang="en-GB" sz="900" b="1" spc="0" dirty="0">
                          <a:latin typeface="Arial" panose="020B0604020202020204" pitchFamily="34" charset="0"/>
                          <a:cs typeface="Arial" panose="020B0604020202020204" pitchFamily="34" charset="0"/>
                        </a:rPr>
                        <a:t>Events, n (%)</a:t>
                      </a:r>
                    </a:p>
                  </a:txBody>
                  <a:tcPr marL="36000" marR="0" marT="24000" marB="24000" anchor="ctr"/>
                </a:tc>
                <a:tc>
                  <a:txBody>
                    <a:bodyPr/>
                    <a:lstStyle/>
                    <a:p>
                      <a:pPr algn="ctr">
                        <a:lnSpc>
                          <a:spcPct val="80000"/>
                        </a:lnSpc>
                      </a:pPr>
                      <a:r>
                        <a:rPr lang="en-GB" sz="900" spc="0" dirty="0">
                          <a:latin typeface="Arial" panose="020B0604020202020204" pitchFamily="34" charset="0"/>
                          <a:cs typeface="Arial" panose="020B0604020202020204" pitchFamily="34" charset="0"/>
                        </a:rPr>
                        <a:t>14 (29.8)</a:t>
                      </a:r>
                      <a:endParaRPr lang="en-GB" sz="900" b="1" spc="0" dirty="0">
                        <a:latin typeface="Arial" panose="020B0604020202020204" pitchFamily="34" charset="0"/>
                        <a:cs typeface="Arial" panose="020B0604020202020204" pitchFamily="34" charset="0"/>
                      </a:endParaRPr>
                    </a:p>
                  </a:txBody>
                  <a:tcPr marL="0" marR="0" marT="24000" marB="24000" anchor="ctr"/>
                </a:tc>
                <a:tc>
                  <a:txBody>
                    <a:bodyPr/>
                    <a:lstStyle/>
                    <a:p>
                      <a:pPr algn="ctr">
                        <a:lnSpc>
                          <a:spcPct val="80000"/>
                        </a:lnSpc>
                      </a:pPr>
                      <a:r>
                        <a:rPr lang="en-GB" sz="900" spc="0" dirty="0">
                          <a:latin typeface="Arial" panose="020B0604020202020204" pitchFamily="34" charset="0"/>
                          <a:cs typeface="Arial" panose="020B0604020202020204" pitchFamily="34" charset="0"/>
                        </a:rPr>
                        <a:t>28 (73.7)</a:t>
                      </a:r>
                      <a:endParaRPr lang="en-GB" sz="900" b="1" spc="0" dirty="0">
                        <a:latin typeface="Arial" panose="020B0604020202020204" pitchFamily="34" charset="0"/>
                        <a:cs typeface="Arial" panose="020B0604020202020204" pitchFamily="34" charset="0"/>
                      </a:endParaRPr>
                    </a:p>
                  </a:txBody>
                  <a:tcPr marL="0" marR="0" marT="24000" marB="24000" anchor="ctr"/>
                </a:tc>
                <a:extLst>
                  <a:ext uri="{0D108BD9-81ED-4DB2-BD59-A6C34878D82A}">
                    <a16:rowId xmlns="" xmlns:a16="http://schemas.microsoft.com/office/drawing/2014/main" val="4124857010"/>
                  </a:ext>
                </a:extLst>
              </a:tr>
              <a:tr h="123371">
                <a:tc>
                  <a:txBody>
                    <a:bodyPr/>
                    <a:lstStyle/>
                    <a:p>
                      <a:pPr>
                        <a:lnSpc>
                          <a:spcPct val="80000"/>
                        </a:lnSpc>
                      </a:pPr>
                      <a:r>
                        <a:rPr lang="en-GB" sz="900" b="1" spc="0" dirty="0">
                          <a:latin typeface="Arial" panose="020B0604020202020204" pitchFamily="34" charset="0"/>
                          <a:cs typeface="Arial" panose="020B0604020202020204" pitchFamily="34" charset="0"/>
                        </a:rPr>
                        <a:t>Median </a:t>
                      </a:r>
                      <a:r>
                        <a:rPr lang="en-GB" sz="900" b="1" spc="0" dirty="0" err="1">
                          <a:latin typeface="Arial" panose="020B0604020202020204" pitchFamily="34" charset="0"/>
                          <a:cs typeface="Arial" panose="020B0604020202020204" pitchFamily="34" charset="0"/>
                        </a:rPr>
                        <a:t>rPFS</a:t>
                      </a:r>
                      <a:r>
                        <a:rPr lang="en-GB" sz="900" b="1" spc="0" dirty="0">
                          <a:latin typeface="Arial" panose="020B0604020202020204" pitchFamily="34" charset="0"/>
                          <a:cs typeface="Arial" panose="020B0604020202020204" pitchFamily="34" charset="0"/>
                        </a:rPr>
                        <a:t> (months)</a:t>
                      </a:r>
                    </a:p>
                  </a:txBody>
                  <a:tcPr marL="36000" marR="0" marT="0" marB="0" anchor="ctr"/>
                </a:tc>
                <a:tc>
                  <a:txBody>
                    <a:bodyPr/>
                    <a:lstStyle/>
                    <a:p>
                      <a:pPr algn="ctr">
                        <a:lnSpc>
                          <a:spcPct val="80000"/>
                        </a:lnSpc>
                      </a:pPr>
                      <a:r>
                        <a:rPr lang="en-GB" sz="900" spc="0" dirty="0">
                          <a:latin typeface="Arial" panose="020B0604020202020204" pitchFamily="34" charset="0"/>
                          <a:cs typeface="Arial" panose="020B0604020202020204" pitchFamily="34" charset="0"/>
                        </a:rPr>
                        <a:t>NR</a:t>
                      </a:r>
                      <a:endParaRPr lang="en-GB" sz="900" b="1" spc="0" dirty="0">
                        <a:latin typeface="Arial" panose="020B0604020202020204" pitchFamily="34" charset="0"/>
                        <a:cs typeface="Arial" panose="020B0604020202020204" pitchFamily="34" charset="0"/>
                      </a:endParaRPr>
                    </a:p>
                  </a:txBody>
                  <a:tcPr marL="0" marR="0" marT="0" marB="0" anchor="ctr"/>
                </a:tc>
                <a:tc>
                  <a:txBody>
                    <a:bodyPr/>
                    <a:lstStyle/>
                    <a:p>
                      <a:pPr algn="ctr">
                        <a:lnSpc>
                          <a:spcPct val="80000"/>
                        </a:lnSpc>
                      </a:pPr>
                      <a:r>
                        <a:rPr lang="en-GB" sz="900" spc="0" dirty="0">
                          <a:latin typeface="Arial" panose="020B0604020202020204" pitchFamily="34" charset="0"/>
                          <a:cs typeface="Arial" panose="020B0604020202020204" pitchFamily="34" charset="0"/>
                        </a:rPr>
                        <a:t>8.4</a:t>
                      </a:r>
                      <a:endParaRPr lang="en-GB" sz="900" b="1" spc="0" dirty="0">
                        <a:latin typeface="Arial" panose="020B0604020202020204" pitchFamily="34" charset="0"/>
                        <a:cs typeface="Arial" panose="020B0604020202020204" pitchFamily="34" charset="0"/>
                      </a:endParaRPr>
                    </a:p>
                  </a:txBody>
                  <a:tcPr marL="0" marR="0" marT="0" marB="0" anchor="ctr"/>
                </a:tc>
                <a:extLst>
                  <a:ext uri="{0D108BD9-81ED-4DB2-BD59-A6C34878D82A}">
                    <a16:rowId xmlns="" xmlns:a16="http://schemas.microsoft.com/office/drawing/2014/main" val="2455519460"/>
                  </a:ext>
                </a:extLst>
              </a:tr>
              <a:tr h="84542">
                <a:tc>
                  <a:txBody>
                    <a:bodyPr/>
                    <a:lstStyle/>
                    <a:p>
                      <a:pPr>
                        <a:lnSpc>
                          <a:spcPct val="80000"/>
                        </a:lnSpc>
                      </a:pPr>
                      <a:r>
                        <a:rPr lang="en-GB" sz="900" b="1" spc="0" dirty="0">
                          <a:latin typeface="Arial" panose="020B0604020202020204" pitchFamily="34" charset="0"/>
                          <a:cs typeface="Arial" panose="020B0604020202020204" pitchFamily="34" charset="0"/>
                        </a:rPr>
                        <a:t>HR (95% CI)</a:t>
                      </a:r>
                    </a:p>
                  </a:txBody>
                  <a:tcPr marL="36000" marR="0" marT="24000" marB="24000" anchor="ctr"/>
                </a:tc>
                <a:tc gridSpan="2">
                  <a:txBody>
                    <a:bodyPr/>
                    <a:lstStyle/>
                    <a:p>
                      <a:pPr algn="ctr">
                        <a:lnSpc>
                          <a:spcPct val="80000"/>
                        </a:lnSpc>
                      </a:pPr>
                      <a:r>
                        <a:rPr lang="en-GB" sz="900" spc="0" dirty="0">
                          <a:latin typeface="Arial" panose="020B0604020202020204" pitchFamily="34" charset="0"/>
                          <a:cs typeface="Arial" panose="020B0604020202020204" pitchFamily="34" charset="0"/>
                        </a:rPr>
                        <a:t>0.23 (0.12-0.43)</a:t>
                      </a:r>
                      <a:endParaRPr lang="en-GB" sz="900" b="1" spc="0" dirty="0">
                        <a:latin typeface="Arial" panose="020B0604020202020204" pitchFamily="34" charset="0"/>
                        <a:cs typeface="Arial" panose="020B0604020202020204" pitchFamily="34" charset="0"/>
                      </a:endParaRPr>
                    </a:p>
                  </a:txBody>
                  <a:tcPr marL="0" marR="0" marT="24000" marB="24000" anchor="ctr"/>
                </a:tc>
                <a:tc hMerge="1">
                  <a:txBody>
                    <a:bodyPr/>
                    <a:lstStyle/>
                    <a:p>
                      <a:pPr algn="ctr"/>
                      <a:endParaRPr lang="en-GB" sz="800" dirty="0">
                        <a:latin typeface="Arial Narrow" panose="020B0606020202030204" pitchFamily="34" charset="0"/>
                      </a:endParaRPr>
                    </a:p>
                  </a:txBody>
                  <a:tcPr>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BE5D6"/>
                    </a:solidFill>
                  </a:tcPr>
                </a:tc>
                <a:extLst>
                  <a:ext uri="{0D108BD9-81ED-4DB2-BD59-A6C34878D82A}">
                    <a16:rowId xmlns="" xmlns:a16="http://schemas.microsoft.com/office/drawing/2014/main" val="570848091"/>
                  </a:ext>
                </a:extLst>
              </a:tr>
            </a:tbl>
          </a:graphicData>
        </a:graphic>
      </p:graphicFrame>
      <p:graphicFrame>
        <p:nvGraphicFramePr>
          <p:cNvPr id="174" name="Table 5">
            <a:extLst>
              <a:ext uri="{FF2B5EF4-FFF2-40B4-BE49-F238E27FC236}">
                <a16:creationId xmlns="" xmlns:a16="http://schemas.microsoft.com/office/drawing/2014/main" id="{A332276F-8A13-EB4F-8F1B-87FB8B570CC2}"/>
              </a:ext>
            </a:extLst>
          </p:cNvPr>
          <p:cNvGraphicFramePr>
            <a:graphicFrameLocks noGrp="1"/>
          </p:cNvGraphicFramePr>
          <p:nvPr/>
        </p:nvGraphicFramePr>
        <p:xfrm>
          <a:off x="7070914" y="3425096"/>
          <a:ext cx="2648403" cy="1098780"/>
        </p:xfrm>
        <a:graphic>
          <a:graphicData uri="http://schemas.openxmlformats.org/drawingml/2006/table">
            <a:tbl>
              <a:tblPr firstRow="1" bandRow="1">
                <a:tableStyleId>{5C22544A-7EE6-4342-B048-85BDC9FD1C3A}</a:tableStyleId>
              </a:tblPr>
              <a:tblGrid>
                <a:gridCol w="1002445">
                  <a:extLst>
                    <a:ext uri="{9D8B030D-6E8A-4147-A177-3AD203B41FA5}">
                      <a16:colId xmlns="" xmlns:a16="http://schemas.microsoft.com/office/drawing/2014/main" val="567805135"/>
                    </a:ext>
                  </a:extLst>
                </a:gridCol>
                <a:gridCol w="822979">
                  <a:extLst>
                    <a:ext uri="{9D8B030D-6E8A-4147-A177-3AD203B41FA5}">
                      <a16:colId xmlns="" xmlns:a16="http://schemas.microsoft.com/office/drawing/2014/main" val="1587759811"/>
                    </a:ext>
                  </a:extLst>
                </a:gridCol>
                <a:gridCol w="822979">
                  <a:extLst>
                    <a:ext uri="{9D8B030D-6E8A-4147-A177-3AD203B41FA5}">
                      <a16:colId xmlns="" xmlns:a16="http://schemas.microsoft.com/office/drawing/2014/main" val="1552239478"/>
                    </a:ext>
                  </a:extLst>
                </a:gridCol>
              </a:tblGrid>
              <a:tr h="230770">
                <a:tc>
                  <a:txBody>
                    <a:bodyPr/>
                    <a:lstStyle/>
                    <a:p>
                      <a:pPr>
                        <a:lnSpc>
                          <a:spcPct val="85000"/>
                        </a:lnSpc>
                      </a:pPr>
                      <a:endParaRPr lang="en-GB" sz="1000" spc="0" dirty="0">
                        <a:latin typeface="Arial" panose="020B0604020202020204" pitchFamily="34" charset="0"/>
                        <a:cs typeface="Arial" panose="020B0604020202020204" pitchFamily="34" charset="0"/>
                      </a:endParaRPr>
                    </a:p>
                  </a:txBody>
                  <a:tcPr marL="0" marR="0" marT="0" marB="0" anchor="ctr">
                    <a:noFill/>
                  </a:tcPr>
                </a:tc>
                <a:tc>
                  <a:txBody>
                    <a:bodyPr/>
                    <a:lstStyle/>
                    <a:p>
                      <a:pPr marL="0" marR="0" lvl="0" indent="0" algn="ctr" defTabSz="914400" rtl="0" eaLnBrk="1" fontAlgn="auto" latinLnBrk="0" hangingPunct="1">
                        <a:lnSpc>
                          <a:spcPct val="85000"/>
                        </a:lnSpc>
                        <a:spcBef>
                          <a:spcPts val="0"/>
                        </a:spcBef>
                        <a:spcAft>
                          <a:spcPts val="0"/>
                        </a:spcAft>
                        <a:buClr>
                          <a:srgbClr val="000000"/>
                        </a:buClr>
                        <a:buSzTx/>
                        <a:buFont typeface="Arial"/>
                        <a:buNone/>
                        <a:tabLst/>
                        <a:defRPr/>
                      </a:pPr>
                      <a:r>
                        <a:rPr lang="en-GB" sz="1000" spc="0" dirty="0">
                          <a:latin typeface="Arial" panose="020B0604020202020204" pitchFamily="34" charset="0"/>
                          <a:cs typeface="Arial" panose="020B0604020202020204" pitchFamily="34" charset="0"/>
                        </a:rPr>
                        <a:t>Abiraterone </a:t>
                      </a:r>
                      <a:br>
                        <a:rPr lang="en-GB" sz="1000" spc="0" dirty="0">
                          <a:latin typeface="Arial" panose="020B0604020202020204" pitchFamily="34" charset="0"/>
                          <a:cs typeface="Arial" panose="020B0604020202020204" pitchFamily="34" charset="0"/>
                        </a:rPr>
                      </a:br>
                      <a:r>
                        <a:rPr lang="en-GB" sz="1000" spc="0" dirty="0">
                          <a:latin typeface="Arial" panose="020B0604020202020204" pitchFamily="34" charset="0"/>
                          <a:cs typeface="Arial" panose="020B0604020202020204" pitchFamily="34" charset="0"/>
                        </a:rPr>
                        <a:t>+ olaparib (n=343)</a:t>
                      </a:r>
                      <a:endParaRPr lang="en-GB" sz="1000" spc="0" dirty="0">
                        <a:solidFill>
                          <a:schemeClr val="bg1"/>
                        </a:solidFill>
                        <a:latin typeface="Arial" panose="020B0604020202020204" pitchFamily="34" charset="0"/>
                        <a:cs typeface="Arial" panose="020B0604020202020204" pitchFamily="34" charset="0"/>
                      </a:endParaRPr>
                    </a:p>
                  </a:txBody>
                  <a:tcPr marL="0" marR="0" marT="48000" marB="48000" anchor="ctr">
                    <a:solidFill>
                      <a:schemeClr val="tx2"/>
                    </a:solidFill>
                  </a:tcPr>
                </a:tc>
                <a:tc>
                  <a:txBody>
                    <a:bodyPr/>
                    <a:lstStyle/>
                    <a:p>
                      <a:pPr marL="0" marR="0" lvl="0" indent="0" algn="ctr" defTabSz="914400" rtl="0" eaLnBrk="1" fontAlgn="auto" latinLnBrk="0" hangingPunct="1">
                        <a:lnSpc>
                          <a:spcPct val="85000"/>
                        </a:lnSpc>
                        <a:spcBef>
                          <a:spcPts val="0"/>
                        </a:spcBef>
                        <a:spcAft>
                          <a:spcPts val="0"/>
                        </a:spcAft>
                        <a:buClr>
                          <a:srgbClr val="000000"/>
                        </a:buClr>
                        <a:buSzTx/>
                        <a:buFont typeface="Arial"/>
                        <a:buNone/>
                        <a:tabLst/>
                        <a:defRPr/>
                      </a:pPr>
                      <a:r>
                        <a:rPr kumimoji="0" lang="en-GB" sz="1000" u="none" strike="noStrike" kern="0" cap="none" spc="0" normalizeH="0" baseline="0" noProof="0" dirty="0">
                          <a:ln>
                            <a:noFill/>
                          </a:ln>
                          <a:effectLst/>
                          <a:uLnTx/>
                          <a:uFillTx/>
                          <a:latin typeface="Arial" panose="020B0604020202020204" pitchFamily="34" charset="0"/>
                          <a:cs typeface="Arial" panose="020B0604020202020204" pitchFamily="34" charset="0"/>
                          <a:sym typeface="Arial"/>
                        </a:rPr>
                        <a:t>Abiraterone </a:t>
                      </a:r>
                      <a:br>
                        <a:rPr kumimoji="0" lang="en-GB" sz="1000" u="none" strike="noStrike" kern="0" cap="none" spc="0" normalizeH="0" baseline="0" noProof="0" dirty="0">
                          <a:ln>
                            <a:noFill/>
                          </a:ln>
                          <a:effectLst/>
                          <a:uLnTx/>
                          <a:uFillTx/>
                          <a:latin typeface="Arial" panose="020B0604020202020204" pitchFamily="34" charset="0"/>
                          <a:cs typeface="Arial" panose="020B0604020202020204" pitchFamily="34" charset="0"/>
                          <a:sym typeface="Arial"/>
                        </a:rPr>
                      </a:br>
                      <a:r>
                        <a:rPr kumimoji="0" lang="en-GB" sz="1000" u="none" strike="noStrike" kern="0" cap="none" spc="0" normalizeH="0" baseline="0" noProof="0" dirty="0">
                          <a:ln>
                            <a:noFill/>
                          </a:ln>
                          <a:effectLst/>
                          <a:uLnTx/>
                          <a:uFillTx/>
                          <a:latin typeface="Arial" panose="020B0604020202020204" pitchFamily="34" charset="0"/>
                          <a:cs typeface="Arial" panose="020B0604020202020204" pitchFamily="34" charset="0"/>
                          <a:sym typeface="Arial"/>
                        </a:rPr>
                        <a:t>+ placebo (n=350)</a:t>
                      </a:r>
                      <a:endParaRPr kumimoji="0" lang="en-GB" sz="10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endParaRPr>
                    </a:p>
                  </a:txBody>
                  <a:tcPr marL="0" marR="0" marT="48000" marB="48000" anchor="ctr"/>
                </a:tc>
                <a:extLst>
                  <a:ext uri="{0D108BD9-81ED-4DB2-BD59-A6C34878D82A}">
                    <a16:rowId xmlns="" xmlns:a16="http://schemas.microsoft.com/office/drawing/2014/main" val="159315112"/>
                  </a:ext>
                </a:extLst>
              </a:tr>
              <a:tr h="84542">
                <a:tc>
                  <a:txBody>
                    <a:bodyPr/>
                    <a:lstStyle/>
                    <a:p>
                      <a:pPr>
                        <a:lnSpc>
                          <a:spcPct val="85000"/>
                        </a:lnSpc>
                      </a:pPr>
                      <a:r>
                        <a:rPr lang="en-GB" sz="1000" b="1" spc="0" dirty="0">
                          <a:latin typeface="Arial" panose="020B0604020202020204" pitchFamily="34" charset="0"/>
                          <a:cs typeface="Arial" panose="020B0604020202020204" pitchFamily="34" charset="0"/>
                        </a:rPr>
                        <a:t>Events, n (%)</a:t>
                      </a:r>
                    </a:p>
                  </a:txBody>
                  <a:tcPr marL="36000" marR="0" marT="24000" marB="24000" anchor="ctr"/>
                </a:tc>
                <a:tc>
                  <a:txBody>
                    <a:bodyPr/>
                    <a:lstStyle/>
                    <a:p>
                      <a:pPr algn="ctr">
                        <a:lnSpc>
                          <a:spcPct val="85000"/>
                        </a:lnSpc>
                      </a:pPr>
                      <a:r>
                        <a:rPr lang="en-GB" sz="1000" spc="0" dirty="0">
                          <a:latin typeface="Arial" panose="020B0604020202020204" pitchFamily="34" charset="0"/>
                          <a:cs typeface="Arial" panose="020B0604020202020204" pitchFamily="34" charset="0"/>
                        </a:rPr>
                        <a:t>148 (43.1)</a:t>
                      </a:r>
                      <a:endParaRPr lang="en-GB" sz="1000" b="1" spc="0" dirty="0">
                        <a:latin typeface="Arial" panose="020B0604020202020204" pitchFamily="34" charset="0"/>
                        <a:cs typeface="Arial" panose="020B0604020202020204" pitchFamily="34" charset="0"/>
                      </a:endParaRPr>
                    </a:p>
                  </a:txBody>
                  <a:tcPr marL="0" marR="0" marT="24000" marB="24000" anchor="ctr"/>
                </a:tc>
                <a:tc>
                  <a:txBody>
                    <a:bodyPr/>
                    <a:lstStyle/>
                    <a:p>
                      <a:pPr algn="ctr">
                        <a:lnSpc>
                          <a:spcPct val="85000"/>
                        </a:lnSpc>
                      </a:pPr>
                      <a:r>
                        <a:rPr lang="en-GB" sz="1000" spc="0" dirty="0">
                          <a:latin typeface="Arial" panose="020B0604020202020204" pitchFamily="34" charset="0"/>
                          <a:cs typeface="Arial" panose="020B0604020202020204" pitchFamily="34" charset="0"/>
                        </a:rPr>
                        <a:t>194 (55.4)</a:t>
                      </a:r>
                      <a:endParaRPr lang="en-GB" sz="1000" b="1" spc="0" dirty="0">
                        <a:latin typeface="Arial" panose="020B0604020202020204" pitchFamily="34" charset="0"/>
                        <a:cs typeface="Arial" panose="020B0604020202020204" pitchFamily="34" charset="0"/>
                      </a:endParaRPr>
                    </a:p>
                  </a:txBody>
                  <a:tcPr marL="0" marR="0" marT="24000" marB="24000" anchor="ctr"/>
                </a:tc>
                <a:extLst>
                  <a:ext uri="{0D108BD9-81ED-4DB2-BD59-A6C34878D82A}">
                    <a16:rowId xmlns="" xmlns:a16="http://schemas.microsoft.com/office/drawing/2014/main" val="4124857010"/>
                  </a:ext>
                </a:extLst>
              </a:tr>
              <a:tr h="123371">
                <a:tc>
                  <a:txBody>
                    <a:bodyPr/>
                    <a:lstStyle/>
                    <a:p>
                      <a:pPr>
                        <a:lnSpc>
                          <a:spcPct val="85000"/>
                        </a:lnSpc>
                      </a:pPr>
                      <a:r>
                        <a:rPr lang="en-GB" sz="1000" b="1" spc="0" dirty="0">
                          <a:latin typeface="Arial" panose="020B0604020202020204" pitchFamily="34" charset="0"/>
                          <a:cs typeface="Arial" panose="020B0604020202020204" pitchFamily="34" charset="0"/>
                        </a:rPr>
                        <a:t>Median </a:t>
                      </a:r>
                      <a:r>
                        <a:rPr lang="en-GB" sz="1000" b="1" spc="0" dirty="0" err="1">
                          <a:latin typeface="Arial" panose="020B0604020202020204" pitchFamily="34" charset="0"/>
                          <a:cs typeface="Arial" panose="020B0604020202020204" pitchFamily="34" charset="0"/>
                        </a:rPr>
                        <a:t>rPFS</a:t>
                      </a:r>
                      <a:r>
                        <a:rPr lang="en-GB" sz="1000" b="1" spc="0" dirty="0">
                          <a:latin typeface="Arial" panose="020B0604020202020204" pitchFamily="34" charset="0"/>
                          <a:cs typeface="Arial" panose="020B0604020202020204" pitchFamily="34" charset="0"/>
                        </a:rPr>
                        <a:t> (months)</a:t>
                      </a:r>
                    </a:p>
                  </a:txBody>
                  <a:tcPr marL="36000" marR="0" marT="0" marB="0" anchor="ctr"/>
                </a:tc>
                <a:tc>
                  <a:txBody>
                    <a:bodyPr/>
                    <a:lstStyle/>
                    <a:p>
                      <a:pPr algn="ctr">
                        <a:lnSpc>
                          <a:spcPct val="85000"/>
                        </a:lnSpc>
                      </a:pPr>
                      <a:r>
                        <a:rPr lang="en-GB" sz="1000" spc="0" dirty="0">
                          <a:latin typeface="Arial" panose="020B0604020202020204" pitchFamily="34" charset="0"/>
                          <a:cs typeface="Arial" panose="020B0604020202020204" pitchFamily="34" charset="0"/>
                        </a:rPr>
                        <a:t>24.1</a:t>
                      </a:r>
                      <a:endParaRPr lang="en-GB" sz="1000" b="1" spc="0" dirty="0">
                        <a:latin typeface="Arial" panose="020B0604020202020204" pitchFamily="34" charset="0"/>
                        <a:cs typeface="Arial" panose="020B0604020202020204" pitchFamily="34" charset="0"/>
                      </a:endParaRPr>
                    </a:p>
                  </a:txBody>
                  <a:tcPr marL="0" marR="0" marT="0" marB="0" anchor="ctr"/>
                </a:tc>
                <a:tc>
                  <a:txBody>
                    <a:bodyPr/>
                    <a:lstStyle/>
                    <a:p>
                      <a:pPr algn="ctr">
                        <a:lnSpc>
                          <a:spcPct val="85000"/>
                        </a:lnSpc>
                      </a:pPr>
                      <a:r>
                        <a:rPr lang="en-GB" sz="1000" spc="0" dirty="0">
                          <a:latin typeface="Arial" panose="020B0604020202020204" pitchFamily="34" charset="0"/>
                          <a:cs typeface="Arial" panose="020B0604020202020204" pitchFamily="34" charset="0"/>
                        </a:rPr>
                        <a:t>19.0</a:t>
                      </a:r>
                      <a:endParaRPr lang="en-GB" sz="1000" b="1" spc="0" dirty="0">
                        <a:latin typeface="Arial" panose="020B0604020202020204" pitchFamily="34" charset="0"/>
                        <a:cs typeface="Arial" panose="020B0604020202020204" pitchFamily="34" charset="0"/>
                      </a:endParaRPr>
                    </a:p>
                  </a:txBody>
                  <a:tcPr marL="0" marR="0" marT="0" marB="0" anchor="ctr"/>
                </a:tc>
                <a:extLst>
                  <a:ext uri="{0D108BD9-81ED-4DB2-BD59-A6C34878D82A}">
                    <a16:rowId xmlns="" xmlns:a16="http://schemas.microsoft.com/office/drawing/2014/main" val="2455519460"/>
                  </a:ext>
                </a:extLst>
              </a:tr>
              <a:tr h="84542">
                <a:tc>
                  <a:txBody>
                    <a:bodyPr/>
                    <a:lstStyle/>
                    <a:p>
                      <a:pPr>
                        <a:lnSpc>
                          <a:spcPct val="85000"/>
                        </a:lnSpc>
                      </a:pPr>
                      <a:r>
                        <a:rPr lang="en-GB" sz="1000" b="1" spc="0" dirty="0">
                          <a:latin typeface="Arial" panose="020B0604020202020204" pitchFamily="34" charset="0"/>
                          <a:cs typeface="Arial" panose="020B0604020202020204" pitchFamily="34" charset="0"/>
                        </a:rPr>
                        <a:t>HR (95% CI)</a:t>
                      </a:r>
                    </a:p>
                  </a:txBody>
                  <a:tcPr marL="36000" marR="0" marT="24000" marB="24000" anchor="ctr"/>
                </a:tc>
                <a:tc gridSpan="2">
                  <a:txBody>
                    <a:bodyPr/>
                    <a:lstStyle/>
                    <a:p>
                      <a:pPr algn="ctr">
                        <a:lnSpc>
                          <a:spcPct val="85000"/>
                        </a:lnSpc>
                      </a:pPr>
                      <a:r>
                        <a:rPr lang="en-GB" sz="1000" spc="0" dirty="0">
                          <a:latin typeface="Arial" panose="020B0604020202020204" pitchFamily="34" charset="0"/>
                          <a:cs typeface="Arial" panose="020B0604020202020204" pitchFamily="34" charset="0"/>
                        </a:rPr>
                        <a:t>0.76 (0.61-0.94)</a:t>
                      </a:r>
                      <a:endParaRPr lang="en-GB" sz="1000" b="1" spc="0" dirty="0">
                        <a:latin typeface="Arial" panose="020B0604020202020204" pitchFamily="34" charset="0"/>
                        <a:cs typeface="Arial" panose="020B0604020202020204" pitchFamily="34" charset="0"/>
                      </a:endParaRPr>
                    </a:p>
                  </a:txBody>
                  <a:tcPr marL="0" marR="0" marT="24000" marB="24000" anchor="ctr"/>
                </a:tc>
                <a:tc hMerge="1">
                  <a:txBody>
                    <a:bodyPr/>
                    <a:lstStyle/>
                    <a:p>
                      <a:pPr algn="ctr"/>
                      <a:endParaRPr lang="en-GB" sz="800" dirty="0">
                        <a:latin typeface="Arial Narrow" panose="020B0606020202030204" pitchFamily="34" charset="0"/>
                      </a:endParaRPr>
                    </a:p>
                  </a:txBody>
                  <a:tcPr>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BE5D6"/>
                    </a:solidFill>
                  </a:tcPr>
                </a:tc>
                <a:extLst>
                  <a:ext uri="{0D108BD9-81ED-4DB2-BD59-A6C34878D82A}">
                    <a16:rowId xmlns="" xmlns:a16="http://schemas.microsoft.com/office/drawing/2014/main" val="570848091"/>
                  </a:ext>
                </a:extLst>
              </a:tr>
            </a:tbl>
          </a:graphicData>
        </a:graphic>
      </p:graphicFrame>
    </p:spTree>
    <p:extLst>
      <p:ext uri="{BB962C8B-B14F-4D97-AF65-F5344CB8AC3E}">
        <p14:creationId xmlns:p14="http://schemas.microsoft.com/office/powerpoint/2010/main" val="24937384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 xmlns:a16="http://schemas.microsoft.com/office/drawing/2014/main" id="{F5169CB2-5F85-DC49-8467-E9933A945BA5}"/>
              </a:ext>
            </a:extLst>
          </p:cNvPr>
          <p:cNvSpPr>
            <a:spLocks noGrp="1"/>
          </p:cNvSpPr>
          <p:nvPr>
            <p:ph sz="quarter" idx="12"/>
          </p:nvPr>
        </p:nvSpPr>
        <p:spPr>
          <a:xfrm>
            <a:off x="6430536" y="1628078"/>
            <a:ext cx="5152847" cy="4326322"/>
          </a:xfrm>
        </p:spPr>
        <p:txBody>
          <a:bodyPr/>
          <a:lstStyle/>
          <a:p>
            <a:r>
              <a:rPr lang="en-GB" dirty="0"/>
              <a:t>Composite endpoint</a:t>
            </a:r>
            <a:r>
              <a:rPr lang="en-GB" baseline="30000" dirty="0"/>
              <a:t>a</a:t>
            </a:r>
            <a:r>
              <a:rPr lang="en-GB" dirty="0"/>
              <a:t> (N=233) </a:t>
            </a:r>
            <a:br>
              <a:rPr lang="en-GB" dirty="0"/>
            </a:br>
            <a:r>
              <a:rPr lang="en-GB" dirty="0"/>
              <a:t>HR (95% CI):1.09</a:t>
            </a:r>
            <a:r>
              <a:rPr lang="en-GB" baseline="30000" dirty="0"/>
              <a:t>b</a:t>
            </a:r>
            <a:r>
              <a:rPr lang="en-GB" dirty="0"/>
              <a:t> (0.75-1.59) </a:t>
            </a:r>
            <a:br>
              <a:rPr lang="en-GB" dirty="0"/>
            </a:br>
            <a:r>
              <a:rPr lang="en-GB" dirty="0"/>
              <a:t>[futility was defined as ≥1]</a:t>
            </a:r>
          </a:p>
          <a:p>
            <a:r>
              <a:rPr lang="en-GB" dirty="0"/>
              <a:t>Additional grade 3 or 4 toxicity was observed using niraparib + APP vs placebo + AAP</a:t>
            </a:r>
          </a:p>
          <a:p>
            <a:r>
              <a:rPr lang="en-GB" dirty="0"/>
              <a:t>With added toxicity and no added efficacy in patients with HRR BM</a:t>
            </a:r>
            <a:r>
              <a:rPr lang="en-GB" baseline="30000" dirty="0"/>
              <a:t>-</a:t>
            </a:r>
            <a:r>
              <a:rPr lang="en-GB" dirty="0"/>
              <a:t> mCRPC, the IDMC recommend stopping enrolment in this cohort</a:t>
            </a:r>
            <a:endParaRPr lang="en-GB" sz="1600" dirty="0"/>
          </a:p>
        </p:txBody>
      </p:sp>
      <p:sp>
        <p:nvSpPr>
          <p:cNvPr id="2" name="Title 1"/>
          <p:cNvSpPr>
            <a:spLocks noGrp="1"/>
          </p:cNvSpPr>
          <p:nvPr>
            <p:ph type="title"/>
          </p:nvPr>
        </p:nvSpPr>
        <p:spPr/>
        <p:txBody>
          <a:bodyPr/>
          <a:lstStyle/>
          <a:p>
            <a:r>
              <a:rPr lang="en-GB" sz="2400" dirty="0"/>
              <a:t>MAGNITUDE </a:t>
            </a:r>
            <a:r>
              <a:rPr lang="en-GB" sz="2400" dirty="0">
                <a:solidFill>
                  <a:schemeClr val="accent1"/>
                </a:solidFill>
              </a:rPr>
              <a:t>HRR BM</a:t>
            </a:r>
            <a:r>
              <a:rPr lang="en-GB" sz="2400" baseline="30000" dirty="0">
                <a:solidFill>
                  <a:schemeClr val="accent1"/>
                </a:solidFill>
              </a:rPr>
              <a:t>–</a:t>
            </a:r>
            <a:r>
              <a:rPr lang="en-GB" sz="2400" dirty="0"/>
              <a:t>: Prespecified Early Futility Analysis – No Benefit of Nira + AAP in HRR BM</a:t>
            </a:r>
            <a:r>
              <a:rPr lang="en-GB" sz="2400" baseline="30000" dirty="0"/>
              <a:t>–</a:t>
            </a:r>
            <a:r>
              <a:rPr lang="en-GB" sz="2400" dirty="0"/>
              <a:t> Patients</a:t>
            </a:r>
          </a:p>
        </p:txBody>
      </p:sp>
      <p:sp>
        <p:nvSpPr>
          <p:cNvPr id="8" name="Content Placeholder 7">
            <a:extLst>
              <a:ext uri="{FF2B5EF4-FFF2-40B4-BE49-F238E27FC236}">
                <a16:creationId xmlns="" xmlns:a16="http://schemas.microsoft.com/office/drawing/2014/main" id="{8173198E-1DEC-994D-AF3C-A741D36BD8F3}"/>
              </a:ext>
            </a:extLst>
          </p:cNvPr>
          <p:cNvSpPr>
            <a:spLocks noGrp="1"/>
          </p:cNvSpPr>
          <p:nvPr>
            <p:ph sz="quarter" idx="15"/>
          </p:nvPr>
        </p:nvSpPr>
        <p:spPr>
          <a:xfrm>
            <a:off x="620183" y="6326615"/>
            <a:ext cx="10963199" cy="365125"/>
          </a:xfrm>
        </p:spPr>
        <p:txBody>
          <a:bodyPr/>
          <a:lstStyle/>
          <a:p>
            <a:pPr>
              <a:lnSpc>
                <a:spcPct val="90000"/>
              </a:lnSpc>
              <a:spcBef>
                <a:spcPts val="0"/>
              </a:spcBef>
            </a:pPr>
            <a:r>
              <a:rPr lang="en-GB" dirty="0"/>
              <a:t>AAP, abiraterone acetate and prednisone/prednisolone; AE, adverse event; BM, biomarker; CI, confidence interval; HR, hazard ratio; HRR, homologous recombination repair; </a:t>
            </a:r>
            <a:br>
              <a:rPr lang="en-GB" dirty="0"/>
            </a:br>
            <a:r>
              <a:rPr lang="en-GB" dirty="0"/>
              <a:t>IDMC, independent data monitoring committee; mCRPC, metastatic castration-resistant prostate cancer; PSA, prostate-specific antigen, rPFS, radiographic progression-free survival</a:t>
            </a:r>
          </a:p>
          <a:p>
            <a:pPr>
              <a:lnSpc>
                <a:spcPct val="90000"/>
              </a:lnSpc>
              <a:spcBef>
                <a:spcPts val="0"/>
              </a:spcBef>
            </a:pPr>
            <a:r>
              <a:rPr lang="en-GB" b="0" i="0" dirty="0">
                <a:solidFill>
                  <a:schemeClr val="tx2"/>
                </a:solidFill>
                <a:effectLst/>
                <a:latin typeface="Roboto" panose="02000000000000000000" pitchFamily="2" charset="0"/>
              </a:rPr>
              <a:t>Chi K, et al. J Clin Oncol 2022; 40, (</a:t>
            </a:r>
            <a:r>
              <a:rPr lang="en-GB" b="0" i="0" dirty="0" err="1">
                <a:solidFill>
                  <a:schemeClr val="tx2"/>
                </a:solidFill>
                <a:effectLst/>
                <a:latin typeface="Roboto" panose="02000000000000000000" pitchFamily="2" charset="0"/>
              </a:rPr>
              <a:t>suppl</a:t>
            </a:r>
            <a:r>
              <a:rPr lang="en-GB" b="0" i="0" dirty="0">
                <a:solidFill>
                  <a:schemeClr val="tx2"/>
                </a:solidFill>
                <a:effectLst/>
                <a:latin typeface="Roboto" panose="02000000000000000000" pitchFamily="2" charset="0"/>
              </a:rPr>
              <a:t> 6; </a:t>
            </a:r>
            <a:r>
              <a:rPr lang="en-GB" b="0" i="0" dirty="0" err="1">
                <a:solidFill>
                  <a:schemeClr val="tx2"/>
                </a:solidFill>
                <a:effectLst/>
                <a:latin typeface="Roboto" panose="02000000000000000000" pitchFamily="2" charset="0"/>
              </a:rPr>
              <a:t>abstr</a:t>
            </a:r>
            <a:r>
              <a:rPr lang="en-GB" b="0" i="0" dirty="0">
                <a:solidFill>
                  <a:schemeClr val="tx2"/>
                </a:solidFill>
                <a:effectLst/>
                <a:latin typeface="Roboto" panose="02000000000000000000" pitchFamily="2" charset="0"/>
              </a:rPr>
              <a:t> 12)</a:t>
            </a:r>
            <a:endParaRPr lang="en-GB" dirty="0">
              <a:solidFill>
                <a:schemeClr val="tx2"/>
              </a:solidFill>
            </a:endParaRPr>
          </a:p>
        </p:txBody>
      </p:sp>
      <p:sp>
        <p:nvSpPr>
          <p:cNvPr id="10" name="Content Placeholder 7">
            <a:extLst>
              <a:ext uri="{FF2B5EF4-FFF2-40B4-BE49-F238E27FC236}">
                <a16:creationId xmlns="" xmlns:a16="http://schemas.microsoft.com/office/drawing/2014/main" id="{B0ED43B7-E5A4-5D48-88FC-81E1B50F04A9}"/>
              </a:ext>
            </a:extLst>
          </p:cNvPr>
          <p:cNvSpPr txBox="1">
            <a:spLocks/>
          </p:cNvSpPr>
          <p:nvPr/>
        </p:nvSpPr>
        <p:spPr>
          <a:xfrm>
            <a:off x="620183" y="5769053"/>
            <a:ext cx="10963199" cy="365125"/>
          </a:xfrm>
          <a:prstGeom prst="rect">
            <a:avLst/>
          </a:prstGeom>
        </p:spPr>
        <p:txBody>
          <a:bodyPr anchor="b" anchorCtr="0"/>
          <a:lstStyle>
            <a:defPPr>
              <a:defRPr lang="en-US"/>
            </a:defPPr>
            <a:lvl1pPr marR="0" lvl="0" indent="0" fontAlgn="auto">
              <a:lnSpc>
                <a:spcPct val="100000"/>
              </a:lnSpc>
              <a:spcBef>
                <a:spcPts val="200"/>
              </a:spcBef>
              <a:spcAft>
                <a:spcPts val="0"/>
              </a:spcAft>
              <a:buClr>
                <a:prstClr val="white"/>
              </a:buClr>
              <a:buSzTx/>
              <a:buFont typeface="Arial" panose="020B0604020202020204" pitchFamily="34" charset="0"/>
              <a:buNone/>
              <a:tabLst/>
              <a:defRPr kumimoji="0" sz="1000" b="0" i="0" u="none" strike="noStrike" cap="none" spc="0" normalizeH="0" baseline="30000">
                <a:ln>
                  <a:noFill/>
                </a:ln>
                <a:solidFill>
                  <a:srgbClr val="000000"/>
                </a:solidFill>
                <a:effectLst/>
                <a:uLnTx/>
                <a:uFillTx/>
                <a:latin typeface="Arial" panose="020B0604020202020204" pitchFamily="34" charset="0"/>
                <a:cs typeface="Arial" panose="020B0604020202020204" pitchFamily="34" charset="0"/>
              </a:defRPr>
            </a:lvl1pPr>
            <a:lvl2pPr marL="685800" indent="-228600">
              <a:lnSpc>
                <a:spcPct val="100000"/>
              </a:lnSpc>
              <a:spcBef>
                <a:spcPts val="500"/>
              </a:spcBef>
              <a:buClr>
                <a:schemeClr val="bg1"/>
              </a:buClr>
              <a:buFont typeface="Wingdings" panose="05000000000000000000" pitchFamily="2" charset="2"/>
              <a:buChar char="§"/>
              <a:defRPr sz="2400">
                <a:solidFill>
                  <a:schemeClr val="bg1"/>
                </a:solidFill>
                <a:latin typeface="Arial" panose="020B0604020202020204" pitchFamily="34" charset="0"/>
                <a:cs typeface="Arial" panose="020B0604020202020204" pitchFamily="34" charset="0"/>
              </a:defRPr>
            </a:lvl2pPr>
            <a:lvl3pPr marL="1143000" indent="-228600">
              <a:lnSpc>
                <a:spcPct val="100000"/>
              </a:lnSpc>
              <a:spcBef>
                <a:spcPts val="500"/>
              </a:spcBef>
              <a:buClr>
                <a:schemeClr val="bg1"/>
              </a:buClr>
              <a:buFont typeface="Courier New" panose="02070309020205020404" pitchFamily="49" charset="0"/>
              <a:buChar char="o"/>
              <a:defRPr>
                <a:solidFill>
                  <a:schemeClr val="bg1"/>
                </a:solidFill>
                <a:latin typeface="Arial" panose="020B0604020202020204" pitchFamily="34" charset="0"/>
                <a:cs typeface="Arial" panose="020B0604020202020204" pitchFamily="34" charset="0"/>
              </a:defRPr>
            </a:lvl3pPr>
            <a:lvl4pPr marL="1600200" indent="-228600">
              <a:lnSpc>
                <a:spcPct val="100000"/>
              </a:lnSpc>
              <a:spcBef>
                <a:spcPts val="500"/>
              </a:spcBef>
              <a:buClr>
                <a:schemeClr val="bg1"/>
              </a:buClr>
              <a:buFont typeface="Arial" panose="020B0604020202020204" pitchFamily="34" charset="0"/>
              <a:buChar char="•"/>
              <a:defRPr>
                <a:solidFill>
                  <a:schemeClr val="bg1"/>
                </a:solidFill>
                <a:latin typeface="Arial" panose="020B0604020202020204" pitchFamily="34" charset="0"/>
                <a:cs typeface="Arial" panose="020B0604020202020204" pitchFamily="34" charset="0"/>
              </a:defRPr>
            </a:lvl4pPr>
            <a:lvl5pPr marL="2057400" indent="-228600">
              <a:lnSpc>
                <a:spcPct val="100000"/>
              </a:lnSpc>
              <a:spcBef>
                <a:spcPts val="500"/>
              </a:spcBef>
              <a:buClr>
                <a:schemeClr val="bg1"/>
              </a:buClr>
              <a:buFont typeface="Arial" panose="020B0604020202020204" pitchFamily="34" charset="0"/>
              <a:buChar char="•"/>
              <a:defRPr>
                <a:solidFill>
                  <a:schemeClr val="bg1"/>
                </a:solidFill>
                <a:latin typeface="Arial" panose="020B0604020202020204" pitchFamily="34" charset="0"/>
                <a:cs typeface="Arial" panose="020B0604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GB" dirty="0"/>
              <a:t>a</a:t>
            </a:r>
            <a:r>
              <a:rPr lang="en-GB" baseline="0" dirty="0"/>
              <a:t> rPFS or PSA progression, whichever occurred first</a:t>
            </a:r>
          </a:p>
          <a:p>
            <a:r>
              <a:rPr lang="en-GB" dirty="0"/>
              <a:t>b</a:t>
            </a:r>
            <a:r>
              <a:rPr lang="en-GB" baseline="0" dirty="0"/>
              <a:t> Breakdown of composite endpoint events: 83 PSA events (HR [95% CI):1.03 [0.67-1.59]); 65 rPFS events (HR [95% CI]: 1.03 [0.63-1.67])</a:t>
            </a:r>
          </a:p>
        </p:txBody>
      </p:sp>
      <p:sp>
        <p:nvSpPr>
          <p:cNvPr id="9" name="Slide Number Placeholder 8">
            <a:extLst>
              <a:ext uri="{FF2B5EF4-FFF2-40B4-BE49-F238E27FC236}">
                <a16:creationId xmlns="" xmlns:a16="http://schemas.microsoft.com/office/drawing/2014/main" id="{5B944111-0332-6549-B28A-F4F111EC5FFC}"/>
              </a:ext>
            </a:extLst>
          </p:cNvPr>
          <p:cNvSpPr>
            <a:spLocks noGrp="1"/>
          </p:cNvSpPr>
          <p:nvPr>
            <p:ph type="sldNum" sz="quarter" idx="4"/>
          </p:nvPr>
        </p:nvSpPr>
        <p:spPr/>
        <p:txBody>
          <a:bodyPr/>
          <a:lstStyle/>
          <a:p>
            <a:fld id="{FCE43C0F-8A7B-3A4B-9DB5-B3472E36E833}" type="slidenum">
              <a:rPr lang="en-GB" smtClean="0"/>
              <a:pPr/>
              <a:t>77</a:t>
            </a:fld>
            <a:endParaRPr lang="en-GB" dirty="0"/>
          </a:p>
        </p:txBody>
      </p:sp>
      <p:sp>
        <p:nvSpPr>
          <p:cNvPr id="12" name="TextBox 11">
            <a:extLst>
              <a:ext uri="{FF2B5EF4-FFF2-40B4-BE49-F238E27FC236}">
                <a16:creationId xmlns="" xmlns:a16="http://schemas.microsoft.com/office/drawing/2014/main" id="{F4533EC1-2DD1-AC42-9D06-693C4C64110B}"/>
              </a:ext>
            </a:extLst>
          </p:cNvPr>
          <p:cNvSpPr txBox="1"/>
          <p:nvPr/>
        </p:nvSpPr>
        <p:spPr>
          <a:xfrm>
            <a:off x="750430" y="1503734"/>
            <a:ext cx="552885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all" spc="0" normalizeH="0" noProof="0" dirty="0">
                <a:ln>
                  <a:noFill/>
                </a:ln>
                <a:solidFill>
                  <a:srgbClr val="03C74F"/>
                </a:solidFill>
                <a:effectLst/>
                <a:uLnTx/>
                <a:uFillTx/>
                <a:latin typeface="Arial" panose="020B0604020202020204" pitchFamily="34" charset="0"/>
                <a:ea typeface="ヒラギノ角ゴ ProN W3"/>
                <a:cs typeface="Arial" panose="020B0604020202020204" pitchFamily="34" charset="0"/>
              </a:rPr>
              <a:t>Composite progression endpoint</a:t>
            </a:r>
            <a:br>
              <a:rPr kumimoji="0" lang="en-GB" sz="2000" b="1" i="0" u="none" strike="noStrike" kern="1200" cap="all" spc="0" normalizeH="0" noProof="0" dirty="0">
                <a:ln>
                  <a:noFill/>
                </a:ln>
                <a:solidFill>
                  <a:srgbClr val="03C74F"/>
                </a:solidFill>
                <a:effectLst/>
                <a:uLnTx/>
                <a:uFillTx/>
                <a:latin typeface="Arial" panose="020B0604020202020204" pitchFamily="34" charset="0"/>
                <a:ea typeface="ヒラギノ角ゴ ProN W3"/>
                <a:cs typeface="Arial" panose="020B0604020202020204" pitchFamily="34" charset="0"/>
              </a:rPr>
            </a:br>
            <a:r>
              <a:rPr kumimoji="0" lang="en-GB" sz="2000" b="1" i="0" u="none" strike="noStrike" kern="1200" cap="all" spc="0" normalizeH="0" noProof="0" dirty="0">
                <a:ln>
                  <a:noFill/>
                </a:ln>
                <a:solidFill>
                  <a:srgbClr val="03C74F"/>
                </a:solidFill>
                <a:effectLst/>
                <a:uLnTx/>
                <a:uFillTx/>
                <a:latin typeface="Arial" panose="020B0604020202020204" pitchFamily="34" charset="0"/>
                <a:ea typeface="ヒラギノ角ゴ ProN W3"/>
                <a:cs typeface="Arial" panose="020B0604020202020204" pitchFamily="34" charset="0"/>
              </a:rPr>
              <a:t>(radiographic or PSA progression)</a:t>
            </a:r>
          </a:p>
        </p:txBody>
      </p:sp>
      <p:sp>
        <p:nvSpPr>
          <p:cNvPr id="14" name="Line 90">
            <a:extLst>
              <a:ext uri="{FF2B5EF4-FFF2-40B4-BE49-F238E27FC236}">
                <a16:creationId xmlns="" xmlns:a16="http://schemas.microsoft.com/office/drawing/2014/main" id="{D3F6DA00-C7A0-A944-BEC1-29C860BE9267}"/>
              </a:ext>
            </a:extLst>
          </p:cNvPr>
          <p:cNvSpPr>
            <a:spLocks noChangeShapeType="1"/>
          </p:cNvSpPr>
          <p:nvPr/>
        </p:nvSpPr>
        <p:spPr bwMode="auto">
          <a:xfrm flipH="1">
            <a:off x="1893902" y="3492565"/>
            <a:ext cx="3795698" cy="0"/>
          </a:xfrm>
          <a:prstGeom prst="line">
            <a:avLst/>
          </a:prstGeom>
          <a:noFill/>
          <a:ln w="12700" cap="flat">
            <a:solidFill>
              <a:schemeClr val="tx1"/>
            </a:solidFill>
            <a:prstDash val="sysDash"/>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7" name="Line 79">
            <a:extLst>
              <a:ext uri="{FF2B5EF4-FFF2-40B4-BE49-F238E27FC236}">
                <a16:creationId xmlns="" xmlns:a16="http://schemas.microsoft.com/office/drawing/2014/main" id="{712357F2-7EA3-324D-A625-22AAC19BE4E7}"/>
              </a:ext>
            </a:extLst>
          </p:cNvPr>
          <p:cNvSpPr>
            <a:spLocks noChangeShapeType="1"/>
          </p:cNvSpPr>
          <p:nvPr/>
        </p:nvSpPr>
        <p:spPr bwMode="auto">
          <a:xfrm flipV="1">
            <a:off x="1895128" y="2273300"/>
            <a:ext cx="0" cy="2359858"/>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8" name="TextBox 17">
            <a:extLst>
              <a:ext uri="{FF2B5EF4-FFF2-40B4-BE49-F238E27FC236}">
                <a16:creationId xmlns="" xmlns:a16="http://schemas.microsoft.com/office/drawing/2014/main" id="{406876E7-D254-164D-B3C1-0288F92B8EFD}"/>
              </a:ext>
            </a:extLst>
          </p:cNvPr>
          <p:cNvSpPr txBox="1"/>
          <p:nvPr/>
        </p:nvSpPr>
        <p:spPr>
          <a:xfrm>
            <a:off x="2017157" y="4912065"/>
            <a:ext cx="3549187"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panose="020B0604020202020204"/>
                <a:ea typeface="+mn-ea"/>
                <a:cs typeface="+mn-cs"/>
              </a:rPr>
              <a:t>Time from randomisation (months)</a:t>
            </a:r>
          </a:p>
        </p:txBody>
      </p:sp>
      <p:sp>
        <p:nvSpPr>
          <p:cNvPr id="19" name="TextBox 18">
            <a:extLst>
              <a:ext uri="{FF2B5EF4-FFF2-40B4-BE49-F238E27FC236}">
                <a16:creationId xmlns="" xmlns:a16="http://schemas.microsoft.com/office/drawing/2014/main" id="{04879D40-C346-6B46-A66F-7156C8CD63F3}"/>
              </a:ext>
            </a:extLst>
          </p:cNvPr>
          <p:cNvSpPr txBox="1"/>
          <p:nvPr/>
        </p:nvSpPr>
        <p:spPr>
          <a:xfrm rot="16200000">
            <a:off x="172327" y="3455791"/>
            <a:ext cx="2413859"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panose="020B0604020202020204"/>
                <a:ea typeface="+mn-ea"/>
                <a:cs typeface="+mn-cs"/>
              </a:rPr>
              <a:t>Patients without events (%)</a:t>
            </a:r>
          </a:p>
        </p:txBody>
      </p:sp>
      <p:sp>
        <p:nvSpPr>
          <p:cNvPr id="20" name="Line 90">
            <a:extLst>
              <a:ext uri="{FF2B5EF4-FFF2-40B4-BE49-F238E27FC236}">
                <a16:creationId xmlns="" xmlns:a16="http://schemas.microsoft.com/office/drawing/2014/main" id="{4597981E-6AC9-9E43-99C6-173A2BB85267}"/>
              </a:ext>
            </a:extLst>
          </p:cNvPr>
          <p:cNvSpPr>
            <a:spLocks noChangeShapeType="1"/>
          </p:cNvSpPr>
          <p:nvPr/>
        </p:nvSpPr>
        <p:spPr bwMode="auto">
          <a:xfrm flipH="1">
            <a:off x="1836750" y="4629215"/>
            <a:ext cx="3821100"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1" name="Line 90">
            <a:extLst>
              <a:ext uri="{FF2B5EF4-FFF2-40B4-BE49-F238E27FC236}">
                <a16:creationId xmlns="" xmlns:a16="http://schemas.microsoft.com/office/drawing/2014/main" id="{38B49E9E-73FC-EE44-87F6-A0324368F93D}"/>
              </a:ext>
            </a:extLst>
          </p:cNvPr>
          <p:cNvSpPr>
            <a:spLocks noChangeShapeType="1"/>
          </p:cNvSpPr>
          <p:nvPr/>
        </p:nvSpPr>
        <p:spPr bwMode="auto">
          <a:xfrm flipH="1">
            <a:off x="1836753" y="3260790"/>
            <a:ext cx="58375"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2" name="TextBox 21">
            <a:extLst>
              <a:ext uri="{FF2B5EF4-FFF2-40B4-BE49-F238E27FC236}">
                <a16:creationId xmlns="" xmlns:a16="http://schemas.microsoft.com/office/drawing/2014/main" id="{6502FEE5-E9C8-F849-B49E-9BF4E8A4AD17}"/>
              </a:ext>
            </a:extLst>
          </p:cNvPr>
          <p:cNvSpPr txBox="1"/>
          <p:nvPr/>
        </p:nvSpPr>
        <p:spPr>
          <a:xfrm>
            <a:off x="1495933" y="3168323"/>
            <a:ext cx="312475" cy="18466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60</a:t>
            </a:r>
          </a:p>
        </p:txBody>
      </p:sp>
      <p:sp>
        <p:nvSpPr>
          <p:cNvPr id="23" name="Line 90">
            <a:extLst>
              <a:ext uri="{FF2B5EF4-FFF2-40B4-BE49-F238E27FC236}">
                <a16:creationId xmlns="" xmlns:a16="http://schemas.microsoft.com/office/drawing/2014/main" id="{E7CC2131-5DB7-BD47-B677-8D0888607380}"/>
              </a:ext>
            </a:extLst>
          </p:cNvPr>
          <p:cNvSpPr>
            <a:spLocks noChangeShapeType="1"/>
          </p:cNvSpPr>
          <p:nvPr/>
        </p:nvSpPr>
        <p:spPr bwMode="auto">
          <a:xfrm flipH="1">
            <a:off x="1836753" y="2352740"/>
            <a:ext cx="58375"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4" name="TextBox 23">
            <a:extLst>
              <a:ext uri="{FF2B5EF4-FFF2-40B4-BE49-F238E27FC236}">
                <a16:creationId xmlns="" xmlns:a16="http://schemas.microsoft.com/office/drawing/2014/main" id="{7BBE88ED-E1B7-734A-B0FB-D2BC958F78F7}"/>
              </a:ext>
            </a:extLst>
          </p:cNvPr>
          <p:cNvSpPr txBox="1"/>
          <p:nvPr/>
        </p:nvSpPr>
        <p:spPr>
          <a:xfrm>
            <a:off x="1495933" y="2260273"/>
            <a:ext cx="312475" cy="18466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100</a:t>
            </a:r>
          </a:p>
        </p:txBody>
      </p:sp>
      <p:sp>
        <p:nvSpPr>
          <p:cNvPr id="25" name="Line 90">
            <a:extLst>
              <a:ext uri="{FF2B5EF4-FFF2-40B4-BE49-F238E27FC236}">
                <a16:creationId xmlns="" xmlns:a16="http://schemas.microsoft.com/office/drawing/2014/main" id="{C01B7F16-B573-C141-8ABF-D5FAAEB35D7D}"/>
              </a:ext>
            </a:extLst>
          </p:cNvPr>
          <p:cNvSpPr>
            <a:spLocks noChangeShapeType="1"/>
          </p:cNvSpPr>
          <p:nvPr/>
        </p:nvSpPr>
        <p:spPr bwMode="auto">
          <a:xfrm flipH="1">
            <a:off x="1836753" y="2809940"/>
            <a:ext cx="58375"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6" name="TextBox 25">
            <a:extLst>
              <a:ext uri="{FF2B5EF4-FFF2-40B4-BE49-F238E27FC236}">
                <a16:creationId xmlns="" xmlns:a16="http://schemas.microsoft.com/office/drawing/2014/main" id="{5F9CAFB6-8DF3-344E-8B3E-F1FF78BCB2B0}"/>
              </a:ext>
            </a:extLst>
          </p:cNvPr>
          <p:cNvSpPr txBox="1"/>
          <p:nvPr/>
        </p:nvSpPr>
        <p:spPr>
          <a:xfrm>
            <a:off x="1495933" y="2717473"/>
            <a:ext cx="312475" cy="18466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80</a:t>
            </a:r>
          </a:p>
        </p:txBody>
      </p:sp>
      <p:sp>
        <p:nvSpPr>
          <p:cNvPr id="37" name="Line 90">
            <a:extLst>
              <a:ext uri="{FF2B5EF4-FFF2-40B4-BE49-F238E27FC236}">
                <a16:creationId xmlns="" xmlns:a16="http://schemas.microsoft.com/office/drawing/2014/main" id="{09295946-A920-C347-908F-F58AA708282F}"/>
              </a:ext>
            </a:extLst>
          </p:cNvPr>
          <p:cNvSpPr>
            <a:spLocks noChangeShapeType="1"/>
          </p:cNvSpPr>
          <p:nvPr/>
        </p:nvSpPr>
        <p:spPr bwMode="auto">
          <a:xfrm flipH="1">
            <a:off x="1836753" y="4172015"/>
            <a:ext cx="58375"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8" name="Line 96">
            <a:extLst>
              <a:ext uri="{FF2B5EF4-FFF2-40B4-BE49-F238E27FC236}">
                <a16:creationId xmlns="" xmlns:a16="http://schemas.microsoft.com/office/drawing/2014/main" id="{01C03C51-4386-5C47-9CFA-F0E114F736CE}"/>
              </a:ext>
            </a:extLst>
          </p:cNvPr>
          <p:cNvSpPr>
            <a:spLocks noChangeShapeType="1"/>
          </p:cNvSpPr>
          <p:nvPr/>
        </p:nvSpPr>
        <p:spPr bwMode="auto">
          <a:xfrm>
            <a:off x="2645945" y="4624758"/>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9" name="TextBox 38">
            <a:extLst>
              <a:ext uri="{FF2B5EF4-FFF2-40B4-BE49-F238E27FC236}">
                <a16:creationId xmlns="" xmlns:a16="http://schemas.microsoft.com/office/drawing/2014/main" id="{8F1B4A3E-D162-E645-BA64-2CBD05E4B6F3}"/>
              </a:ext>
            </a:extLst>
          </p:cNvPr>
          <p:cNvSpPr txBox="1"/>
          <p:nvPr/>
        </p:nvSpPr>
        <p:spPr>
          <a:xfrm>
            <a:off x="1495933" y="4079548"/>
            <a:ext cx="312475" cy="18466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20</a:t>
            </a:r>
          </a:p>
        </p:txBody>
      </p:sp>
      <p:sp>
        <p:nvSpPr>
          <p:cNvPr id="40" name="TextBox 39">
            <a:extLst>
              <a:ext uri="{FF2B5EF4-FFF2-40B4-BE49-F238E27FC236}">
                <a16:creationId xmlns="" xmlns:a16="http://schemas.microsoft.com/office/drawing/2014/main" id="{15771B26-7E32-5049-8D2B-B614F597D311}"/>
              </a:ext>
            </a:extLst>
          </p:cNvPr>
          <p:cNvSpPr txBox="1"/>
          <p:nvPr/>
        </p:nvSpPr>
        <p:spPr>
          <a:xfrm>
            <a:off x="1495933" y="3622348"/>
            <a:ext cx="312475" cy="18466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40</a:t>
            </a:r>
          </a:p>
        </p:txBody>
      </p:sp>
      <p:sp>
        <p:nvSpPr>
          <p:cNvPr id="41" name="TextBox 40">
            <a:extLst>
              <a:ext uri="{FF2B5EF4-FFF2-40B4-BE49-F238E27FC236}">
                <a16:creationId xmlns="" xmlns:a16="http://schemas.microsoft.com/office/drawing/2014/main" id="{BC477DA4-F0E6-3640-8621-7FF5D4F0C813}"/>
              </a:ext>
            </a:extLst>
          </p:cNvPr>
          <p:cNvSpPr txBox="1"/>
          <p:nvPr/>
        </p:nvSpPr>
        <p:spPr>
          <a:xfrm>
            <a:off x="1495933" y="4533573"/>
            <a:ext cx="312475" cy="18466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0</a:t>
            </a:r>
          </a:p>
        </p:txBody>
      </p:sp>
      <p:sp>
        <p:nvSpPr>
          <p:cNvPr id="42" name="Line 90">
            <a:extLst>
              <a:ext uri="{FF2B5EF4-FFF2-40B4-BE49-F238E27FC236}">
                <a16:creationId xmlns="" xmlns:a16="http://schemas.microsoft.com/office/drawing/2014/main" id="{B694D399-DEE0-1046-927C-844052C6E83E}"/>
              </a:ext>
            </a:extLst>
          </p:cNvPr>
          <p:cNvSpPr>
            <a:spLocks noChangeShapeType="1"/>
          </p:cNvSpPr>
          <p:nvPr/>
        </p:nvSpPr>
        <p:spPr bwMode="auto">
          <a:xfrm flipH="1">
            <a:off x="1836753" y="3714815"/>
            <a:ext cx="58375"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3" name="TextBox 42">
            <a:extLst>
              <a:ext uri="{FF2B5EF4-FFF2-40B4-BE49-F238E27FC236}">
                <a16:creationId xmlns="" xmlns:a16="http://schemas.microsoft.com/office/drawing/2014/main" id="{83D6C2E4-EAA4-9046-BD31-71552C5EA273}"/>
              </a:ext>
            </a:extLst>
          </p:cNvPr>
          <p:cNvSpPr txBox="1"/>
          <p:nvPr/>
        </p:nvSpPr>
        <p:spPr>
          <a:xfrm>
            <a:off x="2489708" y="4701848"/>
            <a:ext cx="31247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3</a:t>
            </a:r>
          </a:p>
        </p:txBody>
      </p:sp>
      <p:sp>
        <p:nvSpPr>
          <p:cNvPr id="44" name="Line 96">
            <a:extLst>
              <a:ext uri="{FF2B5EF4-FFF2-40B4-BE49-F238E27FC236}">
                <a16:creationId xmlns="" xmlns:a16="http://schemas.microsoft.com/office/drawing/2014/main" id="{06F1FE5E-3AD0-FB4F-879A-80EF9413A618}"/>
              </a:ext>
            </a:extLst>
          </p:cNvPr>
          <p:cNvSpPr>
            <a:spLocks noChangeShapeType="1"/>
          </p:cNvSpPr>
          <p:nvPr/>
        </p:nvSpPr>
        <p:spPr bwMode="auto">
          <a:xfrm>
            <a:off x="3401595" y="4624758"/>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5" name="TextBox 44">
            <a:extLst>
              <a:ext uri="{FF2B5EF4-FFF2-40B4-BE49-F238E27FC236}">
                <a16:creationId xmlns="" xmlns:a16="http://schemas.microsoft.com/office/drawing/2014/main" id="{D2211C2B-3A7F-DD44-B70E-4F76C47893B4}"/>
              </a:ext>
            </a:extLst>
          </p:cNvPr>
          <p:cNvSpPr txBox="1"/>
          <p:nvPr/>
        </p:nvSpPr>
        <p:spPr>
          <a:xfrm>
            <a:off x="3245358" y="4701848"/>
            <a:ext cx="31247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6</a:t>
            </a:r>
          </a:p>
        </p:txBody>
      </p:sp>
      <p:sp>
        <p:nvSpPr>
          <p:cNvPr id="46" name="Line 96">
            <a:extLst>
              <a:ext uri="{FF2B5EF4-FFF2-40B4-BE49-F238E27FC236}">
                <a16:creationId xmlns="" xmlns:a16="http://schemas.microsoft.com/office/drawing/2014/main" id="{56582E34-8C1D-3542-A416-D1ECC5095144}"/>
              </a:ext>
            </a:extLst>
          </p:cNvPr>
          <p:cNvSpPr>
            <a:spLocks noChangeShapeType="1"/>
          </p:cNvSpPr>
          <p:nvPr/>
        </p:nvSpPr>
        <p:spPr bwMode="auto">
          <a:xfrm>
            <a:off x="4154070" y="4624758"/>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7" name="TextBox 46">
            <a:extLst>
              <a:ext uri="{FF2B5EF4-FFF2-40B4-BE49-F238E27FC236}">
                <a16:creationId xmlns="" xmlns:a16="http://schemas.microsoft.com/office/drawing/2014/main" id="{75477ED5-931B-DF47-89AE-8D443EFCBB6C}"/>
              </a:ext>
            </a:extLst>
          </p:cNvPr>
          <p:cNvSpPr txBox="1"/>
          <p:nvPr/>
        </p:nvSpPr>
        <p:spPr>
          <a:xfrm>
            <a:off x="3997833" y="4701848"/>
            <a:ext cx="31247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9</a:t>
            </a:r>
          </a:p>
        </p:txBody>
      </p:sp>
      <p:sp>
        <p:nvSpPr>
          <p:cNvPr id="48" name="Line 96">
            <a:extLst>
              <a:ext uri="{FF2B5EF4-FFF2-40B4-BE49-F238E27FC236}">
                <a16:creationId xmlns="" xmlns:a16="http://schemas.microsoft.com/office/drawing/2014/main" id="{33430F77-C085-DC4F-83E4-6F41A748BC99}"/>
              </a:ext>
            </a:extLst>
          </p:cNvPr>
          <p:cNvSpPr>
            <a:spLocks noChangeShapeType="1"/>
          </p:cNvSpPr>
          <p:nvPr/>
        </p:nvSpPr>
        <p:spPr bwMode="auto">
          <a:xfrm>
            <a:off x="4900195" y="4624758"/>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9" name="TextBox 48">
            <a:extLst>
              <a:ext uri="{FF2B5EF4-FFF2-40B4-BE49-F238E27FC236}">
                <a16:creationId xmlns="" xmlns:a16="http://schemas.microsoft.com/office/drawing/2014/main" id="{AF7073AE-8459-304F-A845-28BF29484AA4}"/>
              </a:ext>
            </a:extLst>
          </p:cNvPr>
          <p:cNvSpPr txBox="1"/>
          <p:nvPr/>
        </p:nvSpPr>
        <p:spPr>
          <a:xfrm>
            <a:off x="4743958" y="4701848"/>
            <a:ext cx="31247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12</a:t>
            </a:r>
          </a:p>
        </p:txBody>
      </p:sp>
      <p:sp>
        <p:nvSpPr>
          <p:cNvPr id="50" name="Line 96">
            <a:extLst>
              <a:ext uri="{FF2B5EF4-FFF2-40B4-BE49-F238E27FC236}">
                <a16:creationId xmlns="" xmlns:a16="http://schemas.microsoft.com/office/drawing/2014/main" id="{C76C1FAE-8B4D-6549-B6CC-6AA8E6675AEA}"/>
              </a:ext>
            </a:extLst>
          </p:cNvPr>
          <p:cNvSpPr>
            <a:spLocks noChangeShapeType="1"/>
          </p:cNvSpPr>
          <p:nvPr/>
        </p:nvSpPr>
        <p:spPr bwMode="auto">
          <a:xfrm>
            <a:off x="5655845" y="4624758"/>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1" name="TextBox 50">
            <a:extLst>
              <a:ext uri="{FF2B5EF4-FFF2-40B4-BE49-F238E27FC236}">
                <a16:creationId xmlns="" xmlns:a16="http://schemas.microsoft.com/office/drawing/2014/main" id="{4171EF07-9156-AF4E-A71C-4AD356F2D914}"/>
              </a:ext>
            </a:extLst>
          </p:cNvPr>
          <p:cNvSpPr txBox="1"/>
          <p:nvPr/>
        </p:nvSpPr>
        <p:spPr>
          <a:xfrm>
            <a:off x="5499608" y="4701848"/>
            <a:ext cx="31247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15</a:t>
            </a:r>
          </a:p>
        </p:txBody>
      </p:sp>
      <p:sp>
        <p:nvSpPr>
          <p:cNvPr id="56" name="Line 96">
            <a:extLst>
              <a:ext uri="{FF2B5EF4-FFF2-40B4-BE49-F238E27FC236}">
                <a16:creationId xmlns="" xmlns:a16="http://schemas.microsoft.com/office/drawing/2014/main" id="{09D06C66-641C-BE45-A9C9-B818E9FC29B2}"/>
              </a:ext>
            </a:extLst>
          </p:cNvPr>
          <p:cNvSpPr>
            <a:spLocks noChangeShapeType="1"/>
          </p:cNvSpPr>
          <p:nvPr/>
        </p:nvSpPr>
        <p:spPr bwMode="auto">
          <a:xfrm>
            <a:off x="1895128" y="4624758"/>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7" name="TextBox 56">
            <a:extLst>
              <a:ext uri="{FF2B5EF4-FFF2-40B4-BE49-F238E27FC236}">
                <a16:creationId xmlns="" xmlns:a16="http://schemas.microsoft.com/office/drawing/2014/main" id="{76362FAD-6ECF-A549-8D3C-425E11FDD3D5}"/>
              </a:ext>
            </a:extLst>
          </p:cNvPr>
          <p:cNvSpPr txBox="1"/>
          <p:nvPr/>
        </p:nvSpPr>
        <p:spPr>
          <a:xfrm>
            <a:off x="1740408" y="4701848"/>
            <a:ext cx="31247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0</a:t>
            </a:r>
          </a:p>
        </p:txBody>
      </p:sp>
      <p:graphicFrame>
        <p:nvGraphicFramePr>
          <p:cNvPr id="59" name="Table 3">
            <a:extLst>
              <a:ext uri="{FF2B5EF4-FFF2-40B4-BE49-F238E27FC236}">
                <a16:creationId xmlns="" xmlns:a16="http://schemas.microsoft.com/office/drawing/2014/main" id="{1421B0B1-075D-8441-AEC0-5F21CCCC5424}"/>
              </a:ext>
            </a:extLst>
          </p:cNvPr>
          <p:cNvGraphicFramePr>
            <a:graphicFrameLocks noGrp="1"/>
          </p:cNvGraphicFramePr>
          <p:nvPr>
            <p:extLst>
              <p:ext uri="{D42A27DB-BD31-4B8C-83A1-F6EECF244321}">
                <p14:modId xmlns:p14="http://schemas.microsoft.com/office/powerpoint/2010/main" val="1786625051"/>
              </p:ext>
            </p:extLst>
          </p:nvPr>
        </p:nvGraphicFramePr>
        <p:xfrm>
          <a:off x="518160" y="5114694"/>
          <a:ext cx="5528850" cy="592137"/>
        </p:xfrm>
        <a:graphic>
          <a:graphicData uri="http://schemas.openxmlformats.org/drawingml/2006/table">
            <a:tbl>
              <a:tblPr firstRow="1" bandRow="1">
                <a:tableStyleId>{2D5ABB26-0587-4C30-8999-92F81FD0307C}</a:tableStyleId>
              </a:tblPr>
              <a:tblGrid>
                <a:gridCol w="1022640">
                  <a:extLst>
                    <a:ext uri="{9D8B030D-6E8A-4147-A177-3AD203B41FA5}">
                      <a16:colId xmlns="" xmlns:a16="http://schemas.microsoft.com/office/drawing/2014/main" val="2960600525"/>
                    </a:ext>
                  </a:extLst>
                </a:gridCol>
                <a:gridCol w="751035">
                  <a:extLst>
                    <a:ext uri="{9D8B030D-6E8A-4147-A177-3AD203B41FA5}">
                      <a16:colId xmlns="" xmlns:a16="http://schemas.microsoft.com/office/drawing/2014/main" val="168341198"/>
                    </a:ext>
                  </a:extLst>
                </a:gridCol>
                <a:gridCol w="751035">
                  <a:extLst>
                    <a:ext uri="{9D8B030D-6E8A-4147-A177-3AD203B41FA5}">
                      <a16:colId xmlns="" xmlns:a16="http://schemas.microsoft.com/office/drawing/2014/main" val="1723015493"/>
                    </a:ext>
                  </a:extLst>
                </a:gridCol>
                <a:gridCol w="751035">
                  <a:extLst>
                    <a:ext uri="{9D8B030D-6E8A-4147-A177-3AD203B41FA5}">
                      <a16:colId xmlns="" xmlns:a16="http://schemas.microsoft.com/office/drawing/2014/main" val="2281005005"/>
                    </a:ext>
                  </a:extLst>
                </a:gridCol>
                <a:gridCol w="751035">
                  <a:extLst>
                    <a:ext uri="{9D8B030D-6E8A-4147-A177-3AD203B41FA5}">
                      <a16:colId xmlns="" xmlns:a16="http://schemas.microsoft.com/office/drawing/2014/main" val="2140687655"/>
                    </a:ext>
                  </a:extLst>
                </a:gridCol>
                <a:gridCol w="751035">
                  <a:extLst>
                    <a:ext uri="{9D8B030D-6E8A-4147-A177-3AD203B41FA5}">
                      <a16:colId xmlns="" xmlns:a16="http://schemas.microsoft.com/office/drawing/2014/main" val="3920765030"/>
                    </a:ext>
                  </a:extLst>
                </a:gridCol>
                <a:gridCol w="751035">
                  <a:extLst>
                    <a:ext uri="{9D8B030D-6E8A-4147-A177-3AD203B41FA5}">
                      <a16:colId xmlns="" xmlns:a16="http://schemas.microsoft.com/office/drawing/2014/main" val="4060792873"/>
                    </a:ext>
                  </a:extLst>
                </a:gridCol>
              </a:tblGrid>
              <a:tr h="197379">
                <a:tc>
                  <a:txBody>
                    <a:bodyPr/>
                    <a:lstStyle/>
                    <a:p>
                      <a:pPr algn="r"/>
                      <a:r>
                        <a:rPr lang="en-US" sz="900" b="1" dirty="0">
                          <a:solidFill>
                            <a:schemeClr val="tx1"/>
                          </a:solidFill>
                          <a:latin typeface="Arial" panose="020B0604020202020204" pitchFamily="34" charset="0"/>
                          <a:cs typeface="Arial" panose="020B0604020202020204" pitchFamily="34" charset="0"/>
                        </a:rPr>
                        <a:t>No. at risk</a:t>
                      </a:r>
                    </a:p>
                  </a:txBody>
                  <a:tcPr marL="0" marT="0" marB="0" anchor="ctr">
                    <a:lnL>
                      <a:noFill/>
                    </a:lnL>
                    <a:lnR>
                      <a:noFill/>
                    </a:lnR>
                    <a:lnT>
                      <a:noFill/>
                    </a:lnT>
                    <a:lnB>
                      <a:noFill/>
                    </a:lnB>
                    <a:lnTlToBr w="12700" cmpd="sng">
                      <a:noFill/>
                      <a:prstDash val="solid"/>
                    </a:lnTlToBr>
                    <a:lnBlToTr w="12700" cmpd="sng">
                      <a:noFill/>
                      <a:prstDash val="solid"/>
                    </a:lnBlToTr>
                  </a:tcPr>
                </a:tc>
                <a:tc>
                  <a:txBody>
                    <a:bodyPr/>
                    <a:lstStyle/>
                    <a:p>
                      <a:pPr algn="ctr"/>
                      <a:endParaRPr lang="en-US" sz="900"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endParaRPr lang="en-US" sz="900"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endParaRPr lang="en-US" sz="900"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endParaRPr lang="en-US" sz="900"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endParaRPr lang="en-US" sz="900"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endParaRPr lang="en-US" sz="900"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 xmlns:a16="http://schemas.microsoft.com/office/drawing/2014/main" val="809520869"/>
                  </a:ext>
                </a:extLst>
              </a:tr>
              <a:tr h="197379">
                <a:tc>
                  <a:txBody>
                    <a:bodyPr/>
                    <a:lstStyle/>
                    <a:p>
                      <a:pPr algn="r"/>
                      <a:r>
                        <a:rPr lang="en-US" sz="900" b="1" dirty="0">
                          <a:solidFill>
                            <a:schemeClr val="tx2"/>
                          </a:solidFill>
                          <a:latin typeface="Arial" panose="020B0604020202020204" pitchFamily="34" charset="0"/>
                          <a:cs typeface="Arial" panose="020B0604020202020204" pitchFamily="34" charset="0"/>
                        </a:rPr>
                        <a:t>Niraparib + AAP</a:t>
                      </a:r>
                    </a:p>
                  </a:txBody>
                  <a:tcPr marL="0" marT="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900" dirty="0">
                          <a:solidFill>
                            <a:schemeClr val="tx1"/>
                          </a:solidFill>
                          <a:latin typeface="Arial" panose="020B0604020202020204" pitchFamily="34" charset="0"/>
                          <a:cs typeface="Arial" panose="020B0604020202020204" pitchFamily="34" charset="0"/>
                        </a:rPr>
                        <a:t>117</a:t>
                      </a: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900" dirty="0">
                          <a:solidFill>
                            <a:schemeClr val="tx1"/>
                          </a:solidFill>
                          <a:latin typeface="Arial" panose="020B0604020202020204" pitchFamily="34" charset="0"/>
                          <a:cs typeface="Arial" panose="020B0604020202020204" pitchFamily="34" charset="0"/>
                        </a:rPr>
                        <a:t>92</a:t>
                      </a: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900" dirty="0">
                          <a:solidFill>
                            <a:schemeClr val="tx1"/>
                          </a:solidFill>
                          <a:latin typeface="Arial" panose="020B0604020202020204" pitchFamily="34" charset="0"/>
                          <a:cs typeface="Arial" panose="020B0604020202020204" pitchFamily="34" charset="0"/>
                        </a:rPr>
                        <a:t>68</a:t>
                      </a: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900" dirty="0">
                          <a:solidFill>
                            <a:schemeClr val="tx1"/>
                          </a:solidFill>
                          <a:latin typeface="Arial" panose="020B0604020202020204" pitchFamily="34" charset="0"/>
                          <a:cs typeface="Arial" panose="020B0604020202020204" pitchFamily="34" charset="0"/>
                        </a:rPr>
                        <a:t>51</a:t>
                      </a: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900" dirty="0">
                          <a:solidFill>
                            <a:schemeClr val="tx1"/>
                          </a:solidFill>
                          <a:latin typeface="Arial" panose="020B0604020202020204" pitchFamily="34" charset="0"/>
                          <a:cs typeface="Arial" panose="020B0604020202020204" pitchFamily="34" charset="0"/>
                        </a:rPr>
                        <a:t>4</a:t>
                      </a: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900" dirty="0">
                          <a:solidFill>
                            <a:schemeClr val="tx1"/>
                          </a:solidFill>
                          <a:latin typeface="Arial" panose="020B0604020202020204" pitchFamily="34" charset="0"/>
                          <a:cs typeface="Arial" panose="020B0604020202020204" pitchFamily="34" charset="0"/>
                        </a:rPr>
                        <a:t>0</a:t>
                      </a:r>
                    </a:p>
                  </a:txBody>
                  <a:tcPr marL="0" marR="0" marT="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 xmlns:a16="http://schemas.microsoft.com/office/drawing/2014/main" val="2729296024"/>
                  </a:ext>
                </a:extLst>
              </a:tr>
              <a:tr h="197379">
                <a:tc>
                  <a:txBody>
                    <a:bodyPr/>
                    <a:lstStyle/>
                    <a:p>
                      <a:pPr algn="r"/>
                      <a:r>
                        <a:rPr lang="en-US" sz="900" b="1" dirty="0">
                          <a:solidFill>
                            <a:schemeClr val="accent1"/>
                          </a:solidFill>
                          <a:latin typeface="Arial" panose="020B0604020202020204" pitchFamily="34" charset="0"/>
                          <a:cs typeface="Arial" panose="020B0604020202020204" pitchFamily="34" charset="0"/>
                        </a:rPr>
                        <a:t>Placebo + AAP</a:t>
                      </a:r>
                    </a:p>
                  </a:txBody>
                  <a:tcPr marL="0" marT="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900" dirty="0">
                          <a:solidFill>
                            <a:schemeClr val="tx1"/>
                          </a:solidFill>
                          <a:latin typeface="Arial" panose="020B0604020202020204" pitchFamily="34" charset="0"/>
                          <a:cs typeface="Arial" panose="020B0604020202020204" pitchFamily="34" charset="0"/>
                        </a:rPr>
                        <a:t>116</a:t>
                      </a: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900" dirty="0">
                          <a:solidFill>
                            <a:schemeClr val="tx1"/>
                          </a:solidFill>
                          <a:latin typeface="Arial" panose="020B0604020202020204" pitchFamily="34" charset="0"/>
                          <a:cs typeface="Arial" panose="020B0604020202020204" pitchFamily="34" charset="0"/>
                        </a:rPr>
                        <a:t>91</a:t>
                      </a: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900" dirty="0">
                          <a:solidFill>
                            <a:schemeClr val="tx1"/>
                          </a:solidFill>
                          <a:latin typeface="Arial" panose="020B0604020202020204" pitchFamily="34" charset="0"/>
                          <a:cs typeface="Arial" panose="020B0604020202020204" pitchFamily="34" charset="0"/>
                        </a:rPr>
                        <a:t>68</a:t>
                      </a: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900" dirty="0">
                          <a:solidFill>
                            <a:schemeClr val="tx1"/>
                          </a:solidFill>
                          <a:latin typeface="Arial" panose="020B0604020202020204" pitchFamily="34" charset="0"/>
                          <a:cs typeface="Arial" panose="020B0604020202020204" pitchFamily="34" charset="0"/>
                        </a:rPr>
                        <a:t>56</a:t>
                      </a: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900" dirty="0">
                          <a:solidFill>
                            <a:schemeClr val="tx1"/>
                          </a:solidFill>
                          <a:latin typeface="Arial" panose="020B0604020202020204" pitchFamily="34" charset="0"/>
                          <a:cs typeface="Arial" panose="020B0604020202020204" pitchFamily="34" charset="0"/>
                        </a:rPr>
                        <a:t>8</a:t>
                      </a: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900" dirty="0">
                          <a:solidFill>
                            <a:schemeClr val="tx1"/>
                          </a:solidFill>
                          <a:latin typeface="Arial" panose="020B0604020202020204" pitchFamily="34" charset="0"/>
                          <a:cs typeface="Arial" panose="020B0604020202020204" pitchFamily="34" charset="0"/>
                        </a:rPr>
                        <a:t>0</a:t>
                      </a:r>
                    </a:p>
                  </a:txBody>
                  <a:tcPr marL="0" marR="0" marT="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 xmlns:a16="http://schemas.microsoft.com/office/drawing/2014/main" val="2697454303"/>
                  </a:ext>
                </a:extLst>
              </a:tr>
            </a:tbl>
          </a:graphicData>
        </a:graphic>
      </p:graphicFrame>
      <p:sp>
        <p:nvSpPr>
          <p:cNvPr id="60" name="TextBox 59">
            <a:extLst>
              <a:ext uri="{FF2B5EF4-FFF2-40B4-BE49-F238E27FC236}">
                <a16:creationId xmlns="" xmlns:a16="http://schemas.microsoft.com/office/drawing/2014/main" id="{394F2E10-EB4A-C247-ABA3-884DDFE34287}"/>
              </a:ext>
            </a:extLst>
          </p:cNvPr>
          <p:cNvSpPr txBox="1"/>
          <p:nvPr/>
        </p:nvSpPr>
        <p:spPr>
          <a:xfrm>
            <a:off x="4310308" y="3652322"/>
            <a:ext cx="1978153" cy="307777"/>
          </a:xfrm>
          <a:prstGeom prst="rect">
            <a:avLst/>
          </a:prstGeom>
          <a:noFill/>
        </p:spPr>
        <p:txBody>
          <a:bodyPr wrap="square" lIns="18288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5D8298"/>
                </a:solidFill>
                <a:effectLst/>
                <a:uLnTx/>
                <a:uFillTx/>
                <a:latin typeface="Arial" panose="020B0604020202020204" pitchFamily="34" charset="0"/>
                <a:ea typeface="+mn-ea"/>
                <a:cs typeface="Arial" panose="020B0604020202020204" pitchFamily="34" charset="0"/>
              </a:rPr>
              <a:t>Niraparib + AAP</a:t>
            </a:r>
          </a:p>
        </p:txBody>
      </p:sp>
      <p:sp>
        <p:nvSpPr>
          <p:cNvPr id="61" name="TextBox 60">
            <a:extLst>
              <a:ext uri="{FF2B5EF4-FFF2-40B4-BE49-F238E27FC236}">
                <a16:creationId xmlns="" xmlns:a16="http://schemas.microsoft.com/office/drawing/2014/main" id="{1CC2C6A9-1354-484D-8BC1-5C09BC5C426F}"/>
              </a:ext>
            </a:extLst>
          </p:cNvPr>
          <p:cNvSpPr txBox="1"/>
          <p:nvPr/>
        </p:nvSpPr>
        <p:spPr>
          <a:xfrm>
            <a:off x="4496048" y="3104751"/>
            <a:ext cx="1120769" cy="276999"/>
          </a:xfrm>
          <a:prstGeom prst="rect">
            <a:avLst/>
          </a:prstGeom>
          <a:noFill/>
        </p:spPr>
        <p:txBody>
          <a:bodyPr wrap="none" lIns="18288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rgbClr val="03C74F"/>
                </a:solidFill>
                <a:latin typeface="Arial" panose="020B0604020202020204" pitchFamily="34" charset="0"/>
                <a:ea typeface="ヒラギノ角ゴ ProN W3"/>
                <a:cs typeface="Arial" panose="020B0604020202020204" pitchFamily="34" charset="0"/>
              </a:rPr>
              <a:t>Placebo</a:t>
            </a:r>
            <a:r>
              <a:rPr kumimoji="0" lang="en-GB" sz="1400" b="1" i="0" u="none" strike="noStrike" kern="1200" cap="none" spc="0" normalizeH="0" baseline="0" noProof="0" dirty="0">
                <a:ln>
                  <a:noFill/>
                </a:ln>
                <a:solidFill>
                  <a:srgbClr val="03C74F"/>
                </a:solidFill>
                <a:effectLst/>
                <a:uLnTx/>
                <a:uFillTx/>
                <a:latin typeface="Arial" panose="020B0604020202020204" pitchFamily="34" charset="0"/>
                <a:ea typeface="ヒラギノ角ゴ ProN W3"/>
                <a:cs typeface="Arial" panose="020B0604020202020204" pitchFamily="34" charset="0"/>
              </a:rPr>
              <a:t> + AAP</a:t>
            </a:r>
          </a:p>
        </p:txBody>
      </p:sp>
      <p:pic>
        <p:nvPicPr>
          <p:cNvPr id="63" name="Picture 62">
            <a:extLst>
              <a:ext uri="{FF2B5EF4-FFF2-40B4-BE49-F238E27FC236}">
                <a16:creationId xmlns="" xmlns:a16="http://schemas.microsoft.com/office/drawing/2014/main" id="{ADABA753-8E4B-6C46-94F5-8331BD699056}"/>
              </a:ext>
            </a:extLst>
          </p:cNvPr>
          <p:cNvPicPr>
            <a:picLocks noChangeAspect="1"/>
          </p:cNvPicPr>
          <p:nvPr/>
        </p:nvPicPr>
        <p:blipFill>
          <a:blip r:embed="rId3"/>
          <a:stretch>
            <a:fillRect/>
          </a:stretch>
        </p:blipFill>
        <p:spPr>
          <a:xfrm>
            <a:off x="1906208" y="2292282"/>
            <a:ext cx="3568700" cy="1308100"/>
          </a:xfrm>
          <a:prstGeom prst="rect">
            <a:avLst/>
          </a:prstGeom>
        </p:spPr>
      </p:pic>
    </p:spTree>
    <p:extLst>
      <p:ext uri="{BB962C8B-B14F-4D97-AF65-F5344CB8AC3E}">
        <p14:creationId xmlns:p14="http://schemas.microsoft.com/office/powerpoint/2010/main" val="19823386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 xmlns:a16="http://schemas.microsoft.com/office/drawing/2014/main" id="{C08545EA-6A60-9B46-B8DB-6464DF851EA7}"/>
              </a:ext>
            </a:extLst>
          </p:cNvPr>
          <p:cNvSpPr>
            <a:spLocks noGrp="1"/>
          </p:cNvSpPr>
          <p:nvPr>
            <p:ph sz="quarter" idx="12"/>
          </p:nvPr>
        </p:nvSpPr>
        <p:spPr/>
        <p:txBody>
          <a:bodyPr/>
          <a:lstStyle/>
          <a:p>
            <a:r>
              <a:rPr lang="en-GB" dirty="0"/>
              <a:t>Abiraterone + PARP inhibitor</a:t>
            </a:r>
          </a:p>
          <a:p>
            <a:r>
              <a:rPr lang="en-GB" dirty="0"/>
              <a:t>Abiraterone</a:t>
            </a:r>
          </a:p>
          <a:p>
            <a:r>
              <a:rPr lang="en-GB" dirty="0"/>
              <a:t>Enzalutamide</a:t>
            </a:r>
          </a:p>
          <a:p>
            <a:r>
              <a:rPr lang="en-GB" dirty="0"/>
              <a:t>Cabazitaxel</a:t>
            </a:r>
          </a:p>
          <a:p>
            <a:r>
              <a:rPr lang="en-GB" dirty="0"/>
              <a:t>Radium-223</a:t>
            </a:r>
          </a:p>
          <a:p>
            <a:r>
              <a:rPr lang="en-GB" dirty="0"/>
              <a:t>Lu-PSMA</a:t>
            </a:r>
          </a:p>
          <a:p>
            <a:r>
              <a:rPr lang="en-GB" dirty="0"/>
              <a:t>PARP inhibitor</a:t>
            </a:r>
          </a:p>
          <a:p>
            <a:r>
              <a:rPr lang="en-GB" dirty="0"/>
              <a:t>ICI</a:t>
            </a:r>
          </a:p>
        </p:txBody>
      </p:sp>
      <p:sp>
        <p:nvSpPr>
          <p:cNvPr id="2" name="Title 1">
            <a:extLst>
              <a:ext uri="{FF2B5EF4-FFF2-40B4-BE49-F238E27FC236}">
                <a16:creationId xmlns="" xmlns:a16="http://schemas.microsoft.com/office/drawing/2014/main" id="{A1CA11DB-7C51-314A-B541-52F5623D0CE8}"/>
              </a:ext>
            </a:extLst>
          </p:cNvPr>
          <p:cNvSpPr>
            <a:spLocks noGrp="1"/>
          </p:cNvSpPr>
          <p:nvPr>
            <p:ph type="title"/>
          </p:nvPr>
        </p:nvSpPr>
        <p:spPr/>
        <p:txBody>
          <a:bodyPr/>
          <a:lstStyle/>
          <a:p>
            <a:r>
              <a:rPr lang="en-GB" dirty="0"/>
              <a:t>How would you treat this patient if they had a </a:t>
            </a:r>
            <a:r>
              <a:rPr lang="en-GB" i="1" dirty="0"/>
              <a:t>CDK12</a:t>
            </a:r>
            <a:r>
              <a:rPr lang="en-GB" dirty="0"/>
              <a:t> mutation?</a:t>
            </a:r>
            <a:br>
              <a:rPr lang="en-GB" dirty="0"/>
            </a:br>
            <a:endParaRPr lang="en-GB" dirty="0"/>
          </a:p>
        </p:txBody>
      </p:sp>
      <p:sp>
        <p:nvSpPr>
          <p:cNvPr id="6" name="Content Placeholder 5">
            <a:extLst>
              <a:ext uri="{FF2B5EF4-FFF2-40B4-BE49-F238E27FC236}">
                <a16:creationId xmlns="" xmlns:a16="http://schemas.microsoft.com/office/drawing/2014/main" id="{2BCE498A-FBD9-DE48-BD1B-26CBA1FD1B65}"/>
              </a:ext>
            </a:extLst>
          </p:cNvPr>
          <p:cNvSpPr>
            <a:spLocks noGrp="1"/>
          </p:cNvSpPr>
          <p:nvPr>
            <p:ph sz="quarter" idx="15"/>
          </p:nvPr>
        </p:nvSpPr>
        <p:spPr>
          <a:xfrm>
            <a:off x="620184" y="6326615"/>
            <a:ext cx="10865572" cy="365125"/>
          </a:xfrm>
        </p:spPr>
        <p:txBody>
          <a:bodyPr/>
          <a:lstStyle/>
          <a:p>
            <a:r>
              <a:rPr lang="en-GB" dirty="0"/>
              <a:t>ICI, immune checkpoint inhibitor; Lu-PSMA, lutetium prostate-specific membrane antigen; PARP, poly-ADP ribose polymerase</a:t>
            </a:r>
          </a:p>
        </p:txBody>
      </p:sp>
      <p:sp>
        <p:nvSpPr>
          <p:cNvPr id="13" name="Slide Number Placeholder 12">
            <a:extLst>
              <a:ext uri="{FF2B5EF4-FFF2-40B4-BE49-F238E27FC236}">
                <a16:creationId xmlns="" xmlns:a16="http://schemas.microsoft.com/office/drawing/2014/main" id="{4E4989B8-DFDD-D749-AED8-DAA402BADFF1}"/>
              </a:ext>
            </a:extLst>
          </p:cNvPr>
          <p:cNvSpPr>
            <a:spLocks noGrp="1"/>
          </p:cNvSpPr>
          <p:nvPr>
            <p:ph type="sldNum" sz="quarter" idx="4"/>
          </p:nvPr>
        </p:nvSpPr>
        <p:spPr/>
        <p:txBody>
          <a:bodyPr/>
          <a:lstStyle/>
          <a:p>
            <a:fld id="{FCE43C0F-8A7B-3A4B-9DB5-B3472E36E833}" type="slidenum">
              <a:rPr lang="en-GB" smtClean="0"/>
              <a:pPr/>
              <a:t>78</a:t>
            </a:fld>
            <a:endParaRPr lang="en-GB" dirty="0"/>
          </a:p>
        </p:txBody>
      </p:sp>
      <p:pic>
        <p:nvPicPr>
          <p:cNvPr id="5" name="Picture 4" descr="Graphical user interface, text, application&#10;&#10;Description automatically generated">
            <a:extLst>
              <a:ext uri="{FF2B5EF4-FFF2-40B4-BE49-F238E27FC236}">
                <a16:creationId xmlns="" xmlns:a16="http://schemas.microsoft.com/office/drawing/2014/main" id="{04EC81E8-232A-8C24-EF97-12D9CA65BF20}"/>
              </a:ext>
            </a:extLst>
          </p:cNvPr>
          <p:cNvPicPr>
            <a:picLocks noChangeAspect="1"/>
          </p:cNvPicPr>
          <p:nvPr/>
        </p:nvPicPr>
        <p:blipFill rotWithShape="1">
          <a:blip r:embed="rId3"/>
          <a:srcRect b="3960"/>
          <a:stretch/>
        </p:blipFill>
        <p:spPr>
          <a:xfrm>
            <a:off x="5532120" y="1142112"/>
            <a:ext cx="4373066" cy="4899879"/>
          </a:xfrm>
          <a:prstGeom prst="rect">
            <a:avLst/>
          </a:prstGeom>
          <a:ln>
            <a:solidFill>
              <a:schemeClr val="tx1"/>
            </a:solidFill>
          </a:ln>
        </p:spPr>
      </p:pic>
    </p:spTree>
    <p:extLst>
      <p:ext uri="{BB962C8B-B14F-4D97-AF65-F5344CB8AC3E}">
        <p14:creationId xmlns:p14="http://schemas.microsoft.com/office/powerpoint/2010/main" val="7929552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 xmlns:a16="http://schemas.microsoft.com/office/drawing/2014/main" id="{41E9B4F7-F7BB-CB9C-9356-9C42E46E7414}"/>
              </a:ext>
            </a:extLst>
          </p:cNvPr>
          <p:cNvSpPr/>
          <p:nvPr/>
        </p:nvSpPr>
        <p:spPr>
          <a:xfrm>
            <a:off x="7716568" y="1387848"/>
            <a:ext cx="562557" cy="432369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GB" sz="1867" kern="0">
              <a:solidFill>
                <a:srgbClr val="FFFFFF"/>
              </a:solidFill>
              <a:latin typeface="Arial"/>
              <a:sym typeface="Arial"/>
            </a:endParaRPr>
          </a:p>
        </p:txBody>
      </p:sp>
      <p:cxnSp>
        <p:nvCxnSpPr>
          <p:cNvPr id="20" name="Straight Connector 19">
            <a:extLst>
              <a:ext uri="{FF2B5EF4-FFF2-40B4-BE49-F238E27FC236}">
                <a16:creationId xmlns="" xmlns:a16="http://schemas.microsoft.com/office/drawing/2014/main" id="{48E25B3E-AF2D-8456-22F6-3D5A414C0012}"/>
              </a:ext>
            </a:extLst>
          </p:cNvPr>
          <p:cNvCxnSpPr>
            <a:cxnSpLocks/>
          </p:cNvCxnSpPr>
          <p:nvPr/>
        </p:nvCxnSpPr>
        <p:spPr>
          <a:xfrm>
            <a:off x="7419372" y="3401197"/>
            <a:ext cx="902400" cy="0"/>
          </a:xfrm>
          <a:prstGeom prst="line">
            <a:avLst/>
          </a:prstGeom>
          <a:solidFill>
            <a:schemeClr val="tx1"/>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E2F02EFD-3A22-273A-5544-A01759CAB187}"/>
              </a:ext>
            </a:extLst>
          </p:cNvPr>
          <p:cNvCxnSpPr>
            <a:cxnSpLocks/>
          </p:cNvCxnSpPr>
          <p:nvPr/>
        </p:nvCxnSpPr>
        <p:spPr>
          <a:xfrm>
            <a:off x="7422345" y="3375557"/>
            <a:ext cx="0" cy="51280"/>
          </a:xfrm>
          <a:prstGeom prst="line">
            <a:avLst/>
          </a:prstGeom>
          <a:solidFill>
            <a:schemeClr val="tx1"/>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4E6EEC20-D2B9-AB15-68C2-660BC5AB9BCA}"/>
              </a:ext>
            </a:extLst>
          </p:cNvPr>
          <p:cNvCxnSpPr>
            <a:cxnSpLocks/>
          </p:cNvCxnSpPr>
          <p:nvPr/>
        </p:nvCxnSpPr>
        <p:spPr>
          <a:xfrm>
            <a:off x="8321772" y="3375557"/>
            <a:ext cx="0" cy="51280"/>
          </a:xfrm>
          <a:prstGeom prst="line">
            <a:avLst/>
          </a:prstGeom>
          <a:solidFill>
            <a:schemeClr val="tx1"/>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 xmlns:a16="http://schemas.microsoft.com/office/drawing/2014/main" id="{5987912C-FD40-51B9-E8ED-359124117E53}"/>
              </a:ext>
            </a:extLst>
          </p:cNvPr>
          <p:cNvCxnSpPr>
            <a:cxnSpLocks/>
          </p:cNvCxnSpPr>
          <p:nvPr/>
        </p:nvCxnSpPr>
        <p:spPr>
          <a:xfrm>
            <a:off x="7881815" y="2476519"/>
            <a:ext cx="638400" cy="0"/>
          </a:xfrm>
          <a:prstGeom prst="line">
            <a:avLst/>
          </a:prstGeom>
          <a:solidFill>
            <a:schemeClr val="tx1"/>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 xmlns:a16="http://schemas.microsoft.com/office/drawing/2014/main" id="{22A2FD27-8698-D814-56EA-3354902B87DE}"/>
              </a:ext>
            </a:extLst>
          </p:cNvPr>
          <p:cNvCxnSpPr>
            <a:cxnSpLocks/>
          </p:cNvCxnSpPr>
          <p:nvPr/>
        </p:nvCxnSpPr>
        <p:spPr>
          <a:xfrm>
            <a:off x="7883918" y="2450879"/>
            <a:ext cx="0" cy="51280"/>
          </a:xfrm>
          <a:prstGeom prst="line">
            <a:avLst/>
          </a:prstGeom>
          <a:solidFill>
            <a:schemeClr val="tx1"/>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 xmlns:a16="http://schemas.microsoft.com/office/drawing/2014/main" id="{ABB4F231-6E05-D758-4F3D-D607F1855F22}"/>
              </a:ext>
            </a:extLst>
          </p:cNvPr>
          <p:cNvCxnSpPr>
            <a:cxnSpLocks/>
          </p:cNvCxnSpPr>
          <p:nvPr/>
        </p:nvCxnSpPr>
        <p:spPr>
          <a:xfrm>
            <a:off x="8520215" y="2450879"/>
            <a:ext cx="0" cy="51280"/>
          </a:xfrm>
          <a:prstGeom prst="line">
            <a:avLst/>
          </a:prstGeom>
          <a:solidFill>
            <a:schemeClr val="tx1"/>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 xmlns:a16="http://schemas.microsoft.com/office/drawing/2014/main" id="{B78CE156-3EE3-10E0-D0B5-A54A7363A1B6}"/>
              </a:ext>
            </a:extLst>
          </p:cNvPr>
          <p:cNvCxnSpPr>
            <a:cxnSpLocks/>
          </p:cNvCxnSpPr>
          <p:nvPr/>
        </p:nvCxnSpPr>
        <p:spPr>
          <a:xfrm>
            <a:off x="5668872" y="5248563"/>
            <a:ext cx="1752000" cy="0"/>
          </a:xfrm>
          <a:prstGeom prst="line">
            <a:avLst/>
          </a:prstGeom>
          <a:solidFill>
            <a:schemeClr val="tx1"/>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 xmlns:a16="http://schemas.microsoft.com/office/drawing/2014/main" id="{D8637ECE-F557-F78F-34D4-0EE4A964A504}"/>
              </a:ext>
            </a:extLst>
          </p:cNvPr>
          <p:cNvCxnSpPr>
            <a:cxnSpLocks/>
          </p:cNvCxnSpPr>
          <p:nvPr/>
        </p:nvCxnSpPr>
        <p:spPr>
          <a:xfrm>
            <a:off x="5674643" y="5222923"/>
            <a:ext cx="0" cy="51280"/>
          </a:xfrm>
          <a:prstGeom prst="line">
            <a:avLst/>
          </a:prstGeom>
          <a:solidFill>
            <a:schemeClr val="tx1"/>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 xmlns:a16="http://schemas.microsoft.com/office/drawing/2014/main" id="{570F6DA7-847F-AF1F-7EAA-8493B6E78A28}"/>
              </a:ext>
            </a:extLst>
          </p:cNvPr>
          <p:cNvCxnSpPr>
            <a:cxnSpLocks/>
          </p:cNvCxnSpPr>
          <p:nvPr/>
        </p:nvCxnSpPr>
        <p:spPr>
          <a:xfrm>
            <a:off x="7420872" y="5222923"/>
            <a:ext cx="0" cy="51280"/>
          </a:xfrm>
          <a:prstGeom prst="line">
            <a:avLst/>
          </a:prstGeom>
          <a:solidFill>
            <a:schemeClr val="tx1"/>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 xmlns:a16="http://schemas.microsoft.com/office/drawing/2014/main" id="{57018748-C995-2C07-45AA-69323F8BE77A}"/>
              </a:ext>
            </a:extLst>
          </p:cNvPr>
          <p:cNvCxnSpPr>
            <a:cxnSpLocks/>
          </p:cNvCxnSpPr>
          <p:nvPr/>
        </p:nvCxnSpPr>
        <p:spPr>
          <a:xfrm>
            <a:off x="7723344" y="1800363"/>
            <a:ext cx="528000" cy="0"/>
          </a:xfrm>
          <a:prstGeom prst="line">
            <a:avLst/>
          </a:prstGeom>
          <a:solidFill>
            <a:schemeClr val="tx1"/>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 xmlns:a16="http://schemas.microsoft.com/office/drawing/2014/main" id="{38DFA950-E460-F514-655C-B40EE779FA44}"/>
              </a:ext>
            </a:extLst>
          </p:cNvPr>
          <p:cNvCxnSpPr>
            <a:cxnSpLocks/>
          </p:cNvCxnSpPr>
          <p:nvPr/>
        </p:nvCxnSpPr>
        <p:spPr>
          <a:xfrm>
            <a:off x="7726965" y="1774723"/>
            <a:ext cx="0" cy="51280"/>
          </a:xfrm>
          <a:prstGeom prst="line">
            <a:avLst/>
          </a:prstGeom>
          <a:solidFill>
            <a:schemeClr val="tx1"/>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 xmlns:a16="http://schemas.microsoft.com/office/drawing/2014/main" id="{FB4EAC33-CE48-E295-A234-2BE2406C7778}"/>
              </a:ext>
            </a:extLst>
          </p:cNvPr>
          <p:cNvCxnSpPr>
            <a:cxnSpLocks/>
          </p:cNvCxnSpPr>
          <p:nvPr/>
        </p:nvCxnSpPr>
        <p:spPr>
          <a:xfrm>
            <a:off x="8251344" y="1774723"/>
            <a:ext cx="0" cy="51280"/>
          </a:xfrm>
          <a:prstGeom prst="line">
            <a:avLst/>
          </a:prstGeom>
          <a:solidFill>
            <a:schemeClr val="tx1"/>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 xmlns:a16="http://schemas.microsoft.com/office/drawing/2014/main" id="{725C0E1B-9261-A825-663B-90056F999678}"/>
              </a:ext>
            </a:extLst>
          </p:cNvPr>
          <p:cNvCxnSpPr>
            <a:cxnSpLocks/>
          </p:cNvCxnSpPr>
          <p:nvPr/>
        </p:nvCxnSpPr>
        <p:spPr>
          <a:xfrm>
            <a:off x="7114053" y="2248244"/>
            <a:ext cx="1051200" cy="0"/>
          </a:xfrm>
          <a:prstGeom prst="line">
            <a:avLst/>
          </a:prstGeom>
          <a:solidFill>
            <a:schemeClr val="tx1"/>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 xmlns:a16="http://schemas.microsoft.com/office/drawing/2014/main" id="{4F445E01-28CC-0444-66E2-407F4351DD03}"/>
              </a:ext>
            </a:extLst>
          </p:cNvPr>
          <p:cNvCxnSpPr>
            <a:cxnSpLocks/>
          </p:cNvCxnSpPr>
          <p:nvPr/>
        </p:nvCxnSpPr>
        <p:spPr>
          <a:xfrm>
            <a:off x="7116030" y="2222604"/>
            <a:ext cx="0" cy="51280"/>
          </a:xfrm>
          <a:prstGeom prst="line">
            <a:avLst/>
          </a:prstGeom>
          <a:solidFill>
            <a:schemeClr val="tx1"/>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 xmlns:a16="http://schemas.microsoft.com/office/drawing/2014/main" id="{7ABFEB74-67E7-F416-E4E4-E424E9E1DCCC}"/>
              </a:ext>
            </a:extLst>
          </p:cNvPr>
          <p:cNvCxnSpPr>
            <a:cxnSpLocks/>
          </p:cNvCxnSpPr>
          <p:nvPr/>
        </p:nvCxnSpPr>
        <p:spPr>
          <a:xfrm>
            <a:off x="8165253" y="2222604"/>
            <a:ext cx="0" cy="51280"/>
          </a:xfrm>
          <a:prstGeom prst="line">
            <a:avLst/>
          </a:prstGeom>
          <a:solidFill>
            <a:schemeClr val="tx1"/>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 xmlns:a16="http://schemas.microsoft.com/office/drawing/2014/main" id="{0E403F73-2911-5221-8505-06211A2336A0}"/>
              </a:ext>
            </a:extLst>
          </p:cNvPr>
          <p:cNvCxnSpPr>
            <a:cxnSpLocks/>
          </p:cNvCxnSpPr>
          <p:nvPr/>
        </p:nvCxnSpPr>
        <p:spPr>
          <a:xfrm>
            <a:off x="7685708" y="2940239"/>
            <a:ext cx="816000" cy="0"/>
          </a:xfrm>
          <a:prstGeom prst="line">
            <a:avLst/>
          </a:prstGeom>
          <a:solidFill>
            <a:schemeClr val="tx1"/>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 xmlns:a16="http://schemas.microsoft.com/office/drawing/2014/main" id="{24A93C8D-9892-CDF3-DFE2-EDE960412C46}"/>
              </a:ext>
            </a:extLst>
          </p:cNvPr>
          <p:cNvCxnSpPr>
            <a:cxnSpLocks/>
          </p:cNvCxnSpPr>
          <p:nvPr/>
        </p:nvCxnSpPr>
        <p:spPr>
          <a:xfrm>
            <a:off x="7688396" y="2914599"/>
            <a:ext cx="0" cy="51280"/>
          </a:xfrm>
          <a:prstGeom prst="line">
            <a:avLst/>
          </a:prstGeom>
          <a:solidFill>
            <a:schemeClr val="tx1"/>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 xmlns:a16="http://schemas.microsoft.com/office/drawing/2014/main" id="{0DA14B7D-B446-FFB2-B95E-1702EF073852}"/>
              </a:ext>
            </a:extLst>
          </p:cNvPr>
          <p:cNvCxnSpPr>
            <a:cxnSpLocks/>
          </p:cNvCxnSpPr>
          <p:nvPr/>
        </p:nvCxnSpPr>
        <p:spPr>
          <a:xfrm>
            <a:off x="8501708" y="2914599"/>
            <a:ext cx="0" cy="51280"/>
          </a:xfrm>
          <a:prstGeom prst="line">
            <a:avLst/>
          </a:prstGeom>
          <a:solidFill>
            <a:schemeClr val="tx1"/>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 xmlns:a16="http://schemas.microsoft.com/office/drawing/2014/main" id="{1B35DF25-FC7B-BD5E-20EC-DD0677338658}"/>
              </a:ext>
            </a:extLst>
          </p:cNvPr>
          <p:cNvCxnSpPr>
            <a:cxnSpLocks/>
          </p:cNvCxnSpPr>
          <p:nvPr/>
        </p:nvCxnSpPr>
        <p:spPr>
          <a:xfrm>
            <a:off x="7236572" y="3169715"/>
            <a:ext cx="1281600" cy="0"/>
          </a:xfrm>
          <a:prstGeom prst="line">
            <a:avLst/>
          </a:prstGeom>
          <a:solidFill>
            <a:schemeClr val="tx1"/>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 xmlns:a16="http://schemas.microsoft.com/office/drawing/2014/main" id="{FFF21CB9-FB1F-9671-7585-6F495FBDFC1C}"/>
              </a:ext>
            </a:extLst>
          </p:cNvPr>
          <p:cNvCxnSpPr>
            <a:cxnSpLocks/>
          </p:cNvCxnSpPr>
          <p:nvPr/>
        </p:nvCxnSpPr>
        <p:spPr>
          <a:xfrm>
            <a:off x="7240794" y="3144075"/>
            <a:ext cx="0" cy="51280"/>
          </a:xfrm>
          <a:prstGeom prst="line">
            <a:avLst/>
          </a:prstGeom>
          <a:solidFill>
            <a:schemeClr val="tx1"/>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 xmlns:a16="http://schemas.microsoft.com/office/drawing/2014/main" id="{27A4F475-FEFD-E22D-2B2A-5B29139F7FCA}"/>
              </a:ext>
            </a:extLst>
          </p:cNvPr>
          <p:cNvCxnSpPr>
            <a:cxnSpLocks/>
          </p:cNvCxnSpPr>
          <p:nvPr/>
        </p:nvCxnSpPr>
        <p:spPr>
          <a:xfrm>
            <a:off x="8518172" y="3144075"/>
            <a:ext cx="0" cy="51280"/>
          </a:xfrm>
          <a:prstGeom prst="line">
            <a:avLst/>
          </a:prstGeom>
          <a:solidFill>
            <a:schemeClr val="tx1"/>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 xmlns:a16="http://schemas.microsoft.com/office/drawing/2014/main" id="{79E3FC70-524C-D880-CC4E-905202AA13EE}"/>
              </a:ext>
            </a:extLst>
          </p:cNvPr>
          <p:cNvCxnSpPr>
            <a:cxnSpLocks/>
          </p:cNvCxnSpPr>
          <p:nvPr/>
        </p:nvCxnSpPr>
        <p:spPr>
          <a:xfrm>
            <a:off x="7289453" y="3862477"/>
            <a:ext cx="1123200" cy="0"/>
          </a:xfrm>
          <a:prstGeom prst="line">
            <a:avLst/>
          </a:prstGeom>
          <a:solidFill>
            <a:schemeClr val="tx1"/>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 xmlns:a16="http://schemas.microsoft.com/office/drawing/2014/main" id="{818E5F1C-56AD-460F-0D9F-55F7CC03B2C8}"/>
              </a:ext>
            </a:extLst>
          </p:cNvPr>
          <p:cNvCxnSpPr>
            <a:cxnSpLocks/>
          </p:cNvCxnSpPr>
          <p:nvPr/>
        </p:nvCxnSpPr>
        <p:spPr>
          <a:xfrm>
            <a:off x="7293153" y="3836837"/>
            <a:ext cx="0" cy="51280"/>
          </a:xfrm>
          <a:prstGeom prst="line">
            <a:avLst/>
          </a:prstGeom>
          <a:solidFill>
            <a:schemeClr val="tx1"/>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 xmlns:a16="http://schemas.microsoft.com/office/drawing/2014/main" id="{F6C85031-3FC0-6A8A-B9A0-AA61304862BB}"/>
              </a:ext>
            </a:extLst>
          </p:cNvPr>
          <p:cNvCxnSpPr>
            <a:cxnSpLocks/>
          </p:cNvCxnSpPr>
          <p:nvPr/>
        </p:nvCxnSpPr>
        <p:spPr>
          <a:xfrm>
            <a:off x="8412653" y="3836837"/>
            <a:ext cx="0" cy="51280"/>
          </a:xfrm>
          <a:prstGeom prst="line">
            <a:avLst/>
          </a:prstGeom>
          <a:solidFill>
            <a:schemeClr val="tx1"/>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 xmlns:a16="http://schemas.microsoft.com/office/drawing/2014/main" id="{1158B6E7-6368-6554-5374-6AEF458D25EE}"/>
              </a:ext>
            </a:extLst>
          </p:cNvPr>
          <p:cNvCxnSpPr>
            <a:cxnSpLocks/>
          </p:cNvCxnSpPr>
          <p:nvPr/>
        </p:nvCxnSpPr>
        <p:spPr>
          <a:xfrm>
            <a:off x="7755084" y="4089913"/>
            <a:ext cx="624000" cy="0"/>
          </a:xfrm>
          <a:prstGeom prst="line">
            <a:avLst/>
          </a:prstGeom>
          <a:solidFill>
            <a:schemeClr val="tx1"/>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 xmlns:a16="http://schemas.microsoft.com/office/drawing/2014/main" id="{B9F257EB-4639-4907-9507-2E951083F3E7}"/>
              </a:ext>
            </a:extLst>
          </p:cNvPr>
          <p:cNvCxnSpPr>
            <a:cxnSpLocks/>
          </p:cNvCxnSpPr>
          <p:nvPr/>
        </p:nvCxnSpPr>
        <p:spPr>
          <a:xfrm>
            <a:off x="7757139" y="4064273"/>
            <a:ext cx="0" cy="51280"/>
          </a:xfrm>
          <a:prstGeom prst="line">
            <a:avLst/>
          </a:prstGeom>
          <a:solidFill>
            <a:schemeClr val="tx1"/>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 xmlns:a16="http://schemas.microsoft.com/office/drawing/2014/main" id="{726DFDC1-05C5-95A8-A69B-9EDBB7ACDA28}"/>
              </a:ext>
            </a:extLst>
          </p:cNvPr>
          <p:cNvCxnSpPr>
            <a:cxnSpLocks/>
          </p:cNvCxnSpPr>
          <p:nvPr/>
        </p:nvCxnSpPr>
        <p:spPr>
          <a:xfrm>
            <a:off x="8379084" y="4064273"/>
            <a:ext cx="0" cy="51280"/>
          </a:xfrm>
          <a:prstGeom prst="line">
            <a:avLst/>
          </a:prstGeom>
          <a:solidFill>
            <a:schemeClr val="tx1"/>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 xmlns:a16="http://schemas.microsoft.com/office/drawing/2014/main" id="{4A4E5C59-F751-1AB5-BA7C-087787A1E6DA}"/>
              </a:ext>
            </a:extLst>
          </p:cNvPr>
          <p:cNvCxnSpPr>
            <a:cxnSpLocks/>
          </p:cNvCxnSpPr>
          <p:nvPr/>
        </p:nvCxnSpPr>
        <p:spPr>
          <a:xfrm>
            <a:off x="7126812" y="4556853"/>
            <a:ext cx="1017600" cy="0"/>
          </a:xfrm>
          <a:prstGeom prst="line">
            <a:avLst/>
          </a:prstGeom>
          <a:solidFill>
            <a:schemeClr val="tx1"/>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 xmlns:a16="http://schemas.microsoft.com/office/drawing/2014/main" id="{5D186FC2-3B99-273C-0BC4-54B6DA31F4EC}"/>
              </a:ext>
            </a:extLst>
          </p:cNvPr>
          <p:cNvCxnSpPr>
            <a:cxnSpLocks/>
          </p:cNvCxnSpPr>
          <p:nvPr/>
        </p:nvCxnSpPr>
        <p:spPr>
          <a:xfrm>
            <a:off x="7130164" y="4531213"/>
            <a:ext cx="0" cy="51280"/>
          </a:xfrm>
          <a:prstGeom prst="line">
            <a:avLst/>
          </a:prstGeom>
          <a:solidFill>
            <a:schemeClr val="tx1"/>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 xmlns:a16="http://schemas.microsoft.com/office/drawing/2014/main" id="{D6249980-26B0-2CBA-EC34-ACC6784741E4}"/>
              </a:ext>
            </a:extLst>
          </p:cNvPr>
          <p:cNvCxnSpPr>
            <a:cxnSpLocks/>
          </p:cNvCxnSpPr>
          <p:nvPr/>
        </p:nvCxnSpPr>
        <p:spPr>
          <a:xfrm>
            <a:off x="8144412" y="4531213"/>
            <a:ext cx="0" cy="51280"/>
          </a:xfrm>
          <a:prstGeom prst="line">
            <a:avLst/>
          </a:prstGeom>
          <a:solidFill>
            <a:schemeClr val="tx1"/>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 xmlns:a16="http://schemas.microsoft.com/office/drawing/2014/main" id="{8C3F2A18-B9EF-8CC2-B271-EECC153B5F9D}"/>
              </a:ext>
            </a:extLst>
          </p:cNvPr>
          <p:cNvCxnSpPr>
            <a:cxnSpLocks/>
          </p:cNvCxnSpPr>
          <p:nvPr/>
        </p:nvCxnSpPr>
        <p:spPr>
          <a:xfrm>
            <a:off x="7876548" y="4788781"/>
            <a:ext cx="624000" cy="0"/>
          </a:xfrm>
          <a:prstGeom prst="line">
            <a:avLst/>
          </a:prstGeom>
          <a:solidFill>
            <a:schemeClr val="tx1"/>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 xmlns:a16="http://schemas.microsoft.com/office/drawing/2014/main" id="{4032542C-B9DD-88E4-4FBE-2D4C552C7D3C}"/>
              </a:ext>
            </a:extLst>
          </p:cNvPr>
          <p:cNvCxnSpPr>
            <a:cxnSpLocks/>
          </p:cNvCxnSpPr>
          <p:nvPr/>
        </p:nvCxnSpPr>
        <p:spPr>
          <a:xfrm>
            <a:off x="7878603" y="4763141"/>
            <a:ext cx="0" cy="51280"/>
          </a:xfrm>
          <a:prstGeom prst="line">
            <a:avLst/>
          </a:prstGeom>
          <a:solidFill>
            <a:schemeClr val="tx1"/>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 xmlns:a16="http://schemas.microsoft.com/office/drawing/2014/main" id="{46F5DB89-EB4C-6104-563A-B2A6109E2AA2}"/>
              </a:ext>
            </a:extLst>
          </p:cNvPr>
          <p:cNvCxnSpPr>
            <a:cxnSpLocks/>
          </p:cNvCxnSpPr>
          <p:nvPr/>
        </p:nvCxnSpPr>
        <p:spPr>
          <a:xfrm>
            <a:off x="8500548" y="4763141"/>
            <a:ext cx="0" cy="51280"/>
          </a:xfrm>
          <a:prstGeom prst="line">
            <a:avLst/>
          </a:prstGeom>
          <a:solidFill>
            <a:schemeClr val="tx1"/>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 xmlns:a16="http://schemas.microsoft.com/office/drawing/2014/main" id="{B6F2DCE6-1B71-6A2D-6226-DB21CA0AF6BF}"/>
              </a:ext>
            </a:extLst>
          </p:cNvPr>
          <p:cNvCxnSpPr>
            <a:cxnSpLocks/>
          </p:cNvCxnSpPr>
          <p:nvPr/>
        </p:nvCxnSpPr>
        <p:spPr>
          <a:xfrm>
            <a:off x="7884363" y="5469964"/>
            <a:ext cx="585600" cy="0"/>
          </a:xfrm>
          <a:prstGeom prst="line">
            <a:avLst/>
          </a:prstGeom>
          <a:solidFill>
            <a:schemeClr val="tx1"/>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 xmlns:a16="http://schemas.microsoft.com/office/drawing/2014/main" id="{C6EAB963-57BA-D158-402D-4C6766FAD82C}"/>
              </a:ext>
            </a:extLst>
          </p:cNvPr>
          <p:cNvCxnSpPr>
            <a:cxnSpLocks/>
          </p:cNvCxnSpPr>
          <p:nvPr/>
        </p:nvCxnSpPr>
        <p:spPr>
          <a:xfrm>
            <a:off x="7886292" y="5444324"/>
            <a:ext cx="0" cy="51280"/>
          </a:xfrm>
          <a:prstGeom prst="line">
            <a:avLst/>
          </a:prstGeom>
          <a:solidFill>
            <a:schemeClr val="tx1"/>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 xmlns:a16="http://schemas.microsoft.com/office/drawing/2014/main" id="{DF47B967-7425-2D1D-3D95-3992D81B8BA5}"/>
              </a:ext>
            </a:extLst>
          </p:cNvPr>
          <p:cNvCxnSpPr>
            <a:cxnSpLocks/>
          </p:cNvCxnSpPr>
          <p:nvPr/>
        </p:nvCxnSpPr>
        <p:spPr>
          <a:xfrm>
            <a:off x="8469963" y="5444324"/>
            <a:ext cx="0" cy="51280"/>
          </a:xfrm>
          <a:prstGeom prst="line">
            <a:avLst/>
          </a:prstGeom>
          <a:solidFill>
            <a:schemeClr val="tx1"/>
          </a:solidFill>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Subtitle 1">
            <a:extLst>
              <a:ext uri="{FF2B5EF4-FFF2-40B4-BE49-F238E27FC236}">
                <a16:creationId xmlns="" xmlns:a16="http://schemas.microsoft.com/office/drawing/2014/main" id="{DB5432FB-3FC2-4292-AE80-628E188029CD}"/>
              </a:ext>
            </a:extLst>
          </p:cNvPr>
          <p:cNvSpPr>
            <a:spLocks noGrp="1"/>
          </p:cNvSpPr>
          <p:nvPr>
            <p:ph type="subTitle" idx="2"/>
          </p:nvPr>
        </p:nvSpPr>
        <p:spPr>
          <a:xfrm>
            <a:off x="89353" y="588166"/>
            <a:ext cx="9725646" cy="743185"/>
          </a:xfrm>
        </p:spPr>
        <p:txBody>
          <a:bodyPr/>
          <a:lstStyle/>
          <a:p>
            <a:r>
              <a:rPr lang="en-GB" sz="2000" b="1" cap="all" spc="10" dirty="0">
                <a:solidFill>
                  <a:schemeClr val="accent1"/>
                </a:solidFill>
                <a:latin typeface="Arial" panose="020B0604020202020204" pitchFamily="34" charset="0"/>
                <a:ea typeface="Verdana" panose="020B0604030504040204" pitchFamily="34" charset="0"/>
                <a:cs typeface="Arial" panose="020B0604020202020204" pitchFamily="34" charset="0"/>
              </a:rPr>
              <a:t>	An </a:t>
            </a:r>
            <a:r>
              <a:rPr lang="en-GB" sz="2000" b="1" spc="10" dirty="0" err="1">
                <a:solidFill>
                  <a:schemeClr val="accent1"/>
                </a:solidFill>
                <a:latin typeface="Arial" panose="020B0604020202020204" pitchFamily="34" charset="0"/>
                <a:ea typeface="Verdana" panose="020B0604030504040204" pitchFamily="34" charset="0"/>
                <a:cs typeface="Arial" panose="020B0604020202020204" pitchFamily="34" charset="0"/>
              </a:rPr>
              <a:t>r</a:t>
            </a:r>
            <a:r>
              <a:rPr lang="en-GB" sz="2000" b="1" cap="all" spc="10" dirty="0" err="1">
                <a:solidFill>
                  <a:schemeClr val="accent1"/>
                </a:solidFill>
                <a:latin typeface="Arial" panose="020B0604020202020204" pitchFamily="34" charset="0"/>
                <a:ea typeface="Verdana" panose="020B0604030504040204" pitchFamily="34" charset="0"/>
                <a:cs typeface="Arial" panose="020B0604020202020204" pitchFamily="34" charset="0"/>
              </a:rPr>
              <a:t>PFS</a:t>
            </a:r>
            <a:r>
              <a:rPr lang="en-GB" sz="2000" b="1" cap="all" spc="10" dirty="0">
                <a:solidFill>
                  <a:schemeClr val="accent1"/>
                </a:solidFill>
                <a:latin typeface="Arial" panose="020B0604020202020204" pitchFamily="34" charset="0"/>
                <a:ea typeface="Verdana" panose="020B0604030504040204" pitchFamily="34" charset="0"/>
                <a:cs typeface="Arial" panose="020B0604020202020204" pitchFamily="34" charset="0"/>
              </a:rPr>
              <a:t> benefit was observed across all patient subgroups, including the </a:t>
            </a:r>
            <a:r>
              <a:rPr lang="en-GB" sz="2000" b="1" cap="all" spc="10" dirty="0" err="1">
                <a:solidFill>
                  <a:schemeClr val="accent1"/>
                </a:solidFill>
                <a:latin typeface="Arial" panose="020B0604020202020204" pitchFamily="34" charset="0"/>
                <a:ea typeface="Verdana" panose="020B0604030504040204" pitchFamily="34" charset="0"/>
                <a:cs typeface="Arial" panose="020B0604020202020204" pitchFamily="34" charset="0"/>
              </a:rPr>
              <a:t>HRR</a:t>
            </a:r>
            <a:r>
              <a:rPr lang="en-GB" sz="2000" b="1" spc="10" dirty="0" err="1">
                <a:solidFill>
                  <a:schemeClr val="accent1"/>
                </a:solidFill>
                <a:latin typeface="Arial" panose="020B0604020202020204" pitchFamily="34" charset="0"/>
                <a:ea typeface="Verdana" panose="020B0604030504040204" pitchFamily="34" charset="0"/>
                <a:cs typeface="Arial" panose="020B0604020202020204" pitchFamily="34" charset="0"/>
              </a:rPr>
              <a:t>m</a:t>
            </a:r>
            <a:r>
              <a:rPr lang="en-GB" sz="2000" b="1" cap="all" spc="10" dirty="0">
                <a:solidFill>
                  <a:schemeClr val="accent1"/>
                </a:solidFill>
                <a:latin typeface="Arial" panose="020B0604020202020204" pitchFamily="34" charset="0"/>
                <a:ea typeface="Verdana" panose="020B0604030504040204" pitchFamily="34" charset="0"/>
                <a:cs typeface="Arial" panose="020B0604020202020204" pitchFamily="34" charset="0"/>
              </a:rPr>
              <a:t> and </a:t>
            </a:r>
            <a:r>
              <a:rPr lang="en-GB" sz="2000" b="1" i="1" cap="all" spc="10" dirty="0" err="1">
                <a:solidFill>
                  <a:schemeClr val="accent1"/>
                </a:solidFill>
                <a:latin typeface="Arial" panose="020B0604020202020204" pitchFamily="34" charset="0"/>
                <a:ea typeface="Verdana" panose="020B0604030504040204" pitchFamily="34" charset="0"/>
                <a:cs typeface="Arial" panose="020B0604020202020204" pitchFamily="34" charset="0"/>
              </a:rPr>
              <a:t>BRCA</a:t>
            </a:r>
            <a:r>
              <a:rPr lang="en-GB" sz="2000" b="1" spc="10" dirty="0" err="1">
                <a:solidFill>
                  <a:schemeClr val="accent1"/>
                </a:solidFill>
                <a:latin typeface="Arial" panose="020B0604020202020204" pitchFamily="34" charset="0"/>
                <a:ea typeface="Verdana" panose="020B0604030504040204" pitchFamily="34" charset="0"/>
                <a:cs typeface="Arial" panose="020B0604020202020204" pitchFamily="34" charset="0"/>
              </a:rPr>
              <a:t>m</a:t>
            </a:r>
            <a:r>
              <a:rPr lang="en-GB" sz="2000" b="1" cap="all" spc="10" dirty="0">
                <a:solidFill>
                  <a:schemeClr val="accent1"/>
                </a:solidFill>
                <a:latin typeface="Arial" panose="020B0604020202020204" pitchFamily="34" charset="0"/>
                <a:ea typeface="Verdana" panose="020B0604030504040204" pitchFamily="34" charset="0"/>
                <a:cs typeface="Arial" panose="020B0604020202020204" pitchFamily="34" charset="0"/>
              </a:rPr>
              <a:t> biomarker subgroups (DCO1)</a:t>
            </a:r>
          </a:p>
        </p:txBody>
      </p:sp>
      <p:sp>
        <p:nvSpPr>
          <p:cNvPr id="3" name="Title 2">
            <a:extLst>
              <a:ext uri="{FF2B5EF4-FFF2-40B4-BE49-F238E27FC236}">
                <a16:creationId xmlns="" xmlns:a16="http://schemas.microsoft.com/office/drawing/2014/main" id="{A1740EC1-AC4E-412E-A29C-D859508D3C53}"/>
              </a:ext>
            </a:extLst>
          </p:cNvPr>
          <p:cNvSpPr>
            <a:spLocks noGrp="1"/>
          </p:cNvSpPr>
          <p:nvPr>
            <p:ph type="ctrTitle"/>
          </p:nvPr>
        </p:nvSpPr>
        <p:spPr>
          <a:xfrm>
            <a:off x="477680" y="234861"/>
            <a:ext cx="11374987" cy="576000"/>
          </a:xfrm>
        </p:spPr>
        <p:txBody>
          <a:bodyPr/>
          <a:lstStyle/>
          <a:p>
            <a:r>
              <a:rPr lang="en-GB" sz="2800" cap="all" dirty="0" err="1">
                <a:solidFill>
                  <a:srgbClr val="5D8298"/>
                </a:solidFill>
                <a:latin typeface="Arial" panose="020B0604020202020204" pitchFamily="34" charset="0"/>
                <a:ea typeface="Verdana" panose="020B0604030504040204" pitchFamily="34" charset="0"/>
                <a:cs typeface="Arial" panose="020B0604020202020204" pitchFamily="34" charset="0"/>
              </a:rPr>
              <a:t>PRO</a:t>
            </a:r>
            <a:r>
              <a:rPr lang="en-GB" sz="2800" dirty="0" err="1">
                <a:solidFill>
                  <a:srgbClr val="5D8298"/>
                </a:solidFill>
                <a:latin typeface="Arial" panose="020B0604020202020204" pitchFamily="34" charset="0"/>
                <a:ea typeface="Verdana" panose="020B0604030504040204" pitchFamily="34" charset="0"/>
                <a:cs typeface="Arial" panose="020B0604020202020204" pitchFamily="34" charset="0"/>
              </a:rPr>
              <a:t>pel</a:t>
            </a:r>
            <a:r>
              <a:rPr lang="en-GB" sz="2800" cap="all" dirty="0">
                <a:solidFill>
                  <a:srgbClr val="5D8298"/>
                </a:solidFill>
                <a:latin typeface="Arial" panose="020B0604020202020204" pitchFamily="34" charset="0"/>
                <a:ea typeface="Verdana" panose="020B0604030504040204" pitchFamily="34" charset="0"/>
                <a:cs typeface="Arial" panose="020B0604020202020204" pitchFamily="34" charset="0"/>
              </a:rPr>
              <a:t>: subgroup analysis of </a:t>
            </a:r>
            <a:r>
              <a:rPr lang="en-GB" sz="2800" dirty="0" err="1">
                <a:solidFill>
                  <a:srgbClr val="5D8298"/>
                </a:solidFill>
                <a:latin typeface="Arial" panose="020B0604020202020204" pitchFamily="34" charset="0"/>
                <a:ea typeface="Verdana" panose="020B0604030504040204" pitchFamily="34" charset="0"/>
                <a:cs typeface="Arial" panose="020B0604020202020204" pitchFamily="34" charset="0"/>
              </a:rPr>
              <a:t>r</a:t>
            </a:r>
            <a:r>
              <a:rPr lang="en-GB" sz="2800" cap="all" dirty="0" err="1">
                <a:solidFill>
                  <a:srgbClr val="5D8298"/>
                </a:solidFill>
                <a:latin typeface="Arial" panose="020B0604020202020204" pitchFamily="34" charset="0"/>
                <a:ea typeface="Verdana" panose="020B0604030504040204" pitchFamily="34" charset="0"/>
                <a:cs typeface="Arial" panose="020B0604020202020204" pitchFamily="34" charset="0"/>
              </a:rPr>
              <a:t>PFS</a:t>
            </a:r>
            <a:endParaRPr lang="en-GB" sz="2800" cap="all" dirty="0">
              <a:solidFill>
                <a:srgbClr val="5D8298"/>
              </a:solidFill>
              <a:latin typeface="Arial" panose="020B0604020202020204" pitchFamily="34" charset="0"/>
              <a:ea typeface="Verdana" panose="020B0604030504040204" pitchFamily="34" charset="0"/>
              <a:cs typeface="Arial" panose="020B0604020202020204" pitchFamily="34" charset="0"/>
            </a:endParaRPr>
          </a:p>
        </p:txBody>
      </p:sp>
      <p:sp>
        <p:nvSpPr>
          <p:cNvPr id="5" name="TextBox 4">
            <a:extLst>
              <a:ext uri="{FF2B5EF4-FFF2-40B4-BE49-F238E27FC236}">
                <a16:creationId xmlns="" xmlns:a16="http://schemas.microsoft.com/office/drawing/2014/main" id="{B06AF4DE-2530-4EE7-BA7D-228442AE787B}"/>
              </a:ext>
            </a:extLst>
          </p:cNvPr>
          <p:cNvSpPr txBox="1"/>
          <p:nvPr/>
        </p:nvSpPr>
        <p:spPr>
          <a:xfrm>
            <a:off x="477680" y="6256175"/>
            <a:ext cx="11115260" cy="504710"/>
          </a:xfrm>
          <a:prstGeom prst="rect">
            <a:avLst/>
          </a:prstGeom>
          <a:noFill/>
        </p:spPr>
        <p:txBody>
          <a:bodyPr wrap="square" tIns="144000" rIns="144000" bIns="144000" anchor="ctr">
            <a:noAutofit/>
          </a:bodyPr>
          <a:lstStyle/>
          <a:p>
            <a:pPr defTabSz="1219170" fontAlgn="base">
              <a:defRPr/>
            </a:pPr>
            <a:r>
              <a:rPr lang="en-GB" sz="900" baseline="30000" dirty="0">
                <a:solidFill>
                  <a:schemeClr val="tx2"/>
                </a:solidFill>
                <a:latin typeface="Arial" panose="020B0604020202020204" pitchFamily="34" charset="0"/>
                <a:cs typeface="Arial" panose="020B0604020202020204" pitchFamily="34" charset="0"/>
                <a:sym typeface="Arial"/>
              </a:rPr>
              <a:t>a</a:t>
            </a:r>
            <a:r>
              <a:rPr lang="en-GB" sz="900" dirty="0">
                <a:solidFill>
                  <a:schemeClr val="tx2"/>
                </a:solidFill>
                <a:latin typeface="Arial" panose="020B0604020202020204" pitchFamily="34" charset="0"/>
                <a:cs typeface="Arial" panose="020B0604020202020204" pitchFamily="34" charset="0"/>
                <a:sym typeface="Arial"/>
              </a:rPr>
              <a:t> The </a:t>
            </a:r>
            <a:r>
              <a:rPr lang="en-GB" sz="900" dirty="0" err="1">
                <a:solidFill>
                  <a:schemeClr val="tx2"/>
                </a:solidFill>
                <a:latin typeface="Arial" panose="020B0604020202020204" pitchFamily="34" charset="0"/>
                <a:cs typeface="Arial" panose="020B0604020202020204" pitchFamily="34" charset="0"/>
                <a:sym typeface="Arial"/>
              </a:rPr>
              <a:t>HRRm</a:t>
            </a:r>
            <a:r>
              <a:rPr lang="en-GB" sz="900" dirty="0">
                <a:solidFill>
                  <a:schemeClr val="tx2"/>
                </a:solidFill>
                <a:latin typeface="Arial" panose="020B0604020202020204" pitchFamily="34" charset="0"/>
                <a:cs typeface="Arial" panose="020B0604020202020204" pitchFamily="34" charset="0"/>
                <a:sym typeface="Arial"/>
              </a:rPr>
              <a:t> and </a:t>
            </a:r>
            <a:r>
              <a:rPr lang="en-GB" sz="900" i="1" dirty="0" err="1">
                <a:solidFill>
                  <a:schemeClr val="tx2"/>
                </a:solidFill>
                <a:latin typeface="Arial" panose="020B0604020202020204" pitchFamily="34" charset="0"/>
                <a:cs typeface="Arial" panose="020B0604020202020204" pitchFamily="34" charset="0"/>
                <a:sym typeface="Arial"/>
              </a:rPr>
              <a:t>BRCA</a:t>
            </a:r>
            <a:r>
              <a:rPr lang="en-GB" sz="900" dirty="0" err="1">
                <a:solidFill>
                  <a:schemeClr val="tx2"/>
                </a:solidFill>
                <a:latin typeface="Arial" panose="020B0604020202020204" pitchFamily="34" charset="0"/>
                <a:cs typeface="Arial" panose="020B0604020202020204" pitchFamily="34" charset="0"/>
                <a:sym typeface="Arial"/>
              </a:rPr>
              <a:t>m</a:t>
            </a:r>
            <a:r>
              <a:rPr lang="en-GB" sz="900" dirty="0">
                <a:solidFill>
                  <a:schemeClr val="tx2"/>
                </a:solidFill>
                <a:latin typeface="Arial" panose="020B0604020202020204" pitchFamily="34" charset="0"/>
                <a:cs typeface="Arial" panose="020B0604020202020204" pitchFamily="34" charset="0"/>
                <a:sym typeface="Arial"/>
              </a:rPr>
              <a:t> status of patients in </a:t>
            </a:r>
            <a:r>
              <a:rPr lang="en-GB" sz="900" dirty="0" err="1">
                <a:solidFill>
                  <a:schemeClr val="tx2"/>
                </a:solidFill>
                <a:latin typeface="Arial" panose="020B0604020202020204" pitchFamily="34" charset="0"/>
                <a:cs typeface="Arial" panose="020B0604020202020204" pitchFamily="34" charset="0"/>
                <a:sym typeface="Arial"/>
              </a:rPr>
              <a:t>PROpel</a:t>
            </a:r>
            <a:r>
              <a:rPr lang="en-GB" sz="900" dirty="0">
                <a:solidFill>
                  <a:schemeClr val="tx2"/>
                </a:solidFill>
                <a:latin typeface="Arial" panose="020B0604020202020204" pitchFamily="34" charset="0"/>
                <a:cs typeface="Arial" panose="020B0604020202020204" pitchFamily="34" charset="0"/>
                <a:sym typeface="Arial"/>
              </a:rPr>
              <a:t> was determined after randomisation and before primary analysis using aggregated results from tumour tissue and plasma </a:t>
            </a:r>
            <a:r>
              <a:rPr lang="en-GB" sz="900" dirty="0" err="1">
                <a:solidFill>
                  <a:schemeClr val="tx2"/>
                </a:solidFill>
                <a:latin typeface="Arial" panose="020B0604020202020204" pitchFamily="34" charset="0"/>
                <a:cs typeface="Arial" panose="020B0604020202020204" pitchFamily="34" charset="0"/>
                <a:sym typeface="Arial"/>
              </a:rPr>
              <a:t>ctDNA</a:t>
            </a:r>
            <a:r>
              <a:rPr lang="en-GB" sz="900" dirty="0">
                <a:solidFill>
                  <a:schemeClr val="tx2"/>
                </a:solidFill>
                <a:latin typeface="Arial" panose="020B0604020202020204" pitchFamily="34" charset="0"/>
                <a:cs typeface="Arial" panose="020B0604020202020204" pitchFamily="34" charset="0"/>
                <a:sym typeface="Arial"/>
              </a:rPr>
              <a:t> </a:t>
            </a:r>
            <a:r>
              <a:rPr lang="en-GB" sz="900" dirty="0" err="1">
                <a:solidFill>
                  <a:schemeClr val="tx2"/>
                </a:solidFill>
                <a:latin typeface="Arial" panose="020B0604020202020204" pitchFamily="34" charset="0"/>
                <a:cs typeface="Arial" panose="020B0604020202020204" pitchFamily="34" charset="0"/>
                <a:sym typeface="Arial"/>
              </a:rPr>
              <a:t>HRRm</a:t>
            </a:r>
            <a:r>
              <a:rPr lang="en-GB" sz="900" dirty="0">
                <a:solidFill>
                  <a:schemeClr val="tx2"/>
                </a:solidFill>
                <a:latin typeface="Arial" panose="020B0604020202020204" pitchFamily="34" charset="0"/>
                <a:cs typeface="Arial" panose="020B0604020202020204" pitchFamily="34" charset="0"/>
                <a:sym typeface="Arial"/>
              </a:rPr>
              <a:t> tests. Aggregate </a:t>
            </a:r>
            <a:r>
              <a:rPr lang="en-GB" sz="900" dirty="0" err="1">
                <a:solidFill>
                  <a:schemeClr val="tx2"/>
                </a:solidFill>
                <a:latin typeface="Arial" panose="020B0604020202020204" pitchFamily="34" charset="0"/>
                <a:cs typeface="Arial" panose="020B0604020202020204" pitchFamily="34" charset="0"/>
                <a:sym typeface="Arial"/>
              </a:rPr>
              <a:t>HRRm</a:t>
            </a:r>
            <a:r>
              <a:rPr lang="en-GB" sz="900" dirty="0">
                <a:solidFill>
                  <a:schemeClr val="tx2"/>
                </a:solidFill>
                <a:latin typeface="Arial" panose="020B0604020202020204" pitchFamily="34" charset="0"/>
                <a:cs typeface="Arial" panose="020B0604020202020204" pitchFamily="34" charset="0"/>
                <a:sym typeface="Arial"/>
              </a:rPr>
              <a:t> and </a:t>
            </a:r>
            <a:r>
              <a:rPr lang="en-GB" sz="900" i="1" dirty="0" err="1">
                <a:solidFill>
                  <a:schemeClr val="tx2"/>
                </a:solidFill>
                <a:latin typeface="Arial" panose="020B0604020202020204" pitchFamily="34" charset="0"/>
                <a:cs typeface="Arial" panose="020B0604020202020204" pitchFamily="34" charset="0"/>
                <a:sym typeface="Arial"/>
              </a:rPr>
              <a:t>BRCA</a:t>
            </a:r>
            <a:r>
              <a:rPr lang="en-GB" sz="900" dirty="0" err="1">
                <a:solidFill>
                  <a:schemeClr val="tx2"/>
                </a:solidFill>
                <a:latin typeface="Arial" panose="020B0604020202020204" pitchFamily="34" charset="0"/>
                <a:cs typeface="Arial" panose="020B0604020202020204" pitchFamily="34" charset="0"/>
                <a:sym typeface="Arial"/>
              </a:rPr>
              <a:t>m</a:t>
            </a:r>
            <a:r>
              <a:rPr lang="en-GB" sz="900" dirty="0">
                <a:solidFill>
                  <a:schemeClr val="tx2"/>
                </a:solidFill>
                <a:latin typeface="Arial" panose="020B0604020202020204" pitchFamily="34" charset="0"/>
                <a:cs typeface="Arial" panose="020B0604020202020204" pitchFamily="34" charset="0"/>
                <a:sym typeface="Arial"/>
              </a:rPr>
              <a:t> subgroup analyses are post-hoc exploratory analyses. Results shown are by investigator assessment</a:t>
            </a:r>
          </a:p>
          <a:p>
            <a:pPr defTabSz="1219170" fontAlgn="base">
              <a:defRPr/>
            </a:pPr>
            <a:r>
              <a:rPr lang="en-GB" sz="900" i="1" dirty="0" err="1">
                <a:solidFill>
                  <a:schemeClr val="tx2"/>
                </a:solidFill>
                <a:latin typeface="Arial" panose="020B0604020202020204" pitchFamily="34" charset="0"/>
                <a:cs typeface="Arial" panose="020B0604020202020204" pitchFamily="34" charset="0"/>
                <a:sym typeface="Arial"/>
              </a:rPr>
              <a:t>BRCA</a:t>
            </a:r>
            <a:r>
              <a:rPr lang="en-GB" sz="900" dirty="0" err="1">
                <a:solidFill>
                  <a:schemeClr val="tx2"/>
                </a:solidFill>
                <a:latin typeface="Arial" panose="020B0604020202020204" pitchFamily="34" charset="0"/>
                <a:cs typeface="Arial" panose="020B0604020202020204" pitchFamily="34" charset="0"/>
                <a:sym typeface="Arial"/>
              </a:rPr>
              <a:t>m</a:t>
            </a:r>
            <a:r>
              <a:rPr lang="en-GB" sz="900" dirty="0">
                <a:solidFill>
                  <a:schemeClr val="tx2"/>
                </a:solidFill>
                <a:latin typeface="Arial" panose="020B0604020202020204" pitchFamily="34" charset="0"/>
                <a:cs typeface="Arial" panose="020B0604020202020204" pitchFamily="34" charset="0"/>
                <a:sym typeface="Arial"/>
              </a:rPr>
              <a:t>, breast cancer gene mutation; CI, confidence interval; </a:t>
            </a:r>
            <a:r>
              <a:rPr lang="en-GB" sz="900" dirty="0" err="1">
                <a:solidFill>
                  <a:schemeClr val="tx2"/>
                </a:solidFill>
                <a:latin typeface="Arial" panose="020B0604020202020204" pitchFamily="34" charset="0"/>
                <a:cs typeface="Arial" panose="020B0604020202020204" pitchFamily="34" charset="0"/>
                <a:sym typeface="Arial"/>
              </a:rPr>
              <a:t>ctDNA</a:t>
            </a:r>
            <a:r>
              <a:rPr lang="en-GB" sz="900" dirty="0">
                <a:solidFill>
                  <a:schemeClr val="tx2"/>
                </a:solidFill>
                <a:latin typeface="Arial" panose="020B0604020202020204" pitchFamily="34" charset="0"/>
                <a:cs typeface="Arial" panose="020B0604020202020204" pitchFamily="34" charset="0"/>
                <a:sym typeface="Arial"/>
              </a:rPr>
              <a:t>, circulating tumour DNA; DCO1, first data cut-off; HR, hazard ratio; </a:t>
            </a:r>
            <a:r>
              <a:rPr lang="en-GB" sz="900" dirty="0" err="1">
                <a:solidFill>
                  <a:schemeClr val="tx2"/>
                </a:solidFill>
                <a:latin typeface="Arial" panose="020B0604020202020204" pitchFamily="34" charset="0"/>
                <a:cs typeface="Arial" panose="020B0604020202020204" pitchFamily="34" charset="0"/>
                <a:sym typeface="Arial"/>
              </a:rPr>
              <a:t>HRRm</a:t>
            </a:r>
            <a:r>
              <a:rPr lang="en-GB" sz="900" dirty="0">
                <a:solidFill>
                  <a:schemeClr val="tx2"/>
                </a:solidFill>
                <a:latin typeface="Arial" panose="020B0604020202020204" pitchFamily="34" charset="0"/>
                <a:cs typeface="Arial" panose="020B0604020202020204" pitchFamily="34" charset="0"/>
                <a:sym typeface="Arial"/>
              </a:rPr>
              <a:t>, homologous recombination repair mutation; </a:t>
            </a:r>
            <a:r>
              <a:rPr lang="en-GB" sz="900" dirty="0" err="1">
                <a:solidFill>
                  <a:schemeClr val="tx2"/>
                </a:solidFill>
                <a:latin typeface="Arial" panose="020B0604020202020204" pitchFamily="34" charset="0"/>
                <a:cs typeface="Arial" panose="020B0604020202020204" pitchFamily="34" charset="0"/>
                <a:sym typeface="Arial"/>
              </a:rPr>
              <a:t>mHSPC</a:t>
            </a:r>
            <a:r>
              <a:rPr lang="en-GB" sz="900" dirty="0">
                <a:solidFill>
                  <a:schemeClr val="tx2"/>
                </a:solidFill>
                <a:latin typeface="Arial" panose="020B0604020202020204" pitchFamily="34" charset="0"/>
                <a:cs typeface="Arial" panose="020B0604020202020204" pitchFamily="34" charset="0"/>
                <a:sym typeface="Arial"/>
              </a:rPr>
              <a:t>, metastatic hormone-sensitive prostate cancer; NR, not reached; </a:t>
            </a:r>
            <a:r>
              <a:rPr lang="en-GB" sz="900" dirty="0" err="1">
                <a:solidFill>
                  <a:schemeClr val="tx2"/>
                </a:solidFill>
                <a:latin typeface="Arial" panose="020B0604020202020204" pitchFamily="34" charset="0"/>
                <a:cs typeface="Arial" panose="020B0604020202020204" pitchFamily="34" charset="0"/>
                <a:sym typeface="Arial"/>
              </a:rPr>
              <a:t>rPFS</a:t>
            </a:r>
            <a:r>
              <a:rPr lang="en-GB" sz="900" dirty="0">
                <a:solidFill>
                  <a:schemeClr val="tx2"/>
                </a:solidFill>
                <a:latin typeface="Arial" panose="020B0604020202020204" pitchFamily="34" charset="0"/>
                <a:cs typeface="Arial" panose="020B0604020202020204" pitchFamily="34" charset="0"/>
                <a:sym typeface="Arial"/>
              </a:rPr>
              <a:t>, radiographic progression-free survival</a:t>
            </a:r>
          </a:p>
          <a:p>
            <a:pPr defTabSz="1219170" fontAlgn="base">
              <a:defRPr/>
            </a:pPr>
            <a:r>
              <a:rPr lang="it-IT" sz="900" dirty="0">
                <a:solidFill>
                  <a:schemeClr val="tx2"/>
                </a:solidFill>
                <a:latin typeface="Arial" panose="020B0604020202020204" pitchFamily="34" charset="0"/>
                <a:cs typeface="Arial" panose="020B0604020202020204" pitchFamily="34" charset="0"/>
              </a:rPr>
              <a:t>Saad F, et al. </a:t>
            </a:r>
            <a:r>
              <a:rPr lang="en-US" sz="900" dirty="0">
                <a:solidFill>
                  <a:schemeClr val="tx2"/>
                </a:solidFill>
                <a:latin typeface="Arial" panose="020B0604020202020204" pitchFamily="34" charset="0"/>
                <a:cs typeface="Arial" panose="020B0604020202020204" pitchFamily="34" charset="0"/>
              </a:rPr>
              <a:t>Annals of Oncology 2022; 33 (suppl_7): S616-S652 (ESMO 2022 oral presentation)</a:t>
            </a:r>
            <a:endParaRPr lang="en-GB" sz="900" dirty="0">
              <a:solidFill>
                <a:schemeClr val="tx2"/>
              </a:solidFill>
              <a:latin typeface="Arial" panose="020B0604020202020204" pitchFamily="34" charset="0"/>
              <a:cs typeface="Arial" panose="020B0604020202020204" pitchFamily="34" charset="0"/>
              <a:sym typeface="Arial"/>
            </a:endParaRPr>
          </a:p>
        </p:txBody>
      </p:sp>
      <p:sp>
        <p:nvSpPr>
          <p:cNvPr id="32" name="Oval 31">
            <a:extLst>
              <a:ext uri="{FF2B5EF4-FFF2-40B4-BE49-F238E27FC236}">
                <a16:creationId xmlns="" xmlns:a16="http://schemas.microsoft.com/office/drawing/2014/main" id="{1A2B7D4D-2742-1403-B6DA-2653F0D17627}"/>
              </a:ext>
            </a:extLst>
          </p:cNvPr>
          <p:cNvSpPr/>
          <p:nvPr/>
        </p:nvSpPr>
        <p:spPr>
          <a:xfrm>
            <a:off x="7832393" y="3360554"/>
            <a:ext cx="83399" cy="8339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GB" sz="1867" kern="0">
              <a:solidFill>
                <a:srgbClr val="FFFFFF"/>
              </a:solidFill>
              <a:latin typeface="Arial"/>
              <a:sym typeface="Arial"/>
            </a:endParaRPr>
          </a:p>
        </p:txBody>
      </p:sp>
      <p:sp>
        <p:nvSpPr>
          <p:cNvPr id="33" name="Oval 32">
            <a:extLst>
              <a:ext uri="{FF2B5EF4-FFF2-40B4-BE49-F238E27FC236}">
                <a16:creationId xmlns="" xmlns:a16="http://schemas.microsoft.com/office/drawing/2014/main" id="{7A734229-1F56-8BD7-ACE4-904A6F9E0597}"/>
              </a:ext>
            </a:extLst>
          </p:cNvPr>
          <p:cNvSpPr/>
          <p:nvPr/>
        </p:nvSpPr>
        <p:spPr>
          <a:xfrm>
            <a:off x="8053863" y="2890630"/>
            <a:ext cx="100079" cy="10007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GB" sz="1867" kern="0">
              <a:solidFill>
                <a:srgbClr val="FFFFFF"/>
              </a:solidFill>
              <a:latin typeface="Arial"/>
              <a:sym typeface="Arial"/>
            </a:endParaRPr>
          </a:p>
        </p:txBody>
      </p:sp>
      <p:sp>
        <p:nvSpPr>
          <p:cNvPr id="35" name="Oval 34">
            <a:extLst>
              <a:ext uri="{FF2B5EF4-FFF2-40B4-BE49-F238E27FC236}">
                <a16:creationId xmlns="" xmlns:a16="http://schemas.microsoft.com/office/drawing/2014/main" id="{2C64ED27-E9DB-E5B4-370B-FD3AB321EFDB}"/>
              </a:ext>
            </a:extLst>
          </p:cNvPr>
          <p:cNvSpPr/>
          <p:nvPr/>
        </p:nvSpPr>
        <p:spPr>
          <a:xfrm>
            <a:off x="8146787" y="2399829"/>
            <a:ext cx="161239" cy="16123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GB" sz="1867" kern="0">
              <a:solidFill>
                <a:srgbClr val="FFFFFF"/>
              </a:solidFill>
              <a:latin typeface="Arial"/>
              <a:sym typeface="Arial"/>
            </a:endParaRPr>
          </a:p>
        </p:txBody>
      </p:sp>
      <p:sp>
        <p:nvSpPr>
          <p:cNvPr id="36" name="Oval 35">
            <a:extLst>
              <a:ext uri="{FF2B5EF4-FFF2-40B4-BE49-F238E27FC236}">
                <a16:creationId xmlns="" xmlns:a16="http://schemas.microsoft.com/office/drawing/2014/main" id="{2D8CB492-DF8A-46A0-4DAE-72E52FD5C114}"/>
              </a:ext>
            </a:extLst>
          </p:cNvPr>
          <p:cNvSpPr/>
          <p:nvPr/>
        </p:nvSpPr>
        <p:spPr>
          <a:xfrm>
            <a:off x="7622382" y="2217809"/>
            <a:ext cx="61159" cy="6115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GB" sz="1867" kern="0">
              <a:solidFill>
                <a:srgbClr val="FFFFFF"/>
              </a:solidFill>
              <a:latin typeface="Arial"/>
              <a:sym typeface="Arial"/>
            </a:endParaRPr>
          </a:p>
        </p:txBody>
      </p:sp>
      <p:cxnSp>
        <p:nvCxnSpPr>
          <p:cNvPr id="73" name="Straight Connector 72">
            <a:extLst>
              <a:ext uri="{FF2B5EF4-FFF2-40B4-BE49-F238E27FC236}">
                <a16:creationId xmlns="" xmlns:a16="http://schemas.microsoft.com/office/drawing/2014/main" id="{6750D2C1-A4C2-F770-1C2B-B1E3A6F346A8}"/>
              </a:ext>
            </a:extLst>
          </p:cNvPr>
          <p:cNvCxnSpPr/>
          <p:nvPr/>
        </p:nvCxnSpPr>
        <p:spPr>
          <a:xfrm>
            <a:off x="5419600" y="5711547"/>
            <a:ext cx="6261219"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 xmlns:a16="http://schemas.microsoft.com/office/drawing/2014/main" id="{6911E096-2360-0CF3-852C-70DD213B2933}"/>
              </a:ext>
            </a:extLst>
          </p:cNvPr>
          <p:cNvCxnSpPr>
            <a:cxnSpLocks/>
          </p:cNvCxnSpPr>
          <p:nvPr/>
        </p:nvCxnSpPr>
        <p:spPr>
          <a:xfrm rot="5400000" flipH="1">
            <a:off x="11653900" y="5736220"/>
            <a:ext cx="53552" cy="0"/>
          </a:xfrm>
          <a:prstGeom prst="line">
            <a:avLst/>
          </a:prstGeom>
          <a:ln cap="sq"/>
        </p:spPr>
        <p:style>
          <a:lnRef idx="1">
            <a:schemeClr val="accent1"/>
          </a:lnRef>
          <a:fillRef idx="0">
            <a:schemeClr val="accent1"/>
          </a:fillRef>
          <a:effectRef idx="0">
            <a:schemeClr val="accent1"/>
          </a:effectRef>
          <a:fontRef idx="minor">
            <a:schemeClr val="tx1"/>
          </a:fontRef>
        </p:style>
      </p:cxnSp>
      <p:sp>
        <p:nvSpPr>
          <p:cNvPr id="75" name="TextBox 74">
            <a:extLst>
              <a:ext uri="{FF2B5EF4-FFF2-40B4-BE49-F238E27FC236}">
                <a16:creationId xmlns="" xmlns:a16="http://schemas.microsoft.com/office/drawing/2014/main" id="{558306A3-F195-683D-D9FD-6010A984DCA5}"/>
              </a:ext>
            </a:extLst>
          </p:cNvPr>
          <p:cNvSpPr txBox="1"/>
          <p:nvPr/>
        </p:nvSpPr>
        <p:spPr>
          <a:xfrm>
            <a:off x="11550139" y="5803863"/>
            <a:ext cx="261359" cy="164212"/>
          </a:xfrm>
          <a:prstGeom prst="rect">
            <a:avLst/>
          </a:prstGeom>
          <a:noFill/>
        </p:spPr>
        <p:txBody>
          <a:bodyPr wrap="square" lIns="0" tIns="0" rIns="0" bIns="0" rtlCol="0">
            <a:spAutoFit/>
          </a:bodyPr>
          <a:lstStyle/>
          <a:p>
            <a:pPr algn="ctr" defTabSz="1219170">
              <a:buClr>
                <a:srgbClr val="000000"/>
              </a:buClr>
              <a:defRPr/>
            </a:pPr>
            <a:r>
              <a:rPr lang="en-GB" sz="1067" kern="0" dirty="0">
                <a:solidFill>
                  <a:srgbClr val="000000"/>
                </a:solidFill>
                <a:latin typeface="Arial Narrow" panose="020B0606020202030204" pitchFamily="34" charset="0"/>
                <a:cs typeface="Arial"/>
                <a:sym typeface="Arial"/>
              </a:rPr>
              <a:t>10</a:t>
            </a:r>
          </a:p>
        </p:txBody>
      </p:sp>
      <p:cxnSp>
        <p:nvCxnSpPr>
          <p:cNvPr id="76" name="Straight Connector 75">
            <a:extLst>
              <a:ext uri="{FF2B5EF4-FFF2-40B4-BE49-F238E27FC236}">
                <a16:creationId xmlns="" xmlns:a16="http://schemas.microsoft.com/office/drawing/2014/main" id="{3E021861-29AC-AD07-2096-670F019369EB}"/>
              </a:ext>
            </a:extLst>
          </p:cNvPr>
          <p:cNvCxnSpPr>
            <a:cxnSpLocks/>
          </p:cNvCxnSpPr>
          <p:nvPr/>
        </p:nvCxnSpPr>
        <p:spPr>
          <a:xfrm rot="5400000" flipH="1">
            <a:off x="8517925" y="5726308"/>
            <a:ext cx="53552" cy="0"/>
          </a:xfrm>
          <a:prstGeom prst="line">
            <a:avLst/>
          </a:prstGeom>
          <a:ln cap="sq"/>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 xmlns:a16="http://schemas.microsoft.com/office/drawing/2014/main" id="{B086E7C0-AAD0-2C1B-CE7F-B69E61246891}"/>
              </a:ext>
            </a:extLst>
          </p:cNvPr>
          <p:cNvSpPr txBox="1"/>
          <p:nvPr/>
        </p:nvSpPr>
        <p:spPr>
          <a:xfrm>
            <a:off x="8414165" y="5803863"/>
            <a:ext cx="261359" cy="164212"/>
          </a:xfrm>
          <a:prstGeom prst="rect">
            <a:avLst/>
          </a:prstGeom>
          <a:noFill/>
        </p:spPr>
        <p:txBody>
          <a:bodyPr wrap="square" lIns="0" tIns="0" rIns="0" bIns="0" rtlCol="0">
            <a:spAutoFit/>
          </a:bodyPr>
          <a:lstStyle/>
          <a:p>
            <a:pPr algn="ctr" defTabSz="1219170">
              <a:buClr>
                <a:srgbClr val="000000"/>
              </a:buClr>
              <a:defRPr/>
            </a:pPr>
            <a:r>
              <a:rPr lang="en-GB" sz="1067" kern="0" dirty="0">
                <a:solidFill>
                  <a:srgbClr val="000000"/>
                </a:solidFill>
                <a:latin typeface="Arial Narrow" panose="020B0606020202030204" pitchFamily="34" charset="0"/>
                <a:cs typeface="Arial"/>
                <a:sym typeface="Arial"/>
              </a:rPr>
              <a:t>1</a:t>
            </a:r>
          </a:p>
        </p:txBody>
      </p:sp>
      <p:cxnSp>
        <p:nvCxnSpPr>
          <p:cNvPr id="78" name="Straight Connector 77">
            <a:extLst>
              <a:ext uri="{FF2B5EF4-FFF2-40B4-BE49-F238E27FC236}">
                <a16:creationId xmlns="" xmlns:a16="http://schemas.microsoft.com/office/drawing/2014/main" id="{A76CC321-40D7-C000-51ED-948923153177}"/>
              </a:ext>
            </a:extLst>
          </p:cNvPr>
          <p:cNvCxnSpPr>
            <a:cxnSpLocks/>
          </p:cNvCxnSpPr>
          <p:nvPr/>
        </p:nvCxnSpPr>
        <p:spPr>
          <a:xfrm rot="5400000" flipH="1">
            <a:off x="5387720" y="5736220"/>
            <a:ext cx="53552" cy="0"/>
          </a:xfrm>
          <a:prstGeom prst="line">
            <a:avLst/>
          </a:prstGeom>
          <a:ln cap="sq"/>
        </p:spPr>
        <p:style>
          <a:lnRef idx="1">
            <a:schemeClr val="accent1"/>
          </a:lnRef>
          <a:fillRef idx="0">
            <a:schemeClr val="accent1"/>
          </a:fillRef>
          <a:effectRef idx="0">
            <a:schemeClr val="accent1"/>
          </a:effectRef>
          <a:fontRef idx="minor">
            <a:schemeClr val="tx1"/>
          </a:fontRef>
        </p:style>
      </p:cxnSp>
      <p:sp>
        <p:nvSpPr>
          <p:cNvPr id="79" name="TextBox 78">
            <a:extLst>
              <a:ext uri="{FF2B5EF4-FFF2-40B4-BE49-F238E27FC236}">
                <a16:creationId xmlns="" xmlns:a16="http://schemas.microsoft.com/office/drawing/2014/main" id="{C2F3E098-D83B-6758-8CDC-46CA45BB0527}"/>
              </a:ext>
            </a:extLst>
          </p:cNvPr>
          <p:cNvSpPr txBox="1"/>
          <p:nvPr/>
        </p:nvSpPr>
        <p:spPr>
          <a:xfrm>
            <a:off x="5283959" y="5803863"/>
            <a:ext cx="261359" cy="164212"/>
          </a:xfrm>
          <a:prstGeom prst="rect">
            <a:avLst/>
          </a:prstGeom>
          <a:noFill/>
        </p:spPr>
        <p:txBody>
          <a:bodyPr wrap="square" lIns="0" tIns="0" rIns="0" bIns="0" rtlCol="0">
            <a:spAutoFit/>
          </a:bodyPr>
          <a:lstStyle/>
          <a:p>
            <a:pPr algn="ctr" defTabSz="1219170">
              <a:buClr>
                <a:srgbClr val="000000"/>
              </a:buClr>
              <a:defRPr/>
            </a:pPr>
            <a:r>
              <a:rPr lang="en-GB" sz="1067" kern="0" dirty="0">
                <a:solidFill>
                  <a:srgbClr val="000000"/>
                </a:solidFill>
                <a:latin typeface="Arial Narrow" panose="020B0606020202030204" pitchFamily="34" charset="0"/>
                <a:cs typeface="Arial"/>
                <a:sym typeface="Arial"/>
              </a:rPr>
              <a:t>0.1</a:t>
            </a:r>
          </a:p>
        </p:txBody>
      </p:sp>
      <p:sp>
        <p:nvSpPr>
          <p:cNvPr id="93" name="TextBox 92">
            <a:extLst>
              <a:ext uri="{FF2B5EF4-FFF2-40B4-BE49-F238E27FC236}">
                <a16:creationId xmlns="" xmlns:a16="http://schemas.microsoft.com/office/drawing/2014/main" id="{0D787840-0E4B-FB46-C9D9-B09C8081F7B5}"/>
              </a:ext>
            </a:extLst>
          </p:cNvPr>
          <p:cNvSpPr txBox="1"/>
          <p:nvPr/>
        </p:nvSpPr>
        <p:spPr>
          <a:xfrm>
            <a:off x="5364786" y="5919521"/>
            <a:ext cx="2869721" cy="164212"/>
          </a:xfrm>
          <a:prstGeom prst="rect">
            <a:avLst/>
          </a:prstGeom>
          <a:noFill/>
        </p:spPr>
        <p:txBody>
          <a:bodyPr wrap="square" lIns="0" tIns="0" rIns="0" bIns="0" rtlCol="0">
            <a:spAutoFit/>
          </a:bodyPr>
          <a:lstStyle/>
          <a:p>
            <a:pPr algn="r" defTabSz="1219170">
              <a:buClr>
                <a:srgbClr val="000000"/>
              </a:buClr>
              <a:defRPr/>
            </a:pPr>
            <a:r>
              <a:rPr lang="en-GB" sz="1067" b="1" kern="0" dirty="0">
                <a:solidFill>
                  <a:schemeClr val="tx2"/>
                </a:solidFill>
                <a:latin typeface="Arial" panose="020B0604020202020204" pitchFamily="34" charset="0"/>
                <a:cs typeface="Arial" panose="020B0604020202020204" pitchFamily="34" charset="0"/>
                <a:sym typeface="Arial"/>
              </a:rPr>
              <a:t>Abiraterone + olaparib better</a:t>
            </a:r>
          </a:p>
        </p:txBody>
      </p:sp>
      <p:sp>
        <p:nvSpPr>
          <p:cNvPr id="94" name="TextBox 93">
            <a:extLst>
              <a:ext uri="{FF2B5EF4-FFF2-40B4-BE49-F238E27FC236}">
                <a16:creationId xmlns="" xmlns:a16="http://schemas.microsoft.com/office/drawing/2014/main" id="{E8404313-6C62-CEDF-57E7-2F142B04BEB4}"/>
              </a:ext>
            </a:extLst>
          </p:cNvPr>
          <p:cNvSpPr txBox="1"/>
          <p:nvPr/>
        </p:nvSpPr>
        <p:spPr>
          <a:xfrm>
            <a:off x="8781663" y="5919521"/>
            <a:ext cx="2869721" cy="164212"/>
          </a:xfrm>
          <a:prstGeom prst="rect">
            <a:avLst/>
          </a:prstGeom>
          <a:noFill/>
        </p:spPr>
        <p:txBody>
          <a:bodyPr wrap="square" lIns="0" tIns="0" rIns="0" bIns="0" rtlCol="0">
            <a:spAutoFit/>
          </a:bodyPr>
          <a:lstStyle/>
          <a:p>
            <a:pPr defTabSz="1219170">
              <a:buClr>
                <a:srgbClr val="000000"/>
              </a:buClr>
              <a:defRPr/>
            </a:pPr>
            <a:r>
              <a:rPr lang="en-GB" sz="1067" b="1" kern="0" dirty="0">
                <a:solidFill>
                  <a:schemeClr val="accent1"/>
                </a:solidFill>
                <a:latin typeface="Arial" panose="020B0604020202020204" pitchFamily="34" charset="0"/>
                <a:cs typeface="Arial" panose="020B0604020202020204" pitchFamily="34" charset="0"/>
                <a:sym typeface="Arial"/>
              </a:rPr>
              <a:t>Abiraterone + placebo better</a:t>
            </a:r>
          </a:p>
        </p:txBody>
      </p:sp>
      <p:sp>
        <p:nvSpPr>
          <p:cNvPr id="95" name="Arrow: Right 94">
            <a:extLst>
              <a:ext uri="{FF2B5EF4-FFF2-40B4-BE49-F238E27FC236}">
                <a16:creationId xmlns="" xmlns:a16="http://schemas.microsoft.com/office/drawing/2014/main" id="{B7875E68-650A-E259-45A3-0A5AB741CE54}"/>
              </a:ext>
            </a:extLst>
          </p:cNvPr>
          <p:cNvSpPr/>
          <p:nvPr/>
        </p:nvSpPr>
        <p:spPr>
          <a:xfrm>
            <a:off x="8805017" y="5760045"/>
            <a:ext cx="2174612" cy="123697"/>
          </a:xfrm>
          <a:prstGeom prst="rightArrow">
            <a:avLst>
              <a:gd name="adj1" fmla="val 50000"/>
              <a:gd name="adj2" fmla="val 8398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GB" sz="1867" kern="0">
              <a:solidFill>
                <a:srgbClr val="FFFFFF"/>
              </a:solidFill>
              <a:latin typeface="Arial"/>
              <a:sym typeface="Arial"/>
            </a:endParaRPr>
          </a:p>
        </p:txBody>
      </p:sp>
      <p:sp>
        <p:nvSpPr>
          <p:cNvPr id="96" name="Arrow: Right 95">
            <a:extLst>
              <a:ext uri="{FF2B5EF4-FFF2-40B4-BE49-F238E27FC236}">
                <a16:creationId xmlns="" xmlns:a16="http://schemas.microsoft.com/office/drawing/2014/main" id="{0C22CE09-8143-6743-FA79-C4BDDE37B438}"/>
              </a:ext>
            </a:extLst>
          </p:cNvPr>
          <p:cNvSpPr/>
          <p:nvPr/>
        </p:nvSpPr>
        <p:spPr>
          <a:xfrm flipH="1">
            <a:off x="6133414" y="5755572"/>
            <a:ext cx="2174612" cy="123697"/>
          </a:xfrm>
          <a:prstGeom prst="rightArrow">
            <a:avLst>
              <a:gd name="adj1" fmla="val 50000"/>
              <a:gd name="adj2" fmla="val 89651"/>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GB" sz="1867" kern="0">
              <a:solidFill>
                <a:schemeClr val="tx2"/>
              </a:solidFill>
              <a:latin typeface="Arial"/>
              <a:sym typeface="Arial"/>
            </a:endParaRPr>
          </a:p>
        </p:txBody>
      </p:sp>
      <p:sp>
        <p:nvSpPr>
          <p:cNvPr id="100" name="Oval 99">
            <a:extLst>
              <a:ext uri="{FF2B5EF4-FFF2-40B4-BE49-F238E27FC236}">
                <a16:creationId xmlns="" xmlns:a16="http://schemas.microsoft.com/office/drawing/2014/main" id="{872F990D-8CE1-0CA8-8C2C-12CA2AB26C36}"/>
              </a:ext>
            </a:extLst>
          </p:cNvPr>
          <p:cNvSpPr/>
          <p:nvPr/>
        </p:nvSpPr>
        <p:spPr>
          <a:xfrm>
            <a:off x="7888247" y="1688058"/>
            <a:ext cx="216837" cy="21683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GB" sz="1867" kern="0" dirty="0">
              <a:solidFill>
                <a:srgbClr val="FFFFFF"/>
              </a:solidFill>
              <a:latin typeface="Arial"/>
              <a:sym typeface="Arial"/>
            </a:endParaRPr>
          </a:p>
        </p:txBody>
      </p:sp>
      <p:sp>
        <p:nvSpPr>
          <p:cNvPr id="102" name="Oval 101">
            <a:extLst>
              <a:ext uri="{FF2B5EF4-FFF2-40B4-BE49-F238E27FC236}">
                <a16:creationId xmlns="" xmlns:a16="http://schemas.microsoft.com/office/drawing/2014/main" id="{01AA2E72-3F2E-2A19-F320-C35E575F7151}"/>
              </a:ext>
            </a:extLst>
          </p:cNvPr>
          <p:cNvSpPr/>
          <p:nvPr/>
        </p:nvSpPr>
        <p:spPr>
          <a:xfrm>
            <a:off x="7916850" y="3142355"/>
            <a:ext cx="60959" cy="6095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GB" sz="1867" kern="0">
              <a:solidFill>
                <a:srgbClr val="FFFFFF"/>
              </a:solidFill>
              <a:latin typeface="Arial"/>
              <a:sym typeface="Arial"/>
            </a:endParaRPr>
          </a:p>
        </p:txBody>
      </p:sp>
      <p:sp>
        <p:nvSpPr>
          <p:cNvPr id="103" name="Oval 102">
            <a:extLst>
              <a:ext uri="{FF2B5EF4-FFF2-40B4-BE49-F238E27FC236}">
                <a16:creationId xmlns="" xmlns:a16="http://schemas.microsoft.com/office/drawing/2014/main" id="{955B0025-D25B-B92D-0D27-6E05EF14A365}"/>
              </a:ext>
            </a:extLst>
          </p:cNvPr>
          <p:cNvSpPr/>
          <p:nvPr/>
        </p:nvSpPr>
        <p:spPr>
          <a:xfrm>
            <a:off x="7815642" y="3834182"/>
            <a:ext cx="60959" cy="6095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GB" sz="1867" kern="0">
              <a:solidFill>
                <a:srgbClr val="FFFFFF"/>
              </a:solidFill>
              <a:latin typeface="Arial"/>
              <a:sym typeface="Arial"/>
            </a:endParaRPr>
          </a:p>
        </p:txBody>
      </p:sp>
      <p:sp>
        <p:nvSpPr>
          <p:cNvPr id="104" name="Oval 103">
            <a:extLst>
              <a:ext uri="{FF2B5EF4-FFF2-40B4-BE49-F238E27FC236}">
                <a16:creationId xmlns="" xmlns:a16="http://schemas.microsoft.com/office/drawing/2014/main" id="{A600BE73-7F5E-83F1-D7C1-EC34E97F5BB1}"/>
              </a:ext>
            </a:extLst>
          </p:cNvPr>
          <p:cNvSpPr/>
          <p:nvPr/>
        </p:nvSpPr>
        <p:spPr>
          <a:xfrm>
            <a:off x="7992460" y="4003358"/>
            <a:ext cx="166797" cy="16679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GB" sz="1867" kern="0" dirty="0">
              <a:solidFill>
                <a:srgbClr val="FFFFFF"/>
              </a:solidFill>
              <a:latin typeface="Arial"/>
              <a:sym typeface="Arial"/>
            </a:endParaRPr>
          </a:p>
        </p:txBody>
      </p:sp>
      <p:sp>
        <p:nvSpPr>
          <p:cNvPr id="101" name="Oval 100">
            <a:extLst>
              <a:ext uri="{FF2B5EF4-FFF2-40B4-BE49-F238E27FC236}">
                <a16:creationId xmlns="" xmlns:a16="http://schemas.microsoft.com/office/drawing/2014/main" id="{7489DCD7-D81E-429C-A522-2A215DAA5C51}"/>
              </a:ext>
            </a:extLst>
          </p:cNvPr>
          <p:cNvSpPr/>
          <p:nvPr/>
        </p:nvSpPr>
        <p:spPr>
          <a:xfrm>
            <a:off x="8117424" y="5378535"/>
            <a:ext cx="177917" cy="17791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GB" sz="1867" kern="0" dirty="0">
              <a:solidFill>
                <a:srgbClr val="FFFFFF"/>
              </a:solidFill>
              <a:latin typeface="Arial"/>
              <a:sym typeface="Arial"/>
            </a:endParaRPr>
          </a:p>
        </p:txBody>
      </p:sp>
      <p:sp>
        <p:nvSpPr>
          <p:cNvPr id="105" name="Oval 104">
            <a:extLst>
              <a:ext uri="{FF2B5EF4-FFF2-40B4-BE49-F238E27FC236}">
                <a16:creationId xmlns="" xmlns:a16="http://schemas.microsoft.com/office/drawing/2014/main" id="{3A4FD684-4202-4658-87DF-B781EE754F6D}"/>
              </a:ext>
            </a:extLst>
          </p:cNvPr>
          <p:cNvSpPr/>
          <p:nvPr/>
        </p:nvSpPr>
        <p:spPr>
          <a:xfrm>
            <a:off x="8117973" y="4727790"/>
            <a:ext cx="138999" cy="13899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GB" sz="1867" kern="0">
              <a:solidFill>
                <a:srgbClr val="FFFFFF"/>
              </a:solidFill>
              <a:latin typeface="Arial"/>
              <a:sym typeface="Arial"/>
            </a:endParaRPr>
          </a:p>
        </p:txBody>
      </p:sp>
      <p:sp>
        <p:nvSpPr>
          <p:cNvPr id="106" name="Oval 105">
            <a:extLst>
              <a:ext uri="{FF2B5EF4-FFF2-40B4-BE49-F238E27FC236}">
                <a16:creationId xmlns="" xmlns:a16="http://schemas.microsoft.com/office/drawing/2014/main" id="{9BD27D63-6A95-4455-9242-595B89116806}"/>
              </a:ext>
            </a:extLst>
          </p:cNvPr>
          <p:cNvSpPr/>
          <p:nvPr/>
        </p:nvSpPr>
        <p:spPr>
          <a:xfrm>
            <a:off x="6506941" y="5214242"/>
            <a:ext cx="60959" cy="6095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GB" sz="1867" kern="0">
              <a:solidFill>
                <a:srgbClr val="FFFFFF"/>
              </a:solidFill>
              <a:latin typeface="Arial"/>
              <a:sym typeface="Arial"/>
            </a:endParaRPr>
          </a:p>
        </p:txBody>
      </p:sp>
      <p:sp>
        <p:nvSpPr>
          <p:cNvPr id="107" name="Oval 106">
            <a:extLst>
              <a:ext uri="{FF2B5EF4-FFF2-40B4-BE49-F238E27FC236}">
                <a16:creationId xmlns="" xmlns:a16="http://schemas.microsoft.com/office/drawing/2014/main" id="{A472A1AB-53AB-43D8-9C3C-46B100C93092}"/>
              </a:ext>
            </a:extLst>
          </p:cNvPr>
          <p:cNvSpPr/>
          <p:nvPr/>
        </p:nvSpPr>
        <p:spPr>
          <a:xfrm>
            <a:off x="7616942" y="4524167"/>
            <a:ext cx="66719" cy="66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GB" sz="1867" kern="0" dirty="0">
              <a:solidFill>
                <a:srgbClr val="FFFFFF"/>
              </a:solidFill>
              <a:latin typeface="Arial"/>
              <a:sym typeface="Arial"/>
            </a:endParaRPr>
          </a:p>
        </p:txBody>
      </p:sp>
      <p:graphicFrame>
        <p:nvGraphicFramePr>
          <p:cNvPr id="14" name="Table 8">
            <a:extLst>
              <a:ext uri="{FF2B5EF4-FFF2-40B4-BE49-F238E27FC236}">
                <a16:creationId xmlns="" xmlns:a16="http://schemas.microsoft.com/office/drawing/2014/main" id="{82115A9B-BE82-948B-E042-D93B7BB1A67C}"/>
              </a:ext>
            </a:extLst>
          </p:cNvPr>
          <p:cNvGraphicFramePr>
            <a:graphicFrameLocks noGrp="1"/>
          </p:cNvGraphicFramePr>
          <p:nvPr/>
        </p:nvGraphicFramePr>
        <p:xfrm>
          <a:off x="613923" y="1387043"/>
          <a:ext cx="11118716" cy="4334805"/>
        </p:xfrm>
        <a:graphic>
          <a:graphicData uri="http://schemas.openxmlformats.org/drawingml/2006/table">
            <a:tbl>
              <a:tblPr bandRow="1">
                <a:tableStyleId>{5C22544A-7EE6-4342-B048-85BDC9FD1C3A}</a:tableStyleId>
              </a:tblPr>
              <a:tblGrid>
                <a:gridCol w="2224019">
                  <a:extLst>
                    <a:ext uri="{9D8B030D-6E8A-4147-A177-3AD203B41FA5}">
                      <a16:colId xmlns="" xmlns:a16="http://schemas.microsoft.com/office/drawing/2014/main" val="3936048410"/>
                    </a:ext>
                  </a:extLst>
                </a:gridCol>
                <a:gridCol w="1407641">
                  <a:extLst>
                    <a:ext uri="{9D8B030D-6E8A-4147-A177-3AD203B41FA5}">
                      <a16:colId xmlns="" xmlns:a16="http://schemas.microsoft.com/office/drawing/2014/main" val="382767980"/>
                    </a:ext>
                  </a:extLst>
                </a:gridCol>
                <a:gridCol w="969956">
                  <a:extLst>
                    <a:ext uri="{9D8B030D-6E8A-4147-A177-3AD203B41FA5}">
                      <a16:colId xmlns="" xmlns:a16="http://schemas.microsoft.com/office/drawing/2014/main" val="3317399365"/>
                    </a:ext>
                  </a:extLst>
                </a:gridCol>
                <a:gridCol w="798956">
                  <a:extLst>
                    <a:ext uri="{9D8B030D-6E8A-4147-A177-3AD203B41FA5}">
                      <a16:colId xmlns="" xmlns:a16="http://schemas.microsoft.com/office/drawing/2014/main" val="2184124973"/>
                    </a:ext>
                  </a:extLst>
                </a:gridCol>
                <a:gridCol w="2533532">
                  <a:extLst>
                    <a:ext uri="{9D8B030D-6E8A-4147-A177-3AD203B41FA5}">
                      <a16:colId xmlns="" xmlns:a16="http://schemas.microsoft.com/office/drawing/2014/main" val="3792751243"/>
                    </a:ext>
                  </a:extLst>
                </a:gridCol>
                <a:gridCol w="988179">
                  <a:extLst>
                    <a:ext uri="{9D8B030D-6E8A-4147-A177-3AD203B41FA5}">
                      <a16:colId xmlns="" xmlns:a16="http://schemas.microsoft.com/office/drawing/2014/main" val="3558859632"/>
                    </a:ext>
                  </a:extLst>
                </a:gridCol>
                <a:gridCol w="2196433">
                  <a:extLst>
                    <a:ext uri="{9D8B030D-6E8A-4147-A177-3AD203B41FA5}">
                      <a16:colId xmlns="" xmlns:a16="http://schemas.microsoft.com/office/drawing/2014/main" val="1628181606"/>
                    </a:ext>
                  </a:extLst>
                </a:gridCol>
              </a:tblGrid>
              <a:tr h="288773">
                <a:tc>
                  <a:txBody>
                    <a:bodyPr/>
                    <a:lstStyle/>
                    <a:p>
                      <a:pPr>
                        <a:lnSpc>
                          <a:spcPts val="800"/>
                        </a:lnSpc>
                      </a:pPr>
                      <a:endParaRPr lang="en-GB" sz="1200" b="1" dirty="0">
                        <a:latin typeface="Arial Narrow" panose="020B060602020203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ts val="800"/>
                        </a:lnSpc>
                      </a:pPr>
                      <a:r>
                        <a:rPr lang="en-GB" sz="1200" b="1" dirty="0">
                          <a:solidFill>
                            <a:schemeClr val="tx1"/>
                          </a:solidFill>
                          <a:latin typeface="Arial Narrow" panose="020B0606020202030204" pitchFamily="34" charset="0"/>
                        </a:rPr>
                        <a:t>Number of patients, n</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lnSpc>
                          <a:spcPts val="800"/>
                        </a:lnSpc>
                      </a:pPr>
                      <a:r>
                        <a:rPr lang="en-GB" sz="1200" b="1" dirty="0">
                          <a:solidFill>
                            <a:schemeClr val="tx1"/>
                          </a:solidFill>
                          <a:latin typeface="Arial Narrow" panose="020B0606020202030204" pitchFamily="34" charset="0"/>
                        </a:rPr>
                        <a:t>Median </a:t>
                      </a:r>
                      <a:r>
                        <a:rPr lang="en-GB" sz="1200" b="1" dirty="0" err="1">
                          <a:solidFill>
                            <a:schemeClr val="tx1"/>
                          </a:solidFill>
                          <a:latin typeface="Arial Narrow" panose="020B0606020202030204" pitchFamily="34" charset="0"/>
                        </a:rPr>
                        <a:t>rPFS</a:t>
                      </a:r>
                      <a:r>
                        <a:rPr lang="en-GB" sz="1200" b="1" dirty="0">
                          <a:solidFill>
                            <a:schemeClr val="tx1"/>
                          </a:solidFill>
                          <a:latin typeface="Arial Narrow" panose="020B0606020202030204" pitchFamily="34" charset="0"/>
                        </a:rPr>
                        <a:t>, months</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marL="0" marR="0" lvl="0" indent="0" algn="ctr" defTabSz="914400" rtl="0" eaLnBrk="1" fontAlgn="auto" latinLnBrk="0" hangingPunct="1">
                        <a:lnSpc>
                          <a:spcPts val="800"/>
                        </a:lnSpc>
                        <a:spcBef>
                          <a:spcPts val="0"/>
                        </a:spcBef>
                        <a:spcAft>
                          <a:spcPts val="0"/>
                        </a:spcAft>
                        <a:buClr>
                          <a:srgbClr val="000000"/>
                        </a:buClr>
                        <a:buSzTx/>
                        <a:buFont typeface="Arial"/>
                        <a:buNone/>
                        <a:tabLst/>
                        <a:defRPr/>
                      </a:pPr>
                      <a:endParaRPr lang="en-GB" sz="800" b="1" dirty="0">
                        <a:solidFill>
                          <a:srgbClr val="4472C4"/>
                        </a:solidFill>
                        <a:latin typeface="Arial Narrow" panose="020B060602020203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ts val="800"/>
                        </a:lnSpc>
                      </a:pPr>
                      <a:endParaRPr lang="en-GB" sz="1200" b="1" dirty="0">
                        <a:latin typeface="Arial Narrow" panose="020B0606020202030204" pitchFamily="34" charset="0"/>
                      </a:endParaRPr>
                    </a:p>
                  </a:txBody>
                  <a:tcPr marL="0" marR="0" marT="0" marB="0" anchor="ctr">
                    <a:lnL w="12700" cmpd="sng">
                      <a:noFill/>
                    </a:lnL>
                    <a:lnR w="6350" cap="flat" cmpd="sng" algn="ctr">
                      <a:solidFill>
                        <a:schemeClr val="tx1"/>
                      </a:solidFill>
                      <a:prstDash val="dash"/>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lnSpc>
                          <a:spcPts val="800"/>
                        </a:lnSpc>
                      </a:pPr>
                      <a:endParaRPr lang="en-GB" sz="1200" b="1" dirty="0">
                        <a:latin typeface="Arial Narrow" panose="020B0606020202030204" pitchFamily="34" charset="0"/>
                      </a:endParaRPr>
                    </a:p>
                  </a:txBody>
                  <a:tcPr marL="0" marR="0" marT="0" marB="0" anchor="ctr">
                    <a:lnL w="6350" cap="flat" cmpd="sng" algn="ctr">
                      <a:solidFill>
                        <a:schemeClr val="tx1"/>
                      </a:solidFill>
                      <a:prstDash val="dash"/>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ts val="800"/>
                        </a:lnSpc>
                      </a:pPr>
                      <a:r>
                        <a:rPr lang="en-GB" sz="1200" b="1" dirty="0">
                          <a:latin typeface="Arial Narrow" panose="020B0606020202030204" pitchFamily="34" charset="0"/>
                        </a:rPr>
                        <a:t>HR (95% CI)</a:t>
                      </a:r>
                    </a:p>
                  </a:txBody>
                  <a:tcPr marL="0" marR="4800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2687620782"/>
                  </a:ext>
                </a:extLst>
              </a:tr>
              <a:tr h="230377">
                <a:tc>
                  <a:txBody>
                    <a:bodyPr/>
                    <a:lstStyle/>
                    <a:p>
                      <a:r>
                        <a:rPr lang="en-GB" sz="1200" b="1" dirty="0">
                          <a:latin typeface="Arial Narrow" panose="020B0606020202030204" pitchFamily="34" charset="0"/>
                        </a:rPr>
                        <a:t>All patients</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200" dirty="0">
                          <a:solidFill>
                            <a:schemeClr val="tx1"/>
                          </a:solidFill>
                          <a:latin typeface="Arial Narrow" panose="020B0606020202030204" pitchFamily="34" charset="0"/>
                        </a:rPr>
                        <a:t>796</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200" b="1" dirty="0">
                          <a:solidFill>
                            <a:schemeClr val="tx2"/>
                          </a:solidFill>
                          <a:latin typeface="Arial Narrow" panose="020B0606020202030204" pitchFamily="34" charset="0"/>
                        </a:rPr>
                        <a:t>24.8</a:t>
                      </a:r>
                    </a:p>
                  </a:txBody>
                  <a:tcPr marL="144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200" b="1" dirty="0">
                          <a:solidFill>
                            <a:schemeClr val="accent1"/>
                          </a:solidFill>
                          <a:latin typeface="Arial Narrow" panose="020B0606020202030204" pitchFamily="34" charset="0"/>
                        </a:rPr>
                        <a:t>16.6</a:t>
                      </a:r>
                    </a:p>
                  </a:txBody>
                  <a:tcPr marL="0" marR="3360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1200" dirty="0">
                        <a:latin typeface="Arial Narrow" panose="020B0606020202030204" pitchFamily="34" charset="0"/>
                      </a:endParaRPr>
                    </a:p>
                  </a:txBody>
                  <a:tcPr marL="0" marR="0" marT="0" marB="0" anchor="ctr">
                    <a:lnL w="12700" cmpd="sng">
                      <a:noFill/>
                    </a:lnL>
                    <a:lnR w="6350" cap="flat" cmpd="sng" algn="ctr">
                      <a:solidFill>
                        <a:schemeClr val="tx1"/>
                      </a:solidFill>
                      <a:prstDash val="dash"/>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200" dirty="0">
                        <a:latin typeface="Arial Narrow" panose="020B0606020202030204" pitchFamily="34" charset="0"/>
                      </a:endParaRPr>
                    </a:p>
                  </a:txBody>
                  <a:tcPr marL="0" marR="0" marT="0" marB="0" anchor="ctr">
                    <a:lnL w="6350" cap="flat" cmpd="sng" algn="ctr">
                      <a:solidFill>
                        <a:schemeClr val="tx1"/>
                      </a:solidFill>
                      <a:prstDash val="dash"/>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200" dirty="0">
                          <a:latin typeface="Arial Narrow" panose="020B0606020202030204" pitchFamily="34" charset="0"/>
                        </a:rPr>
                        <a:t>0.66 (0.54–0.81)</a:t>
                      </a:r>
                    </a:p>
                  </a:txBody>
                  <a:tcPr marL="0" marR="4800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3349029361"/>
                  </a:ext>
                </a:extLst>
              </a:tr>
              <a:tr h="230377">
                <a:tc>
                  <a:txBody>
                    <a:bodyPr/>
                    <a:lstStyle/>
                    <a:p>
                      <a:r>
                        <a:rPr lang="en-GB" sz="1200" b="1" dirty="0">
                          <a:latin typeface="Arial Narrow" panose="020B0606020202030204" pitchFamily="34" charset="0"/>
                        </a:rPr>
                        <a:t>Age at randomisation, years</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1200" dirty="0">
                        <a:solidFill>
                          <a:schemeClr val="tx1"/>
                        </a:solidFill>
                        <a:latin typeface="Arial Narrow" panose="020B060602020203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1200" b="1" dirty="0">
                        <a:solidFill>
                          <a:schemeClr val="tx2"/>
                        </a:solidFill>
                        <a:latin typeface="Arial Narrow" panose="020B0606020202030204" pitchFamily="34" charset="0"/>
                      </a:endParaRPr>
                    </a:p>
                  </a:txBody>
                  <a:tcPr marL="144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1200" b="1" dirty="0">
                        <a:solidFill>
                          <a:schemeClr val="accent1"/>
                        </a:solidFill>
                        <a:latin typeface="Arial Narrow" panose="020B0606020202030204" pitchFamily="34" charset="0"/>
                      </a:endParaRPr>
                    </a:p>
                  </a:txBody>
                  <a:tcPr marL="0" marR="3360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1200" dirty="0">
                        <a:latin typeface="Arial Narrow" panose="020B0606020202030204" pitchFamily="34" charset="0"/>
                      </a:endParaRPr>
                    </a:p>
                  </a:txBody>
                  <a:tcPr marL="0" marR="0" marT="0" marB="0" anchor="ctr">
                    <a:lnL w="12700" cmpd="sng">
                      <a:noFill/>
                    </a:lnL>
                    <a:lnR w="6350" cap="flat" cmpd="sng" algn="ctr">
                      <a:solidFill>
                        <a:schemeClr val="tx1"/>
                      </a:solidFill>
                      <a:prstDash val="dash"/>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200">
                        <a:latin typeface="Arial Narrow" panose="020B0606020202030204" pitchFamily="34" charset="0"/>
                      </a:endParaRPr>
                    </a:p>
                  </a:txBody>
                  <a:tcPr marL="0" marR="0" marT="0" marB="0" anchor="ctr">
                    <a:lnL w="6350" cap="flat" cmpd="sng" algn="ctr">
                      <a:solidFill>
                        <a:schemeClr val="tx1"/>
                      </a:solidFill>
                      <a:prstDash val="dash"/>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1200" dirty="0">
                        <a:latin typeface="Arial Narrow" panose="020B0606020202030204" pitchFamily="34" charset="0"/>
                      </a:endParaRPr>
                    </a:p>
                  </a:txBody>
                  <a:tcPr marL="0" marR="4800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669905194"/>
                  </a:ext>
                </a:extLst>
              </a:tr>
              <a:tr h="230377">
                <a:tc>
                  <a:txBody>
                    <a:bodyPr/>
                    <a:lstStyle/>
                    <a:p>
                      <a:r>
                        <a:rPr lang="en-GB" sz="1200" dirty="0">
                          <a:latin typeface="Arial Narrow" panose="020B0606020202030204" pitchFamily="34" charset="0"/>
                        </a:rPr>
                        <a:t>&lt;65</a:t>
                      </a:r>
                    </a:p>
                  </a:txBody>
                  <a:tcPr marL="240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200" dirty="0">
                          <a:solidFill>
                            <a:schemeClr val="tx1"/>
                          </a:solidFill>
                          <a:latin typeface="Arial Narrow" panose="020B0606020202030204" pitchFamily="34" charset="0"/>
                        </a:rPr>
                        <a:t>227</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200" b="1" dirty="0">
                          <a:solidFill>
                            <a:schemeClr val="tx2"/>
                          </a:solidFill>
                          <a:latin typeface="Arial Narrow" panose="020B0606020202030204" pitchFamily="34" charset="0"/>
                        </a:rPr>
                        <a:t>NR</a:t>
                      </a:r>
                    </a:p>
                  </a:txBody>
                  <a:tcPr marL="144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200" b="1" dirty="0">
                          <a:solidFill>
                            <a:schemeClr val="accent1"/>
                          </a:solidFill>
                          <a:latin typeface="Arial Narrow" panose="020B0606020202030204" pitchFamily="34" charset="0"/>
                        </a:rPr>
                        <a:t>16.4</a:t>
                      </a:r>
                    </a:p>
                  </a:txBody>
                  <a:tcPr marL="0" marR="3360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1200" dirty="0">
                        <a:latin typeface="Arial Narrow" panose="020B0606020202030204" pitchFamily="34" charset="0"/>
                      </a:endParaRPr>
                    </a:p>
                  </a:txBody>
                  <a:tcPr marL="0" marR="0" marT="0" marB="0" anchor="ctr">
                    <a:lnL w="12700" cmpd="sng">
                      <a:noFill/>
                    </a:lnL>
                    <a:lnR w="6350" cap="flat" cmpd="sng" algn="ctr">
                      <a:solidFill>
                        <a:schemeClr val="tx1"/>
                      </a:solidFill>
                      <a:prstDash val="dash"/>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200" dirty="0">
                        <a:latin typeface="Arial Narrow" panose="020B0606020202030204" pitchFamily="34" charset="0"/>
                      </a:endParaRPr>
                    </a:p>
                  </a:txBody>
                  <a:tcPr marL="0" marR="0" marT="0" marB="0" anchor="ctr">
                    <a:lnL w="6350" cap="flat" cmpd="sng" algn="ctr">
                      <a:solidFill>
                        <a:schemeClr val="tx1"/>
                      </a:solidFill>
                      <a:prstDash val="dash"/>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1200" dirty="0">
                          <a:latin typeface="Arial Narrow" panose="020B0606020202030204" pitchFamily="34" charset="0"/>
                        </a:rPr>
                        <a:t>0.51 (0.35–0.75)</a:t>
                      </a:r>
                    </a:p>
                  </a:txBody>
                  <a:tcPr marL="0" marR="4800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3166022484"/>
                  </a:ext>
                </a:extLst>
              </a:tr>
              <a:tr h="230377">
                <a:tc>
                  <a:txBody>
                    <a:bodyPr/>
                    <a:lstStyle/>
                    <a:p>
                      <a:r>
                        <a:rPr lang="en-GB" sz="1200" dirty="0">
                          <a:latin typeface="Arial Narrow" panose="020B0606020202030204" pitchFamily="34" charset="0"/>
                        </a:rPr>
                        <a:t>≥65</a:t>
                      </a:r>
                    </a:p>
                  </a:txBody>
                  <a:tcPr marL="240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200" dirty="0">
                          <a:solidFill>
                            <a:schemeClr val="tx1"/>
                          </a:solidFill>
                          <a:latin typeface="Arial Narrow" panose="020B0606020202030204" pitchFamily="34" charset="0"/>
                        </a:rPr>
                        <a:t>569</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200" b="1" dirty="0">
                          <a:solidFill>
                            <a:schemeClr val="tx2"/>
                          </a:solidFill>
                          <a:latin typeface="Arial Narrow" panose="020B0606020202030204" pitchFamily="34" charset="0"/>
                        </a:rPr>
                        <a:t>22.0</a:t>
                      </a:r>
                    </a:p>
                  </a:txBody>
                  <a:tcPr marL="144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200" b="1" dirty="0">
                          <a:solidFill>
                            <a:schemeClr val="accent1"/>
                          </a:solidFill>
                          <a:latin typeface="Arial Narrow" panose="020B0606020202030204" pitchFamily="34" charset="0"/>
                        </a:rPr>
                        <a:t>16.7</a:t>
                      </a:r>
                    </a:p>
                  </a:txBody>
                  <a:tcPr marL="0" marR="3360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1200" dirty="0">
                        <a:latin typeface="Arial Narrow" panose="020B0606020202030204" pitchFamily="34" charset="0"/>
                      </a:endParaRPr>
                    </a:p>
                  </a:txBody>
                  <a:tcPr marL="0" marR="0" marT="0" marB="0" anchor="ctr">
                    <a:lnL w="12700" cmpd="sng">
                      <a:noFill/>
                    </a:lnL>
                    <a:lnR w="6350" cap="flat" cmpd="sng" algn="ctr">
                      <a:solidFill>
                        <a:schemeClr val="tx1"/>
                      </a:solidFill>
                      <a:prstDash val="dash"/>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200" dirty="0">
                        <a:latin typeface="Arial Narrow" panose="020B0606020202030204" pitchFamily="34" charset="0"/>
                      </a:endParaRPr>
                    </a:p>
                  </a:txBody>
                  <a:tcPr marL="0" marR="0" marT="0" marB="0" anchor="ctr">
                    <a:lnL w="6350" cap="flat" cmpd="sng" algn="ctr">
                      <a:solidFill>
                        <a:schemeClr val="tx1"/>
                      </a:solidFill>
                      <a:prstDash val="dash"/>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1200" dirty="0">
                          <a:latin typeface="Arial Narrow" panose="020B0606020202030204" pitchFamily="34" charset="0"/>
                        </a:rPr>
                        <a:t>0.78 (0.62–0.98)</a:t>
                      </a:r>
                    </a:p>
                  </a:txBody>
                  <a:tcPr marL="0" marR="4800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2077826403"/>
                  </a:ext>
                </a:extLst>
              </a:tr>
              <a:tr h="230377">
                <a:tc>
                  <a:txBody>
                    <a:bodyPr/>
                    <a:lstStyle/>
                    <a:p>
                      <a:r>
                        <a:rPr lang="en-GB" sz="1200" b="1" dirty="0">
                          <a:latin typeface="Arial Narrow" panose="020B0606020202030204" pitchFamily="34" charset="0"/>
                        </a:rPr>
                        <a:t>Site of distant metastases </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1200" dirty="0">
                        <a:solidFill>
                          <a:schemeClr val="tx1"/>
                        </a:solidFill>
                        <a:latin typeface="Arial Narrow" panose="020B060602020203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1200" b="1" dirty="0">
                        <a:solidFill>
                          <a:schemeClr val="tx2"/>
                        </a:solidFill>
                        <a:latin typeface="Arial Narrow" panose="020B0606020202030204" pitchFamily="34" charset="0"/>
                      </a:endParaRPr>
                    </a:p>
                  </a:txBody>
                  <a:tcPr marL="144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1200" b="1" dirty="0">
                        <a:solidFill>
                          <a:schemeClr val="accent1"/>
                        </a:solidFill>
                        <a:latin typeface="Arial Narrow" panose="020B0606020202030204" pitchFamily="34" charset="0"/>
                      </a:endParaRPr>
                    </a:p>
                  </a:txBody>
                  <a:tcPr marL="0" marR="3360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1200" dirty="0">
                        <a:latin typeface="Arial Narrow" panose="020B0606020202030204" pitchFamily="34" charset="0"/>
                      </a:endParaRPr>
                    </a:p>
                  </a:txBody>
                  <a:tcPr marL="0" marR="0" marT="0" marB="0" anchor="ctr">
                    <a:lnL w="12700" cmpd="sng">
                      <a:noFill/>
                    </a:lnL>
                    <a:lnR w="6350" cap="flat" cmpd="sng" algn="ctr">
                      <a:solidFill>
                        <a:schemeClr val="tx1"/>
                      </a:solidFill>
                      <a:prstDash val="dash"/>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200" dirty="0">
                        <a:latin typeface="Arial Narrow" panose="020B0606020202030204" pitchFamily="34" charset="0"/>
                      </a:endParaRPr>
                    </a:p>
                  </a:txBody>
                  <a:tcPr marL="0" marR="0" marT="0" marB="0" anchor="ctr">
                    <a:lnL w="6350" cap="flat" cmpd="sng" algn="ctr">
                      <a:solidFill>
                        <a:schemeClr val="tx1"/>
                      </a:solidFill>
                      <a:prstDash val="dash"/>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1200" dirty="0">
                        <a:latin typeface="Arial Narrow" panose="020B0606020202030204" pitchFamily="34" charset="0"/>
                      </a:endParaRPr>
                    </a:p>
                  </a:txBody>
                  <a:tcPr marL="0" marR="4800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760256102"/>
                  </a:ext>
                </a:extLst>
              </a:tr>
              <a:tr h="230377">
                <a:tc>
                  <a:txBody>
                    <a:bodyPr/>
                    <a:lstStyle/>
                    <a:p>
                      <a:r>
                        <a:rPr lang="en-GB" sz="1200" dirty="0">
                          <a:latin typeface="Arial Narrow" panose="020B0606020202030204" pitchFamily="34" charset="0"/>
                        </a:rPr>
                        <a:t>Bone only</a:t>
                      </a:r>
                    </a:p>
                  </a:txBody>
                  <a:tcPr marL="240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200" dirty="0">
                          <a:solidFill>
                            <a:schemeClr val="tx1"/>
                          </a:solidFill>
                          <a:latin typeface="Arial Narrow" panose="020B0606020202030204" pitchFamily="34" charset="0"/>
                        </a:rPr>
                        <a:t>434</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200" b="1" dirty="0">
                          <a:solidFill>
                            <a:schemeClr val="tx2"/>
                          </a:solidFill>
                          <a:latin typeface="Arial Narrow" panose="020B0606020202030204" pitchFamily="34" charset="0"/>
                        </a:rPr>
                        <a:t>27.6</a:t>
                      </a:r>
                    </a:p>
                  </a:txBody>
                  <a:tcPr marL="144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200" b="1" dirty="0">
                          <a:solidFill>
                            <a:schemeClr val="accent1"/>
                          </a:solidFill>
                          <a:latin typeface="Arial Narrow" panose="020B0606020202030204" pitchFamily="34" charset="0"/>
                        </a:rPr>
                        <a:t>22.2</a:t>
                      </a:r>
                    </a:p>
                  </a:txBody>
                  <a:tcPr marL="0" marR="3360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1200" dirty="0">
                        <a:latin typeface="Arial Narrow" panose="020B0606020202030204" pitchFamily="34" charset="0"/>
                      </a:endParaRPr>
                    </a:p>
                  </a:txBody>
                  <a:tcPr marL="0" marR="0" marT="0" marB="0" anchor="ctr">
                    <a:lnL w="12700" cmpd="sng">
                      <a:noFill/>
                    </a:lnL>
                    <a:lnR w="6350" cap="flat" cmpd="sng" algn="ctr">
                      <a:solidFill>
                        <a:schemeClr val="tx1"/>
                      </a:solidFill>
                      <a:prstDash val="dash"/>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200" dirty="0">
                        <a:latin typeface="Arial Narrow" panose="020B0606020202030204" pitchFamily="34" charset="0"/>
                      </a:endParaRPr>
                    </a:p>
                  </a:txBody>
                  <a:tcPr marL="0" marR="0" marT="0" marB="0" anchor="ctr">
                    <a:lnL w="6350" cap="flat" cmpd="sng" algn="ctr">
                      <a:solidFill>
                        <a:schemeClr val="tx1"/>
                      </a:solidFill>
                      <a:prstDash val="dash"/>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1200" dirty="0">
                          <a:latin typeface="Arial Narrow" panose="020B0606020202030204" pitchFamily="34" charset="0"/>
                        </a:rPr>
                        <a:t>0.73 (0.54–0.98)</a:t>
                      </a:r>
                    </a:p>
                  </a:txBody>
                  <a:tcPr marL="0" marR="4800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214402483"/>
                  </a:ext>
                </a:extLst>
              </a:tr>
              <a:tr h="230377">
                <a:tc>
                  <a:txBody>
                    <a:bodyPr/>
                    <a:lstStyle/>
                    <a:p>
                      <a:r>
                        <a:rPr lang="en-GB" sz="1200" dirty="0">
                          <a:latin typeface="Arial Narrow" panose="020B0606020202030204" pitchFamily="34" charset="0"/>
                        </a:rPr>
                        <a:t>Visceral</a:t>
                      </a:r>
                    </a:p>
                  </a:txBody>
                  <a:tcPr marL="240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200" dirty="0">
                          <a:solidFill>
                            <a:schemeClr val="tx1"/>
                          </a:solidFill>
                          <a:latin typeface="Arial Narrow" panose="020B0606020202030204" pitchFamily="34" charset="0"/>
                        </a:rPr>
                        <a:t>105</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200" b="1" dirty="0">
                          <a:solidFill>
                            <a:schemeClr val="tx2"/>
                          </a:solidFill>
                          <a:latin typeface="Arial Narrow" panose="020B0606020202030204" pitchFamily="34" charset="0"/>
                        </a:rPr>
                        <a:t>13.7</a:t>
                      </a:r>
                    </a:p>
                  </a:txBody>
                  <a:tcPr marL="144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200" b="1" dirty="0">
                          <a:solidFill>
                            <a:schemeClr val="accent1"/>
                          </a:solidFill>
                          <a:latin typeface="Arial Narrow" panose="020B0606020202030204" pitchFamily="34" charset="0"/>
                        </a:rPr>
                        <a:t>10.9</a:t>
                      </a:r>
                    </a:p>
                  </a:txBody>
                  <a:tcPr marL="0" marR="3360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1200" dirty="0">
                        <a:latin typeface="Arial Narrow" panose="020B0606020202030204" pitchFamily="34" charset="0"/>
                      </a:endParaRPr>
                    </a:p>
                  </a:txBody>
                  <a:tcPr marL="0" marR="0" marT="0" marB="0" anchor="ctr">
                    <a:lnL w="12700" cmpd="sng">
                      <a:noFill/>
                    </a:lnL>
                    <a:lnR w="6350" cap="flat" cmpd="sng" algn="ctr">
                      <a:solidFill>
                        <a:schemeClr val="tx1"/>
                      </a:solidFill>
                      <a:prstDash val="dash"/>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200" dirty="0">
                        <a:latin typeface="Arial Narrow" panose="020B0606020202030204" pitchFamily="34" charset="0"/>
                      </a:endParaRPr>
                    </a:p>
                  </a:txBody>
                  <a:tcPr marL="0" marR="0" marT="0" marB="0" anchor="ctr">
                    <a:lnL w="6350" cap="flat" cmpd="sng" algn="ctr">
                      <a:solidFill>
                        <a:schemeClr val="tx1"/>
                      </a:solidFill>
                      <a:prstDash val="dash"/>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1200" dirty="0">
                          <a:latin typeface="Arial Narrow" panose="020B0606020202030204" pitchFamily="34" charset="0"/>
                        </a:rPr>
                        <a:t>0.62 (0.39–0.99)</a:t>
                      </a:r>
                    </a:p>
                  </a:txBody>
                  <a:tcPr marL="0" marR="4800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2383378592"/>
                  </a:ext>
                </a:extLst>
              </a:tr>
              <a:tr h="230377">
                <a:tc>
                  <a:txBody>
                    <a:bodyPr/>
                    <a:lstStyle/>
                    <a:p>
                      <a:r>
                        <a:rPr lang="en-GB" sz="1200" dirty="0">
                          <a:latin typeface="Arial Narrow" panose="020B0606020202030204" pitchFamily="34" charset="0"/>
                        </a:rPr>
                        <a:t>Other</a:t>
                      </a:r>
                    </a:p>
                  </a:txBody>
                  <a:tcPr marL="240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200" dirty="0">
                          <a:solidFill>
                            <a:schemeClr val="tx1"/>
                          </a:solidFill>
                          <a:latin typeface="Arial Narrow" panose="020B0606020202030204" pitchFamily="34" charset="0"/>
                        </a:rPr>
                        <a:t>257</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200" b="1" dirty="0">
                          <a:solidFill>
                            <a:schemeClr val="tx2"/>
                          </a:solidFill>
                          <a:latin typeface="Arial Narrow" panose="020B0606020202030204" pitchFamily="34" charset="0"/>
                        </a:rPr>
                        <a:t>20.5</a:t>
                      </a:r>
                    </a:p>
                  </a:txBody>
                  <a:tcPr marL="144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200" b="1" dirty="0">
                          <a:solidFill>
                            <a:schemeClr val="accent1"/>
                          </a:solidFill>
                          <a:latin typeface="Arial Narrow" panose="020B0606020202030204" pitchFamily="34" charset="0"/>
                        </a:rPr>
                        <a:t>13.7</a:t>
                      </a:r>
                    </a:p>
                  </a:txBody>
                  <a:tcPr marL="0" marR="3360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1200" dirty="0">
                        <a:latin typeface="Arial Narrow" panose="020B0606020202030204" pitchFamily="34" charset="0"/>
                      </a:endParaRPr>
                    </a:p>
                  </a:txBody>
                  <a:tcPr marL="0" marR="0" marT="0" marB="0" anchor="ctr">
                    <a:lnL w="12700" cmpd="sng">
                      <a:noFill/>
                    </a:lnL>
                    <a:lnR w="6350" cap="flat" cmpd="sng" algn="ctr">
                      <a:solidFill>
                        <a:schemeClr val="tx1"/>
                      </a:solidFill>
                      <a:prstDash val="dash"/>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200">
                        <a:latin typeface="Arial Narrow" panose="020B0606020202030204" pitchFamily="34" charset="0"/>
                      </a:endParaRPr>
                    </a:p>
                  </a:txBody>
                  <a:tcPr marL="0" marR="0" marT="0" marB="0" anchor="ctr">
                    <a:lnL w="6350" cap="flat" cmpd="sng" algn="ctr">
                      <a:solidFill>
                        <a:schemeClr val="tx1"/>
                      </a:solidFill>
                      <a:prstDash val="dash"/>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1200" dirty="0">
                          <a:latin typeface="Arial Narrow" panose="020B0606020202030204" pitchFamily="34" charset="0"/>
                        </a:rPr>
                        <a:t>0.62 (0.44–0.85)</a:t>
                      </a:r>
                    </a:p>
                  </a:txBody>
                  <a:tcPr marL="0" marR="4800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150239514"/>
                  </a:ext>
                </a:extLst>
              </a:tr>
              <a:tr h="230377">
                <a:tc>
                  <a:txBody>
                    <a:bodyPr/>
                    <a:lstStyle/>
                    <a:p>
                      <a:r>
                        <a:rPr lang="en-GB" sz="1200" b="1" dirty="0">
                          <a:latin typeface="Arial Narrow" panose="020B0606020202030204" pitchFamily="34" charset="0"/>
                        </a:rPr>
                        <a:t>Docetaxel treatment at </a:t>
                      </a:r>
                      <a:r>
                        <a:rPr lang="en-GB" sz="1200" b="1" dirty="0" err="1">
                          <a:latin typeface="Arial Narrow" panose="020B0606020202030204" pitchFamily="34" charset="0"/>
                        </a:rPr>
                        <a:t>mHSPC</a:t>
                      </a:r>
                      <a:r>
                        <a:rPr lang="en-GB" sz="1200" b="1" dirty="0">
                          <a:latin typeface="Arial Narrow" panose="020B0606020202030204" pitchFamily="34" charset="0"/>
                        </a:rPr>
                        <a:t> stage</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1200" dirty="0">
                        <a:solidFill>
                          <a:schemeClr val="tx1"/>
                        </a:solidFill>
                        <a:latin typeface="Arial Narrow" panose="020B060602020203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1200" b="1" dirty="0">
                        <a:solidFill>
                          <a:schemeClr val="tx2"/>
                        </a:solidFill>
                        <a:latin typeface="Arial Narrow" panose="020B0606020202030204" pitchFamily="34" charset="0"/>
                      </a:endParaRPr>
                    </a:p>
                  </a:txBody>
                  <a:tcPr marL="144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1200" b="1" dirty="0">
                        <a:solidFill>
                          <a:schemeClr val="accent1"/>
                        </a:solidFill>
                        <a:latin typeface="Arial Narrow" panose="020B0606020202030204" pitchFamily="34" charset="0"/>
                      </a:endParaRPr>
                    </a:p>
                  </a:txBody>
                  <a:tcPr marL="0" marR="3360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1200" dirty="0">
                        <a:latin typeface="Arial Narrow" panose="020B0606020202030204" pitchFamily="34" charset="0"/>
                      </a:endParaRPr>
                    </a:p>
                  </a:txBody>
                  <a:tcPr marL="0" marR="0" marT="0" marB="0" anchor="ctr">
                    <a:lnL w="12700" cmpd="sng">
                      <a:noFill/>
                    </a:lnL>
                    <a:lnR w="6350" cap="flat" cmpd="sng" algn="ctr">
                      <a:solidFill>
                        <a:schemeClr val="tx1"/>
                      </a:solidFill>
                      <a:prstDash val="dash"/>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200" dirty="0">
                        <a:latin typeface="Arial Narrow" panose="020B0606020202030204" pitchFamily="34" charset="0"/>
                      </a:endParaRPr>
                    </a:p>
                  </a:txBody>
                  <a:tcPr marL="0" marR="0" marT="0" marB="0" anchor="ctr">
                    <a:lnL w="6350" cap="flat" cmpd="sng" algn="ctr">
                      <a:solidFill>
                        <a:schemeClr val="tx1"/>
                      </a:solidFill>
                      <a:prstDash val="dash"/>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1200" dirty="0">
                        <a:latin typeface="Arial Narrow" panose="020B0606020202030204" pitchFamily="34" charset="0"/>
                      </a:endParaRPr>
                    </a:p>
                  </a:txBody>
                  <a:tcPr marL="0" marR="4800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968352617"/>
                  </a:ext>
                </a:extLst>
              </a:tr>
              <a:tr h="230377">
                <a:tc>
                  <a:txBody>
                    <a:bodyPr/>
                    <a:lstStyle/>
                    <a:p>
                      <a:r>
                        <a:rPr lang="en-GB" sz="1200" dirty="0">
                          <a:latin typeface="Arial Narrow" panose="020B0606020202030204" pitchFamily="34" charset="0"/>
                        </a:rPr>
                        <a:t>Yes</a:t>
                      </a:r>
                    </a:p>
                  </a:txBody>
                  <a:tcPr marL="240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200" dirty="0">
                          <a:solidFill>
                            <a:schemeClr val="tx1"/>
                          </a:solidFill>
                          <a:latin typeface="Arial Narrow" panose="020B0606020202030204" pitchFamily="34" charset="0"/>
                        </a:rPr>
                        <a:t>189</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200" b="1" dirty="0">
                          <a:solidFill>
                            <a:schemeClr val="tx2"/>
                          </a:solidFill>
                          <a:latin typeface="Arial Narrow" panose="020B0606020202030204" pitchFamily="34" charset="0"/>
                        </a:rPr>
                        <a:t>27.6</a:t>
                      </a:r>
                    </a:p>
                  </a:txBody>
                  <a:tcPr marL="144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200" b="1" dirty="0">
                          <a:solidFill>
                            <a:schemeClr val="accent1"/>
                          </a:solidFill>
                          <a:latin typeface="Arial Narrow" panose="020B0606020202030204" pitchFamily="34" charset="0"/>
                        </a:rPr>
                        <a:t>13.8</a:t>
                      </a:r>
                    </a:p>
                  </a:txBody>
                  <a:tcPr marL="0" marR="3360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1200" dirty="0">
                        <a:latin typeface="Arial Narrow" panose="020B0606020202030204" pitchFamily="34" charset="0"/>
                      </a:endParaRPr>
                    </a:p>
                  </a:txBody>
                  <a:tcPr marL="0" marR="0" marT="0" marB="0" anchor="ctr">
                    <a:lnL w="12700" cmpd="sng">
                      <a:noFill/>
                    </a:lnL>
                    <a:lnR w="6350" cap="flat" cmpd="sng" algn="ctr">
                      <a:solidFill>
                        <a:schemeClr val="tx1"/>
                      </a:solidFill>
                      <a:prstDash val="dash"/>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200" dirty="0">
                        <a:latin typeface="Arial Narrow" panose="020B0606020202030204" pitchFamily="34" charset="0"/>
                      </a:endParaRPr>
                    </a:p>
                  </a:txBody>
                  <a:tcPr marL="0" marR="0" marT="0" marB="0" anchor="ctr">
                    <a:lnL w="6350" cap="flat" cmpd="sng" algn="ctr">
                      <a:solidFill>
                        <a:schemeClr val="tx1"/>
                      </a:solidFill>
                      <a:prstDash val="dash"/>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1200" dirty="0">
                          <a:latin typeface="Arial Narrow" panose="020B0606020202030204" pitchFamily="34" charset="0"/>
                        </a:rPr>
                        <a:t>0.61 (0.40–0.92)</a:t>
                      </a:r>
                    </a:p>
                  </a:txBody>
                  <a:tcPr marL="0" marR="4800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926122012"/>
                  </a:ext>
                </a:extLst>
              </a:tr>
              <a:tr h="230377">
                <a:tc>
                  <a:txBody>
                    <a:bodyPr/>
                    <a:lstStyle/>
                    <a:p>
                      <a:r>
                        <a:rPr lang="en-GB" sz="1200" dirty="0">
                          <a:latin typeface="Arial Narrow" panose="020B0606020202030204" pitchFamily="34" charset="0"/>
                        </a:rPr>
                        <a:t>No</a:t>
                      </a:r>
                    </a:p>
                  </a:txBody>
                  <a:tcPr marL="240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200" dirty="0">
                          <a:solidFill>
                            <a:schemeClr val="tx1"/>
                          </a:solidFill>
                          <a:latin typeface="Arial Narrow" panose="020B0606020202030204" pitchFamily="34" charset="0"/>
                        </a:rPr>
                        <a:t>607</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200" b="1" dirty="0">
                          <a:solidFill>
                            <a:schemeClr val="tx2"/>
                          </a:solidFill>
                          <a:latin typeface="Arial Narrow" panose="020B0606020202030204" pitchFamily="34" charset="0"/>
                        </a:rPr>
                        <a:t>24.8</a:t>
                      </a:r>
                    </a:p>
                  </a:txBody>
                  <a:tcPr marL="144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200" b="1" dirty="0">
                          <a:solidFill>
                            <a:schemeClr val="accent1"/>
                          </a:solidFill>
                          <a:latin typeface="Arial Narrow" panose="020B0606020202030204" pitchFamily="34" charset="0"/>
                        </a:rPr>
                        <a:t>16.8</a:t>
                      </a:r>
                    </a:p>
                  </a:txBody>
                  <a:tcPr marL="0" marR="3360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1200" dirty="0">
                        <a:latin typeface="Arial Narrow" panose="020B0606020202030204" pitchFamily="34" charset="0"/>
                      </a:endParaRPr>
                    </a:p>
                  </a:txBody>
                  <a:tcPr marL="0" marR="0" marT="0" marB="0" anchor="ctr">
                    <a:lnL w="12700" cmpd="sng">
                      <a:noFill/>
                    </a:lnL>
                    <a:lnR w="6350" cap="flat" cmpd="sng" algn="ctr">
                      <a:solidFill>
                        <a:schemeClr val="tx1"/>
                      </a:solidFill>
                      <a:prstDash val="dash"/>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200" dirty="0">
                        <a:latin typeface="Arial Narrow" panose="020B0606020202030204" pitchFamily="34" charset="0"/>
                      </a:endParaRPr>
                    </a:p>
                  </a:txBody>
                  <a:tcPr marL="0" marR="0" marT="0" marB="0" anchor="ctr">
                    <a:lnL w="6350" cap="flat" cmpd="sng" algn="ctr">
                      <a:solidFill>
                        <a:schemeClr val="tx1"/>
                      </a:solidFill>
                      <a:prstDash val="dash"/>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1200" dirty="0">
                          <a:latin typeface="Arial Narrow" panose="020B0606020202030204" pitchFamily="34" charset="0"/>
                        </a:rPr>
                        <a:t>0.71 (0.56–0.89)</a:t>
                      </a:r>
                    </a:p>
                  </a:txBody>
                  <a:tcPr marL="0" marR="4800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734395419"/>
                  </a:ext>
                </a:extLst>
              </a:tr>
              <a:tr h="230377">
                <a:tc>
                  <a:txBody>
                    <a:bodyPr/>
                    <a:lstStyle/>
                    <a:p>
                      <a:r>
                        <a:rPr lang="en-GB" sz="1200" b="1" dirty="0" err="1">
                          <a:latin typeface="Arial Narrow" panose="020B0606020202030204" pitchFamily="34" charset="0"/>
                        </a:rPr>
                        <a:t>HRRm</a:t>
                      </a:r>
                      <a:r>
                        <a:rPr lang="en-GB" sz="1200" b="1" dirty="0">
                          <a:latin typeface="Arial Narrow" panose="020B0606020202030204" pitchFamily="34" charset="0"/>
                        </a:rPr>
                        <a:t> </a:t>
                      </a:r>
                      <a:r>
                        <a:rPr lang="en-GB" sz="1200" b="1" dirty="0" err="1">
                          <a:latin typeface="Arial Narrow" panose="020B0606020202030204" pitchFamily="34" charset="0"/>
                        </a:rPr>
                        <a:t>status</a:t>
                      </a:r>
                      <a:r>
                        <a:rPr lang="en-GB" sz="1200" b="1" baseline="30000" dirty="0" err="1">
                          <a:latin typeface="Arial Narrow" panose="020B0606020202030204" pitchFamily="34" charset="0"/>
                        </a:rPr>
                        <a:t>a</a:t>
                      </a:r>
                      <a:endParaRPr lang="en-GB" sz="1200" b="1" baseline="30000" dirty="0">
                        <a:latin typeface="Arial Narrow" panose="020B060602020203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1200" dirty="0">
                        <a:solidFill>
                          <a:schemeClr val="tx1"/>
                        </a:solidFill>
                        <a:latin typeface="Arial Narrow" panose="020B060602020203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1200" b="1" dirty="0">
                        <a:solidFill>
                          <a:schemeClr val="tx2"/>
                        </a:solidFill>
                        <a:latin typeface="Arial Narrow" panose="020B0606020202030204" pitchFamily="34" charset="0"/>
                      </a:endParaRPr>
                    </a:p>
                  </a:txBody>
                  <a:tcPr marL="144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1200" b="1" dirty="0">
                        <a:solidFill>
                          <a:schemeClr val="accent1"/>
                        </a:solidFill>
                        <a:latin typeface="Arial Narrow" panose="020B0606020202030204" pitchFamily="34" charset="0"/>
                      </a:endParaRPr>
                    </a:p>
                  </a:txBody>
                  <a:tcPr marL="0" marR="3360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1200" dirty="0">
                        <a:latin typeface="Arial Narrow" panose="020B0606020202030204" pitchFamily="34" charset="0"/>
                      </a:endParaRPr>
                    </a:p>
                  </a:txBody>
                  <a:tcPr marL="0" marR="0" marT="0" marB="0" anchor="ctr">
                    <a:lnL w="12700" cmpd="sng">
                      <a:noFill/>
                    </a:lnL>
                    <a:lnR w="6350" cap="flat" cmpd="sng" algn="ctr">
                      <a:solidFill>
                        <a:schemeClr val="tx1"/>
                      </a:solidFill>
                      <a:prstDash val="dash"/>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200" dirty="0">
                        <a:latin typeface="Arial Narrow" panose="020B0606020202030204" pitchFamily="34" charset="0"/>
                      </a:endParaRPr>
                    </a:p>
                  </a:txBody>
                  <a:tcPr marL="0" marR="0" marT="0" marB="0" anchor="ctr">
                    <a:lnL w="6350" cap="flat" cmpd="sng" algn="ctr">
                      <a:solidFill>
                        <a:schemeClr val="tx1"/>
                      </a:solidFill>
                      <a:prstDash val="dash"/>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1200" dirty="0">
                        <a:latin typeface="Arial Narrow" panose="020B0606020202030204" pitchFamily="34" charset="0"/>
                      </a:endParaRPr>
                    </a:p>
                  </a:txBody>
                  <a:tcPr marL="0" marR="4800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2961725643"/>
                  </a:ext>
                </a:extLst>
              </a:tr>
              <a:tr h="230377">
                <a:tc>
                  <a:txBody>
                    <a:bodyPr/>
                    <a:lstStyle/>
                    <a:p>
                      <a:r>
                        <a:rPr lang="en-GB" sz="1200" dirty="0" err="1">
                          <a:latin typeface="Arial Narrow" panose="020B0606020202030204" pitchFamily="34" charset="0"/>
                        </a:rPr>
                        <a:t>HRRm</a:t>
                      </a:r>
                      <a:endParaRPr lang="en-GB" sz="1200" dirty="0">
                        <a:latin typeface="Arial Narrow" panose="020B0606020202030204" pitchFamily="34" charset="0"/>
                      </a:endParaRPr>
                    </a:p>
                  </a:txBody>
                  <a:tcPr marL="240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200" dirty="0">
                          <a:solidFill>
                            <a:schemeClr val="tx1"/>
                          </a:solidFill>
                          <a:latin typeface="Arial Narrow" panose="020B0606020202030204" pitchFamily="34" charset="0"/>
                        </a:rPr>
                        <a:t>226</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200" b="1" dirty="0">
                          <a:solidFill>
                            <a:schemeClr val="tx2"/>
                          </a:solidFill>
                          <a:latin typeface="Arial Narrow" panose="020B0606020202030204" pitchFamily="34" charset="0"/>
                        </a:rPr>
                        <a:t>NR</a:t>
                      </a:r>
                    </a:p>
                  </a:txBody>
                  <a:tcPr marL="144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200" b="1" dirty="0">
                          <a:solidFill>
                            <a:schemeClr val="accent1"/>
                          </a:solidFill>
                          <a:latin typeface="Arial Narrow" panose="020B0606020202030204" pitchFamily="34" charset="0"/>
                        </a:rPr>
                        <a:t>13.9</a:t>
                      </a:r>
                    </a:p>
                  </a:txBody>
                  <a:tcPr marL="0" marR="3360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1200" dirty="0">
                        <a:latin typeface="Arial Narrow" panose="020B0606020202030204" pitchFamily="34" charset="0"/>
                      </a:endParaRPr>
                    </a:p>
                  </a:txBody>
                  <a:tcPr marL="0" marR="0" marT="0" marB="0" anchor="ctr">
                    <a:lnL w="12700" cmpd="sng">
                      <a:noFill/>
                    </a:lnL>
                    <a:lnR w="6350" cap="flat" cmpd="sng" algn="ctr">
                      <a:solidFill>
                        <a:schemeClr val="tx1"/>
                      </a:solidFill>
                      <a:prstDash val="dash"/>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200" dirty="0">
                        <a:latin typeface="Arial Narrow" panose="020B0606020202030204" pitchFamily="34" charset="0"/>
                      </a:endParaRPr>
                    </a:p>
                  </a:txBody>
                  <a:tcPr marL="0" marR="0" marT="0" marB="0" anchor="ctr">
                    <a:lnL w="6350" cap="flat" cmpd="sng" algn="ctr">
                      <a:solidFill>
                        <a:schemeClr val="tx1"/>
                      </a:solidFill>
                      <a:prstDash val="dash"/>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1200" dirty="0">
                          <a:latin typeface="Arial Narrow" panose="020B0606020202030204" pitchFamily="34" charset="0"/>
                        </a:rPr>
                        <a:t>0.50 (0.34–0.73)</a:t>
                      </a:r>
                    </a:p>
                  </a:txBody>
                  <a:tcPr marL="0" marR="4800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534978641"/>
                  </a:ext>
                </a:extLst>
              </a:tr>
              <a:tr h="230377">
                <a:tc>
                  <a:txBody>
                    <a:bodyPr/>
                    <a:lstStyle/>
                    <a:p>
                      <a:r>
                        <a:rPr lang="en-GB" sz="1200" dirty="0">
                          <a:latin typeface="Arial Narrow" panose="020B0606020202030204" pitchFamily="34" charset="0"/>
                        </a:rPr>
                        <a:t>Non-</a:t>
                      </a:r>
                      <a:r>
                        <a:rPr lang="en-GB" sz="1200" dirty="0" err="1">
                          <a:latin typeface="Arial Narrow" panose="020B0606020202030204" pitchFamily="34" charset="0"/>
                        </a:rPr>
                        <a:t>HRRm</a:t>
                      </a:r>
                      <a:endParaRPr lang="en-GB" sz="1200" dirty="0">
                        <a:latin typeface="Arial Narrow" panose="020B0606020202030204" pitchFamily="34" charset="0"/>
                      </a:endParaRPr>
                    </a:p>
                  </a:txBody>
                  <a:tcPr marL="240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200" dirty="0">
                          <a:solidFill>
                            <a:schemeClr val="tx1"/>
                          </a:solidFill>
                          <a:latin typeface="Arial Narrow" panose="020B0606020202030204" pitchFamily="34" charset="0"/>
                        </a:rPr>
                        <a:t>552</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200" b="1" dirty="0">
                          <a:solidFill>
                            <a:schemeClr val="tx2"/>
                          </a:solidFill>
                          <a:latin typeface="Arial Narrow" panose="020B0606020202030204" pitchFamily="34" charset="0"/>
                        </a:rPr>
                        <a:t>24.1</a:t>
                      </a:r>
                    </a:p>
                  </a:txBody>
                  <a:tcPr marL="144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200" b="1" dirty="0">
                          <a:solidFill>
                            <a:schemeClr val="accent1"/>
                          </a:solidFill>
                          <a:latin typeface="Arial Narrow" panose="020B0606020202030204" pitchFamily="34" charset="0"/>
                        </a:rPr>
                        <a:t>19.0</a:t>
                      </a:r>
                    </a:p>
                  </a:txBody>
                  <a:tcPr marL="0" marR="3360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1200" dirty="0">
                        <a:latin typeface="Arial Narrow" panose="020B0606020202030204" pitchFamily="34" charset="0"/>
                      </a:endParaRPr>
                    </a:p>
                  </a:txBody>
                  <a:tcPr marL="0" marR="0" marT="0" marB="0" anchor="ctr">
                    <a:lnL w="12700" cmpd="sng">
                      <a:noFill/>
                    </a:lnL>
                    <a:lnR w="6350" cap="flat" cmpd="sng" algn="ctr">
                      <a:solidFill>
                        <a:schemeClr val="tx1"/>
                      </a:solidFill>
                      <a:prstDash val="dash"/>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200" dirty="0">
                        <a:latin typeface="Arial Narrow" panose="020B0606020202030204" pitchFamily="34" charset="0"/>
                      </a:endParaRPr>
                    </a:p>
                  </a:txBody>
                  <a:tcPr marL="0" marR="0" marT="0" marB="0" anchor="ctr">
                    <a:lnL w="6350" cap="flat" cmpd="sng" algn="ctr">
                      <a:solidFill>
                        <a:schemeClr val="tx1"/>
                      </a:solidFill>
                      <a:prstDash val="dash"/>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1200" dirty="0">
                          <a:latin typeface="Arial Narrow" panose="020B0606020202030204" pitchFamily="34" charset="0"/>
                        </a:rPr>
                        <a:t>0.76 (0.60–0.97)</a:t>
                      </a:r>
                    </a:p>
                  </a:txBody>
                  <a:tcPr marL="0" marR="4800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2514112821"/>
                  </a:ext>
                </a:extLst>
              </a:tr>
              <a:tr h="230377">
                <a:tc>
                  <a:txBody>
                    <a:bodyPr/>
                    <a:lstStyle/>
                    <a:p>
                      <a:r>
                        <a:rPr lang="en-GB" sz="1200" b="1" dirty="0" err="1">
                          <a:latin typeface="Arial Narrow" panose="020B0606020202030204" pitchFamily="34" charset="0"/>
                        </a:rPr>
                        <a:t>BRCAm</a:t>
                      </a:r>
                      <a:r>
                        <a:rPr lang="en-GB" sz="1200" b="1" dirty="0">
                          <a:latin typeface="Arial Narrow" panose="020B0606020202030204" pitchFamily="34" charset="0"/>
                        </a:rPr>
                        <a:t> </a:t>
                      </a:r>
                      <a:r>
                        <a:rPr lang="en-GB" sz="1200" b="1" dirty="0" err="1">
                          <a:latin typeface="Arial Narrow" panose="020B0606020202030204" pitchFamily="34" charset="0"/>
                        </a:rPr>
                        <a:t>status</a:t>
                      </a:r>
                      <a:r>
                        <a:rPr lang="en-GB" sz="1200" b="1" baseline="30000" dirty="0" err="1">
                          <a:latin typeface="Arial Narrow" panose="020B0606020202030204" pitchFamily="34" charset="0"/>
                        </a:rPr>
                        <a:t>a</a:t>
                      </a:r>
                      <a:endParaRPr lang="en-GB" sz="1200" b="1" baseline="30000" dirty="0">
                        <a:latin typeface="Arial Narrow" panose="020B060602020203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1200" dirty="0">
                        <a:solidFill>
                          <a:schemeClr val="tx1"/>
                        </a:solidFill>
                        <a:latin typeface="Arial Narrow" panose="020B060602020203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1200" b="1" dirty="0">
                        <a:solidFill>
                          <a:schemeClr val="tx2"/>
                        </a:solidFill>
                        <a:latin typeface="Arial Narrow" panose="020B0606020202030204" pitchFamily="34" charset="0"/>
                      </a:endParaRPr>
                    </a:p>
                  </a:txBody>
                  <a:tcPr marL="144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1200" b="1" dirty="0">
                        <a:solidFill>
                          <a:schemeClr val="accent1"/>
                        </a:solidFill>
                        <a:latin typeface="Arial Narrow" panose="020B0606020202030204" pitchFamily="34" charset="0"/>
                      </a:endParaRPr>
                    </a:p>
                  </a:txBody>
                  <a:tcPr marL="0" marR="3360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1200" dirty="0">
                        <a:latin typeface="Arial Narrow" panose="020B0606020202030204" pitchFamily="34" charset="0"/>
                      </a:endParaRPr>
                    </a:p>
                  </a:txBody>
                  <a:tcPr marL="0" marR="0" marT="0" marB="0" anchor="ctr">
                    <a:lnL w="12700" cmpd="sng">
                      <a:noFill/>
                    </a:lnL>
                    <a:lnR w="6350" cap="flat" cmpd="sng" algn="ctr">
                      <a:solidFill>
                        <a:schemeClr val="tx1"/>
                      </a:solidFill>
                      <a:prstDash val="dash"/>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200" dirty="0">
                        <a:latin typeface="Arial Narrow" panose="020B0606020202030204" pitchFamily="34" charset="0"/>
                      </a:endParaRPr>
                    </a:p>
                  </a:txBody>
                  <a:tcPr marL="0" marR="0" marT="0" marB="0" anchor="ctr">
                    <a:lnL w="6350" cap="flat" cmpd="sng" algn="ctr">
                      <a:solidFill>
                        <a:schemeClr val="tx1"/>
                      </a:solidFill>
                      <a:prstDash val="dash"/>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1200" dirty="0">
                        <a:latin typeface="Arial Narrow" panose="020B0606020202030204" pitchFamily="34" charset="0"/>
                      </a:endParaRPr>
                    </a:p>
                  </a:txBody>
                  <a:tcPr marL="0" marR="4800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3356304259"/>
                  </a:ext>
                </a:extLst>
              </a:tr>
              <a:tr h="230377">
                <a:tc>
                  <a:txBody>
                    <a:bodyPr/>
                    <a:lstStyle/>
                    <a:p>
                      <a:r>
                        <a:rPr lang="en-GB" sz="1200" dirty="0" err="1">
                          <a:latin typeface="Arial Narrow" panose="020B0606020202030204" pitchFamily="34" charset="0"/>
                        </a:rPr>
                        <a:t>BRCAm</a:t>
                      </a:r>
                      <a:endParaRPr lang="en-GB" sz="1200" dirty="0">
                        <a:latin typeface="Arial Narrow" panose="020B0606020202030204" pitchFamily="34" charset="0"/>
                      </a:endParaRPr>
                    </a:p>
                  </a:txBody>
                  <a:tcPr marL="240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200" dirty="0">
                          <a:solidFill>
                            <a:schemeClr val="tx1"/>
                          </a:solidFill>
                          <a:latin typeface="Arial Narrow" panose="020B0606020202030204" pitchFamily="34" charset="0"/>
                        </a:rPr>
                        <a:t>85</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200" b="1" dirty="0">
                          <a:solidFill>
                            <a:schemeClr val="tx2"/>
                          </a:solidFill>
                          <a:latin typeface="Arial Narrow" panose="020B0606020202030204" pitchFamily="34" charset="0"/>
                        </a:rPr>
                        <a:t>NR</a:t>
                      </a:r>
                    </a:p>
                  </a:txBody>
                  <a:tcPr marL="144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200" b="1" dirty="0">
                          <a:solidFill>
                            <a:schemeClr val="accent1"/>
                          </a:solidFill>
                          <a:latin typeface="Arial Narrow" panose="020B0606020202030204" pitchFamily="34" charset="0"/>
                        </a:rPr>
                        <a:t>8.4</a:t>
                      </a:r>
                    </a:p>
                  </a:txBody>
                  <a:tcPr marL="0" marR="3360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1200" dirty="0">
                        <a:latin typeface="Arial Narrow" panose="020B0606020202030204" pitchFamily="34" charset="0"/>
                      </a:endParaRPr>
                    </a:p>
                  </a:txBody>
                  <a:tcPr marL="0" marR="0" marT="0" marB="0" anchor="ctr">
                    <a:lnL w="12700" cmpd="sng">
                      <a:noFill/>
                    </a:lnL>
                    <a:lnR w="6350" cap="flat" cmpd="sng" algn="ctr">
                      <a:solidFill>
                        <a:schemeClr val="tx1"/>
                      </a:solidFill>
                      <a:prstDash val="dash"/>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200" dirty="0">
                        <a:latin typeface="Arial Narrow" panose="020B0606020202030204" pitchFamily="34" charset="0"/>
                      </a:endParaRPr>
                    </a:p>
                  </a:txBody>
                  <a:tcPr marL="0" marR="0" marT="0" marB="0" anchor="ctr">
                    <a:lnL w="6350" cap="flat" cmpd="sng" algn="ctr">
                      <a:solidFill>
                        <a:schemeClr val="tx1"/>
                      </a:solidFill>
                      <a:prstDash val="dash"/>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1200" dirty="0">
                          <a:latin typeface="Arial Narrow" panose="020B0606020202030204" pitchFamily="34" charset="0"/>
                        </a:rPr>
                        <a:t>0.23 (0.12–0.43)</a:t>
                      </a:r>
                    </a:p>
                  </a:txBody>
                  <a:tcPr marL="0" marR="4800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323083393"/>
                  </a:ext>
                </a:extLst>
              </a:tr>
              <a:tr h="360000">
                <a:tc>
                  <a:txBody>
                    <a:bodyPr/>
                    <a:lstStyle/>
                    <a:p>
                      <a:r>
                        <a:rPr lang="en-GB" sz="1200" dirty="0">
                          <a:latin typeface="Arial Narrow" panose="020B0606020202030204" pitchFamily="34" charset="0"/>
                        </a:rPr>
                        <a:t>Non-BRCAm</a:t>
                      </a:r>
                    </a:p>
                  </a:txBody>
                  <a:tcPr marL="240000" marR="0" marT="0" marB="120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200" dirty="0">
                          <a:solidFill>
                            <a:schemeClr val="tx1"/>
                          </a:solidFill>
                          <a:latin typeface="Arial Narrow" panose="020B0606020202030204" pitchFamily="34" charset="0"/>
                        </a:rPr>
                        <a:t>693</a:t>
                      </a:r>
                    </a:p>
                  </a:txBody>
                  <a:tcPr marL="0" marR="0" marT="0" marB="12000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b="1" dirty="0">
                          <a:solidFill>
                            <a:schemeClr val="tx2"/>
                          </a:solidFill>
                          <a:latin typeface="Arial Narrow" panose="020B0606020202030204" pitchFamily="34" charset="0"/>
                        </a:rPr>
                        <a:t>24.1</a:t>
                      </a:r>
                    </a:p>
                  </a:txBody>
                  <a:tcPr marL="144000" marR="0" marT="0" marB="12000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b="1" dirty="0">
                          <a:solidFill>
                            <a:schemeClr val="accent1"/>
                          </a:solidFill>
                          <a:latin typeface="Arial Narrow" panose="020B0606020202030204" pitchFamily="34" charset="0"/>
                        </a:rPr>
                        <a:t>19.0</a:t>
                      </a:r>
                    </a:p>
                  </a:txBody>
                  <a:tcPr marL="0" marR="336000" marT="0" marB="12000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200" dirty="0">
                        <a:latin typeface="Arial Narrow" panose="020B0606020202030204" pitchFamily="34" charset="0"/>
                      </a:endParaRPr>
                    </a:p>
                  </a:txBody>
                  <a:tcPr marL="0" marR="0" marT="0" marB="120000" anchor="ctr">
                    <a:lnL w="12700" cmpd="sng">
                      <a:noFill/>
                    </a:lnL>
                    <a:lnR w="6350" cap="flat" cmpd="sng" algn="ctr">
                      <a:solidFill>
                        <a:schemeClr val="tx1"/>
                      </a:solidFill>
                      <a:prstDash val="dash"/>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200" dirty="0">
                        <a:latin typeface="Arial Narrow" panose="020B0606020202030204" pitchFamily="34" charset="0"/>
                      </a:endParaRPr>
                    </a:p>
                  </a:txBody>
                  <a:tcPr marL="0" marR="0" marT="0" marB="120000" anchor="ctr">
                    <a:lnL w="6350" cap="flat" cmpd="sng" algn="ctr">
                      <a:solidFill>
                        <a:schemeClr val="tx1"/>
                      </a:solidFill>
                      <a:prstDash val="dash"/>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1200" dirty="0">
                          <a:latin typeface="Arial Narrow" panose="020B0606020202030204" pitchFamily="34" charset="0"/>
                        </a:rPr>
                        <a:t>0.76 (0.61–0.94)</a:t>
                      </a:r>
                    </a:p>
                  </a:txBody>
                  <a:tcPr marL="0" marR="480000" marT="0" marB="12000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823260976"/>
                  </a:ext>
                </a:extLst>
              </a:tr>
            </a:tbl>
          </a:graphicData>
        </a:graphic>
      </p:graphicFrame>
    </p:spTree>
    <p:extLst>
      <p:ext uri="{BB962C8B-B14F-4D97-AF65-F5344CB8AC3E}">
        <p14:creationId xmlns:p14="http://schemas.microsoft.com/office/powerpoint/2010/main" val="13694763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 xmlns:a16="http://schemas.microsoft.com/office/drawing/2014/main" id="{86FB5BB7-7AA2-784F-A6B2-B9CDE87249A0}"/>
              </a:ext>
            </a:extLst>
          </p:cNvPr>
          <p:cNvSpPr>
            <a:spLocks noGrp="1"/>
          </p:cNvSpPr>
          <p:nvPr>
            <p:ph type="title"/>
          </p:nvPr>
        </p:nvSpPr>
        <p:spPr/>
        <p:txBody>
          <a:bodyPr/>
          <a:lstStyle/>
          <a:p>
            <a:r>
              <a:rPr lang="en-GB" dirty="0"/>
              <a:t>Spectrum of prostate cancer </a:t>
            </a:r>
          </a:p>
        </p:txBody>
      </p:sp>
      <p:sp>
        <p:nvSpPr>
          <p:cNvPr id="5" name="Content Placeholder 4">
            <a:extLst>
              <a:ext uri="{FF2B5EF4-FFF2-40B4-BE49-F238E27FC236}">
                <a16:creationId xmlns="" xmlns:a16="http://schemas.microsoft.com/office/drawing/2014/main" id="{A7C356E9-93D2-E641-830E-D043234D2D63}"/>
              </a:ext>
            </a:extLst>
          </p:cNvPr>
          <p:cNvSpPr>
            <a:spLocks noGrp="1"/>
          </p:cNvSpPr>
          <p:nvPr>
            <p:ph sz="quarter" idx="15"/>
          </p:nvPr>
        </p:nvSpPr>
        <p:spPr>
          <a:xfrm>
            <a:off x="620183" y="6309216"/>
            <a:ext cx="10180339" cy="365125"/>
          </a:xfrm>
        </p:spPr>
        <p:txBody>
          <a:bodyPr/>
          <a:lstStyle/>
          <a:p>
            <a:pPr lvl="0"/>
            <a:r>
              <a:rPr lang="en-GB" dirty="0"/>
              <a:t>mHSPC, metastatic hormone-sensitive prostate cancer; mCRPC, metastatic castration-resistant prostate cancer; mCRPC, non-metastatic castration-resistant prostate cancer</a:t>
            </a:r>
          </a:p>
          <a:p>
            <a:r>
              <a:rPr lang="en-GB" dirty="0"/>
              <a:t>Adapted from Scher HI, et al. PLoS One. 2015;10:e0139440; </a:t>
            </a:r>
            <a:r>
              <a:rPr lang="en-GB" dirty="0" err="1"/>
              <a:t>Scher</a:t>
            </a:r>
            <a:r>
              <a:rPr lang="en-GB" dirty="0"/>
              <a:t> HI, et al. J Clin Oncol. 2016;34:1402-18</a:t>
            </a:r>
          </a:p>
        </p:txBody>
      </p:sp>
      <p:grpSp>
        <p:nvGrpSpPr>
          <p:cNvPr id="59" name="Group 58">
            <a:extLst>
              <a:ext uri="{FF2B5EF4-FFF2-40B4-BE49-F238E27FC236}">
                <a16:creationId xmlns="" xmlns:a16="http://schemas.microsoft.com/office/drawing/2014/main" id="{00E2B811-241C-4ADE-B490-BCF3D6806C8B}"/>
              </a:ext>
            </a:extLst>
          </p:cNvPr>
          <p:cNvGrpSpPr/>
          <p:nvPr/>
        </p:nvGrpSpPr>
        <p:grpSpPr>
          <a:xfrm>
            <a:off x="611896" y="2063114"/>
            <a:ext cx="10971079" cy="3175293"/>
            <a:chOff x="450571" y="1206002"/>
            <a:chExt cx="8228309" cy="2381470"/>
          </a:xfrm>
        </p:grpSpPr>
        <p:sp>
          <p:nvSpPr>
            <p:cNvPr id="63" name="Rounded Rectangle 4">
              <a:extLst>
                <a:ext uri="{FF2B5EF4-FFF2-40B4-BE49-F238E27FC236}">
                  <a16:creationId xmlns="" xmlns:a16="http://schemas.microsoft.com/office/drawing/2014/main" id="{BE0068DE-4A29-4676-9433-E229C73B3DCF}"/>
                </a:ext>
              </a:extLst>
            </p:cNvPr>
            <p:cNvSpPr/>
            <p:nvPr/>
          </p:nvSpPr>
          <p:spPr>
            <a:xfrm>
              <a:off x="450571" y="2413372"/>
              <a:ext cx="1656000" cy="588650"/>
            </a:xfrm>
            <a:prstGeom prst="round2Diag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Arial"/>
                  <a:ea typeface="+mn-ea"/>
                  <a:cs typeface="+mn-cs"/>
                </a:rPr>
                <a:t>Localised or locally advanced prostate cancer</a:t>
              </a:r>
            </a:p>
          </p:txBody>
        </p:sp>
        <p:sp>
          <p:nvSpPr>
            <p:cNvPr id="65" name="Rounded Rectangle 5">
              <a:extLst>
                <a:ext uri="{FF2B5EF4-FFF2-40B4-BE49-F238E27FC236}">
                  <a16:creationId xmlns="" xmlns:a16="http://schemas.microsoft.com/office/drawing/2014/main" id="{0F8C55C8-F5CF-47B2-90A2-EA7FAD03B095}"/>
                </a:ext>
              </a:extLst>
            </p:cNvPr>
            <p:cNvSpPr/>
            <p:nvPr/>
          </p:nvSpPr>
          <p:spPr>
            <a:xfrm>
              <a:off x="2469522" y="2413372"/>
              <a:ext cx="1211974" cy="588650"/>
            </a:xfrm>
            <a:prstGeom prst="round2Diag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Arial"/>
                  <a:ea typeface="+mn-ea"/>
                  <a:cs typeface="+mn-cs"/>
                </a:rPr>
                <a:t>Biochemical recurrence</a:t>
              </a:r>
            </a:p>
          </p:txBody>
        </p:sp>
        <p:sp>
          <p:nvSpPr>
            <p:cNvPr id="67" name="Rounded Rectangle 6">
              <a:extLst>
                <a:ext uri="{FF2B5EF4-FFF2-40B4-BE49-F238E27FC236}">
                  <a16:creationId xmlns="" xmlns:a16="http://schemas.microsoft.com/office/drawing/2014/main" id="{26A23535-5ADB-4D18-A2F8-951E94C8EE14}"/>
                </a:ext>
              </a:extLst>
            </p:cNvPr>
            <p:cNvSpPr/>
            <p:nvPr/>
          </p:nvSpPr>
          <p:spPr>
            <a:xfrm>
              <a:off x="3940097" y="2997542"/>
              <a:ext cx="1211974" cy="589930"/>
            </a:xfrm>
            <a:prstGeom prst="round2Diag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Arial"/>
                  <a:ea typeface="+mn-ea"/>
                  <a:cs typeface="+mn-cs"/>
                </a:rPr>
                <a:t>nmCRPC</a:t>
              </a:r>
            </a:p>
          </p:txBody>
        </p:sp>
        <p:sp>
          <p:nvSpPr>
            <p:cNvPr id="68" name="Rounded Rectangle 7">
              <a:extLst>
                <a:ext uri="{FF2B5EF4-FFF2-40B4-BE49-F238E27FC236}">
                  <a16:creationId xmlns="" xmlns:a16="http://schemas.microsoft.com/office/drawing/2014/main" id="{CE918BC5-A2BB-4F96-BB82-F20736D76978}"/>
                </a:ext>
              </a:extLst>
            </p:cNvPr>
            <p:cNvSpPr/>
            <p:nvPr/>
          </p:nvSpPr>
          <p:spPr>
            <a:xfrm>
              <a:off x="3940097" y="1827922"/>
              <a:ext cx="1211974" cy="589930"/>
            </a:xfrm>
            <a:prstGeom prst="round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Arial"/>
                  <a:ea typeface="+mn-ea"/>
                  <a:cs typeface="+mn-cs"/>
                </a:rPr>
                <a:t>Primary progressive mHSPC</a:t>
              </a:r>
            </a:p>
          </p:txBody>
        </p:sp>
        <p:sp>
          <p:nvSpPr>
            <p:cNvPr id="69" name="Rounded Rectangle 8">
              <a:extLst>
                <a:ext uri="{FF2B5EF4-FFF2-40B4-BE49-F238E27FC236}">
                  <a16:creationId xmlns="" xmlns:a16="http://schemas.microsoft.com/office/drawing/2014/main" id="{95297C70-3379-4B0D-B7D1-E37214A4CABC}"/>
                </a:ext>
              </a:extLst>
            </p:cNvPr>
            <p:cNvSpPr/>
            <p:nvPr/>
          </p:nvSpPr>
          <p:spPr>
            <a:xfrm>
              <a:off x="3940097" y="1206002"/>
              <a:ext cx="1211974" cy="589930"/>
            </a:xfrm>
            <a:prstGeom prst="round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Arial"/>
                  <a:ea typeface="+mn-ea"/>
                  <a:cs typeface="+mn-cs"/>
                </a:rPr>
                <a:t>Newly diagnosed mHSPC</a:t>
              </a:r>
            </a:p>
          </p:txBody>
        </p:sp>
        <p:sp>
          <p:nvSpPr>
            <p:cNvPr id="71" name="Rounded Rectangle 10">
              <a:extLst>
                <a:ext uri="{FF2B5EF4-FFF2-40B4-BE49-F238E27FC236}">
                  <a16:creationId xmlns="" xmlns:a16="http://schemas.microsoft.com/office/drawing/2014/main" id="{118D92CC-09AE-40D9-8605-476BF64BB83C}"/>
                </a:ext>
              </a:extLst>
            </p:cNvPr>
            <p:cNvSpPr/>
            <p:nvPr/>
          </p:nvSpPr>
          <p:spPr>
            <a:xfrm>
              <a:off x="7022880" y="2413370"/>
              <a:ext cx="1656000" cy="588650"/>
            </a:xfrm>
            <a:prstGeom prst="round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11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Arial"/>
                  <a:ea typeface="+mn-ea"/>
                  <a:cs typeface="+mn-cs"/>
                </a:rPr>
                <a:t>Terminal progression</a:t>
              </a:r>
            </a:p>
            <a:p>
              <a:pPr marL="0" marR="0" lvl="0" indent="0" algn="ctr" defTabSz="121911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prstClr val="white"/>
                </a:solidFill>
                <a:effectLst/>
                <a:uLnTx/>
                <a:uFillTx/>
                <a:latin typeface="Arial"/>
                <a:ea typeface="+mn-ea"/>
                <a:cs typeface="+mn-cs"/>
              </a:endParaRPr>
            </a:p>
          </p:txBody>
        </p:sp>
        <p:cxnSp>
          <p:nvCxnSpPr>
            <p:cNvPr id="75" name="Straight Arrow Connector 74">
              <a:extLst>
                <a:ext uri="{FF2B5EF4-FFF2-40B4-BE49-F238E27FC236}">
                  <a16:creationId xmlns="" xmlns:a16="http://schemas.microsoft.com/office/drawing/2014/main" id="{6D98C9F9-38BA-48F2-A872-23F62D3E7C8D}"/>
                </a:ext>
              </a:extLst>
            </p:cNvPr>
            <p:cNvCxnSpPr>
              <a:cxnSpLocks/>
            </p:cNvCxnSpPr>
            <p:nvPr/>
          </p:nvCxnSpPr>
          <p:spPr>
            <a:xfrm flipV="1">
              <a:off x="2127068" y="2707695"/>
              <a:ext cx="342454" cy="0"/>
            </a:xfrm>
            <a:prstGeom prst="straightConnector1">
              <a:avLst/>
            </a:prstGeom>
            <a:ln w="15875">
              <a:solidFill>
                <a:schemeClr val="tx1"/>
              </a:solidFill>
              <a:tailEnd type="triangle" w="med" len="sm"/>
            </a:ln>
            <a:effectLst/>
          </p:spPr>
          <p:style>
            <a:lnRef idx="2">
              <a:schemeClr val="accent1"/>
            </a:lnRef>
            <a:fillRef idx="0">
              <a:schemeClr val="accent1"/>
            </a:fillRef>
            <a:effectRef idx="1">
              <a:schemeClr val="accent1"/>
            </a:effectRef>
            <a:fontRef idx="minor">
              <a:schemeClr val="tx1"/>
            </a:fontRef>
          </p:style>
        </p:cxnSp>
        <p:cxnSp>
          <p:nvCxnSpPr>
            <p:cNvPr id="76" name="Straight Arrow Connector 75">
              <a:extLst>
                <a:ext uri="{FF2B5EF4-FFF2-40B4-BE49-F238E27FC236}">
                  <a16:creationId xmlns="" xmlns:a16="http://schemas.microsoft.com/office/drawing/2014/main" id="{4DF103BD-8182-49C7-A9F2-D9AFF1AEF088}"/>
                </a:ext>
              </a:extLst>
            </p:cNvPr>
            <p:cNvCxnSpPr>
              <a:cxnSpLocks/>
            </p:cNvCxnSpPr>
            <p:nvPr/>
          </p:nvCxnSpPr>
          <p:spPr>
            <a:xfrm>
              <a:off x="3681496" y="2707695"/>
              <a:ext cx="1762999" cy="0"/>
            </a:xfrm>
            <a:prstGeom prst="straightConnector1">
              <a:avLst/>
            </a:prstGeom>
            <a:ln w="15875">
              <a:solidFill>
                <a:schemeClr val="tx1"/>
              </a:solidFill>
              <a:tailEnd type="triangle" w="med" len="sm"/>
            </a:ln>
            <a:effectLst/>
          </p:spPr>
          <p:style>
            <a:lnRef idx="2">
              <a:schemeClr val="accent1"/>
            </a:lnRef>
            <a:fillRef idx="0">
              <a:schemeClr val="accent1"/>
            </a:fillRef>
            <a:effectRef idx="1">
              <a:schemeClr val="accent1"/>
            </a:effectRef>
            <a:fontRef idx="minor">
              <a:schemeClr val="tx1"/>
            </a:fontRef>
          </p:style>
        </p:cxnSp>
        <p:cxnSp>
          <p:nvCxnSpPr>
            <p:cNvPr id="77" name="Straight Arrow Connector 76">
              <a:extLst>
                <a:ext uri="{FF2B5EF4-FFF2-40B4-BE49-F238E27FC236}">
                  <a16:creationId xmlns="" xmlns:a16="http://schemas.microsoft.com/office/drawing/2014/main" id="{C7A38F79-4121-4CE5-B36B-B9777F1DB9DF}"/>
                </a:ext>
              </a:extLst>
            </p:cNvPr>
            <p:cNvCxnSpPr>
              <a:cxnSpLocks/>
            </p:cNvCxnSpPr>
            <p:nvPr/>
          </p:nvCxnSpPr>
          <p:spPr>
            <a:xfrm flipV="1">
              <a:off x="3609714" y="2122885"/>
              <a:ext cx="330383" cy="294326"/>
            </a:xfrm>
            <a:prstGeom prst="straightConnector1">
              <a:avLst/>
            </a:prstGeom>
            <a:ln w="15875">
              <a:solidFill>
                <a:schemeClr val="tx1"/>
              </a:solidFill>
              <a:tailEnd type="triangle" w="med" len="sm"/>
            </a:ln>
            <a:effectLst/>
          </p:spPr>
          <p:style>
            <a:lnRef idx="2">
              <a:schemeClr val="accent1"/>
            </a:lnRef>
            <a:fillRef idx="0">
              <a:schemeClr val="accent1"/>
            </a:fillRef>
            <a:effectRef idx="1">
              <a:schemeClr val="accent1"/>
            </a:effectRef>
            <a:fontRef idx="minor">
              <a:schemeClr val="tx1"/>
            </a:fontRef>
          </p:style>
        </p:cxnSp>
        <p:cxnSp>
          <p:nvCxnSpPr>
            <p:cNvPr id="78" name="Straight Arrow Connector 77">
              <a:extLst>
                <a:ext uri="{FF2B5EF4-FFF2-40B4-BE49-F238E27FC236}">
                  <a16:creationId xmlns="" xmlns:a16="http://schemas.microsoft.com/office/drawing/2014/main" id="{7F21348E-441F-4FDB-8BA9-57C34ABE042E}"/>
                </a:ext>
              </a:extLst>
            </p:cNvPr>
            <p:cNvCxnSpPr>
              <a:cxnSpLocks/>
            </p:cNvCxnSpPr>
            <p:nvPr/>
          </p:nvCxnSpPr>
          <p:spPr>
            <a:xfrm>
              <a:off x="3609714" y="2997539"/>
              <a:ext cx="324041" cy="294326"/>
            </a:xfrm>
            <a:prstGeom prst="straightConnector1">
              <a:avLst/>
            </a:prstGeom>
            <a:ln w="15875">
              <a:solidFill>
                <a:schemeClr val="tx1"/>
              </a:solidFill>
              <a:tailEnd type="triangle" w="med" len="sm"/>
            </a:ln>
            <a:effectLst/>
          </p:spPr>
          <p:style>
            <a:lnRef idx="2">
              <a:schemeClr val="accent1"/>
            </a:lnRef>
            <a:fillRef idx="0">
              <a:schemeClr val="accent1"/>
            </a:fillRef>
            <a:effectRef idx="1">
              <a:schemeClr val="accent1"/>
            </a:effectRef>
            <a:fontRef idx="minor">
              <a:schemeClr val="tx1"/>
            </a:fontRef>
          </p:style>
        </p:cxnSp>
        <p:cxnSp>
          <p:nvCxnSpPr>
            <p:cNvPr id="79" name="Straight Arrow Connector 78">
              <a:extLst>
                <a:ext uri="{FF2B5EF4-FFF2-40B4-BE49-F238E27FC236}">
                  <a16:creationId xmlns="" xmlns:a16="http://schemas.microsoft.com/office/drawing/2014/main" id="{E16826A1-844F-4CBB-B1D1-7E28800F5B03}"/>
                </a:ext>
              </a:extLst>
            </p:cNvPr>
            <p:cNvCxnSpPr>
              <a:cxnSpLocks/>
            </p:cNvCxnSpPr>
            <p:nvPr/>
          </p:nvCxnSpPr>
          <p:spPr>
            <a:xfrm flipV="1">
              <a:off x="5159908" y="2997539"/>
              <a:ext cx="330383" cy="294326"/>
            </a:xfrm>
            <a:prstGeom prst="straightConnector1">
              <a:avLst/>
            </a:prstGeom>
            <a:ln w="15875">
              <a:solidFill>
                <a:schemeClr val="tx1"/>
              </a:solidFill>
              <a:tailEnd type="triangle" w="med" len="sm"/>
            </a:ln>
            <a:effectLst/>
          </p:spPr>
          <p:style>
            <a:lnRef idx="2">
              <a:schemeClr val="accent1"/>
            </a:lnRef>
            <a:fillRef idx="0">
              <a:schemeClr val="accent1"/>
            </a:fillRef>
            <a:effectRef idx="1">
              <a:schemeClr val="accent1"/>
            </a:effectRef>
            <a:fontRef idx="minor">
              <a:schemeClr val="tx1"/>
            </a:fontRef>
          </p:style>
        </p:cxnSp>
        <p:cxnSp>
          <p:nvCxnSpPr>
            <p:cNvPr id="80" name="Straight Arrow Connector 79">
              <a:extLst>
                <a:ext uri="{FF2B5EF4-FFF2-40B4-BE49-F238E27FC236}">
                  <a16:creationId xmlns="" xmlns:a16="http://schemas.microsoft.com/office/drawing/2014/main" id="{2482C467-088B-4BCD-9737-275BCE5BB1A5}"/>
                </a:ext>
              </a:extLst>
            </p:cNvPr>
            <p:cNvCxnSpPr>
              <a:cxnSpLocks/>
            </p:cNvCxnSpPr>
            <p:nvPr/>
          </p:nvCxnSpPr>
          <p:spPr>
            <a:xfrm>
              <a:off x="5159908" y="2122885"/>
              <a:ext cx="324041" cy="294326"/>
            </a:xfrm>
            <a:prstGeom prst="straightConnector1">
              <a:avLst/>
            </a:prstGeom>
            <a:ln w="15875">
              <a:solidFill>
                <a:schemeClr val="tx1"/>
              </a:solidFill>
              <a:tailEnd type="triangle" w="med" len="sm"/>
            </a:ln>
            <a:effectLst/>
          </p:spPr>
          <p:style>
            <a:lnRef idx="2">
              <a:schemeClr val="accent1"/>
            </a:lnRef>
            <a:fillRef idx="0">
              <a:schemeClr val="accent1"/>
            </a:fillRef>
            <a:effectRef idx="1">
              <a:schemeClr val="accent1"/>
            </a:effectRef>
            <a:fontRef idx="minor">
              <a:schemeClr val="tx1"/>
            </a:fontRef>
          </p:style>
        </p:cxnSp>
        <p:cxnSp>
          <p:nvCxnSpPr>
            <p:cNvPr id="81" name="Elbow Connector 63">
              <a:extLst>
                <a:ext uri="{FF2B5EF4-FFF2-40B4-BE49-F238E27FC236}">
                  <a16:creationId xmlns="" xmlns:a16="http://schemas.microsoft.com/office/drawing/2014/main" id="{EF189069-4142-44EE-BFD4-EE1DBBFB5F6F}"/>
                </a:ext>
              </a:extLst>
            </p:cNvPr>
            <p:cNvCxnSpPr>
              <a:cxnSpLocks/>
            </p:cNvCxnSpPr>
            <p:nvPr/>
          </p:nvCxnSpPr>
          <p:spPr>
            <a:xfrm>
              <a:off x="5152071" y="1500965"/>
              <a:ext cx="898411" cy="912405"/>
            </a:xfrm>
            <a:prstGeom prst="bentConnector2">
              <a:avLst/>
            </a:prstGeom>
            <a:ln w="15875">
              <a:solidFill>
                <a:schemeClr val="tx1"/>
              </a:solidFill>
              <a:tailEnd type="triangle" w="med" len="sm"/>
            </a:ln>
            <a:effectLst/>
          </p:spPr>
          <p:style>
            <a:lnRef idx="2">
              <a:schemeClr val="accent1"/>
            </a:lnRef>
            <a:fillRef idx="0">
              <a:schemeClr val="accent1"/>
            </a:fillRef>
            <a:effectRef idx="1">
              <a:schemeClr val="accent1"/>
            </a:effectRef>
            <a:fontRef idx="minor">
              <a:schemeClr val="tx1"/>
            </a:fontRef>
          </p:style>
        </p:cxnSp>
        <p:cxnSp>
          <p:nvCxnSpPr>
            <p:cNvPr id="82" name="Straight Arrow Connector 81">
              <a:extLst>
                <a:ext uri="{FF2B5EF4-FFF2-40B4-BE49-F238E27FC236}">
                  <a16:creationId xmlns="" xmlns:a16="http://schemas.microsoft.com/office/drawing/2014/main" id="{F64A1435-8BE6-436D-A845-516535C23B6C}"/>
                </a:ext>
              </a:extLst>
            </p:cNvPr>
            <p:cNvCxnSpPr>
              <a:cxnSpLocks/>
            </p:cNvCxnSpPr>
            <p:nvPr/>
          </p:nvCxnSpPr>
          <p:spPr>
            <a:xfrm>
              <a:off x="6656469" y="2707695"/>
              <a:ext cx="366411" cy="0"/>
            </a:xfrm>
            <a:prstGeom prst="straightConnector1">
              <a:avLst/>
            </a:prstGeom>
            <a:ln w="15875">
              <a:solidFill>
                <a:schemeClr val="tx1"/>
              </a:solidFill>
              <a:tailEnd type="triangle" w="med" len="sm"/>
            </a:ln>
            <a:effectLst/>
          </p:spPr>
          <p:style>
            <a:lnRef idx="2">
              <a:schemeClr val="accent1"/>
            </a:lnRef>
            <a:fillRef idx="0">
              <a:schemeClr val="accent1"/>
            </a:fillRef>
            <a:effectRef idx="1">
              <a:schemeClr val="accent1"/>
            </a:effectRef>
            <a:fontRef idx="minor">
              <a:schemeClr val="tx1"/>
            </a:fontRef>
          </p:style>
        </p:cxnSp>
      </p:grpSp>
      <p:sp>
        <p:nvSpPr>
          <p:cNvPr id="20" name="Rounded Rectangle 9">
            <a:extLst>
              <a:ext uri="{FF2B5EF4-FFF2-40B4-BE49-F238E27FC236}">
                <a16:creationId xmlns="" xmlns:a16="http://schemas.microsoft.com/office/drawing/2014/main" id="{9D1B5CC5-1CB3-4178-9E51-98C5483D6A42}"/>
              </a:ext>
            </a:extLst>
          </p:cNvPr>
          <p:cNvSpPr/>
          <p:nvPr/>
        </p:nvSpPr>
        <p:spPr>
          <a:xfrm>
            <a:off x="7390143" y="3707839"/>
            <a:ext cx="1437665" cy="749968"/>
          </a:xfrm>
          <a:prstGeom prst="round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Arial"/>
                <a:ea typeface="+mn-ea"/>
                <a:cs typeface="+mn-cs"/>
              </a:rPr>
              <a:t>mCRPC</a:t>
            </a:r>
          </a:p>
        </p:txBody>
      </p:sp>
      <p:sp>
        <p:nvSpPr>
          <p:cNvPr id="11" name="Slide Number Placeholder 10">
            <a:extLst>
              <a:ext uri="{FF2B5EF4-FFF2-40B4-BE49-F238E27FC236}">
                <a16:creationId xmlns="" xmlns:a16="http://schemas.microsoft.com/office/drawing/2014/main" id="{E2D61A27-0997-2840-A993-D22B84849590}"/>
              </a:ext>
            </a:extLst>
          </p:cNvPr>
          <p:cNvSpPr>
            <a:spLocks noGrp="1"/>
          </p:cNvSpPr>
          <p:nvPr>
            <p:ph type="sldNum" sz="quarter" idx="4"/>
          </p:nvPr>
        </p:nvSpPr>
        <p:spPr/>
        <p:txBody>
          <a:bodyPr/>
          <a:lstStyle/>
          <a:p>
            <a:fld id="{FCE43C0F-8A7B-3A4B-9DB5-B3472E36E833}" type="slidenum">
              <a:rPr lang="en-GB" smtClean="0"/>
              <a:pPr/>
              <a:t>8</a:t>
            </a:fld>
            <a:endParaRPr lang="en-GB" dirty="0"/>
          </a:p>
        </p:txBody>
      </p:sp>
    </p:spTree>
    <p:extLst>
      <p:ext uri="{BB962C8B-B14F-4D97-AF65-F5344CB8AC3E}">
        <p14:creationId xmlns:p14="http://schemas.microsoft.com/office/powerpoint/2010/main" val="510616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a:extLst>
              <a:ext uri="{FF2B5EF4-FFF2-40B4-BE49-F238E27FC236}">
                <a16:creationId xmlns="" xmlns:a16="http://schemas.microsoft.com/office/drawing/2014/main" id="{1A28B3DF-EF60-F247-BC0E-AD0930116B0F}"/>
              </a:ext>
            </a:extLst>
          </p:cNvPr>
          <p:cNvGraphicFramePr>
            <a:graphicFrameLocks noGrp="1"/>
          </p:cNvGraphicFramePr>
          <p:nvPr>
            <p:ph sz="quarter" idx="12"/>
            <p:extLst>
              <p:ext uri="{D42A27DB-BD31-4B8C-83A1-F6EECF244321}">
                <p14:modId xmlns:p14="http://schemas.microsoft.com/office/powerpoint/2010/main" val="405952664"/>
              </p:ext>
            </p:extLst>
          </p:nvPr>
        </p:nvGraphicFramePr>
        <p:xfrm>
          <a:off x="620713" y="2391995"/>
          <a:ext cx="10963275" cy="2856493"/>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lstStyle/>
          <a:p>
            <a:r>
              <a:rPr lang="en-GB" dirty="0"/>
              <a:t>MAGNITUDE: Niraparib + AAP Improves Overall Response Rate Consistently Across Gene Alterations</a:t>
            </a:r>
          </a:p>
        </p:txBody>
      </p:sp>
      <p:sp>
        <p:nvSpPr>
          <p:cNvPr id="8" name="Content Placeholder 7">
            <a:extLst>
              <a:ext uri="{FF2B5EF4-FFF2-40B4-BE49-F238E27FC236}">
                <a16:creationId xmlns="" xmlns:a16="http://schemas.microsoft.com/office/drawing/2014/main" id="{BC181BC6-9DBA-2043-BA04-B94D2DE2081D}"/>
              </a:ext>
            </a:extLst>
          </p:cNvPr>
          <p:cNvSpPr>
            <a:spLocks noGrp="1"/>
          </p:cNvSpPr>
          <p:nvPr>
            <p:ph sz="quarter" idx="15"/>
          </p:nvPr>
        </p:nvSpPr>
        <p:spPr>
          <a:xfrm>
            <a:off x="620183" y="6326615"/>
            <a:ext cx="10828401" cy="365125"/>
          </a:xfrm>
        </p:spPr>
        <p:txBody>
          <a:bodyPr/>
          <a:lstStyle/>
          <a:p>
            <a:r>
              <a:rPr lang="en-GB" dirty="0">
                <a:solidFill>
                  <a:schemeClr val="tx2"/>
                </a:solidFill>
              </a:rPr>
              <a:t>AAP, abiraterone acetate plus prednisone; CR, complete response; </a:t>
            </a:r>
            <a:r>
              <a:rPr lang="en-GB" sz="1000" dirty="0">
                <a:solidFill>
                  <a:schemeClr val="tx2"/>
                </a:solidFill>
              </a:rPr>
              <a:t>HRR, homologous recombination repair; </a:t>
            </a:r>
            <a:r>
              <a:rPr lang="en-GB" dirty="0">
                <a:solidFill>
                  <a:schemeClr val="tx2"/>
                </a:solidFill>
              </a:rPr>
              <a:t>ORR, overall response rate; PR, partial response</a:t>
            </a:r>
          </a:p>
          <a:p>
            <a:r>
              <a:rPr lang="en-GB" b="0" i="0" dirty="0">
                <a:solidFill>
                  <a:schemeClr val="tx2"/>
                </a:solidFill>
                <a:effectLst/>
                <a:latin typeface="Roboto" panose="02000000000000000000" pitchFamily="2" charset="0"/>
              </a:rPr>
              <a:t>Chi K, et al. J Clin Oncol 2022; 40, (</a:t>
            </a:r>
            <a:r>
              <a:rPr lang="en-GB" b="0" i="0" dirty="0" err="1">
                <a:solidFill>
                  <a:schemeClr val="tx2"/>
                </a:solidFill>
                <a:effectLst/>
                <a:latin typeface="Roboto" panose="02000000000000000000" pitchFamily="2" charset="0"/>
              </a:rPr>
              <a:t>suppl</a:t>
            </a:r>
            <a:r>
              <a:rPr lang="en-GB" b="0" i="0" dirty="0">
                <a:solidFill>
                  <a:schemeClr val="tx2"/>
                </a:solidFill>
                <a:effectLst/>
                <a:latin typeface="Roboto" panose="02000000000000000000" pitchFamily="2" charset="0"/>
              </a:rPr>
              <a:t> 6; </a:t>
            </a:r>
            <a:r>
              <a:rPr lang="en-GB" b="0" i="0" dirty="0" err="1">
                <a:solidFill>
                  <a:schemeClr val="tx2"/>
                </a:solidFill>
                <a:effectLst/>
                <a:latin typeface="Roboto" panose="02000000000000000000" pitchFamily="2" charset="0"/>
              </a:rPr>
              <a:t>abstr</a:t>
            </a:r>
            <a:r>
              <a:rPr lang="en-GB" b="0" i="0" dirty="0">
                <a:solidFill>
                  <a:schemeClr val="tx2"/>
                </a:solidFill>
                <a:effectLst/>
                <a:latin typeface="Roboto" panose="02000000000000000000" pitchFamily="2" charset="0"/>
              </a:rPr>
              <a:t> 12)</a:t>
            </a:r>
            <a:endParaRPr lang="en-GB" dirty="0">
              <a:solidFill>
                <a:schemeClr val="tx2"/>
              </a:solidFill>
            </a:endParaRPr>
          </a:p>
        </p:txBody>
      </p:sp>
      <p:sp>
        <p:nvSpPr>
          <p:cNvPr id="11" name="TextBox 10">
            <a:extLst>
              <a:ext uri="{FF2B5EF4-FFF2-40B4-BE49-F238E27FC236}">
                <a16:creationId xmlns="" xmlns:a16="http://schemas.microsoft.com/office/drawing/2014/main" id="{EB83DEC0-769D-BE4C-953D-CA4A2A199CF6}"/>
              </a:ext>
            </a:extLst>
          </p:cNvPr>
          <p:cNvSpPr txBox="1"/>
          <p:nvPr/>
        </p:nvSpPr>
        <p:spPr>
          <a:xfrm>
            <a:off x="2328275" y="2686178"/>
            <a:ext cx="862861" cy="3693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panose="020B0604020202020204"/>
                <a:ea typeface="+mn-ea"/>
                <a:cs typeface="+mn-cs"/>
              </a:rPr>
              <a:t>60%</a:t>
            </a:r>
            <a:br>
              <a:rPr kumimoji="0" lang="en-GB" sz="1200" b="1"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GB" sz="1200" b="1" i="0" u="none" strike="noStrike" kern="1200" cap="none" spc="0" normalizeH="0" baseline="0" noProof="0" dirty="0">
                <a:ln>
                  <a:noFill/>
                </a:ln>
                <a:solidFill>
                  <a:prstClr val="black"/>
                </a:solidFill>
                <a:effectLst/>
                <a:uLnTx/>
                <a:uFillTx/>
                <a:latin typeface="Arial" panose="020B0604020202020204"/>
                <a:ea typeface="+mn-ea"/>
                <a:cs typeface="+mn-cs"/>
              </a:rPr>
              <a:t>(55/92)</a:t>
            </a:r>
          </a:p>
        </p:txBody>
      </p:sp>
      <p:sp>
        <p:nvSpPr>
          <p:cNvPr id="12" name="TextBox 11">
            <a:extLst>
              <a:ext uri="{FF2B5EF4-FFF2-40B4-BE49-F238E27FC236}">
                <a16:creationId xmlns="" xmlns:a16="http://schemas.microsoft.com/office/drawing/2014/main" id="{57433B78-6184-4D46-B22F-1D07D9219A4C}"/>
              </a:ext>
            </a:extLst>
          </p:cNvPr>
          <p:cNvSpPr txBox="1"/>
          <p:nvPr/>
        </p:nvSpPr>
        <p:spPr>
          <a:xfrm>
            <a:off x="3317019" y="2086810"/>
            <a:ext cx="1336759" cy="3693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panose="020B0604020202020204"/>
                <a:ea typeface="+mn-ea"/>
                <a:cs typeface="+mn-cs"/>
              </a:rPr>
              <a:t>Relative risk, 2.13</a:t>
            </a:r>
            <a:br>
              <a:rPr kumimoji="0" lang="en-GB" sz="1200" b="1"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GB" sz="1200" b="1" i="0" u="none" strike="noStrike" kern="1200" cap="none" spc="0" normalizeH="0" baseline="0" noProof="0" dirty="0">
                <a:ln>
                  <a:noFill/>
                </a:ln>
                <a:solidFill>
                  <a:prstClr val="black"/>
                </a:solidFill>
                <a:effectLst/>
                <a:uLnTx/>
                <a:uFillTx/>
                <a:latin typeface="Arial" panose="020B0604020202020204"/>
                <a:ea typeface="+mn-ea"/>
                <a:cs typeface="+mn-cs"/>
              </a:rPr>
              <a:t>nominal p&lt;0.001</a:t>
            </a:r>
          </a:p>
        </p:txBody>
      </p:sp>
      <p:sp>
        <p:nvSpPr>
          <p:cNvPr id="13" name="TextBox 12">
            <a:extLst>
              <a:ext uri="{FF2B5EF4-FFF2-40B4-BE49-F238E27FC236}">
                <a16:creationId xmlns="" xmlns:a16="http://schemas.microsoft.com/office/drawing/2014/main" id="{BB4683F5-0A44-194A-A6A2-5D78300070B0}"/>
              </a:ext>
            </a:extLst>
          </p:cNvPr>
          <p:cNvSpPr txBox="1"/>
          <p:nvPr/>
        </p:nvSpPr>
        <p:spPr>
          <a:xfrm>
            <a:off x="8283030" y="2086810"/>
            <a:ext cx="1336759" cy="3693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panose="020B0604020202020204"/>
                <a:ea typeface="+mn-ea"/>
                <a:cs typeface="+mn-cs"/>
              </a:rPr>
              <a:t>Relative risk, 1.66</a:t>
            </a:r>
            <a:br>
              <a:rPr kumimoji="0" lang="en-GB" sz="1200" b="1"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GB" sz="1200" b="1" i="0" u="none" strike="noStrike" kern="1200" cap="none" spc="0" normalizeH="0" baseline="0" noProof="0" dirty="0">
                <a:ln>
                  <a:noFill/>
                </a:ln>
                <a:solidFill>
                  <a:prstClr val="black"/>
                </a:solidFill>
                <a:effectLst/>
                <a:uLnTx/>
                <a:uFillTx/>
                <a:latin typeface="Arial" panose="020B0604020202020204"/>
                <a:ea typeface="+mn-ea"/>
                <a:cs typeface="+mn-cs"/>
              </a:rPr>
              <a:t>nominal p=0.035</a:t>
            </a:r>
          </a:p>
        </p:txBody>
      </p:sp>
      <p:sp>
        <p:nvSpPr>
          <p:cNvPr id="14" name="TextBox 13">
            <a:extLst>
              <a:ext uri="{FF2B5EF4-FFF2-40B4-BE49-F238E27FC236}">
                <a16:creationId xmlns="" xmlns:a16="http://schemas.microsoft.com/office/drawing/2014/main" id="{7357DD1E-653F-7B40-9352-778FADB2A7C6}"/>
              </a:ext>
            </a:extLst>
          </p:cNvPr>
          <p:cNvSpPr txBox="1"/>
          <p:nvPr/>
        </p:nvSpPr>
        <p:spPr>
          <a:xfrm>
            <a:off x="4818714" y="3622881"/>
            <a:ext cx="862861" cy="3693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panose="020B0604020202020204"/>
                <a:ea typeface="+mn-ea"/>
                <a:cs typeface="+mn-cs"/>
              </a:rPr>
              <a:t>28%</a:t>
            </a:r>
            <a:br>
              <a:rPr kumimoji="0" lang="en-GB" sz="1200" b="1"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GB" sz="1200" b="1" i="0" u="none" strike="noStrike" kern="1200" cap="none" spc="0" normalizeH="0" baseline="0" noProof="0" dirty="0">
                <a:ln>
                  <a:noFill/>
                </a:ln>
                <a:solidFill>
                  <a:prstClr val="black"/>
                </a:solidFill>
                <a:effectLst/>
                <a:uLnTx/>
                <a:uFillTx/>
                <a:latin typeface="Arial" panose="020B0604020202020204"/>
                <a:ea typeface="+mn-ea"/>
                <a:cs typeface="+mn-cs"/>
              </a:rPr>
              <a:t>(23/82)</a:t>
            </a:r>
          </a:p>
        </p:txBody>
      </p:sp>
      <p:sp>
        <p:nvSpPr>
          <p:cNvPr id="15" name="TextBox 14">
            <a:extLst>
              <a:ext uri="{FF2B5EF4-FFF2-40B4-BE49-F238E27FC236}">
                <a16:creationId xmlns="" xmlns:a16="http://schemas.microsoft.com/office/drawing/2014/main" id="{FCAE6F10-E823-9F42-986A-60E866F03639}"/>
              </a:ext>
            </a:extLst>
          </p:cNvPr>
          <p:cNvSpPr txBox="1"/>
          <p:nvPr/>
        </p:nvSpPr>
        <p:spPr>
          <a:xfrm>
            <a:off x="7286851" y="2904234"/>
            <a:ext cx="862861" cy="3693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panose="020B0604020202020204"/>
                <a:ea typeface="+mn-ea"/>
                <a:cs typeface="+mn-cs"/>
              </a:rPr>
              <a:t>52%</a:t>
            </a:r>
            <a:br>
              <a:rPr kumimoji="0" lang="en-GB" sz="1200" b="1"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GB" sz="1200" b="1" i="0" u="none" strike="noStrike" kern="1200" cap="none" spc="0" normalizeH="0" baseline="0" noProof="0" dirty="0">
                <a:ln>
                  <a:noFill/>
                </a:ln>
                <a:solidFill>
                  <a:prstClr val="black"/>
                </a:solidFill>
                <a:effectLst/>
                <a:uLnTx/>
                <a:uFillTx/>
                <a:latin typeface="Arial" panose="020B0604020202020204"/>
                <a:ea typeface="+mn-ea"/>
                <a:cs typeface="+mn-cs"/>
              </a:rPr>
              <a:t>(29/56)</a:t>
            </a:r>
          </a:p>
        </p:txBody>
      </p:sp>
      <p:sp>
        <p:nvSpPr>
          <p:cNvPr id="16" name="TextBox 15">
            <a:extLst>
              <a:ext uri="{FF2B5EF4-FFF2-40B4-BE49-F238E27FC236}">
                <a16:creationId xmlns="" xmlns:a16="http://schemas.microsoft.com/office/drawing/2014/main" id="{148B4069-8855-3244-BA73-8C38069CBF84}"/>
              </a:ext>
            </a:extLst>
          </p:cNvPr>
          <p:cNvSpPr txBox="1"/>
          <p:nvPr/>
        </p:nvSpPr>
        <p:spPr>
          <a:xfrm>
            <a:off x="9762421" y="3543570"/>
            <a:ext cx="862861" cy="3693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panose="020B0604020202020204"/>
                <a:ea typeface="+mn-ea"/>
                <a:cs typeface="+mn-cs"/>
              </a:rPr>
              <a:t>31%</a:t>
            </a:r>
            <a:br>
              <a:rPr kumimoji="0" lang="en-GB" sz="1200" b="1"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GB" sz="1200" b="1" i="0" u="none" strike="noStrike" kern="1200" cap="none" spc="0" normalizeH="0" baseline="0" noProof="0" dirty="0">
                <a:ln>
                  <a:noFill/>
                </a:ln>
                <a:solidFill>
                  <a:prstClr val="black"/>
                </a:solidFill>
                <a:effectLst/>
                <a:uLnTx/>
                <a:uFillTx/>
                <a:latin typeface="Arial" panose="020B0604020202020204"/>
                <a:ea typeface="+mn-ea"/>
                <a:cs typeface="+mn-cs"/>
              </a:rPr>
              <a:t>(15/48)</a:t>
            </a:r>
          </a:p>
        </p:txBody>
      </p:sp>
      <p:sp>
        <p:nvSpPr>
          <p:cNvPr id="17" name="TextBox 16">
            <a:extLst>
              <a:ext uri="{FF2B5EF4-FFF2-40B4-BE49-F238E27FC236}">
                <a16:creationId xmlns="" xmlns:a16="http://schemas.microsoft.com/office/drawing/2014/main" id="{BC4236B4-3AC0-DA40-B537-C40872A1C2A3}"/>
              </a:ext>
            </a:extLst>
          </p:cNvPr>
          <p:cNvSpPr txBox="1"/>
          <p:nvPr/>
        </p:nvSpPr>
        <p:spPr>
          <a:xfrm>
            <a:off x="2230244" y="1611687"/>
            <a:ext cx="360556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all" spc="0" normalizeH="0" baseline="0" noProof="0" dirty="0">
                <a:ln>
                  <a:noFill/>
                </a:ln>
                <a:solidFill>
                  <a:srgbClr val="03C74F"/>
                </a:solidFill>
                <a:effectLst/>
                <a:uLnTx/>
                <a:uFillTx/>
                <a:latin typeface="Arial" panose="020B0604020202020204" pitchFamily="34" charset="0"/>
                <a:ea typeface="ヒラギノ角ゴ ProN W3"/>
                <a:cs typeface="Arial" panose="020B0604020202020204" pitchFamily="34" charset="0"/>
              </a:rPr>
              <a:t>All </a:t>
            </a:r>
            <a:r>
              <a:rPr kumimoji="0" lang="en-GB" sz="2000" b="1" u="none" strike="noStrike" kern="1200" cap="all" spc="0" normalizeH="0" baseline="0" noProof="0" dirty="0">
                <a:ln>
                  <a:noFill/>
                </a:ln>
                <a:solidFill>
                  <a:srgbClr val="03C74F"/>
                </a:solidFill>
                <a:effectLst/>
                <a:uLnTx/>
                <a:uFillTx/>
                <a:latin typeface="Arial" panose="020B0604020202020204" pitchFamily="34" charset="0"/>
                <a:ea typeface="ヒラギノ角ゴ ProN W3"/>
                <a:cs typeface="Arial" panose="020B0604020202020204" pitchFamily="34" charset="0"/>
              </a:rPr>
              <a:t>HRR </a:t>
            </a:r>
            <a:r>
              <a:rPr kumimoji="0" lang="en-GB" sz="2000" b="1" i="0" u="none" strike="noStrike" kern="1200" cap="all" spc="0" normalizeH="0" baseline="0" noProof="0" dirty="0">
                <a:ln>
                  <a:noFill/>
                </a:ln>
                <a:solidFill>
                  <a:srgbClr val="03C74F"/>
                </a:solidFill>
                <a:effectLst/>
                <a:uLnTx/>
                <a:uFillTx/>
                <a:latin typeface="Arial" panose="020B0604020202020204" pitchFamily="34" charset="0"/>
                <a:ea typeface="ヒラギノ角ゴ ProN W3"/>
                <a:cs typeface="Arial" panose="020B0604020202020204" pitchFamily="34" charset="0"/>
              </a:rPr>
              <a:t>BM</a:t>
            </a:r>
            <a:r>
              <a:rPr kumimoji="0" lang="en-GB" sz="2000" b="1" i="0" u="none" strike="noStrike" kern="1200" cap="all" spc="0" normalizeH="0" baseline="30000" noProof="0" dirty="0">
                <a:ln>
                  <a:noFill/>
                </a:ln>
                <a:solidFill>
                  <a:srgbClr val="03C74F"/>
                </a:solidFill>
                <a:effectLst/>
                <a:uLnTx/>
                <a:uFillTx/>
                <a:latin typeface="Arial" panose="020B0604020202020204" pitchFamily="34" charset="0"/>
                <a:ea typeface="ヒラギノ角ゴ ProN W3"/>
                <a:cs typeface="Arial" panose="020B0604020202020204" pitchFamily="34" charset="0"/>
              </a:rPr>
              <a:t>+</a:t>
            </a:r>
            <a:r>
              <a:rPr kumimoji="0" lang="en-GB" sz="2000" b="1" i="0" u="none" strike="noStrike" kern="1200" cap="all" spc="0" normalizeH="0" baseline="0" noProof="0" dirty="0">
                <a:ln>
                  <a:noFill/>
                </a:ln>
                <a:solidFill>
                  <a:srgbClr val="03C74F"/>
                </a:solidFill>
                <a:effectLst/>
                <a:uLnTx/>
                <a:uFillTx/>
                <a:latin typeface="Arial" panose="020B0604020202020204" pitchFamily="34" charset="0"/>
                <a:ea typeface="ヒラギノ角ゴ ProN W3"/>
                <a:cs typeface="Arial" panose="020B0604020202020204" pitchFamily="34" charset="0"/>
              </a:rPr>
              <a:t> patients</a:t>
            </a:r>
          </a:p>
        </p:txBody>
      </p:sp>
      <p:sp>
        <p:nvSpPr>
          <p:cNvPr id="18" name="TextBox 17">
            <a:extLst>
              <a:ext uri="{FF2B5EF4-FFF2-40B4-BE49-F238E27FC236}">
                <a16:creationId xmlns="" xmlns:a16="http://schemas.microsoft.com/office/drawing/2014/main" id="{C2A74D2C-E76E-7845-90F7-B13F6BC8D156}"/>
              </a:ext>
            </a:extLst>
          </p:cNvPr>
          <p:cNvSpPr txBox="1"/>
          <p:nvPr/>
        </p:nvSpPr>
        <p:spPr>
          <a:xfrm>
            <a:off x="7114477" y="1611687"/>
            <a:ext cx="417458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all" spc="0" normalizeH="0" noProof="0" dirty="0">
                <a:ln>
                  <a:noFill/>
                </a:ln>
                <a:solidFill>
                  <a:srgbClr val="03C74F"/>
                </a:solidFill>
                <a:effectLst/>
                <a:uLnTx/>
                <a:uFillTx/>
                <a:latin typeface="Arial" panose="020B0604020202020204" pitchFamily="34" charset="0"/>
                <a:ea typeface="ヒラギノ角ゴ ProN W3"/>
                <a:cs typeface="Arial" panose="020B0604020202020204" pitchFamily="34" charset="0"/>
              </a:rPr>
              <a:t>BRCA1/2</a:t>
            </a:r>
            <a:r>
              <a:rPr kumimoji="0" lang="en-GB" sz="2000" b="1" i="0" u="none" strike="noStrike" kern="1200" cap="all" spc="0" normalizeH="0" noProof="0" dirty="0">
                <a:ln>
                  <a:noFill/>
                </a:ln>
                <a:solidFill>
                  <a:srgbClr val="03C74F"/>
                </a:solidFill>
                <a:effectLst/>
                <a:uLnTx/>
                <a:uFillTx/>
                <a:latin typeface="Arial" panose="020B0604020202020204" pitchFamily="34" charset="0"/>
                <a:ea typeface="ヒラギノ角ゴ ProN W3"/>
                <a:cs typeface="Arial" panose="020B0604020202020204" pitchFamily="34" charset="0"/>
              </a:rPr>
              <a:t> mutation positive</a:t>
            </a:r>
          </a:p>
        </p:txBody>
      </p:sp>
      <p:grpSp>
        <p:nvGrpSpPr>
          <p:cNvPr id="24" name="Group 23">
            <a:extLst>
              <a:ext uri="{FF2B5EF4-FFF2-40B4-BE49-F238E27FC236}">
                <a16:creationId xmlns="" xmlns:a16="http://schemas.microsoft.com/office/drawing/2014/main" id="{491C8DC2-DC82-2244-9139-61EAC228A97F}"/>
              </a:ext>
            </a:extLst>
          </p:cNvPr>
          <p:cNvGrpSpPr/>
          <p:nvPr/>
        </p:nvGrpSpPr>
        <p:grpSpPr>
          <a:xfrm>
            <a:off x="2758063" y="2490035"/>
            <a:ext cx="2442587" cy="121130"/>
            <a:chOff x="2758063" y="2423129"/>
            <a:chExt cx="2442587" cy="121130"/>
          </a:xfrm>
        </p:grpSpPr>
        <p:cxnSp>
          <p:nvCxnSpPr>
            <p:cNvPr id="19" name="Straight Connector 18">
              <a:extLst>
                <a:ext uri="{FF2B5EF4-FFF2-40B4-BE49-F238E27FC236}">
                  <a16:creationId xmlns="" xmlns:a16="http://schemas.microsoft.com/office/drawing/2014/main" id="{115D45B3-BE2D-C249-91FF-8557F0EC74BF}"/>
                </a:ext>
              </a:extLst>
            </p:cNvPr>
            <p:cNvCxnSpPr>
              <a:cxnSpLocks/>
            </p:cNvCxnSpPr>
            <p:nvPr/>
          </p:nvCxnSpPr>
          <p:spPr>
            <a:xfrm>
              <a:off x="2758063" y="2430751"/>
              <a:ext cx="2442587" cy="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 xmlns:a16="http://schemas.microsoft.com/office/drawing/2014/main" id="{F5321D59-FA29-CB4F-8597-D3C2BFBBAA28}"/>
                </a:ext>
              </a:extLst>
            </p:cNvPr>
            <p:cNvCxnSpPr>
              <a:cxnSpLocks/>
            </p:cNvCxnSpPr>
            <p:nvPr/>
          </p:nvCxnSpPr>
          <p:spPr>
            <a:xfrm>
              <a:off x="2767294" y="2423129"/>
              <a:ext cx="0" cy="12113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 xmlns:a16="http://schemas.microsoft.com/office/drawing/2014/main" id="{78CA75A9-55E0-714E-A06A-3AF1A1F5B57A}"/>
                </a:ext>
              </a:extLst>
            </p:cNvPr>
            <p:cNvCxnSpPr>
              <a:cxnSpLocks/>
            </p:cNvCxnSpPr>
            <p:nvPr/>
          </p:nvCxnSpPr>
          <p:spPr>
            <a:xfrm>
              <a:off x="5189819" y="2423129"/>
              <a:ext cx="0" cy="12113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6" name="Group 25">
            <a:extLst>
              <a:ext uri="{FF2B5EF4-FFF2-40B4-BE49-F238E27FC236}">
                <a16:creationId xmlns="" xmlns:a16="http://schemas.microsoft.com/office/drawing/2014/main" id="{799A7F39-DC99-BA4B-8A20-C794998C28E5}"/>
              </a:ext>
            </a:extLst>
          </p:cNvPr>
          <p:cNvGrpSpPr/>
          <p:nvPr/>
        </p:nvGrpSpPr>
        <p:grpSpPr>
          <a:xfrm>
            <a:off x="7738941" y="2490035"/>
            <a:ext cx="2442587" cy="121130"/>
            <a:chOff x="2758063" y="2423129"/>
            <a:chExt cx="2442587" cy="121130"/>
          </a:xfrm>
        </p:grpSpPr>
        <p:cxnSp>
          <p:nvCxnSpPr>
            <p:cNvPr id="27" name="Straight Connector 26">
              <a:extLst>
                <a:ext uri="{FF2B5EF4-FFF2-40B4-BE49-F238E27FC236}">
                  <a16:creationId xmlns="" xmlns:a16="http://schemas.microsoft.com/office/drawing/2014/main" id="{FCDEF65B-93A7-534C-A3D2-2979DAD6E762}"/>
                </a:ext>
              </a:extLst>
            </p:cNvPr>
            <p:cNvCxnSpPr>
              <a:cxnSpLocks/>
            </p:cNvCxnSpPr>
            <p:nvPr/>
          </p:nvCxnSpPr>
          <p:spPr>
            <a:xfrm>
              <a:off x="2758063" y="2430751"/>
              <a:ext cx="2442587" cy="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 xmlns:a16="http://schemas.microsoft.com/office/drawing/2014/main" id="{4800B28A-D974-8646-8867-232D8BABADEC}"/>
                </a:ext>
              </a:extLst>
            </p:cNvPr>
            <p:cNvCxnSpPr>
              <a:cxnSpLocks/>
            </p:cNvCxnSpPr>
            <p:nvPr/>
          </p:nvCxnSpPr>
          <p:spPr>
            <a:xfrm>
              <a:off x="2767294" y="2423129"/>
              <a:ext cx="0" cy="12113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 xmlns:a16="http://schemas.microsoft.com/office/drawing/2014/main" id="{00172EA6-F008-7F48-9B94-8F2EFE3AA7A1}"/>
                </a:ext>
              </a:extLst>
            </p:cNvPr>
            <p:cNvCxnSpPr>
              <a:cxnSpLocks/>
            </p:cNvCxnSpPr>
            <p:nvPr/>
          </p:nvCxnSpPr>
          <p:spPr>
            <a:xfrm>
              <a:off x="5189819" y="2423129"/>
              <a:ext cx="0" cy="12113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25" name="Rounded Rectangle 24">
            <a:extLst>
              <a:ext uri="{FF2B5EF4-FFF2-40B4-BE49-F238E27FC236}">
                <a16:creationId xmlns="" xmlns:a16="http://schemas.microsoft.com/office/drawing/2014/main" id="{F8E6C188-11DB-2B43-B2FE-D6C3F40EC4CB}"/>
              </a:ext>
            </a:extLst>
          </p:cNvPr>
          <p:cNvSpPr/>
          <p:nvPr/>
        </p:nvSpPr>
        <p:spPr>
          <a:xfrm>
            <a:off x="722327" y="5301516"/>
            <a:ext cx="10964788" cy="443402"/>
          </a:xfrm>
          <a:prstGeom prst="roundRect">
            <a:avLst>
              <a:gd name="adj" fmla="val 23914"/>
            </a:avLst>
          </a:prstGeom>
          <a:solidFill>
            <a:schemeClr val="accent1"/>
          </a:solidFill>
          <a:ln w="28575">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r>
              <a:rPr lang="en-GB" sz="1600" b="1" dirty="0">
                <a:latin typeface="Arial" panose="020B0604020202020204" pitchFamily="34" charset="0"/>
                <a:cs typeface="Arial" panose="020B0604020202020204" pitchFamily="34" charset="0"/>
              </a:rPr>
              <a:t>Niraparib + AAP nearly doubles ORR rate and provides deeper response in patients with measurable disease</a:t>
            </a:r>
          </a:p>
        </p:txBody>
      </p:sp>
      <p:sp>
        <p:nvSpPr>
          <p:cNvPr id="32" name="Slide Number Placeholder 31">
            <a:extLst>
              <a:ext uri="{FF2B5EF4-FFF2-40B4-BE49-F238E27FC236}">
                <a16:creationId xmlns="" xmlns:a16="http://schemas.microsoft.com/office/drawing/2014/main" id="{080D175C-DAAB-EB4D-B441-1BB78EB68C49}"/>
              </a:ext>
            </a:extLst>
          </p:cNvPr>
          <p:cNvSpPr>
            <a:spLocks noGrp="1"/>
          </p:cNvSpPr>
          <p:nvPr>
            <p:ph type="sldNum" sz="quarter" idx="4"/>
          </p:nvPr>
        </p:nvSpPr>
        <p:spPr/>
        <p:txBody>
          <a:bodyPr/>
          <a:lstStyle/>
          <a:p>
            <a:fld id="{FCE43C0F-8A7B-3A4B-9DB5-B3472E36E833}" type="slidenum">
              <a:rPr lang="en-GB" smtClean="0"/>
              <a:pPr/>
              <a:t>80</a:t>
            </a:fld>
            <a:endParaRPr lang="en-GB" dirty="0"/>
          </a:p>
        </p:txBody>
      </p:sp>
      <p:sp>
        <p:nvSpPr>
          <p:cNvPr id="5" name="TextBox 4">
            <a:extLst>
              <a:ext uri="{FF2B5EF4-FFF2-40B4-BE49-F238E27FC236}">
                <a16:creationId xmlns="" xmlns:a16="http://schemas.microsoft.com/office/drawing/2014/main" id="{D1AB295A-8C91-7541-164F-E8C020B08715}"/>
              </a:ext>
            </a:extLst>
          </p:cNvPr>
          <p:cNvSpPr txBox="1"/>
          <p:nvPr/>
        </p:nvSpPr>
        <p:spPr>
          <a:xfrm>
            <a:off x="644507" y="5938817"/>
            <a:ext cx="9549344" cy="387798"/>
          </a:xfrm>
          <a:prstGeom prst="rect">
            <a:avLst/>
          </a:prstGeom>
          <a:noFill/>
        </p:spPr>
        <p:txBody>
          <a:bodyPr wrap="none" lIns="0" tIns="0" rIns="0" bIns="0" rtlCol="0">
            <a:spAutoFit/>
          </a:bodyPr>
          <a:lstStyle/>
          <a:p>
            <a:pPr algn="ctr">
              <a:lnSpc>
                <a:spcPct val="90000"/>
              </a:lnSpc>
            </a:pPr>
            <a:r>
              <a:rPr lang="en-GB" sz="1200" dirty="0">
                <a:solidFill>
                  <a:schemeClr val="tx2"/>
                </a:solidFill>
              </a:rPr>
              <a:t>Note: Relative risk &gt;1 favours niraparib and AAP treatment. Percent of responder is based on the number of subjects with measurable disease at baseline</a:t>
            </a:r>
          </a:p>
          <a:p>
            <a:pPr algn="ctr">
              <a:lnSpc>
                <a:spcPct val="90000"/>
              </a:lnSpc>
            </a:pPr>
            <a:endParaRPr lang="en-GB" sz="1600" dirty="0">
              <a:solidFill>
                <a:srgbClr val="505050"/>
              </a:solidFill>
              <a:latin typeface="Arial" panose="020B0604020202020204" pitchFamily="34" charset="0"/>
              <a:ea typeface="Aileron" charset="0"/>
              <a:cs typeface="Arial" panose="020B0604020202020204" pitchFamily="34" charset="0"/>
            </a:endParaRPr>
          </a:p>
        </p:txBody>
      </p:sp>
    </p:spTree>
    <p:extLst>
      <p:ext uri="{BB962C8B-B14F-4D97-AF65-F5344CB8AC3E}">
        <p14:creationId xmlns:p14="http://schemas.microsoft.com/office/powerpoint/2010/main" val="26097968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 name="Picture 104">
            <a:extLst>
              <a:ext uri="{FF2B5EF4-FFF2-40B4-BE49-F238E27FC236}">
                <a16:creationId xmlns="" xmlns:a16="http://schemas.microsoft.com/office/drawing/2014/main" id="{545CAD28-64AC-6545-8AED-E9E0437BDBB5}"/>
              </a:ext>
            </a:extLst>
          </p:cNvPr>
          <p:cNvPicPr>
            <a:picLocks noChangeAspect="1"/>
          </p:cNvPicPr>
          <p:nvPr/>
        </p:nvPicPr>
        <p:blipFill>
          <a:blip r:embed="rId3"/>
          <a:stretch>
            <a:fillRect/>
          </a:stretch>
        </p:blipFill>
        <p:spPr>
          <a:xfrm>
            <a:off x="1540474" y="2045100"/>
            <a:ext cx="3949700" cy="1257300"/>
          </a:xfrm>
          <a:prstGeom prst="rect">
            <a:avLst/>
          </a:prstGeom>
        </p:spPr>
      </p:pic>
      <p:sp>
        <p:nvSpPr>
          <p:cNvPr id="2" name="Title 1"/>
          <p:cNvSpPr>
            <a:spLocks noGrp="1"/>
          </p:cNvSpPr>
          <p:nvPr>
            <p:ph type="title"/>
          </p:nvPr>
        </p:nvSpPr>
        <p:spPr/>
        <p:txBody>
          <a:bodyPr/>
          <a:lstStyle/>
          <a:p>
            <a:r>
              <a:rPr lang="en-GB" dirty="0"/>
              <a:t>MAGNITUDE: Niraparib + AAP Prolongs Time to Cytotoxic Chemotherapy Across Gene Alterations</a:t>
            </a:r>
          </a:p>
        </p:txBody>
      </p:sp>
      <p:sp>
        <p:nvSpPr>
          <p:cNvPr id="6" name="Content Placeholder 5">
            <a:extLst>
              <a:ext uri="{FF2B5EF4-FFF2-40B4-BE49-F238E27FC236}">
                <a16:creationId xmlns="" xmlns:a16="http://schemas.microsoft.com/office/drawing/2014/main" id="{A5F7DB1A-A93A-E645-9184-52A77956B187}"/>
              </a:ext>
            </a:extLst>
          </p:cNvPr>
          <p:cNvSpPr>
            <a:spLocks noGrp="1"/>
          </p:cNvSpPr>
          <p:nvPr>
            <p:ph sz="quarter" idx="15"/>
          </p:nvPr>
        </p:nvSpPr>
        <p:spPr>
          <a:xfrm>
            <a:off x="620183" y="6326615"/>
            <a:ext cx="10910177" cy="365125"/>
          </a:xfrm>
        </p:spPr>
        <p:txBody>
          <a:bodyPr/>
          <a:lstStyle/>
          <a:p>
            <a:r>
              <a:rPr lang="en-GB" dirty="0"/>
              <a:t>AAP, abiraterone acetate and prednisone/prednisolone; BM, biomarker; CI, confidence interval; HR, hazard ratio; </a:t>
            </a:r>
            <a:r>
              <a:rPr lang="en-GB" sz="1000" dirty="0"/>
              <a:t>HRR, homologous recombination repair; </a:t>
            </a:r>
            <a:r>
              <a:rPr lang="en-GB" dirty="0"/>
              <a:t>NE, not estimable</a:t>
            </a:r>
          </a:p>
          <a:p>
            <a:r>
              <a:rPr lang="en-GB" b="0" i="0" dirty="0">
                <a:solidFill>
                  <a:schemeClr val="tx2"/>
                </a:solidFill>
                <a:effectLst/>
                <a:latin typeface="Roboto" panose="02000000000000000000" pitchFamily="2" charset="0"/>
              </a:rPr>
              <a:t>Chi K, et al. J Clin Oncol 2022; 40, (</a:t>
            </a:r>
            <a:r>
              <a:rPr lang="en-GB" b="0" i="0" dirty="0" err="1">
                <a:solidFill>
                  <a:schemeClr val="tx2"/>
                </a:solidFill>
                <a:effectLst/>
                <a:latin typeface="Roboto" panose="02000000000000000000" pitchFamily="2" charset="0"/>
              </a:rPr>
              <a:t>suppl</a:t>
            </a:r>
            <a:r>
              <a:rPr lang="en-GB" b="0" i="0" dirty="0">
                <a:solidFill>
                  <a:schemeClr val="tx2"/>
                </a:solidFill>
                <a:effectLst/>
                <a:latin typeface="Roboto" panose="02000000000000000000" pitchFamily="2" charset="0"/>
              </a:rPr>
              <a:t> 6; </a:t>
            </a:r>
            <a:r>
              <a:rPr lang="en-GB" b="0" i="0" dirty="0" err="1">
                <a:solidFill>
                  <a:schemeClr val="tx2"/>
                </a:solidFill>
                <a:effectLst/>
                <a:latin typeface="Roboto" panose="02000000000000000000" pitchFamily="2" charset="0"/>
              </a:rPr>
              <a:t>abstr</a:t>
            </a:r>
            <a:r>
              <a:rPr lang="en-GB" b="0" i="0" dirty="0">
                <a:solidFill>
                  <a:schemeClr val="tx2"/>
                </a:solidFill>
                <a:effectLst/>
                <a:latin typeface="Roboto" panose="02000000000000000000" pitchFamily="2" charset="0"/>
              </a:rPr>
              <a:t> 12)</a:t>
            </a:r>
            <a:endParaRPr lang="en-GB" dirty="0">
              <a:solidFill>
                <a:schemeClr val="tx2"/>
              </a:solidFill>
            </a:endParaRPr>
          </a:p>
        </p:txBody>
      </p:sp>
      <p:sp>
        <p:nvSpPr>
          <p:cNvPr id="14" name="TextBox 13">
            <a:extLst>
              <a:ext uri="{FF2B5EF4-FFF2-40B4-BE49-F238E27FC236}">
                <a16:creationId xmlns="" xmlns:a16="http://schemas.microsoft.com/office/drawing/2014/main" id="{080F65C3-58DB-2A44-AA92-6BF9C8380BCD}"/>
              </a:ext>
            </a:extLst>
          </p:cNvPr>
          <p:cNvSpPr txBox="1"/>
          <p:nvPr/>
        </p:nvSpPr>
        <p:spPr>
          <a:xfrm>
            <a:off x="1628079" y="1611687"/>
            <a:ext cx="360556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all" spc="0" normalizeH="0" baseline="0" noProof="0" dirty="0">
                <a:ln>
                  <a:noFill/>
                </a:ln>
                <a:solidFill>
                  <a:srgbClr val="03C74F"/>
                </a:solidFill>
                <a:effectLst/>
                <a:uLnTx/>
                <a:uFillTx/>
                <a:latin typeface="Arial" panose="020B0604020202020204" pitchFamily="34" charset="0"/>
                <a:ea typeface="ヒラギノ角ゴ ProN W3"/>
                <a:cs typeface="Arial" panose="020B0604020202020204" pitchFamily="34" charset="0"/>
              </a:rPr>
              <a:t>All </a:t>
            </a:r>
            <a:r>
              <a:rPr kumimoji="0" lang="en-GB" sz="2000" b="1" u="none" strike="noStrike" kern="1200" cap="all" spc="0" normalizeH="0" baseline="0" noProof="0" dirty="0">
                <a:ln>
                  <a:noFill/>
                </a:ln>
                <a:solidFill>
                  <a:srgbClr val="03C74F"/>
                </a:solidFill>
                <a:effectLst/>
                <a:uLnTx/>
                <a:uFillTx/>
                <a:latin typeface="Arial" panose="020B0604020202020204" pitchFamily="34" charset="0"/>
                <a:ea typeface="ヒラギノ角ゴ ProN W3"/>
                <a:cs typeface="Arial" panose="020B0604020202020204" pitchFamily="34" charset="0"/>
              </a:rPr>
              <a:t>HRR </a:t>
            </a:r>
            <a:r>
              <a:rPr kumimoji="0" lang="en-GB" sz="2000" b="1" i="0" u="none" strike="noStrike" kern="1200" cap="all" spc="0" normalizeH="0" baseline="0" noProof="0" dirty="0">
                <a:ln>
                  <a:noFill/>
                </a:ln>
                <a:solidFill>
                  <a:srgbClr val="03C74F"/>
                </a:solidFill>
                <a:effectLst/>
                <a:uLnTx/>
                <a:uFillTx/>
                <a:latin typeface="Arial" panose="020B0604020202020204" pitchFamily="34" charset="0"/>
                <a:ea typeface="ヒラギノ角ゴ ProN W3"/>
                <a:cs typeface="Arial" panose="020B0604020202020204" pitchFamily="34" charset="0"/>
              </a:rPr>
              <a:t>BM</a:t>
            </a:r>
            <a:r>
              <a:rPr kumimoji="0" lang="en-GB" sz="2000" b="1" i="0" u="none" strike="noStrike" kern="1200" cap="all" spc="0" normalizeH="0" baseline="30000" noProof="0" dirty="0">
                <a:ln>
                  <a:noFill/>
                </a:ln>
                <a:solidFill>
                  <a:srgbClr val="03C74F"/>
                </a:solidFill>
                <a:effectLst/>
                <a:uLnTx/>
                <a:uFillTx/>
                <a:latin typeface="Arial" panose="020B0604020202020204" pitchFamily="34" charset="0"/>
                <a:ea typeface="ヒラギノ角ゴ ProN W3"/>
                <a:cs typeface="Arial" panose="020B0604020202020204" pitchFamily="34" charset="0"/>
              </a:rPr>
              <a:t>+</a:t>
            </a:r>
            <a:r>
              <a:rPr kumimoji="0" lang="en-GB" sz="2000" b="1" i="0" u="none" strike="noStrike" kern="1200" cap="all" spc="0" normalizeH="0" noProof="0" dirty="0">
                <a:ln>
                  <a:noFill/>
                </a:ln>
                <a:solidFill>
                  <a:srgbClr val="03C74F"/>
                </a:solidFill>
                <a:effectLst/>
                <a:uLnTx/>
                <a:uFillTx/>
                <a:latin typeface="Arial" panose="020B0604020202020204" pitchFamily="34" charset="0"/>
                <a:ea typeface="ヒラギノ角ゴ ProN W3"/>
                <a:cs typeface="Arial" panose="020B0604020202020204" pitchFamily="34" charset="0"/>
              </a:rPr>
              <a:t> patients</a:t>
            </a:r>
          </a:p>
        </p:txBody>
      </p:sp>
      <p:sp>
        <p:nvSpPr>
          <p:cNvPr id="15" name="TextBox 14">
            <a:extLst>
              <a:ext uri="{FF2B5EF4-FFF2-40B4-BE49-F238E27FC236}">
                <a16:creationId xmlns="" xmlns:a16="http://schemas.microsoft.com/office/drawing/2014/main" id="{072D32B5-FDBE-1248-B5DF-02C9E4D8F809}"/>
              </a:ext>
            </a:extLst>
          </p:cNvPr>
          <p:cNvSpPr txBox="1"/>
          <p:nvPr/>
        </p:nvSpPr>
        <p:spPr>
          <a:xfrm>
            <a:off x="7114478" y="1611687"/>
            <a:ext cx="3605562" cy="2975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all" spc="0" normalizeH="0" baseline="30000" noProof="0" dirty="0">
                <a:ln>
                  <a:noFill/>
                </a:ln>
                <a:solidFill>
                  <a:srgbClr val="03C74F"/>
                </a:solidFill>
                <a:effectLst/>
                <a:uLnTx/>
                <a:uFillTx/>
                <a:latin typeface="Arial" panose="020B0604020202020204" pitchFamily="34" charset="0"/>
                <a:ea typeface="ヒラギノ角ゴ ProN W3"/>
                <a:cs typeface="Arial" panose="020B0604020202020204" pitchFamily="34" charset="0"/>
              </a:rPr>
              <a:t>BRCA1/2</a:t>
            </a:r>
            <a:r>
              <a:rPr kumimoji="0" lang="en-GB" sz="2000" b="1" i="0" u="none" strike="noStrike" kern="1200" cap="all" spc="0" normalizeH="0" baseline="30000" noProof="0" dirty="0">
                <a:ln>
                  <a:noFill/>
                </a:ln>
                <a:solidFill>
                  <a:srgbClr val="03C74F"/>
                </a:solidFill>
                <a:effectLst/>
                <a:uLnTx/>
                <a:uFillTx/>
                <a:latin typeface="Arial" panose="020B0604020202020204" pitchFamily="34" charset="0"/>
                <a:ea typeface="ヒラギノ角ゴ ProN W3"/>
                <a:cs typeface="Arial" panose="020B0604020202020204" pitchFamily="34" charset="0"/>
              </a:rPr>
              <a:t> mutation positive</a:t>
            </a:r>
          </a:p>
        </p:txBody>
      </p:sp>
      <p:sp>
        <p:nvSpPr>
          <p:cNvPr id="16" name="Rounded Rectangle 15">
            <a:extLst>
              <a:ext uri="{FF2B5EF4-FFF2-40B4-BE49-F238E27FC236}">
                <a16:creationId xmlns="" xmlns:a16="http://schemas.microsoft.com/office/drawing/2014/main" id="{8B4DE790-9705-1945-AB27-165A5E857D53}"/>
              </a:ext>
            </a:extLst>
          </p:cNvPr>
          <p:cNvSpPr/>
          <p:nvPr/>
        </p:nvSpPr>
        <p:spPr>
          <a:xfrm>
            <a:off x="619200" y="5472501"/>
            <a:ext cx="10964788" cy="443402"/>
          </a:xfrm>
          <a:prstGeom prst="roundRect">
            <a:avLst>
              <a:gd name="adj" fmla="val 23914"/>
            </a:avLst>
          </a:prstGeom>
          <a:solidFill>
            <a:schemeClr val="accent1"/>
          </a:solidFill>
          <a:ln w="28575">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r>
              <a:rPr lang="en-GB" sz="1600" b="1" dirty="0">
                <a:latin typeface="Arial" panose="020B0604020202020204" pitchFamily="34" charset="0"/>
                <a:cs typeface="Arial" panose="020B0604020202020204" pitchFamily="34" charset="0"/>
              </a:rPr>
              <a:t>Niraparib + AAP provided a consistent magnitude of improvement (&gt;40%) across evaluated groups</a:t>
            </a:r>
          </a:p>
        </p:txBody>
      </p:sp>
      <p:sp>
        <p:nvSpPr>
          <p:cNvPr id="13" name="Slide Number Placeholder 12">
            <a:extLst>
              <a:ext uri="{FF2B5EF4-FFF2-40B4-BE49-F238E27FC236}">
                <a16:creationId xmlns="" xmlns:a16="http://schemas.microsoft.com/office/drawing/2014/main" id="{23C0018F-073A-7647-8119-0BDD561B71E3}"/>
              </a:ext>
            </a:extLst>
          </p:cNvPr>
          <p:cNvSpPr>
            <a:spLocks noGrp="1"/>
          </p:cNvSpPr>
          <p:nvPr>
            <p:ph type="sldNum" sz="quarter" idx="4"/>
          </p:nvPr>
        </p:nvSpPr>
        <p:spPr/>
        <p:txBody>
          <a:bodyPr/>
          <a:lstStyle/>
          <a:p>
            <a:fld id="{FCE43C0F-8A7B-3A4B-9DB5-B3472E36E833}" type="slidenum">
              <a:rPr lang="en-GB" smtClean="0"/>
              <a:pPr/>
              <a:t>81</a:t>
            </a:fld>
            <a:endParaRPr lang="en-GB" dirty="0"/>
          </a:p>
        </p:txBody>
      </p:sp>
      <p:sp>
        <p:nvSpPr>
          <p:cNvPr id="20" name="Line 90">
            <a:extLst>
              <a:ext uri="{FF2B5EF4-FFF2-40B4-BE49-F238E27FC236}">
                <a16:creationId xmlns="" xmlns:a16="http://schemas.microsoft.com/office/drawing/2014/main" id="{262DF384-A478-4148-829E-6510D5E58448}"/>
              </a:ext>
            </a:extLst>
          </p:cNvPr>
          <p:cNvSpPr>
            <a:spLocks noChangeShapeType="1"/>
          </p:cNvSpPr>
          <p:nvPr/>
        </p:nvSpPr>
        <p:spPr bwMode="auto">
          <a:xfrm flipH="1">
            <a:off x="1526701" y="3211765"/>
            <a:ext cx="4077173" cy="0"/>
          </a:xfrm>
          <a:prstGeom prst="line">
            <a:avLst/>
          </a:prstGeom>
          <a:noFill/>
          <a:ln w="12700" cap="flat">
            <a:solidFill>
              <a:schemeClr val="tx1"/>
            </a:solidFill>
            <a:prstDash val="sysDash"/>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1" name="Line 79">
            <a:extLst>
              <a:ext uri="{FF2B5EF4-FFF2-40B4-BE49-F238E27FC236}">
                <a16:creationId xmlns="" xmlns:a16="http://schemas.microsoft.com/office/drawing/2014/main" id="{DD64BC95-3978-CF45-99F6-0F73764B6AF8}"/>
              </a:ext>
            </a:extLst>
          </p:cNvPr>
          <p:cNvSpPr>
            <a:spLocks noChangeShapeType="1"/>
          </p:cNvSpPr>
          <p:nvPr/>
        </p:nvSpPr>
        <p:spPr bwMode="auto">
          <a:xfrm flipV="1">
            <a:off x="1527928" y="1992500"/>
            <a:ext cx="0" cy="2359858"/>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2" name="TextBox 21">
            <a:extLst>
              <a:ext uri="{FF2B5EF4-FFF2-40B4-BE49-F238E27FC236}">
                <a16:creationId xmlns="" xmlns:a16="http://schemas.microsoft.com/office/drawing/2014/main" id="{7040D50B-5881-D749-B9DE-19AB5C5B2F81}"/>
              </a:ext>
            </a:extLst>
          </p:cNvPr>
          <p:cNvSpPr txBox="1"/>
          <p:nvPr/>
        </p:nvSpPr>
        <p:spPr>
          <a:xfrm>
            <a:off x="1802933" y="4631265"/>
            <a:ext cx="3549187"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panose="020B0604020202020204"/>
                <a:ea typeface="+mn-ea"/>
                <a:cs typeface="+mn-cs"/>
              </a:rPr>
              <a:t>Time from randomisation (months)</a:t>
            </a:r>
          </a:p>
        </p:txBody>
      </p:sp>
      <p:sp>
        <p:nvSpPr>
          <p:cNvPr id="23" name="TextBox 22">
            <a:extLst>
              <a:ext uri="{FF2B5EF4-FFF2-40B4-BE49-F238E27FC236}">
                <a16:creationId xmlns="" xmlns:a16="http://schemas.microsoft.com/office/drawing/2014/main" id="{4EA4283C-FBC5-114A-A1D3-15BAD43787F9}"/>
              </a:ext>
            </a:extLst>
          </p:cNvPr>
          <p:cNvSpPr txBox="1"/>
          <p:nvPr/>
        </p:nvSpPr>
        <p:spPr>
          <a:xfrm rot="16200000">
            <a:off x="-194873" y="3095616"/>
            <a:ext cx="2413859"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panose="020B0604020202020204"/>
                <a:ea typeface="+mn-ea"/>
                <a:cs typeface="+mn-cs"/>
              </a:rPr>
              <a:t>Patients without events (%)</a:t>
            </a:r>
          </a:p>
        </p:txBody>
      </p:sp>
      <p:sp>
        <p:nvSpPr>
          <p:cNvPr id="24" name="Line 90">
            <a:extLst>
              <a:ext uri="{FF2B5EF4-FFF2-40B4-BE49-F238E27FC236}">
                <a16:creationId xmlns="" xmlns:a16="http://schemas.microsoft.com/office/drawing/2014/main" id="{7F2F0387-8344-2C4B-B504-6D5842B1A448}"/>
              </a:ext>
            </a:extLst>
          </p:cNvPr>
          <p:cNvSpPr>
            <a:spLocks noChangeShapeType="1"/>
          </p:cNvSpPr>
          <p:nvPr/>
        </p:nvSpPr>
        <p:spPr bwMode="auto">
          <a:xfrm flipH="1">
            <a:off x="1469549" y="4348415"/>
            <a:ext cx="4121625"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5" name="Line 90">
            <a:extLst>
              <a:ext uri="{FF2B5EF4-FFF2-40B4-BE49-F238E27FC236}">
                <a16:creationId xmlns="" xmlns:a16="http://schemas.microsoft.com/office/drawing/2014/main" id="{7A875C20-C9E4-CC44-9C91-F35ECCB3E25F}"/>
              </a:ext>
            </a:extLst>
          </p:cNvPr>
          <p:cNvSpPr>
            <a:spLocks noChangeShapeType="1"/>
          </p:cNvSpPr>
          <p:nvPr/>
        </p:nvSpPr>
        <p:spPr bwMode="auto">
          <a:xfrm flipH="1">
            <a:off x="1469553" y="2979990"/>
            <a:ext cx="58375"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6" name="TextBox 25">
            <a:extLst>
              <a:ext uri="{FF2B5EF4-FFF2-40B4-BE49-F238E27FC236}">
                <a16:creationId xmlns="" xmlns:a16="http://schemas.microsoft.com/office/drawing/2014/main" id="{30516C62-597A-A74E-A517-4E1CCFDCB552}"/>
              </a:ext>
            </a:extLst>
          </p:cNvPr>
          <p:cNvSpPr txBox="1"/>
          <p:nvPr/>
        </p:nvSpPr>
        <p:spPr>
          <a:xfrm>
            <a:off x="1128733" y="2887523"/>
            <a:ext cx="312475" cy="18466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60</a:t>
            </a:r>
          </a:p>
        </p:txBody>
      </p:sp>
      <p:sp>
        <p:nvSpPr>
          <p:cNvPr id="27" name="Line 90">
            <a:extLst>
              <a:ext uri="{FF2B5EF4-FFF2-40B4-BE49-F238E27FC236}">
                <a16:creationId xmlns="" xmlns:a16="http://schemas.microsoft.com/office/drawing/2014/main" id="{C425867D-B7D0-9A49-B083-3D0404F6FD18}"/>
              </a:ext>
            </a:extLst>
          </p:cNvPr>
          <p:cNvSpPr>
            <a:spLocks noChangeShapeType="1"/>
          </p:cNvSpPr>
          <p:nvPr/>
        </p:nvSpPr>
        <p:spPr bwMode="auto">
          <a:xfrm flipH="1">
            <a:off x="1469553" y="2071940"/>
            <a:ext cx="58375"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8" name="TextBox 27">
            <a:extLst>
              <a:ext uri="{FF2B5EF4-FFF2-40B4-BE49-F238E27FC236}">
                <a16:creationId xmlns="" xmlns:a16="http://schemas.microsoft.com/office/drawing/2014/main" id="{F12F305A-AA2B-3141-8E12-D3F2B7C6B1B0}"/>
              </a:ext>
            </a:extLst>
          </p:cNvPr>
          <p:cNvSpPr txBox="1"/>
          <p:nvPr/>
        </p:nvSpPr>
        <p:spPr>
          <a:xfrm>
            <a:off x="1128733" y="1979473"/>
            <a:ext cx="312475" cy="18466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100</a:t>
            </a:r>
          </a:p>
        </p:txBody>
      </p:sp>
      <p:sp>
        <p:nvSpPr>
          <p:cNvPr id="29" name="Line 90">
            <a:extLst>
              <a:ext uri="{FF2B5EF4-FFF2-40B4-BE49-F238E27FC236}">
                <a16:creationId xmlns="" xmlns:a16="http://schemas.microsoft.com/office/drawing/2014/main" id="{980042BA-6EE5-554B-8D32-4E5A91B0EAF6}"/>
              </a:ext>
            </a:extLst>
          </p:cNvPr>
          <p:cNvSpPr>
            <a:spLocks noChangeShapeType="1"/>
          </p:cNvSpPr>
          <p:nvPr/>
        </p:nvSpPr>
        <p:spPr bwMode="auto">
          <a:xfrm flipH="1">
            <a:off x="1469553" y="2529140"/>
            <a:ext cx="58375"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0" name="TextBox 29">
            <a:extLst>
              <a:ext uri="{FF2B5EF4-FFF2-40B4-BE49-F238E27FC236}">
                <a16:creationId xmlns="" xmlns:a16="http://schemas.microsoft.com/office/drawing/2014/main" id="{BCE130DB-E3C4-F845-838F-9299C496960C}"/>
              </a:ext>
            </a:extLst>
          </p:cNvPr>
          <p:cNvSpPr txBox="1"/>
          <p:nvPr/>
        </p:nvSpPr>
        <p:spPr>
          <a:xfrm>
            <a:off x="1128733" y="2436673"/>
            <a:ext cx="312475" cy="18466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80</a:t>
            </a:r>
          </a:p>
        </p:txBody>
      </p:sp>
      <p:sp>
        <p:nvSpPr>
          <p:cNvPr id="31" name="Line 90">
            <a:extLst>
              <a:ext uri="{FF2B5EF4-FFF2-40B4-BE49-F238E27FC236}">
                <a16:creationId xmlns="" xmlns:a16="http://schemas.microsoft.com/office/drawing/2014/main" id="{ADBE396F-974A-C34B-B970-DFFF25CD6621}"/>
              </a:ext>
            </a:extLst>
          </p:cNvPr>
          <p:cNvSpPr>
            <a:spLocks noChangeShapeType="1"/>
          </p:cNvSpPr>
          <p:nvPr/>
        </p:nvSpPr>
        <p:spPr bwMode="auto">
          <a:xfrm flipH="1">
            <a:off x="1469553" y="3891215"/>
            <a:ext cx="58375"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2" name="Line 96">
            <a:extLst>
              <a:ext uri="{FF2B5EF4-FFF2-40B4-BE49-F238E27FC236}">
                <a16:creationId xmlns="" xmlns:a16="http://schemas.microsoft.com/office/drawing/2014/main" id="{3BA3B533-0B28-CF48-B6EF-B59B52EF629C}"/>
              </a:ext>
            </a:extLst>
          </p:cNvPr>
          <p:cNvSpPr>
            <a:spLocks noChangeShapeType="1"/>
          </p:cNvSpPr>
          <p:nvPr/>
        </p:nvSpPr>
        <p:spPr bwMode="auto">
          <a:xfrm>
            <a:off x="1932670" y="4343958"/>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3" name="TextBox 32">
            <a:extLst>
              <a:ext uri="{FF2B5EF4-FFF2-40B4-BE49-F238E27FC236}">
                <a16:creationId xmlns="" xmlns:a16="http://schemas.microsoft.com/office/drawing/2014/main" id="{D13300D3-AECF-C74A-8E73-E497A41F992E}"/>
              </a:ext>
            </a:extLst>
          </p:cNvPr>
          <p:cNvSpPr txBox="1"/>
          <p:nvPr/>
        </p:nvSpPr>
        <p:spPr>
          <a:xfrm>
            <a:off x="1128733" y="3798748"/>
            <a:ext cx="312475" cy="18466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20</a:t>
            </a:r>
          </a:p>
        </p:txBody>
      </p:sp>
      <p:sp>
        <p:nvSpPr>
          <p:cNvPr id="34" name="TextBox 33">
            <a:extLst>
              <a:ext uri="{FF2B5EF4-FFF2-40B4-BE49-F238E27FC236}">
                <a16:creationId xmlns="" xmlns:a16="http://schemas.microsoft.com/office/drawing/2014/main" id="{9CD79103-CFA9-2C4D-A729-04CF8CCB3E79}"/>
              </a:ext>
            </a:extLst>
          </p:cNvPr>
          <p:cNvSpPr txBox="1"/>
          <p:nvPr/>
        </p:nvSpPr>
        <p:spPr>
          <a:xfrm>
            <a:off x="1128733" y="3341548"/>
            <a:ext cx="312475" cy="18466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40</a:t>
            </a:r>
          </a:p>
        </p:txBody>
      </p:sp>
      <p:sp>
        <p:nvSpPr>
          <p:cNvPr id="35" name="TextBox 34">
            <a:extLst>
              <a:ext uri="{FF2B5EF4-FFF2-40B4-BE49-F238E27FC236}">
                <a16:creationId xmlns="" xmlns:a16="http://schemas.microsoft.com/office/drawing/2014/main" id="{2050D827-06C6-7E4F-91E8-6C957D460C0C}"/>
              </a:ext>
            </a:extLst>
          </p:cNvPr>
          <p:cNvSpPr txBox="1"/>
          <p:nvPr/>
        </p:nvSpPr>
        <p:spPr>
          <a:xfrm>
            <a:off x="1128733" y="4252773"/>
            <a:ext cx="312475" cy="18466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0</a:t>
            </a:r>
          </a:p>
        </p:txBody>
      </p:sp>
      <p:sp>
        <p:nvSpPr>
          <p:cNvPr id="36" name="Line 90">
            <a:extLst>
              <a:ext uri="{FF2B5EF4-FFF2-40B4-BE49-F238E27FC236}">
                <a16:creationId xmlns="" xmlns:a16="http://schemas.microsoft.com/office/drawing/2014/main" id="{3753918F-6BC6-D641-8ED7-285DFADB044E}"/>
              </a:ext>
            </a:extLst>
          </p:cNvPr>
          <p:cNvSpPr>
            <a:spLocks noChangeShapeType="1"/>
          </p:cNvSpPr>
          <p:nvPr/>
        </p:nvSpPr>
        <p:spPr bwMode="auto">
          <a:xfrm flipH="1">
            <a:off x="1469553" y="3434015"/>
            <a:ext cx="58375"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7" name="TextBox 36">
            <a:extLst>
              <a:ext uri="{FF2B5EF4-FFF2-40B4-BE49-F238E27FC236}">
                <a16:creationId xmlns="" xmlns:a16="http://schemas.microsoft.com/office/drawing/2014/main" id="{CF08D5BA-D2A5-B942-A179-0B6E454648BA}"/>
              </a:ext>
            </a:extLst>
          </p:cNvPr>
          <p:cNvSpPr txBox="1"/>
          <p:nvPr/>
        </p:nvSpPr>
        <p:spPr>
          <a:xfrm>
            <a:off x="1776433" y="4421048"/>
            <a:ext cx="31247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3</a:t>
            </a:r>
          </a:p>
        </p:txBody>
      </p:sp>
      <p:sp>
        <p:nvSpPr>
          <p:cNvPr id="38" name="Line 96">
            <a:extLst>
              <a:ext uri="{FF2B5EF4-FFF2-40B4-BE49-F238E27FC236}">
                <a16:creationId xmlns="" xmlns:a16="http://schemas.microsoft.com/office/drawing/2014/main" id="{D430CF89-6577-504F-BE74-247B716D7668}"/>
              </a:ext>
            </a:extLst>
          </p:cNvPr>
          <p:cNvSpPr>
            <a:spLocks noChangeShapeType="1"/>
          </p:cNvSpPr>
          <p:nvPr/>
        </p:nvSpPr>
        <p:spPr bwMode="auto">
          <a:xfrm>
            <a:off x="2339070" y="4343958"/>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9" name="TextBox 38">
            <a:extLst>
              <a:ext uri="{FF2B5EF4-FFF2-40B4-BE49-F238E27FC236}">
                <a16:creationId xmlns="" xmlns:a16="http://schemas.microsoft.com/office/drawing/2014/main" id="{14D9BE16-C19B-0C42-9C31-852ABD6F6656}"/>
              </a:ext>
            </a:extLst>
          </p:cNvPr>
          <p:cNvSpPr txBox="1"/>
          <p:nvPr/>
        </p:nvSpPr>
        <p:spPr>
          <a:xfrm>
            <a:off x="2182833" y="4421048"/>
            <a:ext cx="31247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6</a:t>
            </a:r>
          </a:p>
        </p:txBody>
      </p:sp>
      <p:sp>
        <p:nvSpPr>
          <p:cNvPr id="40" name="Line 96">
            <a:extLst>
              <a:ext uri="{FF2B5EF4-FFF2-40B4-BE49-F238E27FC236}">
                <a16:creationId xmlns="" xmlns:a16="http://schemas.microsoft.com/office/drawing/2014/main" id="{2CC28F8A-A0B5-F340-B5DC-57BA59A87897}"/>
              </a:ext>
            </a:extLst>
          </p:cNvPr>
          <p:cNvSpPr>
            <a:spLocks noChangeShapeType="1"/>
          </p:cNvSpPr>
          <p:nvPr/>
        </p:nvSpPr>
        <p:spPr bwMode="auto">
          <a:xfrm>
            <a:off x="2748645" y="4343958"/>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1" name="TextBox 40">
            <a:extLst>
              <a:ext uri="{FF2B5EF4-FFF2-40B4-BE49-F238E27FC236}">
                <a16:creationId xmlns="" xmlns:a16="http://schemas.microsoft.com/office/drawing/2014/main" id="{3BD6EC65-8012-9A4D-BFB7-9DECFD047F71}"/>
              </a:ext>
            </a:extLst>
          </p:cNvPr>
          <p:cNvSpPr txBox="1"/>
          <p:nvPr/>
        </p:nvSpPr>
        <p:spPr>
          <a:xfrm>
            <a:off x="2592408" y="4421048"/>
            <a:ext cx="31247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9</a:t>
            </a:r>
          </a:p>
        </p:txBody>
      </p:sp>
      <p:sp>
        <p:nvSpPr>
          <p:cNvPr id="42" name="Line 96">
            <a:extLst>
              <a:ext uri="{FF2B5EF4-FFF2-40B4-BE49-F238E27FC236}">
                <a16:creationId xmlns="" xmlns:a16="http://schemas.microsoft.com/office/drawing/2014/main" id="{54F507B0-77EE-7C4E-B32E-F56CDB5F564A}"/>
              </a:ext>
            </a:extLst>
          </p:cNvPr>
          <p:cNvSpPr>
            <a:spLocks noChangeShapeType="1"/>
          </p:cNvSpPr>
          <p:nvPr/>
        </p:nvSpPr>
        <p:spPr bwMode="auto">
          <a:xfrm>
            <a:off x="3155045" y="4343958"/>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3" name="TextBox 42">
            <a:extLst>
              <a:ext uri="{FF2B5EF4-FFF2-40B4-BE49-F238E27FC236}">
                <a16:creationId xmlns="" xmlns:a16="http://schemas.microsoft.com/office/drawing/2014/main" id="{5DB3D82A-E86E-AB45-B862-927E3A398D82}"/>
              </a:ext>
            </a:extLst>
          </p:cNvPr>
          <p:cNvSpPr txBox="1"/>
          <p:nvPr/>
        </p:nvSpPr>
        <p:spPr>
          <a:xfrm>
            <a:off x="2998808" y="4421048"/>
            <a:ext cx="31247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12</a:t>
            </a:r>
          </a:p>
        </p:txBody>
      </p:sp>
      <p:sp>
        <p:nvSpPr>
          <p:cNvPr id="44" name="Line 96">
            <a:extLst>
              <a:ext uri="{FF2B5EF4-FFF2-40B4-BE49-F238E27FC236}">
                <a16:creationId xmlns="" xmlns:a16="http://schemas.microsoft.com/office/drawing/2014/main" id="{2EE5285F-9E3F-5141-AD61-E2856679FDC1}"/>
              </a:ext>
            </a:extLst>
          </p:cNvPr>
          <p:cNvSpPr>
            <a:spLocks noChangeShapeType="1"/>
          </p:cNvSpPr>
          <p:nvPr/>
        </p:nvSpPr>
        <p:spPr bwMode="auto">
          <a:xfrm>
            <a:off x="3561445" y="4343958"/>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5" name="TextBox 44">
            <a:extLst>
              <a:ext uri="{FF2B5EF4-FFF2-40B4-BE49-F238E27FC236}">
                <a16:creationId xmlns="" xmlns:a16="http://schemas.microsoft.com/office/drawing/2014/main" id="{33A137CE-C6F4-EB41-A9E8-D334F0D23F22}"/>
              </a:ext>
            </a:extLst>
          </p:cNvPr>
          <p:cNvSpPr txBox="1"/>
          <p:nvPr/>
        </p:nvSpPr>
        <p:spPr>
          <a:xfrm>
            <a:off x="3405208" y="4421048"/>
            <a:ext cx="31247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15</a:t>
            </a:r>
          </a:p>
        </p:txBody>
      </p:sp>
      <p:sp>
        <p:nvSpPr>
          <p:cNvPr id="46" name="Line 96">
            <a:extLst>
              <a:ext uri="{FF2B5EF4-FFF2-40B4-BE49-F238E27FC236}">
                <a16:creationId xmlns="" xmlns:a16="http://schemas.microsoft.com/office/drawing/2014/main" id="{49D07BEA-CCB1-2D42-9A46-7D05500ED033}"/>
              </a:ext>
            </a:extLst>
          </p:cNvPr>
          <p:cNvSpPr>
            <a:spLocks noChangeShapeType="1"/>
          </p:cNvSpPr>
          <p:nvPr/>
        </p:nvSpPr>
        <p:spPr bwMode="auto">
          <a:xfrm>
            <a:off x="1527928" y="4343958"/>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7" name="TextBox 46">
            <a:extLst>
              <a:ext uri="{FF2B5EF4-FFF2-40B4-BE49-F238E27FC236}">
                <a16:creationId xmlns="" xmlns:a16="http://schemas.microsoft.com/office/drawing/2014/main" id="{2466D1D3-A378-1F48-A30A-75F7998F6DA8}"/>
              </a:ext>
            </a:extLst>
          </p:cNvPr>
          <p:cNvSpPr txBox="1"/>
          <p:nvPr/>
        </p:nvSpPr>
        <p:spPr>
          <a:xfrm>
            <a:off x="1373208" y="4421048"/>
            <a:ext cx="31247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0</a:t>
            </a:r>
          </a:p>
        </p:txBody>
      </p:sp>
      <p:graphicFrame>
        <p:nvGraphicFramePr>
          <p:cNvPr id="48" name="Table 3">
            <a:extLst>
              <a:ext uri="{FF2B5EF4-FFF2-40B4-BE49-F238E27FC236}">
                <a16:creationId xmlns="" xmlns:a16="http://schemas.microsoft.com/office/drawing/2014/main" id="{BBAE7CF5-9A4F-6945-BD46-08C50DE5FA83}"/>
              </a:ext>
            </a:extLst>
          </p:cNvPr>
          <p:cNvGraphicFramePr>
            <a:graphicFrameLocks noGrp="1"/>
          </p:cNvGraphicFramePr>
          <p:nvPr>
            <p:extLst>
              <p:ext uri="{D42A27DB-BD31-4B8C-83A1-F6EECF244321}">
                <p14:modId xmlns:p14="http://schemas.microsoft.com/office/powerpoint/2010/main" val="3831131786"/>
              </p:ext>
            </p:extLst>
          </p:nvPr>
        </p:nvGraphicFramePr>
        <p:xfrm>
          <a:off x="264795" y="4774084"/>
          <a:ext cx="5559457" cy="592137"/>
        </p:xfrm>
        <a:graphic>
          <a:graphicData uri="http://schemas.openxmlformats.org/drawingml/2006/table">
            <a:tbl>
              <a:tblPr firstRow="1" bandRow="1">
                <a:tableStyleId>{2D5ABB26-0587-4C30-8999-92F81FD0307C}</a:tableStyleId>
              </a:tblPr>
              <a:tblGrid>
                <a:gridCol w="995205">
                  <a:extLst>
                    <a:ext uri="{9D8B030D-6E8A-4147-A177-3AD203B41FA5}">
                      <a16:colId xmlns="" xmlns:a16="http://schemas.microsoft.com/office/drawing/2014/main" val="2960600525"/>
                    </a:ext>
                  </a:extLst>
                </a:gridCol>
                <a:gridCol w="414952">
                  <a:extLst>
                    <a:ext uri="{9D8B030D-6E8A-4147-A177-3AD203B41FA5}">
                      <a16:colId xmlns="" xmlns:a16="http://schemas.microsoft.com/office/drawing/2014/main" val="168341198"/>
                    </a:ext>
                  </a:extLst>
                </a:gridCol>
                <a:gridCol w="414930">
                  <a:extLst>
                    <a:ext uri="{9D8B030D-6E8A-4147-A177-3AD203B41FA5}">
                      <a16:colId xmlns="" xmlns:a16="http://schemas.microsoft.com/office/drawing/2014/main" val="1723015493"/>
                    </a:ext>
                  </a:extLst>
                </a:gridCol>
                <a:gridCol w="414930">
                  <a:extLst>
                    <a:ext uri="{9D8B030D-6E8A-4147-A177-3AD203B41FA5}">
                      <a16:colId xmlns="" xmlns:a16="http://schemas.microsoft.com/office/drawing/2014/main" val="857254805"/>
                    </a:ext>
                  </a:extLst>
                </a:gridCol>
                <a:gridCol w="414930">
                  <a:extLst>
                    <a:ext uri="{9D8B030D-6E8A-4147-A177-3AD203B41FA5}">
                      <a16:colId xmlns="" xmlns:a16="http://schemas.microsoft.com/office/drawing/2014/main" val="2113696960"/>
                    </a:ext>
                  </a:extLst>
                </a:gridCol>
                <a:gridCol w="414930">
                  <a:extLst>
                    <a:ext uri="{9D8B030D-6E8A-4147-A177-3AD203B41FA5}">
                      <a16:colId xmlns="" xmlns:a16="http://schemas.microsoft.com/office/drawing/2014/main" val="3243175165"/>
                    </a:ext>
                  </a:extLst>
                </a:gridCol>
                <a:gridCol w="414930">
                  <a:extLst>
                    <a:ext uri="{9D8B030D-6E8A-4147-A177-3AD203B41FA5}">
                      <a16:colId xmlns="" xmlns:a16="http://schemas.microsoft.com/office/drawing/2014/main" val="2281005005"/>
                    </a:ext>
                  </a:extLst>
                </a:gridCol>
                <a:gridCol w="414930">
                  <a:extLst>
                    <a:ext uri="{9D8B030D-6E8A-4147-A177-3AD203B41FA5}">
                      <a16:colId xmlns="" xmlns:a16="http://schemas.microsoft.com/office/drawing/2014/main" val="2140687655"/>
                    </a:ext>
                  </a:extLst>
                </a:gridCol>
                <a:gridCol w="414930">
                  <a:extLst>
                    <a:ext uri="{9D8B030D-6E8A-4147-A177-3AD203B41FA5}">
                      <a16:colId xmlns="" xmlns:a16="http://schemas.microsoft.com/office/drawing/2014/main" val="3141949940"/>
                    </a:ext>
                  </a:extLst>
                </a:gridCol>
                <a:gridCol w="414930">
                  <a:extLst>
                    <a:ext uri="{9D8B030D-6E8A-4147-A177-3AD203B41FA5}">
                      <a16:colId xmlns="" xmlns:a16="http://schemas.microsoft.com/office/drawing/2014/main" val="3920765030"/>
                    </a:ext>
                  </a:extLst>
                </a:gridCol>
                <a:gridCol w="414930">
                  <a:extLst>
                    <a:ext uri="{9D8B030D-6E8A-4147-A177-3AD203B41FA5}">
                      <a16:colId xmlns="" xmlns:a16="http://schemas.microsoft.com/office/drawing/2014/main" val="2118323739"/>
                    </a:ext>
                  </a:extLst>
                </a:gridCol>
                <a:gridCol w="414930">
                  <a:extLst>
                    <a:ext uri="{9D8B030D-6E8A-4147-A177-3AD203B41FA5}">
                      <a16:colId xmlns="" xmlns:a16="http://schemas.microsoft.com/office/drawing/2014/main" val="4060792873"/>
                    </a:ext>
                  </a:extLst>
                </a:gridCol>
              </a:tblGrid>
              <a:tr h="197379">
                <a:tc>
                  <a:txBody>
                    <a:bodyPr/>
                    <a:lstStyle/>
                    <a:p>
                      <a:pPr algn="r"/>
                      <a:r>
                        <a:rPr lang="en-US" sz="900" b="1" dirty="0">
                          <a:solidFill>
                            <a:schemeClr val="tx1"/>
                          </a:solidFill>
                          <a:latin typeface="Arial" panose="020B0604020202020204" pitchFamily="34" charset="0"/>
                          <a:cs typeface="Arial" panose="020B0604020202020204" pitchFamily="34" charset="0"/>
                        </a:rPr>
                        <a:t>No. at risk</a:t>
                      </a:r>
                    </a:p>
                  </a:txBody>
                  <a:tcPr marL="0" marT="0" marB="0" anchor="ctr">
                    <a:lnL>
                      <a:noFill/>
                    </a:lnL>
                    <a:lnR>
                      <a:noFill/>
                    </a:lnR>
                    <a:lnT>
                      <a:noFill/>
                    </a:lnT>
                    <a:lnB>
                      <a:noFill/>
                    </a:lnB>
                    <a:lnTlToBr w="12700" cmpd="sng">
                      <a:noFill/>
                      <a:prstDash val="solid"/>
                    </a:lnTlToBr>
                    <a:lnBlToTr w="12700" cmpd="sng">
                      <a:noFill/>
                      <a:prstDash val="solid"/>
                    </a:lnBlToTr>
                  </a:tcPr>
                </a:tc>
                <a:tc>
                  <a:txBody>
                    <a:bodyPr/>
                    <a:lstStyle/>
                    <a:p>
                      <a:pPr algn="ctr"/>
                      <a:endParaRPr lang="en-US" sz="900"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endParaRPr lang="en-US" sz="900"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endParaRPr lang="en-US" sz="900"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endParaRPr lang="en-US" sz="900"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endParaRPr lang="en-US" sz="900"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endParaRPr lang="en-US" sz="900"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endParaRPr lang="en-US" sz="900"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endParaRPr lang="en-US" sz="900"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endParaRPr lang="en-US" sz="900"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endParaRPr lang="en-US" sz="900"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endParaRPr lang="en-US" sz="900"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 xmlns:a16="http://schemas.microsoft.com/office/drawing/2014/main" val="809520869"/>
                  </a:ext>
                </a:extLst>
              </a:tr>
              <a:tr h="197379">
                <a:tc>
                  <a:txBody>
                    <a:bodyPr/>
                    <a:lstStyle/>
                    <a:p>
                      <a:pPr algn="r"/>
                      <a:r>
                        <a:rPr lang="en-US" sz="900" b="1" dirty="0">
                          <a:solidFill>
                            <a:schemeClr val="tx2"/>
                          </a:solidFill>
                          <a:latin typeface="Arial" panose="020B0604020202020204" pitchFamily="34" charset="0"/>
                          <a:cs typeface="Arial" panose="020B0604020202020204" pitchFamily="34" charset="0"/>
                        </a:rPr>
                        <a:t>Niraparib + AAP</a:t>
                      </a:r>
                    </a:p>
                  </a:txBody>
                  <a:tcPr marL="0" marT="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900" dirty="0">
                          <a:solidFill>
                            <a:schemeClr val="tx1"/>
                          </a:solidFill>
                          <a:latin typeface="Arial" panose="020B0604020202020204" pitchFamily="34" charset="0"/>
                          <a:cs typeface="Arial" panose="020B0604020202020204" pitchFamily="34" charset="0"/>
                        </a:rPr>
                        <a:t>212</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900" dirty="0">
                          <a:solidFill>
                            <a:schemeClr val="tx1"/>
                          </a:solidFill>
                          <a:latin typeface="Arial" panose="020B0604020202020204" pitchFamily="34" charset="0"/>
                          <a:cs typeface="Arial" panose="020B0604020202020204" pitchFamily="34" charset="0"/>
                        </a:rPr>
                        <a:t>205</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900" dirty="0">
                          <a:solidFill>
                            <a:schemeClr val="tx1"/>
                          </a:solidFill>
                          <a:latin typeface="Arial" panose="020B0604020202020204" pitchFamily="34" charset="0"/>
                          <a:cs typeface="Arial" panose="020B0604020202020204" pitchFamily="34" charset="0"/>
                        </a:rPr>
                        <a:t>196</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900" dirty="0">
                          <a:solidFill>
                            <a:schemeClr val="tx1"/>
                          </a:solidFill>
                          <a:latin typeface="Arial" panose="020B0604020202020204" pitchFamily="34" charset="0"/>
                          <a:cs typeface="Arial" panose="020B0604020202020204" pitchFamily="34" charset="0"/>
                        </a:rPr>
                        <a:t>169</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900" dirty="0">
                          <a:solidFill>
                            <a:schemeClr val="tx1"/>
                          </a:solidFill>
                          <a:latin typeface="Arial" panose="020B0604020202020204" pitchFamily="34" charset="0"/>
                          <a:cs typeface="Arial" panose="020B0604020202020204" pitchFamily="34" charset="0"/>
                        </a:rPr>
                        <a:t>127</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900" dirty="0">
                          <a:solidFill>
                            <a:schemeClr val="tx1"/>
                          </a:solidFill>
                          <a:latin typeface="Arial" panose="020B0604020202020204" pitchFamily="34" charset="0"/>
                          <a:cs typeface="Arial" panose="020B0604020202020204" pitchFamily="34" charset="0"/>
                        </a:rPr>
                        <a:t>98</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900" dirty="0">
                          <a:solidFill>
                            <a:schemeClr val="tx1"/>
                          </a:solidFill>
                          <a:latin typeface="Arial" panose="020B0604020202020204" pitchFamily="34" charset="0"/>
                          <a:cs typeface="Arial" panose="020B0604020202020204" pitchFamily="34" charset="0"/>
                        </a:rPr>
                        <a:t>74</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900" dirty="0">
                          <a:solidFill>
                            <a:schemeClr val="tx1"/>
                          </a:solidFill>
                          <a:latin typeface="Arial" panose="020B0604020202020204" pitchFamily="34" charset="0"/>
                          <a:cs typeface="Arial" panose="020B0604020202020204" pitchFamily="34" charset="0"/>
                        </a:rPr>
                        <a:t>44</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900" dirty="0">
                          <a:solidFill>
                            <a:schemeClr val="tx1"/>
                          </a:solidFill>
                          <a:latin typeface="Arial" panose="020B0604020202020204" pitchFamily="34" charset="0"/>
                          <a:cs typeface="Arial" panose="020B0604020202020204" pitchFamily="34" charset="0"/>
                        </a:rPr>
                        <a:t>18</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900" dirty="0">
                          <a:solidFill>
                            <a:schemeClr val="tx1"/>
                          </a:solidFill>
                          <a:latin typeface="Arial" panose="020B0604020202020204" pitchFamily="34" charset="0"/>
                          <a:cs typeface="Arial" panose="020B0604020202020204" pitchFamily="34" charset="0"/>
                        </a:rPr>
                        <a:t>3</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900" dirty="0">
                          <a:solidFill>
                            <a:schemeClr val="tx1"/>
                          </a:solidFill>
                          <a:latin typeface="Arial" panose="020B0604020202020204" pitchFamily="34" charset="0"/>
                          <a:cs typeface="Arial" panose="020B0604020202020204" pitchFamily="34" charset="0"/>
                        </a:rPr>
                        <a:t>0</a:t>
                      </a:r>
                    </a:p>
                  </a:txBody>
                  <a:tcPr marL="0" marR="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 xmlns:a16="http://schemas.microsoft.com/office/drawing/2014/main" val="2729296024"/>
                  </a:ext>
                </a:extLst>
              </a:tr>
              <a:tr h="197379">
                <a:tc>
                  <a:txBody>
                    <a:bodyPr/>
                    <a:lstStyle/>
                    <a:p>
                      <a:pPr algn="r"/>
                      <a:r>
                        <a:rPr lang="en-US" sz="900" b="1" dirty="0">
                          <a:solidFill>
                            <a:schemeClr val="accent1"/>
                          </a:solidFill>
                          <a:latin typeface="Arial" panose="020B0604020202020204" pitchFamily="34" charset="0"/>
                          <a:cs typeface="Arial" panose="020B0604020202020204" pitchFamily="34" charset="0"/>
                        </a:rPr>
                        <a:t>Placebo + AAP</a:t>
                      </a:r>
                    </a:p>
                  </a:txBody>
                  <a:tcPr marL="0" marT="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900" dirty="0">
                          <a:solidFill>
                            <a:schemeClr val="tx1"/>
                          </a:solidFill>
                          <a:latin typeface="Arial" panose="020B0604020202020204" pitchFamily="34" charset="0"/>
                          <a:cs typeface="Arial" panose="020B0604020202020204" pitchFamily="34" charset="0"/>
                        </a:rPr>
                        <a:t>211</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900" dirty="0">
                          <a:solidFill>
                            <a:schemeClr val="tx1"/>
                          </a:solidFill>
                          <a:latin typeface="Arial" panose="020B0604020202020204" pitchFamily="34" charset="0"/>
                          <a:cs typeface="Arial" panose="020B0604020202020204" pitchFamily="34" charset="0"/>
                        </a:rPr>
                        <a:t>200</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900" dirty="0">
                          <a:solidFill>
                            <a:schemeClr val="tx1"/>
                          </a:solidFill>
                          <a:latin typeface="Arial" panose="020B0604020202020204" pitchFamily="34" charset="0"/>
                          <a:cs typeface="Arial" panose="020B0604020202020204" pitchFamily="34" charset="0"/>
                        </a:rPr>
                        <a:t>184</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900" dirty="0">
                          <a:solidFill>
                            <a:schemeClr val="tx1"/>
                          </a:solidFill>
                          <a:latin typeface="Arial" panose="020B0604020202020204" pitchFamily="34" charset="0"/>
                          <a:cs typeface="Arial" panose="020B0604020202020204" pitchFamily="34" charset="0"/>
                        </a:rPr>
                        <a:t>161</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900" dirty="0">
                          <a:solidFill>
                            <a:schemeClr val="tx1"/>
                          </a:solidFill>
                          <a:latin typeface="Arial" panose="020B0604020202020204" pitchFamily="34" charset="0"/>
                          <a:cs typeface="Arial" panose="020B0604020202020204" pitchFamily="34" charset="0"/>
                        </a:rPr>
                        <a:t>118</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900" dirty="0">
                          <a:solidFill>
                            <a:schemeClr val="tx1"/>
                          </a:solidFill>
                          <a:latin typeface="Arial" panose="020B0604020202020204" pitchFamily="34" charset="0"/>
                          <a:cs typeface="Arial" panose="020B0604020202020204" pitchFamily="34" charset="0"/>
                        </a:rPr>
                        <a:t>90</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900" dirty="0">
                          <a:solidFill>
                            <a:schemeClr val="tx1"/>
                          </a:solidFill>
                          <a:latin typeface="Arial" panose="020B0604020202020204" pitchFamily="34" charset="0"/>
                          <a:cs typeface="Arial" panose="020B0604020202020204" pitchFamily="34" charset="0"/>
                        </a:rPr>
                        <a:t>61</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900" dirty="0">
                          <a:solidFill>
                            <a:schemeClr val="tx1"/>
                          </a:solidFill>
                          <a:latin typeface="Arial" panose="020B0604020202020204" pitchFamily="34" charset="0"/>
                          <a:cs typeface="Arial" panose="020B0604020202020204" pitchFamily="34" charset="0"/>
                        </a:rPr>
                        <a:t>32</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900" dirty="0">
                          <a:solidFill>
                            <a:schemeClr val="tx1"/>
                          </a:solidFill>
                          <a:latin typeface="Arial" panose="020B0604020202020204" pitchFamily="34" charset="0"/>
                          <a:cs typeface="Arial" panose="020B0604020202020204" pitchFamily="34" charset="0"/>
                        </a:rPr>
                        <a:t>16</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900" dirty="0">
                          <a:solidFill>
                            <a:schemeClr val="tx1"/>
                          </a:solidFill>
                          <a:latin typeface="Arial" panose="020B0604020202020204" pitchFamily="34" charset="0"/>
                          <a:cs typeface="Arial" panose="020B0604020202020204" pitchFamily="34" charset="0"/>
                        </a:rPr>
                        <a:t>4</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900" dirty="0">
                          <a:solidFill>
                            <a:schemeClr val="tx1"/>
                          </a:solidFill>
                          <a:latin typeface="Arial" panose="020B0604020202020204" pitchFamily="34" charset="0"/>
                          <a:cs typeface="Arial" panose="020B0604020202020204" pitchFamily="34" charset="0"/>
                        </a:rPr>
                        <a:t>0</a:t>
                      </a:r>
                    </a:p>
                  </a:txBody>
                  <a:tcPr marL="0" marR="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 xmlns:a16="http://schemas.microsoft.com/office/drawing/2014/main" val="2697454303"/>
                  </a:ext>
                </a:extLst>
              </a:tr>
            </a:tbl>
          </a:graphicData>
        </a:graphic>
      </p:graphicFrame>
      <p:sp>
        <p:nvSpPr>
          <p:cNvPr id="49" name="TextBox 48">
            <a:extLst>
              <a:ext uri="{FF2B5EF4-FFF2-40B4-BE49-F238E27FC236}">
                <a16:creationId xmlns="" xmlns:a16="http://schemas.microsoft.com/office/drawing/2014/main" id="{CE996141-3E08-4842-9C23-B7E7718B632F}"/>
              </a:ext>
            </a:extLst>
          </p:cNvPr>
          <p:cNvSpPr txBox="1"/>
          <p:nvPr/>
        </p:nvSpPr>
        <p:spPr>
          <a:xfrm>
            <a:off x="3712190" y="2263462"/>
            <a:ext cx="2021395" cy="315999"/>
          </a:xfrm>
          <a:prstGeom prst="rect">
            <a:avLst/>
          </a:prstGeom>
          <a:noFill/>
        </p:spPr>
        <p:txBody>
          <a:bodyPr wrap="square" lIns="18288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5D8298"/>
                </a:solidFill>
                <a:effectLst/>
                <a:uLnTx/>
                <a:uFillTx/>
                <a:latin typeface="Arial" panose="020B0604020202020204" pitchFamily="34" charset="0"/>
                <a:ea typeface="+mn-ea"/>
                <a:cs typeface="Arial" panose="020B0604020202020204" pitchFamily="34" charset="0"/>
              </a:rPr>
              <a:t>Niraparib + AAP: NE</a:t>
            </a:r>
          </a:p>
        </p:txBody>
      </p:sp>
      <p:sp>
        <p:nvSpPr>
          <p:cNvPr id="50" name="TextBox 49">
            <a:extLst>
              <a:ext uri="{FF2B5EF4-FFF2-40B4-BE49-F238E27FC236}">
                <a16:creationId xmlns="" xmlns:a16="http://schemas.microsoft.com/office/drawing/2014/main" id="{8145AE00-5CD5-7D40-A0B8-7ED1DAA1A5DD}"/>
              </a:ext>
            </a:extLst>
          </p:cNvPr>
          <p:cNvSpPr txBox="1"/>
          <p:nvPr/>
        </p:nvSpPr>
        <p:spPr>
          <a:xfrm>
            <a:off x="4200848" y="3327951"/>
            <a:ext cx="1851636" cy="276999"/>
          </a:xfrm>
          <a:prstGeom prst="rect">
            <a:avLst/>
          </a:prstGeom>
          <a:noFill/>
        </p:spPr>
        <p:txBody>
          <a:bodyPr wrap="none" lIns="182880" rtlCol="0">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3C74F"/>
                </a:solidFill>
                <a:effectLst/>
                <a:uLnTx/>
                <a:uFillTx/>
                <a:latin typeface="Arial" panose="020B0604020202020204" pitchFamily="34" charset="0"/>
                <a:ea typeface="ヒラギノ角ゴ ProN W3"/>
                <a:cs typeface="Arial" panose="020B0604020202020204" pitchFamily="34" charset="0"/>
              </a:rPr>
              <a:t>Placebo + AAP: </a:t>
            </a:r>
            <a:br>
              <a:rPr kumimoji="0" lang="en-GB" sz="1400" b="1" i="0" u="none" strike="noStrike" kern="1200" cap="none" spc="0" normalizeH="0" baseline="0" noProof="0" dirty="0">
                <a:ln>
                  <a:noFill/>
                </a:ln>
                <a:solidFill>
                  <a:srgbClr val="03C74F"/>
                </a:solidFill>
                <a:effectLst/>
                <a:uLnTx/>
                <a:uFillTx/>
                <a:latin typeface="Arial" panose="020B0604020202020204" pitchFamily="34" charset="0"/>
                <a:ea typeface="ヒラギノ角ゴ ProN W3"/>
                <a:cs typeface="Arial" panose="020B0604020202020204" pitchFamily="34" charset="0"/>
              </a:rPr>
            </a:br>
            <a:r>
              <a:rPr kumimoji="0" lang="en-GB" sz="1400" b="1" i="0" u="none" strike="noStrike" kern="1200" cap="none" spc="0" normalizeH="0" baseline="0" noProof="0" dirty="0">
                <a:ln>
                  <a:noFill/>
                </a:ln>
                <a:solidFill>
                  <a:srgbClr val="03C74F"/>
                </a:solidFill>
                <a:effectLst/>
                <a:uLnTx/>
                <a:uFillTx/>
                <a:latin typeface="Arial" panose="020B0604020202020204" pitchFamily="34" charset="0"/>
                <a:ea typeface="ヒラギノ角ゴ ProN W3"/>
                <a:cs typeface="Arial" panose="020B0604020202020204" pitchFamily="34" charset="0"/>
              </a:rPr>
              <a:t>26.0 months</a:t>
            </a:r>
          </a:p>
        </p:txBody>
      </p:sp>
      <p:sp>
        <p:nvSpPr>
          <p:cNvPr id="52" name="Line 96">
            <a:extLst>
              <a:ext uri="{FF2B5EF4-FFF2-40B4-BE49-F238E27FC236}">
                <a16:creationId xmlns="" xmlns:a16="http://schemas.microsoft.com/office/drawing/2014/main" id="{E2F10C62-B3F6-E049-8191-3F3C7AA266CD}"/>
              </a:ext>
            </a:extLst>
          </p:cNvPr>
          <p:cNvSpPr>
            <a:spLocks noChangeShapeType="1"/>
          </p:cNvSpPr>
          <p:nvPr/>
        </p:nvSpPr>
        <p:spPr bwMode="auto">
          <a:xfrm>
            <a:off x="5593445" y="4343958"/>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3" name="TextBox 52">
            <a:extLst>
              <a:ext uri="{FF2B5EF4-FFF2-40B4-BE49-F238E27FC236}">
                <a16:creationId xmlns="" xmlns:a16="http://schemas.microsoft.com/office/drawing/2014/main" id="{47620DA7-1ADE-B647-8431-7582ABDC4926}"/>
              </a:ext>
            </a:extLst>
          </p:cNvPr>
          <p:cNvSpPr txBox="1"/>
          <p:nvPr/>
        </p:nvSpPr>
        <p:spPr>
          <a:xfrm>
            <a:off x="5437208" y="4421048"/>
            <a:ext cx="31247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30</a:t>
            </a:r>
          </a:p>
        </p:txBody>
      </p:sp>
      <p:sp>
        <p:nvSpPr>
          <p:cNvPr id="54" name="Line 96">
            <a:extLst>
              <a:ext uri="{FF2B5EF4-FFF2-40B4-BE49-F238E27FC236}">
                <a16:creationId xmlns="" xmlns:a16="http://schemas.microsoft.com/office/drawing/2014/main" id="{26B6C28C-DCFD-B141-89BF-DAD158CFB165}"/>
              </a:ext>
            </a:extLst>
          </p:cNvPr>
          <p:cNvSpPr>
            <a:spLocks noChangeShapeType="1"/>
          </p:cNvSpPr>
          <p:nvPr/>
        </p:nvSpPr>
        <p:spPr bwMode="auto">
          <a:xfrm>
            <a:off x="5193395" y="4343958"/>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5" name="TextBox 54">
            <a:extLst>
              <a:ext uri="{FF2B5EF4-FFF2-40B4-BE49-F238E27FC236}">
                <a16:creationId xmlns="" xmlns:a16="http://schemas.microsoft.com/office/drawing/2014/main" id="{74F406B4-D68A-1A45-B756-509AE1C0368E}"/>
              </a:ext>
            </a:extLst>
          </p:cNvPr>
          <p:cNvSpPr txBox="1"/>
          <p:nvPr/>
        </p:nvSpPr>
        <p:spPr>
          <a:xfrm>
            <a:off x="5037158" y="4421048"/>
            <a:ext cx="31247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27</a:t>
            </a:r>
          </a:p>
        </p:txBody>
      </p:sp>
      <p:sp>
        <p:nvSpPr>
          <p:cNvPr id="56" name="Line 96">
            <a:extLst>
              <a:ext uri="{FF2B5EF4-FFF2-40B4-BE49-F238E27FC236}">
                <a16:creationId xmlns="" xmlns:a16="http://schemas.microsoft.com/office/drawing/2014/main" id="{49AB9CEA-E785-6D4C-B7B1-C378C6071C82}"/>
              </a:ext>
            </a:extLst>
          </p:cNvPr>
          <p:cNvSpPr>
            <a:spLocks noChangeShapeType="1"/>
          </p:cNvSpPr>
          <p:nvPr/>
        </p:nvSpPr>
        <p:spPr bwMode="auto">
          <a:xfrm>
            <a:off x="4783820" y="4343958"/>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7" name="TextBox 56">
            <a:extLst>
              <a:ext uri="{FF2B5EF4-FFF2-40B4-BE49-F238E27FC236}">
                <a16:creationId xmlns="" xmlns:a16="http://schemas.microsoft.com/office/drawing/2014/main" id="{826D8A30-C3FF-3942-A4EB-2276FE365FB8}"/>
              </a:ext>
            </a:extLst>
          </p:cNvPr>
          <p:cNvSpPr txBox="1"/>
          <p:nvPr/>
        </p:nvSpPr>
        <p:spPr>
          <a:xfrm>
            <a:off x="4627583" y="4421048"/>
            <a:ext cx="31247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24</a:t>
            </a:r>
          </a:p>
        </p:txBody>
      </p:sp>
      <p:sp>
        <p:nvSpPr>
          <p:cNvPr id="58" name="Line 96">
            <a:extLst>
              <a:ext uri="{FF2B5EF4-FFF2-40B4-BE49-F238E27FC236}">
                <a16:creationId xmlns="" xmlns:a16="http://schemas.microsoft.com/office/drawing/2014/main" id="{E10309C2-8CD7-8545-B1D3-EF3222E446D9}"/>
              </a:ext>
            </a:extLst>
          </p:cNvPr>
          <p:cNvSpPr>
            <a:spLocks noChangeShapeType="1"/>
          </p:cNvSpPr>
          <p:nvPr/>
        </p:nvSpPr>
        <p:spPr bwMode="auto">
          <a:xfrm>
            <a:off x="4377420" y="4343958"/>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9" name="TextBox 58">
            <a:extLst>
              <a:ext uri="{FF2B5EF4-FFF2-40B4-BE49-F238E27FC236}">
                <a16:creationId xmlns="" xmlns:a16="http://schemas.microsoft.com/office/drawing/2014/main" id="{4F2360AA-3293-F14D-A307-B001DB2D5C95}"/>
              </a:ext>
            </a:extLst>
          </p:cNvPr>
          <p:cNvSpPr txBox="1"/>
          <p:nvPr/>
        </p:nvSpPr>
        <p:spPr>
          <a:xfrm>
            <a:off x="4221183" y="4421048"/>
            <a:ext cx="31247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21</a:t>
            </a:r>
          </a:p>
        </p:txBody>
      </p:sp>
      <p:sp>
        <p:nvSpPr>
          <p:cNvPr id="60" name="Line 96">
            <a:extLst>
              <a:ext uri="{FF2B5EF4-FFF2-40B4-BE49-F238E27FC236}">
                <a16:creationId xmlns="" xmlns:a16="http://schemas.microsoft.com/office/drawing/2014/main" id="{B97A9095-996E-3342-9893-F911FD216C5F}"/>
              </a:ext>
            </a:extLst>
          </p:cNvPr>
          <p:cNvSpPr>
            <a:spLocks noChangeShapeType="1"/>
          </p:cNvSpPr>
          <p:nvPr/>
        </p:nvSpPr>
        <p:spPr bwMode="auto">
          <a:xfrm>
            <a:off x="3971020" y="4343958"/>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1" name="TextBox 60">
            <a:extLst>
              <a:ext uri="{FF2B5EF4-FFF2-40B4-BE49-F238E27FC236}">
                <a16:creationId xmlns="" xmlns:a16="http://schemas.microsoft.com/office/drawing/2014/main" id="{331DFA2F-4C3E-9847-A461-452CA4EA6EC8}"/>
              </a:ext>
            </a:extLst>
          </p:cNvPr>
          <p:cNvSpPr txBox="1"/>
          <p:nvPr/>
        </p:nvSpPr>
        <p:spPr>
          <a:xfrm>
            <a:off x="3814783" y="4421048"/>
            <a:ext cx="31247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18</a:t>
            </a:r>
          </a:p>
        </p:txBody>
      </p:sp>
      <p:sp>
        <p:nvSpPr>
          <p:cNvPr id="62" name="TextBox 61">
            <a:extLst>
              <a:ext uri="{FF2B5EF4-FFF2-40B4-BE49-F238E27FC236}">
                <a16:creationId xmlns="" xmlns:a16="http://schemas.microsoft.com/office/drawing/2014/main" id="{BB9CC436-B359-5646-BF9B-B6E48DBC776D}"/>
              </a:ext>
            </a:extLst>
          </p:cNvPr>
          <p:cNvSpPr txBox="1"/>
          <p:nvPr/>
        </p:nvSpPr>
        <p:spPr>
          <a:xfrm>
            <a:off x="1586303" y="3831071"/>
            <a:ext cx="228460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212121"/>
                </a:solidFill>
                <a:effectLst/>
                <a:uLnTx/>
                <a:uFillTx/>
                <a:latin typeface="Arial" panose="020B0604020202020204" pitchFamily="34" charset="0"/>
                <a:ea typeface="ヒラギノ角ゴ ProN W3"/>
                <a:cs typeface="Arial" panose="020B0604020202020204" pitchFamily="34" charset="0"/>
              </a:rPr>
              <a:t>HR</a:t>
            </a:r>
            <a:r>
              <a:rPr kumimoji="0" lang="en-GB" sz="1200" i="0" u="none" strike="noStrike" kern="1200" cap="none" spc="0" normalizeH="0" baseline="0" noProof="0" dirty="0">
                <a:ln>
                  <a:noFill/>
                </a:ln>
                <a:solidFill>
                  <a:srgbClr val="212121"/>
                </a:solidFill>
                <a:effectLst/>
                <a:uLnTx/>
                <a:uFillTx/>
                <a:latin typeface="Arial" panose="020B0604020202020204" pitchFamily="34" charset="0"/>
                <a:ea typeface="ヒラギノ角ゴ ProN W3"/>
                <a:cs typeface="Arial" panose="020B0604020202020204" pitchFamily="34" charset="0"/>
              </a:rPr>
              <a:t> (95% CI)</a:t>
            </a:r>
            <a:r>
              <a:rPr kumimoji="0" lang="en-GB" sz="1200" b="1" i="0" u="none" strike="noStrike" kern="1200" cap="none" spc="0" normalizeH="0" baseline="0" noProof="0" dirty="0">
                <a:ln>
                  <a:noFill/>
                </a:ln>
                <a:solidFill>
                  <a:srgbClr val="212121"/>
                </a:solidFill>
                <a:effectLst/>
                <a:uLnTx/>
                <a:uFillTx/>
                <a:latin typeface="Arial" panose="020B0604020202020204" pitchFamily="34" charset="0"/>
                <a:ea typeface="ヒラギノ角ゴ ProN W3"/>
                <a:cs typeface="Arial" panose="020B0604020202020204" pitchFamily="34" charset="0"/>
              </a:rPr>
              <a:t>: 0.59 </a:t>
            </a:r>
            <a:r>
              <a:rPr kumimoji="0" lang="en-GB" sz="1200" b="0" i="0" u="none" strike="noStrike" kern="1200" cap="none" spc="0" normalizeH="0" baseline="0" noProof="0" dirty="0">
                <a:ln>
                  <a:noFill/>
                </a:ln>
                <a:solidFill>
                  <a:srgbClr val="212121"/>
                </a:solidFill>
                <a:effectLst/>
                <a:uLnTx/>
                <a:uFillTx/>
                <a:latin typeface="Arial" panose="020B0604020202020204" pitchFamily="34" charset="0"/>
                <a:ea typeface="ヒラギノ角ゴ ProN W3"/>
                <a:cs typeface="Arial" panose="020B0604020202020204" pitchFamily="34" charset="0"/>
              </a:rPr>
              <a:t>(0.39-0.89);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212121"/>
                </a:solidFill>
                <a:effectLst/>
                <a:uLnTx/>
                <a:uFillTx/>
                <a:latin typeface="Arial" panose="020B0604020202020204" pitchFamily="34" charset="0"/>
                <a:ea typeface="ヒラギノ角ゴ ProN W3"/>
                <a:cs typeface="Arial" panose="020B0604020202020204" pitchFamily="34" charset="0"/>
              </a:rPr>
              <a:t>p=0.0108</a:t>
            </a:r>
          </a:p>
        </p:txBody>
      </p:sp>
      <p:sp>
        <p:nvSpPr>
          <p:cNvPr id="63" name="Line 90">
            <a:extLst>
              <a:ext uri="{FF2B5EF4-FFF2-40B4-BE49-F238E27FC236}">
                <a16:creationId xmlns="" xmlns:a16="http://schemas.microsoft.com/office/drawing/2014/main" id="{F3059497-9421-F34B-9E00-E6458A74CEA5}"/>
              </a:ext>
            </a:extLst>
          </p:cNvPr>
          <p:cNvSpPr>
            <a:spLocks noChangeShapeType="1"/>
          </p:cNvSpPr>
          <p:nvPr/>
        </p:nvSpPr>
        <p:spPr bwMode="auto">
          <a:xfrm flipH="1">
            <a:off x="6926701" y="3211765"/>
            <a:ext cx="4077173" cy="0"/>
          </a:xfrm>
          <a:prstGeom prst="line">
            <a:avLst/>
          </a:prstGeom>
          <a:noFill/>
          <a:ln w="12700" cap="flat">
            <a:solidFill>
              <a:schemeClr val="tx1"/>
            </a:solidFill>
            <a:prstDash val="sysDash"/>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4" name="Line 79">
            <a:extLst>
              <a:ext uri="{FF2B5EF4-FFF2-40B4-BE49-F238E27FC236}">
                <a16:creationId xmlns="" xmlns:a16="http://schemas.microsoft.com/office/drawing/2014/main" id="{BA9E53AB-4073-C24C-990C-4490342A0CD1}"/>
              </a:ext>
            </a:extLst>
          </p:cNvPr>
          <p:cNvSpPr>
            <a:spLocks noChangeShapeType="1"/>
          </p:cNvSpPr>
          <p:nvPr/>
        </p:nvSpPr>
        <p:spPr bwMode="auto">
          <a:xfrm flipV="1">
            <a:off x="6927928" y="1992500"/>
            <a:ext cx="0" cy="2359858"/>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5" name="TextBox 64">
            <a:extLst>
              <a:ext uri="{FF2B5EF4-FFF2-40B4-BE49-F238E27FC236}">
                <a16:creationId xmlns="" xmlns:a16="http://schemas.microsoft.com/office/drawing/2014/main" id="{31379CD2-F8B6-5946-B4EA-DF0ED896DAD6}"/>
              </a:ext>
            </a:extLst>
          </p:cNvPr>
          <p:cNvSpPr txBox="1"/>
          <p:nvPr/>
        </p:nvSpPr>
        <p:spPr>
          <a:xfrm>
            <a:off x="7202933" y="4631265"/>
            <a:ext cx="3549187"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panose="020B0604020202020204"/>
                <a:ea typeface="+mn-ea"/>
                <a:cs typeface="+mn-cs"/>
              </a:rPr>
              <a:t>Time from randomisation (months)</a:t>
            </a:r>
          </a:p>
        </p:txBody>
      </p:sp>
      <p:sp>
        <p:nvSpPr>
          <p:cNvPr id="66" name="TextBox 65">
            <a:extLst>
              <a:ext uri="{FF2B5EF4-FFF2-40B4-BE49-F238E27FC236}">
                <a16:creationId xmlns="" xmlns:a16="http://schemas.microsoft.com/office/drawing/2014/main" id="{C67DA755-C878-174B-8BE6-866D390CF3D4}"/>
              </a:ext>
            </a:extLst>
          </p:cNvPr>
          <p:cNvSpPr txBox="1"/>
          <p:nvPr/>
        </p:nvSpPr>
        <p:spPr>
          <a:xfrm rot="16200000">
            <a:off x="5205127" y="3095616"/>
            <a:ext cx="2413859"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panose="020B0604020202020204"/>
                <a:ea typeface="+mn-ea"/>
                <a:cs typeface="+mn-cs"/>
              </a:rPr>
              <a:t>Patients without events (%)</a:t>
            </a:r>
          </a:p>
        </p:txBody>
      </p:sp>
      <p:sp>
        <p:nvSpPr>
          <p:cNvPr id="67" name="Line 90">
            <a:extLst>
              <a:ext uri="{FF2B5EF4-FFF2-40B4-BE49-F238E27FC236}">
                <a16:creationId xmlns="" xmlns:a16="http://schemas.microsoft.com/office/drawing/2014/main" id="{B20D4BFB-904A-7740-9C9C-343E0EFA94CA}"/>
              </a:ext>
            </a:extLst>
          </p:cNvPr>
          <p:cNvSpPr>
            <a:spLocks noChangeShapeType="1"/>
          </p:cNvSpPr>
          <p:nvPr/>
        </p:nvSpPr>
        <p:spPr bwMode="auto">
          <a:xfrm flipH="1">
            <a:off x="6869549" y="4348415"/>
            <a:ext cx="4121625"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8" name="Line 90">
            <a:extLst>
              <a:ext uri="{FF2B5EF4-FFF2-40B4-BE49-F238E27FC236}">
                <a16:creationId xmlns="" xmlns:a16="http://schemas.microsoft.com/office/drawing/2014/main" id="{7D805F19-C100-6142-B4BD-0348F9CF7C90}"/>
              </a:ext>
            </a:extLst>
          </p:cNvPr>
          <p:cNvSpPr>
            <a:spLocks noChangeShapeType="1"/>
          </p:cNvSpPr>
          <p:nvPr/>
        </p:nvSpPr>
        <p:spPr bwMode="auto">
          <a:xfrm flipH="1">
            <a:off x="6869553" y="2979990"/>
            <a:ext cx="58375"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9" name="TextBox 68">
            <a:extLst>
              <a:ext uri="{FF2B5EF4-FFF2-40B4-BE49-F238E27FC236}">
                <a16:creationId xmlns="" xmlns:a16="http://schemas.microsoft.com/office/drawing/2014/main" id="{3E919F10-B863-8B4B-BC99-F430581F8A65}"/>
              </a:ext>
            </a:extLst>
          </p:cNvPr>
          <p:cNvSpPr txBox="1"/>
          <p:nvPr/>
        </p:nvSpPr>
        <p:spPr>
          <a:xfrm>
            <a:off x="6528733" y="2887523"/>
            <a:ext cx="312475" cy="18466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60</a:t>
            </a:r>
          </a:p>
        </p:txBody>
      </p:sp>
      <p:sp>
        <p:nvSpPr>
          <p:cNvPr id="70" name="Line 90">
            <a:extLst>
              <a:ext uri="{FF2B5EF4-FFF2-40B4-BE49-F238E27FC236}">
                <a16:creationId xmlns="" xmlns:a16="http://schemas.microsoft.com/office/drawing/2014/main" id="{CFD48C6A-522E-CF44-8BFA-E523280BDC91}"/>
              </a:ext>
            </a:extLst>
          </p:cNvPr>
          <p:cNvSpPr>
            <a:spLocks noChangeShapeType="1"/>
          </p:cNvSpPr>
          <p:nvPr/>
        </p:nvSpPr>
        <p:spPr bwMode="auto">
          <a:xfrm flipH="1">
            <a:off x="6869553" y="2071940"/>
            <a:ext cx="58375"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1" name="TextBox 70">
            <a:extLst>
              <a:ext uri="{FF2B5EF4-FFF2-40B4-BE49-F238E27FC236}">
                <a16:creationId xmlns="" xmlns:a16="http://schemas.microsoft.com/office/drawing/2014/main" id="{2D80ACC7-7D1E-9349-8974-AE6D6AD48C09}"/>
              </a:ext>
            </a:extLst>
          </p:cNvPr>
          <p:cNvSpPr txBox="1"/>
          <p:nvPr/>
        </p:nvSpPr>
        <p:spPr>
          <a:xfrm>
            <a:off x="6528733" y="1979473"/>
            <a:ext cx="312475" cy="18466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100</a:t>
            </a:r>
          </a:p>
        </p:txBody>
      </p:sp>
      <p:sp>
        <p:nvSpPr>
          <p:cNvPr id="72" name="Line 90">
            <a:extLst>
              <a:ext uri="{FF2B5EF4-FFF2-40B4-BE49-F238E27FC236}">
                <a16:creationId xmlns="" xmlns:a16="http://schemas.microsoft.com/office/drawing/2014/main" id="{7CF3153B-9EEF-454A-B727-7689E79DC68C}"/>
              </a:ext>
            </a:extLst>
          </p:cNvPr>
          <p:cNvSpPr>
            <a:spLocks noChangeShapeType="1"/>
          </p:cNvSpPr>
          <p:nvPr/>
        </p:nvSpPr>
        <p:spPr bwMode="auto">
          <a:xfrm flipH="1">
            <a:off x="6869553" y="2529140"/>
            <a:ext cx="58375"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3" name="TextBox 72">
            <a:extLst>
              <a:ext uri="{FF2B5EF4-FFF2-40B4-BE49-F238E27FC236}">
                <a16:creationId xmlns="" xmlns:a16="http://schemas.microsoft.com/office/drawing/2014/main" id="{CCDEC423-0DBC-F849-A480-BC46FF2878A8}"/>
              </a:ext>
            </a:extLst>
          </p:cNvPr>
          <p:cNvSpPr txBox="1"/>
          <p:nvPr/>
        </p:nvSpPr>
        <p:spPr>
          <a:xfrm>
            <a:off x="6528733" y="2436673"/>
            <a:ext cx="312475" cy="18466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80</a:t>
            </a:r>
          </a:p>
        </p:txBody>
      </p:sp>
      <p:sp>
        <p:nvSpPr>
          <p:cNvPr id="74" name="Line 90">
            <a:extLst>
              <a:ext uri="{FF2B5EF4-FFF2-40B4-BE49-F238E27FC236}">
                <a16:creationId xmlns="" xmlns:a16="http://schemas.microsoft.com/office/drawing/2014/main" id="{BAFAB7E1-FFD0-B341-9339-F9E7A3421E89}"/>
              </a:ext>
            </a:extLst>
          </p:cNvPr>
          <p:cNvSpPr>
            <a:spLocks noChangeShapeType="1"/>
          </p:cNvSpPr>
          <p:nvPr/>
        </p:nvSpPr>
        <p:spPr bwMode="auto">
          <a:xfrm flipH="1">
            <a:off x="6869553" y="3891215"/>
            <a:ext cx="58375"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5" name="Line 96">
            <a:extLst>
              <a:ext uri="{FF2B5EF4-FFF2-40B4-BE49-F238E27FC236}">
                <a16:creationId xmlns="" xmlns:a16="http://schemas.microsoft.com/office/drawing/2014/main" id="{513935DD-BFF4-A542-B36E-6D6DCC597629}"/>
              </a:ext>
            </a:extLst>
          </p:cNvPr>
          <p:cNvSpPr>
            <a:spLocks noChangeShapeType="1"/>
          </p:cNvSpPr>
          <p:nvPr/>
        </p:nvSpPr>
        <p:spPr bwMode="auto">
          <a:xfrm>
            <a:off x="7332670" y="4343958"/>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6" name="TextBox 75">
            <a:extLst>
              <a:ext uri="{FF2B5EF4-FFF2-40B4-BE49-F238E27FC236}">
                <a16:creationId xmlns="" xmlns:a16="http://schemas.microsoft.com/office/drawing/2014/main" id="{4937E1C8-B72D-A844-A167-D9AFCF10D2C8}"/>
              </a:ext>
            </a:extLst>
          </p:cNvPr>
          <p:cNvSpPr txBox="1"/>
          <p:nvPr/>
        </p:nvSpPr>
        <p:spPr>
          <a:xfrm>
            <a:off x="6528733" y="3798748"/>
            <a:ext cx="312475" cy="18466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20</a:t>
            </a:r>
          </a:p>
        </p:txBody>
      </p:sp>
      <p:sp>
        <p:nvSpPr>
          <p:cNvPr id="77" name="TextBox 76">
            <a:extLst>
              <a:ext uri="{FF2B5EF4-FFF2-40B4-BE49-F238E27FC236}">
                <a16:creationId xmlns="" xmlns:a16="http://schemas.microsoft.com/office/drawing/2014/main" id="{CA63FC3E-28B7-6B43-825C-6917BA173809}"/>
              </a:ext>
            </a:extLst>
          </p:cNvPr>
          <p:cNvSpPr txBox="1"/>
          <p:nvPr/>
        </p:nvSpPr>
        <p:spPr>
          <a:xfrm>
            <a:off x="6528733" y="3341548"/>
            <a:ext cx="312475" cy="18466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40</a:t>
            </a:r>
          </a:p>
        </p:txBody>
      </p:sp>
      <p:sp>
        <p:nvSpPr>
          <p:cNvPr id="78" name="TextBox 77">
            <a:extLst>
              <a:ext uri="{FF2B5EF4-FFF2-40B4-BE49-F238E27FC236}">
                <a16:creationId xmlns="" xmlns:a16="http://schemas.microsoft.com/office/drawing/2014/main" id="{2796ED3A-1D7E-7942-B533-0245C0072C2D}"/>
              </a:ext>
            </a:extLst>
          </p:cNvPr>
          <p:cNvSpPr txBox="1"/>
          <p:nvPr/>
        </p:nvSpPr>
        <p:spPr>
          <a:xfrm>
            <a:off x="6528733" y="4252773"/>
            <a:ext cx="312475" cy="18466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0</a:t>
            </a:r>
          </a:p>
        </p:txBody>
      </p:sp>
      <p:sp>
        <p:nvSpPr>
          <p:cNvPr id="79" name="Line 90">
            <a:extLst>
              <a:ext uri="{FF2B5EF4-FFF2-40B4-BE49-F238E27FC236}">
                <a16:creationId xmlns="" xmlns:a16="http://schemas.microsoft.com/office/drawing/2014/main" id="{A086B3B0-7B1F-5447-9E49-55A1430E81A3}"/>
              </a:ext>
            </a:extLst>
          </p:cNvPr>
          <p:cNvSpPr>
            <a:spLocks noChangeShapeType="1"/>
          </p:cNvSpPr>
          <p:nvPr/>
        </p:nvSpPr>
        <p:spPr bwMode="auto">
          <a:xfrm flipH="1">
            <a:off x="6869553" y="3434015"/>
            <a:ext cx="58375"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80" name="TextBox 79">
            <a:extLst>
              <a:ext uri="{FF2B5EF4-FFF2-40B4-BE49-F238E27FC236}">
                <a16:creationId xmlns="" xmlns:a16="http://schemas.microsoft.com/office/drawing/2014/main" id="{37804BBB-6B78-4A45-99CF-B8B993EAE786}"/>
              </a:ext>
            </a:extLst>
          </p:cNvPr>
          <p:cNvSpPr txBox="1"/>
          <p:nvPr/>
        </p:nvSpPr>
        <p:spPr>
          <a:xfrm>
            <a:off x="7176433" y="4421048"/>
            <a:ext cx="31247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3</a:t>
            </a:r>
          </a:p>
        </p:txBody>
      </p:sp>
      <p:sp>
        <p:nvSpPr>
          <p:cNvPr id="81" name="Line 96">
            <a:extLst>
              <a:ext uri="{FF2B5EF4-FFF2-40B4-BE49-F238E27FC236}">
                <a16:creationId xmlns="" xmlns:a16="http://schemas.microsoft.com/office/drawing/2014/main" id="{7D0D93AF-51C1-604D-B817-114AD32EB543}"/>
              </a:ext>
            </a:extLst>
          </p:cNvPr>
          <p:cNvSpPr>
            <a:spLocks noChangeShapeType="1"/>
          </p:cNvSpPr>
          <p:nvPr/>
        </p:nvSpPr>
        <p:spPr bwMode="auto">
          <a:xfrm>
            <a:off x="7739070" y="4343958"/>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82" name="TextBox 81">
            <a:extLst>
              <a:ext uri="{FF2B5EF4-FFF2-40B4-BE49-F238E27FC236}">
                <a16:creationId xmlns="" xmlns:a16="http://schemas.microsoft.com/office/drawing/2014/main" id="{EB1041E1-66D7-C24C-A7DD-8F6F0D4C14F8}"/>
              </a:ext>
            </a:extLst>
          </p:cNvPr>
          <p:cNvSpPr txBox="1"/>
          <p:nvPr/>
        </p:nvSpPr>
        <p:spPr>
          <a:xfrm>
            <a:off x="7582833" y="4421048"/>
            <a:ext cx="31247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6</a:t>
            </a:r>
          </a:p>
        </p:txBody>
      </p:sp>
      <p:sp>
        <p:nvSpPr>
          <p:cNvPr id="83" name="Line 96">
            <a:extLst>
              <a:ext uri="{FF2B5EF4-FFF2-40B4-BE49-F238E27FC236}">
                <a16:creationId xmlns="" xmlns:a16="http://schemas.microsoft.com/office/drawing/2014/main" id="{656E831D-6B74-E840-A577-75A54CADBB3F}"/>
              </a:ext>
            </a:extLst>
          </p:cNvPr>
          <p:cNvSpPr>
            <a:spLocks noChangeShapeType="1"/>
          </p:cNvSpPr>
          <p:nvPr/>
        </p:nvSpPr>
        <p:spPr bwMode="auto">
          <a:xfrm>
            <a:off x="8148645" y="4343958"/>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84" name="TextBox 83">
            <a:extLst>
              <a:ext uri="{FF2B5EF4-FFF2-40B4-BE49-F238E27FC236}">
                <a16:creationId xmlns="" xmlns:a16="http://schemas.microsoft.com/office/drawing/2014/main" id="{3BB0B7E6-50BD-8043-9E5A-382796663829}"/>
              </a:ext>
            </a:extLst>
          </p:cNvPr>
          <p:cNvSpPr txBox="1"/>
          <p:nvPr/>
        </p:nvSpPr>
        <p:spPr>
          <a:xfrm>
            <a:off x="7992408" y="4421048"/>
            <a:ext cx="31247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9</a:t>
            </a:r>
          </a:p>
        </p:txBody>
      </p:sp>
      <p:sp>
        <p:nvSpPr>
          <p:cNvPr id="85" name="Line 96">
            <a:extLst>
              <a:ext uri="{FF2B5EF4-FFF2-40B4-BE49-F238E27FC236}">
                <a16:creationId xmlns="" xmlns:a16="http://schemas.microsoft.com/office/drawing/2014/main" id="{2DD12A34-AED1-E940-9654-38C7D392B797}"/>
              </a:ext>
            </a:extLst>
          </p:cNvPr>
          <p:cNvSpPr>
            <a:spLocks noChangeShapeType="1"/>
          </p:cNvSpPr>
          <p:nvPr/>
        </p:nvSpPr>
        <p:spPr bwMode="auto">
          <a:xfrm>
            <a:off x="8555045" y="4343958"/>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86" name="TextBox 85">
            <a:extLst>
              <a:ext uri="{FF2B5EF4-FFF2-40B4-BE49-F238E27FC236}">
                <a16:creationId xmlns="" xmlns:a16="http://schemas.microsoft.com/office/drawing/2014/main" id="{33413D07-4201-2644-88BB-6C216D1244B4}"/>
              </a:ext>
            </a:extLst>
          </p:cNvPr>
          <p:cNvSpPr txBox="1"/>
          <p:nvPr/>
        </p:nvSpPr>
        <p:spPr>
          <a:xfrm>
            <a:off x="8398808" y="4421048"/>
            <a:ext cx="31247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12</a:t>
            </a:r>
          </a:p>
        </p:txBody>
      </p:sp>
      <p:sp>
        <p:nvSpPr>
          <p:cNvPr id="87" name="Line 96">
            <a:extLst>
              <a:ext uri="{FF2B5EF4-FFF2-40B4-BE49-F238E27FC236}">
                <a16:creationId xmlns="" xmlns:a16="http://schemas.microsoft.com/office/drawing/2014/main" id="{CAA36477-090E-804A-9D60-36F12AB6FEF1}"/>
              </a:ext>
            </a:extLst>
          </p:cNvPr>
          <p:cNvSpPr>
            <a:spLocks noChangeShapeType="1"/>
          </p:cNvSpPr>
          <p:nvPr/>
        </p:nvSpPr>
        <p:spPr bwMode="auto">
          <a:xfrm>
            <a:off x="8961445" y="4343958"/>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88" name="TextBox 87">
            <a:extLst>
              <a:ext uri="{FF2B5EF4-FFF2-40B4-BE49-F238E27FC236}">
                <a16:creationId xmlns="" xmlns:a16="http://schemas.microsoft.com/office/drawing/2014/main" id="{02200D71-F864-4547-B366-B348C255D295}"/>
              </a:ext>
            </a:extLst>
          </p:cNvPr>
          <p:cNvSpPr txBox="1"/>
          <p:nvPr/>
        </p:nvSpPr>
        <p:spPr>
          <a:xfrm>
            <a:off x="8805208" y="4421048"/>
            <a:ext cx="31247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15</a:t>
            </a:r>
          </a:p>
        </p:txBody>
      </p:sp>
      <p:sp>
        <p:nvSpPr>
          <p:cNvPr id="89" name="Line 96">
            <a:extLst>
              <a:ext uri="{FF2B5EF4-FFF2-40B4-BE49-F238E27FC236}">
                <a16:creationId xmlns="" xmlns:a16="http://schemas.microsoft.com/office/drawing/2014/main" id="{CA7C922F-EF7E-E14A-80DE-84C86E347346}"/>
              </a:ext>
            </a:extLst>
          </p:cNvPr>
          <p:cNvSpPr>
            <a:spLocks noChangeShapeType="1"/>
          </p:cNvSpPr>
          <p:nvPr/>
        </p:nvSpPr>
        <p:spPr bwMode="auto">
          <a:xfrm>
            <a:off x="6927928" y="4343958"/>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90" name="TextBox 89">
            <a:extLst>
              <a:ext uri="{FF2B5EF4-FFF2-40B4-BE49-F238E27FC236}">
                <a16:creationId xmlns="" xmlns:a16="http://schemas.microsoft.com/office/drawing/2014/main" id="{3F9C7102-516F-C44D-891A-99D200856565}"/>
              </a:ext>
            </a:extLst>
          </p:cNvPr>
          <p:cNvSpPr txBox="1"/>
          <p:nvPr/>
        </p:nvSpPr>
        <p:spPr>
          <a:xfrm>
            <a:off x="6773208" y="4421048"/>
            <a:ext cx="31247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0</a:t>
            </a:r>
          </a:p>
        </p:txBody>
      </p:sp>
      <p:graphicFrame>
        <p:nvGraphicFramePr>
          <p:cNvPr id="91" name="Table 3">
            <a:extLst>
              <a:ext uri="{FF2B5EF4-FFF2-40B4-BE49-F238E27FC236}">
                <a16:creationId xmlns="" xmlns:a16="http://schemas.microsoft.com/office/drawing/2014/main" id="{08CC78E2-609E-C745-A524-13CEEEA8F6C6}"/>
              </a:ext>
            </a:extLst>
          </p:cNvPr>
          <p:cNvGraphicFramePr>
            <a:graphicFrameLocks noGrp="1"/>
          </p:cNvGraphicFramePr>
          <p:nvPr>
            <p:extLst>
              <p:ext uri="{D42A27DB-BD31-4B8C-83A1-F6EECF244321}">
                <p14:modId xmlns:p14="http://schemas.microsoft.com/office/powerpoint/2010/main" val="527956906"/>
              </p:ext>
            </p:extLst>
          </p:nvPr>
        </p:nvGraphicFramePr>
        <p:xfrm>
          <a:off x="5679440" y="4774084"/>
          <a:ext cx="5544812" cy="592137"/>
        </p:xfrm>
        <a:graphic>
          <a:graphicData uri="http://schemas.openxmlformats.org/drawingml/2006/table">
            <a:tbl>
              <a:tblPr firstRow="1" bandRow="1">
                <a:tableStyleId>{2D5ABB26-0587-4C30-8999-92F81FD0307C}</a:tableStyleId>
              </a:tblPr>
              <a:tblGrid>
                <a:gridCol w="980560">
                  <a:extLst>
                    <a:ext uri="{9D8B030D-6E8A-4147-A177-3AD203B41FA5}">
                      <a16:colId xmlns="" xmlns:a16="http://schemas.microsoft.com/office/drawing/2014/main" val="2960600525"/>
                    </a:ext>
                  </a:extLst>
                </a:gridCol>
                <a:gridCol w="414952">
                  <a:extLst>
                    <a:ext uri="{9D8B030D-6E8A-4147-A177-3AD203B41FA5}">
                      <a16:colId xmlns="" xmlns:a16="http://schemas.microsoft.com/office/drawing/2014/main" val="168341198"/>
                    </a:ext>
                  </a:extLst>
                </a:gridCol>
                <a:gridCol w="414930">
                  <a:extLst>
                    <a:ext uri="{9D8B030D-6E8A-4147-A177-3AD203B41FA5}">
                      <a16:colId xmlns="" xmlns:a16="http://schemas.microsoft.com/office/drawing/2014/main" val="1723015493"/>
                    </a:ext>
                  </a:extLst>
                </a:gridCol>
                <a:gridCol w="414930">
                  <a:extLst>
                    <a:ext uri="{9D8B030D-6E8A-4147-A177-3AD203B41FA5}">
                      <a16:colId xmlns="" xmlns:a16="http://schemas.microsoft.com/office/drawing/2014/main" val="857254805"/>
                    </a:ext>
                  </a:extLst>
                </a:gridCol>
                <a:gridCol w="414930">
                  <a:extLst>
                    <a:ext uri="{9D8B030D-6E8A-4147-A177-3AD203B41FA5}">
                      <a16:colId xmlns="" xmlns:a16="http://schemas.microsoft.com/office/drawing/2014/main" val="2113696960"/>
                    </a:ext>
                  </a:extLst>
                </a:gridCol>
                <a:gridCol w="414930">
                  <a:extLst>
                    <a:ext uri="{9D8B030D-6E8A-4147-A177-3AD203B41FA5}">
                      <a16:colId xmlns="" xmlns:a16="http://schemas.microsoft.com/office/drawing/2014/main" val="3243175165"/>
                    </a:ext>
                  </a:extLst>
                </a:gridCol>
                <a:gridCol w="414930">
                  <a:extLst>
                    <a:ext uri="{9D8B030D-6E8A-4147-A177-3AD203B41FA5}">
                      <a16:colId xmlns="" xmlns:a16="http://schemas.microsoft.com/office/drawing/2014/main" val="2281005005"/>
                    </a:ext>
                  </a:extLst>
                </a:gridCol>
                <a:gridCol w="414930">
                  <a:extLst>
                    <a:ext uri="{9D8B030D-6E8A-4147-A177-3AD203B41FA5}">
                      <a16:colId xmlns="" xmlns:a16="http://schemas.microsoft.com/office/drawing/2014/main" val="2140687655"/>
                    </a:ext>
                  </a:extLst>
                </a:gridCol>
                <a:gridCol w="414930">
                  <a:extLst>
                    <a:ext uri="{9D8B030D-6E8A-4147-A177-3AD203B41FA5}">
                      <a16:colId xmlns="" xmlns:a16="http://schemas.microsoft.com/office/drawing/2014/main" val="3141949940"/>
                    </a:ext>
                  </a:extLst>
                </a:gridCol>
                <a:gridCol w="414930">
                  <a:extLst>
                    <a:ext uri="{9D8B030D-6E8A-4147-A177-3AD203B41FA5}">
                      <a16:colId xmlns="" xmlns:a16="http://schemas.microsoft.com/office/drawing/2014/main" val="3920765030"/>
                    </a:ext>
                  </a:extLst>
                </a:gridCol>
                <a:gridCol w="414930">
                  <a:extLst>
                    <a:ext uri="{9D8B030D-6E8A-4147-A177-3AD203B41FA5}">
                      <a16:colId xmlns="" xmlns:a16="http://schemas.microsoft.com/office/drawing/2014/main" val="2118323739"/>
                    </a:ext>
                  </a:extLst>
                </a:gridCol>
                <a:gridCol w="414930">
                  <a:extLst>
                    <a:ext uri="{9D8B030D-6E8A-4147-A177-3AD203B41FA5}">
                      <a16:colId xmlns="" xmlns:a16="http://schemas.microsoft.com/office/drawing/2014/main" val="4060792873"/>
                    </a:ext>
                  </a:extLst>
                </a:gridCol>
              </a:tblGrid>
              <a:tr h="197379">
                <a:tc>
                  <a:txBody>
                    <a:bodyPr/>
                    <a:lstStyle/>
                    <a:p>
                      <a:pPr algn="r"/>
                      <a:r>
                        <a:rPr lang="en-US" sz="900" b="1" dirty="0">
                          <a:solidFill>
                            <a:schemeClr val="tx1"/>
                          </a:solidFill>
                          <a:latin typeface="Arial" panose="020B0604020202020204" pitchFamily="34" charset="0"/>
                          <a:cs typeface="Arial" panose="020B0604020202020204" pitchFamily="34" charset="0"/>
                        </a:rPr>
                        <a:t>No. at risk</a:t>
                      </a:r>
                    </a:p>
                  </a:txBody>
                  <a:tcPr marL="0" marT="0" marB="0" anchor="ctr">
                    <a:lnL>
                      <a:noFill/>
                    </a:lnL>
                    <a:lnR>
                      <a:noFill/>
                    </a:lnR>
                    <a:lnT>
                      <a:noFill/>
                    </a:lnT>
                    <a:lnB>
                      <a:noFill/>
                    </a:lnB>
                    <a:lnTlToBr w="12700" cmpd="sng">
                      <a:noFill/>
                      <a:prstDash val="solid"/>
                    </a:lnTlToBr>
                    <a:lnBlToTr w="12700" cmpd="sng">
                      <a:noFill/>
                      <a:prstDash val="solid"/>
                    </a:lnBlToTr>
                  </a:tcPr>
                </a:tc>
                <a:tc>
                  <a:txBody>
                    <a:bodyPr/>
                    <a:lstStyle/>
                    <a:p>
                      <a:pPr algn="ctr"/>
                      <a:endParaRPr lang="en-US" sz="900"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endParaRPr lang="en-US" sz="900"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endParaRPr lang="en-US" sz="900"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endParaRPr lang="en-US" sz="900"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endParaRPr lang="en-US" sz="900"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endParaRPr lang="en-US" sz="900"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endParaRPr lang="en-US" sz="900"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endParaRPr lang="en-US" sz="900"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endParaRPr lang="en-US" sz="900"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endParaRPr lang="en-US" sz="900"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endParaRPr lang="en-US" sz="900"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 xmlns:a16="http://schemas.microsoft.com/office/drawing/2014/main" val="809520869"/>
                  </a:ext>
                </a:extLst>
              </a:tr>
              <a:tr h="197379">
                <a:tc>
                  <a:txBody>
                    <a:bodyPr/>
                    <a:lstStyle/>
                    <a:p>
                      <a:pPr algn="r"/>
                      <a:r>
                        <a:rPr lang="en-US" sz="900" b="1" dirty="0">
                          <a:solidFill>
                            <a:schemeClr val="tx2"/>
                          </a:solidFill>
                          <a:latin typeface="Arial" panose="020B0604020202020204" pitchFamily="34" charset="0"/>
                          <a:cs typeface="Arial" panose="020B0604020202020204" pitchFamily="34" charset="0"/>
                        </a:rPr>
                        <a:t>Niraparib + AAP</a:t>
                      </a:r>
                    </a:p>
                  </a:txBody>
                  <a:tcPr marL="0" marT="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900" dirty="0">
                          <a:solidFill>
                            <a:schemeClr val="tx1"/>
                          </a:solidFill>
                          <a:latin typeface="Arial" panose="020B0604020202020204" pitchFamily="34" charset="0"/>
                          <a:cs typeface="Arial" panose="020B0604020202020204" pitchFamily="34" charset="0"/>
                        </a:rPr>
                        <a:t>113</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900" dirty="0">
                          <a:solidFill>
                            <a:schemeClr val="tx1"/>
                          </a:solidFill>
                          <a:latin typeface="Arial" panose="020B0604020202020204" pitchFamily="34" charset="0"/>
                          <a:cs typeface="Arial" panose="020B0604020202020204" pitchFamily="34" charset="0"/>
                        </a:rPr>
                        <a:t>109</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900" dirty="0">
                          <a:solidFill>
                            <a:schemeClr val="tx1"/>
                          </a:solidFill>
                          <a:latin typeface="Arial" panose="020B0604020202020204" pitchFamily="34" charset="0"/>
                          <a:cs typeface="Arial" panose="020B0604020202020204" pitchFamily="34" charset="0"/>
                        </a:rPr>
                        <a:t>104</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900" dirty="0">
                          <a:solidFill>
                            <a:schemeClr val="tx1"/>
                          </a:solidFill>
                          <a:latin typeface="Arial" panose="020B0604020202020204" pitchFamily="34" charset="0"/>
                          <a:cs typeface="Arial" panose="020B0604020202020204" pitchFamily="34" charset="0"/>
                        </a:rPr>
                        <a:t>86</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900" dirty="0">
                          <a:solidFill>
                            <a:schemeClr val="tx1"/>
                          </a:solidFill>
                          <a:latin typeface="Arial" panose="020B0604020202020204" pitchFamily="34" charset="0"/>
                          <a:cs typeface="Arial" panose="020B0604020202020204" pitchFamily="34" charset="0"/>
                        </a:rPr>
                        <a:t>61</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900" dirty="0">
                          <a:solidFill>
                            <a:schemeClr val="tx1"/>
                          </a:solidFill>
                          <a:latin typeface="Arial" panose="020B0604020202020204" pitchFamily="34" charset="0"/>
                          <a:cs typeface="Arial" panose="020B0604020202020204" pitchFamily="34" charset="0"/>
                        </a:rPr>
                        <a:t>44</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900" dirty="0">
                          <a:solidFill>
                            <a:schemeClr val="tx1"/>
                          </a:solidFill>
                          <a:latin typeface="Arial" panose="020B0604020202020204" pitchFamily="34" charset="0"/>
                          <a:cs typeface="Arial" panose="020B0604020202020204" pitchFamily="34" charset="0"/>
                        </a:rPr>
                        <a:t>33</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900" dirty="0">
                          <a:solidFill>
                            <a:schemeClr val="tx1"/>
                          </a:solidFill>
                          <a:latin typeface="Arial" panose="020B0604020202020204" pitchFamily="34" charset="0"/>
                          <a:cs typeface="Arial" panose="020B0604020202020204" pitchFamily="34" charset="0"/>
                        </a:rPr>
                        <a:t>18</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900" dirty="0">
                          <a:solidFill>
                            <a:schemeClr val="tx1"/>
                          </a:solidFill>
                          <a:latin typeface="Arial" panose="020B0604020202020204" pitchFamily="34" charset="0"/>
                          <a:cs typeface="Arial" panose="020B0604020202020204" pitchFamily="34" charset="0"/>
                        </a:rPr>
                        <a:t>7</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900" dirty="0">
                          <a:solidFill>
                            <a:schemeClr val="tx1"/>
                          </a:solidFill>
                          <a:latin typeface="Arial" panose="020B0604020202020204" pitchFamily="34" charset="0"/>
                          <a:cs typeface="Arial" panose="020B0604020202020204" pitchFamily="34" charset="0"/>
                        </a:rPr>
                        <a:t>1</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900" dirty="0">
                          <a:solidFill>
                            <a:schemeClr val="tx1"/>
                          </a:solidFill>
                          <a:latin typeface="Arial" panose="020B0604020202020204" pitchFamily="34" charset="0"/>
                          <a:cs typeface="Arial" panose="020B0604020202020204" pitchFamily="34" charset="0"/>
                        </a:rPr>
                        <a:t>0</a:t>
                      </a:r>
                    </a:p>
                  </a:txBody>
                  <a:tcPr marL="0" marR="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 xmlns:a16="http://schemas.microsoft.com/office/drawing/2014/main" val="2729296024"/>
                  </a:ext>
                </a:extLst>
              </a:tr>
              <a:tr h="197379">
                <a:tc>
                  <a:txBody>
                    <a:bodyPr/>
                    <a:lstStyle/>
                    <a:p>
                      <a:pPr algn="r"/>
                      <a:r>
                        <a:rPr lang="en-US" sz="900" b="1" dirty="0">
                          <a:solidFill>
                            <a:schemeClr val="accent1"/>
                          </a:solidFill>
                          <a:latin typeface="Arial" panose="020B0604020202020204" pitchFamily="34" charset="0"/>
                          <a:cs typeface="Arial" panose="020B0604020202020204" pitchFamily="34" charset="0"/>
                        </a:rPr>
                        <a:t>Placebo + AAP</a:t>
                      </a:r>
                    </a:p>
                  </a:txBody>
                  <a:tcPr marL="0" marT="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900" dirty="0">
                          <a:solidFill>
                            <a:schemeClr val="tx1"/>
                          </a:solidFill>
                          <a:latin typeface="Arial" panose="020B0604020202020204" pitchFamily="34" charset="0"/>
                          <a:cs typeface="Arial" panose="020B0604020202020204" pitchFamily="34" charset="0"/>
                        </a:rPr>
                        <a:t>112</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900" dirty="0">
                          <a:solidFill>
                            <a:schemeClr val="tx1"/>
                          </a:solidFill>
                          <a:latin typeface="Arial" panose="020B0604020202020204" pitchFamily="34" charset="0"/>
                          <a:cs typeface="Arial" panose="020B0604020202020204" pitchFamily="34" charset="0"/>
                        </a:rPr>
                        <a:t>107</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900" dirty="0">
                          <a:solidFill>
                            <a:schemeClr val="tx1"/>
                          </a:solidFill>
                          <a:latin typeface="Arial" panose="020B0604020202020204" pitchFamily="34" charset="0"/>
                          <a:cs typeface="Arial" panose="020B0604020202020204" pitchFamily="34" charset="0"/>
                        </a:rPr>
                        <a:t>97</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900" dirty="0">
                          <a:solidFill>
                            <a:schemeClr val="tx1"/>
                          </a:solidFill>
                          <a:latin typeface="Arial" panose="020B0604020202020204" pitchFamily="34" charset="0"/>
                          <a:cs typeface="Arial" panose="020B0604020202020204" pitchFamily="34" charset="0"/>
                        </a:rPr>
                        <a:t>81</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900" dirty="0">
                          <a:solidFill>
                            <a:schemeClr val="tx1"/>
                          </a:solidFill>
                          <a:latin typeface="Arial" panose="020B0604020202020204" pitchFamily="34" charset="0"/>
                          <a:cs typeface="Arial" panose="020B0604020202020204" pitchFamily="34" charset="0"/>
                        </a:rPr>
                        <a:t>53</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900" dirty="0">
                          <a:solidFill>
                            <a:schemeClr val="tx1"/>
                          </a:solidFill>
                          <a:latin typeface="Arial" panose="020B0604020202020204" pitchFamily="34" charset="0"/>
                          <a:cs typeface="Arial" panose="020B0604020202020204" pitchFamily="34" charset="0"/>
                        </a:rPr>
                        <a:t>41</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900" dirty="0">
                          <a:solidFill>
                            <a:schemeClr val="tx1"/>
                          </a:solidFill>
                          <a:latin typeface="Arial" panose="020B0604020202020204" pitchFamily="34" charset="0"/>
                          <a:cs typeface="Arial" panose="020B0604020202020204" pitchFamily="34" charset="0"/>
                        </a:rPr>
                        <a:t>26</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900" dirty="0">
                          <a:solidFill>
                            <a:schemeClr val="tx1"/>
                          </a:solidFill>
                          <a:latin typeface="Arial" panose="020B0604020202020204" pitchFamily="34" charset="0"/>
                          <a:cs typeface="Arial" panose="020B0604020202020204" pitchFamily="34" charset="0"/>
                        </a:rPr>
                        <a:t>14</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900" dirty="0">
                          <a:solidFill>
                            <a:schemeClr val="tx1"/>
                          </a:solidFill>
                          <a:latin typeface="Arial" panose="020B0604020202020204" pitchFamily="34" charset="0"/>
                          <a:cs typeface="Arial" panose="020B0604020202020204" pitchFamily="34" charset="0"/>
                        </a:rPr>
                        <a:t>6</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900" dirty="0">
                          <a:solidFill>
                            <a:schemeClr val="tx1"/>
                          </a:solidFill>
                          <a:latin typeface="Arial" panose="020B0604020202020204" pitchFamily="34" charset="0"/>
                          <a:cs typeface="Arial" panose="020B0604020202020204" pitchFamily="34" charset="0"/>
                        </a:rPr>
                        <a:t>1</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900" dirty="0">
                          <a:solidFill>
                            <a:schemeClr val="tx1"/>
                          </a:solidFill>
                          <a:latin typeface="Arial" panose="020B0604020202020204" pitchFamily="34" charset="0"/>
                          <a:cs typeface="Arial" panose="020B0604020202020204" pitchFamily="34" charset="0"/>
                        </a:rPr>
                        <a:t>0</a:t>
                      </a:r>
                    </a:p>
                  </a:txBody>
                  <a:tcPr marL="0" marR="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 xmlns:a16="http://schemas.microsoft.com/office/drawing/2014/main" val="2697454303"/>
                  </a:ext>
                </a:extLst>
              </a:tr>
            </a:tbl>
          </a:graphicData>
        </a:graphic>
      </p:graphicFrame>
      <p:sp>
        <p:nvSpPr>
          <p:cNvPr id="92" name="TextBox 91">
            <a:extLst>
              <a:ext uri="{FF2B5EF4-FFF2-40B4-BE49-F238E27FC236}">
                <a16:creationId xmlns="" xmlns:a16="http://schemas.microsoft.com/office/drawing/2014/main" id="{5B00A041-47EE-D34A-8DD9-D7545D002B95}"/>
              </a:ext>
            </a:extLst>
          </p:cNvPr>
          <p:cNvSpPr txBox="1"/>
          <p:nvPr/>
        </p:nvSpPr>
        <p:spPr>
          <a:xfrm>
            <a:off x="9842598" y="2361593"/>
            <a:ext cx="2136040" cy="299882"/>
          </a:xfrm>
          <a:prstGeom prst="rect">
            <a:avLst/>
          </a:prstGeom>
          <a:noFill/>
        </p:spPr>
        <p:txBody>
          <a:bodyPr wrap="square" lIns="18288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5D8298"/>
                </a:solidFill>
                <a:effectLst/>
                <a:uLnTx/>
                <a:uFillTx/>
                <a:latin typeface="Arial" panose="020B0604020202020204" pitchFamily="34" charset="0"/>
                <a:ea typeface="+mn-ea"/>
                <a:cs typeface="Arial" panose="020B0604020202020204" pitchFamily="34" charset="0"/>
              </a:rPr>
              <a:t>Niraparib + AAP: NE</a:t>
            </a:r>
          </a:p>
        </p:txBody>
      </p:sp>
      <p:sp>
        <p:nvSpPr>
          <p:cNvPr id="93" name="TextBox 92">
            <a:extLst>
              <a:ext uri="{FF2B5EF4-FFF2-40B4-BE49-F238E27FC236}">
                <a16:creationId xmlns="" xmlns:a16="http://schemas.microsoft.com/office/drawing/2014/main" id="{9F0D4D87-0F19-1140-87DB-AAC6823B1136}"/>
              </a:ext>
            </a:extLst>
          </p:cNvPr>
          <p:cNvSpPr txBox="1"/>
          <p:nvPr/>
        </p:nvSpPr>
        <p:spPr>
          <a:xfrm>
            <a:off x="9610228" y="3782447"/>
            <a:ext cx="1851636" cy="276999"/>
          </a:xfrm>
          <a:prstGeom prst="rect">
            <a:avLst/>
          </a:prstGeom>
          <a:noFill/>
        </p:spPr>
        <p:txBody>
          <a:bodyPr wrap="none" lIns="182880" rtlCol="0">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3C74F"/>
                </a:solidFill>
                <a:effectLst/>
                <a:uLnTx/>
                <a:uFillTx/>
                <a:latin typeface="Arial" panose="020B0604020202020204" pitchFamily="34" charset="0"/>
                <a:ea typeface="ヒラギノ角ゴ ProN W3"/>
                <a:cs typeface="Arial" panose="020B0604020202020204" pitchFamily="34" charset="0"/>
              </a:rPr>
              <a:t>Placebo + AAP: </a:t>
            </a:r>
            <a:br>
              <a:rPr kumimoji="0" lang="en-GB" sz="1400" b="1" i="0" u="none" strike="noStrike" kern="1200" cap="none" spc="0" normalizeH="0" baseline="0" noProof="0" dirty="0">
                <a:ln>
                  <a:noFill/>
                </a:ln>
                <a:solidFill>
                  <a:srgbClr val="03C74F"/>
                </a:solidFill>
                <a:effectLst/>
                <a:uLnTx/>
                <a:uFillTx/>
                <a:latin typeface="Arial" panose="020B0604020202020204" pitchFamily="34" charset="0"/>
                <a:ea typeface="ヒラギノ角ゴ ProN W3"/>
                <a:cs typeface="Arial" panose="020B0604020202020204" pitchFamily="34" charset="0"/>
              </a:rPr>
            </a:br>
            <a:r>
              <a:rPr kumimoji="0" lang="en-GB" sz="1400" b="1" i="0" u="none" strike="noStrike" kern="1200" cap="none" spc="0" normalizeH="0" baseline="0" noProof="0" dirty="0">
                <a:ln>
                  <a:noFill/>
                </a:ln>
                <a:solidFill>
                  <a:srgbClr val="03C74F"/>
                </a:solidFill>
                <a:effectLst/>
                <a:uLnTx/>
                <a:uFillTx/>
                <a:latin typeface="Arial" panose="020B0604020202020204" pitchFamily="34" charset="0"/>
                <a:ea typeface="ヒラギノ角ゴ ProN W3"/>
                <a:cs typeface="Arial" panose="020B0604020202020204" pitchFamily="34" charset="0"/>
              </a:rPr>
              <a:t>26.0 months</a:t>
            </a:r>
          </a:p>
        </p:txBody>
      </p:sp>
      <p:sp>
        <p:nvSpPr>
          <p:cNvPr id="94" name="Line 96">
            <a:extLst>
              <a:ext uri="{FF2B5EF4-FFF2-40B4-BE49-F238E27FC236}">
                <a16:creationId xmlns="" xmlns:a16="http://schemas.microsoft.com/office/drawing/2014/main" id="{F9155C86-2E9B-184E-B82A-91ADFA24390F}"/>
              </a:ext>
            </a:extLst>
          </p:cNvPr>
          <p:cNvSpPr>
            <a:spLocks noChangeShapeType="1"/>
          </p:cNvSpPr>
          <p:nvPr/>
        </p:nvSpPr>
        <p:spPr bwMode="auto">
          <a:xfrm>
            <a:off x="10993445" y="4343958"/>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95" name="TextBox 94">
            <a:extLst>
              <a:ext uri="{FF2B5EF4-FFF2-40B4-BE49-F238E27FC236}">
                <a16:creationId xmlns="" xmlns:a16="http://schemas.microsoft.com/office/drawing/2014/main" id="{791D7CEC-B659-3D4A-A3B5-20C76258168B}"/>
              </a:ext>
            </a:extLst>
          </p:cNvPr>
          <p:cNvSpPr txBox="1"/>
          <p:nvPr/>
        </p:nvSpPr>
        <p:spPr>
          <a:xfrm>
            <a:off x="10837208" y="4421048"/>
            <a:ext cx="31247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30</a:t>
            </a:r>
          </a:p>
        </p:txBody>
      </p:sp>
      <p:sp>
        <p:nvSpPr>
          <p:cNvPr id="96" name="Line 96">
            <a:extLst>
              <a:ext uri="{FF2B5EF4-FFF2-40B4-BE49-F238E27FC236}">
                <a16:creationId xmlns="" xmlns:a16="http://schemas.microsoft.com/office/drawing/2014/main" id="{DC6CDB22-E004-3042-BA8E-1589099FA74E}"/>
              </a:ext>
            </a:extLst>
          </p:cNvPr>
          <p:cNvSpPr>
            <a:spLocks noChangeShapeType="1"/>
          </p:cNvSpPr>
          <p:nvPr/>
        </p:nvSpPr>
        <p:spPr bwMode="auto">
          <a:xfrm>
            <a:off x="10593395" y="4343958"/>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97" name="TextBox 96">
            <a:extLst>
              <a:ext uri="{FF2B5EF4-FFF2-40B4-BE49-F238E27FC236}">
                <a16:creationId xmlns="" xmlns:a16="http://schemas.microsoft.com/office/drawing/2014/main" id="{E2614008-C428-B942-9F5E-E02737FC0801}"/>
              </a:ext>
            </a:extLst>
          </p:cNvPr>
          <p:cNvSpPr txBox="1"/>
          <p:nvPr/>
        </p:nvSpPr>
        <p:spPr>
          <a:xfrm>
            <a:off x="10437158" y="4421048"/>
            <a:ext cx="31247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27</a:t>
            </a:r>
          </a:p>
        </p:txBody>
      </p:sp>
      <p:sp>
        <p:nvSpPr>
          <p:cNvPr id="98" name="Line 96">
            <a:extLst>
              <a:ext uri="{FF2B5EF4-FFF2-40B4-BE49-F238E27FC236}">
                <a16:creationId xmlns="" xmlns:a16="http://schemas.microsoft.com/office/drawing/2014/main" id="{EEC778A6-E6C9-9E40-8BBA-8137C55144E2}"/>
              </a:ext>
            </a:extLst>
          </p:cNvPr>
          <p:cNvSpPr>
            <a:spLocks noChangeShapeType="1"/>
          </p:cNvSpPr>
          <p:nvPr/>
        </p:nvSpPr>
        <p:spPr bwMode="auto">
          <a:xfrm>
            <a:off x="10183820" y="4343958"/>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99" name="TextBox 98">
            <a:extLst>
              <a:ext uri="{FF2B5EF4-FFF2-40B4-BE49-F238E27FC236}">
                <a16:creationId xmlns="" xmlns:a16="http://schemas.microsoft.com/office/drawing/2014/main" id="{FB51AEDB-5158-9A43-B08C-EF1180DB7E51}"/>
              </a:ext>
            </a:extLst>
          </p:cNvPr>
          <p:cNvSpPr txBox="1"/>
          <p:nvPr/>
        </p:nvSpPr>
        <p:spPr>
          <a:xfrm>
            <a:off x="10027583" y="4421048"/>
            <a:ext cx="31247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24</a:t>
            </a:r>
          </a:p>
        </p:txBody>
      </p:sp>
      <p:sp>
        <p:nvSpPr>
          <p:cNvPr id="100" name="Line 96">
            <a:extLst>
              <a:ext uri="{FF2B5EF4-FFF2-40B4-BE49-F238E27FC236}">
                <a16:creationId xmlns="" xmlns:a16="http://schemas.microsoft.com/office/drawing/2014/main" id="{C2C70A72-ED28-B244-BE5F-7F60A4C5C5BC}"/>
              </a:ext>
            </a:extLst>
          </p:cNvPr>
          <p:cNvSpPr>
            <a:spLocks noChangeShapeType="1"/>
          </p:cNvSpPr>
          <p:nvPr/>
        </p:nvSpPr>
        <p:spPr bwMode="auto">
          <a:xfrm>
            <a:off x="9777420" y="4343958"/>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01" name="TextBox 100">
            <a:extLst>
              <a:ext uri="{FF2B5EF4-FFF2-40B4-BE49-F238E27FC236}">
                <a16:creationId xmlns="" xmlns:a16="http://schemas.microsoft.com/office/drawing/2014/main" id="{AFB3F92E-5A72-2946-830D-4C3F14A53A60}"/>
              </a:ext>
            </a:extLst>
          </p:cNvPr>
          <p:cNvSpPr txBox="1"/>
          <p:nvPr/>
        </p:nvSpPr>
        <p:spPr>
          <a:xfrm>
            <a:off x="9621183" y="4421048"/>
            <a:ext cx="31247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21</a:t>
            </a:r>
          </a:p>
        </p:txBody>
      </p:sp>
      <p:sp>
        <p:nvSpPr>
          <p:cNvPr id="102" name="Line 96">
            <a:extLst>
              <a:ext uri="{FF2B5EF4-FFF2-40B4-BE49-F238E27FC236}">
                <a16:creationId xmlns="" xmlns:a16="http://schemas.microsoft.com/office/drawing/2014/main" id="{8E3AEE16-F30B-0F42-94B9-C80644416EB4}"/>
              </a:ext>
            </a:extLst>
          </p:cNvPr>
          <p:cNvSpPr>
            <a:spLocks noChangeShapeType="1"/>
          </p:cNvSpPr>
          <p:nvPr/>
        </p:nvSpPr>
        <p:spPr bwMode="auto">
          <a:xfrm>
            <a:off x="9371020" y="4343958"/>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03" name="TextBox 102">
            <a:extLst>
              <a:ext uri="{FF2B5EF4-FFF2-40B4-BE49-F238E27FC236}">
                <a16:creationId xmlns="" xmlns:a16="http://schemas.microsoft.com/office/drawing/2014/main" id="{ACEF285F-CC17-F444-8BF8-FD7254A276C1}"/>
              </a:ext>
            </a:extLst>
          </p:cNvPr>
          <p:cNvSpPr txBox="1"/>
          <p:nvPr/>
        </p:nvSpPr>
        <p:spPr>
          <a:xfrm>
            <a:off x="9214783" y="4421048"/>
            <a:ext cx="31247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18</a:t>
            </a:r>
          </a:p>
        </p:txBody>
      </p:sp>
      <p:sp>
        <p:nvSpPr>
          <p:cNvPr id="104" name="TextBox 103">
            <a:extLst>
              <a:ext uri="{FF2B5EF4-FFF2-40B4-BE49-F238E27FC236}">
                <a16:creationId xmlns="" xmlns:a16="http://schemas.microsoft.com/office/drawing/2014/main" id="{93B50694-4BBE-3145-925D-F6ED0BC582C8}"/>
              </a:ext>
            </a:extLst>
          </p:cNvPr>
          <p:cNvSpPr txBox="1"/>
          <p:nvPr/>
        </p:nvSpPr>
        <p:spPr>
          <a:xfrm>
            <a:off x="6986303" y="3831071"/>
            <a:ext cx="228460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212121"/>
                </a:solidFill>
                <a:effectLst/>
                <a:uLnTx/>
                <a:uFillTx/>
                <a:latin typeface="Arial" panose="020B0604020202020204" pitchFamily="34" charset="0"/>
                <a:ea typeface="ヒラギノ角ゴ ProN W3"/>
                <a:cs typeface="Arial" panose="020B0604020202020204" pitchFamily="34" charset="0"/>
              </a:rPr>
              <a:t>HR</a:t>
            </a:r>
            <a:r>
              <a:rPr kumimoji="0" lang="en-GB" sz="1200" i="0" u="none" strike="noStrike" kern="1200" cap="none" spc="0" normalizeH="0" baseline="0" noProof="0" dirty="0">
                <a:ln>
                  <a:noFill/>
                </a:ln>
                <a:solidFill>
                  <a:srgbClr val="212121"/>
                </a:solidFill>
                <a:effectLst/>
                <a:uLnTx/>
                <a:uFillTx/>
                <a:latin typeface="Arial" panose="020B0604020202020204" pitchFamily="34" charset="0"/>
                <a:ea typeface="ヒラギノ角ゴ ProN W3"/>
                <a:cs typeface="Arial" panose="020B0604020202020204" pitchFamily="34" charset="0"/>
              </a:rPr>
              <a:t> (95% CI)</a:t>
            </a:r>
            <a:r>
              <a:rPr kumimoji="0" lang="en-GB" sz="1200" b="1" i="0" u="none" strike="noStrike" kern="1200" cap="none" spc="0" normalizeH="0" baseline="0" noProof="0" dirty="0">
                <a:ln>
                  <a:noFill/>
                </a:ln>
                <a:solidFill>
                  <a:srgbClr val="212121"/>
                </a:solidFill>
                <a:effectLst/>
                <a:uLnTx/>
                <a:uFillTx/>
                <a:latin typeface="Arial" panose="020B0604020202020204" pitchFamily="34" charset="0"/>
                <a:ea typeface="ヒラギノ角ゴ ProN W3"/>
                <a:cs typeface="Arial" panose="020B0604020202020204" pitchFamily="34" charset="0"/>
              </a:rPr>
              <a:t>: 0.58 </a:t>
            </a:r>
            <a:r>
              <a:rPr kumimoji="0" lang="en-GB" sz="1200" b="0" i="0" u="none" strike="noStrike" kern="1200" cap="none" spc="0" normalizeH="0" baseline="0" noProof="0" dirty="0">
                <a:ln>
                  <a:noFill/>
                </a:ln>
                <a:solidFill>
                  <a:srgbClr val="212121"/>
                </a:solidFill>
                <a:effectLst/>
                <a:uLnTx/>
                <a:uFillTx/>
                <a:latin typeface="Arial" panose="020B0604020202020204" pitchFamily="34" charset="0"/>
                <a:ea typeface="ヒラギノ角ゴ ProN W3"/>
                <a:cs typeface="Arial" panose="020B0604020202020204" pitchFamily="34" charset="0"/>
              </a:rPr>
              <a:t>(0.33-1.01);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212121"/>
                </a:solidFill>
                <a:effectLst/>
                <a:uLnTx/>
                <a:uFillTx/>
                <a:latin typeface="Arial" panose="020B0604020202020204" pitchFamily="34" charset="0"/>
                <a:ea typeface="ヒラギノ角ゴ ProN W3"/>
                <a:cs typeface="Arial" panose="020B0604020202020204" pitchFamily="34" charset="0"/>
              </a:rPr>
              <a:t>nominal p=0.0495</a:t>
            </a:r>
          </a:p>
        </p:txBody>
      </p:sp>
      <p:pic>
        <p:nvPicPr>
          <p:cNvPr id="107" name="Picture 106">
            <a:extLst>
              <a:ext uri="{FF2B5EF4-FFF2-40B4-BE49-F238E27FC236}">
                <a16:creationId xmlns="" xmlns:a16="http://schemas.microsoft.com/office/drawing/2014/main" id="{227F6873-8C59-554B-B852-846D6A9448C8}"/>
              </a:ext>
            </a:extLst>
          </p:cNvPr>
          <p:cNvPicPr>
            <a:picLocks noChangeAspect="1"/>
          </p:cNvPicPr>
          <p:nvPr/>
        </p:nvPicPr>
        <p:blipFill>
          <a:blip r:embed="rId4"/>
          <a:stretch>
            <a:fillRect/>
          </a:stretch>
        </p:blipFill>
        <p:spPr>
          <a:xfrm>
            <a:off x="6922766" y="2052225"/>
            <a:ext cx="3759200" cy="1701800"/>
          </a:xfrm>
          <a:prstGeom prst="rect">
            <a:avLst/>
          </a:prstGeom>
        </p:spPr>
      </p:pic>
    </p:spTree>
    <p:extLst>
      <p:ext uri="{BB962C8B-B14F-4D97-AF65-F5344CB8AC3E}">
        <p14:creationId xmlns:p14="http://schemas.microsoft.com/office/powerpoint/2010/main" val="11829942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a:extLst>
              <a:ext uri="{FF2B5EF4-FFF2-40B4-BE49-F238E27FC236}">
                <a16:creationId xmlns="" xmlns:a16="http://schemas.microsoft.com/office/drawing/2014/main" id="{7DF53F6E-0AA7-8745-B938-C0D1BA0FC583}"/>
              </a:ext>
            </a:extLst>
          </p:cNvPr>
          <p:cNvSpPr txBox="1">
            <a:spLocks/>
          </p:cNvSpPr>
          <p:nvPr/>
        </p:nvSpPr>
        <p:spPr>
          <a:xfrm>
            <a:off x="0" y="0"/>
            <a:ext cx="0" cy="0"/>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8DA6CFC-1861-4C15-81E1-7D7871A33D94}" type="slidenum">
              <a:rPr kumimoji="0" lang="en-GB" sz="1200" b="0" i="0" u="none" strike="noStrike" kern="1200" cap="none" spc="0" normalizeH="0" baseline="0" noProof="0" smtClean="0">
                <a:ln>
                  <a:noFill/>
                </a:ln>
                <a:solidFill>
                  <a:srgbClr val="262626">
                    <a:tint val="75000"/>
                  </a:srgbClr>
                </a:solidFill>
                <a:effectLst/>
                <a:uLnTx/>
                <a:uFillTx/>
                <a:latin typeface="Arial Narrow"/>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GB" sz="1200" b="0" i="0" u="none" strike="noStrike" kern="1200" cap="none" spc="0" normalizeH="0" baseline="0" noProof="0" dirty="0">
              <a:ln>
                <a:noFill/>
              </a:ln>
              <a:solidFill>
                <a:srgbClr val="262626">
                  <a:tint val="75000"/>
                </a:srgbClr>
              </a:solidFill>
              <a:effectLst/>
              <a:uLnTx/>
              <a:uFillTx/>
              <a:latin typeface="Arial Narrow"/>
              <a:ea typeface="+mn-ea"/>
              <a:cs typeface="+mn-cs"/>
            </a:endParaRPr>
          </a:p>
        </p:txBody>
      </p:sp>
      <p:sp>
        <p:nvSpPr>
          <p:cNvPr id="8" name="Arrow: Right 2">
            <a:extLst>
              <a:ext uri="{FF2B5EF4-FFF2-40B4-BE49-F238E27FC236}">
                <a16:creationId xmlns="" xmlns:a16="http://schemas.microsoft.com/office/drawing/2014/main" id="{28DF3F55-BDB8-254E-B63E-B850B4810627}"/>
              </a:ext>
            </a:extLst>
          </p:cNvPr>
          <p:cNvSpPr/>
          <p:nvPr/>
        </p:nvSpPr>
        <p:spPr>
          <a:xfrm>
            <a:off x="590550" y="3893026"/>
            <a:ext cx="11168830" cy="533400"/>
          </a:xfrm>
          <a:prstGeom prst="right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nvGrpSpPr>
          <p:cNvPr id="9" name="Group 8">
            <a:extLst>
              <a:ext uri="{FF2B5EF4-FFF2-40B4-BE49-F238E27FC236}">
                <a16:creationId xmlns="" xmlns:a16="http://schemas.microsoft.com/office/drawing/2014/main" id="{F952EAFB-D863-374C-9EA2-80E4F936D39C}"/>
              </a:ext>
            </a:extLst>
          </p:cNvPr>
          <p:cNvGrpSpPr/>
          <p:nvPr/>
        </p:nvGrpSpPr>
        <p:grpSpPr>
          <a:xfrm>
            <a:off x="368612" y="3673790"/>
            <a:ext cx="928228" cy="893404"/>
            <a:chOff x="432620" y="3209764"/>
            <a:chExt cx="928228" cy="893404"/>
          </a:xfrm>
        </p:grpSpPr>
        <p:sp>
          <p:nvSpPr>
            <p:cNvPr id="10" name="Oval 9">
              <a:extLst>
                <a:ext uri="{FF2B5EF4-FFF2-40B4-BE49-F238E27FC236}">
                  <a16:creationId xmlns="" xmlns:a16="http://schemas.microsoft.com/office/drawing/2014/main" id="{41E4DFCF-041F-0241-BCE5-F85F7C500C60}"/>
                </a:ext>
              </a:extLst>
            </p:cNvPr>
            <p:cNvSpPr/>
            <p:nvPr/>
          </p:nvSpPr>
          <p:spPr bwMode="auto">
            <a:xfrm>
              <a:off x="432620" y="3209764"/>
              <a:ext cx="928228" cy="893404"/>
            </a:xfrm>
            <a:prstGeom prst="ellipse">
              <a:avLst/>
            </a:prstGeom>
            <a:solidFill>
              <a:schemeClr val="accent1"/>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11" name="Graphic 10" descr="Man with solid fill">
              <a:extLst>
                <a:ext uri="{FF2B5EF4-FFF2-40B4-BE49-F238E27FC236}">
                  <a16:creationId xmlns="" xmlns:a16="http://schemas.microsoft.com/office/drawing/2014/main" id="{698A9A3A-334A-794D-8702-E761CEED8B3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536573" y="3289703"/>
              <a:ext cx="682222" cy="682222"/>
            </a:xfrm>
            <a:prstGeom prst="rect">
              <a:avLst/>
            </a:prstGeom>
          </p:spPr>
        </p:pic>
      </p:grpSp>
      <p:grpSp>
        <p:nvGrpSpPr>
          <p:cNvPr id="15" name="Group 14">
            <a:extLst>
              <a:ext uri="{FF2B5EF4-FFF2-40B4-BE49-F238E27FC236}">
                <a16:creationId xmlns="" xmlns:a16="http://schemas.microsoft.com/office/drawing/2014/main" id="{A9F52329-099E-AE4D-BCC9-7AE9708F0D90}"/>
              </a:ext>
            </a:extLst>
          </p:cNvPr>
          <p:cNvGrpSpPr/>
          <p:nvPr/>
        </p:nvGrpSpPr>
        <p:grpSpPr>
          <a:xfrm>
            <a:off x="5781136" y="3205261"/>
            <a:ext cx="1168243" cy="1423585"/>
            <a:chOff x="5745925" y="2741235"/>
            <a:chExt cx="1168243" cy="1423585"/>
          </a:xfrm>
        </p:grpSpPr>
        <p:sp>
          <p:nvSpPr>
            <p:cNvPr id="16" name="Oval 15">
              <a:extLst>
                <a:ext uri="{FF2B5EF4-FFF2-40B4-BE49-F238E27FC236}">
                  <a16:creationId xmlns="" xmlns:a16="http://schemas.microsoft.com/office/drawing/2014/main" id="{29A1FE96-302D-1144-A8DD-05E80A5E1456}"/>
                </a:ext>
              </a:extLst>
            </p:cNvPr>
            <p:cNvSpPr/>
            <p:nvPr/>
          </p:nvSpPr>
          <p:spPr bwMode="auto">
            <a:xfrm>
              <a:off x="5826889" y="3271416"/>
              <a:ext cx="928228" cy="893404"/>
            </a:xfrm>
            <a:prstGeom prst="ellipse">
              <a:avLst/>
            </a:prstGeom>
            <a:solidFill>
              <a:schemeClr val="accent1"/>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7" name="TextBox 16">
              <a:extLst>
                <a:ext uri="{FF2B5EF4-FFF2-40B4-BE49-F238E27FC236}">
                  <a16:creationId xmlns="" xmlns:a16="http://schemas.microsoft.com/office/drawing/2014/main" id="{9599806C-BA71-B548-A7D2-01A86230B35A}"/>
                </a:ext>
              </a:extLst>
            </p:cNvPr>
            <p:cNvSpPr txBox="1"/>
            <p:nvPr/>
          </p:nvSpPr>
          <p:spPr>
            <a:xfrm>
              <a:off x="5807839" y="3348459"/>
              <a:ext cx="92822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20" normalizeH="0" noProof="0" dirty="0">
                  <a:ln>
                    <a:noFill/>
                  </a:ln>
                  <a:solidFill>
                    <a:prstClr val="white"/>
                  </a:solidFill>
                  <a:effectLst/>
                  <a:uLnTx/>
                  <a:uFillTx/>
                  <a:latin typeface="Arial" panose="020B0604020202020204" pitchFamily="34" charset="0"/>
                  <a:cs typeface="Arial" panose="020B0604020202020204" pitchFamily="34" charset="0"/>
                </a:rPr>
                <a:t>12 months</a:t>
              </a:r>
            </a:p>
          </p:txBody>
        </p:sp>
        <p:sp>
          <p:nvSpPr>
            <p:cNvPr id="18" name="Rectangle: Rounded Corners 31">
              <a:extLst>
                <a:ext uri="{FF2B5EF4-FFF2-40B4-BE49-F238E27FC236}">
                  <a16:creationId xmlns="" xmlns:a16="http://schemas.microsoft.com/office/drawing/2014/main" id="{230270D1-9BC3-CC48-88A0-CF92B19F8180}"/>
                </a:ext>
              </a:extLst>
            </p:cNvPr>
            <p:cNvSpPr/>
            <p:nvPr/>
          </p:nvSpPr>
          <p:spPr>
            <a:xfrm>
              <a:off x="5745925" y="2741235"/>
              <a:ext cx="1168243" cy="385994"/>
            </a:xfrm>
            <a:prstGeom prst="roundRect">
              <a:avLst/>
            </a:prstGeom>
            <a:solidFill>
              <a:schemeClr val="tx2"/>
            </a:solidFill>
            <a:ln w="25400" cap="flat" cmpd="sng" algn="ctr">
              <a:solidFill>
                <a:schemeClr val="tx2"/>
              </a:solidFill>
              <a:prstDash val="solid"/>
            </a:ln>
            <a:effectLst/>
          </p:spPr>
          <p:txBody>
            <a:bodyPr spcFirstLastPara="0" vert="horz" wrap="square" lIns="77705" tIns="77705" rIns="77705" bIns="77705" numCol="1" spcCol="1270" anchor="t"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566710" rtl="0" eaLnBrk="1" fontAlgn="auto" latinLnBrk="0" hangingPunct="1">
                <a:lnSpc>
                  <a:spcPct val="90000"/>
                </a:lnSpc>
                <a:spcBef>
                  <a:spcPct val="0"/>
                </a:spcBef>
                <a:spcAft>
                  <a:spcPct val="35000"/>
                </a:spcAft>
                <a:buClrTx/>
                <a:buSzTx/>
                <a:buFontTx/>
                <a:buNone/>
                <a:tabLst/>
                <a:defRPr/>
              </a:pPr>
              <a:r>
                <a:rPr kumimoji="0" lang="en-GB" sz="14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PSA 0.1</a:t>
              </a:r>
              <a:endParaRPr kumimoji="0" lang="en-GB" sz="18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a:p>
              <a:pPr marL="0" marR="0" lvl="0" indent="0" algn="ctr" defTabSz="566710" rtl="0" eaLnBrk="1" fontAlgn="auto" latinLnBrk="0" hangingPunct="1">
                <a:lnSpc>
                  <a:spcPct val="90000"/>
                </a:lnSpc>
                <a:spcBef>
                  <a:spcPct val="0"/>
                </a:spcBef>
                <a:spcAft>
                  <a:spcPct val="35000"/>
                </a:spcAft>
                <a:buClrTx/>
                <a:buSzTx/>
                <a:buFontTx/>
                <a:buNone/>
                <a:tabLst/>
                <a:defRPr/>
              </a:pPr>
              <a:endParaRPr kumimoji="0" lang="en-GB" sz="18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ctr" defTabSz="566710" rtl="0" eaLnBrk="1" fontAlgn="auto" latinLnBrk="0" hangingPunct="1">
                <a:lnSpc>
                  <a:spcPct val="90000"/>
                </a:lnSpc>
                <a:spcBef>
                  <a:spcPct val="0"/>
                </a:spcBef>
                <a:spcAft>
                  <a:spcPct val="35000"/>
                </a:spcAft>
                <a:buClrTx/>
                <a:buSzTx/>
                <a:buFontTx/>
                <a:buNone/>
                <a:tabLst/>
                <a:defRPr/>
              </a:pPr>
              <a:r>
                <a:rPr kumimoji="0" lang="en-GB" sz="18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p>
          </p:txBody>
        </p:sp>
      </p:grpSp>
      <p:sp>
        <p:nvSpPr>
          <p:cNvPr id="19" name="Rectangle: Rounded Corners 34">
            <a:extLst>
              <a:ext uri="{FF2B5EF4-FFF2-40B4-BE49-F238E27FC236}">
                <a16:creationId xmlns="" xmlns:a16="http://schemas.microsoft.com/office/drawing/2014/main" id="{8F42313F-26B9-E343-A9EF-C1D687D68CD5}"/>
              </a:ext>
            </a:extLst>
          </p:cNvPr>
          <p:cNvSpPr/>
          <p:nvPr/>
        </p:nvSpPr>
        <p:spPr>
          <a:xfrm>
            <a:off x="366243" y="3206036"/>
            <a:ext cx="1168243" cy="385994"/>
          </a:xfrm>
          <a:prstGeom prst="roundRect">
            <a:avLst/>
          </a:prstGeom>
          <a:solidFill>
            <a:schemeClr val="tx2"/>
          </a:solidFill>
          <a:ln w="25400" cap="flat" cmpd="sng" algn="ctr">
            <a:solidFill>
              <a:schemeClr val="tx2"/>
            </a:solidFill>
            <a:prstDash val="solid"/>
          </a:ln>
          <a:effectLst/>
        </p:spPr>
        <p:txBody>
          <a:bodyPr spcFirstLastPara="0" vert="horz" wrap="square" lIns="77705" tIns="77705" rIns="77705" bIns="77705" numCol="1" spcCol="1270" anchor="t"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566710" rtl="0" eaLnBrk="1" fontAlgn="auto" latinLnBrk="0" hangingPunct="1">
              <a:lnSpc>
                <a:spcPct val="90000"/>
              </a:lnSpc>
              <a:spcBef>
                <a:spcPct val="0"/>
              </a:spcBef>
              <a:spcAft>
                <a:spcPct val="35000"/>
              </a:spcAft>
              <a:buClrTx/>
              <a:buSzTx/>
              <a:buFontTx/>
              <a:buNone/>
              <a:tabLst/>
              <a:defRPr/>
            </a:pPr>
            <a:r>
              <a:rPr kumimoji="0" lang="en-GB" sz="14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PSA 132</a:t>
            </a:r>
            <a:endParaRPr kumimoji="0" lang="en-GB" sz="18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a:p>
            <a:pPr marL="0" marR="0" lvl="0" indent="0" algn="ctr" defTabSz="566710" rtl="0" eaLnBrk="1" fontAlgn="auto" latinLnBrk="0" hangingPunct="1">
              <a:lnSpc>
                <a:spcPct val="90000"/>
              </a:lnSpc>
              <a:spcBef>
                <a:spcPct val="0"/>
              </a:spcBef>
              <a:spcAft>
                <a:spcPct val="35000"/>
              </a:spcAft>
              <a:buClrTx/>
              <a:buSzTx/>
              <a:buFontTx/>
              <a:buNone/>
              <a:tabLst/>
              <a:defRPr/>
            </a:pPr>
            <a:r>
              <a:rPr kumimoji="0" lang="en-GB" sz="18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p>
        </p:txBody>
      </p:sp>
      <p:grpSp>
        <p:nvGrpSpPr>
          <p:cNvPr id="25" name="Group 24">
            <a:extLst>
              <a:ext uri="{FF2B5EF4-FFF2-40B4-BE49-F238E27FC236}">
                <a16:creationId xmlns="" xmlns:a16="http://schemas.microsoft.com/office/drawing/2014/main" id="{065AAC60-71BA-FC41-AB12-F5C739AFC9CE}"/>
              </a:ext>
            </a:extLst>
          </p:cNvPr>
          <p:cNvGrpSpPr/>
          <p:nvPr/>
        </p:nvGrpSpPr>
        <p:grpSpPr>
          <a:xfrm>
            <a:off x="9338815" y="3196117"/>
            <a:ext cx="1168243" cy="1421875"/>
            <a:chOff x="10045277" y="2742945"/>
            <a:chExt cx="1168243" cy="1421875"/>
          </a:xfrm>
        </p:grpSpPr>
        <p:sp>
          <p:nvSpPr>
            <p:cNvPr id="27" name="Oval 26">
              <a:extLst>
                <a:ext uri="{FF2B5EF4-FFF2-40B4-BE49-F238E27FC236}">
                  <a16:creationId xmlns="" xmlns:a16="http://schemas.microsoft.com/office/drawing/2014/main" id="{09D031DA-AE36-284B-8097-55BC9557A10A}"/>
                </a:ext>
              </a:extLst>
            </p:cNvPr>
            <p:cNvSpPr/>
            <p:nvPr/>
          </p:nvSpPr>
          <p:spPr bwMode="auto">
            <a:xfrm>
              <a:off x="10139391" y="3271416"/>
              <a:ext cx="928228" cy="893404"/>
            </a:xfrm>
            <a:prstGeom prst="ellipse">
              <a:avLst/>
            </a:prstGeom>
            <a:solidFill>
              <a:schemeClr val="accent1"/>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8" name="TextBox 27">
              <a:extLst>
                <a:ext uri="{FF2B5EF4-FFF2-40B4-BE49-F238E27FC236}">
                  <a16:creationId xmlns="" xmlns:a16="http://schemas.microsoft.com/office/drawing/2014/main" id="{6239E75A-C774-4342-9080-528304C7DA7E}"/>
                </a:ext>
              </a:extLst>
            </p:cNvPr>
            <p:cNvSpPr txBox="1"/>
            <p:nvPr/>
          </p:nvSpPr>
          <p:spPr>
            <a:xfrm>
              <a:off x="10146997" y="3372534"/>
              <a:ext cx="92822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20" normalizeH="0" noProof="0" dirty="0">
                  <a:ln>
                    <a:noFill/>
                  </a:ln>
                  <a:solidFill>
                    <a:prstClr val="white"/>
                  </a:solidFill>
                  <a:effectLst/>
                  <a:uLnTx/>
                  <a:uFillTx/>
                  <a:latin typeface="Arial" panose="020B0604020202020204" pitchFamily="34" charset="0"/>
                  <a:cs typeface="Arial" panose="020B0604020202020204" pitchFamily="34" charset="0"/>
                </a:rPr>
                <a:t>30 months</a:t>
              </a:r>
            </a:p>
          </p:txBody>
        </p:sp>
        <p:sp>
          <p:nvSpPr>
            <p:cNvPr id="29" name="Rectangle: Rounded Corners 38">
              <a:extLst>
                <a:ext uri="{FF2B5EF4-FFF2-40B4-BE49-F238E27FC236}">
                  <a16:creationId xmlns="" xmlns:a16="http://schemas.microsoft.com/office/drawing/2014/main" id="{F9A78150-DA44-124E-B817-0A6FF1512F79}"/>
                </a:ext>
              </a:extLst>
            </p:cNvPr>
            <p:cNvSpPr/>
            <p:nvPr/>
          </p:nvSpPr>
          <p:spPr>
            <a:xfrm>
              <a:off x="10045277" y="2742945"/>
              <a:ext cx="1168243" cy="385994"/>
            </a:xfrm>
            <a:prstGeom prst="roundRect">
              <a:avLst/>
            </a:prstGeom>
            <a:solidFill>
              <a:schemeClr val="tx2"/>
            </a:solidFill>
            <a:ln w="25400" cap="flat" cmpd="sng" algn="ctr">
              <a:solidFill>
                <a:schemeClr val="tx2"/>
              </a:solidFill>
              <a:prstDash val="solid"/>
            </a:ln>
            <a:effectLst/>
          </p:spPr>
          <p:txBody>
            <a:bodyPr spcFirstLastPara="0" vert="horz" wrap="square" lIns="77705" tIns="77705" rIns="77705" bIns="77705" numCol="1" spcCol="1270" anchor="t"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566710" rtl="0" eaLnBrk="1" fontAlgn="auto" latinLnBrk="0" hangingPunct="1">
                <a:lnSpc>
                  <a:spcPct val="90000"/>
                </a:lnSpc>
                <a:spcBef>
                  <a:spcPct val="0"/>
                </a:spcBef>
                <a:spcAft>
                  <a:spcPct val="35000"/>
                </a:spcAft>
                <a:buClrTx/>
                <a:buSzTx/>
                <a:buFontTx/>
                <a:buNone/>
                <a:tabLst/>
                <a:defRPr/>
              </a:pPr>
              <a:r>
                <a:rPr kumimoji="0" lang="en-GB" sz="14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PSA 5.0</a:t>
              </a:r>
              <a:endParaRPr kumimoji="0" lang="en-GB" sz="18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a:p>
              <a:pPr marL="0" marR="0" lvl="0" indent="0" algn="ctr" defTabSz="566710" rtl="0" eaLnBrk="1" fontAlgn="auto" latinLnBrk="0" hangingPunct="1">
                <a:lnSpc>
                  <a:spcPct val="90000"/>
                </a:lnSpc>
                <a:spcBef>
                  <a:spcPct val="0"/>
                </a:spcBef>
                <a:spcAft>
                  <a:spcPct val="35000"/>
                </a:spcAft>
                <a:buClrTx/>
                <a:buSzTx/>
                <a:buFontTx/>
                <a:buNone/>
                <a:tabLst/>
                <a:defRPr/>
              </a:pPr>
              <a:r>
                <a:rPr kumimoji="0" lang="en-GB" sz="18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p>
          </p:txBody>
        </p:sp>
      </p:grpSp>
      <p:sp>
        <p:nvSpPr>
          <p:cNvPr id="26" name="Rectangle: Rounded Corners 45">
            <a:extLst>
              <a:ext uri="{FF2B5EF4-FFF2-40B4-BE49-F238E27FC236}">
                <a16:creationId xmlns="" xmlns:a16="http://schemas.microsoft.com/office/drawing/2014/main" id="{B9507A78-5CCA-3C4C-A6AB-EDCCD6BB00EF}"/>
              </a:ext>
            </a:extLst>
          </p:cNvPr>
          <p:cNvSpPr/>
          <p:nvPr/>
        </p:nvSpPr>
        <p:spPr>
          <a:xfrm>
            <a:off x="8915304" y="4837228"/>
            <a:ext cx="2693811" cy="953280"/>
          </a:xfrm>
          <a:prstGeom prst="roundRect">
            <a:avLst/>
          </a:prstGeom>
          <a:solidFill>
            <a:schemeClr val="bg1"/>
          </a:solidFill>
          <a:ln w="25400" cap="flat" cmpd="sng" algn="ctr">
            <a:solidFill>
              <a:schemeClr val="tx2"/>
            </a:solidFill>
            <a:prstDash val="solid"/>
          </a:ln>
          <a:effectLst/>
        </p:spPr>
        <p:txBody>
          <a:bodyPr spcFirstLastPara="0" vert="horz" wrap="square" lIns="77705" tIns="77705" rIns="77705" bIns="77705" numCol="1" spcCol="1270" anchor="t"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566710" rtl="0" eaLnBrk="1" fontAlgn="auto" latinLnBrk="0" hangingPunct="1">
              <a:lnSpc>
                <a:spcPct val="90000"/>
              </a:lnSpc>
              <a:spcBef>
                <a:spcPct val="0"/>
              </a:spcBef>
              <a:spcAft>
                <a:spcPct val="35000"/>
              </a:spcAft>
              <a:buClrTx/>
              <a:buSzTx/>
              <a:buFontTx/>
              <a:buNone/>
              <a:tabLst/>
              <a:defRPr/>
            </a:pPr>
            <a:r>
              <a:rPr kumimoji="0" lang="en-GB" sz="18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GB" sz="18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Imaging: </a:t>
            </a:r>
          </a:p>
          <a:p>
            <a:pPr marL="285750" marR="0" lvl="0" indent="-285750" algn="l" defTabSz="56671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GB" sz="1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3 new bone lesions</a:t>
            </a:r>
          </a:p>
          <a:p>
            <a:pPr marL="0" marR="0" lvl="0" indent="0" algn="ctr" defTabSz="566710" rtl="0" eaLnBrk="1" fontAlgn="auto" latinLnBrk="0" hangingPunct="1">
              <a:lnSpc>
                <a:spcPct val="90000"/>
              </a:lnSpc>
              <a:spcBef>
                <a:spcPct val="0"/>
              </a:spcBef>
              <a:spcAft>
                <a:spcPct val="35000"/>
              </a:spcAft>
              <a:buClrTx/>
              <a:buSzTx/>
              <a:buFontTx/>
              <a:buNone/>
              <a:tabLst/>
              <a:defRPr/>
            </a:pPr>
            <a:endParaRPr kumimoji="0" lang="en-GB" sz="18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7" name="TextBox 36">
            <a:extLst>
              <a:ext uri="{FF2B5EF4-FFF2-40B4-BE49-F238E27FC236}">
                <a16:creationId xmlns="" xmlns:a16="http://schemas.microsoft.com/office/drawing/2014/main" id="{D1019D11-E1EE-8E49-8741-1A431A70E57C}"/>
              </a:ext>
            </a:extLst>
          </p:cNvPr>
          <p:cNvSpPr txBox="1"/>
          <p:nvPr/>
        </p:nvSpPr>
        <p:spPr>
          <a:xfrm>
            <a:off x="1995711" y="3360773"/>
            <a:ext cx="3237675"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ADT + apalutamide</a:t>
            </a:r>
          </a:p>
        </p:txBody>
      </p:sp>
      <p:sp>
        <p:nvSpPr>
          <p:cNvPr id="20" name="Rectangle 19">
            <a:extLst>
              <a:ext uri="{FF2B5EF4-FFF2-40B4-BE49-F238E27FC236}">
                <a16:creationId xmlns="" xmlns:a16="http://schemas.microsoft.com/office/drawing/2014/main" id="{9A191FC8-8039-486A-9F79-5E7050A2956C}"/>
              </a:ext>
            </a:extLst>
          </p:cNvPr>
          <p:cNvSpPr/>
          <p:nvPr/>
        </p:nvSpPr>
        <p:spPr>
          <a:xfrm>
            <a:off x="3309772" y="3360773"/>
            <a:ext cx="1311923" cy="363815"/>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cs typeface="Arial" panose="020B0604020202020204" pitchFamily="34" charset="0"/>
            </a:endParaRPr>
          </a:p>
        </p:txBody>
      </p:sp>
      <p:sp>
        <p:nvSpPr>
          <p:cNvPr id="2" name="Title 1">
            <a:extLst>
              <a:ext uri="{FF2B5EF4-FFF2-40B4-BE49-F238E27FC236}">
                <a16:creationId xmlns="" xmlns:a16="http://schemas.microsoft.com/office/drawing/2014/main" id="{4DBD0E2D-169F-2678-3D83-62F955F67164}"/>
              </a:ext>
            </a:extLst>
          </p:cNvPr>
          <p:cNvSpPr>
            <a:spLocks noGrp="1"/>
          </p:cNvSpPr>
          <p:nvPr>
            <p:ph type="title"/>
          </p:nvPr>
        </p:nvSpPr>
        <p:spPr>
          <a:xfrm>
            <a:off x="619200" y="246566"/>
            <a:ext cx="8740800" cy="589479"/>
          </a:xfrm>
        </p:spPr>
        <p:txBody>
          <a:bodyPr/>
          <a:lstStyle/>
          <a:p>
            <a:r>
              <a:rPr lang="en-GB" dirty="0"/>
              <a:t>Case discussion</a:t>
            </a:r>
          </a:p>
        </p:txBody>
      </p:sp>
      <p:sp>
        <p:nvSpPr>
          <p:cNvPr id="23" name="Slide Number Placeholder 22">
            <a:extLst>
              <a:ext uri="{FF2B5EF4-FFF2-40B4-BE49-F238E27FC236}">
                <a16:creationId xmlns="" xmlns:a16="http://schemas.microsoft.com/office/drawing/2014/main" id="{6D3CF752-01C2-1D42-88EC-0C9931515B97}"/>
              </a:ext>
            </a:extLst>
          </p:cNvPr>
          <p:cNvSpPr>
            <a:spLocks noGrp="1"/>
          </p:cNvSpPr>
          <p:nvPr>
            <p:ph type="sldNum" sz="quarter" idx="10"/>
          </p:nvPr>
        </p:nvSpPr>
        <p:spPr/>
        <p:txBody>
          <a:bodyPr/>
          <a:lstStyle/>
          <a:p>
            <a:fld id="{FCE43C0F-8A7B-3A4B-9DB5-B3472E36E833}" type="slidenum">
              <a:rPr lang="en-GB" smtClean="0"/>
              <a:pPr/>
              <a:t>82</a:t>
            </a:fld>
            <a:endParaRPr lang="en-GB" dirty="0"/>
          </a:p>
        </p:txBody>
      </p:sp>
      <p:sp>
        <p:nvSpPr>
          <p:cNvPr id="5" name="Content Placeholder 4">
            <a:extLst>
              <a:ext uri="{FF2B5EF4-FFF2-40B4-BE49-F238E27FC236}">
                <a16:creationId xmlns="" xmlns:a16="http://schemas.microsoft.com/office/drawing/2014/main" id="{970EB193-7BAA-1444-9F55-533C5733B9C7}"/>
              </a:ext>
            </a:extLst>
          </p:cNvPr>
          <p:cNvSpPr>
            <a:spLocks noGrp="1"/>
          </p:cNvSpPr>
          <p:nvPr>
            <p:ph sz="quarter" idx="4294967295"/>
          </p:nvPr>
        </p:nvSpPr>
        <p:spPr>
          <a:xfrm>
            <a:off x="1228725" y="1057275"/>
            <a:ext cx="10963275" cy="1984375"/>
          </a:xfrm>
        </p:spPr>
        <p:txBody>
          <a:bodyPr/>
          <a:lstStyle/>
          <a:p>
            <a:pPr marL="0" lvl="0" indent="0">
              <a:buNone/>
            </a:pPr>
            <a:r>
              <a:rPr lang="en-GB" b="1" dirty="0">
                <a:solidFill>
                  <a:schemeClr val="accent1"/>
                </a:solidFill>
              </a:rPr>
              <a:t>Patient: </a:t>
            </a:r>
            <a:r>
              <a:rPr lang="en-GB" dirty="0"/>
              <a:t>Age 65 years </a:t>
            </a:r>
          </a:p>
          <a:p>
            <a:pPr marL="0" lvl="0" indent="0">
              <a:buNone/>
            </a:pPr>
            <a:r>
              <a:rPr lang="en-GB" b="1" dirty="0">
                <a:solidFill>
                  <a:schemeClr val="accent1"/>
                </a:solidFill>
              </a:rPr>
              <a:t>Presents with: </a:t>
            </a:r>
            <a:r>
              <a:rPr lang="en-GB" dirty="0"/>
              <a:t>mCRPC with rising PSA</a:t>
            </a:r>
          </a:p>
          <a:p>
            <a:pPr marL="0" lvl="0" indent="0">
              <a:buNone/>
            </a:pPr>
            <a:r>
              <a:rPr lang="en-GB" b="1" dirty="0">
                <a:solidFill>
                  <a:schemeClr val="accent1"/>
                </a:solidFill>
              </a:rPr>
              <a:t>Medical history: </a:t>
            </a:r>
          </a:p>
          <a:p>
            <a:pPr lvl="0">
              <a:spcBef>
                <a:spcPts val="600"/>
              </a:spcBef>
            </a:pPr>
            <a:r>
              <a:rPr lang="en-GB" i="1" dirty="0"/>
              <a:t>de novo </a:t>
            </a:r>
            <a:r>
              <a:rPr lang="en-GB" dirty="0"/>
              <a:t>(synchronous), high volume mCSPC (Gleason 5+4) treated with ADT + </a:t>
            </a:r>
            <a:br>
              <a:rPr lang="en-GB" dirty="0"/>
            </a:br>
            <a:r>
              <a:rPr lang="en-GB" dirty="0"/>
              <a:t>upfront docetaxel (six cycles) for 30 months</a:t>
            </a:r>
          </a:p>
        </p:txBody>
      </p:sp>
      <p:sp>
        <p:nvSpPr>
          <p:cNvPr id="6" name="Content Placeholder 5">
            <a:extLst>
              <a:ext uri="{FF2B5EF4-FFF2-40B4-BE49-F238E27FC236}">
                <a16:creationId xmlns="" xmlns:a16="http://schemas.microsoft.com/office/drawing/2014/main" id="{5B13AE8F-32E9-784F-B3B7-79C9355DB228}"/>
              </a:ext>
            </a:extLst>
          </p:cNvPr>
          <p:cNvSpPr>
            <a:spLocks noGrp="1"/>
          </p:cNvSpPr>
          <p:nvPr>
            <p:ph sz="quarter" idx="4294967295"/>
          </p:nvPr>
        </p:nvSpPr>
        <p:spPr>
          <a:xfrm>
            <a:off x="463806" y="6308726"/>
            <a:ext cx="10758488" cy="365125"/>
          </a:xfrm>
        </p:spPr>
        <p:txBody>
          <a:bodyPr>
            <a:noAutofit/>
          </a:bodyPr>
          <a:lstStyle/>
          <a:p>
            <a:pPr marL="0" indent="0">
              <a:buNone/>
            </a:pPr>
            <a:r>
              <a:rPr lang="en-GB" sz="1200" dirty="0"/>
              <a:t>ADT, androgen-deprivation therapy; mCRPC, metastatic castration-resistant prostate cancer; mCSPC, metastatic castration-sensitive prostate cancer; PSA, prostate-specific antigen </a:t>
            </a:r>
          </a:p>
        </p:txBody>
      </p:sp>
    </p:spTree>
    <p:extLst>
      <p:ext uri="{BB962C8B-B14F-4D97-AF65-F5344CB8AC3E}">
        <p14:creationId xmlns:p14="http://schemas.microsoft.com/office/powerpoint/2010/main" val="386789849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 xmlns:a16="http://schemas.microsoft.com/office/drawing/2014/main" id="{80435361-0858-D141-8900-218067C97EEA}"/>
              </a:ext>
            </a:extLst>
          </p:cNvPr>
          <p:cNvSpPr>
            <a:spLocks noGrp="1"/>
          </p:cNvSpPr>
          <p:nvPr>
            <p:ph type="body" idx="1"/>
          </p:nvPr>
        </p:nvSpPr>
        <p:spPr/>
        <p:txBody>
          <a:bodyPr/>
          <a:lstStyle/>
          <a:p>
            <a:r>
              <a:rPr lang="en-GB" dirty="0"/>
              <a:t>How would you treat?</a:t>
            </a:r>
          </a:p>
        </p:txBody>
      </p:sp>
      <p:sp>
        <p:nvSpPr>
          <p:cNvPr id="7" name="Text Placeholder 6">
            <a:extLst>
              <a:ext uri="{FF2B5EF4-FFF2-40B4-BE49-F238E27FC236}">
                <a16:creationId xmlns="" xmlns:a16="http://schemas.microsoft.com/office/drawing/2014/main" id="{6682953A-D637-AA2F-BF70-72A5FD748861}"/>
              </a:ext>
            </a:extLst>
          </p:cNvPr>
          <p:cNvSpPr txBox="1">
            <a:spLocks noGrp="1"/>
          </p:cNvSpPr>
          <p:nvPr>
            <p:ph sz="quarter" idx="12"/>
          </p:nvPr>
        </p:nvSpPr>
        <p:spPr/>
        <p:txBody>
          <a:bodyPr/>
          <a:lstStyle/>
          <a:p>
            <a:r>
              <a:rPr lang="en-GB" dirty="0"/>
              <a:t>Abiraterone + PARP inhibitor</a:t>
            </a:r>
          </a:p>
          <a:p>
            <a:r>
              <a:rPr lang="en-GB" dirty="0"/>
              <a:t>Abiraterone</a:t>
            </a:r>
          </a:p>
          <a:p>
            <a:r>
              <a:rPr lang="en-GB" dirty="0"/>
              <a:t>Enzalutamide</a:t>
            </a:r>
          </a:p>
          <a:p>
            <a:r>
              <a:rPr lang="en-GB" dirty="0"/>
              <a:t>Cabazitaxel</a:t>
            </a:r>
          </a:p>
          <a:p>
            <a:r>
              <a:rPr lang="en-GB" dirty="0"/>
              <a:t>Radium-223</a:t>
            </a:r>
          </a:p>
          <a:p>
            <a:r>
              <a:rPr lang="en-GB" dirty="0"/>
              <a:t>Lu-PSMA</a:t>
            </a:r>
          </a:p>
          <a:p>
            <a:r>
              <a:rPr lang="en-GB" dirty="0"/>
              <a:t>PARP inhibitor</a:t>
            </a:r>
          </a:p>
          <a:p>
            <a:r>
              <a:rPr lang="en-GB" dirty="0"/>
              <a:t>ICI</a:t>
            </a:r>
          </a:p>
          <a:p>
            <a:pPr lvl="1"/>
            <a:endParaRPr lang="en-GB" dirty="0"/>
          </a:p>
        </p:txBody>
      </p:sp>
      <p:sp>
        <p:nvSpPr>
          <p:cNvPr id="2" name="Title 1">
            <a:extLst>
              <a:ext uri="{FF2B5EF4-FFF2-40B4-BE49-F238E27FC236}">
                <a16:creationId xmlns="" xmlns:a16="http://schemas.microsoft.com/office/drawing/2014/main" id="{A1CA11DB-7C51-314A-B541-52F5623D0CE8}"/>
              </a:ext>
            </a:extLst>
          </p:cNvPr>
          <p:cNvSpPr>
            <a:spLocks noGrp="1"/>
          </p:cNvSpPr>
          <p:nvPr>
            <p:ph type="title"/>
          </p:nvPr>
        </p:nvSpPr>
        <p:spPr/>
        <p:txBody>
          <a:bodyPr/>
          <a:lstStyle/>
          <a:p>
            <a:r>
              <a:rPr lang="en-GB" dirty="0"/>
              <a:t>The patient is found to have a </a:t>
            </a:r>
            <a:br>
              <a:rPr lang="en-GB" dirty="0"/>
            </a:br>
            <a:r>
              <a:rPr lang="en-GB" i="1" dirty="0"/>
              <a:t>BRCA2</a:t>
            </a:r>
            <a:r>
              <a:rPr lang="en-GB" dirty="0"/>
              <a:t> mutation </a:t>
            </a:r>
          </a:p>
        </p:txBody>
      </p:sp>
      <p:sp>
        <p:nvSpPr>
          <p:cNvPr id="4" name="Content Placeholder 3">
            <a:extLst>
              <a:ext uri="{FF2B5EF4-FFF2-40B4-BE49-F238E27FC236}">
                <a16:creationId xmlns="" xmlns:a16="http://schemas.microsoft.com/office/drawing/2014/main" id="{20008266-46FF-7C4D-8639-049F4E008653}"/>
              </a:ext>
            </a:extLst>
          </p:cNvPr>
          <p:cNvSpPr>
            <a:spLocks noGrp="1"/>
          </p:cNvSpPr>
          <p:nvPr>
            <p:ph sz="quarter" idx="15"/>
          </p:nvPr>
        </p:nvSpPr>
        <p:spPr>
          <a:xfrm>
            <a:off x="620183" y="6316595"/>
            <a:ext cx="10541459" cy="365125"/>
          </a:xfrm>
        </p:spPr>
        <p:txBody>
          <a:bodyPr/>
          <a:lstStyle/>
          <a:p>
            <a:r>
              <a:rPr lang="en-GB" dirty="0"/>
              <a:t>ICI, immune checkpoint inhibitor; Lu-PSMA, lutetium prostate-specific membrane antigen; PARP, poly-ADP ribose polymerase</a:t>
            </a:r>
          </a:p>
        </p:txBody>
      </p:sp>
      <p:sp>
        <p:nvSpPr>
          <p:cNvPr id="15" name="Slide Number Placeholder 14">
            <a:extLst>
              <a:ext uri="{FF2B5EF4-FFF2-40B4-BE49-F238E27FC236}">
                <a16:creationId xmlns="" xmlns:a16="http://schemas.microsoft.com/office/drawing/2014/main" id="{D796149D-3FEF-6742-A4EC-20CF732709F1}"/>
              </a:ext>
            </a:extLst>
          </p:cNvPr>
          <p:cNvSpPr>
            <a:spLocks noGrp="1"/>
          </p:cNvSpPr>
          <p:nvPr>
            <p:ph type="sldNum" sz="quarter" idx="4"/>
          </p:nvPr>
        </p:nvSpPr>
        <p:spPr/>
        <p:txBody>
          <a:bodyPr/>
          <a:lstStyle/>
          <a:p>
            <a:fld id="{FCE43C0F-8A7B-3A4B-9DB5-B3472E36E833}" type="slidenum">
              <a:rPr lang="en-GB" smtClean="0"/>
              <a:pPr/>
              <a:t>83</a:t>
            </a:fld>
            <a:endParaRPr lang="en-GB" dirty="0"/>
          </a:p>
        </p:txBody>
      </p:sp>
      <p:pic>
        <p:nvPicPr>
          <p:cNvPr id="5" name="Picture 4" descr="Graphical user interface, application&#10;&#10;Description automatically generated">
            <a:extLst>
              <a:ext uri="{FF2B5EF4-FFF2-40B4-BE49-F238E27FC236}">
                <a16:creationId xmlns="" xmlns:a16="http://schemas.microsoft.com/office/drawing/2014/main" id="{473C12FF-05D3-4C22-4DDC-DABC1B496F84}"/>
              </a:ext>
            </a:extLst>
          </p:cNvPr>
          <p:cNvPicPr>
            <a:picLocks noChangeAspect="1"/>
          </p:cNvPicPr>
          <p:nvPr/>
        </p:nvPicPr>
        <p:blipFill rotWithShape="1">
          <a:blip r:embed="rId3"/>
          <a:srcRect b="2456"/>
          <a:stretch/>
        </p:blipFill>
        <p:spPr>
          <a:xfrm>
            <a:off x="5579483" y="1007189"/>
            <a:ext cx="4390628" cy="4997973"/>
          </a:xfrm>
          <a:prstGeom prst="rect">
            <a:avLst/>
          </a:prstGeom>
          <a:ln>
            <a:solidFill>
              <a:schemeClr val="tx1"/>
            </a:solidFill>
          </a:ln>
        </p:spPr>
      </p:pic>
    </p:spTree>
    <p:extLst>
      <p:ext uri="{BB962C8B-B14F-4D97-AF65-F5344CB8AC3E}">
        <p14:creationId xmlns:p14="http://schemas.microsoft.com/office/powerpoint/2010/main" val="198304529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A56A864-0C88-6C47-9382-2C6AA08BE4CC}"/>
              </a:ext>
            </a:extLst>
          </p:cNvPr>
          <p:cNvSpPr>
            <a:spLocks noGrp="1"/>
          </p:cNvSpPr>
          <p:nvPr>
            <p:ph type="title"/>
          </p:nvPr>
        </p:nvSpPr>
        <p:spPr/>
        <p:txBody>
          <a:bodyPr/>
          <a:lstStyle/>
          <a:p>
            <a:r>
              <a:rPr lang="en-GB" dirty="0"/>
              <a:t>questions</a:t>
            </a:r>
            <a:br>
              <a:rPr lang="en-GB" dirty="0"/>
            </a:br>
            <a:r>
              <a:rPr lang="en-GB" dirty="0"/>
              <a:t>Panel discussion</a:t>
            </a:r>
            <a:endParaRPr lang="en-US" dirty="0"/>
          </a:p>
        </p:txBody>
      </p:sp>
      <p:sp>
        <p:nvSpPr>
          <p:cNvPr id="9" name="Slide Number Placeholder 8">
            <a:extLst>
              <a:ext uri="{FF2B5EF4-FFF2-40B4-BE49-F238E27FC236}">
                <a16:creationId xmlns="" xmlns:a16="http://schemas.microsoft.com/office/drawing/2014/main" id="{CE58D151-10AA-7644-9A8D-08B3CFCB4E26}"/>
              </a:ext>
            </a:extLst>
          </p:cNvPr>
          <p:cNvSpPr>
            <a:spLocks noGrp="1"/>
          </p:cNvSpPr>
          <p:nvPr>
            <p:ph type="sldNum" sz="quarter" idx="4"/>
          </p:nvPr>
        </p:nvSpPr>
        <p:spPr/>
        <p:txBody>
          <a:bodyPr/>
          <a:lstStyle/>
          <a:p>
            <a:fld id="{FCE43C0F-8A7B-3A4B-9DB5-B3472E36E833}" type="slidenum">
              <a:rPr lang="en-GB" smtClean="0"/>
              <a:pPr/>
              <a:t>84</a:t>
            </a:fld>
            <a:endParaRPr lang="en-GB" dirty="0"/>
          </a:p>
        </p:txBody>
      </p:sp>
    </p:spTree>
    <p:extLst>
      <p:ext uri="{BB962C8B-B14F-4D97-AF65-F5344CB8AC3E}">
        <p14:creationId xmlns:p14="http://schemas.microsoft.com/office/powerpoint/2010/main" val="29511163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 xmlns:a16="http://schemas.microsoft.com/office/drawing/2014/main" id="{E3C3F4E7-F1DA-4874-BC3E-6B74C9EA2832}"/>
              </a:ext>
            </a:extLst>
          </p:cNvPr>
          <p:cNvSpPr>
            <a:spLocks noGrp="1"/>
          </p:cNvSpPr>
          <p:nvPr>
            <p:ph type="title"/>
          </p:nvPr>
        </p:nvSpPr>
        <p:spPr/>
        <p:txBody>
          <a:bodyPr/>
          <a:lstStyle/>
          <a:p>
            <a:r>
              <a:rPr lang="en-GB" dirty="0"/>
              <a:t/>
            </a:r>
            <a:br>
              <a:rPr lang="en-GB" dirty="0"/>
            </a:br>
            <a:r>
              <a:rPr lang="en-GB" dirty="0"/>
              <a:t>FUTURE PERSPECTIVES </a:t>
            </a:r>
            <a:br>
              <a:rPr lang="en-GB" dirty="0"/>
            </a:br>
            <a:r>
              <a:rPr lang="en-GB" dirty="0"/>
              <a:t>and </a:t>
            </a:r>
            <a:br>
              <a:rPr lang="en-GB" dirty="0"/>
            </a:br>
            <a:r>
              <a:rPr lang="en-GB" dirty="0"/>
              <a:t>summary</a:t>
            </a:r>
          </a:p>
        </p:txBody>
      </p:sp>
      <p:sp>
        <p:nvSpPr>
          <p:cNvPr id="2" name="Subtitle 1">
            <a:extLst>
              <a:ext uri="{FF2B5EF4-FFF2-40B4-BE49-F238E27FC236}">
                <a16:creationId xmlns="" xmlns:a16="http://schemas.microsoft.com/office/drawing/2014/main" id="{CFD30CD5-FB1F-24E4-9DA7-6BD9646D09F7}"/>
              </a:ext>
            </a:extLst>
          </p:cNvPr>
          <p:cNvSpPr>
            <a:spLocks noGrp="1"/>
          </p:cNvSpPr>
          <p:nvPr>
            <p:ph type="subTitle" idx="1"/>
          </p:nvPr>
        </p:nvSpPr>
        <p:spPr/>
        <p:txBody>
          <a:bodyPr/>
          <a:lstStyle/>
          <a:p>
            <a:r>
              <a:rPr lang="en-GB" sz="3200" b="1" cap="none" dirty="0"/>
              <a:t>Prof. </a:t>
            </a:r>
            <a:r>
              <a:rPr lang="en-GB" altLang="en-US" sz="3200" b="1" cap="none" dirty="0"/>
              <a:t>Fred Saad, MD, FRCS</a:t>
            </a:r>
            <a:endParaRPr lang="en-GB" b="1" dirty="0"/>
          </a:p>
        </p:txBody>
      </p:sp>
      <p:sp>
        <p:nvSpPr>
          <p:cNvPr id="3" name="Slide Number Placeholder 2">
            <a:extLst>
              <a:ext uri="{FF2B5EF4-FFF2-40B4-BE49-F238E27FC236}">
                <a16:creationId xmlns="" xmlns:a16="http://schemas.microsoft.com/office/drawing/2014/main" id="{BD2AB3D1-9E2E-784C-907F-E3D101DEF649}"/>
              </a:ext>
            </a:extLst>
          </p:cNvPr>
          <p:cNvSpPr>
            <a:spLocks noGrp="1"/>
          </p:cNvSpPr>
          <p:nvPr>
            <p:ph type="sldNum" sz="quarter" idx="4"/>
          </p:nvPr>
        </p:nvSpPr>
        <p:spPr/>
        <p:txBody>
          <a:bodyPr/>
          <a:lstStyle/>
          <a:p>
            <a:fld id="{FCE43C0F-8A7B-3A4B-9DB5-B3472E36E833}" type="slidenum">
              <a:rPr lang="en-GB" smtClean="0"/>
              <a:pPr/>
              <a:t>85</a:t>
            </a:fld>
            <a:endParaRPr lang="en-GB" dirty="0"/>
          </a:p>
        </p:txBody>
      </p:sp>
    </p:spTree>
    <p:extLst>
      <p:ext uri="{BB962C8B-B14F-4D97-AF65-F5344CB8AC3E}">
        <p14:creationId xmlns:p14="http://schemas.microsoft.com/office/powerpoint/2010/main" val="28467175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7" name="Straight Arrow Connector 46">
            <a:extLst>
              <a:ext uri="{FF2B5EF4-FFF2-40B4-BE49-F238E27FC236}">
                <a16:creationId xmlns="" xmlns:a16="http://schemas.microsoft.com/office/drawing/2014/main" id="{286B3619-33C1-4C9A-B46F-BFCDFC38358B}"/>
              </a:ext>
            </a:extLst>
          </p:cNvPr>
          <p:cNvCxnSpPr>
            <a:cxnSpLocks/>
          </p:cNvCxnSpPr>
          <p:nvPr/>
        </p:nvCxnSpPr>
        <p:spPr>
          <a:xfrm>
            <a:off x="2673364" y="4134995"/>
            <a:ext cx="548640" cy="0"/>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4" name="Title 3">
            <a:extLst>
              <a:ext uri="{FF2B5EF4-FFF2-40B4-BE49-F238E27FC236}">
                <a16:creationId xmlns="" xmlns:a16="http://schemas.microsoft.com/office/drawing/2014/main" id="{E467974C-1764-8748-933A-058689679EE3}"/>
              </a:ext>
            </a:extLst>
          </p:cNvPr>
          <p:cNvSpPr>
            <a:spLocks noGrp="1"/>
          </p:cNvSpPr>
          <p:nvPr>
            <p:ph type="title"/>
          </p:nvPr>
        </p:nvSpPr>
        <p:spPr>
          <a:xfrm>
            <a:off x="619200" y="246566"/>
            <a:ext cx="9083600" cy="807285"/>
          </a:xfrm>
        </p:spPr>
        <p:txBody>
          <a:bodyPr/>
          <a:lstStyle/>
          <a:p>
            <a:r>
              <a:rPr lang="en-GB" dirty="0"/>
              <a:t>PARP inhibitor monotherapy or PARP inhibitor + ARAT in the future landscape?</a:t>
            </a:r>
          </a:p>
        </p:txBody>
      </p:sp>
      <p:sp>
        <p:nvSpPr>
          <p:cNvPr id="18" name="Content Placeholder 17">
            <a:extLst>
              <a:ext uri="{FF2B5EF4-FFF2-40B4-BE49-F238E27FC236}">
                <a16:creationId xmlns="" xmlns:a16="http://schemas.microsoft.com/office/drawing/2014/main" id="{4A965793-27DE-5A4D-9114-D28E1C7D8A40}"/>
              </a:ext>
            </a:extLst>
          </p:cNvPr>
          <p:cNvSpPr>
            <a:spLocks noGrp="1"/>
          </p:cNvSpPr>
          <p:nvPr>
            <p:ph sz="quarter" idx="15"/>
          </p:nvPr>
        </p:nvSpPr>
        <p:spPr>
          <a:xfrm>
            <a:off x="620183" y="6316595"/>
            <a:ext cx="11050705" cy="365125"/>
          </a:xfrm>
        </p:spPr>
        <p:txBody>
          <a:bodyPr/>
          <a:lstStyle/>
          <a:p>
            <a:r>
              <a:rPr lang="en-GB" dirty="0"/>
              <a:t>ARAT, androgen receptor axis-targeted therapies; AAP, abiraterone acetate and prednisone/prednisolone; BM, biomarker; </a:t>
            </a:r>
            <a:r>
              <a:rPr lang="en-GB" sz="1000" dirty="0"/>
              <a:t>HRR, homologous recombination repair; </a:t>
            </a:r>
            <a:br>
              <a:rPr lang="en-GB" sz="1000" dirty="0"/>
            </a:br>
            <a:r>
              <a:rPr lang="en-GB" dirty="0"/>
              <a:t>mHSPC, metastatic hormone-sensitive prostate cancer; (n)mCRPC, (non-)metastatic castration-resistant prostate cancer</a:t>
            </a:r>
          </a:p>
          <a:p>
            <a:r>
              <a:rPr lang="en-GB" dirty="0"/>
              <a:t>1. de Bono JS, et al. N Engl J Med. 2020;382:2091-102; 2. Saad F, et al. J Clin Oncol. 2022;40 Suppl: Abstract 11</a:t>
            </a:r>
            <a:r>
              <a:rPr lang="en-GB" sz="1000" dirty="0">
                <a:solidFill>
                  <a:schemeClr val="tx2"/>
                </a:solidFill>
              </a:rPr>
              <a:t> (</a:t>
            </a:r>
            <a:r>
              <a:rPr lang="it-IT" sz="1000" dirty="0"/>
              <a:t>ASCO GU 2022 oral presentation)</a:t>
            </a:r>
            <a:r>
              <a:rPr lang="en-GB" dirty="0"/>
              <a:t>; </a:t>
            </a:r>
            <a:br>
              <a:rPr lang="en-GB" dirty="0"/>
            </a:br>
            <a:r>
              <a:rPr lang="en-GB" dirty="0"/>
              <a:t>3. </a:t>
            </a:r>
            <a:r>
              <a:rPr lang="en-GB" dirty="0">
                <a:solidFill>
                  <a:schemeClr val="tx2"/>
                </a:solidFill>
              </a:rPr>
              <a:t>Chi K, et al. J Clin Oncol. 2022;40 Suppl: Abstract 12</a:t>
            </a:r>
            <a:r>
              <a:rPr lang="en-GB" sz="1000" dirty="0">
                <a:solidFill>
                  <a:schemeClr val="tx2"/>
                </a:solidFill>
              </a:rPr>
              <a:t> (</a:t>
            </a:r>
            <a:r>
              <a:rPr lang="it-IT" sz="1000" dirty="0"/>
              <a:t>ASCO GU 2022 oral presentation) </a:t>
            </a:r>
            <a:endParaRPr lang="en-GB" dirty="0"/>
          </a:p>
        </p:txBody>
      </p:sp>
      <p:sp>
        <p:nvSpPr>
          <p:cNvPr id="6" name="TextBox 5">
            <a:extLst>
              <a:ext uri="{FF2B5EF4-FFF2-40B4-BE49-F238E27FC236}">
                <a16:creationId xmlns="" xmlns:a16="http://schemas.microsoft.com/office/drawing/2014/main" id="{0FF5F966-AA12-E042-B4F4-ED6154434628}"/>
              </a:ext>
            </a:extLst>
          </p:cNvPr>
          <p:cNvSpPr txBox="1"/>
          <p:nvPr/>
        </p:nvSpPr>
        <p:spPr>
          <a:xfrm>
            <a:off x="5482426" y="2709231"/>
            <a:ext cx="2298120" cy="323159"/>
          </a:xfrm>
          <a:prstGeom prst="round2DiagRect">
            <a:avLst>
              <a:gd name="adj1" fmla="val 0"/>
              <a:gd name="adj2" fmla="val 0"/>
            </a:avLst>
          </a:prstGeom>
          <a:solidFill>
            <a:schemeClr val="bg2">
              <a:lumMod val="20000"/>
              <a:lumOff val="80000"/>
            </a:schemeClr>
          </a:solidFill>
          <a:ln>
            <a:solidFill>
              <a:schemeClr val="tx1"/>
            </a:solidFill>
          </a:ln>
        </p:spPr>
        <p:txBody>
          <a:bodyPr wrap="square" lIns="121915" tIns="60957" rIns="121915" bIns="60957" rtlCol="0">
            <a:spAutoFit/>
          </a:bodyPr>
          <a:lstStyle/>
          <a:p>
            <a:pPr marL="0" marR="0" lvl="0" indent="0" algn="ctr" defTabSz="609523" rtl="0" eaLnBrk="1" fontAlgn="auto" latinLnBrk="0" hangingPunct="1">
              <a:lnSpc>
                <a:spcPct val="100000"/>
              </a:lnSpc>
              <a:spcBef>
                <a:spcPts val="0"/>
              </a:spcBef>
              <a:spcAft>
                <a:spcPts val="0"/>
              </a:spcAft>
              <a:buClrTx/>
              <a:buSzTx/>
              <a:buFontTx/>
              <a:buNone/>
              <a:tabLst/>
              <a:defRPr/>
            </a:pPr>
            <a:r>
              <a:rPr kumimoji="0" lang="en-GB"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Taxane or other</a:t>
            </a:r>
          </a:p>
        </p:txBody>
      </p:sp>
      <p:sp>
        <p:nvSpPr>
          <p:cNvPr id="7" name="TextBox 6">
            <a:extLst>
              <a:ext uri="{FF2B5EF4-FFF2-40B4-BE49-F238E27FC236}">
                <a16:creationId xmlns="" xmlns:a16="http://schemas.microsoft.com/office/drawing/2014/main" id="{7394FE39-294D-AC4F-9794-073466B76970}"/>
              </a:ext>
            </a:extLst>
          </p:cNvPr>
          <p:cNvSpPr txBox="1"/>
          <p:nvPr/>
        </p:nvSpPr>
        <p:spPr>
          <a:xfrm>
            <a:off x="557322" y="3950332"/>
            <a:ext cx="2211583" cy="323159"/>
          </a:xfrm>
          <a:prstGeom prst="round2DiagRect">
            <a:avLst>
              <a:gd name="adj1" fmla="val 0"/>
              <a:gd name="adj2" fmla="val 0"/>
            </a:avLst>
          </a:prstGeom>
          <a:solidFill>
            <a:schemeClr val="accent1"/>
          </a:solidFill>
          <a:ln>
            <a:solidFill>
              <a:schemeClr val="tx1"/>
            </a:solidFill>
          </a:ln>
        </p:spPr>
        <p:txBody>
          <a:bodyPr wrap="square" lIns="121915" tIns="60957" rIns="121915" bIns="60957" rtlCol="0">
            <a:spAutoFit/>
          </a:bodyPr>
          <a:lstStyle/>
          <a:p>
            <a:pPr marL="0" marR="0" lvl="0" indent="0" algn="ctr" defTabSz="609523" rtl="0" eaLnBrk="1" fontAlgn="auto" latinLnBrk="0" hangingPunct="1">
              <a:lnSpc>
                <a:spcPct val="100000"/>
              </a:lnSpc>
              <a:spcBef>
                <a:spcPts val="0"/>
              </a:spcBef>
              <a:spcAft>
                <a:spcPts val="0"/>
              </a:spcAft>
              <a:buClrTx/>
              <a:buSzTx/>
              <a:buFontTx/>
              <a:buNone/>
              <a:tabLst/>
              <a:defRPr/>
            </a:pPr>
            <a:r>
              <a:rPr kumimoji="0" lang="en-GB" sz="13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ARAT-naive</a:t>
            </a:r>
          </a:p>
        </p:txBody>
      </p:sp>
      <p:sp>
        <p:nvSpPr>
          <p:cNvPr id="8" name="TextBox 7">
            <a:extLst>
              <a:ext uri="{FF2B5EF4-FFF2-40B4-BE49-F238E27FC236}">
                <a16:creationId xmlns="" xmlns:a16="http://schemas.microsoft.com/office/drawing/2014/main" id="{56D40B5F-22FD-3448-BF5F-853A4EDA563F}"/>
              </a:ext>
            </a:extLst>
          </p:cNvPr>
          <p:cNvSpPr txBox="1"/>
          <p:nvPr/>
        </p:nvSpPr>
        <p:spPr>
          <a:xfrm>
            <a:off x="5337634" y="3982450"/>
            <a:ext cx="2062309" cy="323159"/>
          </a:xfrm>
          <a:prstGeom prst="round2DiagRect">
            <a:avLst>
              <a:gd name="adj1" fmla="val 0"/>
              <a:gd name="adj2" fmla="val 0"/>
            </a:avLst>
          </a:prstGeom>
          <a:solidFill>
            <a:schemeClr val="bg2">
              <a:lumMod val="20000"/>
              <a:lumOff val="80000"/>
            </a:schemeClr>
          </a:solidFill>
          <a:ln>
            <a:solidFill>
              <a:schemeClr val="tx1"/>
            </a:solidFill>
          </a:ln>
        </p:spPr>
        <p:txBody>
          <a:bodyPr wrap="square" lIns="121915" tIns="60957" rIns="121915" bIns="60957" rtlCol="0">
            <a:spAutoFit/>
          </a:bodyPr>
          <a:lstStyle>
            <a:defPPr>
              <a:defRPr lang="en-US"/>
            </a:defPPr>
            <a:lvl1pPr algn="ctr" defTabSz="609555">
              <a:defRPr sz="1200">
                <a:solidFill>
                  <a:srgbClr val="000000"/>
                </a:solidFill>
                <a:latin typeface="Arial"/>
              </a:defRPr>
            </a:lvl1pPr>
          </a:lstStyle>
          <a:p>
            <a:pPr marL="0" marR="0" lvl="0" indent="0" algn="ctr" defTabSz="609523" rtl="0" eaLnBrk="1" fontAlgn="auto" latinLnBrk="0" hangingPunct="1">
              <a:lnSpc>
                <a:spcPct val="100000"/>
              </a:lnSpc>
              <a:spcBef>
                <a:spcPts val="0"/>
              </a:spcBef>
              <a:spcAft>
                <a:spcPts val="0"/>
              </a:spcAft>
              <a:buClrTx/>
              <a:buSzTx/>
              <a:buFontTx/>
              <a:buNone/>
              <a:tabLst/>
              <a:defRPr/>
            </a:pPr>
            <a:r>
              <a:rPr kumimoji="0" lang="en-GB"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Taxane or non-ARAT</a:t>
            </a:r>
          </a:p>
        </p:txBody>
      </p:sp>
      <p:cxnSp>
        <p:nvCxnSpPr>
          <p:cNvPr id="9" name="Straight Arrow Connector 8">
            <a:extLst>
              <a:ext uri="{FF2B5EF4-FFF2-40B4-BE49-F238E27FC236}">
                <a16:creationId xmlns="" xmlns:a16="http://schemas.microsoft.com/office/drawing/2014/main" id="{5E373529-8810-714B-BD88-53228F95C03B}"/>
              </a:ext>
            </a:extLst>
          </p:cNvPr>
          <p:cNvCxnSpPr>
            <a:cxnSpLocks/>
          </p:cNvCxnSpPr>
          <p:nvPr/>
        </p:nvCxnSpPr>
        <p:spPr>
          <a:xfrm>
            <a:off x="2668676" y="2348148"/>
            <a:ext cx="548640" cy="0"/>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 xmlns:a16="http://schemas.microsoft.com/office/drawing/2014/main" id="{441B5072-CEB8-D44A-A9AE-B36C8E407317}"/>
              </a:ext>
            </a:extLst>
          </p:cNvPr>
          <p:cNvSpPr txBox="1"/>
          <p:nvPr/>
        </p:nvSpPr>
        <p:spPr>
          <a:xfrm>
            <a:off x="5482426" y="1870521"/>
            <a:ext cx="2290711" cy="323159"/>
          </a:xfrm>
          <a:prstGeom prst="round2DiagRect">
            <a:avLst>
              <a:gd name="adj1" fmla="val 0"/>
              <a:gd name="adj2" fmla="val 0"/>
            </a:avLst>
          </a:prstGeom>
          <a:solidFill>
            <a:schemeClr val="accent6"/>
          </a:solidFill>
          <a:ln>
            <a:solidFill>
              <a:schemeClr val="tx1"/>
            </a:solidFill>
          </a:ln>
        </p:spPr>
        <p:txBody>
          <a:bodyPr wrap="square" lIns="121915" tIns="60957" rIns="121915" bIns="60957" rtlCol="0">
            <a:spAutoFit/>
          </a:bodyPr>
          <a:lstStyle/>
          <a:p>
            <a:pPr marL="0" marR="0" lvl="0" indent="0" algn="ctr" defTabSz="609523" rtl="0" eaLnBrk="1" fontAlgn="auto" latinLnBrk="0" hangingPunct="1">
              <a:lnSpc>
                <a:spcPct val="100000"/>
              </a:lnSpc>
              <a:spcBef>
                <a:spcPts val="0"/>
              </a:spcBef>
              <a:spcAft>
                <a:spcPts val="0"/>
              </a:spcAft>
              <a:buClrTx/>
              <a:buSzTx/>
              <a:buFontTx/>
              <a:buNone/>
              <a:tabLst/>
              <a:defRPr/>
            </a:pPr>
            <a:r>
              <a:rPr kumimoji="0" lang="en-GB" sz="13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Olaparib monotherapy</a:t>
            </a:r>
            <a:r>
              <a:rPr kumimoji="0" lang="en-GB" sz="1300" b="1" u="none" strike="noStrike" kern="1200" cap="none" spc="0" normalizeH="0" baseline="30000" noProof="0" dirty="0">
                <a:ln>
                  <a:noFill/>
                </a:ln>
                <a:solidFill>
                  <a:prstClr val="white"/>
                </a:solidFill>
                <a:effectLst/>
                <a:uLnTx/>
                <a:uFillTx/>
                <a:latin typeface="Arial" panose="020B0604020202020204" pitchFamily="34" charset="0"/>
                <a:cs typeface="Arial" panose="020B0604020202020204" pitchFamily="34" charset="0"/>
              </a:rPr>
              <a:t>1</a:t>
            </a:r>
            <a:r>
              <a:rPr kumimoji="0" lang="en-GB" sz="13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p>
        </p:txBody>
      </p:sp>
      <p:cxnSp>
        <p:nvCxnSpPr>
          <p:cNvPr id="13" name="Straight Arrow Connector 12">
            <a:extLst>
              <a:ext uri="{FF2B5EF4-FFF2-40B4-BE49-F238E27FC236}">
                <a16:creationId xmlns="" xmlns:a16="http://schemas.microsoft.com/office/drawing/2014/main" id="{7E83A4BC-A5C0-114B-8BEC-2516A9DD803E}"/>
              </a:ext>
            </a:extLst>
          </p:cNvPr>
          <p:cNvCxnSpPr>
            <a:cxnSpLocks/>
          </p:cNvCxnSpPr>
          <p:nvPr/>
        </p:nvCxnSpPr>
        <p:spPr>
          <a:xfrm flipV="1">
            <a:off x="4026576" y="2238647"/>
            <a:ext cx="361303" cy="111132"/>
          </a:xfrm>
          <a:prstGeom prst="straightConnector1">
            <a:avLst/>
          </a:prstGeom>
          <a:ln w="12700">
            <a:solidFill>
              <a:schemeClr val="tx1"/>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 xmlns:a16="http://schemas.microsoft.com/office/drawing/2014/main" id="{9D50B625-BBD7-4040-A9E8-C2A61D6CAD7C}"/>
              </a:ext>
            </a:extLst>
          </p:cNvPr>
          <p:cNvSpPr txBox="1"/>
          <p:nvPr/>
        </p:nvSpPr>
        <p:spPr>
          <a:xfrm>
            <a:off x="3214646" y="2219236"/>
            <a:ext cx="896458" cy="523214"/>
          </a:xfrm>
          <a:prstGeom prst="round2DiagRect">
            <a:avLst>
              <a:gd name="adj1" fmla="val 0"/>
              <a:gd name="adj2" fmla="val 0"/>
            </a:avLst>
          </a:prstGeom>
          <a:solidFill>
            <a:schemeClr val="bg1"/>
          </a:solidFill>
          <a:ln w="12700">
            <a:solidFill>
              <a:schemeClr val="tx1"/>
            </a:solidFill>
          </a:ln>
        </p:spPr>
        <p:txBody>
          <a:bodyPr wrap="square" lIns="121915" tIns="60957" rIns="121915" bIns="60957" rtlCol="0">
            <a:spAutoFit/>
          </a:bodyPr>
          <a:lstStyle/>
          <a:p>
            <a:pPr marL="0" marR="0" lvl="0" indent="0" algn="ctr" defTabSz="609523" rtl="0" eaLnBrk="1" fontAlgn="auto" latinLnBrk="0" hangingPunct="1">
              <a:lnSpc>
                <a:spcPct val="100000"/>
              </a:lnSpc>
              <a:spcBef>
                <a:spcPts val="0"/>
              </a:spcBef>
              <a:spcAft>
                <a:spcPts val="0"/>
              </a:spcAft>
              <a:buClrTx/>
              <a:buSzTx/>
              <a:buFontTx/>
              <a:buNone/>
              <a:tabLst/>
              <a:defRPr/>
            </a:pPr>
            <a:r>
              <a:rPr kumimoji="0" lang="en-GB" sz="13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HRR testing</a:t>
            </a:r>
          </a:p>
        </p:txBody>
      </p:sp>
      <p:sp>
        <p:nvSpPr>
          <p:cNvPr id="16" name="TextBox 15">
            <a:extLst>
              <a:ext uri="{FF2B5EF4-FFF2-40B4-BE49-F238E27FC236}">
                <a16:creationId xmlns="" xmlns:a16="http://schemas.microsoft.com/office/drawing/2014/main" id="{7A4895A3-0A15-FB4F-95BC-59772EBEDD98}"/>
              </a:ext>
            </a:extLst>
          </p:cNvPr>
          <p:cNvSpPr txBox="1"/>
          <p:nvPr/>
        </p:nvSpPr>
        <p:spPr>
          <a:xfrm>
            <a:off x="557322" y="2203648"/>
            <a:ext cx="2207482" cy="323159"/>
          </a:xfrm>
          <a:prstGeom prst="round2DiagRect">
            <a:avLst>
              <a:gd name="adj1" fmla="val 0"/>
              <a:gd name="adj2" fmla="val 0"/>
            </a:avLst>
          </a:prstGeom>
          <a:solidFill>
            <a:schemeClr val="accent1"/>
          </a:solidFill>
          <a:ln>
            <a:solidFill>
              <a:schemeClr val="tx1"/>
            </a:solidFill>
          </a:ln>
        </p:spPr>
        <p:txBody>
          <a:bodyPr wrap="square" lIns="121915" tIns="60957" rIns="121915" bIns="60957" rtlCol="0">
            <a:spAutoFit/>
          </a:bodyPr>
          <a:lstStyle/>
          <a:p>
            <a:pPr marL="0" marR="0" lvl="0" indent="0" algn="ctr" defTabSz="609523" rtl="0" eaLnBrk="1" fontAlgn="auto" latinLnBrk="0" hangingPunct="1">
              <a:lnSpc>
                <a:spcPct val="100000"/>
              </a:lnSpc>
              <a:spcBef>
                <a:spcPts val="0"/>
              </a:spcBef>
              <a:spcAft>
                <a:spcPts val="0"/>
              </a:spcAft>
              <a:buClrTx/>
              <a:buSzTx/>
              <a:buFontTx/>
              <a:buNone/>
              <a:tabLst/>
              <a:defRPr/>
            </a:pPr>
            <a:r>
              <a:rPr kumimoji="0" lang="en-GB" sz="13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ARAT-exposed</a:t>
            </a:r>
          </a:p>
        </p:txBody>
      </p:sp>
      <p:sp>
        <p:nvSpPr>
          <p:cNvPr id="17" name="TextBox 16">
            <a:extLst>
              <a:ext uri="{FF2B5EF4-FFF2-40B4-BE49-F238E27FC236}">
                <a16:creationId xmlns="" xmlns:a16="http://schemas.microsoft.com/office/drawing/2014/main" id="{75F2F96A-6C7B-E747-AF00-8BC28FF7DF8F}"/>
              </a:ext>
            </a:extLst>
          </p:cNvPr>
          <p:cNvSpPr txBox="1"/>
          <p:nvPr/>
        </p:nvSpPr>
        <p:spPr>
          <a:xfrm>
            <a:off x="4143062" y="1863546"/>
            <a:ext cx="1279359" cy="323159"/>
          </a:xfrm>
          <a:prstGeom prst="rect">
            <a:avLst/>
          </a:prstGeom>
          <a:noFill/>
          <a:ln>
            <a:solidFill>
              <a:schemeClr val="tx1"/>
            </a:solidFill>
          </a:ln>
        </p:spPr>
        <p:txBody>
          <a:bodyPr wrap="square" lIns="72000" tIns="60957" rIns="72000" bIns="60957" rtlCol="0">
            <a:spAutoFit/>
          </a:bodyPr>
          <a:lstStyle/>
          <a:p>
            <a:pPr marL="0" marR="0" lvl="0" indent="0" algn="ctr" defTabSz="609523" rtl="0" eaLnBrk="1" fontAlgn="auto" latinLnBrk="0" hangingPunct="1">
              <a:lnSpc>
                <a:spcPct val="100000"/>
              </a:lnSpc>
              <a:spcBef>
                <a:spcPts val="0"/>
              </a:spcBef>
              <a:spcAft>
                <a:spcPts val="0"/>
              </a:spcAft>
              <a:buClrTx/>
              <a:buSzTx/>
              <a:buFontTx/>
              <a:buNone/>
              <a:tabLst/>
              <a:defRPr/>
            </a:pPr>
            <a:r>
              <a:rPr kumimoji="0" lang="en-GB"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BM</a:t>
            </a:r>
            <a:r>
              <a:rPr kumimoji="0" lang="en-GB" sz="1300" b="1" u="none" strike="noStrike" kern="1200" cap="none" spc="0" normalizeH="0" baseline="30000" noProof="0" dirty="0">
                <a:ln>
                  <a:noFill/>
                </a:ln>
                <a:solidFill>
                  <a:srgbClr val="000000"/>
                </a:solidFill>
                <a:effectLst/>
                <a:uLnTx/>
                <a:uFillTx/>
                <a:latin typeface="Arial" panose="020B0604020202020204" pitchFamily="34" charset="0"/>
                <a:cs typeface="Arial" panose="020B0604020202020204" pitchFamily="34" charset="0"/>
              </a:rPr>
              <a:t>+</a:t>
            </a:r>
          </a:p>
        </p:txBody>
      </p:sp>
      <p:cxnSp>
        <p:nvCxnSpPr>
          <p:cNvPr id="19" name="Straight Arrow Connector 18">
            <a:extLst>
              <a:ext uri="{FF2B5EF4-FFF2-40B4-BE49-F238E27FC236}">
                <a16:creationId xmlns="" xmlns:a16="http://schemas.microsoft.com/office/drawing/2014/main" id="{98499242-4977-0447-9D5A-6C80A8A6F416}"/>
              </a:ext>
            </a:extLst>
          </p:cNvPr>
          <p:cNvCxnSpPr>
            <a:cxnSpLocks/>
          </p:cNvCxnSpPr>
          <p:nvPr/>
        </p:nvCxnSpPr>
        <p:spPr>
          <a:xfrm>
            <a:off x="4387879" y="3577360"/>
            <a:ext cx="0" cy="1131483"/>
          </a:xfrm>
          <a:prstGeom prst="straightConnector1">
            <a:avLst/>
          </a:prstGeom>
          <a:ln w="12700">
            <a:solidFill>
              <a:schemeClr val="tx1"/>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 xmlns:a16="http://schemas.microsoft.com/office/drawing/2014/main" id="{4613406A-90A3-EB4A-A27C-8EF187C0240A}"/>
              </a:ext>
            </a:extLst>
          </p:cNvPr>
          <p:cNvSpPr txBox="1"/>
          <p:nvPr/>
        </p:nvSpPr>
        <p:spPr>
          <a:xfrm>
            <a:off x="5338001" y="3443614"/>
            <a:ext cx="2062618" cy="323159"/>
          </a:xfrm>
          <a:prstGeom prst="round2DiagRect">
            <a:avLst>
              <a:gd name="adj1" fmla="val 0"/>
              <a:gd name="adj2" fmla="val 0"/>
            </a:avLst>
          </a:prstGeom>
          <a:solidFill>
            <a:schemeClr val="tx2"/>
          </a:solidFill>
          <a:ln>
            <a:solidFill>
              <a:schemeClr val="tx1"/>
            </a:solidFill>
          </a:ln>
        </p:spPr>
        <p:txBody>
          <a:bodyPr wrap="square" lIns="121915" tIns="60957" rIns="121915" bIns="60957" rtlCol="0">
            <a:spAutoFit/>
          </a:bodyPr>
          <a:lstStyle/>
          <a:p>
            <a:pPr marL="0" marR="0" lvl="0" indent="0" algn="ctr" defTabSz="609523" rtl="0" eaLnBrk="1" fontAlgn="auto" latinLnBrk="0" hangingPunct="1">
              <a:lnSpc>
                <a:spcPct val="100000"/>
              </a:lnSpc>
              <a:spcBef>
                <a:spcPts val="0"/>
              </a:spcBef>
              <a:spcAft>
                <a:spcPts val="0"/>
              </a:spcAft>
              <a:buClrTx/>
              <a:buSzTx/>
              <a:buFontTx/>
              <a:buNone/>
              <a:tabLst/>
              <a:defRPr/>
            </a:pPr>
            <a:r>
              <a:rPr kumimoji="0" lang="en-GB" sz="13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Olaparib + AAP</a:t>
            </a:r>
            <a:r>
              <a:rPr kumimoji="0" lang="en-GB" sz="1300" b="1" u="none" strike="noStrike" kern="1200" cap="none" spc="0" normalizeH="0" baseline="30000" noProof="0" dirty="0">
                <a:ln>
                  <a:noFill/>
                </a:ln>
                <a:solidFill>
                  <a:prstClr val="white"/>
                </a:solidFill>
                <a:effectLst/>
                <a:uLnTx/>
                <a:uFillTx/>
                <a:latin typeface="Arial" panose="020B0604020202020204" pitchFamily="34" charset="0"/>
                <a:cs typeface="Arial" panose="020B0604020202020204" pitchFamily="34" charset="0"/>
              </a:rPr>
              <a:t>2</a:t>
            </a:r>
            <a:endParaRPr kumimoji="0" lang="en-GB" sz="13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cxnSp>
        <p:nvCxnSpPr>
          <p:cNvPr id="21" name="Straight Arrow Connector 20">
            <a:extLst>
              <a:ext uri="{FF2B5EF4-FFF2-40B4-BE49-F238E27FC236}">
                <a16:creationId xmlns="" xmlns:a16="http://schemas.microsoft.com/office/drawing/2014/main" id="{76CF6CE0-4DF8-B347-88E9-195763CAF5F3}"/>
              </a:ext>
            </a:extLst>
          </p:cNvPr>
          <p:cNvCxnSpPr>
            <a:cxnSpLocks/>
          </p:cNvCxnSpPr>
          <p:nvPr/>
        </p:nvCxnSpPr>
        <p:spPr>
          <a:xfrm>
            <a:off x="4402827" y="3589134"/>
            <a:ext cx="910216" cy="3466"/>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 xmlns:a16="http://schemas.microsoft.com/office/drawing/2014/main" id="{8230BF25-2252-F247-905C-06E7B4AA2967}"/>
              </a:ext>
            </a:extLst>
          </p:cNvPr>
          <p:cNvCxnSpPr>
            <a:cxnSpLocks/>
            <a:endCxn id="8" idx="2"/>
          </p:cNvCxnSpPr>
          <p:nvPr/>
        </p:nvCxnSpPr>
        <p:spPr>
          <a:xfrm>
            <a:off x="4387879" y="4134995"/>
            <a:ext cx="949755" cy="9035"/>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 xmlns:a16="http://schemas.microsoft.com/office/drawing/2014/main" id="{5E554148-0FA1-5E41-BC53-CAA46AF1C386}"/>
              </a:ext>
            </a:extLst>
          </p:cNvPr>
          <p:cNvCxnSpPr>
            <a:cxnSpLocks/>
          </p:cNvCxnSpPr>
          <p:nvPr/>
        </p:nvCxnSpPr>
        <p:spPr>
          <a:xfrm>
            <a:off x="4394044" y="4694522"/>
            <a:ext cx="896139" cy="0"/>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 xmlns:a16="http://schemas.microsoft.com/office/drawing/2014/main" id="{1CF2D672-253D-0340-A5AB-5CC68C045FFC}"/>
              </a:ext>
            </a:extLst>
          </p:cNvPr>
          <p:cNvCxnSpPr>
            <a:cxnSpLocks/>
          </p:cNvCxnSpPr>
          <p:nvPr/>
        </p:nvCxnSpPr>
        <p:spPr>
          <a:xfrm>
            <a:off x="7297848" y="4732316"/>
            <a:ext cx="469882" cy="1598"/>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 xmlns:a16="http://schemas.microsoft.com/office/drawing/2014/main" id="{6DB6F8CC-D116-7143-BEBB-49CA750A029F}"/>
              </a:ext>
            </a:extLst>
          </p:cNvPr>
          <p:cNvCxnSpPr>
            <a:cxnSpLocks/>
          </p:cNvCxnSpPr>
          <p:nvPr/>
        </p:nvCxnSpPr>
        <p:spPr>
          <a:xfrm flipV="1">
            <a:off x="8568026" y="4641036"/>
            <a:ext cx="386019" cy="1"/>
          </a:xfrm>
          <a:prstGeom prst="straightConnector1">
            <a:avLst/>
          </a:prstGeom>
          <a:ln w="12700">
            <a:solidFill>
              <a:schemeClr val="tx1"/>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 xmlns:a16="http://schemas.microsoft.com/office/drawing/2014/main" id="{41E2E1A6-4B07-A54D-8BD3-124C14442C9A}"/>
              </a:ext>
            </a:extLst>
          </p:cNvPr>
          <p:cNvSpPr txBox="1"/>
          <p:nvPr/>
        </p:nvSpPr>
        <p:spPr>
          <a:xfrm>
            <a:off x="7780546" y="4424200"/>
            <a:ext cx="896458" cy="523214"/>
          </a:xfrm>
          <a:prstGeom prst="round2DiagRect">
            <a:avLst>
              <a:gd name="adj1" fmla="val 0"/>
              <a:gd name="adj2" fmla="val 0"/>
            </a:avLst>
          </a:prstGeom>
          <a:solidFill>
            <a:schemeClr val="bg1"/>
          </a:solidFill>
          <a:ln w="12700">
            <a:solidFill>
              <a:schemeClr val="tx1"/>
            </a:solidFill>
          </a:ln>
        </p:spPr>
        <p:txBody>
          <a:bodyPr wrap="square" lIns="121915" tIns="60957" rIns="121915" bIns="60957" rtlCol="0">
            <a:spAutoFit/>
          </a:bodyPr>
          <a:lstStyle/>
          <a:p>
            <a:pPr marL="0" marR="0" lvl="0" indent="0" algn="ctr" defTabSz="609523" rtl="0" eaLnBrk="1" fontAlgn="auto" latinLnBrk="0" hangingPunct="1">
              <a:lnSpc>
                <a:spcPct val="100000"/>
              </a:lnSpc>
              <a:spcBef>
                <a:spcPts val="0"/>
              </a:spcBef>
              <a:spcAft>
                <a:spcPts val="0"/>
              </a:spcAft>
              <a:buClrTx/>
              <a:buSzTx/>
              <a:buFontTx/>
              <a:buNone/>
              <a:tabLst/>
              <a:defRPr/>
            </a:pPr>
            <a:r>
              <a:rPr kumimoji="0" lang="en-GB" sz="13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HRR testing</a:t>
            </a:r>
          </a:p>
        </p:txBody>
      </p:sp>
      <p:sp>
        <p:nvSpPr>
          <p:cNvPr id="27" name="TextBox 26">
            <a:extLst>
              <a:ext uri="{FF2B5EF4-FFF2-40B4-BE49-F238E27FC236}">
                <a16:creationId xmlns="" xmlns:a16="http://schemas.microsoft.com/office/drawing/2014/main" id="{12300957-3D90-3C42-8540-D2179498B412}"/>
              </a:ext>
            </a:extLst>
          </p:cNvPr>
          <p:cNvSpPr txBox="1"/>
          <p:nvPr/>
        </p:nvSpPr>
        <p:spPr>
          <a:xfrm>
            <a:off x="5344105" y="4503875"/>
            <a:ext cx="2050422" cy="323159"/>
          </a:xfrm>
          <a:prstGeom prst="round2DiagRect">
            <a:avLst>
              <a:gd name="adj1" fmla="val 0"/>
              <a:gd name="adj2" fmla="val 0"/>
            </a:avLst>
          </a:prstGeom>
          <a:solidFill>
            <a:schemeClr val="bg2">
              <a:lumMod val="20000"/>
              <a:lumOff val="80000"/>
            </a:schemeClr>
          </a:solidFill>
          <a:ln>
            <a:solidFill>
              <a:schemeClr val="tx1"/>
            </a:solidFill>
          </a:ln>
        </p:spPr>
        <p:txBody>
          <a:bodyPr wrap="square" lIns="121915" tIns="60957" rIns="121915" bIns="60957" rtlCol="0">
            <a:spAutoFit/>
          </a:bodyPr>
          <a:lstStyle/>
          <a:p>
            <a:pPr marL="0" marR="0" lvl="0" indent="0" algn="ctr" defTabSz="609523" rtl="0" eaLnBrk="1" fontAlgn="auto" latinLnBrk="0" hangingPunct="1">
              <a:lnSpc>
                <a:spcPct val="100000"/>
              </a:lnSpc>
              <a:spcBef>
                <a:spcPts val="0"/>
              </a:spcBef>
              <a:spcAft>
                <a:spcPts val="0"/>
              </a:spcAft>
              <a:buClrTx/>
              <a:buSzTx/>
              <a:buFontTx/>
              <a:buNone/>
              <a:tabLst/>
              <a:defRPr/>
            </a:pPr>
            <a:r>
              <a:rPr kumimoji="0" lang="en-GB"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ARAT</a:t>
            </a:r>
            <a:endParaRPr kumimoji="0" lang="en-GB" sz="1300" b="1" u="none" strike="noStrike" kern="1200" cap="none" spc="0" normalizeH="0" baseline="3000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8" name="TextBox 27">
            <a:extLst>
              <a:ext uri="{FF2B5EF4-FFF2-40B4-BE49-F238E27FC236}">
                <a16:creationId xmlns="" xmlns:a16="http://schemas.microsoft.com/office/drawing/2014/main" id="{789B16EB-6928-DD40-A543-5F9A57B46D79}"/>
              </a:ext>
            </a:extLst>
          </p:cNvPr>
          <p:cNvSpPr txBox="1"/>
          <p:nvPr/>
        </p:nvSpPr>
        <p:spPr>
          <a:xfrm>
            <a:off x="3214646" y="3882327"/>
            <a:ext cx="1046801" cy="523214"/>
          </a:xfrm>
          <a:prstGeom prst="rect">
            <a:avLst/>
          </a:prstGeom>
          <a:noFill/>
          <a:ln>
            <a:solidFill>
              <a:schemeClr val="tx1"/>
            </a:solidFill>
          </a:ln>
        </p:spPr>
        <p:txBody>
          <a:bodyPr wrap="square" lIns="121915" tIns="60957" rIns="121915" bIns="60957" rtlCol="0">
            <a:spAutoFit/>
          </a:bodyPr>
          <a:lstStyle/>
          <a:p>
            <a:pPr marL="0" marR="0" lvl="0" indent="0" algn="ctr" defTabSz="609523" rtl="0" eaLnBrk="1" fontAlgn="auto" latinLnBrk="0" hangingPunct="1">
              <a:lnSpc>
                <a:spcPct val="100000"/>
              </a:lnSpc>
              <a:spcBef>
                <a:spcPts val="0"/>
              </a:spcBef>
              <a:spcAft>
                <a:spcPts val="0"/>
              </a:spcAft>
              <a:buClrTx/>
              <a:buSzTx/>
              <a:buFontTx/>
              <a:buNone/>
              <a:tabLst/>
              <a:defRPr/>
            </a:pPr>
            <a:r>
              <a:rPr kumimoji="0" lang="en-GB" sz="1300" b="1" u="sng" strike="noStrike" kern="1200" cap="none" spc="0" normalizeH="0" baseline="0" noProof="0" dirty="0">
                <a:ln>
                  <a:noFill/>
                </a:ln>
                <a:solidFill>
                  <a:prstClr val="black">
                    <a:lumMod val="50000"/>
                  </a:prstClr>
                </a:solidFill>
                <a:effectLst/>
                <a:uLnTx/>
                <a:uFillTx/>
                <a:latin typeface="Arial" panose="020B0604020202020204" pitchFamily="34" charset="0"/>
                <a:cs typeface="Arial" panose="020B0604020202020204" pitchFamily="34" charset="0"/>
              </a:rPr>
              <a:t>No</a:t>
            </a:r>
            <a:r>
              <a:rPr kumimoji="0" lang="en-GB" sz="1300" b="1" u="none" strike="noStrike" kern="1200" cap="none" spc="0" normalizeH="0" baseline="0" noProof="0" dirty="0">
                <a:ln>
                  <a:noFill/>
                </a:ln>
                <a:solidFill>
                  <a:prstClr val="black">
                    <a:lumMod val="50000"/>
                  </a:prstClr>
                </a:solidFill>
                <a:effectLst/>
                <a:uLnTx/>
                <a:uFillTx/>
                <a:latin typeface="Arial" panose="020B0604020202020204" pitchFamily="34" charset="0"/>
                <a:cs typeface="Arial" panose="020B0604020202020204" pitchFamily="34" charset="0"/>
              </a:rPr>
              <a:t> HRR selection</a:t>
            </a:r>
          </a:p>
        </p:txBody>
      </p:sp>
      <p:cxnSp>
        <p:nvCxnSpPr>
          <p:cNvPr id="29" name="Straight Arrow Connector 28">
            <a:extLst>
              <a:ext uri="{FF2B5EF4-FFF2-40B4-BE49-F238E27FC236}">
                <a16:creationId xmlns="" xmlns:a16="http://schemas.microsoft.com/office/drawing/2014/main" id="{EB0714B8-EAA0-3D4A-94DE-01878F35399B}"/>
              </a:ext>
            </a:extLst>
          </p:cNvPr>
          <p:cNvCxnSpPr>
            <a:cxnSpLocks/>
          </p:cNvCxnSpPr>
          <p:nvPr/>
        </p:nvCxnSpPr>
        <p:spPr>
          <a:xfrm flipV="1">
            <a:off x="8954045" y="4288880"/>
            <a:ext cx="647154" cy="352156"/>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 xmlns:a16="http://schemas.microsoft.com/office/drawing/2014/main" id="{DCDB1605-9126-5040-B7A9-51CC77D2ED6C}"/>
              </a:ext>
            </a:extLst>
          </p:cNvPr>
          <p:cNvCxnSpPr>
            <a:cxnSpLocks/>
          </p:cNvCxnSpPr>
          <p:nvPr/>
        </p:nvCxnSpPr>
        <p:spPr>
          <a:xfrm>
            <a:off x="8954045" y="4641036"/>
            <a:ext cx="514236" cy="515670"/>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32" name="TextBox 31">
            <a:extLst>
              <a:ext uri="{FF2B5EF4-FFF2-40B4-BE49-F238E27FC236}">
                <a16:creationId xmlns="" xmlns:a16="http://schemas.microsoft.com/office/drawing/2014/main" id="{551B9E92-A238-1D45-B13E-06A27C17B953}"/>
              </a:ext>
            </a:extLst>
          </p:cNvPr>
          <p:cNvSpPr txBox="1"/>
          <p:nvPr/>
        </p:nvSpPr>
        <p:spPr>
          <a:xfrm>
            <a:off x="9211164" y="3525982"/>
            <a:ext cx="1242984" cy="723269"/>
          </a:xfrm>
          <a:prstGeom prst="rect">
            <a:avLst/>
          </a:prstGeom>
          <a:noFill/>
          <a:ln>
            <a:solidFill>
              <a:schemeClr val="tx1"/>
            </a:solidFill>
          </a:ln>
        </p:spPr>
        <p:txBody>
          <a:bodyPr wrap="square" lIns="121915" tIns="60957" rIns="121915" bIns="60957" rtlCol="0">
            <a:spAutoFit/>
          </a:bodyPr>
          <a:lstStyle/>
          <a:p>
            <a:pPr marL="0" marR="0" lvl="0" indent="0" algn="ctr" defTabSz="609523" rtl="0" eaLnBrk="1" fontAlgn="auto" latinLnBrk="0" hangingPunct="1">
              <a:lnSpc>
                <a:spcPct val="100000"/>
              </a:lnSpc>
              <a:spcBef>
                <a:spcPts val="0"/>
              </a:spcBef>
              <a:spcAft>
                <a:spcPts val="0"/>
              </a:spcAft>
              <a:buClrTx/>
              <a:buSzTx/>
              <a:buFontTx/>
              <a:buNone/>
              <a:tabLst/>
              <a:defRPr/>
            </a:pPr>
            <a:r>
              <a:rPr kumimoji="0" lang="en-GB"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HRR mutation positive </a:t>
            </a:r>
          </a:p>
        </p:txBody>
      </p:sp>
      <p:sp>
        <p:nvSpPr>
          <p:cNvPr id="33" name="TextBox 32">
            <a:extLst>
              <a:ext uri="{FF2B5EF4-FFF2-40B4-BE49-F238E27FC236}">
                <a16:creationId xmlns="" xmlns:a16="http://schemas.microsoft.com/office/drawing/2014/main" id="{1850CD15-C5A2-D840-9838-D62EA46ADE7A}"/>
              </a:ext>
            </a:extLst>
          </p:cNvPr>
          <p:cNvSpPr txBox="1"/>
          <p:nvPr/>
        </p:nvSpPr>
        <p:spPr>
          <a:xfrm>
            <a:off x="9211163" y="5240776"/>
            <a:ext cx="1242984" cy="723269"/>
          </a:xfrm>
          <a:prstGeom prst="rect">
            <a:avLst/>
          </a:prstGeom>
          <a:noFill/>
          <a:ln>
            <a:solidFill>
              <a:schemeClr val="tx1"/>
            </a:solidFill>
          </a:ln>
        </p:spPr>
        <p:txBody>
          <a:bodyPr wrap="square" lIns="121915" tIns="60957" rIns="121915" bIns="60957" rtlCol="0">
            <a:spAutoFit/>
          </a:bodyPr>
          <a:lstStyle/>
          <a:p>
            <a:pPr marL="0" marR="0" lvl="0" indent="0" algn="ctr" defTabSz="609523" rtl="0" eaLnBrk="1" fontAlgn="auto" latinLnBrk="0" hangingPunct="1">
              <a:lnSpc>
                <a:spcPct val="100000"/>
              </a:lnSpc>
              <a:spcBef>
                <a:spcPts val="0"/>
              </a:spcBef>
              <a:spcAft>
                <a:spcPts val="0"/>
              </a:spcAft>
              <a:buClrTx/>
              <a:buSzTx/>
              <a:buFontTx/>
              <a:buNone/>
              <a:tabLst/>
              <a:defRPr/>
            </a:pPr>
            <a:r>
              <a:rPr kumimoji="0" lang="en-GB"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HRR mutation negative</a:t>
            </a:r>
          </a:p>
        </p:txBody>
      </p:sp>
      <p:sp>
        <p:nvSpPr>
          <p:cNvPr id="34" name="TextBox 33">
            <a:extLst>
              <a:ext uri="{FF2B5EF4-FFF2-40B4-BE49-F238E27FC236}">
                <a16:creationId xmlns="" xmlns:a16="http://schemas.microsoft.com/office/drawing/2014/main" id="{351FBB89-9A4D-7C4F-98EE-2B5A4107D2A1}"/>
              </a:ext>
            </a:extLst>
          </p:cNvPr>
          <p:cNvSpPr txBox="1"/>
          <p:nvPr/>
        </p:nvSpPr>
        <p:spPr>
          <a:xfrm>
            <a:off x="10591011" y="5264475"/>
            <a:ext cx="1514529" cy="323159"/>
          </a:xfrm>
          <a:prstGeom prst="round2DiagRect">
            <a:avLst>
              <a:gd name="adj1" fmla="val 0"/>
              <a:gd name="adj2" fmla="val 0"/>
            </a:avLst>
          </a:prstGeom>
          <a:solidFill>
            <a:schemeClr val="bg2">
              <a:lumMod val="20000"/>
              <a:lumOff val="80000"/>
            </a:schemeClr>
          </a:solidFill>
          <a:ln>
            <a:solidFill>
              <a:schemeClr val="tx1"/>
            </a:solidFill>
          </a:ln>
        </p:spPr>
        <p:txBody>
          <a:bodyPr wrap="square" lIns="121915" tIns="60957" rIns="121915" bIns="60957" rtlCol="0">
            <a:spAutoFit/>
          </a:bodyPr>
          <a:lstStyle/>
          <a:p>
            <a:pPr marL="0" marR="0" lvl="0" indent="0" algn="ctr" defTabSz="609523" rtl="0" eaLnBrk="1" fontAlgn="auto" latinLnBrk="0" hangingPunct="1">
              <a:lnSpc>
                <a:spcPct val="100000"/>
              </a:lnSpc>
              <a:spcBef>
                <a:spcPts val="0"/>
              </a:spcBef>
              <a:spcAft>
                <a:spcPts val="0"/>
              </a:spcAft>
              <a:buClrTx/>
              <a:buSzTx/>
              <a:buFontTx/>
              <a:buNone/>
              <a:tabLst/>
              <a:defRPr/>
            </a:pPr>
            <a:r>
              <a:rPr kumimoji="0" lang="en-GB"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Other</a:t>
            </a:r>
            <a:endParaRPr kumimoji="0" lang="en-GB" sz="1300" b="1" u="none" strike="noStrike" kern="1200" cap="none" spc="0" normalizeH="0" baseline="3000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5" name="Arrow: Pentagon 40">
            <a:extLst>
              <a:ext uri="{FF2B5EF4-FFF2-40B4-BE49-F238E27FC236}">
                <a16:creationId xmlns="" xmlns:a16="http://schemas.microsoft.com/office/drawing/2014/main" id="{DB33E54C-EDA1-9947-AE47-D45E73C128F6}"/>
              </a:ext>
            </a:extLst>
          </p:cNvPr>
          <p:cNvSpPr/>
          <p:nvPr/>
        </p:nvSpPr>
        <p:spPr>
          <a:xfrm>
            <a:off x="11070409" y="1228809"/>
            <a:ext cx="1121592" cy="411480"/>
          </a:xfrm>
          <a:prstGeom prst="homePlate">
            <a:avLst>
              <a:gd name="adj" fmla="val 0"/>
            </a:avLst>
          </a:prstGeom>
          <a:solidFill>
            <a:schemeClr val="accent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3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 name="Arrow: Pentagon 32">
            <a:extLst>
              <a:ext uri="{FF2B5EF4-FFF2-40B4-BE49-F238E27FC236}">
                <a16:creationId xmlns="" xmlns:a16="http://schemas.microsoft.com/office/drawing/2014/main" id="{57EDE2C5-5983-754A-BC23-389993767F2E}"/>
              </a:ext>
            </a:extLst>
          </p:cNvPr>
          <p:cNvSpPr/>
          <p:nvPr/>
        </p:nvSpPr>
        <p:spPr>
          <a:xfrm>
            <a:off x="7531510" y="1228809"/>
            <a:ext cx="4139379" cy="411480"/>
          </a:xfrm>
          <a:prstGeom prst="homePlate">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Second-line mCRPC</a:t>
            </a:r>
          </a:p>
        </p:txBody>
      </p:sp>
      <p:sp>
        <p:nvSpPr>
          <p:cNvPr id="37" name="Arrow: Pentagon 31">
            <a:extLst>
              <a:ext uri="{FF2B5EF4-FFF2-40B4-BE49-F238E27FC236}">
                <a16:creationId xmlns="" xmlns:a16="http://schemas.microsoft.com/office/drawing/2014/main" id="{87733EF7-862C-0243-9454-A46F5BE7B6B4}"/>
              </a:ext>
            </a:extLst>
          </p:cNvPr>
          <p:cNvSpPr/>
          <p:nvPr/>
        </p:nvSpPr>
        <p:spPr>
          <a:xfrm>
            <a:off x="4070556" y="1228809"/>
            <a:ext cx="3956512" cy="411480"/>
          </a:xfrm>
          <a:prstGeom prst="homePlat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First-line mCRPC</a:t>
            </a:r>
          </a:p>
        </p:txBody>
      </p:sp>
      <p:sp>
        <p:nvSpPr>
          <p:cNvPr id="38" name="Arrow: Pentagon 30">
            <a:extLst>
              <a:ext uri="{FF2B5EF4-FFF2-40B4-BE49-F238E27FC236}">
                <a16:creationId xmlns="" xmlns:a16="http://schemas.microsoft.com/office/drawing/2014/main" id="{CC322B9D-9AC3-234B-8FC1-5AD75F1FDBBF}"/>
              </a:ext>
            </a:extLst>
          </p:cNvPr>
          <p:cNvSpPr/>
          <p:nvPr/>
        </p:nvSpPr>
        <p:spPr>
          <a:xfrm>
            <a:off x="0" y="1228809"/>
            <a:ext cx="4277032" cy="411480"/>
          </a:xfrm>
          <a:prstGeom prst="homePlate">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mHSPC or nmCRPC</a:t>
            </a:r>
          </a:p>
        </p:txBody>
      </p:sp>
      <p:cxnSp>
        <p:nvCxnSpPr>
          <p:cNvPr id="39" name="Straight Arrow Connector 38">
            <a:extLst>
              <a:ext uri="{FF2B5EF4-FFF2-40B4-BE49-F238E27FC236}">
                <a16:creationId xmlns="" xmlns:a16="http://schemas.microsoft.com/office/drawing/2014/main" id="{93C00C46-1802-A644-B2D8-A62CF6FE38F1}"/>
              </a:ext>
            </a:extLst>
          </p:cNvPr>
          <p:cNvCxnSpPr>
            <a:cxnSpLocks/>
          </p:cNvCxnSpPr>
          <p:nvPr/>
        </p:nvCxnSpPr>
        <p:spPr>
          <a:xfrm>
            <a:off x="4440927" y="4712309"/>
            <a:ext cx="6092" cy="735222"/>
          </a:xfrm>
          <a:prstGeom prst="straightConnector1">
            <a:avLst/>
          </a:prstGeom>
          <a:ln w="12700">
            <a:solidFill>
              <a:schemeClr val="tx1"/>
            </a:solidFill>
            <a:prstDash val="dash"/>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0" name="Straight Arrow Connector 39">
            <a:extLst>
              <a:ext uri="{FF2B5EF4-FFF2-40B4-BE49-F238E27FC236}">
                <a16:creationId xmlns="" xmlns:a16="http://schemas.microsoft.com/office/drawing/2014/main" id="{8FD7EAB3-5671-1948-A2D7-C0ECA024E661}"/>
              </a:ext>
            </a:extLst>
          </p:cNvPr>
          <p:cNvCxnSpPr>
            <a:cxnSpLocks/>
          </p:cNvCxnSpPr>
          <p:nvPr/>
        </p:nvCxnSpPr>
        <p:spPr>
          <a:xfrm>
            <a:off x="4440927" y="5482533"/>
            <a:ext cx="910216" cy="0"/>
          </a:xfrm>
          <a:prstGeom prst="straightConnector1">
            <a:avLst/>
          </a:prstGeom>
          <a:ln w="12700">
            <a:solidFill>
              <a:schemeClr val="tx1"/>
            </a:solidFill>
            <a:prstDash val="dash"/>
            <a:tailEnd type="triangle"/>
          </a:ln>
          <a:effectLst/>
        </p:spPr>
        <p:style>
          <a:lnRef idx="2">
            <a:schemeClr val="accent1"/>
          </a:lnRef>
          <a:fillRef idx="0">
            <a:schemeClr val="accent1"/>
          </a:fillRef>
          <a:effectRef idx="1">
            <a:schemeClr val="accent1"/>
          </a:effectRef>
          <a:fontRef idx="minor">
            <a:schemeClr val="tx1"/>
          </a:fontRef>
        </p:style>
      </p:cxnSp>
      <p:sp>
        <p:nvSpPr>
          <p:cNvPr id="41" name="TextBox 40">
            <a:extLst>
              <a:ext uri="{FF2B5EF4-FFF2-40B4-BE49-F238E27FC236}">
                <a16:creationId xmlns="" xmlns:a16="http://schemas.microsoft.com/office/drawing/2014/main" id="{ABDD2202-749D-1D40-BFA7-C0BA16DE22F7}"/>
              </a:ext>
            </a:extLst>
          </p:cNvPr>
          <p:cNvSpPr txBox="1"/>
          <p:nvPr/>
        </p:nvSpPr>
        <p:spPr>
          <a:xfrm>
            <a:off x="10591011" y="3463033"/>
            <a:ext cx="1542693" cy="523214"/>
          </a:xfrm>
          <a:prstGeom prst="round2DiagRect">
            <a:avLst>
              <a:gd name="adj1" fmla="val 0"/>
              <a:gd name="adj2" fmla="val 0"/>
            </a:avLst>
          </a:prstGeom>
          <a:solidFill>
            <a:schemeClr val="accent6"/>
          </a:solidFill>
          <a:ln>
            <a:solidFill>
              <a:schemeClr val="tx1"/>
            </a:solidFill>
          </a:ln>
        </p:spPr>
        <p:txBody>
          <a:bodyPr wrap="square" lIns="121915" tIns="60957" rIns="121915" bIns="60957" rtlCol="0">
            <a:spAutoFit/>
          </a:bodyPr>
          <a:lstStyle/>
          <a:p>
            <a:pPr marL="0" marR="0" lvl="0" indent="0" algn="ctr" defTabSz="609523" rtl="0" eaLnBrk="1" fontAlgn="auto" latinLnBrk="0" hangingPunct="1">
              <a:lnSpc>
                <a:spcPct val="100000"/>
              </a:lnSpc>
              <a:spcBef>
                <a:spcPts val="0"/>
              </a:spcBef>
              <a:spcAft>
                <a:spcPts val="0"/>
              </a:spcAft>
              <a:buClrTx/>
              <a:buSzTx/>
              <a:buFontTx/>
              <a:buNone/>
              <a:tabLst/>
              <a:defRPr/>
            </a:pPr>
            <a:r>
              <a:rPr kumimoji="0" lang="en-GB" sz="13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Olaparib monotherapy</a:t>
            </a:r>
            <a:r>
              <a:rPr kumimoji="0" lang="en-GB" sz="1300" b="1" u="none" strike="noStrike" kern="1200" cap="none" spc="0" normalizeH="0" baseline="30000" noProof="0" dirty="0">
                <a:ln>
                  <a:noFill/>
                </a:ln>
                <a:solidFill>
                  <a:prstClr val="white"/>
                </a:solidFill>
                <a:effectLst/>
                <a:uLnTx/>
                <a:uFillTx/>
                <a:latin typeface="Arial" panose="020B0604020202020204" pitchFamily="34" charset="0"/>
                <a:cs typeface="Arial" panose="020B0604020202020204" pitchFamily="34" charset="0"/>
              </a:rPr>
              <a:t>1</a:t>
            </a:r>
            <a:endParaRPr kumimoji="0" lang="en-GB" sz="1300" b="1" u="sng"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42" name="TextBox 41">
            <a:extLst>
              <a:ext uri="{FF2B5EF4-FFF2-40B4-BE49-F238E27FC236}">
                <a16:creationId xmlns="" xmlns:a16="http://schemas.microsoft.com/office/drawing/2014/main" id="{376B44AD-95D2-8A49-B78F-922A54546573}"/>
              </a:ext>
            </a:extLst>
          </p:cNvPr>
          <p:cNvSpPr txBox="1"/>
          <p:nvPr/>
        </p:nvSpPr>
        <p:spPr>
          <a:xfrm>
            <a:off x="4040867" y="5185385"/>
            <a:ext cx="896458" cy="523214"/>
          </a:xfrm>
          <a:prstGeom prst="round2DiagRect">
            <a:avLst>
              <a:gd name="adj1" fmla="val 0"/>
              <a:gd name="adj2" fmla="val 0"/>
            </a:avLst>
          </a:prstGeom>
          <a:solidFill>
            <a:schemeClr val="bg1"/>
          </a:solidFill>
          <a:ln w="12700">
            <a:solidFill>
              <a:schemeClr val="tx1"/>
            </a:solidFill>
          </a:ln>
        </p:spPr>
        <p:txBody>
          <a:bodyPr wrap="square" lIns="121915" tIns="60957" rIns="121915" bIns="60957" rtlCol="0">
            <a:spAutoFit/>
          </a:bodyPr>
          <a:lstStyle/>
          <a:p>
            <a:pPr marL="0" marR="0" lvl="0" indent="0" algn="ctr" defTabSz="609523" rtl="0" eaLnBrk="1" fontAlgn="auto" latinLnBrk="0" hangingPunct="1">
              <a:lnSpc>
                <a:spcPct val="100000"/>
              </a:lnSpc>
              <a:spcBef>
                <a:spcPts val="0"/>
              </a:spcBef>
              <a:spcAft>
                <a:spcPts val="0"/>
              </a:spcAft>
              <a:buClrTx/>
              <a:buSzTx/>
              <a:buFontTx/>
              <a:buNone/>
              <a:tabLst/>
              <a:defRPr/>
            </a:pPr>
            <a:r>
              <a:rPr kumimoji="0" lang="en-GB" sz="13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HRR testing</a:t>
            </a:r>
          </a:p>
        </p:txBody>
      </p:sp>
      <p:sp>
        <p:nvSpPr>
          <p:cNvPr id="43" name="TextBox 42">
            <a:extLst>
              <a:ext uri="{FF2B5EF4-FFF2-40B4-BE49-F238E27FC236}">
                <a16:creationId xmlns="" xmlns:a16="http://schemas.microsoft.com/office/drawing/2014/main" id="{0302AC2C-650F-6941-B809-B6F5E9625D6E}"/>
              </a:ext>
            </a:extLst>
          </p:cNvPr>
          <p:cNvSpPr txBox="1"/>
          <p:nvPr/>
        </p:nvSpPr>
        <p:spPr>
          <a:xfrm>
            <a:off x="5351143" y="4984725"/>
            <a:ext cx="3791588" cy="1097730"/>
          </a:xfrm>
          <a:prstGeom prst="round2DiagRect">
            <a:avLst>
              <a:gd name="adj1" fmla="val 0"/>
              <a:gd name="adj2" fmla="val 0"/>
            </a:avLst>
          </a:prstGeom>
          <a:solidFill>
            <a:schemeClr val="accent6"/>
          </a:solidFill>
          <a:ln>
            <a:solidFill>
              <a:schemeClr val="tx1"/>
            </a:solidFill>
          </a:ln>
        </p:spPr>
        <p:txBody>
          <a:bodyPr wrap="square" lIns="121915" tIns="60957" rIns="121915" bIns="60957" rtlCol="0">
            <a:spAutoFit/>
          </a:bodyPr>
          <a:lstStyle/>
          <a:p>
            <a:pPr marL="0" marR="0" lvl="0" indent="0" algn="ctr" defTabSz="609523" rtl="0" eaLnBrk="1" fontAlgn="auto" latinLnBrk="0" hangingPunct="1">
              <a:lnSpc>
                <a:spcPct val="100000"/>
              </a:lnSpc>
              <a:spcBef>
                <a:spcPts val="200"/>
              </a:spcBef>
              <a:spcAft>
                <a:spcPts val="0"/>
              </a:spcAft>
              <a:buClrTx/>
              <a:buSzTx/>
              <a:buFontTx/>
              <a:buNone/>
              <a:tabLst/>
              <a:defRPr/>
            </a:pPr>
            <a:r>
              <a:rPr kumimoji="0" lang="en-GB" sz="12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Olaparib AAP</a:t>
            </a:r>
            <a:r>
              <a:rPr kumimoji="0" lang="en-GB" sz="1200" b="1" u="none" strike="noStrike" kern="1200" cap="none" spc="0" normalizeH="0" baseline="30000" noProof="0" dirty="0">
                <a:ln>
                  <a:noFill/>
                </a:ln>
                <a:solidFill>
                  <a:prstClr val="white"/>
                </a:solidFill>
                <a:effectLst/>
                <a:uLnTx/>
                <a:uFillTx/>
                <a:latin typeface="Arial" panose="020B0604020202020204" pitchFamily="34" charset="0"/>
                <a:cs typeface="Arial" panose="020B0604020202020204" pitchFamily="34" charset="0"/>
              </a:rPr>
              <a:t>1</a:t>
            </a:r>
            <a:r>
              <a:rPr kumimoji="0" lang="en-GB" sz="12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br>
              <a:rPr kumimoji="0" lang="en-GB" sz="12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br>
            <a:r>
              <a:rPr kumimoji="0" lang="en-GB" sz="12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(HRR mutation positive or wild type)</a:t>
            </a:r>
            <a:endParaRPr kumimoji="0" lang="en-GB" sz="1200" b="1" u="sng"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609523" rtl="0" eaLnBrk="1" fontAlgn="auto" latinLnBrk="0" hangingPunct="1">
              <a:lnSpc>
                <a:spcPct val="100000"/>
              </a:lnSpc>
              <a:spcBef>
                <a:spcPts val="200"/>
              </a:spcBef>
              <a:spcAft>
                <a:spcPts val="0"/>
              </a:spcAft>
              <a:buClrTx/>
              <a:buSzTx/>
              <a:buFontTx/>
              <a:buNone/>
              <a:tabLst/>
              <a:defRPr/>
            </a:pPr>
            <a:r>
              <a:rPr kumimoji="0" lang="en-GB" sz="1200" b="1" u="sng"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or</a:t>
            </a:r>
            <a:r>
              <a:rPr kumimoji="0" lang="en-GB" sz="12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p>
          <a:p>
            <a:pPr marL="0" marR="0" lvl="0" indent="0" algn="ctr" defTabSz="609523" rtl="0" eaLnBrk="1" fontAlgn="auto" latinLnBrk="0" hangingPunct="1">
              <a:lnSpc>
                <a:spcPct val="100000"/>
              </a:lnSpc>
              <a:spcBef>
                <a:spcPts val="200"/>
              </a:spcBef>
              <a:spcAft>
                <a:spcPts val="0"/>
              </a:spcAft>
              <a:buClrTx/>
              <a:buSzTx/>
              <a:buFontTx/>
              <a:buNone/>
              <a:tabLst/>
              <a:defRPr/>
            </a:pPr>
            <a:r>
              <a:rPr kumimoji="0" lang="en-GB" sz="12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Niraparib + AAP</a:t>
            </a:r>
            <a:r>
              <a:rPr kumimoji="0" lang="en-GB" sz="1200" b="1" u="none" strike="noStrike" kern="1200" cap="none" spc="0" normalizeH="0" baseline="30000" noProof="0" dirty="0">
                <a:ln>
                  <a:noFill/>
                </a:ln>
                <a:solidFill>
                  <a:prstClr val="white"/>
                </a:solidFill>
                <a:effectLst/>
                <a:uLnTx/>
                <a:uFillTx/>
                <a:latin typeface="Arial" panose="020B0604020202020204" pitchFamily="34" charset="0"/>
                <a:cs typeface="Arial" panose="020B0604020202020204" pitchFamily="34" charset="0"/>
              </a:rPr>
              <a:t>3</a:t>
            </a:r>
            <a:br>
              <a:rPr kumimoji="0" lang="en-GB" sz="1200" b="1" u="none" strike="noStrike" kern="1200" cap="none" spc="0" normalizeH="0" baseline="30000" noProof="0" dirty="0">
                <a:ln>
                  <a:noFill/>
                </a:ln>
                <a:solidFill>
                  <a:prstClr val="white"/>
                </a:solidFill>
                <a:effectLst/>
                <a:uLnTx/>
                <a:uFillTx/>
                <a:latin typeface="Arial" panose="020B0604020202020204" pitchFamily="34" charset="0"/>
                <a:cs typeface="Arial" panose="020B0604020202020204" pitchFamily="34" charset="0"/>
              </a:rPr>
            </a:br>
            <a:r>
              <a:rPr kumimoji="0" lang="en-GB" sz="12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(only </a:t>
            </a:r>
            <a:r>
              <a:rPr kumimoji="0" lang="en-GB" sz="1200" b="1" i="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BRCA</a:t>
            </a:r>
            <a:r>
              <a:rPr kumimoji="0" lang="en-GB" sz="12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-mutation positive)</a:t>
            </a:r>
            <a:endParaRPr kumimoji="0" lang="en-GB" sz="1200" b="1" u="sng"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44" name="TextBox 43">
            <a:extLst>
              <a:ext uri="{FF2B5EF4-FFF2-40B4-BE49-F238E27FC236}">
                <a16:creationId xmlns="" xmlns:a16="http://schemas.microsoft.com/office/drawing/2014/main" id="{4B6B04D7-32A1-9347-A40C-CDCF0BA0A273}"/>
              </a:ext>
            </a:extLst>
          </p:cNvPr>
          <p:cNvSpPr txBox="1"/>
          <p:nvPr/>
        </p:nvSpPr>
        <p:spPr>
          <a:xfrm>
            <a:off x="4143062" y="2727027"/>
            <a:ext cx="1279359" cy="323159"/>
          </a:xfrm>
          <a:prstGeom prst="rect">
            <a:avLst/>
          </a:prstGeom>
          <a:noFill/>
          <a:ln>
            <a:solidFill>
              <a:schemeClr val="tx1"/>
            </a:solidFill>
          </a:ln>
        </p:spPr>
        <p:txBody>
          <a:bodyPr wrap="square" lIns="72000" tIns="60957" rIns="72000" bIns="60957" rtlCol="0">
            <a:spAutoFit/>
          </a:bodyPr>
          <a:lstStyle/>
          <a:p>
            <a:pPr marL="0" marR="0" lvl="0" indent="0" algn="ctr" defTabSz="609523" rtl="0" eaLnBrk="1" fontAlgn="auto" latinLnBrk="0" hangingPunct="1">
              <a:lnSpc>
                <a:spcPct val="100000"/>
              </a:lnSpc>
              <a:spcBef>
                <a:spcPts val="0"/>
              </a:spcBef>
              <a:spcAft>
                <a:spcPts val="0"/>
              </a:spcAft>
              <a:buClrTx/>
              <a:buSzTx/>
              <a:buFontTx/>
              <a:buNone/>
              <a:tabLst/>
              <a:defRPr/>
            </a:pPr>
            <a:r>
              <a:rPr kumimoji="0" lang="en-GB"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BM</a:t>
            </a:r>
            <a:r>
              <a:rPr lang="en-GB" sz="1300" b="1" baseline="30000" dirty="0">
                <a:solidFill>
                  <a:srgbClr val="000000"/>
                </a:solidFill>
                <a:latin typeface="Arial" panose="020B0604020202020204" pitchFamily="34" charset="0"/>
                <a:cs typeface="Arial" panose="020B0604020202020204" pitchFamily="34" charset="0"/>
              </a:rPr>
              <a:t>−</a:t>
            </a:r>
          </a:p>
        </p:txBody>
      </p:sp>
      <p:cxnSp>
        <p:nvCxnSpPr>
          <p:cNvPr id="49" name="Straight Arrow Connector 48">
            <a:extLst>
              <a:ext uri="{FF2B5EF4-FFF2-40B4-BE49-F238E27FC236}">
                <a16:creationId xmlns="" xmlns:a16="http://schemas.microsoft.com/office/drawing/2014/main" id="{83D29E8B-474B-F348-95AF-CD8FC9DED355}"/>
              </a:ext>
            </a:extLst>
          </p:cNvPr>
          <p:cNvCxnSpPr>
            <a:cxnSpLocks/>
            <a:stCxn id="15" idx="0"/>
          </p:cNvCxnSpPr>
          <p:nvPr/>
        </p:nvCxnSpPr>
        <p:spPr>
          <a:xfrm>
            <a:off x="4111104" y="2480843"/>
            <a:ext cx="250049" cy="145678"/>
          </a:xfrm>
          <a:prstGeom prst="straightConnector1">
            <a:avLst/>
          </a:prstGeom>
          <a:ln w="12700">
            <a:solidFill>
              <a:schemeClr val="tx1"/>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50" name="Slide Number Placeholder 49">
            <a:extLst>
              <a:ext uri="{FF2B5EF4-FFF2-40B4-BE49-F238E27FC236}">
                <a16:creationId xmlns="" xmlns:a16="http://schemas.microsoft.com/office/drawing/2014/main" id="{F9105FB2-A093-9B44-9376-B471C3ECCBE9}"/>
              </a:ext>
            </a:extLst>
          </p:cNvPr>
          <p:cNvSpPr>
            <a:spLocks noGrp="1"/>
          </p:cNvSpPr>
          <p:nvPr>
            <p:ph type="sldNum" sz="quarter" idx="4"/>
          </p:nvPr>
        </p:nvSpPr>
        <p:spPr/>
        <p:txBody>
          <a:bodyPr/>
          <a:lstStyle/>
          <a:p>
            <a:fld id="{FCE43C0F-8A7B-3A4B-9DB5-B3472E36E833}" type="slidenum">
              <a:rPr lang="en-GB" smtClean="0"/>
              <a:pPr/>
              <a:t>86</a:t>
            </a:fld>
            <a:endParaRPr lang="en-GB" dirty="0"/>
          </a:p>
        </p:txBody>
      </p:sp>
    </p:spTree>
    <p:extLst>
      <p:ext uri="{BB962C8B-B14F-4D97-AF65-F5344CB8AC3E}">
        <p14:creationId xmlns:p14="http://schemas.microsoft.com/office/powerpoint/2010/main" val="38510732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6CFE54E-740A-44CB-97CA-93E1D58CC2F6}"/>
              </a:ext>
            </a:extLst>
          </p:cNvPr>
          <p:cNvSpPr>
            <a:spLocks noGrp="1"/>
          </p:cNvSpPr>
          <p:nvPr>
            <p:ph type="title"/>
          </p:nvPr>
        </p:nvSpPr>
        <p:spPr>
          <a:xfrm>
            <a:off x="407988" y="201209"/>
            <a:ext cx="9429696" cy="820143"/>
          </a:xfrm>
        </p:spPr>
        <p:txBody>
          <a:bodyPr/>
          <a:lstStyle/>
          <a:p>
            <a:r>
              <a:rPr lang="en-GB" dirty="0"/>
              <a:t>There are multiple trials investigating the use of PARP inhibitors in prostate cancer</a:t>
            </a:r>
            <a:r>
              <a:rPr lang="en-GB" baseline="30000" dirty="0"/>
              <a:t>1-11</a:t>
            </a:r>
            <a:endParaRPr lang="en-GB" dirty="0"/>
          </a:p>
        </p:txBody>
      </p:sp>
      <p:grpSp>
        <p:nvGrpSpPr>
          <p:cNvPr id="114" name="Group 113">
            <a:extLst>
              <a:ext uri="{FF2B5EF4-FFF2-40B4-BE49-F238E27FC236}">
                <a16:creationId xmlns="" xmlns:a16="http://schemas.microsoft.com/office/drawing/2014/main" id="{3845B021-AFB1-48C8-9DF4-E46EB68097B3}"/>
              </a:ext>
            </a:extLst>
          </p:cNvPr>
          <p:cNvGrpSpPr/>
          <p:nvPr/>
        </p:nvGrpSpPr>
        <p:grpSpPr>
          <a:xfrm>
            <a:off x="977021" y="3403533"/>
            <a:ext cx="9690241" cy="1654787"/>
            <a:chOff x="1531126" y="3158418"/>
            <a:chExt cx="8888454" cy="1780987"/>
          </a:xfrm>
        </p:grpSpPr>
        <p:sp>
          <p:nvSpPr>
            <p:cNvPr id="115" name="AutoShape 2">
              <a:extLst>
                <a:ext uri="{FF2B5EF4-FFF2-40B4-BE49-F238E27FC236}">
                  <a16:creationId xmlns="" xmlns:a16="http://schemas.microsoft.com/office/drawing/2014/main" id="{98A3C11B-7883-4ECF-93A1-BF3AAE84FA52}"/>
                </a:ext>
              </a:extLst>
            </p:cNvPr>
            <p:cNvSpPr>
              <a:spLocks/>
            </p:cNvSpPr>
            <p:nvPr/>
          </p:nvSpPr>
          <p:spPr bwMode="auto">
            <a:xfrm>
              <a:off x="2778475" y="3158418"/>
              <a:ext cx="7641105" cy="1778341"/>
            </a:xfrm>
            <a:custGeom>
              <a:avLst/>
              <a:gdLst/>
              <a:ahLst/>
              <a:cxnLst/>
              <a:rect l="0" t="0" r="r" b="b"/>
              <a:pathLst>
                <a:path w="21600" h="21600">
                  <a:moveTo>
                    <a:pt x="0" y="21424"/>
                  </a:moveTo>
                  <a:lnTo>
                    <a:pt x="1040" y="21424"/>
                  </a:lnTo>
                  <a:cubicBezTo>
                    <a:pt x="1143" y="21424"/>
                    <a:pt x="1159" y="21600"/>
                    <a:pt x="1294" y="21600"/>
                  </a:cubicBezTo>
                  <a:cubicBezTo>
                    <a:pt x="1430" y="21600"/>
                    <a:pt x="1840" y="21600"/>
                    <a:pt x="1896" y="21600"/>
                  </a:cubicBezTo>
                  <a:cubicBezTo>
                    <a:pt x="1952" y="21600"/>
                    <a:pt x="1992" y="21333"/>
                    <a:pt x="2075" y="21128"/>
                  </a:cubicBezTo>
                  <a:cubicBezTo>
                    <a:pt x="2158" y="20923"/>
                    <a:pt x="2188" y="20849"/>
                    <a:pt x="2260" y="20670"/>
                  </a:cubicBezTo>
                  <a:cubicBezTo>
                    <a:pt x="2332" y="20490"/>
                    <a:pt x="2412" y="20472"/>
                    <a:pt x="2463" y="20346"/>
                  </a:cubicBezTo>
                  <a:cubicBezTo>
                    <a:pt x="2514" y="20220"/>
                    <a:pt x="2564" y="19920"/>
                    <a:pt x="2636" y="19920"/>
                  </a:cubicBezTo>
                  <a:cubicBezTo>
                    <a:pt x="2708" y="19920"/>
                    <a:pt x="2802" y="19832"/>
                    <a:pt x="2886" y="19623"/>
                  </a:cubicBezTo>
                  <a:cubicBezTo>
                    <a:pt x="2971" y="19414"/>
                    <a:pt x="2994" y="19131"/>
                    <a:pt x="3085" y="19131"/>
                  </a:cubicBezTo>
                  <a:cubicBezTo>
                    <a:pt x="3175" y="19131"/>
                    <a:pt x="3256" y="18930"/>
                    <a:pt x="3327" y="18755"/>
                  </a:cubicBezTo>
                  <a:cubicBezTo>
                    <a:pt x="3397" y="18581"/>
                    <a:pt x="3462" y="18598"/>
                    <a:pt x="3519" y="18457"/>
                  </a:cubicBezTo>
                  <a:cubicBezTo>
                    <a:pt x="3576" y="18316"/>
                    <a:pt x="3646" y="18132"/>
                    <a:pt x="3739" y="18132"/>
                  </a:cubicBezTo>
                  <a:cubicBezTo>
                    <a:pt x="3832" y="18132"/>
                    <a:pt x="4080" y="17939"/>
                    <a:pt x="4121" y="17837"/>
                  </a:cubicBezTo>
                  <a:cubicBezTo>
                    <a:pt x="4162" y="17735"/>
                    <a:pt x="4258" y="17586"/>
                    <a:pt x="4313" y="17586"/>
                  </a:cubicBezTo>
                  <a:cubicBezTo>
                    <a:pt x="4368" y="17586"/>
                    <a:pt x="4402" y="17275"/>
                    <a:pt x="4471" y="17217"/>
                  </a:cubicBezTo>
                  <a:cubicBezTo>
                    <a:pt x="4540" y="17159"/>
                    <a:pt x="4622" y="17116"/>
                    <a:pt x="4712" y="16892"/>
                  </a:cubicBezTo>
                  <a:cubicBezTo>
                    <a:pt x="4802" y="16669"/>
                    <a:pt x="5015" y="16490"/>
                    <a:pt x="5073" y="16346"/>
                  </a:cubicBezTo>
                  <a:cubicBezTo>
                    <a:pt x="5131" y="16203"/>
                    <a:pt x="5300" y="15889"/>
                    <a:pt x="5358" y="15889"/>
                  </a:cubicBezTo>
                  <a:cubicBezTo>
                    <a:pt x="5417" y="15889"/>
                    <a:pt x="5554" y="15583"/>
                    <a:pt x="5609" y="15446"/>
                  </a:cubicBezTo>
                  <a:cubicBezTo>
                    <a:pt x="5665" y="15309"/>
                    <a:pt x="5867" y="15033"/>
                    <a:pt x="5939" y="14959"/>
                  </a:cubicBezTo>
                  <a:cubicBezTo>
                    <a:pt x="6012" y="14885"/>
                    <a:pt x="6236" y="14447"/>
                    <a:pt x="6304" y="14280"/>
                  </a:cubicBezTo>
                  <a:cubicBezTo>
                    <a:pt x="6371" y="14113"/>
                    <a:pt x="6483" y="13926"/>
                    <a:pt x="6538" y="13926"/>
                  </a:cubicBezTo>
                  <a:cubicBezTo>
                    <a:pt x="6593" y="13926"/>
                    <a:pt x="6679" y="13716"/>
                    <a:pt x="6713" y="13631"/>
                  </a:cubicBezTo>
                  <a:cubicBezTo>
                    <a:pt x="6747" y="13545"/>
                    <a:pt x="6868" y="13335"/>
                    <a:pt x="6937" y="13335"/>
                  </a:cubicBezTo>
                  <a:cubicBezTo>
                    <a:pt x="7005" y="13335"/>
                    <a:pt x="7181" y="13203"/>
                    <a:pt x="7273" y="13335"/>
                  </a:cubicBezTo>
                  <a:cubicBezTo>
                    <a:pt x="7366" y="13468"/>
                    <a:pt x="7524" y="14162"/>
                    <a:pt x="7524" y="14693"/>
                  </a:cubicBezTo>
                  <a:cubicBezTo>
                    <a:pt x="7524" y="15225"/>
                    <a:pt x="7545" y="17247"/>
                    <a:pt x="7576" y="17822"/>
                  </a:cubicBezTo>
                  <a:cubicBezTo>
                    <a:pt x="7607" y="18398"/>
                    <a:pt x="7738" y="19785"/>
                    <a:pt x="7765" y="20095"/>
                  </a:cubicBezTo>
                  <a:cubicBezTo>
                    <a:pt x="7793" y="20405"/>
                    <a:pt x="7800" y="20833"/>
                    <a:pt x="7848" y="20951"/>
                  </a:cubicBezTo>
                  <a:cubicBezTo>
                    <a:pt x="7895" y="21069"/>
                    <a:pt x="7915" y="21119"/>
                    <a:pt x="7944" y="21191"/>
                  </a:cubicBezTo>
                  <a:cubicBezTo>
                    <a:pt x="7973" y="21262"/>
                    <a:pt x="7989" y="21453"/>
                    <a:pt x="7989" y="21453"/>
                  </a:cubicBezTo>
                  <a:lnTo>
                    <a:pt x="10316" y="21453"/>
                  </a:lnTo>
                  <a:cubicBezTo>
                    <a:pt x="10419" y="21453"/>
                    <a:pt x="10474" y="21217"/>
                    <a:pt x="10598" y="21217"/>
                  </a:cubicBezTo>
                  <a:cubicBezTo>
                    <a:pt x="10722" y="21217"/>
                    <a:pt x="10822" y="21114"/>
                    <a:pt x="10911" y="21114"/>
                  </a:cubicBezTo>
                  <a:cubicBezTo>
                    <a:pt x="11000" y="21114"/>
                    <a:pt x="11037" y="20830"/>
                    <a:pt x="11115" y="20830"/>
                  </a:cubicBezTo>
                  <a:cubicBezTo>
                    <a:pt x="11193" y="20830"/>
                    <a:pt x="11323" y="20682"/>
                    <a:pt x="11375" y="20553"/>
                  </a:cubicBezTo>
                  <a:cubicBezTo>
                    <a:pt x="11427" y="20424"/>
                    <a:pt x="11493" y="20324"/>
                    <a:pt x="11585" y="20095"/>
                  </a:cubicBezTo>
                  <a:cubicBezTo>
                    <a:pt x="11677" y="19866"/>
                    <a:pt x="11736" y="19844"/>
                    <a:pt x="11784" y="19638"/>
                  </a:cubicBezTo>
                  <a:cubicBezTo>
                    <a:pt x="11833" y="19431"/>
                    <a:pt x="11932" y="19261"/>
                    <a:pt x="11974" y="19081"/>
                  </a:cubicBezTo>
                  <a:cubicBezTo>
                    <a:pt x="12015" y="18902"/>
                    <a:pt x="12067" y="18558"/>
                    <a:pt x="12132" y="18398"/>
                  </a:cubicBezTo>
                  <a:cubicBezTo>
                    <a:pt x="12196" y="18238"/>
                    <a:pt x="12269" y="18265"/>
                    <a:pt x="12286" y="18044"/>
                  </a:cubicBezTo>
                  <a:cubicBezTo>
                    <a:pt x="12304" y="17822"/>
                    <a:pt x="12350" y="17746"/>
                    <a:pt x="12372" y="17653"/>
                  </a:cubicBezTo>
                  <a:cubicBezTo>
                    <a:pt x="12394" y="17560"/>
                    <a:pt x="12407" y="17415"/>
                    <a:pt x="12451" y="17306"/>
                  </a:cubicBezTo>
                  <a:cubicBezTo>
                    <a:pt x="12495" y="17196"/>
                    <a:pt x="12530" y="16878"/>
                    <a:pt x="12565" y="16730"/>
                  </a:cubicBezTo>
                  <a:cubicBezTo>
                    <a:pt x="12599" y="16582"/>
                    <a:pt x="12643" y="16579"/>
                    <a:pt x="12672" y="16455"/>
                  </a:cubicBezTo>
                  <a:cubicBezTo>
                    <a:pt x="12701" y="16330"/>
                    <a:pt x="12697" y="16090"/>
                    <a:pt x="12742" y="15898"/>
                  </a:cubicBezTo>
                  <a:cubicBezTo>
                    <a:pt x="12786" y="15707"/>
                    <a:pt x="12831" y="15410"/>
                    <a:pt x="12840" y="15222"/>
                  </a:cubicBezTo>
                  <a:cubicBezTo>
                    <a:pt x="12849" y="15034"/>
                    <a:pt x="12886" y="14766"/>
                    <a:pt x="12924" y="14673"/>
                  </a:cubicBezTo>
                  <a:cubicBezTo>
                    <a:pt x="12961" y="14580"/>
                    <a:pt x="13017" y="14237"/>
                    <a:pt x="13031" y="14064"/>
                  </a:cubicBezTo>
                  <a:cubicBezTo>
                    <a:pt x="13045" y="13891"/>
                    <a:pt x="13115" y="13636"/>
                    <a:pt x="13129" y="13486"/>
                  </a:cubicBezTo>
                  <a:cubicBezTo>
                    <a:pt x="13143" y="13335"/>
                    <a:pt x="13271" y="13001"/>
                    <a:pt x="13306" y="12854"/>
                  </a:cubicBezTo>
                  <a:cubicBezTo>
                    <a:pt x="13340" y="12708"/>
                    <a:pt x="13447" y="12336"/>
                    <a:pt x="13484" y="11922"/>
                  </a:cubicBezTo>
                  <a:cubicBezTo>
                    <a:pt x="13521" y="11509"/>
                    <a:pt x="13608" y="11163"/>
                    <a:pt x="13645" y="10908"/>
                  </a:cubicBezTo>
                  <a:cubicBezTo>
                    <a:pt x="13682" y="10652"/>
                    <a:pt x="13748" y="10269"/>
                    <a:pt x="13789" y="10096"/>
                  </a:cubicBezTo>
                  <a:cubicBezTo>
                    <a:pt x="13829" y="9923"/>
                    <a:pt x="13899" y="9510"/>
                    <a:pt x="13932" y="9367"/>
                  </a:cubicBezTo>
                  <a:cubicBezTo>
                    <a:pt x="13966" y="9224"/>
                    <a:pt x="14053" y="9104"/>
                    <a:pt x="14078" y="8893"/>
                  </a:cubicBezTo>
                  <a:cubicBezTo>
                    <a:pt x="14102" y="8683"/>
                    <a:pt x="14204" y="8202"/>
                    <a:pt x="14244" y="8029"/>
                  </a:cubicBezTo>
                  <a:cubicBezTo>
                    <a:pt x="14284" y="7856"/>
                    <a:pt x="14341" y="7715"/>
                    <a:pt x="14382" y="7613"/>
                  </a:cubicBezTo>
                  <a:cubicBezTo>
                    <a:pt x="14423" y="7511"/>
                    <a:pt x="14433" y="7300"/>
                    <a:pt x="14477" y="7285"/>
                  </a:cubicBezTo>
                  <a:cubicBezTo>
                    <a:pt x="14521" y="7270"/>
                    <a:pt x="14735" y="7192"/>
                    <a:pt x="14802" y="7360"/>
                  </a:cubicBezTo>
                  <a:cubicBezTo>
                    <a:pt x="14870" y="7528"/>
                    <a:pt x="15041" y="8272"/>
                    <a:pt x="15091" y="8397"/>
                  </a:cubicBezTo>
                  <a:cubicBezTo>
                    <a:pt x="15142" y="8523"/>
                    <a:pt x="15217" y="8683"/>
                    <a:pt x="15280" y="8841"/>
                  </a:cubicBezTo>
                  <a:cubicBezTo>
                    <a:pt x="15344" y="8999"/>
                    <a:pt x="15366" y="9132"/>
                    <a:pt x="15436" y="9227"/>
                  </a:cubicBezTo>
                  <a:cubicBezTo>
                    <a:pt x="15506" y="9322"/>
                    <a:pt x="15655" y="9510"/>
                    <a:pt x="15709" y="9510"/>
                  </a:cubicBezTo>
                  <a:cubicBezTo>
                    <a:pt x="15764" y="9510"/>
                    <a:pt x="16105" y="9495"/>
                    <a:pt x="16163" y="9420"/>
                  </a:cubicBezTo>
                  <a:cubicBezTo>
                    <a:pt x="16221" y="9344"/>
                    <a:pt x="16592" y="8570"/>
                    <a:pt x="16683" y="8345"/>
                  </a:cubicBezTo>
                  <a:cubicBezTo>
                    <a:pt x="16774" y="8119"/>
                    <a:pt x="16914" y="7713"/>
                    <a:pt x="16954" y="7541"/>
                  </a:cubicBezTo>
                  <a:cubicBezTo>
                    <a:pt x="16994" y="7368"/>
                    <a:pt x="17104" y="6896"/>
                    <a:pt x="17154" y="6774"/>
                  </a:cubicBezTo>
                  <a:cubicBezTo>
                    <a:pt x="17203" y="6651"/>
                    <a:pt x="17280" y="6458"/>
                    <a:pt x="17313" y="6158"/>
                  </a:cubicBezTo>
                  <a:cubicBezTo>
                    <a:pt x="17346" y="5857"/>
                    <a:pt x="17422" y="5624"/>
                    <a:pt x="17439" y="5414"/>
                  </a:cubicBezTo>
                  <a:cubicBezTo>
                    <a:pt x="17457" y="5203"/>
                    <a:pt x="17486" y="4955"/>
                    <a:pt x="17551" y="4677"/>
                  </a:cubicBezTo>
                  <a:cubicBezTo>
                    <a:pt x="17616" y="4399"/>
                    <a:pt x="17736" y="4175"/>
                    <a:pt x="17777" y="4001"/>
                  </a:cubicBezTo>
                  <a:cubicBezTo>
                    <a:pt x="17817" y="3827"/>
                    <a:pt x="17943" y="3527"/>
                    <a:pt x="18020" y="3429"/>
                  </a:cubicBezTo>
                  <a:cubicBezTo>
                    <a:pt x="18097" y="3332"/>
                    <a:pt x="18281" y="3241"/>
                    <a:pt x="18339" y="3489"/>
                  </a:cubicBezTo>
                  <a:cubicBezTo>
                    <a:pt x="18397" y="3737"/>
                    <a:pt x="18452" y="3929"/>
                    <a:pt x="18491" y="4098"/>
                  </a:cubicBezTo>
                  <a:cubicBezTo>
                    <a:pt x="18531" y="4267"/>
                    <a:pt x="18549" y="4587"/>
                    <a:pt x="18635" y="4692"/>
                  </a:cubicBezTo>
                  <a:cubicBezTo>
                    <a:pt x="18721" y="4797"/>
                    <a:pt x="19418" y="5233"/>
                    <a:pt x="19486" y="5233"/>
                  </a:cubicBezTo>
                  <a:cubicBezTo>
                    <a:pt x="19554" y="5233"/>
                    <a:pt x="19728" y="5198"/>
                    <a:pt x="19796" y="5030"/>
                  </a:cubicBezTo>
                  <a:cubicBezTo>
                    <a:pt x="19863" y="4862"/>
                    <a:pt x="20039" y="4630"/>
                    <a:pt x="20078" y="4534"/>
                  </a:cubicBezTo>
                  <a:cubicBezTo>
                    <a:pt x="20116" y="4438"/>
                    <a:pt x="20137" y="4037"/>
                    <a:pt x="20191" y="3903"/>
                  </a:cubicBezTo>
                  <a:cubicBezTo>
                    <a:pt x="20245" y="3769"/>
                    <a:pt x="20266" y="3433"/>
                    <a:pt x="20312" y="3234"/>
                  </a:cubicBezTo>
                  <a:cubicBezTo>
                    <a:pt x="20374" y="2971"/>
                    <a:pt x="20521" y="2505"/>
                    <a:pt x="20549" y="2227"/>
                  </a:cubicBezTo>
                  <a:cubicBezTo>
                    <a:pt x="20577" y="1949"/>
                    <a:pt x="20565" y="1749"/>
                    <a:pt x="20636" y="1573"/>
                  </a:cubicBezTo>
                  <a:cubicBezTo>
                    <a:pt x="20707" y="1397"/>
                    <a:pt x="20804" y="1009"/>
                    <a:pt x="20857" y="941"/>
                  </a:cubicBezTo>
                  <a:cubicBezTo>
                    <a:pt x="20909" y="874"/>
                    <a:pt x="21053" y="1077"/>
                    <a:pt x="21130" y="1235"/>
                  </a:cubicBezTo>
                  <a:cubicBezTo>
                    <a:pt x="21207" y="1392"/>
                    <a:pt x="21252" y="1410"/>
                    <a:pt x="21314" y="1355"/>
                  </a:cubicBezTo>
                  <a:cubicBezTo>
                    <a:pt x="21424" y="1257"/>
                    <a:pt x="21589" y="331"/>
                    <a:pt x="21600" y="0"/>
                  </a:cubicBezTo>
                </a:path>
              </a:pathLst>
            </a:custGeom>
            <a:noFill/>
            <a:ln w="28575" cap="flat" cmpd="sng">
              <a:solidFill>
                <a:srgbClr val="FFFFFF">
                  <a:lumMod val="50000"/>
                </a:srgbClr>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Arial"/>
                <a:ea typeface="+mn-ea"/>
                <a:cs typeface="+mn-cs"/>
              </a:endParaRPr>
            </a:p>
          </p:txBody>
        </p:sp>
        <p:sp>
          <p:nvSpPr>
            <p:cNvPr id="116" name="AutoShape 3">
              <a:extLst>
                <a:ext uri="{FF2B5EF4-FFF2-40B4-BE49-F238E27FC236}">
                  <a16:creationId xmlns="" xmlns:a16="http://schemas.microsoft.com/office/drawing/2014/main" id="{CB7D0EEF-6045-41F6-89E4-347D4206140A}"/>
                </a:ext>
              </a:extLst>
            </p:cNvPr>
            <p:cNvSpPr>
              <a:spLocks/>
            </p:cNvSpPr>
            <p:nvPr/>
          </p:nvSpPr>
          <p:spPr bwMode="auto">
            <a:xfrm>
              <a:off x="1531126" y="4658809"/>
              <a:ext cx="1077782" cy="280596"/>
            </a:xfrm>
            <a:custGeom>
              <a:avLst/>
              <a:gdLst/>
              <a:ahLst/>
              <a:cxnLst/>
              <a:rect l="0" t="0" r="r" b="b"/>
              <a:pathLst>
                <a:path w="21600" h="21600">
                  <a:moveTo>
                    <a:pt x="0" y="3086"/>
                  </a:moveTo>
                  <a:cubicBezTo>
                    <a:pt x="1766" y="3647"/>
                    <a:pt x="2374" y="2244"/>
                    <a:pt x="3567" y="2244"/>
                  </a:cubicBezTo>
                  <a:cubicBezTo>
                    <a:pt x="4760" y="2244"/>
                    <a:pt x="6878" y="0"/>
                    <a:pt x="7584" y="0"/>
                  </a:cubicBezTo>
                  <a:cubicBezTo>
                    <a:pt x="8290" y="0"/>
                    <a:pt x="9727" y="187"/>
                    <a:pt x="10506" y="4115"/>
                  </a:cubicBezTo>
                  <a:cubicBezTo>
                    <a:pt x="11285" y="8042"/>
                    <a:pt x="11942" y="9538"/>
                    <a:pt x="12064" y="11969"/>
                  </a:cubicBezTo>
                  <a:cubicBezTo>
                    <a:pt x="12186" y="14400"/>
                    <a:pt x="12527" y="21600"/>
                    <a:pt x="12527" y="21600"/>
                  </a:cubicBezTo>
                  <a:lnTo>
                    <a:pt x="21600" y="21600"/>
                  </a:lnTo>
                </a:path>
              </a:pathLst>
            </a:custGeom>
            <a:noFill/>
            <a:ln w="28575" cap="flat" cmpd="sng">
              <a:solidFill>
                <a:srgbClr val="FFFFFF">
                  <a:lumMod val="50000"/>
                </a:srgbClr>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Arial"/>
                <a:ea typeface="+mn-ea"/>
                <a:cs typeface="+mn-cs"/>
              </a:endParaRPr>
            </a:p>
          </p:txBody>
        </p:sp>
      </p:grpSp>
      <p:sp>
        <p:nvSpPr>
          <p:cNvPr id="117" name="Rectangle 116">
            <a:extLst>
              <a:ext uri="{FF2B5EF4-FFF2-40B4-BE49-F238E27FC236}">
                <a16:creationId xmlns="" xmlns:a16="http://schemas.microsoft.com/office/drawing/2014/main" id="{CCC25FA8-6A2E-4583-B7C7-937DEFA4FB94}"/>
              </a:ext>
            </a:extLst>
          </p:cNvPr>
          <p:cNvSpPr/>
          <p:nvPr/>
        </p:nvSpPr>
        <p:spPr>
          <a:xfrm>
            <a:off x="977023" y="5319743"/>
            <a:ext cx="9620853" cy="186261"/>
          </a:xfrm>
          <a:prstGeom prst="rect">
            <a:avLst/>
          </a:prstGeom>
          <a:gradFill flip="none" rotWithShape="1">
            <a:gsLst>
              <a:gs pos="0">
                <a:srgbClr val="FFFFFF"/>
              </a:gs>
              <a:gs pos="100000">
                <a:schemeClr val="accent1">
                  <a:lumMod val="40000"/>
                  <a:lumOff val="60000"/>
                </a:schemeClr>
              </a:gs>
            </a:gsLst>
            <a:lin ang="0" scaled="1"/>
            <a:tileRect/>
          </a:gradFill>
          <a:ln w="9525" cap="flat" cmpd="sng" algn="ctr">
            <a:noFill/>
            <a:prstDash val="solid"/>
          </a:ln>
          <a:effectLst>
            <a:outerShdw blurRad="50800" dist="38100" dir="2700000">
              <a:srgbClr val="000000">
                <a:alpha val="43000"/>
              </a:srgbClr>
            </a:outerShdw>
          </a:effectLst>
        </p:spPr>
        <p:txBody>
          <a:bodyPr rtlCol="0" anchor="ctr"/>
          <a:lstStyle/>
          <a:p>
            <a:pPr algn="ctr" defTabSz="914354"/>
            <a:endParaRPr lang="en-GB" kern="0">
              <a:solidFill>
                <a:srgbClr val="FFFFFF"/>
              </a:solidFill>
              <a:latin typeface="Arial"/>
            </a:endParaRPr>
          </a:p>
        </p:txBody>
      </p:sp>
      <p:sp>
        <p:nvSpPr>
          <p:cNvPr id="118" name="Rectangle 117">
            <a:extLst>
              <a:ext uri="{FF2B5EF4-FFF2-40B4-BE49-F238E27FC236}">
                <a16:creationId xmlns="" xmlns:a16="http://schemas.microsoft.com/office/drawing/2014/main" id="{AD9A02D5-6D22-44E5-BEA2-D1C2B8AEE95C}"/>
              </a:ext>
            </a:extLst>
          </p:cNvPr>
          <p:cNvSpPr/>
          <p:nvPr/>
        </p:nvSpPr>
        <p:spPr>
          <a:xfrm>
            <a:off x="977023" y="5575299"/>
            <a:ext cx="9620853" cy="186261"/>
          </a:xfrm>
          <a:prstGeom prst="rect">
            <a:avLst/>
          </a:prstGeom>
          <a:gradFill flip="none" rotWithShape="1">
            <a:gsLst>
              <a:gs pos="0">
                <a:srgbClr val="FFFFFF"/>
              </a:gs>
              <a:gs pos="100000">
                <a:schemeClr val="tx2">
                  <a:lumMod val="40000"/>
                  <a:lumOff val="60000"/>
                </a:schemeClr>
              </a:gs>
            </a:gsLst>
            <a:lin ang="0" scaled="1"/>
            <a:tileRect/>
          </a:gradFill>
          <a:ln w="9525" cap="flat" cmpd="sng" algn="ctr">
            <a:noFill/>
            <a:prstDash val="solid"/>
          </a:ln>
          <a:effectLst>
            <a:outerShdw blurRad="50800" dist="38100" dir="2700000">
              <a:srgbClr val="000000">
                <a:alpha val="43000"/>
              </a:srgbClr>
            </a:outerShdw>
          </a:effectLst>
        </p:spPr>
        <p:txBody>
          <a:bodyPr rtlCol="0" anchor="ctr"/>
          <a:lstStyle/>
          <a:p>
            <a:pPr algn="ctr" defTabSz="914354"/>
            <a:endParaRPr lang="en-GB" kern="0">
              <a:solidFill>
                <a:srgbClr val="FFFFFF"/>
              </a:solidFill>
              <a:latin typeface="Arial"/>
            </a:endParaRPr>
          </a:p>
        </p:txBody>
      </p:sp>
      <p:sp>
        <p:nvSpPr>
          <p:cNvPr id="119" name="Rectangle 118">
            <a:extLst>
              <a:ext uri="{FF2B5EF4-FFF2-40B4-BE49-F238E27FC236}">
                <a16:creationId xmlns="" xmlns:a16="http://schemas.microsoft.com/office/drawing/2014/main" id="{B8D1C82D-8D25-4F93-90A1-3CBD3A55F6CB}"/>
              </a:ext>
            </a:extLst>
          </p:cNvPr>
          <p:cNvSpPr/>
          <p:nvPr/>
        </p:nvSpPr>
        <p:spPr>
          <a:xfrm>
            <a:off x="977023" y="5830853"/>
            <a:ext cx="9620853" cy="186261"/>
          </a:xfrm>
          <a:prstGeom prst="rect">
            <a:avLst/>
          </a:prstGeom>
          <a:gradFill flip="none" rotWithShape="1">
            <a:gsLst>
              <a:gs pos="0">
                <a:srgbClr val="FFFFFF"/>
              </a:gs>
              <a:gs pos="100000">
                <a:schemeClr val="accent2">
                  <a:lumMod val="40000"/>
                  <a:lumOff val="60000"/>
                </a:schemeClr>
              </a:gs>
            </a:gsLst>
            <a:lin ang="0" scaled="1"/>
            <a:tileRect/>
          </a:gradFill>
          <a:ln w="9525" cap="flat" cmpd="sng" algn="ctr">
            <a:noFill/>
            <a:prstDash val="solid"/>
          </a:ln>
          <a:effectLst>
            <a:outerShdw blurRad="50800" dist="38100" dir="2700000">
              <a:srgbClr val="000000">
                <a:alpha val="43000"/>
              </a:srgbClr>
            </a:outerShdw>
          </a:effectLst>
        </p:spPr>
        <p:txBody>
          <a:bodyPr rtlCol="0" anchor="ctr"/>
          <a:lstStyle/>
          <a:p>
            <a:pPr algn="ctr" defTabSz="914354"/>
            <a:endParaRPr lang="en-GB" kern="0">
              <a:solidFill>
                <a:srgbClr val="FFFFFF"/>
              </a:solidFill>
              <a:latin typeface="Arial"/>
            </a:endParaRPr>
          </a:p>
        </p:txBody>
      </p:sp>
      <p:sp>
        <p:nvSpPr>
          <p:cNvPr id="120" name="TextBox 119">
            <a:extLst>
              <a:ext uri="{FF2B5EF4-FFF2-40B4-BE49-F238E27FC236}">
                <a16:creationId xmlns="" xmlns:a16="http://schemas.microsoft.com/office/drawing/2014/main" id="{E9DBEDFC-8DCE-4FAD-AC8E-E22CECC2B28C}"/>
              </a:ext>
            </a:extLst>
          </p:cNvPr>
          <p:cNvSpPr txBox="1"/>
          <p:nvPr/>
        </p:nvSpPr>
        <p:spPr>
          <a:xfrm>
            <a:off x="977023" y="5113357"/>
            <a:ext cx="9620853" cy="131892"/>
          </a:xfrm>
          <a:prstGeom prst="rect">
            <a:avLst/>
          </a:prstGeom>
          <a:noFill/>
        </p:spPr>
        <p:txBody>
          <a:bodyPr wrap="square" lIns="0" tIns="0" rIns="0" bIns="0" rtlCol="0">
            <a:noAutofit/>
          </a:bodyPr>
          <a:lstStyle/>
          <a:p>
            <a:pPr marL="0" marR="0" lvl="0" indent="0" algn="ctr" defTabSz="609555"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a:ln>
                  <a:noFill/>
                </a:ln>
                <a:solidFill>
                  <a:srgbClr val="000000"/>
                </a:solidFill>
                <a:effectLst/>
                <a:uLnTx/>
                <a:uFillTx/>
                <a:latin typeface="Arial"/>
                <a:ea typeface="+mn-ea"/>
                <a:cs typeface="+mn-cs"/>
              </a:rPr>
              <a:t>Time</a:t>
            </a:r>
          </a:p>
        </p:txBody>
      </p:sp>
      <p:sp>
        <p:nvSpPr>
          <p:cNvPr id="121" name="TextBox 120">
            <a:extLst>
              <a:ext uri="{FF2B5EF4-FFF2-40B4-BE49-F238E27FC236}">
                <a16:creationId xmlns="" xmlns:a16="http://schemas.microsoft.com/office/drawing/2014/main" id="{18264E08-017C-4E1D-AB6C-72289625D8B9}"/>
              </a:ext>
            </a:extLst>
          </p:cNvPr>
          <p:cNvSpPr txBox="1"/>
          <p:nvPr/>
        </p:nvSpPr>
        <p:spPr>
          <a:xfrm>
            <a:off x="977023" y="5335047"/>
            <a:ext cx="1416704" cy="188927"/>
          </a:xfrm>
          <a:prstGeom prst="rect">
            <a:avLst/>
          </a:prstGeom>
          <a:noFill/>
        </p:spPr>
        <p:txBody>
          <a:bodyPr wrap="square" lIns="0" tIns="0" rIns="0" bIns="0" rtlCol="0">
            <a:noAutofit/>
          </a:bodyPr>
          <a:lstStyle/>
          <a:p>
            <a:pPr marL="0" marR="0" lvl="0" indent="0" algn="l" defTabSz="609555"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000000"/>
                </a:solidFill>
                <a:effectLst/>
                <a:uLnTx/>
                <a:uFillTx/>
                <a:latin typeface="Arial"/>
                <a:ea typeface="+mn-ea"/>
                <a:cs typeface="+mn-cs"/>
              </a:rPr>
              <a:t>Non-metastatic</a:t>
            </a:r>
          </a:p>
        </p:txBody>
      </p:sp>
      <p:sp>
        <p:nvSpPr>
          <p:cNvPr id="122" name="TextBox 121">
            <a:extLst>
              <a:ext uri="{FF2B5EF4-FFF2-40B4-BE49-F238E27FC236}">
                <a16:creationId xmlns="" xmlns:a16="http://schemas.microsoft.com/office/drawing/2014/main" id="{B32E6523-9CB3-4B91-8C40-E86B228268AA}"/>
              </a:ext>
            </a:extLst>
          </p:cNvPr>
          <p:cNvSpPr txBox="1"/>
          <p:nvPr/>
        </p:nvSpPr>
        <p:spPr>
          <a:xfrm>
            <a:off x="977023" y="5580109"/>
            <a:ext cx="1416704" cy="188927"/>
          </a:xfrm>
          <a:prstGeom prst="rect">
            <a:avLst/>
          </a:prstGeom>
          <a:noFill/>
        </p:spPr>
        <p:txBody>
          <a:bodyPr wrap="square" lIns="0" tIns="0" rIns="0" bIns="0" rtlCol="0">
            <a:noAutofit/>
          </a:bodyPr>
          <a:lstStyle/>
          <a:p>
            <a:pPr marL="0" marR="0" lvl="0" indent="0" algn="l" defTabSz="609555"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000000"/>
                </a:solidFill>
                <a:effectLst/>
                <a:uLnTx/>
                <a:uFillTx/>
                <a:latin typeface="Arial"/>
                <a:ea typeface="+mn-ea"/>
                <a:cs typeface="+mn-cs"/>
              </a:rPr>
              <a:t>Hormone-sensitive</a:t>
            </a:r>
          </a:p>
        </p:txBody>
      </p:sp>
      <p:sp>
        <p:nvSpPr>
          <p:cNvPr id="123" name="TextBox 122">
            <a:extLst>
              <a:ext uri="{FF2B5EF4-FFF2-40B4-BE49-F238E27FC236}">
                <a16:creationId xmlns="" xmlns:a16="http://schemas.microsoft.com/office/drawing/2014/main" id="{B5C0063B-E3C5-4E67-A1E7-7754222F23D0}"/>
              </a:ext>
            </a:extLst>
          </p:cNvPr>
          <p:cNvSpPr txBox="1"/>
          <p:nvPr/>
        </p:nvSpPr>
        <p:spPr>
          <a:xfrm>
            <a:off x="977023" y="5838420"/>
            <a:ext cx="1416704" cy="188927"/>
          </a:xfrm>
          <a:prstGeom prst="rect">
            <a:avLst/>
          </a:prstGeom>
          <a:noFill/>
        </p:spPr>
        <p:txBody>
          <a:bodyPr wrap="square" lIns="0" tIns="0" rIns="0" bIns="0" rtlCol="0">
            <a:noAutofit/>
          </a:bodyPr>
          <a:lstStyle/>
          <a:p>
            <a:pPr marL="0" marR="0" lvl="0" indent="0" algn="l" defTabSz="609555"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000000"/>
                </a:solidFill>
                <a:effectLst/>
                <a:uLnTx/>
                <a:uFillTx/>
                <a:latin typeface="Arial"/>
                <a:ea typeface="+mn-ea"/>
                <a:cs typeface="+mn-cs"/>
              </a:rPr>
              <a:t>Asymptomatic</a:t>
            </a:r>
          </a:p>
        </p:txBody>
      </p:sp>
      <p:sp>
        <p:nvSpPr>
          <p:cNvPr id="124" name="TextBox 123">
            <a:extLst>
              <a:ext uri="{FF2B5EF4-FFF2-40B4-BE49-F238E27FC236}">
                <a16:creationId xmlns="" xmlns:a16="http://schemas.microsoft.com/office/drawing/2014/main" id="{20364C88-B550-43B5-882F-3D8B6E98DBD8}"/>
              </a:ext>
            </a:extLst>
          </p:cNvPr>
          <p:cNvSpPr txBox="1"/>
          <p:nvPr/>
        </p:nvSpPr>
        <p:spPr>
          <a:xfrm>
            <a:off x="9124137" y="5335047"/>
            <a:ext cx="1416704" cy="188927"/>
          </a:xfrm>
          <a:prstGeom prst="rect">
            <a:avLst/>
          </a:prstGeom>
          <a:noFill/>
        </p:spPr>
        <p:txBody>
          <a:bodyPr wrap="square" lIns="0" tIns="0" rIns="0" bIns="0" rtlCol="0">
            <a:noAutofit/>
          </a:bodyPr>
          <a:lstStyle/>
          <a:p>
            <a:pPr marL="0" marR="0" lvl="0" indent="0" algn="r" defTabSz="609555" rtl="0" eaLnBrk="1" fontAlgn="auto" latinLnBrk="0" hangingPunct="1">
              <a:lnSpc>
                <a:spcPct val="100000"/>
              </a:lnSpc>
              <a:spcBef>
                <a:spcPts val="0"/>
              </a:spcBef>
              <a:spcAft>
                <a:spcPts val="0"/>
              </a:spcAft>
              <a:buClrTx/>
              <a:buSzTx/>
              <a:buFontTx/>
              <a:buNone/>
              <a:tabLst/>
              <a:defRPr/>
            </a:pPr>
            <a:r>
              <a:rPr kumimoji="0" lang="en-GB" sz="1051" b="1" i="0" u="none" strike="noStrike" kern="0" cap="none" spc="0" normalizeH="0" baseline="0" noProof="0">
                <a:ln>
                  <a:noFill/>
                </a:ln>
                <a:solidFill>
                  <a:srgbClr val="000000"/>
                </a:solidFill>
                <a:effectLst/>
                <a:uLnTx/>
                <a:uFillTx/>
                <a:latin typeface="Arial"/>
                <a:ea typeface="+mn-ea"/>
                <a:cs typeface="+mn-cs"/>
              </a:rPr>
              <a:t>Metastatic</a:t>
            </a:r>
          </a:p>
        </p:txBody>
      </p:sp>
      <p:sp>
        <p:nvSpPr>
          <p:cNvPr id="125" name="TextBox 124">
            <a:extLst>
              <a:ext uri="{FF2B5EF4-FFF2-40B4-BE49-F238E27FC236}">
                <a16:creationId xmlns="" xmlns:a16="http://schemas.microsoft.com/office/drawing/2014/main" id="{072052EE-BCA7-4ED5-B450-2F74233C3727}"/>
              </a:ext>
            </a:extLst>
          </p:cNvPr>
          <p:cNvSpPr txBox="1"/>
          <p:nvPr/>
        </p:nvSpPr>
        <p:spPr>
          <a:xfrm>
            <a:off x="9124137" y="5580109"/>
            <a:ext cx="1416704" cy="188927"/>
          </a:xfrm>
          <a:prstGeom prst="rect">
            <a:avLst/>
          </a:prstGeom>
          <a:noFill/>
        </p:spPr>
        <p:txBody>
          <a:bodyPr wrap="square" lIns="0" tIns="0" rIns="0" bIns="0" rtlCol="0">
            <a:noAutofit/>
          </a:bodyPr>
          <a:lstStyle/>
          <a:p>
            <a:pPr marL="0" marR="0" lvl="0" indent="0" algn="r" defTabSz="609555" rtl="0" eaLnBrk="1" fontAlgn="auto" latinLnBrk="0" hangingPunct="1">
              <a:lnSpc>
                <a:spcPct val="100000"/>
              </a:lnSpc>
              <a:spcBef>
                <a:spcPts val="0"/>
              </a:spcBef>
              <a:spcAft>
                <a:spcPts val="0"/>
              </a:spcAft>
              <a:buClrTx/>
              <a:buSzTx/>
              <a:buFontTx/>
              <a:buNone/>
              <a:tabLst/>
              <a:defRPr/>
            </a:pPr>
            <a:r>
              <a:rPr kumimoji="0" lang="en-GB" sz="1051" b="1" i="0" u="none" strike="noStrike" kern="0" cap="none" spc="0" normalizeH="0" baseline="0" noProof="0">
                <a:ln>
                  <a:noFill/>
                </a:ln>
                <a:solidFill>
                  <a:srgbClr val="000000"/>
                </a:solidFill>
                <a:effectLst/>
                <a:uLnTx/>
                <a:uFillTx/>
                <a:latin typeface="Arial"/>
                <a:ea typeface="+mn-ea"/>
                <a:cs typeface="+mn-cs"/>
              </a:rPr>
              <a:t>Castration-resistant</a:t>
            </a:r>
          </a:p>
        </p:txBody>
      </p:sp>
      <p:sp>
        <p:nvSpPr>
          <p:cNvPr id="126" name="TextBox 125">
            <a:extLst>
              <a:ext uri="{FF2B5EF4-FFF2-40B4-BE49-F238E27FC236}">
                <a16:creationId xmlns="" xmlns:a16="http://schemas.microsoft.com/office/drawing/2014/main" id="{C0D50192-8A6C-4993-8D5D-3847B136D91D}"/>
              </a:ext>
            </a:extLst>
          </p:cNvPr>
          <p:cNvSpPr txBox="1"/>
          <p:nvPr/>
        </p:nvSpPr>
        <p:spPr>
          <a:xfrm>
            <a:off x="9124137" y="5838420"/>
            <a:ext cx="1416704" cy="188927"/>
          </a:xfrm>
          <a:prstGeom prst="rect">
            <a:avLst/>
          </a:prstGeom>
          <a:noFill/>
        </p:spPr>
        <p:txBody>
          <a:bodyPr wrap="square" lIns="0" tIns="0" rIns="0" bIns="0" rtlCol="0">
            <a:noAutofit/>
          </a:bodyPr>
          <a:lstStyle/>
          <a:p>
            <a:pPr marL="0" marR="0" lvl="0" indent="0" algn="r" defTabSz="609555" rtl="0" eaLnBrk="1" fontAlgn="auto" latinLnBrk="0" hangingPunct="1">
              <a:lnSpc>
                <a:spcPct val="100000"/>
              </a:lnSpc>
              <a:spcBef>
                <a:spcPts val="0"/>
              </a:spcBef>
              <a:spcAft>
                <a:spcPts val="0"/>
              </a:spcAft>
              <a:buClrTx/>
              <a:buSzTx/>
              <a:buFontTx/>
              <a:buNone/>
              <a:tabLst/>
              <a:defRPr/>
            </a:pPr>
            <a:r>
              <a:rPr kumimoji="0" lang="en-GB" sz="1051" b="1" i="0" u="none" strike="noStrike" kern="0" cap="none" spc="0" normalizeH="0" baseline="0" noProof="0">
                <a:ln>
                  <a:noFill/>
                </a:ln>
                <a:solidFill>
                  <a:srgbClr val="000000"/>
                </a:solidFill>
                <a:effectLst/>
                <a:uLnTx/>
                <a:uFillTx/>
                <a:latin typeface="Arial"/>
                <a:ea typeface="+mn-ea"/>
                <a:cs typeface="+mn-cs"/>
              </a:rPr>
              <a:t>Symptomatic</a:t>
            </a:r>
          </a:p>
        </p:txBody>
      </p:sp>
      <p:sp>
        <p:nvSpPr>
          <p:cNvPr id="127" name="Line 4">
            <a:extLst>
              <a:ext uri="{FF2B5EF4-FFF2-40B4-BE49-F238E27FC236}">
                <a16:creationId xmlns="" xmlns:a16="http://schemas.microsoft.com/office/drawing/2014/main" id="{D1C807B5-93BD-4EAD-9334-B1C3856150E3}"/>
              </a:ext>
            </a:extLst>
          </p:cNvPr>
          <p:cNvSpPr>
            <a:spLocks noChangeShapeType="1"/>
          </p:cNvSpPr>
          <p:nvPr/>
        </p:nvSpPr>
        <p:spPr bwMode="auto">
          <a:xfrm flipH="1">
            <a:off x="2097330" y="5041783"/>
            <a:ext cx="125603" cy="107048"/>
          </a:xfrm>
          <a:prstGeom prst="line">
            <a:avLst/>
          </a:prstGeom>
          <a:noFill/>
          <a:ln w="12700" cap="flat" cmpd="sng">
            <a:solidFill>
              <a:srgbClr val="000000"/>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Arial"/>
              <a:ea typeface="+mn-ea"/>
              <a:cs typeface="+mn-cs"/>
            </a:endParaRPr>
          </a:p>
        </p:txBody>
      </p:sp>
      <p:sp>
        <p:nvSpPr>
          <p:cNvPr id="128" name="Line 5">
            <a:extLst>
              <a:ext uri="{FF2B5EF4-FFF2-40B4-BE49-F238E27FC236}">
                <a16:creationId xmlns="" xmlns:a16="http://schemas.microsoft.com/office/drawing/2014/main" id="{68933B04-583A-47C3-A3EA-78010F844649}"/>
              </a:ext>
            </a:extLst>
          </p:cNvPr>
          <p:cNvSpPr>
            <a:spLocks noChangeShapeType="1"/>
          </p:cNvSpPr>
          <p:nvPr/>
        </p:nvSpPr>
        <p:spPr bwMode="auto">
          <a:xfrm flipH="1">
            <a:off x="2212804" y="5041783"/>
            <a:ext cx="125603" cy="107048"/>
          </a:xfrm>
          <a:prstGeom prst="line">
            <a:avLst/>
          </a:prstGeom>
          <a:noFill/>
          <a:ln w="12700" cap="flat" cmpd="sng">
            <a:solidFill>
              <a:srgbClr val="000000"/>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Arial"/>
              <a:ea typeface="+mn-ea"/>
              <a:cs typeface="+mn-cs"/>
            </a:endParaRPr>
          </a:p>
        </p:txBody>
      </p:sp>
      <p:sp>
        <p:nvSpPr>
          <p:cNvPr id="129" name="TextBox 128">
            <a:extLst>
              <a:ext uri="{FF2B5EF4-FFF2-40B4-BE49-F238E27FC236}">
                <a16:creationId xmlns="" xmlns:a16="http://schemas.microsoft.com/office/drawing/2014/main" id="{B49C070A-ED6A-482B-9F60-4AB32491F1AC}"/>
              </a:ext>
            </a:extLst>
          </p:cNvPr>
          <p:cNvSpPr txBox="1"/>
          <p:nvPr/>
        </p:nvSpPr>
        <p:spPr>
          <a:xfrm rot="16200000">
            <a:off x="-595963" y="3611358"/>
            <a:ext cx="2698823" cy="236915"/>
          </a:xfrm>
          <a:prstGeom prst="rect">
            <a:avLst/>
          </a:prstGeom>
          <a:noFill/>
        </p:spPr>
        <p:txBody>
          <a:bodyPr wrap="square" lIns="0" tIns="0" rIns="0" bIns="0" rtlCol="0">
            <a:noAutofit/>
          </a:bodyPr>
          <a:lstStyle/>
          <a:p>
            <a:pPr marL="0" marR="0" lvl="0" indent="0" algn="ctr" defTabSz="609555"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a:ln>
                  <a:noFill/>
                </a:ln>
                <a:solidFill>
                  <a:srgbClr val="000000"/>
                </a:solidFill>
                <a:effectLst/>
                <a:uLnTx/>
                <a:uFillTx/>
                <a:latin typeface="Arial"/>
                <a:ea typeface="+mn-ea"/>
                <a:cs typeface="+mn-cs"/>
              </a:rPr>
              <a:t>Prostate Specific Antigen</a:t>
            </a:r>
          </a:p>
        </p:txBody>
      </p:sp>
      <p:grpSp>
        <p:nvGrpSpPr>
          <p:cNvPr id="130" name="Group 129">
            <a:extLst>
              <a:ext uri="{FF2B5EF4-FFF2-40B4-BE49-F238E27FC236}">
                <a16:creationId xmlns="" xmlns:a16="http://schemas.microsoft.com/office/drawing/2014/main" id="{1B47F752-C2B9-4FBB-A1CB-DD55DFB3A2B8}"/>
              </a:ext>
            </a:extLst>
          </p:cNvPr>
          <p:cNvGrpSpPr/>
          <p:nvPr/>
        </p:nvGrpSpPr>
        <p:grpSpPr>
          <a:xfrm>
            <a:off x="2660073" y="1255603"/>
            <a:ext cx="7228095" cy="3813072"/>
            <a:chOff x="2306189" y="2057264"/>
            <a:chExt cx="4972523" cy="2893289"/>
          </a:xfrm>
        </p:grpSpPr>
        <p:cxnSp>
          <p:nvCxnSpPr>
            <p:cNvPr id="131" name="Straight Connector 130">
              <a:extLst>
                <a:ext uri="{FF2B5EF4-FFF2-40B4-BE49-F238E27FC236}">
                  <a16:creationId xmlns="" xmlns:a16="http://schemas.microsoft.com/office/drawing/2014/main" id="{753259AD-352D-4A9A-A130-AF230B829F42}"/>
                </a:ext>
              </a:extLst>
            </p:cNvPr>
            <p:cNvCxnSpPr/>
            <p:nvPr/>
          </p:nvCxnSpPr>
          <p:spPr>
            <a:xfrm flipV="1">
              <a:off x="2306189" y="2057264"/>
              <a:ext cx="0" cy="2893289"/>
            </a:xfrm>
            <a:prstGeom prst="line">
              <a:avLst/>
            </a:prstGeom>
            <a:noFill/>
            <a:ln w="9525" cap="flat" cmpd="sng" algn="ctr">
              <a:solidFill>
                <a:srgbClr val="A6A6A6"/>
              </a:solidFill>
              <a:prstDash val="sysDash"/>
            </a:ln>
            <a:effectLst/>
          </p:spPr>
        </p:cxnSp>
        <p:cxnSp>
          <p:nvCxnSpPr>
            <p:cNvPr id="132" name="Straight Connector 131">
              <a:extLst>
                <a:ext uri="{FF2B5EF4-FFF2-40B4-BE49-F238E27FC236}">
                  <a16:creationId xmlns="" xmlns:a16="http://schemas.microsoft.com/office/drawing/2014/main" id="{B0CEA1AA-2970-4502-8679-10BD1B79F41B}"/>
                </a:ext>
              </a:extLst>
            </p:cNvPr>
            <p:cNvCxnSpPr/>
            <p:nvPr/>
          </p:nvCxnSpPr>
          <p:spPr>
            <a:xfrm flipV="1">
              <a:off x="3373986" y="2057264"/>
              <a:ext cx="0" cy="2893289"/>
            </a:xfrm>
            <a:prstGeom prst="line">
              <a:avLst/>
            </a:prstGeom>
            <a:noFill/>
            <a:ln w="9525" cap="flat" cmpd="sng" algn="ctr">
              <a:solidFill>
                <a:srgbClr val="A6A6A6"/>
              </a:solidFill>
              <a:prstDash val="sysDash"/>
            </a:ln>
            <a:effectLst/>
          </p:spPr>
        </p:cxnSp>
        <p:cxnSp>
          <p:nvCxnSpPr>
            <p:cNvPr id="133" name="Straight Connector 132">
              <a:extLst>
                <a:ext uri="{FF2B5EF4-FFF2-40B4-BE49-F238E27FC236}">
                  <a16:creationId xmlns="" xmlns:a16="http://schemas.microsoft.com/office/drawing/2014/main" id="{063499FB-1C54-4123-B39A-359649000C09}"/>
                </a:ext>
              </a:extLst>
            </p:cNvPr>
            <p:cNvCxnSpPr/>
            <p:nvPr/>
          </p:nvCxnSpPr>
          <p:spPr>
            <a:xfrm flipV="1">
              <a:off x="4801928" y="2057264"/>
              <a:ext cx="0" cy="2893289"/>
            </a:xfrm>
            <a:prstGeom prst="line">
              <a:avLst/>
            </a:prstGeom>
            <a:noFill/>
            <a:ln w="9525" cap="flat" cmpd="sng" algn="ctr">
              <a:solidFill>
                <a:srgbClr val="A6A6A6"/>
              </a:solidFill>
              <a:prstDash val="sysDash"/>
            </a:ln>
            <a:effectLst/>
          </p:spPr>
        </p:cxnSp>
        <p:cxnSp>
          <p:nvCxnSpPr>
            <p:cNvPr id="134" name="Straight Connector 133">
              <a:extLst>
                <a:ext uri="{FF2B5EF4-FFF2-40B4-BE49-F238E27FC236}">
                  <a16:creationId xmlns="" xmlns:a16="http://schemas.microsoft.com/office/drawing/2014/main" id="{C5F6498E-ED3E-4173-A528-AF1F772DB6E3}"/>
                </a:ext>
              </a:extLst>
            </p:cNvPr>
            <p:cNvCxnSpPr/>
            <p:nvPr/>
          </p:nvCxnSpPr>
          <p:spPr>
            <a:xfrm flipV="1">
              <a:off x="5926590" y="2057264"/>
              <a:ext cx="0" cy="2893289"/>
            </a:xfrm>
            <a:prstGeom prst="line">
              <a:avLst/>
            </a:prstGeom>
            <a:noFill/>
            <a:ln w="9525" cap="flat" cmpd="sng" algn="ctr">
              <a:solidFill>
                <a:srgbClr val="A6A6A6"/>
              </a:solidFill>
              <a:prstDash val="sysDash"/>
            </a:ln>
            <a:effectLst/>
          </p:spPr>
        </p:cxnSp>
        <p:cxnSp>
          <p:nvCxnSpPr>
            <p:cNvPr id="135" name="Straight Connector 134">
              <a:extLst>
                <a:ext uri="{FF2B5EF4-FFF2-40B4-BE49-F238E27FC236}">
                  <a16:creationId xmlns="" xmlns:a16="http://schemas.microsoft.com/office/drawing/2014/main" id="{18ABECFE-39E8-4CA8-BC0F-D0DB3E3B5692}"/>
                </a:ext>
              </a:extLst>
            </p:cNvPr>
            <p:cNvCxnSpPr/>
            <p:nvPr/>
          </p:nvCxnSpPr>
          <p:spPr>
            <a:xfrm flipV="1">
              <a:off x="7278712" y="2057264"/>
              <a:ext cx="0" cy="2893289"/>
            </a:xfrm>
            <a:prstGeom prst="line">
              <a:avLst/>
            </a:prstGeom>
            <a:noFill/>
            <a:ln w="9525" cap="flat" cmpd="sng" algn="ctr">
              <a:solidFill>
                <a:srgbClr val="A6A6A6"/>
              </a:solidFill>
              <a:prstDash val="sysDash"/>
            </a:ln>
            <a:effectLst/>
          </p:spPr>
        </p:cxnSp>
      </p:grpSp>
      <p:sp>
        <p:nvSpPr>
          <p:cNvPr id="136" name="AutoShape 2">
            <a:extLst>
              <a:ext uri="{FF2B5EF4-FFF2-40B4-BE49-F238E27FC236}">
                <a16:creationId xmlns="" xmlns:a16="http://schemas.microsoft.com/office/drawing/2014/main" id="{896FAF95-4B4A-4BB8-A54A-089B19E3CE28}"/>
              </a:ext>
            </a:extLst>
          </p:cNvPr>
          <p:cNvSpPr>
            <a:spLocks/>
          </p:cNvSpPr>
          <p:nvPr/>
        </p:nvSpPr>
        <p:spPr bwMode="auto">
          <a:xfrm>
            <a:off x="3760432" y="4801273"/>
            <a:ext cx="1564910" cy="257682"/>
          </a:xfrm>
          <a:custGeom>
            <a:avLst/>
            <a:gdLst/>
            <a:ahLst/>
            <a:cxnLst/>
            <a:rect l="0" t="0" r="r" b="b"/>
            <a:pathLst>
              <a:path w="21600" h="21600">
                <a:moveTo>
                  <a:pt x="0" y="0"/>
                </a:moveTo>
                <a:cubicBezTo>
                  <a:pt x="1742" y="0"/>
                  <a:pt x="2443" y="8895"/>
                  <a:pt x="2443" y="21600"/>
                </a:cubicBezTo>
                <a:lnTo>
                  <a:pt x="21600" y="21600"/>
                </a:lnTo>
              </a:path>
            </a:pathLst>
          </a:custGeom>
          <a:noFill/>
          <a:ln w="28575" cap="flat" cmpd="sng">
            <a:solidFill>
              <a:srgbClr val="7F7F7F"/>
            </a:solidFill>
            <a:prstDash val="sysDash"/>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Arial"/>
              <a:ea typeface="+mn-ea"/>
              <a:cs typeface="+mn-cs"/>
            </a:endParaRPr>
          </a:p>
        </p:txBody>
      </p:sp>
      <p:sp>
        <p:nvSpPr>
          <p:cNvPr id="137" name="AutoShape 1">
            <a:extLst>
              <a:ext uri="{FF2B5EF4-FFF2-40B4-BE49-F238E27FC236}">
                <a16:creationId xmlns="" xmlns:a16="http://schemas.microsoft.com/office/drawing/2014/main" id="{BD171168-E52B-4F27-AEBD-501C731A8894}"/>
              </a:ext>
            </a:extLst>
          </p:cNvPr>
          <p:cNvSpPr>
            <a:spLocks/>
          </p:cNvSpPr>
          <p:nvPr/>
        </p:nvSpPr>
        <p:spPr bwMode="auto">
          <a:xfrm>
            <a:off x="977023" y="2380405"/>
            <a:ext cx="9620853" cy="2686544"/>
          </a:xfrm>
          <a:custGeom>
            <a:avLst/>
            <a:gdLst/>
            <a:ahLst/>
            <a:cxnLst/>
            <a:rect l="0" t="0" r="r" b="b"/>
            <a:pathLst>
              <a:path w="21600" h="21600">
                <a:moveTo>
                  <a:pt x="0" y="0"/>
                </a:moveTo>
                <a:lnTo>
                  <a:pt x="0" y="21600"/>
                </a:lnTo>
                <a:lnTo>
                  <a:pt x="21600" y="21600"/>
                </a:lnTo>
              </a:path>
            </a:pathLst>
          </a:custGeom>
          <a:noFill/>
          <a:ln w="19050" cap="flat" cmpd="sng">
            <a:solidFill>
              <a:srgbClr val="000000"/>
            </a:solidFill>
            <a:prstDash val="solid"/>
            <a:miter lim="800000"/>
            <a:headEnd type="triangle" w="med" len="med"/>
            <a:tailEnd type="triangl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Arial"/>
              <a:ea typeface="+mn-ea"/>
              <a:cs typeface="+mn-cs"/>
            </a:endParaRPr>
          </a:p>
        </p:txBody>
      </p:sp>
      <p:sp>
        <p:nvSpPr>
          <p:cNvPr id="138" name="Rectangle 137">
            <a:extLst>
              <a:ext uri="{FF2B5EF4-FFF2-40B4-BE49-F238E27FC236}">
                <a16:creationId xmlns="" xmlns:a16="http://schemas.microsoft.com/office/drawing/2014/main" id="{DC69A293-CEBC-4224-A3A2-8E293CC7522B}"/>
              </a:ext>
            </a:extLst>
          </p:cNvPr>
          <p:cNvSpPr/>
          <p:nvPr/>
        </p:nvSpPr>
        <p:spPr>
          <a:xfrm>
            <a:off x="1097217" y="1255603"/>
            <a:ext cx="625053" cy="369862"/>
          </a:xfrm>
          <a:prstGeom prst="rect">
            <a:avLst/>
          </a:prstGeom>
          <a:solidFill>
            <a:srgbClr val="FFFFFF"/>
          </a:solidFill>
          <a:ln w="19050" cap="flat" cmpd="sng" algn="ctr">
            <a:solidFill>
              <a:schemeClr val="tx1"/>
            </a:solidFill>
            <a:prstDash val="solid"/>
          </a:ln>
          <a:effectLst/>
        </p:spPr>
        <p:txBody>
          <a:bodyPr lIns="36000" rIns="36000"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0D0D0D"/>
                </a:solidFill>
                <a:effectLst/>
                <a:uLnTx/>
                <a:uFillTx/>
                <a:latin typeface="Arial"/>
                <a:ea typeface="+mn-ea"/>
                <a:cs typeface="+mn-cs"/>
              </a:rPr>
              <a:t>Primary</a:t>
            </a:r>
          </a:p>
        </p:txBody>
      </p:sp>
      <p:sp>
        <p:nvSpPr>
          <p:cNvPr id="139" name="Rectangle 138">
            <a:extLst>
              <a:ext uri="{FF2B5EF4-FFF2-40B4-BE49-F238E27FC236}">
                <a16:creationId xmlns="" xmlns:a16="http://schemas.microsoft.com/office/drawing/2014/main" id="{DDF6416E-37D1-4F21-BAB4-3817D37DCEDA}"/>
              </a:ext>
            </a:extLst>
          </p:cNvPr>
          <p:cNvSpPr/>
          <p:nvPr/>
        </p:nvSpPr>
        <p:spPr>
          <a:xfrm>
            <a:off x="1942038" y="1255603"/>
            <a:ext cx="789701" cy="369862"/>
          </a:xfrm>
          <a:prstGeom prst="rect">
            <a:avLst/>
          </a:prstGeom>
          <a:solidFill>
            <a:srgbClr val="FFFFFF"/>
          </a:solidFill>
          <a:ln w="19050" cap="flat" cmpd="sng" algn="ctr">
            <a:solidFill>
              <a:schemeClr val="tx1"/>
            </a:solidFill>
            <a:prstDash val="solid"/>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0D0D0D"/>
                </a:solidFill>
                <a:effectLst/>
                <a:uLnTx/>
                <a:uFillTx/>
                <a:latin typeface="Arial"/>
                <a:ea typeface="+mn-ea"/>
                <a:cs typeface="+mn-cs"/>
              </a:rPr>
              <a:t>Adjuvant</a:t>
            </a:r>
          </a:p>
        </p:txBody>
      </p:sp>
      <p:sp>
        <p:nvSpPr>
          <p:cNvPr id="140" name="Rectangle 139">
            <a:extLst>
              <a:ext uri="{FF2B5EF4-FFF2-40B4-BE49-F238E27FC236}">
                <a16:creationId xmlns="" xmlns:a16="http://schemas.microsoft.com/office/drawing/2014/main" id="{32453C52-DBB6-4EF8-BC04-F692B68AEFA3}"/>
              </a:ext>
            </a:extLst>
          </p:cNvPr>
          <p:cNvSpPr/>
          <p:nvPr/>
        </p:nvSpPr>
        <p:spPr>
          <a:xfrm>
            <a:off x="3117214" y="1255603"/>
            <a:ext cx="1360332" cy="369862"/>
          </a:xfrm>
          <a:prstGeom prst="rect">
            <a:avLst/>
          </a:prstGeom>
          <a:solidFill>
            <a:srgbClr val="FFFFFF"/>
          </a:solidFill>
          <a:ln w="19050" cap="flat" cmpd="sng" algn="ctr">
            <a:solidFill>
              <a:schemeClr val="tx1"/>
            </a:solidFill>
            <a:prstDash val="solid"/>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0D0D0D"/>
                </a:solidFill>
                <a:effectLst/>
                <a:uLnTx/>
                <a:uFillTx/>
                <a:latin typeface="Arial"/>
                <a:ea typeface="+mn-ea"/>
                <a:cs typeface="+mn-cs"/>
              </a:rPr>
              <a:t>Biochemical Recurrence (BCR)</a:t>
            </a:r>
          </a:p>
        </p:txBody>
      </p:sp>
      <p:sp>
        <p:nvSpPr>
          <p:cNvPr id="141" name="Rectangle 140">
            <a:extLst>
              <a:ext uri="{FF2B5EF4-FFF2-40B4-BE49-F238E27FC236}">
                <a16:creationId xmlns="" xmlns:a16="http://schemas.microsoft.com/office/drawing/2014/main" id="{EF462ED6-B9B2-4D23-999A-9D8CA82DC2D9}"/>
              </a:ext>
            </a:extLst>
          </p:cNvPr>
          <p:cNvSpPr/>
          <p:nvPr/>
        </p:nvSpPr>
        <p:spPr>
          <a:xfrm>
            <a:off x="4654774" y="1255603"/>
            <a:ext cx="1052212" cy="369862"/>
          </a:xfrm>
          <a:prstGeom prst="rect">
            <a:avLst/>
          </a:prstGeom>
          <a:solidFill>
            <a:srgbClr val="FFFFFF"/>
          </a:solidFill>
          <a:ln w="19050" cap="flat" cmpd="sng" algn="ctr">
            <a:solidFill>
              <a:schemeClr val="tx1"/>
            </a:solidFill>
            <a:prstDash val="solid"/>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lang="en-GB" sz="1000" b="1" kern="0">
                <a:solidFill>
                  <a:srgbClr val="0D0D0D"/>
                </a:solidFill>
                <a:latin typeface="Arial"/>
              </a:rPr>
              <a:t>m</a:t>
            </a:r>
            <a:r>
              <a:rPr kumimoji="0" lang="en-GB" sz="1000" b="1" i="0" u="none" strike="noStrike" kern="0" cap="none" spc="0" normalizeH="0" baseline="0" noProof="0">
                <a:ln>
                  <a:noFill/>
                </a:ln>
                <a:solidFill>
                  <a:srgbClr val="0D0D0D"/>
                </a:solidFill>
                <a:effectLst/>
                <a:uLnTx/>
                <a:uFillTx/>
                <a:latin typeface="Arial"/>
                <a:ea typeface="+mn-ea"/>
                <a:cs typeface="+mn-cs"/>
              </a:rPr>
              <a:t>HSPC</a:t>
            </a: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0D0D0D"/>
                </a:solidFill>
                <a:effectLst/>
                <a:uLnTx/>
                <a:uFillTx/>
                <a:latin typeface="Arial"/>
                <a:ea typeface="+mn-ea"/>
                <a:cs typeface="+mn-cs"/>
              </a:rPr>
              <a:t>(incl de novo)</a:t>
            </a:r>
          </a:p>
        </p:txBody>
      </p:sp>
      <p:sp>
        <p:nvSpPr>
          <p:cNvPr id="142" name="Rectangle 141">
            <a:extLst>
              <a:ext uri="{FF2B5EF4-FFF2-40B4-BE49-F238E27FC236}">
                <a16:creationId xmlns="" xmlns:a16="http://schemas.microsoft.com/office/drawing/2014/main" id="{FE4AF69E-33C1-46EF-AEE7-D7BF037FDBF9}"/>
              </a:ext>
            </a:extLst>
          </p:cNvPr>
          <p:cNvSpPr/>
          <p:nvPr/>
        </p:nvSpPr>
        <p:spPr>
          <a:xfrm>
            <a:off x="5830790" y="1522211"/>
            <a:ext cx="1224418" cy="369862"/>
          </a:xfrm>
          <a:prstGeom prst="rect">
            <a:avLst/>
          </a:prstGeom>
          <a:solidFill>
            <a:srgbClr val="FFFFFF"/>
          </a:solidFill>
          <a:ln w="19050" cap="flat" cmpd="sng" algn="ctr">
            <a:solidFill>
              <a:schemeClr val="tx1"/>
            </a:solidFill>
            <a:prstDash val="sysDash"/>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0D0D0D"/>
                </a:solidFill>
                <a:effectLst/>
                <a:uLnTx/>
                <a:uFillTx/>
                <a:latin typeface="Arial"/>
                <a:ea typeface="+mn-ea"/>
                <a:cs typeface="+mn-cs"/>
              </a:rPr>
              <a:t>nmCRPC</a:t>
            </a:r>
          </a:p>
        </p:txBody>
      </p:sp>
      <p:sp>
        <p:nvSpPr>
          <p:cNvPr id="143" name="Rectangle 142">
            <a:extLst>
              <a:ext uri="{FF2B5EF4-FFF2-40B4-BE49-F238E27FC236}">
                <a16:creationId xmlns="" xmlns:a16="http://schemas.microsoft.com/office/drawing/2014/main" id="{D6445995-9E0E-425B-9D68-C198E1A0A746}"/>
              </a:ext>
            </a:extLst>
          </p:cNvPr>
          <p:cNvSpPr/>
          <p:nvPr/>
        </p:nvSpPr>
        <p:spPr>
          <a:xfrm>
            <a:off x="7382532" y="1255603"/>
            <a:ext cx="1134227" cy="369862"/>
          </a:xfrm>
          <a:prstGeom prst="rect">
            <a:avLst/>
          </a:prstGeom>
          <a:solidFill>
            <a:srgbClr val="FFFFFF"/>
          </a:solidFill>
          <a:ln w="19050" cap="flat" cmpd="sng" algn="ctr">
            <a:solidFill>
              <a:schemeClr val="tx1"/>
            </a:solidFill>
            <a:prstDash val="solid"/>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0D0D0D"/>
                </a:solidFill>
                <a:effectLst/>
                <a:uLnTx/>
                <a:uFillTx/>
                <a:latin typeface="Arial"/>
                <a:ea typeface="+mn-ea"/>
                <a:cs typeface="+mn-cs"/>
              </a:rPr>
              <a:t>1L mCRPC</a:t>
            </a:r>
          </a:p>
        </p:txBody>
      </p:sp>
      <p:sp>
        <p:nvSpPr>
          <p:cNvPr id="144" name="Rectangle 143">
            <a:extLst>
              <a:ext uri="{FF2B5EF4-FFF2-40B4-BE49-F238E27FC236}">
                <a16:creationId xmlns="" xmlns:a16="http://schemas.microsoft.com/office/drawing/2014/main" id="{88ED99DA-C9BD-4C69-B46E-50E622D55318}"/>
              </a:ext>
            </a:extLst>
          </p:cNvPr>
          <p:cNvSpPr/>
          <p:nvPr/>
        </p:nvSpPr>
        <p:spPr>
          <a:xfrm>
            <a:off x="8702113" y="1255603"/>
            <a:ext cx="1075843" cy="369862"/>
          </a:xfrm>
          <a:prstGeom prst="rect">
            <a:avLst/>
          </a:prstGeom>
          <a:solidFill>
            <a:srgbClr val="FFFFFF"/>
          </a:solidFill>
          <a:ln w="19050" cap="flat" cmpd="sng" algn="ctr">
            <a:solidFill>
              <a:schemeClr val="tx1"/>
            </a:solidFill>
            <a:prstDash val="solid"/>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0D0D0D"/>
                </a:solidFill>
                <a:effectLst/>
                <a:uLnTx/>
                <a:uFillTx/>
                <a:latin typeface="Arial"/>
                <a:ea typeface="+mn-ea"/>
                <a:cs typeface="+mn-cs"/>
              </a:rPr>
              <a:t>2L mCRPC</a:t>
            </a:r>
          </a:p>
        </p:txBody>
      </p:sp>
      <p:sp>
        <p:nvSpPr>
          <p:cNvPr id="145" name="Rectangle 144">
            <a:extLst>
              <a:ext uri="{FF2B5EF4-FFF2-40B4-BE49-F238E27FC236}">
                <a16:creationId xmlns="" xmlns:a16="http://schemas.microsoft.com/office/drawing/2014/main" id="{E110C932-E9A1-4DD5-B6CE-B3B127541FDB}"/>
              </a:ext>
            </a:extLst>
          </p:cNvPr>
          <p:cNvSpPr/>
          <p:nvPr/>
        </p:nvSpPr>
        <p:spPr>
          <a:xfrm>
            <a:off x="9963300" y="1255603"/>
            <a:ext cx="1127343" cy="369862"/>
          </a:xfrm>
          <a:prstGeom prst="rect">
            <a:avLst/>
          </a:prstGeom>
          <a:solidFill>
            <a:srgbClr val="FFFFFF"/>
          </a:solidFill>
          <a:ln w="19050" cap="flat" cmpd="sng" algn="ctr">
            <a:solidFill>
              <a:schemeClr val="tx1"/>
            </a:solidFill>
            <a:prstDash val="solid"/>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0D0D0D"/>
                </a:solidFill>
                <a:effectLst/>
                <a:uLnTx/>
                <a:uFillTx/>
                <a:latin typeface="Arial"/>
                <a:ea typeface="+mn-ea"/>
                <a:cs typeface="+mn-cs"/>
              </a:rPr>
              <a:t>3L mCRPC</a:t>
            </a:r>
          </a:p>
        </p:txBody>
      </p:sp>
      <p:sp>
        <p:nvSpPr>
          <p:cNvPr id="146" name="Rectangle 145">
            <a:extLst>
              <a:ext uri="{FF2B5EF4-FFF2-40B4-BE49-F238E27FC236}">
                <a16:creationId xmlns="" xmlns:a16="http://schemas.microsoft.com/office/drawing/2014/main" id="{8998DD81-F0C4-4637-BAD7-30DF9C77157F}"/>
              </a:ext>
            </a:extLst>
          </p:cNvPr>
          <p:cNvSpPr/>
          <p:nvPr/>
        </p:nvSpPr>
        <p:spPr>
          <a:xfrm>
            <a:off x="7310143" y="2281191"/>
            <a:ext cx="3866031" cy="386026"/>
          </a:xfrm>
          <a:prstGeom prst="rect">
            <a:avLst/>
          </a:prstGeom>
          <a:solidFill>
            <a:schemeClr val="accent5">
              <a:lumMod val="50000"/>
            </a:schemeClr>
          </a:solidFill>
          <a:ln w="6350" cap="flat" cmpd="sng" algn="ctr">
            <a:solidFill>
              <a:schemeClr val="bg1"/>
            </a:solidFill>
            <a:prstDash val="solid"/>
          </a:ln>
          <a:effectLst>
            <a:outerShdw blurRad="50800" dist="38100" dir="2700000" algn="tl" rotWithShape="0">
              <a:prstClr val="black">
                <a:alpha val="40000"/>
              </a:prstClr>
            </a:outerShdw>
          </a:effectLst>
        </p:spPr>
        <p:txBody>
          <a:bodyPr lIns="72000" rIns="72000" rtlCol="0" anchor="ctr">
            <a:no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rPr>
              <a:t>PROfound</a:t>
            </a:r>
            <a:r>
              <a:rPr kumimoji="0" lang="en-GB" sz="1100" b="1" i="0" u="none" strike="noStrike" kern="0" cap="none" spc="0" normalizeH="0" baseline="30000" noProof="0">
                <a:ln>
                  <a:noFill/>
                </a:ln>
                <a:solidFill>
                  <a:schemeClr val="bg1"/>
                </a:solidFill>
                <a:effectLst/>
                <a:uLnTx/>
                <a:uFillTx/>
                <a:latin typeface="Arial" panose="020B0604020202020204" pitchFamily="34" charset="0"/>
                <a:cs typeface="Arial" panose="020B0604020202020204" pitchFamily="34" charset="0"/>
              </a:rPr>
              <a:t>2</a:t>
            </a:r>
            <a:r>
              <a:rPr kumimoji="0" lang="en-GB" sz="1100" b="1"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rPr>
              <a:t>*</a:t>
            </a: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GB" sz="80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rPr>
              <a:t>P3 Olaparib vs abi/enza</a:t>
            </a:r>
            <a:r>
              <a:rPr kumimoji="0" lang="en-GB" sz="80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rPr>
              <a:t>, HRRm, </a:t>
            </a:r>
            <a:r>
              <a:rPr kumimoji="0" lang="en-GB" sz="80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rPr>
              <a:t>post-NHA Primary endpoint: rPFS BRCA/ATMm</a:t>
            </a:r>
          </a:p>
        </p:txBody>
      </p:sp>
      <p:cxnSp>
        <p:nvCxnSpPr>
          <p:cNvPr id="147" name="Straight Arrow Connector 146">
            <a:extLst>
              <a:ext uri="{FF2B5EF4-FFF2-40B4-BE49-F238E27FC236}">
                <a16:creationId xmlns="" xmlns:a16="http://schemas.microsoft.com/office/drawing/2014/main" id="{3FCB56A0-0216-41E4-8278-912134D8CAC7}"/>
              </a:ext>
            </a:extLst>
          </p:cNvPr>
          <p:cNvCxnSpPr>
            <a:cxnSpLocks/>
            <a:stCxn id="138" idx="3"/>
            <a:endCxn id="139" idx="1"/>
          </p:cNvCxnSpPr>
          <p:nvPr/>
        </p:nvCxnSpPr>
        <p:spPr>
          <a:xfrm>
            <a:off x="1722270" y="1440533"/>
            <a:ext cx="219768" cy="0"/>
          </a:xfrm>
          <a:prstGeom prst="straightConnector1">
            <a:avLst/>
          </a:prstGeom>
          <a:noFill/>
          <a:ln w="12700" cap="flat" cmpd="sng" algn="ctr">
            <a:solidFill>
              <a:schemeClr val="tx1"/>
            </a:solidFill>
            <a:prstDash val="solid"/>
            <a:headEnd type="none"/>
            <a:tailEnd type="triangle" w="lg" len="med"/>
          </a:ln>
          <a:effectLst/>
        </p:spPr>
      </p:cxnSp>
      <p:cxnSp>
        <p:nvCxnSpPr>
          <p:cNvPr id="148" name="Straight Arrow Connector 147">
            <a:extLst>
              <a:ext uri="{FF2B5EF4-FFF2-40B4-BE49-F238E27FC236}">
                <a16:creationId xmlns="" xmlns:a16="http://schemas.microsoft.com/office/drawing/2014/main" id="{4AC5DFAB-A282-43D4-A1B3-B445A1AFBFB2}"/>
              </a:ext>
            </a:extLst>
          </p:cNvPr>
          <p:cNvCxnSpPr>
            <a:cxnSpLocks/>
            <a:stCxn id="139" idx="3"/>
            <a:endCxn id="140" idx="1"/>
          </p:cNvCxnSpPr>
          <p:nvPr/>
        </p:nvCxnSpPr>
        <p:spPr>
          <a:xfrm>
            <a:off x="2731739" y="1440533"/>
            <a:ext cx="385475" cy="0"/>
          </a:xfrm>
          <a:prstGeom prst="straightConnector1">
            <a:avLst/>
          </a:prstGeom>
          <a:noFill/>
          <a:ln w="12700" cap="flat" cmpd="sng" algn="ctr">
            <a:solidFill>
              <a:schemeClr val="tx1"/>
            </a:solidFill>
            <a:prstDash val="solid"/>
            <a:headEnd type="none"/>
            <a:tailEnd type="triangle" w="lg" len="med"/>
          </a:ln>
          <a:effectLst/>
        </p:spPr>
      </p:cxnSp>
      <p:cxnSp>
        <p:nvCxnSpPr>
          <p:cNvPr id="149" name="Straight Arrow Connector 148">
            <a:extLst>
              <a:ext uri="{FF2B5EF4-FFF2-40B4-BE49-F238E27FC236}">
                <a16:creationId xmlns="" xmlns:a16="http://schemas.microsoft.com/office/drawing/2014/main" id="{7688E390-9417-405C-AD86-8E8599EB0C54}"/>
              </a:ext>
            </a:extLst>
          </p:cNvPr>
          <p:cNvCxnSpPr>
            <a:cxnSpLocks/>
            <a:stCxn id="140" idx="3"/>
            <a:endCxn id="141" idx="1"/>
          </p:cNvCxnSpPr>
          <p:nvPr/>
        </p:nvCxnSpPr>
        <p:spPr>
          <a:xfrm>
            <a:off x="4477546" y="1440533"/>
            <a:ext cx="177230" cy="0"/>
          </a:xfrm>
          <a:prstGeom prst="straightConnector1">
            <a:avLst/>
          </a:prstGeom>
          <a:noFill/>
          <a:ln w="12700" cap="flat" cmpd="sng" algn="ctr">
            <a:solidFill>
              <a:schemeClr val="tx1"/>
            </a:solidFill>
            <a:prstDash val="solid"/>
            <a:headEnd type="none"/>
            <a:tailEnd type="triangle" w="lg" len="med"/>
          </a:ln>
          <a:effectLst/>
        </p:spPr>
      </p:cxnSp>
      <p:cxnSp>
        <p:nvCxnSpPr>
          <p:cNvPr id="150" name="Straight Arrow Connector 149">
            <a:extLst>
              <a:ext uri="{FF2B5EF4-FFF2-40B4-BE49-F238E27FC236}">
                <a16:creationId xmlns="" xmlns:a16="http://schemas.microsoft.com/office/drawing/2014/main" id="{F804C0FA-D257-42C0-BF37-91F0B8264503}"/>
              </a:ext>
            </a:extLst>
          </p:cNvPr>
          <p:cNvCxnSpPr>
            <a:cxnSpLocks/>
            <a:stCxn id="141" idx="3"/>
            <a:endCxn id="143" idx="1"/>
          </p:cNvCxnSpPr>
          <p:nvPr/>
        </p:nvCxnSpPr>
        <p:spPr>
          <a:xfrm>
            <a:off x="5706986" y="1440533"/>
            <a:ext cx="1675546" cy="0"/>
          </a:xfrm>
          <a:prstGeom prst="straightConnector1">
            <a:avLst/>
          </a:prstGeom>
          <a:noFill/>
          <a:ln w="12700" cap="flat" cmpd="sng" algn="ctr">
            <a:solidFill>
              <a:schemeClr val="tx1"/>
            </a:solidFill>
            <a:prstDash val="solid"/>
            <a:headEnd type="none"/>
            <a:tailEnd type="triangle" w="lg" len="med"/>
          </a:ln>
          <a:effectLst/>
        </p:spPr>
      </p:cxnSp>
      <p:cxnSp>
        <p:nvCxnSpPr>
          <p:cNvPr id="151" name="Straight Arrow Connector 150">
            <a:extLst>
              <a:ext uri="{FF2B5EF4-FFF2-40B4-BE49-F238E27FC236}">
                <a16:creationId xmlns="" xmlns:a16="http://schemas.microsoft.com/office/drawing/2014/main" id="{8075698F-EF75-4546-B128-12D1B60066DE}"/>
              </a:ext>
            </a:extLst>
          </p:cNvPr>
          <p:cNvCxnSpPr>
            <a:cxnSpLocks/>
            <a:stCxn id="140" idx="2"/>
            <a:endCxn id="142" idx="1"/>
          </p:cNvCxnSpPr>
          <p:nvPr/>
        </p:nvCxnSpPr>
        <p:spPr>
          <a:xfrm>
            <a:off x="3797380" y="1625465"/>
            <a:ext cx="2033410" cy="81677"/>
          </a:xfrm>
          <a:prstGeom prst="straightConnector1">
            <a:avLst/>
          </a:prstGeom>
          <a:noFill/>
          <a:ln w="12700" cap="flat" cmpd="sng" algn="ctr">
            <a:solidFill>
              <a:schemeClr val="tx1"/>
            </a:solidFill>
            <a:prstDash val="sysDash"/>
            <a:headEnd type="none"/>
            <a:tailEnd type="triangle" w="lg" len="med"/>
          </a:ln>
          <a:effectLst/>
        </p:spPr>
      </p:cxnSp>
      <p:cxnSp>
        <p:nvCxnSpPr>
          <p:cNvPr id="152" name="Straight Arrow Connector 151">
            <a:extLst>
              <a:ext uri="{FF2B5EF4-FFF2-40B4-BE49-F238E27FC236}">
                <a16:creationId xmlns="" xmlns:a16="http://schemas.microsoft.com/office/drawing/2014/main" id="{0DA453E8-FFCB-4B08-AF53-946B72FD9513}"/>
              </a:ext>
            </a:extLst>
          </p:cNvPr>
          <p:cNvCxnSpPr>
            <a:cxnSpLocks/>
            <a:stCxn id="143" idx="3"/>
            <a:endCxn id="144" idx="1"/>
          </p:cNvCxnSpPr>
          <p:nvPr/>
        </p:nvCxnSpPr>
        <p:spPr>
          <a:xfrm>
            <a:off x="8516759" y="1440533"/>
            <a:ext cx="185354" cy="0"/>
          </a:xfrm>
          <a:prstGeom prst="straightConnector1">
            <a:avLst/>
          </a:prstGeom>
          <a:noFill/>
          <a:ln w="12700" cap="flat" cmpd="sng" algn="ctr">
            <a:solidFill>
              <a:schemeClr val="tx1"/>
            </a:solidFill>
            <a:prstDash val="solid"/>
            <a:headEnd type="none"/>
            <a:tailEnd type="triangle" w="lg" len="med"/>
          </a:ln>
          <a:effectLst/>
        </p:spPr>
      </p:cxnSp>
      <p:cxnSp>
        <p:nvCxnSpPr>
          <p:cNvPr id="153" name="Straight Arrow Connector 152">
            <a:extLst>
              <a:ext uri="{FF2B5EF4-FFF2-40B4-BE49-F238E27FC236}">
                <a16:creationId xmlns="" xmlns:a16="http://schemas.microsoft.com/office/drawing/2014/main" id="{099A68E3-A263-40D7-905A-D388C80E8BF8}"/>
              </a:ext>
            </a:extLst>
          </p:cNvPr>
          <p:cNvCxnSpPr>
            <a:cxnSpLocks/>
            <a:stCxn id="144" idx="3"/>
            <a:endCxn id="145" idx="1"/>
          </p:cNvCxnSpPr>
          <p:nvPr/>
        </p:nvCxnSpPr>
        <p:spPr>
          <a:xfrm>
            <a:off x="9777956" y="1440533"/>
            <a:ext cx="185344" cy="0"/>
          </a:xfrm>
          <a:prstGeom prst="straightConnector1">
            <a:avLst/>
          </a:prstGeom>
          <a:noFill/>
          <a:ln w="12700" cap="flat" cmpd="sng" algn="ctr">
            <a:solidFill>
              <a:schemeClr val="tx1"/>
            </a:solidFill>
            <a:prstDash val="solid"/>
            <a:headEnd type="none"/>
            <a:tailEnd type="triangle" w="lg" len="med"/>
          </a:ln>
          <a:effectLst/>
        </p:spPr>
      </p:cxnSp>
      <p:cxnSp>
        <p:nvCxnSpPr>
          <p:cNvPr id="154" name="Straight Arrow Connector 153">
            <a:extLst>
              <a:ext uri="{FF2B5EF4-FFF2-40B4-BE49-F238E27FC236}">
                <a16:creationId xmlns="" xmlns:a16="http://schemas.microsoft.com/office/drawing/2014/main" id="{E6F3A598-50A8-46B6-8937-81EEE204B7FE}"/>
              </a:ext>
            </a:extLst>
          </p:cNvPr>
          <p:cNvCxnSpPr>
            <a:cxnSpLocks/>
            <a:stCxn id="142" idx="3"/>
            <a:endCxn id="143" idx="2"/>
          </p:cNvCxnSpPr>
          <p:nvPr/>
        </p:nvCxnSpPr>
        <p:spPr>
          <a:xfrm flipV="1">
            <a:off x="7055208" y="1625465"/>
            <a:ext cx="894438" cy="81677"/>
          </a:xfrm>
          <a:prstGeom prst="straightConnector1">
            <a:avLst/>
          </a:prstGeom>
          <a:noFill/>
          <a:ln w="12700" cap="flat" cmpd="sng" algn="ctr">
            <a:solidFill>
              <a:schemeClr val="tx1"/>
            </a:solidFill>
            <a:prstDash val="sysDash"/>
            <a:headEnd type="none"/>
            <a:tailEnd type="triangle" w="lg" len="med"/>
          </a:ln>
          <a:effectLst/>
        </p:spPr>
      </p:cxnSp>
      <p:sp>
        <p:nvSpPr>
          <p:cNvPr id="155" name="TextBox 154">
            <a:extLst>
              <a:ext uri="{FF2B5EF4-FFF2-40B4-BE49-F238E27FC236}">
                <a16:creationId xmlns="" xmlns:a16="http://schemas.microsoft.com/office/drawing/2014/main" id="{773294F9-FCD4-4E08-852B-CD7E30D4263E}"/>
              </a:ext>
            </a:extLst>
          </p:cNvPr>
          <p:cNvSpPr txBox="1"/>
          <p:nvPr/>
        </p:nvSpPr>
        <p:spPr>
          <a:xfrm>
            <a:off x="4734739" y="4500405"/>
            <a:ext cx="476976" cy="560537"/>
          </a:xfrm>
          <a:prstGeom prst="rect">
            <a:avLst/>
          </a:prstGeom>
          <a:noFill/>
        </p:spPr>
        <p:txBody>
          <a:bodyPr wrap="square" lIns="0" tIns="0" rIns="0" bIns="0" rtlCol="0" anchor="ctr">
            <a:noAutofit/>
          </a:bodyPr>
          <a:lstStyle/>
          <a:p>
            <a:pPr marL="0" marR="0" lvl="0" indent="0" algn="ctr" defTabSz="609555"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rPr>
              <a:t>Met</a:t>
            </a:r>
          </a:p>
        </p:txBody>
      </p:sp>
      <p:sp>
        <p:nvSpPr>
          <p:cNvPr id="156" name="TextBox 155">
            <a:extLst>
              <a:ext uri="{FF2B5EF4-FFF2-40B4-BE49-F238E27FC236}">
                <a16:creationId xmlns="" xmlns:a16="http://schemas.microsoft.com/office/drawing/2014/main" id="{4A264EA2-05A0-4E64-9935-BD536DC7DAE6}"/>
              </a:ext>
            </a:extLst>
          </p:cNvPr>
          <p:cNvSpPr txBox="1"/>
          <p:nvPr/>
        </p:nvSpPr>
        <p:spPr>
          <a:xfrm>
            <a:off x="4604865" y="2669564"/>
            <a:ext cx="1127349" cy="560537"/>
          </a:xfrm>
          <a:prstGeom prst="rect">
            <a:avLst/>
          </a:prstGeom>
          <a:solidFill>
            <a:schemeClr val="accent1"/>
          </a:solidFill>
          <a:ln w="6350">
            <a:solidFill>
              <a:schemeClr val="bg1"/>
            </a:solidFill>
          </a:ln>
          <a:effectLst>
            <a:outerShdw blurRad="50800" dist="38100" dir="2700000" algn="tl" rotWithShape="0">
              <a:prstClr val="black">
                <a:alpha val="40000"/>
              </a:prstClr>
            </a:outerShdw>
          </a:effectLst>
        </p:spPr>
        <p:txBody>
          <a:bodyPr wrap="square" lIns="18288" tIns="18288" rIns="18288" bIns="18288" rtlCol="0" anchor="ctr">
            <a:noAutofit/>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rPr>
              <a:t>TALAPRO-</a:t>
            </a:r>
            <a:r>
              <a:rPr kumimoji="0" lang="en-GB" altLang="zh-CN" sz="1100" b="1" i="0" u="none" strike="noStrike" kern="0" cap="none" spc="0" normalizeH="0" baseline="0" noProof="0">
                <a:ln>
                  <a:noFill/>
                </a:ln>
                <a:solidFill>
                  <a:schemeClr val="bg1"/>
                </a:solidFill>
                <a:effectLst/>
                <a:uLnTx/>
                <a:uFillTx/>
                <a:latin typeface="Arial" panose="020B0604020202020204" pitchFamily="34" charset="0"/>
                <a:ea typeface="黑体" panose="02010609060101010101" pitchFamily="49" charset="-122"/>
                <a:cs typeface="Arial" panose="020B0604020202020204" pitchFamily="34" charset="0"/>
              </a:rPr>
              <a:t>3</a:t>
            </a:r>
            <a:r>
              <a:rPr kumimoji="0" lang="en-GB" altLang="zh-CN" sz="1100" b="1" i="0" u="none" strike="noStrike" kern="0" cap="none" spc="0" normalizeH="0" baseline="30000" noProof="0">
                <a:ln>
                  <a:noFill/>
                </a:ln>
                <a:solidFill>
                  <a:schemeClr val="bg1"/>
                </a:solidFill>
                <a:effectLst/>
                <a:uLnTx/>
                <a:uFillTx/>
                <a:latin typeface="Arial" panose="020B0604020202020204" pitchFamily="34" charset="0"/>
                <a:ea typeface="黑体" panose="02010609060101010101" pitchFamily="49" charset="-122"/>
                <a:cs typeface="Arial" panose="020B0604020202020204" pitchFamily="34" charset="0"/>
              </a:rPr>
              <a:t>3</a:t>
            </a:r>
          </a:p>
          <a:p>
            <a:pPr marL="0" marR="0" lvl="0" indent="0" algn="ctr" defTabSz="457178" rtl="0" eaLnBrk="1" fontAlgn="auto" latinLnBrk="0" hangingPunct="1">
              <a:lnSpc>
                <a:spcPct val="100000"/>
              </a:lnSpc>
              <a:spcBef>
                <a:spcPts val="0"/>
              </a:spcBef>
              <a:spcAft>
                <a:spcPts val="0"/>
              </a:spcAft>
              <a:buClrTx/>
              <a:buSzTx/>
              <a:buFontTx/>
              <a:buNone/>
              <a:tabLst/>
              <a:defRPr/>
            </a:pPr>
            <a:r>
              <a:rPr lang="en-GB" sz="800" kern="0">
                <a:solidFill>
                  <a:schemeClr val="bg1"/>
                </a:solidFill>
                <a:latin typeface="Arial" panose="020B0604020202020204" pitchFamily="34" charset="0"/>
                <a:cs typeface="Arial" panose="020B0604020202020204" pitchFamily="34" charset="0"/>
              </a:rPr>
              <a:t>P3 </a:t>
            </a:r>
            <a:r>
              <a:rPr lang="en-GB" sz="800" kern="0" err="1">
                <a:solidFill>
                  <a:schemeClr val="bg1"/>
                </a:solidFill>
                <a:latin typeface="Arial" panose="020B0604020202020204" pitchFamily="34" charset="0"/>
                <a:cs typeface="Arial" panose="020B0604020202020204" pitchFamily="34" charset="0"/>
              </a:rPr>
              <a:t>Talazoparib</a:t>
            </a:r>
            <a:r>
              <a:rPr lang="en-GB" sz="800" kern="0">
                <a:solidFill>
                  <a:schemeClr val="bg1"/>
                </a:solidFill>
                <a:latin typeface="Arial" panose="020B0604020202020204" pitchFamily="34" charset="0"/>
                <a:cs typeface="Arial" panose="020B0604020202020204" pitchFamily="34" charset="0"/>
              </a:rPr>
              <a:t> + </a:t>
            </a:r>
            <a:r>
              <a:rPr lang="en-GB" sz="800" kern="0" err="1">
                <a:solidFill>
                  <a:schemeClr val="bg1"/>
                </a:solidFill>
                <a:latin typeface="Arial" panose="020B0604020202020204" pitchFamily="34" charset="0"/>
                <a:cs typeface="Arial" panose="020B0604020202020204" pitchFamily="34" charset="0"/>
              </a:rPr>
              <a:t>enza</a:t>
            </a:r>
            <a:r>
              <a:rPr lang="en-GB" sz="800" kern="0">
                <a:solidFill>
                  <a:schemeClr val="bg1"/>
                </a:solidFill>
                <a:latin typeface="Arial" panose="020B0604020202020204" pitchFamily="34" charset="0"/>
                <a:cs typeface="Arial" panose="020B0604020202020204" pitchFamily="34" charset="0"/>
              </a:rPr>
              <a:t> </a:t>
            </a:r>
          </a:p>
          <a:p>
            <a:pPr marL="0" marR="0" lvl="0" indent="0" algn="ctr" defTabSz="457178" rtl="0" eaLnBrk="1" fontAlgn="auto" latinLnBrk="0" hangingPunct="1">
              <a:lnSpc>
                <a:spcPct val="100000"/>
              </a:lnSpc>
              <a:spcBef>
                <a:spcPts val="0"/>
              </a:spcBef>
              <a:spcAft>
                <a:spcPts val="0"/>
              </a:spcAft>
              <a:buClrTx/>
              <a:buSzTx/>
              <a:buFontTx/>
              <a:buNone/>
              <a:tabLst/>
              <a:defRPr/>
            </a:pPr>
            <a:r>
              <a:rPr lang="en-GB" sz="800" kern="0">
                <a:solidFill>
                  <a:schemeClr val="bg1"/>
                </a:solidFill>
                <a:latin typeface="Arial" panose="020B0604020202020204" pitchFamily="34" charset="0"/>
                <a:cs typeface="Arial" panose="020B0604020202020204" pitchFamily="34" charset="0"/>
              </a:rPr>
              <a:t>Primary endpoint: </a:t>
            </a:r>
            <a:r>
              <a:rPr lang="en-GB" sz="800" kern="0" err="1">
                <a:solidFill>
                  <a:schemeClr val="bg1"/>
                </a:solidFill>
                <a:latin typeface="Arial" panose="020B0604020202020204" pitchFamily="34" charset="0"/>
                <a:cs typeface="Arial" panose="020B0604020202020204" pitchFamily="34" charset="0"/>
              </a:rPr>
              <a:t>rPFS</a:t>
            </a:r>
            <a:r>
              <a:rPr lang="en-GB" sz="800" kern="0">
                <a:solidFill>
                  <a:schemeClr val="bg1"/>
                </a:solidFill>
                <a:latin typeface="Arial" panose="020B0604020202020204" pitchFamily="34" charset="0"/>
                <a:cs typeface="Arial" panose="020B0604020202020204" pitchFamily="34" charset="0"/>
              </a:rPr>
              <a:t> HRRm </a:t>
            </a:r>
            <a:endParaRPr kumimoji="0" lang="en-GB" sz="70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endParaRPr>
          </a:p>
        </p:txBody>
      </p:sp>
      <p:sp>
        <p:nvSpPr>
          <p:cNvPr id="157" name="TextBox 156">
            <a:extLst>
              <a:ext uri="{FF2B5EF4-FFF2-40B4-BE49-F238E27FC236}">
                <a16:creationId xmlns="" xmlns:a16="http://schemas.microsoft.com/office/drawing/2014/main" id="{56544ECE-96C2-412F-8B78-7E32C86C3E22}"/>
              </a:ext>
            </a:extLst>
          </p:cNvPr>
          <p:cNvSpPr txBox="1"/>
          <p:nvPr/>
        </p:nvSpPr>
        <p:spPr>
          <a:xfrm>
            <a:off x="4585409" y="3312342"/>
            <a:ext cx="1127349" cy="560537"/>
          </a:xfrm>
          <a:prstGeom prst="rect">
            <a:avLst/>
          </a:prstGeom>
          <a:solidFill>
            <a:schemeClr val="tx2"/>
          </a:solidFill>
          <a:ln w="6350">
            <a:solidFill>
              <a:schemeClr val="bg1"/>
            </a:solidFill>
          </a:ln>
          <a:effectLst>
            <a:outerShdw blurRad="50800" dist="38100" dir="2700000" algn="tl" rotWithShape="0">
              <a:prstClr val="black">
                <a:alpha val="40000"/>
              </a:prstClr>
            </a:outerShdw>
          </a:effectLst>
        </p:spPr>
        <p:txBody>
          <a:bodyPr wrap="square" lIns="18288" tIns="18288" rIns="18288" bIns="18288" rtlCol="0" anchor="ctr">
            <a:noAutofit/>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rPr>
              <a:t>AMPLITUDE</a:t>
            </a:r>
            <a:r>
              <a:rPr kumimoji="0" lang="en-GB" sz="1100" b="1" i="0" u="none" strike="noStrike" kern="0" cap="none" spc="0" normalizeH="0" baseline="30000" noProof="0">
                <a:ln>
                  <a:noFill/>
                </a:ln>
                <a:solidFill>
                  <a:schemeClr val="bg1"/>
                </a:solidFill>
                <a:effectLst/>
                <a:uLnTx/>
                <a:uFillTx/>
                <a:latin typeface="Arial" panose="020B0604020202020204" pitchFamily="34" charset="0"/>
                <a:cs typeface="Arial" panose="020B0604020202020204" pitchFamily="34" charset="0"/>
              </a:rPr>
              <a:t>6</a:t>
            </a:r>
          </a:p>
          <a:p>
            <a:pPr marL="0" marR="0" lvl="0" indent="0" algn="ctr" defTabSz="457178" rtl="0" eaLnBrk="1" fontAlgn="auto" latinLnBrk="0" hangingPunct="1">
              <a:lnSpc>
                <a:spcPct val="100000"/>
              </a:lnSpc>
              <a:spcBef>
                <a:spcPts val="0"/>
              </a:spcBef>
              <a:spcAft>
                <a:spcPts val="0"/>
              </a:spcAft>
              <a:buClrTx/>
              <a:buSzTx/>
              <a:buFontTx/>
              <a:buNone/>
              <a:tabLst/>
              <a:defRPr/>
            </a:pPr>
            <a:r>
              <a:rPr lang="en-GB" sz="800" kern="0">
                <a:solidFill>
                  <a:schemeClr val="bg1"/>
                </a:solidFill>
                <a:latin typeface="Arial" panose="020B0604020202020204" pitchFamily="34" charset="0"/>
                <a:cs typeface="Arial" panose="020B0604020202020204" pitchFamily="34" charset="0"/>
              </a:rPr>
              <a:t>P3 Niraparib + abi</a:t>
            </a:r>
          </a:p>
          <a:p>
            <a:pPr marL="0" marR="0" lvl="0" indent="0" algn="ctr" defTabSz="457178" rtl="0" eaLnBrk="1" fontAlgn="auto" latinLnBrk="0" hangingPunct="1">
              <a:lnSpc>
                <a:spcPct val="100000"/>
              </a:lnSpc>
              <a:spcBef>
                <a:spcPts val="0"/>
              </a:spcBef>
              <a:spcAft>
                <a:spcPts val="0"/>
              </a:spcAft>
              <a:buClrTx/>
              <a:buSzTx/>
              <a:buFontTx/>
              <a:buNone/>
              <a:tabLst/>
              <a:defRPr/>
            </a:pPr>
            <a:r>
              <a:rPr lang="en-GB" sz="800" kern="0">
                <a:solidFill>
                  <a:schemeClr val="bg1"/>
                </a:solidFill>
                <a:latin typeface="Arial" panose="020B0604020202020204" pitchFamily="34" charset="0"/>
                <a:cs typeface="Arial" panose="020B0604020202020204" pitchFamily="34" charset="0"/>
              </a:rPr>
              <a:t>Primary endpoint: rPFS HRRm</a:t>
            </a:r>
          </a:p>
        </p:txBody>
      </p:sp>
      <p:sp>
        <p:nvSpPr>
          <p:cNvPr id="158" name="Rectangle 157">
            <a:extLst>
              <a:ext uri="{FF2B5EF4-FFF2-40B4-BE49-F238E27FC236}">
                <a16:creationId xmlns="" xmlns:a16="http://schemas.microsoft.com/office/drawing/2014/main" id="{EF73872A-FE4A-4D52-8C40-2021AD4D07C9}"/>
              </a:ext>
            </a:extLst>
          </p:cNvPr>
          <p:cNvSpPr/>
          <p:nvPr/>
        </p:nvSpPr>
        <p:spPr>
          <a:xfrm>
            <a:off x="7310143" y="1734243"/>
            <a:ext cx="1288003" cy="512621"/>
          </a:xfrm>
          <a:prstGeom prst="rect">
            <a:avLst/>
          </a:prstGeom>
          <a:solidFill>
            <a:schemeClr val="accent5">
              <a:lumMod val="50000"/>
            </a:schemeClr>
          </a:solidFill>
          <a:ln w="6350" cap="flat" cmpd="sng" algn="ctr">
            <a:solidFill>
              <a:schemeClr val="bg1"/>
            </a:solidFill>
            <a:prstDash val="solid"/>
          </a:ln>
          <a:effectLst>
            <a:outerShdw blurRad="50800" dist="38100" dir="2700000" algn="tl" rotWithShape="0">
              <a:prstClr val="black">
                <a:alpha val="40000"/>
              </a:prstClr>
            </a:outerShdw>
          </a:effectLst>
        </p:spPr>
        <p:txBody>
          <a:bodyPr rtlCol="0" anchor="ctr">
            <a:no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rPr>
              <a:t>PROpel</a:t>
            </a:r>
            <a:r>
              <a:rPr kumimoji="0" lang="en-GB" sz="1100" b="1" i="0" u="none" strike="noStrike" kern="0" cap="none" spc="0" normalizeH="0" baseline="30000" noProof="0">
                <a:ln>
                  <a:noFill/>
                </a:ln>
                <a:solidFill>
                  <a:schemeClr val="bg1"/>
                </a:solidFill>
                <a:effectLst/>
                <a:uLnTx/>
                <a:uFillTx/>
                <a:latin typeface="Arial" panose="020B0604020202020204" pitchFamily="34" charset="0"/>
                <a:cs typeface="Arial" panose="020B0604020202020204" pitchFamily="34" charset="0"/>
              </a:rPr>
              <a:t>1</a:t>
            </a:r>
          </a:p>
          <a:p>
            <a:pPr marL="0" marR="0" lvl="0" indent="0" algn="ctr" defTabSz="914354" rtl="0" eaLnBrk="1" fontAlgn="auto" latinLnBrk="0" hangingPunct="1">
              <a:lnSpc>
                <a:spcPct val="100000"/>
              </a:lnSpc>
              <a:spcBef>
                <a:spcPts val="0"/>
              </a:spcBef>
              <a:spcAft>
                <a:spcPts val="0"/>
              </a:spcAft>
              <a:buClrTx/>
              <a:buSzTx/>
              <a:buFontTx/>
              <a:buNone/>
              <a:tabLst/>
              <a:defRPr/>
            </a:pPr>
            <a:r>
              <a:rPr lang="en-GB" sz="800" kern="0">
                <a:solidFill>
                  <a:schemeClr val="bg1"/>
                </a:solidFill>
                <a:latin typeface="Arial" panose="020B0604020202020204" pitchFamily="34" charset="0"/>
                <a:cs typeface="Arial" panose="020B0604020202020204" pitchFamily="34" charset="0"/>
              </a:rPr>
              <a:t>P3 Olaparib </a:t>
            </a:r>
            <a:r>
              <a:rPr kumimoji="0" lang="en-GB" sz="80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rPr>
              <a:t>+ abi vs abi</a:t>
            </a: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GB" sz="80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rPr>
              <a:t>Primary endpoint: rPFS unselected pts</a:t>
            </a:r>
          </a:p>
        </p:txBody>
      </p:sp>
      <p:sp>
        <p:nvSpPr>
          <p:cNvPr id="159" name="TextBox 158">
            <a:extLst>
              <a:ext uri="{FF2B5EF4-FFF2-40B4-BE49-F238E27FC236}">
                <a16:creationId xmlns="" xmlns:a16="http://schemas.microsoft.com/office/drawing/2014/main" id="{17758A17-DD73-4B86-BB53-D08CAA7E4520}"/>
              </a:ext>
            </a:extLst>
          </p:cNvPr>
          <p:cNvSpPr txBox="1"/>
          <p:nvPr/>
        </p:nvSpPr>
        <p:spPr>
          <a:xfrm>
            <a:off x="7310142" y="2701371"/>
            <a:ext cx="1288001" cy="630698"/>
          </a:xfrm>
          <a:prstGeom prst="rect">
            <a:avLst/>
          </a:prstGeom>
          <a:solidFill>
            <a:schemeClr val="accent1"/>
          </a:solidFill>
          <a:ln w="6350">
            <a:solidFill>
              <a:schemeClr val="bg1"/>
            </a:solidFill>
          </a:ln>
          <a:effectLst>
            <a:outerShdw blurRad="50800" dist="38100" dir="2700000" algn="tl" rotWithShape="0">
              <a:prstClr val="black">
                <a:alpha val="40000"/>
              </a:prstClr>
            </a:outerShdw>
          </a:effectLst>
        </p:spPr>
        <p:txBody>
          <a:bodyPr wrap="square" lIns="18288" tIns="18288" rIns="18288" bIns="18288" rtlCol="0" anchor="ctr">
            <a:noAutofit/>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rPr>
              <a:t>TALAPRO-2</a:t>
            </a:r>
            <a:r>
              <a:rPr kumimoji="0" lang="en-GB" sz="1100" b="1" i="0" u="none" strike="noStrike" kern="0" cap="none" spc="0" normalizeH="0" baseline="30000" noProof="0">
                <a:ln>
                  <a:noFill/>
                </a:ln>
                <a:solidFill>
                  <a:schemeClr val="bg1"/>
                </a:solidFill>
                <a:effectLst/>
                <a:uLnTx/>
                <a:uFillTx/>
                <a:latin typeface="Arial" panose="020B0604020202020204" pitchFamily="34" charset="0"/>
                <a:cs typeface="Arial" panose="020B0604020202020204" pitchFamily="34" charset="0"/>
              </a:rPr>
              <a:t>4</a:t>
            </a:r>
          </a:p>
          <a:p>
            <a:pPr algn="ctr" defTabSz="457178">
              <a:defRPr/>
            </a:pPr>
            <a:r>
              <a:rPr lang="en-GB" sz="800" kern="0">
                <a:solidFill>
                  <a:schemeClr val="bg1"/>
                </a:solidFill>
                <a:latin typeface="Arial" panose="020B0604020202020204" pitchFamily="34" charset="0"/>
                <a:cs typeface="Arial" panose="020B0604020202020204" pitchFamily="34" charset="0"/>
              </a:rPr>
              <a:t>P3 </a:t>
            </a:r>
            <a:r>
              <a:rPr lang="en-GB" sz="800" kern="0" err="1">
                <a:solidFill>
                  <a:schemeClr val="bg1"/>
                </a:solidFill>
                <a:latin typeface="Arial" panose="020B0604020202020204" pitchFamily="34" charset="0"/>
                <a:cs typeface="Arial" panose="020B0604020202020204" pitchFamily="34" charset="0"/>
              </a:rPr>
              <a:t>Talazoparib</a:t>
            </a:r>
            <a:r>
              <a:rPr lang="en-GB" sz="800" kern="0">
                <a:solidFill>
                  <a:schemeClr val="bg1"/>
                </a:solidFill>
                <a:latin typeface="Arial" panose="020B0604020202020204" pitchFamily="34" charset="0"/>
                <a:cs typeface="Arial" panose="020B0604020202020204" pitchFamily="34" charset="0"/>
              </a:rPr>
              <a:t> + </a:t>
            </a:r>
            <a:r>
              <a:rPr lang="en-GB" sz="800" kern="0" err="1">
                <a:solidFill>
                  <a:schemeClr val="bg1"/>
                </a:solidFill>
                <a:latin typeface="Arial" panose="020B0604020202020204" pitchFamily="34" charset="0"/>
                <a:cs typeface="Arial" panose="020B0604020202020204" pitchFamily="34" charset="0"/>
              </a:rPr>
              <a:t>enza</a:t>
            </a:r>
            <a:r>
              <a:rPr lang="en-GB" sz="800" kern="0">
                <a:solidFill>
                  <a:schemeClr val="bg1"/>
                </a:solidFill>
                <a:latin typeface="Arial" panose="020B0604020202020204" pitchFamily="34" charset="0"/>
                <a:cs typeface="Arial" panose="020B0604020202020204" pitchFamily="34" charset="0"/>
              </a:rPr>
              <a:t> vs. </a:t>
            </a:r>
            <a:r>
              <a:rPr lang="en-GB" sz="800" kern="0" err="1">
                <a:solidFill>
                  <a:schemeClr val="bg1"/>
                </a:solidFill>
                <a:latin typeface="Arial" panose="020B0604020202020204" pitchFamily="34" charset="0"/>
                <a:cs typeface="Arial" panose="020B0604020202020204" pitchFamily="34" charset="0"/>
              </a:rPr>
              <a:t>enza</a:t>
            </a:r>
            <a:r>
              <a:rPr lang="en-GB" sz="800" kern="0">
                <a:solidFill>
                  <a:schemeClr val="bg1"/>
                </a:solidFill>
                <a:latin typeface="Arial" panose="020B0604020202020204" pitchFamily="34" charset="0"/>
                <a:cs typeface="Arial" panose="020B0604020202020204" pitchFamily="34" charset="0"/>
              </a:rPr>
              <a:t> </a:t>
            </a:r>
          </a:p>
          <a:p>
            <a:pPr algn="ctr" defTabSz="457178">
              <a:defRPr/>
            </a:pPr>
            <a:r>
              <a:rPr lang="en-GB" sz="800" kern="0">
                <a:solidFill>
                  <a:schemeClr val="bg1"/>
                </a:solidFill>
                <a:latin typeface="Arial" panose="020B0604020202020204" pitchFamily="34" charset="0"/>
                <a:cs typeface="Arial" panose="020B0604020202020204" pitchFamily="34" charset="0"/>
              </a:rPr>
              <a:t>Primary endpoint: </a:t>
            </a:r>
            <a:r>
              <a:rPr lang="en-GB" sz="800" kern="0" err="1">
                <a:solidFill>
                  <a:schemeClr val="bg1"/>
                </a:solidFill>
                <a:latin typeface="Arial" panose="020B0604020202020204" pitchFamily="34" charset="0"/>
                <a:cs typeface="Arial" panose="020B0604020202020204" pitchFamily="34" charset="0"/>
              </a:rPr>
              <a:t>rPFS</a:t>
            </a:r>
            <a:r>
              <a:rPr lang="en-GB" sz="800" kern="0">
                <a:solidFill>
                  <a:schemeClr val="bg1"/>
                </a:solidFill>
                <a:latin typeface="Arial" panose="020B0604020202020204" pitchFamily="34" charset="0"/>
                <a:cs typeface="Arial" panose="020B0604020202020204" pitchFamily="34" charset="0"/>
              </a:rPr>
              <a:t> unselected pts/HRRm</a:t>
            </a:r>
          </a:p>
        </p:txBody>
      </p:sp>
      <p:sp>
        <p:nvSpPr>
          <p:cNvPr id="160" name="TextBox 159">
            <a:extLst>
              <a:ext uri="{FF2B5EF4-FFF2-40B4-BE49-F238E27FC236}">
                <a16:creationId xmlns="" xmlns:a16="http://schemas.microsoft.com/office/drawing/2014/main" id="{1F8AC638-F185-4398-B378-CA3C88505AA2}"/>
              </a:ext>
            </a:extLst>
          </p:cNvPr>
          <p:cNvSpPr txBox="1"/>
          <p:nvPr/>
        </p:nvSpPr>
        <p:spPr>
          <a:xfrm>
            <a:off x="7310143" y="3380108"/>
            <a:ext cx="1287997" cy="576472"/>
          </a:xfrm>
          <a:prstGeom prst="rect">
            <a:avLst/>
          </a:prstGeom>
          <a:solidFill>
            <a:schemeClr val="tx2"/>
          </a:solidFill>
          <a:ln w="6350">
            <a:solidFill>
              <a:schemeClr val="bg1"/>
            </a:solidFill>
          </a:ln>
          <a:effectLst>
            <a:outerShdw blurRad="50800" dist="38100" dir="2700000" algn="tl" rotWithShape="0">
              <a:prstClr val="black">
                <a:alpha val="40000"/>
              </a:prstClr>
            </a:outerShdw>
          </a:effectLst>
        </p:spPr>
        <p:txBody>
          <a:bodyPr wrap="square" lIns="18288" tIns="18288" rIns="18288" bIns="18288" rtlCol="0" anchor="ctr">
            <a:noAutofit/>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rPr>
              <a:t>MAGNITUDE</a:t>
            </a:r>
            <a:r>
              <a:rPr kumimoji="0" lang="en-GB" sz="1100" b="1" i="0" u="none" strike="noStrike" kern="0" cap="none" spc="0" normalizeH="0" baseline="30000" noProof="0">
                <a:ln>
                  <a:noFill/>
                </a:ln>
                <a:solidFill>
                  <a:schemeClr val="bg1"/>
                </a:solidFill>
                <a:effectLst/>
                <a:uLnTx/>
                <a:uFillTx/>
                <a:latin typeface="Arial" panose="020B0604020202020204" pitchFamily="34" charset="0"/>
                <a:cs typeface="Arial" panose="020B0604020202020204" pitchFamily="34" charset="0"/>
              </a:rPr>
              <a:t>7</a:t>
            </a:r>
          </a:p>
          <a:p>
            <a:pPr algn="ctr" defTabSz="457178">
              <a:defRPr/>
            </a:pPr>
            <a:r>
              <a:rPr lang="en-GB" sz="800" kern="0">
                <a:solidFill>
                  <a:schemeClr val="bg1"/>
                </a:solidFill>
                <a:latin typeface="Arial" panose="020B0604020202020204" pitchFamily="34" charset="0"/>
                <a:cs typeface="Arial" panose="020B0604020202020204" pitchFamily="34" charset="0"/>
              </a:rPr>
              <a:t>P3 Niraparib + abi vs abi</a:t>
            </a:r>
          </a:p>
          <a:p>
            <a:pPr algn="ctr" defTabSz="457178">
              <a:defRPr/>
            </a:pPr>
            <a:r>
              <a:rPr lang="en-GB" sz="800" kern="0">
                <a:solidFill>
                  <a:schemeClr val="bg1"/>
                </a:solidFill>
                <a:latin typeface="Arial" panose="020B0604020202020204" pitchFamily="34" charset="0"/>
                <a:cs typeface="Arial" panose="020B0604020202020204" pitchFamily="34" charset="0"/>
              </a:rPr>
              <a:t>Primary endpoint: rPFS BRCAm/HRRm</a:t>
            </a:r>
          </a:p>
        </p:txBody>
      </p:sp>
      <p:sp>
        <p:nvSpPr>
          <p:cNvPr id="161" name="TextBox 160">
            <a:extLst>
              <a:ext uri="{FF2B5EF4-FFF2-40B4-BE49-F238E27FC236}">
                <a16:creationId xmlns="" xmlns:a16="http://schemas.microsoft.com/office/drawing/2014/main" id="{77520536-AFF0-4FB6-948B-7574439A932D}"/>
              </a:ext>
            </a:extLst>
          </p:cNvPr>
          <p:cNvSpPr txBox="1"/>
          <p:nvPr/>
        </p:nvSpPr>
        <p:spPr>
          <a:xfrm>
            <a:off x="9959621" y="4079684"/>
            <a:ext cx="1216244" cy="838150"/>
          </a:xfrm>
          <a:prstGeom prst="rect">
            <a:avLst/>
          </a:prstGeom>
          <a:solidFill>
            <a:schemeClr val="accent2"/>
          </a:solidFill>
          <a:ln w="6350">
            <a:solidFill>
              <a:schemeClr val="bg1"/>
            </a:solidFill>
          </a:ln>
          <a:effectLst>
            <a:outerShdw blurRad="50800" dist="38100" dir="2700000" algn="tl" rotWithShape="0">
              <a:prstClr val="black">
                <a:alpha val="40000"/>
              </a:prstClr>
            </a:outerShdw>
          </a:effectLst>
        </p:spPr>
        <p:txBody>
          <a:bodyPr wrap="square" lIns="18288" tIns="18288" rIns="18288" bIns="18288" rtlCol="0" anchor="ctr">
            <a:noAutofit/>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rPr>
              <a:t>TRITON-2</a:t>
            </a:r>
            <a:r>
              <a:rPr kumimoji="0" lang="en-GB" sz="1100" b="1" i="0" u="none" strike="noStrike" kern="1200" cap="none" spc="0" normalizeH="0" baseline="30000" noProof="0">
                <a:ln>
                  <a:noFill/>
                </a:ln>
                <a:solidFill>
                  <a:schemeClr val="bg1"/>
                </a:solidFill>
                <a:effectLst/>
                <a:uLnTx/>
                <a:uFillTx/>
                <a:latin typeface="Arial" panose="020B0604020202020204" pitchFamily="34" charset="0"/>
                <a:cs typeface="Arial" panose="020B0604020202020204" pitchFamily="34" charset="0"/>
              </a:rPr>
              <a:t>10</a:t>
            </a:r>
            <a:r>
              <a:rPr lang="en-GB" sz="1100" b="1">
                <a:solidFill>
                  <a:schemeClr val="bg1"/>
                </a:solidFill>
                <a:latin typeface="Arial" panose="020B0604020202020204" pitchFamily="34" charset="0"/>
                <a:cs typeface="Arial" panose="020B0604020202020204" pitchFamily="34" charset="0"/>
              </a:rPr>
              <a:t/>
            </a:r>
            <a:br>
              <a:rPr lang="en-GB" sz="1100" b="1">
                <a:solidFill>
                  <a:schemeClr val="bg1"/>
                </a:solidFill>
                <a:latin typeface="Arial" panose="020B0604020202020204" pitchFamily="34" charset="0"/>
                <a:cs typeface="Arial" panose="020B0604020202020204" pitchFamily="34" charset="0"/>
              </a:rPr>
            </a:br>
            <a:r>
              <a:rPr lang="en-GB" sz="800" kern="0">
                <a:solidFill>
                  <a:schemeClr val="bg1"/>
                </a:solidFill>
                <a:latin typeface="Arial" panose="020B0604020202020204" pitchFamily="34" charset="0"/>
                <a:cs typeface="Arial" panose="020B0604020202020204" pitchFamily="34" charset="0"/>
              </a:rPr>
              <a:t>P2 Rucaparib HRRm/BRCAm</a:t>
            </a:r>
            <a:r>
              <a:rPr lang="en-GB" sz="1000" b="1" kern="0" baseline="30000">
                <a:solidFill>
                  <a:schemeClr val="bg1"/>
                </a:solidFill>
                <a:latin typeface="Arial" panose="020B0604020202020204" pitchFamily="34" charset="0"/>
                <a:cs typeface="Arial" panose="020B0604020202020204" pitchFamily="34" charset="0"/>
              </a:rPr>
              <a:t>†</a:t>
            </a:r>
            <a:endParaRPr lang="en-GB" sz="800" b="1" kern="0" baseline="30000">
              <a:solidFill>
                <a:schemeClr val="bg1"/>
              </a:solidFill>
              <a:latin typeface="Arial" panose="020B0604020202020204" pitchFamily="34" charset="0"/>
              <a:cs typeface="Arial" panose="020B0604020202020204" pitchFamily="34" charset="0"/>
            </a:endParaRPr>
          </a:p>
          <a:p>
            <a:pPr algn="ctr" defTabSz="457178">
              <a:defRPr/>
            </a:pPr>
            <a:r>
              <a:rPr lang="en-GB" sz="800" kern="0">
                <a:solidFill>
                  <a:schemeClr val="bg1"/>
                </a:solidFill>
                <a:latin typeface="Arial" panose="020B0604020202020204" pitchFamily="34" charset="0"/>
                <a:cs typeface="Arial" panose="020B0604020202020204" pitchFamily="34" charset="0"/>
              </a:rPr>
              <a:t>Post-NHA, post-taxane</a:t>
            </a:r>
          </a:p>
          <a:p>
            <a:pPr algn="ctr" defTabSz="457178">
              <a:defRPr/>
            </a:pPr>
            <a:r>
              <a:rPr lang="en-GB" sz="800" kern="0">
                <a:solidFill>
                  <a:schemeClr val="bg1"/>
                </a:solidFill>
                <a:latin typeface="Arial" panose="020B0604020202020204" pitchFamily="34" charset="0"/>
                <a:cs typeface="Arial" panose="020B0604020202020204" pitchFamily="34" charset="0"/>
              </a:rPr>
              <a:t>Primary endpoint: ORR and PSA HRRm</a:t>
            </a:r>
          </a:p>
        </p:txBody>
      </p:sp>
      <p:sp>
        <p:nvSpPr>
          <p:cNvPr id="162" name="TextBox 161">
            <a:extLst>
              <a:ext uri="{FF2B5EF4-FFF2-40B4-BE49-F238E27FC236}">
                <a16:creationId xmlns="" xmlns:a16="http://schemas.microsoft.com/office/drawing/2014/main" id="{88BA785B-72B6-4BD0-AA9B-36AE5EB2F49D}"/>
              </a:ext>
            </a:extLst>
          </p:cNvPr>
          <p:cNvSpPr txBox="1"/>
          <p:nvPr/>
        </p:nvSpPr>
        <p:spPr>
          <a:xfrm>
            <a:off x="8702113" y="2689515"/>
            <a:ext cx="2473752" cy="630698"/>
          </a:xfrm>
          <a:prstGeom prst="rect">
            <a:avLst/>
          </a:prstGeom>
          <a:solidFill>
            <a:schemeClr val="accent1"/>
          </a:solidFill>
          <a:ln w="6350">
            <a:solidFill>
              <a:schemeClr val="bg1"/>
            </a:solidFill>
          </a:ln>
          <a:effectLst>
            <a:outerShdw blurRad="50800" dist="38100" dir="2700000" algn="tl" rotWithShape="0">
              <a:prstClr val="black">
                <a:alpha val="40000"/>
              </a:prstClr>
            </a:outerShdw>
          </a:effectLst>
        </p:spPr>
        <p:txBody>
          <a:bodyPr wrap="square" lIns="18288" tIns="18288" rIns="18288" bIns="18288" rtlCol="0" anchor="ctr">
            <a:noAutofit/>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rPr>
              <a:t>TALAPRO-1</a:t>
            </a:r>
            <a:r>
              <a:rPr kumimoji="0" lang="en-GB" sz="1100" b="1" i="0" u="none" strike="noStrike" kern="0" cap="none" spc="0" normalizeH="0" baseline="30000" noProof="0">
                <a:ln>
                  <a:noFill/>
                </a:ln>
                <a:solidFill>
                  <a:schemeClr val="bg1"/>
                </a:solidFill>
                <a:effectLst/>
                <a:uLnTx/>
                <a:uFillTx/>
                <a:latin typeface="Arial" panose="020B0604020202020204" pitchFamily="34" charset="0"/>
                <a:cs typeface="Arial" panose="020B0604020202020204" pitchFamily="34" charset="0"/>
              </a:rPr>
              <a:t>5</a:t>
            </a:r>
            <a:endParaRPr kumimoji="0" lang="en-GB" sz="1100" b="1"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endParaRPr>
          </a:p>
          <a:p>
            <a:pPr algn="ctr" defTabSz="457178">
              <a:defRPr/>
            </a:pPr>
            <a:r>
              <a:rPr lang="en-GB" sz="800" kern="0">
                <a:solidFill>
                  <a:schemeClr val="bg1"/>
                </a:solidFill>
                <a:latin typeface="Arial" panose="020B0604020202020204" pitchFamily="34" charset="0"/>
                <a:cs typeface="Arial" panose="020B0604020202020204" pitchFamily="34" charset="0"/>
              </a:rPr>
              <a:t> P2 </a:t>
            </a:r>
            <a:r>
              <a:rPr lang="en-GB" sz="800" kern="0" err="1">
                <a:solidFill>
                  <a:schemeClr val="bg1"/>
                </a:solidFill>
                <a:latin typeface="Arial" panose="020B0604020202020204" pitchFamily="34" charset="0"/>
                <a:cs typeface="Arial" panose="020B0604020202020204" pitchFamily="34" charset="0"/>
              </a:rPr>
              <a:t>Talazoparib</a:t>
            </a:r>
            <a:endParaRPr lang="en-GB" sz="800" kern="0">
              <a:solidFill>
                <a:schemeClr val="bg1"/>
              </a:solidFill>
              <a:latin typeface="Arial" panose="020B0604020202020204" pitchFamily="34" charset="0"/>
              <a:cs typeface="Arial" panose="020B0604020202020204" pitchFamily="34" charset="0"/>
            </a:endParaRPr>
          </a:p>
          <a:p>
            <a:pPr algn="ctr" defTabSz="457178">
              <a:defRPr/>
            </a:pPr>
            <a:r>
              <a:rPr lang="en-GB" sz="800" kern="0">
                <a:solidFill>
                  <a:schemeClr val="bg1"/>
                </a:solidFill>
                <a:latin typeface="Arial" panose="020B0604020202020204" pitchFamily="34" charset="0"/>
                <a:cs typeface="Arial" panose="020B0604020202020204" pitchFamily="34" charset="0"/>
              </a:rPr>
              <a:t>HRRm</a:t>
            </a:r>
          </a:p>
          <a:p>
            <a:pPr algn="ctr" defTabSz="457178">
              <a:defRPr/>
            </a:pPr>
            <a:r>
              <a:rPr lang="en-GB" sz="800" kern="0">
                <a:solidFill>
                  <a:schemeClr val="bg1"/>
                </a:solidFill>
                <a:latin typeface="Arial" panose="020B0604020202020204" pitchFamily="34" charset="0"/>
                <a:cs typeface="Arial" panose="020B0604020202020204" pitchFamily="34" charset="0"/>
              </a:rPr>
              <a:t>Post-NHA, post-taxane </a:t>
            </a:r>
          </a:p>
          <a:p>
            <a:pPr algn="ctr" defTabSz="457178">
              <a:defRPr/>
            </a:pPr>
            <a:r>
              <a:rPr lang="en-GB" sz="800" kern="0">
                <a:solidFill>
                  <a:schemeClr val="bg1"/>
                </a:solidFill>
                <a:latin typeface="Arial" panose="020B0604020202020204" pitchFamily="34" charset="0"/>
                <a:cs typeface="Arial" panose="020B0604020202020204" pitchFamily="34" charset="0"/>
              </a:rPr>
              <a:t>Primary endpoint: ORR HRRm </a:t>
            </a:r>
            <a:endParaRPr lang="en-GB" sz="800" kern="0">
              <a:solidFill>
                <a:schemeClr val="bg1"/>
              </a:solidFill>
              <a:highlight>
                <a:srgbClr val="FF0000"/>
              </a:highlight>
              <a:latin typeface="Arial" panose="020B0604020202020204" pitchFamily="34" charset="0"/>
              <a:cs typeface="Arial" panose="020B0604020202020204" pitchFamily="34" charset="0"/>
            </a:endParaRPr>
          </a:p>
        </p:txBody>
      </p:sp>
      <p:sp>
        <p:nvSpPr>
          <p:cNvPr id="163" name="TextBox 162">
            <a:extLst>
              <a:ext uri="{FF2B5EF4-FFF2-40B4-BE49-F238E27FC236}">
                <a16:creationId xmlns="" xmlns:a16="http://schemas.microsoft.com/office/drawing/2014/main" id="{83991DDD-50F8-442D-BFA5-7FFF676E1085}"/>
              </a:ext>
            </a:extLst>
          </p:cNvPr>
          <p:cNvSpPr txBox="1"/>
          <p:nvPr/>
        </p:nvSpPr>
        <p:spPr>
          <a:xfrm>
            <a:off x="8716772" y="3380108"/>
            <a:ext cx="2459094" cy="567834"/>
          </a:xfrm>
          <a:prstGeom prst="rect">
            <a:avLst/>
          </a:prstGeom>
          <a:solidFill>
            <a:schemeClr val="tx2"/>
          </a:solidFill>
          <a:ln w="6350">
            <a:solidFill>
              <a:schemeClr val="bg1"/>
            </a:solidFill>
          </a:ln>
          <a:effectLst>
            <a:outerShdw blurRad="50800" dist="38100" dir="2700000" algn="tl" rotWithShape="0">
              <a:prstClr val="black">
                <a:alpha val="40000"/>
              </a:prstClr>
            </a:outerShdw>
          </a:effectLst>
        </p:spPr>
        <p:txBody>
          <a:bodyPr wrap="square" lIns="18288" tIns="18288" rIns="18288" bIns="18288" rtlCol="0" anchor="ctr">
            <a:noAutofit/>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lang="en-GB" sz="1100" b="1" kern="0">
                <a:solidFill>
                  <a:schemeClr val="bg1"/>
                </a:solidFill>
                <a:latin typeface="Arial" panose="020B0604020202020204" pitchFamily="34" charset="0"/>
                <a:cs typeface="Arial" panose="020B0604020202020204" pitchFamily="34" charset="0"/>
              </a:rPr>
              <a:t>GALAHAD</a:t>
            </a:r>
            <a:r>
              <a:rPr lang="en-GB" sz="1100" b="1" kern="0" baseline="30000">
                <a:solidFill>
                  <a:schemeClr val="bg1"/>
                </a:solidFill>
                <a:latin typeface="Arial" panose="020B0604020202020204" pitchFamily="34" charset="0"/>
                <a:cs typeface="Arial" panose="020B0604020202020204" pitchFamily="34" charset="0"/>
              </a:rPr>
              <a:t>8</a:t>
            </a:r>
            <a:endParaRPr kumimoji="0" lang="en-GB" sz="1100" b="1"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endParaRPr>
          </a:p>
          <a:p>
            <a:pPr algn="ctr" defTabSz="457178">
              <a:defRPr/>
            </a:pPr>
            <a:r>
              <a:rPr lang="en-GB" sz="800" kern="0">
                <a:solidFill>
                  <a:schemeClr val="bg1"/>
                </a:solidFill>
                <a:latin typeface="Arial" panose="020B0604020202020204" pitchFamily="34" charset="0"/>
                <a:cs typeface="Arial" panose="020B0604020202020204" pitchFamily="34" charset="0"/>
              </a:rPr>
              <a:t> P2 Niraparib, HRRm</a:t>
            </a:r>
          </a:p>
          <a:p>
            <a:pPr algn="ctr" defTabSz="457178">
              <a:defRPr/>
            </a:pPr>
            <a:r>
              <a:rPr lang="en-GB" sz="800" kern="0">
                <a:solidFill>
                  <a:schemeClr val="bg1"/>
                </a:solidFill>
                <a:latin typeface="Arial" panose="020B0604020202020204" pitchFamily="34" charset="0"/>
                <a:cs typeface="Arial" panose="020B0604020202020204" pitchFamily="34" charset="0"/>
              </a:rPr>
              <a:t>Post-NHA, post-taxane</a:t>
            </a:r>
          </a:p>
          <a:p>
            <a:pPr algn="ctr" defTabSz="457178">
              <a:defRPr/>
            </a:pPr>
            <a:r>
              <a:rPr lang="en-GB" sz="800" kern="0">
                <a:solidFill>
                  <a:schemeClr val="bg1"/>
                </a:solidFill>
                <a:latin typeface="Arial" panose="020B0604020202020204" pitchFamily="34" charset="0"/>
                <a:cs typeface="Arial" panose="020B0604020202020204" pitchFamily="34" charset="0"/>
              </a:rPr>
              <a:t> Primary endpoint: ORR BRCAm</a:t>
            </a:r>
            <a:endParaRPr lang="en-GB" sz="800" kern="0">
              <a:solidFill>
                <a:schemeClr val="bg1"/>
              </a:solidFill>
              <a:highlight>
                <a:srgbClr val="FF0000"/>
              </a:highlight>
              <a:latin typeface="Arial" panose="020B0604020202020204" pitchFamily="34" charset="0"/>
              <a:cs typeface="Arial" panose="020B0604020202020204" pitchFamily="34" charset="0"/>
            </a:endParaRPr>
          </a:p>
        </p:txBody>
      </p:sp>
      <p:sp>
        <p:nvSpPr>
          <p:cNvPr id="164" name="TextBox 163">
            <a:extLst>
              <a:ext uri="{FF2B5EF4-FFF2-40B4-BE49-F238E27FC236}">
                <a16:creationId xmlns="" xmlns:a16="http://schemas.microsoft.com/office/drawing/2014/main" id="{A44938A0-4084-4FCF-A990-0C2D8B9F6AFC}"/>
              </a:ext>
            </a:extLst>
          </p:cNvPr>
          <p:cNvSpPr txBox="1"/>
          <p:nvPr/>
        </p:nvSpPr>
        <p:spPr>
          <a:xfrm>
            <a:off x="7301427" y="4000330"/>
            <a:ext cx="2459093" cy="459082"/>
          </a:xfrm>
          <a:prstGeom prst="rect">
            <a:avLst/>
          </a:prstGeom>
          <a:solidFill>
            <a:schemeClr val="accent2"/>
          </a:solidFill>
          <a:ln w="6350">
            <a:solidFill>
              <a:schemeClr val="bg1"/>
            </a:solidFill>
          </a:ln>
          <a:effectLst>
            <a:outerShdw blurRad="50800" dist="38100" dir="2700000" algn="tl" rotWithShape="0">
              <a:prstClr val="black">
                <a:alpha val="40000"/>
              </a:prstClr>
            </a:outerShdw>
          </a:effectLst>
        </p:spPr>
        <p:txBody>
          <a:bodyPr wrap="square" lIns="18288" tIns="18288" rIns="18288" bIns="18288" rtlCol="0" anchor="ctr">
            <a:noAutofit/>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rPr>
              <a:t>TRITON-3</a:t>
            </a:r>
            <a:r>
              <a:rPr lang="en-GB" sz="1100" b="1" baseline="30000">
                <a:solidFill>
                  <a:schemeClr val="bg1"/>
                </a:solidFill>
                <a:latin typeface="Arial" panose="020B0604020202020204" pitchFamily="34" charset="0"/>
                <a:cs typeface="Arial" panose="020B0604020202020204" pitchFamily="34" charset="0"/>
              </a:rPr>
              <a:t>9</a:t>
            </a:r>
            <a:endParaRPr kumimoji="0" lang="en-GB" sz="1100" b="1"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endParaRPr>
          </a:p>
          <a:p>
            <a:pPr algn="ctr" defTabSz="457178">
              <a:defRPr/>
            </a:pPr>
            <a:r>
              <a:rPr lang="en-GB" sz="800" kern="0">
                <a:solidFill>
                  <a:schemeClr val="bg1"/>
                </a:solidFill>
                <a:latin typeface="Arial" panose="020B0604020202020204" pitchFamily="34" charset="0"/>
                <a:cs typeface="Arial" panose="020B0604020202020204" pitchFamily="34" charset="0"/>
              </a:rPr>
              <a:t>P3 Rucaparib vs </a:t>
            </a:r>
            <a:r>
              <a:rPr lang="en-GB" sz="800" kern="0" err="1">
                <a:solidFill>
                  <a:schemeClr val="bg1"/>
                </a:solidFill>
                <a:latin typeface="Arial" panose="020B0604020202020204" pitchFamily="34" charset="0"/>
                <a:cs typeface="Arial" panose="020B0604020202020204" pitchFamily="34" charset="0"/>
              </a:rPr>
              <a:t>abi</a:t>
            </a:r>
            <a:r>
              <a:rPr lang="en-GB" sz="800" kern="0">
                <a:solidFill>
                  <a:schemeClr val="bg1"/>
                </a:solidFill>
                <a:latin typeface="Arial" panose="020B0604020202020204" pitchFamily="34" charset="0"/>
                <a:cs typeface="Arial" panose="020B0604020202020204" pitchFamily="34" charset="0"/>
              </a:rPr>
              <a:t>/</a:t>
            </a:r>
            <a:r>
              <a:rPr lang="en-GB" sz="800" kern="0" err="1">
                <a:solidFill>
                  <a:schemeClr val="bg1"/>
                </a:solidFill>
                <a:latin typeface="Arial" panose="020B0604020202020204" pitchFamily="34" charset="0"/>
                <a:cs typeface="Arial" panose="020B0604020202020204" pitchFamily="34" charset="0"/>
              </a:rPr>
              <a:t>enza</a:t>
            </a:r>
            <a:r>
              <a:rPr lang="en-GB" sz="800" kern="0">
                <a:solidFill>
                  <a:schemeClr val="bg1"/>
                </a:solidFill>
                <a:latin typeface="Arial" panose="020B0604020202020204" pitchFamily="34" charset="0"/>
                <a:cs typeface="Arial" panose="020B0604020202020204" pitchFamily="34" charset="0"/>
              </a:rPr>
              <a:t>/docetaxel </a:t>
            </a:r>
            <a:br>
              <a:rPr lang="en-GB" sz="800" kern="0">
                <a:solidFill>
                  <a:schemeClr val="bg1"/>
                </a:solidFill>
                <a:latin typeface="Arial" panose="020B0604020202020204" pitchFamily="34" charset="0"/>
                <a:cs typeface="Arial" panose="020B0604020202020204" pitchFamily="34" charset="0"/>
              </a:rPr>
            </a:br>
            <a:r>
              <a:rPr lang="en-GB" sz="800" kern="0">
                <a:solidFill>
                  <a:schemeClr val="bg1"/>
                </a:solidFill>
                <a:latin typeface="Arial" panose="020B0604020202020204" pitchFamily="34" charset="0"/>
                <a:cs typeface="Arial" panose="020B0604020202020204" pitchFamily="34" charset="0"/>
              </a:rPr>
              <a:t>BRCAm / ATM, post-NHA </a:t>
            </a:r>
            <a:endParaRPr lang="en-GB" sz="800" i="1" kern="0">
              <a:solidFill>
                <a:schemeClr val="bg1"/>
              </a:solidFill>
              <a:latin typeface="Arial" panose="020B0604020202020204" pitchFamily="34" charset="0"/>
              <a:cs typeface="Arial" panose="020B0604020202020204" pitchFamily="34" charset="0"/>
            </a:endParaRPr>
          </a:p>
        </p:txBody>
      </p:sp>
      <p:sp>
        <p:nvSpPr>
          <p:cNvPr id="55" name="TextBox 54">
            <a:extLst>
              <a:ext uri="{FF2B5EF4-FFF2-40B4-BE49-F238E27FC236}">
                <a16:creationId xmlns="" xmlns:a16="http://schemas.microsoft.com/office/drawing/2014/main" id="{7E19C4E0-06BF-48A6-B97C-BCAC70974370}"/>
              </a:ext>
            </a:extLst>
          </p:cNvPr>
          <p:cNvSpPr txBox="1"/>
          <p:nvPr/>
        </p:nvSpPr>
        <p:spPr>
          <a:xfrm>
            <a:off x="7308401" y="4487892"/>
            <a:ext cx="1408368" cy="522809"/>
          </a:xfrm>
          <a:prstGeom prst="rect">
            <a:avLst/>
          </a:prstGeom>
          <a:solidFill>
            <a:schemeClr val="accent2">
              <a:lumMod val="20000"/>
              <a:lumOff val="80000"/>
            </a:schemeClr>
          </a:solidFill>
          <a:ln w="6350">
            <a:solidFill>
              <a:schemeClr val="bg1"/>
            </a:solidFill>
          </a:ln>
          <a:effectLst>
            <a:outerShdw blurRad="50800" dist="38100" dir="2700000" algn="tl" rotWithShape="0">
              <a:prstClr val="black">
                <a:alpha val="40000"/>
              </a:prstClr>
            </a:outerShdw>
          </a:effectLst>
        </p:spPr>
        <p:txBody>
          <a:bodyPr wrap="square" lIns="18288" tIns="18288" rIns="18288" bIns="18288" rtlCol="0" anchor="ctr">
            <a:noAutofit/>
          </a:bodyPr>
          <a:lstStyle/>
          <a:p>
            <a:pPr algn="ctr" defTabSz="457178">
              <a:defRPr/>
            </a:pPr>
            <a:r>
              <a:rPr kumimoji="0" lang="en-GB" sz="11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CASPAR</a:t>
            </a:r>
            <a:r>
              <a:rPr kumimoji="0" lang="en-GB" sz="1100" b="1" i="0" u="none" strike="noStrike" kern="0" cap="none" spc="0" normalizeH="0" baseline="30000" noProof="0">
                <a:ln>
                  <a:noFill/>
                </a:ln>
                <a:solidFill>
                  <a:srgbClr val="000000"/>
                </a:solidFill>
                <a:effectLst/>
                <a:uLnTx/>
                <a:uFillTx/>
                <a:latin typeface="Arial" panose="020B0604020202020204" pitchFamily="34" charset="0"/>
                <a:cs typeface="Arial" panose="020B0604020202020204" pitchFamily="34" charset="0"/>
              </a:rPr>
              <a:t>11</a:t>
            </a:r>
            <a:endParaRPr kumimoji="0" lang="en-GB" sz="11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a:p>
            <a:pPr algn="ctr" defTabSz="457178">
              <a:defRPr/>
            </a:pPr>
            <a:r>
              <a:rPr lang="en-GB" sz="800" kern="0">
                <a:solidFill>
                  <a:srgbClr val="000000"/>
                </a:solidFill>
                <a:latin typeface="Arial" panose="020B0604020202020204" pitchFamily="34" charset="0"/>
                <a:cs typeface="Arial" panose="020B0604020202020204" pitchFamily="34" charset="0"/>
              </a:rPr>
              <a:t>P3 Rucaparib + </a:t>
            </a:r>
            <a:r>
              <a:rPr lang="en-GB" sz="800" kern="0" err="1">
                <a:solidFill>
                  <a:srgbClr val="000000"/>
                </a:solidFill>
                <a:latin typeface="Arial" panose="020B0604020202020204" pitchFamily="34" charset="0"/>
                <a:cs typeface="Arial" panose="020B0604020202020204" pitchFamily="34" charset="0"/>
              </a:rPr>
              <a:t>enza</a:t>
            </a:r>
            <a:r>
              <a:rPr lang="en-GB" sz="800" kern="0">
                <a:solidFill>
                  <a:srgbClr val="000000"/>
                </a:solidFill>
                <a:latin typeface="Arial" panose="020B0604020202020204" pitchFamily="34" charset="0"/>
                <a:cs typeface="Arial" panose="020B0604020202020204" pitchFamily="34" charset="0"/>
              </a:rPr>
              <a:t> vs. </a:t>
            </a:r>
            <a:r>
              <a:rPr lang="en-GB" sz="800" kern="0" err="1">
                <a:solidFill>
                  <a:srgbClr val="000000"/>
                </a:solidFill>
                <a:latin typeface="Arial" panose="020B0604020202020204" pitchFamily="34" charset="0"/>
                <a:cs typeface="Arial" panose="020B0604020202020204" pitchFamily="34" charset="0"/>
              </a:rPr>
              <a:t>enza</a:t>
            </a:r>
            <a:r>
              <a:rPr lang="en-GB" sz="800" kern="0">
                <a:solidFill>
                  <a:srgbClr val="000000"/>
                </a:solidFill>
                <a:latin typeface="Arial" panose="020B0604020202020204" pitchFamily="34" charset="0"/>
                <a:cs typeface="Arial" panose="020B0604020202020204" pitchFamily="34" charset="0"/>
              </a:rPr>
              <a:t> </a:t>
            </a:r>
            <a:br>
              <a:rPr lang="en-GB" sz="800" kern="0">
                <a:solidFill>
                  <a:srgbClr val="000000"/>
                </a:solidFill>
                <a:latin typeface="Arial" panose="020B0604020202020204" pitchFamily="34" charset="0"/>
                <a:cs typeface="Arial" panose="020B0604020202020204" pitchFamily="34" charset="0"/>
              </a:rPr>
            </a:br>
            <a:r>
              <a:rPr lang="en-GB" sz="800" kern="0">
                <a:solidFill>
                  <a:srgbClr val="000000"/>
                </a:solidFill>
                <a:latin typeface="Arial" panose="020B0604020202020204" pitchFamily="34" charset="0"/>
                <a:cs typeface="Arial" panose="020B0604020202020204" pitchFamily="34" charset="0"/>
              </a:rPr>
              <a:t>Primary endpoint </a:t>
            </a:r>
            <a:r>
              <a:rPr lang="en-GB" sz="800" kern="0" err="1">
                <a:solidFill>
                  <a:srgbClr val="000000"/>
                </a:solidFill>
                <a:latin typeface="Arial" panose="020B0604020202020204" pitchFamily="34" charset="0"/>
                <a:cs typeface="Arial" panose="020B0604020202020204" pitchFamily="34" charset="0"/>
              </a:rPr>
              <a:t>rPFS</a:t>
            </a:r>
            <a:r>
              <a:rPr lang="en-GB" sz="800" kern="0">
                <a:solidFill>
                  <a:srgbClr val="000000"/>
                </a:solidFill>
                <a:latin typeface="Arial" panose="020B0604020202020204" pitchFamily="34" charset="0"/>
                <a:cs typeface="Arial" panose="020B0604020202020204" pitchFamily="34" charset="0"/>
              </a:rPr>
              <a:t> &amp; OS</a:t>
            </a:r>
          </a:p>
          <a:p>
            <a:pPr algn="ctr" defTabSz="457178">
              <a:defRPr/>
            </a:pPr>
            <a:r>
              <a:rPr lang="en-GB" sz="800" kern="0">
                <a:solidFill>
                  <a:srgbClr val="000000"/>
                </a:solidFill>
                <a:latin typeface="Arial" panose="020B0604020202020204" pitchFamily="34" charset="0"/>
                <a:cs typeface="Arial" panose="020B0604020202020204" pitchFamily="34" charset="0"/>
              </a:rPr>
              <a:t>Unselected patients</a:t>
            </a:r>
          </a:p>
        </p:txBody>
      </p:sp>
      <p:sp>
        <p:nvSpPr>
          <p:cNvPr id="6" name="Content Placeholder 67">
            <a:extLst>
              <a:ext uri="{FF2B5EF4-FFF2-40B4-BE49-F238E27FC236}">
                <a16:creationId xmlns="" xmlns:a16="http://schemas.microsoft.com/office/drawing/2014/main" id="{80F83E39-9CEC-463B-4B63-F37D7B15631E}"/>
              </a:ext>
            </a:extLst>
          </p:cNvPr>
          <p:cNvSpPr txBox="1">
            <a:spLocks/>
          </p:cNvSpPr>
          <p:nvPr/>
        </p:nvSpPr>
        <p:spPr>
          <a:xfrm>
            <a:off x="614400" y="6134032"/>
            <a:ext cx="11279106" cy="653049"/>
          </a:xfrm>
          <a:prstGeom prst="rect">
            <a:avLst/>
          </a:prstGeom>
        </p:spPr>
        <p:txBody>
          <a:bodyPr/>
          <a:lstStyle>
            <a:lvl1pPr marL="288000" indent="-288000" algn="l" defTabSz="457200" rtl="0" eaLnBrk="1" latinLnBrk="0" hangingPunct="1">
              <a:spcBef>
                <a:spcPts val="1200"/>
              </a:spcBef>
              <a:buClr>
                <a:schemeClr val="accent1"/>
              </a:buClr>
              <a:buFont typeface="Arial"/>
              <a:buChar char="•"/>
              <a:defRPr sz="2000" b="0" i="0" kern="1200">
                <a:solidFill>
                  <a:srgbClr val="5D8298"/>
                </a:solidFill>
                <a:latin typeface="Arial" panose="020B0604020202020204" pitchFamily="34" charset="0"/>
                <a:ea typeface="+mn-ea"/>
                <a:cs typeface="Arial" panose="020B0604020202020204" pitchFamily="34" charset="0"/>
              </a:defRPr>
            </a:lvl1pPr>
            <a:lvl2pPr marL="576000" indent="-288000" algn="l" defTabSz="457200" rtl="0" eaLnBrk="1" latinLnBrk="0" hangingPunct="1">
              <a:spcBef>
                <a:spcPts val="600"/>
              </a:spcBef>
              <a:buClr>
                <a:schemeClr val="accent1"/>
              </a:buClr>
              <a:buFont typeface="Lucida Grande"/>
              <a:buChar char="–"/>
              <a:defRPr sz="1800" b="0" i="0" kern="1200">
                <a:solidFill>
                  <a:srgbClr val="5D8298"/>
                </a:solidFill>
                <a:latin typeface="Arial" panose="020B0604020202020204" pitchFamily="34" charset="0"/>
                <a:ea typeface="+mn-ea"/>
                <a:cs typeface="Arial" panose="020B0604020202020204" pitchFamily="34" charset="0"/>
              </a:defRPr>
            </a:lvl2pPr>
            <a:lvl3pPr marL="864000" indent="-288000" algn="l" defTabSz="457200" rtl="0" eaLnBrk="1" latinLnBrk="0" hangingPunct="1">
              <a:spcBef>
                <a:spcPts val="400"/>
              </a:spcBef>
              <a:buClr>
                <a:schemeClr val="accent1"/>
              </a:buClr>
              <a:buFont typeface="Arial"/>
              <a:buChar char="•"/>
              <a:defRPr sz="1600" b="0" i="0" kern="1200">
                <a:solidFill>
                  <a:srgbClr val="5D8298"/>
                </a:solidFill>
                <a:latin typeface="Arial" panose="020B0604020202020204" pitchFamily="34" charset="0"/>
                <a:ea typeface="+mn-ea"/>
                <a:cs typeface="Arial" panose="020B0604020202020204" pitchFamily="34" charset="0"/>
              </a:defRPr>
            </a:lvl3pPr>
            <a:lvl4pPr marL="1152000" indent="-288000" algn="l" defTabSz="457200" rtl="0" eaLnBrk="1" latinLnBrk="0" hangingPunct="1">
              <a:spcBef>
                <a:spcPts val="0"/>
              </a:spcBef>
              <a:buClr>
                <a:schemeClr val="accent1"/>
              </a:buClr>
              <a:buFont typeface="Arial"/>
              <a:buChar char="•"/>
              <a:defRPr sz="1600" b="0" i="0" kern="1200">
                <a:solidFill>
                  <a:srgbClr val="5D8298"/>
                </a:solidFill>
                <a:latin typeface="Arial" panose="020B0604020202020204" pitchFamily="34" charset="0"/>
                <a:ea typeface="+mn-ea"/>
                <a:cs typeface="Arial" panose="020B0604020202020204" pitchFamily="34" charset="0"/>
              </a:defRPr>
            </a:lvl4pPr>
            <a:lvl5pPr marL="1440000" indent="-288000" algn="l" defTabSz="457200" rtl="0" eaLnBrk="1" latinLnBrk="0" hangingPunct="1">
              <a:spcBef>
                <a:spcPts val="0"/>
              </a:spcBef>
              <a:buClr>
                <a:schemeClr val="accent1"/>
              </a:buClr>
              <a:buFont typeface="Arial"/>
              <a:buChar char="•"/>
              <a:defRPr sz="1600" b="0" i="0" kern="1200">
                <a:solidFill>
                  <a:srgbClr val="5D8298"/>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n-GB" sz="800" dirty="0"/>
              <a:t>Please see slide notes for references. </a:t>
            </a:r>
            <a:r>
              <a:rPr lang="en-GB" sz="800" baseline="30000" dirty="0"/>
              <a:t>a</a:t>
            </a:r>
            <a:r>
              <a:rPr lang="en-GB" sz="800" dirty="0"/>
              <a:t> As a result of the data from </a:t>
            </a:r>
            <a:r>
              <a:rPr lang="en-GB" sz="800" dirty="0" err="1"/>
              <a:t>PROfound</a:t>
            </a:r>
            <a:r>
              <a:rPr lang="en-GB" sz="800" dirty="0"/>
              <a:t>, </a:t>
            </a:r>
            <a:r>
              <a:rPr lang="en-GB" sz="800" dirty="0" err="1"/>
              <a:t>olaparib</a:t>
            </a:r>
            <a:r>
              <a:rPr lang="en-GB" sz="800" dirty="0"/>
              <a:t> monotherapy was approved for treatment of </a:t>
            </a:r>
            <a:r>
              <a:rPr lang="en-GB" sz="800" dirty="0" err="1"/>
              <a:t>mCRPC</a:t>
            </a:r>
            <a:r>
              <a:rPr lang="en-GB" sz="800" dirty="0"/>
              <a:t> in patients with HRR mutations (FDA approval) or for patients with mutations in only </a:t>
            </a:r>
            <a:r>
              <a:rPr lang="en-GB" sz="800" i="1" dirty="0"/>
              <a:t>BRCA1/2</a:t>
            </a:r>
            <a:r>
              <a:rPr lang="en-GB" sz="800" dirty="0"/>
              <a:t> (EMA approval) after progression on a NHA</a:t>
            </a:r>
            <a:r>
              <a:rPr lang="en-GB" sz="800" baseline="30000" dirty="0"/>
              <a:t>12,13; b </a:t>
            </a:r>
            <a:r>
              <a:rPr lang="en-GB" sz="800" dirty="0"/>
              <a:t>As a result of the data from TRITON2, rucaparib monotherapy was approved by the FDA only for the treatment of </a:t>
            </a:r>
            <a:r>
              <a:rPr lang="en-GB" sz="800" dirty="0" err="1"/>
              <a:t>mCRPC</a:t>
            </a:r>
            <a:r>
              <a:rPr lang="en-GB" sz="800" dirty="0"/>
              <a:t> in patients with a </a:t>
            </a:r>
            <a:r>
              <a:rPr lang="en-GB" sz="800" i="1" dirty="0"/>
              <a:t>BRCA1/2</a:t>
            </a:r>
            <a:r>
              <a:rPr lang="en-GB" sz="800" dirty="0"/>
              <a:t>m who have disease progression after treatment with prior AR-directed therapy and prior taxane</a:t>
            </a:r>
            <a:r>
              <a:rPr lang="en-GB" sz="800" baseline="30000" dirty="0"/>
              <a:t>14</a:t>
            </a:r>
          </a:p>
          <a:p>
            <a:pPr marL="0" indent="0">
              <a:spcBef>
                <a:spcPts val="0"/>
              </a:spcBef>
              <a:buNone/>
            </a:pPr>
            <a:r>
              <a:rPr lang="en-GB" sz="800" dirty="0"/>
              <a:t>Abi, abiraterone; BCR, biochemical recurrence; </a:t>
            </a:r>
            <a:r>
              <a:rPr lang="en-GB" sz="800" dirty="0" err="1"/>
              <a:t>Enza</a:t>
            </a:r>
            <a:r>
              <a:rPr lang="en-GB" sz="800" dirty="0"/>
              <a:t>, enzalutamide; FDA, US Food and Drug Administration; HRR, homologous recombination repair; </a:t>
            </a:r>
            <a:r>
              <a:rPr lang="en-GB" sz="800" dirty="0" err="1"/>
              <a:t>mCRPC</a:t>
            </a:r>
            <a:r>
              <a:rPr lang="en-GB" sz="800" dirty="0"/>
              <a:t>, metastatic castration-resistant prostate cancer; </a:t>
            </a:r>
            <a:br>
              <a:rPr lang="en-GB" sz="800" dirty="0"/>
            </a:br>
            <a:r>
              <a:rPr lang="en-GB" sz="800" dirty="0" err="1"/>
              <a:t>mHSPC</a:t>
            </a:r>
            <a:r>
              <a:rPr lang="en-GB" sz="800" dirty="0"/>
              <a:t>, metastatic hormone-sensitive prostate cancer; NHA, new hormonal agent; nmCRPC, non-metastatic castration-resistant prostate cancer; Ola, </a:t>
            </a:r>
            <a:r>
              <a:rPr lang="en-GB" sz="800" dirty="0" err="1"/>
              <a:t>olaparib</a:t>
            </a:r>
            <a:r>
              <a:rPr lang="en-GB" sz="800" dirty="0"/>
              <a:t>; P, phase; PSA, prostate-specific antigen</a:t>
            </a:r>
          </a:p>
        </p:txBody>
      </p:sp>
    </p:spTree>
    <p:extLst>
      <p:ext uri="{BB962C8B-B14F-4D97-AF65-F5344CB8AC3E}">
        <p14:creationId xmlns:p14="http://schemas.microsoft.com/office/powerpoint/2010/main" val="148314222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AC19671F-6D5F-104F-BC58-7D1CE1B71666}"/>
              </a:ext>
            </a:extLst>
          </p:cNvPr>
          <p:cNvSpPr>
            <a:spLocks noGrp="1"/>
          </p:cNvSpPr>
          <p:nvPr>
            <p:ph sz="quarter" idx="12"/>
          </p:nvPr>
        </p:nvSpPr>
        <p:spPr/>
        <p:txBody>
          <a:bodyPr>
            <a:normAutofit/>
          </a:bodyPr>
          <a:lstStyle/>
          <a:p>
            <a:pPr>
              <a:lnSpc>
                <a:spcPct val="100000"/>
              </a:lnSpc>
            </a:pPr>
            <a:r>
              <a:rPr lang="en-GB" dirty="0"/>
              <a:t>Patients in the mCRPC state live less than 3 years even with the best available treatments</a:t>
            </a:r>
          </a:p>
          <a:p>
            <a:pPr>
              <a:lnSpc>
                <a:spcPct val="100000"/>
              </a:lnSpc>
            </a:pPr>
            <a:r>
              <a:rPr lang="en-GB" dirty="0"/>
              <a:t>A significant proportion of men destined to die of prostate cancer harbour HRR mutations </a:t>
            </a:r>
          </a:p>
          <a:p>
            <a:pPr lvl="1">
              <a:lnSpc>
                <a:spcPct val="100000"/>
              </a:lnSpc>
            </a:pPr>
            <a:r>
              <a:rPr lang="en-GB" dirty="0"/>
              <a:t>Treatment improves PFS and OS</a:t>
            </a:r>
          </a:p>
          <a:p>
            <a:pPr lvl="1">
              <a:lnSpc>
                <a:spcPct val="100000"/>
              </a:lnSpc>
            </a:pPr>
            <a:r>
              <a:rPr lang="en-GB" dirty="0"/>
              <a:t>Strategies to identify patients is challenging but critically important </a:t>
            </a:r>
          </a:p>
          <a:p>
            <a:pPr>
              <a:lnSpc>
                <a:spcPct val="100000"/>
              </a:lnSpc>
            </a:pPr>
            <a:r>
              <a:rPr lang="en-GB" dirty="0"/>
              <a:t>Future will likely include earlier introduction of PARP inhibitor and possibly treatment beyond patients with HRR/DDR mutations</a:t>
            </a:r>
          </a:p>
          <a:p>
            <a:pPr>
              <a:lnSpc>
                <a:spcPct val="100000"/>
              </a:lnSpc>
            </a:pPr>
            <a:endParaRPr lang="en-GB" dirty="0"/>
          </a:p>
        </p:txBody>
      </p:sp>
      <p:sp>
        <p:nvSpPr>
          <p:cNvPr id="2" name="Title 1">
            <a:extLst>
              <a:ext uri="{FF2B5EF4-FFF2-40B4-BE49-F238E27FC236}">
                <a16:creationId xmlns="" xmlns:a16="http://schemas.microsoft.com/office/drawing/2014/main" id="{49F289D2-37B6-7344-BE3D-A044D180858A}"/>
              </a:ext>
            </a:extLst>
          </p:cNvPr>
          <p:cNvSpPr>
            <a:spLocks noGrp="1"/>
          </p:cNvSpPr>
          <p:nvPr>
            <p:ph type="title"/>
          </p:nvPr>
        </p:nvSpPr>
        <p:spPr/>
        <p:txBody>
          <a:bodyPr/>
          <a:lstStyle/>
          <a:p>
            <a:r>
              <a:rPr lang="en-GB" dirty="0"/>
              <a:t>Conclusion</a:t>
            </a:r>
          </a:p>
        </p:txBody>
      </p:sp>
      <p:sp>
        <p:nvSpPr>
          <p:cNvPr id="5" name="Slide Number Placeholder 4">
            <a:extLst>
              <a:ext uri="{FF2B5EF4-FFF2-40B4-BE49-F238E27FC236}">
                <a16:creationId xmlns="" xmlns:a16="http://schemas.microsoft.com/office/drawing/2014/main" id="{476F3578-9ADE-C44F-BD97-4A7496FDFBC3}"/>
              </a:ext>
            </a:extLst>
          </p:cNvPr>
          <p:cNvSpPr>
            <a:spLocks noGrp="1"/>
          </p:cNvSpPr>
          <p:nvPr>
            <p:ph type="sldNum" sz="quarter" idx="4"/>
          </p:nvPr>
        </p:nvSpPr>
        <p:spPr/>
        <p:txBody>
          <a:bodyPr/>
          <a:lstStyle/>
          <a:p>
            <a:fld id="{FCE43C0F-8A7B-3A4B-9DB5-B3472E36E833}" type="slidenum">
              <a:rPr lang="en-GB" smtClean="0"/>
              <a:pPr/>
              <a:t>88</a:t>
            </a:fld>
            <a:endParaRPr lang="en-GB" dirty="0"/>
          </a:p>
        </p:txBody>
      </p:sp>
      <p:sp>
        <p:nvSpPr>
          <p:cNvPr id="4" name="Content Placeholder 17">
            <a:extLst>
              <a:ext uri="{FF2B5EF4-FFF2-40B4-BE49-F238E27FC236}">
                <a16:creationId xmlns="" xmlns:a16="http://schemas.microsoft.com/office/drawing/2014/main" id="{D64132F6-2C4F-ACF5-A42D-B3032227095C}"/>
              </a:ext>
            </a:extLst>
          </p:cNvPr>
          <p:cNvSpPr>
            <a:spLocks noGrp="1"/>
          </p:cNvSpPr>
          <p:nvPr>
            <p:ph sz="quarter" idx="15"/>
          </p:nvPr>
        </p:nvSpPr>
        <p:spPr>
          <a:xfrm>
            <a:off x="620183" y="6316595"/>
            <a:ext cx="11050705" cy="365125"/>
          </a:xfrm>
        </p:spPr>
        <p:txBody>
          <a:bodyPr/>
          <a:lstStyle/>
          <a:p>
            <a:r>
              <a:rPr lang="en-GB" dirty="0"/>
              <a:t>DDR, DNA damage repair; </a:t>
            </a:r>
            <a:r>
              <a:rPr lang="en-GB" sz="1000" dirty="0"/>
              <a:t>HRR, homologous recombination repair; </a:t>
            </a:r>
            <a:r>
              <a:rPr lang="en-GB" dirty="0"/>
              <a:t>mCRPC, metastatic castration-resistant prostate cancer; OS, overall survival; PARP, poly-ADP ribose polymerase; </a:t>
            </a:r>
            <a:br>
              <a:rPr lang="en-GB" dirty="0"/>
            </a:br>
            <a:r>
              <a:rPr lang="en-GB" dirty="0"/>
              <a:t>PFS, progression-free survival</a:t>
            </a:r>
          </a:p>
        </p:txBody>
      </p:sp>
    </p:spTree>
    <p:extLst>
      <p:ext uri="{BB962C8B-B14F-4D97-AF65-F5344CB8AC3E}">
        <p14:creationId xmlns:p14="http://schemas.microsoft.com/office/powerpoint/2010/main" val="10363536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1884569" y="5336166"/>
            <a:ext cx="1812997" cy="553998"/>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5D8298"/>
                </a:solidFill>
                <a:effectLst/>
                <a:uLnTx/>
                <a:uFillTx/>
                <a:latin typeface="Arial" panose="020B0604020202020204" pitchFamily="34" charset="0"/>
                <a:ea typeface="Aileron" charset="0"/>
                <a:cs typeface="Arial" panose="020B0604020202020204" pitchFamily="34" charset="0"/>
              </a:rPr>
              <a:t>Follow us on Twitter </a:t>
            </a:r>
            <a:r>
              <a:rPr kumimoji="0" lang="en-GB" sz="1600" b="0" i="0" u="none" strike="noStrike" kern="1200" cap="none" spc="0" normalizeH="0" baseline="0" noProof="0" dirty="0">
                <a:ln>
                  <a:noFill/>
                </a:ln>
                <a:solidFill>
                  <a:srgbClr val="5D8298"/>
                </a:solidFill>
                <a:effectLst/>
                <a:uLnTx/>
                <a:uFillTx/>
                <a:latin typeface="Arial" panose="020B0604020202020204" pitchFamily="34" charset="0"/>
                <a:ea typeface="Aileron" charset="0"/>
                <a:cs typeface="Arial" panose="020B0604020202020204" pitchFamily="34" charset="0"/>
              </a:rPr>
              <a:t/>
            </a:r>
            <a:br>
              <a:rPr kumimoji="0" lang="en-GB" sz="1600" b="0" i="0" u="none" strike="noStrike" kern="1200" cap="none" spc="0" normalizeH="0" baseline="0" noProof="0" dirty="0">
                <a:ln>
                  <a:noFill/>
                </a:ln>
                <a:solidFill>
                  <a:srgbClr val="5D8298"/>
                </a:solidFill>
                <a:effectLst/>
                <a:uLnTx/>
                <a:uFillTx/>
                <a:latin typeface="Arial" panose="020B0604020202020204" pitchFamily="34" charset="0"/>
                <a:ea typeface="Aileron" charset="0"/>
                <a:cs typeface="Arial" panose="020B0604020202020204" pitchFamily="34" charset="0"/>
              </a:rPr>
            </a:br>
            <a:r>
              <a:rPr kumimoji="0" lang="en-GB" sz="1600" b="1" i="0" u="sng" strike="noStrike" kern="1200" cap="none" spc="0" normalizeH="0" baseline="0" noProof="0" dirty="0">
                <a:ln>
                  <a:noFill/>
                </a:ln>
                <a:solidFill>
                  <a:srgbClr val="03C74F"/>
                </a:solidFill>
                <a:effectLst/>
                <a:uLnTx/>
                <a:uFillTx/>
                <a:latin typeface="Arial" panose="020B0604020202020204" pitchFamily="34" charset="0"/>
                <a:ea typeface="Aileron" charset="0"/>
                <a:cs typeface="Arial" panose="020B0604020202020204" pitchFamily="34" charset="0"/>
                <a:hlinkClick r:id="rId3">
                  <a:extLst>
                    <a:ext uri="{A12FA001-AC4F-418D-AE19-62706E023703}">
                      <ahyp:hlinkClr xmlns="" xmlns:ahyp="http://schemas.microsoft.com/office/drawing/2018/hyperlinkcolor" val="tx"/>
                    </a:ext>
                  </a:extLst>
                </a:hlinkClick>
              </a:rPr>
              <a:t>@guconnectinfo</a:t>
            </a:r>
            <a:endParaRPr kumimoji="0" lang="en-GB" sz="1600" b="1" i="0" u="sng" strike="noStrike" kern="1200" cap="none" spc="0" normalizeH="0" baseline="0" noProof="0" dirty="0">
              <a:ln>
                <a:noFill/>
              </a:ln>
              <a:solidFill>
                <a:srgbClr val="03C74F"/>
              </a:solidFill>
              <a:effectLst/>
              <a:uLnTx/>
              <a:uFillTx/>
              <a:latin typeface="Arial" panose="020B0604020202020204" pitchFamily="34" charset="0"/>
              <a:ea typeface="Aileron" charset="0"/>
              <a:cs typeface="Arial" panose="020B0604020202020204" pitchFamily="34" charset="0"/>
            </a:endParaRPr>
          </a:p>
        </p:txBody>
      </p:sp>
      <p:sp>
        <p:nvSpPr>
          <p:cNvPr id="17" name="TextBox 16"/>
          <p:cNvSpPr txBox="1"/>
          <p:nvPr/>
        </p:nvSpPr>
        <p:spPr>
          <a:xfrm>
            <a:off x="3867170" y="5336167"/>
            <a:ext cx="2084815" cy="701731"/>
          </a:xfrm>
          <a:prstGeom prst="rect">
            <a:avLst/>
          </a:prstGeom>
          <a:noFill/>
        </p:spPr>
        <p:txBody>
          <a:bodyPr wrap="square" rtlCol="0">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5D8298"/>
                </a:solidFill>
                <a:effectLst/>
                <a:uLnTx/>
                <a:uFillTx/>
                <a:latin typeface="Arial" panose="020B0604020202020204" pitchFamily="34" charset="0"/>
                <a:ea typeface="Aileron" charset="0"/>
                <a:cs typeface="Arial" panose="020B0604020202020204" pitchFamily="34" charset="0"/>
              </a:rPr>
              <a:t>Follow the </a:t>
            </a:r>
            <a:r>
              <a:rPr kumimoji="0" lang="en-GB" sz="1600" b="0" i="0" u="none" strike="noStrike" kern="1200" cap="none" spc="0" normalizeH="0" baseline="0" noProof="0" dirty="0">
                <a:ln>
                  <a:noFill/>
                </a:ln>
                <a:solidFill>
                  <a:srgbClr val="5D8298"/>
                </a:solidFill>
                <a:effectLst/>
                <a:uLnTx/>
                <a:uFillTx/>
                <a:latin typeface="Arial" panose="020B0604020202020204" pitchFamily="34" charset="0"/>
                <a:ea typeface="Aileron" charset="0"/>
                <a:cs typeface="Arial" panose="020B0604020202020204" pitchFamily="34" charset="0"/>
              </a:rPr>
              <a:t/>
            </a:r>
            <a:br>
              <a:rPr kumimoji="0" lang="en-GB" sz="1600" b="0" i="0" u="none" strike="noStrike" kern="1200" cap="none" spc="0" normalizeH="0" baseline="0" noProof="0" dirty="0">
                <a:ln>
                  <a:noFill/>
                </a:ln>
                <a:solidFill>
                  <a:srgbClr val="5D8298"/>
                </a:solidFill>
                <a:effectLst/>
                <a:uLnTx/>
                <a:uFillTx/>
                <a:latin typeface="Arial" panose="020B0604020202020204" pitchFamily="34" charset="0"/>
                <a:ea typeface="Aileron" charset="0"/>
                <a:cs typeface="Arial" panose="020B0604020202020204" pitchFamily="34" charset="0"/>
              </a:rPr>
            </a:br>
            <a:r>
              <a:rPr kumimoji="0" lang="en-GB" sz="1600" b="1" i="0" u="sng" strike="noStrike" kern="1200" cap="none" spc="0" normalizeH="0" baseline="0" noProof="0" dirty="0">
                <a:ln>
                  <a:noFill/>
                </a:ln>
                <a:solidFill>
                  <a:srgbClr val="03C74F"/>
                </a:solidFill>
                <a:effectLst/>
                <a:uLnTx/>
                <a:uFillTx/>
                <a:latin typeface="Arial" panose="020B0604020202020204" pitchFamily="34" charset="0"/>
                <a:ea typeface="Aileron" charset="0"/>
                <a:cs typeface="Arial" panose="020B0604020202020204" pitchFamily="34" charset="0"/>
                <a:hlinkClick r:id="rId4"/>
              </a:rPr>
              <a:t>GU CONNECT</a:t>
            </a:r>
            <a:r>
              <a:rPr kumimoji="0" lang="en-GB" sz="1600" b="1" i="0" u="none" strike="noStrike" kern="1200" cap="none" spc="0" normalizeH="0" baseline="0" noProof="0" dirty="0">
                <a:ln>
                  <a:noFill/>
                </a:ln>
                <a:solidFill>
                  <a:srgbClr val="5D8298"/>
                </a:solidFill>
                <a:effectLst/>
                <a:uLnTx/>
                <a:uFillTx/>
                <a:latin typeface="Arial" panose="020B0604020202020204" pitchFamily="34" charset="0"/>
                <a:ea typeface="Aileron" charset="0"/>
                <a:cs typeface="Arial" panose="020B0604020202020204" pitchFamily="34" charset="0"/>
              </a:rPr>
              <a:t/>
            </a:r>
            <a:br>
              <a:rPr kumimoji="0" lang="en-GB" sz="1600" b="1" i="0" u="none" strike="noStrike" kern="1200" cap="none" spc="0" normalizeH="0" baseline="0" noProof="0" dirty="0">
                <a:ln>
                  <a:noFill/>
                </a:ln>
                <a:solidFill>
                  <a:srgbClr val="5D8298"/>
                </a:solidFill>
                <a:effectLst/>
                <a:uLnTx/>
                <a:uFillTx/>
                <a:latin typeface="Arial" panose="020B0604020202020204" pitchFamily="34" charset="0"/>
                <a:ea typeface="Aileron" charset="0"/>
                <a:cs typeface="Arial" panose="020B0604020202020204" pitchFamily="34" charset="0"/>
              </a:rPr>
            </a:br>
            <a:r>
              <a:rPr kumimoji="0" lang="en-GB" sz="1400" b="0" i="0" u="none" strike="noStrike" kern="1200" cap="none" spc="0" normalizeH="0" baseline="0" noProof="0" dirty="0">
                <a:ln>
                  <a:noFill/>
                </a:ln>
                <a:solidFill>
                  <a:srgbClr val="5D8298"/>
                </a:solidFill>
                <a:effectLst/>
                <a:uLnTx/>
                <a:uFillTx/>
                <a:latin typeface="Arial" panose="020B0604020202020204" pitchFamily="34" charset="0"/>
                <a:ea typeface="Aileron" charset="0"/>
                <a:cs typeface="Arial" panose="020B0604020202020204" pitchFamily="34" charset="0"/>
              </a:rPr>
              <a:t>group on LinkedIn</a:t>
            </a:r>
            <a:endParaRPr kumimoji="0" lang="en-GB" sz="1600" b="0" i="0" u="none" strike="noStrike" kern="1200" cap="none" spc="0" normalizeH="0" baseline="0" noProof="0" dirty="0">
              <a:ln>
                <a:noFill/>
              </a:ln>
              <a:solidFill>
                <a:srgbClr val="5D8298"/>
              </a:solidFill>
              <a:effectLst/>
              <a:uLnTx/>
              <a:uFillTx/>
              <a:latin typeface="Arial" panose="020B0604020202020204" pitchFamily="34" charset="0"/>
              <a:ea typeface="Aileron" charset="0"/>
              <a:cs typeface="Arial" panose="020B0604020202020204" pitchFamily="34" charset="0"/>
            </a:endParaRPr>
          </a:p>
        </p:txBody>
      </p:sp>
      <p:sp>
        <p:nvSpPr>
          <p:cNvPr id="18" name="TextBox 17"/>
          <p:cNvSpPr txBox="1"/>
          <p:nvPr/>
        </p:nvSpPr>
        <p:spPr>
          <a:xfrm>
            <a:off x="7824192" y="5336167"/>
            <a:ext cx="2664296" cy="729430"/>
          </a:xfrm>
          <a:prstGeom prst="rect">
            <a:avLst/>
          </a:prstGeom>
          <a:noFill/>
        </p:spPr>
        <p:txBody>
          <a:bodyPr wrap="square" rtlCol="0">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5D8298"/>
                </a:solidFill>
                <a:effectLst/>
                <a:uLnTx/>
                <a:uFillTx/>
                <a:latin typeface="Arial" panose="020B0604020202020204" pitchFamily="34" charset="0"/>
                <a:ea typeface="+mn-ea"/>
                <a:cs typeface="Arial" panose="020B0604020202020204" pitchFamily="34" charset="0"/>
              </a:rPr>
              <a:t>Email</a:t>
            </a:r>
            <a:r>
              <a:rPr kumimoji="0" lang="en-GB" sz="1600" b="0" i="0" u="none" strike="noStrike" kern="1200" cap="none" spc="0" normalizeH="0" baseline="0" noProof="0" dirty="0">
                <a:ln>
                  <a:noFill/>
                </a:ln>
                <a:solidFill>
                  <a:srgbClr val="5D8298"/>
                </a:solidFill>
                <a:effectLst/>
                <a:uLnTx/>
                <a:uFillTx/>
                <a:latin typeface="Arial" panose="020B0604020202020204" pitchFamily="34" charset="0"/>
                <a:ea typeface="+mn-ea"/>
                <a:cs typeface="Arial" panose="020B0604020202020204" pitchFamily="34" charset="0"/>
              </a:rPr>
              <a:t/>
            </a:r>
            <a:br>
              <a:rPr kumimoji="0" lang="en-GB" sz="1600" b="0" i="0" u="none" strike="noStrike" kern="1200" cap="none" spc="0" normalizeH="0" baseline="0" noProof="0" dirty="0">
                <a:ln>
                  <a:noFill/>
                </a:ln>
                <a:solidFill>
                  <a:srgbClr val="5D8298"/>
                </a:solidFill>
                <a:effectLst/>
                <a:uLnTx/>
                <a:uFillTx/>
                <a:latin typeface="Arial" panose="020B0604020202020204" pitchFamily="34" charset="0"/>
                <a:ea typeface="+mn-ea"/>
                <a:cs typeface="Arial" panose="020B0604020202020204" pitchFamily="34" charset="0"/>
              </a:rPr>
            </a:br>
            <a:r>
              <a:rPr kumimoji="0" lang="en-GB" sz="1600" b="1" i="0" u="none" strike="noStrike" kern="1200" cap="none" spc="0" normalizeH="0" baseline="0" noProof="0" dirty="0">
                <a:ln>
                  <a:noFill/>
                </a:ln>
                <a:solidFill>
                  <a:srgbClr val="03C74F"/>
                </a:solidFill>
                <a:effectLst/>
                <a:uLnTx/>
                <a:uFillTx/>
                <a:latin typeface="Arial" panose="020B0604020202020204" pitchFamily="34" charset="0"/>
                <a:ea typeface="+mn-ea"/>
                <a:cs typeface="Arial" panose="020B0604020202020204" pitchFamily="34" charset="0"/>
                <a:hlinkClick r:id="rId5"/>
              </a:rPr>
              <a:t>sam.brightwell</a:t>
            </a:r>
            <a:br>
              <a:rPr kumimoji="0" lang="en-GB" sz="1600" b="1" i="0" u="none" strike="noStrike" kern="1200" cap="none" spc="0" normalizeH="0" baseline="0" noProof="0" dirty="0">
                <a:ln>
                  <a:noFill/>
                </a:ln>
                <a:solidFill>
                  <a:srgbClr val="03C74F"/>
                </a:solidFill>
                <a:effectLst/>
                <a:uLnTx/>
                <a:uFillTx/>
                <a:latin typeface="Arial" panose="020B0604020202020204" pitchFamily="34" charset="0"/>
                <a:ea typeface="+mn-ea"/>
                <a:cs typeface="Arial" panose="020B0604020202020204" pitchFamily="34" charset="0"/>
                <a:hlinkClick r:id="rId5"/>
              </a:rPr>
            </a:br>
            <a:r>
              <a:rPr kumimoji="0" lang="en-GB" sz="1600" b="1" i="0" u="none" strike="noStrike" kern="1200" cap="none" spc="0" normalizeH="0" baseline="0" noProof="0" dirty="0">
                <a:ln>
                  <a:noFill/>
                </a:ln>
                <a:solidFill>
                  <a:srgbClr val="03C74F"/>
                </a:solidFill>
                <a:effectLst/>
                <a:uLnTx/>
                <a:uFillTx/>
                <a:latin typeface="Arial" panose="020B0604020202020204" pitchFamily="34" charset="0"/>
                <a:ea typeface="+mn-ea"/>
                <a:cs typeface="Arial" panose="020B0604020202020204" pitchFamily="34" charset="0"/>
                <a:hlinkClick r:id="rId5"/>
              </a:rPr>
              <a:t>@cor2ed.com</a:t>
            </a:r>
            <a:endParaRPr kumimoji="0" lang="en-GB" sz="1600" b="1" i="0" u="none" strike="noStrike" kern="1200" cap="none" spc="0" normalizeH="0" baseline="0" noProof="0" dirty="0">
              <a:ln>
                <a:noFill/>
              </a:ln>
              <a:solidFill>
                <a:srgbClr val="03C74F"/>
              </a:solidFill>
              <a:effectLst/>
              <a:uLnTx/>
              <a:uFillTx/>
              <a:latin typeface="Arial" panose="020B0604020202020204" pitchFamily="34" charset="0"/>
              <a:ea typeface="Aileron" charset="0"/>
              <a:cs typeface="Arial" panose="020B0604020202020204" pitchFamily="34" charset="0"/>
            </a:endParaRPr>
          </a:p>
        </p:txBody>
      </p:sp>
      <p:sp>
        <p:nvSpPr>
          <p:cNvPr id="19" name="TextBox 18"/>
          <p:cNvSpPr txBox="1"/>
          <p:nvPr/>
        </p:nvSpPr>
        <p:spPr>
          <a:xfrm>
            <a:off x="5955402" y="5336166"/>
            <a:ext cx="2084815" cy="757130"/>
          </a:xfrm>
          <a:prstGeom prst="rect">
            <a:avLst/>
          </a:prstGeom>
          <a:noFill/>
        </p:spPr>
        <p:txBody>
          <a:bodyPr wrap="square" rtlCol="0">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5D8298"/>
                </a:solidFill>
                <a:effectLst/>
                <a:uLnTx/>
                <a:uFillTx/>
                <a:latin typeface="Arial" panose="020B0604020202020204" pitchFamily="34" charset="0"/>
                <a:ea typeface="Aileron" charset="0"/>
                <a:cs typeface="Arial" panose="020B0604020202020204" pitchFamily="34" charset="0"/>
              </a:rPr>
              <a:t>Watch us on the</a:t>
            </a:r>
            <a:br>
              <a:rPr kumimoji="0" lang="en-GB" sz="1400" b="0" i="0" u="none" strike="noStrike" kern="1200" cap="none" spc="0" normalizeH="0" baseline="0" noProof="0" dirty="0">
                <a:ln>
                  <a:noFill/>
                </a:ln>
                <a:solidFill>
                  <a:srgbClr val="5D8298"/>
                </a:solidFill>
                <a:effectLst/>
                <a:uLnTx/>
                <a:uFillTx/>
                <a:latin typeface="Arial" panose="020B0604020202020204" pitchFamily="34" charset="0"/>
                <a:ea typeface="Aileron" charset="0"/>
                <a:cs typeface="Arial" panose="020B0604020202020204" pitchFamily="34" charset="0"/>
              </a:rPr>
            </a:br>
            <a:r>
              <a:rPr kumimoji="0" lang="en-GB" sz="1400" b="0" i="0" u="none" strike="noStrike" kern="1200" cap="none" spc="0" normalizeH="0" baseline="0" noProof="0" dirty="0">
                <a:ln>
                  <a:noFill/>
                </a:ln>
                <a:solidFill>
                  <a:srgbClr val="5D8298"/>
                </a:solidFill>
                <a:effectLst/>
                <a:uLnTx/>
                <a:uFillTx/>
                <a:latin typeface="Arial" panose="020B0604020202020204" pitchFamily="34" charset="0"/>
                <a:ea typeface="Aileron" charset="0"/>
                <a:cs typeface="Arial" panose="020B0604020202020204" pitchFamily="34" charset="0"/>
              </a:rPr>
              <a:t>Vimeo Channe</a:t>
            </a:r>
            <a:r>
              <a:rPr kumimoji="0" lang="en-GB" sz="1600" b="0" i="0" u="none" strike="noStrike" kern="1200" cap="none" spc="0" normalizeH="0" baseline="0" noProof="0" dirty="0">
                <a:ln>
                  <a:noFill/>
                </a:ln>
                <a:solidFill>
                  <a:srgbClr val="5D8298"/>
                </a:solidFill>
                <a:effectLst/>
                <a:uLnTx/>
                <a:uFillTx/>
                <a:latin typeface="Arial" panose="020B0604020202020204" pitchFamily="34" charset="0"/>
                <a:ea typeface="Aileron" charset="0"/>
                <a:cs typeface="Arial" panose="020B0604020202020204" pitchFamily="34" charset="0"/>
              </a:rPr>
              <a:t>l</a:t>
            </a:r>
            <a:br>
              <a:rPr kumimoji="0" lang="en-GB" sz="1600" b="0" i="0" u="none" strike="noStrike" kern="1200" cap="none" spc="0" normalizeH="0" baseline="0" noProof="0" dirty="0">
                <a:ln>
                  <a:noFill/>
                </a:ln>
                <a:solidFill>
                  <a:srgbClr val="5D8298"/>
                </a:solidFill>
                <a:effectLst/>
                <a:uLnTx/>
                <a:uFillTx/>
                <a:latin typeface="Arial" panose="020B0604020202020204" pitchFamily="34" charset="0"/>
                <a:ea typeface="Aileron" charset="0"/>
                <a:cs typeface="Arial" panose="020B0604020202020204" pitchFamily="34" charset="0"/>
              </a:rPr>
            </a:br>
            <a:r>
              <a:rPr kumimoji="0" lang="en-GB" sz="1600" b="1" i="0" u="none" strike="noStrike" kern="1200" cap="none" spc="0" normalizeH="0" baseline="0" noProof="0" dirty="0">
                <a:ln>
                  <a:noFill/>
                </a:ln>
                <a:solidFill>
                  <a:srgbClr val="03C74F"/>
                </a:solidFill>
                <a:effectLst/>
                <a:uLnTx/>
                <a:uFillTx/>
                <a:latin typeface="Arial" panose="020B0604020202020204" pitchFamily="34" charset="0"/>
                <a:ea typeface="Aileron" charset="0"/>
                <a:cs typeface="Arial" panose="020B0604020202020204" pitchFamily="34" charset="0"/>
                <a:hlinkClick r:id="rId6"/>
              </a:rPr>
              <a:t>GU CONNECT</a:t>
            </a:r>
            <a:endParaRPr kumimoji="0" lang="en-GB" sz="1600" b="1" i="0" u="none" strike="noStrike" kern="1200" cap="none" spc="0" normalizeH="0" baseline="0" noProof="0" dirty="0">
              <a:ln>
                <a:noFill/>
              </a:ln>
              <a:solidFill>
                <a:srgbClr val="03C74F"/>
              </a:solidFill>
              <a:effectLst/>
              <a:uLnTx/>
              <a:uFillTx/>
              <a:latin typeface="Arial" panose="020B0604020202020204" pitchFamily="34" charset="0"/>
              <a:ea typeface="Aileron" charset="0"/>
              <a:cs typeface="Arial" panose="020B0604020202020204" pitchFamily="34" charset="0"/>
            </a:endParaRPr>
          </a:p>
        </p:txBody>
      </p:sp>
      <p:sp>
        <p:nvSpPr>
          <p:cNvPr id="15" name="Title 8">
            <a:extLst>
              <a:ext uri="{FF2B5EF4-FFF2-40B4-BE49-F238E27FC236}">
                <a16:creationId xmlns="" xmlns:a16="http://schemas.microsoft.com/office/drawing/2014/main" id="{071CF435-729F-403B-B87A-421B2706800D}"/>
              </a:ext>
            </a:extLst>
          </p:cNvPr>
          <p:cNvSpPr>
            <a:spLocks noGrp="1"/>
          </p:cNvSpPr>
          <p:nvPr>
            <p:ph type="title"/>
          </p:nvPr>
        </p:nvSpPr>
        <p:spPr>
          <a:xfrm>
            <a:off x="1635656" y="274638"/>
            <a:ext cx="8924840" cy="3586410"/>
          </a:xfrm>
        </p:spPr>
        <p:txBody>
          <a:bodyPr>
            <a:normAutofit/>
          </a:bodyPr>
          <a:lstStyle/>
          <a:p>
            <a:pPr>
              <a:lnSpc>
                <a:spcPts val="3800"/>
              </a:lnSpc>
              <a:spcBef>
                <a:spcPts val="800"/>
              </a:spcBef>
            </a:pPr>
            <a:r>
              <a:rPr lang="en-GB" sz="3600" cap="none" dirty="0">
                <a:solidFill>
                  <a:schemeClr val="tx2"/>
                </a:solidFill>
              </a:rPr>
              <a:t>REACH </a:t>
            </a:r>
            <a:r>
              <a:rPr lang="en-GB" sz="3600" cap="none" dirty="0"/>
              <a:t>GU CONNECT </a:t>
            </a:r>
            <a:r>
              <a:rPr lang="en-GB" sz="3600" cap="none" dirty="0">
                <a:solidFill>
                  <a:schemeClr val="tx2"/>
                </a:solidFill>
              </a:rPr>
              <a:t>VIA </a:t>
            </a:r>
            <a:br>
              <a:rPr lang="en-GB" sz="3600" cap="none" dirty="0">
                <a:solidFill>
                  <a:schemeClr val="tx2"/>
                </a:solidFill>
              </a:rPr>
            </a:br>
            <a:r>
              <a:rPr lang="en-GB" sz="3600" cap="none" spc="-50" dirty="0">
                <a:solidFill>
                  <a:schemeClr val="tx2"/>
                </a:solidFill>
              </a:rPr>
              <a:t>TWITTER, LINKEDIN, VIMEO &amp; EMAIL</a:t>
            </a:r>
            <a:r>
              <a:rPr lang="en-GB" sz="3600" cap="none" dirty="0">
                <a:solidFill>
                  <a:schemeClr val="tx2"/>
                </a:solidFill>
              </a:rPr>
              <a:t/>
            </a:r>
            <a:br>
              <a:rPr lang="en-GB" sz="3600" cap="none" dirty="0">
                <a:solidFill>
                  <a:schemeClr val="tx2"/>
                </a:solidFill>
              </a:rPr>
            </a:br>
            <a:r>
              <a:rPr lang="en-GB" sz="3600" cap="none" dirty="0">
                <a:solidFill>
                  <a:schemeClr val="tx2"/>
                </a:solidFill>
              </a:rPr>
              <a:t>OR VISIT THE GROUP’S WEBSITE</a:t>
            </a:r>
            <a:br>
              <a:rPr lang="en-GB" sz="3600" cap="none" dirty="0">
                <a:solidFill>
                  <a:schemeClr val="tx2"/>
                </a:solidFill>
              </a:rPr>
            </a:br>
            <a:r>
              <a:rPr lang="en-GB" sz="3600" cap="none" dirty="0">
                <a:ea typeface="Calibri" panose="020F0502020204030204" pitchFamily="34" charset="0"/>
                <a:hlinkClick r:id="rId7"/>
              </a:rPr>
              <a:t>https://guconnect.cor2ed.com/</a:t>
            </a:r>
            <a:endParaRPr lang="en-GB" sz="3600" cap="none" dirty="0"/>
          </a:p>
        </p:txBody>
      </p:sp>
      <p:pic>
        <p:nvPicPr>
          <p:cNvPr id="21" name="Picture 20">
            <a:hlinkClick r:id="rId8"/>
            <a:extLst>
              <a:ext uri="{FF2B5EF4-FFF2-40B4-BE49-F238E27FC236}">
                <a16:creationId xmlns="" xmlns:a16="http://schemas.microsoft.com/office/drawing/2014/main" id="{11F9DF4D-4057-453D-B0D6-F5A87905C6B4}"/>
              </a:ext>
            </a:extLst>
          </p:cNvPr>
          <p:cNvPicPr>
            <a:picLocks noChangeAspect="1"/>
          </p:cNvPicPr>
          <p:nvPr/>
        </p:nvPicPr>
        <p:blipFill rotWithShape="1">
          <a:blip r:embed="rId9">
            <a:extLst>
              <a:ext uri="{28A0092B-C50C-407E-A947-70E740481C1C}">
                <a14:useLocalDpi xmlns:a14="http://schemas.microsoft.com/office/drawing/2010/main" val="0"/>
              </a:ext>
            </a:extLst>
          </a:blip>
          <a:srcRect l="82615" r="-910"/>
          <a:stretch/>
        </p:blipFill>
        <p:spPr>
          <a:xfrm>
            <a:off x="8319300" y="3983179"/>
            <a:ext cx="1449108" cy="1282427"/>
          </a:xfrm>
          <a:prstGeom prst="rect">
            <a:avLst/>
          </a:prstGeom>
        </p:spPr>
      </p:pic>
      <p:pic>
        <p:nvPicPr>
          <p:cNvPr id="22" name="Picture 21">
            <a:hlinkClick r:id="rId6"/>
            <a:extLst>
              <a:ext uri="{FF2B5EF4-FFF2-40B4-BE49-F238E27FC236}">
                <a16:creationId xmlns="" xmlns:a16="http://schemas.microsoft.com/office/drawing/2014/main" id="{DA9C17CD-405F-47F4-A30F-9A803835ACF8}"/>
              </a:ext>
            </a:extLst>
          </p:cNvPr>
          <p:cNvPicPr>
            <a:picLocks noChangeAspect="1"/>
          </p:cNvPicPr>
          <p:nvPr/>
        </p:nvPicPr>
        <p:blipFill rotWithShape="1">
          <a:blip r:embed="rId9">
            <a:extLst>
              <a:ext uri="{28A0092B-C50C-407E-A947-70E740481C1C}">
                <a14:useLocalDpi xmlns:a14="http://schemas.microsoft.com/office/drawing/2010/main" val="0"/>
              </a:ext>
            </a:extLst>
          </a:blip>
          <a:srcRect l="53821" r="26470"/>
          <a:stretch/>
        </p:blipFill>
        <p:spPr>
          <a:xfrm>
            <a:off x="6168008" y="3983179"/>
            <a:ext cx="1561194" cy="1282427"/>
          </a:xfrm>
          <a:prstGeom prst="rect">
            <a:avLst/>
          </a:prstGeom>
        </p:spPr>
      </p:pic>
      <p:pic>
        <p:nvPicPr>
          <p:cNvPr id="24" name="Picture 23">
            <a:hlinkClick r:id="rId4"/>
            <a:extLst>
              <a:ext uri="{FF2B5EF4-FFF2-40B4-BE49-F238E27FC236}">
                <a16:creationId xmlns="" xmlns:a16="http://schemas.microsoft.com/office/drawing/2014/main" id="{6662B954-7662-4746-B326-DDF08DB98DD8}"/>
              </a:ext>
            </a:extLst>
          </p:cNvPr>
          <p:cNvPicPr>
            <a:picLocks noChangeAspect="1"/>
          </p:cNvPicPr>
          <p:nvPr/>
        </p:nvPicPr>
        <p:blipFill rotWithShape="1">
          <a:blip r:embed="rId9">
            <a:extLst>
              <a:ext uri="{28A0092B-C50C-407E-A947-70E740481C1C}">
                <a14:useLocalDpi xmlns:a14="http://schemas.microsoft.com/office/drawing/2010/main" val="0"/>
              </a:ext>
            </a:extLst>
          </a:blip>
          <a:srcRect l="25151" r="53403"/>
          <a:stretch/>
        </p:blipFill>
        <p:spPr>
          <a:xfrm>
            <a:off x="4045377" y="3983179"/>
            <a:ext cx="1698734" cy="1282427"/>
          </a:xfrm>
          <a:prstGeom prst="rect">
            <a:avLst/>
          </a:prstGeom>
        </p:spPr>
      </p:pic>
      <p:pic>
        <p:nvPicPr>
          <p:cNvPr id="26" name="Picture 25">
            <a:hlinkClick r:id="rId3"/>
            <a:extLst>
              <a:ext uri="{FF2B5EF4-FFF2-40B4-BE49-F238E27FC236}">
                <a16:creationId xmlns="" xmlns:a16="http://schemas.microsoft.com/office/drawing/2014/main" id="{2598BD12-CFFC-4FFD-B356-0AE659D06556}"/>
              </a:ext>
            </a:extLst>
          </p:cNvPr>
          <p:cNvPicPr>
            <a:picLocks noChangeAspect="1"/>
          </p:cNvPicPr>
          <p:nvPr/>
        </p:nvPicPr>
        <p:blipFill rotWithShape="1">
          <a:blip r:embed="rId9">
            <a:extLst>
              <a:ext uri="{28A0092B-C50C-407E-A947-70E740481C1C}">
                <a14:useLocalDpi xmlns:a14="http://schemas.microsoft.com/office/drawing/2010/main" val="0"/>
              </a:ext>
            </a:extLst>
          </a:blip>
          <a:srcRect l="-1923" t="-5872" r="82136" b="-5133"/>
          <a:stretch/>
        </p:blipFill>
        <p:spPr>
          <a:xfrm>
            <a:off x="1992531" y="3912616"/>
            <a:ext cx="1567408" cy="1423550"/>
          </a:xfrm>
          <a:prstGeom prst="rect">
            <a:avLst/>
          </a:prstGeom>
        </p:spPr>
      </p:pic>
      <p:sp>
        <p:nvSpPr>
          <p:cNvPr id="3" name="Slide Number Placeholder 2">
            <a:extLst>
              <a:ext uri="{FF2B5EF4-FFF2-40B4-BE49-F238E27FC236}">
                <a16:creationId xmlns="" xmlns:a16="http://schemas.microsoft.com/office/drawing/2014/main" id="{96CA0F74-388E-FD40-901C-C23D2CC85CF2}"/>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E43C0F-8A7B-3A4B-9DB5-B3472E36E833}" type="slidenum">
              <a:rPr kumimoji="0" lang="en-GB" sz="1100" b="0" i="0" u="none" strike="noStrike" kern="1200" cap="none" spc="0" normalizeH="0" baseline="0" noProof="0" smtClean="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89</a:t>
            </a:fld>
            <a:endParaRPr kumimoji="0" lang="en-GB" sz="1100" b="0" i="0" u="none" strike="noStrike" kern="1200" cap="none" spc="0" normalizeH="0" baseline="0" noProof="0" dirty="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14684508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Diagonal Corners Rounded 63">
            <a:extLst>
              <a:ext uri="{FF2B5EF4-FFF2-40B4-BE49-F238E27FC236}">
                <a16:creationId xmlns="" xmlns:a16="http://schemas.microsoft.com/office/drawing/2014/main" id="{56843B74-C9B9-4887-A404-37C5F0423996}"/>
              </a:ext>
            </a:extLst>
          </p:cNvPr>
          <p:cNvSpPr/>
          <p:nvPr/>
        </p:nvSpPr>
        <p:spPr bwMode="auto">
          <a:xfrm>
            <a:off x="5261833" y="5128106"/>
            <a:ext cx="1615965" cy="853903"/>
          </a:xfrm>
          <a:prstGeom prst="round2DiagRect">
            <a:avLst/>
          </a:prstGeom>
          <a:solidFill>
            <a:schemeClr val="bg1">
              <a:lumMod val="85000"/>
            </a:scheme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900" b="1" i="0" u="none" strike="noStrike" kern="1200" cap="none" spc="0" normalizeH="0" baseline="0" noProof="0" dirty="0">
              <a:ln>
                <a:noFill/>
              </a:ln>
              <a:solidFill>
                <a:srgbClr val="000000"/>
              </a:solidFill>
              <a:effectLst/>
              <a:uLnTx/>
              <a:uFillTx/>
              <a:latin typeface="Arial"/>
              <a:ea typeface="+mn-ea"/>
              <a:cs typeface="+mn-cs"/>
            </a:endParaRPr>
          </a:p>
        </p:txBody>
      </p:sp>
      <p:sp>
        <p:nvSpPr>
          <p:cNvPr id="66" name="Rectangle: Diagonal Corners Rounded 65">
            <a:extLst>
              <a:ext uri="{FF2B5EF4-FFF2-40B4-BE49-F238E27FC236}">
                <a16:creationId xmlns="" xmlns:a16="http://schemas.microsoft.com/office/drawing/2014/main" id="{867560F0-D9F9-4B67-9AA3-E73B27CCC8E0}"/>
              </a:ext>
            </a:extLst>
          </p:cNvPr>
          <p:cNvSpPr/>
          <p:nvPr/>
        </p:nvSpPr>
        <p:spPr bwMode="auto">
          <a:xfrm>
            <a:off x="5225294" y="5315139"/>
            <a:ext cx="1523772" cy="424485"/>
          </a:xfrm>
          <a:prstGeom prst="round2DiagRect">
            <a:avLst>
              <a:gd name="adj1" fmla="val 0"/>
              <a:gd name="adj2" fmla="val 0"/>
            </a:avLst>
          </a:prstGeom>
          <a:no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271463" marR="0" lvl="0" indent="-153988" algn="l" defTabSz="914377" rtl="0" eaLnBrk="1" fontAlgn="auto" latinLnBrk="0" hangingPunct="1">
              <a:lnSpc>
                <a:spcPct val="100000"/>
              </a:lnSpc>
              <a:spcBef>
                <a:spcPts val="0"/>
              </a:spcBef>
              <a:spcAft>
                <a:spcPts val="0"/>
              </a:spcAft>
              <a:buClr>
                <a:schemeClr val="accent1"/>
              </a:buClr>
              <a:buSzTx/>
              <a:buFont typeface="Arial" panose="020B0604020202020204" pitchFamily="34" charset="0"/>
              <a:buChar char="•"/>
              <a:defRPr/>
            </a:pPr>
            <a:r>
              <a:rPr kumimoji="0" lang="en-GB" sz="900" b="0" i="0" u="none" strike="noStrike" kern="1200" cap="none" spc="0" normalizeH="0" baseline="0" noProof="0" dirty="0">
                <a:ln>
                  <a:noFill/>
                </a:ln>
                <a:solidFill>
                  <a:srgbClr val="000000"/>
                </a:solidFill>
                <a:effectLst/>
                <a:uLnTx/>
                <a:uFillTx/>
                <a:latin typeface="Arial"/>
                <a:ea typeface="+mn-ea"/>
                <a:cs typeface="+mn-cs"/>
              </a:rPr>
              <a:t>Enzalutamide</a:t>
            </a:r>
            <a:r>
              <a:rPr kumimoji="0" lang="en-GB" sz="900" b="0" i="0" u="none" strike="noStrike" kern="1200" cap="none" spc="0" normalizeH="0" baseline="30000" noProof="0" dirty="0">
                <a:ln>
                  <a:noFill/>
                </a:ln>
                <a:solidFill>
                  <a:srgbClr val="000000"/>
                </a:solidFill>
                <a:effectLst/>
                <a:uLnTx/>
                <a:uFillTx/>
                <a:latin typeface="Arial"/>
                <a:ea typeface="+mn-ea"/>
                <a:cs typeface="+mn-cs"/>
              </a:rPr>
              <a:t>3,4</a:t>
            </a:r>
          </a:p>
          <a:p>
            <a:pPr marL="271463" marR="0" lvl="0" indent="-153988" algn="l" defTabSz="914377" rtl="0" eaLnBrk="1" fontAlgn="auto" latinLnBrk="0" hangingPunct="1">
              <a:lnSpc>
                <a:spcPct val="100000"/>
              </a:lnSpc>
              <a:spcBef>
                <a:spcPts val="0"/>
              </a:spcBef>
              <a:spcAft>
                <a:spcPts val="0"/>
              </a:spcAft>
              <a:buClr>
                <a:schemeClr val="accent1"/>
              </a:buClr>
              <a:buSzTx/>
              <a:buFont typeface="Arial" panose="020B0604020202020204" pitchFamily="34" charset="0"/>
              <a:buChar char="•"/>
              <a:defRPr/>
            </a:pPr>
            <a:r>
              <a:rPr kumimoji="0" lang="en-GB" sz="900" b="0" i="0" u="none" strike="noStrike" kern="1200" cap="none" spc="0" normalizeH="0" baseline="0" noProof="0" dirty="0">
                <a:ln>
                  <a:noFill/>
                </a:ln>
                <a:solidFill>
                  <a:srgbClr val="000000"/>
                </a:solidFill>
                <a:effectLst/>
                <a:uLnTx/>
                <a:uFillTx/>
                <a:latin typeface="Arial"/>
                <a:ea typeface="+mn-ea"/>
                <a:cs typeface="+mn-cs"/>
              </a:rPr>
              <a:t>Apalutamide</a:t>
            </a:r>
            <a:r>
              <a:rPr kumimoji="0" lang="en-GB" sz="900" b="0" i="0" u="none" strike="noStrike" kern="1200" cap="none" spc="0" normalizeH="0" baseline="30000" noProof="0" dirty="0">
                <a:ln>
                  <a:noFill/>
                </a:ln>
                <a:solidFill>
                  <a:srgbClr val="000000"/>
                </a:solidFill>
                <a:effectLst/>
                <a:uLnTx/>
                <a:uFillTx/>
                <a:latin typeface="Arial"/>
                <a:ea typeface="+mn-ea"/>
                <a:cs typeface="+mn-cs"/>
              </a:rPr>
              <a:t>5,6</a:t>
            </a:r>
          </a:p>
          <a:p>
            <a:pPr marL="271463" marR="0" lvl="0" indent="-153988" algn="l" defTabSz="914377" rtl="0" eaLnBrk="1" fontAlgn="auto" latinLnBrk="0" hangingPunct="1">
              <a:lnSpc>
                <a:spcPct val="100000"/>
              </a:lnSpc>
              <a:spcBef>
                <a:spcPts val="0"/>
              </a:spcBef>
              <a:spcAft>
                <a:spcPts val="0"/>
              </a:spcAft>
              <a:buClr>
                <a:schemeClr val="accent1"/>
              </a:buClr>
              <a:buSzTx/>
              <a:buFont typeface="Arial" panose="020B0604020202020204" pitchFamily="34" charset="0"/>
              <a:buChar char="•"/>
              <a:defRPr/>
            </a:pPr>
            <a:r>
              <a:rPr kumimoji="0" lang="en-GB" sz="900" b="0" i="0" u="none" strike="noStrike" kern="1200" cap="none" spc="0" normalizeH="0" noProof="0" dirty="0">
                <a:ln>
                  <a:noFill/>
                </a:ln>
                <a:solidFill>
                  <a:srgbClr val="000000"/>
                </a:solidFill>
                <a:effectLst/>
                <a:uLnTx/>
                <a:uFillTx/>
                <a:latin typeface="Arial"/>
                <a:ea typeface="+mn-ea"/>
                <a:cs typeface="+mn-cs"/>
              </a:rPr>
              <a:t>Darolutamide</a:t>
            </a:r>
            <a:r>
              <a:rPr lang="en-GB" sz="900" baseline="30000" dirty="0">
                <a:solidFill>
                  <a:srgbClr val="000000"/>
                </a:solidFill>
                <a:latin typeface="Arial"/>
              </a:rPr>
              <a:t>9,10</a:t>
            </a:r>
            <a:endParaRPr kumimoji="0" lang="en-GB" sz="900" b="0" i="0" u="none" strike="noStrike" kern="1200" cap="none" spc="0" normalizeH="0" baseline="30000" noProof="0" dirty="0">
              <a:ln>
                <a:noFill/>
              </a:ln>
              <a:solidFill>
                <a:srgbClr val="000000"/>
              </a:solidFill>
              <a:effectLst/>
              <a:uLnTx/>
              <a:uFillTx/>
              <a:latin typeface="Arial"/>
              <a:ea typeface="+mn-ea"/>
              <a:cs typeface="+mn-cs"/>
            </a:endParaRPr>
          </a:p>
        </p:txBody>
      </p:sp>
      <p:sp>
        <p:nvSpPr>
          <p:cNvPr id="8" name="Title 7">
            <a:extLst>
              <a:ext uri="{FF2B5EF4-FFF2-40B4-BE49-F238E27FC236}">
                <a16:creationId xmlns="" xmlns:a16="http://schemas.microsoft.com/office/drawing/2014/main" id="{86FB5BB7-7AA2-784F-A6B2-B9CDE87249A0}"/>
              </a:ext>
            </a:extLst>
          </p:cNvPr>
          <p:cNvSpPr>
            <a:spLocks noGrp="1"/>
          </p:cNvSpPr>
          <p:nvPr>
            <p:ph type="title"/>
          </p:nvPr>
        </p:nvSpPr>
        <p:spPr/>
        <p:txBody>
          <a:bodyPr/>
          <a:lstStyle/>
          <a:p>
            <a:r>
              <a:rPr lang="en-GB" dirty="0"/>
              <a:t>Systemic treatment options for prostate cancer</a:t>
            </a:r>
          </a:p>
        </p:txBody>
      </p:sp>
      <p:sp>
        <p:nvSpPr>
          <p:cNvPr id="12" name="Content Placeholder 11">
            <a:extLst>
              <a:ext uri="{FF2B5EF4-FFF2-40B4-BE49-F238E27FC236}">
                <a16:creationId xmlns="" xmlns:a16="http://schemas.microsoft.com/office/drawing/2014/main" id="{BDD40A50-3F70-E246-A53E-1D2DF11F5B55}"/>
              </a:ext>
            </a:extLst>
          </p:cNvPr>
          <p:cNvSpPr>
            <a:spLocks noGrp="1"/>
          </p:cNvSpPr>
          <p:nvPr>
            <p:ph sz="quarter" idx="15"/>
          </p:nvPr>
        </p:nvSpPr>
        <p:spPr>
          <a:xfrm>
            <a:off x="620183" y="6328070"/>
            <a:ext cx="10962217" cy="365125"/>
          </a:xfrm>
        </p:spPr>
        <p:txBody>
          <a:bodyPr/>
          <a:lstStyle/>
          <a:p>
            <a:pPr lvl="0"/>
            <a:r>
              <a:rPr lang="en-GB" sz="1100" dirty="0"/>
              <a:t>mHSPC, metastatic hormone-sensitive prostate cancer; mCRPC, metastatic castration-resistant prostate cancer; nmCRPC, non-metastatic castration-resistant prostate cancer</a:t>
            </a:r>
          </a:p>
          <a:p>
            <a:pPr lvl="0"/>
            <a:r>
              <a:rPr lang="en-GB" sz="1100" dirty="0"/>
              <a:t>1. Abiraterone acetate PI; 2. Abiraterone acetate SmPC; 3. Enzalutamide PI; 4. Enzalutamide SmPC; 5. Apalutamide PI; 6. Apalutamide SmPC; 7. Docetaxel PI; 8. Docetaxel SmPC; 9. Darolutamide PI; 10. Darolutamide SmPC; 11. Cabazitaxel PI; 12. Cabazitaxel SmPC; 13. Radium Ra 223 dichloride PI; 14. Radium Ra 223 dichloride SmPC; 15. Olaparib PI; 16. Olaparib SmPC; 17. Sipuleucel-T PI; 18. Pembrolizumab PI; 19. Rucaparib PI; 20. Lutetium Lu 177 vipivotide tetraxetan PI. All accessed August 2022</a:t>
            </a:r>
          </a:p>
        </p:txBody>
      </p:sp>
      <p:sp>
        <p:nvSpPr>
          <p:cNvPr id="6" name="Rectangle: Diagonal Corners Rounded 5">
            <a:extLst>
              <a:ext uri="{FF2B5EF4-FFF2-40B4-BE49-F238E27FC236}">
                <a16:creationId xmlns="" xmlns:a16="http://schemas.microsoft.com/office/drawing/2014/main" id="{8FA9D02F-2A99-439F-95C4-76B42CCF5532}"/>
              </a:ext>
            </a:extLst>
          </p:cNvPr>
          <p:cNvSpPr/>
          <p:nvPr/>
        </p:nvSpPr>
        <p:spPr bwMode="auto">
          <a:xfrm>
            <a:off x="5283473" y="809164"/>
            <a:ext cx="1656442" cy="1232977"/>
          </a:xfrm>
          <a:prstGeom prst="round2DiagRect">
            <a:avLst/>
          </a:prstGeom>
          <a:solidFill>
            <a:schemeClr val="bg1">
              <a:lumMod val="85000"/>
            </a:scheme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900" b="1" i="0" u="none" strike="noStrike" kern="1200" cap="none" spc="0" normalizeH="0" baseline="0" noProof="0" dirty="0">
              <a:ln>
                <a:noFill/>
              </a:ln>
              <a:solidFill>
                <a:srgbClr val="000000"/>
              </a:solidFill>
              <a:effectLst/>
              <a:uLnTx/>
              <a:uFillTx/>
              <a:latin typeface="Arial"/>
              <a:ea typeface="+mn-ea"/>
              <a:cs typeface="+mn-cs"/>
            </a:endParaRPr>
          </a:p>
        </p:txBody>
      </p:sp>
      <p:sp>
        <p:nvSpPr>
          <p:cNvPr id="25" name="Rectangle: Diagonal Corners Rounded 24">
            <a:extLst>
              <a:ext uri="{FF2B5EF4-FFF2-40B4-BE49-F238E27FC236}">
                <a16:creationId xmlns="" xmlns:a16="http://schemas.microsoft.com/office/drawing/2014/main" id="{CD4D9282-14C5-4A7F-A8DD-0B55718C2870}"/>
              </a:ext>
            </a:extLst>
          </p:cNvPr>
          <p:cNvSpPr/>
          <p:nvPr/>
        </p:nvSpPr>
        <p:spPr bwMode="auto">
          <a:xfrm>
            <a:off x="5198017" y="764704"/>
            <a:ext cx="1797535" cy="1075417"/>
          </a:xfrm>
          <a:prstGeom prst="round2DiagRect">
            <a:avLst>
              <a:gd name="adj1" fmla="val 0"/>
              <a:gd name="adj2" fmla="val 0"/>
            </a:avLst>
          </a:prstGeom>
          <a:no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271463" marR="0" lvl="0" indent="-153988" algn="l" defTabSz="914377" rtl="0" eaLnBrk="1" fontAlgn="auto" latinLnBrk="0" hangingPunct="1">
              <a:lnSpc>
                <a:spcPct val="100000"/>
              </a:lnSpc>
              <a:spcBef>
                <a:spcPts val="0"/>
              </a:spcBef>
              <a:spcAft>
                <a:spcPts val="0"/>
              </a:spcAft>
              <a:buClr>
                <a:schemeClr val="accent1"/>
              </a:buClr>
              <a:buSzTx/>
              <a:buFont typeface="Arial" panose="020B0604020202020204" pitchFamily="34" charset="0"/>
              <a:buChar char="•"/>
              <a:defRPr/>
            </a:pPr>
            <a:r>
              <a:rPr kumimoji="0" lang="en-GB" sz="900" b="0" i="0" u="none" strike="noStrike" kern="1200" cap="none" spc="0" normalizeH="0" baseline="0" noProof="0" dirty="0">
                <a:ln>
                  <a:noFill/>
                </a:ln>
                <a:solidFill>
                  <a:srgbClr val="000000"/>
                </a:solidFill>
                <a:effectLst/>
                <a:uLnTx/>
                <a:uFillTx/>
                <a:latin typeface="Arial"/>
                <a:ea typeface="+mn-ea"/>
                <a:cs typeface="+mn-cs"/>
              </a:rPr>
              <a:t>Abiraterone</a:t>
            </a:r>
            <a:r>
              <a:rPr kumimoji="0" lang="en-GB" sz="900" b="0" i="0" u="none" strike="noStrike" kern="1200" cap="none" spc="0" normalizeH="0" baseline="30000" noProof="0" dirty="0">
                <a:ln>
                  <a:noFill/>
                </a:ln>
                <a:solidFill>
                  <a:srgbClr val="000000"/>
                </a:solidFill>
                <a:effectLst/>
                <a:uLnTx/>
                <a:uFillTx/>
                <a:latin typeface="Arial"/>
                <a:ea typeface="+mn-ea"/>
                <a:cs typeface="+mn-cs"/>
              </a:rPr>
              <a:t>1,2</a:t>
            </a:r>
          </a:p>
          <a:p>
            <a:pPr marL="271463" marR="0" lvl="0" indent="-153988" algn="l" defTabSz="914377" rtl="0" eaLnBrk="1" fontAlgn="auto" latinLnBrk="0" hangingPunct="1">
              <a:lnSpc>
                <a:spcPct val="100000"/>
              </a:lnSpc>
              <a:spcBef>
                <a:spcPts val="0"/>
              </a:spcBef>
              <a:spcAft>
                <a:spcPts val="0"/>
              </a:spcAft>
              <a:buClr>
                <a:schemeClr val="accent1"/>
              </a:buClr>
              <a:buSzTx/>
              <a:buFont typeface="Arial" panose="020B0604020202020204" pitchFamily="34" charset="0"/>
              <a:buChar char="•"/>
              <a:defRPr/>
            </a:pPr>
            <a:r>
              <a:rPr kumimoji="0" lang="en-GB" sz="900" b="0" i="0" u="none" strike="noStrike" kern="1200" cap="none" spc="0" normalizeH="0" baseline="0" noProof="0" dirty="0">
                <a:ln>
                  <a:noFill/>
                </a:ln>
                <a:solidFill>
                  <a:srgbClr val="000000"/>
                </a:solidFill>
                <a:effectLst/>
                <a:uLnTx/>
                <a:uFillTx/>
                <a:latin typeface="Arial"/>
                <a:ea typeface="+mn-ea"/>
                <a:cs typeface="+mn-cs"/>
              </a:rPr>
              <a:t>Enzalutamide</a:t>
            </a:r>
            <a:r>
              <a:rPr kumimoji="0" lang="en-GB" sz="900" b="0" i="0" u="none" strike="noStrike" kern="1200" cap="none" spc="0" normalizeH="0" baseline="30000" noProof="0" dirty="0">
                <a:ln>
                  <a:noFill/>
                </a:ln>
                <a:solidFill>
                  <a:srgbClr val="000000"/>
                </a:solidFill>
                <a:effectLst/>
                <a:uLnTx/>
                <a:uFillTx/>
                <a:latin typeface="Arial"/>
                <a:ea typeface="+mn-ea"/>
                <a:cs typeface="+mn-cs"/>
              </a:rPr>
              <a:t>3,4</a:t>
            </a:r>
          </a:p>
          <a:p>
            <a:pPr marL="271463" marR="0" lvl="0" indent="-153988" algn="l" defTabSz="914377" rtl="0" eaLnBrk="1" fontAlgn="auto" latinLnBrk="0" hangingPunct="1">
              <a:lnSpc>
                <a:spcPct val="100000"/>
              </a:lnSpc>
              <a:spcBef>
                <a:spcPts val="0"/>
              </a:spcBef>
              <a:spcAft>
                <a:spcPts val="0"/>
              </a:spcAft>
              <a:buClr>
                <a:schemeClr val="accent1"/>
              </a:buClr>
              <a:buSzTx/>
              <a:buFont typeface="Arial" panose="020B0604020202020204" pitchFamily="34" charset="0"/>
              <a:buChar char="•"/>
              <a:defRPr/>
            </a:pPr>
            <a:r>
              <a:rPr kumimoji="0" lang="en-GB" sz="900" b="0" i="0" u="none" strike="noStrike" kern="1200" cap="none" spc="0" normalizeH="0" baseline="0" noProof="0" dirty="0">
                <a:ln>
                  <a:noFill/>
                </a:ln>
                <a:solidFill>
                  <a:srgbClr val="000000"/>
                </a:solidFill>
                <a:effectLst/>
                <a:uLnTx/>
                <a:uFillTx/>
                <a:latin typeface="Arial"/>
                <a:ea typeface="+mn-ea"/>
                <a:cs typeface="+mn-cs"/>
              </a:rPr>
              <a:t>Apalutamide</a:t>
            </a:r>
            <a:r>
              <a:rPr kumimoji="0" lang="en-GB" sz="900" b="0" i="0" u="none" strike="noStrike" kern="1200" cap="none" spc="0" normalizeH="0" baseline="30000" noProof="0" dirty="0">
                <a:ln>
                  <a:noFill/>
                </a:ln>
                <a:solidFill>
                  <a:srgbClr val="000000"/>
                </a:solidFill>
                <a:effectLst/>
                <a:uLnTx/>
                <a:uFillTx/>
                <a:latin typeface="Arial"/>
                <a:ea typeface="+mn-ea"/>
                <a:cs typeface="+mn-cs"/>
              </a:rPr>
              <a:t>5,6</a:t>
            </a:r>
          </a:p>
          <a:p>
            <a:pPr marL="271463" marR="0" lvl="0" indent="-153988" algn="l" defTabSz="914377" rtl="0" eaLnBrk="1" fontAlgn="auto" latinLnBrk="0" hangingPunct="1">
              <a:lnSpc>
                <a:spcPct val="100000"/>
              </a:lnSpc>
              <a:spcBef>
                <a:spcPts val="0"/>
              </a:spcBef>
              <a:spcAft>
                <a:spcPts val="0"/>
              </a:spcAft>
              <a:buClr>
                <a:schemeClr val="accent1"/>
              </a:buClr>
              <a:buSzTx/>
              <a:buFont typeface="Arial" panose="020B0604020202020204" pitchFamily="34" charset="0"/>
              <a:buChar char="•"/>
              <a:defRPr/>
            </a:pPr>
            <a:r>
              <a:rPr kumimoji="0" lang="en-GB" sz="900" b="0" i="0" u="none" strike="noStrike" kern="1200" cap="none" spc="0" normalizeH="0" baseline="0" noProof="0" dirty="0">
                <a:ln>
                  <a:noFill/>
                </a:ln>
                <a:solidFill>
                  <a:srgbClr val="000000"/>
                </a:solidFill>
                <a:effectLst/>
                <a:uLnTx/>
                <a:uFillTx/>
                <a:latin typeface="Arial"/>
                <a:ea typeface="+mn-ea"/>
                <a:cs typeface="+mn-cs"/>
              </a:rPr>
              <a:t>Docetaxel</a:t>
            </a:r>
            <a:r>
              <a:rPr kumimoji="0" lang="en-GB" sz="900" b="0" i="0" u="none" strike="noStrike" kern="1200" cap="none" spc="0" normalizeH="0" baseline="30000" noProof="0" dirty="0">
                <a:ln>
                  <a:noFill/>
                </a:ln>
                <a:solidFill>
                  <a:srgbClr val="000000"/>
                </a:solidFill>
                <a:effectLst/>
                <a:uLnTx/>
                <a:uFillTx/>
                <a:latin typeface="Arial"/>
                <a:ea typeface="+mn-ea"/>
                <a:cs typeface="+mn-cs"/>
              </a:rPr>
              <a:t>7,8</a:t>
            </a:r>
            <a:endParaRPr lang="en-GB" sz="900" baseline="30000" dirty="0">
              <a:solidFill>
                <a:srgbClr val="000000"/>
              </a:solidFill>
              <a:latin typeface="Arial"/>
            </a:endParaRPr>
          </a:p>
          <a:p>
            <a:pPr marL="271463" lvl="0" indent="-153988" defTabSz="914377">
              <a:buClr>
                <a:schemeClr val="accent1"/>
              </a:buClr>
              <a:buFont typeface="Arial" panose="020B0604020202020204" pitchFamily="34" charset="0"/>
              <a:buChar char="•"/>
              <a:defRPr/>
            </a:pPr>
            <a:r>
              <a:rPr lang="en-GB" sz="900" dirty="0">
                <a:solidFill>
                  <a:srgbClr val="000000"/>
                </a:solidFill>
                <a:latin typeface="Arial"/>
              </a:rPr>
              <a:t>Docetaxel + </a:t>
            </a:r>
            <a:r>
              <a:rPr kumimoji="0" lang="en-GB" sz="900" b="0" i="0" u="none" strike="noStrike" kern="1200" cap="none" spc="0" normalizeH="0" noProof="0" dirty="0">
                <a:ln>
                  <a:noFill/>
                </a:ln>
                <a:solidFill>
                  <a:srgbClr val="000000"/>
                </a:solidFill>
                <a:effectLst/>
                <a:uLnTx/>
                <a:uFillTx/>
                <a:latin typeface="Arial"/>
                <a:ea typeface="+mn-ea"/>
                <a:cs typeface="+mn-cs"/>
              </a:rPr>
              <a:t>darolutamide</a:t>
            </a:r>
            <a:r>
              <a:rPr kumimoji="0" lang="en-GB" sz="900" b="0" i="0" u="none" strike="noStrike" kern="1200" cap="none" spc="0" normalizeH="0" baseline="30000" noProof="0" dirty="0">
                <a:ln>
                  <a:noFill/>
                </a:ln>
                <a:solidFill>
                  <a:srgbClr val="000000"/>
                </a:solidFill>
                <a:effectLst/>
                <a:uLnTx/>
                <a:uFillTx/>
                <a:latin typeface="Arial"/>
                <a:ea typeface="+mn-ea"/>
                <a:cs typeface="+mn-cs"/>
              </a:rPr>
              <a:t>7-10</a:t>
            </a:r>
            <a:r>
              <a:rPr lang="en-GB" sz="900" dirty="0">
                <a:solidFill>
                  <a:srgbClr val="000000"/>
                </a:solidFill>
                <a:latin typeface="Arial"/>
              </a:rPr>
              <a:t> </a:t>
            </a:r>
          </a:p>
          <a:p>
            <a:pPr marL="271463" lvl="0" indent="-153988" defTabSz="914377">
              <a:buClr>
                <a:schemeClr val="accent1"/>
              </a:buClr>
              <a:buFont typeface="Arial" panose="020B0604020202020204" pitchFamily="34" charset="0"/>
              <a:buChar char="•"/>
              <a:defRPr/>
            </a:pPr>
            <a:r>
              <a:rPr lang="en-GB" sz="900" dirty="0">
                <a:solidFill>
                  <a:srgbClr val="000000"/>
                </a:solidFill>
                <a:latin typeface="Arial"/>
              </a:rPr>
              <a:t>Docetaxel +abiraterone</a:t>
            </a:r>
            <a:r>
              <a:rPr lang="en-GB" sz="900" baseline="30000" dirty="0">
                <a:solidFill>
                  <a:srgbClr val="000000"/>
                </a:solidFill>
                <a:latin typeface="Arial"/>
              </a:rPr>
              <a:t>1,2,7,8</a:t>
            </a:r>
            <a:endParaRPr kumimoji="0" lang="en-GB" sz="900" b="0" i="0" u="none" strike="noStrike" kern="1200" cap="none" spc="0" normalizeH="0" baseline="30000" noProof="0" dirty="0">
              <a:ln>
                <a:noFill/>
              </a:ln>
              <a:solidFill>
                <a:srgbClr val="000000"/>
              </a:solidFill>
              <a:effectLst/>
              <a:uLnTx/>
              <a:uFillTx/>
              <a:latin typeface="Arial"/>
              <a:ea typeface="+mn-ea"/>
              <a:cs typeface="+mn-cs"/>
            </a:endParaRPr>
          </a:p>
        </p:txBody>
      </p:sp>
      <p:sp>
        <p:nvSpPr>
          <p:cNvPr id="68" name="Rectangle: Diagonal Corners Rounded 67">
            <a:extLst>
              <a:ext uri="{FF2B5EF4-FFF2-40B4-BE49-F238E27FC236}">
                <a16:creationId xmlns="" xmlns:a16="http://schemas.microsoft.com/office/drawing/2014/main" id="{B2388296-2068-4ADF-9257-6DFFE2F768A8}"/>
              </a:ext>
            </a:extLst>
          </p:cNvPr>
          <p:cNvSpPr/>
          <p:nvPr/>
        </p:nvSpPr>
        <p:spPr bwMode="auto">
          <a:xfrm>
            <a:off x="7390143" y="4123242"/>
            <a:ext cx="1437665" cy="1858767"/>
          </a:xfrm>
          <a:prstGeom prst="round2DiagRect">
            <a:avLst/>
          </a:prstGeom>
          <a:solidFill>
            <a:schemeClr val="bg1">
              <a:lumMod val="85000"/>
            </a:scheme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900" b="1" i="0" u="none" strike="noStrike" kern="1200" cap="none" spc="0" normalizeH="0" baseline="0" noProof="0" dirty="0">
              <a:ln>
                <a:noFill/>
              </a:ln>
              <a:solidFill>
                <a:srgbClr val="000000"/>
              </a:solidFill>
              <a:effectLst/>
              <a:uLnTx/>
              <a:uFillTx/>
              <a:latin typeface="Arial"/>
              <a:ea typeface="+mn-ea"/>
              <a:cs typeface="+mn-cs"/>
            </a:endParaRPr>
          </a:p>
        </p:txBody>
      </p:sp>
      <p:sp>
        <p:nvSpPr>
          <p:cNvPr id="70" name="Rectangle: Diagonal Corners Rounded 69">
            <a:extLst>
              <a:ext uri="{FF2B5EF4-FFF2-40B4-BE49-F238E27FC236}">
                <a16:creationId xmlns="" xmlns:a16="http://schemas.microsoft.com/office/drawing/2014/main" id="{E4C6849D-96A2-43A8-B5F7-2EB7E01308FF}"/>
              </a:ext>
            </a:extLst>
          </p:cNvPr>
          <p:cNvSpPr/>
          <p:nvPr/>
        </p:nvSpPr>
        <p:spPr bwMode="auto">
          <a:xfrm>
            <a:off x="7175490" y="4570771"/>
            <a:ext cx="2022177" cy="1657010"/>
          </a:xfrm>
          <a:prstGeom prst="round2DiagRect">
            <a:avLst>
              <a:gd name="adj1" fmla="val 0"/>
              <a:gd name="adj2" fmla="val 0"/>
            </a:avLst>
          </a:prstGeom>
          <a:no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319088" marR="0" lvl="1" indent="-136525" algn="l" defTabSz="914377" rtl="0" eaLnBrk="1" fontAlgn="auto" latinLnBrk="0" hangingPunct="1">
              <a:lnSpc>
                <a:spcPct val="100000"/>
              </a:lnSpc>
              <a:spcBef>
                <a:spcPts val="0"/>
              </a:spcBef>
              <a:spcAft>
                <a:spcPts val="0"/>
              </a:spcAft>
              <a:buClr>
                <a:schemeClr val="accent1"/>
              </a:buClr>
              <a:buSzPct val="100000"/>
              <a:buFont typeface="Arial" panose="020B0604020202020204" pitchFamily="34" charset="0"/>
              <a:buChar char="•"/>
              <a:defRPr/>
            </a:pPr>
            <a:r>
              <a:rPr kumimoji="0" lang="en-GB" sz="900" b="0" i="0" u="none" strike="noStrike" kern="1200" cap="none" spc="0" normalizeH="0" baseline="0" noProof="0" dirty="0">
                <a:ln>
                  <a:noFill/>
                </a:ln>
                <a:solidFill>
                  <a:srgbClr val="000000"/>
                </a:solidFill>
                <a:effectLst/>
                <a:uLnTx/>
                <a:uFillTx/>
                <a:latin typeface="Arial"/>
                <a:ea typeface="+mn-ea"/>
                <a:cs typeface="+mn-cs"/>
              </a:rPr>
              <a:t>Abiraterone</a:t>
            </a:r>
            <a:r>
              <a:rPr kumimoji="0" lang="en-GB" sz="900" b="0" i="0" u="none" strike="noStrike" kern="1200" cap="none" spc="0" normalizeH="0" baseline="30000" noProof="0" dirty="0">
                <a:ln>
                  <a:noFill/>
                </a:ln>
                <a:solidFill>
                  <a:srgbClr val="000000"/>
                </a:solidFill>
                <a:effectLst/>
                <a:uLnTx/>
                <a:uFillTx/>
                <a:latin typeface="Arial"/>
                <a:ea typeface="+mn-ea"/>
                <a:cs typeface="+mn-cs"/>
              </a:rPr>
              <a:t>1,2</a:t>
            </a:r>
          </a:p>
          <a:p>
            <a:pPr marL="319088" marR="0" lvl="1" indent="-136525" algn="l" defTabSz="914377" rtl="0" eaLnBrk="1" fontAlgn="auto" latinLnBrk="0" hangingPunct="1">
              <a:lnSpc>
                <a:spcPct val="100000"/>
              </a:lnSpc>
              <a:spcBef>
                <a:spcPts val="0"/>
              </a:spcBef>
              <a:spcAft>
                <a:spcPts val="0"/>
              </a:spcAft>
              <a:buClr>
                <a:schemeClr val="accent1"/>
              </a:buClr>
              <a:buSzPct val="100000"/>
              <a:buFont typeface="Arial" panose="020B0604020202020204" pitchFamily="34" charset="0"/>
              <a:buChar char="•"/>
              <a:defRPr/>
            </a:pPr>
            <a:r>
              <a:rPr kumimoji="0" lang="en-GB" sz="900" b="0" i="0" u="none" strike="noStrike" kern="1200" cap="none" spc="0" normalizeH="0" baseline="0" noProof="0" dirty="0">
                <a:ln>
                  <a:noFill/>
                </a:ln>
                <a:solidFill>
                  <a:srgbClr val="000000"/>
                </a:solidFill>
                <a:effectLst/>
                <a:uLnTx/>
                <a:uFillTx/>
                <a:latin typeface="Arial"/>
                <a:ea typeface="+mn-ea"/>
                <a:cs typeface="+mn-cs"/>
              </a:rPr>
              <a:t>Enzalutamide</a:t>
            </a:r>
            <a:r>
              <a:rPr kumimoji="0" lang="en-GB" sz="900" b="0" i="0" u="none" strike="noStrike" kern="1200" cap="none" spc="0" normalizeH="0" baseline="30000" noProof="0" dirty="0">
                <a:ln>
                  <a:noFill/>
                </a:ln>
                <a:solidFill>
                  <a:srgbClr val="000000"/>
                </a:solidFill>
                <a:effectLst/>
                <a:uLnTx/>
                <a:uFillTx/>
                <a:latin typeface="Arial"/>
                <a:ea typeface="+mn-ea"/>
                <a:cs typeface="+mn-cs"/>
              </a:rPr>
              <a:t>3,4</a:t>
            </a:r>
          </a:p>
          <a:p>
            <a:pPr marL="319088" marR="0" lvl="1" indent="-136525" algn="l" defTabSz="914377" rtl="0" eaLnBrk="1" fontAlgn="auto" latinLnBrk="0" hangingPunct="1">
              <a:lnSpc>
                <a:spcPct val="100000"/>
              </a:lnSpc>
              <a:spcBef>
                <a:spcPts val="0"/>
              </a:spcBef>
              <a:spcAft>
                <a:spcPts val="0"/>
              </a:spcAft>
              <a:buClr>
                <a:schemeClr val="accent1"/>
              </a:buClr>
              <a:buSzPct val="100000"/>
              <a:buFont typeface="Arial" panose="020B0604020202020204" pitchFamily="34" charset="0"/>
              <a:buChar char="•"/>
              <a:defRPr/>
            </a:pPr>
            <a:r>
              <a:rPr kumimoji="0" lang="en-GB" sz="900" b="0" i="0" u="none" strike="noStrike" kern="1200" cap="none" spc="0" normalizeH="0" baseline="0" noProof="0" dirty="0">
                <a:ln>
                  <a:noFill/>
                </a:ln>
                <a:solidFill>
                  <a:srgbClr val="000000"/>
                </a:solidFill>
                <a:effectLst/>
                <a:uLnTx/>
                <a:uFillTx/>
                <a:latin typeface="Arial"/>
                <a:ea typeface="+mn-ea"/>
                <a:cs typeface="+mn-cs"/>
              </a:rPr>
              <a:t>Docetaxel</a:t>
            </a:r>
            <a:r>
              <a:rPr kumimoji="0" lang="en-GB" sz="900" b="0" i="0" u="none" strike="noStrike" kern="1200" cap="none" spc="0" normalizeH="0" baseline="30000" noProof="0" dirty="0">
                <a:ln>
                  <a:noFill/>
                </a:ln>
                <a:solidFill>
                  <a:srgbClr val="000000"/>
                </a:solidFill>
                <a:effectLst/>
                <a:uLnTx/>
                <a:uFillTx/>
                <a:latin typeface="Arial"/>
                <a:ea typeface="+mn-ea"/>
                <a:cs typeface="+mn-cs"/>
              </a:rPr>
              <a:t>7,8</a:t>
            </a:r>
          </a:p>
          <a:p>
            <a:pPr marL="319088" marR="0" lvl="1" indent="-136525" algn="l" defTabSz="914377" rtl="0" eaLnBrk="1" fontAlgn="auto" latinLnBrk="0" hangingPunct="1">
              <a:lnSpc>
                <a:spcPct val="100000"/>
              </a:lnSpc>
              <a:spcBef>
                <a:spcPts val="0"/>
              </a:spcBef>
              <a:spcAft>
                <a:spcPts val="0"/>
              </a:spcAft>
              <a:buClr>
                <a:schemeClr val="accent1"/>
              </a:buClr>
              <a:buSzPct val="100000"/>
              <a:buFont typeface="Arial" panose="020B0604020202020204" pitchFamily="34" charset="0"/>
              <a:buChar char="•"/>
              <a:defRPr/>
            </a:pPr>
            <a:r>
              <a:rPr kumimoji="0" lang="en-GB" sz="900" b="0" i="0" u="none" strike="noStrike" kern="1200" cap="none" spc="0" normalizeH="0" baseline="0" noProof="0" dirty="0">
                <a:ln>
                  <a:noFill/>
                </a:ln>
                <a:solidFill>
                  <a:srgbClr val="000000"/>
                </a:solidFill>
                <a:effectLst/>
                <a:uLnTx/>
                <a:uFillTx/>
                <a:latin typeface="Arial"/>
                <a:ea typeface="+mn-ea"/>
                <a:cs typeface="+mn-cs"/>
              </a:rPr>
              <a:t>Cabazitaxel</a:t>
            </a:r>
            <a:r>
              <a:rPr kumimoji="0" lang="en-GB" sz="900" b="0" i="0" u="none" strike="noStrike" kern="1200" cap="none" spc="0" normalizeH="0" baseline="30000" noProof="0" dirty="0">
                <a:ln>
                  <a:noFill/>
                </a:ln>
                <a:solidFill>
                  <a:srgbClr val="000000"/>
                </a:solidFill>
                <a:effectLst/>
                <a:uLnTx/>
                <a:uFillTx/>
                <a:latin typeface="Arial"/>
                <a:ea typeface="+mn-ea"/>
                <a:cs typeface="+mn-cs"/>
              </a:rPr>
              <a:t>11,12</a:t>
            </a:r>
            <a:endParaRPr kumimoji="0" lang="en-GB" sz="900" b="0" i="0" u="none" strike="noStrike" kern="1200" cap="none" spc="0" normalizeH="0" baseline="30000" noProof="0" dirty="0">
              <a:ln>
                <a:noFill/>
              </a:ln>
              <a:solidFill>
                <a:srgbClr val="000000"/>
              </a:solidFill>
              <a:effectLst/>
              <a:highlight>
                <a:srgbClr val="FFFF00"/>
              </a:highlight>
              <a:uLnTx/>
              <a:uFillTx/>
              <a:latin typeface="Arial"/>
              <a:ea typeface="+mn-ea"/>
              <a:cs typeface="+mn-cs"/>
            </a:endParaRPr>
          </a:p>
          <a:p>
            <a:pPr marL="319088" marR="0" lvl="1" indent="-136525" algn="l" defTabSz="914377" rtl="0" eaLnBrk="1" fontAlgn="auto" latinLnBrk="0" hangingPunct="1">
              <a:lnSpc>
                <a:spcPct val="100000"/>
              </a:lnSpc>
              <a:spcBef>
                <a:spcPts val="0"/>
              </a:spcBef>
              <a:spcAft>
                <a:spcPts val="0"/>
              </a:spcAft>
              <a:buClr>
                <a:schemeClr val="accent1"/>
              </a:buClr>
              <a:buSzPct val="100000"/>
              <a:buFont typeface="Arial" panose="020B0604020202020204" pitchFamily="34" charset="0"/>
              <a:buChar char="•"/>
              <a:defRPr/>
            </a:pPr>
            <a:r>
              <a:rPr kumimoji="0" lang="en-GB" sz="900" b="0" i="0" u="none" strike="noStrike" kern="1200" cap="none" spc="0" normalizeH="0" baseline="0" noProof="0" dirty="0">
                <a:ln>
                  <a:noFill/>
                </a:ln>
                <a:solidFill>
                  <a:srgbClr val="000000"/>
                </a:solidFill>
                <a:effectLst/>
                <a:uLnTx/>
                <a:uFillTx/>
                <a:latin typeface="Arial"/>
                <a:ea typeface="+mn-ea"/>
                <a:cs typeface="+mn-cs"/>
              </a:rPr>
              <a:t>Radium-223</a:t>
            </a:r>
            <a:r>
              <a:rPr kumimoji="0" lang="en-GB" sz="900" b="0" i="0" u="none" strike="noStrike" kern="1200" cap="none" spc="0" normalizeH="0" baseline="30000" noProof="0" dirty="0">
                <a:ln>
                  <a:noFill/>
                </a:ln>
                <a:solidFill>
                  <a:srgbClr val="000000"/>
                </a:solidFill>
                <a:effectLst/>
                <a:uLnTx/>
                <a:uFillTx/>
                <a:latin typeface="Arial"/>
                <a:ea typeface="+mn-ea"/>
                <a:cs typeface="+mn-cs"/>
              </a:rPr>
              <a:t>13,14</a:t>
            </a:r>
            <a:endParaRPr kumimoji="0" lang="en-GB" sz="900" b="0" i="0" u="none" strike="noStrike" kern="1200" cap="none" spc="0" normalizeH="0" baseline="30000" noProof="0" dirty="0">
              <a:ln>
                <a:noFill/>
              </a:ln>
              <a:solidFill>
                <a:srgbClr val="000000"/>
              </a:solidFill>
              <a:effectLst/>
              <a:highlight>
                <a:srgbClr val="FFFF00"/>
              </a:highlight>
              <a:uLnTx/>
              <a:uFillTx/>
              <a:latin typeface="Arial"/>
              <a:ea typeface="+mn-ea"/>
              <a:cs typeface="+mn-cs"/>
            </a:endParaRPr>
          </a:p>
          <a:p>
            <a:pPr marL="319088" marR="0" lvl="1" indent="-136525" algn="l" defTabSz="914377" rtl="0" eaLnBrk="1" fontAlgn="auto" latinLnBrk="0" hangingPunct="1">
              <a:lnSpc>
                <a:spcPct val="100000"/>
              </a:lnSpc>
              <a:spcBef>
                <a:spcPts val="0"/>
              </a:spcBef>
              <a:spcAft>
                <a:spcPts val="0"/>
              </a:spcAft>
              <a:buClr>
                <a:schemeClr val="accent1"/>
              </a:buClr>
              <a:buSzPct val="100000"/>
              <a:buFont typeface="Arial" panose="020B0604020202020204" pitchFamily="34" charset="0"/>
              <a:buChar char="•"/>
              <a:defRPr/>
            </a:pPr>
            <a:r>
              <a:rPr kumimoji="0" lang="en-GB" sz="900" b="0" i="0" u="none" strike="noStrike" kern="1200" cap="none" spc="0" normalizeH="0" baseline="0" noProof="0" dirty="0">
                <a:ln>
                  <a:noFill/>
                </a:ln>
                <a:solidFill>
                  <a:srgbClr val="000000"/>
                </a:solidFill>
                <a:effectLst/>
                <a:uLnTx/>
                <a:uFillTx/>
                <a:latin typeface="Arial"/>
                <a:ea typeface="+mn-ea"/>
                <a:cs typeface="+mn-cs"/>
              </a:rPr>
              <a:t>Olaparib</a:t>
            </a:r>
            <a:r>
              <a:rPr kumimoji="0" lang="en-GB" sz="900" b="0" i="0" u="none" strike="noStrike" kern="1200" cap="none" spc="0" normalizeH="0" baseline="30000" noProof="0" dirty="0">
                <a:ln>
                  <a:noFill/>
                </a:ln>
                <a:solidFill>
                  <a:srgbClr val="000000"/>
                </a:solidFill>
                <a:effectLst/>
                <a:uLnTx/>
                <a:uFillTx/>
                <a:latin typeface="Arial"/>
                <a:ea typeface="+mn-ea"/>
                <a:cs typeface="+mn-cs"/>
              </a:rPr>
              <a:t>15,16</a:t>
            </a:r>
            <a:endParaRPr kumimoji="0" lang="en-GB" sz="900" b="0" i="0" u="none" strike="noStrike" kern="1200" cap="none" spc="0" normalizeH="0" baseline="30000" noProof="0" dirty="0">
              <a:ln>
                <a:noFill/>
              </a:ln>
              <a:solidFill>
                <a:srgbClr val="000000"/>
              </a:solidFill>
              <a:effectLst/>
              <a:highlight>
                <a:srgbClr val="FFFF00"/>
              </a:highlight>
              <a:uLnTx/>
              <a:uFillTx/>
              <a:latin typeface="Arial"/>
              <a:ea typeface="+mn-ea"/>
              <a:cs typeface="+mn-cs"/>
            </a:endParaRPr>
          </a:p>
          <a:p>
            <a:pPr marL="319088" lvl="1" indent="-136525" defTabSz="914377">
              <a:buClr>
                <a:schemeClr val="accent1"/>
              </a:buClr>
              <a:buSzPct val="100000"/>
              <a:buFont typeface="Arial" panose="020B0604020202020204" pitchFamily="34" charset="0"/>
              <a:buChar char="•"/>
              <a:defRPr/>
            </a:pPr>
            <a:r>
              <a:rPr lang="en-GB" sz="900" dirty="0">
                <a:solidFill>
                  <a:srgbClr val="000000"/>
                </a:solidFill>
                <a:latin typeface="Arial"/>
              </a:rPr>
              <a:t>Sipuleucel-T</a:t>
            </a:r>
            <a:r>
              <a:rPr lang="en-GB" sz="900" baseline="30000" dirty="0">
                <a:solidFill>
                  <a:srgbClr val="000000"/>
                </a:solidFill>
                <a:latin typeface="Arial"/>
              </a:rPr>
              <a:t>17</a:t>
            </a:r>
            <a:endParaRPr lang="en-GB" sz="900" baseline="30000" dirty="0">
              <a:solidFill>
                <a:srgbClr val="000000"/>
              </a:solidFill>
              <a:highlight>
                <a:srgbClr val="FFFF00"/>
              </a:highlight>
              <a:latin typeface="Arial"/>
            </a:endParaRPr>
          </a:p>
          <a:p>
            <a:pPr marL="319088" lvl="1" indent="-136525" defTabSz="914377">
              <a:buClr>
                <a:schemeClr val="accent1"/>
              </a:buClr>
              <a:buSzPct val="100000"/>
              <a:buFont typeface="Arial" panose="020B0604020202020204" pitchFamily="34" charset="0"/>
              <a:buChar char="•"/>
              <a:defRPr/>
            </a:pPr>
            <a:r>
              <a:rPr lang="en-GB" sz="900" dirty="0">
                <a:solidFill>
                  <a:srgbClr val="000000"/>
                </a:solidFill>
                <a:latin typeface="Arial"/>
              </a:rPr>
              <a:t>Rucaparib</a:t>
            </a:r>
            <a:r>
              <a:rPr lang="en-GB" sz="900" baseline="30000" dirty="0">
                <a:solidFill>
                  <a:srgbClr val="000000"/>
                </a:solidFill>
                <a:latin typeface="Arial"/>
              </a:rPr>
              <a:t>19</a:t>
            </a:r>
            <a:endParaRPr lang="en-GB" sz="900" baseline="30000" dirty="0">
              <a:solidFill>
                <a:srgbClr val="000000"/>
              </a:solidFill>
              <a:highlight>
                <a:srgbClr val="FFFF00"/>
              </a:highlight>
              <a:latin typeface="Arial"/>
            </a:endParaRPr>
          </a:p>
          <a:p>
            <a:pPr marL="319088" lvl="1" indent="-136525" defTabSz="914377">
              <a:buClr>
                <a:schemeClr val="accent1"/>
              </a:buClr>
              <a:buSzPct val="100000"/>
              <a:buFont typeface="Arial" panose="020B0604020202020204" pitchFamily="34" charset="0"/>
              <a:buChar char="•"/>
              <a:defRPr/>
            </a:pPr>
            <a:r>
              <a:rPr lang="en-GB" sz="900" dirty="0">
                <a:solidFill>
                  <a:srgbClr val="000000"/>
                </a:solidFill>
                <a:latin typeface="Arial"/>
              </a:rPr>
              <a:t>Lutetium</a:t>
            </a:r>
            <a:r>
              <a:rPr lang="en-GB" sz="900" baseline="30000" dirty="0">
                <a:solidFill>
                  <a:srgbClr val="000000"/>
                </a:solidFill>
                <a:latin typeface="Arial"/>
              </a:rPr>
              <a:t>20</a:t>
            </a:r>
          </a:p>
          <a:p>
            <a:pPr marL="359824" marR="0" lvl="1" indent="-177796" algn="l" defTabSz="914377"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n-GB" sz="900" b="0" i="0" u="none" strike="noStrike" kern="1200" cap="none" spc="0" normalizeH="0" baseline="30000" noProof="0" dirty="0">
              <a:ln>
                <a:noFill/>
              </a:ln>
              <a:solidFill>
                <a:srgbClr val="000000"/>
              </a:solidFill>
              <a:effectLst/>
              <a:uLnTx/>
              <a:uFillTx/>
              <a:latin typeface="Arial"/>
              <a:ea typeface="+mn-ea"/>
              <a:cs typeface="+mn-cs"/>
            </a:endParaRPr>
          </a:p>
        </p:txBody>
      </p:sp>
      <p:sp>
        <p:nvSpPr>
          <p:cNvPr id="4" name="TextBox 3">
            <a:extLst>
              <a:ext uri="{FF2B5EF4-FFF2-40B4-BE49-F238E27FC236}">
                <a16:creationId xmlns="" xmlns:a16="http://schemas.microsoft.com/office/drawing/2014/main" id="{22D561B6-4988-8B41-86E4-27631D3B2367}"/>
              </a:ext>
            </a:extLst>
          </p:cNvPr>
          <p:cNvSpPr txBox="1"/>
          <p:nvPr/>
        </p:nvSpPr>
        <p:spPr>
          <a:xfrm>
            <a:off x="613949" y="4569865"/>
            <a:ext cx="2202847" cy="246221"/>
          </a:xfrm>
          <a:prstGeom prst="rect">
            <a:avLst/>
          </a:prstGeom>
          <a:solidFill>
            <a:schemeClr val="accent6">
              <a:lumMod val="20000"/>
              <a:lumOff val="80000"/>
            </a:schemeClr>
          </a:solidFill>
        </p:spPr>
        <p:txBody>
          <a:bodyPr wrap="none" rtlCol="0">
            <a:spAutoFit/>
          </a:bodyPr>
          <a:lstStyle/>
          <a:p>
            <a:r>
              <a:rPr lang="en-GB" sz="1000" b="1" dirty="0">
                <a:latin typeface="Arial" panose="020B0604020202020204" pitchFamily="34" charset="0"/>
                <a:cs typeface="Arial" panose="020B0604020202020204" pitchFamily="34" charset="0"/>
              </a:rPr>
              <a:t>Abiraterone for high-risk patients</a:t>
            </a:r>
          </a:p>
        </p:txBody>
      </p:sp>
      <p:sp>
        <p:nvSpPr>
          <p:cNvPr id="16" name="Slide Number Placeholder 15">
            <a:extLst>
              <a:ext uri="{FF2B5EF4-FFF2-40B4-BE49-F238E27FC236}">
                <a16:creationId xmlns="" xmlns:a16="http://schemas.microsoft.com/office/drawing/2014/main" id="{A993860E-CC8F-204C-8092-EEDAFC9A75D4}"/>
              </a:ext>
            </a:extLst>
          </p:cNvPr>
          <p:cNvSpPr>
            <a:spLocks noGrp="1"/>
          </p:cNvSpPr>
          <p:nvPr>
            <p:ph type="sldNum" sz="quarter" idx="4"/>
          </p:nvPr>
        </p:nvSpPr>
        <p:spPr/>
        <p:txBody>
          <a:bodyPr/>
          <a:lstStyle/>
          <a:p>
            <a:fld id="{FCE43C0F-8A7B-3A4B-9DB5-B3472E36E833}" type="slidenum">
              <a:rPr lang="en-GB" smtClean="0"/>
              <a:pPr/>
              <a:t>9</a:t>
            </a:fld>
            <a:endParaRPr lang="en-GB" dirty="0"/>
          </a:p>
        </p:txBody>
      </p:sp>
      <p:grpSp>
        <p:nvGrpSpPr>
          <p:cNvPr id="2" name="Group 1">
            <a:extLst>
              <a:ext uri="{FF2B5EF4-FFF2-40B4-BE49-F238E27FC236}">
                <a16:creationId xmlns="" xmlns:a16="http://schemas.microsoft.com/office/drawing/2014/main" id="{027898BA-1EBD-32BE-93BD-E21AFD77DB28}"/>
              </a:ext>
            </a:extLst>
          </p:cNvPr>
          <p:cNvGrpSpPr/>
          <p:nvPr/>
        </p:nvGrpSpPr>
        <p:grpSpPr>
          <a:xfrm>
            <a:off x="611896" y="2063114"/>
            <a:ext cx="10971079" cy="3175293"/>
            <a:chOff x="450571" y="1206002"/>
            <a:chExt cx="8228309" cy="2381470"/>
          </a:xfrm>
        </p:grpSpPr>
        <p:sp>
          <p:nvSpPr>
            <p:cNvPr id="3" name="Rounded Rectangle 4">
              <a:extLst>
                <a:ext uri="{FF2B5EF4-FFF2-40B4-BE49-F238E27FC236}">
                  <a16:creationId xmlns="" xmlns:a16="http://schemas.microsoft.com/office/drawing/2014/main" id="{2CEE5C72-97B3-7973-F2BD-D3320E52A87D}"/>
                </a:ext>
              </a:extLst>
            </p:cNvPr>
            <p:cNvSpPr/>
            <p:nvPr/>
          </p:nvSpPr>
          <p:spPr>
            <a:xfrm>
              <a:off x="450571" y="2413372"/>
              <a:ext cx="1656000" cy="588650"/>
            </a:xfrm>
            <a:prstGeom prst="round2Diag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Arial"/>
                  <a:ea typeface="+mn-ea"/>
                  <a:cs typeface="+mn-cs"/>
                </a:rPr>
                <a:t>Localised or locally advanced prostate cancer</a:t>
              </a:r>
            </a:p>
          </p:txBody>
        </p:sp>
        <p:sp>
          <p:nvSpPr>
            <p:cNvPr id="5" name="Rounded Rectangle 5">
              <a:extLst>
                <a:ext uri="{FF2B5EF4-FFF2-40B4-BE49-F238E27FC236}">
                  <a16:creationId xmlns="" xmlns:a16="http://schemas.microsoft.com/office/drawing/2014/main" id="{8B860666-0AE2-0917-DFB0-539F92EEFB7B}"/>
                </a:ext>
              </a:extLst>
            </p:cNvPr>
            <p:cNvSpPr/>
            <p:nvPr/>
          </p:nvSpPr>
          <p:spPr>
            <a:xfrm>
              <a:off x="2469522" y="2413372"/>
              <a:ext cx="1211974" cy="588650"/>
            </a:xfrm>
            <a:prstGeom prst="round2Diag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Arial"/>
                  <a:ea typeface="+mn-ea"/>
                  <a:cs typeface="+mn-cs"/>
                </a:rPr>
                <a:t>Biochemical recurrence</a:t>
              </a:r>
            </a:p>
          </p:txBody>
        </p:sp>
        <p:sp>
          <p:nvSpPr>
            <p:cNvPr id="7" name="Rounded Rectangle 6">
              <a:extLst>
                <a:ext uri="{FF2B5EF4-FFF2-40B4-BE49-F238E27FC236}">
                  <a16:creationId xmlns="" xmlns:a16="http://schemas.microsoft.com/office/drawing/2014/main" id="{06AB053D-F30F-B6E7-B944-9CCFC074D596}"/>
                </a:ext>
              </a:extLst>
            </p:cNvPr>
            <p:cNvSpPr/>
            <p:nvPr/>
          </p:nvSpPr>
          <p:spPr>
            <a:xfrm>
              <a:off x="3940097" y="2997542"/>
              <a:ext cx="1211974" cy="589930"/>
            </a:xfrm>
            <a:prstGeom prst="round2Diag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Arial"/>
                  <a:ea typeface="+mn-ea"/>
                  <a:cs typeface="+mn-cs"/>
                </a:rPr>
                <a:t>nmCRPC</a:t>
              </a:r>
            </a:p>
          </p:txBody>
        </p:sp>
        <p:sp>
          <p:nvSpPr>
            <p:cNvPr id="9" name="Rounded Rectangle 7">
              <a:extLst>
                <a:ext uri="{FF2B5EF4-FFF2-40B4-BE49-F238E27FC236}">
                  <a16:creationId xmlns="" xmlns:a16="http://schemas.microsoft.com/office/drawing/2014/main" id="{3887EC00-5AE0-B3F2-00A6-577C2E407A7E}"/>
                </a:ext>
              </a:extLst>
            </p:cNvPr>
            <p:cNvSpPr/>
            <p:nvPr/>
          </p:nvSpPr>
          <p:spPr>
            <a:xfrm>
              <a:off x="3940097" y="1827922"/>
              <a:ext cx="1211974" cy="589930"/>
            </a:xfrm>
            <a:prstGeom prst="round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Arial"/>
                  <a:ea typeface="+mn-ea"/>
                  <a:cs typeface="+mn-cs"/>
                </a:rPr>
                <a:t>Primary progressive mHSPC</a:t>
              </a:r>
            </a:p>
          </p:txBody>
        </p:sp>
        <p:sp>
          <p:nvSpPr>
            <p:cNvPr id="10" name="Rounded Rectangle 8">
              <a:extLst>
                <a:ext uri="{FF2B5EF4-FFF2-40B4-BE49-F238E27FC236}">
                  <a16:creationId xmlns="" xmlns:a16="http://schemas.microsoft.com/office/drawing/2014/main" id="{8D2738D7-7EF5-2C35-8107-68DEA20A7C9C}"/>
                </a:ext>
              </a:extLst>
            </p:cNvPr>
            <p:cNvSpPr/>
            <p:nvPr/>
          </p:nvSpPr>
          <p:spPr>
            <a:xfrm>
              <a:off x="3940097" y="1206002"/>
              <a:ext cx="1211974" cy="589930"/>
            </a:xfrm>
            <a:prstGeom prst="round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Arial"/>
                  <a:ea typeface="+mn-ea"/>
                  <a:cs typeface="+mn-cs"/>
                </a:rPr>
                <a:t>Newly diagnosed mHSPC</a:t>
              </a:r>
            </a:p>
          </p:txBody>
        </p:sp>
        <p:sp>
          <p:nvSpPr>
            <p:cNvPr id="11" name="Rounded Rectangle 10">
              <a:extLst>
                <a:ext uri="{FF2B5EF4-FFF2-40B4-BE49-F238E27FC236}">
                  <a16:creationId xmlns="" xmlns:a16="http://schemas.microsoft.com/office/drawing/2014/main" id="{750F6178-B72A-716E-353C-4A529296FB2A}"/>
                </a:ext>
              </a:extLst>
            </p:cNvPr>
            <p:cNvSpPr/>
            <p:nvPr/>
          </p:nvSpPr>
          <p:spPr>
            <a:xfrm>
              <a:off x="7022880" y="2413370"/>
              <a:ext cx="1656000" cy="588650"/>
            </a:xfrm>
            <a:prstGeom prst="round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11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Arial"/>
                  <a:ea typeface="+mn-ea"/>
                  <a:cs typeface="+mn-cs"/>
                </a:rPr>
                <a:t>Terminal progression</a:t>
              </a:r>
            </a:p>
            <a:p>
              <a:pPr marL="0" marR="0" lvl="0" indent="0" algn="ctr" defTabSz="121911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prstClr val="white"/>
                </a:solidFill>
                <a:effectLst/>
                <a:uLnTx/>
                <a:uFillTx/>
                <a:latin typeface="Arial"/>
                <a:ea typeface="+mn-ea"/>
                <a:cs typeface="+mn-cs"/>
              </a:endParaRPr>
            </a:p>
          </p:txBody>
        </p:sp>
        <p:cxnSp>
          <p:nvCxnSpPr>
            <p:cNvPr id="13" name="Straight Arrow Connector 12">
              <a:extLst>
                <a:ext uri="{FF2B5EF4-FFF2-40B4-BE49-F238E27FC236}">
                  <a16:creationId xmlns="" xmlns:a16="http://schemas.microsoft.com/office/drawing/2014/main" id="{B90368C8-2A42-4B56-5E0C-B5FFB10B5D43}"/>
                </a:ext>
              </a:extLst>
            </p:cNvPr>
            <p:cNvCxnSpPr>
              <a:cxnSpLocks/>
            </p:cNvCxnSpPr>
            <p:nvPr/>
          </p:nvCxnSpPr>
          <p:spPr>
            <a:xfrm flipV="1">
              <a:off x="2127068" y="2707695"/>
              <a:ext cx="342454" cy="0"/>
            </a:xfrm>
            <a:prstGeom prst="straightConnector1">
              <a:avLst/>
            </a:prstGeom>
            <a:ln w="15875">
              <a:solidFill>
                <a:schemeClr val="tx1"/>
              </a:solidFill>
              <a:tailEnd type="triangle" w="med" len="sm"/>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 xmlns:a16="http://schemas.microsoft.com/office/drawing/2014/main" id="{AA715A95-9DFF-82BE-7466-ACB84AD9BF6C}"/>
                </a:ext>
              </a:extLst>
            </p:cNvPr>
            <p:cNvCxnSpPr>
              <a:cxnSpLocks/>
            </p:cNvCxnSpPr>
            <p:nvPr/>
          </p:nvCxnSpPr>
          <p:spPr>
            <a:xfrm>
              <a:off x="3681496" y="2707695"/>
              <a:ext cx="1762999" cy="0"/>
            </a:xfrm>
            <a:prstGeom prst="straightConnector1">
              <a:avLst/>
            </a:prstGeom>
            <a:ln w="15875">
              <a:solidFill>
                <a:schemeClr val="tx1"/>
              </a:solidFill>
              <a:tailEnd type="triangle" w="med" len="sm"/>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 xmlns:a16="http://schemas.microsoft.com/office/drawing/2014/main" id="{BDEEBECD-83DC-4458-5FAB-7AA0FE79DE7E}"/>
                </a:ext>
              </a:extLst>
            </p:cNvPr>
            <p:cNvCxnSpPr>
              <a:cxnSpLocks/>
            </p:cNvCxnSpPr>
            <p:nvPr/>
          </p:nvCxnSpPr>
          <p:spPr>
            <a:xfrm flipV="1">
              <a:off x="3609714" y="2122885"/>
              <a:ext cx="330383" cy="294326"/>
            </a:xfrm>
            <a:prstGeom prst="straightConnector1">
              <a:avLst/>
            </a:prstGeom>
            <a:ln w="15875">
              <a:solidFill>
                <a:schemeClr val="tx1"/>
              </a:solidFill>
              <a:tailEnd type="triangle" w="med" len="sm"/>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 xmlns:a16="http://schemas.microsoft.com/office/drawing/2014/main" id="{A01D198D-A2DB-639A-180D-94DFADB9F8D6}"/>
                </a:ext>
              </a:extLst>
            </p:cNvPr>
            <p:cNvCxnSpPr>
              <a:cxnSpLocks/>
            </p:cNvCxnSpPr>
            <p:nvPr/>
          </p:nvCxnSpPr>
          <p:spPr>
            <a:xfrm>
              <a:off x="3609714" y="2997539"/>
              <a:ext cx="324041" cy="294326"/>
            </a:xfrm>
            <a:prstGeom prst="straightConnector1">
              <a:avLst/>
            </a:prstGeom>
            <a:ln w="15875">
              <a:solidFill>
                <a:schemeClr val="tx1"/>
              </a:solidFill>
              <a:tailEnd type="triangle" w="med" len="sm"/>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 xmlns:a16="http://schemas.microsoft.com/office/drawing/2014/main" id="{BEDBA20E-76DD-F9C0-5EF2-D64E36A9E935}"/>
                </a:ext>
              </a:extLst>
            </p:cNvPr>
            <p:cNvCxnSpPr>
              <a:cxnSpLocks/>
            </p:cNvCxnSpPr>
            <p:nvPr/>
          </p:nvCxnSpPr>
          <p:spPr>
            <a:xfrm flipV="1">
              <a:off x="5159908" y="2997539"/>
              <a:ext cx="330383" cy="294326"/>
            </a:xfrm>
            <a:prstGeom prst="straightConnector1">
              <a:avLst/>
            </a:prstGeom>
            <a:ln w="15875">
              <a:solidFill>
                <a:schemeClr val="tx1"/>
              </a:solidFill>
              <a:tailEnd type="triangle" w="med" len="sm"/>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 xmlns:a16="http://schemas.microsoft.com/office/drawing/2014/main" id="{580B2C3B-49B3-2220-F1A5-FE951185FFCA}"/>
                </a:ext>
              </a:extLst>
            </p:cNvPr>
            <p:cNvCxnSpPr>
              <a:cxnSpLocks/>
            </p:cNvCxnSpPr>
            <p:nvPr/>
          </p:nvCxnSpPr>
          <p:spPr>
            <a:xfrm>
              <a:off x="5159908" y="2122885"/>
              <a:ext cx="324041" cy="294326"/>
            </a:xfrm>
            <a:prstGeom prst="straightConnector1">
              <a:avLst/>
            </a:prstGeom>
            <a:ln w="15875">
              <a:solidFill>
                <a:schemeClr val="tx1"/>
              </a:solidFill>
              <a:tailEnd type="triangle" w="med" len="sm"/>
            </a:ln>
            <a:effectLst/>
          </p:spPr>
          <p:style>
            <a:lnRef idx="2">
              <a:schemeClr val="accent1"/>
            </a:lnRef>
            <a:fillRef idx="0">
              <a:schemeClr val="accent1"/>
            </a:fillRef>
            <a:effectRef idx="1">
              <a:schemeClr val="accent1"/>
            </a:effectRef>
            <a:fontRef idx="minor">
              <a:schemeClr val="tx1"/>
            </a:fontRef>
          </p:style>
        </p:cxnSp>
        <p:cxnSp>
          <p:nvCxnSpPr>
            <p:cNvPr id="20" name="Elbow Connector 63">
              <a:extLst>
                <a:ext uri="{FF2B5EF4-FFF2-40B4-BE49-F238E27FC236}">
                  <a16:creationId xmlns="" xmlns:a16="http://schemas.microsoft.com/office/drawing/2014/main" id="{754015C0-280F-308F-53E7-B89EB5DF38A1}"/>
                </a:ext>
              </a:extLst>
            </p:cNvPr>
            <p:cNvCxnSpPr>
              <a:cxnSpLocks/>
            </p:cNvCxnSpPr>
            <p:nvPr/>
          </p:nvCxnSpPr>
          <p:spPr>
            <a:xfrm>
              <a:off x="5152071" y="1500965"/>
              <a:ext cx="898411" cy="912405"/>
            </a:xfrm>
            <a:prstGeom prst="bentConnector2">
              <a:avLst/>
            </a:prstGeom>
            <a:ln w="15875">
              <a:solidFill>
                <a:schemeClr val="tx1"/>
              </a:solidFill>
              <a:tailEnd type="triangle" w="med" len="sm"/>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 xmlns:a16="http://schemas.microsoft.com/office/drawing/2014/main" id="{AD4C4195-6AA9-397C-2D47-C6E08108076E}"/>
                </a:ext>
              </a:extLst>
            </p:cNvPr>
            <p:cNvCxnSpPr>
              <a:cxnSpLocks/>
            </p:cNvCxnSpPr>
            <p:nvPr/>
          </p:nvCxnSpPr>
          <p:spPr>
            <a:xfrm>
              <a:off x="6656469" y="2707695"/>
              <a:ext cx="366411" cy="0"/>
            </a:xfrm>
            <a:prstGeom prst="straightConnector1">
              <a:avLst/>
            </a:prstGeom>
            <a:ln w="15875">
              <a:solidFill>
                <a:schemeClr val="tx1"/>
              </a:solidFill>
              <a:tailEnd type="triangle" w="med" len="sm"/>
            </a:ln>
            <a:effectLst/>
          </p:spPr>
          <p:style>
            <a:lnRef idx="2">
              <a:schemeClr val="accent1"/>
            </a:lnRef>
            <a:fillRef idx="0">
              <a:schemeClr val="accent1"/>
            </a:fillRef>
            <a:effectRef idx="1">
              <a:schemeClr val="accent1"/>
            </a:effectRef>
            <a:fontRef idx="minor">
              <a:schemeClr val="tx1"/>
            </a:fontRef>
          </p:style>
        </p:cxnSp>
      </p:grpSp>
      <p:sp>
        <p:nvSpPr>
          <p:cNvPr id="22" name="Rounded Rectangle 9">
            <a:extLst>
              <a:ext uri="{FF2B5EF4-FFF2-40B4-BE49-F238E27FC236}">
                <a16:creationId xmlns="" xmlns:a16="http://schemas.microsoft.com/office/drawing/2014/main" id="{D8453F05-E4F1-DC58-7F91-15AA8337B904}"/>
              </a:ext>
            </a:extLst>
          </p:cNvPr>
          <p:cNvSpPr/>
          <p:nvPr/>
        </p:nvSpPr>
        <p:spPr>
          <a:xfrm>
            <a:off x="7390143" y="3707839"/>
            <a:ext cx="1437665" cy="749968"/>
          </a:xfrm>
          <a:prstGeom prst="round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Arial"/>
                <a:ea typeface="+mn-ea"/>
                <a:cs typeface="+mn-cs"/>
              </a:rPr>
              <a:t>mCRPC</a:t>
            </a:r>
          </a:p>
        </p:txBody>
      </p:sp>
      <p:sp>
        <p:nvSpPr>
          <p:cNvPr id="38" name="Rounded Rectangle 9">
            <a:extLst>
              <a:ext uri="{FF2B5EF4-FFF2-40B4-BE49-F238E27FC236}">
                <a16:creationId xmlns="" xmlns:a16="http://schemas.microsoft.com/office/drawing/2014/main" id="{6793DBE6-DAF8-45D0-AEBC-985CEDE5FB5F}"/>
              </a:ext>
            </a:extLst>
          </p:cNvPr>
          <p:cNvSpPr/>
          <p:nvPr/>
        </p:nvSpPr>
        <p:spPr>
          <a:xfrm>
            <a:off x="7427729" y="3720532"/>
            <a:ext cx="1365179" cy="738872"/>
          </a:xfrm>
          <a:prstGeom prst="round2DiagRec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11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9605646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5054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Thème Office">
  <a:themeElements>
    <a:clrScheme name="Cor2Ed - GU Connect Palette">
      <a:dk1>
        <a:srgbClr val="000000"/>
      </a:dk1>
      <a:lt1>
        <a:srgbClr val="FFFFFF"/>
      </a:lt1>
      <a:dk2>
        <a:srgbClr val="5D8298"/>
      </a:dk2>
      <a:lt2>
        <a:srgbClr val="EEECE1"/>
      </a:lt2>
      <a:accent1>
        <a:srgbClr val="03C74F"/>
      </a:accent1>
      <a:accent2>
        <a:srgbClr val="C0504D"/>
      </a:accent2>
      <a:accent3>
        <a:srgbClr val="E9D0CD"/>
      </a:accent3>
      <a:accent4>
        <a:srgbClr val="F4EAE7"/>
      </a:accent4>
      <a:accent5>
        <a:srgbClr val="ECE6ED"/>
      </a:accent5>
      <a:accent6>
        <a:srgbClr val="8B878B"/>
      </a:accent6>
      <a:hlink>
        <a:srgbClr val="03C74F"/>
      </a:hlink>
      <a:folHlink>
        <a:srgbClr val="03C74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9050">
          <a:solidFill>
            <a:schemeClr val="accent1"/>
          </a:solidFill>
        </a:ln>
      </a:spPr>
      <a:bodyPr wrap="square" lIns="0" tIns="0" rIns="0" bIns="0" rtlCol="0"/>
      <a:lstStyle>
        <a:defPPr algn="l">
          <a:defRPr sz="2400"/>
        </a:defPPr>
      </a:lstStyle>
    </a:spDef>
    <a:lnDef>
      <a:spPr>
        <a:ln w="28575">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none" lIns="0" tIns="0" rIns="0" bIns="0" rtlCol="0">
        <a:spAutoFit/>
      </a:bodyPr>
      <a:lstStyle>
        <a:defPPr algn="ctr">
          <a:lnSpc>
            <a:spcPct val="90000"/>
          </a:lnSpc>
          <a:defRPr sz="1000" dirty="0" smtClean="0">
            <a:solidFill>
              <a:srgbClr val="505050"/>
            </a:solidFill>
            <a:latin typeface="Arial" panose="020B0604020202020204" pitchFamily="34" charset="0"/>
            <a:ea typeface="Aileron" charset="0"/>
            <a:cs typeface="Arial" panose="020B0604020202020204" pitchFamily="34" charset="0"/>
          </a:defRPr>
        </a:defPPr>
      </a:lstStyle>
    </a:txDef>
  </a:objectDefaults>
  <a:extraClrSchemeLst/>
  <a:extLst>
    <a:ext uri="{05A4C25C-085E-4340-85A3-A5531E510DB2}">
      <thm15:themeFamily xmlns:thm15="http://schemas.microsoft.com/office/thememl/2012/main" name="test1" id="{6EE5619C-8EAA-A44B-80F2-E23E4FCA5203}" vid="{AB7894ED-5683-8E4A-9ED0-7D17E9D41A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29">
    <a:dk1>
      <a:sysClr val="windowText" lastClr="000000"/>
    </a:dk1>
    <a:lt1>
      <a:sysClr val="window" lastClr="FFFFFF"/>
    </a:lt1>
    <a:dk2>
      <a:srgbClr val="6E1E50"/>
    </a:dk2>
    <a:lt2>
      <a:srgbClr val="EEECE1"/>
    </a:lt2>
    <a:accent1>
      <a:srgbClr val="1E325F"/>
    </a:accent1>
    <a:accent2>
      <a:srgbClr val="6E1E50"/>
    </a:accent2>
    <a:accent3>
      <a:srgbClr val="7D8232"/>
    </a:accent3>
    <a:accent4>
      <a:srgbClr val="32502D"/>
    </a:accent4>
    <a:accent5>
      <a:srgbClr val="8795A0"/>
    </a:accent5>
    <a:accent6>
      <a:srgbClr val="56639D"/>
    </a:accent6>
    <a:hlink>
      <a:srgbClr val="000000"/>
    </a:hlink>
    <a:folHlink>
      <a:srgbClr val="000000"/>
    </a:folHlink>
  </a:clrScheme>
  <a:fontScheme name="Custom 6">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spia_result xmlns="6ff2e11f-b4de-4e4d-a435-7c3e5c2935fd" xsi:nil="true"/>
    <_spia_type xmlns="6ff2e11f-b4de-4e4d-a435-7c3e5c2935fd" xsi:nil="true"/>
    <_spia_rule xmlns="6ff2e11f-b4de-4e4d-a435-7c3e5c2935fd"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2D61854EB7BCC41ADDA2B74FCD91CF5" ma:contentTypeVersion="3" ma:contentTypeDescription="Create a new document." ma:contentTypeScope="" ma:versionID="799f804008acfe55905acd2cafc7ece2">
  <xsd:schema xmlns:xsd="http://www.w3.org/2001/XMLSchema" xmlns:xs="http://www.w3.org/2001/XMLSchema" xmlns:p="http://schemas.microsoft.com/office/2006/metadata/properties" xmlns:ns2="6ff2e11f-b4de-4e4d-a435-7c3e5c2935fd" targetNamespace="http://schemas.microsoft.com/office/2006/metadata/properties" ma:root="true" ma:fieldsID="b0a6ec985163c9d463516eaa1d1d6f8d" ns2:_="">
    <xsd:import namespace="6ff2e11f-b4de-4e4d-a435-7c3e5c2935fd"/>
    <xsd:element name="properties">
      <xsd:complexType>
        <xsd:sequence>
          <xsd:element name="documentManagement">
            <xsd:complexType>
              <xsd:all>
                <xsd:element ref="ns2:_spia_rule" minOccurs="0"/>
                <xsd:element ref="ns2:_spia_type" minOccurs="0"/>
                <xsd:element ref="ns2:_spia_resul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ff2e11f-b4de-4e4d-a435-7c3e5c2935fd" elementFormDefault="qualified">
    <xsd:import namespace="http://schemas.microsoft.com/office/2006/documentManagement/types"/>
    <xsd:import namespace="http://schemas.microsoft.com/office/infopath/2007/PartnerControls"/>
    <xsd:element name="_spia_rule" ma:index="8" nillable="true" ma:displayName="_spia_rule" ma:hidden="true" ma:internalName="_spia_rule">
      <xsd:simpleType>
        <xsd:restriction base="dms:Text"/>
      </xsd:simpleType>
    </xsd:element>
    <xsd:element name="_spia_type" ma:index="9" nillable="true" ma:displayName="_spia_type" ma:hidden="true" ma:internalName="_spia_type">
      <xsd:simpleType>
        <xsd:restriction base="dms:Text"/>
      </xsd:simpleType>
    </xsd:element>
    <xsd:element name="_spia_result" ma:index="10" nillable="true" ma:displayName="_spia_result" ma:hidden="true" ma:internalName="_spia_result">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5824FAE-46C8-4F36-8079-7E509EB8DB46}">
  <ds:schemaRefs>
    <ds:schemaRef ds:uri="http://schemas.microsoft.com/sharepoint/v3/contenttype/forms"/>
  </ds:schemaRefs>
</ds:datastoreItem>
</file>

<file path=customXml/itemProps2.xml><?xml version="1.0" encoding="utf-8"?>
<ds:datastoreItem xmlns:ds="http://schemas.openxmlformats.org/officeDocument/2006/customXml" ds:itemID="{E59C78D7-CD1B-4D55-8849-404EC73EAEB2}">
  <ds:schemaRefs>
    <ds:schemaRef ds:uri="http://schemas.microsoft.com/office/2006/documentManagement/types"/>
    <ds:schemaRef ds:uri="http://purl.org/dc/elements/1.1/"/>
    <ds:schemaRef ds:uri="http://schemas.microsoft.com/office/2006/metadata/properties"/>
    <ds:schemaRef ds:uri="http://purl.org/dc/terms/"/>
    <ds:schemaRef ds:uri="http://schemas.openxmlformats.org/package/2006/metadata/core-properties"/>
    <ds:schemaRef ds:uri="http://purl.org/dc/dcmitype/"/>
    <ds:schemaRef ds:uri="http://schemas.microsoft.com/office/infopath/2007/PartnerControls"/>
    <ds:schemaRef ds:uri="6ff2e11f-b4de-4e4d-a435-7c3e5c2935fd"/>
    <ds:schemaRef ds:uri="http://www.w3.org/XML/1998/namespace"/>
  </ds:schemaRefs>
</ds:datastoreItem>
</file>

<file path=customXml/itemProps3.xml><?xml version="1.0" encoding="utf-8"?>
<ds:datastoreItem xmlns:ds="http://schemas.openxmlformats.org/officeDocument/2006/customXml" ds:itemID="{C4A088BF-1E24-473F-B7FA-3B089ACEBDB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ff2e11f-b4de-4e4d-a435-7c3e5c2935f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94421</TotalTime>
  <Words>12108</Words>
  <Application>Microsoft Office PowerPoint</Application>
  <PresentationFormat>Widescreen</PresentationFormat>
  <Paragraphs>3759</Paragraphs>
  <Slides>90</Slides>
  <Notes>90</Notes>
  <HiddenSlides>0</HiddenSlides>
  <MMClips>0</MMClips>
  <ScaleCrop>false</ScaleCrop>
  <HeadingPairs>
    <vt:vector size="8" baseType="variant">
      <vt:variant>
        <vt:lpstr>Fonts Used</vt:lpstr>
      </vt:variant>
      <vt:variant>
        <vt:i4>26</vt:i4>
      </vt:variant>
      <vt:variant>
        <vt:lpstr>Theme</vt:lpstr>
      </vt:variant>
      <vt:variant>
        <vt:i4>1</vt:i4>
      </vt:variant>
      <vt:variant>
        <vt:lpstr>Embedded OLE Servers</vt:lpstr>
      </vt:variant>
      <vt:variant>
        <vt:i4>1</vt:i4>
      </vt:variant>
      <vt:variant>
        <vt:lpstr>Slide Titles</vt:lpstr>
      </vt:variant>
      <vt:variant>
        <vt:i4>90</vt:i4>
      </vt:variant>
    </vt:vector>
  </HeadingPairs>
  <TitlesOfParts>
    <vt:vector size="118" baseType="lpstr">
      <vt:lpstr>Arial Unicode MS</vt:lpstr>
      <vt:lpstr>MS PGothic</vt:lpstr>
      <vt:lpstr>MS PGothic</vt:lpstr>
      <vt:lpstr>Agency FB</vt:lpstr>
      <vt:lpstr>Aileron</vt:lpstr>
      <vt:lpstr>Arial</vt:lpstr>
      <vt:lpstr>Arial Narrow</vt:lpstr>
      <vt:lpstr>Calibri</vt:lpstr>
      <vt:lpstr>Courier New</vt:lpstr>
      <vt:lpstr>Helvetica Neue</vt:lpstr>
      <vt:lpstr>HelveticaNeueLTStd-BdCn</vt:lpstr>
      <vt:lpstr>HelveticaNeueLTStd-Cn</vt:lpstr>
      <vt:lpstr>Lucida Grande</vt:lpstr>
      <vt:lpstr>MS Mincho</vt:lpstr>
      <vt:lpstr>PT Sans</vt:lpstr>
      <vt:lpstr>PT Sans Narrow</vt:lpstr>
      <vt:lpstr>Roboto</vt:lpstr>
      <vt:lpstr>Silom</vt:lpstr>
      <vt:lpstr>黑体</vt:lpstr>
      <vt:lpstr>System Font Regular</vt:lpstr>
      <vt:lpstr>Tahoma</vt:lpstr>
      <vt:lpstr>Times</vt:lpstr>
      <vt:lpstr>Times New Roman</vt:lpstr>
      <vt:lpstr>Verdana</vt:lpstr>
      <vt:lpstr>Wingdings</vt:lpstr>
      <vt:lpstr>ヒラギノ角ゴ ProN W3</vt:lpstr>
      <vt:lpstr>Thème Office</vt:lpstr>
      <vt:lpstr>think-cell Slide</vt:lpstr>
      <vt:lpstr>PowerPoint Presentation</vt:lpstr>
      <vt:lpstr>GU CONNECT  VIRTUAL EXPERTS KNOWLEDGE SHARE  Incorporating PARP inhibitors into prostate cancer clinical practice  NOVEMBER 2022</vt:lpstr>
      <vt:lpstr>Today you will learn how to…</vt:lpstr>
      <vt:lpstr>Introducing the scientific committee</vt:lpstr>
      <vt:lpstr>Disclaimer and disclosures</vt:lpstr>
      <vt:lpstr>content</vt:lpstr>
      <vt:lpstr> Incorporating PARPi into prostate cancer clinical practice  introduction and scene setting  Prof. Fred Saad, MD, FRCS  Professor and Chairman of Urology, Director of GU Oncology Raymond Garneau Chair in Prostate Cancer University of Montreal Hospital Center, Montreal, QC, Canada </vt:lpstr>
      <vt:lpstr>Spectrum of prostate cancer </vt:lpstr>
      <vt:lpstr>Systemic treatment options for prostate cancer</vt:lpstr>
      <vt:lpstr>Metastatic prostate cancer is biologically heterogeneous</vt:lpstr>
      <vt:lpstr>Patients WITH HRR MUTATIONS (INCLUDING BRCA2 MUTATIONS) ARE MORE LIKELY TO HAVE POOR OUTCOMES ON STANDARD-OF-CARE therapies1-3</vt:lpstr>
      <vt:lpstr>Goals of this meeting</vt:lpstr>
      <vt:lpstr>Use of PARP inhibitors beyond the first-line setting in mCRPC  Prof. Fred Saad, MD, FRCS   Prof. Gerhardt Attard, MD, FRCP, PhD </vt:lpstr>
      <vt:lpstr>Available PARP inhibitors and their current tumour indications</vt:lpstr>
      <vt:lpstr>Phase 2/3 PARP inhibitor monotherapy trials in mCRPC</vt:lpstr>
      <vt:lpstr>TRITON2: Post NHA and Chemo  Rucaparib Monotherapy in mCRPC with BRCA1 or BRCA2 alterations</vt:lpstr>
      <vt:lpstr>GALAHAD: Niraparib Monotherapy Post NHT and Chemo Results for BRCA-ALTERED vs Non BRCA-ALTERED mCRPC </vt:lpstr>
      <vt:lpstr>TALAPRO-1:  Talazoparib Monotherapy Post NHT and Chemo</vt:lpstr>
      <vt:lpstr>PROfound: First Phase 3 RCT of a PARP Inhibitor in mCRPC (Olaparib vs Enzalutamide or Abiraterone)</vt:lpstr>
      <vt:lpstr>PROfound Primary Endpoint:  Significant Improvement in rPFS in mCRPC with BRCA1/2 or ATM Mutations (Cohort A)</vt:lpstr>
      <vt:lpstr>PROfound Secondary Endpoint:  Significant Improvement in OS in mCRPC with BRCA1/2 or ATM Mutations (Cohort A)</vt:lpstr>
      <vt:lpstr>Tolerability profile</vt:lpstr>
      <vt:lpstr>AE profiles of the PARP inhibitors in monotherapy prostate cancer trials</vt:lpstr>
      <vt:lpstr>PROfound Secondary Endpoints: Improvements in Multiple Clinical and Patient-reported Endpoints in mCRPC With BRCA1/2 or ATM Mutations (Cohort A)</vt:lpstr>
      <vt:lpstr>Triton3: rucaparib monotherapy in mcrpc with brca1/2 or atm alterationsa </vt:lpstr>
      <vt:lpstr>Patient case discussion</vt:lpstr>
      <vt:lpstr>Case discussion</vt:lpstr>
      <vt:lpstr>Would you consider testing for  HRR MUTATIONS IN this patient?  </vt:lpstr>
      <vt:lpstr>At what stage would you most likely perform HRR testing for this patient </vt:lpstr>
      <vt:lpstr>Case discussion</vt:lpstr>
      <vt:lpstr>How would you manage this patient with mCRPC WITH DISEASE progression after  FIRST-line treatment with ADT + AAP?  </vt:lpstr>
      <vt:lpstr>How would you treat this patient?</vt:lpstr>
      <vt:lpstr>How would you treat this patient? </vt:lpstr>
      <vt:lpstr>Is earlier better with Olaparib?</vt:lpstr>
      <vt:lpstr>PROfound Secondary Endpoint:  Significant Improvement in OS in mCRPC with BRCA1/2 or ATM Mutations (Cohort A)</vt:lpstr>
      <vt:lpstr>median rPFS and final OS for the BRCA1 and BRCA2 subgroup was longer with olaparib vs physician’s choice1,2</vt:lpstr>
      <vt:lpstr>In what sequence?</vt:lpstr>
      <vt:lpstr>For final OS, an improved treatment effect was seen with olaparib IN PATIENTS WITH BRCA MUTATION-POSITIVE mCRPC AND who had not received a taxanea</vt:lpstr>
      <vt:lpstr>What about NHT to NHT in patients with mCRPC?</vt:lpstr>
      <vt:lpstr>rPFS and OS benefit for olaparib was shown against both enzalutamide and abiraterone (Cohort A)</vt:lpstr>
      <vt:lpstr>Best percentage change from baseline in PSA (cohort A)</vt:lpstr>
      <vt:lpstr>How would you treat this patient? </vt:lpstr>
      <vt:lpstr>PowerPoint Presentation</vt:lpstr>
      <vt:lpstr>How would you treat this patient?  </vt:lpstr>
      <vt:lpstr>Would you obtain a tissue biopsy for this patient?  </vt:lpstr>
      <vt:lpstr>Use of PARP inhibitors in the  first-line setting in mCRPC  Assoc. Prof. Tanya Dorff, MD  Prof. Neeraj Agarwal, MD </vt:lpstr>
      <vt:lpstr>Case discussion</vt:lpstr>
      <vt:lpstr>“Life Extending Therapies” for mCRPC</vt:lpstr>
      <vt:lpstr>Current Paradigms for Metastatic prostate cancer</vt:lpstr>
      <vt:lpstr>PARP inhibitors:  “Synthetic Lethality” in cancer </vt:lpstr>
      <vt:lpstr>PARP also impacts transcription of  AR-regulated genes</vt:lpstr>
      <vt:lpstr>Rationale for combining PARP inhibitors and NHAs</vt:lpstr>
      <vt:lpstr>Olaparib and abiraterone:  A randomised phase 2 study</vt:lpstr>
      <vt:lpstr>PROpel Study Design</vt:lpstr>
      <vt:lpstr>PROpel: updated rPFS by investigator assessment in the ITT population</vt:lpstr>
      <vt:lpstr>PROpel key secondary endpoint: OS in the ITT population</vt:lpstr>
      <vt:lpstr>PROpel: most common AEs (in ≥10% patients)</vt:lpstr>
      <vt:lpstr>PROpel: FACT-P quality of life over time</vt:lpstr>
      <vt:lpstr>MAGNITUDE: Randomised, Double-Blind, Placebo-Controlled Study</vt:lpstr>
      <vt:lpstr>MAGNITUDE: Primary Endpoint</vt:lpstr>
      <vt:lpstr>MAGNITUDE All HRR BM+:  Prespecified Subgroup Analysis of rPFS</vt:lpstr>
      <vt:lpstr>MAGNITUDE All HRR BM+:  Overall Survival First Interim Analysis With Median Follow-up of 18.6 Months</vt:lpstr>
      <vt:lpstr>MAGNITUDE HRR BM+: TEAEs Consistent With the Known Safety Profile for Each Therapy</vt:lpstr>
      <vt:lpstr>MAGNITUDE All HRR BM+:  HRQol Was Maintained with the combination of Niraparib + AAP</vt:lpstr>
      <vt:lpstr>Design and Baseline Comparison of PROpel and MAGNITUDE trials</vt:lpstr>
      <vt:lpstr>Results Comparison of PROpel and Magnitude trials</vt:lpstr>
      <vt:lpstr>TALAPRO-2: First-line Talazoparib + Enzalutamide in mCRPC</vt:lpstr>
      <vt:lpstr>TALAPRO-2:combination of talazoparib plus enzalutamide prolongs rPFS in mCRPC</vt:lpstr>
      <vt:lpstr>Patient case discussion</vt:lpstr>
      <vt:lpstr>Case discussion</vt:lpstr>
      <vt:lpstr>How would you test this patients HRR status?</vt:lpstr>
      <vt:lpstr>Data on HRRm testing in PROpel DEMONSTRATES good concordance between ctDNA and tumour tissue testing</vt:lpstr>
      <vt:lpstr>Patient was found to be BRCA2 positive </vt:lpstr>
      <vt:lpstr>How would you treat the patient if no HRR mutation was detected? </vt:lpstr>
      <vt:lpstr>PROpel: rPFS for HRRm and non-HRRm subgroups</vt:lpstr>
      <vt:lpstr>PROpel: rPFS for BRCAm and non-BRCAm subgroups</vt:lpstr>
      <vt:lpstr>MAGNITUDE HRR BM–: Prespecified Early Futility Analysis – No Benefit of Nira + AAP in HRR BM– Patients</vt:lpstr>
      <vt:lpstr>How would you treat this patient if they had a CDK12 mutation? </vt:lpstr>
      <vt:lpstr>PROpel: subgroup analysis of rPFS</vt:lpstr>
      <vt:lpstr>MAGNITUDE: Niraparib + AAP Improves Overall Response Rate Consistently Across Gene Alterations</vt:lpstr>
      <vt:lpstr>MAGNITUDE: Niraparib + AAP Prolongs Time to Cytotoxic Chemotherapy Across Gene Alterations</vt:lpstr>
      <vt:lpstr>Case discussion</vt:lpstr>
      <vt:lpstr>The patient is found to have a  BRCA2 mutation </vt:lpstr>
      <vt:lpstr>questions Panel discussion</vt:lpstr>
      <vt:lpstr> FUTURE PERSPECTIVES  and  summary</vt:lpstr>
      <vt:lpstr>PARP inhibitor monotherapy or PARP inhibitor + ARAT in the future landscape?</vt:lpstr>
      <vt:lpstr>There are multiple trials investigating the use of PARP inhibitors in prostate cancer1-11</vt:lpstr>
      <vt:lpstr>Conclusion</vt:lpstr>
      <vt:lpstr>REACH GU CONNECT VIA  TWITTER, LINKEDIN, VIMEO &amp; EMAIL OR VISIT THE GROUP’S WEBSITE https://guconnect.cor2ed.com/</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 Moore</dc:creator>
  <cp:lastModifiedBy>Microsoft account</cp:lastModifiedBy>
  <cp:revision>972</cp:revision>
  <dcterms:created xsi:type="dcterms:W3CDTF">2017-08-31T13:24:19Z</dcterms:created>
  <dcterms:modified xsi:type="dcterms:W3CDTF">2022-11-23T12:12:18Z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0x01010062D61854EB7BCC41ADDA2B74FCD91CF5</vt:lpwstr>
  </property>
  <property fmtid="{D5CDD505-2E9C-101B-9397-08002B2CF9AE}" pid="3" name="_NewReviewCycle">
    <vt:lpwstr/>
  </property>
</Properties>
</file>