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5" r:id="rId2"/>
  </p:sldMasterIdLst>
  <p:notesMasterIdLst>
    <p:notesMasterId r:id="rId22"/>
  </p:notesMasterIdLst>
  <p:handoutMasterIdLst>
    <p:handoutMasterId r:id="rId23"/>
  </p:handoutMasterIdLst>
  <p:sldIdLst>
    <p:sldId id="256" r:id="rId3"/>
    <p:sldId id="275" r:id="rId4"/>
    <p:sldId id="285" r:id="rId5"/>
    <p:sldId id="286" r:id="rId6"/>
    <p:sldId id="682" r:id="rId7"/>
    <p:sldId id="370" r:id="rId8"/>
    <p:sldId id="359" r:id="rId9"/>
    <p:sldId id="362" r:id="rId10"/>
    <p:sldId id="683" r:id="rId11"/>
    <p:sldId id="307" r:id="rId12"/>
    <p:sldId id="302" r:id="rId13"/>
    <p:sldId id="269" r:id="rId14"/>
    <p:sldId id="684" r:id="rId15"/>
    <p:sldId id="685" r:id="rId16"/>
    <p:sldId id="686" r:id="rId17"/>
    <p:sldId id="688" r:id="rId18"/>
    <p:sldId id="687" r:id="rId19"/>
    <p:sldId id="278" r:id="rId20"/>
    <p:sldId id="280" r:id="rId21"/>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0" userDrawn="1">
          <p15:clr>
            <a:srgbClr val="A4A3A4"/>
          </p15:clr>
        </p15:guide>
        <p15:guide id="2" pos="4565" userDrawn="1">
          <p15:clr>
            <a:srgbClr val="A4A3A4"/>
          </p15:clr>
        </p15:guide>
        <p15:guide id="3" pos="402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B00091"/>
    <a:srgbClr val="F6D2F4"/>
    <a:srgbClr val="EAD1CE"/>
    <a:srgbClr val="F5EAE8"/>
    <a:srgbClr val="E7F5E9"/>
    <a:srgbClr val="CBEBD0"/>
    <a:srgbClr val="2E7B8E"/>
    <a:srgbClr val="FFA402"/>
    <a:srgbClr val="03C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F4F1F-5C0D-4738-955A-880AA8B10560}" v="1" dt="2022-11-23T12:33:56.685"/>
    <p1510:client id="{A5C40102-ECBC-4862-B410-F801D9CA5193}" v="17" dt="2022-11-23T10:56:05.6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89155" autoAdjust="0"/>
  </p:normalViewPr>
  <p:slideViewPr>
    <p:cSldViewPr snapToObjects="1">
      <p:cViewPr varScale="1">
        <p:scale>
          <a:sx n="109" d="100"/>
          <a:sy n="109" d="100"/>
        </p:scale>
        <p:origin x="616" y="192"/>
      </p:cViewPr>
      <p:guideLst>
        <p:guide orient="horz" pos="3430"/>
        <p:guide pos="4565"/>
        <p:guide pos="402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39"/>
    </p:cViewPr>
  </p:sorterViewPr>
  <p:notesViewPr>
    <p:cSldViewPr snapToObjects="1" showGuides="1">
      <p:cViewPr varScale="1">
        <p:scale>
          <a:sx n="87" d="100"/>
          <a:sy n="87" d="100"/>
        </p:scale>
        <p:origin x="390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latin typeface="Arial" panose="020B0604020202020204" pitchFamily="34" charset="0"/>
              </a:rPr>
              <a:pPr/>
              <a:t>12/8/22</a:t>
            </a:fld>
            <a:endParaRPr lang="fr-FR"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latin typeface="Arial" panose="020B0604020202020204" pitchFamily="34" charset="0"/>
              </a:rPr>
              <a:pPr/>
              <a:t>‹#›</a:t>
            </a:fld>
            <a:endParaRPr lang="fr-FR" dirty="0">
              <a:latin typeface="Arial" panose="020B0604020202020204" pitchFamily="34" charset="0"/>
            </a:endParaRP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7DA2D364-CD50-1942-A8D0-558BD1BC24CC}" type="datetime1">
              <a:rPr lang="en-US" smtClean="0"/>
              <a:pPr/>
              <a:t>12/8/22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234462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29C14EA-F61F-4E84-AABE-8E9CCF5B3021}" type="slidenum">
              <a:rPr lang="es-ES" smtClean="0"/>
              <a:t>5</a:t>
            </a:fld>
            <a:endParaRPr lang="es-ES" dirty="0"/>
          </a:p>
        </p:txBody>
      </p:sp>
    </p:spTree>
    <p:extLst>
      <p:ext uri="{BB962C8B-B14F-4D97-AF65-F5344CB8AC3E}">
        <p14:creationId xmlns:p14="http://schemas.microsoft.com/office/powerpoint/2010/main" val="19503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29C14EA-F61F-4E84-AABE-8E9CCF5B3021}" type="slidenum">
              <a:rPr lang="es-ES" smtClean="0"/>
              <a:t>7</a:t>
            </a:fld>
            <a:endParaRPr lang="es-ES" dirty="0"/>
          </a:p>
        </p:txBody>
      </p:sp>
    </p:spTree>
    <p:extLst>
      <p:ext uri="{BB962C8B-B14F-4D97-AF65-F5344CB8AC3E}">
        <p14:creationId xmlns:p14="http://schemas.microsoft.com/office/powerpoint/2010/main" val="19503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29C14EA-F61F-4E84-AABE-8E9CCF5B3021}" type="slidenum">
              <a:rPr lang="es-ES" smtClean="0"/>
              <a:t>8</a:t>
            </a:fld>
            <a:endParaRPr lang="es-ES" dirty="0"/>
          </a:p>
        </p:txBody>
      </p:sp>
    </p:spTree>
    <p:extLst>
      <p:ext uri="{BB962C8B-B14F-4D97-AF65-F5344CB8AC3E}">
        <p14:creationId xmlns:p14="http://schemas.microsoft.com/office/powerpoint/2010/main" val="19503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29C14EA-F61F-4E84-AABE-8E9CCF5B3021}" type="slidenum">
              <a:rPr lang="es-ES" smtClean="0"/>
              <a:t>11</a:t>
            </a:fld>
            <a:endParaRPr lang="es-ES" dirty="0"/>
          </a:p>
        </p:txBody>
      </p:sp>
    </p:spTree>
    <p:extLst>
      <p:ext uri="{BB962C8B-B14F-4D97-AF65-F5344CB8AC3E}">
        <p14:creationId xmlns:p14="http://schemas.microsoft.com/office/powerpoint/2010/main" val="19503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18</a:t>
            </a:fld>
            <a:endParaRPr lang="fr-FR"/>
          </a:p>
        </p:txBody>
      </p:sp>
    </p:spTree>
    <p:extLst>
      <p:ext uri="{BB962C8B-B14F-4D97-AF65-F5344CB8AC3E}">
        <p14:creationId xmlns:p14="http://schemas.microsoft.com/office/powerpoint/2010/main" val="440647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linkedin.com/company/23766354" TargetMode="External"/><Relationship Id="rId13" Type="http://schemas.openxmlformats.org/officeDocument/2006/relationships/image" Target="../media/image7.png"/><Relationship Id="rId1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hyperlink" Target="mailto:antoine.lacombe@cor2ed.com" TargetMode="Externa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hyperlink" Target="mailto:froukje.sosef@cor2ed.com" TargetMode="External"/><Relationship Id="rId11" Type="http://schemas.openxmlformats.org/officeDocument/2006/relationships/hyperlink" Target="https://vimeo.com/channels/netconnect" TargetMode="External"/><Relationship Id="rId5" Type="http://schemas.openxmlformats.org/officeDocument/2006/relationships/image" Target="../media/image5.svg"/><Relationship Id="rId15" Type="http://schemas.openxmlformats.org/officeDocument/2006/relationships/image" Target="../media/image9.png"/><Relationship Id="rId10" Type="http://schemas.openxmlformats.org/officeDocument/2006/relationships/hyperlink" Target="https://twitter.com/net_connectinfo" TargetMode="External"/><Relationship Id="rId19"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hyperlink" Target="https://netconnect.cor2ed.com/" TargetMode="External"/><Relationship Id="rId1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C58E20-A8CD-5746-9223-B12821405668}"/>
              </a:ext>
            </a:extLst>
          </p:cNvPr>
          <p:cNvPicPr>
            <a:picLocks noChangeAspect="1"/>
          </p:cNvPicPr>
          <p:nvPr userDrawn="1"/>
        </p:nvPicPr>
        <p:blipFill rotWithShape="1">
          <a:blip r:embed="rId2"/>
          <a:srcRect r="1774"/>
          <a:stretch/>
        </p:blipFill>
        <p:spPr>
          <a:xfrm>
            <a:off x="2822643" y="2136842"/>
            <a:ext cx="6546715"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7179CFD-0490-5148-A1D0-ECDCA273BD3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75FC99AA-B98D-5F4B-B0EF-32855C9C261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1DDDC576-E9BD-1948-8C7D-5E5F03A736A3}"/>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71" name="Titre 1">
            <a:extLst>
              <a:ext uri="{FF2B5EF4-FFF2-40B4-BE49-F238E27FC236}">
                <a16:creationId xmlns:a16="http://schemas.microsoft.com/office/drawing/2014/main" id="{267769EE-2341-374B-86AB-BF79FEA1B04F}"/>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3" name="Titre 1">
            <a:extLst>
              <a:ext uri="{FF2B5EF4-FFF2-40B4-BE49-F238E27FC236}">
                <a16:creationId xmlns:a16="http://schemas.microsoft.com/office/drawing/2014/main" id="{B9EDC9EC-C0B7-3447-840A-758E92187E39}"/>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4" name="Titre 1">
            <a:extLst>
              <a:ext uri="{FF2B5EF4-FFF2-40B4-BE49-F238E27FC236}">
                <a16:creationId xmlns:a16="http://schemas.microsoft.com/office/drawing/2014/main" id="{97913A3D-1B6C-F740-8E27-58D036972947}"/>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35" name="Titre 1">
            <a:extLst>
              <a:ext uri="{FF2B5EF4-FFF2-40B4-BE49-F238E27FC236}">
                <a16:creationId xmlns:a16="http://schemas.microsoft.com/office/drawing/2014/main" id="{76C860E1-608A-504E-B865-0B6496E41576}"/>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NET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36" name="Titre 1">
            <a:extLst>
              <a:ext uri="{FF2B5EF4-FFF2-40B4-BE49-F238E27FC236}">
                <a16:creationId xmlns:a16="http://schemas.microsoft.com/office/drawing/2014/main" id="{1F27F977-FE88-6947-BFB1-414714D290AA}"/>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Sosef</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37" name="Titre 1">
            <a:extLst>
              <a:ext uri="{FF2B5EF4-FFF2-40B4-BE49-F238E27FC236}">
                <a16:creationId xmlns:a16="http://schemas.microsoft.com/office/drawing/2014/main" id="{7F7AE118-3389-3C40-9EFB-CC350B9CA405}"/>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38" name="Group 37">
            <a:extLst>
              <a:ext uri="{FF2B5EF4-FFF2-40B4-BE49-F238E27FC236}">
                <a16:creationId xmlns:a16="http://schemas.microsoft.com/office/drawing/2014/main" id="{504D394D-BF01-E04A-92DE-B0A037044706}"/>
              </a:ext>
            </a:extLst>
          </p:cNvPr>
          <p:cNvGrpSpPr/>
          <p:nvPr userDrawn="1"/>
        </p:nvGrpSpPr>
        <p:grpSpPr>
          <a:xfrm>
            <a:off x="418902" y="3063588"/>
            <a:ext cx="356400" cy="356400"/>
            <a:chOff x="761970" y="3386221"/>
            <a:chExt cx="356400" cy="356400"/>
          </a:xfrm>
        </p:grpSpPr>
        <p:sp>
          <p:nvSpPr>
            <p:cNvPr id="39" name="Oval 38">
              <a:extLst>
                <a:ext uri="{FF2B5EF4-FFF2-40B4-BE49-F238E27FC236}">
                  <a16:creationId xmlns:a16="http://schemas.microsoft.com/office/drawing/2014/main" id="{425C7E01-BC36-6142-A812-B2BD699A1F29}"/>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0" name="Graphic 39" descr="Speaker Phone">
              <a:extLst>
                <a:ext uri="{FF2B5EF4-FFF2-40B4-BE49-F238E27FC236}">
                  <a16:creationId xmlns:a16="http://schemas.microsoft.com/office/drawing/2014/main" id="{678F6C5B-05FC-6F4E-93A3-300C02C7F2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BF422CF5-D89F-7944-9D2C-F2488BE9FCD1}"/>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2" name="Graphic 41" descr="Envelope">
            <a:extLst>
              <a:ext uri="{FF2B5EF4-FFF2-40B4-BE49-F238E27FC236}">
                <a16:creationId xmlns:a16="http://schemas.microsoft.com/office/drawing/2014/main" id="{4440E3FF-67CB-7146-910C-A53EA95A001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43" name="Group 42">
            <a:extLst>
              <a:ext uri="{FF2B5EF4-FFF2-40B4-BE49-F238E27FC236}">
                <a16:creationId xmlns:a16="http://schemas.microsoft.com/office/drawing/2014/main" id="{F7FFB97F-C17B-E74C-8BBA-9BC10E01B595}"/>
              </a:ext>
            </a:extLst>
          </p:cNvPr>
          <p:cNvGrpSpPr/>
          <p:nvPr userDrawn="1"/>
        </p:nvGrpSpPr>
        <p:grpSpPr>
          <a:xfrm>
            <a:off x="423995" y="4414481"/>
            <a:ext cx="356400" cy="356400"/>
            <a:chOff x="761970" y="3386221"/>
            <a:chExt cx="356400" cy="356400"/>
          </a:xfrm>
        </p:grpSpPr>
        <p:sp>
          <p:nvSpPr>
            <p:cNvPr id="44" name="Oval 43">
              <a:extLst>
                <a:ext uri="{FF2B5EF4-FFF2-40B4-BE49-F238E27FC236}">
                  <a16:creationId xmlns:a16="http://schemas.microsoft.com/office/drawing/2014/main" id="{5EF52AFC-927A-1043-8AB8-EF4F8DB1A1FF}"/>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5" name="Graphic 44" descr="Speaker Phone">
              <a:extLst>
                <a:ext uri="{FF2B5EF4-FFF2-40B4-BE49-F238E27FC236}">
                  <a16:creationId xmlns:a16="http://schemas.microsoft.com/office/drawing/2014/main" id="{A4A5FCC1-5F30-2C49-BFD0-0ADE2BF1F6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20CB43AA-C3F1-9949-AA50-F59ACBFF3ABF}"/>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7" name="Graphic 46" descr="Envelope">
            <a:extLst>
              <a:ext uri="{FF2B5EF4-FFF2-40B4-BE49-F238E27FC236}">
                <a16:creationId xmlns:a16="http://schemas.microsoft.com/office/drawing/2014/main" id="{C31652A0-025D-9A49-93F1-71EA1B79A65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48" name="Titre 1">
            <a:extLst>
              <a:ext uri="{FF2B5EF4-FFF2-40B4-BE49-F238E27FC236}">
                <a16:creationId xmlns:a16="http://schemas.microsoft.com/office/drawing/2014/main" id="{F9C8859B-A4AE-2540-8621-19B87E0A03B2}"/>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9" name="Titre 1">
            <a:extLst>
              <a:ext uri="{FF2B5EF4-FFF2-40B4-BE49-F238E27FC236}">
                <a16:creationId xmlns:a16="http://schemas.microsoft.com/office/drawing/2014/main" id="{194087A5-DCB7-0A40-A3B1-E9BB63EBACB3}"/>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1" name="Rounded Rectangle 50">
            <a:extLst>
              <a:ext uri="{FF2B5EF4-FFF2-40B4-BE49-F238E27FC236}">
                <a16:creationId xmlns:a16="http://schemas.microsoft.com/office/drawing/2014/main" id="{91F9720B-C3C8-E245-9AA2-A9D0E1EE8B4B}"/>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A1F240BD-3EFA-4E4E-9485-9874C92F75A7}"/>
              </a:ext>
            </a:extLst>
          </p:cNvPr>
          <p:cNvSpPr/>
          <p:nvPr userDrawn="1"/>
        </p:nvSpPr>
        <p:spPr>
          <a:xfrm>
            <a:off x="3544143"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9D7A77A8-8B8D-FA4E-8758-D20688D610E3}"/>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LinkedIn @NET CONNECT</a:t>
            </a:r>
          </a:p>
        </p:txBody>
      </p:sp>
      <p:sp>
        <p:nvSpPr>
          <p:cNvPr id="54" name="TextBox 53">
            <a:extLst>
              <a:ext uri="{FF2B5EF4-FFF2-40B4-BE49-F238E27FC236}">
                <a16:creationId xmlns:a16="http://schemas.microsoft.com/office/drawing/2014/main" id="{AC08D63E-94A5-CE4D-9151-B4CAA7E36877}"/>
              </a:ext>
            </a:extLst>
          </p:cNvPr>
          <p:cNvSpPr txBox="1"/>
          <p:nvPr userDrawn="1"/>
        </p:nvSpPr>
        <p:spPr>
          <a:xfrm>
            <a:off x="3965117" y="5497848"/>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Vimeo @NET CONNECT</a:t>
            </a:r>
          </a:p>
        </p:txBody>
      </p:sp>
      <p:sp>
        <p:nvSpPr>
          <p:cNvPr id="55" name="Rectangle 54">
            <a:hlinkClick r:id="rId6"/>
            <a:extLst>
              <a:ext uri="{FF2B5EF4-FFF2-40B4-BE49-F238E27FC236}">
                <a16:creationId xmlns:a16="http://schemas.microsoft.com/office/drawing/2014/main" id="{9C8FF433-FF68-BE4F-B190-5761BB607F55}"/>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5">
            <a:hlinkClick r:id="rId7"/>
            <a:extLst>
              <a:ext uri="{FF2B5EF4-FFF2-40B4-BE49-F238E27FC236}">
                <a16:creationId xmlns:a16="http://schemas.microsoft.com/office/drawing/2014/main" id="{E48F90F2-FCF3-ED47-928A-9F0581E7A6CB}"/>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56">
            <a:hlinkClick r:id="rId8"/>
            <a:extLst>
              <a:ext uri="{FF2B5EF4-FFF2-40B4-BE49-F238E27FC236}">
                <a16:creationId xmlns:a16="http://schemas.microsoft.com/office/drawing/2014/main" id="{BA308938-0216-7C4C-B9C6-9DF42B622554}"/>
              </a:ext>
            </a:extLst>
          </p:cNvPr>
          <p:cNvSpPr/>
          <p:nvPr userDrawn="1"/>
        </p:nvSpPr>
        <p:spPr>
          <a:xfrm>
            <a:off x="403163" y="5509945"/>
            <a:ext cx="232209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8" name="Rounded Rectangle 57">
            <a:extLst>
              <a:ext uri="{FF2B5EF4-FFF2-40B4-BE49-F238E27FC236}">
                <a16:creationId xmlns:a16="http://schemas.microsoft.com/office/drawing/2014/main" id="{C8FBFAB8-511E-B044-8F3C-3CF617BCFB6A}"/>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4B70FCE2-2D34-6E42-849D-49A26B167AC5}"/>
              </a:ext>
            </a:extLst>
          </p:cNvPr>
          <p:cNvSpPr txBox="1"/>
          <p:nvPr userDrawn="1"/>
        </p:nvSpPr>
        <p:spPr>
          <a:xfrm>
            <a:off x="805457" y="6013567"/>
            <a:ext cx="2880885"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kern="1200" dirty="0">
                <a:solidFill>
                  <a:schemeClr val="tx2"/>
                </a:solidFill>
                <a:effectLst/>
                <a:latin typeface="Arial" panose="020B0604020202020204" pitchFamily="34" charset="0"/>
                <a:ea typeface="+mn-ea"/>
                <a:cs typeface="Arial" panose="020B0604020202020204" pitchFamily="34" charset="0"/>
              </a:rPr>
              <a:t>https://netconnect.cor2ed.com/</a:t>
            </a:r>
            <a:endParaRPr lang="en-GB" sz="1400" kern="1200" dirty="0">
              <a:solidFill>
                <a:schemeClr val="tx2"/>
              </a:solidFill>
              <a:effectLst/>
              <a:latin typeface="Arial" panose="020B0604020202020204" pitchFamily="34" charset="0"/>
              <a:ea typeface="+mn-ea"/>
              <a:cs typeface="Arial" panose="020B0604020202020204" pitchFamily="34" charset="0"/>
            </a:endParaRPr>
          </a:p>
        </p:txBody>
      </p:sp>
      <p:sp>
        <p:nvSpPr>
          <p:cNvPr id="60" name="Rectangle 59">
            <a:hlinkClick r:id="rId9"/>
            <a:extLst>
              <a:ext uri="{FF2B5EF4-FFF2-40B4-BE49-F238E27FC236}">
                <a16:creationId xmlns:a16="http://schemas.microsoft.com/office/drawing/2014/main" id="{FBEB8E35-A61F-774D-BDCD-A23EF7322372}"/>
              </a:ext>
            </a:extLst>
          </p:cNvPr>
          <p:cNvSpPr/>
          <p:nvPr userDrawn="1"/>
        </p:nvSpPr>
        <p:spPr>
          <a:xfrm>
            <a:off x="391316" y="6004878"/>
            <a:ext cx="295360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08995B3C-0BB4-9F40-84E2-DBD0C33CBF9C}"/>
              </a:ext>
            </a:extLst>
          </p:cNvPr>
          <p:cNvSpPr txBox="1"/>
          <p:nvPr userDrawn="1"/>
        </p:nvSpPr>
        <p:spPr>
          <a:xfrm>
            <a:off x="3964930"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dirty="0" err="1">
                <a:solidFill>
                  <a:schemeClr val="tx2"/>
                </a:solidFill>
                <a:latin typeface="Arial" panose="020B0604020202020204" pitchFamily="34" charset="0"/>
                <a:ea typeface="Aileron" charset="0"/>
                <a:cs typeface="Arial" panose="020B0604020202020204" pitchFamily="34" charset="0"/>
              </a:rPr>
              <a:t>net_connectinfo</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ectangle 61">
            <a:hlinkClick r:id="rId10"/>
            <a:extLst>
              <a:ext uri="{FF2B5EF4-FFF2-40B4-BE49-F238E27FC236}">
                <a16:creationId xmlns:a16="http://schemas.microsoft.com/office/drawing/2014/main" id="{7BF8D449-9B3A-344D-B2BE-BF367645A1C2}"/>
              </a:ext>
            </a:extLst>
          </p:cNvPr>
          <p:cNvSpPr/>
          <p:nvPr userDrawn="1"/>
        </p:nvSpPr>
        <p:spPr>
          <a:xfrm>
            <a:off x="3524418"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Rounded Rectangle 62">
            <a:extLst>
              <a:ext uri="{FF2B5EF4-FFF2-40B4-BE49-F238E27FC236}">
                <a16:creationId xmlns:a16="http://schemas.microsoft.com/office/drawing/2014/main" id="{42B238BA-5DA9-A242-A5EA-36A8F32601AC}"/>
              </a:ext>
            </a:extLst>
          </p:cNvPr>
          <p:cNvSpPr/>
          <p:nvPr userDrawn="1"/>
        </p:nvSpPr>
        <p:spPr>
          <a:xfrm>
            <a:off x="3548573"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3">
            <a:hlinkClick r:id="rId11"/>
            <a:extLst>
              <a:ext uri="{FF2B5EF4-FFF2-40B4-BE49-F238E27FC236}">
                <a16:creationId xmlns:a16="http://schemas.microsoft.com/office/drawing/2014/main" id="{085BABF3-FF5C-2249-B23A-D6F4D784A1F6}"/>
              </a:ext>
            </a:extLst>
          </p:cNvPr>
          <p:cNvSpPr/>
          <p:nvPr userDrawn="1"/>
        </p:nvSpPr>
        <p:spPr>
          <a:xfrm>
            <a:off x="3504593" y="5507360"/>
            <a:ext cx="23017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Picture 2" descr="Linkedin logo logo website icon - Popular Social Media Flat">
            <a:extLst>
              <a:ext uri="{FF2B5EF4-FFF2-40B4-BE49-F238E27FC236}">
                <a16:creationId xmlns:a16="http://schemas.microsoft.com/office/drawing/2014/main" id="{F93A5E4D-2956-084B-816C-5FF23B5CC82A}"/>
              </a:ext>
            </a:extLst>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6" name="Graphic 65" descr="World">
            <a:extLst>
              <a:ext uri="{FF2B5EF4-FFF2-40B4-BE49-F238E27FC236}">
                <a16:creationId xmlns:a16="http://schemas.microsoft.com/office/drawing/2014/main" id="{E3D61D8D-F799-0E4D-B5D7-0905329169B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pic>
        <p:nvPicPr>
          <p:cNvPr id="67" name="Picture 4" descr="Vimeo Icon Logo - Free vector graphic on Pixabay">
            <a:extLst>
              <a:ext uri="{FF2B5EF4-FFF2-40B4-BE49-F238E27FC236}">
                <a16:creationId xmlns:a16="http://schemas.microsoft.com/office/drawing/2014/main" id="{996D7662-99B8-5743-8535-4C9964D7749F}"/>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51739"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White Twitter Icon - Download White Twitter Icon">
            <a:extLst>
              <a:ext uri="{FF2B5EF4-FFF2-40B4-BE49-F238E27FC236}">
                <a16:creationId xmlns:a16="http://schemas.microsoft.com/office/drawing/2014/main" id="{3D566EB1-EC14-A748-9364-AD8A743C5128}"/>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586859"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CB2A95F7-A5AD-5948-BCFA-7F568614B21B}"/>
              </a:ext>
            </a:extLst>
          </p:cNvPr>
          <p:cNvPicPr>
            <a:picLocks noChangeAspect="1"/>
          </p:cNvPicPr>
          <p:nvPr userDrawn="1"/>
        </p:nvPicPr>
        <p:blipFill rotWithShape="1">
          <a:blip r:embed="rId18"/>
          <a:srcRect r="1774"/>
          <a:stretch/>
        </p:blipFill>
        <p:spPr>
          <a:xfrm>
            <a:off x="409803" y="684291"/>
            <a:ext cx="2235467" cy="881888"/>
          </a:xfrm>
          <a:prstGeom prst="rect">
            <a:avLst/>
          </a:prstGeom>
        </p:spPr>
      </p:pic>
      <p:pic>
        <p:nvPicPr>
          <p:cNvPr id="2" name="Picture 1">
            <a:extLst>
              <a:ext uri="{FF2B5EF4-FFF2-40B4-BE49-F238E27FC236}">
                <a16:creationId xmlns:a16="http://schemas.microsoft.com/office/drawing/2014/main" id="{00FF6ED3-2DE4-EF65-6674-9A58CBB828A9}"/>
              </a:ext>
            </a:extLst>
          </p:cNvPr>
          <p:cNvPicPr>
            <a:picLocks noChangeAspect="1"/>
          </p:cNvPicPr>
          <p:nvPr userDrawn="1"/>
        </p:nvPicPr>
        <p:blipFill rotWithShape="1">
          <a:blip r:embed="rId19"/>
          <a:srcRect l="4378" t="16757" r="13110" b="10564"/>
          <a:stretch/>
        </p:blipFill>
        <p:spPr>
          <a:xfrm>
            <a:off x="6598102" y="0"/>
            <a:ext cx="5593898" cy="6365420"/>
          </a:xfrm>
          <a:prstGeom prst="rect">
            <a:avLst/>
          </a:prstGeom>
        </p:spPr>
      </p:pic>
    </p:spTree>
  </p:cSld>
  <p:clrMapOvr>
    <a:masterClrMapping/>
  </p:clrMapOvr>
  <p:transition>
    <p:fade/>
  </p:transition>
  <p:extLst>
    <p:ext uri="{DCECCB84-F9BA-43D5-87BE-67443E8EF086}">
      <p15:sldGuideLst xmlns:p15="http://schemas.microsoft.com/office/powerpoint/2012/main">
        <p15:guide id="1" pos="28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8EFD-0F48-0EF3-107C-22B714DC67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AAFDD9-CD08-B337-DFC9-68DBFE01AE39}"/>
              </a:ext>
            </a:extLst>
          </p:cNvPr>
          <p:cNvSpPr>
            <a:spLocks noGrp="1"/>
          </p:cNvSpPr>
          <p:nvPr>
            <p:ph type="dt" sz="half" idx="10"/>
          </p:nvPr>
        </p:nvSpPr>
        <p:spPr/>
        <p:txBody>
          <a:bodyPr/>
          <a:lstStyle>
            <a:lvl1pPr>
              <a:defRPr>
                <a:latin typeface="Arial" panose="020B0604020202020204" pitchFamily="34" charset="0"/>
              </a:defRPr>
            </a:lvl1pPr>
          </a:lstStyle>
          <a:p>
            <a:fld id="{703F6DFE-D435-1049-8FD9-7EDB1185DCB6}" type="datetimeFigureOut">
              <a:rPr lang="en-US" smtClean="0"/>
              <a:pPr/>
              <a:t>12/8/22</a:t>
            </a:fld>
            <a:endParaRPr lang="en-US"/>
          </a:p>
        </p:txBody>
      </p:sp>
      <p:sp>
        <p:nvSpPr>
          <p:cNvPr id="4" name="Footer Placeholder 3">
            <a:extLst>
              <a:ext uri="{FF2B5EF4-FFF2-40B4-BE49-F238E27FC236}">
                <a16:creationId xmlns:a16="http://schemas.microsoft.com/office/drawing/2014/main" id="{D51915FB-CC9B-F125-F7D5-D976FBA579AF}"/>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2F525D2C-B2F0-6E15-7D7B-BA0DD58269A3}"/>
              </a:ext>
            </a:extLst>
          </p:cNvPr>
          <p:cNvSpPr>
            <a:spLocks noGrp="1"/>
          </p:cNvSpPr>
          <p:nvPr>
            <p:ph type="sldNum" sz="quarter" idx="12"/>
          </p:nvPr>
        </p:nvSpPr>
        <p:spPr/>
        <p:txBody>
          <a:bodyPr/>
          <a:lstStyle/>
          <a:p>
            <a:fld id="{C08C0CB6-E2BE-DC40-8142-009809743C65}" type="slidenum">
              <a:rPr lang="en-US" smtClean="0"/>
              <a:t>‹#›</a:t>
            </a:fld>
            <a:endParaRPr lang="en-US"/>
          </a:p>
        </p:txBody>
      </p:sp>
    </p:spTree>
    <p:extLst>
      <p:ext uri="{BB962C8B-B14F-4D97-AF65-F5344CB8AC3E}">
        <p14:creationId xmlns:p14="http://schemas.microsoft.com/office/powerpoint/2010/main" val="2472203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FEA0-4FC7-FE45-8C10-13D1F007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01EDE-2BE7-5D49-9855-7ADAC94F8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5" name="Content Placeholder 5"/>
          <p:cNvSpPr>
            <a:spLocks noGrp="1"/>
          </p:cNvSpPr>
          <p:nvPr>
            <p:ph sz="quarter" idx="13"/>
          </p:nvPr>
        </p:nvSpPr>
        <p:spPr>
          <a:xfrm>
            <a:off x="620184" y="6309321"/>
            <a:ext cx="9700285" cy="365125"/>
          </a:xfrm>
          <a:prstGeom prst="rect">
            <a:avLst/>
          </a:prstGeom>
        </p:spPr>
        <p:txBody>
          <a:bodyPr anchor="ctr" anchorCtr="0">
            <a:noAutofit/>
          </a:bodyPr>
          <a:lstStyle>
            <a:lvl1pPr marL="0" indent="0">
              <a:spcBef>
                <a:spcPts val="300"/>
              </a:spcBef>
              <a:buNone/>
              <a:defRPr sz="120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noProof="0" dirty="0"/>
              <a:t>Click to edit Master text styles</a:t>
            </a:r>
          </a:p>
        </p:txBody>
      </p:sp>
    </p:spTree>
    <p:extLst>
      <p:ext uri="{BB962C8B-B14F-4D97-AF65-F5344CB8AC3E}">
        <p14:creationId xmlns:p14="http://schemas.microsoft.com/office/powerpoint/2010/main" val="169856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FEA0-4FC7-FE45-8C10-13D1F007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01EDE-2BE7-5D49-9855-7ADAC94F8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5" name="Content Placeholder 5"/>
          <p:cNvSpPr>
            <a:spLocks noGrp="1"/>
          </p:cNvSpPr>
          <p:nvPr>
            <p:ph sz="quarter" idx="13"/>
          </p:nvPr>
        </p:nvSpPr>
        <p:spPr>
          <a:xfrm>
            <a:off x="620184" y="6309321"/>
            <a:ext cx="9700285" cy="365125"/>
          </a:xfrm>
          <a:prstGeom prst="rect">
            <a:avLst/>
          </a:prstGeom>
        </p:spPr>
        <p:txBody>
          <a:bodyPr anchor="ctr" anchorCtr="0">
            <a:noAutofit/>
          </a:bodyPr>
          <a:lstStyle>
            <a:lvl1pPr marL="0" indent="0">
              <a:spcBef>
                <a:spcPts val="300"/>
              </a:spcBef>
              <a:buNone/>
              <a:defRPr sz="120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noProof="0" dirty="0"/>
              <a:t>Click to edit Master text styles</a:t>
            </a:r>
          </a:p>
        </p:txBody>
      </p:sp>
    </p:spTree>
    <p:extLst>
      <p:ext uri="{BB962C8B-B14F-4D97-AF65-F5344CB8AC3E}">
        <p14:creationId xmlns:p14="http://schemas.microsoft.com/office/powerpoint/2010/main" val="132577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4" name="Content Placeholder 5"/>
          <p:cNvSpPr>
            <a:spLocks noGrp="1"/>
          </p:cNvSpPr>
          <p:nvPr>
            <p:ph sz="quarter" idx="13"/>
          </p:nvPr>
        </p:nvSpPr>
        <p:spPr>
          <a:xfrm>
            <a:off x="620184" y="6356351"/>
            <a:ext cx="8116800" cy="365125"/>
          </a:xfrm>
          <a:prstGeom prst="rect">
            <a:avLst/>
          </a:prstGeom>
        </p:spPr>
        <p:txBody>
          <a:bodyPr anchor="ctr" anchorCtr="0">
            <a:noAutofit/>
          </a:bodyPr>
          <a:lstStyle>
            <a:lvl1pPr marL="0" indent="0">
              <a:spcBef>
                <a:spcPts val="300"/>
              </a:spcBef>
              <a:buNone/>
              <a:defRPr sz="120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noProof="0" dirty="0"/>
              <a:t>Click to edit Master text styles</a:t>
            </a:r>
          </a:p>
        </p:txBody>
      </p:sp>
      <p:sp>
        <p:nvSpPr>
          <p:cNvPr id="2" name="Title 1"/>
          <p:cNvSpPr>
            <a:spLocks noGrp="1"/>
          </p:cNvSpPr>
          <p:nvPr>
            <p:ph type="title"/>
          </p:nvPr>
        </p:nvSpPr>
        <p:spPr/>
        <p:txBody>
          <a:bodyPr/>
          <a:lstStyle/>
          <a:p>
            <a:r>
              <a:rPr lang="en-GB" noProof="0"/>
              <a:t>Click to edit Master title style</a:t>
            </a:r>
          </a:p>
        </p:txBody>
      </p:sp>
      <p:sp>
        <p:nvSpPr>
          <p:cNvPr id="4" name="Content Placeholder 3"/>
          <p:cNvSpPr>
            <a:spLocks noGrp="1"/>
          </p:cNvSpPr>
          <p:nvPr>
            <p:ph sz="quarter" idx="14"/>
          </p:nvPr>
        </p:nvSpPr>
        <p:spPr>
          <a:xfrm>
            <a:off x="620184" y="1425600"/>
            <a:ext cx="10962216" cy="44604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325367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FEA0-4FC7-FE45-8C10-13D1F007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01EDE-2BE7-5D49-9855-7ADAC94F8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5" name="Content Placeholder 5"/>
          <p:cNvSpPr>
            <a:spLocks noGrp="1"/>
          </p:cNvSpPr>
          <p:nvPr>
            <p:ph sz="quarter" idx="13"/>
          </p:nvPr>
        </p:nvSpPr>
        <p:spPr>
          <a:xfrm>
            <a:off x="620184" y="6309321"/>
            <a:ext cx="9700285" cy="365125"/>
          </a:xfrm>
          <a:prstGeom prst="rect">
            <a:avLst/>
          </a:prstGeom>
        </p:spPr>
        <p:txBody>
          <a:bodyPr anchor="ctr" anchorCtr="0">
            <a:noAutofit/>
          </a:bodyPr>
          <a:lstStyle>
            <a:lvl1pPr marL="0" indent="0">
              <a:spcBef>
                <a:spcPts val="300"/>
              </a:spcBef>
              <a:buNone/>
              <a:defRPr sz="120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noProof="0" dirty="0"/>
              <a:t>Click to edit Master text styles</a:t>
            </a:r>
          </a:p>
        </p:txBody>
      </p:sp>
    </p:spTree>
    <p:extLst>
      <p:ext uri="{BB962C8B-B14F-4D97-AF65-F5344CB8AC3E}">
        <p14:creationId xmlns:p14="http://schemas.microsoft.com/office/powerpoint/2010/main" val="428088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FEA0-4FC7-FE45-8C10-13D1F007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601EDE-2BE7-5D49-9855-7ADAC94F85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5" name="Content Placeholder 5"/>
          <p:cNvSpPr>
            <a:spLocks noGrp="1"/>
          </p:cNvSpPr>
          <p:nvPr>
            <p:ph sz="quarter" idx="13"/>
          </p:nvPr>
        </p:nvSpPr>
        <p:spPr>
          <a:xfrm>
            <a:off x="620184" y="6309321"/>
            <a:ext cx="9700285" cy="365125"/>
          </a:xfrm>
          <a:prstGeom prst="rect">
            <a:avLst/>
          </a:prstGeom>
        </p:spPr>
        <p:txBody>
          <a:bodyPr anchor="ctr" anchorCtr="0">
            <a:noAutofit/>
          </a:bodyPr>
          <a:lstStyle>
            <a:lvl1pPr marL="0" indent="0">
              <a:spcBef>
                <a:spcPts val="300"/>
              </a:spcBef>
              <a:buNone/>
              <a:defRPr sz="120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noProof="0" dirty="0"/>
              <a:t>Click to edit Master text styles</a:t>
            </a:r>
          </a:p>
        </p:txBody>
      </p:sp>
    </p:spTree>
    <p:extLst>
      <p:ext uri="{BB962C8B-B14F-4D97-AF65-F5344CB8AC3E}">
        <p14:creationId xmlns:p14="http://schemas.microsoft.com/office/powerpoint/2010/main" val="265009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alpha val="35000"/>
          </a:schemeClr>
        </a:solidFill>
        <a:effectLst/>
      </p:bgPr>
    </p:bg>
    <p:spTree>
      <p:nvGrpSpPr>
        <p:cNvPr id="1" name=""/>
        <p:cNvGrpSpPr/>
        <p:nvPr/>
      </p:nvGrpSpPr>
      <p:grpSpPr>
        <a:xfrm>
          <a:off x="0" y="0"/>
          <a:ext cx="0" cy="0"/>
          <a:chOff x="0" y="0"/>
          <a:chExt cx="0" cy="0"/>
        </a:xfrm>
      </p:grpSpPr>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5" name="Picture 4">
            <a:extLst>
              <a:ext uri="{FF2B5EF4-FFF2-40B4-BE49-F238E27FC236}">
                <a16:creationId xmlns:a16="http://schemas.microsoft.com/office/drawing/2014/main" id="{B579BECD-6CBE-114F-B585-055F5264A4C6}"/>
              </a:ext>
            </a:extLst>
          </p:cNvPr>
          <p:cNvPicPr>
            <a:picLocks noChangeAspect="1"/>
          </p:cNvPicPr>
          <p:nvPr userDrawn="1"/>
        </p:nvPicPr>
        <p:blipFill rotWithShape="1">
          <a:blip r:embed="rId2">
            <a:alphaModFix amt="10000"/>
          </a:blip>
          <a:srcRect r="69374" b="18894"/>
          <a:stretch/>
        </p:blipFill>
        <p:spPr>
          <a:xfrm>
            <a:off x="3233327" y="491309"/>
            <a:ext cx="5725347" cy="5875383"/>
          </a:xfrm>
          <a:prstGeom prst="rect">
            <a:avLst/>
          </a:prstGeom>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9A16-7E13-6E29-8FDD-06C67FEBCB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1F3B25-9B9C-FDFB-EF22-46752DF91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C3A17B-B9AD-F46A-6AA3-A53F54727270}"/>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5" name="Footer Placeholder 4">
            <a:extLst>
              <a:ext uri="{FF2B5EF4-FFF2-40B4-BE49-F238E27FC236}">
                <a16:creationId xmlns:a16="http://schemas.microsoft.com/office/drawing/2014/main" id="{46AFDF9C-1928-F465-4982-1A1DD47209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98F84C-2532-8214-8551-04EADBD8146E}"/>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137749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80B5-A06A-A1B3-9BFB-97C0F66376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C3A729-1F7C-9BB0-B445-6C9AE3E0E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F132FD-E076-7238-5164-684A9AE2AC55}"/>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5" name="Footer Placeholder 4">
            <a:extLst>
              <a:ext uri="{FF2B5EF4-FFF2-40B4-BE49-F238E27FC236}">
                <a16:creationId xmlns:a16="http://schemas.microsoft.com/office/drawing/2014/main" id="{B072E9BB-FB6C-FA43-5BBF-8B17EFB15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6EA3E-86AC-FAB3-F113-157324728182}"/>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3270651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5E4D-A8D7-EE2C-B1CC-D3D756C4D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C19AA1-9628-B2C3-D1AF-60796540D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F5BD0D-8BCC-6870-ABBF-1BC4C4105963}"/>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5" name="Footer Placeholder 4">
            <a:extLst>
              <a:ext uri="{FF2B5EF4-FFF2-40B4-BE49-F238E27FC236}">
                <a16:creationId xmlns:a16="http://schemas.microsoft.com/office/drawing/2014/main" id="{807F29CC-DE34-8787-F3E6-12D9ECB355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97ED13-6EA9-953E-236C-4657225C4AB3}"/>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334206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34B1-7FE2-9F34-649B-E61EABEE1D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862C5-B99D-E46B-03C5-F0E9C8117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A8FBDC-3A37-B461-253C-37CBDCDF01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3D69F7-9298-6B92-E858-43A9996B6E76}"/>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6" name="Footer Placeholder 5">
            <a:extLst>
              <a:ext uri="{FF2B5EF4-FFF2-40B4-BE49-F238E27FC236}">
                <a16:creationId xmlns:a16="http://schemas.microsoft.com/office/drawing/2014/main" id="{CF1CF680-C7E0-6897-DC27-34467B7177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6718FD-3D28-E973-BE61-0B75D600D10A}"/>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1054470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C7E9-57CE-B5CF-32A3-B9D32B9EE6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5E2305-26D0-3600-B98F-011F5CBD5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FF376-6457-A9FB-31A5-44FE90997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0D92AF-40BF-2C31-3CBF-110259442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639A7-3FA4-78E3-BBCD-1EB76E082D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CB7D7B-3BAD-4A75-236E-301B78872CB9}"/>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8" name="Footer Placeholder 7">
            <a:extLst>
              <a:ext uri="{FF2B5EF4-FFF2-40B4-BE49-F238E27FC236}">
                <a16:creationId xmlns:a16="http://schemas.microsoft.com/office/drawing/2014/main" id="{50450D3B-509F-C982-91FF-3E96E91C0D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4301B2-8CB9-0A8E-6FAF-251C37823032}"/>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1065125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6BB1-94B3-B808-60F8-70FA49A0AD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A3A06E-BA3E-779D-E5B9-A79E9B39DADD}"/>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4" name="Footer Placeholder 3">
            <a:extLst>
              <a:ext uri="{FF2B5EF4-FFF2-40B4-BE49-F238E27FC236}">
                <a16:creationId xmlns:a16="http://schemas.microsoft.com/office/drawing/2014/main" id="{9EBB7084-A7D0-9744-06FA-1131B03809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87B41D-DFE6-F20A-F5CC-1696DEAA95CF}"/>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159936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46ED1B-1196-9D41-2415-65FB509972E5}"/>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3" name="Footer Placeholder 2">
            <a:extLst>
              <a:ext uri="{FF2B5EF4-FFF2-40B4-BE49-F238E27FC236}">
                <a16:creationId xmlns:a16="http://schemas.microsoft.com/office/drawing/2014/main" id="{DECF0F5D-2952-E51E-7E82-AD2FACDD44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14C0D5-6492-BEC7-49E7-3ACEB687E75B}"/>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2046451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66EC-5E1D-3E88-13AA-E6DAAB993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049180-C066-2CDE-6F05-073A72F4B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FFFFE3-89BC-0F0C-0D62-2B771E868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9511F1-EFFB-5427-67BA-B3B1CD0AB17C}"/>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6" name="Footer Placeholder 5">
            <a:extLst>
              <a:ext uri="{FF2B5EF4-FFF2-40B4-BE49-F238E27FC236}">
                <a16:creationId xmlns:a16="http://schemas.microsoft.com/office/drawing/2014/main" id="{C6A21FCB-FB34-7B89-B93F-3723FB95D8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D31AD-3847-2841-E278-E25872B3F114}"/>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59239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06CF-ED46-2403-7347-6BA57D99D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3C8E97-1FF2-1205-1055-E9F8A4F6A7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1FE7E2-219F-EDA5-3544-79B3C757E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64A38-C02F-707E-4252-A01D8EAFAB69}"/>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6" name="Footer Placeholder 5">
            <a:extLst>
              <a:ext uri="{FF2B5EF4-FFF2-40B4-BE49-F238E27FC236}">
                <a16:creationId xmlns:a16="http://schemas.microsoft.com/office/drawing/2014/main" id="{6EE0B48E-7FE5-5689-6171-A4BC8AC30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3C975D-65F6-748F-F25E-E5A12B6A36BE}"/>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1825041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0DFD-4E23-F16B-C91A-E7F4CF4C3B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062FE9-627A-B92E-EA01-36623C343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F7A808-3417-1452-D0AD-1FBF156C2E58}"/>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5" name="Footer Placeholder 4">
            <a:extLst>
              <a:ext uri="{FF2B5EF4-FFF2-40B4-BE49-F238E27FC236}">
                <a16:creationId xmlns:a16="http://schemas.microsoft.com/office/drawing/2014/main" id="{44D1F4B5-ACEC-A7D6-103F-FC63CCF40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6F3BA9-DD3B-6E96-29E6-03EABC5D5B0C}"/>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20757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alpha val="3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2EB1B8-D5D3-6240-B000-FB4A4495932E}"/>
              </a:ext>
            </a:extLst>
          </p:cNvPr>
          <p:cNvPicPr>
            <a:picLocks noChangeAspect="1"/>
          </p:cNvPicPr>
          <p:nvPr userDrawn="1"/>
        </p:nvPicPr>
        <p:blipFill rotWithShape="1">
          <a:blip r:embed="rId2">
            <a:alphaModFix amt="10000"/>
          </a:blip>
          <a:srcRect r="69374" b="18894"/>
          <a:stretch/>
        </p:blipFill>
        <p:spPr>
          <a:xfrm>
            <a:off x="3233327" y="491309"/>
            <a:ext cx="5725347" cy="5875383"/>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26F05-CE33-4F44-A3B2-D3186FECC5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2B2566-ACE6-C8CD-0AC9-5C1044BB95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35677-39BD-6FAA-724C-3FFA9D76537C}"/>
              </a:ext>
            </a:extLst>
          </p:cNvPr>
          <p:cNvSpPr>
            <a:spLocks noGrp="1"/>
          </p:cNvSpPr>
          <p:nvPr>
            <p:ph type="dt" sz="half" idx="10"/>
          </p:nvPr>
        </p:nvSpPr>
        <p:spPr/>
        <p:txBody>
          <a:bodyPr/>
          <a:lstStyle/>
          <a:p>
            <a:fld id="{D5536298-784B-4233-A9E0-F32EBA39E3B0}" type="datetimeFigureOut">
              <a:rPr lang="en-GB" smtClean="0"/>
              <a:t>08/12/2022</a:t>
            </a:fld>
            <a:endParaRPr lang="en-GB"/>
          </a:p>
        </p:txBody>
      </p:sp>
      <p:sp>
        <p:nvSpPr>
          <p:cNvPr id="5" name="Footer Placeholder 4">
            <a:extLst>
              <a:ext uri="{FF2B5EF4-FFF2-40B4-BE49-F238E27FC236}">
                <a16:creationId xmlns:a16="http://schemas.microsoft.com/office/drawing/2014/main" id="{B422B4F6-D0AE-2645-CE32-C2A42D3B1E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4F6D0-94B1-3B86-4BBE-574CDB4EBAE4}"/>
              </a:ext>
            </a:extLst>
          </p:cNvPr>
          <p:cNvSpPr>
            <a:spLocks noGrp="1"/>
          </p:cNvSpPr>
          <p:nvPr>
            <p:ph type="sldNum" sz="quarter" idx="12"/>
          </p:nvPr>
        </p:nvSpPr>
        <p:spPr/>
        <p:txBody>
          <a:bodyPr/>
          <a:lstStyle/>
          <a:p>
            <a:fld id="{DDEBCFC1-1301-4EA5-874B-556C464AC3F9}" type="slidenum">
              <a:rPr lang="en-GB" smtClean="0"/>
              <a:t>‹#›</a:t>
            </a:fld>
            <a:endParaRPr lang="en-GB"/>
          </a:p>
        </p:txBody>
      </p:sp>
    </p:spTree>
    <p:extLst>
      <p:ext uri="{BB962C8B-B14F-4D97-AF65-F5344CB8AC3E}">
        <p14:creationId xmlns:p14="http://schemas.microsoft.com/office/powerpoint/2010/main" val="201945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0795F4A7-85D6-E440-A9EC-1B9B943F3FCE}"/>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773C3BAC-5910-A64A-BFF8-2DB844B3AF0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5B8A9402-1F2C-0049-9F71-8009DEC37CC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C70828E5-A146-0D43-BA5E-4C002260A61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9" name="Picture 8">
            <a:extLst>
              <a:ext uri="{FF2B5EF4-FFF2-40B4-BE49-F238E27FC236}">
                <a16:creationId xmlns:a16="http://schemas.microsoft.com/office/drawing/2014/main" id="{EB41EA3E-B625-754B-A7BA-6EBAFCA74546}"/>
              </a:ext>
            </a:extLst>
          </p:cNvPr>
          <p:cNvPicPr>
            <a:picLocks noChangeAspect="1"/>
          </p:cNvPicPr>
          <p:nvPr userDrawn="1"/>
        </p:nvPicPr>
        <p:blipFill rotWithShape="1">
          <a:blip r:embed="rId21"/>
          <a:srcRect r="1774"/>
          <a:stretch/>
        </p:blipFill>
        <p:spPr>
          <a:xfrm>
            <a:off x="9880572" y="303863"/>
            <a:ext cx="1756438"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1" r:id="rId16"/>
    <p:sldLayoutId id="2147483682" r:id="rId17"/>
    <p:sldLayoutId id="2147483683" r:id="rId18"/>
    <p:sldLayoutId id="2147483684" r:id="rId19"/>
  </p:sldLayoutIdLst>
  <p:hf hdr="0" ftr="0" dt="0"/>
  <p:txStyles>
    <p:titleStyle>
      <a:lvl1pPr algn="l" defTabSz="457200"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304" userDrawn="1">
          <p15:clr>
            <a:srgbClr val="F26B43"/>
          </p15:clr>
        </p15:guide>
        <p15:guide id="4" orient="horz" pos="2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D8A56F-F93D-39B2-39EC-8533E3EBA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0F0D6BA-0A3F-9977-DAB1-8785A8099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459DB40-138D-298B-4E3D-AD407ED43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5536298-784B-4233-A9E0-F32EBA39E3B0}" type="datetimeFigureOut">
              <a:rPr lang="en-GB" smtClean="0"/>
              <a:pPr/>
              <a:t>08/12/2022</a:t>
            </a:fld>
            <a:endParaRPr lang="en-GB" dirty="0"/>
          </a:p>
        </p:txBody>
      </p:sp>
      <p:sp>
        <p:nvSpPr>
          <p:cNvPr id="5" name="Footer Placeholder 4">
            <a:extLst>
              <a:ext uri="{FF2B5EF4-FFF2-40B4-BE49-F238E27FC236}">
                <a16:creationId xmlns:a16="http://schemas.microsoft.com/office/drawing/2014/main" id="{DFF35BBA-8CA5-25E7-A1D7-431ABE81B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BEBA275-9E9D-E67E-1C9F-7DCDC2538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DDEBCFC1-1301-4EA5-874B-556C464AC3F9}" type="slidenum">
              <a:rPr lang="en-GB" smtClean="0"/>
              <a:pPr/>
              <a:t>‹#›</a:t>
            </a:fld>
            <a:endParaRPr lang="en-GB" dirty="0"/>
          </a:p>
        </p:txBody>
      </p:sp>
    </p:spTree>
    <p:extLst>
      <p:ext uri="{BB962C8B-B14F-4D97-AF65-F5344CB8AC3E}">
        <p14:creationId xmlns:p14="http://schemas.microsoft.com/office/powerpoint/2010/main" val="27686439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hyperlink" Target="https://twitter.com/net_connectinfo" TargetMode="External"/><Relationship Id="rId7" Type="http://schemas.openxmlformats.org/officeDocument/2006/relationships/hyperlink" Target="https://netconnect.cor2ed.com/" TargetMode="External"/><Relationship Id="rId12" Type="http://schemas.openxmlformats.org/officeDocument/2006/relationships/image" Target="../media/image3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vimeo.com/channels/netconnect" TargetMode="External"/><Relationship Id="rId11" Type="http://schemas.openxmlformats.org/officeDocument/2006/relationships/image" Target="../media/image31.wmf"/><Relationship Id="rId5" Type="http://schemas.openxmlformats.org/officeDocument/2006/relationships/hyperlink" Target="mailto:Veronica.thomlinson@cor2ed.com" TargetMode="External"/><Relationship Id="rId10" Type="http://schemas.openxmlformats.org/officeDocument/2006/relationships/hyperlink" Target="mailto:antoine.lacombe@cor2ed.com" TargetMode="External"/><Relationship Id="rId4" Type="http://schemas.openxmlformats.org/officeDocument/2006/relationships/hyperlink" Target="https://www.linkedin.com/company/23766354" TargetMode="External"/><Relationship Id="rId9" Type="http://schemas.openxmlformats.org/officeDocument/2006/relationships/image" Target="../media/image3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0"/>
          <p:cNvSpPr>
            <a:spLocks noChangeShapeType="1"/>
          </p:cNvSpPr>
          <p:nvPr/>
        </p:nvSpPr>
        <p:spPr bwMode="auto">
          <a:xfrm flipH="1" flipV="1">
            <a:off x="6738327" y="3247181"/>
            <a:ext cx="1371600" cy="0"/>
          </a:xfrm>
          <a:prstGeom prst="line">
            <a:avLst/>
          </a:prstGeom>
          <a:noFill/>
          <a:ln w="38100">
            <a:solidFill>
              <a:srgbClr val="5D8298"/>
            </a:solidFill>
            <a:round/>
            <a:headEnd type="triangle" w="med" len="med"/>
            <a:tailEnd/>
          </a:ln>
          <a:extLst>
            <a:ext uri="{909E8E84-426E-40dd-AFC4-6F175D3DCCD1}">
              <a14:hiddenFill xmlns="" xmlns:a14="http://schemas.microsoft.com/office/drawing/2010/main">
                <a:noFill/>
              </a14:hiddenFill>
            </a:ext>
          </a:extLst>
        </p:spPr>
        <p:txBody>
          <a:bodyPr wrap="none" lIns="91435" tIns="45718" rIns="91435" bIns="45718" anchor="ctr"/>
          <a:lstStyle/>
          <a:p>
            <a:pPr fontAlgn="base">
              <a:spcBef>
                <a:spcPct val="0"/>
              </a:spcBef>
              <a:spcAft>
                <a:spcPct val="0"/>
              </a:spcAft>
            </a:pPr>
            <a:endParaRPr lang="en-US" sz="1400" b="1" dirty="0">
              <a:solidFill>
                <a:schemeClr val="bg1"/>
              </a:solidFill>
              <a:latin typeface="Arial" panose="020B0604020202020204" pitchFamily="34" charset="0"/>
            </a:endParaRPr>
          </a:p>
        </p:txBody>
      </p:sp>
      <p:sp>
        <p:nvSpPr>
          <p:cNvPr id="6" name="Line 20"/>
          <p:cNvSpPr>
            <a:spLocks noChangeShapeType="1"/>
          </p:cNvSpPr>
          <p:nvPr/>
        </p:nvSpPr>
        <p:spPr bwMode="auto">
          <a:xfrm flipH="1">
            <a:off x="7271727" y="4789244"/>
            <a:ext cx="838200" cy="0"/>
          </a:xfrm>
          <a:prstGeom prst="line">
            <a:avLst/>
          </a:prstGeom>
          <a:noFill/>
          <a:ln w="38100">
            <a:solidFill>
              <a:srgbClr val="5D8298"/>
            </a:solidFill>
            <a:round/>
            <a:headEnd type="triangle" w="med" len="med"/>
            <a:tailEnd/>
          </a:ln>
          <a:extLst>
            <a:ext uri="{909E8E84-426E-40dd-AFC4-6F175D3DCCD1}">
              <a14:hiddenFill xmlns="" xmlns:a14="http://schemas.microsoft.com/office/drawing/2010/main">
                <a:noFill/>
              </a14:hiddenFill>
            </a:ext>
          </a:extLst>
        </p:spPr>
        <p:txBody>
          <a:bodyPr wrap="none" lIns="91435" tIns="45718" rIns="91435" bIns="45718" anchor="ctr"/>
          <a:lstStyle/>
          <a:p>
            <a:pPr fontAlgn="base">
              <a:spcBef>
                <a:spcPct val="0"/>
              </a:spcBef>
              <a:spcAft>
                <a:spcPct val="0"/>
              </a:spcAft>
            </a:pPr>
            <a:endParaRPr lang="en-US" sz="1400" b="1" dirty="0">
              <a:solidFill>
                <a:schemeClr val="bg1"/>
              </a:solidFill>
              <a:latin typeface="Arial" panose="020B0604020202020204" pitchFamily="34" charset="0"/>
            </a:endParaRPr>
          </a:p>
        </p:txBody>
      </p:sp>
      <p:sp>
        <p:nvSpPr>
          <p:cNvPr id="11" name="Rounded Rectangle 10"/>
          <p:cNvSpPr/>
          <p:nvPr/>
        </p:nvSpPr>
        <p:spPr>
          <a:xfrm>
            <a:off x="8120324" y="2348880"/>
            <a:ext cx="2051051" cy="3240354"/>
          </a:xfrm>
          <a:prstGeom prst="roundRect">
            <a:avLst>
              <a:gd name="adj" fmla="val 6645"/>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marL="176204" indent="-176204" algn="ctr" fontAlgn="base">
              <a:spcBef>
                <a:spcPct val="0"/>
              </a:spcBef>
              <a:spcAft>
                <a:spcPct val="0"/>
              </a:spcAft>
              <a:defRPr/>
            </a:pPr>
            <a:r>
              <a:rPr lang="en-US" sz="1400" b="1" dirty="0">
                <a:solidFill>
                  <a:schemeClr val="accent1"/>
                </a:solidFill>
                <a:latin typeface="Arial" panose="020B0604020202020204" pitchFamily="34" charset="0"/>
                <a:cs typeface="Arial" panose="020B0604020202020204" pitchFamily="34" charset="0"/>
              </a:rPr>
              <a:t>STUDY END POINTS</a:t>
            </a:r>
          </a:p>
          <a:p>
            <a:pPr fontAlgn="base">
              <a:spcBef>
                <a:spcPts val="300"/>
              </a:spcBef>
              <a:spcAft>
                <a:spcPct val="0"/>
              </a:spcAft>
              <a:defRPr/>
            </a:pPr>
            <a:r>
              <a:rPr lang="en-US" sz="1300" b="1" dirty="0">
                <a:solidFill>
                  <a:schemeClr val="accent1"/>
                </a:solidFill>
                <a:latin typeface="Arial" panose="020B0604020202020204" pitchFamily="34" charset="0"/>
                <a:cs typeface="Arial" panose="020B0604020202020204" pitchFamily="34" charset="0"/>
              </a:rPr>
              <a:t>Primary:</a:t>
            </a:r>
          </a:p>
          <a:p>
            <a:pPr marL="171450" indent="-171450" fontAlgn="base">
              <a:spcBef>
                <a:spcPts val="300"/>
              </a:spcBef>
              <a:spcAft>
                <a:spcPts val="600"/>
              </a:spcAft>
              <a:buClr>
                <a:schemeClr val="accent1"/>
              </a:buClr>
              <a:buFont typeface="Arial" panose="020B0604020202020204" pitchFamily="34" charset="0"/>
              <a:buChar char="•"/>
              <a:defRPr/>
            </a:pPr>
            <a:r>
              <a:rPr lang="en-US" sz="1300" b="1" dirty="0">
                <a:solidFill>
                  <a:srgbClr val="000000"/>
                </a:solidFill>
                <a:latin typeface="Arial" panose="020B0604020202020204" pitchFamily="34" charset="0"/>
                <a:cs typeface="Arial" panose="020B0604020202020204" pitchFamily="34" charset="0"/>
              </a:rPr>
              <a:t>PFS</a:t>
            </a:r>
          </a:p>
          <a:p>
            <a:pPr fontAlgn="base">
              <a:spcBef>
                <a:spcPts val="300"/>
              </a:spcBef>
              <a:spcAft>
                <a:spcPct val="0"/>
              </a:spcAft>
              <a:defRPr/>
            </a:pPr>
            <a:r>
              <a:rPr lang="en-US" sz="1300" b="1" dirty="0">
                <a:solidFill>
                  <a:schemeClr val="accent1"/>
                </a:solidFill>
                <a:latin typeface="Arial" panose="020B0604020202020204" pitchFamily="34" charset="0"/>
                <a:cs typeface="Arial" panose="020B0604020202020204" pitchFamily="34" charset="0"/>
              </a:rPr>
              <a:t>Key Secondary:</a:t>
            </a:r>
            <a:endParaRPr lang="en-GB" sz="1300" dirty="0">
              <a:solidFill>
                <a:schemeClr val="tx2"/>
              </a:solidFill>
              <a:latin typeface="Arial" panose="020B0604020202020204" pitchFamily="34" charset="0"/>
              <a:cs typeface="Arial" panose="020B0604020202020204" pitchFamily="34" charset="0"/>
            </a:endParaRPr>
          </a:p>
          <a:p>
            <a:pPr marL="171450" indent="-171450" fontAlgn="base">
              <a:spcBef>
                <a:spcPts val="300"/>
              </a:spcBef>
              <a:spcAft>
                <a:spcPct val="0"/>
              </a:spcAft>
              <a:buClr>
                <a:schemeClr val="accent1"/>
              </a:buClr>
              <a:buFont typeface="Arial" panose="020B0604020202020204" pitchFamily="34" charset="0"/>
              <a:buChar char="•"/>
              <a:defRPr/>
            </a:pPr>
            <a:r>
              <a:rPr lang="en-US" sz="1300" dirty="0">
                <a:solidFill>
                  <a:srgbClr val="000000"/>
                </a:solidFill>
                <a:latin typeface="Arial" panose="020B0604020202020204" pitchFamily="34" charset="0"/>
                <a:cs typeface="Arial" panose="020B0604020202020204" pitchFamily="34" charset="0"/>
              </a:rPr>
              <a:t>OS</a:t>
            </a:r>
          </a:p>
          <a:p>
            <a:pPr marL="171450" indent="-171450" fontAlgn="base">
              <a:spcBef>
                <a:spcPts val="300"/>
              </a:spcBef>
              <a:spcAft>
                <a:spcPct val="0"/>
              </a:spcAft>
              <a:buClr>
                <a:schemeClr val="accent1"/>
              </a:buClr>
              <a:buFont typeface="Arial" panose="020B0604020202020204" pitchFamily="34" charset="0"/>
              <a:buChar char="•"/>
              <a:defRPr/>
            </a:pPr>
            <a:r>
              <a:rPr lang="en-US" sz="1300" dirty="0">
                <a:solidFill>
                  <a:srgbClr val="000000"/>
                </a:solidFill>
                <a:latin typeface="Arial" panose="020B0604020202020204" pitchFamily="34" charset="0"/>
                <a:cs typeface="Arial" panose="020B0604020202020204" pitchFamily="34" charset="0"/>
              </a:rPr>
              <a:t>Side effect profile</a:t>
            </a:r>
          </a:p>
        </p:txBody>
      </p:sp>
      <p:sp>
        <p:nvSpPr>
          <p:cNvPr id="13" name="Rounded Rectangle 12"/>
          <p:cNvSpPr/>
          <p:nvPr/>
        </p:nvSpPr>
        <p:spPr>
          <a:xfrm>
            <a:off x="5672638" y="2348880"/>
            <a:ext cx="1962795" cy="1574085"/>
          </a:xfrm>
          <a:prstGeom prst="roundRect">
            <a:avLst>
              <a:gd name="adj" fmla="val 1254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spcBef>
                <a:spcPct val="0"/>
              </a:spcBef>
              <a:spcAft>
                <a:spcPct val="0"/>
              </a:spcAft>
              <a:defRPr/>
            </a:pPr>
            <a:r>
              <a:rPr lang="en-GB" sz="1400" b="1" dirty="0">
                <a:solidFill>
                  <a:schemeClr val="bg1"/>
                </a:solidFill>
                <a:latin typeface="Arial" panose="020B0604020202020204" pitchFamily="34" charset="0"/>
                <a:cs typeface="Arial" panose="020B0604020202020204" pitchFamily="34" charset="0"/>
              </a:rPr>
              <a:t>4 administrations of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7.4 GBq of </a:t>
            </a:r>
            <a:r>
              <a:rPr lang="en-GB" sz="1400" b="1" baseline="30000" dirty="0">
                <a:solidFill>
                  <a:schemeClr val="bg1"/>
                </a:solidFill>
                <a:latin typeface="Arial" panose="020B0604020202020204" pitchFamily="34" charset="0"/>
                <a:cs typeface="Arial" panose="020B0604020202020204" pitchFamily="34" charset="0"/>
              </a:rPr>
              <a:t>177</a:t>
            </a:r>
            <a:r>
              <a:rPr lang="en-GB" sz="1400" b="1" dirty="0">
                <a:solidFill>
                  <a:schemeClr val="bg1"/>
                </a:solidFill>
                <a:latin typeface="Arial" panose="020B0604020202020204" pitchFamily="34" charset="0"/>
                <a:cs typeface="Arial" panose="020B0604020202020204" pitchFamily="34" charset="0"/>
              </a:rPr>
              <a:t>Lu-Dotatate  every 8 weeks +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Octreotide LAR 30 mg every 4 weeks</a:t>
            </a:r>
          </a:p>
          <a:p>
            <a:pPr algn="ctr" fontAlgn="base">
              <a:spcBef>
                <a:spcPct val="0"/>
              </a:spcBef>
              <a:spcAft>
                <a:spcPct val="0"/>
              </a:spcAft>
              <a:defRPr/>
            </a:pPr>
            <a:r>
              <a:rPr lang="en-GB" sz="1400" b="1" dirty="0">
                <a:solidFill>
                  <a:schemeClr val="bg1"/>
                </a:solidFill>
                <a:latin typeface="Arial" panose="020B0604020202020204" pitchFamily="34" charset="0"/>
                <a:cs typeface="Arial" panose="020B0604020202020204" pitchFamily="34" charset="0"/>
              </a:rPr>
              <a:t>N=116</a:t>
            </a:r>
          </a:p>
        </p:txBody>
      </p:sp>
      <p:sp>
        <p:nvSpPr>
          <p:cNvPr id="19" name="Line 5"/>
          <p:cNvSpPr>
            <a:spLocks noChangeShapeType="1"/>
          </p:cNvSpPr>
          <p:nvPr/>
        </p:nvSpPr>
        <p:spPr bwMode="auto">
          <a:xfrm>
            <a:off x="3695997" y="4001803"/>
            <a:ext cx="967960" cy="6935"/>
          </a:xfrm>
          <a:prstGeom prst="line">
            <a:avLst/>
          </a:prstGeom>
          <a:noFill/>
          <a:ln w="44450">
            <a:solidFill>
              <a:srgbClr val="5D8298"/>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dirty="0">
              <a:latin typeface="Arial" panose="020B0604020202020204" pitchFamily="34" charset="0"/>
            </a:endParaRPr>
          </a:p>
        </p:txBody>
      </p:sp>
      <p:sp>
        <p:nvSpPr>
          <p:cNvPr id="22" name="Rounded Rectangle 21"/>
          <p:cNvSpPr/>
          <p:nvPr/>
        </p:nvSpPr>
        <p:spPr>
          <a:xfrm>
            <a:off x="2015888" y="2420888"/>
            <a:ext cx="2184735" cy="3168346"/>
          </a:xfrm>
          <a:prstGeom prst="roundRect">
            <a:avLst>
              <a:gd name="adj" fmla="val 6645"/>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marL="176204" indent="-176204" algn="ctr" fontAlgn="base">
              <a:spcBef>
                <a:spcPct val="0"/>
              </a:spcBef>
              <a:spcAft>
                <a:spcPct val="0"/>
              </a:spcAft>
              <a:defRPr/>
            </a:pPr>
            <a:r>
              <a:rPr lang="en-US" sz="1400" b="1" dirty="0">
                <a:solidFill>
                  <a:schemeClr val="accent1"/>
                </a:solidFill>
                <a:latin typeface="Arial" panose="020B0604020202020204" pitchFamily="34" charset="0"/>
                <a:cs typeface="Arial" panose="020B0604020202020204" pitchFamily="34" charset="0"/>
              </a:rPr>
              <a:t>PATIENTS</a:t>
            </a:r>
          </a:p>
          <a:p>
            <a:pPr algn="ctr" fontAlgn="base">
              <a:spcBef>
                <a:spcPts val="300"/>
              </a:spcBef>
              <a:spcAft>
                <a:spcPct val="0"/>
              </a:spcAft>
              <a:defRPr/>
            </a:pPr>
            <a:r>
              <a:rPr lang="en-GB" sz="1400" b="1" dirty="0">
                <a:solidFill>
                  <a:schemeClr val="accent1"/>
                </a:solidFill>
                <a:latin typeface="Arial" panose="020B0604020202020204" pitchFamily="34" charset="0"/>
                <a:cs typeface="Arial" panose="020B0604020202020204" pitchFamily="34" charset="0"/>
              </a:rPr>
              <a:t>Stratified according to:</a:t>
            </a:r>
          </a:p>
          <a:p>
            <a:pPr marL="176204" indent="-176204" algn="ctr" fontAlgn="base">
              <a:spcBef>
                <a:spcPts val="300"/>
              </a:spcBef>
              <a:spcAft>
                <a:spcPct val="0"/>
              </a:spcAft>
              <a:buClr>
                <a:schemeClr val="accent1"/>
              </a:buClr>
              <a:buFont typeface="Arial"/>
              <a:buChar char="•"/>
              <a:defRPr/>
            </a:pPr>
            <a:r>
              <a:rPr lang="en-GB" sz="1400" dirty="0">
                <a:solidFill>
                  <a:schemeClr val="tx1"/>
                </a:solidFill>
                <a:latin typeface="Arial" panose="020B0604020202020204" pitchFamily="34" charset="0"/>
                <a:cs typeface="Arial" panose="020B0604020202020204" pitchFamily="34" charset="0"/>
              </a:rPr>
              <a:t>Somatostatin receptor scintigraphy grade </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2-4</a:t>
            </a:r>
          </a:p>
          <a:p>
            <a:pPr marL="176204" indent="-176204" algn="ctr" fontAlgn="base">
              <a:spcBef>
                <a:spcPts val="300"/>
              </a:spcBef>
              <a:spcAft>
                <a:spcPct val="0"/>
              </a:spcAft>
              <a:buClr>
                <a:schemeClr val="accent1"/>
              </a:buClr>
              <a:buFont typeface="Arial"/>
              <a:buChar char="•"/>
              <a:defRPr/>
            </a:pPr>
            <a:r>
              <a:rPr lang="en-GB" sz="1400" dirty="0">
                <a:solidFill>
                  <a:schemeClr val="tx1"/>
                </a:solidFill>
                <a:latin typeface="Arial" panose="020B0604020202020204" pitchFamily="34" charset="0"/>
                <a:cs typeface="Arial" panose="020B0604020202020204" pitchFamily="34" charset="0"/>
              </a:rPr>
              <a:t>Length of octreotide treatment (≤6 or &gt;6m)</a:t>
            </a:r>
            <a:endParaRPr lang="en-US" sz="1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103E8180-56E4-1C41-BF1E-780A3F5263BF}" type="slidenum">
              <a:rPr lang="en-US" smtClean="0"/>
              <a:pPr/>
              <a:t>10</a:t>
            </a:fld>
            <a:endParaRPr lang="en-US" dirty="0"/>
          </a:p>
        </p:txBody>
      </p:sp>
      <p:sp>
        <p:nvSpPr>
          <p:cNvPr id="20" name="Content Placeholder 2"/>
          <p:cNvSpPr>
            <a:spLocks noGrp="1"/>
          </p:cNvSpPr>
          <p:nvPr>
            <p:ph sz="quarter" idx="13"/>
          </p:nvPr>
        </p:nvSpPr>
        <p:spPr>
          <a:xfrm>
            <a:off x="609600" y="6237312"/>
            <a:ext cx="9302824" cy="412155"/>
          </a:xfrm>
        </p:spPr>
        <p:txBody>
          <a:bodyPr/>
          <a:lstStyle/>
          <a:p>
            <a:r>
              <a:rPr lang="en-GB" sz="1000" baseline="30000" dirty="0"/>
              <a:t>177</a:t>
            </a:r>
            <a:r>
              <a:rPr lang="en-GB" sz="1000" dirty="0"/>
              <a:t>Lu, lutetium-177; </a:t>
            </a:r>
            <a:r>
              <a:rPr lang="en-GB" sz="1000" noProof="0" dirty="0" err="1">
                <a:sym typeface="Arial"/>
              </a:rPr>
              <a:t>GBq</a:t>
            </a:r>
            <a:r>
              <a:rPr lang="en-GB" sz="1000" noProof="0" dirty="0">
                <a:sym typeface="Arial"/>
              </a:rPr>
              <a:t>, </a:t>
            </a:r>
            <a:r>
              <a:rPr lang="en-GB" sz="1000" noProof="0" dirty="0" err="1"/>
              <a:t>gigabecquerels</a:t>
            </a:r>
            <a:r>
              <a:rPr lang="en-GB" sz="1000" noProof="0" dirty="0"/>
              <a:t>; </a:t>
            </a:r>
            <a:r>
              <a:rPr lang="en-GB" sz="1000" noProof="0" dirty="0">
                <a:sym typeface="Arial"/>
              </a:rPr>
              <a:t>LAR, long-acting release; m, months; </a:t>
            </a:r>
            <a:r>
              <a:rPr lang="en-GB" sz="1000" dirty="0"/>
              <a:t>NET, neuroendocrine tumour; </a:t>
            </a:r>
            <a:r>
              <a:rPr lang="en-GB" sz="1000" noProof="0" dirty="0">
                <a:sym typeface="Arial"/>
              </a:rPr>
              <a:t>OS, overall survival; PFS, progression-free survival; R, randomisation</a:t>
            </a:r>
            <a:endParaRPr lang="en-GB" sz="1000" dirty="0">
              <a:sym typeface="Arial"/>
            </a:endParaRPr>
          </a:p>
          <a:p>
            <a:r>
              <a:rPr lang="en-GB" sz="1000" noProof="0" dirty="0" err="1"/>
              <a:t>Strosberg</a:t>
            </a:r>
            <a:r>
              <a:rPr lang="en-GB" sz="1000" noProof="0" dirty="0"/>
              <a:t>, et al. N Engl J Med 2017;376:125-35</a:t>
            </a:r>
            <a:endParaRPr lang="en-GB" sz="1000" dirty="0">
              <a:ea typeface="PT Sans Narrow" panose="020B0506020203020204" pitchFamily="34" charset="0"/>
            </a:endParaRPr>
          </a:p>
        </p:txBody>
      </p:sp>
      <p:sp>
        <p:nvSpPr>
          <p:cNvPr id="18" name="Title 1"/>
          <p:cNvSpPr>
            <a:spLocks noGrp="1"/>
          </p:cNvSpPr>
          <p:nvPr>
            <p:ph type="title"/>
          </p:nvPr>
        </p:nvSpPr>
        <p:spPr/>
        <p:txBody>
          <a:bodyPr/>
          <a:lstStyle/>
          <a:p>
            <a:r>
              <a:rPr lang="en-GB" noProof="0" dirty="0"/>
              <a:t>NETTER-1: study design</a:t>
            </a:r>
          </a:p>
        </p:txBody>
      </p:sp>
      <p:sp>
        <p:nvSpPr>
          <p:cNvPr id="9" name="Content Placeholder 8"/>
          <p:cNvSpPr>
            <a:spLocks noGrp="1"/>
          </p:cNvSpPr>
          <p:nvPr>
            <p:ph sz="quarter" idx="14"/>
          </p:nvPr>
        </p:nvSpPr>
        <p:spPr>
          <a:xfrm>
            <a:off x="1989138" y="1425600"/>
            <a:ext cx="8221662" cy="779264"/>
          </a:xfrm>
        </p:spPr>
        <p:txBody>
          <a:bodyPr/>
          <a:lstStyle/>
          <a:p>
            <a:pPr marL="0" indent="0">
              <a:buNone/>
            </a:pPr>
            <a:r>
              <a:rPr lang="en-GB" b="1" noProof="0" dirty="0">
                <a:solidFill>
                  <a:schemeClr val="accent1"/>
                </a:solidFill>
              </a:rPr>
              <a:t>Patient population: </a:t>
            </a:r>
            <a:r>
              <a:rPr lang="en-GB" noProof="0" dirty="0"/>
              <a:t>advanced, progressive, somatostatin-receptor positive mid-gut </a:t>
            </a:r>
            <a:r>
              <a:rPr lang="en-GB" dirty="0"/>
              <a:t>NETs</a:t>
            </a:r>
            <a:endParaRPr lang="en-GB" noProof="0" dirty="0"/>
          </a:p>
        </p:txBody>
      </p:sp>
      <p:sp>
        <p:nvSpPr>
          <p:cNvPr id="26" name="Rounded Rectangle 25"/>
          <p:cNvSpPr/>
          <p:nvPr/>
        </p:nvSpPr>
        <p:spPr>
          <a:xfrm>
            <a:off x="5672638" y="4113460"/>
            <a:ext cx="1962795" cy="1351568"/>
          </a:xfrm>
          <a:prstGeom prst="roundRect">
            <a:avLst>
              <a:gd name="adj" fmla="val 1254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spcBef>
                <a:spcPct val="0"/>
              </a:spcBef>
              <a:spcAft>
                <a:spcPct val="0"/>
              </a:spcAft>
              <a:defRPr/>
            </a:pPr>
            <a:r>
              <a:rPr lang="en-GB" sz="1400" b="1" dirty="0">
                <a:solidFill>
                  <a:schemeClr val="bg1"/>
                </a:solidFill>
                <a:latin typeface="Arial" panose="020B0604020202020204" pitchFamily="34" charset="0"/>
                <a:cs typeface="Arial" panose="020B0604020202020204" pitchFamily="34" charset="0"/>
              </a:rPr>
              <a:t>Octreotide LAR 60 mg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every 4 weeks</a:t>
            </a:r>
          </a:p>
          <a:p>
            <a:pPr algn="ctr" fontAlgn="base">
              <a:spcBef>
                <a:spcPct val="0"/>
              </a:spcBef>
              <a:spcAft>
                <a:spcPct val="0"/>
              </a:spcAft>
              <a:defRPr/>
            </a:pPr>
            <a:r>
              <a:rPr lang="en-GB" sz="1400" b="1" dirty="0">
                <a:solidFill>
                  <a:schemeClr val="bg1"/>
                </a:solidFill>
                <a:latin typeface="Arial" panose="020B0604020202020204" pitchFamily="34" charset="0"/>
                <a:cs typeface="Arial" panose="020B0604020202020204" pitchFamily="34" charset="0"/>
              </a:rPr>
              <a:t>N=113</a:t>
            </a:r>
          </a:p>
        </p:txBody>
      </p:sp>
      <p:sp>
        <p:nvSpPr>
          <p:cNvPr id="16" name="Oval 15">
            <a:extLst>
              <a:ext uri="{FF2B5EF4-FFF2-40B4-BE49-F238E27FC236}">
                <a16:creationId xmlns:a16="http://schemas.microsoft.com/office/drawing/2014/main" id="{85C70920-BC2B-4E99-A46B-B24424213C16}"/>
              </a:ext>
            </a:extLst>
          </p:cNvPr>
          <p:cNvSpPr/>
          <p:nvPr/>
        </p:nvSpPr>
        <p:spPr>
          <a:xfrm>
            <a:off x="4660478" y="3685140"/>
            <a:ext cx="670965" cy="670965"/>
          </a:xfrm>
          <a:prstGeom prst="ellipse">
            <a:avLst/>
          </a:prstGeom>
          <a:solidFill>
            <a:srgbClr val="5D82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2000" b="1" dirty="0">
                <a:latin typeface="Arial" panose="020B0604020202020204" pitchFamily="34" charset="0"/>
                <a:cs typeface="Arial" panose="020B0604020202020204" pitchFamily="34" charset="0"/>
              </a:rPr>
              <a:t>R</a:t>
            </a:r>
            <a:br>
              <a:rPr lang="en-US" sz="20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1:1</a:t>
            </a:r>
          </a:p>
        </p:txBody>
      </p:sp>
      <p:sp>
        <p:nvSpPr>
          <p:cNvPr id="17" name="Line 5">
            <a:extLst>
              <a:ext uri="{FF2B5EF4-FFF2-40B4-BE49-F238E27FC236}">
                <a16:creationId xmlns:a16="http://schemas.microsoft.com/office/drawing/2014/main" id="{D2AAD619-005C-44BC-9FB1-41077D87DAA5}"/>
              </a:ext>
            </a:extLst>
          </p:cNvPr>
          <p:cNvSpPr>
            <a:spLocks noChangeShapeType="1"/>
          </p:cNvSpPr>
          <p:nvPr/>
        </p:nvSpPr>
        <p:spPr bwMode="auto">
          <a:xfrm flipV="1">
            <a:off x="5218397" y="3701841"/>
            <a:ext cx="454241" cy="239888"/>
          </a:xfrm>
          <a:prstGeom prst="line">
            <a:avLst/>
          </a:prstGeom>
          <a:noFill/>
          <a:ln w="38100" cmpd="sng">
            <a:solidFill>
              <a:srgbClr val="5D8298"/>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dirty="0">
              <a:latin typeface="Arial" panose="020B0604020202020204" pitchFamily="34" charset="0"/>
            </a:endParaRPr>
          </a:p>
        </p:txBody>
      </p:sp>
      <p:sp>
        <p:nvSpPr>
          <p:cNvPr id="27" name="Line 5">
            <a:extLst>
              <a:ext uri="{FF2B5EF4-FFF2-40B4-BE49-F238E27FC236}">
                <a16:creationId xmlns:a16="http://schemas.microsoft.com/office/drawing/2014/main" id="{B1BB2823-8EA0-405B-A159-7A6A8CB5C88B}"/>
              </a:ext>
            </a:extLst>
          </p:cNvPr>
          <p:cNvSpPr>
            <a:spLocks noChangeShapeType="1"/>
          </p:cNvSpPr>
          <p:nvPr/>
        </p:nvSpPr>
        <p:spPr bwMode="auto">
          <a:xfrm>
            <a:off x="5197919" y="4121019"/>
            <a:ext cx="454241" cy="239888"/>
          </a:xfrm>
          <a:prstGeom prst="line">
            <a:avLst/>
          </a:prstGeom>
          <a:noFill/>
          <a:ln w="38100" cmpd="sng">
            <a:solidFill>
              <a:srgbClr val="5D8298"/>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200" dirty="0">
              <a:latin typeface="Arial" panose="020B0604020202020204" pitchFamily="34" charset="0"/>
            </a:endParaRPr>
          </a:p>
        </p:txBody>
      </p:sp>
    </p:spTree>
    <p:extLst>
      <p:ext uri="{BB962C8B-B14F-4D97-AF65-F5344CB8AC3E}">
        <p14:creationId xmlns:p14="http://schemas.microsoft.com/office/powerpoint/2010/main" val="4460325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7">
            <a:extLst>
              <a:ext uri="{FF2B5EF4-FFF2-40B4-BE49-F238E27FC236}">
                <a16:creationId xmlns:a16="http://schemas.microsoft.com/office/drawing/2014/main" id="{F131EF24-06F0-4D95-A112-F34BE4EAF2B3}"/>
              </a:ext>
            </a:extLst>
          </p:cNvPr>
          <p:cNvSpPr>
            <a:spLocks noGrp="1"/>
          </p:cNvSpPr>
          <p:nvPr>
            <p:ph type="title"/>
          </p:nvPr>
        </p:nvSpPr>
        <p:spPr/>
        <p:txBody>
          <a:bodyPr>
            <a:normAutofit/>
          </a:bodyPr>
          <a:lstStyle/>
          <a:p>
            <a:r>
              <a:rPr lang="en-GB" noProof="0" dirty="0"/>
              <a:t>NETTER-1: EFFICACY</a:t>
            </a:r>
          </a:p>
        </p:txBody>
      </p:sp>
      <p:sp>
        <p:nvSpPr>
          <p:cNvPr id="8" name="Content Placeholder 7"/>
          <p:cNvSpPr>
            <a:spLocks noGrp="1"/>
          </p:cNvSpPr>
          <p:nvPr>
            <p:ph idx="1"/>
          </p:nvPr>
        </p:nvSpPr>
        <p:spPr>
          <a:xfrm>
            <a:off x="632527" y="1622753"/>
            <a:ext cx="10648050" cy="647275"/>
          </a:xfrm>
        </p:spPr>
        <p:txBody>
          <a:bodyPr>
            <a:noAutofit/>
          </a:bodyPr>
          <a:lstStyle/>
          <a:p>
            <a:pPr marL="0" indent="0">
              <a:buNone/>
            </a:pPr>
            <a:r>
              <a:rPr lang="en-GB" sz="1600" b="1" dirty="0">
                <a:solidFill>
                  <a:schemeClr val="tx2"/>
                </a:solidFill>
              </a:rPr>
              <a:t>PRIMARY ENDPOINT: PFS</a:t>
            </a:r>
            <a:r>
              <a:rPr lang="en-GB" sz="1600" b="1" noProof="0" dirty="0">
                <a:solidFill>
                  <a:schemeClr val="tx2"/>
                </a:solidFill>
              </a:rPr>
              <a:t>							</a:t>
            </a:r>
            <a:r>
              <a:rPr lang="en-GB" sz="1600" b="1" dirty="0">
                <a:solidFill>
                  <a:schemeClr val="tx2"/>
                </a:solidFill>
              </a:rPr>
              <a:t>SECONDARY ENDPOINT: OS (interim)</a:t>
            </a:r>
          </a:p>
        </p:txBody>
      </p:sp>
      <p:sp>
        <p:nvSpPr>
          <p:cNvPr id="5" name="Content Placeholder 4"/>
          <p:cNvSpPr>
            <a:spLocks noGrp="1"/>
          </p:cNvSpPr>
          <p:nvPr>
            <p:ph sz="quarter" idx="13"/>
          </p:nvPr>
        </p:nvSpPr>
        <p:spPr>
          <a:xfrm>
            <a:off x="619200" y="6262837"/>
            <a:ext cx="9550910" cy="511629"/>
          </a:xfrm>
        </p:spPr>
        <p:txBody>
          <a:bodyPr vert="horz" lIns="0" tIns="0" rIns="0" bIns="0" rtlCol="0" anchor="ctr" anchorCtr="0">
            <a:noAutofit/>
          </a:bodyPr>
          <a:lstStyle/>
          <a:p>
            <a:pPr>
              <a:spcBef>
                <a:spcPts val="0"/>
              </a:spcBef>
            </a:pPr>
            <a:r>
              <a:rPr lang="en-GB" sz="1000" dirty="0">
                <a:sym typeface="Arial"/>
              </a:rPr>
              <a:t>Primary analysis of NETTER-1 with interim analysis of overall survival</a:t>
            </a:r>
          </a:p>
          <a:p>
            <a:pPr>
              <a:spcBef>
                <a:spcPts val="0"/>
              </a:spcBef>
            </a:pPr>
            <a:r>
              <a:rPr lang="en-GB" sz="1000" baseline="30000" dirty="0"/>
              <a:t>177</a:t>
            </a:r>
            <a:r>
              <a:rPr lang="en-GB" sz="1000" dirty="0"/>
              <a:t>Lu, lutetium-177; </a:t>
            </a:r>
            <a:r>
              <a:rPr lang="en-GB" sz="1000" dirty="0">
                <a:sym typeface="Arial"/>
              </a:rPr>
              <a:t>CI, confidence interval; HR, hazard ratio; ITT, intent-to-treat; (m)PFS, (median) progression-free survival; NR, not reached; LAR, long-acting release; Oct, octreotide, OS, overall survival </a:t>
            </a:r>
          </a:p>
          <a:p>
            <a:pPr>
              <a:spcBef>
                <a:spcPts val="0"/>
              </a:spcBef>
            </a:pPr>
            <a:r>
              <a:rPr lang="en-GB" sz="1000" noProof="0" dirty="0" err="1"/>
              <a:t>Strosberg</a:t>
            </a:r>
            <a:r>
              <a:rPr lang="en-GB" sz="1000" noProof="0" dirty="0"/>
              <a:t> J, et al. N </a:t>
            </a:r>
            <a:r>
              <a:rPr lang="en-GB" sz="1000" noProof="0" dirty="0" err="1"/>
              <a:t>Engl</a:t>
            </a:r>
            <a:r>
              <a:rPr lang="en-GB" sz="1000" noProof="0" dirty="0"/>
              <a:t> J Med. 2017;376:125-35</a:t>
            </a:r>
            <a:endParaRPr lang="en-GB" sz="1000" dirty="0">
              <a:ea typeface="PT Sans Narrow" panose="020B0506020203020204" pitchFamily="34" charset="0"/>
            </a:endParaRPr>
          </a:p>
        </p:txBody>
      </p:sp>
      <p:sp>
        <p:nvSpPr>
          <p:cNvPr id="15" name="Slide Number Placeholder 14"/>
          <p:cNvSpPr>
            <a:spLocks noGrp="1"/>
          </p:cNvSpPr>
          <p:nvPr>
            <p:ph type="sldNum" sz="quarter" idx="4"/>
          </p:nvPr>
        </p:nvSpPr>
        <p:spPr/>
        <p:txBody>
          <a:bodyPr/>
          <a:lstStyle/>
          <a:p>
            <a:fld id="{FCE43C0F-8A7B-3A4B-9DB5-B3472E36E833}" type="slidenum">
              <a:rPr lang="en-GB" smtClean="0"/>
              <a:pPr/>
              <a:t>11</a:t>
            </a:fld>
            <a:endParaRPr lang="en-GB" dirty="0"/>
          </a:p>
        </p:txBody>
      </p:sp>
      <p:sp>
        <p:nvSpPr>
          <p:cNvPr id="18" name="Rectangle 17"/>
          <p:cNvSpPr/>
          <p:nvPr/>
        </p:nvSpPr>
        <p:spPr>
          <a:xfrm>
            <a:off x="5091311" y="4165506"/>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8">
            <a:extLst>
              <a:ext uri="{FF2B5EF4-FFF2-40B4-BE49-F238E27FC236}">
                <a16:creationId xmlns:a16="http://schemas.microsoft.com/office/drawing/2014/main" id="{0597674E-B80E-437F-8106-CC6BF5E2B954}"/>
              </a:ext>
            </a:extLst>
          </p:cNvPr>
          <p:cNvSpPr txBox="1"/>
          <p:nvPr/>
        </p:nvSpPr>
        <p:spPr>
          <a:xfrm>
            <a:off x="3867175" y="1844824"/>
            <a:ext cx="1833562" cy="707886"/>
          </a:xfrm>
          <a:prstGeom prst="rect">
            <a:avLst/>
          </a:prstGeom>
          <a:noFill/>
        </p:spPr>
        <p:txBody>
          <a:bodyPr>
            <a:spAutoFit/>
          </a:bodyPr>
          <a:lstStyle/>
          <a:p>
            <a:pPr>
              <a:buClr>
                <a:prstClr val="black"/>
              </a:buClr>
              <a:buSzPct val="25000"/>
              <a:defRPr/>
            </a:pPr>
            <a:r>
              <a:rPr lang="en-US" sz="1000" kern="0" dirty="0">
                <a:solidFill>
                  <a:prstClr val="black"/>
                </a:solidFill>
                <a:latin typeface="Arial" panose="020B0604020202020204" pitchFamily="34" charset="0"/>
                <a:ea typeface="Arial"/>
                <a:cs typeface="Arial" panose="020B0604020202020204" pitchFamily="34" charset="0"/>
                <a:sym typeface="Arial"/>
                <a:rtl val="0"/>
              </a:rPr>
              <a:t>N=229 (ITT)</a:t>
            </a:r>
          </a:p>
          <a:p>
            <a:pPr>
              <a:buClr>
                <a:prstClr val="black"/>
              </a:buClr>
              <a:buSzPct val="25000"/>
              <a:defRPr/>
            </a:pPr>
            <a:r>
              <a:rPr lang="en-US" sz="1000" kern="0" dirty="0">
                <a:solidFill>
                  <a:prstClr val="black"/>
                </a:solidFill>
                <a:latin typeface="Arial" panose="020B0604020202020204" pitchFamily="34" charset="0"/>
                <a:ea typeface="Arial"/>
                <a:cs typeface="Arial" panose="020B0604020202020204" pitchFamily="34" charset="0"/>
                <a:sym typeface="Arial"/>
                <a:rtl val="0"/>
              </a:rPr>
              <a:t>Number of events: 91 </a:t>
            </a:r>
          </a:p>
          <a:p>
            <a:pPr>
              <a:buClr>
                <a:schemeClr val="accent1"/>
              </a:buClr>
              <a:buSzPct val="80000"/>
              <a:defRPr/>
            </a:pPr>
            <a:r>
              <a:rPr lang="en-US" sz="1000" kern="0" baseline="30000" dirty="0">
                <a:solidFill>
                  <a:prstClr val="black"/>
                </a:solidFill>
                <a:latin typeface="Arial" panose="020B0604020202020204" pitchFamily="34" charset="0"/>
                <a:ea typeface="Arial"/>
                <a:cs typeface="Arial" panose="020B0604020202020204" pitchFamily="34" charset="0"/>
                <a:sym typeface="Arial"/>
                <a:rtl val="0"/>
              </a:rPr>
              <a:t>177</a:t>
            </a:r>
            <a:r>
              <a:rPr lang="en-US" sz="1000" kern="0" dirty="0">
                <a:solidFill>
                  <a:prstClr val="black"/>
                </a:solidFill>
                <a:latin typeface="Arial" panose="020B0604020202020204" pitchFamily="34" charset="0"/>
                <a:ea typeface="Arial"/>
                <a:cs typeface="Arial" panose="020B0604020202020204" pitchFamily="34" charset="0"/>
                <a:sym typeface="Arial"/>
                <a:rtl val="0"/>
              </a:rPr>
              <a:t>Lu-Dotatate: 23 </a:t>
            </a:r>
          </a:p>
          <a:p>
            <a:pPr>
              <a:buClr>
                <a:schemeClr val="accent1"/>
              </a:buClr>
              <a:buSzPct val="80000"/>
              <a:defRPr/>
            </a:pPr>
            <a:r>
              <a:rPr lang="en-US" sz="1000" kern="0" dirty="0">
                <a:solidFill>
                  <a:prstClr val="black"/>
                </a:solidFill>
                <a:latin typeface="Arial" panose="020B0604020202020204" pitchFamily="34" charset="0"/>
                <a:ea typeface="Arial"/>
                <a:cs typeface="Arial" panose="020B0604020202020204" pitchFamily="34" charset="0"/>
                <a:sym typeface="Arial"/>
                <a:rtl val="0"/>
              </a:rPr>
              <a:t>Oct 60 mg LAR: 68</a:t>
            </a:r>
          </a:p>
        </p:txBody>
      </p:sp>
      <p:sp>
        <p:nvSpPr>
          <p:cNvPr id="16" name="TextBox 15">
            <a:extLst>
              <a:ext uri="{FF2B5EF4-FFF2-40B4-BE49-F238E27FC236}">
                <a16:creationId xmlns:a16="http://schemas.microsoft.com/office/drawing/2014/main" id="{C1341CBB-6B77-4F88-8579-39EE746813DF}"/>
              </a:ext>
            </a:extLst>
          </p:cNvPr>
          <p:cNvSpPr txBox="1"/>
          <p:nvPr/>
        </p:nvSpPr>
        <p:spPr>
          <a:xfrm>
            <a:off x="551384" y="796642"/>
            <a:ext cx="9145016" cy="707886"/>
          </a:xfrm>
          <a:prstGeom prst="rect">
            <a:avLst/>
          </a:prstGeom>
          <a:noFill/>
        </p:spPr>
        <p:txBody>
          <a:bodyPr wrap="square" rtlCol="0">
            <a:spAutoFit/>
          </a:bodyPr>
          <a:lstStyle/>
          <a:p>
            <a:r>
              <a:rPr lang="en-GB" sz="2000" b="1" cap="all" dirty="0">
                <a:solidFill>
                  <a:srgbClr val="B00091"/>
                </a:solidFill>
                <a:latin typeface="Arial" panose="020B0604020202020204" pitchFamily="34" charset="0"/>
                <a:cs typeface="Arial" panose="020B0604020202020204" pitchFamily="34" charset="0"/>
              </a:rPr>
              <a:t>All study patients continued high dose octreotide regardless of functional status</a:t>
            </a:r>
          </a:p>
        </p:txBody>
      </p:sp>
      <p:grpSp>
        <p:nvGrpSpPr>
          <p:cNvPr id="142" name="Group 141">
            <a:extLst>
              <a:ext uri="{FF2B5EF4-FFF2-40B4-BE49-F238E27FC236}">
                <a16:creationId xmlns:a16="http://schemas.microsoft.com/office/drawing/2014/main" id="{E19F01BF-2A23-FBDE-29E9-A2816C5A1F2B}"/>
              </a:ext>
            </a:extLst>
          </p:cNvPr>
          <p:cNvGrpSpPr/>
          <p:nvPr/>
        </p:nvGrpSpPr>
        <p:grpSpPr>
          <a:xfrm>
            <a:off x="6347211" y="1867136"/>
            <a:ext cx="5037757" cy="4123081"/>
            <a:chOff x="6346275" y="1896722"/>
            <a:chExt cx="5037757" cy="4123081"/>
          </a:xfrm>
        </p:grpSpPr>
        <p:sp>
          <p:nvSpPr>
            <p:cNvPr id="2" name="TextBox 1">
              <a:extLst>
                <a:ext uri="{FF2B5EF4-FFF2-40B4-BE49-F238E27FC236}">
                  <a16:creationId xmlns:a16="http://schemas.microsoft.com/office/drawing/2014/main" id="{FB4A0F6A-CEAE-08B8-5E52-7A624750294E}"/>
                </a:ext>
              </a:extLst>
            </p:cNvPr>
            <p:cNvSpPr txBox="1"/>
            <p:nvPr/>
          </p:nvSpPr>
          <p:spPr>
            <a:xfrm>
              <a:off x="8117088" y="5065309"/>
              <a:ext cx="2565214"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Months since randomisation</a:t>
              </a:r>
            </a:p>
          </p:txBody>
        </p:sp>
        <p:cxnSp>
          <p:nvCxnSpPr>
            <p:cNvPr id="3" name="Straight Connector 2">
              <a:extLst>
                <a:ext uri="{FF2B5EF4-FFF2-40B4-BE49-F238E27FC236}">
                  <a16:creationId xmlns:a16="http://schemas.microsoft.com/office/drawing/2014/main" id="{65FB52D8-20EE-B16A-D8B2-36485EB952A8}"/>
                </a:ext>
              </a:extLst>
            </p:cNvPr>
            <p:cNvCxnSpPr>
              <a:cxnSpLocks/>
            </p:cNvCxnSpPr>
            <p:nvPr/>
          </p:nvCxnSpPr>
          <p:spPr>
            <a:xfrm flipV="1">
              <a:off x="7559311" y="1961886"/>
              <a:ext cx="0" cy="28014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197BFE70-FE50-8B1E-5BE8-8AA6BE077C1C}"/>
                </a:ext>
              </a:extLst>
            </p:cNvPr>
            <p:cNvSpPr txBox="1"/>
            <p:nvPr/>
          </p:nvSpPr>
          <p:spPr>
            <a:xfrm>
              <a:off x="7519927" y="48362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6" name="TextBox 5">
              <a:extLst>
                <a:ext uri="{FF2B5EF4-FFF2-40B4-BE49-F238E27FC236}">
                  <a16:creationId xmlns:a16="http://schemas.microsoft.com/office/drawing/2014/main" id="{57599B0F-EBE1-A1A9-2664-4CC82D14D800}"/>
                </a:ext>
              </a:extLst>
            </p:cNvPr>
            <p:cNvSpPr txBox="1"/>
            <p:nvPr/>
          </p:nvSpPr>
          <p:spPr>
            <a:xfrm>
              <a:off x="10523677" y="4839315"/>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25</a:t>
              </a:r>
            </a:p>
          </p:txBody>
        </p:sp>
        <p:cxnSp>
          <p:nvCxnSpPr>
            <p:cNvPr id="7" name="Straight Connector 6">
              <a:extLst>
                <a:ext uri="{FF2B5EF4-FFF2-40B4-BE49-F238E27FC236}">
                  <a16:creationId xmlns:a16="http://schemas.microsoft.com/office/drawing/2014/main" id="{FEDA3F13-1966-1A0F-9EBE-A26E217CDA2B}"/>
                </a:ext>
              </a:extLst>
            </p:cNvPr>
            <p:cNvCxnSpPr>
              <a:cxnSpLocks/>
            </p:cNvCxnSpPr>
            <p:nvPr/>
          </p:nvCxnSpPr>
          <p:spPr>
            <a:xfrm>
              <a:off x="7550315" y="476971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8F503F2-EB54-F1CB-0D43-2152AD49F97F}"/>
                </a:ext>
              </a:extLst>
            </p:cNvPr>
            <p:cNvCxnSpPr>
              <a:cxnSpLocks/>
            </p:cNvCxnSpPr>
            <p:nvPr/>
          </p:nvCxnSpPr>
          <p:spPr>
            <a:xfrm>
              <a:off x="8157447" y="476401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D2CA857-1609-2197-DB2B-6498E6ADD1AD}"/>
                </a:ext>
              </a:extLst>
            </p:cNvPr>
            <p:cNvCxnSpPr>
              <a:cxnSpLocks/>
            </p:cNvCxnSpPr>
            <p:nvPr/>
          </p:nvCxnSpPr>
          <p:spPr>
            <a:xfrm>
              <a:off x="8785990" y="475656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BC58807-2D6B-B51D-6EC0-8F12EA3E613E}"/>
                </a:ext>
              </a:extLst>
            </p:cNvPr>
            <p:cNvCxnSpPr>
              <a:cxnSpLocks/>
            </p:cNvCxnSpPr>
            <p:nvPr/>
          </p:nvCxnSpPr>
          <p:spPr>
            <a:xfrm>
              <a:off x="9399953" y="4765764"/>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4C2808E-C545-79A3-1B02-7B6E3B18BA85}"/>
                </a:ext>
              </a:extLst>
            </p:cNvPr>
            <p:cNvCxnSpPr>
              <a:cxnSpLocks/>
            </p:cNvCxnSpPr>
            <p:nvPr/>
          </p:nvCxnSpPr>
          <p:spPr>
            <a:xfrm>
              <a:off x="10009247" y="476344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151C70C-00C5-3BBF-7169-D420DC43C3EB}"/>
                </a:ext>
              </a:extLst>
            </p:cNvPr>
            <p:cNvCxnSpPr>
              <a:cxnSpLocks/>
            </p:cNvCxnSpPr>
            <p:nvPr/>
          </p:nvCxnSpPr>
          <p:spPr>
            <a:xfrm>
              <a:off x="10628704" y="477276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828C6AA-1283-895A-F8DE-E4080937A4C2}"/>
                </a:ext>
              </a:extLst>
            </p:cNvPr>
            <p:cNvCxnSpPr>
              <a:cxnSpLocks/>
            </p:cNvCxnSpPr>
            <p:nvPr/>
          </p:nvCxnSpPr>
          <p:spPr>
            <a:xfrm>
              <a:off x="11207750" y="478151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7B9A27F-5D96-FF2C-D368-506A88C2BA6B}"/>
                </a:ext>
              </a:extLst>
            </p:cNvPr>
            <p:cNvCxnSpPr>
              <a:cxnSpLocks/>
            </p:cNvCxnSpPr>
            <p:nvPr/>
          </p:nvCxnSpPr>
          <p:spPr>
            <a:xfrm rot="16200000">
              <a:off x="7505548" y="4429004"/>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0552462-8926-7120-AC9B-A9F8EDFE4BEB}"/>
                </a:ext>
              </a:extLst>
            </p:cNvPr>
            <p:cNvCxnSpPr>
              <a:cxnSpLocks/>
            </p:cNvCxnSpPr>
            <p:nvPr/>
          </p:nvCxnSpPr>
          <p:spPr>
            <a:xfrm rot="16200000">
              <a:off x="7499047" y="415233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848DB01-9D14-F440-264A-51DA9E92984B}"/>
                </a:ext>
              </a:extLst>
            </p:cNvPr>
            <p:cNvCxnSpPr>
              <a:cxnSpLocks/>
            </p:cNvCxnSpPr>
            <p:nvPr/>
          </p:nvCxnSpPr>
          <p:spPr>
            <a:xfrm rot="16200000">
              <a:off x="7524469" y="361860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3846F83-56B4-CA60-1803-486293FA87D9}"/>
                </a:ext>
              </a:extLst>
            </p:cNvPr>
            <p:cNvCxnSpPr>
              <a:cxnSpLocks/>
            </p:cNvCxnSpPr>
            <p:nvPr/>
          </p:nvCxnSpPr>
          <p:spPr>
            <a:xfrm rot="16200000">
              <a:off x="7505548" y="38752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74F821A-8229-CA7F-D937-8474AEC3EF0B}"/>
                </a:ext>
              </a:extLst>
            </p:cNvPr>
            <p:cNvSpPr txBox="1"/>
            <p:nvPr/>
          </p:nvSpPr>
          <p:spPr>
            <a:xfrm>
              <a:off x="8118637" y="483931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a:t>
              </a:r>
            </a:p>
          </p:txBody>
        </p:sp>
        <p:sp>
          <p:nvSpPr>
            <p:cNvPr id="39" name="TextBox 38">
              <a:extLst>
                <a:ext uri="{FF2B5EF4-FFF2-40B4-BE49-F238E27FC236}">
                  <a16:creationId xmlns:a16="http://schemas.microsoft.com/office/drawing/2014/main" id="{162AD4AC-556A-ACDB-7F15-800EAEE158B2}"/>
                </a:ext>
              </a:extLst>
            </p:cNvPr>
            <p:cNvSpPr txBox="1"/>
            <p:nvPr/>
          </p:nvSpPr>
          <p:spPr>
            <a:xfrm>
              <a:off x="8682735" y="48362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41" name="TextBox 40">
              <a:extLst>
                <a:ext uri="{FF2B5EF4-FFF2-40B4-BE49-F238E27FC236}">
                  <a16:creationId xmlns:a16="http://schemas.microsoft.com/office/drawing/2014/main" id="{48649385-DB12-B631-3783-814E276D187F}"/>
                </a:ext>
              </a:extLst>
            </p:cNvPr>
            <p:cNvSpPr txBox="1"/>
            <p:nvPr/>
          </p:nvSpPr>
          <p:spPr>
            <a:xfrm>
              <a:off x="9300195" y="484106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43" name="TextBox 42">
              <a:extLst>
                <a:ext uri="{FF2B5EF4-FFF2-40B4-BE49-F238E27FC236}">
                  <a16:creationId xmlns:a16="http://schemas.microsoft.com/office/drawing/2014/main" id="{F4E6BE7B-15E1-8FD8-4C00-8CD88C0D0C2F}"/>
                </a:ext>
              </a:extLst>
            </p:cNvPr>
            <p:cNvSpPr txBox="1"/>
            <p:nvPr/>
          </p:nvSpPr>
          <p:spPr>
            <a:xfrm>
              <a:off x="9917656" y="483931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46" name="TextBox 45">
              <a:extLst>
                <a:ext uri="{FF2B5EF4-FFF2-40B4-BE49-F238E27FC236}">
                  <a16:creationId xmlns:a16="http://schemas.microsoft.com/office/drawing/2014/main" id="{E2985787-487B-A80E-9234-DFE5190637E9}"/>
                </a:ext>
              </a:extLst>
            </p:cNvPr>
            <p:cNvSpPr txBox="1"/>
            <p:nvPr/>
          </p:nvSpPr>
          <p:spPr>
            <a:xfrm>
              <a:off x="11106613" y="4848066"/>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cxnSp>
          <p:nvCxnSpPr>
            <p:cNvPr id="48" name="Straight Connector 47">
              <a:extLst>
                <a:ext uri="{FF2B5EF4-FFF2-40B4-BE49-F238E27FC236}">
                  <a16:creationId xmlns:a16="http://schemas.microsoft.com/office/drawing/2014/main" id="{44352902-0A39-B071-13AF-ADB16C4A9773}"/>
                </a:ext>
              </a:extLst>
            </p:cNvPr>
            <p:cNvCxnSpPr>
              <a:cxnSpLocks/>
            </p:cNvCxnSpPr>
            <p:nvPr/>
          </p:nvCxnSpPr>
          <p:spPr>
            <a:xfrm rot="16200000">
              <a:off x="7505548" y="331355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77B1EB5-2A3D-CB8C-C682-BB864246A850}"/>
                </a:ext>
              </a:extLst>
            </p:cNvPr>
            <p:cNvCxnSpPr>
              <a:cxnSpLocks/>
            </p:cNvCxnSpPr>
            <p:nvPr/>
          </p:nvCxnSpPr>
          <p:spPr>
            <a:xfrm rot="16200000">
              <a:off x="7513192" y="3075176"/>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12E704F-356F-0919-9567-BC9FD54BD2A3}"/>
                </a:ext>
              </a:extLst>
            </p:cNvPr>
            <p:cNvCxnSpPr>
              <a:cxnSpLocks/>
            </p:cNvCxnSpPr>
            <p:nvPr/>
          </p:nvCxnSpPr>
          <p:spPr>
            <a:xfrm rot="16200000">
              <a:off x="7513965" y="278774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100BF11-112B-E1DE-F3B5-A78C4F6B6BF1}"/>
                </a:ext>
              </a:extLst>
            </p:cNvPr>
            <p:cNvCxnSpPr>
              <a:cxnSpLocks/>
            </p:cNvCxnSpPr>
            <p:nvPr/>
          </p:nvCxnSpPr>
          <p:spPr>
            <a:xfrm rot="16200000">
              <a:off x="7505548" y="252326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CBA2C0EF-EDAF-5BB7-4C82-9B88CB668606}"/>
                </a:ext>
              </a:extLst>
            </p:cNvPr>
            <p:cNvCxnSpPr>
              <a:cxnSpLocks/>
            </p:cNvCxnSpPr>
            <p:nvPr/>
          </p:nvCxnSpPr>
          <p:spPr>
            <a:xfrm rot="16200000">
              <a:off x="7505548" y="2235826"/>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5780D0A2-FA59-1A18-54C9-C8EAC7EFFA16}"/>
                </a:ext>
              </a:extLst>
            </p:cNvPr>
            <p:cNvSpPr txBox="1"/>
            <p:nvPr/>
          </p:nvSpPr>
          <p:spPr>
            <a:xfrm>
              <a:off x="7369533" y="4644100"/>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54" name="TextBox 53">
              <a:extLst>
                <a:ext uri="{FF2B5EF4-FFF2-40B4-BE49-F238E27FC236}">
                  <a16:creationId xmlns:a16="http://schemas.microsoft.com/office/drawing/2014/main" id="{CC8A644E-C78F-EB5B-6678-CC18516585DA}"/>
                </a:ext>
              </a:extLst>
            </p:cNvPr>
            <p:cNvSpPr txBox="1"/>
            <p:nvPr/>
          </p:nvSpPr>
          <p:spPr>
            <a:xfrm>
              <a:off x="7318053" y="438270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55" name="Straight Connector 54">
              <a:extLst>
                <a:ext uri="{FF2B5EF4-FFF2-40B4-BE49-F238E27FC236}">
                  <a16:creationId xmlns:a16="http://schemas.microsoft.com/office/drawing/2014/main" id="{7492B4D4-5B97-B3DF-18D6-DB23D3F9C16F}"/>
                </a:ext>
              </a:extLst>
            </p:cNvPr>
            <p:cNvCxnSpPr>
              <a:cxnSpLocks/>
            </p:cNvCxnSpPr>
            <p:nvPr/>
          </p:nvCxnSpPr>
          <p:spPr>
            <a:xfrm rot="16200000">
              <a:off x="7505548" y="194839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CCA56B23-0F94-3BF8-0752-2E21164CE50E}"/>
                </a:ext>
              </a:extLst>
            </p:cNvPr>
            <p:cNvSpPr txBox="1"/>
            <p:nvPr/>
          </p:nvSpPr>
          <p:spPr>
            <a:xfrm>
              <a:off x="7311552" y="41054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57" name="TextBox 56">
              <a:extLst>
                <a:ext uri="{FF2B5EF4-FFF2-40B4-BE49-F238E27FC236}">
                  <a16:creationId xmlns:a16="http://schemas.microsoft.com/office/drawing/2014/main" id="{3141A5CA-A6D2-5602-6830-3FDE6FA26D1A}"/>
                </a:ext>
              </a:extLst>
            </p:cNvPr>
            <p:cNvSpPr txBox="1"/>
            <p:nvPr/>
          </p:nvSpPr>
          <p:spPr>
            <a:xfrm>
              <a:off x="7247521" y="1896722"/>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58" name="TextBox 57">
              <a:extLst>
                <a:ext uri="{FF2B5EF4-FFF2-40B4-BE49-F238E27FC236}">
                  <a16:creationId xmlns:a16="http://schemas.microsoft.com/office/drawing/2014/main" id="{0E17AA39-EE79-EB09-BEDF-67555B652CC3}"/>
                </a:ext>
              </a:extLst>
            </p:cNvPr>
            <p:cNvSpPr txBox="1"/>
            <p:nvPr/>
          </p:nvSpPr>
          <p:spPr>
            <a:xfrm>
              <a:off x="7276156" y="2184754"/>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90</a:t>
              </a:r>
            </a:p>
          </p:txBody>
        </p:sp>
        <p:sp>
          <p:nvSpPr>
            <p:cNvPr id="59" name="TextBox 58">
              <a:extLst>
                <a:ext uri="{FF2B5EF4-FFF2-40B4-BE49-F238E27FC236}">
                  <a16:creationId xmlns:a16="http://schemas.microsoft.com/office/drawing/2014/main" id="{E06C6E85-0E96-A2CC-B48F-13E5BF4C6EBE}"/>
                </a:ext>
              </a:extLst>
            </p:cNvPr>
            <p:cNvSpPr txBox="1"/>
            <p:nvPr/>
          </p:nvSpPr>
          <p:spPr>
            <a:xfrm>
              <a:off x="7276156" y="2472786"/>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80</a:t>
              </a:r>
            </a:p>
          </p:txBody>
        </p:sp>
        <p:sp>
          <p:nvSpPr>
            <p:cNvPr id="60" name="TextBox 59">
              <a:extLst>
                <a:ext uri="{FF2B5EF4-FFF2-40B4-BE49-F238E27FC236}">
                  <a16:creationId xmlns:a16="http://schemas.microsoft.com/office/drawing/2014/main" id="{3F455498-C09D-20C9-FC5E-6BBD67B3F3B5}"/>
                </a:ext>
              </a:extLst>
            </p:cNvPr>
            <p:cNvSpPr txBox="1"/>
            <p:nvPr/>
          </p:nvSpPr>
          <p:spPr>
            <a:xfrm>
              <a:off x="7284573" y="2737863"/>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70</a:t>
              </a:r>
            </a:p>
          </p:txBody>
        </p:sp>
        <p:sp>
          <p:nvSpPr>
            <p:cNvPr id="61" name="TextBox 60">
              <a:extLst>
                <a:ext uri="{FF2B5EF4-FFF2-40B4-BE49-F238E27FC236}">
                  <a16:creationId xmlns:a16="http://schemas.microsoft.com/office/drawing/2014/main" id="{F6472E52-0B19-C932-FB99-A56DF2CFD09A}"/>
                </a:ext>
              </a:extLst>
            </p:cNvPr>
            <p:cNvSpPr txBox="1"/>
            <p:nvPr/>
          </p:nvSpPr>
          <p:spPr>
            <a:xfrm>
              <a:off x="7283800" y="3025895"/>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62" name="TextBox 61">
              <a:extLst>
                <a:ext uri="{FF2B5EF4-FFF2-40B4-BE49-F238E27FC236}">
                  <a16:creationId xmlns:a16="http://schemas.microsoft.com/office/drawing/2014/main" id="{4A9B0FA8-33F8-298D-CE5D-58DD44596EDB}"/>
                </a:ext>
              </a:extLst>
            </p:cNvPr>
            <p:cNvSpPr txBox="1"/>
            <p:nvPr/>
          </p:nvSpPr>
          <p:spPr>
            <a:xfrm>
              <a:off x="7276156" y="3264874"/>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a:t>
              </a:r>
            </a:p>
          </p:txBody>
        </p:sp>
        <p:sp>
          <p:nvSpPr>
            <p:cNvPr id="63" name="TextBox 62">
              <a:extLst>
                <a:ext uri="{FF2B5EF4-FFF2-40B4-BE49-F238E27FC236}">
                  <a16:creationId xmlns:a16="http://schemas.microsoft.com/office/drawing/2014/main" id="{9AFD6608-52CB-525C-202D-875BA054F400}"/>
                </a:ext>
              </a:extLst>
            </p:cNvPr>
            <p:cNvSpPr txBox="1"/>
            <p:nvPr/>
          </p:nvSpPr>
          <p:spPr>
            <a:xfrm>
              <a:off x="7284573" y="3835691"/>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64" name="TextBox 63">
              <a:extLst>
                <a:ext uri="{FF2B5EF4-FFF2-40B4-BE49-F238E27FC236}">
                  <a16:creationId xmlns:a16="http://schemas.microsoft.com/office/drawing/2014/main" id="{2663D59B-9A9D-27CD-C1DF-7CB59833F4C1}"/>
                </a:ext>
              </a:extLst>
            </p:cNvPr>
            <p:cNvSpPr txBox="1"/>
            <p:nvPr/>
          </p:nvSpPr>
          <p:spPr>
            <a:xfrm>
              <a:off x="7295077" y="3571110"/>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65" name="TextBox 64">
              <a:extLst>
                <a:ext uri="{FF2B5EF4-FFF2-40B4-BE49-F238E27FC236}">
                  <a16:creationId xmlns:a16="http://schemas.microsoft.com/office/drawing/2014/main" id="{B001B33D-7F45-1238-D9FD-BEE101C924FF}"/>
                </a:ext>
              </a:extLst>
            </p:cNvPr>
            <p:cNvSpPr txBox="1"/>
            <p:nvPr/>
          </p:nvSpPr>
          <p:spPr>
            <a:xfrm rot="16200000">
              <a:off x="6415537" y="3222750"/>
              <a:ext cx="942378"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Overall survival (% of patients)</a:t>
              </a:r>
            </a:p>
          </p:txBody>
        </p:sp>
        <p:cxnSp>
          <p:nvCxnSpPr>
            <p:cNvPr id="69" name="Straight Connector 68">
              <a:extLst>
                <a:ext uri="{FF2B5EF4-FFF2-40B4-BE49-F238E27FC236}">
                  <a16:creationId xmlns:a16="http://schemas.microsoft.com/office/drawing/2014/main" id="{DC5A050C-B033-554E-7E6C-8014E4A32D6B}"/>
                </a:ext>
              </a:extLst>
            </p:cNvPr>
            <p:cNvCxnSpPr>
              <a:cxnSpLocks/>
            </p:cNvCxnSpPr>
            <p:nvPr/>
          </p:nvCxnSpPr>
          <p:spPr>
            <a:xfrm>
              <a:off x="7559311" y="4761563"/>
              <a:ext cx="373703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AC05625B-52A4-D400-C729-D14DE220559C}"/>
                </a:ext>
              </a:extLst>
            </p:cNvPr>
            <p:cNvSpPr txBox="1"/>
            <p:nvPr/>
          </p:nvSpPr>
          <p:spPr>
            <a:xfrm>
              <a:off x="7356822"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116</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113</a:t>
              </a:r>
            </a:p>
          </p:txBody>
        </p:sp>
        <p:sp>
          <p:nvSpPr>
            <p:cNvPr id="76" name="TextBox 75">
              <a:extLst>
                <a:ext uri="{FF2B5EF4-FFF2-40B4-BE49-F238E27FC236}">
                  <a16:creationId xmlns:a16="http://schemas.microsoft.com/office/drawing/2014/main" id="{B0E9BE83-7F5E-E5B6-8405-62901C503B31}"/>
                </a:ext>
              </a:extLst>
            </p:cNvPr>
            <p:cNvSpPr txBox="1"/>
            <p:nvPr/>
          </p:nvSpPr>
          <p:spPr>
            <a:xfrm>
              <a:off x="7738633"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108</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103</a:t>
              </a:r>
            </a:p>
          </p:txBody>
        </p:sp>
        <p:sp>
          <p:nvSpPr>
            <p:cNvPr id="77" name="TextBox 76">
              <a:extLst>
                <a:ext uri="{FF2B5EF4-FFF2-40B4-BE49-F238E27FC236}">
                  <a16:creationId xmlns:a16="http://schemas.microsoft.com/office/drawing/2014/main" id="{FD1633D4-1B5B-8F15-DAA7-452E58A519C6}"/>
                </a:ext>
              </a:extLst>
            </p:cNvPr>
            <p:cNvSpPr txBox="1"/>
            <p:nvPr/>
          </p:nvSpPr>
          <p:spPr>
            <a:xfrm>
              <a:off x="8117088"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96</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83</a:t>
              </a:r>
            </a:p>
          </p:txBody>
        </p:sp>
        <p:sp>
          <p:nvSpPr>
            <p:cNvPr id="78" name="TextBox 77">
              <a:extLst>
                <a:ext uri="{FF2B5EF4-FFF2-40B4-BE49-F238E27FC236}">
                  <a16:creationId xmlns:a16="http://schemas.microsoft.com/office/drawing/2014/main" id="{28D16278-AF80-FF17-86DC-B1A7C9B649AB}"/>
                </a:ext>
              </a:extLst>
            </p:cNvPr>
            <p:cNvSpPr txBox="1"/>
            <p:nvPr/>
          </p:nvSpPr>
          <p:spPr>
            <a:xfrm>
              <a:off x="8468435"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79</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64</a:t>
              </a:r>
            </a:p>
          </p:txBody>
        </p:sp>
        <p:sp>
          <p:nvSpPr>
            <p:cNvPr id="79" name="TextBox 78">
              <a:extLst>
                <a:ext uri="{FF2B5EF4-FFF2-40B4-BE49-F238E27FC236}">
                  <a16:creationId xmlns:a16="http://schemas.microsoft.com/office/drawing/2014/main" id="{6E707DD8-D808-FF0D-B887-7FE7D2FC5251}"/>
                </a:ext>
              </a:extLst>
            </p:cNvPr>
            <p:cNvSpPr txBox="1"/>
            <p:nvPr/>
          </p:nvSpPr>
          <p:spPr>
            <a:xfrm>
              <a:off x="8850319"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64</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41</a:t>
              </a:r>
            </a:p>
          </p:txBody>
        </p:sp>
        <p:sp>
          <p:nvSpPr>
            <p:cNvPr id="80" name="TextBox 79">
              <a:extLst>
                <a:ext uri="{FF2B5EF4-FFF2-40B4-BE49-F238E27FC236}">
                  <a16:creationId xmlns:a16="http://schemas.microsoft.com/office/drawing/2014/main" id="{40FC0502-F546-BDB1-EE99-7194E67C72D9}"/>
                </a:ext>
              </a:extLst>
            </p:cNvPr>
            <p:cNvSpPr txBox="1"/>
            <p:nvPr/>
          </p:nvSpPr>
          <p:spPr>
            <a:xfrm>
              <a:off x="9239037"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47</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32</a:t>
              </a:r>
            </a:p>
          </p:txBody>
        </p:sp>
        <p:sp>
          <p:nvSpPr>
            <p:cNvPr id="81" name="TextBox 80">
              <a:extLst>
                <a:ext uri="{FF2B5EF4-FFF2-40B4-BE49-F238E27FC236}">
                  <a16:creationId xmlns:a16="http://schemas.microsoft.com/office/drawing/2014/main" id="{2B99A30C-31B7-5E90-3D26-456CBBF06739}"/>
                </a:ext>
              </a:extLst>
            </p:cNvPr>
            <p:cNvSpPr txBox="1"/>
            <p:nvPr/>
          </p:nvSpPr>
          <p:spPr>
            <a:xfrm>
              <a:off x="9608234"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31</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17</a:t>
              </a:r>
            </a:p>
          </p:txBody>
        </p:sp>
        <p:sp>
          <p:nvSpPr>
            <p:cNvPr id="82" name="TextBox 81">
              <a:extLst>
                <a:ext uri="{FF2B5EF4-FFF2-40B4-BE49-F238E27FC236}">
                  <a16:creationId xmlns:a16="http://schemas.microsoft.com/office/drawing/2014/main" id="{907873C8-FD40-56A4-0DC3-3FA2707F425D}"/>
                </a:ext>
              </a:extLst>
            </p:cNvPr>
            <p:cNvSpPr txBox="1"/>
            <p:nvPr/>
          </p:nvSpPr>
          <p:spPr>
            <a:xfrm>
              <a:off x="9982029"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5</a:t>
              </a:r>
            </a:p>
          </p:txBody>
        </p:sp>
        <p:sp>
          <p:nvSpPr>
            <p:cNvPr id="83" name="TextBox 82">
              <a:extLst>
                <a:ext uri="{FF2B5EF4-FFF2-40B4-BE49-F238E27FC236}">
                  <a16:creationId xmlns:a16="http://schemas.microsoft.com/office/drawing/2014/main" id="{DD499D54-C5A2-2BD8-31E4-096F08F5D474}"/>
                </a:ext>
              </a:extLst>
            </p:cNvPr>
            <p:cNvSpPr txBox="1"/>
            <p:nvPr/>
          </p:nvSpPr>
          <p:spPr>
            <a:xfrm>
              <a:off x="10343816"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1</a:t>
              </a:r>
            </a:p>
          </p:txBody>
        </p:sp>
        <p:sp>
          <p:nvSpPr>
            <p:cNvPr id="84" name="TextBox 83">
              <a:extLst>
                <a:ext uri="{FF2B5EF4-FFF2-40B4-BE49-F238E27FC236}">
                  <a16:creationId xmlns:a16="http://schemas.microsoft.com/office/drawing/2014/main" id="{FFF7C1CE-BFBC-05A9-6606-100C828EBF63}"/>
                </a:ext>
              </a:extLst>
            </p:cNvPr>
            <p:cNvSpPr txBox="1"/>
            <p:nvPr/>
          </p:nvSpPr>
          <p:spPr>
            <a:xfrm>
              <a:off x="10707554"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0</a:t>
              </a:r>
            </a:p>
          </p:txBody>
        </p:sp>
        <p:sp>
          <p:nvSpPr>
            <p:cNvPr id="85" name="TextBox 84">
              <a:extLst>
                <a:ext uri="{FF2B5EF4-FFF2-40B4-BE49-F238E27FC236}">
                  <a16:creationId xmlns:a16="http://schemas.microsoft.com/office/drawing/2014/main" id="{9011BA82-FD44-2E30-D7E3-059CE04ED0CA}"/>
                </a:ext>
              </a:extLst>
            </p:cNvPr>
            <p:cNvSpPr txBox="1"/>
            <p:nvPr/>
          </p:nvSpPr>
          <p:spPr>
            <a:xfrm>
              <a:off x="11071292"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0</a:t>
              </a:r>
            </a:p>
          </p:txBody>
        </p:sp>
        <p:sp>
          <p:nvSpPr>
            <p:cNvPr id="86" name="TextBox 85">
              <a:extLst>
                <a:ext uri="{FF2B5EF4-FFF2-40B4-BE49-F238E27FC236}">
                  <a16:creationId xmlns:a16="http://schemas.microsoft.com/office/drawing/2014/main" id="{3CAFEB9B-FD07-D2BE-71CD-F125A45FA1F3}"/>
                </a:ext>
              </a:extLst>
            </p:cNvPr>
            <p:cNvSpPr txBox="1"/>
            <p:nvPr/>
          </p:nvSpPr>
          <p:spPr>
            <a:xfrm>
              <a:off x="6346275" y="5250362"/>
              <a:ext cx="1131763" cy="769441"/>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No. at risk</a:t>
              </a:r>
            </a:p>
            <a:p>
              <a:r>
                <a:rPr lang="en-GB" sz="1000" baseline="30000" dirty="0">
                  <a:latin typeface="Arial" panose="020B0604020202020204" pitchFamily="34" charset="0"/>
                  <a:ea typeface="Aileron" charset="0"/>
                  <a:cs typeface="Arial" panose="020B0604020202020204" pitchFamily="34" charset="0"/>
                </a:rPr>
                <a:t>177 </a:t>
              </a:r>
              <a:r>
                <a:rPr lang="en-GB" sz="1000" dirty="0">
                  <a:latin typeface="Arial" panose="020B0604020202020204" pitchFamily="34" charset="0"/>
                  <a:ea typeface="Aileron" charset="0"/>
                  <a:cs typeface="Arial" panose="020B0604020202020204" pitchFamily="34" charset="0"/>
                </a:rPr>
                <a:t>Lu-DOTATATE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group</a:t>
              </a:r>
            </a:p>
            <a:p>
              <a:endParaRPr lang="en-GB" sz="1000" dirty="0">
                <a:latin typeface="Arial" panose="020B0604020202020204" pitchFamily="34" charset="0"/>
                <a:ea typeface="Aileron" charset="0"/>
                <a:cs typeface="Arial" panose="020B0604020202020204" pitchFamily="34" charset="0"/>
              </a:endParaRPr>
            </a:p>
            <a:p>
              <a:r>
                <a:rPr lang="en-GB" sz="1000" dirty="0">
                  <a:latin typeface="Arial" panose="020B0604020202020204" pitchFamily="34" charset="0"/>
                  <a:ea typeface="Aileron" charset="0"/>
                  <a:cs typeface="Arial" panose="020B0604020202020204" pitchFamily="34" charset="0"/>
                </a:rPr>
                <a:t>Control group</a:t>
              </a:r>
            </a:p>
          </p:txBody>
        </p:sp>
        <p:sp>
          <p:nvSpPr>
            <p:cNvPr id="87" name="TextBox 86">
              <a:extLst>
                <a:ext uri="{FF2B5EF4-FFF2-40B4-BE49-F238E27FC236}">
                  <a16:creationId xmlns:a16="http://schemas.microsoft.com/office/drawing/2014/main" id="{B2CEECB0-8C50-6E3E-2498-4A940DF4A37A}"/>
                </a:ext>
              </a:extLst>
            </p:cNvPr>
            <p:cNvSpPr txBox="1"/>
            <p:nvPr/>
          </p:nvSpPr>
          <p:spPr>
            <a:xfrm>
              <a:off x="10009247" y="2313302"/>
              <a:ext cx="1131763" cy="307777"/>
            </a:xfrm>
            <a:prstGeom prst="rect">
              <a:avLst/>
            </a:prstGeom>
            <a:noFill/>
          </p:spPr>
          <p:txBody>
            <a:bodyPr wrap="square" lIns="0" tIns="0" rIns="0" bIns="0" rtlCol="0">
              <a:spAutoFit/>
            </a:bodyPr>
            <a:lstStyle/>
            <a:p>
              <a:r>
                <a:rPr lang="en-GB" sz="1000" baseline="30000" dirty="0">
                  <a:latin typeface="Arial" panose="020B0604020202020204" pitchFamily="34" charset="0"/>
                  <a:ea typeface="Aileron" charset="0"/>
                  <a:cs typeface="Arial" panose="020B0604020202020204" pitchFamily="34" charset="0"/>
                </a:rPr>
                <a:t>177 </a:t>
              </a:r>
              <a:r>
                <a:rPr lang="en-GB" sz="1000" dirty="0">
                  <a:latin typeface="Arial" panose="020B0604020202020204" pitchFamily="34" charset="0"/>
                  <a:ea typeface="Aileron" charset="0"/>
                  <a:cs typeface="Arial" panose="020B0604020202020204" pitchFamily="34" charset="0"/>
                </a:rPr>
                <a:t>Lu-DOTATATE </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sp>
          <p:nvSpPr>
            <p:cNvPr id="88" name="TextBox 87">
              <a:extLst>
                <a:ext uri="{FF2B5EF4-FFF2-40B4-BE49-F238E27FC236}">
                  <a16:creationId xmlns:a16="http://schemas.microsoft.com/office/drawing/2014/main" id="{756555B7-9A76-9C7C-DB39-DDC4B81FC783}"/>
                </a:ext>
              </a:extLst>
            </p:cNvPr>
            <p:cNvSpPr txBox="1"/>
            <p:nvPr/>
          </p:nvSpPr>
          <p:spPr>
            <a:xfrm>
              <a:off x="10211055" y="3476260"/>
              <a:ext cx="923482" cy="307777"/>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Control </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grpSp>
      <p:grpSp>
        <p:nvGrpSpPr>
          <p:cNvPr id="143" name="Group 142">
            <a:extLst>
              <a:ext uri="{FF2B5EF4-FFF2-40B4-BE49-F238E27FC236}">
                <a16:creationId xmlns:a16="http://schemas.microsoft.com/office/drawing/2014/main" id="{44988163-7358-2BD1-9FE6-4285237B5E27}"/>
              </a:ext>
            </a:extLst>
          </p:cNvPr>
          <p:cNvGrpSpPr/>
          <p:nvPr/>
        </p:nvGrpSpPr>
        <p:grpSpPr>
          <a:xfrm>
            <a:off x="682705" y="1841875"/>
            <a:ext cx="5121952" cy="4134787"/>
            <a:chOff x="6262080" y="1896722"/>
            <a:chExt cx="5121952" cy="4134787"/>
          </a:xfrm>
        </p:grpSpPr>
        <p:sp>
          <p:nvSpPr>
            <p:cNvPr id="144" name="TextBox 143">
              <a:extLst>
                <a:ext uri="{FF2B5EF4-FFF2-40B4-BE49-F238E27FC236}">
                  <a16:creationId xmlns:a16="http://schemas.microsoft.com/office/drawing/2014/main" id="{1C5A18B8-584C-D7F4-CCA5-AC17931FA373}"/>
                </a:ext>
              </a:extLst>
            </p:cNvPr>
            <p:cNvSpPr txBox="1"/>
            <p:nvPr/>
          </p:nvSpPr>
          <p:spPr>
            <a:xfrm>
              <a:off x="8117088" y="5065309"/>
              <a:ext cx="2565214"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Months since randomisation</a:t>
              </a:r>
            </a:p>
          </p:txBody>
        </p:sp>
        <p:cxnSp>
          <p:nvCxnSpPr>
            <p:cNvPr id="145" name="Straight Connector 144">
              <a:extLst>
                <a:ext uri="{FF2B5EF4-FFF2-40B4-BE49-F238E27FC236}">
                  <a16:creationId xmlns:a16="http://schemas.microsoft.com/office/drawing/2014/main" id="{BF7B32EA-FD93-2D29-97CB-B97F70B5E42D}"/>
                </a:ext>
              </a:extLst>
            </p:cNvPr>
            <p:cNvCxnSpPr>
              <a:cxnSpLocks/>
            </p:cNvCxnSpPr>
            <p:nvPr/>
          </p:nvCxnSpPr>
          <p:spPr>
            <a:xfrm flipV="1">
              <a:off x="7554469" y="1964295"/>
              <a:ext cx="0" cy="28014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6" name="TextBox 145">
              <a:extLst>
                <a:ext uri="{FF2B5EF4-FFF2-40B4-BE49-F238E27FC236}">
                  <a16:creationId xmlns:a16="http://schemas.microsoft.com/office/drawing/2014/main" id="{64922C5E-10B1-BBF3-F030-A18293573257}"/>
                </a:ext>
              </a:extLst>
            </p:cNvPr>
            <p:cNvSpPr txBox="1"/>
            <p:nvPr/>
          </p:nvSpPr>
          <p:spPr>
            <a:xfrm>
              <a:off x="7519927" y="483626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47" name="TextBox 146">
              <a:extLst>
                <a:ext uri="{FF2B5EF4-FFF2-40B4-BE49-F238E27FC236}">
                  <a16:creationId xmlns:a16="http://schemas.microsoft.com/office/drawing/2014/main" id="{6024D654-0F22-8A93-35C3-4C9BF3E0569C}"/>
                </a:ext>
              </a:extLst>
            </p:cNvPr>
            <p:cNvSpPr txBox="1"/>
            <p:nvPr/>
          </p:nvSpPr>
          <p:spPr>
            <a:xfrm>
              <a:off x="10523677" y="4839315"/>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25</a:t>
              </a:r>
            </a:p>
          </p:txBody>
        </p:sp>
        <p:cxnSp>
          <p:nvCxnSpPr>
            <p:cNvPr id="148" name="Straight Connector 147">
              <a:extLst>
                <a:ext uri="{FF2B5EF4-FFF2-40B4-BE49-F238E27FC236}">
                  <a16:creationId xmlns:a16="http://schemas.microsoft.com/office/drawing/2014/main" id="{AC726026-AC73-A592-870B-FA9792740719}"/>
                </a:ext>
              </a:extLst>
            </p:cNvPr>
            <p:cNvCxnSpPr>
              <a:cxnSpLocks/>
            </p:cNvCxnSpPr>
            <p:nvPr/>
          </p:nvCxnSpPr>
          <p:spPr>
            <a:xfrm>
              <a:off x="7550315" y="476971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90E4E6FF-4AA8-A05D-5192-488A1307FDD6}"/>
                </a:ext>
              </a:extLst>
            </p:cNvPr>
            <p:cNvCxnSpPr>
              <a:cxnSpLocks/>
            </p:cNvCxnSpPr>
            <p:nvPr/>
          </p:nvCxnSpPr>
          <p:spPr>
            <a:xfrm>
              <a:off x="8157447" y="476401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C69E1F9E-8F6A-70FC-FB91-F2049C64099F}"/>
                </a:ext>
              </a:extLst>
            </p:cNvPr>
            <p:cNvCxnSpPr>
              <a:cxnSpLocks/>
            </p:cNvCxnSpPr>
            <p:nvPr/>
          </p:nvCxnSpPr>
          <p:spPr>
            <a:xfrm>
              <a:off x="8785990" y="475656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C8C4B0F3-9538-32D7-BE4D-20EF7AF40073}"/>
                </a:ext>
              </a:extLst>
            </p:cNvPr>
            <p:cNvCxnSpPr>
              <a:cxnSpLocks/>
            </p:cNvCxnSpPr>
            <p:nvPr/>
          </p:nvCxnSpPr>
          <p:spPr>
            <a:xfrm>
              <a:off x="9399953" y="4765764"/>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85CF5772-ED5D-61CD-D41C-46DABE83C689}"/>
                </a:ext>
              </a:extLst>
            </p:cNvPr>
            <p:cNvCxnSpPr>
              <a:cxnSpLocks/>
            </p:cNvCxnSpPr>
            <p:nvPr/>
          </p:nvCxnSpPr>
          <p:spPr>
            <a:xfrm>
              <a:off x="10009247" y="476344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04243CF9-1AC5-5F8E-9EF6-C6952D41EB8F}"/>
                </a:ext>
              </a:extLst>
            </p:cNvPr>
            <p:cNvCxnSpPr>
              <a:cxnSpLocks/>
            </p:cNvCxnSpPr>
            <p:nvPr/>
          </p:nvCxnSpPr>
          <p:spPr>
            <a:xfrm>
              <a:off x="10628704" y="477276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E70287F2-82B2-5118-2A77-3E90FFF0BB9B}"/>
                </a:ext>
              </a:extLst>
            </p:cNvPr>
            <p:cNvCxnSpPr>
              <a:cxnSpLocks/>
            </p:cNvCxnSpPr>
            <p:nvPr/>
          </p:nvCxnSpPr>
          <p:spPr>
            <a:xfrm>
              <a:off x="11207750" y="478151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B1604B79-F4AC-F124-BF0E-413DEF170975}"/>
                </a:ext>
              </a:extLst>
            </p:cNvPr>
            <p:cNvCxnSpPr>
              <a:cxnSpLocks/>
            </p:cNvCxnSpPr>
            <p:nvPr/>
          </p:nvCxnSpPr>
          <p:spPr>
            <a:xfrm rot="16200000">
              <a:off x="7505548" y="4429004"/>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648E5D61-7BAF-A8F6-0F45-7207743BC94A}"/>
                </a:ext>
              </a:extLst>
            </p:cNvPr>
            <p:cNvCxnSpPr>
              <a:cxnSpLocks/>
            </p:cNvCxnSpPr>
            <p:nvPr/>
          </p:nvCxnSpPr>
          <p:spPr>
            <a:xfrm rot="16200000">
              <a:off x="7499047" y="415233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6A27E29E-27CC-B9D8-9A30-EF7BF48F6483}"/>
                </a:ext>
              </a:extLst>
            </p:cNvPr>
            <p:cNvCxnSpPr>
              <a:cxnSpLocks/>
            </p:cNvCxnSpPr>
            <p:nvPr/>
          </p:nvCxnSpPr>
          <p:spPr>
            <a:xfrm rot="16200000">
              <a:off x="7524469" y="361860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78187965-F38C-338A-476B-3F131D8D14D6}"/>
                </a:ext>
              </a:extLst>
            </p:cNvPr>
            <p:cNvCxnSpPr>
              <a:cxnSpLocks/>
            </p:cNvCxnSpPr>
            <p:nvPr/>
          </p:nvCxnSpPr>
          <p:spPr>
            <a:xfrm rot="16200000">
              <a:off x="7505548" y="38752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9" name="TextBox 158">
              <a:extLst>
                <a:ext uri="{FF2B5EF4-FFF2-40B4-BE49-F238E27FC236}">
                  <a16:creationId xmlns:a16="http://schemas.microsoft.com/office/drawing/2014/main" id="{8AD7C999-0561-3402-A296-9C24D31EBBE6}"/>
                </a:ext>
              </a:extLst>
            </p:cNvPr>
            <p:cNvSpPr txBox="1"/>
            <p:nvPr/>
          </p:nvSpPr>
          <p:spPr>
            <a:xfrm>
              <a:off x="8118637" y="4839315"/>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a:t>
              </a:r>
            </a:p>
          </p:txBody>
        </p:sp>
        <p:sp>
          <p:nvSpPr>
            <p:cNvPr id="160" name="TextBox 159">
              <a:extLst>
                <a:ext uri="{FF2B5EF4-FFF2-40B4-BE49-F238E27FC236}">
                  <a16:creationId xmlns:a16="http://schemas.microsoft.com/office/drawing/2014/main" id="{75D8049C-CB22-168C-C199-712380F020C6}"/>
                </a:ext>
              </a:extLst>
            </p:cNvPr>
            <p:cNvSpPr txBox="1"/>
            <p:nvPr/>
          </p:nvSpPr>
          <p:spPr>
            <a:xfrm>
              <a:off x="8682735" y="483626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161" name="TextBox 160">
              <a:extLst>
                <a:ext uri="{FF2B5EF4-FFF2-40B4-BE49-F238E27FC236}">
                  <a16:creationId xmlns:a16="http://schemas.microsoft.com/office/drawing/2014/main" id="{8A2DFF74-0BA3-5431-1FBF-8ECD826D76A7}"/>
                </a:ext>
              </a:extLst>
            </p:cNvPr>
            <p:cNvSpPr txBox="1"/>
            <p:nvPr/>
          </p:nvSpPr>
          <p:spPr>
            <a:xfrm>
              <a:off x="9300195" y="484106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162" name="TextBox 161">
              <a:extLst>
                <a:ext uri="{FF2B5EF4-FFF2-40B4-BE49-F238E27FC236}">
                  <a16:creationId xmlns:a16="http://schemas.microsoft.com/office/drawing/2014/main" id="{0B98EE29-7073-58FE-D725-9B3386DA2D4C}"/>
                </a:ext>
              </a:extLst>
            </p:cNvPr>
            <p:cNvSpPr txBox="1"/>
            <p:nvPr/>
          </p:nvSpPr>
          <p:spPr>
            <a:xfrm>
              <a:off x="9917656" y="4839315"/>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163" name="TextBox 162">
              <a:extLst>
                <a:ext uri="{FF2B5EF4-FFF2-40B4-BE49-F238E27FC236}">
                  <a16:creationId xmlns:a16="http://schemas.microsoft.com/office/drawing/2014/main" id="{2581B4A9-CF8D-1484-49C0-C656AA3D9ECE}"/>
                </a:ext>
              </a:extLst>
            </p:cNvPr>
            <p:cNvSpPr txBox="1"/>
            <p:nvPr/>
          </p:nvSpPr>
          <p:spPr>
            <a:xfrm>
              <a:off x="11106613" y="4848066"/>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cxnSp>
          <p:nvCxnSpPr>
            <p:cNvPr id="164" name="Straight Connector 163">
              <a:extLst>
                <a:ext uri="{FF2B5EF4-FFF2-40B4-BE49-F238E27FC236}">
                  <a16:creationId xmlns:a16="http://schemas.microsoft.com/office/drawing/2014/main" id="{5E1F102A-4587-A0DA-5659-CE7B2A5F5360}"/>
                </a:ext>
              </a:extLst>
            </p:cNvPr>
            <p:cNvCxnSpPr>
              <a:cxnSpLocks/>
            </p:cNvCxnSpPr>
            <p:nvPr/>
          </p:nvCxnSpPr>
          <p:spPr>
            <a:xfrm rot="16200000">
              <a:off x="7505548" y="331355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1A2909A4-F0D7-BBA7-0969-E3B1C26595CE}"/>
                </a:ext>
              </a:extLst>
            </p:cNvPr>
            <p:cNvCxnSpPr>
              <a:cxnSpLocks/>
            </p:cNvCxnSpPr>
            <p:nvPr/>
          </p:nvCxnSpPr>
          <p:spPr>
            <a:xfrm rot="16200000">
              <a:off x="7513192" y="3075176"/>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55CF40FF-7539-8D05-65A6-838B9171FFAD}"/>
                </a:ext>
              </a:extLst>
            </p:cNvPr>
            <p:cNvCxnSpPr>
              <a:cxnSpLocks/>
            </p:cNvCxnSpPr>
            <p:nvPr/>
          </p:nvCxnSpPr>
          <p:spPr>
            <a:xfrm rot="16200000">
              <a:off x="7513965" y="278774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738E6D4C-DA9A-1564-053A-EE525ED01B74}"/>
                </a:ext>
              </a:extLst>
            </p:cNvPr>
            <p:cNvCxnSpPr>
              <a:cxnSpLocks/>
            </p:cNvCxnSpPr>
            <p:nvPr/>
          </p:nvCxnSpPr>
          <p:spPr>
            <a:xfrm rot="16200000">
              <a:off x="7505548" y="252326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217B0C13-3056-EA82-9575-8F56D9CAFC42}"/>
                </a:ext>
              </a:extLst>
            </p:cNvPr>
            <p:cNvCxnSpPr>
              <a:cxnSpLocks/>
            </p:cNvCxnSpPr>
            <p:nvPr/>
          </p:nvCxnSpPr>
          <p:spPr>
            <a:xfrm rot="16200000">
              <a:off x="7505548" y="2235826"/>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TextBox 168">
              <a:extLst>
                <a:ext uri="{FF2B5EF4-FFF2-40B4-BE49-F238E27FC236}">
                  <a16:creationId xmlns:a16="http://schemas.microsoft.com/office/drawing/2014/main" id="{8354E79A-7578-3C07-9A0B-8D85113D3AE9}"/>
                </a:ext>
              </a:extLst>
            </p:cNvPr>
            <p:cNvSpPr txBox="1"/>
            <p:nvPr/>
          </p:nvSpPr>
          <p:spPr>
            <a:xfrm>
              <a:off x="7369533" y="4644100"/>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70" name="TextBox 169">
              <a:extLst>
                <a:ext uri="{FF2B5EF4-FFF2-40B4-BE49-F238E27FC236}">
                  <a16:creationId xmlns:a16="http://schemas.microsoft.com/office/drawing/2014/main" id="{4E528FDF-8404-D74E-C4CD-265880D8D979}"/>
                </a:ext>
              </a:extLst>
            </p:cNvPr>
            <p:cNvSpPr txBox="1"/>
            <p:nvPr/>
          </p:nvSpPr>
          <p:spPr>
            <a:xfrm>
              <a:off x="7318053" y="438270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171" name="Straight Connector 170">
              <a:extLst>
                <a:ext uri="{FF2B5EF4-FFF2-40B4-BE49-F238E27FC236}">
                  <a16:creationId xmlns:a16="http://schemas.microsoft.com/office/drawing/2014/main" id="{7E198EE0-29D5-061E-3B60-9420CDE20A18}"/>
                </a:ext>
              </a:extLst>
            </p:cNvPr>
            <p:cNvCxnSpPr>
              <a:cxnSpLocks/>
            </p:cNvCxnSpPr>
            <p:nvPr/>
          </p:nvCxnSpPr>
          <p:spPr>
            <a:xfrm rot="16200000">
              <a:off x="7505548" y="194839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TextBox 171">
              <a:extLst>
                <a:ext uri="{FF2B5EF4-FFF2-40B4-BE49-F238E27FC236}">
                  <a16:creationId xmlns:a16="http://schemas.microsoft.com/office/drawing/2014/main" id="{3D724180-D6F4-8183-B60D-F524E2892C98}"/>
                </a:ext>
              </a:extLst>
            </p:cNvPr>
            <p:cNvSpPr txBox="1"/>
            <p:nvPr/>
          </p:nvSpPr>
          <p:spPr>
            <a:xfrm>
              <a:off x="7311552" y="410544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173" name="TextBox 172">
              <a:extLst>
                <a:ext uri="{FF2B5EF4-FFF2-40B4-BE49-F238E27FC236}">
                  <a16:creationId xmlns:a16="http://schemas.microsoft.com/office/drawing/2014/main" id="{325545C2-F893-0583-ECA7-83F0C886BCC8}"/>
                </a:ext>
              </a:extLst>
            </p:cNvPr>
            <p:cNvSpPr txBox="1"/>
            <p:nvPr/>
          </p:nvSpPr>
          <p:spPr>
            <a:xfrm>
              <a:off x="7247521" y="1896722"/>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174" name="TextBox 173">
              <a:extLst>
                <a:ext uri="{FF2B5EF4-FFF2-40B4-BE49-F238E27FC236}">
                  <a16:creationId xmlns:a16="http://schemas.microsoft.com/office/drawing/2014/main" id="{083E631B-37E3-3215-77FB-0F593D8581C8}"/>
                </a:ext>
              </a:extLst>
            </p:cNvPr>
            <p:cNvSpPr txBox="1"/>
            <p:nvPr/>
          </p:nvSpPr>
          <p:spPr>
            <a:xfrm>
              <a:off x="7276156" y="2184754"/>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90</a:t>
              </a:r>
            </a:p>
          </p:txBody>
        </p:sp>
        <p:sp>
          <p:nvSpPr>
            <p:cNvPr id="175" name="TextBox 174">
              <a:extLst>
                <a:ext uri="{FF2B5EF4-FFF2-40B4-BE49-F238E27FC236}">
                  <a16:creationId xmlns:a16="http://schemas.microsoft.com/office/drawing/2014/main" id="{B5EBD2A2-4274-75C3-09B2-1E626C708AE7}"/>
                </a:ext>
              </a:extLst>
            </p:cNvPr>
            <p:cNvSpPr txBox="1"/>
            <p:nvPr/>
          </p:nvSpPr>
          <p:spPr>
            <a:xfrm>
              <a:off x="7276156" y="2472786"/>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80</a:t>
              </a:r>
            </a:p>
          </p:txBody>
        </p:sp>
        <p:sp>
          <p:nvSpPr>
            <p:cNvPr id="176" name="TextBox 175">
              <a:extLst>
                <a:ext uri="{FF2B5EF4-FFF2-40B4-BE49-F238E27FC236}">
                  <a16:creationId xmlns:a16="http://schemas.microsoft.com/office/drawing/2014/main" id="{1D45B5FB-09C7-48B1-8A9B-0DCDE8646AF4}"/>
                </a:ext>
              </a:extLst>
            </p:cNvPr>
            <p:cNvSpPr txBox="1"/>
            <p:nvPr/>
          </p:nvSpPr>
          <p:spPr>
            <a:xfrm>
              <a:off x="7284573" y="2737863"/>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70</a:t>
              </a:r>
            </a:p>
          </p:txBody>
        </p:sp>
        <p:sp>
          <p:nvSpPr>
            <p:cNvPr id="177" name="TextBox 176">
              <a:extLst>
                <a:ext uri="{FF2B5EF4-FFF2-40B4-BE49-F238E27FC236}">
                  <a16:creationId xmlns:a16="http://schemas.microsoft.com/office/drawing/2014/main" id="{ACCA139A-B8A7-1E1D-F1D0-C8962749E0A1}"/>
                </a:ext>
              </a:extLst>
            </p:cNvPr>
            <p:cNvSpPr txBox="1"/>
            <p:nvPr/>
          </p:nvSpPr>
          <p:spPr>
            <a:xfrm>
              <a:off x="7283800" y="3025895"/>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178" name="TextBox 177">
              <a:extLst>
                <a:ext uri="{FF2B5EF4-FFF2-40B4-BE49-F238E27FC236}">
                  <a16:creationId xmlns:a16="http://schemas.microsoft.com/office/drawing/2014/main" id="{D69A8128-6C19-6464-4441-4D93E3017F37}"/>
                </a:ext>
              </a:extLst>
            </p:cNvPr>
            <p:cNvSpPr txBox="1"/>
            <p:nvPr/>
          </p:nvSpPr>
          <p:spPr>
            <a:xfrm>
              <a:off x="7276156" y="3264874"/>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a:t>
              </a:r>
            </a:p>
          </p:txBody>
        </p:sp>
        <p:sp>
          <p:nvSpPr>
            <p:cNvPr id="179" name="TextBox 178">
              <a:extLst>
                <a:ext uri="{FF2B5EF4-FFF2-40B4-BE49-F238E27FC236}">
                  <a16:creationId xmlns:a16="http://schemas.microsoft.com/office/drawing/2014/main" id="{5949A299-4C9F-0D3C-9172-762209F8E329}"/>
                </a:ext>
              </a:extLst>
            </p:cNvPr>
            <p:cNvSpPr txBox="1"/>
            <p:nvPr/>
          </p:nvSpPr>
          <p:spPr>
            <a:xfrm>
              <a:off x="7284573" y="3835691"/>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180" name="TextBox 179">
              <a:extLst>
                <a:ext uri="{FF2B5EF4-FFF2-40B4-BE49-F238E27FC236}">
                  <a16:creationId xmlns:a16="http://schemas.microsoft.com/office/drawing/2014/main" id="{B1232816-DF94-9525-4008-3BEE721176DB}"/>
                </a:ext>
              </a:extLst>
            </p:cNvPr>
            <p:cNvSpPr txBox="1"/>
            <p:nvPr/>
          </p:nvSpPr>
          <p:spPr>
            <a:xfrm>
              <a:off x="7295077" y="3571110"/>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181" name="TextBox 180">
              <a:extLst>
                <a:ext uri="{FF2B5EF4-FFF2-40B4-BE49-F238E27FC236}">
                  <a16:creationId xmlns:a16="http://schemas.microsoft.com/office/drawing/2014/main" id="{58665002-630E-7D78-B7E0-AF48723F0E43}"/>
                </a:ext>
              </a:extLst>
            </p:cNvPr>
            <p:cNvSpPr txBox="1"/>
            <p:nvPr/>
          </p:nvSpPr>
          <p:spPr>
            <a:xfrm rot="16200000">
              <a:off x="6122693" y="3077293"/>
              <a:ext cx="1516793"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Progression-free survival (% of patients)</a:t>
              </a:r>
            </a:p>
          </p:txBody>
        </p:sp>
        <p:cxnSp>
          <p:nvCxnSpPr>
            <p:cNvPr id="182" name="Straight Connector 181">
              <a:extLst>
                <a:ext uri="{FF2B5EF4-FFF2-40B4-BE49-F238E27FC236}">
                  <a16:creationId xmlns:a16="http://schemas.microsoft.com/office/drawing/2014/main" id="{6752B7EC-444A-F25C-576A-14BB38051E66}"/>
                </a:ext>
              </a:extLst>
            </p:cNvPr>
            <p:cNvCxnSpPr>
              <a:cxnSpLocks/>
            </p:cNvCxnSpPr>
            <p:nvPr/>
          </p:nvCxnSpPr>
          <p:spPr>
            <a:xfrm>
              <a:off x="7559311" y="4761563"/>
              <a:ext cx="373703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6FA7647A-FF55-9945-764A-49E81CE4358A}"/>
                </a:ext>
              </a:extLst>
            </p:cNvPr>
            <p:cNvSpPr txBox="1"/>
            <p:nvPr/>
          </p:nvSpPr>
          <p:spPr>
            <a:xfrm>
              <a:off x="7356822"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116</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113</a:t>
              </a:r>
            </a:p>
          </p:txBody>
        </p:sp>
        <p:sp>
          <p:nvSpPr>
            <p:cNvPr id="184" name="TextBox 183">
              <a:extLst>
                <a:ext uri="{FF2B5EF4-FFF2-40B4-BE49-F238E27FC236}">
                  <a16:creationId xmlns:a16="http://schemas.microsoft.com/office/drawing/2014/main" id="{C6E811B1-3A53-2EA5-D955-4E8C9F3CB122}"/>
                </a:ext>
              </a:extLst>
            </p:cNvPr>
            <p:cNvSpPr txBox="1"/>
            <p:nvPr/>
          </p:nvSpPr>
          <p:spPr>
            <a:xfrm>
              <a:off x="7738633"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97</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80</a:t>
              </a:r>
            </a:p>
          </p:txBody>
        </p:sp>
        <p:sp>
          <p:nvSpPr>
            <p:cNvPr id="185" name="TextBox 184">
              <a:extLst>
                <a:ext uri="{FF2B5EF4-FFF2-40B4-BE49-F238E27FC236}">
                  <a16:creationId xmlns:a16="http://schemas.microsoft.com/office/drawing/2014/main" id="{E71772B6-779E-1B4E-4C97-75808223941C}"/>
                </a:ext>
              </a:extLst>
            </p:cNvPr>
            <p:cNvSpPr txBox="1"/>
            <p:nvPr/>
          </p:nvSpPr>
          <p:spPr>
            <a:xfrm>
              <a:off x="8117088"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76</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47</a:t>
              </a:r>
            </a:p>
          </p:txBody>
        </p:sp>
        <p:sp>
          <p:nvSpPr>
            <p:cNvPr id="186" name="TextBox 185">
              <a:extLst>
                <a:ext uri="{FF2B5EF4-FFF2-40B4-BE49-F238E27FC236}">
                  <a16:creationId xmlns:a16="http://schemas.microsoft.com/office/drawing/2014/main" id="{AF3321D6-6E1E-2487-0394-1837B479A083}"/>
                </a:ext>
              </a:extLst>
            </p:cNvPr>
            <p:cNvSpPr txBox="1"/>
            <p:nvPr/>
          </p:nvSpPr>
          <p:spPr>
            <a:xfrm>
              <a:off x="8468435"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59</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28</a:t>
              </a:r>
            </a:p>
          </p:txBody>
        </p:sp>
        <p:sp>
          <p:nvSpPr>
            <p:cNvPr id="187" name="TextBox 186">
              <a:extLst>
                <a:ext uri="{FF2B5EF4-FFF2-40B4-BE49-F238E27FC236}">
                  <a16:creationId xmlns:a16="http://schemas.microsoft.com/office/drawing/2014/main" id="{C22D8632-D7E4-65E7-B544-5541F6C7929E}"/>
                </a:ext>
              </a:extLst>
            </p:cNvPr>
            <p:cNvSpPr txBox="1"/>
            <p:nvPr/>
          </p:nvSpPr>
          <p:spPr>
            <a:xfrm>
              <a:off x="8850319"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17</a:t>
              </a:r>
            </a:p>
          </p:txBody>
        </p:sp>
        <p:sp>
          <p:nvSpPr>
            <p:cNvPr id="188" name="TextBox 187">
              <a:extLst>
                <a:ext uri="{FF2B5EF4-FFF2-40B4-BE49-F238E27FC236}">
                  <a16:creationId xmlns:a16="http://schemas.microsoft.com/office/drawing/2014/main" id="{EC287395-E1AD-BF33-55EF-DE3982D3B214}"/>
                </a:ext>
              </a:extLst>
            </p:cNvPr>
            <p:cNvSpPr txBox="1"/>
            <p:nvPr/>
          </p:nvSpPr>
          <p:spPr>
            <a:xfrm>
              <a:off x="9239037"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28</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10</a:t>
              </a:r>
            </a:p>
          </p:txBody>
        </p:sp>
        <p:sp>
          <p:nvSpPr>
            <p:cNvPr id="189" name="TextBox 188">
              <a:extLst>
                <a:ext uri="{FF2B5EF4-FFF2-40B4-BE49-F238E27FC236}">
                  <a16:creationId xmlns:a16="http://schemas.microsoft.com/office/drawing/2014/main" id="{5F64E92C-3F35-641D-43CB-4F2111AE59C5}"/>
                </a:ext>
              </a:extLst>
            </p:cNvPr>
            <p:cNvSpPr txBox="1"/>
            <p:nvPr/>
          </p:nvSpPr>
          <p:spPr>
            <a:xfrm>
              <a:off x="9608234"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19</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4</a:t>
              </a:r>
            </a:p>
          </p:txBody>
        </p:sp>
        <p:sp>
          <p:nvSpPr>
            <p:cNvPr id="190" name="TextBox 189">
              <a:extLst>
                <a:ext uri="{FF2B5EF4-FFF2-40B4-BE49-F238E27FC236}">
                  <a16:creationId xmlns:a16="http://schemas.microsoft.com/office/drawing/2014/main" id="{33E59C45-BCBF-DB1E-D3A3-EAD6CB5EF9F0}"/>
                </a:ext>
              </a:extLst>
            </p:cNvPr>
            <p:cNvSpPr txBox="1"/>
            <p:nvPr/>
          </p:nvSpPr>
          <p:spPr>
            <a:xfrm>
              <a:off x="9982029"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3</a:t>
              </a:r>
            </a:p>
          </p:txBody>
        </p:sp>
        <p:sp>
          <p:nvSpPr>
            <p:cNvPr id="191" name="TextBox 190">
              <a:extLst>
                <a:ext uri="{FF2B5EF4-FFF2-40B4-BE49-F238E27FC236}">
                  <a16:creationId xmlns:a16="http://schemas.microsoft.com/office/drawing/2014/main" id="{E42594A4-985F-7DAF-C88D-86F24B7E5BBE}"/>
                </a:ext>
              </a:extLst>
            </p:cNvPr>
            <p:cNvSpPr txBox="1"/>
            <p:nvPr/>
          </p:nvSpPr>
          <p:spPr>
            <a:xfrm>
              <a:off x="10343816"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1</a:t>
              </a:r>
            </a:p>
          </p:txBody>
        </p:sp>
        <p:sp>
          <p:nvSpPr>
            <p:cNvPr id="192" name="TextBox 191">
              <a:extLst>
                <a:ext uri="{FF2B5EF4-FFF2-40B4-BE49-F238E27FC236}">
                  <a16:creationId xmlns:a16="http://schemas.microsoft.com/office/drawing/2014/main" id="{46C89C6D-A586-F86C-083C-E51646AB9F9D}"/>
                </a:ext>
              </a:extLst>
            </p:cNvPr>
            <p:cNvSpPr txBox="1"/>
            <p:nvPr/>
          </p:nvSpPr>
          <p:spPr>
            <a:xfrm>
              <a:off x="10707554"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0</a:t>
              </a:r>
            </a:p>
          </p:txBody>
        </p:sp>
        <p:sp>
          <p:nvSpPr>
            <p:cNvPr id="193" name="TextBox 192">
              <a:extLst>
                <a:ext uri="{FF2B5EF4-FFF2-40B4-BE49-F238E27FC236}">
                  <a16:creationId xmlns:a16="http://schemas.microsoft.com/office/drawing/2014/main" id="{8D145EDA-307E-D826-E6D9-F1951A566895}"/>
                </a:ext>
              </a:extLst>
            </p:cNvPr>
            <p:cNvSpPr txBox="1"/>
            <p:nvPr/>
          </p:nvSpPr>
          <p:spPr>
            <a:xfrm>
              <a:off x="11071292" y="5551508"/>
              <a:ext cx="312740" cy="461665"/>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0</a:t>
              </a:r>
            </a:p>
          </p:txBody>
        </p:sp>
        <p:sp>
          <p:nvSpPr>
            <p:cNvPr id="194" name="TextBox 193">
              <a:extLst>
                <a:ext uri="{FF2B5EF4-FFF2-40B4-BE49-F238E27FC236}">
                  <a16:creationId xmlns:a16="http://schemas.microsoft.com/office/drawing/2014/main" id="{BA21B071-6BF3-ABC6-C5DE-5043C4D04B08}"/>
                </a:ext>
              </a:extLst>
            </p:cNvPr>
            <p:cNvSpPr txBox="1"/>
            <p:nvPr/>
          </p:nvSpPr>
          <p:spPr>
            <a:xfrm>
              <a:off x="6262080" y="5262068"/>
              <a:ext cx="1131763" cy="769441"/>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No. at risk</a:t>
              </a:r>
            </a:p>
            <a:p>
              <a:r>
                <a:rPr lang="en-GB" sz="1000" baseline="30000" dirty="0">
                  <a:latin typeface="Arial" panose="020B0604020202020204" pitchFamily="34" charset="0"/>
                  <a:ea typeface="Aileron" charset="0"/>
                  <a:cs typeface="Arial" panose="020B0604020202020204" pitchFamily="34" charset="0"/>
                </a:rPr>
                <a:t>177 </a:t>
              </a:r>
              <a:r>
                <a:rPr lang="en-GB" sz="1000" dirty="0">
                  <a:latin typeface="Arial" panose="020B0604020202020204" pitchFamily="34" charset="0"/>
                  <a:ea typeface="Aileron" charset="0"/>
                  <a:cs typeface="Arial" panose="020B0604020202020204" pitchFamily="34" charset="0"/>
                </a:rPr>
                <a:t>Lu-DOTATATE </a:t>
              </a:r>
              <a:br>
                <a:rPr lang="en-GB" sz="1000" dirty="0">
                  <a:latin typeface="Arial" panose="020B0604020202020204" pitchFamily="34" charset="0"/>
                  <a:ea typeface="Aileron" charset="0"/>
                  <a:cs typeface="Arial" panose="020B0604020202020204" pitchFamily="34" charset="0"/>
                </a:rPr>
              </a:br>
              <a:r>
                <a:rPr lang="en-GB" sz="1000" dirty="0">
                  <a:latin typeface="Arial" panose="020B0604020202020204" pitchFamily="34" charset="0"/>
                  <a:ea typeface="Aileron" charset="0"/>
                  <a:cs typeface="Arial" panose="020B0604020202020204" pitchFamily="34" charset="0"/>
                </a:rPr>
                <a:t>group</a:t>
              </a:r>
            </a:p>
            <a:p>
              <a:endParaRPr lang="en-GB" sz="1000" dirty="0">
                <a:latin typeface="Arial" panose="020B0604020202020204" pitchFamily="34" charset="0"/>
                <a:ea typeface="Aileron" charset="0"/>
                <a:cs typeface="Arial" panose="020B0604020202020204" pitchFamily="34" charset="0"/>
              </a:endParaRPr>
            </a:p>
            <a:p>
              <a:r>
                <a:rPr lang="en-GB" sz="1000" dirty="0">
                  <a:latin typeface="Arial" panose="020B0604020202020204" pitchFamily="34" charset="0"/>
                  <a:ea typeface="Aileron" charset="0"/>
                  <a:cs typeface="Arial" panose="020B0604020202020204" pitchFamily="34" charset="0"/>
                </a:rPr>
                <a:t>Control group</a:t>
              </a:r>
            </a:p>
          </p:txBody>
        </p:sp>
      </p:grpSp>
      <p:sp>
        <p:nvSpPr>
          <p:cNvPr id="251" name="TextBox 250">
            <a:extLst>
              <a:ext uri="{FF2B5EF4-FFF2-40B4-BE49-F238E27FC236}">
                <a16:creationId xmlns:a16="http://schemas.microsoft.com/office/drawing/2014/main" id="{CBE9E1D4-9FB6-D04C-5262-94DD7D4768C9}"/>
              </a:ext>
            </a:extLst>
          </p:cNvPr>
          <p:cNvSpPr txBox="1"/>
          <p:nvPr/>
        </p:nvSpPr>
        <p:spPr>
          <a:xfrm>
            <a:off x="4603945" y="2780928"/>
            <a:ext cx="1131763" cy="307777"/>
          </a:xfrm>
          <a:prstGeom prst="rect">
            <a:avLst/>
          </a:prstGeom>
          <a:noFill/>
        </p:spPr>
        <p:txBody>
          <a:bodyPr wrap="square" lIns="0" tIns="0" rIns="0" bIns="0" rtlCol="0">
            <a:spAutoFit/>
          </a:bodyPr>
          <a:lstStyle/>
          <a:p>
            <a:r>
              <a:rPr lang="en-GB" sz="1000" baseline="30000" dirty="0">
                <a:latin typeface="Arial" panose="020B0604020202020204" pitchFamily="34" charset="0"/>
                <a:ea typeface="Aileron" charset="0"/>
                <a:cs typeface="Arial" panose="020B0604020202020204" pitchFamily="34" charset="0"/>
              </a:rPr>
              <a:t>177 </a:t>
            </a:r>
            <a:r>
              <a:rPr lang="en-GB" sz="1000" dirty="0">
                <a:latin typeface="Arial" panose="020B0604020202020204" pitchFamily="34" charset="0"/>
                <a:ea typeface="Aileron" charset="0"/>
                <a:cs typeface="Arial" panose="020B0604020202020204" pitchFamily="34" charset="0"/>
              </a:rPr>
              <a:t>Lu-DOTATATE </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sp>
        <p:nvSpPr>
          <p:cNvPr id="252" name="TextBox 251">
            <a:extLst>
              <a:ext uri="{FF2B5EF4-FFF2-40B4-BE49-F238E27FC236}">
                <a16:creationId xmlns:a16="http://schemas.microsoft.com/office/drawing/2014/main" id="{47842561-B43B-B2B5-1DB0-A14C74FFC1BD}"/>
              </a:ext>
            </a:extLst>
          </p:cNvPr>
          <p:cNvSpPr txBox="1"/>
          <p:nvPr/>
        </p:nvSpPr>
        <p:spPr>
          <a:xfrm>
            <a:off x="4548631" y="5181193"/>
            <a:ext cx="923482" cy="307777"/>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Control </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cxnSp>
        <p:nvCxnSpPr>
          <p:cNvPr id="309" name="Straight Connector 308">
            <a:extLst>
              <a:ext uri="{FF2B5EF4-FFF2-40B4-BE49-F238E27FC236}">
                <a16:creationId xmlns:a16="http://schemas.microsoft.com/office/drawing/2014/main" id="{AC18A5E4-3F08-3577-D3D5-0D705C4DF6D7}"/>
              </a:ext>
            </a:extLst>
          </p:cNvPr>
          <p:cNvCxnSpPr>
            <a:cxnSpLocks/>
          </p:cNvCxnSpPr>
          <p:nvPr/>
        </p:nvCxnSpPr>
        <p:spPr>
          <a:xfrm rot="16200000">
            <a:off x="7501801" y="468749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20E2027E-9FE9-3D94-C4C2-F4D234062918}"/>
              </a:ext>
            </a:extLst>
          </p:cNvPr>
          <p:cNvCxnSpPr>
            <a:cxnSpLocks/>
          </p:cNvCxnSpPr>
          <p:nvPr/>
        </p:nvCxnSpPr>
        <p:spPr>
          <a:xfrm rot="16200000">
            <a:off x="1933291" y="4670944"/>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 name="Graphic 307">
            <a:extLst>
              <a:ext uri="{FF2B5EF4-FFF2-40B4-BE49-F238E27FC236}">
                <a16:creationId xmlns:a16="http://schemas.microsoft.com/office/drawing/2014/main" id="{F2699D2C-2319-81E3-330A-2B907BE1EF20}"/>
              </a:ext>
            </a:extLst>
          </p:cNvPr>
          <p:cNvGrpSpPr/>
          <p:nvPr/>
        </p:nvGrpSpPr>
        <p:grpSpPr>
          <a:xfrm>
            <a:off x="1508762" y="1678796"/>
            <a:ext cx="9668555" cy="2795947"/>
            <a:chOff x="1508762" y="1678796"/>
            <a:chExt cx="9668555" cy="2795947"/>
          </a:xfrm>
        </p:grpSpPr>
        <p:grpSp>
          <p:nvGrpSpPr>
            <p:cNvPr id="11" name="Graphic 307">
              <a:extLst>
                <a:ext uri="{FF2B5EF4-FFF2-40B4-BE49-F238E27FC236}">
                  <a16:creationId xmlns:a16="http://schemas.microsoft.com/office/drawing/2014/main" id="{9C0719D0-74DE-A094-CF92-3D406C1CD91C}"/>
                </a:ext>
              </a:extLst>
            </p:cNvPr>
            <p:cNvGrpSpPr/>
            <p:nvPr/>
          </p:nvGrpSpPr>
          <p:grpSpPr>
            <a:xfrm>
              <a:off x="1508762" y="1678796"/>
              <a:ext cx="3577396" cy="2795947"/>
              <a:chOff x="1508762" y="1678796"/>
              <a:chExt cx="3577396" cy="2795947"/>
            </a:xfrm>
            <a:noFill/>
          </p:grpSpPr>
          <p:sp>
            <p:nvSpPr>
              <p:cNvPr id="14" name="Freeform: Shape 13">
                <a:extLst>
                  <a:ext uri="{FF2B5EF4-FFF2-40B4-BE49-F238E27FC236}">
                    <a16:creationId xmlns:a16="http://schemas.microsoft.com/office/drawing/2014/main" id="{8E53695B-3261-8B0A-1D43-BC391D4A7F82}"/>
                  </a:ext>
                </a:extLst>
              </p:cNvPr>
              <p:cNvSpPr/>
              <p:nvPr/>
            </p:nvSpPr>
            <p:spPr>
              <a:xfrm>
                <a:off x="1967002" y="2006082"/>
                <a:ext cx="160120" cy="5960"/>
              </a:xfrm>
              <a:custGeom>
                <a:avLst/>
                <a:gdLst>
                  <a:gd name="connsiteX0" fmla="*/ 0 w 160120"/>
                  <a:gd name="connsiteY0" fmla="*/ 0 h 5960"/>
                  <a:gd name="connsiteX1" fmla="*/ 160120 w 160120"/>
                  <a:gd name="connsiteY1" fmla="*/ 0 h 5960"/>
                </a:gdLst>
                <a:ahLst/>
                <a:cxnLst>
                  <a:cxn ang="0">
                    <a:pos x="connsiteX0" y="connsiteY0"/>
                  </a:cxn>
                  <a:cxn ang="0">
                    <a:pos x="connsiteX1" y="connsiteY1"/>
                  </a:cxn>
                </a:cxnLst>
                <a:rect l="l" t="t" r="r" b="b"/>
                <a:pathLst>
                  <a:path w="160120" h="5960">
                    <a:moveTo>
                      <a:pt x="0" y="0"/>
                    </a:moveTo>
                    <a:lnTo>
                      <a:pt x="160120" y="0"/>
                    </a:lnTo>
                  </a:path>
                </a:pathLst>
              </a:custGeom>
              <a:ln w="23832" cap="flat">
                <a:solidFill>
                  <a:srgbClr val="5F8499"/>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12CFCAB-FFDD-C3C8-C537-AD1AA68C5F02}"/>
                  </a:ext>
                </a:extLst>
              </p:cNvPr>
              <p:cNvSpPr/>
              <p:nvPr/>
            </p:nvSpPr>
            <p:spPr>
              <a:xfrm>
                <a:off x="2127122" y="2006082"/>
                <a:ext cx="5960" cy="31336"/>
              </a:xfrm>
              <a:custGeom>
                <a:avLst/>
                <a:gdLst>
                  <a:gd name="connsiteX0" fmla="*/ 0 w 5960"/>
                  <a:gd name="connsiteY0" fmla="*/ 0 h 31336"/>
                  <a:gd name="connsiteX1" fmla="*/ 0 w 5960"/>
                  <a:gd name="connsiteY1" fmla="*/ 31336 h 31336"/>
                </a:gdLst>
                <a:ahLst/>
                <a:cxnLst>
                  <a:cxn ang="0">
                    <a:pos x="connsiteX0" y="connsiteY0"/>
                  </a:cxn>
                  <a:cxn ang="0">
                    <a:pos x="connsiteX1" y="connsiteY1"/>
                  </a:cxn>
                </a:cxnLst>
                <a:rect l="l" t="t" r="r" b="b"/>
                <a:pathLst>
                  <a:path w="5960" h="31336">
                    <a:moveTo>
                      <a:pt x="0" y="0"/>
                    </a:moveTo>
                    <a:lnTo>
                      <a:pt x="0" y="31336"/>
                    </a:lnTo>
                  </a:path>
                </a:pathLst>
              </a:custGeom>
              <a:ln w="23832" cap="flat">
                <a:solidFill>
                  <a:srgbClr val="5F8499"/>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9B95AE9-79C2-E388-7D7C-E44BC4E0F4F2}"/>
                  </a:ext>
                </a:extLst>
              </p:cNvPr>
              <p:cNvSpPr/>
              <p:nvPr/>
            </p:nvSpPr>
            <p:spPr>
              <a:xfrm>
                <a:off x="2127122" y="2037418"/>
                <a:ext cx="19396" cy="5960"/>
              </a:xfrm>
              <a:custGeom>
                <a:avLst/>
                <a:gdLst>
                  <a:gd name="connsiteX0" fmla="*/ 0 w 19396"/>
                  <a:gd name="connsiteY0" fmla="*/ 0 h 5960"/>
                  <a:gd name="connsiteX1" fmla="*/ 19397 w 19396"/>
                  <a:gd name="connsiteY1" fmla="*/ 0 h 5960"/>
                </a:gdLst>
                <a:ahLst/>
                <a:cxnLst>
                  <a:cxn ang="0">
                    <a:pos x="connsiteX0" y="connsiteY0"/>
                  </a:cxn>
                  <a:cxn ang="0">
                    <a:pos x="connsiteX1" y="connsiteY1"/>
                  </a:cxn>
                </a:cxnLst>
                <a:rect l="l" t="t" r="r" b="b"/>
                <a:pathLst>
                  <a:path w="19396" h="5960">
                    <a:moveTo>
                      <a:pt x="0" y="0"/>
                    </a:moveTo>
                    <a:lnTo>
                      <a:pt x="19397" y="0"/>
                    </a:lnTo>
                  </a:path>
                </a:pathLst>
              </a:custGeom>
              <a:ln w="23832" cap="flat">
                <a:solidFill>
                  <a:srgbClr val="5F8499"/>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E4F8793-65B1-EB63-4038-50276391C171}"/>
                  </a:ext>
                </a:extLst>
              </p:cNvPr>
              <p:cNvSpPr/>
              <p:nvPr/>
            </p:nvSpPr>
            <p:spPr>
              <a:xfrm>
                <a:off x="2146519" y="2037418"/>
                <a:ext cx="5960" cy="31330"/>
              </a:xfrm>
              <a:custGeom>
                <a:avLst/>
                <a:gdLst>
                  <a:gd name="connsiteX0" fmla="*/ 0 w 5960"/>
                  <a:gd name="connsiteY0" fmla="*/ 0 h 31330"/>
                  <a:gd name="connsiteX1" fmla="*/ 0 w 5960"/>
                  <a:gd name="connsiteY1" fmla="*/ 31330 h 31330"/>
                </a:gdLst>
                <a:ahLst/>
                <a:cxnLst>
                  <a:cxn ang="0">
                    <a:pos x="connsiteX0" y="connsiteY0"/>
                  </a:cxn>
                  <a:cxn ang="0">
                    <a:pos x="connsiteX1" y="connsiteY1"/>
                  </a:cxn>
                </a:cxnLst>
                <a:rect l="l" t="t" r="r" b="b"/>
                <a:pathLst>
                  <a:path w="5960" h="31330">
                    <a:moveTo>
                      <a:pt x="0" y="0"/>
                    </a:moveTo>
                    <a:lnTo>
                      <a:pt x="0" y="31330"/>
                    </a:lnTo>
                  </a:path>
                </a:pathLst>
              </a:custGeom>
              <a:ln w="23832" cap="flat">
                <a:solidFill>
                  <a:srgbClr val="5F8499"/>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32F397D-B159-100E-CA20-CDE35A41C7F8}"/>
                  </a:ext>
                </a:extLst>
              </p:cNvPr>
              <p:cNvSpPr/>
              <p:nvPr/>
            </p:nvSpPr>
            <p:spPr>
              <a:xfrm>
                <a:off x="2156288" y="2063747"/>
                <a:ext cx="5960" cy="24809"/>
              </a:xfrm>
              <a:custGeom>
                <a:avLst/>
                <a:gdLst>
                  <a:gd name="connsiteX0" fmla="*/ 0 w 5960"/>
                  <a:gd name="connsiteY0" fmla="*/ 0 h 24809"/>
                  <a:gd name="connsiteX1" fmla="*/ 0 w 5960"/>
                  <a:gd name="connsiteY1" fmla="*/ 24809 h 24809"/>
                </a:gdLst>
                <a:ahLst/>
                <a:cxnLst>
                  <a:cxn ang="0">
                    <a:pos x="connsiteX0" y="connsiteY0"/>
                  </a:cxn>
                  <a:cxn ang="0">
                    <a:pos x="connsiteX1" y="connsiteY1"/>
                  </a:cxn>
                </a:cxnLst>
                <a:rect l="l" t="t" r="r" b="b"/>
                <a:pathLst>
                  <a:path w="5960" h="24809">
                    <a:moveTo>
                      <a:pt x="0" y="0"/>
                    </a:moveTo>
                    <a:lnTo>
                      <a:pt x="0" y="24809"/>
                    </a:lnTo>
                  </a:path>
                </a:pathLst>
              </a:custGeom>
              <a:ln w="23832" cap="flat">
                <a:solidFill>
                  <a:srgbClr val="5F8499"/>
                </a:solid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2D55189-C0CF-F8CC-3FB4-D3B82CA4789D}"/>
                  </a:ext>
                </a:extLst>
              </p:cNvPr>
              <p:cNvSpPr/>
              <p:nvPr/>
            </p:nvSpPr>
            <p:spPr>
              <a:xfrm>
                <a:off x="2146519" y="2087853"/>
                <a:ext cx="70129" cy="5960"/>
              </a:xfrm>
              <a:custGeom>
                <a:avLst/>
                <a:gdLst>
                  <a:gd name="connsiteX0" fmla="*/ 0 w 70129"/>
                  <a:gd name="connsiteY0" fmla="*/ 0 h 5960"/>
                  <a:gd name="connsiteX1" fmla="*/ 70129 w 70129"/>
                  <a:gd name="connsiteY1" fmla="*/ 0 h 5960"/>
                </a:gdLst>
                <a:ahLst/>
                <a:cxnLst>
                  <a:cxn ang="0">
                    <a:pos x="connsiteX0" y="connsiteY0"/>
                  </a:cxn>
                  <a:cxn ang="0">
                    <a:pos x="connsiteX1" y="connsiteY1"/>
                  </a:cxn>
                </a:cxnLst>
                <a:rect l="l" t="t" r="r" b="b"/>
                <a:pathLst>
                  <a:path w="70129" h="5960">
                    <a:moveTo>
                      <a:pt x="0" y="0"/>
                    </a:moveTo>
                    <a:lnTo>
                      <a:pt x="70129" y="0"/>
                    </a:lnTo>
                  </a:path>
                </a:pathLst>
              </a:custGeom>
              <a:ln w="23832" cap="flat">
                <a:solidFill>
                  <a:srgbClr val="5F8499"/>
                </a:solid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B529759-4F4C-F938-4228-609AD7E535C9}"/>
                  </a:ext>
                </a:extLst>
              </p:cNvPr>
              <p:cNvSpPr/>
              <p:nvPr/>
            </p:nvSpPr>
            <p:spPr>
              <a:xfrm>
                <a:off x="2188298" y="2056135"/>
                <a:ext cx="5960" cy="64842"/>
              </a:xfrm>
              <a:custGeom>
                <a:avLst/>
                <a:gdLst>
                  <a:gd name="connsiteX0" fmla="*/ 0 w 5960"/>
                  <a:gd name="connsiteY0" fmla="*/ 0 h 64842"/>
                  <a:gd name="connsiteX1" fmla="*/ 0 w 5960"/>
                  <a:gd name="connsiteY1" fmla="*/ 64842 h 64842"/>
                </a:gdLst>
                <a:ahLst/>
                <a:cxnLst>
                  <a:cxn ang="0">
                    <a:pos x="connsiteX0" y="connsiteY0"/>
                  </a:cxn>
                  <a:cxn ang="0">
                    <a:pos x="connsiteX1" y="connsiteY1"/>
                  </a:cxn>
                </a:cxnLst>
                <a:rect l="l" t="t" r="r" b="b"/>
                <a:pathLst>
                  <a:path w="5960" h="64842">
                    <a:moveTo>
                      <a:pt x="0" y="0"/>
                    </a:moveTo>
                    <a:lnTo>
                      <a:pt x="0" y="64842"/>
                    </a:lnTo>
                  </a:path>
                </a:pathLst>
              </a:custGeom>
              <a:ln w="23832" cap="flat">
                <a:solidFill>
                  <a:srgbClr val="5F8499"/>
                </a:solid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08E0593C-FB1B-C32C-556C-60387D2A96DF}"/>
                  </a:ext>
                </a:extLst>
              </p:cNvPr>
              <p:cNvSpPr/>
              <p:nvPr/>
            </p:nvSpPr>
            <p:spPr>
              <a:xfrm>
                <a:off x="2188298" y="2120977"/>
                <a:ext cx="28349" cy="5960"/>
              </a:xfrm>
              <a:custGeom>
                <a:avLst/>
                <a:gdLst>
                  <a:gd name="connsiteX0" fmla="*/ 0 w 28349"/>
                  <a:gd name="connsiteY0" fmla="*/ 0 h 5960"/>
                  <a:gd name="connsiteX1" fmla="*/ 28350 w 28349"/>
                  <a:gd name="connsiteY1" fmla="*/ 0 h 5960"/>
                </a:gdLst>
                <a:ahLst/>
                <a:cxnLst>
                  <a:cxn ang="0">
                    <a:pos x="connsiteX0" y="connsiteY0"/>
                  </a:cxn>
                  <a:cxn ang="0">
                    <a:pos x="connsiteX1" y="connsiteY1"/>
                  </a:cxn>
                </a:cxnLst>
                <a:rect l="l" t="t" r="r" b="b"/>
                <a:pathLst>
                  <a:path w="28349" h="5960">
                    <a:moveTo>
                      <a:pt x="0" y="0"/>
                    </a:moveTo>
                    <a:lnTo>
                      <a:pt x="28350" y="0"/>
                    </a:lnTo>
                  </a:path>
                </a:pathLst>
              </a:custGeom>
              <a:ln w="23832" cap="flat">
                <a:solidFill>
                  <a:srgbClr val="5F8499"/>
                </a:solid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F11FAD-1EEB-845A-58B8-44DF986980C1}"/>
                  </a:ext>
                </a:extLst>
              </p:cNvPr>
              <p:cNvSpPr/>
              <p:nvPr/>
            </p:nvSpPr>
            <p:spPr>
              <a:xfrm>
                <a:off x="2216648" y="2120977"/>
                <a:ext cx="5960" cy="17906"/>
              </a:xfrm>
              <a:custGeom>
                <a:avLst/>
                <a:gdLst>
                  <a:gd name="connsiteX0" fmla="*/ 0 w 5960"/>
                  <a:gd name="connsiteY0" fmla="*/ 0 h 17906"/>
                  <a:gd name="connsiteX1" fmla="*/ 0 w 5960"/>
                  <a:gd name="connsiteY1" fmla="*/ 17906 h 17906"/>
                </a:gdLst>
                <a:ahLst/>
                <a:cxnLst>
                  <a:cxn ang="0">
                    <a:pos x="connsiteX0" y="connsiteY0"/>
                  </a:cxn>
                  <a:cxn ang="0">
                    <a:pos x="connsiteX1" y="connsiteY1"/>
                  </a:cxn>
                </a:cxnLst>
                <a:rect l="l" t="t" r="r" b="b"/>
                <a:pathLst>
                  <a:path w="5960" h="17906">
                    <a:moveTo>
                      <a:pt x="0" y="0"/>
                    </a:moveTo>
                    <a:lnTo>
                      <a:pt x="0" y="17906"/>
                    </a:lnTo>
                  </a:path>
                </a:pathLst>
              </a:custGeom>
              <a:ln w="23832" cap="flat">
                <a:solidFill>
                  <a:srgbClr val="5F8499"/>
                </a:solid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4264039-A274-D594-23D3-AFAFD066B8F6}"/>
                  </a:ext>
                </a:extLst>
              </p:cNvPr>
              <p:cNvSpPr/>
              <p:nvPr/>
            </p:nvSpPr>
            <p:spPr>
              <a:xfrm>
                <a:off x="2216648" y="2138884"/>
                <a:ext cx="7462" cy="5960"/>
              </a:xfrm>
              <a:custGeom>
                <a:avLst/>
                <a:gdLst>
                  <a:gd name="connsiteX0" fmla="*/ 0 w 7462"/>
                  <a:gd name="connsiteY0" fmla="*/ 0 h 5960"/>
                  <a:gd name="connsiteX1" fmla="*/ 7463 w 7462"/>
                  <a:gd name="connsiteY1" fmla="*/ 0 h 5960"/>
                </a:gdLst>
                <a:ahLst/>
                <a:cxnLst>
                  <a:cxn ang="0">
                    <a:pos x="connsiteX0" y="connsiteY0"/>
                  </a:cxn>
                  <a:cxn ang="0">
                    <a:pos x="connsiteX1" y="connsiteY1"/>
                  </a:cxn>
                </a:cxnLst>
                <a:rect l="l" t="t" r="r" b="b"/>
                <a:pathLst>
                  <a:path w="7462" h="5960">
                    <a:moveTo>
                      <a:pt x="0" y="0"/>
                    </a:moveTo>
                    <a:lnTo>
                      <a:pt x="7463" y="0"/>
                    </a:lnTo>
                  </a:path>
                </a:pathLst>
              </a:custGeom>
              <a:ln w="23832" cap="flat">
                <a:solidFill>
                  <a:srgbClr val="5F8499"/>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80F0438-2948-3AFA-EA11-3325C4159F86}"/>
                  </a:ext>
                </a:extLst>
              </p:cNvPr>
              <p:cNvSpPr/>
              <p:nvPr/>
            </p:nvSpPr>
            <p:spPr>
              <a:xfrm>
                <a:off x="2224111" y="2138884"/>
                <a:ext cx="5960" cy="29840"/>
              </a:xfrm>
              <a:custGeom>
                <a:avLst/>
                <a:gdLst>
                  <a:gd name="connsiteX0" fmla="*/ 0 w 5960"/>
                  <a:gd name="connsiteY0" fmla="*/ 0 h 29840"/>
                  <a:gd name="connsiteX1" fmla="*/ 0 w 5960"/>
                  <a:gd name="connsiteY1" fmla="*/ 29840 h 29840"/>
                </a:gdLst>
                <a:ahLst/>
                <a:cxnLst>
                  <a:cxn ang="0">
                    <a:pos x="connsiteX0" y="connsiteY0"/>
                  </a:cxn>
                  <a:cxn ang="0">
                    <a:pos x="connsiteX1" y="connsiteY1"/>
                  </a:cxn>
                </a:cxnLst>
                <a:rect l="l" t="t" r="r" b="b"/>
                <a:pathLst>
                  <a:path w="5960" h="29840">
                    <a:moveTo>
                      <a:pt x="0" y="0"/>
                    </a:moveTo>
                    <a:lnTo>
                      <a:pt x="0" y="29840"/>
                    </a:lnTo>
                  </a:path>
                </a:pathLst>
              </a:custGeom>
              <a:ln w="23832" cap="flat">
                <a:solidFill>
                  <a:srgbClr val="5F8499"/>
                </a:solid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AE06F850-67F1-824E-A54E-2F29F5531888}"/>
                  </a:ext>
                </a:extLst>
              </p:cNvPr>
              <p:cNvSpPr/>
              <p:nvPr/>
            </p:nvSpPr>
            <p:spPr>
              <a:xfrm>
                <a:off x="2224111" y="2168724"/>
                <a:ext cx="25363" cy="5960"/>
              </a:xfrm>
              <a:custGeom>
                <a:avLst/>
                <a:gdLst>
                  <a:gd name="connsiteX0" fmla="*/ 0 w 25363"/>
                  <a:gd name="connsiteY0" fmla="*/ 0 h 5960"/>
                  <a:gd name="connsiteX1" fmla="*/ 25363 w 25363"/>
                  <a:gd name="connsiteY1" fmla="*/ 0 h 5960"/>
                </a:gdLst>
                <a:ahLst/>
                <a:cxnLst>
                  <a:cxn ang="0">
                    <a:pos x="connsiteX0" y="connsiteY0"/>
                  </a:cxn>
                  <a:cxn ang="0">
                    <a:pos x="connsiteX1" y="connsiteY1"/>
                  </a:cxn>
                </a:cxnLst>
                <a:rect l="l" t="t" r="r" b="b"/>
                <a:pathLst>
                  <a:path w="25363" h="5960">
                    <a:moveTo>
                      <a:pt x="0" y="0"/>
                    </a:moveTo>
                    <a:lnTo>
                      <a:pt x="25363" y="0"/>
                    </a:lnTo>
                  </a:path>
                </a:pathLst>
              </a:custGeom>
              <a:ln w="23832" cap="flat">
                <a:solidFill>
                  <a:srgbClr val="5F8499"/>
                </a:solid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36F20D3-78E4-4B25-B805-4D663FDAD9E7}"/>
                  </a:ext>
                </a:extLst>
              </p:cNvPr>
              <p:cNvSpPr/>
              <p:nvPr/>
            </p:nvSpPr>
            <p:spPr>
              <a:xfrm>
                <a:off x="2249474" y="2168724"/>
                <a:ext cx="5960" cy="59685"/>
              </a:xfrm>
              <a:custGeom>
                <a:avLst/>
                <a:gdLst>
                  <a:gd name="connsiteX0" fmla="*/ 0 w 5960"/>
                  <a:gd name="connsiteY0" fmla="*/ 0 h 59685"/>
                  <a:gd name="connsiteX1" fmla="*/ 0 w 5960"/>
                  <a:gd name="connsiteY1" fmla="*/ 59686 h 59685"/>
                </a:gdLst>
                <a:ahLst/>
                <a:cxnLst>
                  <a:cxn ang="0">
                    <a:pos x="connsiteX0" y="connsiteY0"/>
                  </a:cxn>
                  <a:cxn ang="0">
                    <a:pos x="connsiteX1" y="connsiteY1"/>
                  </a:cxn>
                </a:cxnLst>
                <a:rect l="l" t="t" r="r" b="b"/>
                <a:pathLst>
                  <a:path w="5960" h="59685">
                    <a:moveTo>
                      <a:pt x="0" y="0"/>
                    </a:moveTo>
                    <a:lnTo>
                      <a:pt x="0" y="59686"/>
                    </a:lnTo>
                  </a:path>
                </a:pathLst>
              </a:custGeom>
              <a:ln w="23832" cap="flat">
                <a:solidFill>
                  <a:srgbClr val="5F8499"/>
                </a:solid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B6220B31-30CA-53F9-8C45-4D13E5C3D483}"/>
                  </a:ext>
                </a:extLst>
              </p:cNvPr>
              <p:cNvSpPr/>
              <p:nvPr/>
            </p:nvSpPr>
            <p:spPr>
              <a:xfrm>
                <a:off x="2249474" y="2228409"/>
                <a:ext cx="20892" cy="5960"/>
              </a:xfrm>
              <a:custGeom>
                <a:avLst/>
                <a:gdLst>
                  <a:gd name="connsiteX0" fmla="*/ 0 w 20892"/>
                  <a:gd name="connsiteY0" fmla="*/ 0 h 5960"/>
                  <a:gd name="connsiteX1" fmla="*/ 20893 w 20892"/>
                  <a:gd name="connsiteY1" fmla="*/ 0 h 5960"/>
                </a:gdLst>
                <a:ahLst/>
                <a:cxnLst>
                  <a:cxn ang="0">
                    <a:pos x="connsiteX0" y="connsiteY0"/>
                  </a:cxn>
                  <a:cxn ang="0">
                    <a:pos x="connsiteX1" y="connsiteY1"/>
                  </a:cxn>
                </a:cxnLst>
                <a:rect l="l" t="t" r="r" b="b"/>
                <a:pathLst>
                  <a:path w="20892" h="5960">
                    <a:moveTo>
                      <a:pt x="0" y="0"/>
                    </a:moveTo>
                    <a:lnTo>
                      <a:pt x="20893" y="0"/>
                    </a:lnTo>
                  </a:path>
                </a:pathLst>
              </a:custGeom>
              <a:ln w="23832" cap="flat">
                <a:solidFill>
                  <a:srgbClr val="5F8499"/>
                </a:solid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EE8BA85-2C24-E265-6880-2866E0A89A5D}"/>
                  </a:ext>
                </a:extLst>
              </p:cNvPr>
              <p:cNvSpPr/>
              <p:nvPr/>
            </p:nvSpPr>
            <p:spPr>
              <a:xfrm>
                <a:off x="2270367" y="2228409"/>
                <a:ext cx="5960" cy="65652"/>
              </a:xfrm>
              <a:custGeom>
                <a:avLst/>
                <a:gdLst>
                  <a:gd name="connsiteX0" fmla="*/ 0 w 5960"/>
                  <a:gd name="connsiteY0" fmla="*/ 0 h 65652"/>
                  <a:gd name="connsiteX1" fmla="*/ 0 w 5960"/>
                  <a:gd name="connsiteY1" fmla="*/ 65653 h 65652"/>
                </a:gdLst>
                <a:ahLst/>
                <a:cxnLst>
                  <a:cxn ang="0">
                    <a:pos x="connsiteX0" y="connsiteY0"/>
                  </a:cxn>
                  <a:cxn ang="0">
                    <a:pos x="connsiteX1" y="connsiteY1"/>
                  </a:cxn>
                </a:cxnLst>
                <a:rect l="l" t="t" r="r" b="b"/>
                <a:pathLst>
                  <a:path w="5960" h="65652">
                    <a:moveTo>
                      <a:pt x="0" y="0"/>
                    </a:moveTo>
                    <a:lnTo>
                      <a:pt x="0" y="65653"/>
                    </a:lnTo>
                  </a:path>
                </a:pathLst>
              </a:custGeom>
              <a:ln w="23832" cap="flat">
                <a:solidFill>
                  <a:srgbClr val="5F8499"/>
                </a:solid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64CFD598-8B3F-5D11-8960-8A358E5AB28A}"/>
                  </a:ext>
                </a:extLst>
              </p:cNvPr>
              <p:cNvSpPr/>
              <p:nvPr/>
            </p:nvSpPr>
            <p:spPr>
              <a:xfrm>
                <a:off x="2270367" y="2294062"/>
                <a:ext cx="8953" cy="5960"/>
              </a:xfrm>
              <a:custGeom>
                <a:avLst/>
                <a:gdLst>
                  <a:gd name="connsiteX0" fmla="*/ 0 w 8953"/>
                  <a:gd name="connsiteY0" fmla="*/ 0 h 5960"/>
                  <a:gd name="connsiteX1" fmla="*/ 8953 w 8953"/>
                  <a:gd name="connsiteY1" fmla="*/ 0 h 5960"/>
                </a:gdLst>
                <a:ahLst/>
                <a:cxnLst>
                  <a:cxn ang="0">
                    <a:pos x="connsiteX0" y="connsiteY0"/>
                  </a:cxn>
                  <a:cxn ang="0">
                    <a:pos x="connsiteX1" y="connsiteY1"/>
                  </a:cxn>
                </a:cxnLst>
                <a:rect l="l" t="t" r="r" b="b"/>
                <a:pathLst>
                  <a:path w="8953" h="5960">
                    <a:moveTo>
                      <a:pt x="0" y="0"/>
                    </a:moveTo>
                    <a:lnTo>
                      <a:pt x="8953" y="0"/>
                    </a:lnTo>
                  </a:path>
                </a:pathLst>
              </a:custGeom>
              <a:ln w="23832" cap="flat">
                <a:solidFill>
                  <a:srgbClr val="5F8499"/>
                </a:solid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982E789E-DB84-B7D3-934C-E9C47D613443}"/>
                  </a:ext>
                </a:extLst>
              </p:cNvPr>
              <p:cNvSpPr/>
              <p:nvPr/>
            </p:nvSpPr>
            <p:spPr>
              <a:xfrm>
                <a:off x="2279320" y="2294062"/>
                <a:ext cx="5960" cy="79076"/>
              </a:xfrm>
              <a:custGeom>
                <a:avLst/>
                <a:gdLst>
                  <a:gd name="connsiteX0" fmla="*/ 0 w 5960"/>
                  <a:gd name="connsiteY0" fmla="*/ 0 h 79076"/>
                  <a:gd name="connsiteX1" fmla="*/ 0 w 5960"/>
                  <a:gd name="connsiteY1" fmla="*/ 79077 h 79076"/>
                </a:gdLst>
                <a:ahLst/>
                <a:cxnLst>
                  <a:cxn ang="0">
                    <a:pos x="connsiteX0" y="connsiteY0"/>
                  </a:cxn>
                  <a:cxn ang="0">
                    <a:pos x="connsiteX1" y="connsiteY1"/>
                  </a:cxn>
                </a:cxnLst>
                <a:rect l="l" t="t" r="r" b="b"/>
                <a:pathLst>
                  <a:path w="5960" h="79076">
                    <a:moveTo>
                      <a:pt x="0" y="0"/>
                    </a:moveTo>
                    <a:lnTo>
                      <a:pt x="0" y="79077"/>
                    </a:lnTo>
                  </a:path>
                </a:pathLst>
              </a:custGeom>
              <a:ln w="23832" cap="flat">
                <a:solidFill>
                  <a:srgbClr val="5F8499"/>
                </a:solid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012B4921-03DA-C963-0EE1-872884EB6E07}"/>
                  </a:ext>
                </a:extLst>
              </p:cNvPr>
              <p:cNvSpPr/>
              <p:nvPr/>
            </p:nvSpPr>
            <p:spPr>
              <a:xfrm>
                <a:off x="2279320" y="2373139"/>
                <a:ext cx="13423" cy="5960"/>
              </a:xfrm>
              <a:custGeom>
                <a:avLst/>
                <a:gdLst>
                  <a:gd name="connsiteX0" fmla="*/ 0 w 13423"/>
                  <a:gd name="connsiteY0" fmla="*/ 0 h 5960"/>
                  <a:gd name="connsiteX1" fmla="*/ 13424 w 13423"/>
                  <a:gd name="connsiteY1" fmla="*/ 0 h 5960"/>
                </a:gdLst>
                <a:ahLst/>
                <a:cxnLst>
                  <a:cxn ang="0">
                    <a:pos x="connsiteX0" y="connsiteY0"/>
                  </a:cxn>
                  <a:cxn ang="0">
                    <a:pos x="connsiteX1" y="connsiteY1"/>
                  </a:cxn>
                </a:cxnLst>
                <a:rect l="l" t="t" r="r" b="b"/>
                <a:pathLst>
                  <a:path w="13423" h="5960">
                    <a:moveTo>
                      <a:pt x="0" y="0"/>
                    </a:moveTo>
                    <a:lnTo>
                      <a:pt x="13424" y="0"/>
                    </a:lnTo>
                  </a:path>
                </a:pathLst>
              </a:custGeom>
              <a:ln w="23832" cap="flat">
                <a:solidFill>
                  <a:srgbClr val="5F8499"/>
                </a:solid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28D72737-305F-99F2-C173-DAA5EC65FED6}"/>
                  </a:ext>
                </a:extLst>
              </p:cNvPr>
              <p:cNvSpPr/>
              <p:nvPr/>
            </p:nvSpPr>
            <p:spPr>
              <a:xfrm>
                <a:off x="2288268" y="2371869"/>
                <a:ext cx="5960" cy="32832"/>
              </a:xfrm>
              <a:custGeom>
                <a:avLst/>
                <a:gdLst>
                  <a:gd name="connsiteX0" fmla="*/ 0 w 5960"/>
                  <a:gd name="connsiteY0" fmla="*/ 0 h 32832"/>
                  <a:gd name="connsiteX1" fmla="*/ 0 w 5960"/>
                  <a:gd name="connsiteY1" fmla="*/ 32832 h 32832"/>
                </a:gdLst>
                <a:ahLst/>
                <a:cxnLst>
                  <a:cxn ang="0">
                    <a:pos x="connsiteX0" y="connsiteY0"/>
                  </a:cxn>
                  <a:cxn ang="0">
                    <a:pos x="connsiteX1" y="connsiteY1"/>
                  </a:cxn>
                </a:cxnLst>
                <a:rect l="l" t="t" r="r" b="b"/>
                <a:pathLst>
                  <a:path w="5960" h="32832">
                    <a:moveTo>
                      <a:pt x="0" y="0"/>
                    </a:moveTo>
                    <a:lnTo>
                      <a:pt x="0" y="32832"/>
                    </a:lnTo>
                  </a:path>
                </a:pathLst>
              </a:custGeom>
              <a:ln w="23832" cap="flat">
                <a:solidFill>
                  <a:srgbClr val="5F8499"/>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51338B7A-69E5-E511-893E-76990052C2BF}"/>
                  </a:ext>
                </a:extLst>
              </p:cNvPr>
              <p:cNvSpPr/>
              <p:nvPr/>
            </p:nvSpPr>
            <p:spPr>
              <a:xfrm>
                <a:off x="2288268" y="2405971"/>
                <a:ext cx="8953" cy="5960"/>
              </a:xfrm>
              <a:custGeom>
                <a:avLst/>
                <a:gdLst>
                  <a:gd name="connsiteX0" fmla="*/ 0 w 8953"/>
                  <a:gd name="connsiteY0" fmla="*/ 0 h 5960"/>
                  <a:gd name="connsiteX1" fmla="*/ 8953 w 8953"/>
                  <a:gd name="connsiteY1" fmla="*/ 0 h 5960"/>
                </a:gdLst>
                <a:ahLst/>
                <a:cxnLst>
                  <a:cxn ang="0">
                    <a:pos x="connsiteX0" y="connsiteY0"/>
                  </a:cxn>
                  <a:cxn ang="0">
                    <a:pos x="connsiteX1" y="connsiteY1"/>
                  </a:cxn>
                </a:cxnLst>
                <a:rect l="l" t="t" r="r" b="b"/>
                <a:pathLst>
                  <a:path w="8953" h="5960">
                    <a:moveTo>
                      <a:pt x="0" y="0"/>
                    </a:moveTo>
                    <a:lnTo>
                      <a:pt x="8953" y="0"/>
                    </a:lnTo>
                  </a:path>
                </a:pathLst>
              </a:custGeom>
              <a:ln w="23832" cap="flat">
                <a:solidFill>
                  <a:srgbClr val="5F8499"/>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7D835F8-4EAC-66A2-8B18-0B9F01D1322E}"/>
                  </a:ext>
                </a:extLst>
              </p:cNvPr>
              <p:cNvSpPr/>
              <p:nvPr/>
            </p:nvSpPr>
            <p:spPr>
              <a:xfrm>
                <a:off x="2297221" y="2405971"/>
                <a:ext cx="5960" cy="75535"/>
              </a:xfrm>
              <a:custGeom>
                <a:avLst/>
                <a:gdLst>
                  <a:gd name="connsiteX0" fmla="*/ 0 w 5960"/>
                  <a:gd name="connsiteY0" fmla="*/ 0 h 75535"/>
                  <a:gd name="connsiteX1" fmla="*/ 0 w 5960"/>
                  <a:gd name="connsiteY1" fmla="*/ 75536 h 75535"/>
                </a:gdLst>
                <a:ahLst/>
                <a:cxnLst>
                  <a:cxn ang="0">
                    <a:pos x="connsiteX0" y="connsiteY0"/>
                  </a:cxn>
                  <a:cxn ang="0">
                    <a:pos x="connsiteX1" y="connsiteY1"/>
                  </a:cxn>
                </a:cxnLst>
                <a:rect l="l" t="t" r="r" b="b"/>
                <a:pathLst>
                  <a:path w="5960" h="75535">
                    <a:moveTo>
                      <a:pt x="0" y="0"/>
                    </a:moveTo>
                    <a:lnTo>
                      <a:pt x="0" y="75536"/>
                    </a:lnTo>
                  </a:path>
                </a:pathLst>
              </a:custGeom>
              <a:ln w="23832" cap="flat">
                <a:solidFill>
                  <a:srgbClr val="5F8499"/>
                </a:solid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454EC6A8-D8B7-8DA5-1A51-9EF46E23BB67}"/>
                  </a:ext>
                </a:extLst>
              </p:cNvPr>
              <p:cNvSpPr/>
              <p:nvPr/>
            </p:nvSpPr>
            <p:spPr>
              <a:xfrm>
                <a:off x="2297221" y="2481507"/>
                <a:ext cx="11939" cy="5960"/>
              </a:xfrm>
              <a:custGeom>
                <a:avLst/>
                <a:gdLst>
                  <a:gd name="connsiteX0" fmla="*/ 0 w 11939"/>
                  <a:gd name="connsiteY0" fmla="*/ 0 h 5960"/>
                  <a:gd name="connsiteX1" fmla="*/ 11940 w 11939"/>
                  <a:gd name="connsiteY1" fmla="*/ 0 h 5960"/>
                </a:gdLst>
                <a:ahLst/>
                <a:cxnLst>
                  <a:cxn ang="0">
                    <a:pos x="connsiteX0" y="connsiteY0"/>
                  </a:cxn>
                  <a:cxn ang="0">
                    <a:pos x="connsiteX1" y="connsiteY1"/>
                  </a:cxn>
                </a:cxnLst>
                <a:rect l="l" t="t" r="r" b="b"/>
                <a:pathLst>
                  <a:path w="11939" h="5960">
                    <a:moveTo>
                      <a:pt x="0" y="0"/>
                    </a:moveTo>
                    <a:lnTo>
                      <a:pt x="11940" y="0"/>
                    </a:lnTo>
                  </a:path>
                </a:pathLst>
              </a:custGeom>
              <a:ln w="23832" cap="flat">
                <a:solidFill>
                  <a:srgbClr val="5F8499"/>
                </a:solid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7DA63F8E-DB5E-2786-96AD-FD0D8B9740F1}"/>
                  </a:ext>
                </a:extLst>
              </p:cNvPr>
              <p:cNvSpPr/>
              <p:nvPr/>
            </p:nvSpPr>
            <p:spPr>
              <a:xfrm>
                <a:off x="2309160" y="2481507"/>
                <a:ext cx="5960" cy="81133"/>
              </a:xfrm>
              <a:custGeom>
                <a:avLst/>
                <a:gdLst>
                  <a:gd name="connsiteX0" fmla="*/ 0 w 5960"/>
                  <a:gd name="connsiteY0" fmla="*/ 0 h 81133"/>
                  <a:gd name="connsiteX1" fmla="*/ 0 w 5960"/>
                  <a:gd name="connsiteY1" fmla="*/ 81133 h 81133"/>
                </a:gdLst>
                <a:ahLst/>
                <a:cxnLst>
                  <a:cxn ang="0">
                    <a:pos x="connsiteX0" y="connsiteY0"/>
                  </a:cxn>
                  <a:cxn ang="0">
                    <a:pos x="connsiteX1" y="connsiteY1"/>
                  </a:cxn>
                </a:cxnLst>
                <a:rect l="l" t="t" r="r" b="b"/>
                <a:pathLst>
                  <a:path w="5960" h="81133">
                    <a:moveTo>
                      <a:pt x="0" y="0"/>
                    </a:moveTo>
                    <a:lnTo>
                      <a:pt x="0" y="81133"/>
                    </a:lnTo>
                  </a:path>
                </a:pathLst>
              </a:custGeom>
              <a:ln w="23832" cap="flat">
                <a:solidFill>
                  <a:srgbClr val="5F8499"/>
                </a:solid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59A5F938-F0C9-D872-FFC2-96088BF369D3}"/>
                  </a:ext>
                </a:extLst>
              </p:cNvPr>
              <p:cNvSpPr/>
              <p:nvPr/>
            </p:nvSpPr>
            <p:spPr>
              <a:xfrm>
                <a:off x="2319604" y="2562640"/>
                <a:ext cx="4476" cy="5960"/>
              </a:xfrm>
              <a:custGeom>
                <a:avLst/>
                <a:gdLst>
                  <a:gd name="connsiteX0" fmla="*/ 0 w 4476"/>
                  <a:gd name="connsiteY0" fmla="*/ 0 h 5960"/>
                  <a:gd name="connsiteX1" fmla="*/ 4477 w 4476"/>
                  <a:gd name="connsiteY1" fmla="*/ 0 h 5960"/>
                </a:gdLst>
                <a:ahLst/>
                <a:cxnLst>
                  <a:cxn ang="0">
                    <a:pos x="connsiteX0" y="connsiteY0"/>
                  </a:cxn>
                  <a:cxn ang="0">
                    <a:pos x="connsiteX1" y="connsiteY1"/>
                  </a:cxn>
                </a:cxnLst>
                <a:rect l="l" t="t" r="r" b="b"/>
                <a:pathLst>
                  <a:path w="4476" h="5960">
                    <a:moveTo>
                      <a:pt x="0" y="0"/>
                    </a:moveTo>
                    <a:lnTo>
                      <a:pt x="4477" y="0"/>
                    </a:lnTo>
                  </a:path>
                </a:pathLst>
              </a:custGeom>
              <a:ln w="23832" cap="flat">
                <a:solidFill>
                  <a:srgbClr val="5F8499"/>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C786DC7E-4C6B-A51D-C061-A28F8AB4E694}"/>
                  </a:ext>
                </a:extLst>
              </p:cNvPr>
              <p:cNvSpPr/>
              <p:nvPr/>
            </p:nvSpPr>
            <p:spPr>
              <a:xfrm>
                <a:off x="2324080" y="2562640"/>
                <a:ext cx="5960" cy="43269"/>
              </a:xfrm>
              <a:custGeom>
                <a:avLst/>
                <a:gdLst>
                  <a:gd name="connsiteX0" fmla="*/ 0 w 5960"/>
                  <a:gd name="connsiteY0" fmla="*/ 0 h 43269"/>
                  <a:gd name="connsiteX1" fmla="*/ 0 w 5960"/>
                  <a:gd name="connsiteY1" fmla="*/ 43270 h 43269"/>
                </a:gdLst>
                <a:ahLst/>
                <a:cxnLst>
                  <a:cxn ang="0">
                    <a:pos x="connsiteX0" y="connsiteY0"/>
                  </a:cxn>
                  <a:cxn ang="0">
                    <a:pos x="connsiteX1" y="connsiteY1"/>
                  </a:cxn>
                </a:cxnLst>
                <a:rect l="l" t="t" r="r" b="b"/>
                <a:pathLst>
                  <a:path w="5960" h="43269">
                    <a:moveTo>
                      <a:pt x="0" y="0"/>
                    </a:moveTo>
                    <a:lnTo>
                      <a:pt x="0" y="43270"/>
                    </a:lnTo>
                  </a:path>
                </a:pathLst>
              </a:custGeom>
              <a:ln w="23832" cap="flat">
                <a:solidFill>
                  <a:srgbClr val="5F8499"/>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96643A8C-1224-22D4-53DF-6AEC050F9494}"/>
                  </a:ext>
                </a:extLst>
              </p:cNvPr>
              <p:cNvSpPr/>
              <p:nvPr/>
            </p:nvSpPr>
            <p:spPr>
              <a:xfrm>
                <a:off x="2324080" y="2605910"/>
                <a:ext cx="5960" cy="43257"/>
              </a:xfrm>
              <a:custGeom>
                <a:avLst/>
                <a:gdLst>
                  <a:gd name="connsiteX0" fmla="*/ 0 w 5960"/>
                  <a:gd name="connsiteY0" fmla="*/ 0 h 43257"/>
                  <a:gd name="connsiteX1" fmla="*/ 0 w 5960"/>
                  <a:gd name="connsiteY1" fmla="*/ 43258 h 43257"/>
                </a:gdLst>
                <a:ahLst/>
                <a:cxnLst>
                  <a:cxn ang="0">
                    <a:pos x="connsiteX0" y="connsiteY0"/>
                  </a:cxn>
                  <a:cxn ang="0">
                    <a:pos x="connsiteX1" y="connsiteY1"/>
                  </a:cxn>
                </a:cxnLst>
                <a:rect l="l" t="t" r="r" b="b"/>
                <a:pathLst>
                  <a:path w="5960" h="43257">
                    <a:moveTo>
                      <a:pt x="0" y="0"/>
                    </a:moveTo>
                    <a:lnTo>
                      <a:pt x="0" y="43258"/>
                    </a:lnTo>
                  </a:path>
                </a:pathLst>
              </a:custGeom>
              <a:ln w="23832" cap="flat">
                <a:solidFill>
                  <a:srgbClr val="5F8499"/>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C54638E5-72C9-48BD-1872-8B678FB7995B}"/>
                  </a:ext>
                </a:extLst>
              </p:cNvPr>
              <p:cNvSpPr/>
              <p:nvPr/>
            </p:nvSpPr>
            <p:spPr>
              <a:xfrm>
                <a:off x="2324080" y="2637747"/>
                <a:ext cx="5960" cy="43257"/>
              </a:xfrm>
              <a:custGeom>
                <a:avLst/>
                <a:gdLst>
                  <a:gd name="connsiteX0" fmla="*/ 0 w 5960"/>
                  <a:gd name="connsiteY0" fmla="*/ 0 h 43257"/>
                  <a:gd name="connsiteX1" fmla="*/ 0 w 5960"/>
                  <a:gd name="connsiteY1" fmla="*/ 43258 h 43257"/>
                </a:gdLst>
                <a:ahLst/>
                <a:cxnLst>
                  <a:cxn ang="0">
                    <a:pos x="connsiteX0" y="connsiteY0"/>
                  </a:cxn>
                  <a:cxn ang="0">
                    <a:pos x="connsiteX1" y="connsiteY1"/>
                  </a:cxn>
                </a:cxnLst>
                <a:rect l="l" t="t" r="r" b="b"/>
                <a:pathLst>
                  <a:path w="5960" h="43257">
                    <a:moveTo>
                      <a:pt x="0" y="0"/>
                    </a:moveTo>
                    <a:lnTo>
                      <a:pt x="0" y="43258"/>
                    </a:lnTo>
                  </a:path>
                </a:pathLst>
              </a:custGeom>
              <a:ln w="23832" cap="flat">
                <a:solidFill>
                  <a:srgbClr val="5F8499"/>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01F9EB34-0B9D-15D9-570D-114510B37AD1}"/>
                  </a:ext>
                </a:extLst>
              </p:cNvPr>
              <p:cNvSpPr/>
              <p:nvPr/>
            </p:nvSpPr>
            <p:spPr>
              <a:xfrm>
                <a:off x="2324080" y="2681005"/>
                <a:ext cx="9167" cy="5960"/>
              </a:xfrm>
              <a:custGeom>
                <a:avLst/>
                <a:gdLst>
                  <a:gd name="connsiteX0" fmla="*/ 0 w 9167"/>
                  <a:gd name="connsiteY0" fmla="*/ 0 h 5960"/>
                  <a:gd name="connsiteX1" fmla="*/ 9168 w 9167"/>
                  <a:gd name="connsiteY1" fmla="*/ 0 h 5960"/>
                </a:gdLst>
                <a:ahLst/>
                <a:cxnLst>
                  <a:cxn ang="0">
                    <a:pos x="connsiteX0" y="connsiteY0"/>
                  </a:cxn>
                  <a:cxn ang="0">
                    <a:pos x="connsiteX1" y="connsiteY1"/>
                  </a:cxn>
                </a:cxnLst>
                <a:rect l="l" t="t" r="r" b="b"/>
                <a:pathLst>
                  <a:path w="9167" h="5960">
                    <a:moveTo>
                      <a:pt x="0" y="0"/>
                    </a:moveTo>
                    <a:lnTo>
                      <a:pt x="9168" y="0"/>
                    </a:lnTo>
                  </a:path>
                </a:pathLst>
              </a:custGeom>
              <a:ln w="23832" cap="flat">
                <a:solidFill>
                  <a:srgbClr val="5F8499"/>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E2B974C5-DB7F-2FF9-26AB-6537839170C8}"/>
                  </a:ext>
                </a:extLst>
              </p:cNvPr>
              <p:cNvSpPr/>
              <p:nvPr/>
            </p:nvSpPr>
            <p:spPr>
              <a:xfrm>
                <a:off x="2333248" y="2681005"/>
                <a:ext cx="5960" cy="48127"/>
              </a:xfrm>
              <a:custGeom>
                <a:avLst/>
                <a:gdLst>
                  <a:gd name="connsiteX0" fmla="*/ 0 w 5960"/>
                  <a:gd name="connsiteY0" fmla="*/ 0 h 48127"/>
                  <a:gd name="connsiteX1" fmla="*/ 0 w 5960"/>
                  <a:gd name="connsiteY1" fmla="*/ 48128 h 48127"/>
                </a:gdLst>
                <a:ahLst/>
                <a:cxnLst>
                  <a:cxn ang="0">
                    <a:pos x="connsiteX0" y="connsiteY0"/>
                  </a:cxn>
                  <a:cxn ang="0">
                    <a:pos x="connsiteX1" y="connsiteY1"/>
                  </a:cxn>
                </a:cxnLst>
                <a:rect l="l" t="t" r="r" b="b"/>
                <a:pathLst>
                  <a:path w="5960" h="48127">
                    <a:moveTo>
                      <a:pt x="0" y="0"/>
                    </a:moveTo>
                    <a:lnTo>
                      <a:pt x="0" y="48128"/>
                    </a:lnTo>
                  </a:path>
                </a:pathLst>
              </a:custGeom>
              <a:ln w="23832" cap="flat">
                <a:solidFill>
                  <a:srgbClr val="5F8499"/>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53E0897C-D6A3-F17D-9F58-18A7CE1B5326}"/>
                  </a:ext>
                </a:extLst>
              </p:cNvPr>
              <p:cNvSpPr/>
              <p:nvPr/>
            </p:nvSpPr>
            <p:spPr>
              <a:xfrm>
                <a:off x="2328664" y="2729133"/>
                <a:ext cx="8392" cy="5960"/>
              </a:xfrm>
              <a:custGeom>
                <a:avLst/>
                <a:gdLst>
                  <a:gd name="connsiteX0" fmla="*/ 0 w 8392"/>
                  <a:gd name="connsiteY0" fmla="*/ 0 h 5960"/>
                  <a:gd name="connsiteX1" fmla="*/ 8393 w 8392"/>
                  <a:gd name="connsiteY1" fmla="*/ 0 h 5960"/>
                </a:gdLst>
                <a:ahLst/>
                <a:cxnLst>
                  <a:cxn ang="0">
                    <a:pos x="connsiteX0" y="connsiteY0"/>
                  </a:cxn>
                  <a:cxn ang="0">
                    <a:pos x="connsiteX1" y="connsiteY1"/>
                  </a:cxn>
                </a:cxnLst>
                <a:rect l="l" t="t" r="r" b="b"/>
                <a:pathLst>
                  <a:path w="8392" h="5960">
                    <a:moveTo>
                      <a:pt x="0" y="0"/>
                    </a:moveTo>
                    <a:lnTo>
                      <a:pt x="8393" y="0"/>
                    </a:lnTo>
                  </a:path>
                </a:pathLst>
              </a:custGeom>
              <a:ln w="23832" cap="flat">
                <a:solidFill>
                  <a:srgbClr val="5F8499"/>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32E0A9E1-4645-8C58-44E3-0FA06AA791F8}"/>
                  </a:ext>
                </a:extLst>
              </p:cNvPr>
              <p:cNvSpPr/>
              <p:nvPr/>
            </p:nvSpPr>
            <p:spPr>
              <a:xfrm>
                <a:off x="2337057" y="2729133"/>
                <a:ext cx="5960" cy="63429"/>
              </a:xfrm>
              <a:custGeom>
                <a:avLst/>
                <a:gdLst>
                  <a:gd name="connsiteX0" fmla="*/ 0 w 5960"/>
                  <a:gd name="connsiteY0" fmla="*/ 0 h 63429"/>
                  <a:gd name="connsiteX1" fmla="*/ 0 w 5960"/>
                  <a:gd name="connsiteY1" fmla="*/ 63429 h 63429"/>
                </a:gdLst>
                <a:ahLst/>
                <a:cxnLst>
                  <a:cxn ang="0">
                    <a:pos x="connsiteX0" y="connsiteY0"/>
                  </a:cxn>
                  <a:cxn ang="0">
                    <a:pos x="connsiteX1" y="connsiteY1"/>
                  </a:cxn>
                </a:cxnLst>
                <a:rect l="l" t="t" r="r" b="b"/>
                <a:pathLst>
                  <a:path w="5960" h="63429">
                    <a:moveTo>
                      <a:pt x="0" y="0"/>
                    </a:moveTo>
                    <a:lnTo>
                      <a:pt x="0" y="63429"/>
                    </a:lnTo>
                  </a:path>
                </a:pathLst>
              </a:custGeom>
              <a:ln w="23832" cap="flat">
                <a:solidFill>
                  <a:srgbClr val="5F8499"/>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95793BB2-8014-0809-CA13-1A48E882BCDA}"/>
                  </a:ext>
                </a:extLst>
              </p:cNvPr>
              <p:cNvSpPr/>
              <p:nvPr/>
            </p:nvSpPr>
            <p:spPr>
              <a:xfrm>
                <a:off x="2332861" y="2792562"/>
                <a:ext cx="58744" cy="5960"/>
              </a:xfrm>
              <a:custGeom>
                <a:avLst/>
                <a:gdLst>
                  <a:gd name="connsiteX0" fmla="*/ 0 w 58744"/>
                  <a:gd name="connsiteY0" fmla="*/ 0 h 5960"/>
                  <a:gd name="connsiteX1" fmla="*/ 58744 w 58744"/>
                  <a:gd name="connsiteY1" fmla="*/ 0 h 5960"/>
                </a:gdLst>
                <a:ahLst/>
                <a:cxnLst>
                  <a:cxn ang="0">
                    <a:pos x="connsiteX0" y="connsiteY0"/>
                  </a:cxn>
                  <a:cxn ang="0">
                    <a:pos x="connsiteX1" y="connsiteY1"/>
                  </a:cxn>
                </a:cxnLst>
                <a:rect l="l" t="t" r="r" b="b"/>
                <a:pathLst>
                  <a:path w="58744" h="5960">
                    <a:moveTo>
                      <a:pt x="0" y="0"/>
                    </a:moveTo>
                    <a:lnTo>
                      <a:pt x="58744" y="0"/>
                    </a:lnTo>
                  </a:path>
                </a:pathLst>
              </a:custGeom>
              <a:ln w="23832" cap="flat">
                <a:solidFill>
                  <a:srgbClr val="5F8499"/>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D0F6F520-DEE7-8AAC-CB09-3FAAD915A1B0}"/>
                  </a:ext>
                </a:extLst>
              </p:cNvPr>
              <p:cNvSpPr/>
              <p:nvPr/>
            </p:nvSpPr>
            <p:spPr>
              <a:xfrm>
                <a:off x="2391605" y="2796365"/>
                <a:ext cx="5960" cy="25375"/>
              </a:xfrm>
              <a:custGeom>
                <a:avLst/>
                <a:gdLst>
                  <a:gd name="connsiteX0" fmla="*/ 0 w 5960"/>
                  <a:gd name="connsiteY0" fmla="*/ 0 h 25375"/>
                  <a:gd name="connsiteX1" fmla="*/ 0 w 5960"/>
                  <a:gd name="connsiteY1" fmla="*/ 25375 h 25375"/>
                </a:gdLst>
                <a:ahLst/>
                <a:cxnLst>
                  <a:cxn ang="0">
                    <a:pos x="connsiteX0" y="connsiteY0"/>
                  </a:cxn>
                  <a:cxn ang="0">
                    <a:pos x="connsiteX1" y="connsiteY1"/>
                  </a:cxn>
                </a:cxnLst>
                <a:rect l="l" t="t" r="r" b="b"/>
                <a:pathLst>
                  <a:path w="5960" h="25375">
                    <a:moveTo>
                      <a:pt x="0" y="0"/>
                    </a:moveTo>
                    <a:lnTo>
                      <a:pt x="0" y="25375"/>
                    </a:lnTo>
                  </a:path>
                </a:pathLst>
              </a:custGeom>
              <a:ln w="23832" cap="flat">
                <a:solidFill>
                  <a:srgbClr val="5F8499"/>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C681E79F-86AA-2B64-AAB7-5EDE51CBDBD6}"/>
                  </a:ext>
                </a:extLst>
              </p:cNvPr>
              <p:cNvSpPr/>
              <p:nvPr/>
            </p:nvSpPr>
            <p:spPr>
              <a:xfrm>
                <a:off x="2391605" y="2821740"/>
                <a:ext cx="28546" cy="5960"/>
              </a:xfrm>
              <a:custGeom>
                <a:avLst/>
                <a:gdLst>
                  <a:gd name="connsiteX0" fmla="*/ 0 w 28546"/>
                  <a:gd name="connsiteY0" fmla="*/ 0 h 5960"/>
                  <a:gd name="connsiteX1" fmla="*/ 28546 w 28546"/>
                  <a:gd name="connsiteY1" fmla="*/ 0 h 5960"/>
                </a:gdLst>
                <a:ahLst/>
                <a:cxnLst>
                  <a:cxn ang="0">
                    <a:pos x="connsiteX0" y="connsiteY0"/>
                  </a:cxn>
                  <a:cxn ang="0">
                    <a:pos x="connsiteX1" y="connsiteY1"/>
                  </a:cxn>
                </a:cxnLst>
                <a:rect l="l" t="t" r="r" b="b"/>
                <a:pathLst>
                  <a:path w="28546" h="5960">
                    <a:moveTo>
                      <a:pt x="0" y="0"/>
                    </a:moveTo>
                    <a:lnTo>
                      <a:pt x="28546" y="0"/>
                    </a:lnTo>
                  </a:path>
                </a:pathLst>
              </a:custGeom>
              <a:ln w="23832" cap="flat">
                <a:solidFill>
                  <a:srgbClr val="5F8499"/>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8C2DA826-A2FE-9820-5238-4E8AE6DE969C}"/>
                  </a:ext>
                </a:extLst>
              </p:cNvPr>
              <p:cNvSpPr/>
              <p:nvPr/>
            </p:nvSpPr>
            <p:spPr>
              <a:xfrm>
                <a:off x="2420151" y="2826181"/>
                <a:ext cx="5960" cy="48205"/>
              </a:xfrm>
              <a:custGeom>
                <a:avLst/>
                <a:gdLst>
                  <a:gd name="connsiteX0" fmla="*/ 0 w 5960"/>
                  <a:gd name="connsiteY0" fmla="*/ 0 h 48205"/>
                  <a:gd name="connsiteX1" fmla="*/ 0 w 5960"/>
                  <a:gd name="connsiteY1" fmla="*/ 48205 h 48205"/>
                </a:gdLst>
                <a:ahLst/>
                <a:cxnLst>
                  <a:cxn ang="0">
                    <a:pos x="connsiteX0" y="connsiteY0"/>
                  </a:cxn>
                  <a:cxn ang="0">
                    <a:pos x="connsiteX1" y="connsiteY1"/>
                  </a:cxn>
                </a:cxnLst>
                <a:rect l="l" t="t" r="r" b="b"/>
                <a:pathLst>
                  <a:path w="5960" h="48205">
                    <a:moveTo>
                      <a:pt x="0" y="0"/>
                    </a:moveTo>
                    <a:lnTo>
                      <a:pt x="0" y="48205"/>
                    </a:lnTo>
                  </a:path>
                </a:pathLst>
              </a:custGeom>
              <a:ln w="23832" cap="flat">
                <a:solidFill>
                  <a:srgbClr val="5F8499"/>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5697B9C5-6635-A988-23DC-F1CFF3D31859}"/>
                  </a:ext>
                </a:extLst>
              </p:cNvPr>
              <p:cNvSpPr/>
              <p:nvPr/>
            </p:nvSpPr>
            <p:spPr>
              <a:xfrm>
                <a:off x="2420151" y="2874387"/>
                <a:ext cx="37422" cy="5960"/>
              </a:xfrm>
              <a:custGeom>
                <a:avLst/>
                <a:gdLst>
                  <a:gd name="connsiteX0" fmla="*/ 0 w 37422"/>
                  <a:gd name="connsiteY0" fmla="*/ 0 h 5960"/>
                  <a:gd name="connsiteX1" fmla="*/ 37422 w 37422"/>
                  <a:gd name="connsiteY1" fmla="*/ 0 h 5960"/>
                </a:gdLst>
                <a:ahLst/>
                <a:cxnLst>
                  <a:cxn ang="0">
                    <a:pos x="connsiteX0" y="connsiteY0"/>
                  </a:cxn>
                  <a:cxn ang="0">
                    <a:pos x="connsiteX1" y="connsiteY1"/>
                  </a:cxn>
                </a:cxnLst>
                <a:rect l="l" t="t" r="r" b="b"/>
                <a:pathLst>
                  <a:path w="37422" h="5960">
                    <a:moveTo>
                      <a:pt x="0" y="0"/>
                    </a:moveTo>
                    <a:lnTo>
                      <a:pt x="37422" y="0"/>
                    </a:lnTo>
                  </a:path>
                </a:pathLst>
              </a:custGeom>
              <a:ln w="23832" cap="flat">
                <a:solidFill>
                  <a:srgbClr val="5F8499"/>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D3CAC95A-B6F5-FA80-1ADD-AF8950A69EBC}"/>
                  </a:ext>
                </a:extLst>
              </p:cNvPr>
              <p:cNvSpPr/>
              <p:nvPr/>
            </p:nvSpPr>
            <p:spPr>
              <a:xfrm>
                <a:off x="2457574" y="2874387"/>
                <a:ext cx="5960" cy="24105"/>
              </a:xfrm>
              <a:custGeom>
                <a:avLst/>
                <a:gdLst>
                  <a:gd name="connsiteX0" fmla="*/ 0 w 5960"/>
                  <a:gd name="connsiteY0" fmla="*/ 0 h 24105"/>
                  <a:gd name="connsiteX1" fmla="*/ 0 w 5960"/>
                  <a:gd name="connsiteY1" fmla="*/ 24106 h 24105"/>
                </a:gdLst>
                <a:ahLst/>
                <a:cxnLst>
                  <a:cxn ang="0">
                    <a:pos x="connsiteX0" y="connsiteY0"/>
                  </a:cxn>
                  <a:cxn ang="0">
                    <a:pos x="connsiteX1" y="connsiteY1"/>
                  </a:cxn>
                </a:cxnLst>
                <a:rect l="l" t="t" r="r" b="b"/>
                <a:pathLst>
                  <a:path w="5960" h="24105">
                    <a:moveTo>
                      <a:pt x="0" y="0"/>
                    </a:moveTo>
                    <a:lnTo>
                      <a:pt x="0" y="24106"/>
                    </a:lnTo>
                  </a:path>
                </a:pathLst>
              </a:custGeom>
              <a:ln w="23832" cap="flat">
                <a:solidFill>
                  <a:srgbClr val="5F8499"/>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9AE2C0A9-AE1E-FF03-BF98-3F354F724773}"/>
                  </a:ext>
                </a:extLst>
              </p:cNvPr>
              <p:cNvSpPr/>
              <p:nvPr/>
            </p:nvSpPr>
            <p:spPr>
              <a:xfrm>
                <a:off x="2457574" y="2898492"/>
                <a:ext cx="146529" cy="5960"/>
              </a:xfrm>
              <a:custGeom>
                <a:avLst/>
                <a:gdLst>
                  <a:gd name="connsiteX0" fmla="*/ 0 w 146529"/>
                  <a:gd name="connsiteY0" fmla="*/ 0 h 5960"/>
                  <a:gd name="connsiteX1" fmla="*/ 146530 w 146529"/>
                  <a:gd name="connsiteY1" fmla="*/ 0 h 5960"/>
                </a:gdLst>
                <a:ahLst/>
                <a:cxnLst>
                  <a:cxn ang="0">
                    <a:pos x="connsiteX0" y="connsiteY0"/>
                  </a:cxn>
                  <a:cxn ang="0">
                    <a:pos x="connsiteX1" y="connsiteY1"/>
                  </a:cxn>
                </a:cxnLst>
                <a:rect l="l" t="t" r="r" b="b"/>
                <a:pathLst>
                  <a:path w="146529" h="5960">
                    <a:moveTo>
                      <a:pt x="0" y="0"/>
                    </a:moveTo>
                    <a:lnTo>
                      <a:pt x="146530" y="0"/>
                    </a:lnTo>
                  </a:path>
                </a:pathLst>
              </a:custGeom>
              <a:ln w="23832" cap="flat">
                <a:solidFill>
                  <a:srgbClr val="5F8499"/>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A2FDE675-5F12-1279-8EE6-C68FE8882BA6}"/>
                  </a:ext>
                </a:extLst>
              </p:cNvPr>
              <p:cNvSpPr/>
              <p:nvPr/>
            </p:nvSpPr>
            <p:spPr>
              <a:xfrm>
                <a:off x="2604103" y="2901663"/>
                <a:ext cx="5960" cy="65330"/>
              </a:xfrm>
              <a:custGeom>
                <a:avLst/>
                <a:gdLst>
                  <a:gd name="connsiteX0" fmla="*/ 0 w 5960"/>
                  <a:gd name="connsiteY0" fmla="*/ 0 h 65330"/>
                  <a:gd name="connsiteX1" fmla="*/ 0 w 5960"/>
                  <a:gd name="connsiteY1" fmla="*/ 65331 h 65330"/>
                </a:gdLst>
                <a:ahLst/>
                <a:cxnLst>
                  <a:cxn ang="0">
                    <a:pos x="connsiteX0" y="connsiteY0"/>
                  </a:cxn>
                  <a:cxn ang="0">
                    <a:pos x="connsiteX1" y="connsiteY1"/>
                  </a:cxn>
                </a:cxnLst>
                <a:rect l="l" t="t" r="r" b="b"/>
                <a:pathLst>
                  <a:path w="5960" h="65330">
                    <a:moveTo>
                      <a:pt x="0" y="0"/>
                    </a:moveTo>
                    <a:lnTo>
                      <a:pt x="0" y="65331"/>
                    </a:lnTo>
                  </a:path>
                </a:pathLst>
              </a:custGeom>
              <a:ln w="23832" cap="flat">
                <a:solidFill>
                  <a:srgbClr val="5F8499"/>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B498F8F3-9A86-B657-9905-AD87DF31E8FB}"/>
                  </a:ext>
                </a:extLst>
              </p:cNvPr>
              <p:cNvSpPr/>
              <p:nvPr/>
            </p:nvSpPr>
            <p:spPr>
              <a:xfrm>
                <a:off x="2578096" y="2966994"/>
                <a:ext cx="66761" cy="5960"/>
              </a:xfrm>
              <a:custGeom>
                <a:avLst/>
                <a:gdLst>
                  <a:gd name="connsiteX0" fmla="*/ 0 w 66761"/>
                  <a:gd name="connsiteY0" fmla="*/ 0 h 5960"/>
                  <a:gd name="connsiteX1" fmla="*/ 66762 w 66761"/>
                  <a:gd name="connsiteY1" fmla="*/ 0 h 5960"/>
                </a:gdLst>
                <a:ahLst/>
                <a:cxnLst>
                  <a:cxn ang="0">
                    <a:pos x="connsiteX0" y="connsiteY0"/>
                  </a:cxn>
                  <a:cxn ang="0">
                    <a:pos x="connsiteX1" y="connsiteY1"/>
                  </a:cxn>
                </a:cxnLst>
                <a:rect l="l" t="t" r="r" b="b"/>
                <a:pathLst>
                  <a:path w="66761" h="5960">
                    <a:moveTo>
                      <a:pt x="0" y="0"/>
                    </a:moveTo>
                    <a:lnTo>
                      <a:pt x="66762" y="0"/>
                    </a:lnTo>
                  </a:path>
                </a:pathLst>
              </a:custGeom>
              <a:ln w="23832" cap="flat">
                <a:solidFill>
                  <a:srgbClr val="5F8499"/>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EDA0117A-94F0-5404-2278-A9D618CB3116}"/>
                  </a:ext>
                </a:extLst>
              </p:cNvPr>
              <p:cNvSpPr/>
              <p:nvPr/>
            </p:nvSpPr>
            <p:spPr>
              <a:xfrm>
                <a:off x="2623768" y="2966994"/>
                <a:ext cx="5960" cy="31085"/>
              </a:xfrm>
              <a:custGeom>
                <a:avLst/>
                <a:gdLst>
                  <a:gd name="connsiteX0" fmla="*/ 0 w 5960"/>
                  <a:gd name="connsiteY0" fmla="*/ 0 h 31085"/>
                  <a:gd name="connsiteX1" fmla="*/ 0 w 5960"/>
                  <a:gd name="connsiteY1" fmla="*/ 31086 h 31085"/>
                </a:gdLst>
                <a:ahLst/>
                <a:cxnLst>
                  <a:cxn ang="0">
                    <a:pos x="connsiteX0" y="connsiteY0"/>
                  </a:cxn>
                  <a:cxn ang="0">
                    <a:pos x="connsiteX1" y="connsiteY1"/>
                  </a:cxn>
                </a:cxnLst>
                <a:rect l="l" t="t" r="r" b="b"/>
                <a:pathLst>
                  <a:path w="5960" h="31085">
                    <a:moveTo>
                      <a:pt x="0" y="0"/>
                    </a:moveTo>
                    <a:lnTo>
                      <a:pt x="0" y="31086"/>
                    </a:lnTo>
                  </a:path>
                </a:pathLst>
              </a:custGeom>
              <a:ln w="23832" cap="flat">
                <a:solidFill>
                  <a:srgbClr val="5F8499"/>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ABEF855D-078E-5BE5-4221-181EC8A81581}"/>
                  </a:ext>
                </a:extLst>
              </p:cNvPr>
              <p:cNvSpPr/>
              <p:nvPr/>
            </p:nvSpPr>
            <p:spPr>
              <a:xfrm>
                <a:off x="2623768" y="2998080"/>
                <a:ext cx="8243" cy="5960"/>
              </a:xfrm>
              <a:custGeom>
                <a:avLst/>
                <a:gdLst>
                  <a:gd name="connsiteX0" fmla="*/ 0 w 8243"/>
                  <a:gd name="connsiteY0" fmla="*/ 0 h 5960"/>
                  <a:gd name="connsiteX1" fmla="*/ 8244 w 8243"/>
                  <a:gd name="connsiteY1" fmla="*/ 0 h 5960"/>
                </a:gdLst>
                <a:ahLst/>
                <a:cxnLst>
                  <a:cxn ang="0">
                    <a:pos x="connsiteX0" y="connsiteY0"/>
                  </a:cxn>
                  <a:cxn ang="0">
                    <a:pos x="connsiteX1" y="connsiteY1"/>
                  </a:cxn>
                </a:cxnLst>
                <a:rect l="l" t="t" r="r" b="b"/>
                <a:pathLst>
                  <a:path w="8243" h="5960">
                    <a:moveTo>
                      <a:pt x="0" y="0"/>
                    </a:moveTo>
                    <a:lnTo>
                      <a:pt x="8244" y="0"/>
                    </a:lnTo>
                  </a:path>
                </a:pathLst>
              </a:custGeom>
              <a:ln w="23832" cap="flat">
                <a:solidFill>
                  <a:srgbClr val="5F8499"/>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101089B7-5CFE-1FDE-BD78-65F30EDCF3C7}"/>
                  </a:ext>
                </a:extLst>
              </p:cNvPr>
              <p:cNvSpPr/>
              <p:nvPr/>
            </p:nvSpPr>
            <p:spPr>
              <a:xfrm>
                <a:off x="2632012" y="2998080"/>
                <a:ext cx="5960" cy="26639"/>
              </a:xfrm>
              <a:custGeom>
                <a:avLst/>
                <a:gdLst>
                  <a:gd name="connsiteX0" fmla="*/ 0 w 5960"/>
                  <a:gd name="connsiteY0" fmla="*/ 0 h 26639"/>
                  <a:gd name="connsiteX1" fmla="*/ 0 w 5960"/>
                  <a:gd name="connsiteY1" fmla="*/ 26639 h 26639"/>
                </a:gdLst>
                <a:ahLst/>
                <a:cxnLst>
                  <a:cxn ang="0">
                    <a:pos x="connsiteX0" y="connsiteY0"/>
                  </a:cxn>
                  <a:cxn ang="0">
                    <a:pos x="connsiteX1" y="connsiteY1"/>
                  </a:cxn>
                </a:cxnLst>
                <a:rect l="l" t="t" r="r" b="b"/>
                <a:pathLst>
                  <a:path w="5960" h="26639">
                    <a:moveTo>
                      <a:pt x="0" y="0"/>
                    </a:moveTo>
                    <a:lnTo>
                      <a:pt x="0" y="26639"/>
                    </a:lnTo>
                  </a:path>
                </a:pathLst>
              </a:custGeom>
              <a:ln w="23832" cap="flat">
                <a:solidFill>
                  <a:srgbClr val="5F8499"/>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70D3C636-8C58-2E4D-398A-DF17C26680BA}"/>
                  </a:ext>
                </a:extLst>
              </p:cNvPr>
              <p:cNvSpPr/>
              <p:nvPr/>
            </p:nvSpPr>
            <p:spPr>
              <a:xfrm>
                <a:off x="2632012" y="3024719"/>
                <a:ext cx="8249" cy="5960"/>
              </a:xfrm>
              <a:custGeom>
                <a:avLst/>
                <a:gdLst>
                  <a:gd name="connsiteX0" fmla="*/ 0 w 8249"/>
                  <a:gd name="connsiteY0" fmla="*/ 0 h 5960"/>
                  <a:gd name="connsiteX1" fmla="*/ 8250 w 8249"/>
                  <a:gd name="connsiteY1" fmla="*/ 0 h 5960"/>
                </a:gdLst>
                <a:ahLst/>
                <a:cxnLst>
                  <a:cxn ang="0">
                    <a:pos x="connsiteX0" y="connsiteY0"/>
                  </a:cxn>
                  <a:cxn ang="0">
                    <a:pos x="connsiteX1" y="connsiteY1"/>
                  </a:cxn>
                </a:cxnLst>
                <a:rect l="l" t="t" r="r" b="b"/>
                <a:pathLst>
                  <a:path w="8249" h="5960">
                    <a:moveTo>
                      <a:pt x="0" y="0"/>
                    </a:moveTo>
                    <a:lnTo>
                      <a:pt x="8250" y="0"/>
                    </a:lnTo>
                  </a:path>
                </a:pathLst>
              </a:custGeom>
              <a:ln w="23832" cap="flat">
                <a:solidFill>
                  <a:srgbClr val="5F8499"/>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31F37516-110A-A42F-21FC-C1042DEFF107}"/>
                  </a:ext>
                </a:extLst>
              </p:cNvPr>
              <p:cNvSpPr/>
              <p:nvPr/>
            </p:nvSpPr>
            <p:spPr>
              <a:xfrm>
                <a:off x="2640262" y="3024719"/>
                <a:ext cx="5960" cy="31079"/>
              </a:xfrm>
              <a:custGeom>
                <a:avLst/>
                <a:gdLst>
                  <a:gd name="connsiteX0" fmla="*/ 0 w 5960"/>
                  <a:gd name="connsiteY0" fmla="*/ 0 h 31079"/>
                  <a:gd name="connsiteX1" fmla="*/ 0 w 5960"/>
                  <a:gd name="connsiteY1" fmla="*/ 31080 h 31079"/>
                </a:gdLst>
                <a:ahLst/>
                <a:cxnLst>
                  <a:cxn ang="0">
                    <a:pos x="connsiteX0" y="connsiteY0"/>
                  </a:cxn>
                  <a:cxn ang="0">
                    <a:pos x="connsiteX1" y="connsiteY1"/>
                  </a:cxn>
                </a:cxnLst>
                <a:rect l="l" t="t" r="r" b="b"/>
                <a:pathLst>
                  <a:path w="5960" h="31079">
                    <a:moveTo>
                      <a:pt x="0" y="0"/>
                    </a:moveTo>
                    <a:lnTo>
                      <a:pt x="0" y="31080"/>
                    </a:lnTo>
                  </a:path>
                </a:pathLst>
              </a:custGeom>
              <a:ln w="23832" cap="flat">
                <a:solidFill>
                  <a:srgbClr val="5F8499"/>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106487AD-B82D-F194-D285-62D1A1EF840B}"/>
                  </a:ext>
                </a:extLst>
              </p:cNvPr>
              <p:cNvSpPr/>
              <p:nvPr/>
            </p:nvSpPr>
            <p:spPr>
              <a:xfrm>
                <a:off x="2636137" y="3055799"/>
                <a:ext cx="17441" cy="5960"/>
              </a:xfrm>
              <a:custGeom>
                <a:avLst/>
                <a:gdLst>
                  <a:gd name="connsiteX0" fmla="*/ 0 w 17441"/>
                  <a:gd name="connsiteY0" fmla="*/ 0 h 5960"/>
                  <a:gd name="connsiteX1" fmla="*/ 17441 w 17441"/>
                  <a:gd name="connsiteY1" fmla="*/ 0 h 5960"/>
                </a:gdLst>
                <a:ahLst/>
                <a:cxnLst>
                  <a:cxn ang="0">
                    <a:pos x="connsiteX0" y="connsiteY0"/>
                  </a:cxn>
                  <a:cxn ang="0">
                    <a:pos x="connsiteX1" y="connsiteY1"/>
                  </a:cxn>
                </a:cxnLst>
                <a:rect l="l" t="t" r="r" b="b"/>
                <a:pathLst>
                  <a:path w="17441" h="5960">
                    <a:moveTo>
                      <a:pt x="0" y="0"/>
                    </a:moveTo>
                    <a:lnTo>
                      <a:pt x="17441" y="0"/>
                    </a:lnTo>
                  </a:path>
                </a:pathLst>
              </a:custGeom>
              <a:ln w="23832" cap="flat">
                <a:solidFill>
                  <a:srgbClr val="5F8499"/>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0C1F0CF7-14F9-E667-3749-2686575708FD}"/>
                  </a:ext>
                </a:extLst>
              </p:cNvPr>
              <p:cNvSpPr/>
              <p:nvPr/>
            </p:nvSpPr>
            <p:spPr>
              <a:xfrm>
                <a:off x="2653578" y="3055799"/>
                <a:ext cx="5960" cy="57724"/>
              </a:xfrm>
              <a:custGeom>
                <a:avLst/>
                <a:gdLst>
                  <a:gd name="connsiteX0" fmla="*/ 0 w 5960"/>
                  <a:gd name="connsiteY0" fmla="*/ 0 h 57724"/>
                  <a:gd name="connsiteX1" fmla="*/ 0 w 5960"/>
                  <a:gd name="connsiteY1" fmla="*/ 57725 h 57724"/>
                </a:gdLst>
                <a:ahLst/>
                <a:cxnLst>
                  <a:cxn ang="0">
                    <a:pos x="connsiteX0" y="connsiteY0"/>
                  </a:cxn>
                  <a:cxn ang="0">
                    <a:pos x="connsiteX1" y="connsiteY1"/>
                  </a:cxn>
                </a:cxnLst>
                <a:rect l="l" t="t" r="r" b="b"/>
                <a:pathLst>
                  <a:path w="5960" h="57724">
                    <a:moveTo>
                      <a:pt x="0" y="0"/>
                    </a:moveTo>
                    <a:lnTo>
                      <a:pt x="0" y="57725"/>
                    </a:lnTo>
                  </a:path>
                </a:pathLst>
              </a:custGeom>
              <a:ln w="23832" cap="flat">
                <a:solidFill>
                  <a:srgbClr val="5F8499"/>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B6E0DAA9-79DB-DBFC-67EF-5E1CFCCC451A}"/>
                  </a:ext>
                </a:extLst>
              </p:cNvPr>
              <p:cNvSpPr/>
              <p:nvPr/>
            </p:nvSpPr>
            <p:spPr>
              <a:xfrm>
                <a:off x="2638670" y="3113524"/>
                <a:ext cx="59632" cy="5960"/>
              </a:xfrm>
              <a:custGeom>
                <a:avLst/>
                <a:gdLst>
                  <a:gd name="connsiteX0" fmla="*/ 0 w 59632"/>
                  <a:gd name="connsiteY0" fmla="*/ 0 h 5960"/>
                  <a:gd name="connsiteX1" fmla="*/ 59632 w 59632"/>
                  <a:gd name="connsiteY1" fmla="*/ 0 h 5960"/>
                </a:gdLst>
                <a:ahLst/>
                <a:cxnLst>
                  <a:cxn ang="0">
                    <a:pos x="connsiteX0" y="connsiteY0"/>
                  </a:cxn>
                  <a:cxn ang="0">
                    <a:pos x="connsiteX1" y="connsiteY1"/>
                  </a:cxn>
                </a:cxnLst>
                <a:rect l="l" t="t" r="r" b="b"/>
                <a:pathLst>
                  <a:path w="59632" h="5960">
                    <a:moveTo>
                      <a:pt x="0" y="0"/>
                    </a:moveTo>
                    <a:lnTo>
                      <a:pt x="59632" y="0"/>
                    </a:lnTo>
                  </a:path>
                </a:pathLst>
              </a:custGeom>
              <a:ln w="23832" cap="flat">
                <a:solidFill>
                  <a:srgbClr val="5F8499"/>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188977C1-4EC4-A863-8DEE-5F145DE27427}"/>
                  </a:ext>
                </a:extLst>
              </p:cNvPr>
              <p:cNvSpPr/>
              <p:nvPr/>
            </p:nvSpPr>
            <p:spPr>
              <a:xfrm>
                <a:off x="2677052" y="3113524"/>
                <a:ext cx="5960" cy="35520"/>
              </a:xfrm>
              <a:custGeom>
                <a:avLst/>
                <a:gdLst>
                  <a:gd name="connsiteX0" fmla="*/ 0 w 5960"/>
                  <a:gd name="connsiteY0" fmla="*/ 0 h 35520"/>
                  <a:gd name="connsiteX1" fmla="*/ 0 w 5960"/>
                  <a:gd name="connsiteY1" fmla="*/ 35521 h 35520"/>
                </a:gdLst>
                <a:ahLst/>
                <a:cxnLst>
                  <a:cxn ang="0">
                    <a:pos x="connsiteX0" y="connsiteY0"/>
                  </a:cxn>
                  <a:cxn ang="0">
                    <a:pos x="connsiteX1" y="connsiteY1"/>
                  </a:cxn>
                </a:cxnLst>
                <a:rect l="l" t="t" r="r" b="b"/>
                <a:pathLst>
                  <a:path w="5960" h="35520">
                    <a:moveTo>
                      <a:pt x="0" y="0"/>
                    </a:moveTo>
                    <a:lnTo>
                      <a:pt x="0" y="35521"/>
                    </a:lnTo>
                  </a:path>
                </a:pathLst>
              </a:custGeom>
              <a:ln w="23832" cap="flat">
                <a:solidFill>
                  <a:srgbClr val="5F8499"/>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EE1F1B2D-9C7F-6329-5AF8-66E24EBBB4A4}"/>
                  </a:ext>
                </a:extLst>
              </p:cNvPr>
              <p:cNvSpPr/>
              <p:nvPr/>
            </p:nvSpPr>
            <p:spPr>
              <a:xfrm>
                <a:off x="2677052" y="3149044"/>
                <a:ext cx="8243" cy="5960"/>
              </a:xfrm>
              <a:custGeom>
                <a:avLst/>
                <a:gdLst>
                  <a:gd name="connsiteX0" fmla="*/ 0 w 8243"/>
                  <a:gd name="connsiteY0" fmla="*/ 0 h 5960"/>
                  <a:gd name="connsiteX1" fmla="*/ 8244 w 8243"/>
                  <a:gd name="connsiteY1" fmla="*/ 0 h 5960"/>
                </a:gdLst>
                <a:ahLst/>
                <a:cxnLst>
                  <a:cxn ang="0">
                    <a:pos x="connsiteX0" y="connsiteY0"/>
                  </a:cxn>
                  <a:cxn ang="0">
                    <a:pos x="connsiteX1" y="connsiteY1"/>
                  </a:cxn>
                </a:cxnLst>
                <a:rect l="l" t="t" r="r" b="b"/>
                <a:pathLst>
                  <a:path w="8243" h="5960">
                    <a:moveTo>
                      <a:pt x="0" y="0"/>
                    </a:moveTo>
                    <a:lnTo>
                      <a:pt x="8244" y="0"/>
                    </a:lnTo>
                  </a:path>
                </a:pathLst>
              </a:custGeom>
              <a:ln w="23832" cap="flat">
                <a:solidFill>
                  <a:srgbClr val="5F8499"/>
                </a:solid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B22BEC51-8225-9798-3694-45F842A1A891}"/>
                  </a:ext>
                </a:extLst>
              </p:cNvPr>
              <p:cNvSpPr/>
              <p:nvPr/>
            </p:nvSpPr>
            <p:spPr>
              <a:xfrm>
                <a:off x="2685296" y="3146511"/>
                <a:ext cx="5960" cy="71673"/>
              </a:xfrm>
              <a:custGeom>
                <a:avLst/>
                <a:gdLst>
                  <a:gd name="connsiteX0" fmla="*/ 0 w 5960"/>
                  <a:gd name="connsiteY0" fmla="*/ 0 h 71673"/>
                  <a:gd name="connsiteX1" fmla="*/ 0 w 5960"/>
                  <a:gd name="connsiteY1" fmla="*/ 71673 h 71673"/>
                </a:gdLst>
                <a:ahLst/>
                <a:cxnLst>
                  <a:cxn ang="0">
                    <a:pos x="connsiteX0" y="connsiteY0"/>
                  </a:cxn>
                  <a:cxn ang="0">
                    <a:pos x="connsiteX1" y="connsiteY1"/>
                  </a:cxn>
                </a:cxnLst>
                <a:rect l="l" t="t" r="r" b="b"/>
                <a:pathLst>
                  <a:path w="5960" h="71673">
                    <a:moveTo>
                      <a:pt x="0" y="0"/>
                    </a:moveTo>
                    <a:lnTo>
                      <a:pt x="0" y="71673"/>
                    </a:lnTo>
                  </a:path>
                </a:pathLst>
              </a:custGeom>
              <a:ln w="23832" cap="flat">
                <a:solidFill>
                  <a:srgbClr val="5F8499"/>
                </a:solid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DD424BA5-313B-C0CB-1D71-3F64B5F79873}"/>
                  </a:ext>
                </a:extLst>
              </p:cNvPr>
              <p:cNvSpPr/>
              <p:nvPr/>
            </p:nvSpPr>
            <p:spPr>
              <a:xfrm>
                <a:off x="2663735" y="3182664"/>
                <a:ext cx="69133" cy="5960"/>
              </a:xfrm>
              <a:custGeom>
                <a:avLst/>
                <a:gdLst>
                  <a:gd name="connsiteX0" fmla="*/ 0 w 69133"/>
                  <a:gd name="connsiteY0" fmla="*/ 0 h 5960"/>
                  <a:gd name="connsiteX1" fmla="*/ 69134 w 69133"/>
                  <a:gd name="connsiteY1" fmla="*/ 0 h 5960"/>
                </a:gdLst>
                <a:ahLst/>
                <a:cxnLst>
                  <a:cxn ang="0">
                    <a:pos x="connsiteX0" y="connsiteY0"/>
                  </a:cxn>
                  <a:cxn ang="0">
                    <a:pos x="connsiteX1" y="connsiteY1"/>
                  </a:cxn>
                </a:cxnLst>
                <a:rect l="l" t="t" r="r" b="b"/>
                <a:pathLst>
                  <a:path w="69133" h="5960">
                    <a:moveTo>
                      <a:pt x="0" y="0"/>
                    </a:moveTo>
                    <a:lnTo>
                      <a:pt x="69134" y="0"/>
                    </a:lnTo>
                  </a:path>
                </a:pathLst>
              </a:custGeom>
              <a:ln w="23832" cap="flat">
                <a:solidFill>
                  <a:srgbClr val="5F8499"/>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7FD43955-26DE-AB49-5E62-9BA2A1CD303A}"/>
                  </a:ext>
                </a:extLst>
              </p:cNvPr>
              <p:cNvSpPr/>
              <p:nvPr/>
            </p:nvSpPr>
            <p:spPr>
              <a:xfrm>
                <a:off x="2732869" y="3182664"/>
                <a:ext cx="5960" cy="38054"/>
              </a:xfrm>
              <a:custGeom>
                <a:avLst/>
                <a:gdLst>
                  <a:gd name="connsiteX0" fmla="*/ 0 w 5960"/>
                  <a:gd name="connsiteY0" fmla="*/ 0 h 38054"/>
                  <a:gd name="connsiteX1" fmla="*/ 0 w 5960"/>
                  <a:gd name="connsiteY1" fmla="*/ 38054 h 38054"/>
                </a:gdLst>
                <a:ahLst/>
                <a:cxnLst>
                  <a:cxn ang="0">
                    <a:pos x="connsiteX0" y="connsiteY0"/>
                  </a:cxn>
                  <a:cxn ang="0">
                    <a:pos x="connsiteX1" y="connsiteY1"/>
                  </a:cxn>
                </a:cxnLst>
                <a:rect l="l" t="t" r="r" b="b"/>
                <a:pathLst>
                  <a:path w="5960" h="38054">
                    <a:moveTo>
                      <a:pt x="0" y="0"/>
                    </a:moveTo>
                    <a:lnTo>
                      <a:pt x="0" y="38054"/>
                    </a:lnTo>
                  </a:path>
                </a:pathLst>
              </a:custGeom>
              <a:ln w="23832" cap="flat">
                <a:solidFill>
                  <a:srgbClr val="5F8499"/>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A2115B52-5CF5-F125-80C7-F0DDA7FB5DF5}"/>
                  </a:ext>
                </a:extLst>
              </p:cNvPr>
              <p:cNvSpPr/>
              <p:nvPr/>
            </p:nvSpPr>
            <p:spPr>
              <a:xfrm>
                <a:off x="2732869" y="3220718"/>
                <a:ext cx="18395" cy="5960"/>
              </a:xfrm>
              <a:custGeom>
                <a:avLst/>
                <a:gdLst>
                  <a:gd name="connsiteX0" fmla="*/ 0 w 18395"/>
                  <a:gd name="connsiteY0" fmla="*/ 0 h 5960"/>
                  <a:gd name="connsiteX1" fmla="*/ 18395 w 18395"/>
                  <a:gd name="connsiteY1" fmla="*/ 0 h 5960"/>
                </a:gdLst>
                <a:ahLst/>
                <a:cxnLst>
                  <a:cxn ang="0">
                    <a:pos x="connsiteX0" y="connsiteY0"/>
                  </a:cxn>
                  <a:cxn ang="0">
                    <a:pos x="connsiteX1" y="connsiteY1"/>
                  </a:cxn>
                </a:cxnLst>
                <a:rect l="l" t="t" r="r" b="b"/>
                <a:pathLst>
                  <a:path w="18395" h="5960">
                    <a:moveTo>
                      <a:pt x="0" y="0"/>
                    </a:moveTo>
                    <a:lnTo>
                      <a:pt x="18395" y="0"/>
                    </a:lnTo>
                  </a:path>
                </a:pathLst>
              </a:custGeom>
              <a:ln w="23832" cap="flat">
                <a:solidFill>
                  <a:srgbClr val="5F8499"/>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C24E7487-1AC6-F7BA-3F58-E633CBC1A564}"/>
                  </a:ext>
                </a:extLst>
              </p:cNvPr>
              <p:cNvSpPr/>
              <p:nvPr/>
            </p:nvSpPr>
            <p:spPr>
              <a:xfrm>
                <a:off x="2751265" y="3220718"/>
                <a:ext cx="5960" cy="30448"/>
              </a:xfrm>
              <a:custGeom>
                <a:avLst/>
                <a:gdLst>
                  <a:gd name="connsiteX0" fmla="*/ 0 w 5960"/>
                  <a:gd name="connsiteY0" fmla="*/ 0 h 30448"/>
                  <a:gd name="connsiteX1" fmla="*/ 0 w 5960"/>
                  <a:gd name="connsiteY1" fmla="*/ 30448 h 30448"/>
                </a:gdLst>
                <a:ahLst/>
                <a:cxnLst>
                  <a:cxn ang="0">
                    <a:pos x="connsiteX0" y="connsiteY0"/>
                  </a:cxn>
                  <a:cxn ang="0">
                    <a:pos x="connsiteX1" y="connsiteY1"/>
                  </a:cxn>
                </a:cxnLst>
                <a:rect l="l" t="t" r="r" b="b"/>
                <a:pathLst>
                  <a:path w="5960" h="30448">
                    <a:moveTo>
                      <a:pt x="0" y="0"/>
                    </a:moveTo>
                    <a:lnTo>
                      <a:pt x="0" y="30448"/>
                    </a:lnTo>
                  </a:path>
                </a:pathLst>
              </a:custGeom>
              <a:ln w="23832" cap="flat">
                <a:solidFill>
                  <a:srgbClr val="5F8499"/>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544D28B7-FCFB-B89F-A573-290D6D401977}"/>
                  </a:ext>
                </a:extLst>
              </p:cNvPr>
              <p:cNvSpPr/>
              <p:nvPr/>
            </p:nvSpPr>
            <p:spPr>
              <a:xfrm>
                <a:off x="2751265" y="3251166"/>
                <a:ext cx="213130" cy="5960"/>
              </a:xfrm>
              <a:custGeom>
                <a:avLst/>
                <a:gdLst>
                  <a:gd name="connsiteX0" fmla="*/ 0 w 213130"/>
                  <a:gd name="connsiteY0" fmla="*/ 0 h 5960"/>
                  <a:gd name="connsiteX1" fmla="*/ 213130 w 213130"/>
                  <a:gd name="connsiteY1" fmla="*/ 0 h 5960"/>
                </a:gdLst>
                <a:ahLst/>
                <a:cxnLst>
                  <a:cxn ang="0">
                    <a:pos x="connsiteX0" y="connsiteY0"/>
                  </a:cxn>
                  <a:cxn ang="0">
                    <a:pos x="connsiteX1" y="connsiteY1"/>
                  </a:cxn>
                </a:cxnLst>
                <a:rect l="l" t="t" r="r" b="b"/>
                <a:pathLst>
                  <a:path w="213130" h="5960">
                    <a:moveTo>
                      <a:pt x="0" y="0"/>
                    </a:moveTo>
                    <a:lnTo>
                      <a:pt x="213130" y="0"/>
                    </a:lnTo>
                  </a:path>
                </a:pathLst>
              </a:custGeom>
              <a:ln w="23832" cap="flat">
                <a:solidFill>
                  <a:srgbClr val="5F8499"/>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4D5E8F1C-6856-1444-8224-A50B7A08F223}"/>
                  </a:ext>
                </a:extLst>
              </p:cNvPr>
              <p:cNvSpPr/>
              <p:nvPr/>
            </p:nvSpPr>
            <p:spPr>
              <a:xfrm>
                <a:off x="2945362" y="3218810"/>
                <a:ext cx="5960" cy="69133"/>
              </a:xfrm>
              <a:custGeom>
                <a:avLst/>
                <a:gdLst>
                  <a:gd name="connsiteX0" fmla="*/ 0 w 5960"/>
                  <a:gd name="connsiteY0" fmla="*/ 0 h 69133"/>
                  <a:gd name="connsiteX1" fmla="*/ 0 w 5960"/>
                  <a:gd name="connsiteY1" fmla="*/ 69134 h 69133"/>
                </a:gdLst>
                <a:ahLst/>
                <a:cxnLst>
                  <a:cxn ang="0">
                    <a:pos x="connsiteX0" y="connsiteY0"/>
                  </a:cxn>
                  <a:cxn ang="0">
                    <a:pos x="connsiteX1" y="connsiteY1"/>
                  </a:cxn>
                </a:cxnLst>
                <a:rect l="l" t="t" r="r" b="b"/>
                <a:pathLst>
                  <a:path w="5960" h="69133">
                    <a:moveTo>
                      <a:pt x="0" y="0"/>
                    </a:moveTo>
                    <a:lnTo>
                      <a:pt x="0" y="69134"/>
                    </a:lnTo>
                  </a:path>
                </a:pathLst>
              </a:custGeom>
              <a:ln w="23832" cap="flat">
                <a:solidFill>
                  <a:srgbClr val="5F8499"/>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68D2D085-BAB8-F99D-1D09-3B373C12C8CA}"/>
                  </a:ext>
                </a:extLst>
              </p:cNvPr>
              <p:cNvSpPr/>
              <p:nvPr/>
            </p:nvSpPr>
            <p:spPr>
              <a:xfrm>
                <a:off x="2945362" y="3287944"/>
                <a:ext cx="14592" cy="5960"/>
              </a:xfrm>
              <a:custGeom>
                <a:avLst/>
                <a:gdLst>
                  <a:gd name="connsiteX0" fmla="*/ 0 w 14592"/>
                  <a:gd name="connsiteY0" fmla="*/ 0 h 5960"/>
                  <a:gd name="connsiteX1" fmla="*/ 14592 w 14592"/>
                  <a:gd name="connsiteY1" fmla="*/ 0 h 5960"/>
                </a:gdLst>
                <a:ahLst/>
                <a:cxnLst>
                  <a:cxn ang="0">
                    <a:pos x="connsiteX0" y="connsiteY0"/>
                  </a:cxn>
                  <a:cxn ang="0">
                    <a:pos x="connsiteX1" y="connsiteY1"/>
                  </a:cxn>
                </a:cxnLst>
                <a:rect l="l" t="t" r="r" b="b"/>
                <a:pathLst>
                  <a:path w="14592" h="5960">
                    <a:moveTo>
                      <a:pt x="0" y="0"/>
                    </a:moveTo>
                    <a:lnTo>
                      <a:pt x="14592" y="0"/>
                    </a:lnTo>
                  </a:path>
                </a:pathLst>
              </a:custGeom>
              <a:ln w="23832" cap="flat">
                <a:solidFill>
                  <a:srgbClr val="5F8499"/>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5483C49A-707A-A27C-2A79-018F2BE1CA2D}"/>
                  </a:ext>
                </a:extLst>
              </p:cNvPr>
              <p:cNvSpPr/>
              <p:nvPr/>
            </p:nvSpPr>
            <p:spPr>
              <a:xfrm>
                <a:off x="2959954" y="3287944"/>
                <a:ext cx="5960" cy="42500"/>
              </a:xfrm>
              <a:custGeom>
                <a:avLst/>
                <a:gdLst>
                  <a:gd name="connsiteX0" fmla="*/ 0 w 5960"/>
                  <a:gd name="connsiteY0" fmla="*/ 0 h 42500"/>
                  <a:gd name="connsiteX1" fmla="*/ 0 w 5960"/>
                  <a:gd name="connsiteY1" fmla="*/ 42501 h 42500"/>
                </a:gdLst>
                <a:ahLst/>
                <a:cxnLst>
                  <a:cxn ang="0">
                    <a:pos x="connsiteX0" y="connsiteY0"/>
                  </a:cxn>
                  <a:cxn ang="0">
                    <a:pos x="connsiteX1" y="connsiteY1"/>
                  </a:cxn>
                </a:cxnLst>
                <a:rect l="l" t="t" r="r" b="b"/>
                <a:pathLst>
                  <a:path w="5960" h="42500">
                    <a:moveTo>
                      <a:pt x="0" y="0"/>
                    </a:moveTo>
                    <a:lnTo>
                      <a:pt x="0" y="42501"/>
                    </a:lnTo>
                  </a:path>
                </a:pathLst>
              </a:custGeom>
              <a:ln w="23832" cap="flat">
                <a:solidFill>
                  <a:srgbClr val="5F8499"/>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45C93DE8-D4B0-5B45-BDA7-C9A7D26123D2}"/>
                  </a:ext>
                </a:extLst>
              </p:cNvPr>
              <p:cNvSpPr/>
              <p:nvPr/>
            </p:nvSpPr>
            <p:spPr>
              <a:xfrm>
                <a:off x="2959954" y="3330445"/>
                <a:ext cx="18395" cy="5960"/>
              </a:xfrm>
              <a:custGeom>
                <a:avLst/>
                <a:gdLst>
                  <a:gd name="connsiteX0" fmla="*/ 0 w 18395"/>
                  <a:gd name="connsiteY0" fmla="*/ 0 h 5960"/>
                  <a:gd name="connsiteX1" fmla="*/ 18395 w 18395"/>
                  <a:gd name="connsiteY1" fmla="*/ 0 h 5960"/>
                </a:gdLst>
                <a:ahLst/>
                <a:cxnLst>
                  <a:cxn ang="0">
                    <a:pos x="connsiteX0" y="connsiteY0"/>
                  </a:cxn>
                  <a:cxn ang="0">
                    <a:pos x="connsiteX1" y="connsiteY1"/>
                  </a:cxn>
                </a:cxnLst>
                <a:rect l="l" t="t" r="r" b="b"/>
                <a:pathLst>
                  <a:path w="18395" h="5960">
                    <a:moveTo>
                      <a:pt x="0" y="0"/>
                    </a:moveTo>
                    <a:lnTo>
                      <a:pt x="18395" y="0"/>
                    </a:lnTo>
                  </a:path>
                </a:pathLst>
              </a:custGeom>
              <a:ln w="23832" cap="flat">
                <a:solidFill>
                  <a:srgbClr val="5F8499"/>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E8475166-C5AA-3ABB-0A33-D7A3E780381E}"/>
                  </a:ext>
                </a:extLst>
              </p:cNvPr>
              <p:cNvSpPr/>
              <p:nvPr/>
            </p:nvSpPr>
            <p:spPr>
              <a:xfrm>
                <a:off x="2978349" y="3330445"/>
                <a:ext cx="5960" cy="64067"/>
              </a:xfrm>
              <a:custGeom>
                <a:avLst/>
                <a:gdLst>
                  <a:gd name="connsiteX0" fmla="*/ 0 w 5960"/>
                  <a:gd name="connsiteY0" fmla="*/ 0 h 64067"/>
                  <a:gd name="connsiteX1" fmla="*/ 0 w 5960"/>
                  <a:gd name="connsiteY1" fmla="*/ 64067 h 64067"/>
                </a:gdLst>
                <a:ahLst/>
                <a:cxnLst>
                  <a:cxn ang="0">
                    <a:pos x="connsiteX0" y="connsiteY0"/>
                  </a:cxn>
                  <a:cxn ang="0">
                    <a:pos x="connsiteX1" y="connsiteY1"/>
                  </a:cxn>
                </a:cxnLst>
                <a:rect l="l" t="t" r="r" b="b"/>
                <a:pathLst>
                  <a:path w="5960" h="64067">
                    <a:moveTo>
                      <a:pt x="0" y="0"/>
                    </a:moveTo>
                    <a:lnTo>
                      <a:pt x="0" y="64067"/>
                    </a:lnTo>
                  </a:path>
                </a:pathLst>
              </a:custGeom>
              <a:ln w="23832" cap="flat">
                <a:solidFill>
                  <a:srgbClr val="5F8499"/>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545049FF-D10A-1746-9B5B-52892A206425}"/>
                  </a:ext>
                </a:extLst>
              </p:cNvPr>
              <p:cNvSpPr/>
              <p:nvPr/>
            </p:nvSpPr>
            <p:spPr>
              <a:xfrm>
                <a:off x="2961849" y="3394512"/>
                <a:ext cx="49486" cy="5960"/>
              </a:xfrm>
              <a:custGeom>
                <a:avLst/>
                <a:gdLst>
                  <a:gd name="connsiteX0" fmla="*/ 0 w 49486"/>
                  <a:gd name="connsiteY0" fmla="*/ 0 h 5960"/>
                  <a:gd name="connsiteX1" fmla="*/ 49487 w 49486"/>
                  <a:gd name="connsiteY1" fmla="*/ 0 h 5960"/>
                </a:gdLst>
                <a:ahLst/>
                <a:cxnLst>
                  <a:cxn ang="0">
                    <a:pos x="connsiteX0" y="connsiteY0"/>
                  </a:cxn>
                  <a:cxn ang="0">
                    <a:pos x="connsiteX1" y="connsiteY1"/>
                  </a:cxn>
                </a:cxnLst>
                <a:rect l="l" t="t" r="r" b="b"/>
                <a:pathLst>
                  <a:path w="49486" h="5960">
                    <a:moveTo>
                      <a:pt x="0" y="0"/>
                    </a:moveTo>
                    <a:lnTo>
                      <a:pt x="49487" y="0"/>
                    </a:lnTo>
                  </a:path>
                </a:pathLst>
              </a:custGeom>
              <a:ln w="23832" cap="flat">
                <a:solidFill>
                  <a:srgbClr val="5F8499"/>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DFEF996E-6095-F326-E811-0E3044912982}"/>
                  </a:ext>
                </a:extLst>
              </p:cNvPr>
              <p:cNvSpPr/>
              <p:nvPr/>
            </p:nvSpPr>
            <p:spPr>
              <a:xfrm>
                <a:off x="2994205" y="3394512"/>
                <a:ext cx="5960" cy="48205"/>
              </a:xfrm>
              <a:custGeom>
                <a:avLst/>
                <a:gdLst>
                  <a:gd name="connsiteX0" fmla="*/ 0 w 5960"/>
                  <a:gd name="connsiteY0" fmla="*/ 0 h 48205"/>
                  <a:gd name="connsiteX1" fmla="*/ 0 w 5960"/>
                  <a:gd name="connsiteY1" fmla="*/ 48205 h 48205"/>
                </a:gdLst>
                <a:ahLst/>
                <a:cxnLst>
                  <a:cxn ang="0">
                    <a:pos x="connsiteX0" y="connsiteY0"/>
                  </a:cxn>
                  <a:cxn ang="0">
                    <a:pos x="connsiteX1" y="connsiteY1"/>
                  </a:cxn>
                </a:cxnLst>
                <a:rect l="l" t="t" r="r" b="b"/>
                <a:pathLst>
                  <a:path w="5960" h="48205">
                    <a:moveTo>
                      <a:pt x="0" y="0"/>
                    </a:moveTo>
                    <a:lnTo>
                      <a:pt x="0" y="48205"/>
                    </a:lnTo>
                  </a:path>
                </a:pathLst>
              </a:custGeom>
              <a:ln w="23832" cap="flat">
                <a:solidFill>
                  <a:srgbClr val="5F8499"/>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FFC18AAF-3018-C8B5-B16C-6E21EDD7C27A}"/>
                  </a:ext>
                </a:extLst>
              </p:cNvPr>
              <p:cNvSpPr/>
              <p:nvPr/>
            </p:nvSpPr>
            <p:spPr>
              <a:xfrm>
                <a:off x="2994205" y="3442718"/>
                <a:ext cx="12684" cy="5960"/>
              </a:xfrm>
              <a:custGeom>
                <a:avLst/>
                <a:gdLst>
                  <a:gd name="connsiteX0" fmla="*/ 0 w 12684"/>
                  <a:gd name="connsiteY0" fmla="*/ 0 h 5960"/>
                  <a:gd name="connsiteX1" fmla="*/ 12685 w 12684"/>
                  <a:gd name="connsiteY1" fmla="*/ 0 h 5960"/>
                </a:gdLst>
                <a:ahLst/>
                <a:cxnLst>
                  <a:cxn ang="0">
                    <a:pos x="connsiteX0" y="connsiteY0"/>
                  </a:cxn>
                  <a:cxn ang="0">
                    <a:pos x="connsiteX1" y="connsiteY1"/>
                  </a:cxn>
                </a:cxnLst>
                <a:rect l="l" t="t" r="r" b="b"/>
                <a:pathLst>
                  <a:path w="12684" h="5960">
                    <a:moveTo>
                      <a:pt x="0" y="0"/>
                    </a:moveTo>
                    <a:lnTo>
                      <a:pt x="12685" y="0"/>
                    </a:lnTo>
                  </a:path>
                </a:pathLst>
              </a:custGeom>
              <a:ln w="23832" cap="flat">
                <a:solidFill>
                  <a:srgbClr val="5F8499"/>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7FC5BB92-BACD-1AFE-D3C5-3BDDC98AA91B}"/>
                  </a:ext>
                </a:extLst>
              </p:cNvPr>
              <p:cNvSpPr/>
              <p:nvPr/>
            </p:nvSpPr>
            <p:spPr>
              <a:xfrm>
                <a:off x="3006890" y="3445889"/>
                <a:ext cx="5960" cy="34251"/>
              </a:xfrm>
              <a:custGeom>
                <a:avLst/>
                <a:gdLst>
                  <a:gd name="connsiteX0" fmla="*/ 0 w 5960"/>
                  <a:gd name="connsiteY0" fmla="*/ 0 h 34251"/>
                  <a:gd name="connsiteX1" fmla="*/ 0 w 5960"/>
                  <a:gd name="connsiteY1" fmla="*/ 34251 h 34251"/>
                </a:gdLst>
                <a:ahLst/>
                <a:cxnLst>
                  <a:cxn ang="0">
                    <a:pos x="connsiteX0" y="connsiteY0"/>
                  </a:cxn>
                  <a:cxn ang="0">
                    <a:pos x="connsiteX1" y="connsiteY1"/>
                  </a:cxn>
                </a:cxnLst>
                <a:rect l="l" t="t" r="r" b="b"/>
                <a:pathLst>
                  <a:path w="5960" h="34251">
                    <a:moveTo>
                      <a:pt x="0" y="0"/>
                    </a:moveTo>
                    <a:lnTo>
                      <a:pt x="0" y="34251"/>
                    </a:lnTo>
                  </a:path>
                </a:pathLst>
              </a:custGeom>
              <a:ln w="23832" cap="flat">
                <a:solidFill>
                  <a:srgbClr val="5F8499"/>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5E99DB4B-D73E-5C9E-4662-30E85B9004A9}"/>
                  </a:ext>
                </a:extLst>
              </p:cNvPr>
              <p:cNvSpPr/>
              <p:nvPr/>
            </p:nvSpPr>
            <p:spPr>
              <a:xfrm>
                <a:off x="3006890" y="3480140"/>
                <a:ext cx="7612" cy="5960"/>
              </a:xfrm>
              <a:custGeom>
                <a:avLst/>
                <a:gdLst>
                  <a:gd name="connsiteX0" fmla="*/ 0 w 7612"/>
                  <a:gd name="connsiteY0" fmla="*/ 0 h 5960"/>
                  <a:gd name="connsiteX1" fmla="*/ 7612 w 7612"/>
                  <a:gd name="connsiteY1" fmla="*/ 0 h 5960"/>
                </a:gdLst>
                <a:ahLst/>
                <a:cxnLst>
                  <a:cxn ang="0">
                    <a:pos x="connsiteX0" y="connsiteY0"/>
                  </a:cxn>
                  <a:cxn ang="0">
                    <a:pos x="connsiteX1" y="connsiteY1"/>
                  </a:cxn>
                </a:cxnLst>
                <a:rect l="l" t="t" r="r" b="b"/>
                <a:pathLst>
                  <a:path w="7612" h="5960">
                    <a:moveTo>
                      <a:pt x="0" y="0"/>
                    </a:moveTo>
                    <a:lnTo>
                      <a:pt x="7612" y="0"/>
                    </a:lnTo>
                  </a:path>
                </a:pathLst>
              </a:custGeom>
              <a:ln w="23832" cap="flat">
                <a:solidFill>
                  <a:srgbClr val="5F8499"/>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58ACC521-2ED8-CB86-D254-932A048EEC55}"/>
                  </a:ext>
                </a:extLst>
              </p:cNvPr>
              <p:cNvSpPr/>
              <p:nvPr/>
            </p:nvSpPr>
            <p:spPr>
              <a:xfrm>
                <a:off x="3014502" y="3480140"/>
                <a:ext cx="5960" cy="73580"/>
              </a:xfrm>
              <a:custGeom>
                <a:avLst/>
                <a:gdLst>
                  <a:gd name="connsiteX0" fmla="*/ 0 w 5960"/>
                  <a:gd name="connsiteY0" fmla="*/ 0 h 73580"/>
                  <a:gd name="connsiteX1" fmla="*/ 0 w 5960"/>
                  <a:gd name="connsiteY1" fmla="*/ 73581 h 73580"/>
                </a:gdLst>
                <a:ahLst/>
                <a:cxnLst>
                  <a:cxn ang="0">
                    <a:pos x="connsiteX0" y="connsiteY0"/>
                  </a:cxn>
                  <a:cxn ang="0">
                    <a:pos x="connsiteX1" y="connsiteY1"/>
                  </a:cxn>
                </a:cxnLst>
                <a:rect l="l" t="t" r="r" b="b"/>
                <a:pathLst>
                  <a:path w="5960" h="73580">
                    <a:moveTo>
                      <a:pt x="0" y="0"/>
                    </a:moveTo>
                    <a:lnTo>
                      <a:pt x="0" y="73581"/>
                    </a:lnTo>
                  </a:path>
                </a:pathLst>
              </a:custGeom>
              <a:ln w="23832" cap="flat">
                <a:solidFill>
                  <a:srgbClr val="5F8499"/>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D73F5683-F4E2-1A8F-FE98-74E208FA9E48}"/>
                  </a:ext>
                </a:extLst>
              </p:cNvPr>
              <p:cNvSpPr/>
              <p:nvPr/>
            </p:nvSpPr>
            <p:spPr>
              <a:xfrm>
                <a:off x="3014502" y="3553720"/>
                <a:ext cx="24737" cy="5960"/>
              </a:xfrm>
              <a:custGeom>
                <a:avLst/>
                <a:gdLst>
                  <a:gd name="connsiteX0" fmla="*/ 0 w 24737"/>
                  <a:gd name="connsiteY0" fmla="*/ 0 h 5960"/>
                  <a:gd name="connsiteX1" fmla="*/ 24738 w 24737"/>
                  <a:gd name="connsiteY1" fmla="*/ 0 h 5960"/>
                </a:gdLst>
                <a:ahLst/>
                <a:cxnLst>
                  <a:cxn ang="0">
                    <a:pos x="connsiteX0" y="connsiteY0"/>
                  </a:cxn>
                  <a:cxn ang="0">
                    <a:pos x="connsiteX1" y="connsiteY1"/>
                  </a:cxn>
                </a:cxnLst>
                <a:rect l="l" t="t" r="r" b="b"/>
                <a:pathLst>
                  <a:path w="24737" h="5960">
                    <a:moveTo>
                      <a:pt x="0" y="0"/>
                    </a:moveTo>
                    <a:lnTo>
                      <a:pt x="24738" y="0"/>
                    </a:lnTo>
                  </a:path>
                </a:pathLst>
              </a:custGeom>
              <a:ln w="23832" cap="flat">
                <a:solidFill>
                  <a:srgbClr val="5F8499"/>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356E3811-E35C-C871-B89D-2ED7BCA3EB4C}"/>
                  </a:ext>
                </a:extLst>
              </p:cNvPr>
              <p:cNvSpPr/>
              <p:nvPr/>
            </p:nvSpPr>
            <p:spPr>
              <a:xfrm>
                <a:off x="3039239" y="3553720"/>
                <a:ext cx="5960" cy="31079"/>
              </a:xfrm>
              <a:custGeom>
                <a:avLst/>
                <a:gdLst>
                  <a:gd name="connsiteX0" fmla="*/ 0 w 5960"/>
                  <a:gd name="connsiteY0" fmla="*/ 0 h 31079"/>
                  <a:gd name="connsiteX1" fmla="*/ 0 w 5960"/>
                  <a:gd name="connsiteY1" fmla="*/ 31080 h 31079"/>
                </a:gdLst>
                <a:ahLst/>
                <a:cxnLst>
                  <a:cxn ang="0">
                    <a:pos x="connsiteX0" y="connsiteY0"/>
                  </a:cxn>
                  <a:cxn ang="0">
                    <a:pos x="connsiteX1" y="connsiteY1"/>
                  </a:cxn>
                </a:cxnLst>
                <a:rect l="l" t="t" r="r" b="b"/>
                <a:pathLst>
                  <a:path w="5960" h="31079">
                    <a:moveTo>
                      <a:pt x="0" y="0"/>
                    </a:moveTo>
                    <a:lnTo>
                      <a:pt x="0" y="31080"/>
                    </a:lnTo>
                  </a:path>
                </a:pathLst>
              </a:custGeom>
              <a:ln w="23832" cap="flat">
                <a:solidFill>
                  <a:srgbClr val="5F8499"/>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A03AFA27-7A7F-589A-F3A1-EA33F4B15A47}"/>
                  </a:ext>
                </a:extLst>
              </p:cNvPr>
              <p:cNvSpPr/>
              <p:nvPr/>
            </p:nvSpPr>
            <p:spPr>
              <a:xfrm>
                <a:off x="3039239" y="3584800"/>
                <a:ext cx="15224" cy="5960"/>
              </a:xfrm>
              <a:custGeom>
                <a:avLst/>
                <a:gdLst>
                  <a:gd name="connsiteX0" fmla="*/ 0 w 15224"/>
                  <a:gd name="connsiteY0" fmla="*/ 0 h 5960"/>
                  <a:gd name="connsiteX1" fmla="*/ 15224 w 15224"/>
                  <a:gd name="connsiteY1" fmla="*/ 0 h 5960"/>
                </a:gdLst>
                <a:ahLst/>
                <a:cxnLst>
                  <a:cxn ang="0">
                    <a:pos x="connsiteX0" y="connsiteY0"/>
                  </a:cxn>
                  <a:cxn ang="0">
                    <a:pos x="connsiteX1" y="connsiteY1"/>
                  </a:cxn>
                </a:cxnLst>
                <a:rect l="l" t="t" r="r" b="b"/>
                <a:pathLst>
                  <a:path w="15224" h="5960">
                    <a:moveTo>
                      <a:pt x="0" y="0"/>
                    </a:moveTo>
                    <a:lnTo>
                      <a:pt x="15224" y="0"/>
                    </a:lnTo>
                  </a:path>
                </a:pathLst>
              </a:custGeom>
              <a:ln w="23832" cap="flat">
                <a:solidFill>
                  <a:srgbClr val="5F8499"/>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402C9A3C-670E-46C5-4016-3CD7072F7BF7}"/>
                  </a:ext>
                </a:extLst>
              </p:cNvPr>
              <p:cNvSpPr/>
              <p:nvPr/>
            </p:nvSpPr>
            <p:spPr>
              <a:xfrm>
                <a:off x="3054463" y="3588615"/>
                <a:ext cx="5960" cy="45666"/>
              </a:xfrm>
              <a:custGeom>
                <a:avLst/>
                <a:gdLst>
                  <a:gd name="connsiteX0" fmla="*/ 0 w 5960"/>
                  <a:gd name="connsiteY0" fmla="*/ 0 h 45666"/>
                  <a:gd name="connsiteX1" fmla="*/ 0 w 5960"/>
                  <a:gd name="connsiteY1" fmla="*/ 45666 h 45666"/>
                </a:gdLst>
                <a:ahLst/>
                <a:cxnLst>
                  <a:cxn ang="0">
                    <a:pos x="connsiteX0" y="connsiteY0"/>
                  </a:cxn>
                  <a:cxn ang="0">
                    <a:pos x="connsiteX1" y="connsiteY1"/>
                  </a:cxn>
                </a:cxnLst>
                <a:rect l="l" t="t" r="r" b="b"/>
                <a:pathLst>
                  <a:path w="5960" h="45666">
                    <a:moveTo>
                      <a:pt x="0" y="0"/>
                    </a:moveTo>
                    <a:lnTo>
                      <a:pt x="0" y="45666"/>
                    </a:lnTo>
                  </a:path>
                </a:pathLst>
              </a:custGeom>
              <a:ln w="23832" cap="flat">
                <a:solidFill>
                  <a:srgbClr val="5F8499"/>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5BBAB949-0A24-8996-2E64-79A3C4C386BE}"/>
                  </a:ext>
                </a:extLst>
              </p:cNvPr>
              <p:cNvSpPr/>
              <p:nvPr/>
            </p:nvSpPr>
            <p:spPr>
              <a:xfrm>
                <a:off x="3058904" y="3634281"/>
                <a:ext cx="7612" cy="5960"/>
              </a:xfrm>
              <a:custGeom>
                <a:avLst/>
                <a:gdLst>
                  <a:gd name="connsiteX0" fmla="*/ 0 w 7612"/>
                  <a:gd name="connsiteY0" fmla="*/ 0 h 5960"/>
                  <a:gd name="connsiteX1" fmla="*/ 7612 w 7612"/>
                  <a:gd name="connsiteY1" fmla="*/ 0 h 5960"/>
                </a:gdLst>
                <a:ahLst/>
                <a:cxnLst>
                  <a:cxn ang="0">
                    <a:pos x="connsiteX0" y="connsiteY0"/>
                  </a:cxn>
                  <a:cxn ang="0">
                    <a:pos x="connsiteX1" y="connsiteY1"/>
                  </a:cxn>
                </a:cxnLst>
                <a:rect l="l" t="t" r="r" b="b"/>
                <a:pathLst>
                  <a:path w="7612" h="5960">
                    <a:moveTo>
                      <a:pt x="0" y="0"/>
                    </a:moveTo>
                    <a:lnTo>
                      <a:pt x="7612" y="0"/>
                    </a:lnTo>
                  </a:path>
                </a:pathLst>
              </a:custGeom>
              <a:ln w="23832" cap="flat">
                <a:solidFill>
                  <a:srgbClr val="5F8499"/>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1EA994BA-4B76-1FA0-0AC8-61B3B1541322}"/>
                  </a:ext>
                </a:extLst>
              </p:cNvPr>
              <p:cNvSpPr/>
              <p:nvPr/>
            </p:nvSpPr>
            <p:spPr>
              <a:xfrm>
                <a:off x="3066516" y="3634281"/>
                <a:ext cx="5960" cy="9513"/>
              </a:xfrm>
              <a:custGeom>
                <a:avLst/>
                <a:gdLst>
                  <a:gd name="connsiteX0" fmla="*/ 0 w 5960"/>
                  <a:gd name="connsiteY0" fmla="*/ 0 h 9513"/>
                  <a:gd name="connsiteX1" fmla="*/ 0 w 5960"/>
                  <a:gd name="connsiteY1" fmla="*/ 9514 h 9513"/>
                </a:gdLst>
                <a:ahLst/>
                <a:cxnLst>
                  <a:cxn ang="0">
                    <a:pos x="connsiteX0" y="connsiteY0"/>
                  </a:cxn>
                  <a:cxn ang="0">
                    <a:pos x="connsiteX1" y="connsiteY1"/>
                  </a:cxn>
                </a:cxnLst>
                <a:rect l="l" t="t" r="r" b="b"/>
                <a:pathLst>
                  <a:path w="5960" h="9513">
                    <a:moveTo>
                      <a:pt x="0" y="0"/>
                    </a:moveTo>
                    <a:lnTo>
                      <a:pt x="0" y="9514"/>
                    </a:lnTo>
                  </a:path>
                </a:pathLst>
              </a:custGeom>
              <a:ln w="23832" cap="flat">
                <a:solidFill>
                  <a:srgbClr val="5F8499"/>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27904A45-C50C-7E80-09FD-438C742501FF}"/>
                  </a:ext>
                </a:extLst>
              </p:cNvPr>
              <p:cNvSpPr/>
              <p:nvPr/>
            </p:nvSpPr>
            <p:spPr>
              <a:xfrm>
                <a:off x="3066516" y="3643795"/>
                <a:ext cx="5960" cy="32349"/>
              </a:xfrm>
              <a:custGeom>
                <a:avLst/>
                <a:gdLst>
                  <a:gd name="connsiteX0" fmla="*/ 0 w 5960"/>
                  <a:gd name="connsiteY0" fmla="*/ 0 h 32349"/>
                  <a:gd name="connsiteX1" fmla="*/ 0 w 5960"/>
                  <a:gd name="connsiteY1" fmla="*/ 32350 h 32349"/>
                </a:gdLst>
                <a:ahLst/>
                <a:cxnLst>
                  <a:cxn ang="0">
                    <a:pos x="connsiteX0" y="connsiteY0"/>
                  </a:cxn>
                  <a:cxn ang="0">
                    <a:pos x="connsiteX1" y="connsiteY1"/>
                  </a:cxn>
                </a:cxnLst>
                <a:rect l="l" t="t" r="r" b="b"/>
                <a:pathLst>
                  <a:path w="5960" h="32349">
                    <a:moveTo>
                      <a:pt x="0" y="0"/>
                    </a:moveTo>
                    <a:lnTo>
                      <a:pt x="0" y="32350"/>
                    </a:lnTo>
                  </a:path>
                </a:pathLst>
              </a:custGeom>
              <a:ln w="23832" cap="flat">
                <a:solidFill>
                  <a:srgbClr val="5F8499"/>
                </a:solid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D65F1C19-327A-614D-7A9B-8A60F2EA5D7B}"/>
                  </a:ext>
                </a:extLst>
              </p:cNvPr>
              <p:cNvSpPr/>
              <p:nvPr/>
            </p:nvSpPr>
            <p:spPr>
              <a:xfrm>
                <a:off x="3054463" y="3676144"/>
                <a:ext cx="240401" cy="5960"/>
              </a:xfrm>
              <a:custGeom>
                <a:avLst/>
                <a:gdLst>
                  <a:gd name="connsiteX0" fmla="*/ 0 w 240401"/>
                  <a:gd name="connsiteY0" fmla="*/ 0 h 5960"/>
                  <a:gd name="connsiteX1" fmla="*/ 240401 w 240401"/>
                  <a:gd name="connsiteY1" fmla="*/ 0 h 5960"/>
                </a:gdLst>
                <a:ahLst/>
                <a:cxnLst>
                  <a:cxn ang="0">
                    <a:pos x="connsiteX0" y="connsiteY0"/>
                  </a:cxn>
                  <a:cxn ang="0">
                    <a:pos x="connsiteX1" y="connsiteY1"/>
                  </a:cxn>
                </a:cxnLst>
                <a:rect l="l" t="t" r="r" b="b"/>
                <a:pathLst>
                  <a:path w="240401" h="5960">
                    <a:moveTo>
                      <a:pt x="0" y="0"/>
                    </a:moveTo>
                    <a:lnTo>
                      <a:pt x="240401" y="0"/>
                    </a:lnTo>
                  </a:path>
                </a:pathLst>
              </a:custGeom>
              <a:ln w="23832" cap="flat">
                <a:solidFill>
                  <a:srgbClr val="5F8499"/>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B75562A0-F635-47BC-F997-2717DFCED846}"/>
                  </a:ext>
                </a:extLst>
              </p:cNvPr>
              <p:cNvSpPr/>
              <p:nvPr/>
            </p:nvSpPr>
            <p:spPr>
              <a:xfrm>
                <a:off x="3294864" y="3676144"/>
                <a:ext cx="5960" cy="44402"/>
              </a:xfrm>
              <a:custGeom>
                <a:avLst/>
                <a:gdLst>
                  <a:gd name="connsiteX0" fmla="*/ 0 w 5960"/>
                  <a:gd name="connsiteY0" fmla="*/ 0 h 44402"/>
                  <a:gd name="connsiteX1" fmla="*/ 0 w 5960"/>
                  <a:gd name="connsiteY1" fmla="*/ 44402 h 44402"/>
                </a:gdLst>
                <a:ahLst/>
                <a:cxnLst>
                  <a:cxn ang="0">
                    <a:pos x="connsiteX0" y="connsiteY0"/>
                  </a:cxn>
                  <a:cxn ang="0">
                    <a:pos x="connsiteX1" y="connsiteY1"/>
                  </a:cxn>
                </a:cxnLst>
                <a:rect l="l" t="t" r="r" b="b"/>
                <a:pathLst>
                  <a:path w="5960" h="44402">
                    <a:moveTo>
                      <a:pt x="0" y="0"/>
                    </a:moveTo>
                    <a:lnTo>
                      <a:pt x="0" y="44402"/>
                    </a:lnTo>
                  </a:path>
                </a:pathLst>
              </a:custGeom>
              <a:ln w="23832" cap="flat">
                <a:solidFill>
                  <a:srgbClr val="5F8499"/>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2BEA01F1-32C6-4686-0074-2B26305C6BFC}"/>
                  </a:ext>
                </a:extLst>
              </p:cNvPr>
              <p:cNvSpPr/>
              <p:nvPr/>
            </p:nvSpPr>
            <p:spPr>
              <a:xfrm>
                <a:off x="3294864" y="3720547"/>
                <a:ext cx="17131" cy="5960"/>
              </a:xfrm>
              <a:custGeom>
                <a:avLst/>
                <a:gdLst>
                  <a:gd name="connsiteX0" fmla="*/ 0 w 17131"/>
                  <a:gd name="connsiteY0" fmla="*/ 0 h 5960"/>
                  <a:gd name="connsiteX1" fmla="*/ 17131 w 17131"/>
                  <a:gd name="connsiteY1" fmla="*/ 0 h 5960"/>
                </a:gdLst>
                <a:ahLst/>
                <a:cxnLst>
                  <a:cxn ang="0">
                    <a:pos x="connsiteX0" y="connsiteY0"/>
                  </a:cxn>
                  <a:cxn ang="0">
                    <a:pos x="connsiteX1" y="connsiteY1"/>
                  </a:cxn>
                </a:cxnLst>
                <a:rect l="l" t="t" r="r" b="b"/>
                <a:pathLst>
                  <a:path w="17131" h="5960">
                    <a:moveTo>
                      <a:pt x="0" y="0"/>
                    </a:moveTo>
                    <a:lnTo>
                      <a:pt x="17131" y="0"/>
                    </a:lnTo>
                  </a:path>
                </a:pathLst>
              </a:custGeom>
              <a:ln w="23832" cap="flat">
                <a:solidFill>
                  <a:srgbClr val="5F8499"/>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71DDDC00-16AA-47CD-C173-30A7D1A98B0C}"/>
                  </a:ext>
                </a:extLst>
              </p:cNvPr>
              <p:cNvSpPr/>
              <p:nvPr/>
            </p:nvSpPr>
            <p:spPr>
              <a:xfrm>
                <a:off x="3311996" y="3720547"/>
                <a:ext cx="5960" cy="48211"/>
              </a:xfrm>
              <a:custGeom>
                <a:avLst/>
                <a:gdLst>
                  <a:gd name="connsiteX0" fmla="*/ 0 w 5960"/>
                  <a:gd name="connsiteY0" fmla="*/ 0 h 48211"/>
                  <a:gd name="connsiteX1" fmla="*/ 0 w 5960"/>
                  <a:gd name="connsiteY1" fmla="*/ 48211 h 48211"/>
                </a:gdLst>
                <a:ahLst/>
                <a:cxnLst>
                  <a:cxn ang="0">
                    <a:pos x="connsiteX0" y="connsiteY0"/>
                  </a:cxn>
                  <a:cxn ang="0">
                    <a:pos x="connsiteX1" y="connsiteY1"/>
                  </a:cxn>
                </a:cxnLst>
                <a:rect l="l" t="t" r="r" b="b"/>
                <a:pathLst>
                  <a:path w="5960" h="48211">
                    <a:moveTo>
                      <a:pt x="0" y="0"/>
                    </a:moveTo>
                    <a:lnTo>
                      <a:pt x="0" y="48211"/>
                    </a:lnTo>
                  </a:path>
                </a:pathLst>
              </a:custGeom>
              <a:ln w="23832" cap="flat">
                <a:solidFill>
                  <a:srgbClr val="5F8499"/>
                </a:solid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EEB84A2D-8074-DE32-F180-0941F2398315}"/>
                  </a:ext>
                </a:extLst>
              </p:cNvPr>
              <p:cNvSpPr/>
              <p:nvPr/>
            </p:nvSpPr>
            <p:spPr>
              <a:xfrm>
                <a:off x="3311996" y="3768758"/>
                <a:ext cx="6342" cy="5960"/>
              </a:xfrm>
              <a:custGeom>
                <a:avLst/>
                <a:gdLst>
                  <a:gd name="connsiteX0" fmla="*/ 0 w 6342"/>
                  <a:gd name="connsiteY0" fmla="*/ 0 h 5960"/>
                  <a:gd name="connsiteX1" fmla="*/ 6342 w 6342"/>
                  <a:gd name="connsiteY1" fmla="*/ 0 h 5960"/>
                </a:gdLst>
                <a:ahLst/>
                <a:cxnLst>
                  <a:cxn ang="0">
                    <a:pos x="connsiteX0" y="connsiteY0"/>
                  </a:cxn>
                  <a:cxn ang="0">
                    <a:pos x="connsiteX1" y="connsiteY1"/>
                  </a:cxn>
                </a:cxnLst>
                <a:rect l="l" t="t" r="r" b="b"/>
                <a:pathLst>
                  <a:path w="6342" h="5960">
                    <a:moveTo>
                      <a:pt x="0" y="0"/>
                    </a:moveTo>
                    <a:lnTo>
                      <a:pt x="6342" y="0"/>
                    </a:lnTo>
                  </a:path>
                </a:pathLst>
              </a:custGeom>
              <a:ln w="23832" cap="flat">
                <a:solidFill>
                  <a:srgbClr val="5F8499"/>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F65EB150-5AAB-ACE3-9532-03C6EB1A957E}"/>
                  </a:ext>
                </a:extLst>
              </p:cNvPr>
              <p:cNvSpPr/>
              <p:nvPr/>
            </p:nvSpPr>
            <p:spPr>
              <a:xfrm>
                <a:off x="3318338" y="3768758"/>
                <a:ext cx="5960" cy="88166"/>
              </a:xfrm>
              <a:custGeom>
                <a:avLst/>
                <a:gdLst>
                  <a:gd name="connsiteX0" fmla="*/ 0 w 5960"/>
                  <a:gd name="connsiteY0" fmla="*/ 0 h 88166"/>
                  <a:gd name="connsiteX1" fmla="*/ 0 w 5960"/>
                  <a:gd name="connsiteY1" fmla="*/ 88167 h 88166"/>
                </a:gdLst>
                <a:ahLst/>
                <a:cxnLst>
                  <a:cxn ang="0">
                    <a:pos x="connsiteX0" y="connsiteY0"/>
                  </a:cxn>
                  <a:cxn ang="0">
                    <a:pos x="connsiteX1" y="connsiteY1"/>
                  </a:cxn>
                </a:cxnLst>
                <a:rect l="l" t="t" r="r" b="b"/>
                <a:pathLst>
                  <a:path w="5960" h="88166">
                    <a:moveTo>
                      <a:pt x="0" y="0"/>
                    </a:moveTo>
                    <a:lnTo>
                      <a:pt x="0" y="88167"/>
                    </a:lnTo>
                  </a:path>
                </a:pathLst>
              </a:custGeom>
              <a:ln w="23832" cap="flat">
                <a:solidFill>
                  <a:srgbClr val="5F8499"/>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3E156159-05CD-C147-B29C-EE0F8BAE4A2F}"/>
                  </a:ext>
                </a:extLst>
              </p:cNvPr>
              <p:cNvSpPr/>
              <p:nvPr/>
            </p:nvSpPr>
            <p:spPr>
              <a:xfrm>
                <a:off x="3318338" y="3856925"/>
                <a:ext cx="10145" cy="5960"/>
              </a:xfrm>
              <a:custGeom>
                <a:avLst/>
                <a:gdLst>
                  <a:gd name="connsiteX0" fmla="*/ 0 w 10145"/>
                  <a:gd name="connsiteY0" fmla="*/ 0 h 5960"/>
                  <a:gd name="connsiteX1" fmla="*/ 10145 w 10145"/>
                  <a:gd name="connsiteY1" fmla="*/ 0 h 5960"/>
                </a:gdLst>
                <a:ahLst/>
                <a:cxnLst>
                  <a:cxn ang="0">
                    <a:pos x="connsiteX0" y="connsiteY0"/>
                  </a:cxn>
                  <a:cxn ang="0">
                    <a:pos x="connsiteX1" y="connsiteY1"/>
                  </a:cxn>
                </a:cxnLst>
                <a:rect l="l" t="t" r="r" b="b"/>
                <a:pathLst>
                  <a:path w="10145" h="5960">
                    <a:moveTo>
                      <a:pt x="0" y="0"/>
                    </a:moveTo>
                    <a:lnTo>
                      <a:pt x="10145" y="0"/>
                    </a:lnTo>
                  </a:path>
                </a:pathLst>
              </a:custGeom>
              <a:ln w="23832" cap="flat">
                <a:solidFill>
                  <a:srgbClr val="5F8499"/>
                </a:solid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47A014CB-E663-16C2-29AF-6F8FF45F7960}"/>
                  </a:ext>
                </a:extLst>
              </p:cNvPr>
              <p:cNvSpPr/>
              <p:nvPr/>
            </p:nvSpPr>
            <p:spPr>
              <a:xfrm>
                <a:off x="3328483" y="3856925"/>
                <a:ext cx="5960" cy="67238"/>
              </a:xfrm>
              <a:custGeom>
                <a:avLst/>
                <a:gdLst>
                  <a:gd name="connsiteX0" fmla="*/ 0 w 5960"/>
                  <a:gd name="connsiteY0" fmla="*/ 0 h 67238"/>
                  <a:gd name="connsiteX1" fmla="*/ 0 w 5960"/>
                  <a:gd name="connsiteY1" fmla="*/ 67238 h 67238"/>
                </a:gdLst>
                <a:ahLst/>
                <a:cxnLst>
                  <a:cxn ang="0">
                    <a:pos x="connsiteX0" y="connsiteY0"/>
                  </a:cxn>
                  <a:cxn ang="0">
                    <a:pos x="connsiteX1" y="connsiteY1"/>
                  </a:cxn>
                </a:cxnLst>
                <a:rect l="l" t="t" r="r" b="b"/>
                <a:pathLst>
                  <a:path w="5960" h="67238">
                    <a:moveTo>
                      <a:pt x="0" y="0"/>
                    </a:moveTo>
                    <a:lnTo>
                      <a:pt x="0" y="67238"/>
                    </a:lnTo>
                  </a:path>
                </a:pathLst>
              </a:custGeom>
              <a:ln w="23832" cap="flat">
                <a:solidFill>
                  <a:srgbClr val="5F8499"/>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C1375809-FFBF-A25B-CFF8-49BB06541A60}"/>
                  </a:ext>
                </a:extLst>
              </p:cNvPr>
              <p:cNvSpPr/>
              <p:nvPr/>
            </p:nvSpPr>
            <p:spPr>
              <a:xfrm>
                <a:off x="3303430" y="3890538"/>
                <a:ext cx="66916" cy="5960"/>
              </a:xfrm>
              <a:custGeom>
                <a:avLst/>
                <a:gdLst>
                  <a:gd name="connsiteX0" fmla="*/ 0 w 66916"/>
                  <a:gd name="connsiteY0" fmla="*/ 0 h 5960"/>
                  <a:gd name="connsiteX1" fmla="*/ 66916 w 66916"/>
                  <a:gd name="connsiteY1" fmla="*/ 0 h 5960"/>
                </a:gdLst>
                <a:ahLst/>
                <a:cxnLst>
                  <a:cxn ang="0">
                    <a:pos x="connsiteX0" y="connsiteY0"/>
                  </a:cxn>
                  <a:cxn ang="0">
                    <a:pos x="connsiteX1" y="connsiteY1"/>
                  </a:cxn>
                </a:cxnLst>
                <a:rect l="l" t="t" r="r" b="b"/>
                <a:pathLst>
                  <a:path w="66916" h="5960">
                    <a:moveTo>
                      <a:pt x="0" y="0"/>
                    </a:moveTo>
                    <a:lnTo>
                      <a:pt x="66916" y="0"/>
                    </a:lnTo>
                  </a:path>
                </a:pathLst>
              </a:custGeom>
              <a:ln w="23832" cap="flat">
                <a:solidFill>
                  <a:srgbClr val="5F8499"/>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1CCB9CCC-07FD-1CA7-FE4E-671D73DC79C6}"/>
                  </a:ext>
                </a:extLst>
              </p:cNvPr>
              <p:cNvSpPr/>
              <p:nvPr/>
            </p:nvSpPr>
            <p:spPr>
              <a:xfrm>
                <a:off x="3370346" y="3890538"/>
                <a:ext cx="5960" cy="47579"/>
              </a:xfrm>
              <a:custGeom>
                <a:avLst/>
                <a:gdLst>
                  <a:gd name="connsiteX0" fmla="*/ 0 w 5960"/>
                  <a:gd name="connsiteY0" fmla="*/ 0 h 47579"/>
                  <a:gd name="connsiteX1" fmla="*/ 0 w 5960"/>
                  <a:gd name="connsiteY1" fmla="*/ 47580 h 47579"/>
                </a:gdLst>
                <a:ahLst/>
                <a:cxnLst>
                  <a:cxn ang="0">
                    <a:pos x="connsiteX0" y="connsiteY0"/>
                  </a:cxn>
                  <a:cxn ang="0">
                    <a:pos x="connsiteX1" y="connsiteY1"/>
                  </a:cxn>
                </a:cxnLst>
                <a:rect l="l" t="t" r="r" b="b"/>
                <a:pathLst>
                  <a:path w="5960" h="47579">
                    <a:moveTo>
                      <a:pt x="0" y="0"/>
                    </a:moveTo>
                    <a:lnTo>
                      <a:pt x="0" y="47580"/>
                    </a:lnTo>
                  </a:path>
                </a:pathLst>
              </a:custGeom>
              <a:ln w="23832" cap="flat">
                <a:solidFill>
                  <a:srgbClr val="5F8499"/>
                </a:solid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7F22948D-8367-63C5-A085-8C0C21581D75}"/>
                  </a:ext>
                </a:extLst>
              </p:cNvPr>
              <p:cNvSpPr/>
              <p:nvPr/>
            </p:nvSpPr>
            <p:spPr>
              <a:xfrm>
                <a:off x="3370346" y="3938118"/>
                <a:ext cx="104660" cy="5960"/>
              </a:xfrm>
              <a:custGeom>
                <a:avLst/>
                <a:gdLst>
                  <a:gd name="connsiteX0" fmla="*/ 0 w 104660"/>
                  <a:gd name="connsiteY0" fmla="*/ 0 h 5960"/>
                  <a:gd name="connsiteX1" fmla="*/ 104660 w 104660"/>
                  <a:gd name="connsiteY1" fmla="*/ 0 h 5960"/>
                </a:gdLst>
                <a:ahLst/>
                <a:cxnLst>
                  <a:cxn ang="0">
                    <a:pos x="connsiteX0" y="connsiteY0"/>
                  </a:cxn>
                  <a:cxn ang="0">
                    <a:pos x="connsiteX1" y="connsiteY1"/>
                  </a:cxn>
                </a:cxnLst>
                <a:rect l="l" t="t" r="r" b="b"/>
                <a:pathLst>
                  <a:path w="104660" h="5960">
                    <a:moveTo>
                      <a:pt x="0" y="0"/>
                    </a:moveTo>
                    <a:lnTo>
                      <a:pt x="104660" y="0"/>
                    </a:lnTo>
                  </a:path>
                </a:pathLst>
              </a:custGeom>
              <a:ln w="23832" cap="flat">
                <a:solidFill>
                  <a:srgbClr val="5F8499"/>
                </a:solid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F56059D8-42CF-D617-1B0F-C90C19C91284}"/>
                  </a:ext>
                </a:extLst>
              </p:cNvPr>
              <p:cNvSpPr/>
              <p:nvPr/>
            </p:nvSpPr>
            <p:spPr>
              <a:xfrm>
                <a:off x="3475007" y="3938118"/>
                <a:ext cx="5960" cy="50744"/>
              </a:xfrm>
              <a:custGeom>
                <a:avLst/>
                <a:gdLst>
                  <a:gd name="connsiteX0" fmla="*/ 0 w 5960"/>
                  <a:gd name="connsiteY0" fmla="*/ 0 h 50744"/>
                  <a:gd name="connsiteX1" fmla="*/ 0 w 5960"/>
                  <a:gd name="connsiteY1" fmla="*/ 50745 h 50744"/>
                </a:gdLst>
                <a:ahLst/>
                <a:cxnLst>
                  <a:cxn ang="0">
                    <a:pos x="connsiteX0" y="connsiteY0"/>
                  </a:cxn>
                  <a:cxn ang="0">
                    <a:pos x="connsiteX1" y="connsiteY1"/>
                  </a:cxn>
                </a:cxnLst>
                <a:rect l="l" t="t" r="r" b="b"/>
                <a:pathLst>
                  <a:path w="5960" h="50744">
                    <a:moveTo>
                      <a:pt x="0" y="0"/>
                    </a:moveTo>
                    <a:lnTo>
                      <a:pt x="0" y="50745"/>
                    </a:lnTo>
                  </a:path>
                </a:pathLst>
              </a:custGeom>
              <a:ln w="23832" cap="flat">
                <a:solidFill>
                  <a:srgbClr val="5F8499"/>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4CAC1132-C44B-1FD8-28B6-BE63C85EC9D7}"/>
                  </a:ext>
                </a:extLst>
              </p:cNvPr>
              <p:cNvSpPr/>
              <p:nvPr/>
            </p:nvSpPr>
            <p:spPr>
              <a:xfrm>
                <a:off x="3475007" y="3988862"/>
                <a:ext cx="123055" cy="5960"/>
              </a:xfrm>
              <a:custGeom>
                <a:avLst/>
                <a:gdLst>
                  <a:gd name="connsiteX0" fmla="*/ 0 w 123055"/>
                  <a:gd name="connsiteY0" fmla="*/ 0 h 5960"/>
                  <a:gd name="connsiteX1" fmla="*/ 123056 w 123055"/>
                  <a:gd name="connsiteY1" fmla="*/ 0 h 5960"/>
                </a:gdLst>
                <a:ahLst/>
                <a:cxnLst>
                  <a:cxn ang="0">
                    <a:pos x="connsiteX0" y="connsiteY0"/>
                  </a:cxn>
                  <a:cxn ang="0">
                    <a:pos x="connsiteX1" y="connsiteY1"/>
                  </a:cxn>
                </a:cxnLst>
                <a:rect l="l" t="t" r="r" b="b"/>
                <a:pathLst>
                  <a:path w="123055" h="5960">
                    <a:moveTo>
                      <a:pt x="0" y="0"/>
                    </a:moveTo>
                    <a:lnTo>
                      <a:pt x="123056" y="0"/>
                    </a:lnTo>
                  </a:path>
                </a:pathLst>
              </a:custGeom>
              <a:ln w="23832" cap="flat">
                <a:solidFill>
                  <a:srgbClr val="5F8499"/>
                </a:solid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1E40A468-EB05-DE8F-978C-5599B8438765}"/>
                  </a:ext>
                </a:extLst>
              </p:cNvPr>
              <p:cNvSpPr/>
              <p:nvPr/>
            </p:nvSpPr>
            <p:spPr>
              <a:xfrm>
                <a:off x="3598063" y="3988862"/>
                <a:ext cx="5960" cy="50744"/>
              </a:xfrm>
              <a:custGeom>
                <a:avLst/>
                <a:gdLst>
                  <a:gd name="connsiteX0" fmla="*/ 0 w 5960"/>
                  <a:gd name="connsiteY0" fmla="*/ 0 h 50744"/>
                  <a:gd name="connsiteX1" fmla="*/ 0 w 5960"/>
                  <a:gd name="connsiteY1" fmla="*/ 50745 h 50744"/>
                </a:gdLst>
                <a:ahLst/>
                <a:cxnLst>
                  <a:cxn ang="0">
                    <a:pos x="connsiteX0" y="connsiteY0"/>
                  </a:cxn>
                  <a:cxn ang="0">
                    <a:pos x="connsiteX1" y="connsiteY1"/>
                  </a:cxn>
                </a:cxnLst>
                <a:rect l="l" t="t" r="r" b="b"/>
                <a:pathLst>
                  <a:path w="5960" h="50744">
                    <a:moveTo>
                      <a:pt x="0" y="0"/>
                    </a:moveTo>
                    <a:lnTo>
                      <a:pt x="0" y="50745"/>
                    </a:lnTo>
                  </a:path>
                </a:pathLst>
              </a:custGeom>
              <a:ln w="23832" cap="flat">
                <a:solidFill>
                  <a:srgbClr val="5F8499"/>
                </a:solid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0C40BB4A-9C43-7988-5885-46D27D930E2C}"/>
                  </a:ext>
                </a:extLst>
              </p:cNvPr>
              <p:cNvSpPr/>
              <p:nvPr/>
            </p:nvSpPr>
            <p:spPr>
              <a:xfrm>
                <a:off x="3598063" y="4039607"/>
                <a:ext cx="12052" cy="5960"/>
              </a:xfrm>
              <a:custGeom>
                <a:avLst/>
                <a:gdLst>
                  <a:gd name="connsiteX0" fmla="*/ 0 w 12052"/>
                  <a:gd name="connsiteY0" fmla="*/ 0 h 5960"/>
                  <a:gd name="connsiteX1" fmla="*/ 12053 w 12052"/>
                  <a:gd name="connsiteY1" fmla="*/ 0 h 5960"/>
                </a:gdLst>
                <a:ahLst/>
                <a:cxnLst>
                  <a:cxn ang="0">
                    <a:pos x="connsiteX0" y="connsiteY0"/>
                  </a:cxn>
                  <a:cxn ang="0">
                    <a:pos x="connsiteX1" y="connsiteY1"/>
                  </a:cxn>
                </a:cxnLst>
                <a:rect l="l" t="t" r="r" b="b"/>
                <a:pathLst>
                  <a:path w="12052" h="5960">
                    <a:moveTo>
                      <a:pt x="0" y="0"/>
                    </a:moveTo>
                    <a:lnTo>
                      <a:pt x="12053" y="0"/>
                    </a:lnTo>
                  </a:path>
                </a:pathLst>
              </a:custGeom>
              <a:ln w="23832" cap="flat">
                <a:solidFill>
                  <a:srgbClr val="5F8499"/>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C60404C6-DD15-63FC-8A5A-A8B8D80DBD5B}"/>
                  </a:ext>
                </a:extLst>
              </p:cNvPr>
              <p:cNvSpPr/>
              <p:nvPr/>
            </p:nvSpPr>
            <p:spPr>
              <a:xfrm>
                <a:off x="3610116" y="4039607"/>
                <a:ext cx="5960" cy="43770"/>
              </a:xfrm>
              <a:custGeom>
                <a:avLst/>
                <a:gdLst>
                  <a:gd name="connsiteX0" fmla="*/ 0 w 5960"/>
                  <a:gd name="connsiteY0" fmla="*/ 0 h 43770"/>
                  <a:gd name="connsiteX1" fmla="*/ 0 w 5960"/>
                  <a:gd name="connsiteY1" fmla="*/ 43770 h 43770"/>
                </a:gdLst>
                <a:ahLst/>
                <a:cxnLst>
                  <a:cxn ang="0">
                    <a:pos x="connsiteX0" y="connsiteY0"/>
                  </a:cxn>
                  <a:cxn ang="0">
                    <a:pos x="connsiteX1" y="connsiteY1"/>
                  </a:cxn>
                </a:cxnLst>
                <a:rect l="l" t="t" r="r" b="b"/>
                <a:pathLst>
                  <a:path w="5960" h="43770">
                    <a:moveTo>
                      <a:pt x="0" y="0"/>
                    </a:moveTo>
                    <a:lnTo>
                      <a:pt x="0" y="43770"/>
                    </a:lnTo>
                  </a:path>
                </a:pathLst>
              </a:custGeom>
              <a:ln w="23832" cap="flat">
                <a:solidFill>
                  <a:srgbClr val="5F8499"/>
                </a:solid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BD946A86-E0F2-C649-3BFE-F5054AEF4A60}"/>
                  </a:ext>
                </a:extLst>
              </p:cNvPr>
              <p:cNvSpPr/>
              <p:nvPr/>
            </p:nvSpPr>
            <p:spPr>
              <a:xfrm>
                <a:off x="3610116" y="4083378"/>
                <a:ext cx="424352" cy="5960"/>
              </a:xfrm>
              <a:custGeom>
                <a:avLst/>
                <a:gdLst>
                  <a:gd name="connsiteX0" fmla="*/ 0 w 424352"/>
                  <a:gd name="connsiteY0" fmla="*/ 0 h 5960"/>
                  <a:gd name="connsiteX1" fmla="*/ 424353 w 424352"/>
                  <a:gd name="connsiteY1" fmla="*/ 0 h 5960"/>
                </a:gdLst>
                <a:ahLst/>
                <a:cxnLst>
                  <a:cxn ang="0">
                    <a:pos x="connsiteX0" y="connsiteY0"/>
                  </a:cxn>
                  <a:cxn ang="0">
                    <a:pos x="connsiteX1" y="connsiteY1"/>
                  </a:cxn>
                </a:cxnLst>
                <a:rect l="l" t="t" r="r" b="b"/>
                <a:pathLst>
                  <a:path w="424352" h="5960">
                    <a:moveTo>
                      <a:pt x="0" y="0"/>
                    </a:moveTo>
                    <a:lnTo>
                      <a:pt x="424353" y="0"/>
                    </a:lnTo>
                  </a:path>
                </a:pathLst>
              </a:custGeom>
              <a:ln w="23832" cap="flat">
                <a:solidFill>
                  <a:srgbClr val="5F8499"/>
                </a:solid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89BBED13-1AC5-BFD4-7081-C94BD7AFF587}"/>
                  </a:ext>
                </a:extLst>
              </p:cNvPr>
              <p:cNvSpPr/>
              <p:nvPr/>
            </p:nvSpPr>
            <p:spPr>
              <a:xfrm>
                <a:off x="4017981" y="4049121"/>
                <a:ext cx="5960" cy="116713"/>
              </a:xfrm>
              <a:custGeom>
                <a:avLst/>
                <a:gdLst>
                  <a:gd name="connsiteX0" fmla="*/ 0 w 5960"/>
                  <a:gd name="connsiteY0" fmla="*/ 0 h 116713"/>
                  <a:gd name="connsiteX1" fmla="*/ 0 w 5960"/>
                  <a:gd name="connsiteY1" fmla="*/ 116713 h 116713"/>
                </a:gdLst>
                <a:ahLst/>
                <a:cxnLst>
                  <a:cxn ang="0">
                    <a:pos x="connsiteX0" y="connsiteY0"/>
                  </a:cxn>
                  <a:cxn ang="0">
                    <a:pos x="connsiteX1" y="connsiteY1"/>
                  </a:cxn>
                </a:cxnLst>
                <a:rect l="l" t="t" r="r" b="b"/>
                <a:pathLst>
                  <a:path w="5960" h="116713">
                    <a:moveTo>
                      <a:pt x="0" y="0"/>
                    </a:moveTo>
                    <a:lnTo>
                      <a:pt x="0" y="116713"/>
                    </a:lnTo>
                  </a:path>
                </a:pathLst>
              </a:custGeom>
              <a:ln w="23832" cap="flat">
                <a:solidFill>
                  <a:srgbClr val="5F8499"/>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18C92751-B923-53C4-58AC-A20E4024B291}"/>
                  </a:ext>
                </a:extLst>
              </p:cNvPr>
              <p:cNvSpPr/>
              <p:nvPr/>
            </p:nvSpPr>
            <p:spPr>
              <a:xfrm>
                <a:off x="4022416" y="4165834"/>
                <a:ext cx="12052" cy="5960"/>
              </a:xfrm>
              <a:custGeom>
                <a:avLst/>
                <a:gdLst>
                  <a:gd name="connsiteX0" fmla="*/ 0 w 12052"/>
                  <a:gd name="connsiteY0" fmla="*/ 0 h 5960"/>
                  <a:gd name="connsiteX1" fmla="*/ 12053 w 12052"/>
                  <a:gd name="connsiteY1" fmla="*/ 0 h 5960"/>
                </a:gdLst>
                <a:ahLst/>
                <a:cxnLst>
                  <a:cxn ang="0">
                    <a:pos x="connsiteX0" y="connsiteY0"/>
                  </a:cxn>
                  <a:cxn ang="0">
                    <a:pos x="connsiteX1" y="connsiteY1"/>
                  </a:cxn>
                </a:cxnLst>
                <a:rect l="l" t="t" r="r" b="b"/>
                <a:pathLst>
                  <a:path w="12052" h="5960">
                    <a:moveTo>
                      <a:pt x="0" y="0"/>
                    </a:moveTo>
                    <a:lnTo>
                      <a:pt x="12053" y="0"/>
                    </a:lnTo>
                  </a:path>
                </a:pathLst>
              </a:custGeom>
              <a:ln w="23832" cap="flat">
                <a:solidFill>
                  <a:srgbClr val="5F8499"/>
                </a:solid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E1EDC28C-94D4-3821-11E2-84C611D5A8BA}"/>
                  </a:ext>
                </a:extLst>
              </p:cNvPr>
              <p:cNvSpPr/>
              <p:nvPr/>
            </p:nvSpPr>
            <p:spPr>
              <a:xfrm>
                <a:off x="4034468" y="4165834"/>
                <a:ext cx="5960" cy="79285"/>
              </a:xfrm>
              <a:custGeom>
                <a:avLst/>
                <a:gdLst>
                  <a:gd name="connsiteX0" fmla="*/ 0 w 5960"/>
                  <a:gd name="connsiteY0" fmla="*/ 0 h 79285"/>
                  <a:gd name="connsiteX1" fmla="*/ 0 w 5960"/>
                  <a:gd name="connsiteY1" fmla="*/ 79285 h 79285"/>
                </a:gdLst>
                <a:ahLst/>
                <a:cxnLst>
                  <a:cxn ang="0">
                    <a:pos x="connsiteX0" y="connsiteY0"/>
                  </a:cxn>
                  <a:cxn ang="0">
                    <a:pos x="connsiteX1" y="connsiteY1"/>
                  </a:cxn>
                </a:cxnLst>
                <a:rect l="l" t="t" r="r" b="b"/>
                <a:pathLst>
                  <a:path w="5960" h="79285">
                    <a:moveTo>
                      <a:pt x="0" y="0"/>
                    </a:moveTo>
                    <a:lnTo>
                      <a:pt x="0" y="79285"/>
                    </a:lnTo>
                  </a:path>
                </a:pathLst>
              </a:custGeom>
              <a:ln w="23832" cap="flat">
                <a:solidFill>
                  <a:srgbClr val="5F8499"/>
                </a:solid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AF913558-703B-8B09-261E-EFC03E14D3B9}"/>
                  </a:ext>
                </a:extLst>
              </p:cNvPr>
              <p:cNvSpPr/>
              <p:nvPr/>
            </p:nvSpPr>
            <p:spPr>
              <a:xfrm>
                <a:off x="4034468" y="4245119"/>
                <a:ext cx="107199" cy="5960"/>
              </a:xfrm>
              <a:custGeom>
                <a:avLst/>
                <a:gdLst>
                  <a:gd name="connsiteX0" fmla="*/ 0 w 107199"/>
                  <a:gd name="connsiteY0" fmla="*/ 0 h 5960"/>
                  <a:gd name="connsiteX1" fmla="*/ 107200 w 107199"/>
                  <a:gd name="connsiteY1" fmla="*/ 0 h 5960"/>
                </a:gdLst>
                <a:ahLst/>
                <a:cxnLst>
                  <a:cxn ang="0">
                    <a:pos x="connsiteX0" y="connsiteY0"/>
                  </a:cxn>
                  <a:cxn ang="0">
                    <a:pos x="connsiteX1" y="connsiteY1"/>
                  </a:cxn>
                </a:cxnLst>
                <a:rect l="l" t="t" r="r" b="b"/>
                <a:pathLst>
                  <a:path w="107199" h="5960">
                    <a:moveTo>
                      <a:pt x="0" y="0"/>
                    </a:moveTo>
                    <a:lnTo>
                      <a:pt x="107200" y="0"/>
                    </a:lnTo>
                  </a:path>
                </a:pathLst>
              </a:custGeom>
              <a:ln w="23832" cap="flat">
                <a:solidFill>
                  <a:srgbClr val="5F8499"/>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0E73AC47-6688-13AC-DC23-67B9AEC85C51}"/>
                  </a:ext>
                </a:extLst>
              </p:cNvPr>
              <p:cNvSpPr/>
              <p:nvPr/>
            </p:nvSpPr>
            <p:spPr>
              <a:xfrm>
                <a:off x="4141668" y="4245119"/>
                <a:ext cx="5960" cy="100225"/>
              </a:xfrm>
              <a:custGeom>
                <a:avLst/>
                <a:gdLst>
                  <a:gd name="connsiteX0" fmla="*/ 0 w 5960"/>
                  <a:gd name="connsiteY0" fmla="*/ 0 h 100225"/>
                  <a:gd name="connsiteX1" fmla="*/ 0 w 5960"/>
                  <a:gd name="connsiteY1" fmla="*/ 100226 h 100225"/>
                </a:gdLst>
                <a:ahLst/>
                <a:cxnLst>
                  <a:cxn ang="0">
                    <a:pos x="connsiteX0" y="connsiteY0"/>
                  </a:cxn>
                  <a:cxn ang="0">
                    <a:pos x="connsiteX1" y="connsiteY1"/>
                  </a:cxn>
                </a:cxnLst>
                <a:rect l="l" t="t" r="r" b="b"/>
                <a:pathLst>
                  <a:path w="5960" h="100225">
                    <a:moveTo>
                      <a:pt x="0" y="0"/>
                    </a:moveTo>
                    <a:lnTo>
                      <a:pt x="0" y="100226"/>
                    </a:lnTo>
                  </a:path>
                </a:pathLst>
              </a:custGeom>
              <a:ln w="23832" cap="flat">
                <a:solidFill>
                  <a:srgbClr val="5F8499"/>
                </a:solid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7273D32F-37CF-BA38-8CE9-C9B1FB29F756}"/>
                  </a:ext>
                </a:extLst>
              </p:cNvPr>
              <p:cNvSpPr/>
              <p:nvPr/>
            </p:nvSpPr>
            <p:spPr>
              <a:xfrm>
                <a:off x="4141668" y="4345345"/>
                <a:ext cx="163655" cy="5960"/>
              </a:xfrm>
              <a:custGeom>
                <a:avLst/>
                <a:gdLst>
                  <a:gd name="connsiteX0" fmla="*/ 0 w 163655"/>
                  <a:gd name="connsiteY0" fmla="*/ 0 h 5960"/>
                  <a:gd name="connsiteX1" fmla="*/ 163655 w 163655"/>
                  <a:gd name="connsiteY1" fmla="*/ 0 h 5960"/>
                </a:gdLst>
                <a:ahLst/>
                <a:cxnLst>
                  <a:cxn ang="0">
                    <a:pos x="connsiteX0" y="connsiteY0"/>
                  </a:cxn>
                  <a:cxn ang="0">
                    <a:pos x="connsiteX1" y="connsiteY1"/>
                  </a:cxn>
                </a:cxnLst>
                <a:rect l="l" t="t" r="r" b="b"/>
                <a:pathLst>
                  <a:path w="163655" h="5960">
                    <a:moveTo>
                      <a:pt x="0" y="0"/>
                    </a:moveTo>
                    <a:lnTo>
                      <a:pt x="163655" y="0"/>
                    </a:lnTo>
                  </a:path>
                </a:pathLst>
              </a:custGeom>
              <a:ln w="23832" cap="flat">
                <a:solidFill>
                  <a:srgbClr val="5F8499"/>
                </a:solid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53237D02-6843-0E14-FBEE-36DFB36CD688}"/>
                  </a:ext>
                </a:extLst>
              </p:cNvPr>
              <p:cNvSpPr/>
              <p:nvPr/>
            </p:nvSpPr>
            <p:spPr>
              <a:xfrm>
                <a:off x="4305323" y="4345345"/>
                <a:ext cx="5960" cy="97048"/>
              </a:xfrm>
              <a:custGeom>
                <a:avLst/>
                <a:gdLst>
                  <a:gd name="connsiteX0" fmla="*/ 0 w 5960"/>
                  <a:gd name="connsiteY0" fmla="*/ 0 h 97048"/>
                  <a:gd name="connsiteX1" fmla="*/ 0 w 5960"/>
                  <a:gd name="connsiteY1" fmla="*/ 97049 h 97048"/>
                </a:gdLst>
                <a:ahLst/>
                <a:cxnLst>
                  <a:cxn ang="0">
                    <a:pos x="connsiteX0" y="connsiteY0"/>
                  </a:cxn>
                  <a:cxn ang="0">
                    <a:pos x="connsiteX1" y="connsiteY1"/>
                  </a:cxn>
                </a:cxnLst>
                <a:rect l="l" t="t" r="r" b="b"/>
                <a:pathLst>
                  <a:path w="5960" h="97048">
                    <a:moveTo>
                      <a:pt x="0" y="0"/>
                    </a:moveTo>
                    <a:lnTo>
                      <a:pt x="0" y="97049"/>
                    </a:lnTo>
                  </a:path>
                </a:pathLst>
              </a:custGeom>
              <a:ln w="23832" cap="flat">
                <a:solidFill>
                  <a:srgbClr val="5F8499"/>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FCDB9B16-9451-A3D0-077F-A1BC7A7E7E3A}"/>
                  </a:ext>
                </a:extLst>
              </p:cNvPr>
              <p:cNvSpPr/>
              <p:nvPr/>
            </p:nvSpPr>
            <p:spPr>
              <a:xfrm>
                <a:off x="4305323" y="4442393"/>
                <a:ext cx="780835" cy="5960"/>
              </a:xfrm>
              <a:custGeom>
                <a:avLst/>
                <a:gdLst>
                  <a:gd name="connsiteX0" fmla="*/ 0 w 780835"/>
                  <a:gd name="connsiteY0" fmla="*/ 0 h 5960"/>
                  <a:gd name="connsiteX1" fmla="*/ 780835 w 780835"/>
                  <a:gd name="connsiteY1" fmla="*/ 0 h 5960"/>
                </a:gdLst>
                <a:ahLst/>
                <a:cxnLst>
                  <a:cxn ang="0">
                    <a:pos x="connsiteX0" y="connsiteY0"/>
                  </a:cxn>
                  <a:cxn ang="0">
                    <a:pos x="connsiteX1" y="connsiteY1"/>
                  </a:cxn>
                </a:cxnLst>
                <a:rect l="l" t="t" r="r" b="b"/>
                <a:pathLst>
                  <a:path w="780835" h="5960">
                    <a:moveTo>
                      <a:pt x="0" y="0"/>
                    </a:moveTo>
                    <a:lnTo>
                      <a:pt x="780835" y="0"/>
                    </a:lnTo>
                  </a:path>
                </a:pathLst>
              </a:custGeom>
              <a:ln w="23832" cap="flat">
                <a:solidFill>
                  <a:srgbClr val="5F8499"/>
                </a:solid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ED8E2DFC-C8F6-7B95-F0CF-DC5A0C99EFD7}"/>
                  </a:ext>
                </a:extLst>
              </p:cNvPr>
              <p:cNvSpPr/>
              <p:nvPr/>
            </p:nvSpPr>
            <p:spPr>
              <a:xfrm>
                <a:off x="5065862" y="4410682"/>
                <a:ext cx="5960" cy="62791"/>
              </a:xfrm>
              <a:custGeom>
                <a:avLst/>
                <a:gdLst>
                  <a:gd name="connsiteX0" fmla="*/ 0 w 5960"/>
                  <a:gd name="connsiteY0" fmla="*/ 0 h 62791"/>
                  <a:gd name="connsiteX1" fmla="*/ 0 w 5960"/>
                  <a:gd name="connsiteY1" fmla="*/ 62792 h 62791"/>
                </a:gdLst>
                <a:ahLst/>
                <a:cxnLst>
                  <a:cxn ang="0">
                    <a:pos x="connsiteX0" y="connsiteY0"/>
                  </a:cxn>
                  <a:cxn ang="0">
                    <a:pos x="connsiteX1" y="connsiteY1"/>
                  </a:cxn>
                </a:cxnLst>
                <a:rect l="l" t="t" r="r" b="b"/>
                <a:pathLst>
                  <a:path w="5960" h="62791">
                    <a:moveTo>
                      <a:pt x="0" y="0"/>
                    </a:moveTo>
                    <a:lnTo>
                      <a:pt x="0" y="62792"/>
                    </a:lnTo>
                  </a:path>
                </a:pathLst>
              </a:custGeom>
              <a:ln w="23832" cap="flat">
                <a:solidFill>
                  <a:srgbClr val="5F8499"/>
                </a:solid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321A691D-EEA0-CA26-842D-54786629AC53}"/>
                  </a:ext>
                </a:extLst>
              </p:cNvPr>
              <p:cNvSpPr/>
              <p:nvPr/>
            </p:nvSpPr>
            <p:spPr>
              <a:xfrm>
                <a:off x="4730314" y="4411314"/>
                <a:ext cx="5960" cy="63429"/>
              </a:xfrm>
              <a:custGeom>
                <a:avLst/>
                <a:gdLst>
                  <a:gd name="connsiteX0" fmla="*/ 0 w 5960"/>
                  <a:gd name="connsiteY0" fmla="*/ 0 h 63429"/>
                  <a:gd name="connsiteX1" fmla="*/ 0 w 5960"/>
                  <a:gd name="connsiteY1" fmla="*/ 63429 h 63429"/>
                </a:gdLst>
                <a:ahLst/>
                <a:cxnLst>
                  <a:cxn ang="0">
                    <a:pos x="connsiteX0" y="connsiteY0"/>
                  </a:cxn>
                  <a:cxn ang="0">
                    <a:pos x="connsiteX1" y="connsiteY1"/>
                  </a:cxn>
                </a:cxnLst>
                <a:rect l="l" t="t" r="r" b="b"/>
                <a:pathLst>
                  <a:path w="5960" h="63429">
                    <a:moveTo>
                      <a:pt x="0" y="0"/>
                    </a:moveTo>
                    <a:lnTo>
                      <a:pt x="0" y="63429"/>
                    </a:lnTo>
                  </a:path>
                </a:pathLst>
              </a:custGeom>
              <a:ln w="23832" cap="flat">
                <a:solidFill>
                  <a:srgbClr val="5F8499"/>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4D1ECDDB-3BAE-F8E4-F153-11594D26B242}"/>
                  </a:ext>
                </a:extLst>
              </p:cNvPr>
              <p:cNvSpPr/>
              <p:nvPr/>
            </p:nvSpPr>
            <p:spPr>
              <a:xfrm>
                <a:off x="4708116" y="4411314"/>
                <a:ext cx="5960" cy="63429"/>
              </a:xfrm>
              <a:custGeom>
                <a:avLst/>
                <a:gdLst>
                  <a:gd name="connsiteX0" fmla="*/ 0 w 5960"/>
                  <a:gd name="connsiteY0" fmla="*/ 0 h 63429"/>
                  <a:gd name="connsiteX1" fmla="*/ 0 w 5960"/>
                  <a:gd name="connsiteY1" fmla="*/ 63429 h 63429"/>
                </a:gdLst>
                <a:ahLst/>
                <a:cxnLst>
                  <a:cxn ang="0">
                    <a:pos x="connsiteX0" y="connsiteY0"/>
                  </a:cxn>
                  <a:cxn ang="0">
                    <a:pos x="connsiteX1" y="connsiteY1"/>
                  </a:cxn>
                </a:cxnLst>
                <a:rect l="l" t="t" r="r" b="b"/>
                <a:pathLst>
                  <a:path w="5960" h="63429">
                    <a:moveTo>
                      <a:pt x="0" y="0"/>
                    </a:moveTo>
                    <a:lnTo>
                      <a:pt x="0" y="63429"/>
                    </a:lnTo>
                  </a:path>
                </a:pathLst>
              </a:custGeom>
              <a:ln w="23832" cap="flat">
                <a:solidFill>
                  <a:srgbClr val="5F8499"/>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AF922215-DAC9-8AC1-0957-0CB6365EF03C}"/>
                  </a:ext>
                </a:extLst>
              </p:cNvPr>
              <p:cNvSpPr/>
              <p:nvPr/>
            </p:nvSpPr>
            <p:spPr>
              <a:xfrm>
                <a:off x="4049698" y="4210236"/>
                <a:ext cx="5960" cy="66606"/>
              </a:xfrm>
              <a:custGeom>
                <a:avLst/>
                <a:gdLst>
                  <a:gd name="connsiteX0" fmla="*/ 0 w 5960"/>
                  <a:gd name="connsiteY0" fmla="*/ 0 h 66606"/>
                  <a:gd name="connsiteX1" fmla="*/ 0 w 5960"/>
                  <a:gd name="connsiteY1" fmla="*/ 66606 h 66606"/>
                </a:gdLst>
                <a:ahLst/>
                <a:cxnLst>
                  <a:cxn ang="0">
                    <a:pos x="connsiteX0" y="connsiteY0"/>
                  </a:cxn>
                  <a:cxn ang="0">
                    <a:pos x="connsiteX1" y="connsiteY1"/>
                  </a:cxn>
                </a:cxnLst>
                <a:rect l="l" t="t" r="r" b="b"/>
                <a:pathLst>
                  <a:path w="5960" h="66606">
                    <a:moveTo>
                      <a:pt x="0" y="0"/>
                    </a:moveTo>
                    <a:lnTo>
                      <a:pt x="0" y="66606"/>
                    </a:lnTo>
                  </a:path>
                </a:pathLst>
              </a:custGeom>
              <a:ln w="23832" cap="flat">
                <a:solidFill>
                  <a:srgbClr val="5F8499"/>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A874A721-5D96-7F6E-0EC1-EBF8F1A4A046}"/>
                  </a:ext>
                </a:extLst>
              </p:cNvPr>
              <p:cNvSpPr/>
              <p:nvPr/>
            </p:nvSpPr>
            <p:spPr>
              <a:xfrm>
                <a:off x="3979927" y="4049121"/>
                <a:ext cx="5960" cy="64699"/>
              </a:xfrm>
              <a:custGeom>
                <a:avLst/>
                <a:gdLst>
                  <a:gd name="connsiteX0" fmla="*/ 0 w 5960"/>
                  <a:gd name="connsiteY0" fmla="*/ 0 h 64699"/>
                  <a:gd name="connsiteX1" fmla="*/ 0 w 5960"/>
                  <a:gd name="connsiteY1" fmla="*/ 64699 h 64699"/>
                </a:gdLst>
                <a:ahLst/>
                <a:cxnLst>
                  <a:cxn ang="0">
                    <a:pos x="connsiteX0" y="connsiteY0"/>
                  </a:cxn>
                  <a:cxn ang="0">
                    <a:pos x="connsiteX1" y="connsiteY1"/>
                  </a:cxn>
                </a:cxnLst>
                <a:rect l="l" t="t" r="r" b="b"/>
                <a:pathLst>
                  <a:path w="5960" h="64699">
                    <a:moveTo>
                      <a:pt x="0" y="0"/>
                    </a:moveTo>
                    <a:lnTo>
                      <a:pt x="0" y="64699"/>
                    </a:lnTo>
                  </a:path>
                </a:pathLst>
              </a:custGeom>
              <a:ln w="23832" cap="flat">
                <a:solidFill>
                  <a:srgbClr val="5F8499"/>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DC27DAE5-EC9B-0B71-FE93-0665F5D33A1B}"/>
                  </a:ext>
                </a:extLst>
              </p:cNvPr>
              <p:cNvSpPr/>
              <p:nvPr/>
            </p:nvSpPr>
            <p:spPr>
              <a:xfrm>
                <a:off x="3749671" y="4049121"/>
                <a:ext cx="5960" cy="64699"/>
              </a:xfrm>
              <a:custGeom>
                <a:avLst/>
                <a:gdLst>
                  <a:gd name="connsiteX0" fmla="*/ 0 w 5960"/>
                  <a:gd name="connsiteY0" fmla="*/ 0 h 64699"/>
                  <a:gd name="connsiteX1" fmla="*/ 0 w 5960"/>
                  <a:gd name="connsiteY1" fmla="*/ 64699 h 64699"/>
                </a:gdLst>
                <a:ahLst/>
                <a:cxnLst>
                  <a:cxn ang="0">
                    <a:pos x="connsiteX0" y="connsiteY0"/>
                  </a:cxn>
                  <a:cxn ang="0">
                    <a:pos x="connsiteX1" y="connsiteY1"/>
                  </a:cxn>
                </a:cxnLst>
                <a:rect l="l" t="t" r="r" b="b"/>
                <a:pathLst>
                  <a:path w="5960" h="64699">
                    <a:moveTo>
                      <a:pt x="0" y="0"/>
                    </a:moveTo>
                    <a:lnTo>
                      <a:pt x="0" y="64699"/>
                    </a:lnTo>
                  </a:path>
                </a:pathLst>
              </a:custGeom>
              <a:ln w="23832" cap="flat">
                <a:solidFill>
                  <a:srgbClr val="5F8499"/>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2C46C761-DB33-0593-CCB5-34C5A15DF6FB}"/>
                  </a:ext>
                </a:extLst>
              </p:cNvPr>
              <p:cNvSpPr/>
              <p:nvPr/>
            </p:nvSpPr>
            <p:spPr>
              <a:xfrm>
                <a:off x="3679261" y="4052292"/>
                <a:ext cx="5960" cy="61527"/>
              </a:xfrm>
              <a:custGeom>
                <a:avLst/>
                <a:gdLst>
                  <a:gd name="connsiteX0" fmla="*/ 0 w 5960"/>
                  <a:gd name="connsiteY0" fmla="*/ 0 h 61527"/>
                  <a:gd name="connsiteX1" fmla="*/ 0 w 5960"/>
                  <a:gd name="connsiteY1" fmla="*/ 61528 h 61527"/>
                </a:gdLst>
                <a:ahLst/>
                <a:cxnLst>
                  <a:cxn ang="0">
                    <a:pos x="connsiteX0" y="connsiteY0"/>
                  </a:cxn>
                  <a:cxn ang="0">
                    <a:pos x="connsiteX1" y="connsiteY1"/>
                  </a:cxn>
                </a:cxnLst>
                <a:rect l="l" t="t" r="r" b="b"/>
                <a:pathLst>
                  <a:path w="5960" h="61527">
                    <a:moveTo>
                      <a:pt x="0" y="0"/>
                    </a:moveTo>
                    <a:lnTo>
                      <a:pt x="0" y="61528"/>
                    </a:lnTo>
                  </a:path>
                </a:pathLst>
              </a:custGeom>
              <a:ln w="23832" cap="flat">
                <a:solidFill>
                  <a:srgbClr val="5F8499"/>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BE354D12-1063-3319-AD5B-5993D0663A0A}"/>
                  </a:ext>
                </a:extLst>
              </p:cNvPr>
              <p:cNvSpPr/>
              <p:nvPr/>
            </p:nvSpPr>
            <p:spPr>
              <a:xfrm>
                <a:off x="3642477" y="4049121"/>
                <a:ext cx="5960" cy="64699"/>
              </a:xfrm>
              <a:custGeom>
                <a:avLst/>
                <a:gdLst>
                  <a:gd name="connsiteX0" fmla="*/ 0 w 5960"/>
                  <a:gd name="connsiteY0" fmla="*/ 0 h 64699"/>
                  <a:gd name="connsiteX1" fmla="*/ 0 w 5960"/>
                  <a:gd name="connsiteY1" fmla="*/ 64699 h 64699"/>
                </a:gdLst>
                <a:ahLst/>
                <a:cxnLst>
                  <a:cxn ang="0">
                    <a:pos x="connsiteX0" y="connsiteY0"/>
                  </a:cxn>
                  <a:cxn ang="0">
                    <a:pos x="connsiteX1" y="connsiteY1"/>
                  </a:cxn>
                </a:cxnLst>
                <a:rect l="l" t="t" r="r" b="b"/>
                <a:pathLst>
                  <a:path w="5960" h="64699">
                    <a:moveTo>
                      <a:pt x="0" y="0"/>
                    </a:moveTo>
                    <a:lnTo>
                      <a:pt x="0" y="64699"/>
                    </a:lnTo>
                  </a:path>
                </a:pathLst>
              </a:custGeom>
              <a:ln w="23832" cap="flat">
                <a:solidFill>
                  <a:srgbClr val="5F8499"/>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9F76B3C5-828F-D25E-16C0-F868C969BC3C}"/>
                  </a:ext>
                </a:extLst>
              </p:cNvPr>
              <p:cNvSpPr/>
              <p:nvPr/>
            </p:nvSpPr>
            <p:spPr>
              <a:xfrm>
                <a:off x="3066516" y="3639038"/>
                <a:ext cx="5960" cy="70099"/>
              </a:xfrm>
              <a:custGeom>
                <a:avLst/>
                <a:gdLst>
                  <a:gd name="connsiteX0" fmla="*/ 0 w 5960"/>
                  <a:gd name="connsiteY0" fmla="*/ 70100 h 70099"/>
                  <a:gd name="connsiteX1" fmla="*/ 0 w 5960"/>
                  <a:gd name="connsiteY1" fmla="*/ 0 h 70099"/>
                </a:gdLst>
                <a:ahLst/>
                <a:cxnLst>
                  <a:cxn ang="0">
                    <a:pos x="connsiteX0" y="connsiteY0"/>
                  </a:cxn>
                  <a:cxn ang="0">
                    <a:pos x="connsiteX1" y="connsiteY1"/>
                  </a:cxn>
                </a:cxnLst>
                <a:rect l="l" t="t" r="r" b="b"/>
                <a:pathLst>
                  <a:path w="5960" h="70099">
                    <a:moveTo>
                      <a:pt x="0" y="70100"/>
                    </a:moveTo>
                    <a:lnTo>
                      <a:pt x="0" y="0"/>
                    </a:lnTo>
                  </a:path>
                </a:pathLst>
              </a:custGeom>
              <a:ln w="23832" cap="flat">
                <a:solidFill>
                  <a:srgbClr val="5F8499"/>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4426C514-B9D9-CF7E-5F42-526A42E644F2}"/>
                  </a:ext>
                </a:extLst>
              </p:cNvPr>
              <p:cNvSpPr/>
              <p:nvPr/>
            </p:nvSpPr>
            <p:spPr>
              <a:xfrm>
                <a:off x="3011336" y="3553720"/>
                <a:ext cx="51370" cy="5960"/>
              </a:xfrm>
              <a:custGeom>
                <a:avLst/>
                <a:gdLst>
                  <a:gd name="connsiteX0" fmla="*/ 0 w 51370"/>
                  <a:gd name="connsiteY0" fmla="*/ 0 h 5960"/>
                  <a:gd name="connsiteX1" fmla="*/ 51371 w 51370"/>
                  <a:gd name="connsiteY1" fmla="*/ 0 h 5960"/>
                </a:gdLst>
                <a:ahLst/>
                <a:cxnLst>
                  <a:cxn ang="0">
                    <a:pos x="connsiteX0" y="connsiteY0"/>
                  </a:cxn>
                  <a:cxn ang="0">
                    <a:pos x="connsiteX1" y="connsiteY1"/>
                  </a:cxn>
                </a:cxnLst>
                <a:rect l="l" t="t" r="r" b="b"/>
                <a:pathLst>
                  <a:path w="51370" h="5960">
                    <a:moveTo>
                      <a:pt x="0" y="0"/>
                    </a:moveTo>
                    <a:lnTo>
                      <a:pt x="51371" y="0"/>
                    </a:lnTo>
                  </a:path>
                </a:pathLst>
              </a:custGeom>
              <a:ln w="23832" cap="flat">
                <a:solidFill>
                  <a:srgbClr val="5F8499"/>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9EBD5869-4EFA-3BD4-F246-1FD7876B3D87}"/>
                  </a:ext>
                </a:extLst>
              </p:cNvPr>
              <p:cNvSpPr/>
              <p:nvPr/>
            </p:nvSpPr>
            <p:spPr>
              <a:xfrm>
                <a:off x="1508762" y="1678796"/>
                <a:ext cx="5960" cy="5960"/>
              </a:xfrm>
              <a:custGeom>
                <a:avLst/>
                <a:gdLst/>
                <a:ahLst/>
                <a:cxnLst/>
                <a:rect l="l" t="t" r="r" b="b"/>
                <a:pathLst>
                  <a:path w="5960" h="5960"/>
                </a:pathLst>
              </a:custGeom>
              <a:noFill/>
              <a:ln w="23832" cap="flat">
                <a:solidFill>
                  <a:srgbClr val="5F8499"/>
                </a:solid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BF27FEA2-5E7D-487F-F658-BF7329B0F4B3}"/>
                  </a:ext>
                </a:extLst>
              </p:cNvPr>
              <p:cNvSpPr/>
              <p:nvPr/>
            </p:nvSpPr>
            <p:spPr>
              <a:xfrm>
                <a:off x="1508762" y="1678796"/>
                <a:ext cx="5960" cy="5960"/>
              </a:xfrm>
              <a:custGeom>
                <a:avLst/>
                <a:gdLst/>
                <a:ahLst/>
                <a:cxnLst/>
                <a:rect l="l" t="t" r="r" b="b"/>
                <a:pathLst>
                  <a:path w="5960" h="5960"/>
                </a:pathLst>
              </a:custGeom>
              <a:noFill/>
              <a:ln w="23832" cap="flat">
                <a:solidFill>
                  <a:srgbClr val="5F8499"/>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602982BE-F91D-1450-0C5B-7C19816ECA04}"/>
                  </a:ext>
                </a:extLst>
              </p:cNvPr>
              <p:cNvSpPr/>
              <p:nvPr/>
            </p:nvSpPr>
            <p:spPr>
              <a:xfrm>
                <a:off x="2570490" y="2866763"/>
                <a:ext cx="5960" cy="61527"/>
              </a:xfrm>
              <a:custGeom>
                <a:avLst/>
                <a:gdLst>
                  <a:gd name="connsiteX0" fmla="*/ 0 w 5960"/>
                  <a:gd name="connsiteY0" fmla="*/ 0 h 61527"/>
                  <a:gd name="connsiteX1" fmla="*/ 0 w 5960"/>
                  <a:gd name="connsiteY1" fmla="*/ 61528 h 61527"/>
                </a:gdLst>
                <a:ahLst/>
                <a:cxnLst>
                  <a:cxn ang="0">
                    <a:pos x="connsiteX0" y="connsiteY0"/>
                  </a:cxn>
                  <a:cxn ang="0">
                    <a:pos x="connsiteX1" y="connsiteY1"/>
                  </a:cxn>
                </a:cxnLst>
                <a:rect l="l" t="t" r="r" b="b"/>
                <a:pathLst>
                  <a:path w="5960" h="61527">
                    <a:moveTo>
                      <a:pt x="0" y="0"/>
                    </a:moveTo>
                    <a:lnTo>
                      <a:pt x="0" y="61528"/>
                    </a:lnTo>
                  </a:path>
                </a:pathLst>
              </a:custGeom>
              <a:ln w="23832" cap="flat">
                <a:solidFill>
                  <a:srgbClr val="5F8499"/>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819052AD-0EA1-89DC-B955-0D030A880BCB}"/>
                  </a:ext>
                </a:extLst>
              </p:cNvPr>
              <p:cNvSpPr/>
              <p:nvPr/>
            </p:nvSpPr>
            <p:spPr>
              <a:xfrm>
                <a:off x="2570490" y="2928290"/>
                <a:ext cx="53278" cy="5960"/>
              </a:xfrm>
              <a:custGeom>
                <a:avLst/>
                <a:gdLst>
                  <a:gd name="connsiteX0" fmla="*/ 0 w 53278"/>
                  <a:gd name="connsiteY0" fmla="*/ 0 h 5960"/>
                  <a:gd name="connsiteX1" fmla="*/ 53278 w 53278"/>
                  <a:gd name="connsiteY1" fmla="*/ 0 h 5960"/>
                </a:gdLst>
                <a:ahLst/>
                <a:cxnLst>
                  <a:cxn ang="0">
                    <a:pos x="connsiteX0" y="connsiteY0"/>
                  </a:cxn>
                  <a:cxn ang="0">
                    <a:pos x="connsiteX1" y="connsiteY1"/>
                  </a:cxn>
                </a:cxnLst>
                <a:rect l="l" t="t" r="r" b="b"/>
                <a:pathLst>
                  <a:path w="53278" h="5960">
                    <a:moveTo>
                      <a:pt x="0" y="0"/>
                    </a:moveTo>
                    <a:lnTo>
                      <a:pt x="53278" y="0"/>
                    </a:lnTo>
                  </a:path>
                </a:pathLst>
              </a:custGeom>
              <a:ln w="23832" cap="flat">
                <a:solidFill>
                  <a:srgbClr val="5F8499"/>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435ACE7E-37E0-5AF0-35BA-E3726324159A}"/>
                  </a:ext>
                </a:extLst>
              </p:cNvPr>
              <p:cNvSpPr/>
              <p:nvPr/>
            </p:nvSpPr>
            <p:spPr>
              <a:xfrm>
                <a:off x="2623768" y="2928290"/>
                <a:ext cx="5960" cy="38703"/>
              </a:xfrm>
              <a:custGeom>
                <a:avLst/>
                <a:gdLst>
                  <a:gd name="connsiteX0" fmla="*/ 0 w 5960"/>
                  <a:gd name="connsiteY0" fmla="*/ 0 h 38703"/>
                  <a:gd name="connsiteX1" fmla="*/ 0 w 5960"/>
                  <a:gd name="connsiteY1" fmla="*/ 38704 h 38703"/>
                </a:gdLst>
                <a:ahLst/>
                <a:cxnLst>
                  <a:cxn ang="0">
                    <a:pos x="connsiteX0" y="connsiteY0"/>
                  </a:cxn>
                  <a:cxn ang="0">
                    <a:pos x="connsiteX1" y="connsiteY1"/>
                  </a:cxn>
                </a:cxnLst>
                <a:rect l="l" t="t" r="r" b="b"/>
                <a:pathLst>
                  <a:path w="5960" h="38703">
                    <a:moveTo>
                      <a:pt x="0" y="0"/>
                    </a:moveTo>
                    <a:lnTo>
                      <a:pt x="0" y="38704"/>
                    </a:lnTo>
                  </a:path>
                </a:pathLst>
              </a:custGeom>
              <a:ln w="23832" cap="flat">
                <a:solidFill>
                  <a:srgbClr val="5F8499"/>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5967697F-F9D3-8182-CCE3-7D77897E6AAA}"/>
                  </a:ext>
                </a:extLst>
              </p:cNvPr>
              <p:cNvSpPr/>
              <p:nvPr/>
            </p:nvSpPr>
            <p:spPr>
              <a:xfrm>
                <a:off x="2535607" y="2866763"/>
                <a:ext cx="5960" cy="67566"/>
              </a:xfrm>
              <a:custGeom>
                <a:avLst/>
                <a:gdLst>
                  <a:gd name="connsiteX0" fmla="*/ 0 w 5960"/>
                  <a:gd name="connsiteY0" fmla="*/ 0 h 67566"/>
                  <a:gd name="connsiteX1" fmla="*/ 0 w 5960"/>
                  <a:gd name="connsiteY1" fmla="*/ 67566 h 67566"/>
                </a:gdLst>
                <a:ahLst/>
                <a:cxnLst>
                  <a:cxn ang="0">
                    <a:pos x="connsiteX0" y="connsiteY0"/>
                  </a:cxn>
                  <a:cxn ang="0">
                    <a:pos x="connsiteX1" y="connsiteY1"/>
                  </a:cxn>
                </a:cxnLst>
                <a:rect l="l" t="t" r="r" b="b"/>
                <a:pathLst>
                  <a:path w="5960" h="67566">
                    <a:moveTo>
                      <a:pt x="0" y="0"/>
                    </a:moveTo>
                    <a:lnTo>
                      <a:pt x="0" y="67566"/>
                    </a:lnTo>
                  </a:path>
                </a:pathLst>
              </a:custGeom>
              <a:ln w="23832" cap="flat">
                <a:solidFill>
                  <a:srgbClr val="5F8499"/>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10432042-1511-27C1-5045-112BAADCEA2F}"/>
                  </a:ext>
                </a:extLst>
              </p:cNvPr>
              <p:cNvSpPr/>
              <p:nvPr/>
            </p:nvSpPr>
            <p:spPr>
              <a:xfrm>
                <a:off x="2307891" y="2645389"/>
                <a:ext cx="37422" cy="5960"/>
              </a:xfrm>
              <a:custGeom>
                <a:avLst/>
                <a:gdLst>
                  <a:gd name="connsiteX0" fmla="*/ 0 w 37422"/>
                  <a:gd name="connsiteY0" fmla="*/ 0 h 5960"/>
                  <a:gd name="connsiteX1" fmla="*/ 37422 w 37422"/>
                  <a:gd name="connsiteY1" fmla="*/ 0 h 5960"/>
                </a:gdLst>
                <a:ahLst/>
                <a:cxnLst>
                  <a:cxn ang="0">
                    <a:pos x="connsiteX0" y="connsiteY0"/>
                  </a:cxn>
                  <a:cxn ang="0">
                    <a:pos x="connsiteX1" y="connsiteY1"/>
                  </a:cxn>
                </a:cxnLst>
                <a:rect l="l" t="t" r="r" b="b"/>
                <a:pathLst>
                  <a:path w="37422" h="5960">
                    <a:moveTo>
                      <a:pt x="0" y="0"/>
                    </a:moveTo>
                    <a:lnTo>
                      <a:pt x="37422" y="0"/>
                    </a:lnTo>
                  </a:path>
                </a:pathLst>
              </a:custGeom>
              <a:ln w="23832" cap="flat">
                <a:solidFill>
                  <a:srgbClr val="5F8499"/>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5087C4A4-E275-57D4-D449-7AAA76C849F9}"/>
                  </a:ext>
                </a:extLst>
              </p:cNvPr>
              <p:cNvSpPr/>
              <p:nvPr/>
            </p:nvSpPr>
            <p:spPr>
              <a:xfrm>
                <a:off x="2296470" y="2590203"/>
                <a:ext cx="45672" cy="5960"/>
              </a:xfrm>
              <a:custGeom>
                <a:avLst/>
                <a:gdLst>
                  <a:gd name="connsiteX0" fmla="*/ 0 w 45672"/>
                  <a:gd name="connsiteY0" fmla="*/ 0 h 5960"/>
                  <a:gd name="connsiteX1" fmla="*/ 45672 w 45672"/>
                  <a:gd name="connsiteY1" fmla="*/ 0 h 5960"/>
                </a:gdLst>
                <a:ahLst/>
                <a:cxnLst>
                  <a:cxn ang="0">
                    <a:pos x="connsiteX0" y="connsiteY0"/>
                  </a:cxn>
                  <a:cxn ang="0">
                    <a:pos x="connsiteX1" y="connsiteY1"/>
                  </a:cxn>
                </a:cxnLst>
                <a:rect l="l" t="t" r="r" b="b"/>
                <a:pathLst>
                  <a:path w="45672" h="5960">
                    <a:moveTo>
                      <a:pt x="0" y="0"/>
                    </a:moveTo>
                    <a:lnTo>
                      <a:pt x="45672" y="0"/>
                    </a:lnTo>
                  </a:path>
                </a:pathLst>
              </a:custGeom>
              <a:ln w="23832" cap="flat">
                <a:solidFill>
                  <a:srgbClr val="5F8499"/>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68C943F9-272A-D371-916B-BEE21E024B30}"/>
                  </a:ext>
                </a:extLst>
              </p:cNvPr>
              <p:cNvSpPr/>
              <p:nvPr/>
            </p:nvSpPr>
            <p:spPr>
              <a:xfrm>
                <a:off x="2309160" y="2562640"/>
                <a:ext cx="14920" cy="5960"/>
              </a:xfrm>
              <a:custGeom>
                <a:avLst/>
                <a:gdLst>
                  <a:gd name="connsiteX0" fmla="*/ 0 w 14920"/>
                  <a:gd name="connsiteY0" fmla="*/ 0 h 5960"/>
                  <a:gd name="connsiteX1" fmla="*/ 14920 w 14920"/>
                  <a:gd name="connsiteY1" fmla="*/ 0 h 5960"/>
                </a:gdLst>
                <a:ahLst/>
                <a:cxnLst>
                  <a:cxn ang="0">
                    <a:pos x="connsiteX0" y="connsiteY0"/>
                  </a:cxn>
                  <a:cxn ang="0">
                    <a:pos x="connsiteX1" y="connsiteY1"/>
                  </a:cxn>
                </a:cxnLst>
                <a:rect l="l" t="t" r="r" b="b"/>
                <a:pathLst>
                  <a:path w="14920" h="5960">
                    <a:moveTo>
                      <a:pt x="0" y="0"/>
                    </a:moveTo>
                    <a:lnTo>
                      <a:pt x="14920" y="0"/>
                    </a:lnTo>
                  </a:path>
                </a:pathLst>
              </a:custGeom>
              <a:ln w="23832" cap="flat">
                <a:solidFill>
                  <a:srgbClr val="5F8499"/>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8290297F-0A43-89CC-69F3-1A84C1337410}"/>
                  </a:ext>
                </a:extLst>
              </p:cNvPr>
              <p:cNvSpPr/>
              <p:nvPr/>
            </p:nvSpPr>
            <p:spPr>
              <a:xfrm>
                <a:off x="2270463" y="2432902"/>
                <a:ext cx="46154" cy="5960"/>
              </a:xfrm>
              <a:custGeom>
                <a:avLst/>
                <a:gdLst>
                  <a:gd name="connsiteX0" fmla="*/ 0 w 46154"/>
                  <a:gd name="connsiteY0" fmla="*/ 0 h 5960"/>
                  <a:gd name="connsiteX1" fmla="*/ 46155 w 46154"/>
                  <a:gd name="connsiteY1" fmla="*/ 0 h 5960"/>
                </a:gdLst>
                <a:ahLst/>
                <a:cxnLst>
                  <a:cxn ang="0">
                    <a:pos x="connsiteX0" y="connsiteY0"/>
                  </a:cxn>
                  <a:cxn ang="0">
                    <a:pos x="connsiteX1" y="connsiteY1"/>
                  </a:cxn>
                </a:cxnLst>
                <a:rect l="l" t="t" r="r" b="b"/>
                <a:pathLst>
                  <a:path w="46154" h="5960">
                    <a:moveTo>
                      <a:pt x="0" y="0"/>
                    </a:moveTo>
                    <a:lnTo>
                      <a:pt x="46155" y="0"/>
                    </a:lnTo>
                  </a:path>
                </a:pathLst>
              </a:custGeom>
              <a:ln w="23832" cap="flat">
                <a:solidFill>
                  <a:srgbClr val="5F8499"/>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FDAF0546-2C18-56AC-004A-06F4E444D538}"/>
                  </a:ext>
                </a:extLst>
              </p:cNvPr>
              <p:cNvSpPr/>
              <p:nvPr/>
            </p:nvSpPr>
            <p:spPr>
              <a:xfrm>
                <a:off x="2255876" y="2321268"/>
                <a:ext cx="47311" cy="5960"/>
              </a:xfrm>
              <a:custGeom>
                <a:avLst/>
                <a:gdLst>
                  <a:gd name="connsiteX0" fmla="*/ 0 w 47311"/>
                  <a:gd name="connsiteY0" fmla="*/ 0 h 5960"/>
                  <a:gd name="connsiteX1" fmla="*/ 47311 w 47311"/>
                  <a:gd name="connsiteY1" fmla="*/ 0 h 5960"/>
                </a:gdLst>
                <a:ahLst/>
                <a:cxnLst>
                  <a:cxn ang="0">
                    <a:pos x="connsiteX0" y="connsiteY0"/>
                  </a:cxn>
                  <a:cxn ang="0">
                    <a:pos x="connsiteX1" y="connsiteY1"/>
                  </a:cxn>
                </a:cxnLst>
                <a:rect l="l" t="t" r="r" b="b"/>
                <a:pathLst>
                  <a:path w="47311" h="5960">
                    <a:moveTo>
                      <a:pt x="0" y="0"/>
                    </a:moveTo>
                    <a:lnTo>
                      <a:pt x="47311" y="0"/>
                    </a:lnTo>
                  </a:path>
                </a:pathLst>
              </a:custGeom>
              <a:ln w="23832" cap="flat">
                <a:solidFill>
                  <a:srgbClr val="5F8499"/>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0987BBF2-7E16-8B3C-AC16-C0E296285CB0}"/>
                  </a:ext>
                </a:extLst>
              </p:cNvPr>
              <p:cNvSpPr/>
              <p:nvPr/>
            </p:nvSpPr>
            <p:spPr>
              <a:xfrm>
                <a:off x="2230501" y="2202659"/>
                <a:ext cx="39866" cy="5960"/>
              </a:xfrm>
              <a:custGeom>
                <a:avLst/>
                <a:gdLst>
                  <a:gd name="connsiteX0" fmla="*/ 0 w 39866"/>
                  <a:gd name="connsiteY0" fmla="*/ 0 h 5960"/>
                  <a:gd name="connsiteX1" fmla="*/ 39866 w 39866"/>
                  <a:gd name="connsiteY1" fmla="*/ 0 h 5960"/>
                </a:gdLst>
                <a:ahLst/>
                <a:cxnLst>
                  <a:cxn ang="0">
                    <a:pos x="connsiteX0" y="connsiteY0"/>
                  </a:cxn>
                  <a:cxn ang="0">
                    <a:pos x="connsiteX1" y="connsiteY1"/>
                  </a:cxn>
                </a:cxnLst>
                <a:rect l="l" t="t" r="r" b="b"/>
                <a:pathLst>
                  <a:path w="39866" h="5960">
                    <a:moveTo>
                      <a:pt x="0" y="0"/>
                    </a:moveTo>
                    <a:lnTo>
                      <a:pt x="39866" y="0"/>
                    </a:lnTo>
                  </a:path>
                </a:pathLst>
              </a:custGeom>
              <a:ln w="23832" cap="flat">
                <a:solidFill>
                  <a:srgbClr val="5F8499"/>
                </a:solidFill>
                <a:prstDash val="solid"/>
                <a:miter/>
              </a:ln>
            </p:spPr>
            <p:txBody>
              <a:bodyPr rtlCol="0" anchor="ctr"/>
              <a:lstStyle/>
              <a:p>
                <a:endParaRPr lang="en-GB"/>
              </a:p>
            </p:txBody>
          </p:sp>
        </p:grpSp>
        <p:grpSp>
          <p:nvGrpSpPr>
            <p:cNvPr id="239" name="Graphic 307">
              <a:extLst>
                <a:ext uri="{FF2B5EF4-FFF2-40B4-BE49-F238E27FC236}">
                  <a16:creationId xmlns:a16="http://schemas.microsoft.com/office/drawing/2014/main" id="{202BE246-5980-0CB3-842A-6DF710D2647E}"/>
                </a:ext>
              </a:extLst>
            </p:cNvPr>
            <p:cNvGrpSpPr/>
            <p:nvPr/>
          </p:nvGrpSpPr>
          <p:grpSpPr>
            <a:xfrm>
              <a:off x="1967002" y="2006082"/>
              <a:ext cx="3568843" cy="1192694"/>
              <a:chOff x="1967002" y="2006082"/>
              <a:chExt cx="3568843" cy="1192694"/>
            </a:xfrm>
            <a:noFill/>
          </p:grpSpPr>
          <p:sp>
            <p:nvSpPr>
              <p:cNvPr id="240" name="Freeform: Shape 239">
                <a:extLst>
                  <a:ext uri="{FF2B5EF4-FFF2-40B4-BE49-F238E27FC236}">
                    <a16:creationId xmlns:a16="http://schemas.microsoft.com/office/drawing/2014/main" id="{BC29B47B-67EF-A00C-9FC6-7F1269A757AE}"/>
                  </a:ext>
                </a:extLst>
              </p:cNvPr>
              <p:cNvSpPr/>
              <p:nvPr/>
            </p:nvSpPr>
            <p:spPr>
              <a:xfrm>
                <a:off x="1967002" y="2006082"/>
                <a:ext cx="3568843" cy="1158276"/>
              </a:xfrm>
              <a:custGeom>
                <a:avLst/>
                <a:gdLst>
                  <a:gd name="connsiteX0" fmla="*/ 3568843 w 3568843"/>
                  <a:gd name="connsiteY0" fmla="*/ 1158276 h 1158276"/>
                  <a:gd name="connsiteX1" fmla="*/ 2743564 w 3568843"/>
                  <a:gd name="connsiteY1" fmla="*/ 1158276 h 1158276"/>
                  <a:gd name="connsiteX2" fmla="*/ 2728024 w 3568843"/>
                  <a:gd name="connsiteY2" fmla="*/ 1158276 h 1158276"/>
                  <a:gd name="connsiteX3" fmla="*/ 2728024 w 3568843"/>
                  <a:gd name="connsiteY3" fmla="*/ 954379 h 1158276"/>
                  <a:gd name="connsiteX4" fmla="*/ 2743564 w 3568843"/>
                  <a:gd name="connsiteY4" fmla="*/ 954379 h 1158276"/>
                  <a:gd name="connsiteX5" fmla="*/ 2069750 w 3568843"/>
                  <a:gd name="connsiteY5" fmla="*/ 954379 h 1158276"/>
                  <a:gd name="connsiteX6" fmla="*/ 2069750 w 3568843"/>
                  <a:gd name="connsiteY6" fmla="*/ 872823 h 1158276"/>
                  <a:gd name="connsiteX7" fmla="*/ 2032852 w 3568843"/>
                  <a:gd name="connsiteY7" fmla="*/ 872823 h 1158276"/>
                  <a:gd name="connsiteX8" fmla="*/ 2040655 w 3568843"/>
                  <a:gd name="connsiteY8" fmla="*/ 872823 h 1158276"/>
                  <a:gd name="connsiteX9" fmla="*/ 2040655 w 3568843"/>
                  <a:gd name="connsiteY9" fmla="*/ 787386 h 1158276"/>
                  <a:gd name="connsiteX10" fmla="*/ 2052272 w 3568843"/>
                  <a:gd name="connsiteY10" fmla="*/ 787386 h 1158276"/>
                  <a:gd name="connsiteX11" fmla="*/ 1836728 w 3568843"/>
                  <a:gd name="connsiteY11" fmla="*/ 787386 h 1158276"/>
                  <a:gd name="connsiteX12" fmla="*/ 1836728 w 3568843"/>
                  <a:gd name="connsiteY12" fmla="*/ 715534 h 1158276"/>
                  <a:gd name="connsiteX13" fmla="*/ 1768763 w 3568843"/>
                  <a:gd name="connsiteY13" fmla="*/ 715534 h 1158276"/>
                  <a:gd name="connsiteX14" fmla="*/ 1768763 w 3568843"/>
                  <a:gd name="connsiteY14" fmla="*/ 676699 h 1158276"/>
                  <a:gd name="connsiteX15" fmla="*/ 1759058 w 3568843"/>
                  <a:gd name="connsiteY15" fmla="*/ 676699 h 1158276"/>
                  <a:gd name="connsiteX16" fmla="*/ 1759058 w 3568843"/>
                  <a:gd name="connsiteY16" fmla="*/ 585433 h 1158276"/>
                  <a:gd name="connsiteX17" fmla="*/ 1714394 w 3568843"/>
                  <a:gd name="connsiteY17" fmla="*/ 585433 h 1158276"/>
                  <a:gd name="connsiteX18" fmla="*/ 1696928 w 3568843"/>
                  <a:gd name="connsiteY18" fmla="*/ 585433 h 1158276"/>
                  <a:gd name="connsiteX19" fmla="*/ 1696928 w 3568843"/>
                  <a:gd name="connsiteY19" fmla="*/ 534944 h 1158276"/>
                  <a:gd name="connsiteX20" fmla="*/ 1410504 w 3568843"/>
                  <a:gd name="connsiteY20" fmla="*/ 534944 h 1158276"/>
                  <a:gd name="connsiteX21" fmla="*/ 1425072 w 3568843"/>
                  <a:gd name="connsiteY21" fmla="*/ 534944 h 1158276"/>
                  <a:gd name="connsiteX22" fmla="*/ 1425072 w 3568843"/>
                  <a:gd name="connsiteY22" fmla="*/ 490280 h 1158276"/>
                  <a:gd name="connsiteX23" fmla="*/ 1395941 w 3568843"/>
                  <a:gd name="connsiteY23" fmla="*/ 490280 h 1158276"/>
                  <a:gd name="connsiteX24" fmla="*/ 1395941 w 3568843"/>
                  <a:gd name="connsiteY24" fmla="*/ 437854 h 1158276"/>
                  <a:gd name="connsiteX25" fmla="*/ 1129915 w 3568843"/>
                  <a:gd name="connsiteY25" fmla="*/ 437854 h 1158276"/>
                  <a:gd name="connsiteX26" fmla="*/ 1129915 w 3568843"/>
                  <a:gd name="connsiteY26" fmla="*/ 377655 h 1158276"/>
                  <a:gd name="connsiteX27" fmla="*/ 1129915 w 3568843"/>
                  <a:gd name="connsiteY27" fmla="*/ 387366 h 1158276"/>
                  <a:gd name="connsiteX28" fmla="*/ 984273 w 3568843"/>
                  <a:gd name="connsiteY28" fmla="*/ 387366 h 1158276"/>
                  <a:gd name="connsiteX29" fmla="*/ 984273 w 3568843"/>
                  <a:gd name="connsiteY29" fmla="*/ 325224 h 1158276"/>
                  <a:gd name="connsiteX30" fmla="*/ 821161 w 3568843"/>
                  <a:gd name="connsiteY30" fmla="*/ 325224 h 1158276"/>
                  <a:gd name="connsiteX31" fmla="*/ 821161 w 3568843"/>
                  <a:gd name="connsiteY31" fmla="*/ 288332 h 1158276"/>
                  <a:gd name="connsiteX32" fmla="*/ 821161 w 3568843"/>
                  <a:gd name="connsiteY32" fmla="*/ 278622 h 1158276"/>
                  <a:gd name="connsiteX33" fmla="*/ 659985 w 3568843"/>
                  <a:gd name="connsiteY33" fmla="*/ 278622 h 1158276"/>
                  <a:gd name="connsiteX34" fmla="*/ 659985 w 3568843"/>
                  <a:gd name="connsiteY34" fmla="*/ 252859 h 1158276"/>
                  <a:gd name="connsiteX35" fmla="*/ 524060 w 3568843"/>
                  <a:gd name="connsiteY35" fmla="*/ 252859 h 1158276"/>
                  <a:gd name="connsiteX36" fmla="*/ 524060 w 3568843"/>
                  <a:gd name="connsiteY36" fmla="*/ 230077 h 1158276"/>
                  <a:gd name="connsiteX37" fmla="*/ 508526 w 3568843"/>
                  <a:gd name="connsiteY37" fmla="*/ 230077 h 1158276"/>
                  <a:gd name="connsiteX38" fmla="*/ 508526 w 3568843"/>
                  <a:gd name="connsiteY38" fmla="*/ 193179 h 1158276"/>
                  <a:gd name="connsiteX39" fmla="*/ 465805 w 3568843"/>
                  <a:gd name="connsiteY39" fmla="*/ 193179 h 1158276"/>
                  <a:gd name="connsiteX40" fmla="*/ 465805 w 3568843"/>
                  <a:gd name="connsiteY40" fmla="*/ 160168 h 1158276"/>
                  <a:gd name="connsiteX41" fmla="*/ 434737 w 3568843"/>
                  <a:gd name="connsiteY41" fmla="*/ 160168 h 1158276"/>
                  <a:gd name="connsiteX42" fmla="*/ 434737 w 3568843"/>
                  <a:gd name="connsiteY42" fmla="*/ 136867 h 1158276"/>
                  <a:gd name="connsiteX43" fmla="*/ 434737 w 3568843"/>
                  <a:gd name="connsiteY43" fmla="*/ 144640 h 1158276"/>
                  <a:gd name="connsiteX44" fmla="*/ 382305 w 3568843"/>
                  <a:gd name="connsiteY44" fmla="*/ 144640 h 1158276"/>
                  <a:gd name="connsiteX45" fmla="*/ 382305 w 3568843"/>
                  <a:gd name="connsiteY45" fmla="*/ 94146 h 1158276"/>
                  <a:gd name="connsiteX46" fmla="*/ 300749 w 3568843"/>
                  <a:gd name="connsiteY46" fmla="*/ 94146 h 1158276"/>
                  <a:gd name="connsiteX47" fmla="*/ 300749 w 3568843"/>
                  <a:gd name="connsiteY47" fmla="*/ 59191 h 1158276"/>
                  <a:gd name="connsiteX48" fmla="*/ 267737 w 3568843"/>
                  <a:gd name="connsiteY48" fmla="*/ 59191 h 1158276"/>
                  <a:gd name="connsiteX49" fmla="*/ 267737 w 3568843"/>
                  <a:gd name="connsiteY49" fmla="*/ 28129 h 1158276"/>
                  <a:gd name="connsiteX50" fmla="*/ 267737 w 3568843"/>
                  <a:gd name="connsiteY50" fmla="*/ 37881 h 1158276"/>
                  <a:gd name="connsiteX51" fmla="*/ 189287 w 3568843"/>
                  <a:gd name="connsiteY51" fmla="*/ 37881 h 1158276"/>
                  <a:gd name="connsiteX52" fmla="*/ 189287 w 3568843"/>
                  <a:gd name="connsiteY52" fmla="*/ 0 h 1158276"/>
                  <a:gd name="connsiteX53" fmla="*/ 0 w 3568843"/>
                  <a:gd name="connsiteY53" fmla="*/ 0 h 115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568843" h="1158276">
                    <a:moveTo>
                      <a:pt x="3568843" y="1158276"/>
                    </a:moveTo>
                    <a:lnTo>
                      <a:pt x="2743564" y="1158276"/>
                    </a:lnTo>
                    <a:lnTo>
                      <a:pt x="2728024" y="1158276"/>
                    </a:lnTo>
                    <a:lnTo>
                      <a:pt x="2728024" y="954379"/>
                    </a:lnTo>
                    <a:lnTo>
                      <a:pt x="2743564" y="954379"/>
                    </a:lnTo>
                    <a:lnTo>
                      <a:pt x="2069750" y="954379"/>
                    </a:lnTo>
                    <a:lnTo>
                      <a:pt x="2069750" y="872823"/>
                    </a:lnTo>
                    <a:lnTo>
                      <a:pt x="2032852" y="872823"/>
                    </a:lnTo>
                    <a:lnTo>
                      <a:pt x="2040655" y="872823"/>
                    </a:lnTo>
                    <a:lnTo>
                      <a:pt x="2040655" y="787386"/>
                    </a:lnTo>
                    <a:lnTo>
                      <a:pt x="2052272" y="787386"/>
                    </a:lnTo>
                    <a:lnTo>
                      <a:pt x="1836728" y="787386"/>
                    </a:lnTo>
                    <a:lnTo>
                      <a:pt x="1836728" y="715534"/>
                    </a:lnTo>
                    <a:lnTo>
                      <a:pt x="1768763" y="715534"/>
                    </a:lnTo>
                    <a:lnTo>
                      <a:pt x="1768763" y="676699"/>
                    </a:lnTo>
                    <a:lnTo>
                      <a:pt x="1759058" y="676699"/>
                    </a:lnTo>
                    <a:lnTo>
                      <a:pt x="1759058" y="585433"/>
                    </a:lnTo>
                    <a:lnTo>
                      <a:pt x="1714394" y="585433"/>
                    </a:lnTo>
                    <a:lnTo>
                      <a:pt x="1696928" y="585433"/>
                    </a:lnTo>
                    <a:lnTo>
                      <a:pt x="1696928" y="534944"/>
                    </a:lnTo>
                    <a:lnTo>
                      <a:pt x="1410504" y="534944"/>
                    </a:lnTo>
                    <a:lnTo>
                      <a:pt x="1425072" y="534944"/>
                    </a:lnTo>
                    <a:lnTo>
                      <a:pt x="1425072" y="490280"/>
                    </a:lnTo>
                    <a:lnTo>
                      <a:pt x="1395941" y="490280"/>
                    </a:lnTo>
                    <a:lnTo>
                      <a:pt x="1395941" y="437854"/>
                    </a:lnTo>
                    <a:lnTo>
                      <a:pt x="1129915" y="437854"/>
                    </a:lnTo>
                    <a:lnTo>
                      <a:pt x="1129915" y="377655"/>
                    </a:lnTo>
                    <a:lnTo>
                      <a:pt x="1129915" y="387366"/>
                    </a:lnTo>
                    <a:lnTo>
                      <a:pt x="984273" y="387366"/>
                    </a:lnTo>
                    <a:lnTo>
                      <a:pt x="984273" y="325224"/>
                    </a:lnTo>
                    <a:lnTo>
                      <a:pt x="821161" y="325224"/>
                    </a:lnTo>
                    <a:lnTo>
                      <a:pt x="821161" y="288332"/>
                    </a:lnTo>
                    <a:lnTo>
                      <a:pt x="821161" y="278622"/>
                    </a:lnTo>
                    <a:lnTo>
                      <a:pt x="659985" y="278622"/>
                    </a:lnTo>
                    <a:lnTo>
                      <a:pt x="659985" y="252859"/>
                    </a:lnTo>
                    <a:lnTo>
                      <a:pt x="524060" y="252859"/>
                    </a:lnTo>
                    <a:lnTo>
                      <a:pt x="524060" y="230077"/>
                    </a:lnTo>
                    <a:lnTo>
                      <a:pt x="508526" y="230077"/>
                    </a:lnTo>
                    <a:lnTo>
                      <a:pt x="508526" y="193179"/>
                    </a:lnTo>
                    <a:lnTo>
                      <a:pt x="465805" y="193179"/>
                    </a:lnTo>
                    <a:lnTo>
                      <a:pt x="465805" y="160168"/>
                    </a:lnTo>
                    <a:lnTo>
                      <a:pt x="434737" y="160168"/>
                    </a:lnTo>
                    <a:lnTo>
                      <a:pt x="434737" y="136867"/>
                    </a:lnTo>
                    <a:lnTo>
                      <a:pt x="434737" y="144640"/>
                    </a:lnTo>
                    <a:lnTo>
                      <a:pt x="382305" y="144640"/>
                    </a:lnTo>
                    <a:lnTo>
                      <a:pt x="382305" y="94146"/>
                    </a:lnTo>
                    <a:lnTo>
                      <a:pt x="300749" y="94146"/>
                    </a:lnTo>
                    <a:lnTo>
                      <a:pt x="300749" y="59191"/>
                    </a:lnTo>
                    <a:lnTo>
                      <a:pt x="267737" y="59191"/>
                    </a:lnTo>
                    <a:lnTo>
                      <a:pt x="267737" y="28129"/>
                    </a:lnTo>
                    <a:lnTo>
                      <a:pt x="267737" y="37881"/>
                    </a:lnTo>
                    <a:lnTo>
                      <a:pt x="189287" y="37881"/>
                    </a:lnTo>
                    <a:lnTo>
                      <a:pt x="189287" y="0"/>
                    </a:lnTo>
                    <a:lnTo>
                      <a:pt x="0" y="0"/>
                    </a:lnTo>
                  </a:path>
                </a:pathLst>
              </a:custGeom>
              <a:noFill/>
              <a:ln w="23832" cap="flat">
                <a:solidFill>
                  <a:srgbClr val="AC208E"/>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A27C027A-EC8A-F283-5149-71360C02B4F5}"/>
                  </a:ext>
                </a:extLst>
              </p:cNvPr>
              <p:cNvSpPr/>
              <p:nvPr/>
            </p:nvSpPr>
            <p:spPr>
              <a:xfrm>
                <a:off x="2295725" y="2053310"/>
                <a:ext cx="2151" cy="66684"/>
              </a:xfrm>
              <a:custGeom>
                <a:avLst/>
                <a:gdLst>
                  <a:gd name="connsiteX0" fmla="*/ 0 w 2151"/>
                  <a:gd name="connsiteY0" fmla="*/ 0 h 66684"/>
                  <a:gd name="connsiteX1" fmla="*/ 2152 w 2151"/>
                  <a:gd name="connsiteY1" fmla="*/ 66684 h 66684"/>
                </a:gdLst>
                <a:ahLst/>
                <a:cxnLst>
                  <a:cxn ang="0">
                    <a:pos x="connsiteX0" y="connsiteY0"/>
                  </a:cxn>
                  <a:cxn ang="0">
                    <a:pos x="connsiteX1" y="connsiteY1"/>
                  </a:cxn>
                </a:cxnLst>
                <a:rect l="l" t="t" r="r" b="b"/>
                <a:pathLst>
                  <a:path w="2151" h="66684">
                    <a:moveTo>
                      <a:pt x="0" y="0"/>
                    </a:moveTo>
                    <a:lnTo>
                      <a:pt x="2152" y="66684"/>
                    </a:lnTo>
                  </a:path>
                </a:pathLst>
              </a:custGeom>
              <a:ln w="23832" cap="flat">
                <a:solidFill>
                  <a:srgbClr val="AC208E"/>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7E9AE961-1423-495B-EEF8-B96710A7DF07}"/>
                  </a:ext>
                </a:extLst>
              </p:cNvPr>
              <p:cNvSpPr/>
              <p:nvPr/>
            </p:nvSpPr>
            <p:spPr>
              <a:xfrm>
                <a:off x="2325839" y="2053310"/>
                <a:ext cx="5960" cy="66684"/>
              </a:xfrm>
              <a:custGeom>
                <a:avLst/>
                <a:gdLst>
                  <a:gd name="connsiteX0" fmla="*/ 0 w 5960"/>
                  <a:gd name="connsiteY0" fmla="*/ 0 h 66684"/>
                  <a:gd name="connsiteX1" fmla="*/ 0 w 5960"/>
                  <a:gd name="connsiteY1" fmla="*/ 66684 h 66684"/>
                </a:gdLst>
                <a:ahLst/>
                <a:cxnLst>
                  <a:cxn ang="0">
                    <a:pos x="connsiteX0" y="connsiteY0"/>
                  </a:cxn>
                  <a:cxn ang="0">
                    <a:pos x="connsiteX1" y="connsiteY1"/>
                  </a:cxn>
                </a:cxnLst>
                <a:rect l="l" t="t" r="r" b="b"/>
                <a:pathLst>
                  <a:path w="5960" h="66684">
                    <a:moveTo>
                      <a:pt x="0" y="0"/>
                    </a:moveTo>
                    <a:lnTo>
                      <a:pt x="0" y="66684"/>
                    </a:lnTo>
                  </a:path>
                </a:pathLst>
              </a:custGeom>
              <a:ln w="23832" cap="flat">
                <a:solidFill>
                  <a:srgbClr val="AC208E"/>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0F0CB1FF-4C7C-066A-CB85-403E6EB04C3E}"/>
                  </a:ext>
                </a:extLst>
              </p:cNvPr>
              <p:cNvSpPr/>
              <p:nvPr/>
            </p:nvSpPr>
            <p:spPr>
              <a:xfrm>
                <a:off x="2383921" y="2109234"/>
                <a:ext cx="5960" cy="64544"/>
              </a:xfrm>
              <a:custGeom>
                <a:avLst/>
                <a:gdLst>
                  <a:gd name="connsiteX0" fmla="*/ 0 w 5960"/>
                  <a:gd name="connsiteY0" fmla="*/ 0 h 64544"/>
                  <a:gd name="connsiteX1" fmla="*/ 0 w 5960"/>
                  <a:gd name="connsiteY1" fmla="*/ 64544 h 64544"/>
                </a:gdLst>
                <a:ahLst/>
                <a:cxnLst>
                  <a:cxn ang="0">
                    <a:pos x="connsiteX0" y="connsiteY0"/>
                  </a:cxn>
                  <a:cxn ang="0">
                    <a:pos x="connsiteX1" y="connsiteY1"/>
                  </a:cxn>
                </a:cxnLst>
                <a:rect l="l" t="t" r="r" b="b"/>
                <a:pathLst>
                  <a:path w="5960" h="64544">
                    <a:moveTo>
                      <a:pt x="0" y="0"/>
                    </a:moveTo>
                    <a:lnTo>
                      <a:pt x="0" y="64544"/>
                    </a:lnTo>
                  </a:path>
                </a:pathLst>
              </a:custGeom>
              <a:ln w="23832" cap="flat">
                <a:solidFill>
                  <a:srgbClr val="AC208E"/>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E20ACF68-90A5-F4C5-68B8-5B91F173009E}"/>
                  </a:ext>
                </a:extLst>
              </p:cNvPr>
              <p:cNvSpPr/>
              <p:nvPr/>
            </p:nvSpPr>
            <p:spPr>
              <a:xfrm>
                <a:off x="2401738" y="2150722"/>
                <a:ext cx="5960" cy="58630"/>
              </a:xfrm>
              <a:custGeom>
                <a:avLst/>
                <a:gdLst>
                  <a:gd name="connsiteX0" fmla="*/ 0 w 5960"/>
                  <a:gd name="connsiteY0" fmla="*/ 0 h 58630"/>
                  <a:gd name="connsiteX1" fmla="*/ 0 w 5960"/>
                  <a:gd name="connsiteY1" fmla="*/ 58631 h 58630"/>
                </a:gdLst>
                <a:ahLst/>
                <a:cxnLst>
                  <a:cxn ang="0">
                    <a:pos x="connsiteX0" y="connsiteY0"/>
                  </a:cxn>
                  <a:cxn ang="0">
                    <a:pos x="connsiteX1" y="connsiteY1"/>
                  </a:cxn>
                </a:cxnLst>
                <a:rect l="l" t="t" r="r" b="b"/>
                <a:pathLst>
                  <a:path w="5960" h="58630">
                    <a:moveTo>
                      <a:pt x="0" y="0"/>
                    </a:moveTo>
                    <a:lnTo>
                      <a:pt x="0" y="58631"/>
                    </a:lnTo>
                  </a:path>
                </a:pathLst>
              </a:custGeom>
              <a:ln w="23832" cap="flat">
                <a:solidFill>
                  <a:srgbClr val="AC208E"/>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EFD89422-E68A-3756-2303-86E0EF383F37}"/>
                  </a:ext>
                </a:extLst>
              </p:cNvPr>
              <p:cNvSpPr/>
              <p:nvPr/>
            </p:nvSpPr>
            <p:spPr>
              <a:xfrm>
                <a:off x="2454915" y="2173778"/>
                <a:ext cx="5960" cy="58082"/>
              </a:xfrm>
              <a:custGeom>
                <a:avLst/>
                <a:gdLst>
                  <a:gd name="connsiteX0" fmla="*/ 0 w 5960"/>
                  <a:gd name="connsiteY0" fmla="*/ 0 h 58082"/>
                  <a:gd name="connsiteX1" fmla="*/ 0 w 5960"/>
                  <a:gd name="connsiteY1" fmla="*/ 58082 h 58082"/>
                </a:gdLst>
                <a:ahLst/>
                <a:cxnLst>
                  <a:cxn ang="0">
                    <a:pos x="connsiteX0" y="connsiteY0"/>
                  </a:cxn>
                  <a:cxn ang="0">
                    <a:pos x="connsiteX1" y="connsiteY1"/>
                  </a:cxn>
                </a:cxnLst>
                <a:rect l="l" t="t" r="r" b="b"/>
                <a:pathLst>
                  <a:path w="5960" h="58082">
                    <a:moveTo>
                      <a:pt x="0" y="0"/>
                    </a:moveTo>
                    <a:lnTo>
                      <a:pt x="0" y="58082"/>
                    </a:lnTo>
                  </a:path>
                </a:pathLst>
              </a:custGeom>
              <a:ln w="23832" cap="flat">
                <a:solidFill>
                  <a:srgbClr val="AC208E"/>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96F5DAF5-9DCC-C7C1-49BF-09ED5FDFE2D0}"/>
                  </a:ext>
                </a:extLst>
              </p:cNvPr>
              <p:cNvSpPr/>
              <p:nvPr/>
            </p:nvSpPr>
            <p:spPr>
              <a:xfrm>
                <a:off x="2586143" y="2231861"/>
                <a:ext cx="5960" cy="60234"/>
              </a:xfrm>
              <a:custGeom>
                <a:avLst/>
                <a:gdLst>
                  <a:gd name="connsiteX0" fmla="*/ 0 w 5960"/>
                  <a:gd name="connsiteY0" fmla="*/ 0 h 60234"/>
                  <a:gd name="connsiteX1" fmla="*/ 0 w 5960"/>
                  <a:gd name="connsiteY1" fmla="*/ 60234 h 60234"/>
                </a:gdLst>
                <a:ahLst/>
                <a:cxnLst>
                  <a:cxn ang="0">
                    <a:pos x="connsiteX0" y="connsiteY0"/>
                  </a:cxn>
                  <a:cxn ang="0">
                    <a:pos x="connsiteX1" y="connsiteY1"/>
                  </a:cxn>
                </a:cxnLst>
                <a:rect l="l" t="t" r="r" b="b"/>
                <a:pathLst>
                  <a:path w="5960" h="60234">
                    <a:moveTo>
                      <a:pt x="0" y="0"/>
                    </a:moveTo>
                    <a:lnTo>
                      <a:pt x="0" y="60234"/>
                    </a:lnTo>
                  </a:path>
                </a:pathLst>
              </a:custGeom>
              <a:ln w="23832" cap="flat">
                <a:solidFill>
                  <a:srgbClr val="AC208E"/>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897C3E36-2A32-978E-AA0C-DF4C823E3FF9}"/>
                  </a:ext>
                </a:extLst>
              </p:cNvPr>
              <p:cNvSpPr/>
              <p:nvPr/>
            </p:nvSpPr>
            <p:spPr>
              <a:xfrm>
                <a:off x="2616257" y="2231861"/>
                <a:ext cx="5960" cy="60234"/>
              </a:xfrm>
              <a:custGeom>
                <a:avLst/>
                <a:gdLst>
                  <a:gd name="connsiteX0" fmla="*/ 0 w 5960"/>
                  <a:gd name="connsiteY0" fmla="*/ 0 h 60234"/>
                  <a:gd name="connsiteX1" fmla="*/ 0 w 5960"/>
                  <a:gd name="connsiteY1" fmla="*/ 60234 h 60234"/>
                </a:gdLst>
                <a:ahLst/>
                <a:cxnLst>
                  <a:cxn ang="0">
                    <a:pos x="connsiteX0" y="connsiteY0"/>
                  </a:cxn>
                  <a:cxn ang="0">
                    <a:pos x="connsiteX1" y="connsiteY1"/>
                  </a:cxn>
                </a:cxnLst>
                <a:rect l="l" t="t" r="r" b="b"/>
                <a:pathLst>
                  <a:path w="5960" h="60234">
                    <a:moveTo>
                      <a:pt x="0" y="0"/>
                    </a:moveTo>
                    <a:lnTo>
                      <a:pt x="0" y="60234"/>
                    </a:lnTo>
                  </a:path>
                </a:pathLst>
              </a:custGeom>
              <a:ln w="23832" cap="flat">
                <a:solidFill>
                  <a:srgbClr val="AC208E"/>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5B06B4A0-AAF6-BC1B-F19C-88EF735913A1}"/>
                  </a:ext>
                </a:extLst>
              </p:cNvPr>
              <p:cNvSpPr/>
              <p:nvPr/>
            </p:nvSpPr>
            <p:spPr>
              <a:xfrm>
                <a:off x="2637770" y="2284704"/>
                <a:ext cx="5960" cy="43961"/>
              </a:xfrm>
              <a:custGeom>
                <a:avLst/>
                <a:gdLst>
                  <a:gd name="connsiteX0" fmla="*/ 0 w 5960"/>
                  <a:gd name="connsiteY0" fmla="*/ 0 h 43961"/>
                  <a:gd name="connsiteX1" fmla="*/ 0 w 5960"/>
                  <a:gd name="connsiteY1" fmla="*/ 43961 h 43961"/>
                </a:gdLst>
                <a:ahLst/>
                <a:cxnLst>
                  <a:cxn ang="0">
                    <a:pos x="connsiteX0" y="connsiteY0"/>
                  </a:cxn>
                  <a:cxn ang="0">
                    <a:pos x="connsiteX1" y="connsiteY1"/>
                  </a:cxn>
                </a:cxnLst>
                <a:rect l="l" t="t" r="r" b="b"/>
                <a:pathLst>
                  <a:path w="5960" h="43961">
                    <a:moveTo>
                      <a:pt x="0" y="0"/>
                    </a:moveTo>
                    <a:lnTo>
                      <a:pt x="0" y="43961"/>
                    </a:lnTo>
                  </a:path>
                </a:pathLst>
              </a:custGeom>
              <a:ln w="23832" cap="flat">
                <a:solidFill>
                  <a:srgbClr val="AC208E"/>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2B530F1C-3CEE-9BD7-D96C-B7021F6D7D91}"/>
                  </a:ext>
                </a:extLst>
              </p:cNvPr>
              <p:cNvSpPr/>
              <p:nvPr/>
            </p:nvSpPr>
            <p:spPr>
              <a:xfrm>
                <a:off x="2674340" y="2258941"/>
                <a:ext cx="5960" cy="57176"/>
              </a:xfrm>
              <a:custGeom>
                <a:avLst/>
                <a:gdLst>
                  <a:gd name="connsiteX0" fmla="*/ 0 w 5960"/>
                  <a:gd name="connsiteY0" fmla="*/ 0 h 57176"/>
                  <a:gd name="connsiteX1" fmla="*/ 0 w 5960"/>
                  <a:gd name="connsiteY1" fmla="*/ 57176 h 57176"/>
                </a:gdLst>
                <a:ahLst/>
                <a:cxnLst>
                  <a:cxn ang="0">
                    <a:pos x="connsiteX0" y="connsiteY0"/>
                  </a:cxn>
                  <a:cxn ang="0">
                    <a:pos x="connsiteX1" y="connsiteY1"/>
                  </a:cxn>
                </a:cxnLst>
                <a:rect l="l" t="t" r="r" b="b"/>
                <a:pathLst>
                  <a:path w="5960" h="57176">
                    <a:moveTo>
                      <a:pt x="0" y="0"/>
                    </a:moveTo>
                    <a:lnTo>
                      <a:pt x="0" y="57176"/>
                    </a:lnTo>
                  </a:path>
                </a:pathLst>
              </a:custGeom>
              <a:ln w="23832" cap="flat">
                <a:solidFill>
                  <a:srgbClr val="AC208E"/>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B1BADC4E-D836-0933-077D-856BA6A1A20A}"/>
                  </a:ext>
                </a:extLst>
              </p:cNvPr>
              <p:cNvSpPr/>
              <p:nvPr/>
            </p:nvSpPr>
            <p:spPr>
              <a:xfrm>
                <a:off x="2702308" y="2261975"/>
                <a:ext cx="5960" cy="66689"/>
              </a:xfrm>
              <a:custGeom>
                <a:avLst/>
                <a:gdLst>
                  <a:gd name="connsiteX0" fmla="*/ 0 w 5960"/>
                  <a:gd name="connsiteY0" fmla="*/ 0 h 66689"/>
                  <a:gd name="connsiteX1" fmla="*/ 0 w 5960"/>
                  <a:gd name="connsiteY1" fmla="*/ 66690 h 66689"/>
                </a:gdLst>
                <a:ahLst/>
                <a:cxnLst>
                  <a:cxn ang="0">
                    <a:pos x="connsiteX0" y="connsiteY0"/>
                  </a:cxn>
                  <a:cxn ang="0">
                    <a:pos x="connsiteX1" y="connsiteY1"/>
                  </a:cxn>
                </a:cxnLst>
                <a:rect l="l" t="t" r="r" b="b"/>
                <a:pathLst>
                  <a:path w="5960" h="66689">
                    <a:moveTo>
                      <a:pt x="0" y="0"/>
                    </a:moveTo>
                    <a:lnTo>
                      <a:pt x="0" y="66690"/>
                    </a:lnTo>
                  </a:path>
                </a:pathLst>
              </a:custGeom>
              <a:ln w="23832" cap="flat">
                <a:solidFill>
                  <a:srgbClr val="AC208E"/>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7825CFC8-C8D4-FC77-AC6B-4365A9D2E4DB}"/>
                  </a:ext>
                </a:extLst>
              </p:cNvPr>
              <p:cNvSpPr/>
              <p:nvPr/>
            </p:nvSpPr>
            <p:spPr>
              <a:xfrm>
                <a:off x="2723821" y="2261975"/>
                <a:ext cx="5960" cy="66689"/>
              </a:xfrm>
              <a:custGeom>
                <a:avLst/>
                <a:gdLst>
                  <a:gd name="connsiteX0" fmla="*/ 0 w 5960"/>
                  <a:gd name="connsiteY0" fmla="*/ 0 h 66689"/>
                  <a:gd name="connsiteX1" fmla="*/ 0 w 5960"/>
                  <a:gd name="connsiteY1" fmla="*/ 66690 h 66689"/>
                </a:gdLst>
                <a:ahLst/>
                <a:cxnLst>
                  <a:cxn ang="0">
                    <a:pos x="connsiteX0" y="connsiteY0"/>
                  </a:cxn>
                  <a:cxn ang="0">
                    <a:pos x="connsiteX1" y="connsiteY1"/>
                  </a:cxn>
                </a:cxnLst>
                <a:rect l="l" t="t" r="r" b="b"/>
                <a:pathLst>
                  <a:path w="5960" h="66689">
                    <a:moveTo>
                      <a:pt x="0" y="0"/>
                    </a:moveTo>
                    <a:lnTo>
                      <a:pt x="0" y="66690"/>
                    </a:lnTo>
                  </a:path>
                </a:pathLst>
              </a:custGeom>
              <a:ln w="23832" cap="flat">
                <a:solidFill>
                  <a:srgbClr val="AC208E"/>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1B9DFEE1-425C-8EB8-6CE4-7CD3222A8DA7}"/>
                  </a:ext>
                </a:extLst>
              </p:cNvPr>
              <p:cNvSpPr/>
              <p:nvPr/>
            </p:nvSpPr>
            <p:spPr>
              <a:xfrm>
                <a:off x="2779751" y="2261975"/>
                <a:ext cx="5960" cy="54142"/>
              </a:xfrm>
              <a:custGeom>
                <a:avLst/>
                <a:gdLst>
                  <a:gd name="connsiteX0" fmla="*/ 0 w 5960"/>
                  <a:gd name="connsiteY0" fmla="*/ 0 h 54142"/>
                  <a:gd name="connsiteX1" fmla="*/ 0 w 5960"/>
                  <a:gd name="connsiteY1" fmla="*/ 54142 h 54142"/>
                </a:gdLst>
                <a:ahLst/>
                <a:cxnLst>
                  <a:cxn ang="0">
                    <a:pos x="connsiteX0" y="connsiteY0"/>
                  </a:cxn>
                  <a:cxn ang="0">
                    <a:pos x="connsiteX1" y="connsiteY1"/>
                  </a:cxn>
                </a:cxnLst>
                <a:rect l="l" t="t" r="r" b="b"/>
                <a:pathLst>
                  <a:path w="5960" h="54142">
                    <a:moveTo>
                      <a:pt x="0" y="0"/>
                    </a:moveTo>
                    <a:lnTo>
                      <a:pt x="0" y="54142"/>
                    </a:lnTo>
                  </a:path>
                </a:pathLst>
              </a:custGeom>
              <a:ln w="23832" cap="flat">
                <a:solidFill>
                  <a:srgbClr val="AC208E"/>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7CD181E6-F95C-AB9E-29C5-B80AC3F25321}"/>
                  </a:ext>
                </a:extLst>
              </p:cNvPr>
              <p:cNvSpPr/>
              <p:nvPr/>
            </p:nvSpPr>
            <p:spPr>
              <a:xfrm>
                <a:off x="2917429" y="2292095"/>
                <a:ext cx="5960" cy="66684"/>
              </a:xfrm>
              <a:custGeom>
                <a:avLst/>
                <a:gdLst>
                  <a:gd name="connsiteX0" fmla="*/ 0 w 5960"/>
                  <a:gd name="connsiteY0" fmla="*/ 0 h 66684"/>
                  <a:gd name="connsiteX1" fmla="*/ 0 w 5960"/>
                  <a:gd name="connsiteY1" fmla="*/ 66684 h 66684"/>
                </a:gdLst>
                <a:ahLst/>
                <a:cxnLst>
                  <a:cxn ang="0">
                    <a:pos x="connsiteX0" y="connsiteY0"/>
                  </a:cxn>
                  <a:cxn ang="0">
                    <a:pos x="connsiteX1" y="connsiteY1"/>
                  </a:cxn>
                </a:cxnLst>
                <a:rect l="l" t="t" r="r" b="b"/>
                <a:pathLst>
                  <a:path w="5960" h="66684">
                    <a:moveTo>
                      <a:pt x="0" y="0"/>
                    </a:moveTo>
                    <a:lnTo>
                      <a:pt x="0" y="66684"/>
                    </a:lnTo>
                  </a:path>
                </a:pathLst>
              </a:custGeom>
              <a:ln w="23832" cap="flat">
                <a:solidFill>
                  <a:srgbClr val="AC208E"/>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D1D2963F-AED5-7F5B-B1F1-27417D5B1C5E}"/>
                  </a:ext>
                </a:extLst>
              </p:cNvPr>
              <p:cNvSpPr/>
              <p:nvPr/>
            </p:nvSpPr>
            <p:spPr>
              <a:xfrm>
                <a:off x="2981967" y="2358779"/>
                <a:ext cx="5960" cy="64102"/>
              </a:xfrm>
              <a:custGeom>
                <a:avLst/>
                <a:gdLst>
                  <a:gd name="connsiteX0" fmla="*/ 0 w 5960"/>
                  <a:gd name="connsiteY0" fmla="*/ 0 h 64102"/>
                  <a:gd name="connsiteX1" fmla="*/ 0 w 5960"/>
                  <a:gd name="connsiteY1" fmla="*/ 64103 h 64102"/>
                </a:gdLst>
                <a:ahLst/>
                <a:cxnLst>
                  <a:cxn ang="0">
                    <a:pos x="connsiteX0" y="connsiteY0"/>
                  </a:cxn>
                  <a:cxn ang="0">
                    <a:pos x="connsiteX1" y="connsiteY1"/>
                  </a:cxn>
                </a:cxnLst>
                <a:rect l="l" t="t" r="r" b="b"/>
                <a:pathLst>
                  <a:path w="5960" h="64102">
                    <a:moveTo>
                      <a:pt x="0" y="0"/>
                    </a:moveTo>
                    <a:lnTo>
                      <a:pt x="0" y="64103"/>
                    </a:lnTo>
                  </a:path>
                </a:pathLst>
              </a:custGeom>
              <a:ln w="23832" cap="flat">
                <a:solidFill>
                  <a:srgbClr val="AC208E"/>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81E13ECA-C968-1F9B-D482-5D273D6D0AE6}"/>
                  </a:ext>
                </a:extLst>
              </p:cNvPr>
              <p:cNvSpPr/>
              <p:nvPr/>
            </p:nvSpPr>
            <p:spPr>
              <a:xfrm>
                <a:off x="3007784" y="2358779"/>
                <a:ext cx="5960" cy="64102"/>
              </a:xfrm>
              <a:custGeom>
                <a:avLst/>
                <a:gdLst>
                  <a:gd name="connsiteX0" fmla="*/ 0 w 5960"/>
                  <a:gd name="connsiteY0" fmla="*/ 0 h 64102"/>
                  <a:gd name="connsiteX1" fmla="*/ 0 w 5960"/>
                  <a:gd name="connsiteY1" fmla="*/ 64103 h 64102"/>
                </a:gdLst>
                <a:ahLst/>
                <a:cxnLst>
                  <a:cxn ang="0">
                    <a:pos x="connsiteX0" y="connsiteY0"/>
                  </a:cxn>
                  <a:cxn ang="0">
                    <a:pos x="connsiteX1" y="connsiteY1"/>
                  </a:cxn>
                </a:cxnLst>
                <a:rect l="l" t="t" r="r" b="b"/>
                <a:pathLst>
                  <a:path w="5960" h="64102">
                    <a:moveTo>
                      <a:pt x="0" y="0"/>
                    </a:moveTo>
                    <a:lnTo>
                      <a:pt x="0" y="64103"/>
                    </a:lnTo>
                  </a:path>
                </a:pathLst>
              </a:custGeom>
              <a:ln w="23832" cap="flat">
                <a:solidFill>
                  <a:srgbClr val="AC208E"/>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FFC1BDCC-5D2E-DF53-9DE7-20CD75067C17}"/>
                  </a:ext>
                </a:extLst>
              </p:cNvPr>
              <p:cNvSpPr/>
              <p:nvPr/>
            </p:nvSpPr>
            <p:spPr>
              <a:xfrm>
                <a:off x="3036628" y="2358779"/>
                <a:ext cx="5960" cy="64102"/>
              </a:xfrm>
              <a:custGeom>
                <a:avLst/>
                <a:gdLst>
                  <a:gd name="connsiteX0" fmla="*/ 0 w 5960"/>
                  <a:gd name="connsiteY0" fmla="*/ 0 h 64102"/>
                  <a:gd name="connsiteX1" fmla="*/ 0 w 5960"/>
                  <a:gd name="connsiteY1" fmla="*/ 64103 h 64102"/>
                </a:gdLst>
                <a:ahLst/>
                <a:cxnLst>
                  <a:cxn ang="0">
                    <a:pos x="connsiteX0" y="connsiteY0"/>
                  </a:cxn>
                  <a:cxn ang="0">
                    <a:pos x="connsiteX1" y="connsiteY1"/>
                  </a:cxn>
                </a:cxnLst>
                <a:rect l="l" t="t" r="r" b="b"/>
                <a:pathLst>
                  <a:path w="5960" h="64102">
                    <a:moveTo>
                      <a:pt x="0" y="0"/>
                    </a:moveTo>
                    <a:lnTo>
                      <a:pt x="0" y="64103"/>
                    </a:lnTo>
                  </a:path>
                </a:pathLst>
              </a:custGeom>
              <a:ln w="23832" cap="flat">
                <a:solidFill>
                  <a:srgbClr val="AC208E"/>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4FAD5478-317D-0082-5034-C4562F65EB11}"/>
                  </a:ext>
                </a:extLst>
              </p:cNvPr>
              <p:cNvSpPr/>
              <p:nvPr/>
            </p:nvSpPr>
            <p:spPr>
              <a:xfrm>
                <a:off x="3065866" y="2369539"/>
                <a:ext cx="5960" cy="53343"/>
              </a:xfrm>
              <a:custGeom>
                <a:avLst/>
                <a:gdLst>
                  <a:gd name="connsiteX0" fmla="*/ 0 w 5960"/>
                  <a:gd name="connsiteY0" fmla="*/ 0 h 53343"/>
                  <a:gd name="connsiteX1" fmla="*/ 0 w 5960"/>
                  <a:gd name="connsiteY1" fmla="*/ 53344 h 53343"/>
                </a:gdLst>
                <a:ahLst/>
                <a:cxnLst>
                  <a:cxn ang="0">
                    <a:pos x="connsiteX0" y="connsiteY0"/>
                  </a:cxn>
                  <a:cxn ang="0">
                    <a:pos x="connsiteX1" y="connsiteY1"/>
                  </a:cxn>
                </a:cxnLst>
                <a:rect l="l" t="t" r="r" b="b"/>
                <a:pathLst>
                  <a:path w="5960" h="53343">
                    <a:moveTo>
                      <a:pt x="0" y="0"/>
                    </a:moveTo>
                    <a:lnTo>
                      <a:pt x="0" y="53344"/>
                    </a:lnTo>
                  </a:path>
                </a:pathLst>
              </a:custGeom>
              <a:ln w="23832" cap="flat">
                <a:solidFill>
                  <a:srgbClr val="AC208E"/>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606CE780-35A2-919E-A9E8-0210F94D1035}"/>
                  </a:ext>
                </a:extLst>
              </p:cNvPr>
              <p:cNvSpPr/>
              <p:nvPr/>
            </p:nvSpPr>
            <p:spPr>
              <a:xfrm>
                <a:off x="3091683" y="2358779"/>
                <a:ext cx="5960" cy="73145"/>
              </a:xfrm>
              <a:custGeom>
                <a:avLst/>
                <a:gdLst>
                  <a:gd name="connsiteX0" fmla="*/ 0 w 5960"/>
                  <a:gd name="connsiteY0" fmla="*/ 0 h 73145"/>
                  <a:gd name="connsiteX1" fmla="*/ 0 w 5960"/>
                  <a:gd name="connsiteY1" fmla="*/ 73146 h 73145"/>
                </a:gdLst>
                <a:ahLst/>
                <a:cxnLst>
                  <a:cxn ang="0">
                    <a:pos x="connsiteX0" y="connsiteY0"/>
                  </a:cxn>
                  <a:cxn ang="0">
                    <a:pos x="connsiteX1" y="connsiteY1"/>
                  </a:cxn>
                </a:cxnLst>
                <a:rect l="l" t="t" r="r" b="b"/>
                <a:pathLst>
                  <a:path w="5960" h="73145">
                    <a:moveTo>
                      <a:pt x="0" y="0"/>
                    </a:moveTo>
                    <a:lnTo>
                      <a:pt x="0" y="73146"/>
                    </a:lnTo>
                  </a:path>
                </a:pathLst>
              </a:custGeom>
              <a:ln w="23832" cap="flat">
                <a:solidFill>
                  <a:srgbClr val="AC208E"/>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60DA4349-F392-6DA7-02BA-267B8F3D1683}"/>
                  </a:ext>
                </a:extLst>
              </p:cNvPr>
              <p:cNvSpPr/>
              <p:nvPr/>
            </p:nvSpPr>
            <p:spPr>
              <a:xfrm>
                <a:off x="3115341" y="2416295"/>
                <a:ext cx="5960" cy="58630"/>
              </a:xfrm>
              <a:custGeom>
                <a:avLst/>
                <a:gdLst>
                  <a:gd name="connsiteX0" fmla="*/ 0 w 5960"/>
                  <a:gd name="connsiteY0" fmla="*/ 0 h 58630"/>
                  <a:gd name="connsiteX1" fmla="*/ 0 w 5960"/>
                  <a:gd name="connsiteY1" fmla="*/ 58631 h 58630"/>
                </a:gdLst>
                <a:ahLst/>
                <a:cxnLst>
                  <a:cxn ang="0">
                    <a:pos x="connsiteX0" y="connsiteY0"/>
                  </a:cxn>
                  <a:cxn ang="0">
                    <a:pos x="connsiteX1" y="connsiteY1"/>
                  </a:cxn>
                </a:cxnLst>
                <a:rect l="l" t="t" r="r" b="b"/>
                <a:pathLst>
                  <a:path w="5960" h="58630">
                    <a:moveTo>
                      <a:pt x="0" y="0"/>
                    </a:moveTo>
                    <a:lnTo>
                      <a:pt x="0" y="58631"/>
                    </a:lnTo>
                  </a:path>
                </a:pathLst>
              </a:custGeom>
              <a:ln w="23832" cap="flat">
                <a:solidFill>
                  <a:srgbClr val="AC208E"/>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AC74F03F-5C2A-1337-96B2-7686513F154A}"/>
                  </a:ext>
                </a:extLst>
              </p:cNvPr>
              <p:cNvSpPr/>
              <p:nvPr/>
            </p:nvSpPr>
            <p:spPr>
              <a:xfrm>
                <a:off x="3164822" y="2411133"/>
                <a:ext cx="5960" cy="68949"/>
              </a:xfrm>
              <a:custGeom>
                <a:avLst/>
                <a:gdLst>
                  <a:gd name="connsiteX0" fmla="*/ 0 w 5960"/>
                  <a:gd name="connsiteY0" fmla="*/ 0 h 68949"/>
                  <a:gd name="connsiteX1" fmla="*/ 0 w 5960"/>
                  <a:gd name="connsiteY1" fmla="*/ 68949 h 68949"/>
                </a:gdLst>
                <a:ahLst/>
                <a:cxnLst>
                  <a:cxn ang="0">
                    <a:pos x="connsiteX0" y="connsiteY0"/>
                  </a:cxn>
                  <a:cxn ang="0">
                    <a:pos x="connsiteX1" y="connsiteY1"/>
                  </a:cxn>
                </a:cxnLst>
                <a:rect l="l" t="t" r="r" b="b"/>
                <a:pathLst>
                  <a:path w="5960" h="68949">
                    <a:moveTo>
                      <a:pt x="0" y="0"/>
                    </a:moveTo>
                    <a:lnTo>
                      <a:pt x="0" y="68949"/>
                    </a:lnTo>
                  </a:path>
                </a:pathLst>
              </a:custGeom>
              <a:ln w="19263" cap="flat">
                <a:solidFill>
                  <a:srgbClr val="AC208E"/>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5BE82B9C-E715-80E9-64E9-93020D133DA5}"/>
                  </a:ext>
                </a:extLst>
              </p:cNvPr>
              <p:cNvSpPr/>
              <p:nvPr/>
            </p:nvSpPr>
            <p:spPr>
              <a:xfrm>
                <a:off x="3205696" y="2416570"/>
                <a:ext cx="5960" cy="58082"/>
              </a:xfrm>
              <a:custGeom>
                <a:avLst/>
                <a:gdLst>
                  <a:gd name="connsiteX0" fmla="*/ 0 w 5960"/>
                  <a:gd name="connsiteY0" fmla="*/ 0 h 58082"/>
                  <a:gd name="connsiteX1" fmla="*/ 0 w 5960"/>
                  <a:gd name="connsiteY1" fmla="*/ 58083 h 58082"/>
                </a:gdLst>
                <a:ahLst/>
                <a:cxnLst>
                  <a:cxn ang="0">
                    <a:pos x="connsiteX0" y="connsiteY0"/>
                  </a:cxn>
                  <a:cxn ang="0">
                    <a:pos x="connsiteX1" y="connsiteY1"/>
                  </a:cxn>
                </a:cxnLst>
                <a:rect l="l" t="t" r="r" b="b"/>
                <a:pathLst>
                  <a:path w="5960" h="58082">
                    <a:moveTo>
                      <a:pt x="0" y="0"/>
                    </a:moveTo>
                    <a:lnTo>
                      <a:pt x="0" y="58083"/>
                    </a:lnTo>
                  </a:path>
                </a:pathLst>
              </a:custGeom>
              <a:ln w="23832" cap="flat">
                <a:solidFill>
                  <a:srgbClr val="AC208E"/>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98F39C46-34BB-35D6-25FD-153129C6B552}"/>
                  </a:ext>
                </a:extLst>
              </p:cNvPr>
              <p:cNvSpPr/>
              <p:nvPr/>
            </p:nvSpPr>
            <p:spPr>
              <a:xfrm>
                <a:off x="3308777" y="2416570"/>
                <a:ext cx="5960" cy="58082"/>
              </a:xfrm>
              <a:custGeom>
                <a:avLst/>
                <a:gdLst>
                  <a:gd name="connsiteX0" fmla="*/ 0 w 5960"/>
                  <a:gd name="connsiteY0" fmla="*/ 0 h 58082"/>
                  <a:gd name="connsiteX1" fmla="*/ 0 w 5960"/>
                  <a:gd name="connsiteY1" fmla="*/ 58083 h 58082"/>
                </a:gdLst>
                <a:ahLst/>
                <a:cxnLst>
                  <a:cxn ang="0">
                    <a:pos x="connsiteX0" y="connsiteY0"/>
                  </a:cxn>
                  <a:cxn ang="0">
                    <a:pos x="connsiteX1" y="connsiteY1"/>
                  </a:cxn>
                </a:cxnLst>
                <a:rect l="l" t="t" r="r" b="b"/>
                <a:pathLst>
                  <a:path w="5960" h="58082">
                    <a:moveTo>
                      <a:pt x="0" y="0"/>
                    </a:moveTo>
                    <a:lnTo>
                      <a:pt x="0" y="58083"/>
                    </a:lnTo>
                  </a:path>
                </a:pathLst>
              </a:custGeom>
              <a:ln w="23832" cap="flat">
                <a:solidFill>
                  <a:srgbClr val="AC208E"/>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7E500D46-B208-13DC-29B8-8DFCB64ED0B1}"/>
                  </a:ext>
                </a:extLst>
              </p:cNvPr>
              <p:cNvSpPr/>
              <p:nvPr/>
            </p:nvSpPr>
            <p:spPr>
              <a:xfrm>
                <a:off x="3422969" y="2505064"/>
                <a:ext cx="5960" cy="68841"/>
              </a:xfrm>
              <a:custGeom>
                <a:avLst/>
                <a:gdLst>
                  <a:gd name="connsiteX0" fmla="*/ 0 w 5960"/>
                  <a:gd name="connsiteY0" fmla="*/ 0 h 68841"/>
                  <a:gd name="connsiteX1" fmla="*/ 0 w 5960"/>
                  <a:gd name="connsiteY1" fmla="*/ 68842 h 68841"/>
                </a:gdLst>
                <a:ahLst/>
                <a:cxnLst>
                  <a:cxn ang="0">
                    <a:pos x="connsiteX0" y="connsiteY0"/>
                  </a:cxn>
                  <a:cxn ang="0">
                    <a:pos x="connsiteX1" y="connsiteY1"/>
                  </a:cxn>
                </a:cxnLst>
                <a:rect l="l" t="t" r="r" b="b"/>
                <a:pathLst>
                  <a:path w="5960" h="68841">
                    <a:moveTo>
                      <a:pt x="0" y="0"/>
                    </a:moveTo>
                    <a:lnTo>
                      <a:pt x="0" y="68842"/>
                    </a:lnTo>
                  </a:path>
                </a:pathLst>
              </a:custGeom>
              <a:ln w="22086" cap="flat">
                <a:solidFill>
                  <a:srgbClr val="AC208E"/>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5A6F6C6C-C993-BBBD-58DE-9B12D1F42054}"/>
                  </a:ext>
                </a:extLst>
              </p:cNvPr>
              <p:cNvSpPr/>
              <p:nvPr/>
            </p:nvSpPr>
            <p:spPr>
              <a:xfrm>
                <a:off x="3465994" y="2505064"/>
                <a:ext cx="5960" cy="68841"/>
              </a:xfrm>
              <a:custGeom>
                <a:avLst/>
                <a:gdLst>
                  <a:gd name="connsiteX0" fmla="*/ 0 w 5960"/>
                  <a:gd name="connsiteY0" fmla="*/ 0 h 68841"/>
                  <a:gd name="connsiteX1" fmla="*/ 0 w 5960"/>
                  <a:gd name="connsiteY1" fmla="*/ 68842 h 68841"/>
                </a:gdLst>
                <a:ahLst/>
                <a:cxnLst>
                  <a:cxn ang="0">
                    <a:pos x="connsiteX0" y="connsiteY0"/>
                  </a:cxn>
                  <a:cxn ang="0">
                    <a:pos x="connsiteX1" y="connsiteY1"/>
                  </a:cxn>
                </a:cxnLst>
                <a:rect l="l" t="t" r="r" b="b"/>
                <a:pathLst>
                  <a:path w="5960" h="68841">
                    <a:moveTo>
                      <a:pt x="0" y="0"/>
                    </a:moveTo>
                    <a:lnTo>
                      <a:pt x="0" y="68842"/>
                    </a:lnTo>
                  </a:path>
                </a:pathLst>
              </a:custGeom>
              <a:ln w="22086" cap="flat">
                <a:solidFill>
                  <a:srgbClr val="AC208E"/>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5684823A-44C9-C778-3FEE-1F1D39EF5DB9}"/>
                  </a:ext>
                </a:extLst>
              </p:cNvPr>
              <p:cNvSpPr/>
              <p:nvPr/>
            </p:nvSpPr>
            <p:spPr>
              <a:xfrm>
                <a:off x="3599374" y="2505064"/>
                <a:ext cx="5960" cy="68841"/>
              </a:xfrm>
              <a:custGeom>
                <a:avLst/>
                <a:gdLst>
                  <a:gd name="connsiteX0" fmla="*/ 0 w 5960"/>
                  <a:gd name="connsiteY0" fmla="*/ 0 h 68841"/>
                  <a:gd name="connsiteX1" fmla="*/ 0 w 5960"/>
                  <a:gd name="connsiteY1" fmla="*/ 68842 h 68841"/>
                </a:gdLst>
                <a:ahLst/>
                <a:cxnLst>
                  <a:cxn ang="0">
                    <a:pos x="connsiteX0" y="connsiteY0"/>
                  </a:cxn>
                  <a:cxn ang="0">
                    <a:pos x="connsiteX1" y="connsiteY1"/>
                  </a:cxn>
                </a:cxnLst>
                <a:rect l="l" t="t" r="r" b="b"/>
                <a:pathLst>
                  <a:path w="5960" h="68841">
                    <a:moveTo>
                      <a:pt x="0" y="0"/>
                    </a:moveTo>
                    <a:lnTo>
                      <a:pt x="0" y="68842"/>
                    </a:lnTo>
                  </a:path>
                </a:pathLst>
              </a:custGeom>
              <a:ln w="22086" cap="flat">
                <a:solidFill>
                  <a:srgbClr val="AC208E"/>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20EED2EF-94E1-C732-C2C5-036E9C791124}"/>
                  </a:ext>
                </a:extLst>
              </p:cNvPr>
              <p:cNvSpPr/>
              <p:nvPr/>
            </p:nvSpPr>
            <p:spPr>
              <a:xfrm>
                <a:off x="3640248" y="2505064"/>
                <a:ext cx="5960" cy="68841"/>
              </a:xfrm>
              <a:custGeom>
                <a:avLst/>
                <a:gdLst>
                  <a:gd name="connsiteX0" fmla="*/ 0 w 5960"/>
                  <a:gd name="connsiteY0" fmla="*/ 0 h 68841"/>
                  <a:gd name="connsiteX1" fmla="*/ 0 w 5960"/>
                  <a:gd name="connsiteY1" fmla="*/ 68842 h 68841"/>
                </a:gdLst>
                <a:ahLst/>
                <a:cxnLst>
                  <a:cxn ang="0">
                    <a:pos x="connsiteX0" y="connsiteY0"/>
                  </a:cxn>
                  <a:cxn ang="0">
                    <a:pos x="connsiteX1" y="connsiteY1"/>
                  </a:cxn>
                </a:cxnLst>
                <a:rect l="l" t="t" r="r" b="b"/>
                <a:pathLst>
                  <a:path w="5960" h="68841">
                    <a:moveTo>
                      <a:pt x="0" y="0"/>
                    </a:moveTo>
                    <a:lnTo>
                      <a:pt x="0" y="68842"/>
                    </a:lnTo>
                  </a:path>
                </a:pathLst>
              </a:custGeom>
              <a:ln w="22086" cap="flat">
                <a:solidFill>
                  <a:srgbClr val="AC208E"/>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057698A9-6527-171E-611C-A0E3D1B64806}"/>
                  </a:ext>
                </a:extLst>
              </p:cNvPr>
              <p:cNvSpPr/>
              <p:nvPr/>
            </p:nvSpPr>
            <p:spPr>
              <a:xfrm>
                <a:off x="3694026" y="2553854"/>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9C393BEC-95FC-FF03-145A-4AF027F0DA30}"/>
                  </a:ext>
                </a:extLst>
              </p:cNvPr>
              <p:cNvSpPr/>
              <p:nvPr/>
            </p:nvSpPr>
            <p:spPr>
              <a:xfrm>
                <a:off x="3726292" y="2573906"/>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5EFC195C-9DA8-A53F-FE1F-36BA5BDDF7C7}"/>
                  </a:ext>
                </a:extLst>
              </p:cNvPr>
              <p:cNvSpPr/>
              <p:nvPr/>
            </p:nvSpPr>
            <p:spPr>
              <a:xfrm>
                <a:off x="3969382" y="2769392"/>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CE54BF77-B4E2-3489-E85E-BED7F6796C73}"/>
                  </a:ext>
                </a:extLst>
              </p:cNvPr>
              <p:cNvSpPr/>
              <p:nvPr/>
            </p:nvSpPr>
            <p:spPr>
              <a:xfrm>
                <a:off x="4128572"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CD6488D4-345D-BDE6-AC0D-81739204337D}"/>
                  </a:ext>
                </a:extLst>
              </p:cNvPr>
              <p:cNvSpPr/>
              <p:nvPr/>
            </p:nvSpPr>
            <p:spPr>
              <a:xfrm>
                <a:off x="4223225"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B8704659-50B6-3EE5-A051-8840D4085574}"/>
                  </a:ext>
                </a:extLst>
              </p:cNvPr>
              <p:cNvSpPr/>
              <p:nvPr/>
            </p:nvSpPr>
            <p:spPr>
              <a:xfrm>
                <a:off x="4268402"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134A18D1-F52B-366D-1CE1-0379D8B67F6F}"/>
                  </a:ext>
                </a:extLst>
              </p:cNvPr>
              <p:cNvSpPr/>
              <p:nvPr/>
            </p:nvSpPr>
            <p:spPr>
              <a:xfrm>
                <a:off x="4320035"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E55D81EB-F42C-D880-220A-C5CA08400B01}"/>
                  </a:ext>
                </a:extLst>
              </p:cNvPr>
              <p:cNvSpPr/>
              <p:nvPr/>
            </p:nvSpPr>
            <p:spPr>
              <a:xfrm>
                <a:off x="4356605"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BEE7B210-3F82-CE5F-A532-6A349F6EB8EE}"/>
                  </a:ext>
                </a:extLst>
              </p:cNvPr>
              <p:cNvSpPr/>
              <p:nvPr/>
            </p:nvSpPr>
            <p:spPr>
              <a:xfrm>
                <a:off x="4378117"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C7311560-D35E-F44F-4CC5-254F10C82489}"/>
                  </a:ext>
                </a:extLst>
              </p:cNvPr>
              <p:cNvSpPr/>
              <p:nvPr/>
            </p:nvSpPr>
            <p:spPr>
              <a:xfrm>
                <a:off x="4423289"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4DCD050B-F92A-D009-EE75-5BB136A891F4}"/>
                  </a:ext>
                </a:extLst>
              </p:cNvPr>
              <p:cNvSpPr/>
              <p:nvPr/>
            </p:nvSpPr>
            <p:spPr>
              <a:xfrm>
                <a:off x="4477073"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5102B240-EF00-15D4-2AE3-14BD8755E26F}"/>
                  </a:ext>
                </a:extLst>
              </p:cNvPr>
              <p:cNvSpPr/>
              <p:nvPr/>
            </p:nvSpPr>
            <p:spPr>
              <a:xfrm>
                <a:off x="4662080" y="2927557"/>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0438B73C-5E77-A160-C9EA-4112F74AFA65}"/>
                  </a:ext>
                </a:extLst>
              </p:cNvPr>
              <p:cNvSpPr/>
              <p:nvPr/>
            </p:nvSpPr>
            <p:spPr>
              <a:xfrm>
                <a:off x="4710566" y="3126489"/>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4EE4BF09-FDC6-5DC5-BE15-C4A4A2F572DE}"/>
                  </a:ext>
                </a:extLst>
              </p:cNvPr>
              <p:cNvSpPr/>
              <p:nvPr/>
            </p:nvSpPr>
            <p:spPr>
              <a:xfrm>
                <a:off x="4784695" y="3129940"/>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F879D61B-FECC-8185-420B-7AA7A090AD87}"/>
                  </a:ext>
                </a:extLst>
              </p:cNvPr>
              <p:cNvSpPr/>
              <p:nvPr/>
            </p:nvSpPr>
            <p:spPr>
              <a:xfrm>
                <a:off x="4853537" y="3126489"/>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83560F5F-0FB0-F125-CD32-1FCEFFCA16F9}"/>
                  </a:ext>
                </a:extLst>
              </p:cNvPr>
              <p:cNvSpPr/>
              <p:nvPr/>
            </p:nvSpPr>
            <p:spPr>
              <a:xfrm>
                <a:off x="5105233" y="3126489"/>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452D2D46-DFAA-E0A9-9F4E-4F686BF6BD2D}"/>
                  </a:ext>
                </a:extLst>
              </p:cNvPr>
              <p:cNvSpPr/>
              <p:nvPr/>
            </p:nvSpPr>
            <p:spPr>
              <a:xfrm>
                <a:off x="5354778" y="3126489"/>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E6C51C0E-E865-8EC1-EB58-E5818CFB59A0}"/>
                  </a:ext>
                </a:extLst>
              </p:cNvPr>
              <p:cNvSpPr/>
              <p:nvPr/>
            </p:nvSpPr>
            <p:spPr>
              <a:xfrm>
                <a:off x="5494608" y="3126489"/>
                <a:ext cx="5960" cy="68835"/>
              </a:xfrm>
              <a:custGeom>
                <a:avLst/>
                <a:gdLst>
                  <a:gd name="connsiteX0" fmla="*/ 0 w 5960"/>
                  <a:gd name="connsiteY0" fmla="*/ 0 h 68835"/>
                  <a:gd name="connsiteX1" fmla="*/ 0 w 5960"/>
                  <a:gd name="connsiteY1" fmla="*/ 68836 h 68835"/>
                </a:gdLst>
                <a:ahLst/>
                <a:cxnLst>
                  <a:cxn ang="0">
                    <a:pos x="connsiteX0" y="connsiteY0"/>
                  </a:cxn>
                  <a:cxn ang="0">
                    <a:pos x="connsiteX1" y="connsiteY1"/>
                  </a:cxn>
                </a:cxnLst>
                <a:rect l="l" t="t" r="r" b="b"/>
                <a:pathLst>
                  <a:path w="5960" h="68835">
                    <a:moveTo>
                      <a:pt x="0" y="0"/>
                    </a:moveTo>
                    <a:lnTo>
                      <a:pt x="0" y="68836"/>
                    </a:lnTo>
                  </a:path>
                </a:pathLst>
              </a:custGeom>
              <a:ln w="22086" cap="flat">
                <a:solidFill>
                  <a:srgbClr val="AC208E"/>
                </a:solidFill>
                <a:prstDash val="solid"/>
                <a:miter/>
              </a:ln>
            </p:spPr>
            <p:txBody>
              <a:bodyPr rtlCol="0" anchor="ctr"/>
              <a:lstStyle/>
              <a:p>
                <a:endParaRPr lang="en-GB"/>
              </a:p>
            </p:txBody>
          </p:sp>
        </p:grpSp>
        <p:grpSp>
          <p:nvGrpSpPr>
            <p:cNvPr id="287" name="Graphic 307">
              <a:extLst>
                <a:ext uri="{FF2B5EF4-FFF2-40B4-BE49-F238E27FC236}">
                  <a16:creationId xmlns:a16="http://schemas.microsoft.com/office/drawing/2014/main" id="{BDDFD3A4-9657-11CA-41EB-A2096FB97388}"/>
                </a:ext>
              </a:extLst>
            </p:cNvPr>
            <p:cNvGrpSpPr/>
            <p:nvPr/>
          </p:nvGrpSpPr>
          <p:grpSpPr>
            <a:xfrm>
              <a:off x="1508762" y="1678796"/>
              <a:ext cx="9236453" cy="1730386"/>
              <a:chOff x="1508762" y="1678796"/>
              <a:chExt cx="9236453" cy="1730386"/>
            </a:xfrm>
            <a:noFill/>
          </p:grpSpPr>
          <p:sp>
            <p:nvSpPr>
              <p:cNvPr id="288" name="Freeform: Shape 287">
                <a:extLst>
                  <a:ext uri="{FF2B5EF4-FFF2-40B4-BE49-F238E27FC236}">
                    <a16:creationId xmlns:a16="http://schemas.microsoft.com/office/drawing/2014/main" id="{EB7E4B4A-E62D-4370-0D4B-C817369204E9}"/>
                  </a:ext>
                </a:extLst>
              </p:cNvPr>
              <p:cNvSpPr/>
              <p:nvPr/>
            </p:nvSpPr>
            <p:spPr>
              <a:xfrm>
                <a:off x="7804073" y="2043474"/>
                <a:ext cx="5960" cy="25494"/>
              </a:xfrm>
              <a:custGeom>
                <a:avLst/>
                <a:gdLst>
                  <a:gd name="connsiteX0" fmla="*/ 0 w 5960"/>
                  <a:gd name="connsiteY0" fmla="*/ 0 h 25494"/>
                  <a:gd name="connsiteX1" fmla="*/ 0 w 5960"/>
                  <a:gd name="connsiteY1" fmla="*/ 25495 h 25494"/>
                </a:gdLst>
                <a:ahLst/>
                <a:cxnLst>
                  <a:cxn ang="0">
                    <a:pos x="connsiteX0" y="connsiteY0"/>
                  </a:cxn>
                  <a:cxn ang="0">
                    <a:pos x="connsiteX1" y="connsiteY1"/>
                  </a:cxn>
                </a:cxnLst>
                <a:rect l="l" t="t" r="r" b="b"/>
                <a:pathLst>
                  <a:path w="5960" h="25494">
                    <a:moveTo>
                      <a:pt x="0" y="0"/>
                    </a:moveTo>
                    <a:lnTo>
                      <a:pt x="0" y="25495"/>
                    </a:lnTo>
                  </a:path>
                </a:pathLst>
              </a:custGeom>
              <a:ln w="23832" cap="flat">
                <a:solidFill>
                  <a:srgbClr val="5F8499"/>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C66FC13D-84DF-C5A6-39F2-8204C023429B}"/>
                  </a:ext>
                </a:extLst>
              </p:cNvPr>
              <p:cNvSpPr/>
              <p:nvPr/>
            </p:nvSpPr>
            <p:spPr>
              <a:xfrm>
                <a:off x="7588112" y="2043474"/>
                <a:ext cx="200940" cy="5960"/>
              </a:xfrm>
              <a:custGeom>
                <a:avLst/>
                <a:gdLst>
                  <a:gd name="connsiteX0" fmla="*/ 0 w 200940"/>
                  <a:gd name="connsiteY0" fmla="*/ 0 h 5960"/>
                  <a:gd name="connsiteX1" fmla="*/ 200940 w 200940"/>
                  <a:gd name="connsiteY1" fmla="*/ 0 h 5960"/>
                </a:gdLst>
                <a:ahLst/>
                <a:cxnLst>
                  <a:cxn ang="0">
                    <a:pos x="connsiteX0" y="connsiteY0"/>
                  </a:cxn>
                  <a:cxn ang="0">
                    <a:pos x="connsiteX1" y="connsiteY1"/>
                  </a:cxn>
                </a:cxnLst>
                <a:rect l="l" t="t" r="r" b="b"/>
                <a:pathLst>
                  <a:path w="200940" h="5960">
                    <a:moveTo>
                      <a:pt x="0" y="0"/>
                    </a:moveTo>
                    <a:lnTo>
                      <a:pt x="200940" y="0"/>
                    </a:lnTo>
                  </a:path>
                </a:pathLst>
              </a:custGeom>
              <a:ln w="23832" cap="flat">
                <a:solidFill>
                  <a:srgbClr val="5F8499"/>
                </a:solid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24536D16-3B5A-578E-B17E-B397275CA785}"/>
                  </a:ext>
                </a:extLst>
              </p:cNvPr>
              <p:cNvSpPr/>
              <p:nvPr/>
            </p:nvSpPr>
            <p:spPr>
              <a:xfrm>
                <a:off x="7789052" y="2023851"/>
                <a:ext cx="5960" cy="45117"/>
              </a:xfrm>
              <a:custGeom>
                <a:avLst/>
                <a:gdLst>
                  <a:gd name="connsiteX0" fmla="*/ 0 w 5960"/>
                  <a:gd name="connsiteY0" fmla="*/ 0 h 45117"/>
                  <a:gd name="connsiteX1" fmla="*/ 0 w 5960"/>
                  <a:gd name="connsiteY1" fmla="*/ 45118 h 45117"/>
                </a:gdLst>
                <a:ahLst/>
                <a:cxnLst>
                  <a:cxn ang="0">
                    <a:pos x="connsiteX0" y="connsiteY0"/>
                  </a:cxn>
                  <a:cxn ang="0">
                    <a:pos x="connsiteX1" y="connsiteY1"/>
                  </a:cxn>
                </a:cxnLst>
                <a:rect l="l" t="t" r="r" b="b"/>
                <a:pathLst>
                  <a:path w="5960" h="45117">
                    <a:moveTo>
                      <a:pt x="0" y="0"/>
                    </a:moveTo>
                    <a:lnTo>
                      <a:pt x="0" y="45118"/>
                    </a:lnTo>
                  </a:path>
                </a:pathLst>
              </a:custGeom>
              <a:ln w="23832" cap="flat">
                <a:solidFill>
                  <a:srgbClr val="5F8499"/>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A00275C3-E346-487A-EFBE-52FBF396CA86}"/>
                  </a:ext>
                </a:extLst>
              </p:cNvPr>
              <p:cNvSpPr/>
              <p:nvPr/>
            </p:nvSpPr>
            <p:spPr>
              <a:xfrm>
                <a:off x="7789052" y="2068969"/>
                <a:ext cx="63125" cy="5960"/>
              </a:xfrm>
              <a:custGeom>
                <a:avLst/>
                <a:gdLst>
                  <a:gd name="connsiteX0" fmla="*/ 0 w 63125"/>
                  <a:gd name="connsiteY0" fmla="*/ 0 h 5960"/>
                  <a:gd name="connsiteX1" fmla="*/ 63126 w 63125"/>
                  <a:gd name="connsiteY1" fmla="*/ 0 h 5960"/>
                </a:gdLst>
                <a:ahLst/>
                <a:cxnLst>
                  <a:cxn ang="0">
                    <a:pos x="connsiteX0" y="connsiteY0"/>
                  </a:cxn>
                  <a:cxn ang="0">
                    <a:pos x="connsiteX1" y="connsiteY1"/>
                  </a:cxn>
                </a:cxnLst>
                <a:rect l="l" t="t" r="r" b="b"/>
                <a:pathLst>
                  <a:path w="63125" h="5960">
                    <a:moveTo>
                      <a:pt x="0" y="0"/>
                    </a:moveTo>
                    <a:lnTo>
                      <a:pt x="63126" y="0"/>
                    </a:lnTo>
                  </a:path>
                </a:pathLst>
              </a:custGeom>
              <a:ln w="23832" cap="flat">
                <a:solidFill>
                  <a:srgbClr val="5F8499"/>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E6D657B3-EB01-1E84-09ED-154AFD7A3752}"/>
                  </a:ext>
                </a:extLst>
              </p:cNvPr>
              <p:cNvSpPr/>
              <p:nvPr/>
            </p:nvSpPr>
            <p:spPr>
              <a:xfrm>
                <a:off x="7852177" y="2068969"/>
                <a:ext cx="5960" cy="48127"/>
              </a:xfrm>
              <a:custGeom>
                <a:avLst/>
                <a:gdLst>
                  <a:gd name="connsiteX0" fmla="*/ 0 w 5960"/>
                  <a:gd name="connsiteY0" fmla="*/ 0 h 48127"/>
                  <a:gd name="connsiteX1" fmla="*/ 0 w 5960"/>
                  <a:gd name="connsiteY1" fmla="*/ 48128 h 48127"/>
                </a:gdLst>
                <a:ahLst/>
                <a:cxnLst>
                  <a:cxn ang="0">
                    <a:pos x="connsiteX0" y="connsiteY0"/>
                  </a:cxn>
                  <a:cxn ang="0">
                    <a:pos x="connsiteX1" y="connsiteY1"/>
                  </a:cxn>
                </a:cxnLst>
                <a:rect l="l" t="t" r="r" b="b"/>
                <a:pathLst>
                  <a:path w="5960" h="48127">
                    <a:moveTo>
                      <a:pt x="0" y="0"/>
                    </a:moveTo>
                    <a:lnTo>
                      <a:pt x="0" y="48128"/>
                    </a:lnTo>
                  </a:path>
                </a:pathLst>
              </a:custGeom>
              <a:ln w="23832" cap="flat">
                <a:solidFill>
                  <a:srgbClr val="5F8499"/>
                </a:solid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56FDB482-2331-706A-269F-344101EA767E}"/>
                  </a:ext>
                </a:extLst>
              </p:cNvPr>
              <p:cNvSpPr/>
              <p:nvPr/>
            </p:nvSpPr>
            <p:spPr>
              <a:xfrm>
                <a:off x="7852177" y="2117097"/>
                <a:ext cx="21041" cy="5960"/>
              </a:xfrm>
              <a:custGeom>
                <a:avLst/>
                <a:gdLst>
                  <a:gd name="connsiteX0" fmla="*/ 0 w 21041"/>
                  <a:gd name="connsiteY0" fmla="*/ 0 h 5960"/>
                  <a:gd name="connsiteX1" fmla="*/ 21042 w 21041"/>
                  <a:gd name="connsiteY1" fmla="*/ 0 h 5960"/>
                </a:gdLst>
                <a:ahLst/>
                <a:cxnLst>
                  <a:cxn ang="0">
                    <a:pos x="connsiteX0" y="connsiteY0"/>
                  </a:cxn>
                  <a:cxn ang="0">
                    <a:pos x="connsiteX1" y="connsiteY1"/>
                  </a:cxn>
                </a:cxnLst>
                <a:rect l="l" t="t" r="r" b="b"/>
                <a:pathLst>
                  <a:path w="21041" h="5960">
                    <a:moveTo>
                      <a:pt x="0" y="0"/>
                    </a:moveTo>
                    <a:lnTo>
                      <a:pt x="21042" y="0"/>
                    </a:lnTo>
                  </a:path>
                </a:pathLst>
              </a:custGeom>
              <a:ln w="23832" cap="flat">
                <a:solidFill>
                  <a:srgbClr val="5F8499"/>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08F29721-6221-9247-BBED-0B855A5D8BC0}"/>
                  </a:ext>
                </a:extLst>
              </p:cNvPr>
              <p:cNvSpPr/>
              <p:nvPr/>
            </p:nvSpPr>
            <p:spPr>
              <a:xfrm>
                <a:off x="7857482" y="2117097"/>
                <a:ext cx="15736" cy="15790"/>
              </a:xfrm>
              <a:custGeom>
                <a:avLst/>
                <a:gdLst>
                  <a:gd name="connsiteX0" fmla="*/ 15736 w 15736"/>
                  <a:gd name="connsiteY0" fmla="*/ 0 h 15790"/>
                  <a:gd name="connsiteX1" fmla="*/ 0 w 15736"/>
                  <a:gd name="connsiteY1" fmla="*/ 15790 h 15790"/>
                </a:gdLst>
                <a:ahLst/>
                <a:cxnLst>
                  <a:cxn ang="0">
                    <a:pos x="connsiteX0" y="connsiteY0"/>
                  </a:cxn>
                  <a:cxn ang="0">
                    <a:pos x="connsiteX1" y="connsiteY1"/>
                  </a:cxn>
                </a:cxnLst>
                <a:rect l="l" t="t" r="r" b="b"/>
                <a:pathLst>
                  <a:path w="15736" h="15790">
                    <a:moveTo>
                      <a:pt x="15736" y="0"/>
                    </a:moveTo>
                    <a:lnTo>
                      <a:pt x="0" y="15790"/>
                    </a:lnTo>
                  </a:path>
                </a:pathLst>
              </a:custGeom>
              <a:ln w="23832" cap="flat">
                <a:solidFill>
                  <a:srgbClr val="5F8499"/>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49DF5506-A433-3A79-6EEB-01B6650DB872}"/>
                  </a:ext>
                </a:extLst>
              </p:cNvPr>
              <p:cNvSpPr/>
              <p:nvPr/>
            </p:nvSpPr>
            <p:spPr>
              <a:xfrm>
                <a:off x="7857482" y="2132887"/>
                <a:ext cx="30817" cy="5960"/>
              </a:xfrm>
              <a:custGeom>
                <a:avLst/>
                <a:gdLst>
                  <a:gd name="connsiteX0" fmla="*/ 0 w 30817"/>
                  <a:gd name="connsiteY0" fmla="*/ 0 h 5960"/>
                  <a:gd name="connsiteX1" fmla="*/ 30818 w 30817"/>
                  <a:gd name="connsiteY1" fmla="*/ 0 h 5960"/>
                </a:gdLst>
                <a:ahLst/>
                <a:cxnLst>
                  <a:cxn ang="0">
                    <a:pos x="connsiteX0" y="connsiteY0"/>
                  </a:cxn>
                  <a:cxn ang="0">
                    <a:pos x="connsiteX1" y="connsiteY1"/>
                  </a:cxn>
                </a:cxnLst>
                <a:rect l="l" t="t" r="r" b="b"/>
                <a:pathLst>
                  <a:path w="30817" h="5960">
                    <a:moveTo>
                      <a:pt x="0" y="0"/>
                    </a:moveTo>
                    <a:lnTo>
                      <a:pt x="30818" y="0"/>
                    </a:lnTo>
                  </a:path>
                </a:pathLst>
              </a:custGeom>
              <a:ln w="23832" cap="flat">
                <a:solidFill>
                  <a:srgbClr val="5F8499"/>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41DEDB74-C0D6-40C7-1421-AE47732734D6}"/>
                  </a:ext>
                </a:extLst>
              </p:cNvPr>
              <p:cNvSpPr/>
              <p:nvPr/>
            </p:nvSpPr>
            <p:spPr>
              <a:xfrm>
                <a:off x="7888300" y="2132887"/>
                <a:ext cx="5960" cy="32337"/>
              </a:xfrm>
              <a:custGeom>
                <a:avLst/>
                <a:gdLst>
                  <a:gd name="connsiteX0" fmla="*/ 0 w 5960"/>
                  <a:gd name="connsiteY0" fmla="*/ 0 h 32337"/>
                  <a:gd name="connsiteX1" fmla="*/ 0 w 5960"/>
                  <a:gd name="connsiteY1" fmla="*/ 32338 h 32337"/>
                </a:gdLst>
                <a:ahLst/>
                <a:cxnLst>
                  <a:cxn ang="0">
                    <a:pos x="connsiteX0" y="connsiteY0"/>
                  </a:cxn>
                  <a:cxn ang="0">
                    <a:pos x="connsiteX1" y="connsiteY1"/>
                  </a:cxn>
                </a:cxnLst>
                <a:rect l="l" t="t" r="r" b="b"/>
                <a:pathLst>
                  <a:path w="5960" h="32337">
                    <a:moveTo>
                      <a:pt x="0" y="0"/>
                    </a:moveTo>
                    <a:lnTo>
                      <a:pt x="0" y="32338"/>
                    </a:lnTo>
                  </a:path>
                </a:pathLst>
              </a:custGeom>
              <a:ln w="23832" cap="flat">
                <a:solidFill>
                  <a:srgbClr val="5F8499"/>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0D081F0E-6CA2-248C-D797-F5011223DC6F}"/>
                  </a:ext>
                </a:extLst>
              </p:cNvPr>
              <p:cNvSpPr/>
              <p:nvPr/>
            </p:nvSpPr>
            <p:spPr>
              <a:xfrm>
                <a:off x="7888300" y="2165224"/>
                <a:ext cx="5960" cy="32272"/>
              </a:xfrm>
              <a:custGeom>
                <a:avLst/>
                <a:gdLst>
                  <a:gd name="connsiteX0" fmla="*/ 0 w 5960"/>
                  <a:gd name="connsiteY0" fmla="*/ 0 h 32272"/>
                  <a:gd name="connsiteX1" fmla="*/ 0 w 5960"/>
                  <a:gd name="connsiteY1" fmla="*/ 32272 h 32272"/>
                </a:gdLst>
                <a:ahLst/>
                <a:cxnLst>
                  <a:cxn ang="0">
                    <a:pos x="connsiteX0" y="connsiteY0"/>
                  </a:cxn>
                  <a:cxn ang="0">
                    <a:pos x="connsiteX1" y="connsiteY1"/>
                  </a:cxn>
                </a:cxnLst>
                <a:rect l="l" t="t" r="r" b="b"/>
                <a:pathLst>
                  <a:path w="5960" h="32272">
                    <a:moveTo>
                      <a:pt x="0" y="0"/>
                    </a:moveTo>
                    <a:lnTo>
                      <a:pt x="0" y="32272"/>
                    </a:lnTo>
                  </a:path>
                </a:pathLst>
              </a:custGeom>
              <a:ln w="23832" cap="flat">
                <a:solidFill>
                  <a:srgbClr val="5F8499"/>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6138F139-6038-82EC-5C30-2994D6DA4105}"/>
                  </a:ext>
                </a:extLst>
              </p:cNvPr>
              <p:cNvSpPr/>
              <p:nvPr/>
            </p:nvSpPr>
            <p:spPr>
              <a:xfrm>
                <a:off x="7888300" y="2165224"/>
                <a:ext cx="108249" cy="5960"/>
              </a:xfrm>
              <a:custGeom>
                <a:avLst/>
                <a:gdLst>
                  <a:gd name="connsiteX0" fmla="*/ 0 w 108249"/>
                  <a:gd name="connsiteY0" fmla="*/ 0 h 5960"/>
                  <a:gd name="connsiteX1" fmla="*/ 108249 w 108249"/>
                  <a:gd name="connsiteY1" fmla="*/ 0 h 5960"/>
                </a:gdLst>
                <a:ahLst/>
                <a:cxnLst>
                  <a:cxn ang="0">
                    <a:pos x="connsiteX0" y="connsiteY0"/>
                  </a:cxn>
                  <a:cxn ang="0">
                    <a:pos x="connsiteX1" y="connsiteY1"/>
                  </a:cxn>
                </a:cxnLst>
                <a:rect l="l" t="t" r="r" b="b"/>
                <a:pathLst>
                  <a:path w="108249" h="5960">
                    <a:moveTo>
                      <a:pt x="0" y="0"/>
                    </a:moveTo>
                    <a:lnTo>
                      <a:pt x="108249" y="0"/>
                    </a:lnTo>
                  </a:path>
                </a:pathLst>
              </a:custGeom>
              <a:ln w="23832" cap="flat">
                <a:solidFill>
                  <a:srgbClr val="5F8499"/>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958DAC0C-4878-A48E-2F31-45970214EE04}"/>
                  </a:ext>
                </a:extLst>
              </p:cNvPr>
              <p:cNvSpPr/>
              <p:nvPr/>
            </p:nvSpPr>
            <p:spPr>
              <a:xfrm>
                <a:off x="7996549" y="2181361"/>
                <a:ext cx="5960" cy="16136"/>
              </a:xfrm>
              <a:custGeom>
                <a:avLst/>
                <a:gdLst>
                  <a:gd name="connsiteX0" fmla="*/ 0 w 5960"/>
                  <a:gd name="connsiteY0" fmla="*/ 0 h 16136"/>
                  <a:gd name="connsiteX1" fmla="*/ 0 w 5960"/>
                  <a:gd name="connsiteY1" fmla="*/ 16136 h 16136"/>
                </a:gdLst>
                <a:ahLst/>
                <a:cxnLst>
                  <a:cxn ang="0">
                    <a:pos x="connsiteX0" y="connsiteY0"/>
                  </a:cxn>
                  <a:cxn ang="0">
                    <a:pos x="connsiteX1" y="connsiteY1"/>
                  </a:cxn>
                </a:cxnLst>
                <a:rect l="l" t="t" r="r" b="b"/>
                <a:pathLst>
                  <a:path w="5960" h="16136">
                    <a:moveTo>
                      <a:pt x="0" y="0"/>
                    </a:moveTo>
                    <a:lnTo>
                      <a:pt x="0" y="16136"/>
                    </a:lnTo>
                  </a:path>
                </a:pathLst>
              </a:custGeom>
              <a:ln w="23832" cap="flat">
                <a:solidFill>
                  <a:srgbClr val="5F8499"/>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979B4B2D-390A-021F-74DA-736EA41AA0B0}"/>
                  </a:ext>
                </a:extLst>
              </p:cNvPr>
              <p:cNvSpPr/>
              <p:nvPr/>
            </p:nvSpPr>
            <p:spPr>
              <a:xfrm>
                <a:off x="7996549" y="2197497"/>
                <a:ext cx="66225" cy="5960"/>
              </a:xfrm>
              <a:custGeom>
                <a:avLst/>
                <a:gdLst>
                  <a:gd name="connsiteX0" fmla="*/ 0 w 66225"/>
                  <a:gd name="connsiteY0" fmla="*/ 0 h 5960"/>
                  <a:gd name="connsiteX1" fmla="*/ 66225 w 66225"/>
                  <a:gd name="connsiteY1" fmla="*/ 0 h 5960"/>
                </a:gdLst>
                <a:ahLst/>
                <a:cxnLst>
                  <a:cxn ang="0">
                    <a:pos x="connsiteX0" y="connsiteY0"/>
                  </a:cxn>
                  <a:cxn ang="0">
                    <a:pos x="connsiteX1" y="connsiteY1"/>
                  </a:cxn>
                </a:cxnLst>
                <a:rect l="l" t="t" r="r" b="b"/>
                <a:pathLst>
                  <a:path w="66225" h="5960">
                    <a:moveTo>
                      <a:pt x="0" y="0"/>
                    </a:moveTo>
                    <a:lnTo>
                      <a:pt x="66225" y="0"/>
                    </a:lnTo>
                  </a:path>
                </a:pathLst>
              </a:custGeom>
              <a:ln w="23832" cap="flat">
                <a:solidFill>
                  <a:srgbClr val="5F8499"/>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412C9FF9-E3F8-957E-4F5E-DFD3EAC6EA8D}"/>
                  </a:ext>
                </a:extLst>
              </p:cNvPr>
              <p:cNvSpPr/>
              <p:nvPr/>
            </p:nvSpPr>
            <p:spPr>
              <a:xfrm>
                <a:off x="8062774" y="2197497"/>
                <a:ext cx="5960" cy="60955"/>
              </a:xfrm>
              <a:custGeom>
                <a:avLst/>
                <a:gdLst>
                  <a:gd name="connsiteX0" fmla="*/ 0 w 5960"/>
                  <a:gd name="connsiteY0" fmla="*/ 0 h 60955"/>
                  <a:gd name="connsiteX1" fmla="*/ 0 w 5960"/>
                  <a:gd name="connsiteY1" fmla="*/ 60956 h 60955"/>
                </a:gdLst>
                <a:ahLst/>
                <a:cxnLst>
                  <a:cxn ang="0">
                    <a:pos x="connsiteX0" y="connsiteY0"/>
                  </a:cxn>
                  <a:cxn ang="0">
                    <a:pos x="connsiteX1" y="connsiteY1"/>
                  </a:cxn>
                </a:cxnLst>
                <a:rect l="l" t="t" r="r" b="b"/>
                <a:pathLst>
                  <a:path w="5960" h="60955">
                    <a:moveTo>
                      <a:pt x="0" y="0"/>
                    </a:moveTo>
                    <a:lnTo>
                      <a:pt x="0" y="60956"/>
                    </a:lnTo>
                  </a:path>
                </a:pathLst>
              </a:custGeom>
              <a:ln w="23832" cap="flat">
                <a:solidFill>
                  <a:srgbClr val="5F8499"/>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15C14104-C084-9288-F2B7-D01A0F630725}"/>
                  </a:ext>
                </a:extLst>
              </p:cNvPr>
              <p:cNvSpPr/>
              <p:nvPr/>
            </p:nvSpPr>
            <p:spPr>
              <a:xfrm>
                <a:off x="8062774" y="2258452"/>
                <a:ext cx="24022" cy="5960"/>
              </a:xfrm>
              <a:custGeom>
                <a:avLst/>
                <a:gdLst>
                  <a:gd name="connsiteX0" fmla="*/ 0 w 24022"/>
                  <a:gd name="connsiteY0" fmla="*/ 0 h 5960"/>
                  <a:gd name="connsiteX1" fmla="*/ 24022 w 24022"/>
                  <a:gd name="connsiteY1" fmla="*/ 0 h 5960"/>
                </a:gdLst>
                <a:ahLst/>
                <a:cxnLst>
                  <a:cxn ang="0">
                    <a:pos x="connsiteX0" y="connsiteY0"/>
                  </a:cxn>
                  <a:cxn ang="0">
                    <a:pos x="connsiteX1" y="connsiteY1"/>
                  </a:cxn>
                </a:cxnLst>
                <a:rect l="l" t="t" r="r" b="b"/>
                <a:pathLst>
                  <a:path w="24022" h="5960">
                    <a:moveTo>
                      <a:pt x="0" y="0"/>
                    </a:moveTo>
                    <a:lnTo>
                      <a:pt x="24022" y="0"/>
                    </a:lnTo>
                  </a:path>
                </a:pathLst>
              </a:custGeom>
              <a:ln w="23832" cap="flat">
                <a:solidFill>
                  <a:srgbClr val="5F8499"/>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24344180-C6CF-6547-B325-6F24FBCE3C12}"/>
                  </a:ext>
                </a:extLst>
              </p:cNvPr>
              <p:cNvSpPr/>
              <p:nvPr/>
            </p:nvSpPr>
            <p:spPr>
              <a:xfrm>
                <a:off x="8086796" y="2258452"/>
                <a:ext cx="5960" cy="12046"/>
              </a:xfrm>
              <a:custGeom>
                <a:avLst/>
                <a:gdLst>
                  <a:gd name="connsiteX0" fmla="*/ 0 w 5960"/>
                  <a:gd name="connsiteY0" fmla="*/ 0 h 12046"/>
                  <a:gd name="connsiteX1" fmla="*/ 0 w 5960"/>
                  <a:gd name="connsiteY1" fmla="*/ 12047 h 12046"/>
                </a:gdLst>
                <a:ahLst/>
                <a:cxnLst>
                  <a:cxn ang="0">
                    <a:pos x="connsiteX0" y="connsiteY0"/>
                  </a:cxn>
                  <a:cxn ang="0">
                    <a:pos x="connsiteX1" y="connsiteY1"/>
                  </a:cxn>
                </a:cxnLst>
                <a:rect l="l" t="t" r="r" b="b"/>
                <a:pathLst>
                  <a:path w="5960" h="12046">
                    <a:moveTo>
                      <a:pt x="0" y="0"/>
                    </a:moveTo>
                    <a:lnTo>
                      <a:pt x="0" y="12047"/>
                    </a:lnTo>
                  </a:path>
                </a:pathLst>
              </a:custGeom>
              <a:ln w="23832" cap="flat">
                <a:solidFill>
                  <a:srgbClr val="5F8499"/>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C6A3CE2B-73EA-4E43-9317-1180A7B453F8}"/>
                  </a:ext>
                </a:extLst>
              </p:cNvPr>
              <p:cNvSpPr/>
              <p:nvPr/>
            </p:nvSpPr>
            <p:spPr>
              <a:xfrm>
                <a:off x="8243209" y="2270499"/>
                <a:ext cx="5960" cy="24063"/>
              </a:xfrm>
              <a:custGeom>
                <a:avLst/>
                <a:gdLst>
                  <a:gd name="connsiteX0" fmla="*/ 0 w 5960"/>
                  <a:gd name="connsiteY0" fmla="*/ 0 h 24063"/>
                  <a:gd name="connsiteX1" fmla="*/ 0 w 5960"/>
                  <a:gd name="connsiteY1" fmla="*/ 24064 h 24063"/>
                </a:gdLst>
                <a:ahLst/>
                <a:cxnLst>
                  <a:cxn ang="0">
                    <a:pos x="connsiteX0" y="connsiteY0"/>
                  </a:cxn>
                  <a:cxn ang="0">
                    <a:pos x="connsiteX1" y="connsiteY1"/>
                  </a:cxn>
                </a:cxnLst>
                <a:rect l="l" t="t" r="r" b="b"/>
                <a:pathLst>
                  <a:path w="5960" h="24063">
                    <a:moveTo>
                      <a:pt x="0" y="0"/>
                    </a:moveTo>
                    <a:lnTo>
                      <a:pt x="0" y="24064"/>
                    </a:lnTo>
                  </a:path>
                </a:pathLst>
              </a:custGeom>
              <a:ln w="23832" cap="flat">
                <a:solidFill>
                  <a:srgbClr val="5F8499"/>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6D17EF89-D8DD-7B2E-CC71-08E8DF89431E}"/>
                  </a:ext>
                </a:extLst>
              </p:cNvPr>
              <p:cNvSpPr/>
              <p:nvPr/>
            </p:nvSpPr>
            <p:spPr>
              <a:xfrm>
                <a:off x="8086796" y="2270499"/>
                <a:ext cx="276761" cy="24063"/>
              </a:xfrm>
              <a:custGeom>
                <a:avLst/>
                <a:gdLst>
                  <a:gd name="connsiteX0" fmla="*/ 276762 w 276761"/>
                  <a:gd name="connsiteY0" fmla="*/ 24064 h 24063"/>
                  <a:gd name="connsiteX1" fmla="*/ 156413 w 276761"/>
                  <a:gd name="connsiteY1" fmla="*/ 24064 h 24063"/>
                  <a:gd name="connsiteX2" fmla="*/ 156413 w 276761"/>
                  <a:gd name="connsiteY2" fmla="*/ 0 h 24063"/>
                  <a:gd name="connsiteX3" fmla="*/ 0 w 276761"/>
                  <a:gd name="connsiteY3" fmla="*/ 0 h 24063"/>
                </a:gdLst>
                <a:ahLst/>
                <a:cxnLst>
                  <a:cxn ang="0">
                    <a:pos x="connsiteX0" y="connsiteY0"/>
                  </a:cxn>
                  <a:cxn ang="0">
                    <a:pos x="connsiteX1" y="connsiteY1"/>
                  </a:cxn>
                  <a:cxn ang="0">
                    <a:pos x="connsiteX2" y="connsiteY2"/>
                  </a:cxn>
                  <a:cxn ang="0">
                    <a:pos x="connsiteX3" y="connsiteY3"/>
                  </a:cxn>
                </a:cxnLst>
                <a:rect l="l" t="t" r="r" b="b"/>
                <a:pathLst>
                  <a:path w="276761" h="24063">
                    <a:moveTo>
                      <a:pt x="276762" y="24064"/>
                    </a:moveTo>
                    <a:lnTo>
                      <a:pt x="156413" y="24064"/>
                    </a:lnTo>
                    <a:lnTo>
                      <a:pt x="156413" y="0"/>
                    </a:lnTo>
                    <a:lnTo>
                      <a:pt x="0" y="0"/>
                    </a:lnTo>
                  </a:path>
                </a:pathLst>
              </a:custGeom>
              <a:noFill/>
              <a:ln w="23832" cap="flat">
                <a:solidFill>
                  <a:srgbClr val="5F8499"/>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463ADF33-A306-3FEA-6B1F-AEFC89788558}"/>
                  </a:ext>
                </a:extLst>
              </p:cNvPr>
              <p:cNvSpPr/>
              <p:nvPr/>
            </p:nvSpPr>
            <p:spPr>
              <a:xfrm>
                <a:off x="8363558" y="2294563"/>
                <a:ext cx="87207" cy="63167"/>
              </a:xfrm>
              <a:custGeom>
                <a:avLst/>
                <a:gdLst>
                  <a:gd name="connsiteX0" fmla="*/ 87207 w 87207"/>
                  <a:gd name="connsiteY0" fmla="*/ 63167 h 63167"/>
                  <a:gd name="connsiteX1" fmla="*/ 0 w 87207"/>
                  <a:gd name="connsiteY1" fmla="*/ 63167 h 63167"/>
                  <a:gd name="connsiteX2" fmla="*/ 0 w 87207"/>
                  <a:gd name="connsiteY2" fmla="*/ 0 h 63167"/>
                </a:gdLst>
                <a:ahLst/>
                <a:cxnLst>
                  <a:cxn ang="0">
                    <a:pos x="connsiteX0" y="connsiteY0"/>
                  </a:cxn>
                  <a:cxn ang="0">
                    <a:pos x="connsiteX1" y="connsiteY1"/>
                  </a:cxn>
                  <a:cxn ang="0">
                    <a:pos x="connsiteX2" y="connsiteY2"/>
                  </a:cxn>
                </a:cxnLst>
                <a:rect l="l" t="t" r="r" b="b"/>
                <a:pathLst>
                  <a:path w="87207" h="63167">
                    <a:moveTo>
                      <a:pt x="87207" y="63167"/>
                    </a:moveTo>
                    <a:lnTo>
                      <a:pt x="0" y="63167"/>
                    </a:lnTo>
                    <a:lnTo>
                      <a:pt x="0" y="0"/>
                    </a:lnTo>
                  </a:path>
                </a:pathLst>
              </a:custGeom>
              <a:noFill/>
              <a:ln w="23832" cap="flat">
                <a:solidFill>
                  <a:srgbClr val="5F8499"/>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AACD13DA-4A9F-CFB7-CFA9-DA1609DC8A14}"/>
                  </a:ext>
                </a:extLst>
              </p:cNvPr>
              <p:cNvSpPr/>
              <p:nvPr/>
            </p:nvSpPr>
            <p:spPr>
              <a:xfrm>
                <a:off x="8450766" y="2357730"/>
                <a:ext cx="5960" cy="30078"/>
              </a:xfrm>
              <a:custGeom>
                <a:avLst/>
                <a:gdLst>
                  <a:gd name="connsiteX0" fmla="*/ 0 w 5960"/>
                  <a:gd name="connsiteY0" fmla="*/ 0 h 30078"/>
                  <a:gd name="connsiteX1" fmla="*/ 0 w 5960"/>
                  <a:gd name="connsiteY1" fmla="*/ 30078 h 30078"/>
                </a:gdLst>
                <a:ahLst/>
                <a:cxnLst>
                  <a:cxn ang="0">
                    <a:pos x="connsiteX0" y="connsiteY0"/>
                  </a:cxn>
                  <a:cxn ang="0">
                    <a:pos x="connsiteX1" y="connsiteY1"/>
                  </a:cxn>
                </a:cxnLst>
                <a:rect l="l" t="t" r="r" b="b"/>
                <a:pathLst>
                  <a:path w="5960" h="30078">
                    <a:moveTo>
                      <a:pt x="0" y="0"/>
                    </a:moveTo>
                    <a:lnTo>
                      <a:pt x="0" y="30078"/>
                    </a:lnTo>
                  </a:path>
                </a:pathLst>
              </a:custGeom>
              <a:ln w="23832" cap="flat">
                <a:solidFill>
                  <a:srgbClr val="5F8499"/>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BEEB4A90-0C28-CF78-357A-A9FF5312DFB7}"/>
                  </a:ext>
                </a:extLst>
              </p:cNvPr>
              <p:cNvSpPr/>
              <p:nvPr/>
            </p:nvSpPr>
            <p:spPr>
              <a:xfrm>
                <a:off x="8450766" y="2387809"/>
                <a:ext cx="68490" cy="5960"/>
              </a:xfrm>
              <a:custGeom>
                <a:avLst/>
                <a:gdLst>
                  <a:gd name="connsiteX0" fmla="*/ 0 w 68490"/>
                  <a:gd name="connsiteY0" fmla="*/ 0 h 5960"/>
                  <a:gd name="connsiteX1" fmla="*/ 68490 w 68490"/>
                  <a:gd name="connsiteY1" fmla="*/ 0 h 5960"/>
                </a:gdLst>
                <a:ahLst/>
                <a:cxnLst>
                  <a:cxn ang="0">
                    <a:pos x="connsiteX0" y="connsiteY0"/>
                  </a:cxn>
                  <a:cxn ang="0">
                    <a:pos x="connsiteX1" y="connsiteY1"/>
                  </a:cxn>
                </a:cxnLst>
                <a:rect l="l" t="t" r="r" b="b"/>
                <a:pathLst>
                  <a:path w="68490" h="5960">
                    <a:moveTo>
                      <a:pt x="0" y="0"/>
                    </a:moveTo>
                    <a:lnTo>
                      <a:pt x="68490" y="0"/>
                    </a:lnTo>
                  </a:path>
                </a:pathLst>
              </a:custGeom>
              <a:ln w="23832" cap="flat">
                <a:solidFill>
                  <a:srgbClr val="5F8499"/>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6B8BE90A-CD26-AC16-0C32-662041AECA67}"/>
                  </a:ext>
                </a:extLst>
              </p:cNvPr>
              <p:cNvSpPr/>
              <p:nvPr/>
            </p:nvSpPr>
            <p:spPr>
              <a:xfrm>
                <a:off x="8513951" y="2387809"/>
                <a:ext cx="5960" cy="34584"/>
              </a:xfrm>
              <a:custGeom>
                <a:avLst/>
                <a:gdLst>
                  <a:gd name="connsiteX0" fmla="*/ 0 w 5960"/>
                  <a:gd name="connsiteY0" fmla="*/ 0 h 34584"/>
                  <a:gd name="connsiteX1" fmla="*/ 0 w 5960"/>
                  <a:gd name="connsiteY1" fmla="*/ 34585 h 34584"/>
                </a:gdLst>
                <a:ahLst/>
                <a:cxnLst>
                  <a:cxn ang="0">
                    <a:pos x="connsiteX0" y="connsiteY0"/>
                  </a:cxn>
                  <a:cxn ang="0">
                    <a:pos x="connsiteX1" y="connsiteY1"/>
                  </a:cxn>
                </a:cxnLst>
                <a:rect l="l" t="t" r="r" b="b"/>
                <a:pathLst>
                  <a:path w="5960" h="34584">
                    <a:moveTo>
                      <a:pt x="0" y="0"/>
                    </a:moveTo>
                    <a:lnTo>
                      <a:pt x="0" y="34585"/>
                    </a:lnTo>
                  </a:path>
                </a:pathLst>
              </a:custGeom>
              <a:ln w="23832" cap="flat">
                <a:solidFill>
                  <a:srgbClr val="5F8499"/>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5B22681B-44C9-4EE9-18E2-07275DE11F91}"/>
                  </a:ext>
                </a:extLst>
              </p:cNvPr>
              <p:cNvSpPr/>
              <p:nvPr/>
            </p:nvSpPr>
            <p:spPr>
              <a:xfrm>
                <a:off x="8513951" y="2416432"/>
                <a:ext cx="63184" cy="5960"/>
              </a:xfrm>
              <a:custGeom>
                <a:avLst/>
                <a:gdLst>
                  <a:gd name="connsiteX0" fmla="*/ 0 w 63184"/>
                  <a:gd name="connsiteY0" fmla="*/ 0 h 5960"/>
                  <a:gd name="connsiteX1" fmla="*/ 63185 w 63184"/>
                  <a:gd name="connsiteY1" fmla="*/ 0 h 5960"/>
                </a:gdLst>
                <a:ahLst/>
                <a:cxnLst>
                  <a:cxn ang="0">
                    <a:pos x="connsiteX0" y="connsiteY0"/>
                  </a:cxn>
                  <a:cxn ang="0">
                    <a:pos x="connsiteX1" y="connsiteY1"/>
                  </a:cxn>
                </a:cxnLst>
                <a:rect l="l" t="t" r="r" b="b"/>
                <a:pathLst>
                  <a:path w="63184" h="5960">
                    <a:moveTo>
                      <a:pt x="0" y="0"/>
                    </a:moveTo>
                    <a:lnTo>
                      <a:pt x="63185" y="0"/>
                    </a:lnTo>
                  </a:path>
                </a:pathLst>
              </a:custGeom>
              <a:ln w="23832" cap="flat">
                <a:solidFill>
                  <a:srgbClr val="5F8499"/>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4D237F9E-6952-DEAA-EF38-1A4B167793A6}"/>
                  </a:ext>
                </a:extLst>
              </p:cNvPr>
              <p:cNvSpPr/>
              <p:nvPr/>
            </p:nvSpPr>
            <p:spPr>
              <a:xfrm>
                <a:off x="8577136" y="2412999"/>
                <a:ext cx="102287" cy="40986"/>
              </a:xfrm>
              <a:custGeom>
                <a:avLst/>
                <a:gdLst>
                  <a:gd name="connsiteX0" fmla="*/ 102288 w 102287"/>
                  <a:gd name="connsiteY0" fmla="*/ 40987 h 40986"/>
                  <a:gd name="connsiteX1" fmla="*/ 0 w 102287"/>
                  <a:gd name="connsiteY1" fmla="*/ 40987 h 40986"/>
                  <a:gd name="connsiteX2" fmla="*/ 0 w 102287"/>
                  <a:gd name="connsiteY2" fmla="*/ 0 h 40986"/>
                </a:gdLst>
                <a:ahLst/>
                <a:cxnLst>
                  <a:cxn ang="0">
                    <a:pos x="connsiteX0" y="connsiteY0"/>
                  </a:cxn>
                  <a:cxn ang="0">
                    <a:pos x="connsiteX1" y="connsiteY1"/>
                  </a:cxn>
                  <a:cxn ang="0">
                    <a:pos x="connsiteX2" y="connsiteY2"/>
                  </a:cxn>
                </a:cxnLst>
                <a:rect l="l" t="t" r="r" b="b"/>
                <a:pathLst>
                  <a:path w="102287" h="40986">
                    <a:moveTo>
                      <a:pt x="102288" y="40987"/>
                    </a:moveTo>
                    <a:lnTo>
                      <a:pt x="0" y="40987"/>
                    </a:lnTo>
                    <a:lnTo>
                      <a:pt x="0" y="0"/>
                    </a:lnTo>
                  </a:path>
                </a:pathLst>
              </a:custGeom>
              <a:noFill/>
              <a:ln w="23832" cap="flat">
                <a:solidFill>
                  <a:srgbClr val="5F8499"/>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02103146-4947-1C8E-72FB-1F3CB8E46FAF}"/>
                  </a:ext>
                </a:extLst>
              </p:cNvPr>
              <p:cNvSpPr/>
              <p:nvPr/>
            </p:nvSpPr>
            <p:spPr>
              <a:xfrm>
                <a:off x="8679424" y="2453986"/>
                <a:ext cx="5960" cy="32754"/>
              </a:xfrm>
              <a:custGeom>
                <a:avLst/>
                <a:gdLst>
                  <a:gd name="connsiteX0" fmla="*/ 0 w 5960"/>
                  <a:gd name="connsiteY0" fmla="*/ 0 h 32754"/>
                  <a:gd name="connsiteX1" fmla="*/ 0 w 5960"/>
                  <a:gd name="connsiteY1" fmla="*/ 32755 h 32754"/>
                </a:gdLst>
                <a:ahLst/>
                <a:cxnLst>
                  <a:cxn ang="0">
                    <a:pos x="connsiteX0" y="connsiteY0"/>
                  </a:cxn>
                  <a:cxn ang="0">
                    <a:pos x="connsiteX1" y="connsiteY1"/>
                  </a:cxn>
                </a:cxnLst>
                <a:rect l="l" t="t" r="r" b="b"/>
                <a:pathLst>
                  <a:path w="5960" h="32754">
                    <a:moveTo>
                      <a:pt x="0" y="0"/>
                    </a:moveTo>
                    <a:lnTo>
                      <a:pt x="0" y="32755"/>
                    </a:lnTo>
                  </a:path>
                </a:pathLst>
              </a:custGeom>
              <a:ln w="23832" cap="flat">
                <a:solidFill>
                  <a:srgbClr val="5F8499"/>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3692056F-2789-4704-A40F-189FA6BA911B}"/>
                  </a:ext>
                </a:extLst>
              </p:cNvPr>
              <p:cNvSpPr/>
              <p:nvPr/>
            </p:nvSpPr>
            <p:spPr>
              <a:xfrm>
                <a:off x="8679126" y="2486741"/>
                <a:ext cx="51382" cy="5960"/>
              </a:xfrm>
              <a:custGeom>
                <a:avLst/>
                <a:gdLst>
                  <a:gd name="connsiteX0" fmla="*/ 0 w 51382"/>
                  <a:gd name="connsiteY0" fmla="*/ 0 h 5960"/>
                  <a:gd name="connsiteX1" fmla="*/ 51383 w 51382"/>
                  <a:gd name="connsiteY1" fmla="*/ 0 h 5960"/>
                </a:gdLst>
                <a:ahLst/>
                <a:cxnLst>
                  <a:cxn ang="0">
                    <a:pos x="connsiteX0" y="connsiteY0"/>
                  </a:cxn>
                  <a:cxn ang="0">
                    <a:pos x="connsiteX1" y="connsiteY1"/>
                  </a:cxn>
                </a:cxnLst>
                <a:rect l="l" t="t" r="r" b="b"/>
                <a:pathLst>
                  <a:path w="51382" h="5960">
                    <a:moveTo>
                      <a:pt x="0" y="0"/>
                    </a:moveTo>
                    <a:lnTo>
                      <a:pt x="51383" y="0"/>
                    </a:lnTo>
                  </a:path>
                </a:pathLst>
              </a:custGeom>
              <a:ln w="23832" cap="flat">
                <a:solidFill>
                  <a:srgbClr val="5F8499"/>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04EA83F2-958B-3D4A-91F7-C9BA5A02B579}"/>
                  </a:ext>
                </a:extLst>
              </p:cNvPr>
              <p:cNvSpPr/>
              <p:nvPr/>
            </p:nvSpPr>
            <p:spPr>
              <a:xfrm>
                <a:off x="8730508" y="2484911"/>
                <a:ext cx="5960" cy="45976"/>
              </a:xfrm>
              <a:custGeom>
                <a:avLst/>
                <a:gdLst>
                  <a:gd name="connsiteX0" fmla="*/ 0 w 5960"/>
                  <a:gd name="connsiteY0" fmla="*/ 0 h 45976"/>
                  <a:gd name="connsiteX1" fmla="*/ 0 w 5960"/>
                  <a:gd name="connsiteY1" fmla="*/ 45976 h 45976"/>
                </a:gdLst>
                <a:ahLst/>
                <a:cxnLst>
                  <a:cxn ang="0">
                    <a:pos x="connsiteX0" y="connsiteY0"/>
                  </a:cxn>
                  <a:cxn ang="0">
                    <a:pos x="connsiteX1" y="connsiteY1"/>
                  </a:cxn>
                </a:cxnLst>
                <a:rect l="l" t="t" r="r" b="b"/>
                <a:pathLst>
                  <a:path w="5960" h="45976">
                    <a:moveTo>
                      <a:pt x="0" y="0"/>
                    </a:moveTo>
                    <a:lnTo>
                      <a:pt x="0" y="45976"/>
                    </a:lnTo>
                  </a:path>
                </a:pathLst>
              </a:custGeom>
              <a:ln w="23832" cap="flat">
                <a:solidFill>
                  <a:srgbClr val="5F8499"/>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45FF5027-3072-D68F-64B4-9A2930F18075}"/>
                  </a:ext>
                </a:extLst>
              </p:cNvPr>
              <p:cNvSpPr/>
              <p:nvPr/>
            </p:nvSpPr>
            <p:spPr>
              <a:xfrm>
                <a:off x="8730508" y="2530887"/>
                <a:ext cx="703856" cy="148693"/>
              </a:xfrm>
              <a:custGeom>
                <a:avLst/>
                <a:gdLst>
                  <a:gd name="connsiteX0" fmla="*/ 703857 w 703856"/>
                  <a:gd name="connsiteY0" fmla="*/ 148693 h 148693"/>
                  <a:gd name="connsiteX1" fmla="*/ 604608 w 703856"/>
                  <a:gd name="connsiteY1" fmla="*/ 148693 h 148693"/>
                  <a:gd name="connsiteX2" fmla="*/ 604608 w 703856"/>
                  <a:gd name="connsiteY2" fmla="*/ 88286 h 148693"/>
                  <a:gd name="connsiteX3" fmla="*/ 303824 w 703856"/>
                  <a:gd name="connsiteY3" fmla="*/ 88286 h 148693"/>
                  <a:gd name="connsiteX4" fmla="*/ 303824 w 703856"/>
                  <a:gd name="connsiteY4" fmla="*/ 56896 h 148693"/>
                  <a:gd name="connsiteX5" fmla="*/ 219597 w 703856"/>
                  <a:gd name="connsiteY5" fmla="*/ 56896 h 148693"/>
                  <a:gd name="connsiteX6" fmla="*/ 219597 w 703856"/>
                  <a:gd name="connsiteY6" fmla="*/ 0 h 148693"/>
                  <a:gd name="connsiteX7" fmla="*/ 0 w 703856"/>
                  <a:gd name="connsiteY7" fmla="*/ 0 h 14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56" h="148693">
                    <a:moveTo>
                      <a:pt x="703857" y="148693"/>
                    </a:moveTo>
                    <a:lnTo>
                      <a:pt x="604608" y="148693"/>
                    </a:lnTo>
                    <a:lnTo>
                      <a:pt x="604608" y="88286"/>
                    </a:lnTo>
                    <a:lnTo>
                      <a:pt x="303824" y="88286"/>
                    </a:lnTo>
                    <a:lnTo>
                      <a:pt x="303824" y="56896"/>
                    </a:lnTo>
                    <a:lnTo>
                      <a:pt x="219597" y="56896"/>
                    </a:lnTo>
                    <a:lnTo>
                      <a:pt x="219597" y="0"/>
                    </a:lnTo>
                    <a:lnTo>
                      <a:pt x="0" y="0"/>
                    </a:lnTo>
                  </a:path>
                </a:pathLst>
              </a:custGeom>
              <a:noFill/>
              <a:ln w="23832" cap="flat">
                <a:solidFill>
                  <a:srgbClr val="5F8499"/>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362A6903-4AC4-0CD9-A1C8-DCD38540BEB5}"/>
                  </a:ext>
                </a:extLst>
              </p:cNvPr>
              <p:cNvSpPr/>
              <p:nvPr/>
            </p:nvSpPr>
            <p:spPr>
              <a:xfrm>
                <a:off x="1508762" y="1678796"/>
                <a:ext cx="5960" cy="5960"/>
              </a:xfrm>
              <a:custGeom>
                <a:avLst/>
                <a:gdLst/>
                <a:ahLst/>
                <a:cxnLst/>
                <a:rect l="l" t="t" r="r" b="b"/>
                <a:pathLst>
                  <a:path w="5960" h="5960"/>
                </a:pathLst>
              </a:custGeom>
              <a:noFill/>
              <a:ln w="23832" cap="flat">
                <a:solidFill>
                  <a:srgbClr val="5F8499"/>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D30451EB-0296-90A0-9D48-9870F485DBA6}"/>
                  </a:ext>
                </a:extLst>
              </p:cNvPr>
              <p:cNvSpPr/>
              <p:nvPr/>
            </p:nvSpPr>
            <p:spPr>
              <a:xfrm>
                <a:off x="9434365" y="2679580"/>
                <a:ext cx="326058" cy="156412"/>
              </a:xfrm>
              <a:custGeom>
                <a:avLst/>
                <a:gdLst>
                  <a:gd name="connsiteX0" fmla="*/ 326059 w 326058"/>
                  <a:gd name="connsiteY0" fmla="*/ 156413 h 156412"/>
                  <a:gd name="connsiteX1" fmla="*/ 129351 w 326058"/>
                  <a:gd name="connsiteY1" fmla="*/ 156413 h 156412"/>
                  <a:gd name="connsiteX2" fmla="*/ 129351 w 326058"/>
                  <a:gd name="connsiteY2" fmla="*/ 73593 h 156412"/>
                  <a:gd name="connsiteX3" fmla="*/ 21042 w 326058"/>
                  <a:gd name="connsiteY3" fmla="*/ 73593 h 156412"/>
                  <a:gd name="connsiteX4" fmla="*/ 21042 w 326058"/>
                  <a:gd name="connsiteY4" fmla="*/ 42113 h 156412"/>
                  <a:gd name="connsiteX5" fmla="*/ 0 w 326058"/>
                  <a:gd name="connsiteY5" fmla="*/ 42113 h 156412"/>
                  <a:gd name="connsiteX6" fmla="*/ 0 w 326058"/>
                  <a:gd name="connsiteY6" fmla="*/ 0 h 1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58" h="156412">
                    <a:moveTo>
                      <a:pt x="326059" y="156413"/>
                    </a:moveTo>
                    <a:lnTo>
                      <a:pt x="129351" y="156413"/>
                    </a:lnTo>
                    <a:lnTo>
                      <a:pt x="129351" y="73593"/>
                    </a:lnTo>
                    <a:lnTo>
                      <a:pt x="21042" y="73593"/>
                    </a:lnTo>
                    <a:lnTo>
                      <a:pt x="21042" y="42113"/>
                    </a:lnTo>
                    <a:lnTo>
                      <a:pt x="0" y="42113"/>
                    </a:lnTo>
                    <a:lnTo>
                      <a:pt x="0" y="0"/>
                    </a:lnTo>
                  </a:path>
                </a:pathLst>
              </a:custGeom>
              <a:noFill/>
              <a:ln w="23832" cap="flat">
                <a:solidFill>
                  <a:srgbClr val="5F8499"/>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7C0B8773-AD38-9D58-530B-E39CEA5E23C4}"/>
                  </a:ext>
                </a:extLst>
              </p:cNvPr>
              <p:cNvSpPr/>
              <p:nvPr/>
            </p:nvSpPr>
            <p:spPr>
              <a:xfrm>
                <a:off x="9760483" y="2835993"/>
                <a:ext cx="5960" cy="22573"/>
              </a:xfrm>
              <a:custGeom>
                <a:avLst/>
                <a:gdLst>
                  <a:gd name="connsiteX0" fmla="*/ 0 w 5960"/>
                  <a:gd name="connsiteY0" fmla="*/ 0 h 22573"/>
                  <a:gd name="connsiteX1" fmla="*/ 0 w 5960"/>
                  <a:gd name="connsiteY1" fmla="*/ 22574 h 22573"/>
                </a:gdLst>
                <a:ahLst/>
                <a:cxnLst>
                  <a:cxn ang="0">
                    <a:pos x="connsiteX0" y="connsiteY0"/>
                  </a:cxn>
                  <a:cxn ang="0">
                    <a:pos x="connsiteX1" y="connsiteY1"/>
                  </a:cxn>
                </a:cxnLst>
                <a:rect l="l" t="t" r="r" b="b"/>
                <a:pathLst>
                  <a:path w="5960" h="22573">
                    <a:moveTo>
                      <a:pt x="0" y="0"/>
                    </a:moveTo>
                    <a:lnTo>
                      <a:pt x="0" y="22574"/>
                    </a:lnTo>
                  </a:path>
                </a:pathLst>
              </a:custGeom>
              <a:ln w="23832" cap="flat">
                <a:solidFill>
                  <a:srgbClr val="5F8499"/>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EED25276-C0EE-3219-AAFA-9F0CE6A56919}"/>
                  </a:ext>
                </a:extLst>
              </p:cNvPr>
              <p:cNvSpPr/>
              <p:nvPr/>
            </p:nvSpPr>
            <p:spPr>
              <a:xfrm>
                <a:off x="9760483" y="2858566"/>
                <a:ext cx="14544" cy="5960"/>
              </a:xfrm>
              <a:custGeom>
                <a:avLst/>
                <a:gdLst>
                  <a:gd name="connsiteX0" fmla="*/ 0 w 14544"/>
                  <a:gd name="connsiteY0" fmla="*/ 0 h 5960"/>
                  <a:gd name="connsiteX1" fmla="*/ 14545 w 14544"/>
                  <a:gd name="connsiteY1" fmla="*/ 0 h 5960"/>
                </a:gdLst>
                <a:ahLst/>
                <a:cxnLst>
                  <a:cxn ang="0">
                    <a:pos x="connsiteX0" y="connsiteY0"/>
                  </a:cxn>
                  <a:cxn ang="0">
                    <a:pos x="connsiteX1" y="connsiteY1"/>
                  </a:cxn>
                </a:cxnLst>
                <a:rect l="l" t="t" r="r" b="b"/>
                <a:pathLst>
                  <a:path w="14544" h="5960">
                    <a:moveTo>
                      <a:pt x="0" y="0"/>
                    </a:moveTo>
                    <a:lnTo>
                      <a:pt x="14545" y="0"/>
                    </a:lnTo>
                  </a:path>
                </a:pathLst>
              </a:custGeom>
              <a:ln w="23832" cap="flat">
                <a:solidFill>
                  <a:srgbClr val="5F8499"/>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F9FE9BC8-198A-26F7-0E2E-B621A7A31C3F}"/>
                  </a:ext>
                </a:extLst>
              </p:cNvPr>
              <p:cNvSpPr/>
              <p:nvPr/>
            </p:nvSpPr>
            <p:spPr>
              <a:xfrm>
                <a:off x="9775028" y="2858566"/>
                <a:ext cx="970187" cy="506242"/>
              </a:xfrm>
              <a:custGeom>
                <a:avLst/>
                <a:gdLst>
                  <a:gd name="connsiteX0" fmla="*/ 970188 w 970187"/>
                  <a:gd name="connsiteY0" fmla="*/ 506243 h 506242"/>
                  <a:gd name="connsiteX1" fmla="*/ 290353 w 970187"/>
                  <a:gd name="connsiteY1" fmla="*/ 506243 h 506242"/>
                  <a:gd name="connsiteX2" fmla="*/ 290353 w 970187"/>
                  <a:gd name="connsiteY2" fmla="*/ 316581 h 506242"/>
                  <a:gd name="connsiteX3" fmla="*/ 220313 w 970187"/>
                  <a:gd name="connsiteY3" fmla="*/ 316581 h 506242"/>
                  <a:gd name="connsiteX4" fmla="*/ 211550 w 970187"/>
                  <a:gd name="connsiteY4" fmla="*/ 316581 h 506242"/>
                  <a:gd name="connsiteX5" fmla="*/ 211550 w 970187"/>
                  <a:gd name="connsiteY5" fmla="*/ 185281 h 506242"/>
                  <a:gd name="connsiteX6" fmla="*/ 211550 w 970187"/>
                  <a:gd name="connsiteY6" fmla="*/ 177985 h 506242"/>
                  <a:gd name="connsiteX7" fmla="*/ 103600 w 970187"/>
                  <a:gd name="connsiteY7" fmla="*/ 177985 h 506242"/>
                  <a:gd name="connsiteX8" fmla="*/ 96328 w 970187"/>
                  <a:gd name="connsiteY8" fmla="*/ 177985 h 506242"/>
                  <a:gd name="connsiteX9" fmla="*/ 96328 w 970187"/>
                  <a:gd name="connsiteY9" fmla="*/ 71488 h 506242"/>
                  <a:gd name="connsiteX10" fmla="*/ 8762 w 970187"/>
                  <a:gd name="connsiteY10" fmla="*/ 71488 h 506242"/>
                  <a:gd name="connsiteX11" fmla="*/ 0 w 970187"/>
                  <a:gd name="connsiteY11" fmla="*/ 71488 h 506242"/>
                  <a:gd name="connsiteX12" fmla="*/ 0 w 970187"/>
                  <a:gd name="connsiteY12" fmla="*/ 0 h 50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187" h="506242">
                    <a:moveTo>
                      <a:pt x="970188" y="506243"/>
                    </a:moveTo>
                    <a:lnTo>
                      <a:pt x="290353" y="506243"/>
                    </a:lnTo>
                    <a:lnTo>
                      <a:pt x="290353" y="316581"/>
                    </a:lnTo>
                    <a:lnTo>
                      <a:pt x="220313" y="316581"/>
                    </a:lnTo>
                    <a:lnTo>
                      <a:pt x="211550" y="316581"/>
                    </a:lnTo>
                    <a:lnTo>
                      <a:pt x="211550" y="185281"/>
                    </a:lnTo>
                    <a:lnTo>
                      <a:pt x="211550" y="177985"/>
                    </a:lnTo>
                    <a:lnTo>
                      <a:pt x="103600" y="177985"/>
                    </a:lnTo>
                    <a:lnTo>
                      <a:pt x="96328" y="177985"/>
                    </a:lnTo>
                    <a:lnTo>
                      <a:pt x="96328" y="71488"/>
                    </a:lnTo>
                    <a:lnTo>
                      <a:pt x="8762" y="71488"/>
                    </a:lnTo>
                    <a:lnTo>
                      <a:pt x="0" y="71488"/>
                    </a:lnTo>
                    <a:lnTo>
                      <a:pt x="0" y="0"/>
                    </a:lnTo>
                  </a:path>
                </a:pathLst>
              </a:custGeom>
              <a:noFill/>
              <a:ln w="23832" cap="flat">
                <a:solidFill>
                  <a:srgbClr val="5F8499"/>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94F5023B-79F3-B4EF-E1D5-DF0AD5F37805}"/>
                  </a:ext>
                </a:extLst>
              </p:cNvPr>
              <p:cNvSpPr/>
              <p:nvPr/>
            </p:nvSpPr>
            <p:spPr>
              <a:xfrm>
                <a:off x="7681876" y="1997737"/>
                <a:ext cx="5960" cy="71232"/>
              </a:xfrm>
              <a:custGeom>
                <a:avLst/>
                <a:gdLst>
                  <a:gd name="connsiteX0" fmla="*/ 0 w 5960"/>
                  <a:gd name="connsiteY0" fmla="*/ 0 h 71232"/>
                  <a:gd name="connsiteX1" fmla="*/ 0 w 5960"/>
                  <a:gd name="connsiteY1" fmla="*/ 71232 h 71232"/>
                </a:gdLst>
                <a:ahLst/>
                <a:cxnLst>
                  <a:cxn ang="0">
                    <a:pos x="connsiteX0" y="connsiteY0"/>
                  </a:cxn>
                  <a:cxn ang="0">
                    <a:pos x="connsiteX1" y="connsiteY1"/>
                  </a:cxn>
                </a:cxnLst>
                <a:rect l="l" t="t" r="r" b="b"/>
                <a:pathLst>
                  <a:path w="5960" h="71232">
                    <a:moveTo>
                      <a:pt x="0" y="0"/>
                    </a:moveTo>
                    <a:lnTo>
                      <a:pt x="0" y="71232"/>
                    </a:lnTo>
                  </a:path>
                </a:pathLst>
              </a:custGeom>
              <a:ln w="23832" cap="flat">
                <a:solidFill>
                  <a:srgbClr val="5F8499"/>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5973F5A1-ED0A-A168-9C8D-CF497B70BAB2}"/>
                  </a:ext>
                </a:extLst>
              </p:cNvPr>
              <p:cNvSpPr/>
              <p:nvPr/>
            </p:nvSpPr>
            <p:spPr>
              <a:xfrm>
                <a:off x="7709594" y="1997737"/>
                <a:ext cx="5960" cy="65998"/>
              </a:xfrm>
              <a:custGeom>
                <a:avLst/>
                <a:gdLst>
                  <a:gd name="connsiteX0" fmla="*/ 0 w 5960"/>
                  <a:gd name="connsiteY0" fmla="*/ 0 h 65998"/>
                  <a:gd name="connsiteX1" fmla="*/ 0 w 5960"/>
                  <a:gd name="connsiteY1" fmla="*/ 65999 h 65998"/>
                </a:gdLst>
                <a:ahLst/>
                <a:cxnLst>
                  <a:cxn ang="0">
                    <a:pos x="connsiteX0" y="connsiteY0"/>
                  </a:cxn>
                  <a:cxn ang="0">
                    <a:pos x="connsiteX1" y="connsiteY1"/>
                  </a:cxn>
                </a:cxnLst>
                <a:rect l="l" t="t" r="r" b="b"/>
                <a:pathLst>
                  <a:path w="5960" h="65998">
                    <a:moveTo>
                      <a:pt x="0" y="0"/>
                    </a:moveTo>
                    <a:lnTo>
                      <a:pt x="0" y="65999"/>
                    </a:lnTo>
                  </a:path>
                </a:pathLst>
              </a:custGeom>
              <a:ln w="23832" cap="flat">
                <a:solidFill>
                  <a:srgbClr val="5F8499"/>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9AC2FA5F-2623-CF16-5512-33A6C835531C}"/>
                  </a:ext>
                </a:extLst>
              </p:cNvPr>
              <p:cNvSpPr/>
              <p:nvPr/>
            </p:nvSpPr>
            <p:spPr>
              <a:xfrm>
                <a:off x="7918998" y="2132887"/>
                <a:ext cx="5960" cy="56538"/>
              </a:xfrm>
              <a:custGeom>
                <a:avLst/>
                <a:gdLst>
                  <a:gd name="connsiteX0" fmla="*/ 0 w 5960"/>
                  <a:gd name="connsiteY0" fmla="*/ 0 h 56538"/>
                  <a:gd name="connsiteX1" fmla="*/ 0 w 5960"/>
                  <a:gd name="connsiteY1" fmla="*/ 56539 h 56538"/>
                </a:gdLst>
                <a:ahLst/>
                <a:cxnLst>
                  <a:cxn ang="0">
                    <a:pos x="connsiteX0" y="connsiteY0"/>
                  </a:cxn>
                  <a:cxn ang="0">
                    <a:pos x="connsiteX1" y="connsiteY1"/>
                  </a:cxn>
                </a:cxnLst>
                <a:rect l="l" t="t" r="r" b="b"/>
                <a:pathLst>
                  <a:path w="5960" h="56538">
                    <a:moveTo>
                      <a:pt x="0" y="0"/>
                    </a:moveTo>
                    <a:lnTo>
                      <a:pt x="0" y="56539"/>
                    </a:lnTo>
                  </a:path>
                </a:pathLst>
              </a:custGeom>
              <a:ln w="23832" cap="flat">
                <a:solidFill>
                  <a:srgbClr val="5F8499"/>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2E64F449-3052-7735-E12B-0272F17BC10E}"/>
                  </a:ext>
                </a:extLst>
              </p:cNvPr>
              <p:cNvSpPr/>
              <p:nvPr/>
            </p:nvSpPr>
            <p:spPr>
              <a:xfrm>
                <a:off x="7971036" y="2124989"/>
                <a:ext cx="5960" cy="64436"/>
              </a:xfrm>
              <a:custGeom>
                <a:avLst/>
                <a:gdLst>
                  <a:gd name="connsiteX0" fmla="*/ 0 w 5960"/>
                  <a:gd name="connsiteY0" fmla="*/ 0 h 64436"/>
                  <a:gd name="connsiteX1" fmla="*/ 0 w 5960"/>
                  <a:gd name="connsiteY1" fmla="*/ 64437 h 64436"/>
                </a:gdLst>
                <a:ahLst/>
                <a:cxnLst>
                  <a:cxn ang="0">
                    <a:pos x="connsiteX0" y="connsiteY0"/>
                  </a:cxn>
                  <a:cxn ang="0">
                    <a:pos x="connsiteX1" y="connsiteY1"/>
                  </a:cxn>
                </a:cxnLst>
                <a:rect l="l" t="t" r="r" b="b"/>
                <a:pathLst>
                  <a:path w="5960" h="64436">
                    <a:moveTo>
                      <a:pt x="0" y="0"/>
                    </a:moveTo>
                    <a:lnTo>
                      <a:pt x="0" y="64437"/>
                    </a:lnTo>
                  </a:path>
                </a:pathLst>
              </a:custGeom>
              <a:ln w="23832" cap="flat">
                <a:solidFill>
                  <a:srgbClr val="5F8499"/>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878F15A3-14BF-EF6A-F9BC-2FD3F03F271C}"/>
                  </a:ext>
                </a:extLst>
              </p:cNvPr>
              <p:cNvSpPr/>
              <p:nvPr/>
            </p:nvSpPr>
            <p:spPr>
              <a:xfrm>
                <a:off x="7996549" y="2150233"/>
                <a:ext cx="5960" cy="70874"/>
              </a:xfrm>
              <a:custGeom>
                <a:avLst/>
                <a:gdLst>
                  <a:gd name="connsiteX0" fmla="*/ 0 w 5960"/>
                  <a:gd name="connsiteY0" fmla="*/ 0 h 70874"/>
                  <a:gd name="connsiteX1" fmla="*/ 0 w 5960"/>
                  <a:gd name="connsiteY1" fmla="*/ 70874 h 70874"/>
                </a:gdLst>
                <a:ahLst/>
                <a:cxnLst>
                  <a:cxn ang="0">
                    <a:pos x="connsiteX0" y="connsiteY0"/>
                  </a:cxn>
                  <a:cxn ang="0">
                    <a:pos x="connsiteX1" y="connsiteY1"/>
                  </a:cxn>
                </a:cxnLst>
                <a:rect l="l" t="t" r="r" b="b"/>
                <a:pathLst>
                  <a:path w="5960" h="70874">
                    <a:moveTo>
                      <a:pt x="0" y="0"/>
                    </a:moveTo>
                    <a:lnTo>
                      <a:pt x="0" y="70874"/>
                    </a:lnTo>
                  </a:path>
                </a:pathLst>
              </a:custGeom>
              <a:ln w="23832" cap="flat">
                <a:solidFill>
                  <a:srgbClr val="5F8499"/>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B6DE3682-BBE4-226A-F2F5-1D03A0E3F8B4}"/>
                  </a:ext>
                </a:extLst>
              </p:cNvPr>
              <p:cNvSpPr/>
              <p:nvPr/>
            </p:nvSpPr>
            <p:spPr>
              <a:xfrm>
                <a:off x="8029632" y="2150233"/>
                <a:ext cx="5960" cy="70874"/>
              </a:xfrm>
              <a:custGeom>
                <a:avLst/>
                <a:gdLst>
                  <a:gd name="connsiteX0" fmla="*/ 0 w 5960"/>
                  <a:gd name="connsiteY0" fmla="*/ 0 h 70874"/>
                  <a:gd name="connsiteX1" fmla="*/ 0 w 5960"/>
                  <a:gd name="connsiteY1" fmla="*/ 70874 h 70874"/>
                </a:gdLst>
                <a:ahLst/>
                <a:cxnLst>
                  <a:cxn ang="0">
                    <a:pos x="connsiteX0" y="connsiteY0"/>
                  </a:cxn>
                  <a:cxn ang="0">
                    <a:pos x="connsiteX1" y="connsiteY1"/>
                  </a:cxn>
                </a:cxnLst>
                <a:rect l="l" t="t" r="r" b="b"/>
                <a:pathLst>
                  <a:path w="5960" h="70874">
                    <a:moveTo>
                      <a:pt x="0" y="0"/>
                    </a:moveTo>
                    <a:lnTo>
                      <a:pt x="0" y="70874"/>
                    </a:lnTo>
                  </a:path>
                </a:pathLst>
              </a:custGeom>
              <a:ln w="23832" cap="flat">
                <a:solidFill>
                  <a:srgbClr val="5F8499"/>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09E47900-AC3E-A411-8349-5819C90CEFE6}"/>
                  </a:ext>
                </a:extLst>
              </p:cNvPr>
              <p:cNvSpPr/>
              <p:nvPr/>
            </p:nvSpPr>
            <p:spPr>
              <a:xfrm>
                <a:off x="8074755" y="2170345"/>
                <a:ext cx="5960" cy="57629"/>
              </a:xfrm>
              <a:custGeom>
                <a:avLst/>
                <a:gdLst>
                  <a:gd name="connsiteX0" fmla="*/ 0 w 5960"/>
                  <a:gd name="connsiteY0" fmla="*/ 0 h 57629"/>
                  <a:gd name="connsiteX1" fmla="*/ 0 w 5960"/>
                  <a:gd name="connsiteY1" fmla="*/ 57629 h 57629"/>
                </a:gdLst>
                <a:ahLst/>
                <a:cxnLst>
                  <a:cxn ang="0">
                    <a:pos x="connsiteX0" y="connsiteY0"/>
                  </a:cxn>
                  <a:cxn ang="0">
                    <a:pos x="connsiteX1" y="connsiteY1"/>
                  </a:cxn>
                </a:cxnLst>
                <a:rect l="l" t="t" r="r" b="b"/>
                <a:pathLst>
                  <a:path w="5960" h="57629">
                    <a:moveTo>
                      <a:pt x="0" y="0"/>
                    </a:moveTo>
                    <a:lnTo>
                      <a:pt x="0" y="57629"/>
                    </a:lnTo>
                  </a:path>
                </a:pathLst>
              </a:custGeom>
              <a:ln w="23832" cap="flat">
                <a:solidFill>
                  <a:srgbClr val="5F8499"/>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269EEBCE-8D8D-DA29-DDED-0888901C6816}"/>
                  </a:ext>
                </a:extLst>
              </p:cNvPr>
              <p:cNvSpPr/>
              <p:nvPr/>
            </p:nvSpPr>
            <p:spPr>
              <a:xfrm>
                <a:off x="8094188" y="2197497"/>
                <a:ext cx="5960" cy="118132"/>
              </a:xfrm>
              <a:custGeom>
                <a:avLst/>
                <a:gdLst>
                  <a:gd name="connsiteX0" fmla="*/ 0 w 5960"/>
                  <a:gd name="connsiteY0" fmla="*/ 0 h 118132"/>
                  <a:gd name="connsiteX1" fmla="*/ 0 w 5960"/>
                  <a:gd name="connsiteY1" fmla="*/ 118132 h 118132"/>
                </a:gdLst>
                <a:ahLst/>
                <a:cxnLst>
                  <a:cxn ang="0">
                    <a:pos x="connsiteX0" y="connsiteY0"/>
                  </a:cxn>
                  <a:cxn ang="0">
                    <a:pos x="connsiteX1" y="connsiteY1"/>
                  </a:cxn>
                </a:cxnLst>
                <a:rect l="l" t="t" r="r" b="b"/>
                <a:pathLst>
                  <a:path w="5960" h="118132">
                    <a:moveTo>
                      <a:pt x="0" y="0"/>
                    </a:moveTo>
                    <a:lnTo>
                      <a:pt x="0" y="118132"/>
                    </a:lnTo>
                  </a:path>
                </a:pathLst>
              </a:custGeom>
              <a:ln w="23832" cap="flat">
                <a:solidFill>
                  <a:srgbClr val="5F8499"/>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A123A913-4770-3EE5-7312-10C16D6B6375}"/>
                  </a:ext>
                </a:extLst>
              </p:cNvPr>
              <p:cNvSpPr/>
              <p:nvPr/>
            </p:nvSpPr>
            <p:spPr>
              <a:xfrm>
                <a:off x="8152544" y="2235068"/>
                <a:ext cx="5960" cy="59495"/>
              </a:xfrm>
              <a:custGeom>
                <a:avLst/>
                <a:gdLst>
                  <a:gd name="connsiteX0" fmla="*/ 0 w 5960"/>
                  <a:gd name="connsiteY0" fmla="*/ 0 h 59495"/>
                  <a:gd name="connsiteX1" fmla="*/ 0 w 5960"/>
                  <a:gd name="connsiteY1" fmla="*/ 59495 h 59495"/>
                </a:gdLst>
                <a:ahLst/>
                <a:cxnLst>
                  <a:cxn ang="0">
                    <a:pos x="connsiteX0" y="connsiteY0"/>
                  </a:cxn>
                  <a:cxn ang="0">
                    <a:pos x="connsiteX1" y="connsiteY1"/>
                  </a:cxn>
                </a:cxnLst>
                <a:rect l="l" t="t" r="r" b="b"/>
                <a:pathLst>
                  <a:path w="5960" h="59495">
                    <a:moveTo>
                      <a:pt x="0" y="0"/>
                    </a:moveTo>
                    <a:lnTo>
                      <a:pt x="0" y="59495"/>
                    </a:lnTo>
                  </a:path>
                </a:pathLst>
              </a:custGeom>
              <a:ln w="23832" cap="flat">
                <a:solidFill>
                  <a:srgbClr val="5F8499"/>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2A55631F-038A-218B-77AC-1EEA8A4C677F}"/>
                  </a:ext>
                </a:extLst>
              </p:cNvPr>
              <p:cNvSpPr/>
              <p:nvPr/>
            </p:nvSpPr>
            <p:spPr>
              <a:xfrm>
                <a:off x="8303413" y="2256563"/>
                <a:ext cx="5960" cy="59066"/>
              </a:xfrm>
              <a:custGeom>
                <a:avLst/>
                <a:gdLst>
                  <a:gd name="connsiteX0" fmla="*/ 0 w 5960"/>
                  <a:gd name="connsiteY0" fmla="*/ 0 h 59066"/>
                  <a:gd name="connsiteX1" fmla="*/ 0 w 5960"/>
                  <a:gd name="connsiteY1" fmla="*/ 59066 h 59066"/>
                </a:gdLst>
                <a:ahLst/>
                <a:cxnLst>
                  <a:cxn ang="0">
                    <a:pos x="connsiteX0" y="connsiteY0"/>
                  </a:cxn>
                  <a:cxn ang="0">
                    <a:pos x="connsiteX1" y="connsiteY1"/>
                  </a:cxn>
                </a:cxnLst>
                <a:rect l="l" t="t" r="r" b="b"/>
                <a:pathLst>
                  <a:path w="5960" h="59066">
                    <a:moveTo>
                      <a:pt x="0" y="0"/>
                    </a:moveTo>
                    <a:lnTo>
                      <a:pt x="0" y="59066"/>
                    </a:lnTo>
                  </a:path>
                </a:pathLst>
              </a:custGeom>
              <a:ln w="23832" cap="flat">
                <a:solidFill>
                  <a:srgbClr val="5F8499"/>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D68155BD-170A-7F9F-F26A-A87A873542CB}"/>
                  </a:ext>
                </a:extLst>
              </p:cNvPr>
              <p:cNvSpPr/>
              <p:nvPr/>
            </p:nvSpPr>
            <p:spPr>
              <a:xfrm>
                <a:off x="8349252" y="2258452"/>
                <a:ext cx="5960" cy="67697"/>
              </a:xfrm>
              <a:custGeom>
                <a:avLst/>
                <a:gdLst>
                  <a:gd name="connsiteX0" fmla="*/ 0 w 5960"/>
                  <a:gd name="connsiteY0" fmla="*/ 0 h 67697"/>
                  <a:gd name="connsiteX1" fmla="*/ 0 w 5960"/>
                  <a:gd name="connsiteY1" fmla="*/ 67697 h 67697"/>
                </a:gdLst>
                <a:ahLst/>
                <a:cxnLst>
                  <a:cxn ang="0">
                    <a:pos x="connsiteX0" y="connsiteY0"/>
                  </a:cxn>
                  <a:cxn ang="0">
                    <a:pos x="connsiteX1" y="connsiteY1"/>
                  </a:cxn>
                </a:cxnLst>
                <a:rect l="l" t="t" r="r" b="b"/>
                <a:pathLst>
                  <a:path w="5960" h="67697">
                    <a:moveTo>
                      <a:pt x="0" y="0"/>
                    </a:moveTo>
                    <a:lnTo>
                      <a:pt x="0" y="67697"/>
                    </a:lnTo>
                  </a:path>
                </a:pathLst>
              </a:custGeom>
              <a:ln w="23832" cap="flat">
                <a:solidFill>
                  <a:srgbClr val="5F8499"/>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677723E7-12C6-51A7-0D36-CA8CC882C7C8}"/>
                  </a:ext>
                </a:extLst>
              </p:cNvPr>
              <p:cNvSpPr/>
              <p:nvPr/>
            </p:nvSpPr>
            <p:spPr>
              <a:xfrm>
                <a:off x="8393661" y="2315629"/>
                <a:ext cx="5960" cy="72179"/>
              </a:xfrm>
              <a:custGeom>
                <a:avLst/>
                <a:gdLst>
                  <a:gd name="connsiteX0" fmla="*/ 0 w 5960"/>
                  <a:gd name="connsiteY0" fmla="*/ 0 h 72179"/>
                  <a:gd name="connsiteX1" fmla="*/ 0 w 5960"/>
                  <a:gd name="connsiteY1" fmla="*/ 72180 h 72179"/>
                </a:gdLst>
                <a:ahLst/>
                <a:cxnLst>
                  <a:cxn ang="0">
                    <a:pos x="connsiteX0" y="connsiteY0"/>
                  </a:cxn>
                  <a:cxn ang="0">
                    <a:pos x="connsiteX1" y="connsiteY1"/>
                  </a:cxn>
                </a:cxnLst>
                <a:rect l="l" t="t" r="r" b="b"/>
                <a:pathLst>
                  <a:path w="5960" h="72179">
                    <a:moveTo>
                      <a:pt x="0" y="0"/>
                    </a:moveTo>
                    <a:lnTo>
                      <a:pt x="0" y="72180"/>
                    </a:lnTo>
                  </a:path>
                </a:pathLst>
              </a:custGeom>
              <a:ln w="23832" cap="flat">
                <a:solidFill>
                  <a:srgbClr val="5F8499"/>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3BA7B5B4-562D-590C-3972-AABE65A53F13}"/>
                  </a:ext>
                </a:extLst>
              </p:cNvPr>
              <p:cNvSpPr/>
              <p:nvPr/>
            </p:nvSpPr>
            <p:spPr>
              <a:xfrm>
                <a:off x="8436817" y="2315629"/>
                <a:ext cx="5960" cy="72179"/>
              </a:xfrm>
              <a:custGeom>
                <a:avLst/>
                <a:gdLst>
                  <a:gd name="connsiteX0" fmla="*/ 0 w 5960"/>
                  <a:gd name="connsiteY0" fmla="*/ 0 h 72179"/>
                  <a:gd name="connsiteX1" fmla="*/ 0 w 5960"/>
                  <a:gd name="connsiteY1" fmla="*/ 72180 h 72179"/>
                </a:gdLst>
                <a:ahLst/>
                <a:cxnLst>
                  <a:cxn ang="0">
                    <a:pos x="connsiteX0" y="connsiteY0"/>
                  </a:cxn>
                  <a:cxn ang="0">
                    <a:pos x="connsiteX1" y="connsiteY1"/>
                  </a:cxn>
                </a:cxnLst>
                <a:rect l="l" t="t" r="r" b="b"/>
                <a:pathLst>
                  <a:path w="5960" h="72179">
                    <a:moveTo>
                      <a:pt x="0" y="0"/>
                    </a:moveTo>
                    <a:lnTo>
                      <a:pt x="0" y="72180"/>
                    </a:lnTo>
                  </a:path>
                </a:pathLst>
              </a:custGeom>
              <a:ln w="23832" cap="flat">
                <a:solidFill>
                  <a:srgbClr val="5F8499"/>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2B2077E2-8DDA-5AC4-9C79-33A19E7B768D}"/>
                  </a:ext>
                </a:extLst>
              </p:cNvPr>
              <p:cNvSpPr/>
              <p:nvPr/>
            </p:nvSpPr>
            <p:spPr>
              <a:xfrm>
                <a:off x="8464774" y="2367065"/>
                <a:ext cx="5960" cy="55328"/>
              </a:xfrm>
              <a:custGeom>
                <a:avLst/>
                <a:gdLst>
                  <a:gd name="connsiteX0" fmla="*/ 0 w 5960"/>
                  <a:gd name="connsiteY0" fmla="*/ 0 h 55328"/>
                  <a:gd name="connsiteX1" fmla="*/ 0 w 5960"/>
                  <a:gd name="connsiteY1" fmla="*/ 55329 h 55328"/>
                </a:gdLst>
                <a:ahLst/>
                <a:cxnLst>
                  <a:cxn ang="0">
                    <a:pos x="connsiteX0" y="connsiteY0"/>
                  </a:cxn>
                  <a:cxn ang="0">
                    <a:pos x="connsiteX1" y="connsiteY1"/>
                  </a:cxn>
                </a:cxnLst>
                <a:rect l="l" t="t" r="r" b="b"/>
                <a:pathLst>
                  <a:path w="5960" h="55328">
                    <a:moveTo>
                      <a:pt x="0" y="0"/>
                    </a:moveTo>
                    <a:lnTo>
                      <a:pt x="0" y="55329"/>
                    </a:lnTo>
                  </a:path>
                </a:pathLst>
              </a:custGeom>
              <a:ln w="23832" cap="flat">
                <a:solidFill>
                  <a:srgbClr val="5F8499"/>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3C56D8F2-87CD-E083-AA06-E24A653359C0}"/>
                  </a:ext>
                </a:extLst>
              </p:cNvPr>
              <p:cNvSpPr/>
              <p:nvPr/>
            </p:nvSpPr>
            <p:spPr>
              <a:xfrm>
                <a:off x="8538390" y="2387809"/>
                <a:ext cx="5960" cy="66177"/>
              </a:xfrm>
              <a:custGeom>
                <a:avLst/>
                <a:gdLst>
                  <a:gd name="connsiteX0" fmla="*/ 0 w 5960"/>
                  <a:gd name="connsiteY0" fmla="*/ 0 h 66177"/>
                  <a:gd name="connsiteX1" fmla="*/ 0 w 5960"/>
                  <a:gd name="connsiteY1" fmla="*/ 66177 h 66177"/>
                </a:gdLst>
                <a:ahLst/>
                <a:cxnLst>
                  <a:cxn ang="0">
                    <a:pos x="connsiteX0" y="connsiteY0"/>
                  </a:cxn>
                  <a:cxn ang="0">
                    <a:pos x="connsiteX1" y="connsiteY1"/>
                  </a:cxn>
                </a:cxnLst>
                <a:rect l="l" t="t" r="r" b="b"/>
                <a:pathLst>
                  <a:path w="5960" h="66177">
                    <a:moveTo>
                      <a:pt x="0" y="0"/>
                    </a:moveTo>
                    <a:lnTo>
                      <a:pt x="0" y="66177"/>
                    </a:lnTo>
                  </a:path>
                </a:pathLst>
              </a:custGeom>
              <a:ln w="23832" cap="flat">
                <a:solidFill>
                  <a:srgbClr val="5F8499"/>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E15860EB-D07A-14C4-AEB4-2FD32A7AF36D}"/>
                  </a:ext>
                </a:extLst>
              </p:cNvPr>
              <p:cNvSpPr/>
              <p:nvPr/>
            </p:nvSpPr>
            <p:spPr>
              <a:xfrm>
                <a:off x="8566287" y="2387809"/>
                <a:ext cx="5960" cy="50381"/>
              </a:xfrm>
              <a:custGeom>
                <a:avLst/>
                <a:gdLst>
                  <a:gd name="connsiteX0" fmla="*/ 0 w 5960"/>
                  <a:gd name="connsiteY0" fmla="*/ 0 h 50381"/>
                  <a:gd name="connsiteX1" fmla="*/ 0 w 5960"/>
                  <a:gd name="connsiteY1" fmla="*/ 50381 h 50381"/>
                </a:gdLst>
                <a:ahLst/>
                <a:cxnLst>
                  <a:cxn ang="0">
                    <a:pos x="connsiteX0" y="connsiteY0"/>
                  </a:cxn>
                  <a:cxn ang="0">
                    <a:pos x="connsiteX1" y="connsiteY1"/>
                  </a:cxn>
                </a:cxnLst>
                <a:rect l="l" t="t" r="r" b="b"/>
                <a:pathLst>
                  <a:path w="5960" h="50381">
                    <a:moveTo>
                      <a:pt x="0" y="0"/>
                    </a:moveTo>
                    <a:lnTo>
                      <a:pt x="0" y="50381"/>
                    </a:lnTo>
                  </a:path>
                </a:pathLst>
              </a:custGeom>
              <a:ln w="23832" cap="flat">
                <a:solidFill>
                  <a:srgbClr val="5F8499"/>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C20B5135-05ED-13D7-A12E-46774F0249E7}"/>
                  </a:ext>
                </a:extLst>
              </p:cNvPr>
              <p:cNvSpPr/>
              <p:nvPr/>
            </p:nvSpPr>
            <p:spPr>
              <a:xfrm>
                <a:off x="8606880" y="2420897"/>
                <a:ext cx="5960" cy="60121"/>
              </a:xfrm>
              <a:custGeom>
                <a:avLst/>
                <a:gdLst>
                  <a:gd name="connsiteX0" fmla="*/ 0 w 5960"/>
                  <a:gd name="connsiteY0" fmla="*/ 0 h 60121"/>
                  <a:gd name="connsiteX1" fmla="*/ 0 w 5960"/>
                  <a:gd name="connsiteY1" fmla="*/ 60121 h 60121"/>
                </a:gdLst>
                <a:ahLst/>
                <a:cxnLst>
                  <a:cxn ang="0">
                    <a:pos x="connsiteX0" y="connsiteY0"/>
                  </a:cxn>
                  <a:cxn ang="0">
                    <a:pos x="connsiteX1" y="connsiteY1"/>
                  </a:cxn>
                </a:cxnLst>
                <a:rect l="l" t="t" r="r" b="b"/>
                <a:pathLst>
                  <a:path w="5960" h="60121">
                    <a:moveTo>
                      <a:pt x="0" y="0"/>
                    </a:moveTo>
                    <a:lnTo>
                      <a:pt x="0" y="60121"/>
                    </a:lnTo>
                  </a:path>
                </a:pathLst>
              </a:custGeom>
              <a:ln w="23832" cap="flat">
                <a:solidFill>
                  <a:srgbClr val="5F8499"/>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C3B8F8A4-FC9B-A87C-57E6-1E3959B47D69}"/>
                  </a:ext>
                </a:extLst>
              </p:cNvPr>
              <p:cNvSpPr/>
              <p:nvPr/>
            </p:nvSpPr>
            <p:spPr>
              <a:xfrm>
                <a:off x="8656415" y="2422393"/>
                <a:ext cx="5960" cy="64347"/>
              </a:xfrm>
              <a:custGeom>
                <a:avLst/>
                <a:gdLst>
                  <a:gd name="connsiteX0" fmla="*/ 0 w 5960"/>
                  <a:gd name="connsiteY0" fmla="*/ 0 h 64347"/>
                  <a:gd name="connsiteX1" fmla="*/ 0 w 5960"/>
                  <a:gd name="connsiteY1" fmla="*/ 64347 h 64347"/>
                </a:gdLst>
                <a:ahLst/>
                <a:cxnLst>
                  <a:cxn ang="0">
                    <a:pos x="connsiteX0" y="connsiteY0"/>
                  </a:cxn>
                  <a:cxn ang="0">
                    <a:pos x="connsiteX1" y="connsiteY1"/>
                  </a:cxn>
                </a:cxnLst>
                <a:rect l="l" t="t" r="r" b="b"/>
                <a:pathLst>
                  <a:path w="5960" h="64347">
                    <a:moveTo>
                      <a:pt x="0" y="0"/>
                    </a:moveTo>
                    <a:lnTo>
                      <a:pt x="0" y="64347"/>
                    </a:lnTo>
                  </a:path>
                </a:pathLst>
              </a:custGeom>
              <a:ln w="23832" cap="flat">
                <a:solidFill>
                  <a:srgbClr val="5F8499"/>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0A1804D0-3705-0DE8-CA7C-D35278D87003}"/>
                  </a:ext>
                </a:extLst>
              </p:cNvPr>
              <p:cNvSpPr/>
              <p:nvPr/>
            </p:nvSpPr>
            <p:spPr>
              <a:xfrm>
                <a:off x="8710957" y="2454564"/>
                <a:ext cx="5960" cy="64800"/>
              </a:xfrm>
              <a:custGeom>
                <a:avLst/>
                <a:gdLst>
                  <a:gd name="connsiteX0" fmla="*/ 0 w 5960"/>
                  <a:gd name="connsiteY0" fmla="*/ 0 h 64800"/>
                  <a:gd name="connsiteX1" fmla="*/ 0 w 5960"/>
                  <a:gd name="connsiteY1" fmla="*/ 64800 h 64800"/>
                </a:gdLst>
                <a:ahLst/>
                <a:cxnLst>
                  <a:cxn ang="0">
                    <a:pos x="connsiteX0" y="connsiteY0"/>
                  </a:cxn>
                  <a:cxn ang="0">
                    <a:pos x="connsiteX1" y="connsiteY1"/>
                  </a:cxn>
                </a:cxnLst>
                <a:rect l="l" t="t" r="r" b="b"/>
                <a:pathLst>
                  <a:path w="5960" h="64800">
                    <a:moveTo>
                      <a:pt x="0" y="0"/>
                    </a:moveTo>
                    <a:lnTo>
                      <a:pt x="0" y="64800"/>
                    </a:lnTo>
                  </a:path>
                </a:pathLst>
              </a:custGeom>
              <a:ln w="23832" cap="flat">
                <a:solidFill>
                  <a:srgbClr val="5F8499"/>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25A5DAD3-3680-5468-B11C-57BB7DDD8687}"/>
                  </a:ext>
                </a:extLst>
              </p:cNvPr>
              <p:cNvSpPr/>
              <p:nvPr/>
            </p:nvSpPr>
            <p:spPr>
              <a:xfrm>
                <a:off x="8757570" y="2493977"/>
                <a:ext cx="5960" cy="65354"/>
              </a:xfrm>
              <a:custGeom>
                <a:avLst/>
                <a:gdLst>
                  <a:gd name="connsiteX0" fmla="*/ 0 w 5960"/>
                  <a:gd name="connsiteY0" fmla="*/ 0 h 65354"/>
                  <a:gd name="connsiteX1" fmla="*/ 0 w 5960"/>
                  <a:gd name="connsiteY1" fmla="*/ 65355 h 65354"/>
                </a:gdLst>
                <a:ahLst/>
                <a:cxnLst>
                  <a:cxn ang="0">
                    <a:pos x="connsiteX0" y="connsiteY0"/>
                  </a:cxn>
                  <a:cxn ang="0">
                    <a:pos x="connsiteX1" y="connsiteY1"/>
                  </a:cxn>
                </a:cxnLst>
                <a:rect l="l" t="t" r="r" b="b"/>
                <a:pathLst>
                  <a:path w="5960" h="65354">
                    <a:moveTo>
                      <a:pt x="0" y="0"/>
                    </a:moveTo>
                    <a:lnTo>
                      <a:pt x="0" y="65355"/>
                    </a:lnTo>
                  </a:path>
                </a:pathLst>
              </a:custGeom>
              <a:ln w="23832" cap="flat">
                <a:solidFill>
                  <a:srgbClr val="5F8499"/>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CC619230-16EC-FA78-2512-0DC9A0681B56}"/>
                  </a:ext>
                </a:extLst>
              </p:cNvPr>
              <p:cNvSpPr/>
              <p:nvPr/>
            </p:nvSpPr>
            <p:spPr>
              <a:xfrm>
                <a:off x="8784573" y="2493977"/>
                <a:ext cx="5960" cy="65354"/>
              </a:xfrm>
              <a:custGeom>
                <a:avLst/>
                <a:gdLst>
                  <a:gd name="connsiteX0" fmla="*/ 0 w 5960"/>
                  <a:gd name="connsiteY0" fmla="*/ 0 h 65354"/>
                  <a:gd name="connsiteX1" fmla="*/ 0 w 5960"/>
                  <a:gd name="connsiteY1" fmla="*/ 65355 h 65354"/>
                </a:gdLst>
                <a:ahLst/>
                <a:cxnLst>
                  <a:cxn ang="0">
                    <a:pos x="connsiteX0" y="connsiteY0"/>
                  </a:cxn>
                  <a:cxn ang="0">
                    <a:pos x="connsiteX1" y="connsiteY1"/>
                  </a:cxn>
                </a:cxnLst>
                <a:rect l="l" t="t" r="r" b="b"/>
                <a:pathLst>
                  <a:path w="5960" h="65354">
                    <a:moveTo>
                      <a:pt x="0" y="0"/>
                    </a:moveTo>
                    <a:lnTo>
                      <a:pt x="0" y="65355"/>
                    </a:lnTo>
                  </a:path>
                </a:pathLst>
              </a:custGeom>
              <a:ln w="23832" cap="flat">
                <a:solidFill>
                  <a:srgbClr val="5F8499"/>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9D244F27-4969-AAEA-1CC3-4E8F460529B4}"/>
                  </a:ext>
                </a:extLst>
              </p:cNvPr>
              <p:cNvSpPr/>
              <p:nvPr/>
            </p:nvSpPr>
            <p:spPr>
              <a:xfrm>
                <a:off x="8817596" y="2493977"/>
                <a:ext cx="5960" cy="65354"/>
              </a:xfrm>
              <a:custGeom>
                <a:avLst/>
                <a:gdLst>
                  <a:gd name="connsiteX0" fmla="*/ 0 w 5960"/>
                  <a:gd name="connsiteY0" fmla="*/ 0 h 65354"/>
                  <a:gd name="connsiteX1" fmla="*/ 0 w 5960"/>
                  <a:gd name="connsiteY1" fmla="*/ 65355 h 65354"/>
                </a:gdLst>
                <a:ahLst/>
                <a:cxnLst>
                  <a:cxn ang="0">
                    <a:pos x="connsiteX0" y="connsiteY0"/>
                  </a:cxn>
                  <a:cxn ang="0">
                    <a:pos x="connsiteX1" y="connsiteY1"/>
                  </a:cxn>
                </a:cxnLst>
                <a:rect l="l" t="t" r="r" b="b"/>
                <a:pathLst>
                  <a:path w="5960" h="65354">
                    <a:moveTo>
                      <a:pt x="0" y="0"/>
                    </a:moveTo>
                    <a:lnTo>
                      <a:pt x="0" y="65355"/>
                    </a:lnTo>
                  </a:path>
                </a:pathLst>
              </a:custGeom>
              <a:ln w="23832" cap="flat">
                <a:solidFill>
                  <a:srgbClr val="5F8499"/>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AF1602BC-14E8-8D28-4957-4D08AC4B30FF}"/>
                  </a:ext>
                </a:extLst>
              </p:cNvPr>
              <p:cNvSpPr/>
              <p:nvPr/>
            </p:nvSpPr>
            <p:spPr>
              <a:xfrm>
                <a:off x="8853123" y="2493977"/>
                <a:ext cx="5960" cy="65354"/>
              </a:xfrm>
              <a:custGeom>
                <a:avLst/>
                <a:gdLst>
                  <a:gd name="connsiteX0" fmla="*/ 0 w 5960"/>
                  <a:gd name="connsiteY0" fmla="*/ 0 h 65354"/>
                  <a:gd name="connsiteX1" fmla="*/ 0 w 5960"/>
                  <a:gd name="connsiteY1" fmla="*/ 65355 h 65354"/>
                </a:gdLst>
                <a:ahLst/>
                <a:cxnLst>
                  <a:cxn ang="0">
                    <a:pos x="connsiteX0" y="connsiteY0"/>
                  </a:cxn>
                  <a:cxn ang="0">
                    <a:pos x="connsiteX1" y="connsiteY1"/>
                  </a:cxn>
                </a:cxnLst>
                <a:rect l="l" t="t" r="r" b="b"/>
                <a:pathLst>
                  <a:path w="5960" h="65354">
                    <a:moveTo>
                      <a:pt x="0" y="0"/>
                    </a:moveTo>
                    <a:lnTo>
                      <a:pt x="0" y="65355"/>
                    </a:lnTo>
                  </a:path>
                </a:pathLst>
              </a:custGeom>
              <a:ln w="23832" cap="flat">
                <a:solidFill>
                  <a:srgbClr val="5F8499"/>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4982EFD6-6A15-0907-034C-51C2FD630B1F}"/>
                  </a:ext>
                </a:extLst>
              </p:cNvPr>
              <p:cNvSpPr/>
              <p:nvPr/>
            </p:nvSpPr>
            <p:spPr>
              <a:xfrm>
                <a:off x="8900094" y="2493977"/>
                <a:ext cx="2503" cy="65354"/>
              </a:xfrm>
              <a:custGeom>
                <a:avLst/>
                <a:gdLst>
                  <a:gd name="connsiteX0" fmla="*/ 2504 w 2503"/>
                  <a:gd name="connsiteY0" fmla="*/ 0 h 65354"/>
                  <a:gd name="connsiteX1" fmla="*/ 0 w 2503"/>
                  <a:gd name="connsiteY1" fmla="*/ 65355 h 65354"/>
                </a:gdLst>
                <a:ahLst/>
                <a:cxnLst>
                  <a:cxn ang="0">
                    <a:pos x="connsiteX0" y="connsiteY0"/>
                  </a:cxn>
                  <a:cxn ang="0">
                    <a:pos x="connsiteX1" y="connsiteY1"/>
                  </a:cxn>
                </a:cxnLst>
                <a:rect l="l" t="t" r="r" b="b"/>
                <a:pathLst>
                  <a:path w="2503" h="65354">
                    <a:moveTo>
                      <a:pt x="2504" y="0"/>
                    </a:moveTo>
                    <a:lnTo>
                      <a:pt x="0" y="65355"/>
                    </a:lnTo>
                  </a:path>
                </a:pathLst>
              </a:custGeom>
              <a:ln w="23832" cap="flat">
                <a:solidFill>
                  <a:srgbClr val="5F8499"/>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8BA2AA47-1FFA-4A54-219E-908689884C66}"/>
                  </a:ext>
                </a:extLst>
              </p:cNvPr>
              <p:cNvSpPr/>
              <p:nvPr/>
            </p:nvSpPr>
            <p:spPr>
              <a:xfrm>
                <a:off x="8992189" y="2543470"/>
                <a:ext cx="5960" cy="75702"/>
              </a:xfrm>
              <a:custGeom>
                <a:avLst/>
                <a:gdLst>
                  <a:gd name="connsiteX0" fmla="*/ 0 w 5960"/>
                  <a:gd name="connsiteY0" fmla="*/ 0 h 75702"/>
                  <a:gd name="connsiteX1" fmla="*/ 0 w 5960"/>
                  <a:gd name="connsiteY1" fmla="*/ 75703 h 75702"/>
                </a:gdLst>
                <a:ahLst/>
                <a:cxnLst>
                  <a:cxn ang="0">
                    <a:pos x="connsiteX0" y="connsiteY0"/>
                  </a:cxn>
                  <a:cxn ang="0">
                    <a:pos x="connsiteX1" y="connsiteY1"/>
                  </a:cxn>
                </a:cxnLst>
                <a:rect l="l" t="t" r="r" b="b"/>
                <a:pathLst>
                  <a:path w="5960" h="75702">
                    <a:moveTo>
                      <a:pt x="0" y="0"/>
                    </a:moveTo>
                    <a:lnTo>
                      <a:pt x="0" y="75703"/>
                    </a:lnTo>
                  </a:path>
                </a:pathLst>
              </a:custGeom>
              <a:ln w="23832" cap="flat">
                <a:solidFill>
                  <a:srgbClr val="5F8499"/>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5D0E9AA3-C2EB-E5F1-2CDE-26789A582453}"/>
                  </a:ext>
                </a:extLst>
              </p:cNvPr>
              <p:cNvSpPr/>
              <p:nvPr/>
            </p:nvSpPr>
            <p:spPr>
              <a:xfrm>
                <a:off x="9056209" y="2581321"/>
                <a:ext cx="1251" cy="68054"/>
              </a:xfrm>
              <a:custGeom>
                <a:avLst/>
                <a:gdLst>
                  <a:gd name="connsiteX0" fmla="*/ 0 w 1251"/>
                  <a:gd name="connsiteY0" fmla="*/ 0 h 68054"/>
                  <a:gd name="connsiteX1" fmla="*/ 1252 w 1251"/>
                  <a:gd name="connsiteY1" fmla="*/ 68055 h 68054"/>
                </a:gdLst>
                <a:ahLst/>
                <a:cxnLst>
                  <a:cxn ang="0">
                    <a:pos x="connsiteX0" y="connsiteY0"/>
                  </a:cxn>
                  <a:cxn ang="0">
                    <a:pos x="connsiteX1" y="connsiteY1"/>
                  </a:cxn>
                </a:cxnLst>
                <a:rect l="l" t="t" r="r" b="b"/>
                <a:pathLst>
                  <a:path w="1251" h="68054">
                    <a:moveTo>
                      <a:pt x="0" y="0"/>
                    </a:moveTo>
                    <a:lnTo>
                      <a:pt x="1252" y="68055"/>
                    </a:lnTo>
                  </a:path>
                </a:pathLst>
              </a:custGeom>
              <a:ln w="23832" cap="flat">
                <a:solidFill>
                  <a:srgbClr val="5F8499"/>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91E78279-2044-7A85-EA12-C33D90A46F5B}"/>
                  </a:ext>
                </a:extLst>
              </p:cNvPr>
              <p:cNvSpPr/>
              <p:nvPr/>
            </p:nvSpPr>
            <p:spPr>
              <a:xfrm>
                <a:off x="9160285" y="2594239"/>
                <a:ext cx="1251" cy="55137"/>
              </a:xfrm>
              <a:custGeom>
                <a:avLst/>
                <a:gdLst>
                  <a:gd name="connsiteX0" fmla="*/ 1252 w 1251"/>
                  <a:gd name="connsiteY0" fmla="*/ 0 h 55137"/>
                  <a:gd name="connsiteX1" fmla="*/ 0 w 1251"/>
                  <a:gd name="connsiteY1" fmla="*/ 55138 h 55137"/>
                </a:gdLst>
                <a:ahLst/>
                <a:cxnLst>
                  <a:cxn ang="0">
                    <a:pos x="connsiteX0" y="connsiteY0"/>
                  </a:cxn>
                  <a:cxn ang="0">
                    <a:pos x="connsiteX1" y="connsiteY1"/>
                  </a:cxn>
                </a:cxnLst>
                <a:rect l="l" t="t" r="r" b="b"/>
                <a:pathLst>
                  <a:path w="1251" h="55137">
                    <a:moveTo>
                      <a:pt x="1252" y="0"/>
                    </a:moveTo>
                    <a:lnTo>
                      <a:pt x="0" y="55138"/>
                    </a:lnTo>
                  </a:path>
                </a:pathLst>
              </a:custGeom>
              <a:ln w="23832" cap="flat">
                <a:solidFill>
                  <a:srgbClr val="5F8499"/>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98D47112-FA83-76CF-F521-1894C7F02A82}"/>
                  </a:ext>
                </a:extLst>
              </p:cNvPr>
              <p:cNvSpPr/>
              <p:nvPr/>
            </p:nvSpPr>
            <p:spPr>
              <a:xfrm>
                <a:off x="9228775" y="2587783"/>
                <a:ext cx="5960" cy="61593"/>
              </a:xfrm>
              <a:custGeom>
                <a:avLst/>
                <a:gdLst>
                  <a:gd name="connsiteX0" fmla="*/ 0 w 5960"/>
                  <a:gd name="connsiteY0" fmla="*/ 0 h 61593"/>
                  <a:gd name="connsiteX1" fmla="*/ 0 w 5960"/>
                  <a:gd name="connsiteY1" fmla="*/ 61593 h 61593"/>
                </a:gdLst>
                <a:ahLst/>
                <a:cxnLst>
                  <a:cxn ang="0">
                    <a:pos x="connsiteX0" y="connsiteY0"/>
                  </a:cxn>
                  <a:cxn ang="0">
                    <a:pos x="connsiteX1" y="connsiteY1"/>
                  </a:cxn>
                </a:cxnLst>
                <a:rect l="l" t="t" r="r" b="b"/>
                <a:pathLst>
                  <a:path w="5960" h="61593">
                    <a:moveTo>
                      <a:pt x="0" y="0"/>
                    </a:moveTo>
                    <a:lnTo>
                      <a:pt x="0" y="61593"/>
                    </a:lnTo>
                  </a:path>
                </a:pathLst>
              </a:custGeom>
              <a:ln w="23832" cap="flat">
                <a:solidFill>
                  <a:srgbClr val="5F8499"/>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FA8E4B56-D6D0-8357-B7A3-29BE26BCECA2}"/>
                  </a:ext>
                </a:extLst>
              </p:cNvPr>
              <p:cNvSpPr/>
              <p:nvPr/>
            </p:nvSpPr>
            <p:spPr>
              <a:xfrm>
                <a:off x="9434365" y="2643732"/>
                <a:ext cx="5960" cy="35848"/>
              </a:xfrm>
              <a:custGeom>
                <a:avLst/>
                <a:gdLst>
                  <a:gd name="connsiteX0" fmla="*/ 0 w 5960"/>
                  <a:gd name="connsiteY0" fmla="*/ 0 h 35848"/>
                  <a:gd name="connsiteX1" fmla="*/ 0 w 5960"/>
                  <a:gd name="connsiteY1" fmla="*/ 35849 h 35848"/>
                </a:gdLst>
                <a:ahLst/>
                <a:cxnLst>
                  <a:cxn ang="0">
                    <a:pos x="connsiteX0" y="connsiteY0"/>
                  </a:cxn>
                  <a:cxn ang="0">
                    <a:pos x="connsiteX1" y="connsiteY1"/>
                  </a:cxn>
                </a:cxnLst>
                <a:rect l="l" t="t" r="r" b="b"/>
                <a:pathLst>
                  <a:path w="5960" h="35848">
                    <a:moveTo>
                      <a:pt x="0" y="0"/>
                    </a:moveTo>
                    <a:lnTo>
                      <a:pt x="0" y="35849"/>
                    </a:lnTo>
                  </a:path>
                </a:pathLst>
              </a:custGeom>
              <a:ln w="23832" cap="flat">
                <a:solidFill>
                  <a:srgbClr val="5F8499"/>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7A9B1FF7-7371-C714-37A9-EDD27FCBF915}"/>
                  </a:ext>
                </a:extLst>
              </p:cNvPr>
              <p:cNvSpPr/>
              <p:nvPr/>
            </p:nvSpPr>
            <p:spPr>
              <a:xfrm>
                <a:off x="9465600" y="2716078"/>
                <a:ext cx="1311" cy="67262"/>
              </a:xfrm>
              <a:custGeom>
                <a:avLst/>
                <a:gdLst>
                  <a:gd name="connsiteX0" fmla="*/ 1311 w 1311"/>
                  <a:gd name="connsiteY0" fmla="*/ 0 h 67262"/>
                  <a:gd name="connsiteX1" fmla="*/ 0 w 1311"/>
                  <a:gd name="connsiteY1" fmla="*/ 67262 h 67262"/>
                </a:gdLst>
                <a:ahLst/>
                <a:cxnLst>
                  <a:cxn ang="0">
                    <a:pos x="connsiteX0" y="connsiteY0"/>
                  </a:cxn>
                  <a:cxn ang="0">
                    <a:pos x="connsiteX1" y="connsiteY1"/>
                  </a:cxn>
                </a:cxnLst>
                <a:rect l="l" t="t" r="r" b="b"/>
                <a:pathLst>
                  <a:path w="1311" h="67262">
                    <a:moveTo>
                      <a:pt x="1311" y="0"/>
                    </a:moveTo>
                    <a:lnTo>
                      <a:pt x="0" y="67262"/>
                    </a:lnTo>
                  </a:path>
                </a:pathLst>
              </a:custGeom>
              <a:ln w="23832" cap="flat">
                <a:solidFill>
                  <a:srgbClr val="5F8499"/>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BC040E48-5C2D-511E-6C99-553754A127A0}"/>
                  </a:ext>
                </a:extLst>
              </p:cNvPr>
              <p:cNvSpPr/>
              <p:nvPr/>
            </p:nvSpPr>
            <p:spPr>
              <a:xfrm>
                <a:off x="9500411" y="2721693"/>
                <a:ext cx="5960" cy="61647"/>
              </a:xfrm>
              <a:custGeom>
                <a:avLst/>
                <a:gdLst>
                  <a:gd name="connsiteX0" fmla="*/ 0 w 5960"/>
                  <a:gd name="connsiteY0" fmla="*/ 0 h 61647"/>
                  <a:gd name="connsiteX1" fmla="*/ 0 w 5960"/>
                  <a:gd name="connsiteY1" fmla="*/ 61647 h 61647"/>
                </a:gdLst>
                <a:ahLst/>
                <a:cxnLst>
                  <a:cxn ang="0">
                    <a:pos x="connsiteX0" y="connsiteY0"/>
                  </a:cxn>
                  <a:cxn ang="0">
                    <a:pos x="connsiteX1" y="connsiteY1"/>
                  </a:cxn>
                </a:cxnLst>
                <a:rect l="l" t="t" r="r" b="b"/>
                <a:pathLst>
                  <a:path w="5960" h="61647">
                    <a:moveTo>
                      <a:pt x="0" y="0"/>
                    </a:moveTo>
                    <a:lnTo>
                      <a:pt x="0" y="61647"/>
                    </a:lnTo>
                  </a:path>
                </a:pathLst>
              </a:custGeom>
              <a:ln w="23832" cap="flat">
                <a:solidFill>
                  <a:srgbClr val="5F8499"/>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500242CD-E09C-BB05-8C41-339C1C3D2262}"/>
                  </a:ext>
                </a:extLst>
              </p:cNvPr>
              <p:cNvSpPr/>
              <p:nvPr/>
            </p:nvSpPr>
            <p:spPr>
              <a:xfrm>
                <a:off x="9538442" y="2716078"/>
                <a:ext cx="5960" cy="67262"/>
              </a:xfrm>
              <a:custGeom>
                <a:avLst/>
                <a:gdLst>
                  <a:gd name="connsiteX0" fmla="*/ 0 w 5960"/>
                  <a:gd name="connsiteY0" fmla="*/ 0 h 67262"/>
                  <a:gd name="connsiteX1" fmla="*/ 0 w 5960"/>
                  <a:gd name="connsiteY1" fmla="*/ 67262 h 67262"/>
                </a:gdLst>
                <a:ahLst/>
                <a:cxnLst>
                  <a:cxn ang="0">
                    <a:pos x="connsiteX0" y="connsiteY0"/>
                  </a:cxn>
                  <a:cxn ang="0">
                    <a:pos x="connsiteX1" y="connsiteY1"/>
                  </a:cxn>
                </a:cxnLst>
                <a:rect l="l" t="t" r="r" b="b"/>
                <a:pathLst>
                  <a:path w="5960" h="67262">
                    <a:moveTo>
                      <a:pt x="0" y="0"/>
                    </a:moveTo>
                    <a:lnTo>
                      <a:pt x="0" y="67262"/>
                    </a:lnTo>
                  </a:path>
                </a:pathLst>
              </a:custGeom>
              <a:ln w="23832" cap="flat">
                <a:solidFill>
                  <a:srgbClr val="5F8499"/>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C83C54F2-9495-268D-6A4D-07EE16F06FAC}"/>
                  </a:ext>
                </a:extLst>
              </p:cNvPr>
              <p:cNvSpPr/>
              <p:nvPr/>
            </p:nvSpPr>
            <p:spPr>
              <a:xfrm>
                <a:off x="9595606" y="2794583"/>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973AE319-FA99-EAA6-683F-386CEE693502}"/>
                  </a:ext>
                </a:extLst>
              </p:cNvPr>
              <p:cNvSpPr/>
              <p:nvPr/>
            </p:nvSpPr>
            <p:spPr>
              <a:xfrm>
                <a:off x="9620105" y="2794583"/>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6733997F-D848-863F-6E53-8152DC1FB9DD}"/>
                  </a:ext>
                </a:extLst>
              </p:cNvPr>
              <p:cNvSpPr/>
              <p:nvPr/>
            </p:nvSpPr>
            <p:spPr>
              <a:xfrm>
                <a:off x="9650446" y="2793766"/>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53843D9A-228C-D88D-0041-120ECD07CF35}"/>
                  </a:ext>
                </a:extLst>
              </p:cNvPr>
              <p:cNvSpPr/>
              <p:nvPr/>
            </p:nvSpPr>
            <p:spPr>
              <a:xfrm>
                <a:off x="9767755" y="2793766"/>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36E889B4-B6B8-EB9E-ADC6-2FAE9A4DC764}"/>
                  </a:ext>
                </a:extLst>
              </p:cNvPr>
              <p:cNvSpPr/>
              <p:nvPr/>
            </p:nvSpPr>
            <p:spPr>
              <a:xfrm>
                <a:off x="9677151" y="2794583"/>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7533EC85-BAAB-D21B-DCA8-E81EFAAC4515}"/>
                  </a:ext>
                </a:extLst>
              </p:cNvPr>
              <p:cNvSpPr/>
              <p:nvPr/>
            </p:nvSpPr>
            <p:spPr>
              <a:xfrm>
                <a:off x="9799169" y="2889742"/>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FC5C50B2-3B62-4290-FB02-CFD799A5BA3B}"/>
                  </a:ext>
                </a:extLst>
              </p:cNvPr>
              <p:cNvSpPr/>
              <p:nvPr/>
            </p:nvSpPr>
            <p:spPr>
              <a:xfrm>
                <a:off x="9829569" y="2888931"/>
                <a:ext cx="5960" cy="69980"/>
              </a:xfrm>
              <a:custGeom>
                <a:avLst/>
                <a:gdLst>
                  <a:gd name="connsiteX0" fmla="*/ 0 w 5960"/>
                  <a:gd name="connsiteY0" fmla="*/ 0 h 69980"/>
                  <a:gd name="connsiteX1" fmla="*/ 0 w 5960"/>
                  <a:gd name="connsiteY1" fmla="*/ 69980 h 69980"/>
                </a:gdLst>
                <a:ahLst/>
                <a:cxnLst>
                  <a:cxn ang="0">
                    <a:pos x="connsiteX0" y="connsiteY0"/>
                  </a:cxn>
                  <a:cxn ang="0">
                    <a:pos x="connsiteX1" y="connsiteY1"/>
                  </a:cxn>
                </a:cxnLst>
                <a:rect l="l" t="t" r="r" b="b"/>
                <a:pathLst>
                  <a:path w="5960" h="69980">
                    <a:moveTo>
                      <a:pt x="0" y="0"/>
                    </a:moveTo>
                    <a:lnTo>
                      <a:pt x="0" y="69980"/>
                    </a:lnTo>
                  </a:path>
                </a:pathLst>
              </a:custGeom>
              <a:ln w="23832" cap="flat">
                <a:solidFill>
                  <a:srgbClr val="5F8499"/>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AEF1EDB6-C2DA-6928-CFB7-D49B3C677572}"/>
                  </a:ext>
                </a:extLst>
              </p:cNvPr>
              <p:cNvSpPr/>
              <p:nvPr/>
            </p:nvSpPr>
            <p:spPr>
              <a:xfrm>
                <a:off x="9856274" y="2889742"/>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FEC95639-E1A6-DA21-C98F-B6AD0C6CA596}"/>
                  </a:ext>
                </a:extLst>
              </p:cNvPr>
              <p:cNvSpPr/>
              <p:nvPr/>
            </p:nvSpPr>
            <p:spPr>
              <a:xfrm>
                <a:off x="9992599" y="3133701"/>
                <a:ext cx="5960" cy="69980"/>
              </a:xfrm>
              <a:custGeom>
                <a:avLst/>
                <a:gdLst>
                  <a:gd name="connsiteX0" fmla="*/ 0 w 5960"/>
                  <a:gd name="connsiteY0" fmla="*/ 0 h 69980"/>
                  <a:gd name="connsiteX1" fmla="*/ 0 w 5960"/>
                  <a:gd name="connsiteY1" fmla="*/ 69980 h 69980"/>
                </a:gdLst>
                <a:ahLst/>
                <a:cxnLst>
                  <a:cxn ang="0">
                    <a:pos x="connsiteX0" y="connsiteY0"/>
                  </a:cxn>
                  <a:cxn ang="0">
                    <a:pos x="connsiteX1" y="connsiteY1"/>
                  </a:cxn>
                </a:cxnLst>
                <a:rect l="l" t="t" r="r" b="b"/>
                <a:pathLst>
                  <a:path w="5960" h="69980">
                    <a:moveTo>
                      <a:pt x="0" y="0"/>
                    </a:moveTo>
                    <a:lnTo>
                      <a:pt x="0" y="69980"/>
                    </a:lnTo>
                  </a:path>
                </a:pathLst>
              </a:custGeom>
              <a:ln w="23832" cap="flat">
                <a:solidFill>
                  <a:srgbClr val="5F8499"/>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D20C9B88-6389-8F34-4A6B-083367EAA0B6}"/>
                  </a:ext>
                </a:extLst>
              </p:cNvPr>
              <p:cNvSpPr/>
              <p:nvPr/>
            </p:nvSpPr>
            <p:spPr>
              <a:xfrm>
                <a:off x="10107881" y="3329819"/>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9404DBBD-ADD4-0688-61E7-1C5E665E1BD9}"/>
                  </a:ext>
                </a:extLst>
              </p:cNvPr>
              <p:cNvSpPr/>
              <p:nvPr/>
            </p:nvSpPr>
            <p:spPr>
              <a:xfrm>
                <a:off x="10065917" y="3134059"/>
                <a:ext cx="5960" cy="69986"/>
              </a:xfrm>
              <a:custGeom>
                <a:avLst/>
                <a:gdLst>
                  <a:gd name="connsiteX0" fmla="*/ 0 w 5960"/>
                  <a:gd name="connsiteY0" fmla="*/ 0 h 69986"/>
                  <a:gd name="connsiteX1" fmla="*/ 0 w 5960"/>
                  <a:gd name="connsiteY1" fmla="*/ 69986 h 69986"/>
                </a:gdLst>
                <a:ahLst/>
                <a:cxnLst>
                  <a:cxn ang="0">
                    <a:pos x="connsiteX0" y="connsiteY0"/>
                  </a:cxn>
                  <a:cxn ang="0">
                    <a:pos x="connsiteX1" y="connsiteY1"/>
                  </a:cxn>
                </a:cxnLst>
                <a:rect l="l" t="t" r="r" b="b"/>
                <a:pathLst>
                  <a:path w="5960" h="69986">
                    <a:moveTo>
                      <a:pt x="0" y="0"/>
                    </a:moveTo>
                    <a:lnTo>
                      <a:pt x="0" y="69986"/>
                    </a:lnTo>
                  </a:path>
                </a:pathLst>
              </a:custGeom>
              <a:ln w="23832" cap="flat">
                <a:solidFill>
                  <a:srgbClr val="5F8499"/>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A97D167C-2C72-7D4B-AB77-5CA202EE212B}"/>
                  </a:ext>
                </a:extLst>
              </p:cNvPr>
              <p:cNvSpPr/>
              <p:nvPr/>
            </p:nvSpPr>
            <p:spPr>
              <a:xfrm>
                <a:off x="10017336" y="3133701"/>
                <a:ext cx="5960" cy="69980"/>
              </a:xfrm>
              <a:custGeom>
                <a:avLst/>
                <a:gdLst>
                  <a:gd name="connsiteX0" fmla="*/ 0 w 5960"/>
                  <a:gd name="connsiteY0" fmla="*/ 0 h 69980"/>
                  <a:gd name="connsiteX1" fmla="*/ 0 w 5960"/>
                  <a:gd name="connsiteY1" fmla="*/ 69980 h 69980"/>
                </a:gdLst>
                <a:ahLst/>
                <a:cxnLst>
                  <a:cxn ang="0">
                    <a:pos x="connsiteX0" y="connsiteY0"/>
                  </a:cxn>
                  <a:cxn ang="0">
                    <a:pos x="connsiteX1" y="connsiteY1"/>
                  </a:cxn>
                </a:cxnLst>
                <a:rect l="l" t="t" r="r" b="b"/>
                <a:pathLst>
                  <a:path w="5960" h="69980">
                    <a:moveTo>
                      <a:pt x="0" y="0"/>
                    </a:moveTo>
                    <a:lnTo>
                      <a:pt x="0" y="69980"/>
                    </a:lnTo>
                  </a:path>
                </a:pathLst>
              </a:custGeom>
              <a:ln w="23832" cap="flat">
                <a:solidFill>
                  <a:srgbClr val="5F8499"/>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49B3B183-EF73-3028-C7B3-DD3C53BA6716}"/>
                  </a:ext>
                </a:extLst>
              </p:cNvPr>
              <p:cNvSpPr/>
              <p:nvPr/>
            </p:nvSpPr>
            <p:spPr>
              <a:xfrm>
                <a:off x="9479668" y="2713593"/>
                <a:ext cx="2563" cy="67375"/>
              </a:xfrm>
              <a:custGeom>
                <a:avLst/>
                <a:gdLst>
                  <a:gd name="connsiteX0" fmla="*/ 2563 w 2563"/>
                  <a:gd name="connsiteY0" fmla="*/ 0 h 67375"/>
                  <a:gd name="connsiteX1" fmla="*/ 0 w 2563"/>
                  <a:gd name="connsiteY1" fmla="*/ 67375 h 67375"/>
                </a:gdLst>
                <a:ahLst/>
                <a:cxnLst>
                  <a:cxn ang="0">
                    <a:pos x="connsiteX0" y="connsiteY0"/>
                  </a:cxn>
                  <a:cxn ang="0">
                    <a:pos x="connsiteX1" y="connsiteY1"/>
                  </a:cxn>
                </a:cxnLst>
                <a:rect l="l" t="t" r="r" b="b"/>
                <a:pathLst>
                  <a:path w="2563" h="67375">
                    <a:moveTo>
                      <a:pt x="2563" y="0"/>
                    </a:moveTo>
                    <a:lnTo>
                      <a:pt x="0" y="67375"/>
                    </a:lnTo>
                  </a:path>
                </a:pathLst>
              </a:custGeom>
              <a:ln w="23832" cap="flat">
                <a:solidFill>
                  <a:srgbClr val="5F8499"/>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E7799641-284D-EE2C-0C8D-78CA7AF0D799}"/>
                  </a:ext>
                </a:extLst>
              </p:cNvPr>
              <p:cNvSpPr/>
              <p:nvPr/>
            </p:nvSpPr>
            <p:spPr>
              <a:xfrm>
                <a:off x="9286059" y="2587783"/>
                <a:ext cx="5960" cy="61593"/>
              </a:xfrm>
              <a:custGeom>
                <a:avLst/>
                <a:gdLst>
                  <a:gd name="connsiteX0" fmla="*/ 0 w 5960"/>
                  <a:gd name="connsiteY0" fmla="*/ 0 h 61593"/>
                  <a:gd name="connsiteX1" fmla="*/ 0 w 5960"/>
                  <a:gd name="connsiteY1" fmla="*/ 61593 h 61593"/>
                </a:gdLst>
                <a:ahLst/>
                <a:cxnLst>
                  <a:cxn ang="0">
                    <a:pos x="connsiteX0" y="connsiteY0"/>
                  </a:cxn>
                  <a:cxn ang="0">
                    <a:pos x="connsiteX1" y="connsiteY1"/>
                  </a:cxn>
                </a:cxnLst>
                <a:rect l="l" t="t" r="r" b="b"/>
                <a:pathLst>
                  <a:path w="5960" h="61593">
                    <a:moveTo>
                      <a:pt x="0" y="0"/>
                    </a:moveTo>
                    <a:lnTo>
                      <a:pt x="0" y="61593"/>
                    </a:lnTo>
                  </a:path>
                </a:pathLst>
              </a:custGeom>
              <a:ln w="23832" cap="flat">
                <a:solidFill>
                  <a:srgbClr val="5F8499"/>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EB4E46A2-8A83-0CF7-DE02-5BD787123CDA}"/>
                  </a:ext>
                </a:extLst>
              </p:cNvPr>
              <p:cNvSpPr/>
              <p:nvPr/>
            </p:nvSpPr>
            <p:spPr>
              <a:xfrm>
                <a:off x="9341614" y="2651999"/>
                <a:ext cx="5960" cy="61593"/>
              </a:xfrm>
              <a:custGeom>
                <a:avLst/>
                <a:gdLst>
                  <a:gd name="connsiteX0" fmla="*/ 0 w 5960"/>
                  <a:gd name="connsiteY0" fmla="*/ 0 h 61593"/>
                  <a:gd name="connsiteX1" fmla="*/ 0 w 5960"/>
                  <a:gd name="connsiteY1" fmla="*/ 61593 h 61593"/>
                </a:gdLst>
                <a:ahLst/>
                <a:cxnLst>
                  <a:cxn ang="0">
                    <a:pos x="connsiteX0" y="connsiteY0"/>
                  </a:cxn>
                  <a:cxn ang="0">
                    <a:pos x="connsiteX1" y="connsiteY1"/>
                  </a:cxn>
                </a:cxnLst>
                <a:rect l="l" t="t" r="r" b="b"/>
                <a:pathLst>
                  <a:path w="5960" h="61593">
                    <a:moveTo>
                      <a:pt x="0" y="0"/>
                    </a:moveTo>
                    <a:lnTo>
                      <a:pt x="0" y="61593"/>
                    </a:lnTo>
                  </a:path>
                </a:pathLst>
              </a:custGeom>
              <a:ln w="23832" cap="flat">
                <a:solidFill>
                  <a:srgbClr val="5F8499"/>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6F25C657-A4A4-AD58-CCB1-FD4FD99E2324}"/>
                  </a:ext>
                </a:extLst>
              </p:cNvPr>
              <p:cNvSpPr/>
              <p:nvPr/>
            </p:nvSpPr>
            <p:spPr>
              <a:xfrm>
                <a:off x="9980260" y="3010091"/>
                <a:ext cx="5960" cy="61551"/>
              </a:xfrm>
              <a:custGeom>
                <a:avLst/>
                <a:gdLst>
                  <a:gd name="connsiteX0" fmla="*/ 0 w 5960"/>
                  <a:gd name="connsiteY0" fmla="*/ 0 h 61551"/>
                  <a:gd name="connsiteX1" fmla="*/ 0 w 5960"/>
                  <a:gd name="connsiteY1" fmla="*/ 61552 h 61551"/>
                </a:gdLst>
                <a:ahLst/>
                <a:cxnLst>
                  <a:cxn ang="0">
                    <a:pos x="connsiteX0" y="connsiteY0"/>
                  </a:cxn>
                  <a:cxn ang="0">
                    <a:pos x="connsiteX1" y="connsiteY1"/>
                  </a:cxn>
                </a:cxnLst>
                <a:rect l="l" t="t" r="r" b="b"/>
                <a:pathLst>
                  <a:path w="5960" h="61551">
                    <a:moveTo>
                      <a:pt x="0" y="0"/>
                    </a:moveTo>
                    <a:lnTo>
                      <a:pt x="0" y="61552"/>
                    </a:lnTo>
                  </a:path>
                </a:pathLst>
              </a:custGeom>
              <a:ln w="23832" cap="flat">
                <a:solidFill>
                  <a:srgbClr val="5F8499"/>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5287BFDE-F923-05A3-B10A-EB3578D3B0F3}"/>
                  </a:ext>
                </a:extLst>
              </p:cNvPr>
              <p:cNvSpPr/>
              <p:nvPr/>
            </p:nvSpPr>
            <p:spPr>
              <a:xfrm>
                <a:off x="10447709" y="3336889"/>
                <a:ext cx="5960" cy="72293"/>
              </a:xfrm>
              <a:custGeom>
                <a:avLst/>
                <a:gdLst>
                  <a:gd name="connsiteX0" fmla="*/ 0 w 5960"/>
                  <a:gd name="connsiteY0" fmla="*/ 0 h 72293"/>
                  <a:gd name="connsiteX1" fmla="*/ 0 w 5960"/>
                  <a:gd name="connsiteY1" fmla="*/ 72293 h 72293"/>
                </a:gdLst>
                <a:ahLst/>
                <a:cxnLst>
                  <a:cxn ang="0">
                    <a:pos x="connsiteX0" y="connsiteY0"/>
                  </a:cxn>
                  <a:cxn ang="0">
                    <a:pos x="connsiteX1" y="connsiteY1"/>
                  </a:cxn>
                </a:cxnLst>
                <a:rect l="l" t="t" r="r" b="b"/>
                <a:pathLst>
                  <a:path w="5960" h="72293">
                    <a:moveTo>
                      <a:pt x="0" y="0"/>
                    </a:moveTo>
                    <a:lnTo>
                      <a:pt x="0" y="72293"/>
                    </a:lnTo>
                  </a:path>
                </a:pathLst>
              </a:custGeom>
              <a:ln w="23832" cap="flat">
                <a:solidFill>
                  <a:srgbClr val="5F8499"/>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2D80C7D9-56F2-EE4D-1056-B5E6085049E6}"/>
                  </a:ext>
                </a:extLst>
              </p:cNvPr>
              <p:cNvSpPr/>
              <p:nvPr/>
            </p:nvSpPr>
            <p:spPr>
              <a:xfrm>
                <a:off x="10475070" y="3336889"/>
                <a:ext cx="5960" cy="72293"/>
              </a:xfrm>
              <a:custGeom>
                <a:avLst/>
                <a:gdLst>
                  <a:gd name="connsiteX0" fmla="*/ 0 w 5960"/>
                  <a:gd name="connsiteY0" fmla="*/ 0 h 72293"/>
                  <a:gd name="connsiteX1" fmla="*/ 0 w 5960"/>
                  <a:gd name="connsiteY1" fmla="*/ 72293 h 72293"/>
                </a:gdLst>
                <a:ahLst/>
                <a:cxnLst>
                  <a:cxn ang="0">
                    <a:pos x="connsiteX0" y="connsiteY0"/>
                  </a:cxn>
                  <a:cxn ang="0">
                    <a:pos x="connsiteX1" y="connsiteY1"/>
                  </a:cxn>
                </a:cxnLst>
                <a:rect l="l" t="t" r="r" b="b"/>
                <a:pathLst>
                  <a:path w="5960" h="72293">
                    <a:moveTo>
                      <a:pt x="0" y="0"/>
                    </a:moveTo>
                    <a:lnTo>
                      <a:pt x="0" y="72293"/>
                    </a:lnTo>
                  </a:path>
                </a:pathLst>
              </a:custGeom>
              <a:ln w="23832" cap="flat">
                <a:solidFill>
                  <a:srgbClr val="5F8499"/>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9146344C-0C09-F06E-1E87-A78DC2D9CE9D}"/>
                  </a:ext>
                </a:extLst>
              </p:cNvPr>
              <p:cNvSpPr/>
              <p:nvPr/>
            </p:nvSpPr>
            <p:spPr>
              <a:xfrm>
                <a:off x="10723220" y="3336889"/>
                <a:ext cx="5960" cy="72293"/>
              </a:xfrm>
              <a:custGeom>
                <a:avLst/>
                <a:gdLst>
                  <a:gd name="connsiteX0" fmla="*/ 0 w 5960"/>
                  <a:gd name="connsiteY0" fmla="*/ 0 h 72293"/>
                  <a:gd name="connsiteX1" fmla="*/ 0 w 5960"/>
                  <a:gd name="connsiteY1" fmla="*/ 72293 h 72293"/>
                </a:gdLst>
                <a:ahLst/>
                <a:cxnLst>
                  <a:cxn ang="0">
                    <a:pos x="connsiteX0" y="connsiteY0"/>
                  </a:cxn>
                  <a:cxn ang="0">
                    <a:pos x="connsiteX1" y="connsiteY1"/>
                  </a:cxn>
                </a:cxnLst>
                <a:rect l="l" t="t" r="r" b="b"/>
                <a:pathLst>
                  <a:path w="5960" h="72293">
                    <a:moveTo>
                      <a:pt x="0" y="0"/>
                    </a:moveTo>
                    <a:lnTo>
                      <a:pt x="0" y="72293"/>
                    </a:lnTo>
                  </a:path>
                </a:pathLst>
              </a:custGeom>
              <a:ln w="23832" cap="flat">
                <a:solidFill>
                  <a:srgbClr val="5F8499"/>
                </a:solidFill>
                <a:prstDash val="solid"/>
                <a:miter/>
              </a:ln>
            </p:spPr>
            <p:txBody>
              <a:bodyPr rtlCol="0" anchor="ctr"/>
              <a:lstStyle/>
              <a:p>
                <a:endParaRPr lang="en-GB"/>
              </a:p>
            </p:txBody>
          </p:sp>
        </p:grpSp>
        <p:grpSp>
          <p:nvGrpSpPr>
            <p:cNvPr id="375" name="Graphic 307">
              <a:extLst>
                <a:ext uri="{FF2B5EF4-FFF2-40B4-BE49-F238E27FC236}">
                  <a16:creationId xmlns:a16="http://schemas.microsoft.com/office/drawing/2014/main" id="{C942653B-9FD1-823E-8CCD-357EB1C2CB91}"/>
                </a:ext>
              </a:extLst>
            </p:cNvPr>
            <p:cNvGrpSpPr/>
            <p:nvPr/>
          </p:nvGrpSpPr>
          <p:grpSpPr>
            <a:xfrm>
              <a:off x="7580422" y="1999662"/>
              <a:ext cx="3596895" cy="826554"/>
              <a:chOff x="7580422" y="1999662"/>
              <a:chExt cx="3596895" cy="826554"/>
            </a:xfrm>
            <a:noFill/>
          </p:grpSpPr>
          <p:sp>
            <p:nvSpPr>
              <p:cNvPr id="376" name="Freeform: Shape 375">
                <a:extLst>
                  <a:ext uri="{FF2B5EF4-FFF2-40B4-BE49-F238E27FC236}">
                    <a16:creationId xmlns:a16="http://schemas.microsoft.com/office/drawing/2014/main" id="{6FC54205-42F5-5FAB-5E8D-FD7C8361FAB6}"/>
                  </a:ext>
                </a:extLst>
              </p:cNvPr>
              <p:cNvSpPr/>
              <p:nvPr/>
            </p:nvSpPr>
            <p:spPr>
              <a:xfrm>
                <a:off x="7580422" y="2033353"/>
                <a:ext cx="3596895" cy="758929"/>
              </a:xfrm>
              <a:custGeom>
                <a:avLst/>
                <a:gdLst>
                  <a:gd name="connsiteX0" fmla="*/ 3596895 w 3596895"/>
                  <a:gd name="connsiteY0" fmla="*/ 758929 h 758929"/>
                  <a:gd name="connsiteX1" fmla="*/ 2813342 w 3596895"/>
                  <a:gd name="connsiteY1" fmla="*/ 758929 h 758929"/>
                  <a:gd name="connsiteX2" fmla="*/ 2813342 w 3596895"/>
                  <a:gd name="connsiteY2" fmla="*/ 565828 h 758929"/>
                  <a:gd name="connsiteX3" fmla="*/ 2291350 w 3596895"/>
                  <a:gd name="connsiteY3" fmla="*/ 565828 h 758929"/>
                  <a:gd name="connsiteX4" fmla="*/ 2309531 w 3596895"/>
                  <a:gd name="connsiteY4" fmla="*/ 565828 h 758929"/>
                  <a:gd name="connsiteX5" fmla="*/ 2309531 w 3596895"/>
                  <a:gd name="connsiteY5" fmla="*/ 497534 h 758929"/>
                  <a:gd name="connsiteX6" fmla="*/ 2273169 w 3596895"/>
                  <a:gd name="connsiteY6" fmla="*/ 497534 h 758929"/>
                  <a:gd name="connsiteX7" fmla="*/ 2273169 w 3596895"/>
                  <a:gd name="connsiteY7" fmla="*/ 423101 h 758929"/>
                  <a:gd name="connsiteX8" fmla="*/ 2164026 w 3596895"/>
                  <a:gd name="connsiteY8" fmla="*/ 423101 h 758929"/>
                  <a:gd name="connsiteX9" fmla="*/ 2164026 w 3596895"/>
                  <a:gd name="connsiteY9" fmla="*/ 353144 h 758929"/>
                  <a:gd name="connsiteX10" fmla="*/ 2057685 w 3596895"/>
                  <a:gd name="connsiteY10" fmla="*/ 353144 h 758929"/>
                  <a:gd name="connsiteX11" fmla="*/ 2057685 w 3596895"/>
                  <a:gd name="connsiteY11" fmla="*/ 297172 h 758929"/>
                  <a:gd name="connsiteX12" fmla="*/ 1959748 w 3596895"/>
                  <a:gd name="connsiteY12" fmla="*/ 297172 h 758929"/>
                  <a:gd name="connsiteX13" fmla="*/ 1959748 w 3596895"/>
                  <a:gd name="connsiteY13" fmla="*/ 241200 h 758929"/>
                  <a:gd name="connsiteX14" fmla="*/ 1562338 w 3596895"/>
                  <a:gd name="connsiteY14" fmla="*/ 241200 h 758929"/>
                  <a:gd name="connsiteX15" fmla="*/ 1562338 w 3596895"/>
                  <a:gd name="connsiteY15" fmla="*/ 181031 h 758929"/>
                  <a:gd name="connsiteX16" fmla="*/ 1562338 w 3596895"/>
                  <a:gd name="connsiteY16" fmla="*/ 199223 h 758929"/>
                  <a:gd name="connsiteX17" fmla="*/ 1022226 w 3596895"/>
                  <a:gd name="connsiteY17" fmla="*/ 199223 h 758929"/>
                  <a:gd name="connsiteX18" fmla="*/ 1022226 w 3596895"/>
                  <a:gd name="connsiteY18" fmla="*/ 162844 h 758929"/>
                  <a:gd name="connsiteX19" fmla="*/ 652832 w 3596895"/>
                  <a:gd name="connsiteY19" fmla="*/ 162844 h 758929"/>
                  <a:gd name="connsiteX20" fmla="*/ 652832 w 3596895"/>
                  <a:gd name="connsiteY20" fmla="*/ 137654 h 758929"/>
                  <a:gd name="connsiteX21" fmla="*/ 636023 w 3596895"/>
                  <a:gd name="connsiteY21" fmla="*/ 137654 h 758929"/>
                  <a:gd name="connsiteX22" fmla="*/ 636023 w 3596895"/>
                  <a:gd name="connsiteY22" fmla="*/ 116880 h 758929"/>
                  <a:gd name="connsiteX23" fmla="*/ 518474 w 3596895"/>
                  <a:gd name="connsiteY23" fmla="*/ 116880 h 758929"/>
                  <a:gd name="connsiteX24" fmla="*/ 518474 w 3596895"/>
                  <a:gd name="connsiteY24" fmla="*/ 53701 h 758929"/>
                  <a:gd name="connsiteX25" fmla="*/ 286240 w 3596895"/>
                  <a:gd name="connsiteY25" fmla="*/ 53701 h 758929"/>
                  <a:gd name="connsiteX26" fmla="*/ 286240 w 3596895"/>
                  <a:gd name="connsiteY26" fmla="*/ 28517 h 758929"/>
                  <a:gd name="connsiteX27" fmla="*/ 223651 w 3596895"/>
                  <a:gd name="connsiteY27" fmla="*/ 28517 h 758929"/>
                  <a:gd name="connsiteX28" fmla="*/ 223651 w 3596895"/>
                  <a:gd name="connsiteY28" fmla="*/ 0 h 758929"/>
                  <a:gd name="connsiteX29" fmla="*/ 0 w 3596895"/>
                  <a:gd name="connsiteY29" fmla="*/ 0 h 7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96895" h="758929">
                    <a:moveTo>
                      <a:pt x="3596895" y="758929"/>
                    </a:moveTo>
                    <a:lnTo>
                      <a:pt x="2813342" y="758929"/>
                    </a:lnTo>
                    <a:lnTo>
                      <a:pt x="2813342" y="565828"/>
                    </a:lnTo>
                    <a:lnTo>
                      <a:pt x="2291350" y="565828"/>
                    </a:lnTo>
                    <a:lnTo>
                      <a:pt x="2309531" y="565828"/>
                    </a:lnTo>
                    <a:lnTo>
                      <a:pt x="2309531" y="497534"/>
                    </a:lnTo>
                    <a:lnTo>
                      <a:pt x="2273169" y="497534"/>
                    </a:lnTo>
                    <a:lnTo>
                      <a:pt x="2273169" y="423101"/>
                    </a:lnTo>
                    <a:lnTo>
                      <a:pt x="2164026" y="423101"/>
                    </a:lnTo>
                    <a:lnTo>
                      <a:pt x="2164026" y="353144"/>
                    </a:lnTo>
                    <a:lnTo>
                      <a:pt x="2057685" y="353144"/>
                    </a:lnTo>
                    <a:lnTo>
                      <a:pt x="2057685" y="297172"/>
                    </a:lnTo>
                    <a:lnTo>
                      <a:pt x="1959748" y="297172"/>
                    </a:lnTo>
                    <a:lnTo>
                      <a:pt x="1959748" y="241200"/>
                    </a:lnTo>
                    <a:lnTo>
                      <a:pt x="1562338" y="241200"/>
                    </a:lnTo>
                    <a:lnTo>
                      <a:pt x="1562338" y="181031"/>
                    </a:lnTo>
                    <a:lnTo>
                      <a:pt x="1562338" y="199223"/>
                    </a:lnTo>
                    <a:lnTo>
                      <a:pt x="1022226" y="199223"/>
                    </a:lnTo>
                    <a:lnTo>
                      <a:pt x="1022226" y="162844"/>
                    </a:lnTo>
                    <a:lnTo>
                      <a:pt x="652832" y="162844"/>
                    </a:lnTo>
                    <a:lnTo>
                      <a:pt x="652832" y="137654"/>
                    </a:lnTo>
                    <a:lnTo>
                      <a:pt x="636023" y="137654"/>
                    </a:lnTo>
                    <a:lnTo>
                      <a:pt x="636023" y="116880"/>
                    </a:lnTo>
                    <a:lnTo>
                      <a:pt x="518474" y="116880"/>
                    </a:lnTo>
                    <a:lnTo>
                      <a:pt x="518474" y="53701"/>
                    </a:lnTo>
                    <a:lnTo>
                      <a:pt x="286240" y="53701"/>
                    </a:lnTo>
                    <a:lnTo>
                      <a:pt x="286240" y="28517"/>
                    </a:lnTo>
                    <a:lnTo>
                      <a:pt x="223651" y="28517"/>
                    </a:lnTo>
                    <a:lnTo>
                      <a:pt x="223651" y="0"/>
                    </a:lnTo>
                    <a:lnTo>
                      <a:pt x="0" y="0"/>
                    </a:lnTo>
                  </a:path>
                </a:pathLst>
              </a:custGeom>
              <a:noFill/>
              <a:ln w="23832" cap="flat">
                <a:solidFill>
                  <a:srgbClr val="AC208E"/>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7C4E6397-D123-594B-F348-AC338180899C}"/>
                  </a:ext>
                </a:extLst>
              </p:cNvPr>
              <p:cNvSpPr/>
              <p:nvPr/>
            </p:nvSpPr>
            <p:spPr>
              <a:xfrm>
                <a:off x="9185440" y="2226705"/>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458B1335-C803-B413-A5B1-90D8A10F1B69}"/>
                  </a:ext>
                </a:extLst>
              </p:cNvPr>
              <p:cNvSpPr/>
              <p:nvPr/>
            </p:nvSpPr>
            <p:spPr>
              <a:xfrm>
                <a:off x="9228418" y="2226705"/>
                <a:ext cx="5960" cy="74194"/>
              </a:xfrm>
              <a:custGeom>
                <a:avLst/>
                <a:gdLst>
                  <a:gd name="connsiteX0" fmla="*/ 0 w 5960"/>
                  <a:gd name="connsiteY0" fmla="*/ 0 h 74194"/>
                  <a:gd name="connsiteX1" fmla="*/ 0 w 5960"/>
                  <a:gd name="connsiteY1" fmla="*/ 74195 h 74194"/>
                </a:gdLst>
                <a:ahLst/>
                <a:cxnLst>
                  <a:cxn ang="0">
                    <a:pos x="connsiteX0" y="connsiteY0"/>
                  </a:cxn>
                  <a:cxn ang="0">
                    <a:pos x="connsiteX1" y="connsiteY1"/>
                  </a:cxn>
                </a:cxnLst>
                <a:rect l="l" t="t" r="r" b="b"/>
                <a:pathLst>
                  <a:path w="5960" h="74194">
                    <a:moveTo>
                      <a:pt x="0" y="0"/>
                    </a:moveTo>
                    <a:lnTo>
                      <a:pt x="0" y="74195"/>
                    </a:lnTo>
                  </a:path>
                </a:pathLst>
              </a:custGeom>
              <a:ln w="23832" cap="flat">
                <a:solidFill>
                  <a:srgbClr val="AC208E"/>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4FBDADE9-EA99-3582-CCC9-9F88762E6D74}"/>
                  </a:ext>
                </a:extLst>
              </p:cNvPr>
              <p:cNvSpPr/>
              <p:nvPr/>
            </p:nvSpPr>
            <p:spPr>
              <a:xfrm>
                <a:off x="9281887" y="2226705"/>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7C25A6C7-04EF-1233-B692-3EC6DA0BD628}"/>
                  </a:ext>
                </a:extLst>
              </p:cNvPr>
              <p:cNvSpPr/>
              <p:nvPr/>
            </p:nvSpPr>
            <p:spPr>
              <a:xfrm>
                <a:off x="9476270" y="2219283"/>
                <a:ext cx="5960" cy="74200"/>
              </a:xfrm>
              <a:custGeom>
                <a:avLst/>
                <a:gdLst>
                  <a:gd name="connsiteX0" fmla="*/ 0 w 5960"/>
                  <a:gd name="connsiteY0" fmla="*/ 0 h 74200"/>
                  <a:gd name="connsiteX1" fmla="*/ 0 w 5960"/>
                  <a:gd name="connsiteY1" fmla="*/ 74201 h 74200"/>
                </a:gdLst>
                <a:ahLst/>
                <a:cxnLst>
                  <a:cxn ang="0">
                    <a:pos x="connsiteX0" y="connsiteY0"/>
                  </a:cxn>
                  <a:cxn ang="0">
                    <a:pos x="connsiteX1" y="connsiteY1"/>
                  </a:cxn>
                </a:cxnLst>
                <a:rect l="l" t="t" r="r" b="b"/>
                <a:pathLst>
                  <a:path w="5960" h="74200">
                    <a:moveTo>
                      <a:pt x="0" y="0"/>
                    </a:moveTo>
                    <a:lnTo>
                      <a:pt x="0" y="74201"/>
                    </a:lnTo>
                  </a:path>
                </a:pathLst>
              </a:custGeom>
              <a:ln w="23832" cap="flat">
                <a:solidFill>
                  <a:srgbClr val="AC208E"/>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D9D40BA6-22DD-4236-20C9-0E708ED0EE31}"/>
                  </a:ext>
                </a:extLst>
              </p:cNvPr>
              <p:cNvSpPr/>
              <p:nvPr/>
            </p:nvSpPr>
            <p:spPr>
              <a:xfrm>
                <a:off x="9507445" y="2219283"/>
                <a:ext cx="5960" cy="74200"/>
              </a:xfrm>
              <a:custGeom>
                <a:avLst/>
                <a:gdLst>
                  <a:gd name="connsiteX0" fmla="*/ 0 w 5960"/>
                  <a:gd name="connsiteY0" fmla="*/ 0 h 74200"/>
                  <a:gd name="connsiteX1" fmla="*/ 0 w 5960"/>
                  <a:gd name="connsiteY1" fmla="*/ 74201 h 74200"/>
                </a:gdLst>
                <a:ahLst/>
                <a:cxnLst>
                  <a:cxn ang="0">
                    <a:pos x="connsiteX0" y="connsiteY0"/>
                  </a:cxn>
                  <a:cxn ang="0">
                    <a:pos x="connsiteX1" y="connsiteY1"/>
                  </a:cxn>
                </a:cxnLst>
                <a:rect l="l" t="t" r="r" b="b"/>
                <a:pathLst>
                  <a:path w="5960" h="74200">
                    <a:moveTo>
                      <a:pt x="0" y="0"/>
                    </a:moveTo>
                    <a:lnTo>
                      <a:pt x="0" y="74201"/>
                    </a:lnTo>
                  </a:path>
                </a:pathLst>
              </a:custGeom>
              <a:ln w="23832" cap="flat">
                <a:solidFill>
                  <a:srgbClr val="AC208E"/>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D441E520-DD24-E922-C3D0-D43A09B2FBCA}"/>
                  </a:ext>
                </a:extLst>
              </p:cNvPr>
              <p:cNvSpPr/>
              <p:nvPr/>
            </p:nvSpPr>
            <p:spPr>
              <a:xfrm>
                <a:off x="7609511" y="1999662"/>
                <a:ext cx="5960" cy="68257"/>
              </a:xfrm>
              <a:custGeom>
                <a:avLst/>
                <a:gdLst>
                  <a:gd name="connsiteX0" fmla="*/ 0 w 5960"/>
                  <a:gd name="connsiteY0" fmla="*/ 0 h 68257"/>
                  <a:gd name="connsiteX1" fmla="*/ 0 w 5960"/>
                  <a:gd name="connsiteY1" fmla="*/ 68258 h 68257"/>
                </a:gdLst>
                <a:ahLst/>
                <a:cxnLst>
                  <a:cxn ang="0">
                    <a:pos x="connsiteX0" y="connsiteY0"/>
                  </a:cxn>
                  <a:cxn ang="0">
                    <a:pos x="connsiteX1" y="connsiteY1"/>
                  </a:cxn>
                </a:cxnLst>
                <a:rect l="l" t="t" r="r" b="b"/>
                <a:pathLst>
                  <a:path w="5960" h="68257">
                    <a:moveTo>
                      <a:pt x="0" y="0"/>
                    </a:moveTo>
                    <a:lnTo>
                      <a:pt x="0" y="68258"/>
                    </a:lnTo>
                  </a:path>
                </a:pathLst>
              </a:custGeom>
              <a:ln w="23832" cap="flat">
                <a:solidFill>
                  <a:srgbClr val="AC208E"/>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F49418D5-688B-8C37-77A6-BD185476683A}"/>
                  </a:ext>
                </a:extLst>
              </p:cNvPr>
              <p:cNvSpPr/>
              <p:nvPr/>
            </p:nvSpPr>
            <p:spPr>
              <a:xfrm>
                <a:off x="7655469" y="2005599"/>
                <a:ext cx="5960" cy="62320"/>
              </a:xfrm>
              <a:custGeom>
                <a:avLst/>
                <a:gdLst>
                  <a:gd name="connsiteX0" fmla="*/ 0 w 5960"/>
                  <a:gd name="connsiteY0" fmla="*/ 0 h 62320"/>
                  <a:gd name="connsiteX1" fmla="*/ 0 w 5960"/>
                  <a:gd name="connsiteY1" fmla="*/ 62321 h 62320"/>
                </a:gdLst>
                <a:ahLst/>
                <a:cxnLst>
                  <a:cxn ang="0">
                    <a:pos x="connsiteX0" y="connsiteY0"/>
                  </a:cxn>
                  <a:cxn ang="0">
                    <a:pos x="connsiteX1" y="connsiteY1"/>
                  </a:cxn>
                </a:cxnLst>
                <a:rect l="l" t="t" r="r" b="b"/>
                <a:pathLst>
                  <a:path w="5960" h="62320">
                    <a:moveTo>
                      <a:pt x="0" y="0"/>
                    </a:moveTo>
                    <a:lnTo>
                      <a:pt x="0" y="62321"/>
                    </a:lnTo>
                  </a:path>
                </a:pathLst>
              </a:custGeom>
              <a:ln w="23832" cap="flat">
                <a:solidFill>
                  <a:srgbClr val="AC208E"/>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DAE5C491-AB14-1809-65C6-118AE64233A0}"/>
                  </a:ext>
                </a:extLst>
              </p:cNvPr>
              <p:cNvSpPr/>
              <p:nvPr/>
            </p:nvSpPr>
            <p:spPr>
              <a:xfrm>
                <a:off x="7743034" y="2005599"/>
                <a:ext cx="5960" cy="62320"/>
              </a:xfrm>
              <a:custGeom>
                <a:avLst/>
                <a:gdLst>
                  <a:gd name="connsiteX0" fmla="*/ 0 w 5960"/>
                  <a:gd name="connsiteY0" fmla="*/ 0 h 62320"/>
                  <a:gd name="connsiteX1" fmla="*/ 0 w 5960"/>
                  <a:gd name="connsiteY1" fmla="*/ 62321 h 62320"/>
                </a:gdLst>
                <a:ahLst/>
                <a:cxnLst>
                  <a:cxn ang="0">
                    <a:pos x="connsiteX0" y="connsiteY0"/>
                  </a:cxn>
                  <a:cxn ang="0">
                    <a:pos x="connsiteX1" y="connsiteY1"/>
                  </a:cxn>
                </a:cxnLst>
                <a:rect l="l" t="t" r="r" b="b"/>
                <a:pathLst>
                  <a:path w="5960" h="62320">
                    <a:moveTo>
                      <a:pt x="0" y="0"/>
                    </a:moveTo>
                    <a:lnTo>
                      <a:pt x="0" y="62321"/>
                    </a:lnTo>
                  </a:path>
                </a:pathLst>
              </a:custGeom>
              <a:ln w="23832" cap="flat">
                <a:solidFill>
                  <a:srgbClr val="AC208E"/>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E96A9588-E40E-B3FE-FE7E-F58C7B152E28}"/>
                  </a:ext>
                </a:extLst>
              </p:cNvPr>
              <p:cNvSpPr/>
              <p:nvPr/>
            </p:nvSpPr>
            <p:spPr>
              <a:xfrm>
                <a:off x="7806875" y="2017467"/>
                <a:ext cx="5960" cy="74200"/>
              </a:xfrm>
              <a:custGeom>
                <a:avLst/>
                <a:gdLst>
                  <a:gd name="connsiteX0" fmla="*/ 0 w 5960"/>
                  <a:gd name="connsiteY0" fmla="*/ 0 h 74200"/>
                  <a:gd name="connsiteX1" fmla="*/ 0 w 5960"/>
                  <a:gd name="connsiteY1" fmla="*/ 74201 h 74200"/>
                </a:gdLst>
                <a:ahLst/>
                <a:cxnLst>
                  <a:cxn ang="0">
                    <a:pos x="connsiteX0" y="connsiteY0"/>
                  </a:cxn>
                  <a:cxn ang="0">
                    <a:pos x="connsiteX1" y="connsiteY1"/>
                  </a:cxn>
                </a:cxnLst>
                <a:rect l="l" t="t" r="r" b="b"/>
                <a:pathLst>
                  <a:path w="5960" h="74200">
                    <a:moveTo>
                      <a:pt x="0" y="0"/>
                    </a:moveTo>
                    <a:lnTo>
                      <a:pt x="0" y="74201"/>
                    </a:lnTo>
                  </a:path>
                </a:pathLst>
              </a:custGeom>
              <a:ln w="23832" cap="flat">
                <a:solidFill>
                  <a:srgbClr val="AC208E"/>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715EB2EE-AE9C-5245-1989-BEFC2BB7D14A}"/>
                  </a:ext>
                </a:extLst>
              </p:cNvPr>
              <p:cNvSpPr/>
              <p:nvPr/>
            </p:nvSpPr>
            <p:spPr>
              <a:xfrm>
                <a:off x="7830599" y="2023404"/>
                <a:ext cx="5960" cy="68263"/>
              </a:xfrm>
              <a:custGeom>
                <a:avLst/>
                <a:gdLst>
                  <a:gd name="connsiteX0" fmla="*/ 0 w 5960"/>
                  <a:gd name="connsiteY0" fmla="*/ 0 h 68263"/>
                  <a:gd name="connsiteX1" fmla="*/ 0 w 5960"/>
                  <a:gd name="connsiteY1" fmla="*/ 68264 h 68263"/>
                </a:gdLst>
                <a:ahLst/>
                <a:cxnLst>
                  <a:cxn ang="0">
                    <a:pos x="connsiteX0" y="connsiteY0"/>
                  </a:cxn>
                  <a:cxn ang="0">
                    <a:pos x="connsiteX1" y="connsiteY1"/>
                  </a:cxn>
                </a:cxnLst>
                <a:rect l="l" t="t" r="r" b="b"/>
                <a:pathLst>
                  <a:path w="5960" h="68263">
                    <a:moveTo>
                      <a:pt x="0" y="0"/>
                    </a:moveTo>
                    <a:lnTo>
                      <a:pt x="0" y="68264"/>
                    </a:lnTo>
                  </a:path>
                </a:pathLst>
              </a:custGeom>
              <a:ln w="23832" cap="flat">
                <a:solidFill>
                  <a:srgbClr val="AC208E"/>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5D5360FC-E5C0-11F1-AB13-F747133ABC42}"/>
                  </a:ext>
                </a:extLst>
              </p:cNvPr>
              <p:cNvSpPr/>
              <p:nvPr/>
            </p:nvSpPr>
            <p:spPr>
              <a:xfrm>
                <a:off x="7961201" y="205456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CF262312-27CA-6E14-626F-43DB7F349B79}"/>
                  </a:ext>
                </a:extLst>
              </p:cNvPr>
              <p:cNvSpPr/>
              <p:nvPr/>
            </p:nvSpPr>
            <p:spPr>
              <a:xfrm>
                <a:off x="8065039" y="205456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40A5D727-9405-7F9C-7B11-C319F30446F2}"/>
                  </a:ext>
                </a:extLst>
              </p:cNvPr>
              <p:cNvSpPr/>
              <p:nvPr/>
            </p:nvSpPr>
            <p:spPr>
              <a:xfrm>
                <a:off x="8096214" y="205456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C53D2EBA-47AF-559E-2956-11FA98CEBC89}"/>
                  </a:ext>
                </a:extLst>
              </p:cNvPr>
              <p:cNvSpPr/>
              <p:nvPr/>
            </p:nvSpPr>
            <p:spPr>
              <a:xfrm>
                <a:off x="8146703" y="2105020"/>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1897EBFC-38D3-14D8-185F-4DEC44AFF8FE}"/>
                  </a:ext>
                </a:extLst>
              </p:cNvPr>
              <p:cNvSpPr/>
              <p:nvPr/>
            </p:nvSpPr>
            <p:spPr>
              <a:xfrm>
                <a:off x="8219365" y="2105020"/>
                <a:ext cx="5960" cy="65986"/>
              </a:xfrm>
              <a:custGeom>
                <a:avLst/>
                <a:gdLst>
                  <a:gd name="connsiteX0" fmla="*/ 0 w 5960"/>
                  <a:gd name="connsiteY0" fmla="*/ 0 h 65986"/>
                  <a:gd name="connsiteX1" fmla="*/ 0 w 5960"/>
                  <a:gd name="connsiteY1" fmla="*/ 65987 h 65986"/>
                </a:gdLst>
                <a:ahLst/>
                <a:cxnLst>
                  <a:cxn ang="0">
                    <a:pos x="connsiteX0" y="connsiteY0"/>
                  </a:cxn>
                  <a:cxn ang="0">
                    <a:pos x="connsiteX1" y="connsiteY1"/>
                  </a:cxn>
                </a:cxnLst>
                <a:rect l="l" t="t" r="r" b="b"/>
                <a:pathLst>
                  <a:path w="5960" h="65986">
                    <a:moveTo>
                      <a:pt x="0" y="0"/>
                    </a:moveTo>
                    <a:lnTo>
                      <a:pt x="0" y="65987"/>
                    </a:lnTo>
                  </a:path>
                </a:pathLst>
              </a:custGeom>
              <a:ln w="23832" cap="flat">
                <a:solidFill>
                  <a:srgbClr val="AC208E"/>
                </a:solid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2DC9E591-A3B1-C6E2-595B-C648FC07098B}"/>
                  </a:ext>
                </a:extLst>
              </p:cNvPr>
              <p:cNvSpPr/>
              <p:nvPr/>
            </p:nvSpPr>
            <p:spPr>
              <a:xfrm>
                <a:off x="8290598" y="2162894"/>
                <a:ext cx="5960" cy="63810"/>
              </a:xfrm>
              <a:custGeom>
                <a:avLst/>
                <a:gdLst>
                  <a:gd name="connsiteX0" fmla="*/ 0 w 5960"/>
                  <a:gd name="connsiteY0" fmla="*/ 0 h 63810"/>
                  <a:gd name="connsiteX1" fmla="*/ 0 w 5960"/>
                  <a:gd name="connsiteY1" fmla="*/ 63811 h 63810"/>
                </a:gdLst>
                <a:ahLst/>
                <a:cxnLst>
                  <a:cxn ang="0">
                    <a:pos x="connsiteX0" y="connsiteY0"/>
                  </a:cxn>
                  <a:cxn ang="0">
                    <a:pos x="connsiteX1" y="connsiteY1"/>
                  </a:cxn>
                </a:cxnLst>
                <a:rect l="l" t="t" r="r" b="b"/>
                <a:pathLst>
                  <a:path w="5960" h="63810">
                    <a:moveTo>
                      <a:pt x="0" y="0"/>
                    </a:moveTo>
                    <a:lnTo>
                      <a:pt x="0" y="63811"/>
                    </a:lnTo>
                  </a:path>
                </a:pathLst>
              </a:custGeom>
              <a:ln w="23832" cap="flat">
                <a:solidFill>
                  <a:srgbClr val="AC208E"/>
                </a:solid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2D72D280-8B29-105D-469D-D0AF3F0D5903}"/>
                  </a:ext>
                </a:extLst>
              </p:cNvPr>
              <p:cNvSpPr/>
              <p:nvPr/>
            </p:nvSpPr>
            <p:spPr>
              <a:xfrm>
                <a:off x="8335125" y="2171007"/>
                <a:ext cx="5960" cy="49761"/>
              </a:xfrm>
              <a:custGeom>
                <a:avLst/>
                <a:gdLst>
                  <a:gd name="connsiteX0" fmla="*/ 0 w 5960"/>
                  <a:gd name="connsiteY0" fmla="*/ 0 h 49761"/>
                  <a:gd name="connsiteX1" fmla="*/ 0 w 5960"/>
                  <a:gd name="connsiteY1" fmla="*/ 49761 h 49761"/>
                </a:gdLst>
                <a:ahLst/>
                <a:cxnLst>
                  <a:cxn ang="0">
                    <a:pos x="connsiteX0" y="connsiteY0"/>
                  </a:cxn>
                  <a:cxn ang="0">
                    <a:pos x="connsiteX1" y="connsiteY1"/>
                  </a:cxn>
                </a:cxnLst>
                <a:rect l="l" t="t" r="r" b="b"/>
                <a:pathLst>
                  <a:path w="5960" h="49761">
                    <a:moveTo>
                      <a:pt x="0" y="0"/>
                    </a:moveTo>
                    <a:lnTo>
                      <a:pt x="0" y="49761"/>
                    </a:lnTo>
                  </a:path>
                </a:pathLst>
              </a:custGeom>
              <a:ln w="23832" cap="flat">
                <a:solidFill>
                  <a:srgbClr val="AC208E"/>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DDDE4A91-94E6-0D3D-FA2D-B47999BAD757}"/>
                  </a:ext>
                </a:extLst>
              </p:cNvPr>
              <p:cNvSpPr/>
              <p:nvPr/>
            </p:nvSpPr>
            <p:spPr>
              <a:xfrm>
                <a:off x="8400396" y="2162894"/>
                <a:ext cx="5960" cy="57873"/>
              </a:xfrm>
              <a:custGeom>
                <a:avLst/>
                <a:gdLst>
                  <a:gd name="connsiteX0" fmla="*/ 0 w 5960"/>
                  <a:gd name="connsiteY0" fmla="*/ 0 h 57873"/>
                  <a:gd name="connsiteX1" fmla="*/ 0 w 5960"/>
                  <a:gd name="connsiteY1" fmla="*/ 57874 h 57873"/>
                </a:gdLst>
                <a:ahLst/>
                <a:cxnLst>
                  <a:cxn ang="0">
                    <a:pos x="connsiteX0" y="connsiteY0"/>
                  </a:cxn>
                  <a:cxn ang="0">
                    <a:pos x="connsiteX1" y="connsiteY1"/>
                  </a:cxn>
                </a:cxnLst>
                <a:rect l="l" t="t" r="r" b="b"/>
                <a:pathLst>
                  <a:path w="5960" h="57873">
                    <a:moveTo>
                      <a:pt x="0" y="0"/>
                    </a:moveTo>
                    <a:lnTo>
                      <a:pt x="0" y="57874"/>
                    </a:lnTo>
                  </a:path>
                </a:pathLst>
              </a:custGeom>
              <a:ln w="23832" cap="flat">
                <a:solidFill>
                  <a:srgbClr val="AC208E"/>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08796C77-767B-DF1E-6685-1C97B481A7B7}"/>
                  </a:ext>
                </a:extLst>
              </p:cNvPr>
              <p:cNvSpPr/>
              <p:nvPr/>
            </p:nvSpPr>
            <p:spPr>
              <a:xfrm>
                <a:off x="8434552" y="2162894"/>
                <a:ext cx="5960" cy="63810"/>
              </a:xfrm>
              <a:custGeom>
                <a:avLst/>
                <a:gdLst>
                  <a:gd name="connsiteX0" fmla="*/ 0 w 5960"/>
                  <a:gd name="connsiteY0" fmla="*/ 0 h 63810"/>
                  <a:gd name="connsiteX1" fmla="*/ 0 w 5960"/>
                  <a:gd name="connsiteY1" fmla="*/ 63811 h 63810"/>
                </a:gdLst>
                <a:ahLst/>
                <a:cxnLst>
                  <a:cxn ang="0">
                    <a:pos x="connsiteX0" y="connsiteY0"/>
                  </a:cxn>
                  <a:cxn ang="0">
                    <a:pos x="connsiteX1" y="connsiteY1"/>
                  </a:cxn>
                </a:cxnLst>
                <a:rect l="l" t="t" r="r" b="b"/>
                <a:pathLst>
                  <a:path w="5960" h="63810">
                    <a:moveTo>
                      <a:pt x="0" y="0"/>
                    </a:moveTo>
                    <a:lnTo>
                      <a:pt x="0" y="63811"/>
                    </a:lnTo>
                  </a:path>
                </a:pathLst>
              </a:custGeom>
              <a:ln w="23832" cap="flat">
                <a:solidFill>
                  <a:srgbClr val="AC208E"/>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C6081703-6257-828F-6932-8267DD8DA3A7}"/>
                  </a:ext>
                </a:extLst>
              </p:cNvPr>
              <p:cNvSpPr/>
              <p:nvPr/>
            </p:nvSpPr>
            <p:spPr>
              <a:xfrm>
                <a:off x="8449395" y="2162894"/>
                <a:ext cx="5960" cy="63810"/>
              </a:xfrm>
              <a:custGeom>
                <a:avLst/>
                <a:gdLst>
                  <a:gd name="connsiteX0" fmla="*/ 0 w 5960"/>
                  <a:gd name="connsiteY0" fmla="*/ 0 h 63810"/>
                  <a:gd name="connsiteX1" fmla="*/ 0 w 5960"/>
                  <a:gd name="connsiteY1" fmla="*/ 63811 h 63810"/>
                </a:gdLst>
                <a:ahLst/>
                <a:cxnLst>
                  <a:cxn ang="0">
                    <a:pos x="connsiteX0" y="connsiteY0"/>
                  </a:cxn>
                  <a:cxn ang="0">
                    <a:pos x="connsiteX1" y="connsiteY1"/>
                  </a:cxn>
                </a:cxnLst>
                <a:rect l="l" t="t" r="r" b="b"/>
                <a:pathLst>
                  <a:path w="5960" h="63810">
                    <a:moveTo>
                      <a:pt x="0" y="0"/>
                    </a:moveTo>
                    <a:lnTo>
                      <a:pt x="0" y="63811"/>
                    </a:lnTo>
                  </a:path>
                </a:pathLst>
              </a:custGeom>
              <a:ln w="23832" cap="flat">
                <a:solidFill>
                  <a:srgbClr val="AC208E"/>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13EEA6C5-2F93-4989-9753-B771EDB415E0}"/>
                  </a:ext>
                </a:extLst>
              </p:cNvPr>
              <p:cNvSpPr/>
              <p:nvPr/>
            </p:nvSpPr>
            <p:spPr>
              <a:xfrm>
                <a:off x="8516156" y="2162894"/>
                <a:ext cx="5960" cy="63810"/>
              </a:xfrm>
              <a:custGeom>
                <a:avLst/>
                <a:gdLst>
                  <a:gd name="connsiteX0" fmla="*/ 0 w 5960"/>
                  <a:gd name="connsiteY0" fmla="*/ 0 h 63810"/>
                  <a:gd name="connsiteX1" fmla="*/ 0 w 5960"/>
                  <a:gd name="connsiteY1" fmla="*/ 63811 h 63810"/>
                </a:gdLst>
                <a:ahLst/>
                <a:cxnLst>
                  <a:cxn ang="0">
                    <a:pos x="connsiteX0" y="connsiteY0"/>
                  </a:cxn>
                  <a:cxn ang="0">
                    <a:pos x="connsiteX1" y="connsiteY1"/>
                  </a:cxn>
                </a:cxnLst>
                <a:rect l="l" t="t" r="r" b="b"/>
                <a:pathLst>
                  <a:path w="5960" h="63810">
                    <a:moveTo>
                      <a:pt x="0" y="0"/>
                    </a:moveTo>
                    <a:lnTo>
                      <a:pt x="0" y="63811"/>
                    </a:lnTo>
                  </a:path>
                </a:pathLst>
              </a:custGeom>
              <a:ln w="23832" cap="flat">
                <a:solidFill>
                  <a:srgbClr val="AC208E"/>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D7422DDB-F92B-04A8-1111-CF1A4393567F}"/>
                  </a:ext>
                </a:extLst>
              </p:cNvPr>
              <p:cNvSpPr/>
              <p:nvPr/>
            </p:nvSpPr>
            <p:spPr>
              <a:xfrm>
                <a:off x="8547331" y="2162894"/>
                <a:ext cx="5960" cy="63810"/>
              </a:xfrm>
              <a:custGeom>
                <a:avLst/>
                <a:gdLst>
                  <a:gd name="connsiteX0" fmla="*/ 0 w 5960"/>
                  <a:gd name="connsiteY0" fmla="*/ 0 h 63810"/>
                  <a:gd name="connsiteX1" fmla="*/ 0 w 5960"/>
                  <a:gd name="connsiteY1" fmla="*/ 63811 h 63810"/>
                </a:gdLst>
                <a:ahLst/>
                <a:cxnLst>
                  <a:cxn ang="0">
                    <a:pos x="connsiteX0" y="connsiteY0"/>
                  </a:cxn>
                  <a:cxn ang="0">
                    <a:pos x="connsiteX1" y="connsiteY1"/>
                  </a:cxn>
                </a:cxnLst>
                <a:rect l="l" t="t" r="r" b="b"/>
                <a:pathLst>
                  <a:path w="5960" h="63810">
                    <a:moveTo>
                      <a:pt x="0" y="0"/>
                    </a:moveTo>
                    <a:lnTo>
                      <a:pt x="0" y="63811"/>
                    </a:lnTo>
                  </a:path>
                </a:pathLst>
              </a:custGeom>
              <a:ln w="23832" cap="flat">
                <a:solidFill>
                  <a:srgbClr val="AC208E"/>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BF6FDCA1-2AD9-4705-1D5E-4473BABD4C23}"/>
                  </a:ext>
                </a:extLst>
              </p:cNvPr>
              <p:cNvSpPr/>
              <p:nvPr/>
            </p:nvSpPr>
            <p:spPr>
              <a:xfrm>
                <a:off x="8569625" y="2162894"/>
                <a:ext cx="5960" cy="63810"/>
              </a:xfrm>
              <a:custGeom>
                <a:avLst/>
                <a:gdLst>
                  <a:gd name="connsiteX0" fmla="*/ 0 w 5960"/>
                  <a:gd name="connsiteY0" fmla="*/ 0 h 63810"/>
                  <a:gd name="connsiteX1" fmla="*/ 0 w 5960"/>
                  <a:gd name="connsiteY1" fmla="*/ 63811 h 63810"/>
                </a:gdLst>
                <a:ahLst/>
                <a:cxnLst>
                  <a:cxn ang="0">
                    <a:pos x="connsiteX0" y="connsiteY0"/>
                  </a:cxn>
                  <a:cxn ang="0">
                    <a:pos x="connsiteX1" y="connsiteY1"/>
                  </a:cxn>
                </a:cxnLst>
                <a:rect l="l" t="t" r="r" b="b"/>
                <a:pathLst>
                  <a:path w="5960" h="63810">
                    <a:moveTo>
                      <a:pt x="0" y="0"/>
                    </a:moveTo>
                    <a:lnTo>
                      <a:pt x="0" y="63811"/>
                    </a:lnTo>
                  </a:path>
                </a:pathLst>
              </a:custGeom>
              <a:ln w="23832" cap="flat">
                <a:solidFill>
                  <a:srgbClr val="AC208E"/>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AC287AC6-004E-1AFE-CB72-9F227CDC1505}"/>
                  </a:ext>
                </a:extLst>
              </p:cNvPr>
              <p:cNvSpPr/>
              <p:nvPr/>
            </p:nvSpPr>
            <p:spPr>
              <a:xfrm>
                <a:off x="8660111" y="2191828"/>
                <a:ext cx="5960" cy="68263"/>
              </a:xfrm>
              <a:custGeom>
                <a:avLst/>
                <a:gdLst>
                  <a:gd name="connsiteX0" fmla="*/ 0 w 5960"/>
                  <a:gd name="connsiteY0" fmla="*/ 0 h 68263"/>
                  <a:gd name="connsiteX1" fmla="*/ 0 w 5960"/>
                  <a:gd name="connsiteY1" fmla="*/ 68264 h 68263"/>
                </a:gdLst>
                <a:ahLst/>
                <a:cxnLst>
                  <a:cxn ang="0">
                    <a:pos x="connsiteX0" y="connsiteY0"/>
                  </a:cxn>
                  <a:cxn ang="0">
                    <a:pos x="connsiteX1" y="connsiteY1"/>
                  </a:cxn>
                </a:cxnLst>
                <a:rect l="l" t="t" r="r" b="b"/>
                <a:pathLst>
                  <a:path w="5960" h="68263">
                    <a:moveTo>
                      <a:pt x="0" y="0"/>
                    </a:moveTo>
                    <a:lnTo>
                      <a:pt x="0" y="68264"/>
                    </a:lnTo>
                  </a:path>
                </a:pathLst>
              </a:custGeom>
              <a:ln w="23832" cap="flat">
                <a:solidFill>
                  <a:srgbClr val="AC208E"/>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037BB760-1CCF-BCDD-912A-79347FE811C1}"/>
                  </a:ext>
                </a:extLst>
              </p:cNvPr>
              <p:cNvSpPr/>
              <p:nvPr/>
            </p:nvSpPr>
            <p:spPr>
              <a:xfrm>
                <a:off x="8713520" y="2191828"/>
                <a:ext cx="5960" cy="66624"/>
              </a:xfrm>
              <a:custGeom>
                <a:avLst/>
                <a:gdLst>
                  <a:gd name="connsiteX0" fmla="*/ 0 w 5960"/>
                  <a:gd name="connsiteY0" fmla="*/ 0 h 66624"/>
                  <a:gd name="connsiteX1" fmla="*/ 0 w 5960"/>
                  <a:gd name="connsiteY1" fmla="*/ 66624 h 66624"/>
                </a:gdLst>
                <a:ahLst/>
                <a:cxnLst>
                  <a:cxn ang="0">
                    <a:pos x="connsiteX0" y="connsiteY0"/>
                  </a:cxn>
                  <a:cxn ang="0">
                    <a:pos x="connsiteX1" y="connsiteY1"/>
                  </a:cxn>
                </a:cxnLst>
                <a:rect l="l" t="t" r="r" b="b"/>
                <a:pathLst>
                  <a:path w="5960" h="66624">
                    <a:moveTo>
                      <a:pt x="0" y="0"/>
                    </a:moveTo>
                    <a:lnTo>
                      <a:pt x="0" y="66624"/>
                    </a:lnTo>
                  </a:path>
                </a:pathLst>
              </a:custGeom>
              <a:ln w="23832" cap="flat">
                <a:solidFill>
                  <a:srgbClr val="AC208E"/>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5BCF7DE0-B86D-FCB8-4374-8517FBCA9A36}"/>
                  </a:ext>
                </a:extLst>
              </p:cNvPr>
              <p:cNvSpPr/>
              <p:nvPr/>
            </p:nvSpPr>
            <p:spPr>
              <a:xfrm>
                <a:off x="8737304" y="2191828"/>
                <a:ext cx="5960" cy="66624"/>
              </a:xfrm>
              <a:custGeom>
                <a:avLst/>
                <a:gdLst>
                  <a:gd name="connsiteX0" fmla="*/ 0 w 5960"/>
                  <a:gd name="connsiteY0" fmla="*/ 0 h 66624"/>
                  <a:gd name="connsiteX1" fmla="*/ 0 w 5960"/>
                  <a:gd name="connsiteY1" fmla="*/ 66624 h 66624"/>
                </a:gdLst>
                <a:ahLst/>
                <a:cxnLst>
                  <a:cxn ang="0">
                    <a:pos x="connsiteX0" y="connsiteY0"/>
                  </a:cxn>
                  <a:cxn ang="0">
                    <a:pos x="connsiteX1" y="connsiteY1"/>
                  </a:cxn>
                </a:cxnLst>
                <a:rect l="l" t="t" r="r" b="b"/>
                <a:pathLst>
                  <a:path w="5960" h="66624">
                    <a:moveTo>
                      <a:pt x="0" y="0"/>
                    </a:moveTo>
                    <a:lnTo>
                      <a:pt x="0" y="66624"/>
                    </a:lnTo>
                  </a:path>
                </a:pathLst>
              </a:custGeom>
              <a:ln w="23832" cap="flat">
                <a:solidFill>
                  <a:srgbClr val="AC208E"/>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BD81ACD3-7D81-5DBB-723C-C2D546CADFF3}"/>
                  </a:ext>
                </a:extLst>
              </p:cNvPr>
              <p:cNvSpPr/>
              <p:nvPr/>
            </p:nvSpPr>
            <p:spPr>
              <a:xfrm>
                <a:off x="8792203" y="2191828"/>
                <a:ext cx="5960" cy="66624"/>
              </a:xfrm>
              <a:custGeom>
                <a:avLst/>
                <a:gdLst>
                  <a:gd name="connsiteX0" fmla="*/ 0 w 5960"/>
                  <a:gd name="connsiteY0" fmla="*/ 0 h 66624"/>
                  <a:gd name="connsiteX1" fmla="*/ 0 w 5960"/>
                  <a:gd name="connsiteY1" fmla="*/ 66624 h 66624"/>
                </a:gdLst>
                <a:ahLst/>
                <a:cxnLst>
                  <a:cxn ang="0">
                    <a:pos x="connsiteX0" y="connsiteY0"/>
                  </a:cxn>
                  <a:cxn ang="0">
                    <a:pos x="connsiteX1" y="connsiteY1"/>
                  </a:cxn>
                </a:cxnLst>
                <a:rect l="l" t="t" r="r" b="b"/>
                <a:pathLst>
                  <a:path w="5960" h="66624">
                    <a:moveTo>
                      <a:pt x="0" y="0"/>
                    </a:moveTo>
                    <a:lnTo>
                      <a:pt x="0" y="66624"/>
                    </a:lnTo>
                  </a:path>
                </a:pathLst>
              </a:custGeom>
              <a:ln w="23832" cap="flat">
                <a:solidFill>
                  <a:srgbClr val="AC208E"/>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E339B29C-5AA2-369D-254B-59184C8DD1A0}"/>
                  </a:ext>
                </a:extLst>
              </p:cNvPr>
              <p:cNvSpPr/>
              <p:nvPr/>
            </p:nvSpPr>
            <p:spPr>
              <a:xfrm>
                <a:off x="8821888" y="2185152"/>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76EACB09-E442-FB8C-DDB8-DF414B5DF17C}"/>
                  </a:ext>
                </a:extLst>
              </p:cNvPr>
              <p:cNvSpPr/>
              <p:nvPr/>
            </p:nvSpPr>
            <p:spPr>
              <a:xfrm>
                <a:off x="8867846" y="2185152"/>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B3CFB543-22EC-1CF0-6B6D-4D2985AE7E73}"/>
                  </a:ext>
                </a:extLst>
              </p:cNvPr>
              <p:cNvSpPr/>
              <p:nvPr/>
            </p:nvSpPr>
            <p:spPr>
              <a:xfrm>
                <a:off x="8907963" y="2185152"/>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07" name="Freeform: Shape 406">
                <a:extLst>
                  <a:ext uri="{FF2B5EF4-FFF2-40B4-BE49-F238E27FC236}">
                    <a16:creationId xmlns:a16="http://schemas.microsoft.com/office/drawing/2014/main" id="{AD3FF9AF-BDF8-8A22-60E6-6BE493A12DA1}"/>
                  </a:ext>
                </a:extLst>
              </p:cNvPr>
              <p:cNvSpPr/>
              <p:nvPr/>
            </p:nvSpPr>
            <p:spPr>
              <a:xfrm>
                <a:off x="8994037" y="2185152"/>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49D3F91A-3AFB-94CF-EF20-7226DDFFC1A1}"/>
                  </a:ext>
                </a:extLst>
              </p:cNvPr>
              <p:cNvSpPr/>
              <p:nvPr/>
            </p:nvSpPr>
            <p:spPr>
              <a:xfrm>
                <a:off x="9074151" y="2185152"/>
                <a:ext cx="5960" cy="71232"/>
              </a:xfrm>
              <a:custGeom>
                <a:avLst/>
                <a:gdLst>
                  <a:gd name="connsiteX0" fmla="*/ 0 w 5960"/>
                  <a:gd name="connsiteY0" fmla="*/ 0 h 71232"/>
                  <a:gd name="connsiteX1" fmla="*/ 0 w 5960"/>
                  <a:gd name="connsiteY1" fmla="*/ 71232 h 71232"/>
                </a:gdLst>
                <a:ahLst/>
                <a:cxnLst>
                  <a:cxn ang="0">
                    <a:pos x="connsiteX0" y="connsiteY0"/>
                  </a:cxn>
                  <a:cxn ang="0">
                    <a:pos x="connsiteX1" y="connsiteY1"/>
                  </a:cxn>
                </a:cxnLst>
                <a:rect l="l" t="t" r="r" b="b"/>
                <a:pathLst>
                  <a:path w="5960" h="71232">
                    <a:moveTo>
                      <a:pt x="0" y="0"/>
                    </a:moveTo>
                    <a:lnTo>
                      <a:pt x="0" y="71232"/>
                    </a:lnTo>
                  </a:path>
                </a:pathLst>
              </a:custGeom>
              <a:ln w="23832" cap="flat">
                <a:solidFill>
                  <a:srgbClr val="AC208E"/>
                </a:solid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BBB53DA6-01EB-1FE7-A309-A7BAB218F524}"/>
                  </a:ext>
                </a:extLst>
              </p:cNvPr>
              <p:cNvSpPr/>
              <p:nvPr/>
            </p:nvSpPr>
            <p:spPr>
              <a:xfrm>
                <a:off x="9129051" y="2185152"/>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0520F367-375D-4928-72CF-6B77A3E4DB9D}"/>
                  </a:ext>
                </a:extLst>
              </p:cNvPr>
              <p:cNvSpPr/>
              <p:nvPr/>
            </p:nvSpPr>
            <p:spPr>
              <a:xfrm>
                <a:off x="9546071" y="2293484"/>
                <a:ext cx="5960" cy="66773"/>
              </a:xfrm>
              <a:custGeom>
                <a:avLst/>
                <a:gdLst>
                  <a:gd name="connsiteX0" fmla="*/ 0 w 5960"/>
                  <a:gd name="connsiteY0" fmla="*/ 0 h 66773"/>
                  <a:gd name="connsiteX1" fmla="*/ 0 w 5960"/>
                  <a:gd name="connsiteY1" fmla="*/ 66773 h 66773"/>
                </a:gdLst>
                <a:ahLst/>
                <a:cxnLst>
                  <a:cxn ang="0">
                    <a:pos x="connsiteX0" y="connsiteY0"/>
                  </a:cxn>
                  <a:cxn ang="0">
                    <a:pos x="connsiteX1" y="connsiteY1"/>
                  </a:cxn>
                </a:cxnLst>
                <a:rect l="l" t="t" r="r" b="b"/>
                <a:pathLst>
                  <a:path w="5960" h="66773">
                    <a:moveTo>
                      <a:pt x="0" y="0"/>
                    </a:moveTo>
                    <a:lnTo>
                      <a:pt x="0" y="66773"/>
                    </a:lnTo>
                  </a:path>
                </a:pathLst>
              </a:custGeom>
              <a:ln w="23832" cap="flat">
                <a:solidFill>
                  <a:srgbClr val="AC208E"/>
                </a:solid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3E0B7BA6-4737-DEFE-D4E2-B7126AC476F2}"/>
                  </a:ext>
                </a:extLst>
              </p:cNvPr>
              <p:cNvSpPr/>
              <p:nvPr/>
            </p:nvSpPr>
            <p:spPr>
              <a:xfrm>
                <a:off x="9600971" y="2293484"/>
                <a:ext cx="5960" cy="66773"/>
              </a:xfrm>
              <a:custGeom>
                <a:avLst/>
                <a:gdLst>
                  <a:gd name="connsiteX0" fmla="*/ 0 w 5960"/>
                  <a:gd name="connsiteY0" fmla="*/ 0 h 66773"/>
                  <a:gd name="connsiteX1" fmla="*/ 0 w 5960"/>
                  <a:gd name="connsiteY1" fmla="*/ 66773 h 66773"/>
                </a:gdLst>
                <a:ahLst/>
                <a:cxnLst>
                  <a:cxn ang="0">
                    <a:pos x="connsiteX0" y="connsiteY0"/>
                  </a:cxn>
                  <a:cxn ang="0">
                    <a:pos x="connsiteX1" y="connsiteY1"/>
                  </a:cxn>
                </a:cxnLst>
                <a:rect l="l" t="t" r="r" b="b"/>
                <a:pathLst>
                  <a:path w="5960" h="66773">
                    <a:moveTo>
                      <a:pt x="0" y="0"/>
                    </a:moveTo>
                    <a:lnTo>
                      <a:pt x="0" y="66773"/>
                    </a:lnTo>
                  </a:path>
                </a:pathLst>
              </a:custGeom>
              <a:ln w="23832" cap="flat">
                <a:solidFill>
                  <a:srgbClr val="AC208E"/>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728EAE8C-0F6E-DB6C-AA5B-9BFBC2B405B4}"/>
                  </a:ext>
                </a:extLst>
              </p:cNvPr>
              <p:cNvSpPr/>
              <p:nvPr/>
            </p:nvSpPr>
            <p:spPr>
              <a:xfrm>
                <a:off x="9661772" y="2352842"/>
                <a:ext cx="5960" cy="59972"/>
              </a:xfrm>
              <a:custGeom>
                <a:avLst/>
                <a:gdLst>
                  <a:gd name="connsiteX0" fmla="*/ 0 w 5960"/>
                  <a:gd name="connsiteY0" fmla="*/ 0 h 59972"/>
                  <a:gd name="connsiteX1" fmla="*/ 0 w 5960"/>
                  <a:gd name="connsiteY1" fmla="*/ 59972 h 59972"/>
                </a:gdLst>
                <a:ahLst/>
                <a:cxnLst>
                  <a:cxn ang="0">
                    <a:pos x="connsiteX0" y="connsiteY0"/>
                  </a:cxn>
                  <a:cxn ang="0">
                    <a:pos x="connsiteX1" y="connsiteY1"/>
                  </a:cxn>
                </a:cxnLst>
                <a:rect l="l" t="t" r="r" b="b"/>
                <a:pathLst>
                  <a:path w="5960" h="59972">
                    <a:moveTo>
                      <a:pt x="0" y="0"/>
                    </a:moveTo>
                    <a:lnTo>
                      <a:pt x="0" y="59972"/>
                    </a:lnTo>
                  </a:path>
                </a:pathLst>
              </a:custGeom>
              <a:ln w="23832" cap="flat">
                <a:solidFill>
                  <a:srgbClr val="AC208E"/>
                </a:solid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08F38D84-14B0-CF29-7891-4EE90B3C5F89}"/>
                  </a:ext>
                </a:extLst>
              </p:cNvPr>
              <p:cNvSpPr/>
              <p:nvPr/>
            </p:nvSpPr>
            <p:spPr>
              <a:xfrm>
                <a:off x="9706299" y="2352842"/>
                <a:ext cx="5960" cy="66773"/>
              </a:xfrm>
              <a:custGeom>
                <a:avLst/>
                <a:gdLst>
                  <a:gd name="connsiteX0" fmla="*/ 0 w 5960"/>
                  <a:gd name="connsiteY0" fmla="*/ 0 h 66773"/>
                  <a:gd name="connsiteX1" fmla="*/ 0 w 5960"/>
                  <a:gd name="connsiteY1" fmla="*/ 66773 h 66773"/>
                </a:gdLst>
                <a:ahLst/>
                <a:cxnLst>
                  <a:cxn ang="0">
                    <a:pos x="connsiteX0" y="connsiteY0"/>
                  </a:cxn>
                  <a:cxn ang="0">
                    <a:pos x="connsiteX1" y="connsiteY1"/>
                  </a:cxn>
                </a:cxnLst>
                <a:rect l="l" t="t" r="r" b="b"/>
                <a:pathLst>
                  <a:path w="5960" h="66773">
                    <a:moveTo>
                      <a:pt x="0" y="0"/>
                    </a:moveTo>
                    <a:lnTo>
                      <a:pt x="0" y="66773"/>
                    </a:lnTo>
                  </a:path>
                </a:pathLst>
              </a:custGeom>
              <a:ln w="23832" cap="flat">
                <a:solidFill>
                  <a:srgbClr val="AC208E"/>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BC24AA61-8DA0-ABDE-B1E7-4CC721DB7E39}"/>
                  </a:ext>
                </a:extLst>
              </p:cNvPr>
              <p:cNvSpPr/>
              <p:nvPr/>
            </p:nvSpPr>
            <p:spPr>
              <a:xfrm>
                <a:off x="9743376" y="2352842"/>
                <a:ext cx="5960" cy="59972"/>
              </a:xfrm>
              <a:custGeom>
                <a:avLst/>
                <a:gdLst>
                  <a:gd name="connsiteX0" fmla="*/ 0 w 5960"/>
                  <a:gd name="connsiteY0" fmla="*/ 0 h 59972"/>
                  <a:gd name="connsiteX1" fmla="*/ 0 w 5960"/>
                  <a:gd name="connsiteY1" fmla="*/ 59972 h 59972"/>
                </a:gdLst>
                <a:ahLst/>
                <a:cxnLst>
                  <a:cxn ang="0">
                    <a:pos x="connsiteX0" y="connsiteY0"/>
                  </a:cxn>
                  <a:cxn ang="0">
                    <a:pos x="connsiteX1" y="connsiteY1"/>
                  </a:cxn>
                </a:cxnLst>
                <a:rect l="l" t="t" r="r" b="b"/>
                <a:pathLst>
                  <a:path w="5960" h="59972">
                    <a:moveTo>
                      <a:pt x="0" y="0"/>
                    </a:moveTo>
                    <a:lnTo>
                      <a:pt x="0" y="59972"/>
                    </a:lnTo>
                  </a:path>
                </a:pathLst>
              </a:custGeom>
              <a:ln w="23832" cap="flat">
                <a:solidFill>
                  <a:srgbClr val="AC208E"/>
                </a:solid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627429DC-49C8-CAEB-1048-EBDA6468E5A8}"/>
                  </a:ext>
                </a:extLst>
              </p:cNvPr>
              <p:cNvSpPr/>
              <p:nvPr/>
            </p:nvSpPr>
            <p:spPr>
              <a:xfrm>
                <a:off x="9759708" y="2412814"/>
                <a:ext cx="5960" cy="68204"/>
              </a:xfrm>
              <a:custGeom>
                <a:avLst/>
                <a:gdLst>
                  <a:gd name="connsiteX0" fmla="*/ 0 w 5960"/>
                  <a:gd name="connsiteY0" fmla="*/ 0 h 68204"/>
                  <a:gd name="connsiteX1" fmla="*/ 0 w 5960"/>
                  <a:gd name="connsiteY1" fmla="*/ 68204 h 68204"/>
                </a:gdLst>
                <a:ahLst/>
                <a:cxnLst>
                  <a:cxn ang="0">
                    <a:pos x="connsiteX0" y="connsiteY0"/>
                  </a:cxn>
                  <a:cxn ang="0">
                    <a:pos x="connsiteX1" y="connsiteY1"/>
                  </a:cxn>
                </a:cxnLst>
                <a:rect l="l" t="t" r="r" b="b"/>
                <a:pathLst>
                  <a:path w="5960" h="68204">
                    <a:moveTo>
                      <a:pt x="0" y="0"/>
                    </a:moveTo>
                    <a:lnTo>
                      <a:pt x="0" y="68204"/>
                    </a:lnTo>
                  </a:path>
                </a:pathLst>
              </a:custGeom>
              <a:ln w="23832" cap="flat">
                <a:solidFill>
                  <a:srgbClr val="AC208E"/>
                </a:solid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A3336470-4586-63BE-E50E-E8475C3934F6}"/>
                  </a:ext>
                </a:extLst>
              </p:cNvPr>
              <p:cNvSpPr/>
              <p:nvPr/>
            </p:nvSpPr>
            <p:spPr>
              <a:xfrm>
                <a:off x="9783492" y="2419616"/>
                <a:ext cx="5960" cy="61402"/>
              </a:xfrm>
              <a:custGeom>
                <a:avLst/>
                <a:gdLst>
                  <a:gd name="connsiteX0" fmla="*/ 0 w 5960"/>
                  <a:gd name="connsiteY0" fmla="*/ 0 h 61402"/>
                  <a:gd name="connsiteX1" fmla="*/ 0 w 5960"/>
                  <a:gd name="connsiteY1" fmla="*/ 61403 h 61402"/>
                </a:gdLst>
                <a:ahLst/>
                <a:cxnLst>
                  <a:cxn ang="0">
                    <a:pos x="connsiteX0" y="connsiteY0"/>
                  </a:cxn>
                  <a:cxn ang="0">
                    <a:pos x="connsiteX1" y="connsiteY1"/>
                  </a:cxn>
                </a:cxnLst>
                <a:rect l="l" t="t" r="r" b="b"/>
                <a:pathLst>
                  <a:path w="5960" h="61402">
                    <a:moveTo>
                      <a:pt x="0" y="0"/>
                    </a:moveTo>
                    <a:lnTo>
                      <a:pt x="0" y="61403"/>
                    </a:lnTo>
                  </a:path>
                </a:pathLst>
              </a:custGeom>
              <a:ln w="23832" cap="flat">
                <a:solidFill>
                  <a:srgbClr val="AC208E"/>
                </a:solid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1376A97D-BF0B-E09D-FAEC-24953A00252D}"/>
                  </a:ext>
                </a:extLst>
              </p:cNvPr>
              <p:cNvSpPr/>
              <p:nvPr/>
            </p:nvSpPr>
            <p:spPr>
              <a:xfrm>
                <a:off x="9885899" y="2542785"/>
                <a:ext cx="5960" cy="86068"/>
              </a:xfrm>
              <a:custGeom>
                <a:avLst/>
                <a:gdLst>
                  <a:gd name="connsiteX0" fmla="*/ 0 w 5960"/>
                  <a:gd name="connsiteY0" fmla="*/ 0 h 86068"/>
                  <a:gd name="connsiteX1" fmla="*/ 0 w 5960"/>
                  <a:gd name="connsiteY1" fmla="*/ 86069 h 86068"/>
                </a:gdLst>
                <a:ahLst/>
                <a:cxnLst>
                  <a:cxn ang="0">
                    <a:pos x="connsiteX0" y="connsiteY0"/>
                  </a:cxn>
                  <a:cxn ang="0">
                    <a:pos x="connsiteX1" y="connsiteY1"/>
                  </a:cxn>
                </a:cxnLst>
                <a:rect l="l" t="t" r="r" b="b"/>
                <a:pathLst>
                  <a:path w="5960" h="86068">
                    <a:moveTo>
                      <a:pt x="0" y="0"/>
                    </a:moveTo>
                    <a:lnTo>
                      <a:pt x="0" y="86069"/>
                    </a:lnTo>
                  </a:path>
                </a:pathLst>
              </a:custGeom>
              <a:ln w="23832" cap="flat">
                <a:solidFill>
                  <a:srgbClr val="AC208E"/>
                </a:solid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EA749E20-D1DB-47F6-59AA-234C03441222}"/>
                  </a:ext>
                </a:extLst>
              </p:cNvPr>
              <p:cNvSpPr/>
              <p:nvPr/>
            </p:nvSpPr>
            <p:spPr>
              <a:xfrm>
                <a:off x="9912604"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682496F1-57DD-4753-9928-959A8A6A5F82}"/>
                  </a:ext>
                </a:extLst>
              </p:cNvPr>
              <p:cNvSpPr/>
              <p:nvPr/>
            </p:nvSpPr>
            <p:spPr>
              <a:xfrm>
                <a:off x="9968994"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FD7AAB55-2CA4-2BBB-EF3F-FA4224DE2BE8}"/>
                  </a:ext>
                </a:extLst>
              </p:cNvPr>
              <p:cNvSpPr/>
              <p:nvPr/>
            </p:nvSpPr>
            <p:spPr>
              <a:xfrm>
                <a:off x="10023893"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EFCA2567-10C7-A2A1-A462-2A256352EC6D}"/>
                  </a:ext>
                </a:extLst>
              </p:cNvPr>
              <p:cNvSpPr/>
              <p:nvPr/>
            </p:nvSpPr>
            <p:spPr>
              <a:xfrm>
                <a:off x="10087674"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45B68C9A-1823-32A3-EEC3-03A8A6CAAE49}"/>
                  </a:ext>
                </a:extLst>
              </p:cNvPr>
              <p:cNvSpPr/>
              <p:nvPr/>
            </p:nvSpPr>
            <p:spPr>
              <a:xfrm>
                <a:off x="10160396"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BCF02C8E-47ED-8B79-921A-A8C097AF5BDD}"/>
                  </a:ext>
                </a:extLst>
              </p:cNvPr>
              <p:cNvSpPr/>
              <p:nvPr/>
            </p:nvSpPr>
            <p:spPr>
              <a:xfrm>
                <a:off x="10176729"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C8290A4C-6FDB-0CCA-C93A-E910CAFBFA64}"/>
                  </a:ext>
                </a:extLst>
              </p:cNvPr>
              <p:cNvSpPr/>
              <p:nvPr/>
            </p:nvSpPr>
            <p:spPr>
              <a:xfrm>
                <a:off x="10221257"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0AB23AFB-F361-6B6D-2491-07A7539AC784}"/>
                  </a:ext>
                </a:extLst>
              </p:cNvPr>
              <p:cNvSpPr/>
              <p:nvPr/>
            </p:nvSpPr>
            <p:spPr>
              <a:xfrm>
                <a:off x="10274666"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32F817D0-01DC-2656-91DE-14A15A90BB8B}"/>
                  </a:ext>
                </a:extLst>
              </p:cNvPr>
              <p:cNvSpPr/>
              <p:nvPr/>
            </p:nvSpPr>
            <p:spPr>
              <a:xfrm>
                <a:off x="10317703"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85697F04-46D8-2213-981D-1D139F8F8860}"/>
                  </a:ext>
                </a:extLst>
              </p:cNvPr>
              <p:cNvSpPr/>
              <p:nvPr/>
            </p:nvSpPr>
            <p:spPr>
              <a:xfrm>
                <a:off x="10372603" y="2566527"/>
                <a:ext cx="5960" cy="62326"/>
              </a:xfrm>
              <a:custGeom>
                <a:avLst/>
                <a:gdLst>
                  <a:gd name="connsiteX0" fmla="*/ 0 w 5960"/>
                  <a:gd name="connsiteY0" fmla="*/ 0 h 62326"/>
                  <a:gd name="connsiteX1" fmla="*/ 0 w 5960"/>
                  <a:gd name="connsiteY1" fmla="*/ 62327 h 62326"/>
                </a:gdLst>
                <a:ahLst/>
                <a:cxnLst>
                  <a:cxn ang="0">
                    <a:pos x="connsiteX0" y="connsiteY0"/>
                  </a:cxn>
                  <a:cxn ang="0">
                    <a:pos x="connsiteX1" y="connsiteY1"/>
                  </a:cxn>
                </a:cxnLst>
                <a:rect l="l" t="t" r="r" b="b"/>
                <a:pathLst>
                  <a:path w="5960" h="62326">
                    <a:moveTo>
                      <a:pt x="0" y="0"/>
                    </a:moveTo>
                    <a:lnTo>
                      <a:pt x="0" y="62327"/>
                    </a:lnTo>
                  </a:path>
                </a:pathLst>
              </a:custGeom>
              <a:ln w="23832" cap="flat">
                <a:solidFill>
                  <a:srgbClr val="AC208E"/>
                </a:solid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D623EE4D-DEAB-7E72-4B89-6E7F62B04EA1}"/>
                  </a:ext>
                </a:extLst>
              </p:cNvPr>
              <p:cNvSpPr/>
              <p:nvPr/>
            </p:nvSpPr>
            <p:spPr>
              <a:xfrm>
                <a:off x="10430483"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29" name="Freeform: Shape 428">
                <a:extLst>
                  <a:ext uri="{FF2B5EF4-FFF2-40B4-BE49-F238E27FC236}">
                    <a16:creationId xmlns:a16="http://schemas.microsoft.com/office/drawing/2014/main" id="{CA8AA10B-E15D-F8DE-5F93-615E57A0A1F9}"/>
                  </a:ext>
                </a:extLst>
              </p:cNvPr>
              <p:cNvSpPr/>
              <p:nvPr/>
            </p:nvSpPr>
            <p:spPr>
              <a:xfrm>
                <a:off x="10512087"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E92FB93A-96C1-F598-8650-E4F25E3149F0}"/>
                  </a:ext>
                </a:extLst>
              </p:cNvPr>
              <p:cNvSpPr/>
              <p:nvPr/>
            </p:nvSpPr>
            <p:spPr>
              <a:xfrm>
                <a:off x="10569966"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00862278-7E8F-4E36-4515-874BD3093A30}"/>
                  </a:ext>
                </a:extLst>
              </p:cNvPr>
              <p:cNvSpPr/>
              <p:nvPr/>
            </p:nvSpPr>
            <p:spPr>
              <a:xfrm>
                <a:off x="10614494"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C58370C8-FC15-88DC-60E8-F319D556880C}"/>
                  </a:ext>
                </a:extLst>
              </p:cNvPr>
              <p:cNvSpPr/>
              <p:nvPr/>
            </p:nvSpPr>
            <p:spPr>
              <a:xfrm>
                <a:off x="10866757"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FA66EAAC-1F6C-7412-BF81-C2C6994B9D98}"/>
                  </a:ext>
                </a:extLst>
              </p:cNvPr>
              <p:cNvSpPr/>
              <p:nvPr/>
            </p:nvSpPr>
            <p:spPr>
              <a:xfrm>
                <a:off x="10908304"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480B232D-7DEA-441C-16DA-945FB9C145DE}"/>
                  </a:ext>
                </a:extLst>
              </p:cNvPr>
              <p:cNvSpPr/>
              <p:nvPr/>
            </p:nvSpPr>
            <p:spPr>
              <a:xfrm>
                <a:off x="11024064"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35" name="Freeform: Shape 434">
                <a:extLst>
                  <a:ext uri="{FF2B5EF4-FFF2-40B4-BE49-F238E27FC236}">
                    <a16:creationId xmlns:a16="http://schemas.microsoft.com/office/drawing/2014/main" id="{0E111E70-873F-9F05-ABD5-687FD65332AF}"/>
                  </a:ext>
                </a:extLst>
              </p:cNvPr>
              <p:cNvSpPr/>
              <p:nvPr/>
            </p:nvSpPr>
            <p:spPr>
              <a:xfrm>
                <a:off x="11130882"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7443DF7B-EB91-74CD-1EA3-00722D28DCF0}"/>
                  </a:ext>
                </a:extLst>
              </p:cNvPr>
              <p:cNvSpPr/>
              <p:nvPr/>
            </p:nvSpPr>
            <p:spPr>
              <a:xfrm>
                <a:off x="11160567" y="2759438"/>
                <a:ext cx="5960" cy="66779"/>
              </a:xfrm>
              <a:custGeom>
                <a:avLst/>
                <a:gdLst>
                  <a:gd name="connsiteX0" fmla="*/ 0 w 5960"/>
                  <a:gd name="connsiteY0" fmla="*/ 0 h 66779"/>
                  <a:gd name="connsiteX1" fmla="*/ 0 w 5960"/>
                  <a:gd name="connsiteY1" fmla="*/ 66779 h 66779"/>
                </a:gdLst>
                <a:ahLst/>
                <a:cxnLst>
                  <a:cxn ang="0">
                    <a:pos x="connsiteX0" y="connsiteY0"/>
                  </a:cxn>
                  <a:cxn ang="0">
                    <a:pos x="connsiteX1" y="connsiteY1"/>
                  </a:cxn>
                </a:cxnLst>
                <a:rect l="l" t="t" r="r" b="b"/>
                <a:pathLst>
                  <a:path w="5960" h="66779">
                    <a:moveTo>
                      <a:pt x="0" y="0"/>
                    </a:moveTo>
                    <a:lnTo>
                      <a:pt x="0" y="66779"/>
                    </a:lnTo>
                  </a:path>
                </a:pathLst>
              </a:custGeom>
              <a:ln w="23832" cap="flat">
                <a:solidFill>
                  <a:srgbClr val="AC208E"/>
                </a:solidFill>
                <a:prstDash val="solid"/>
                <a:miter/>
              </a:ln>
            </p:spPr>
            <p:txBody>
              <a:bodyPr rtlCol="0" anchor="ctr"/>
              <a:lstStyle/>
              <a:p>
                <a:endParaRPr lang="en-GB"/>
              </a:p>
            </p:txBody>
          </p:sp>
        </p:grpSp>
      </p:grpSp>
      <p:sp>
        <p:nvSpPr>
          <p:cNvPr id="437" name="Shape 192">
            <a:extLst>
              <a:ext uri="{FF2B5EF4-FFF2-40B4-BE49-F238E27FC236}">
                <a16:creationId xmlns:a16="http://schemas.microsoft.com/office/drawing/2014/main" id="{4347DD28-CA77-3AE7-41F6-579EDA241FDF}"/>
              </a:ext>
            </a:extLst>
          </p:cNvPr>
          <p:cNvSpPr txBox="1"/>
          <p:nvPr/>
        </p:nvSpPr>
        <p:spPr>
          <a:xfrm>
            <a:off x="3863752" y="3429000"/>
            <a:ext cx="2448272" cy="825187"/>
          </a:xfrm>
          <a:prstGeom prst="rect">
            <a:avLst/>
          </a:prstGeom>
          <a:noFill/>
          <a:ln>
            <a:noFill/>
          </a:ln>
        </p:spPr>
        <p:txBody>
          <a:bodyPr lIns="121900" tIns="60933" rIns="121900" bIns="60933"/>
          <a:lstStyle/>
          <a:p>
            <a:pPr>
              <a:buClr>
                <a:srgbClr val="333333"/>
              </a:buClr>
              <a:buSzPct val="25000"/>
              <a:defRPr/>
            </a:pPr>
            <a:r>
              <a:rPr lang="en-US" sz="1200" kern="0" dirty="0">
                <a:solidFill>
                  <a:prstClr val="black"/>
                </a:solidFill>
                <a:latin typeface="Arial" panose="020B0604020202020204" pitchFamily="34" charset="0"/>
                <a:ea typeface="Arial"/>
                <a:cs typeface="Arial" panose="020B0604020202020204" pitchFamily="34" charset="0"/>
                <a:sym typeface="Arial"/>
                <a:rtl val="0"/>
              </a:rPr>
              <a:t>mPFS = NR vs 8.4 months</a:t>
            </a:r>
          </a:p>
          <a:p>
            <a:pPr>
              <a:buClr>
                <a:srgbClr val="333333"/>
              </a:buClr>
              <a:buSzPct val="25000"/>
              <a:defRPr/>
            </a:pPr>
            <a:r>
              <a:rPr lang="en-US" sz="1200" b="1" kern="0" dirty="0">
                <a:solidFill>
                  <a:prstClr val="black"/>
                </a:solidFill>
                <a:latin typeface="Arial" panose="020B0604020202020204" pitchFamily="34" charset="0"/>
                <a:ea typeface="Arial"/>
                <a:cs typeface="Arial" panose="020B0604020202020204" pitchFamily="34" charset="0"/>
                <a:sym typeface="Arial"/>
                <a:rtl val="0"/>
              </a:rPr>
              <a:t>HR 0.21 </a:t>
            </a:r>
            <a:r>
              <a:rPr lang="en-US" sz="1200" kern="0" dirty="0">
                <a:solidFill>
                  <a:prstClr val="black"/>
                </a:solidFill>
                <a:latin typeface="Arial" panose="020B0604020202020204" pitchFamily="34" charset="0"/>
                <a:ea typeface="Arial"/>
                <a:cs typeface="Arial" panose="020B0604020202020204" pitchFamily="34" charset="0"/>
                <a:sym typeface="Arial"/>
                <a:rtl val="0"/>
              </a:rPr>
              <a:t>[95% </a:t>
            </a:r>
            <a:r>
              <a:rPr lang="en-US" sz="1200" kern="0" dirty="0">
                <a:solidFill>
                  <a:prstClr val="black"/>
                </a:solidFill>
                <a:latin typeface="Arial" panose="020B0604020202020204" pitchFamily="34" charset="0"/>
                <a:cs typeface="Arial" panose="020B0604020202020204" pitchFamily="34" charset="0"/>
                <a:sym typeface="Arial"/>
                <a:rtl val="0"/>
              </a:rPr>
              <a:t>CI 0.13-0.33</a:t>
            </a:r>
            <a:r>
              <a:rPr lang="en-US" sz="1200" kern="0" dirty="0">
                <a:solidFill>
                  <a:prstClr val="black"/>
                </a:solidFill>
                <a:latin typeface="Arial" panose="020B0604020202020204" pitchFamily="34" charset="0"/>
                <a:ea typeface="Arial"/>
                <a:cs typeface="Arial" panose="020B0604020202020204" pitchFamily="34" charset="0"/>
                <a:sym typeface="Arial"/>
                <a:rtl val="0"/>
              </a:rPr>
              <a:t>] </a:t>
            </a:r>
          </a:p>
          <a:p>
            <a:pPr>
              <a:buClr>
                <a:srgbClr val="333333"/>
              </a:buClr>
              <a:buSzPct val="25000"/>
              <a:defRPr/>
            </a:pPr>
            <a:r>
              <a:rPr lang="en-US" sz="1200" kern="0" dirty="0">
                <a:solidFill>
                  <a:prstClr val="black"/>
                </a:solidFill>
                <a:latin typeface="Arial" panose="020B0604020202020204" pitchFamily="34" charset="0"/>
                <a:ea typeface="Arial"/>
                <a:cs typeface="Arial" panose="020B0604020202020204" pitchFamily="34" charset="0"/>
                <a:sym typeface="Arial"/>
                <a:rtl val="0"/>
              </a:rPr>
              <a:t>p&lt;0.001</a:t>
            </a:r>
          </a:p>
        </p:txBody>
      </p:sp>
      <p:sp>
        <p:nvSpPr>
          <p:cNvPr id="438" name="Shape 192">
            <a:extLst>
              <a:ext uri="{FF2B5EF4-FFF2-40B4-BE49-F238E27FC236}">
                <a16:creationId xmlns:a16="http://schemas.microsoft.com/office/drawing/2014/main" id="{F9CA283B-17BF-59E4-A047-00E297B28515}"/>
              </a:ext>
            </a:extLst>
          </p:cNvPr>
          <p:cNvSpPr txBox="1"/>
          <p:nvPr/>
        </p:nvSpPr>
        <p:spPr>
          <a:xfrm>
            <a:off x="9768136" y="3603145"/>
            <a:ext cx="1069908" cy="473927"/>
          </a:xfrm>
          <a:prstGeom prst="rect">
            <a:avLst/>
          </a:prstGeom>
          <a:noFill/>
          <a:ln>
            <a:noFill/>
          </a:ln>
        </p:spPr>
        <p:txBody>
          <a:bodyPr lIns="121900" tIns="60933" rIns="121900" bIns="60933"/>
          <a:lstStyle/>
          <a:p>
            <a:pPr>
              <a:buClr>
                <a:srgbClr val="333333"/>
              </a:buClr>
              <a:buSzPct val="25000"/>
              <a:defRPr/>
            </a:pPr>
            <a:r>
              <a:rPr lang="en-US" sz="1200" b="1" kern="0" dirty="0">
                <a:solidFill>
                  <a:prstClr val="black"/>
                </a:solidFill>
                <a:latin typeface="Arial" panose="020B0604020202020204" pitchFamily="34" charset="0"/>
                <a:ea typeface="Arial"/>
                <a:cs typeface="Arial" panose="020B0604020202020204" pitchFamily="34" charset="0"/>
                <a:sym typeface="Arial"/>
                <a:rtl val="0"/>
              </a:rPr>
              <a:t>HR 0.40 </a:t>
            </a:r>
          </a:p>
          <a:p>
            <a:pPr>
              <a:buClr>
                <a:srgbClr val="333333"/>
              </a:buClr>
              <a:buSzPct val="25000"/>
              <a:defRPr/>
            </a:pPr>
            <a:r>
              <a:rPr lang="en-US" sz="1200" kern="0" dirty="0">
                <a:solidFill>
                  <a:prstClr val="black"/>
                </a:solidFill>
                <a:latin typeface="Arial" panose="020B0604020202020204" pitchFamily="34" charset="0"/>
                <a:ea typeface="Arial"/>
                <a:cs typeface="Arial" panose="020B0604020202020204" pitchFamily="34" charset="0"/>
                <a:sym typeface="Arial"/>
                <a:rtl val="0"/>
              </a:rPr>
              <a:t>p=0.004</a:t>
            </a:r>
          </a:p>
        </p:txBody>
      </p:sp>
    </p:spTree>
    <p:extLst>
      <p:ext uri="{BB962C8B-B14F-4D97-AF65-F5344CB8AC3E}">
        <p14:creationId xmlns:p14="http://schemas.microsoft.com/office/powerpoint/2010/main" val="421676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7DF95154-6B1F-B1BA-3871-083B89116074}"/>
              </a:ext>
            </a:extLst>
          </p:cNvPr>
          <p:cNvSpPr txBox="1"/>
          <p:nvPr/>
        </p:nvSpPr>
        <p:spPr>
          <a:xfrm rot="16200000">
            <a:off x="6250730" y="3270927"/>
            <a:ext cx="1507190"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Progression-free survival</a:t>
            </a:r>
          </a:p>
        </p:txBody>
      </p:sp>
      <p:cxnSp>
        <p:nvCxnSpPr>
          <p:cNvPr id="15" name="Straight Connector 14">
            <a:extLst>
              <a:ext uri="{FF2B5EF4-FFF2-40B4-BE49-F238E27FC236}">
                <a16:creationId xmlns:a16="http://schemas.microsoft.com/office/drawing/2014/main" id="{44113044-9C8C-93A0-9984-63C1999325B9}"/>
              </a:ext>
            </a:extLst>
          </p:cNvPr>
          <p:cNvCxnSpPr>
            <a:cxnSpLocks/>
          </p:cNvCxnSpPr>
          <p:nvPr/>
        </p:nvCxnSpPr>
        <p:spPr>
          <a:xfrm>
            <a:off x="7740189"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C742E61-5BD1-5C50-2B39-0B89E8D550F5}"/>
              </a:ext>
            </a:extLst>
          </p:cNvPr>
          <p:cNvCxnSpPr>
            <a:cxnSpLocks/>
          </p:cNvCxnSpPr>
          <p:nvPr/>
        </p:nvCxnSpPr>
        <p:spPr>
          <a:xfrm>
            <a:off x="8201169"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8939945-753F-3BC0-8CC6-B370E3FDC9F8}"/>
              </a:ext>
            </a:extLst>
          </p:cNvPr>
          <p:cNvCxnSpPr>
            <a:cxnSpLocks/>
          </p:cNvCxnSpPr>
          <p:nvPr/>
        </p:nvCxnSpPr>
        <p:spPr>
          <a:xfrm>
            <a:off x="8662149"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CB34247-1DEB-1DB3-E25C-F7E657B54F83}"/>
              </a:ext>
            </a:extLst>
          </p:cNvPr>
          <p:cNvCxnSpPr>
            <a:cxnSpLocks/>
          </p:cNvCxnSpPr>
          <p:nvPr/>
        </p:nvCxnSpPr>
        <p:spPr>
          <a:xfrm>
            <a:off x="9123129"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158E6D0-0FAC-2390-8AD0-34EAA9D23549}"/>
              </a:ext>
            </a:extLst>
          </p:cNvPr>
          <p:cNvCxnSpPr>
            <a:cxnSpLocks/>
          </p:cNvCxnSpPr>
          <p:nvPr/>
        </p:nvCxnSpPr>
        <p:spPr>
          <a:xfrm>
            <a:off x="9584109"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72F0904-0E89-1C78-DA02-8CA8C7EDAED1}"/>
              </a:ext>
            </a:extLst>
          </p:cNvPr>
          <p:cNvCxnSpPr>
            <a:cxnSpLocks/>
          </p:cNvCxnSpPr>
          <p:nvPr/>
        </p:nvCxnSpPr>
        <p:spPr>
          <a:xfrm>
            <a:off x="10045089"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AB6E961-4391-F527-442B-A6F6E7FCB37F}"/>
              </a:ext>
            </a:extLst>
          </p:cNvPr>
          <p:cNvCxnSpPr>
            <a:cxnSpLocks/>
          </p:cNvCxnSpPr>
          <p:nvPr/>
        </p:nvCxnSpPr>
        <p:spPr>
          <a:xfrm>
            <a:off x="10506069"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B48AD63-CB3D-0A46-B281-5ED424225E70}"/>
              </a:ext>
            </a:extLst>
          </p:cNvPr>
          <p:cNvCxnSpPr>
            <a:cxnSpLocks/>
          </p:cNvCxnSpPr>
          <p:nvPr/>
        </p:nvCxnSpPr>
        <p:spPr>
          <a:xfrm rot="16200000">
            <a:off x="7513254" y="4189684"/>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9597F1A-ED9D-BEC9-2726-49CA4E9E3E12}"/>
              </a:ext>
            </a:extLst>
          </p:cNvPr>
          <p:cNvCxnSpPr>
            <a:cxnSpLocks/>
          </p:cNvCxnSpPr>
          <p:nvPr/>
        </p:nvCxnSpPr>
        <p:spPr>
          <a:xfrm rot="16200000">
            <a:off x="7513254" y="397143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E8B280E-6F8A-B32C-4564-06C49F009299}"/>
              </a:ext>
            </a:extLst>
          </p:cNvPr>
          <p:cNvCxnSpPr>
            <a:cxnSpLocks/>
          </p:cNvCxnSpPr>
          <p:nvPr/>
        </p:nvCxnSpPr>
        <p:spPr>
          <a:xfrm rot="16200000">
            <a:off x="7513254" y="353493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52285C-D3AD-3113-ADD0-2E7DC5C9A284}"/>
              </a:ext>
            </a:extLst>
          </p:cNvPr>
          <p:cNvCxnSpPr>
            <a:cxnSpLocks/>
          </p:cNvCxnSpPr>
          <p:nvPr/>
        </p:nvCxnSpPr>
        <p:spPr>
          <a:xfrm rot="16200000">
            <a:off x="7513254" y="375318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0B50ACE-92AD-870A-9557-FCDD29E7933B}"/>
              </a:ext>
            </a:extLst>
          </p:cNvPr>
          <p:cNvCxnSpPr>
            <a:cxnSpLocks/>
          </p:cNvCxnSpPr>
          <p:nvPr/>
        </p:nvCxnSpPr>
        <p:spPr>
          <a:xfrm rot="16200000">
            <a:off x="7513254" y="331668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C7AA159-092E-3710-C854-5BE734C7F5BC}"/>
              </a:ext>
            </a:extLst>
          </p:cNvPr>
          <p:cNvCxnSpPr>
            <a:cxnSpLocks/>
          </p:cNvCxnSpPr>
          <p:nvPr/>
        </p:nvCxnSpPr>
        <p:spPr>
          <a:xfrm rot="16200000">
            <a:off x="7513254" y="309843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CEE74B2-F876-2FAC-5551-85727FB9A94D}"/>
              </a:ext>
            </a:extLst>
          </p:cNvPr>
          <p:cNvCxnSpPr>
            <a:cxnSpLocks/>
          </p:cNvCxnSpPr>
          <p:nvPr/>
        </p:nvCxnSpPr>
        <p:spPr>
          <a:xfrm rot="16200000">
            <a:off x="7513254" y="288018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98E3232-DF78-237C-AD95-DF2B65AE7373}"/>
              </a:ext>
            </a:extLst>
          </p:cNvPr>
          <p:cNvCxnSpPr>
            <a:cxnSpLocks/>
          </p:cNvCxnSpPr>
          <p:nvPr/>
        </p:nvCxnSpPr>
        <p:spPr>
          <a:xfrm rot="16200000">
            <a:off x="7513254" y="266193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88FBDB4B-842B-A736-7DFA-4106C23F8138}"/>
              </a:ext>
            </a:extLst>
          </p:cNvPr>
          <p:cNvSpPr txBox="1"/>
          <p:nvPr/>
        </p:nvSpPr>
        <p:spPr>
          <a:xfrm>
            <a:off x="7217289" y="4367879"/>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0.00</a:t>
            </a:r>
          </a:p>
        </p:txBody>
      </p:sp>
      <p:sp>
        <p:nvSpPr>
          <p:cNvPr id="37" name="TextBox 36">
            <a:extLst>
              <a:ext uri="{FF2B5EF4-FFF2-40B4-BE49-F238E27FC236}">
                <a16:creationId xmlns:a16="http://schemas.microsoft.com/office/drawing/2014/main" id="{985016EA-9FE4-6BE9-A149-92141016AF3F}"/>
              </a:ext>
            </a:extLst>
          </p:cNvPr>
          <p:cNvSpPr txBox="1"/>
          <p:nvPr/>
        </p:nvSpPr>
        <p:spPr>
          <a:xfrm>
            <a:off x="7217289" y="4148471"/>
            <a:ext cx="246863"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0.10</a:t>
            </a:r>
          </a:p>
        </p:txBody>
      </p:sp>
      <p:sp>
        <p:nvSpPr>
          <p:cNvPr id="39" name="TextBox 38">
            <a:extLst>
              <a:ext uri="{FF2B5EF4-FFF2-40B4-BE49-F238E27FC236}">
                <a16:creationId xmlns:a16="http://schemas.microsoft.com/office/drawing/2014/main" id="{0ECEF7C8-3470-3EE4-4295-1B72ED3BBF7A}"/>
              </a:ext>
            </a:extLst>
          </p:cNvPr>
          <p:cNvSpPr txBox="1"/>
          <p:nvPr/>
        </p:nvSpPr>
        <p:spPr>
          <a:xfrm>
            <a:off x="7217290" y="3929059"/>
            <a:ext cx="24686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0.20</a:t>
            </a:r>
          </a:p>
        </p:txBody>
      </p:sp>
      <p:sp>
        <p:nvSpPr>
          <p:cNvPr id="42" name="TextBox 41">
            <a:extLst>
              <a:ext uri="{FF2B5EF4-FFF2-40B4-BE49-F238E27FC236}">
                <a16:creationId xmlns:a16="http://schemas.microsoft.com/office/drawing/2014/main" id="{DCC9BB25-94D1-2346-0286-609CA1FBFAF3}"/>
              </a:ext>
            </a:extLst>
          </p:cNvPr>
          <p:cNvSpPr txBox="1"/>
          <p:nvPr/>
        </p:nvSpPr>
        <p:spPr>
          <a:xfrm>
            <a:off x="7211450" y="2612587"/>
            <a:ext cx="252702"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0.80</a:t>
            </a:r>
          </a:p>
        </p:txBody>
      </p:sp>
      <p:sp>
        <p:nvSpPr>
          <p:cNvPr id="43" name="TextBox 42">
            <a:extLst>
              <a:ext uri="{FF2B5EF4-FFF2-40B4-BE49-F238E27FC236}">
                <a16:creationId xmlns:a16="http://schemas.microsoft.com/office/drawing/2014/main" id="{7230D678-8D60-9F3D-575C-6D4CF817134E}"/>
              </a:ext>
            </a:extLst>
          </p:cNvPr>
          <p:cNvSpPr txBox="1"/>
          <p:nvPr/>
        </p:nvSpPr>
        <p:spPr>
          <a:xfrm>
            <a:off x="7211450" y="2831999"/>
            <a:ext cx="252702"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0.70</a:t>
            </a:r>
          </a:p>
        </p:txBody>
      </p:sp>
      <p:sp>
        <p:nvSpPr>
          <p:cNvPr id="44" name="TextBox 43">
            <a:extLst>
              <a:ext uri="{FF2B5EF4-FFF2-40B4-BE49-F238E27FC236}">
                <a16:creationId xmlns:a16="http://schemas.microsoft.com/office/drawing/2014/main" id="{2B1BEDB5-2545-25B7-2EB4-9F24D9866F13}"/>
              </a:ext>
            </a:extLst>
          </p:cNvPr>
          <p:cNvSpPr txBox="1"/>
          <p:nvPr/>
        </p:nvSpPr>
        <p:spPr>
          <a:xfrm>
            <a:off x="7219402" y="3051411"/>
            <a:ext cx="244750"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0.60</a:t>
            </a:r>
          </a:p>
        </p:txBody>
      </p:sp>
      <p:sp>
        <p:nvSpPr>
          <p:cNvPr id="45" name="TextBox 44">
            <a:extLst>
              <a:ext uri="{FF2B5EF4-FFF2-40B4-BE49-F238E27FC236}">
                <a16:creationId xmlns:a16="http://schemas.microsoft.com/office/drawing/2014/main" id="{0BBCA3C0-E545-29C6-5BCF-237B2A22B296}"/>
              </a:ext>
            </a:extLst>
          </p:cNvPr>
          <p:cNvSpPr txBox="1"/>
          <p:nvPr/>
        </p:nvSpPr>
        <p:spPr>
          <a:xfrm>
            <a:off x="7159057" y="3270823"/>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0.50</a:t>
            </a:r>
          </a:p>
        </p:txBody>
      </p:sp>
      <p:sp>
        <p:nvSpPr>
          <p:cNvPr id="46" name="TextBox 45">
            <a:extLst>
              <a:ext uri="{FF2B5EF4-FFF2-40B4-BE49-F238E27FC236}">
                <a16:creationId xmlns:a16="http://schemas.microsoft.com/office/drawing/2014/main" id="{CE3F32C4-C9A2-3731-AEB6-C67804EE2B2D}"/>
              </a:ext>
            </a:extLst>
          </p:cNvPr>
          <p:cNvSpPr txBox="1"/>
          <p:nvPr/>
        </p:nvSpPr>
        <p:spPr>
          <a:xfrm>
            <a:off x="7215459" y="3709647"/>
            <a:ext cx="248693"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0.30</a:t>
            </a:r>
          </a:p>
        </p:txBody>
      </p:sp>
      <p:sp>
        <p:nvSpPr>
          <p:cNvPr id="47" name="TextBox 46">
            <a:extLst>
              <a:ext uri="{FF2B5EF4-FFF2-40B4-BE49-F238E27FC236}">
                <a16:creationId xmlns:a16="http://schemas.microsoft.com/office/drawing/2014/main" id="{02BD85EC-7944-5962-A9A8-51C4FF268602}"/>
              </a:ext>
            </a:extLst>
          </p:cNvPr>
          <p:cNvSpPr txBox="1"/>
          <p:nvPr/>
        </p:nvSpPr>
        <p:spPr>
          <a:xfrm>
            <a:off x="7203162" y="3490235"/>
            <a:ext cx="260990"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0.40</a:t>
            </a:r>
          </a:p>
        </p:txBody>
      </p:sp>
      <p:cxnSp>
        <p:nvCxnSpPr>
          <p:cNvPr id="49" name="Straight Connector 48">
            <a:extLst>
              <a:ext uri="{FF2B5EF4-FFF2-40B4-BE49-F238E27FC236}">
                <a16:creationId xmlns:a16="http://schemas.microsoft.com/office/drawing/2014/main" id="{EB38811C-A96F-E9EF-0805-441F7117EB85}"/>
              </a:ext>
            </a:extLst>
          </p:cNvPr>
          <p:cNvCxnSpPr>
            <a:cxnSpLocks/>
          </p:cNvCxnSpPr>
          <p:nvPr/>
        </p:nvCxnSpPr>
        <p:spPr>
          <a:xfrm>
            <a:off x="7560919" y="4522243"/>
            <a:ext cx="403418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6EEA57D5-DD3E-1325-6D92-971F20C2567B}"/>
              </a:ext>
            </a:extLst>
          </p:cNvPr>
          <p:cNvCxnSpPr>
            <a:cxnSpLocks/>
          </p:cNvCxnSpPr>
          <p:nvPr/>
        </p:nvCxnSpPr>
        <p:spPr>
          <a:xfrm>
            <a:off x="10967049"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E1F9422-2D83-C8CC-A817-00DABA0B8B8E}"/>
              </a:ext>
            </a:extLst>
          </p:cNvPr>
          <p:cNvCxnSpPr>
            <a:cxnSpLocks/>
          </p:cNvCxnSpPr>
          <p:nvPr/>
        </p:nvCxnSpPr>
        <p:spPr>
          <a:xfrm>
            <a:off x="11428031" y="454359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6" name="Graphic 85">
            <a:extLst>
              <a:ext uri="{FF2B5EF4-FFF2-40B4-BE49-F238E27FC236}">
                <a16:creationId xmlns:a16="http://schemas.microsoft.com/office/drawing/2014/main" id="{BBCC665B-B5E0-9A12-DCF0-19B937D9AFA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401" t="2322" b="7801"/>
          <a:stretch/>
        </p:blipFill>
        <p:spPr>
          <a:xfrm>
            <a:off x="7626911" y="1854181"/>
            <a:ext cx="4336554" cy="2591310"/>
          </a:xfrm>
          <a:prstGeom prst="rect">
            <a:avLst/>
          </a:prstGeom>
        </p:spPr>
      </p:pic>
      <p:sp>
        <p:nvSpPr>
          <p:cNvPr id="9" name="Text Placeholder 8"/>
          <p:cNvSpPr>
            <a:spLocks noGrp="1"/>
          </p:cNvSpPr>
          <p:nvPr>
            <p:ph type="body" idx="1"/>
          </p:nvPr>
        </p:nvSpPr>
        <p:spPr>
          <a:xfrm>
            <a:off x="639724" y="908720"/>
            <a:ext cx="10955376" cy="702470"/>
          </a:xfrm>
        </p:spPr>
        <p:txBody>
          <a:bodyPr>
            <a:noAutofit/>
          </a:bodyPr>
          <a:lstStyle/>
          <a:p>
            <a:r>
              <a:rPr lang="en-GB" dirty="0"/>
              <a:t>Increase dosing frequency before escalation to less</a:t>
            </a:r>
            <a:br>
              <a:rPr lang="en-GB" dirty="0"/>
            </a:br>
            <a:r>
              <a:rPr lang="en-GB" dirty="0"/>
              <a:t>well-tolerated therapies</a:t>
            </a:r>
            <a:endParaRPr lang="en-US" dirty="0"/>
          </a:p>
        </p:txBody>
      </p:sp>
      <p:sp>
        <p:nvSpPr>
          <p:cNvPr id="6" name="Content Placeholder 5">
            <a:extLst>
              <a:ext uri="{FF2B5EF4-FFF2-40B4-BE49-F238E27FC236}">
                <a16:creationId xmlns:a16="http://schemas.microsoft.com/office/drawing/2014/main" id="{E9DD17BC-2664-4EBB-94C8-269D69889DAC}"/>
              </a:ext>
            </a:extLst>
          </p:cNvPr>
          <p:cNvSpPr>
            <a:spLocks noGrp="1"/>
          </p:cNvSpPr>
          <p:nvPr>
            <p:ph sz="quarter" idx="12"/>
          </p:nvPr>
        </p:nvSpPr>
        <p:spPr>
          <a:xfrm>
            <a:off x="628785" y="1844824"/>
            <a:ext cx="4743735" cy="3165583"/>
          </a:xfrm>
        </p:spPr>
        <p:txBody>
          <a:bodyPr/>
          <a:lstStyle/>
          <a:p>
            <a:r>
              <a:rPr lang="en-GB" dirty="0"/>
              <a:t>High-dose </a:t>
            </a:r>
            <a:r>
              <a:rPr lang="en-GB" dirty="0" err="1"/>
              <a:t>lanreotide</a:t>
            </a:r>
            <a:r>
              <a:rPr lang="en-GB" dirty="0"/>
              <a:t> </a:t>
            </a:r>
            <a:r>
              <a:rPr lang="en-GB" dirty="0" err="1"/>
              <a:t>autogel</a:t>
            </a:r>
            <a:r>
              <a:rPr lang="en-GB" dirty="0"/>
              <a:t> (120 mg every 14 days) in patients with progressive pancreatic or mid-gut NETs following first-line standard-dose treatment (120 mg every 28 days)</a:t>
            </a:r>
          </a:p>
          <a:p>
            <a:r>
              <a:rPr lang="en-GB" dirty="0"/>
              <a:t>Reducing the dosing interval provided clinically meaningful PFS</a:t>
            </a:r>
          </a:p>
          <a:p>
            <a:r>
              <a:rPr lang="en-GB" dirty="0"/>
              <a:t>There were no safety concerns</a:t>
            </a:r>
          </a:p>
        </p:txBody>
      </p:sp>
      <p:sp>
        <p:nvSpPr>
          <p:cNvPr id="4" name="Title 3">
            <a:extLst>
              <a:ext uri="{FF2B5EF4-FFF2-40B4-BE49-F238E27FC236}">
                <a16:creationId xmlns:a16="http://schemas.microsoft.com/office/drawing/2014/main" id="{53D4A09B-8521-459A-90F5-7AFEEE8D3295}"/>
              </a:ext>
            </a:extLst>
          </p:cNvPr>
          <p:cNvSpPr>
            <a:spLocks noGrp="1"/>
          </p:cNvSpPr>
          <p:nvPr>
            <p:ph type="title"/>
          </p:nvPr>
        </p:nvSpPr>
        <p:spPr>
          <a:xfrm>
            <a:off x="619200" y="356561"/>
            <a:ext cx="8740800" cy="807285"/>
          </a:xfrm>
        </p:spPr>
        <p:txBody>
          <a:bodyPr/>
          <a:lstStyle/>
          <a:p>
            <a:r>
              <a:rPr lang="en-GB" dirty="0"/>
              <a:t>CLARINET FORTE</a:t>
            </a:r>
          </a:p>
        </p:txBody>
      </p:sp>
      <p:sp>
        <p:nvSpPr>
          <p:cNvPr id="5" name="Slide Number Placeholder 4"/>
          <p:cNvSpPr>
            <a:spLocks noGrp="1"/>
          </p:cNvSpPr>
          <p:nvPr>
            <p:ph type="sldNum" sz="quarter" idx="4"/>
          </p:nvPr>
        </p:nvSpPr>
        <p:spPr/>
        <p:txBody>
          <a:bodyPr/>
          <a:lstStyle/>
          <a:p>
            <a:fld id="{FCE43C0F-8A7B-3A4B-9DB5-B3472E36E833}" type="slidenum">
              <a:rPr lang="en-GB" noProof="0" smtClean="0"/>
              <a:pPr/>
              <a:t>12</a:t>
            </a:fld>
            <a:endParaRPr lang="en-GB" noProof="0" dirty="0"/>
          </a:p>
        </p:txBody>
      </p:sp>
      <p:sp>
        <p:nvSpPr>
          <p:cNvPr id="11" name="Content Placeholder 10">
            <a:extLst>
              <a:ext uri="{FF2B5EF4-FFF2-40B4-BE49-F238E27FC236}">
                <a16:creationId xmlns:a16="http://schemas.microsoft.com/office/drawing/2014/main" id="{FB1BDC6E-1EB5-224C-A6E9-82DE3E1BA565}"/>
              </a:ext>
            </a:extLst>
          </p:cNvPr>
          <p:cNvSpPr>
            <a:spLocks noGrp="1"/>
          </p:cNvSpPr>
          <p:nvPr>
            <p:ph sz="quarter" idx="15"/>
          </p:nvPr>
        </p:nvSpPr>
        <p:spPr>
          <a:xfrm>
            <a:off x="639724" y="6257180"/>
            <a:ext cx="10180339" cy="484188"/>
          </a:xfrm>
        </p:spPr>
        <p:txBody>
          <a:bodyPr/>
          <a:lstStyle/>
          <a:p>
            <a:r>
              <a:rPr lang="en-GB" sz="1000" dirty="0"/>
              <a:t>CI, confidence interval; NET, neuroendocrine tumour; pan, pancreatic; </a:t>
            </a:r>
            <a:r>
              <a:rPr lang="en-GB" sz="1000" noProof="0" dirty="0"/>
              <a:t>PFS, </a:t>
            </a:r>
            <a:r>
              <a:rPr lang="en-GB" sz="1000" dirty="0"/>
              <a:t>progression-free</a:t>
            </a:r>
            <a:r>
              <a:rPr lang="en-GB" sz="1000" noProof="0" dirty="0"/>
              <a:t> survival</a:t>
            </a:r>
            <a:endParaRPr lang="en-US" sz="1000" dirty="0"/>
          </a:p>
          <a:p>
            <a:r>
              <a:rPr lang="en-US" sz="1000" dirty="0"/>
              <a:t>Pavel M, et al. </a:t>
            </a:r>
            <a:r>
              <a:rPr lang="en-US" sz="1000" dirty="0" err="1"/>
              <a:t>Eur</a:t>
            </a:r>
            <a:r>
              <a:rPr lang="en-US" sz="1000" dirty="0"/>
              <a:t> J Cancer. 2021;157:403-14</a:t>
            </a:r>
          </a:p>
        </p:txBody>
      </p:sp>
      <p:sp>
        <p:nvSpPr>
          <p:cNvPr id="10" name="Content Placeholder 7">
            <a:extLst>
              <a:ext uri="{FF2B5EF4-FFF2-40B4-BE49-F238E27FC236}">
                <a16:creationId xmlns:a16="http://schemas.microsoft.com/office/drawing/2014/main" id="{DCF81C69-7725-6FC4-2395-14EA3D18F6A3}"/>
              </a:ext>
            </a:extLst>
          </p:cNvPr>
          <p:cNvSpPr txBox="1">
            <a:spLocks/>
          </p:cNvSpPr>
          <p:nvPr/>
        </p:nvSpPr>
        <p:spPr>
          <a:xfrm>
            <a:off x="6372137" y="1844824"/>
            <a:ext cx="4583832" cy="33088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1600" dirty="0">
                <a:solidFill>
                  <a:schemeClr val="tx2"/>
                </a:solidFill>
              </a:rPr>
              <a:t>PRIMARY ENDPOINT: PFS	</a:t>
            </a:r>
            <a:r>
              <a:rPr lang="en-GB" dirty="0">
                <a:solidFill>
                  <a:schemeClr val="tx2"/>
                </a:solidFill>
              </a:rPr>
              <a:t>		 	</a:t>
            </a:r>
          </a:p>
        </p:txBody>
      </p:sp>
      <p:sp>
        <p:nvSpPr>
          <p:cNvPr id="8" name="TextBox 7">
            <a:extLst>
              <a:ext uri="{FF2B5EF4-FFF2-40B4-BE49-F238E27FC236}">
                <a16:creationId xmlns:a16="http://schemas.microsoft.com/office/drawing/2014/main" id="{F22F54A2-7A6A-6951-5877-8DDD519314BC}"/>
              </a:ext>
            </a:extLst>
          </p:cNvPr>
          <p:cNvSpPr txBox="1"/>
          <p:nvPr/>
        </p:nvSpPr>
        <p:spPr>
          <a:xfrm>
            <a:off x="8254849" y="4765235"/>
            <a:ext cx="2565214"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Time (months)</a:t>
            </a:r>
          </a:p>
        </p:txBody>
      </p:sp>
      <p:cxnSp>
        <p:nvCxnSpPr>
          <p:cNvPr id="12" name="Straight Connector 11">
            <a:extLst>
              <a:ext uri="{FF2B5EF4-FFF2-40B4-BE49-F238E27FC236}">
                <a16:creationId xmlns:a16="http://schemas.microsoft.com/office/drawing/2014/main" id="{BE34ECDC-12C3-69C3-8E35-03A555C788D6}"/>
              </a:ext>
            </a:extLst>
          </p:cNvPr>
          <p:cNvCxnSpPr>
            <a:cxnSpLocks/>
          </p:cNvCxnSpPr>
          <p:nvPr/>
        </p:nvCxnSpPr>
        <p:spPr>
          <a:xfrm flipV="1">
            <a:off x="7559515" y="2231198"/>
            <a:ext cx="2807" cy="22905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FAA4D59-1413-28F7-1E84-956BFE175772}"/>
              </a:ext>
            </a:extLst>
          </p:cNvPr>
          <p:cNvSpPr txBox="1"/>
          <p:nvPr/>
        </p:nvSpPr>
        <p:spPr>
          <a:xfrm>
            <a:off x="7709801" y="46432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4" name="TextBox 13">
            <a:extLst>
              <a:ext uri="{FF2B5EF4-FFF2-40B4-BE49-F238E27FC236}">
                <a16:creationId xmlns:a16="http://schemas.microsoft.com/office/drawing/2014/main" id="{83F272DB-CCA3-9DEF-2C7E-9F23CBF1CB91}"/>
              </a:ext>
            </a:extLst>
          </p:cNvPr>
          <p:cNvSpPr txBox="1"/>
          <p:nvPr/>
        </p:nvSpPr>
        <p:spPr>
          <a:xfrm>
            <a:off x="9924003" y="4643264"/>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26" name="TextBox 25">
            <a:extLst>
              <a:ext uri="{FF2B5EF4-FFF2-40B4-BE49-F238E27FC236}">
                <a16:creationId xmlns:a16="http://schemas.microsoft.com/office/drawing/2014/main" id="{F4D2425E-A94F-3CD0-C3FE-E39AB9F8F8BB}"/>
              </a:ext>
            </a:extLst>
          </p:cNvPr>
          <p:cNvSpPr txBox="1"/>
          <p:nvPr/>
        </p:nvSpPr>
        <p:spPr>
          <a:xfrm>
            <a:off x="8179945" y="46432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27" name="TextBox 26">
            <a:extLst>
              <a:ext uri="{FF2B5EF4-FFF2-40B4-BE49-F238E27FC236}">
                <a16:creationId xmlns:a16="http://schemas.microsoft.com/office/drawing/2014/main" id="{EB215644-BD06-9830-DAC5-DC91D75477EE}"/>
              </a:ext>
            </a:extLst>
          </p:cNvPr>
          <p:cNvSpPr txBox="1"/>
          <p:nvPr/>
        </p:nvSpPr>
        <p:spPr>
          <a:xfrm>
            <a:off x="8627155" y="46432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28" name="TextBox 27">
            <a:extLst>
              <a:ext uri="{FF2B5EF4-FFF2-40B4-BE49-F238E27FC236}">
                <a16:creationId xmlns:a16="http://schemas.microsoft.com/office/drawing/2014/main" id="{AFF3F92B-CA88-4201-5F68-67F1973CE764}"/>
              </a:ext>
            </a:extLst>
          </p:cNvPr>
          <p:cNvSpPr txBox="1"/>
          <p:nvPr/>
        </p:nvSpPr>
        <p:spPr>
          <a:xfrm>
            <a:off x="9060730" y="4643264"/>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p:txBody>
      </p:sp>
      <p:sp>
        <p:nvSpPr>
          <p:cNvPr id="29" name="TextBox 28">
            <a:extLst>
              <a:ext uri="{FF2B5EF4-FFF2-40B4-BE49-F238E27FC236}">
                <a16:creationId xmlns:a16="http://schemas.microsoft.com/office/drawing/2014/main" id="{CF0ECAF0-A3B2-E846-46F7-002E6894952D}"/>
              </a:ext>
            </a:extLst>
          </p:cNvPr>
          <p:cNvSpPr txBox="1"/>
          <p:nvPr/>
        </p:nvSpPr>
        <p:spPr>
          <a:xfrm>
            <a:off x="9509294" y="46432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30" name="TextBox 29">
            <a:extLst>
              <a:ext uri="{FF2B5EF4-FFF2-40B4-BE49-F238E27FC236}">
                <a16:creationId xmlns:a16="http://schemas.microsoft.com/office/drawing/2014/main" id="{C77546ED-EE7E-F880-3200-001DB7DE074C}"/>
              </a:ext>
            </a:extLst>
          </p:cNvPr>
          <p:cNvSpPr txBox="1"/>
          <p:nvPr/>
        </p:nvSpPr>
        <p:spPr>
          <a:xfrm>
            <a:off x="10416480" y="4643264"/>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cxnSp>
        <p:nvCxnSpPr>
          <p:cNvPr id="35" name="Straight Connector 34">
            <a:extLst>
              <a:ext uri="{FF2B5EF4-FFF2-40B4-BE49-F238E27FC236}">
                <a16:creationId xmlns:a16="http://schemas.microsoft.com/office/drawing/2014/main" id="{9B204E48-65E1-6045-5BD7-49ECAD52F438}"/>
              </a:ext>
            </a:extLst>
          </p:cNvPr>
          <p:cNvCxnSpPr>
            <a:cxnSpLocks/>
          </p:cNvCxnSpPr>
          <p:nvPr/>
        </p:nvCxnSpPr>
        <p:spPr>
          <a:xfrm rot="16200000">
            <a:off x="7513254" y="244368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9415C15-9554-2202-E606-91A4C1FC1AF8}"/>
              </a:ext>
            </a:extLst>
          </p:cNvPr>
          <p:cNvCxnSpPr>
            <a:cxnSpLocks/>
          </p:cNvCxnSpPr>
          <p:nvPr/>
        </p:nvCxnSpPr>
        <p:spPr>
          <a:xfrm rot="16200000">
            <a:off x="7513254" y="222543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89B67DF4-A775-1B19-2A37-F166F796EF17}"/>
              </a:ext>
            </a:extLst>
          </p:cNvPr>
          <p:cNvSpPr txBox="1"/>
          <p:nvPr/>
        </p:nvSpPr>
        <p:spPr>
          <a:xfrm>
            <a:off x="7217290" y="2173763"/>
            <a:ext cx="24686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41" name="TextBox 40">
            <a:extLst>
              <a:ext uri="{FF2B5EF4-FFF2-40B4-BE49-F238E27FC236}">
                <a16:creationId xmlns:a16="http://schemas.microsoft.com/office/drawing/2014/main" id="{3043E64F-7948-B261-EED4-9F93A812178E}"/>
              </a:ext>
            </a:extLst>
          </p:cNvPr>
          <p:cNvSpPr txBox="1"/>
          <p:nvPr/>
        </p:nvSpPr>
        <p:spPr>
          <a:xfrm>
            <a:off x="7186750" y="2405399"/>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0.90</a:t>
            </a:r>
          </a:p>
        </p:txBody>
      </p:sp>
      <p:sp>
        <p:nvSpPr>
          <p:cNvPr id="61" name="TextBox 60">
            <a:extLst>
              <a:ext uri="{FF2B5EF4-FFF2-40B4-BE49-F238E27FC236}">
                <a16:creationId xmlns:a16="http://schemas.microsoft.com/office/drawing/2014/main" id="{145EB080-B68D-1570-2742-B928F90E9DA6}"/>
              </a:ext>
            </a:extLst>
          </p:cNvPr>
          <p:cNvSpPr txBox="1"/>
          <p:nvPr/>
        </p:nvSpPr>
        <p:spPr>
          <a:xfrm>
            <a:off x="6483969" y="4872062"/>
            <a:ext cx="1131763" cy="1077218"/>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Number pf patients</a:t>
            </a:r>
          </a:p>
          <a:p>
            <a:r>
              <a:rPr lang="en-GB" sz="1000" dirty="0">
                <a:latin typeface="Arial" panose="020B0604020202020204" pitchFamily="34" charset="0"/>
                <a:ea typeface="Aileron" charset="0"/>
                <a:cs typeface="Arial" panose="020B0604020202020204" pitchFamily="34" charset="0"/>
              </a:rPr>
              <a:t>Mid-gut NET at risk</a:t>
            </a:r>
          </a:p>
          <a:p>
            <a:r>
              <a:rPr lang="en-GB" sz="1000" dirty="0">
                <a:latin typeface="Arial" panose="020B0604020202020204" pitchFamily="34" charset="0"/>
                <a:ea typeface="Aileron" charset="0"/>
                <a:cs typeface="Arial" panose="020B0604020202020204" pitchFamily="34" charset="0"/>
              </a:rPr>
              <a:t>	Censor</a:t>
            </a:r>
          </a:p>
          <a:p>
            <a:r>
              <a:rPr lang="en-GB" sz="1000" dirty="0">
                <a:latin typeface="Arial" panose="020B0604020202020204" pitchFamily="34" charset="0"/>
                <a:ea typeface="Aileron" charset="0"/>
                <a:cs typeface="Arial" panose="020B0604020202020204" pitchFamily="34" charset="0"/>
              </a:rPr>
              <a:t>	Event</a:t>
            </a:r>
          </a:p>
          <a:p>
            <a:r>
              <a:rPr lang="en-GB" sz="1000" dirty="0" err="1">
                <a:latin typeface="Arial" panose="020B0604020202020204" pitchFamily="34" charset="0"/>
                <a:ea typeface="Aileron" charset="0"/>
                <a:cs typeface="Arial" panose="020B0604020202020204" pitchFamily="34" charset="0"/>
              </a:rPr>
              <a:t>PanNET</a:t>
            </a:r>
            <a:r>
              <a:rPr lang="en-GB" sz="1000" dirty="0">
                <a:latin typeface="Arial" panose="020B0604020202020204" pitchFamily="34" charset="0"/>
                <a:ea typeface="Aileron" charset="0"/>
                <a:cs typeface="Arial" panose="020B0604020202020204" pitchFamily="34" charset="0"/>
              </a:rPr>
              <a:t> at risk</a:t>
            </a:r>
          </a:p>
          <a:p>
            <a:r>
              <a:rPr lang="en-GB" sz="1000" dirty="0">
                <a:latin typeface="Arial" panose="020B0604020202020204" pitchFamily="34" charset="0"/>
                <a:ea typeface="Aileron" charset="0"/>
                <a:cs typeface="Arial" panose="020B0604020202020204" pitchFamily="34" charset="0"/>
              </a:rPr>
              <a:t>	Censor</a:t>
            </a:r>
          </a:p>
          <a:p>
            <a:r>
              <a:rPr lang="en-GB" sz="1000" dirty="0">
                <a:latin typeface="Arial" panose="020B0604020202020204" pitchFamily="34" charset="0"/>
                <a:ea typeface="Aileron" charset="0"/>
                <a:cs typeface="Arial" panose="020B0604020202020204" pitchFamily="34" charset="0"/>
              </a:rPr>
              <a:t>	Event</a:t>
            </a:r>
          </a:p>
        </p:txBody>
      </p:sp>
      <p:sp>
        <p:nvSpPr>
          <p:cNvPr id="62" name="TextBox 61">
            <a:extLst>
              <a:ext uri="{FF2B5EF4-FFF2-40B4-BE49-F238E27FC236}">
                <a16:creationId xmlns:a16="http://schemas.microsoft.com/office/drawing/2014/main" id="{0DA3B3CD-4426-B820-1305-92629748A0AC}"/>
              </a:ext>
            </a:extLst>
          </p:cNvPr>
          <p:cNvSpPr txBox="1"/>
          <p:nvPr/>
        </p:nvSpPr>
        <p:spPr>
          <a:xfrm>
            <a:off x="9579826" y="2138540"/>
            <a:ext cx="1936796" cy="307777"/>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Mid-gut NET		</a:t>
            </a:r>
            <a:r>
              <a:rPr lang="en-GB" sz="1000" dirty="0" err="1">
                <a:latin typeface="Arial" panose="020B0604020202020204" pitchFamily="34" charset="0"/>
                <a:ea typeface="Aileron" charset="0"/>
                <a:cs typeface="Arial" panose="020B0604020202020204" pitchFamily="34" charset="0"/>
              </a:rPr>
              <a:t>PanNET</a:t>
            </a:r>
            <a:r>
              <a:rPr lang="en-GB" sz="1000" dirty="0">
                <a:latin typeface="Arial" panose="020B0604020202020204" pitchFamily="34" charset="0"/>
                <a:ea typeface="Aileron" charset="0"/>
                <a:cs typeface="Arial" panose="020B0604020202020204" pitchFamily="34" charset="0"/>
              </a:rPr>
              <a:t> </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sp>
        <p:nvSpPr>
          <p:cNvPr id="68" name="TextBox 67">
            <a:extLst>
              <a:ext uri="{FF2B5EF4-FFF2-40B4-BE49-F238E27FC236}">
                <a16:creationId xmlns:a16="http://schemas.microsoft.com/office/drawing/2014/main" id="{EE3906DB-387F-E038-9DA7-A2D0F247C82B}"/>
              </a:ext>
            </a:extLst>
          </p:cNvPr>
          <p:cNvSpPr txBox="1"/>
          <p:nvPr/>
        </p:nvSpPr>
        <p:spPr>
          <a:xfrm>
            <a:off x="10874824" y="4643264"/>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p:txBody>
      </p:sp>
      <p:sp>
        <p:nvSpPr>
          <p:cNvPr id="71" name="TextBox 70">
            <a:extLst>
              <a:ext uri="{FF2B5EF4-FFF2-40B4-BE49-F238E27FC236}">
                <a16:creationId xmlns:a16="http://schemas.microsoft.com/office/drawing/2014/main" id="{1B5CCC84-22CE-BA60-30D8-E4868DFF482B}"/>
              </a:ext>
            </a:extLst>
          </p:cNvPr>
          <p:cNvSpPr txBox="1"/>
          <p:nvPr/>
        </p:nvSpPr>
        <p:spPr>
          <a:xfrm>
            <a:off x="11326894" y="4643264"/>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p:txBody>
      </p:sp>
      <p:sp>
        <p:nvSpPr>
          <p:cNvPr id="73" name="TextBox 72">
            <a:extLst>
              <a:ext uri="{FF2B5EF4-FFF2-40B4-BE49-F238E27FC236}">
                <a16:creationId xmlns:a16="http://schemas.microsoft.com/office/drawing/2014/main" id="{17422485-0A66-9EBD-9EEB-32C5F12B023D}"/>
              </a:ext>
            </a:extLst>
          </p:cNvPr>
          <p:cNvSpPr txBox="1"/>
          <p:nvPr/>
        </p:nvSpPr>
        <p:spPr>
          <a:xfrm>
            <a:off x="7674535" y="5017230"/>
            <a:ext cx="141064" cy="923330"/>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51</a:t>
            </a:r>
          </a:p>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48</a:t>
            </a:r>
          </a:p>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0</a:t>
            </a:r>
          </a:p>
        </p:txBody>
      </p:sp>
      <p:sp>
        <p:nvSpPr>
          <p:cNvPr id="74" name="TextBox 73">
            <a:extLst>
              <a:ext uri="{FF2B5EF4-FFF2-40B4-BE49-F238E27FC236}">
                <a16:creationId xmlns:a16="http://schemas.microsoft.com/office/drawing/2014/main" id="{C5901B75-4804-4256-F3B1-6EDB9FB4A6C1}"/>
              </a:ext>
            </a:extLst>
          </p:cNvPr>
          <p:cNvSpPr txBox="1"/>
          <p:nvPr/>
        </p:nvSpPr>
        <p:spPr>
          <a:xfrm>
            <a:off x="9924003" y="5017230"/>
            <a:ext cx="189728" cy="923330"/>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34</a:t>
            </a:r>
          </a:p>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12</a:t>
            </a:r>
          </a:p>
          <a:p>
            <a:pPr algn="ctr"/>
            <a:r>
              <a:rPr lang="en-GB" sz="1000" dirty="0">
                <a:latin typeface="Arial" panose="020B0604020202020204" pitchFamily="34" charset="0"/>
                <a:ea typeface="Aileron" charset="0"/>
                <a:cs typeface="Arial" panose="020B0604020202020204" pitchFamily="34" charset="0"/>
              </a:rPr>
              <a:t>36</a:t>
            </a:r>
          </a:p>
        </p:txBody>
      </p:sp>
      <p:sp>
        <p:nvSpPr>
          <p:cNvPr id="75" name="TextBox 74">
            <a:extLst>
              <a:ext uri="{FF2B5EF4-FFF2-40B4-BE49-F238E27FC236}">
                <a16:creationId xmlns:a16="http://schemas.microsoft.com/office/drawing/2014/main" id="{CE27FFF0-51B5-4551-783E-0651C0A9D0D3}"/>
              </a:ext>
            </a:extLst>
          </p:cNvPr>
          <p:cNvSpPr txBox="1"/>
          <p:nvPr/>
        </p:nvSpPr>
        <p:spPr>
          <a:xfrm>
            <a:off x="8144679" y="5017230"/>
            <a:ext cx="141064" cy="923330"/>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a:p>
            <a:pPr algn="ctr"/>
            <a:r>
              <a:rPr lang="en-GB" sz="1000" dirty="0">
                <a:latin typeface="Arial" panose="020B0604020202020204" pitchFamily="34" charset="0"/>
                <a:ea typeface="Aileron" charset="0"/>
                <a:cs typeface="Arial" panose="020B0604020202020204" pitchFamily="34" charset="0"/>
              </a:rPr>
              <a:t>2</a:t>
            </a:r>
          </a:p>
          <a:p>
            <a:pPr algn="ctr"/>
            <a:r>
              <a:rPr lang="en-GB" sz="1000" dirty="0">
                <a:latin typeface="Arial" panose="020B0604020202020204" pitchFamily="34" charset="0"/>
                <a:ea typeface="Aileron" charset="0"/>
                <a:cs typeface="Arial" panose="020B0604020202020204" pitchFamily="34" charset="0"/>
              </a:rPr>
              <a:t>13</a:t>
            </a:r>
          </a:p>
          <a:p>
            <a:pPr algn="ctr"/>
            <a:r>
              <a:rPr lang="en-GB" sz="1000" dirty="0">
                <a:latin typeface="Arial" panose="020B0604020202020204" pitchFamily="34" charset="0"/>
                <a:ea typeface="Aileron" charset="0"/>
                <a:cs typeface="Arial" panose="020B0604020202020204" pitchFamily="34" charset="0"/>
              </a:rPr>
              <a:t>31</a:t>
            </a:r>
          </a:p>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14</a:t>
            </a:r>
          </a:p>
        </p:txBody>
      </p:sp>
      <p:sp>
        <p:nvSpPr>
          <p:cNvPr id="76" name="TextBox 75">
            <a:extLst>
              <a:ext uri="{FF2B5EF4-FFF2-40B4-BE49-F238E27FC236}">
                <a16:creationId xmlns:a16="http://schemas.microsoft.com/office/drawing/2014/main" id="{A417D6DA-41B0-1A0A-51C4-28DF83593FE8}"/>
              </a:ext>
            </a:extLst>
          </p:cNvPr>
          <p:cNvSpPr txBox="1"/>
          <p:nvPr/>
        </p:nvSpPr>
        <p:spPr>
          <a:xfrm>
            <a:off x="8591889" y="5017230"/>
            <a:ext cx="141064" cy="923330"/>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a:p>
            <a:pPr algn="ctr"/>
            <a:r>
              <a:rPr lang="en-GB" sz="1000" dirty="0">
                <a:latin typeface="Arial" panose="020B0604020202020204" pitchFamily="34" charset="0"/>
                <a:ea typeface="Aileron" charset="0"/>
                <a:cs typeface="Arial" panose="020B0604020202020204" pitchFamily="34" charset="0"/>
              </a:rPr>
              <a:t>2</a:t>
            </a:r>
          </a:p>
          <a:p>
            <a:pPr algn="ctr"/>
            <a:r>
              <a:rPr lang="en-GB" sz="1000" dirty="0">
                <a:latin typeface="Arial" panose="020B0604020202020204" pitchFamily="34" charset="0"/>
                <a:ea typeface="Aileron" charset="0"/>
                <a:cs typeface="Arial" panose="020B0604020202020204" pitchFamily="34" charset="0"/>
              </a:rPr>
              <a:t>19</a:t>
            </a:r>
          </a:p>
          <a:p>
            <a:pPr algn="ctr"/>
            <a:r>
              <a:rPr lang="en-GB" sz="1000" dirty="0">
                <a:latin typeface="Arial" panose="020B0604020202020204" pitchFamily="34" charset="0"/>
                <a:ea typeface="Aileron" charset="0"/>
                <a:cs typeface="Arial" panose="020B0604020202020204" pitchFamily="34" charset="0"/>
              </a:rPr>
              <a:t>21</a:t>
            </a:r>
          </a:p>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24</a:t>
            </a:r>
          </a:p>
        </p:txBody>
      </p:sp>
      <p:sp>
        <p:nvSpPr>
          <p:cNvPr id="77" name="TextBox 76">
            <a:extLst>
              <a:ext uri="{FF2B5EF4-FFF2-40B4-BE49-F238E27FC236}">
                <a16:creationId xmlns:a16="http://schemas.microsoft.com/office/drawing/2014/main" id="{4B8B9053-B9F4-00F9-D336-958083CEA942}"/>
              </a:ext>
            </a:extLst>
          </p:cNvPr>
          <p:cNvSpPr txBox="1"/>
          <p:nvPr/>
        </p:nvSpPr>
        <p:spPr>
          <a:xfrm>
            <a:off x="9025464" y="5017230"/>
            <a:ext cx="141064" cy="923330"/>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19</a:t>
            </a:r>
          </a:p>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29</a:t>
            </a:r>
          </a:p>
          <a:p>
            <a:pPr algn="ctr"/>
            <a:r>
              <a:rPr lang="en-GB" sz="1000" dirty="0">
                <a:latin typeface="Arial" panose="020B0604020202020204" pitchFamily="34" charset="0"/>
                <a:ea typeface="Aileron" charset="0"/>
                <a:cs typeface="Arial" panose="020B0604020202020204" pitchFamily="34" charset="0"/>
              </a:rPr>
              <a:t>14</a:t>
            </a:r>
          </a:p>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31</a:t>
            </a:r>
          </a:p>
        </p:txBody>
      </p:sp>
      <p:sp>
        <p:nvSpPr>
          <p:cNvPr id="78" name="TextBox 77">
            <a:extLst>
              <a:ext uri="{FF2B5EF4-FFF2-40B4-BE49-F238E27FC236}">
                <a16:creationId xmlns:a16="http://schemas.microsoft.com/office/drawing/2014/main" id="{BEBA3B69-37EA-711D-34C7-A5C3DCD8AFB6}"/>
              </a:ext>
            </a:extLst>
          </p:cNvPr>
          <p:cNvSpPr txBox="1"/>
          <p:nvPr/>
        </p:nvSpPr>
        <p:spPr>
          <a:xfrm>
            <a:off x="9509294" y="5017230"/>
            <a:ext cx="141064" cy="923330"/>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17</a:t>
            </a:r>
          </a:p>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31</a:t>
            </a:r>
          </a:p>
          <a:p>
            <a:pPr algn="ctr"/>
            <a:r>
              <a:rPr lang="en-GB" sz="1000" dirty="0">
                <a:latin typeface="Arial" panose="020B0604020202020204" pitchFamily="34" charset="0"/>
                <a:ea typeface="Aileron" charset="0"/>
                <a:cs typeface="Arial" panose="020B0604020202020204" pitchFamily="34" charset="0"/>
              </a:rPr>
              <a:t>2</a:t>
            </a:r>
          </a:p>
          <a:p>
            <a:pPr algn="ctr"/>
            <a:r>
              <a:rPr lang="en-GB" sz="1000" dirty="0">
                <a:latin typeface="Arial" panose="020B0604020202020204" pitchFamily="34" charset="0"/>
                <a:ea typeface="Aileron" charset="0"/>
                <a:cs typeface="Arial" panose="020B0604020202020204" pitchFamily="34" charset="0"/>
              </a:rPr>
              <a:t>12</a:t>
            </a:r>
          </a:p>
          <a:p>
            <a:pPr algn="ctr"/>
            <a:r>
              <a:rPr lang="en-GB" sz="1000" dirty="0">
                <a:latin typeface="Arial" panose="020B0604020202020204" pitchFamily="34" charset="0"/>
                <a:ea typeface="Aileron" charset="0"/>
                <a:cs typeface="Arial" panose="020B0604020202020204" pitchFamily="34" charset="0"/>
              </a:rPr>
              <a:t>34</a:t>
            </a:r>
          </a:p>
        </p:txBody>
      </p:sp>
      <p:sp>
        <p:nvSpPr>
          <p:cNvPr id="79" name="TextBox 78">
            <a:extLst>
              <a:ext uri="{FF2B5EF4-FFF2-40B4-BE49-F238E27FC236}">
                <a16:creationId xmlns:a16="http://schemas.microsoft.com/office/drawing/2014/main" id="{83F12AF1-4954-B421-BA45-7324917069E9}"/>
              </a:ext>
            </a:extLst>
          </p:cNvPr>
          <p:cNvSpPr txBox="1"/>
          <p:nvPr/>
        </p:nvSpPr>
        <p:spPr>
          <a:xfrm>
            <a:off x="10416480" y="5017230"/>
            <a:ext cx="189728" cy="923330"/>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a:p>
            <a:pPr algn="ctr"/>
            <a:r>
              <a:rPr lang="en-GB" sz="1000" dirty="0">
                <a:latin typeface="Arial" panose="020B0604020202020204" pitchFamily="34" charset="0"/>
                <a:ea typeface="Aileron" charset="0"/>
                <a:cs typeface="Arial" panose="020B0604020202020204" pitchFamily="34" charset="0"/>
              </a:rPr>
              <a:t>4</a:t>
            </a:r>
          </a:p>
          <a:p>
            <a:pPr algn="ctr"/>
            <a:r>
              <a:rPr lang="en-GB" sz="1000" dirty="0">
                <a:latin typeface="Arial" panose="020B0604020202020204" pitchFamily="34" charset="0"/>
                <a:ea typeface="Aileron" charset="0"/>
                <a:cs typeface="Arial" panose="020B0604020202020204" pitchFamily="34" charset="0"/>
              </a:rPr>
              <a:t>35</a:t>
            </a:r>
          </a:p>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12</a:t>
            </a:r>
          </a:p>
          <a:p>
            <a:pPr algn="ctr"/>
            <a:r>
              <a:rPr lang="en-GB" sz="1000" dirty="0">
                <a:latin typeface="Arial" panose="020B0604020202020204" pitchFamily="34" charset="0"/>
                <a:ea typeface="Aileron" charset="0"/>
                <a:cs typeface="Arial" panose="020B0604020202020204" pitchFamily="34" charset="0"/>
              </a:rPr>
              <a:t>36</a:t>
            </a:r>
          </a:p>
        </p:txBody>
      </p:sp>
      <p:sp>
        <p:nvSpPr>
          <p:cNvPr id="80" name="TextBox 79">
            <a:extLst>
              <a:ext uri="{FF2B5EF4-FFF2-40B4-BE49-F238E27FC236}">
                <a16:creationId xmlns:a16="http://schemas.microsoft.com/office/drawing/2014/main" id="{BCE5754F-3C49-C98C-0116-87050FF66959}"/>
              </a:ext>
            </a:extLst>
          </p:cNvPr>
          <p:cNvSpPr txBox="1"/>
          <p:nvPr/>
        </p:nvSpPr>
        <p:spPr>
          <a:xfrm>
            <a:off x="10874824" y="5017230"/>
            <a:ext cx="189728" cy="923330"/>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11</a:t>
            </a:r>
          </a:p>
          <a:p>
            <a:pPr algn="ctr"/>
            <a:r>
              <a:rPr lang="en-GB" sz="1000" dirty="0">
                <a:latin typeface="Arial" panose="020B0604020202020204" pitchFamily="34" charset="0"/>
                <a:ea typeface="Aileron" charset="0"/>
                <a:cs typeface="Arial" panose="020B0604020202020204" pitchFamily="34" charset="0"/>
              </a:rPr>
              <a:t>4</a:t>
            </a:r>
          </a:p>
          <a:p>
            <a:pPr algn="ctr"/>
            <a:r>
              <a:rPr lang="en-GB" sz="1000" dirty="0">
                <a:latin typeface="Arial" panose="020B0604020202020204" pitchFamily="34" charset="0"/>
                <a:ea typeface="Aileron" charset="0"/>
                <a:cs typeface="Arial" panose="020B0604020202020204" pitchFamily="34" charset="0"/>
              </a:rPr>
              <a:t>36</a:t>
            </a:r>
          </a:p>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12</a:t>
            </a:r>
          </a:p>
          <a:p>
            <a:pPr algn="ctr"/>
            <a:r>
              <a:rPr lang="en-GB" sz="1000" dirty="0">
                <a:latin typeface="Arial" panose="020B0604020202020204" pitchFamily="34" charset="0"/>
                <a:ea typeface="Aileron" charset="0"/>
                <a:cs typeface="Arial" panose="020B0604020202020204" pitchFamily="34" charset="0"/>
              </a:rPr>
              <a:t>36</a:t>
            </a:r>
          </a:p>
        </p:txBody>
      </p:sp>
      <p:sp>
        <p:nvSpPr>
          <p:cNvPr id="81" name="TextBox 80">
            <a:extLst>
              <a:ext uri="{FF2B5EF4-FFF2-40B4-BE49-F238E27FC236}">
                <a16:creationId xmlns:a16="http://schemas.microsoft.com/office/drawing/2014/main" id="{1A6521D4-21C8-298A-FC9A-1CC255148C02}"/>
              </a:ext>
            </a:extLst>
          </p:cNvPr>
          <p:cNvSpPr txBox="1"/>
          <p:nvPr/>
        </p:nvSpPr>
        <p:spPr>
          <a:xfrm>
            <a:off x="11326894" y="5017230"/>
            <a:ext cx="189728" cy="923330"/>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15</a:t>
            </a:r>
          </a:p>
          <a:p>
            <a:pPr algn="ctr"/>
            <a:r>
              <a:rPr lang="en-GB" sz="1000" dirty="0">
                <a:latin typeface="Arial" panose="020B0604020202020204" pitchFamily="34" charset="0"/>
                <a:ea typeface="Aileron" charset="0"/>
                <a:cs typeface="Arial" panose="020B0604020202020204" pitchFamily="34" charset="0"/>
              </a:rPr>
              <a:t>36</a:t>
            </a:r>
          </a:p>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12</a:t>
            </a:r>
          </a:p>
          <a:p>
            <a:pPr algn="ctr"/>
            <a:r>
              <a:rPr lang="en-GB" sz="1000" dirty="0">
                <a:latin typeface="Arial" panose="020B0604020202020204" pitchFamily="34" charset="0"/>
                <a:ea typeface="Aileron" charset="0"/>
                <a:cs typeface="Arial" panose="020B0604020202020204" pitchFamily="34" charset="0"/>
              </a:rPr>
              <a:t>36</a:t>
            </a:r>
          </a:p>
        </p:txBody>
      </p:sp>
      <p:sp>
        <p:nvSpPr>
          <p:cNvPr id="83" name="TextBox 82">
            <a:extLst>
              <a:ext uri="{FF2B5EF4-FFF2-40B4-BE49-F238E27FC236}">
                <a16:creationId xmlns:a16="http://schemas.microsoft.com/office/drawing/2014/main" id="{FEFC5499-C26E-4A32-0A57-DE25530D42EA}"/>
              </a:ext>
            </a:extLst>
          </p:cNvPr>
          <p:cNvSpPr txBox="1"/>
          <p:nvPr/>
        </p:nvSpPr>
        <p:spPr>
          <a:xfrm>
            <a:off x="9445122" y="2817561"/>
            <a:ext cx="1835010" cy="461665"/>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*Mid-gut NET, median (5% CI)</a:t>
            </a:r>
          </a:p>
          <a:p>
            <a:r>
              <a:rPr lang="en-GB" sz="1000" dirty="0">
                <a:latin typeface="Arial" panose="020B0604020202020204" pitchFamily="34" charset="0"/>
                <a:ea typeface="Aileron" charset="0"/>
                <a:cs typeface="Arial" panose="020B0604020202020204" pitchFamily="34" charset="0"/>
              </a:rPr>
              <a:t>PFS = 8.3 (5.6-11.1) months</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sp>
        <p:nvSpPr>
          <p:cNvPr id="84" name="TextBox 83">
            <a:extLst>
              <a:ext uri="{FF2B5EF4-FFF2-40B4-BE49-F238E27FC236}">
                <a16:creationId xmlns:a16="http://schemas.microsoft.com/office/drawing/2014/main" id="{0F1BC696-FF3C-4DB7-0497-5AB49098BC0B}"/>
              </a:ext>
            </a:extLst>
          </p:cNvPr>
          <p:cNvSpPr txBox="1"/>
          <p:nvPr/>
        </p:nvSpPr>
        <p:spPr>
          <a:xfrm>
            <a:off x="7899591" y="4104846"/>
            <a:ext cx="1835010" cy="461665"/>
          </a:xfrm>
          <a:prstGeom prst="rect">
            <a:avLst/>
          </a:prstGeom>
          <a:noFill/>
        </p:spPr>
        <p:txBody>
          <a:bodyPr wrap="square" lIns="0" tIns="0" rIns="0" bIns="0" rtlCol="0">
            <a:spAutoFit/>
          </a:bodyPr>
          <a:lstStyle/>
          <a:p>
            <a:r>
              <a:rPr lang="en-GB" sz="1000" dirty="0" err="1">
                <a:latin typeface="Arial" panose="020B0604020202020204" pitchFamily="34" charset="0"/>
                <a:ea typeface="Aileron" charset="0"/>
                <a:cs typeface="Arial" panose="020B0604020202020204" pitchFamily="34" charset="0"/>
              </a:rPr>
              <a:t>PanNET</a:t>
            </a:r>
            <a:r>
              <a:rPr lang="en-GB" sz="1000" dirty="0">
                <a:latin typeface="Arial" panose="020B0604020202020204" pitchFamily="34" charset="0"/>
                <a:ea typeface="Aileron" charset="0"/>
                <a:cs typeface="Arial" panose="020B0604020202020204" pitchFamily="34" charset="0"/>
              </a:rPr>
              <a:t>, median (95% CI)</a:t>
            </a:r>
          </a:p>
          <a:p>
            <a:r>
              <a:rPr lang="en-GB" sz="1000" dirty="0">
                <a:latin typeface="Arial" panose="020B0604020202020204" pitchFamily="34" charset="0"/>
                <a:ea typeface="Aileron" charset="0"/>
                <a:cs typeface="Arial" panose="020B0604020202020204" pitchFamily="34" charset="0"/>
              </a:rPr>
              <a:t>PFS = 5.6 (5.5-8.3) months</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cxnSp>
        <p:nvCxnSpPr>
          <p:cNvPr id="87" name="Straight Connector 86">
            <a:extLst>
              <a:ext uri="{FF2B5EF4-FFF2-40B4-BE49-F238E27FC236}">
                <a16:creationId xmlns:a16="http://schemas.microsoft.com/office/drawing/2014/main" id="{47B4D5C5-E88A-6BBE-2EAD-84C02C6F8706}"/>
              </a:ext>
            </a:extLst>
          </p:cNvPr>
          <p:cNvCxnSpPr>
            <a:cxnSpLocks/>
          </p:cNvCxnSpPr>
          <p:nvPr/>
        </p:nvCxnSpPr>
        <p:spPr>
          <a:xfrm rot="16200000">
            <a:off x="7510413" y="441719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30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raphic 86">
            <a:extLst>
              <a:ext uri="{FF2B5EF4-FFF2-40B4-BE49-F238E27FC236}">
                <a16:creationId xmlns:a16="http://schemas.microsoft.com/office/drawing/2014/main" id="{20AD6BFD-844A-A594-1FBF-A7EE149B57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2658" y="1705305"/>
            <a:ext cx="4864499" cy="3602455"/>
          </a:xfrm>
          <a:prstGeom prst="rect">
            <a:avLst/>
          </a:prstGeom>
        </p:spPr>
      </p:pic>
      <p:sp>
        <p:nvSpPr>
          <p:cNvPr id="9" name="Text Placeholder 8"/>
          <p:cNvSpPr>
            <a:spLocks noGrp="1"/>
          </p:cNvSpPr>
          <p:nvPr>
            <p:ph type="body" idx="1"/>
          </p:nvPr>
        </p:nvSpPr>
        <p:spPr>
          <a:xfrm>
            <a:off x="609600" y="1142354"/>
            <a:ext cx="10972800" cy="702470"/>
          </a:xfrm>
        </p:spPr>
        <p:txBody>
          <a:bodyPr>
            <a:normAutofit/>
          </a:bodyPr>
          <a:lstStyle/>
          <a:p>
            <a:r>
              <a:rPr lang="en-GB" dirty="0"/>
              <a:t>Maintenance treatment with SSA is feasible</a:t>
            </a:r>
            <a:endParaRPr lang="en-US" dirty="0"/>
          </a:p>
        </p:txBody>
      </p:sp>
      <p:sp>
        <p:nvSpPr>
          <p:cNvPr id="6" name="Content Placeholder 5">
            <a:extLst>
              <a:ext uri="{FF2B5EF4-FFF2-40B4-BE49-F238E27FC236}">
                <a16:creationId xmlns:a16="http://schemas.microsoft.com/office/drawing/2014/main" id="{E9DD17BC-2664-4EBB-94C8-269D69889DAC}"/>
              </a:ext>
            </a:extLst>
          </p:cNvPr>
          <p:cNvSpPr>
            <a:spLocks noGrp="1"/>
          </p:cNvSpPr>
          <p:nvPr>
            <p:ph sz="quarter" idx="12"/>
          </p:nvPr>
        </p:nvSpPr>
        <p:spPr>
          <a:xfrm>
            <a:off x="628786" y="1776999"/>
            <a:ext cx="4683728" cy="3816424"/>
          </a:xfrm>
        </p:spPr>
        <p:txBody>
          <a:bodyPr/>
          <a:lstStyle/>
          <a:p>
            <a:r>
              <a:rPr lang="en-GB" dirty="0" err="1"/>
              <a:t>Lanreotide</a:t>
            </a:r>
            <a:r>
              <a:rPr lang="en-GB" dirty="0"/>
              <a:t> </a:t>
            </a:r>
            <a:r>
              <a:rPr lang="en-GB" dirty="0" err="1"/>
              <a:t>autogel</a:t>
            </a:r>
            <a:r>
              <a:rPr lang="en-GB" dirty="0"/>
              <a:t> (120 mg every 28 days) as maintenance treatment after ≥2 months of first-line treatment in aggressive G1/2 DP-NET</a:t>
            </a:r>
          </a:p>
          <a:p>
            <a:r>
              <a:rPr lang="en-GB" dirty="0"/>
              <a:t>Encouraging results as a </a:t>
            </a:r>
            <a:br>
              <a:rPr lang="en-GB" dirty="0"/>
            </a:br>
            <a:r>
              <a:rPr lang="en-GB" dirty="0"/>
              <a:t>maintenance treatment</a:t>
            </a:r>
          </a:p>
          <a:p>
            <a:r>
              <a:rPr lang="en-GB" dirty="0"/>
              <a:t>Treatment toxicity is reduced</a:t>
            </a:r>
          </a:p>
        </p:txBody>
      </p:sp>
      <p:sp>
        <p:nvSpPr>
          <p:cNvPr id="4" name="Title 3">
            <a:extLst>
              <a:ext uri="{FF2B5EF4-FFF2-40B4-BE49-F238E27FC236}">
                <a16:creationId xmlns:a16="http://schemas.microsoft.com/office/drawing/2014/main" id="{53D4A09B-8521-459A-90F5-7AFEEE8D3295}"/>
              </a:ext>
            </a:extLst>
          </p:cNvPr>
          <p:cNvSpPr>
            <a:spLocks noGrp="1"/>
          </p:cNvSpPr>
          <p:nvPr>
            <p:ph type="title"/>
          </p:nvPr>
        </p:nvSpPr>
        <p:spPr>
          <a:xfrm>
            <a:off x="639724" y="332656"/>
            <a:ext cx="8740800" cy="357610"/>
          </a:xfrm>
        </p:spPr>
        <p:txBody>
          <a:bodyPr/>
          <a:lstStyle/>
          <a:p>
            <a:r>
              <a:rPr lang="en-GB" dirty="0"/>
              <a:t>REMINET</a:t>
            </a:r>
          </a:p>
        </p:txBody>
      </p:sp>
      <p:sp>
        <p:nvSpPr>
          <p:cNvPr id="5" name="Slide Number Placeholder 4"/>
          <p:cNvSpPr>
            <a:spLocks noGrp="1"/>
          </p:cNvSpPr>
          <p:nvPr>
            <p:ph type="sldNum" sz="quarter" idx="4"/>
          </p:nvPr>
        </p:nvSpPr>
        <p:spPr/>
        <p:txBody>
          <a:bodyPr/>
          <a:lstStyle/>
          <a:p>
            <a:fld id="{FCE43C0F-8A7B-3A4B-9DB5-B3472E36E833}" type="slidenum">
              <a:rPr lang="en-GB" noProof="0" smtClean="0"/>
              <a:pPr/>
              <a:t>13</a:t>
            </a:fld>
            <a:endParaRPr lang="en-GB" noProof="0" dirty="0"/>
          </a:p>
        </p:txBody>
      </p:sp>
      <p:sp>
        <p:nvSpPr>
          <p:cNvPr id="11" name="Content Placeholder 10">
            <a:extLst>
              <a:ext uri="{FF2B5EF4-FFF2-40B4-BE49-F238E27FC236}">
                <a16:creationId xmlns:a16="http://schemas.microsoft.com/office/drawing/2014/main" id="{FB1BDC6E-1EB5-224C-A6E9-82DE3E1BA565}"/>
              </a:ext>
            </a:extLst>
          </p:cNvPr>
          <p:cNvSpPr>
            <a:spLocks noGrp="1"/>
          </p:cNvSpPr>
          <p:nvPr>
            <p:ph sz="quarter" idx="15"/>
          </p:nvPr>
        </p:nvSpPr>
        <p:spPr>
          <a:xfrm>
            <a:off x="639724" y="6237289"/>
            <a:ext cx="10316245" cy="484188"/>
          </a:xfrm>
        </p:spPr>
        <p:txBody>
          <a:bodyPr/>
          <a:lstStyle/>
          <a:p>
            <a:r>
              <a:rPr lang="en-GB" sz="1000" dirty="0"/>
              <a:t>CI, confidence interval; DP-NET, </a:t>
            </a:r>
            <a:r>
              <a:rPr lang="en-GB" sz="1000" dirty="0" err="1"/>
              <a:t>duodeno</a:t>
            </a:r>
            <a:r>
              <a:rPr lang="en-GB" sz="1000" dirty="0"/>
              <a:t>-pancreatic neuroendocrine tumour; G, grade; NE, not estimable; PFS, progression-free survival; SSA, somatostatin analogue</a:t>
            </a:r>
            <a:endParaRPr lang="en-US" sz="1000" dirty="0"/>
          </a:p>
          <a:p>
            <a:r>
              <a:rPr lang="en-US" sz="1000" dirty="0"/>
              <a:t>Lepage C, et al. </a:t>
            </a:r>
            <a:r>
              <a:rPr lang="en-US" sz="1000" dirty="0" err="1"/>
              <a:t>Eur</a:t>
            </a:r>
            <a:r>
              <a:rPr lang="en-US" sz="1000" dirty="0"/>
              <a:t> J Cancer. </a:t>
            </a:r>
            <a:r>
              <a:rPr lang="sv-SE" sz="1000" dirty="0"/>
              <a:t>2022;175:31-40</a:t>
            </a:r>
            <a:endParaRPr lang="en-US" sz="1000" dirty="0"/>
          </a:p>
        </p:txBody>
      </p:sp>
      <p:sp>
        <p:nvSpPr>
          <p:cNvPr id="10" name="Content Placeholder 7">
            <a:extLst>
              <a:ext uri="{FF2B5EF4-FFF2-40B4-BE49-F238E27FC236}">
                <a16:creationId xmlns:a16="http://schemas.microsoft.com/office/drawing/2014/main" id="{DCF81C69-7725-6FC4-2395-14EA3D18F6A3}"/>
              </a:ext>
            </a:extLst>
          </p:cNvPr>
          <p:cNvSpPr txBox="1">
            <a:spLocks/>
          </p:cNvSpPr>
          <p:nvPr/>
        </p:nvSpPr>
        <p:spPr>
          <a:xfrm>
            <a:off x="6372137" y="1776999"/>
            <a:ext cx="4583832" cy="330880"/>
          </a:xfrm>
          <a:prstGeom prst="rect">
            <a:avLst/>
          </a:prstGeom>
        </p:spPr>
        <p:txBody>
          <a:bodyPr vert="horz" wrap="square" lIns="0" tIns="0" rIns="0" bIns="0" rtlCol="0" anchor="t">
            <a:no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1600" dirty="0">
                <a:solidFill>
                  <a:schemeClr val="tx2"/>
                </a:solidFill>
              </a:rPr>
              <a:t>PRIMARY ENDPOINT: PFS</a:t>
            </a:r>
            <a:r>
              <a:rPr lang="en-GB" dirty="0">
                <a:solidFill>
                  <a:srgbClr val="B00091"/>
                </a:solidFill>
              </a:rPr>
              <a:t>			 	</a:t>
            </a:r>
          </a:p>
        </p:txBody>
      </p:sp>
      <p:sp>
        <p:nvSpPr>
          <p:cNvPr id="3" name="TextBox 2">
            <a:extLst>
              <a:ext uri="{FF2B5EF4-FFF2-40B4-BE49-F238E27FC236}">
                <a16:creationId xmlns:a16="http://schemas.microsoft.com/office/drawing/2014/main" id="{8776CB9C-CC3F-A427-D797-AE8542543738}"/>
              </a:ext>
            </a:extLst>
          </p:cNvPr>
          <p:cNvSpPr txBox="1"/>
          <p:nvPr/>
        </p:nvSpPr>
        <p:spPr>
          <a:xfrm>
            <a:off x="7474634" y="5541808"/>
            <a:ext cx="3481336"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Months</a:t>
            </a:r>
          </a:p>
        </p:txBody>
      </p:sp>
      <p:cxnSp>
        <p:nvCxnSpPr>
          <p:cNvPr id="8" name="Straight Connector 7">
            <a:extLst>
              <a:ext uri="{FF2B5EF4-FFF2-40B4-BE49-F238E27FC236}">
                <a16:creationId xmlns:a16="http://schemas.microsoft.com/office/drawing/2014/main" id="{B3488165-88CA-4165-DA3C-D4215ACF9D26}"/>
              </a:ext>
            </a:extLst>
          </p:cNvPr>
          <p:cNvCxnSpPr>
            <a:cxnSpLocks/>
          </p:cNvCxnSpPr>
          <p:nvPr/>
        </p:nvCxnSpPr>
        <p:spPr>
          <a:xfrm flipV="1">
            <a:off x="7492803" y="2170975"/>
            <a:ext cx="0" cy="312022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71ADCC4-5BE1-23C8-A854-D953D6EDEA80}"/>
              </a:ext>
            </a:extLst>
          </p:cNvPr>
          <p:cNvSpPr txBox="1"/>
          <p:nvPr/>
        </p:nvSpPr>
        <p:spPr>
          <a:xfrm>
            <a:off x="7448393" y="5359067"/>
            <a:ext cx="79533" cy="17139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3" name="TextBox 12">
            <a:extLst>
              <a:ext uri="{FF2B5EF4-FFF2-40B4-BE49-F238E27FC236}">
                <a16:creationId xmlns:a16="http://schemas.microsoft.com/office/drawing/2014/main" id="{BF7E4598-A0FC-48CE-D96A-C5FC1027453C}"/>
              </a:ext>
            </a:extLst>
          </p:cNvPr>
          <p:cNvSpPr txBox="1"/>
          <p:nvPr/>
        </p:nvSpPr>
        <p:spPr>
          <a:xfrm>
            <a:off x="9093285" y="5376576"/>
            <a:ext cx="21394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14" name="Straight Connector 13">
            <a:extLst>
              <a:ext uri="{FF2B5EF4-FFF2-40B4-BE49-F238E27FC236}">
                <a16:creationId xmlns:a16="http://schemas.microsoft.com/office/drawing/2014/main" id="{4B1AE5F2-5C04-8DCC-273F-7BCF46E26125}"/>
              </a:ext>
            </a:extLst>
          </p:cNvPr>
          <p:cNvCxnSpPr>
            <a:cxnSpLocks/>
          </p:cNvCxnSpPr>
          <p:nvPr/>
        </p:nvCxnSpPr>
        <p:spPr>
          <a:xfrm>
            <a:off x="7495968"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D73AA8E-4ABE-E8C4-7703-BC5DF64EB111}"/>
              </a:ext>
            </a:extLst>
          </p:cNvPr>
          <p:cNvCxnSpPr>
            <a:cxnSpLocks/>
          </p:cNvCxnSpPr>
          <p:nvPr/>
        </p:nvCxnSpPr>
        <p:spPr>
          <a:xfrm>
            <a:off x="7839375"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DC64374-3240-CA65-B710-D32CE5399D54}"/>
              </a:ext>
            </a:extLst>
          </p:cNvPr>
          <p:cNvCxnSpPr>
            <a:cxnSpLocks/>
          </p:cNvCxnSpPr>
          <p:nvPr/>
        </p:nvCxnSpPr>
        <p:spPr>
          <a:xfrm>
            <a:off x="8182782"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6FE6E12-8300-31C6-EC6F-AEB313CEE870}"/>
              </a:ext>
            </a:extLst>
          </p:cNvPr>
          <p:cNvCxnSpPr>
            <a:cxnSpLocks/>
          </p:cNvCxnSpPr>
          <p:nvPr/>
        </p:nvCxnSpPr>
        <p:spPr>
          <a:xfrm>
            <a:off x="8526189"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636783A-E732-1270-D3BF-5471E41FBC22}"/>
              </a:ext>
            </a:extLst>
          </p:cNvPr>
          <p:cNvCxnSpPr>
            <a:cxnSpLocks/>
          </p:cNvCxnSpPr>
          <p:nvPr/>
        </p:nvCxnSpPr>
        <p:spPr>
          <a:xfrm>
            <a:off x="8869596"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5A0EA3B-A784-8CB4-5659-19FC3DE3D255}"/>
              </a:ext>
            </a:extLst>
          </p:cNvPr>
          <p:cNvCxnSpPr>
            <a:cxnSpLocks/>
          </p:cNvCxnSpPr>
          <p:nvPr/>
        </p:nvCxnSpPr>
        <p:spPr>
          <a:xfrm>
            <a:off x="9213003"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7D53349-35C6-0DDB-3417-63F60636CE1B}"/>
              </a:ext>
            </a:extLst>
          </p:cNvPr>
          <p:cNvCxnSpPr>
            <a:cxnSpLocks/>
          </p:cNvCxnSpPr>
          <p:nvPr/>
        </p:nvCxnSpPr>
        <p:spPr>
          <a:xfrm rot="16200000">
            <a:off x="7432179" y="4918282"/>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05A58D6-6AAB-8DC2-1FA7-4E6979089910}"/>
              </a:ext>
            </a:extLst>
          </p:cNvPr>
          <p:cNvCxnSpPr>
            <a:cxnSpLocks/>
          </p:cNvCxnSpPr>
          <p:nvPr/>
        </p:nvCxnSpPr>
        <p:spPr>
          <a:xfrm rot="16200000">
            <a:off x="7424848" y="4610134"/>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F89B50F-41C6-AD94-2463-C1633EDBB6BB}"/>
              </a:ext>
            </a:extLst>
          </p:cNvPr>
          <p:cNvCxnSpPr>
            <a:cxnSpLocks/>
          </p:cNvCxnSpPr>
          <p:nvPr/>
        </p:nvCxnSpPr>
        <p:spPr>
          <a:xfrm rot="16200000">
            <a:off x="7453514" y="4015670"/>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017B5DC-62CB-2A90-6E42-A04B82DDAFE6}"/>
              </a:ext>
            </a:extLst>
          </p:cNvPr>
          <p:cNvCxnSpPr>
            <a:cxnSpLocks/>
          </p:cNvCxnSpPr>
          <p:nvPr/>
        </p:nvCxnSpPr>
        <p:spPr>
          <a:xfrm rot="16200000">
            <a:off x="7432179" y="4301574"/>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E2F10BFD-1B6E-5255-1E44-49F61D69788A}"/>
              </a:ext>
            </a:extLst>
          </p:cNvPr>
          <p:cNvSpPr txBox="1"/>
          <p:nvPr/>
        </p:nvSpPr>
        <p:spPr>
          <a:xfrm>
            <a:off x="7794083" y="537657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p:txBody>
      </p:sp>
      <p:sp>
        <p:nvSpPr>
          <p:cNvPr id="26" name="TextBox 25">
            <a:extLst>
              <a:ext uri="{FF2B5EF4-FFF2-40B4-BE49-F238E27FC236}">
                <a16:creationId xmlns:a16="http://schemas.microsoft.com/office/drawing/2014/main" id="{581E78EE-8948-7F0A-CEFC-F72DF582E4D8}"/>
              </a:ext>
            </a:extLst>
          </p:cNvPr>
          <p:cNvSpPr txBox="1"/>
          <p:nvPr/>
        </p:nvSpPr>
        <p:spPr>
          <a:xfrm>
            <a:off x="8137621" y="537657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a:t>
            </a:r>
          </a:p>
        </p:txBody>
      </p:sp>
      <p:sp>
        <p:nvSpPr>
          <p:cNvPr id="27" name="TextBox 26">
            <a:extLst>
              <a:ext uri="{FF2B5EF4-FFF2-40B4-BE49-F238E27FC236}">
                <a16:creationId xmlns:a16="http://schemas.microsoft.com/office/drawing/2014/main" id="{16768462-D4A8-6539-DD0A-CF5FC7C59BE1}"/>
              </a:ext>
            </a:extLst>
          </p:cNvPr>
          <p:cNvSpPr txBox="1"/>
          <p:nvPr/>
        </p:nvSpPr>
        <p:spPr>
          <a:xfrm>
            <a:off x="8500554" y="537657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28" name="TextBox 27">
            <a:extLst>
              <a:ext uri="{FF2B5EF4-FFF2-40B4-BE49-F238E27FC236}">
                <a16:creationId xmlns:a16="http://schemas.microsoft.com/office/drawing/2014/main" id="{9E1BBA06-5D5C-E8C7-D054-2DDA215C8779}"/>
              </a:ext>
            </a:extLst>
          </p:cNvPr>
          <p:cNvSpPr txBox="1"/>
          <p:nvPr/>
        </p:nvSpPr>
        <p:spPr>
          <a:xfrm>
            <a:off x="8830631" y="537657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cxnSp>
        <p:nvCxnSpPr>
          <p:cNvPr id="30" name="Straight Connector 29">
            <a:extLst>
              <a:ext uri="{FF2B5EF4-FFF2-40B4-BE49-F238E27FC236}">
                <a16:creationId xmlns:a16="http://schemas.microsoft.com/office/drawing/2014/main" id="{75ADF701-535D-CE07-0DB2-9615268B0C42}"/>
              </a:ext>
            </a:extLst>
          </p:cNvPr>
          <p:cNvCxnSpPr>
            <a:cxnSpLocks/>
          </p:cNvCxnSpPr>
          <p:nvPr/>
        </p:nvCxnSpPr>
        <p:spPr>
          <a:xfrm rot="16200000">
            <a:off x="7432179" y="3675920"/>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1090485-80CD-EA99-C71A-17C5818563E0}"/>
              </a:ext>
            </a:extLst>
          </p:cNvPr>
          <p:cNvCxnSpPr>
            <a:cxnSpLocks/>
          </p:cNvCxnSpPr>
          <p:nvPr/>
        </p:nvCxnSpPr>
        <p:spPr>
          <a:xfrm rot="16200000">
            <a:off x="7440798" y="3410415"/>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9FB4B64-3C4C-1D81-5AE1-685E94D508B3}"/>
              </a:ext>
            </a:extLst>
          </p:cNvPr>
          <p:cNvCxnSpPr>
            <a:cxnSpLocks/>
          </p:cNvCxnSpPr>
          <p:nvPr/>
        </p:nvCxnSpPr>
        <p:spPr>
          <a:xfrm rot="16200000">
            <a:off x="7441670" y="3090275"/>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6C29DAC-43F2-09F9-6994-52723EC34AAE}"/>
              </a:ext>
            </a:extLst>
          </p:cNvPr>
          <p:cNvCxnSpPr>
            <a:cxnSpLocks/>
          </p:cNvCxnSpPr>
          <p:nvPr/>
        </p:nvCxnSpPr>
        <p:spPr>
          <a:xfrm rot="16200000">
            <a:off x="7432179" y="2795703"/>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A835E5C-8291-3E66-3005-F370E50BBFA3}"/>
              </a:ext>
            </a:extLst>
          </p:cNvPr>
          <p:cNvCxnSpPr>
            <a:cxnSpLocks/>
          </p:cNvCxnSpPr>
          <p:nvPr/>
        </p:nvCxnSpPr>
        <p:spPr>
          <a:xfrm rot="16200000">
            <a:off x="7432179" y="2475563"/>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5CDC6A1-06FF-B3D6-4AAC-3ADB3AEBD698}"/>
              </a:ext>
            </a:extLst>
          </p:cNvPr>
          <p:cNvSpPr txBox="1"/>
          <p:nvPr/>
        </p:nvSpPr>
        <p:spPr>
          <a:xfrm>
            <a:off x="7278805" y="5158373"/>
            <a:ext cx="79533" cy="17139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36" name="TextBox 35">
            <a:extLst>
              <a:ext uri="{FF2B5EF4-FFF2-40B4-BE49-F238E27FC236}">
                <a16:creationId xmlns:a16="http://schemas.microsoft.com/office/drawing/2014/main" id="{86488B0E-AD51-C1EE-DFAB-8111A0D0FA7F}"/>
              </a:ext>
            </a:extLst>
          </p:cNvPr>
          <p:cNvSpPr txBox="1"/>
          <p:nvPr/>
        </p:nvSpPr>
        <p:spPr>
          <a:xfrm>
            <a:off x="7220755" y="4867240"/>
            <a:ext cx="159067" cy="17139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cxnSp>
        <p:nvCxnSpPr>
          <p:cNvPr id="37" name="Straight Connector 36">
            <a:extLst>
              <a:ext uri="{FF2B5EF4-FFF2-40B4-BE49-F238E27FC236}">
                <a16:creationId xmlns:a16="http://schemas.microsoft.com/office/drawing/2014/main" id="{017936E7-D83F-EDD2-77BA-1A43292B8D74}"/>
              </a:ext>
            </a:extLst>
          </p:cNvPr>
          <p:cNvCxnSpPr>
            <a:cxnSpLocks/>
          </p:cNvCxnSpPr>
          <p:nvPr/>
        </p:nvCxnSpPr>
        <p:spPr>
          <a:xfrm rot="16200000">
            <a:off x="7432179" y="2155424"/>
            <a:ext cx="0" cy="849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5AF8423-2B48-A4C4-DAA1-7CC4E7C24827}"/>
              </a:ext>
            </a:extLst>
          </p:cNvPr>
          <p:cNvSpPr txBox="1"/>
          <p:nvPr/>
        </p:nvSpPr>
        <p:spPr>
          <a:xfrm>
            <a:off x="7213425" y="4558426"/>
            <a:ext cx="159067" cy="17139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39" name="TextBox 38">
            <a:extLst>
              <a:ext uri="{FF2B5EF4-FFF2-40B4-BE49-F238E27FC236}">
                <a16:creationId xmlns:a16="http://schemas.microsoft.com/office/drawing/2014/main" id="{8F70E8D0-66CA-9404-77AD-1FC26DA87F1E}"/>
              </a:ext>
            </a:extLst>
          </p:cNvPr>
          <p:cNvSpPr txBox="1"/>
          <p:nvPr/>
        </p:nvSpPr>
        <p:spPr>
          <a:xfrm>
            <a:off x="7141222" y="2098397"/>
            <a:ext cx="238600" cy="17139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40" name="TextBox 39">
            <a:extLst>
              <a:ext uri="{FF2B5EF4-FFF2-40B4-BE49-F238E27FC236}">
                <a16:creationId xmlns:a16="http://schemas.microsoft.com/office/drawing/2014/main" id="{DD87AFCE-9096-D5F4-63FE-050D5DD50514}"/>
              </a:ext>
            </a:extLst>
          </p:cNvPr>
          <p:cNvSpPr txBox="1"/>
          <p:nvPr/>
        </p:nvSpPr>
        <p:spPr>
          <a:xfrm>
            <a:off x="7173511" y="2419201"/>
            <a:ext cx="206311" cy="17139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90</a:t>
            </a:r>
          </a:p>
        </p:txBody>
      </p:sp>
      <p:sp>
        <p:nvSpPr>
          <p:cNvPr id="41" name="TextBox 40">
            <a:extLst>
              <a:ext uri="{FF2B5EF4-FFF2-40B4-BE49-F238E27FC236}">
                <a16:creationId xmlns:a16="http://schemas.microsoft.com/office/drawing/2014/main" id="{E8BAFACC-AD8D-63E0-B86B-F41EFE5F9839}"/>
              </a:ext>
            </a:extLst>
          </p:cNvPr>
          <p:cNvSpPr txBox="1"/>
          <p:nvPr/>
        </p:nvSpPr>
        <p:spPr>
          <a:xfrm>
            <a:off x="7173511" y="2740006"/>
            <a:ext cx="206311" cy="17139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80</a:t>
            </a:r>
          </a:p>
        </p:txBody>
      </p:sp>
      <p:sp>
        <p:nvSpPr>
          <p:cNvPr id="42" name="TextBox 41">
            <a:extLst>
              <a:ext uri="{FF2B5EF4-FFF2-40B4-BE49-F238E27FC236}">
                <a16:creationId xmlns:a16="http://schemas.microsoft.com/office/drawing/2014/main" id="{9298B38F-3FC9-139F-CA7C-73DD8555E1E1}"/>
              </a:ext>
            </a:extLst>
          </p:cNvPr>
          <p:cNvSpPr txBox="1"/>
          <p:nvPr/>
        </p:nvSpPr>
        <p:spPr>
          <a:xfrm>
            <a:off x="7183003" y="3035243"/>
            <a:ext cx="206311" cy="17139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70</a:t>
            </a:r>
          </a:p>
        </p:txBody>
      </p:sp>
      <p:sp>
        <p:nvSpPr>
          <p:cNvPr id="43" name="TextBox 42">
            <a:extLst>
              <a:ext uri="{FF2B5EF4-FFF2-40B4-BE49-F238E27FC236}">
                <a16:creationId xmlns:a16="http://schemas.microsoft.com/office/drawing/2014/main" id="{E0684774-6F22-6C69-4198-B435C534A2F7}"/>
              </a:ext>
            </a:extLst>
          </p:cNvPr>
          <p:cNvSpPr txBox="1"/>
          <p:nvPr/>
        </p:nvSpPr>
        <p:spPr>
          <a:xfrm>
            <a:off x="7182131" y="3356048"/>
            <a:ext cx="206311" cy="17139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44" name="TextBox 43">
            <a:extLst>
              <a:ext uri="{FF2B5EF4-FFF2-40B4-BE49-F238E27FC236}">
                <a16:creationId xmlns:a16="http://schemas.microsoft.com/office/drawing/2014/main" id="{700BC5CC-ED95-BD77-B0B1-443F8C1EC8EC}"/>
              </a:ext>
            </a:extLst>
          </p:cNvPr>
          <p:cNvSpPr txBox="1"/>
          <p:nvPr/>
        </p:nvSpPr>
        <p:spPr>
          <a:xfrm>
            <a:off x="7173511" y="3622218"/>
            <a:ext cx="206311" cy="17139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a:t>
            </a:r>
          </a:p>
        </p:txBody>
      </p:sp>
      <p:sp>
        <p:nvSpPr>
          <p:cNvPr id="45" name="TextBox 44">
            <a:extLst>
              <a:ext uri="{FF2B5EF4-FFF2-40B4-BE49-F238E27FC236}">
                <a16:creationId xmlns:a16="http://schemas.microsoft.com/office/drawing/2014/main" id="{1C6909ED-230C-282F-4116-4539844D2388}"/>
              </a:ext>
            </a:extLst>
          </p:cNvPr>
          <p:cNvSpPr txBox="1"/>
          <p:nvPr/>
        </p:nvSpPr>
        <p:spPr>
          <a:xfrm>
            <a:off x="7183003" y="4257983"/>
            <a:ext cx="206311" cy="17139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46" name="TextBox 45">
            <a:extLst>
              <a:ext uri="{FF2B5EF4-FFF2-40B4-BE49-F238E27FC236}">
                <a16:creationId xmlns:a16="http://schemas.microsoft.com/office/drawing/2014/main" id="{46502F71-0DA1-C6B8-FDA4-BE657FB42DFC}"/>
              </a:ext>
            </a:extLst>
          </p:cNvPr>
          <p:cNvSpPr txBox="1"/>
          <p:nvPr/>
        </p:nvSpPr>
        <p:spPr>
          <a:xfrm>
            <a:off x="7194847" y="3963298"/>
            <a:ext cx="206311" cy="17139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47" name="TextBox 46">
            <a:extLst>
              <a:ext uri="{FF2B5EF4-FFF2-40B4-BE49-F238E27FC236}">
                <a16:creationId xmlns:a16="http://schemas.microsoft.com/office/drawing/2014/main" id="{CE791BBC-4A6F-5668-7C4D-62363E2EAA7D}"/>
              </a:ext>
            </a:extLst>
          </p:cNvPr>
          <p:cNvSpPr txBox="1"/>
          <p:nvPr/>
        </p:nvSpPr>
        <p:spPr>
          <a:xfrm rot="16200000">
            <a:off x="5849051" y="3651975"/>
            <a:ext cx="2276642" cy="153888"/>
          </a:xfrm>
          <a:prstGeom prst="rect">
            <a:avLst/>
          </a:prstGeom>
          <a:noFill/>
        </p:spPr>
        <p:txBody>
          <a:bodyPr wrap="squar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Proportion alive without progression</a:t>
            </a:r>
          </a:p>
        </p:txBody>
      </p:sp>
      <p:cxnSp>
        <p:nvCxnSpPr>
          <p:cNvPr id="48" name="Straight Connector 47">
            <a:extLst>
              <a:ext uri="{FF2B5EF4-FFF2-40B4-BE49-F238E27FC236}">
                <a16:creationId xmlns:a16="http://schemas.microsoft.com/office/drawing/2014/main" id="{5A98CECF-9EB5-3192-93AE-F675D015EDA3}"/>
              </a:ext>
            </a:extLst>
          </p:cNvPr>
          <p:cNvCxnSpPr>
            <a:cxnSpLocks/>
          </p:cNvCxnSpPr>
          <p:nvPr/>
        </p:nvCxnSpPr>
        <p:spPr>
          <a:xfrm>
            <a:off x="7492803" y="5289201"/>
            <a:ext cx="346316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1279C8E-83EA-C849-D327-65CE086B2DF6}"/>
              </a:ext>
            </a:extLst>
          </p:cNvPr>
          <p:cNvSpPr txBox="1"/>
          <p:nvPr/>
        </p:nvSpPr>
        <p:spPr>
          <a:xfrm>
            <a:off x="11452989" y="6185970"/>
            <a:ext cx="352652" cy="514193"/>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endParaRPr lang="en-GB" sz="1000" dirty="0">
              <a:latin typeface="Arial" panose="020B0604020202020204" pitchFamily="34" charset="0"/>
              <a:ea typeface="Aileron" charset="0"/>
              <a:cs typeface="Arial" panose="020B0604020202020204" pitchFamily="34" charset="0"/>
            </a:endParaRPr>
          </a:p>
          <a:p>
            <a:pPr algn="ctr"/>
            <a:r>
              <a:rPr lang="en-GB" sz="1000" dirty="0">
                <a:latin typeface="Arial" panose="020B0604020202020204" pitchFamily="34" charset="0"/>
                <a:ea typeface="Aileron" charset="0"/>
                <a:cs typeface="Arial" panose="020B0604020202020204" pitchFamily="34" charset="0"/>
              </a:rPr>
              <a:t>0</a:t>
            </a:r>
          </a:p>
        </p:txBody>
      </p:sp>
      <p:sp>
        <p:nvSpPr>
          <p:cNvPr id="60" name="TextBox 59">
            <a:extLst>
              <a:ext uri="{FF2B5EF4-FFF2-40B4-BE49-F238E27FC236}">
                <a16:creationId xmlns:a16="http://schemas.microsoft.com/office/drawing/2014/main" id="{1346BE55-B113-BC76-FD5A-7D7A1884FA6F}"/>
              </a:ext>
            </a:extLst>
          </p:cNvPr>
          <p:cNvSpPr txBox="1"/>
          <p:nvPr/>
        </p:nvSpPr>
        <p:spPr>
          <a:xfrm>
            <a:off x="6477530" y="5611544"/>
            <a:ext cx="801275" cy="461665"/>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No. at risk</a:t>
            </a:r>
          </a:p>
          <a:p>
            <a:r>
              <a:rPr lang="en-GB" sz="1000" dirty="0">
                <a:latin typeface="Arial" panose="020B0604020202020204" pitchFamily="34" charset="0"/>
                <a:ea typeface="Aileron" charset="0"/>
                <a:cs typeface="Arial" panose="020B0604020202020204" pitchFamily="34" charset="0"/>
              </a:rPr>
              <a:t>LANROTIDE</a:t>
            </a:r>
          </a:p>
          <a:p>
            <a:r>
              <a:rPr lang="en-GB" sz="1000" dirty="0">
                <a:latin typeface="Arial" panose="020B0604020202020204" pitchFamily="34" charset="0"/>
                <a:ea typeface="Aileron" charset="0"/>
                <a:cs typeface="Arial" panose="020B0604020202020204" pitchFamily="34" charset="0"/>
              </a:rPr>
              <a:t>PLACEBO </a:t>
            </a:r>
          </a:p>
        </p:txBody>
      </p:sp>
      <p:sp>
        <p:nvSpPr>
          <p:cNvPr id="61" name="TextBox 60">
            <a:extLst>
              <a:ext uri="{FF2B5EF4-FFF2-40B4-BE49-F238E27FC236}">
                <a16:creationId xmlns:a16="http://schemas.microsoft.com/office/drawing/2014/main" id="{C88DE71C-CE96-05FF-99BD-631CF3AAC7F5}"/>
              </a:ext>
            </a:extLst>
          </p:cNvPr>
          <p:cNvSpPr txBox="1"/>
          <p:nvPr/>
        </p:nvSpPr>
        <p:spPr>
          <a:xfrm>
            <a:off x="8918881" y="2111388"/>
            <a:ext cx="1639066" cy="615553"/>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Planned treatment group</a:t>
            </a:r>
          </a:p>
          <a:p>
            <a:r>
              <a:rPr lang="en-GB" sz="1000" dirty="0">
                <a:latin typeface="Arial" panose="020B0604020202020204" pitchFamily="34" charset="0"/>
                <a:ea typeface="Aileron" charset="0"/>
                <a:cs typeface="Arial" panose="020B0604020202020204" pitchFamily="34" charset="0"/>
              </a:rPr>
              <a:t>LANREOTIDE</a:t>
            </a:r>
          </a:p>
          <a:p>
            <a:r>
              <a:rPr lang="en-GB" sz="1000" dirty="0">
                <a:latin typeface="Arial" panose="020B0604020202020204" pitchFamily="34" charset="0"/>
                <a:ea typeface="Aileron" charset="0"/>
                <a:cs typeface="Arial" panose="020B0604020202020204" pitchFamily="34" charset="0"/>
              </a:rPr>
              <a:t>PLACEBO </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sp>
        <p:nvSpPr>
          <p:cNvPr id="63" name="TextBox 62">
            <a:extLst>
              <a:ext uri="{FF2B5EF4-FFF2-40B4-BE49-F238E27FC236}">
                <a16:creationId xmlns:a16="http://schemas.microsoft.com/office/drawing/2014/main" id="{902AF80A-17F8-0FD5-3C88-5DBBE1B1A808}"/>
              </a:ext>
            </a:extLst>
          </p:cNvPr>
          <p:cNvSpPr txBox="1"/>
          <p:nvPr/>
        </p:nvSpPr>
        <p:spPr>
          <a:xfrm>
            <a:off x="10385461" y="2120358"/>
            <a:ext cx="1639066" cy="769441"/>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Median (95% CI)</a:t>
            </a:r>
          </a:p>
          <a:p>
            <a:r>
              <a:rPr lang="en-GB" sz="1000" dirty="0">
                <a:latin typeface="Arial" panose="020B0604020202020204" pitchFamily="34" charset="0"/>
                <a:ea typeface="Aileron" charset="0"/>
                <a:cs typeface="Arial" panose="020B0604020202020204" pitchFamily="34" charset="0"/>
              </a:rPr>
              <a:t>19.4 (11.8-NE)</a:t>
            </a:r>
          </a:p>
          <a:p>
            <a:r>
              <a:rPr lang="en-GB" sz="1000" dirty="0">
                <a:latin typeface="Arial" panose="020B0604020202020204" pitchFamily="34" charset="0"/>
                <a:ea typeface="Aileron" charset="0"/>
                <a:cs typeface="Arial" panose="020B0604020202020204" pitchFamily="34" charset="0"/>
              </a:rPr>
              <a:t>7.6 (3.0-10.9)</a:t>
            </a:r>
          </a:p>
          <a:p>
            <a:r>
              <a:rPr lang="en-GB" sz="1000" dirty="0">
                <a:latin typeface="Arial" panose="020B0604020202020204" pitchFamily="34" charset="0"/>
                <a:ea typeface="Aileron" charset="0"/>
                <a:cs typeface="Arial" panose="020B0604020202020204" pitchFamily="34" charset="0"/>
              </a:rPr>
              <a:t>+Censor</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sp>
        <p:nvSpPr>
          <p:cNvPr id="65" name="TextBox 64">
            <a:extLst>
              <a:ext uri="{FF2B5EF4-FFF2-40B4-BE49-F238E27FC236}">
                <a16:creationId xmlns:a16="http://schemas.microsoft.com/office/drawing/2014/main" id="{5C6F9588-50D5-5BA7-BAEE-D739AD46D7D3}"/>
              </a:ext>
            </a:extLst>
          </p:cNvPr>
          <p:cNvSpPr txBox="1"/>
          <p:nvPr/>
        </p:nvSpPr>
        <p:spPr>
          <a:xfrm>
            <a:off x="9431175" y="5376576"/>
            <a:ext cx="21394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66" name="Straight Connector 65">
            <a:extLst>
              <a:ext uri="{FF2B5EF4-FFF2-40B4-BE49-F238E27FC236}">
                <a16:creationId xmlns:a16="http://schemas.microsoft.com/office/drawing/2014/main" id="{638DD234-5793-144D-E1A9-EC1E8388408E}"/>
              </a:ext>
            </a:extLst>
          </p:cNvPr>
          <p:cNvCxnSpPr>
            <a:cxnSpLocks/>
          </p:cNvCxnSpPr>
          <p:nvPr/>
        </p:nvCxnSpPr>
        <p:spPr>
          <a:xfrm>
            <a:off x="9556410"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312AB6B2-ED1B-EC8A-5F7D-A425C4CDF022}"/>
              </a:ext>
            </a:extLst>
          </p:cNvPr>
          <p:cNvSpPr txBox="1"/>
          <p:nvPr/>
        </p:nvSpPr>
        <p:spPr>
          <a:xfrm>
            <a:off x="9763126" y="5376576"/>
            <a:ext cx="21394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cxnSp>
        <p:nvCxnSpPr>
          <p:cNvPr id="68" name="Straight Connector 67">
            <a:extLst>
              <a:ext uri="{FF2B5EF4-FFF2-40B4-BE49-F238E27FC236}">
                <a16:creationId xmlns:a16="http://schemas.microsoft.com/office/drawing/2014/main" id="{9EDA8F42-9336-B778-9697-598C7C38516D}"/>
              </a:ext>
            </a:extLst>
          </p:cNvPr>
          <p:cNvCxnSpPr>
            <a:cxnSpLocks/>
          </p:cNvCxnSpPr>
          <p:nvPr/>
        </p:nvCxnSpPr>
        <p:spPr>
          <a:xfrm>
            <a:off x="9899817"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952A6B58-D4FC-324E-EF66-75E0D06E99EA}"/>
              </a:ext>
            </a:extLst>
          </p:cNvPr>
          <p:cNvSpPr txBox="1"/>
          <p:nvPr/>
        </p:nvSpPr>
        <p:spPr>
          <a:xfrm>
            <a:off x="10136253" y="5376576"/>
            <a:ext cx="21394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p:txBody>
      </p:sp>
      <p:cxnSp>
        <p:nvCxnSpPr>
          <p:cNvPr id="70" name="Straight Connector 69">
            <a:extLst>
              <a:ext uri="{FF2B5EF4-FFF2-40B4-BE49-F238E27FC236}">
                <a16:creationId xmlns:a16="http://schemas.microsoft.com/office/drawing/2014/main" id="{BB101BF9-8CED-2789-AB94-BAEABE4655CC}"/>
              </a:ext>
            </a:extLst>
          </p:cNvPr>
          <p:cNvCxnSpPr>
            <a:cxnSpLocks/>
          </p:cNvCxnSpPr>
          <p:nvPr/>
        </p:nvCxnSpPr>
        <p:spPr>
          <a:xfrm>
            <a:off x="10243224"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7061A842-AC72-10DC-9AB1-6B3FD7CE9A54}"/>
              </a:ext>
            </a:extLst>
          </p:cNvPr>
          <p:cNvSpPr txBox="1"/>
          <p:nvPr/>
        </p:nvSpPr>
        <p:spPr>
          <a:xfrm>
            <a:off x="10468204" y="5376576"/>
            <a:ext cx="21394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cxnSp>
        <p:nvCxnSpPr>
          <p:cNvPr id="72" name="Straight Connector 71">
            <a:extLst>
              <a:ext uri="{FF2B5EF4-FFF2-40B4-BE49-F238E27FC236}">
                <a16:creationId xmlns:a16="http://schemas.microsoft.com/office/drawing/2014/main" id="{7C5173A6-F00C-CDC3-7348-2E00CBA55DA2}"/>
              </a:ext>
            </a:extLst>
          </p:cNvPr>
          <p:cNvCxnSpPr>
            <a:cxnSpLocks/>
          </p:cNvCxnSpPr>
          <p:nvPr/>
        </p:nvCxnSpPr>
        <p:spPr>
          <a:xfrm>
            <a:off x="10586631"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5B338EDF-4B09-E962-4E91-EFF9F07769BF}"/>
              </a:ext>
            </a:extLst>
          </p:cNvPr>
          <p:cNvSpPr txBox="1"/>
          <p:nvPr/>
        </p:nvSpPr>
        <p:spPr>
          <a:xfrm>
            <a:off x="10811611" y="5376576"/>
            <a:ext cx="21394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cxnSp>
        <p:nvCxnSpPr>
          <p:cNvPr id="74" name="Straight Connector 73">
            <a:extLst>
              <a:ext uri="{FF2B5EF4-FFF2-40B4-BE49-F238E27FC236}">
                <a16:creationId xmlns:a16="http://schemas.microsoft.com/office/drawing/2014/main" id="{D0C9A916-82B5-13A5-E8ED-E06B914D7E2A}"/>
              </a:ext>
            </a:extLst>
          </p:cNvPr>
          <p:cNvCxnSpPr>
            <a:cxnSpLocks/>
          </p:cNvCxnSpPr>
          <p:nvPr/>
        </p:nvCxnSpPr>
        <p:spPr>
          <a:xfrm>
            <a:off x="10930042" y="5281058"/>
            <a:ext cx="0" cy="8386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65AE58DE-7836-EE68-E0D3-4FCA386F29FD}"/>
              </a:ext>
            </a:extLst>
          </p:cNvPr>
          <p:cNvSpPr txBox="1"/>
          <p:nvPr/>
        </p:nvSpPr>
        <p:spPr>
          <a:xfrm>
            <a:off x="7413360" y="5703620"/>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a:p>
            <a:pPr algn="ctr"/>
            <a:r>
              <a:rPr lang="en-GB" sz="1000" dirty="0">
                <a:latin typeface="Arial" panose="020B0604020202020204" pitchFamily="34" charset="0"/>
                <a:ea typeface="Aileron" charset="0"/>
                <a:cs typeface="Arial" panose="020B0604020202020204" pitchFamily="34" charset="0"/>
              </a:rPr>
              <a:t>25</a:t>
            </a:r>
          </a:p>
        </p:txBody>
      </p:sp>
      <p:sp>
        <p:nvSpPr>
          <p:cNvPr id="76" name="TextBox 75">
            <a:extLst>
              <a:ext uri="{FF2B5EF4-FFF2-40B4-BE49-F238E27FC236}">
                <a16:creationId xmlns:a16="http://schemas.microsoft.com/office/drawing/2014/main" id="{840399E5-1373-CB00-2B0D-9CCBA7D54F92}"/>
              </a:ext>
            </a:extLst>
          </p:cNvPr>
          <p:cNvSpPr txBox="1"/>
          <p:nvPr/>
        </p:nvSpPr>
        <p:spPr>
          <a:xfrm>
            <a:off x="9089018" y="5721129"/>
            <a:ext cx="213941"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a:p>
            <a:pPr algn="ctr"/>
            <a:r>
              <a:rPr lang="en-GB" sz="1000" dirty="0">
                <a:latin typeface="Arial" panose="020B0604020202020204" pitchFamily="34" charset="0"/>
                <a:ea typeface="Aileron" charset="0"/>
                <a:cs typeface="Arial" panose="020B0604020202020204" pitchFamily="34" charset="0"/>
              </a:rPr>
              <a:t>7</a:t>
            </a:r>
          </a:p>
        </p:txBody>
      </p:sp>
      <p:sp>
        <p:nvSpPr>
          <p:cNvPr id="77" name="TextBox 76">
            <a:extLst>
              <a:ext uri="{FF2B5EF4-FFF2-40B4-BE49-F238E27FC236}">
                <a16:creationId xmlns:a16="http://schemas.microsoft.com/office/drawing/2014/main" id="{14004272-0BEB-4680-F61F-9789EFA8791B}"/>
              </a:ext>
            </a:extLst>
          </p:cNvPr>
          <p:cNvSpPr txBox="1"/>
          <p:nvPr/>
        </p:nvSpPr>
        <p:spPr>
          <a:xfrm>
            <a:off x="7754550" y="572112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a:p>
            <a:pPr algn="ctr"/>
            <a:r>
              <a:rPr lang="en-GB" sz="1000" dirty="0">
                <a:latin typeface="Arial" panose="020B0604020202020204" pitchFamily="34" charset="0"/>
                <a:ea typeface="Aileron" charset="0"/>
                <a:cs typeface="Arial" panose="020B0604020202020204" pitchFamily="34" charset="0"/>
              </a:rPr>
              <a:t>24</a:t>
            </a:r>
          </a:p>
        </p:txBody>
      </p:sp>
      <p:sp>
        <p:nvSpPr>
          <p:cNvPr id="78" name="TextBox 77">
            <a:extLst>
              <a:ext uri="{FF2B5EF4-FFF2-40B4-BE49-F238E27FC236}">
                <a16:creationId xmlns:a16="http://schemas.microsoft.com/office/drawing/2014/main" id="{8A5BB72C-D265-5C9E-5826-9CB30D08A1F8}"/>
              </a:ext>
            </a:extLst>
          </p:cNvPr>
          <p:cNvSpPr txBox="1"/>
          <p:nvPr/>
        </p:nvSpPr>
        <p:spPr>
          <a:xfrm>
            <a:off x="8098088" y="572112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23</a:t>
            </a:r>
          </a:p>
          <a:p>
            <a:pPr algn="ctr"/>
            <a:r>
              <a:rPr lang="en-GB" sz="1000" dirty="0">
                <a:latin typeface="Arial" panose="020B0604020202020204" pitchFamily="34" charset="0"/>
                <a:ea typeface="Aileron" charset="0"/>
                <a:cs typeface="Arial" panose="020B0604020202020204" pitchFamily="34" charset="0"/>
              </a:rPr>
              <a:t>16</a:t>
            </a:r>
          </a:p>
        </p:txBody>
      </p:sp>
      <p:sp>
        <p:nvSpPr>
          <p:cNvPr id="79" name="TextBox 78">
            <a:extLst>
              <a:ext uri="{FF2B5EF4-FFF2-40B4-BE49-F238E27FC236}">
                <a16:creationId xmlns:a16="http://schemas.microsoft.com/office/drawing/2014/main" id="{1F64CFB3-50F9-FAE9-A5A5-BA1C6D7C425D}"/>
              </a:ext>
            </a:extLst>
          </p:cNvPr>
          <p:cNvSpPr txBox="1"/>
          <p:nvPr/>
        </p:nvSpPr>
        <p:spPr>
          <a:xfrm>
            <a:off x="8461021" y="572112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a:p>
            <a:pPr algn="ctr"/>
            <a:r>
              <a:rPr lang="en-GB" sz="1000" dirty="0">
                <a:latin typeface="Arial" panose="020B0604020202020204" pitchFamily="34" charset="0"/>
                <a:ea typeface="Aileron" charset="0"/>
                <a:cs typeface="Arial" panose="020B0604020202020204" pitchFamily="34" charset="0"/>
              </a:rPr>
              <a:t>14</a:t>
            </a:r>
          </a:p>
        </p:txBody>
      </p:sp>
      <p:sp>
        <p:nvSpPr>
          <p:cNvPr id="80" name="TextBox 79">
            <a:extLst>
              <a:ext uri="{FF2B5EF4-FFF2-40B4-BE49-F238E27FC236}">
                <a16:creationId xmlns:a16="http://schemas.microsoft.com/office/drawing/2014/main" id="{B8D5F857-90E7-B605-4A44-C42CB6CFB42D}"/>
              </a:ext>
            </a:extLst>
          </p:cNvPr>
          <p:cNvSpPr txBox="1"/>
          <p:nvPr/>
        </p:nvSpPr>
        <p:spPr>
          <a:xfrm>
            <a:off x="8791098" y="572112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19</a:t>
            </a:r>
          </a:p>
          <a:p>
            <a:pPr algn="ctr"/>
            <a:r>
              <a:rPr lang="en-GB" sz="1000" dirty="0">
                <a:latin typeface="Arial" panose="020B0604020202020204" pitchFamily="34" charset="0"/>
                <a:ea typeface="Aileron" charset="0"/>
                <a:cs typeface="Arial" panose="020B0604020202020204" pitchFamily="34" charset="0"/>
              </a:rPr>
              <a:t>11</a:t>
            </a:r>
          </a:p>
        </p:txBody>
      </p:sp>
      <p:sp>
        <p:nvSpPr>
          <p:cNvPr id="81" name="TextBox 80">
            <a:extLst>
              <a:ext uri="{FF2B5EF4-FFF2-40B4-BE49-F238E27FC236}">
                <a16:creationId xmlns:a16="http://schemas.microsoft.com/office/drawing/2014/main" id="{B526BF5F-9278-1EB7-2773-73240D543042}"/>
              </a:ext>
            </a:extLst>
          </p:cNvPr>
          <p:cNvSpPr txBox="1"/>
          <p:nvPr/>
        </p:nvSpPr>
        <p:spPr>
          <a:xfrm>
            <a:off x="9426908" y="5721129"/>
            <a:ext cx="213941"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a:p>
            <a:pPr algn="ctr"/>
            <a:r>
              <a:rPr lang="en-GB" sz="1000" dirty="0">
                <a:latin typeface="Arial" panose="020B0604020202020204" pitchFamily="34" charset="0"/>
                <a:ea typeface="Aileron" charset="0"/>
                <a:cs typeface="Arial" panose="020B0604020202020204" pitchFamily="34" charset="0"/>
              </a:rPr>
              <a:t>4</a:t>
            </a:r>
          </a:p>
        </p:txBody>
      </p:sp>
      <p:sp>
        <p:nvSpPr>
          <p:cNvPr id="82" name="TextBox 81">
            <a:extLst>
              <a:ext uri="{FF2B5EF4-FFF2-40B4-BE49-F238E27FC236}">
                <a16:creationId xmlns:a16="http://schemas.microsoft.com/office/drawing/2014/main" id="{C25D19C6-3C4F-2076-C120-3DA98131960A}"/>
              </a:ext>
            </a:extLst>
          </p:cNvPr>
          <p:cNvSpPr txBox="1"/>
          <p:nvPr/>
        </p:nvSpPr>
        <p:spPr>
          <a:xfrm>
            <a:off x="9758859" y="5721129"/>
            <a:ext cx="213941"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13</a:t>
            </a:r>
          </a:p>
          <a:p>
            <a:pPr algn="ctr"/>
            <a:r>
              <a:rPr lang="en-GB" sz="1000" dirty="0">
                <a:latin typeface="Arial" panose="020B0604020202020204" pitchFamily="34" charset="0"/>
                <a:ea typeface="Aileron" charset="0"/>
                <a:cs typeface="Arial" panose="020B0604020202020204" pitchFamily="34" charset="0"/>
              </a:rPr>
              <a:t>4</a:t>
            </a:r>
          </a:p>
        </p:txBody>
      </p:sp>
      <p:sp>
        <p:nvSpPr>
          <p:cNvPr id="83" name="TextBox 82">
            <a:extLst>
              <a:ext uri="{FF2B5EF4-FFF2-40B4-BE49-F238E27FC236}">
                <a16:creationId xmlns:a16="http://schemas.microsoft.com/office/drawing/2014/main" id="{94F367B0-CA57-FA1F-B5CD-D7B858114E8A}"/>
              </a:ext>
            </a:extLst>
          </p:cNvPr>
          <p:cNvSpPr txBox="1"/>
          <p:nvPr/>
        </p:nvSpPr>
        <p:spPr>
          <a:xfrm>
            <a:off x="10131986" y="5721129"/>
            <a:ext cx="213941"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13</a:t>
            </a:r>
          </a:p>
          <a:p>
            <a:pPr algn="ctr"/>
            <a:r>
              <a:rPr lang="en-GB" sz="1000" dirty="0">
                <a:latin typeface="Arial" panose="020B0604020202020204" pitchFamily="34" charset="0"/>
                <a:ea typeface="Aileron" charset="0"/>
                <a:cs typeface="Arial" panose="020B0604020202020204" pitchFamily="34" charset="0"/>
              </a:rPr>
              <a:t>3</a:t>
            </a:r>
          </a:p>
        </p:txBody>
      </p:sp>
      <p:sp>
        <p:nvSpPr>
          <p:cNvPr id="84" name="TextBox 83">
            <a:extLst>
              <a:ext uri="{FF2B5EF4-FFF2-40B4-BE49-F238E27FC236}">
                <a16:creationId xmlns:a16="http://schemas.microsoft.com/office/drawing/2014/main" id="{1A1C1F02-F132-6F4F-831C-3296EAE4E7CD}"/>
              </a:ext>
            </a:extLst>
          </p:cNvPr>
          <p:cNvSpPr txBox="1"/>
          <p:nvPr/>
        </p:nvSpPr>
        <p:spPr>
          <a:xfrm>
            <a:off x="10463937" y="5721129"/>
            <a:ext cx="213941"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13</a:t>
            </a:r>
          </a:p>
          <a:p>
            <a:pPr algn="ctr"/>
            <a:r>
              <a:rPr lang="en-GB" sz="1000" dirty="0">
                <a:latin typeface="Arial" panose="020B0604020202020204" pitchFamily="34" charset="0"/>
                <a:ea typeface="Aileron" charset="0"/>
                <a:cs typeface="Arial" panose="020B0604020202020204" pitchFamily="34" charset="0"/>
              </a:rPr>
              <a:t>2</a:t>
            </a:r>
          </a:p>
        </p:txBody>
      </p:sp>
      <p:sp>
        <p:nvSpPr>
          <p:cNvPr id="85" name="TextBox 84">
            <a:extLst>
              <a:ext uri="{FF2B5EF4-FFF2-40B4-BE49-F238E27FC236}">
                <a16:creationId xmlns:a16="http://schemas.microsoft.com/office/drawing/2014/main" id="{BDADC953-7860-A5DA-69B1-CBB67DCA09AB}"/>
              </a:ext>
            </a:extLst>
          </p:cNvPr>
          <p:cNvSpPr txBox="1"/>
          <p:nvPr/>
        </p:nvSpPr>
        <p:spPr>
          <a:xfrm>
            <a:off x="10807344" y="5721129"/>
            <a:ext cx="213941"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11</a:t>
            </a:r>
          </a:p>
          <a:p>
            <a:pPr algn="ctr"/>
            <a:r>
              <a:rPr lang="en-GB" sz="1000" dirty="0">
                <a:latin typeface="Arial" panose="020B0604020202020204" pitchFamily="34" charset="0"/>
                <a:ea typeface="Aileron" charset="0"/>
                <a:cs typeface="Arial" panose="020B0604020202020204" pitchFamily="34" charset="0"/>
              </a:rPr>
              <a:t>2</a:t>
            </a:r>
          </a:p>
        </p:txBody>
      </p:sp>
    </p:spTree>
    <p:extLst>
      <p:ext uri="{BB962C8B-B14F-4D97-AF65-F5344CB8AC3E}">
        <p14:creationId xmlns:p14="http://schemas.microsoft.com/office/powerpoint/2010/main" val="423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Graphic 88">
            <a:extLst>
              <a:ext uri="{FF2B5EF4-FFF2-40B4-BE49-F238E27FC236}">
                <a16:creationId xmlns:a16="http://schemas.microsoft.com/office/drawing/2014/main" id="{A4342E0E-2556-1E73-6584-C0DEAFB0F9D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377"/>
          <a:stretch/>
        </p:blipFill>
        <p:spPr>
          <a:xfrm>
            <a:off x="4292314" y="1589597"/>
            <a:ext cx="7855981" cy="3055441"/>
          </a:xfrm>
          <a:prstGeom prst="rect">
            <a:avLst/>
          </a:prstGeom>
        </p:spPr>
      </p:pic>
      <p:sp>
        <p:nvSpPr>
          <p:cNvPr id="9" name="Text Placeholder 8"/>
          <p:cNvSpPr>
            <a:spLocks noGrp="1"/>
          </p:cNvSpPr>
          <p:nvPr>
            <p:ph type="body" idx="1"/>
          </p:nvPr>
        </p:nvSpPr>
        <p:spPr>
          <a:xfrm>
            <a:off x="600000" y="1196752"/>
            <a:ext cx="10972800" cy="702470"/>
          </a:xfrm>
        </p:spPr>
        <p:txBody>
          <a:bodyPr>
            <a:noAutofit/>
          </a:bodyPr>
          <a:lstStyle/>
          <a:p>
            <a:r>
              <a:rPr lang="en-GB" dirty="0"/>
              <a:t>benefit of combination/maintenance SSA with PRRT</a:t>
            </a:r>
            <a:endParaRPr lang="en-US" dirty="0"/>
          </a:p>
        </p:txBody>
      </p:sp>
      <p:sp>
        <p:nvSpPr>
          <p:cNvPr id="6" name="Content Placeholder 5">
            <a:extLst>
              <a:ext uri="{FF2B5EF4-FFF2-40B4-BE49-F238E27FC236}">
                <a16:creationId xmlns:a16="http://schemas.microsoft.com/office/drawing/2014/main" id="{E9DD17BC-2664-4EBB-94C8-269D69889DAC}"/>
              </a:ext>
            </a:extLst>
          </p:cNvPr>
          <p:cNvSpPr>
            <a:spLocks noGrp="1"/>
          </p:cNvSpPr>
          <p:nvPr>
            <p:ph sz="quarter" idx="12"/>
          </p:nvPr>
        </p:nvSpPr>
        <p:spPr>
          <a:xfrm>
            <a:off x="628786" y="1628800"/>
            <a:ext cx="3306974" cy="3943154"/>
          </a:xfrm>
        </p:spPr>
        <p:txBody>
          <a:bodyPr/>
          <a:lstStyle/>
          <a:p>
            <a:r>
              <a:rPr lang="en-GB" dirty="0"/>
              <a:t>Retrospective analysis at the University Hospital Bonn, Bonn, Germany </a:t>
            </a:r>
            <a:br>
              <a:rPr lang="en-GB" dirty="0"/>
            </a:br>
            <a:r>
              <a:rPr lang="en-GB" dirty="0"/>
              <a:t>of survival benefit of </a:t>
            </a:r>
            <a:br>
              <a:rPr lang="en-GB" dirty="0"/>
            </a:br>
            <a:r>
              <a:rPr lang="en-GB" dirty="0"/>
              <a:t>adding SSA to PRRT </a:t>
            </a:r>
            <a:br>
              <a:rPr lang="en-GB" dirty="0"/>
            </a:br>
            <a:r>
              <a:rPr lang="en-GB" dirty="0"/>
              <a:t>as combination and/or maintenance therapy</a:t>
            </a:r>
          </a:p>
          <a:p>
            <a:r>
              <a:rPr lang="en-GB" dirty="0"/>
              <a:t>Patients with advanced </a:t>
            </a:r>
            <a:br>
              <a:rPr lang="en-GB" dirty="0"/>
            </a:br>
            <a:r>
              <a:rPr lang="en-GB" dirty="0"/>
              <a:t>GEP-NET</a:t>
            </a:r>
          </a:p>
          <a:p>
            <a:r>
              <a:rPr lang="en-GB" dirty="0"/>
              <a:t>Significantly better outcomes with SSA + PRRT vs PRRT alone</a:t>
            </a:r>
          </a:p>
        </p:txBody>
      </p:sp>
      <p:sp>
        <p:nvSpPr>
          <p:cNvPr id="4" name="Title 3">
            <a:extLst>
              <a:ext uri="{FF2B5EF4-FFF2-40B4-BE49-F238E27FC236}">
                <a16:creationId xmlns:a16="http://schemas.microsoft.com/office/drawing/2014/main" id="{53D4A09B-8521-459A-90F5-7AFEEE8D3295}"/>
              </a:ext>
            </a:extLst>
          </p:cNvPr>
          <p:cNvSpPr>
            <a:spLocks noGrp="1"/>
          </p:cNvSpPr>
          <p:nvPr>
            <p:ph type="title"/>
          </p:nvPr>
        </p:nvSpPr>
        <p:spPr>
          <a:xfrm>
            <a:off x="619200" y="317459"/>
            <a:ext cx="8740800" cy="807285"/>
          </a:xfrm>
        </p:spPr>
        <p:txBody>
          <a:bodyPr/>
          <a:lstStyle/>
          <a:p>
            <a:r>
              <a:rPr lang="en-GB" dirty="0"/>
              <a:t>adding SSA to PRRT as combination and/ or maintenance therapy</a:t>
            </a:r>
          </a:p>
        </p:txBody>
      </p:sp>
      <p:sp>
        <p:nvSpPr>
          <p:cNvPr id="5" name="Slide Number Placeholder 4"/>
          <p:cNvSpPr>
            <a:spLocks noGrp="1"/>
          </p:cNvSpPr>
          <p:nvPr>
            <p:ph type="sldNum" sz="quarter" idx="4"/>
          </p:nvPr>
        </p:nvSpPr>
        <p:spPr/>
        <p:txBody>
          <a:bodyPr/>
          <a:lstStyle/>
          <a:p>
            <a:fld id="{FCE43C0F-8A7B-3A4B-9DB5-B3472E36E833}" type="slidenum">
              <a:rPr lang="en-GB" noProof="0" smtClean="0"/>
              <a:pPr/>
              <a:t>14</a:t>
            </a:fld>
            <a:endParaRPr lang="en-GB" noProof="0" dirty="0"/>
          </a:p>
        </p:txBody>
      </p:sp>
      <p:sp>
        <p:nvSpPr>
          <p:cNvPr id="11" name="Content Placeholder 10">
            <a:extLst>
              <a:ext uri="{FF2B5EF4-FFF2-40B4-BE49-F238E27FC236}">
                <a16:creationId xmlns:a16="http://schemas.microsoft.com/office/drawing/2014/main" id="{FB1BDC6E-1EB5-224C-A6E9-82DE3E1BA565}"/>
              </a:ext>
            </a:extLst>
          </p:cNvPr>
          <p:cNvSpPr>
            <a:spLocks noGrp="1"/>
          </p:cNvSpPr>
          <p:nvPr>
            <p:ph sz="quarter" idx="15"/>
          </p:nvPr>
        </p:nvSpPr>
        <p:spPr>
          <a:xfrm>
            <a:off x="639724" y="6237312"/>
            <a:ext cx="10280812" cy="501649"/>
          </a:xfrm>
        </p:spPr>
        <p:txBody>
          <a:bodyPr/>
          <a:lstStyle/>
          <a:p>
            <a:r>
              <a:rPr lang="en-GB" sz="1000" dirty="0"/>
              <a:t>GEP-NET, </a:t>
            </a:r>
            <a:r>
              <a:rPr lang="en-GB" sz="1000" dirty="0" err="1"/>
              <a:t>gastroenteropancreatic</a:t>
            </a:r>
            <a:r>
              <a:rPr lang="en-GB" sz="1000" dirty="0"/>
              <a:t> neuroendocrine tumour; </a:t>
            </a:r>
            <a:r>
              <a:rPr lang="en-GB" sz="1000" noProof="0" dirty="0"/>
              <a:t>PFS, progression-free survival; PRRT, peptide receptor radionuclide therapy; SSA, somatostatin analogue</a:t>
            </a:r>
            <a:endParaRPr lang="en-US" sz="1000" dirty="0"/>
          </a:p>
          <a:p>
            <a:r>
              <a:rPr lang="en-US" sz="1000" dirty="0" err="1"/>
              <a:t>Yordanova</a:t>
            </a:r>
            <a:r>
              <a:rPr lang="en-US" sz="1000" dirty="0"/>
              <a:t> A, et al. </a:t>
            </a:r>
            <a:r>
              <a:rPr lang="en-GB" sz="1000" dirty="0"/>
              <a:t>Clin Cancer Res. 2018;24:4672-79</a:t>
            </a:r>
            <a:endParaRPr lang="en-US" sz="1000" dirty="0"/>
          </a:p>
        </p:txBody>
      </p:sp>
      <p:cxnSp>
        <p:nvCxnSpPr>
          <p:cNvPr id="13" name="Straight Connector 12">
            <a:extLst>
              <a:ext uri="{FF2B5EF4-FFF2-40B4-BE49-F238E27FC236}">
                <a16:creationId xmlns:a16="http://schemas.microsoft.com/office/drawing/2014/main" id="{61DF03F6-28B8-7B2B-EA90-18A78F9E2752}"/>
              </a:ext>
            </a:extLst>
          </p:cNvPr>
          <p:cNvCxnSpPr>
            <a:cxnSpLocks/>
          </p:cNvCxnSpPr>
          <p:nvPr/>
        </p:nvCxnSpPr>
        <p:spPr>
          <a:xfrm flipV="1">
            <a:off x="4262629" y="2090634"/>
            <a:ext cx="13539" cy="26991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2C788C4-6D94-FE0B-72C0-069FE013B977}"/>
              </a:ext>
            </a:extLst>
          </p:cNvPr>
          <p:cNvSpPr txBox="1"/>
          <p:nvPr/>
        </p:nvSpPr>
        <p:spPr>
          <a:xfrm>
            <a:off x="4234132" y="489543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5" name="TextBox 14">
            <a:extLst>
              <a:ext uri="{FF2B5EF4-FFF2-40B4-BE49-F238E27FC236}">
                <a16:creationId xmlns:a16="http://schemas.microsoft.com/office/drawing/2014/main" id="{56E9828F-BDF9-50F7-B2BC-CF8FBC4BBA9A}"/>
              </a:ext>
            </a:extLst>
          </p:cNvPr>
          <p:cNvSpPr txBox="1"/>
          <p:nvPr/>
        </p:nvSpPr>
        <p:spPr>
          <a:xfrm>
            <a:off x="7004437" y="4895436"/>
            <a:ext cx="248967"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16" name="TextBox 15">
            <a:extLst>
              <a:ext uri="{FF2B5EF4-FFF2-40B4-BE49-F238E27FC236}">
                <a16:creationId xmlns:a16="http://schemas.microsoft.com/office/drawing/2014/main" id="{D7B1EE6B-DA80-253D-327A-8611615F9360}"/>
              </a:ext>
            </a:extLst>
          </p:cNvPr>
          <p:cNvSpPr txBox="1"/>
          <p:nvPr/>
        </p:nvSpPr>
        <p:spPr>
          <a:xfrm>
            <a:off x="4754447" y="489543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17" name="TextBox 16">
            <a:extLst>
              <a:ext uri="{FF2B5EF4-FFF2-40B4-BE49-F238E27FC236}">
                <a16:creationId xmlns:a16="http://schemas.microsoft.com/office/drawing/2014/main" id="{20DED6EA-8DEA-FBA0-D0BE-1EF5A8394313}"/>
              </a:ext>
            </a:extLst>
          </p:cNvPr>
          <p:cNvSpPr txBox="1"/>
          <p:nvPr/>
        </p:nvSpPr>
        <p:spPr>
          <a:xfrm>
            <a:off x="5329602" y="489543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18" name="TextBox 17">
            <a:extLst>
              <a:ext uri="{FF2B5EF4-FFF2-40B4-BE49-F238E27FC236}">
                <a16:creationId xmlns:a16="http://schemas.microsoft.com/office/drawing/2014/main" id="{1A2EEE73-55A7-56B4-FD56-A72316671272}"/>
              </a:ext>
            </a:extLst>
          </p:cNvPr>
          <p:cNvSpPr txBox="1"/>
          <p:nvPr/>
        </p:nvSpPr>
        <p:spPr>
          <a:xfrm>
            <a:off x="5904514" y="489543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19" name="TextBox 18">
            <a:extLst>
              <a:ext uri="{FF2B5EF4-FFF2-40B4-BE49-F238E27FC236}">
                <a16:creationId xmlns:a16="http://schemas.microsoft.com/office/drawing/2014/main" id="{62310891-1D0D-7218-0206-525AA870D84E}"/>
              </a:ext>
            </a:extLst>
          </p:cNvPr>
          <p:cNvSpPr txBox="1"/>
          <p:nvPr/>
        </p:nvSpPr>
        <p:spPr>
          <a:xfrm>
            <a:off x="6489785" y="489543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80</a:t>
            </a:r>
          </a:p>
        </p:txBody>
      </p:sp>
      <p:sp>
        <p:nvSpPr>
          <p:cNvPr id="20" name="TextBox 19">
            <a:extLst>
              <a:ext uri="{FF2B5EF4-FFF2-40B4-BE49-F238E27FC236}">
                <a16:creationId xmlns:a16="http://schemas.microsoft.com/office/drawing/2014/main" id="{78316766-5A00-9BB4-5162-5E3AE2E3D0D0}"/>
              </a:ext>
            </a:extLst>
          </p:cNvPr>
          <p:cNvSpPr txBox="1"/>
          <p:nvPr/>
        </p:nvSpPr>
        <p:spPr>
          <a:xfrm>
            <a:off x="7574634" y="4895436"/>
            <a:ext cx="236926"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120</a:t>
            </a:r>
          </a:p>
        </p:txBody>
      </p:sp>
      <p:cxnSp>
        <p:nvCxnSpPr>
          <p:cNvPr id="22" name="Straight Connector 21">
            <a:extLst>
              <a:ext uri="{FF2B5EF4-FFF2-40B4-BE49-F238E27FC236}">
                <a16:creationId xmlns:a16="http://schemas.microsoft.com/office/drawing/2014/main" id="{2FED6431-3F72-6489-F24C-1E6272DEDF7D}"/>
              </a:ext>
            </a:extLst>
          </p:cNvPr>
          <p:cNvCxnSpPr>
            <a:cxnSpLocks/>
          </p:cNvCxnSpPr>
          <p:nvPr/>
        </p:nvCxnSpPr>
        <p:spPr>
          <a:xfrm rot="16200000">
            <a:off x="4234132" y="22017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C7032356-C0A3-8B59-8303-DCBDFFFA80F1}"/>
              </a:ext>
            </a:extLst>
          </p:cNvPr>
          <p:cNvSpPr txBox="1"/>
          <p:nvPr/>
        </p:nvSpPr>
        <p:spPr>
          <a:xfrm>
            <a:off x="3878830" y="4578475"/>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-2.5</a:t>
            </a:r>
          </a:p>
        </p:txBody>
      </p:sp>
      <p:sp>
        <p:nvSpPr>
          <p:cNvPr id="27" name="TextBox 26">
            <a:extLst>
              <a:ext uri="{FF2B5EF4-FFF2-40B4-BE49-F238E27FC236}">
                <a16:creationId xmlns:a16="http://schemas.microsoft.com/office/drawing/2014/main" id="{716204E4-34DA-1AAD-4733-16A47C1FDBED}"/>
              </a:ext>
            </a:extLst>
          </p:cNvPr>
          <p:cNvSpPr txBox="1"/>
          <p:nvPr/>
        </p:nvSpPr>
        <p:spPr>
          <a:xfrm>
            <a:off x="4263598" y="5137709"/>
            <a:ext cx="3465150"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Progression-free survival in months</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cxnSp>
        <p:nvCxnSpPr>
          <p:cNvPr id="29" name="Straight Connector 28">
            <a:extLst>
              <a:ext uri="{FF2B5EF4-FFF2-40B4-BE49-F238E27FC236}">
                <a16:creationId xmlns:a16="http://schemas.microsoft.com/office/drawing/2014/main" id="{74D30957-873B-0FDA-7862-8392F936B7C3}"/>
              </a:ext>
            </a:extLst>
          </p:cNvPr>
          <p:cNvCxnSpPr>
            <a:cxnSpLocks/>
          </p:cNvCxnSpPr>
          <p:nvPr/>
        </p:nvCxnSpPr>
        <p:spPr>
          <a:xfrm>
            <a:off x="4255535" y="4781308"/>
            <a:ext cx="3496649" cy="84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CCC64ED-157B-F936-321E-36FA41332823}"/>
              </a:ext>
            </a:extLst>
          </p:cNvPr>
          <p:cNvSpPr txBox="1"/>
          <p:nvPr/>
        </p:nvSpPr>
        <p:spPr>
          <a:xfrm>
            <a:off x="3874493" y="4128127"/>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33" name="TextBox 32">
            <a:extLst>
              <a:ext uri="{FF2B5EF4-FFF2-40B4-BE49-F238E27FC236}">
                <a16:creationId xmlns:a16="http://schemas.microsoft.com/office/drawing/2014/main" id="{C2BB4BD5-815D-CCAC-4B1B-8135AC9F210E}"/>
              </a:ext>
            </a:extLst>
          </p:cNvPr>
          <p:cNvSpPr txBox="1"/>
          <p:nvPr/>
        </p:nvSpPr>
        <p:spPr>
          <a:xfrm>
            <a:off x="3869961" y="3608337"/>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34" name="TextBox 33">
            <a:extLst>
              <a:ext uri="{FF2B5EF4-FFF2-40B4-BE49-F238E27FC236}">
                <a16:creationId xmlns:a16="http://schemas.microsoft.com/office/drawing/2014/main" id="{CCCF64C2-415D-1DE2-902A-B79FF26CCBC0}"/>
              </a:ext>
            </a:extLst>
          </p:cNvPr>
          <p:cNvSpPr txBox="1"/>
          <p:nvPr/>
        </p:nvSpPr>
        <p:spPr>
          <a:xfrm>
            <a:off x="3874493" y="3128472"/>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35" name="TextBox 34">
            <a:extLst>
              <a:ext uri="{FF2B5EF4-FFF2-40B4-BE49-F238E27FC236}">
                <a16:creationId xmlns:a16="http://schemas.microsoft.com/office/drawing/2014/main" id="{074C62FB-24FD-2B8B-1C53-08F1177EBBDC}"/>
              </a:ext>
            </a:extLst>
          </p:cNvPr>
          <p:cNvSpPr txBox="1"/>
          <p:nvPr/>
        </p:nvSpPr>
        <p:spPr>
          <a:xfrm>
            <a:off x="3858510" y="2637129"/>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-0.5</a:t>
            </a:r>
          </a:p>
        </p:txBody>
      </p:sp>
      <p:sp>
        <p:nvSpPr>
          <p:cNvPr id="36" name="TextBox 35">
            <a:extLst>
              <a:ext uri="{FF2B5EF4-FFF2-40B4-BE49-F238E27FC236}">
                <a16:creationId xmlns:a16="http://schemas.microsoft.com/office/drawing/2014/main" id="{049CF232-7CA1-4F94-7375-12518CD6632D}"/>
              </a:ext>
            </a:extLst>
          </p:cNvPr>
          <p:cNvSpPr txBox="1"/>
          <p:nvPr/>
        </p:nvSpPr>
        <p:spPr>
          <a:xfrm>
            <a:off x="3882236" y="2162435"/>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0.0</a:t>
            </a:r>
          </a:p>
        </p:txBody>
      </p:sp>
      <p:cxnSp>
        <p:nvCxnSpPr>
          <p:cNvPr id="37" name="Straight Connector 36">
            <a:extLst>
              <a:ext uri="{FF2B5EF4-FFF2-40B4-BE49-F238E27FC236}">
                <a16:creationId xmlns:a16="http://schemas.microsoft.com/office/drawing/2014/main" id="{FEA64C73-FA35-E592-D06C-442A02A398B9}"/>
              </a:ext>
            </a:extLst>
          </p:cNvPr>
          <p:cNvCxnSpPr>
            <a:cxnSpLocks/>
          </p:cNvCxnSpPr>
          <p:nvPr/>
        </p:nvCxnSpPr>
        <p:spPr>
          <a:xfrm rot="16200000">
            <a:off x="4234132" y="268448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6E92C5B-059F-57E6-B447-016B3C3DBD20}"/>
              </a:ext>
            </a:extLst>
          </p:cNvPr>
          <p:cNvCxnSpPr>
            <a:cxnSpLocks/>
          </p:cNvCxnSpPr>
          <p:nvPr/>
        </p:nvCxnSpPr>
        <p:spPr>
          <a:xfrm rot="16200000">
            <a:off x="4234132" y="316723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BC21E64-4DEB-25FE-D560-BDB84184AA6B}"/>
              </a:ext>
            </a:extLst>
          </p:cNvPr>
          <p:cNvCxnSpPr>
            <a:cxnSpLocks/>
          </p:cNvCxnSpPr>
          <p:nvPr/>
        </p:nvCxnSpPr>
        <p:spPr>
          <a:xfrm rot="16200000">
            <a:off x="4234132" y="3649983"/>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15F263F-F0D0-36AA-375E-FE12C0ACE1EC}"/>
              </a:ext>
            </a:extLst>
          </p:cNvPr>
          <p:cNvCxnSpPr>
            <a:cxnSpLocks/>
          </p:cNvCxnSpPr>
          <p:nvPr/>
        </p:nvCxnSpPr>
        <p:spPr>
          <a:xfrm rot="16200000">
            <a:off x="4234132" y="4132734"/>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EC4ACD4-F6FB-F76B-4DF0-AE1C5CD0E590}"/>
              </a:ext>
            </a:extLst>
          </p:cNvPr>
          <p:cNvCxnSpPr>
            <a:cxnSpLocks/>
          </p:cNvCxnSpPr>
          <p:nvPr/>
        </p:nvCxnSpPr>
        <p:spPr>
          <a:xfrm rot="16200000">
            <a:off x="4234132" y="4615487"/>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1137AB4-F057-5BE8-4AD6-96083EA5882D}"/>
              </a:ext>
            </a:extLst>
          </p:cNvPr>
          <p:cNvCxnSpPr>
            <a:cxnSpLocks/>
          </p:cNvCxnSpPr>
          <p:nvPr/>
        </p:nvCxnSpPr>
        <p:spPr>
          <a:xfrm>
            <a:off x="4263597" y="478721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8C79098-39C2-9346-BB01-91391FAE9E6D}"/>
              </a:ext>
            </a:extLst>
          </p:cNvPr>
          <p:cNvCxnSpPr>
            <a:cxnSpLocks/>
          </p:cNvCxnSpPr>
          <p:nvPr/>
        </p:nvCxnSpPr>
        <p:spPr>
          <a:xfrm>
            <a:off x="4837777" y="478721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00D752D-3F29-453E-E8D1-3757E135BB47}"/>
              </a:ext>
            </a:extLst>
          </p:cNvPr>
          <p:cNvCxnSpPr>
            <a:cxnSpLocks/>
          </p:cNvCxnSpPr>
          <p:nvPr/>
        </p:nvCxnSpPr>
        <p:spPr>
          <a:xfrm>
            <a:off x="5411957" y="478721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BF40E6F-17B5-826B-A3CD-6F946C6D8DFF}"/>
              </a:ext>
            </a:extLst>
          </p:cNvPr>
          <p:cNvCxnSpPr>
            <a:cxnSpLocks/>
          </p:cNvCxnSpPr>
          <p:nvPr/>
        </p:nvCxnSpPr>
        <p:spPr>
          <a:xfrm>
            <a:off x="5986137" y="478721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5867AD7-55F8-852A-D3A6-DEEFFFAC36FA}"/>
              </a:ext>
            </a:extLst>
          </p:cNvPr>
          <p:cNvCxnSpPr>
            <a:cxnSpLocks/>
          </p:cNvCxnSpPr>
          <p:nvPr/>
        </p:nvCxnSpPr>
        <p:spPr>
          <a:xfrm>
            <a:off x="6560317" y="478721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BADB5C8-D5EA-0304-6B1F-018A2BE1099D}"/>
              </a:ext>
            </a:extLst>
          </p:cNvPr>
          <p:cNvCxnSpPr>
            <a:cxnSpLocks/>
          </p:cNvCxnSpPr>
          <p:nvPr/>
        </p:nvCxnSpPr>
        <p:spPr>
          <a:xfrm>
            <a:off x="7134497" y="478721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3BF3114-F6DE-C70C-4F33-FFB205F43629}"/>
              </a:ext>
            </a:extLst>
          </p:cNvPr>
          <p:cNvCxnSpPr>
            <a:cxnSpLocks/>
          </p:cNvCxnSpPr>
          <p:nvPr/>
        </p:nvCxnSpPr>
        <p:spPr>
          <a:xfrm>
            <a:off x="7708676" y="478721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C29636D0-9D50-05E1-A86A-FAD738A0E8BC}"/>
              </a:ext>
            </a:extLst>
          </p:cNvPr>
          <p:cNvSpPr txBox="1"/>
          <p:nvPr/>
        </p:nvSpPr>
        <p:spPr>
          <a:xfrm rot="16200000">
            <a:off x="2838523" y="3323114"/>
            <a:ext cx="2145199"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Cumulative survival</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sp>
        <p:nvSpPr>
          <p:cNvPr id="51" name="TextBox 50">
            <a:extLst>
              <a:ext uri="{FF2B5EF4-FFF2-40B4-BE49-F238E27FC236}">
                <a16:creationId xmlns:a16="http://schemas.microsoft.com/office/drawing/2014/main" id="{7854C986-08A8-2304-583B-B12A946CE5A1}"/>
              </a:ext>
            </a:extLst>
          </p:cNvPr>
          <p:cNvSpPr txBox="1"/>
          <p:nvPr/>
        </p:nvSpPr>
        <p:spPr>
          <a:xfrm>
            <a:off x="3905160" y="4439793"/>
            <a:ext cx="2145199" cy="138499"/>
          </a:xfrm>
          <a:prstGeom prst="rect">
            <a:avLst/>
          </a:prstGeom>
          <a:noFill/>
        </p:spPr>
        <p:txBody>
          <a:bodyPr wrap="squar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Log-rank p</a:t>
            </a:r>
            <a:r>
              <a:rPr lang="en-GB" sz="900" i="1" dirty="0">
                <a:latin typeface="Arial" panose="020B0604020202020204" pitchFamily="34" charset="0"/>
                <a:ea typeface="Aileron" charset="0"/>
                <a:cs typeface="Arial" panose="020B0604020202020204" pitchFamily="34" charset="0"/>
              </a:rPr>
              <a:t>=</a:t>
            </a:r>
            <a:r>
              <a:rPr lang="en-GB" sz="900" dirty="0">
                <a:latin typeface="Arial" panose="020B0604020202020204" pitchFamily="34" charset="0"/>
                <a:ea typeface="Aileron" charset="0"/>
                <a:cs typeface="Arial" panose="020B0604020202020204" pitchFamily="34" charset="0"/>
              </a:rPr>
              <a:t>0.012</a:t>
            </a:r>
          </a:p>
        </p:txBody>
      </p:sp>
      <p:cxnSp>
        <p:nvCxnSpPr>
          <p:cNvPr id="52" name="Straight Connector 51">
            <a:extLst>
              <a:ext uri="{FF2B5EF4-FFF2-40B4-BE49-F238E27FC236}">
                <a16:creationId xmlns:a16="http://schemas.microsoft.com/office/drawing/2014/main" id="{04D25E84-41A1-C6D8-4607-9893782BA116}"/>
              </a:ext>
            </a:extLst>
          </p:cNvPr>
          <p:cNvCxnSpPr>
            <a:cxnSpLocks/>
          </p:cNvCxnSpPr>
          <p:nvPr/>
        </p:nvCxnSpPr>
        <p:spPr>
          <a:xfrm flipV="1">
            <a:off x="8132866" y="2092294"/>
            <a:ext cx="13539" cy="26991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9013B9D7-E8F4-A7BB-24E3-8843574357EF}"/>
              </a:ext>
            </a:extLst>
          </p:cNvPr>
          <p:cNvSpPr txBox="1"/>
          <p:nvPr/>
        </p:nvSpPr>
        <p:spPr>
          <a:xfrm>
            <a:off x="8104369" y="489709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88E178CA-5168-F01B-E8A9-C521B556DAC1}"/>
              </a:ext>
            </a:extLst>
          </p:cNvPr>
          <p:cNvSpPr txBox="1"/>
          <p:nvPr/>
        </p:nvSpPr>
        <p:spPr>
          <a:xfrm>
            <a:off x="9199839" y="4897096"/>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50</a:t>
            </a:r>
          </a:p>
        </p:txBody>
      </p:sp>
      <p:sp>
        <p:nvSpPr>
          <p:cNvPr id="58" name="TextBox 57">
            <a:extLst>
              <a:ext uri="{FF2B5EF4-FFF2-40B4-BE49-F238E27FC236}">
                <a16:creationId xmlns:a16="http://schemas.microsoft.com/office/drawing/2014/main" id="{5A6DD2D0-8EE5-A078-DA18-00C9B01DDFCB}"/>
              </a:ext>
            </a:extLst>
          </p:cNvPr>
          <p:cNvSpPr txBox="1"/>
          <p:nvPr/>
        </p:nvSpPr>
        <p:spPr>
          <a:xfrm>
            <a:off x="10324756" y="4897096"/>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59" name="TextBox 58">
            <a:extLst>
              <a:ext uri="{FF2B5EF4-FFF2-40B4-BE49-F238E27FC236}">
                <a16:creationId xmlns:a16="http://schemas.microsoft.com/office/drawing/2014/main" id="{CF302369-1C33-39EB-1AD8-85358BCB9242}"/>
              </a:ext>
            </a:extLst>
          </p:cNvPr>
          <p:cNvSpPr txBox="1"/>
          <p:nvPr/>
        </p:nvSpPr>
        <p:spPr>
          <a:xfrm>
            <a:off x="11444871" y="4897096"/>
            <a:ext cx="236926"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150</a:t>
            </a:r>
          </a:p>
        </p:txBody>
      </p:sp>
      <p:cxnSp>
        <p:nvCxnSpPr>
          <p:cNvPr id="61" name="Straight Connector 60">
            <a:extLst>
              <a:ext uri="{FF2B5EF4-FFF2-40B4-BE49-F238E27FC236}">
                <a16:creationId xmlns:a16="http://schemas.microsoft.com/office/drawing/2014/main" id="{84B4D6B9-F589-EC01-4838-6FA5349DC184}"/>
              </a:ext>
            </a:extLst>
          </p:cNvPr>
          <p:cNvCxnSpPr>
            <a:cxnSpLocks/>
          </p:cNvCxnSpPr>
          <p:nvPr/>
        </p:nvCxnSpPr>
        <p:spPr>
          <a:xfrm rot="16200000">
            <a:off x="8109140" y="22017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2758A085-8AAC-4C40-5AC3-417BD1F05ED8}"/>
              </a:ext>
            </a:extLst>
          </p:cNvPr>
          <p:cNvSpPr txBox="1"/>
          <p:nvPr/>
        </p:nvSpPr>
        <p:spPr>
          <a:xfrm>
            <a:off x="8149956" y="5137709"/>
            <a:ext cx="3472466"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Overall survival in months</a:t>
            </a:r>
            <a:br>
              <a:rPr lang="en-GB" sz="1000" dirty="0">
                <a:latin typeface="Arial" panose="020B0604020202020204" pitchFamily="34" charset="0"/>
                <a:ea typeface="Aileron" charset="0"/>
                <a:cs typeface="Arial" panose="020B0604020202020204" pitchFamily="34" charset="0"/>
              </a:rPr>
            </a:br>
            <a:endParaRPr lang="en-GB" sz="1000" dirty="0">
              <a:latin typeface="Arial" panose="020B0604020202020204" pitchFamily="34" charset="0"/>
              <a:ea typeface="Aileron" charset="0"/>
              <a:cs typeface="Arial" panose="020B0604020202020204" pitchFamily="34" charset="0"/>
            </a:endParaRPr>
          </a:p>
        </p:txBody>
      </p:sp>
      <p:cxnSp>
        <p:nvCxnSpPr>
          <p:cNvPr id="66" name="Straight Connector 65">
            <a:extLst>
              <a:ext uri="{FF2B5EF4-FFF2-40B4-BE49-F238E27FC236}">
                <a16:creationId xmlns:a16="http://schemas.microsoft.com/office/drawing/2014/main" id="{0F6D40E5-919D-FBE3-E1BA-CB326F4CA0CC}"/>
              </a:ext>
            </a:extLst>
          </p:cNvPr>
          <p:cNvCxnSpPr>
            <a:cxnSpLocks/>
          </p:cNvCxnSpPr>
          <p:nvPr/>
        </p:nvCxnSpPr>
        <p:spPr>
          <a:xfrm>
            <a:off x="8125772" y="4782968"/>
            <a:ext cx="3496649" cy="84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3CB286F8-20DB-9D9B-C7AF-776F4F864939}"/>
              </a:ext>
            </a:extLst>
          </p:cNvPr>
          <p:cNvSpPr txBox="1"/>
          <p:nvPr/>
        </p:nvSpPr>
        <p:spPr>
          <a:xfrm>
            <a:off x="7752184" y="4602538"/>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68" name="TextBox 67">
            <a:extLst>
              <a:ext uri="{FF2B5EF4-FFF2-40B4-BE49-F238E27FC236}">
                <a16:creationId xmlns:a16="http://schemas.microsoft.com/office/drawing/2014/main" id="{E01C4880-F848-3ABF-D39F-9F6D7CAD56D3}"/>
              </a:ext>
            </a:extLst>
          </p:cNvPr>
          <p:cNvSpPr txBox="1"/>
          <p:nvPr/>
        </p:nvSpPr>
        <p:spPr>
          <a:xfrm>
            <a:off x="7740198" y="3995192"/>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-1.5</a:t>
            </a:r>
          </a:p>
        </p:txBody>
      </p:sp>
      <p:sp>
        <p:nvSpPr>
          <p:cNvPr id="69" name="TextBox 68">
            <a:extLst>
              <a:ext uri="{FF2B5EF4-FFF2-40B4-BE49-F238E27FC236}">
                <a16:creationId xmlns:a16="http://schemas.microsoft.com/office/drawing/2014/main" id="{92D58DA3-3770-7F33-0D52-9D13C494269C}"/>
              </a:ext>
            </a:extLst>
          </p:cNvPr>
          <p:cNvSpPr txBox="1"/>
          <p:nvPr/>
        </p:nvSpPr>
        <p:spPr>
          <a:xfrm>
            <a:off x="7744730" y="3347120"/>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a:t>
            </a:r>
          </a:p>
        </p:txBody>
      </p:sp>
      <p:sp>
        <p:nvSpPr>
          <p:cNvPr id="70" name="TextBox 69">
            <a:extLst>
              <a:ext uri="{FF2B5EF4-FFF2-40B4-BE49-F238E27FC236}">
                <a16:creationId xmlns:a16="http://schemas.microsoft.com/office/drawing/2014/main" id="{BB91A9C9-A18F-3A61-0107-99D0D865AFA7}"/>
              </a:ext>
            </a:extLst>
          </p:cNvPr>
          <p:cNvSpPr txBox="1"/>
          <p:nvPr/>
        </p:nvSpPr>
        <p:spPr>
          <a:xfrm>
            <a:off x="7728747" y="2771056"/>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-0.5</a:t>
            </a:r>
          </a:p>
        </p:txBody>
      </p:sp>
      <p:sp>
        <p:nvSpPr>
          <p:cNvPr id="71" name="TextBox 70">
            <a:extLst>
              <a:ext uri="{FF2B5EF4-FFF2-40B4-BE49-F238E27FC236}">
                <a16:creationId xmlns:a16="http://schemas.microsoft.com/office/drawing/2014/main" id="{5F43E666-0657-108C-BAD7-728608931933}"/>
              </a:ext>
            </a:extLst>
          </p:cNvPr>
          <p:cNvSpPr txBox="1"/>
          <p:nvPr/>
        </p:nvSpPr>
        <p:spPr>
          <a:xfrm>
            <a:off x="7752473" y="2164095"/>
            <a:ext cx="305095"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0.0</a:t>
            </a:r>
          </a:p>
        </p:txBody>
      </p:sp>
      <p:cxnSp>
        <p:nvCxnSpPr>
          <p:cNvPr id="72" name="Straight Connector 71">
            <a:extLst>
              <a:ext uri="{FF2B5EF4-FFF2-40B4-BE49-F238E27FC236}">
                <a16:creationId xmlns:a16="http://schemas.microsoft.com/office/drawing/2014/main" id="{6A8DEE17-81CE-D529-7644-96C66B00446A}"/>
              </a:ext>
            </a:extLst>
          </p:cNvPr>
          <p:cNvCxnSpPr>
            <a:cxnSpLocks/>
          </p:cNvCxnSpPr>
          <p:nvPr/>
        </p:nvCxnSpPr>
        <p:spPr>
          <a:xfrm rot="16200000">
            <a:off x="8109140" y="281674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B2A3BB7-D107-D633-C41B-BA0F2B108FC7}"/>
              </a:ext>
            </a:extLst>
          </p:cNvPr>
          <p:cNvCxnSpPr>
            <a:cxnSpLocks/>
          </p:cNvCxnSpPr>
          <p:nvPr/>
        </p:nvCxnSpPr>
        <p:spPr>
          <a:xfrm rot="16200000">
            <a:off x="8109140" y="338422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C2AE88B-04F5-2B5C-4262-04692A6E4146}"/>
              </a:ext>
            </a:extLst>
          </p:cNvPr>
          <p:cNvCxnSpPr>
            <a:cxnSpLocks/>
          </p:cNvCxnSpPr>
          <p:nvPr/>
        </p:nvCxnSpPr>
        <p:spPr>
          <a:xfrm rot="16200000">
            <a:off x="8109140" y="403517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7907955-2CF0-B065-B6A2-00BEF5C96B6D}"/>
              </a:ext>
            </a:extLst>
          </p:cNvPr>
          <p:cNvCxnSpPr>
            <a:cxnSpLocks/>
          </p:cNvCxnSpPr>
          <p:nvPr/>
        </p:nvCxnSpPr>
        <p:spPr>
          <a:xfrm rot="16200000">
            <a:off x="8109140" y="464621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A56830C-BE43-1563-FE67-40EB48E5F579}"/>
              </a:ext>
            </a:extLst>
          </p:cNvPr>
          <p:cNvCxnSpPr>
            <a:cxnSpLocks/>
          </p:cNvCxnSpPr>
          <p:nvPr/>
        </p:nvCxnSpPr>
        <p:spPr>
          <a:xfrm>
            <a:off x="8133834" y="478887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844C7C8-67AB-EFD0-AE1B-D983A769B700}"/>
              </a:ext>
            </a:extLst>
          </p:cNvPr>
          <p:cNvCxnSpPr>
            <a:cxnSpLocks/>
          </p:cNvCxnSpPr>
          <p:nvPr/>
        </p:nvCxnSpPr>
        <p:spPr>
          <a:xfrm>
            <a:off x="9282194" y="478887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69C0E7B-15E0-F58E-4E3B-9DBF53909543}"/>
              </a:ext>
            </a:extLst>
          </p:cNvPr>
          <p:cNvCxnSpPr>
            <a:cxnSpLocks/>
          </p:cNvCxnSpPr>
          <p:nvPr/>
        </p:nvCxnSpPr>
        <p:spPr>
          <a:xfrm>
            <a:off x="10430554" y="478887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F444A15-9EE6-FB2C-F38B-C4486707E696}"/>
              </a:ext>
            </a:extLst>
          </p:cNvPr>
          <p:cNvCxnSpPr>
            <a:cxnSpLocks/>
          </p:cNvCxnSpPr>
          <p:nvPr/>
        </p:nvCxnSpPr>
        <p:spPr>
          <a:xfrm>
            <a:off x="11578913" y="4788875"/>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B4B51430-E081-CA96-EB59-C350CCB04F0D}"/>
              </a:ext>
            </a:extLst>
          </p:cNvPr>
          <p:cNvSpPr txBox="1"/>
          <p:nvPr/>
        </p:nvSpPr>
        <p:spPr>
          <a:xfrm>
            <a:off x="8149955" y="4425918"/>
            <a:ext cx="2145199" cy="138499"/>
          </a:xfrm>
          <a:prstGeom prst="rect">
            <a:avLst/>
          </a:prstGeom>
          <a:noFill/>
        </p:spPr>
        <p:txBody>
          <a:bodyPr wrap="squar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Log-rank p&lt;0.001</a:t>
            </a:r>
          </a:p>
        </p:txBody>
      </p:sp>
      <p:sp>
        <p:nvSpPr>
          <p:cNvPr id="87" name="TextBox 86">
            <a:extLst>
              <a:ext uri="{FF2B5EF4-FFF2-40B4-BE49-F238E27FC236}">
                <a16:creationId xmlns:a16="http://schemas.microsoft.com/office/drawing/2014/main" id="{DA612B07-8F36-5EDD-2991-BA1EE0E2E359}"/>
              </a:ext>
            </a:extLst>
          </p:cNvPr>
          <p:cNvSpPr txBox="1"/>
          <p:nvPr/>
        </p:nvSpPr>
        <p:spPr>
          <a:xfrm>
            <a:off x="10682715" y="2065306"/>
            <a:ext cx="1236887" cy="1107996"/>
          </a:xfrm>
          <a:prstGeom prst="rect">
            <a:avLst/>
          </a:prstGeom>
          <a:noFill/>
        </p:spPr>
        <p:txBody>
          <a:bodyPr wrap="square" lIns="0" tIns="0" rIns="0" bIns="0" rtlCol="0">
            <a:spAutoFit/>
          </a:bodyPr>
          <a:lstStyle/>
          <a:p>
            <a:r>
              <a:rPr lang="en-GB" sz="900" dirty="0">
                <a:latin typeface="Arial" panose="020B0604020202020204" pitchFamily="34" charset="0"/>
                <a:ea typeface="Aileron" charset="0"/>
                <a:cs typeface="Arial" panose="020B0604020202020204" pitchFamily="34" charset="0"/>
              </a:rPr>
              <a:t>PRRT monotherapy</a:t>
            </a:r>
          </a:p>
          <a:p>
            <a:r>
              <a:rPr lang="en-GB" sz="900" dirty="0">
                <a:latin typeface="Arial" panose="020B0604020202020204" pitchFamily="34" charset="0"/>
                <a:ea typeface="Aileron" charset="0"/>
                <a:cs typeface="Arial" panose="020B0604020202020204" pitchFamily="34" charset="0"/>
              </a:rPr>
              <a:t>PRRT + SSA combination </a:t>
            </a:r>
          </a:p>
          <a:p>
            <a:endParaRPr lang="en-GB" sz="900" dirty="0">
              <a:latin typeface="Arial" panose="020B0604020202020204" pitchFamily="34" charset="0"/>
              <a:ea typeface="Aileron" charset="0"/>
              <a:cs typeface="Arial" panose="020B0604020202020204" pitchFamily="34" charset="0"/>
            </a:endParaRPr>
          </a:p>
          <a:p>
            <a:r>
              <a:rPr lang="en-GB" sz="900" dirty="0">
                <a:latin typeface="Arial" panose="020B0604020202020204" pitchFamily="34" charset="0"/>
                <a:ea typeface="Aileron" charset="0"/>
                <a:cs typeface="Arial" panose="020B0604020202020204" pitchFamily="34" charset="0"/>
              </a:rPr>
              <a:t>Censored values</a:t>
            </a:r>
          </a:p>
          <a:p>
            <a:r>
              <a:rPr lang="en-GB" sz="900" dirty="0">
                <a:latin typeface="Arial" panose="020B0604020202020204" pitchFamily="34" charset="0"/>
                <a:ea typeface="Aileron" charset="0"/>
                <a:cs typeface="Arial" panose="020B0604020202020204" pitchFamily="34" charset="0"/>
              </a:rPr>
              <a:t>PRRT monotherapy</a:t>
            </a:r>
          </a:p>
          <a:p>
            <a:r>
              <a:rPr lang="en-GB" sz="900" dirty="0">
                <a:latin typeface="Arial" panose="020B0604020202020204" pitchFamily="34" charset="0"/>
                <a:ea typeface="Aileron" charset="0"/>
                <a:cs typeface="Arial" panose="020B0604020202020204" pitchFamily="34" charset="0"/>
              </a:rPr>
              <a:t>PRRT + SSA combination </a:t>
            </a:r>
          </a:p>
        </p:txBody>
      </p:sp>
    </p:spTree>
    <p:extLst>
      <p:ext uri="{BB962C8B-B14F-4D97-AF65-F5344CB8AC3E}">
        <p14:creationId xmlns:p14="http://schemas.microsoft.com/office/powerpoint/2010/main" val="70123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0000" y="1196752"/>
            <a:ext cx="10972800" cy="702470"/>
          </a:xfrm>
        </p:spPr>
        <p:txBody>
          <a:bodyPr>
            <a:normAutofit/>
          </a:bodyPr>
          <a:lstStyle/>
          <a:p>
            <a:r>
              <a:rPr lang="en-GB" dirty="0"/>
              <a:t>High-dose SSA can be a feasible option in selected NETs</a:t>
            </a:r>
            <a:endParaRPr lang="en-US" dirty="0"/>
          </a:p>
        </p:txBody>
      </p:sp>
      <p:sp>
        <p:nvSpPr>
          <p:cNvPr id="6" name="Content Placeholder 5">
            <a:extLst>
              <a:ext uri="{FF2B5EF4-FFF2-40B4-BE49-F238E27FC236}">
                <a16:creationId xmlns:a16="http://schemas.microsoft.com/office/drawing/2014/main" id="{E9DD17BC-2664-4EBB-94C8-269D69889DAC}"/>
              </a:ext>
            </a:extLst>
          </p:cNvPr>
          <p:cNvSpPr>
            <a:spLocks noGrp="1"/>
          </p:cNvSpPr>
          <p:nvPr>
            <p:ph sz="quarter" idx="12"/>
          </p:nvPr>
        </p:nvSpPr>
        <p:spPr>
          <a:xfrm>
            <a:off x="628786" y="1764824"/>
            <a:ext cx="4683728" cy="3816424"/>
          </a:xfrm>
        </p:spPr>
        <p:txBody>
          <a:bodyPr/>
          <a:lstStyle/>
          <a:p>
            <a:r>
              <a:rPr lang="en-GB" dirty="0"/>
              <a:t>Retrospective analysis of data from 13 Italian NET centres</a:t>
            </a:r>
          </a:p>
          <a:p>
            <a:r>
              <a:rPr lang="en-GB" dirty="0"/>
              <a:t>Patients with well-differentiated </a:t>
            </a:r>
            <a:br>
              <a:rPr lang="en-GB" dirty="0"/>
            </a:br>
            <a:r>
              <a:rPr lang="en-GB" dirty="0"/>
              <a:t>GEP-NET and disease progression</a:t>
            </a:r>
          </a:p>
          <a:p>
            <a:r>
              <a:rPr lang="en-GB" dirty="0"/>
              <a:t>SSA with increased administered </a:t>
            </a:r>
            <a:br>
              <a:rPr lang="en-GB" dirty="0"/>
            </a:br>
            <a:r>
              <a:rPr lang="en-GB" dirty="0"/>
              <a:t>dose or shortened interval between administrations was an active and safe treatment option</a:t>
            </a:r>
          </a:p>
        </p:txBody>
      </p:sp>
      <p:sp>
        <p:nvSpPr>
          <p:cNvPr id="4" name="Title 3">
            <a:extLst>
              <a:ext uri="{FF2B5EF4-FFF2-40B4-BE49-F238E27FC236}">
                <a16:creationId xmlns:a16="http://schemas.microsoft.com/office/drawing/2014/main" id="{53D4A09B-8521-459A-90F5-7AFEEE8D3295}"/>
              </a:ext>
            </a:extLst>
          </p:cNvPr>
          <p:cNvSpPr>
            <a:spLocks noGrp="1"/>
          </p:cNvSpPr>
          <p:nvPr>
            <p:ph type="title"/>
          </p:nvPr>
        </p:nvSpPr>
        <p:spPr>
          <a:xfrm>
            <a:off x="619200" y="317459"/>
            <a:ext cx="8740800" cy="807285"/>
          </a:xfrm>
        </p:spPr>
        <p:txBody>
          <a:bodyPr/>
          <a:lstStyle/>
          <a:p>
            <a:r>
              <a:rPr lang="en-GB" dirty="0"/>
              <a:t>High-dose SSA for progressive </a:t>
            </a:r>
            <a:br>
              <a:rPr lang="en-GB" dirty="0"/>
            </a:br>
            <a:r>
              <a:rPr lang="en-GB" dirty="0"/>
              <a:t>well-differentiated nets</a:t>
            </a:r>
          </a:p>
        </p:txBody>
      </p:sp>
      <p:sp>
        <p:nvSpPr>
          <p:cNvPr id="5" name="Slide Number Placeholder 4"/>
          <p:cNvSpPr>
            <a:spLocks noGrp="1"/>
          </p:cNvSpPr>
          <p:nvPr>
            <p:ph type="sldNum" sz="quarter" idx="4"/>
          </p:nvPr>
        </p:nvSpPr>
        <p:spPr/>
        <p:txBody>
          <a:bodyPr/>
          <a:lstStyle/>
          <a:p>
            <a:fld id="{FCE43C0F-8A7B-3A4B-9DB5-B3472E36E833}" type="slidenum">
              <a:rPr lang="en-GB" noProof="0" smtClean="0"/>
              <a:pPr/>
              <a:t>15</a:t>
            </a:fld>
            <a:endParaRPr lang="en-GB" noProof="0" dirty="0"/>
          </a:p>
        </p:txBody>
      </p:sp>
      <p:sp>
        <p:nvSpPr>
          <p:cNvPr id="11" name="Content Placeholder 10">
            <a:extLst>
              <a:ext uri="{FF2B5EF4-FFF2-40B4-BE49-F238E27FC236}">
                <a16:creationId xmlns:a16="http://schemas.microsoft.com/office/drawing/2014/main" id="{FB1BDC6E-1EB5-224C-A6E9-82DE3E1BA565}"/>
              </a:ext>
            </a:extLst>
          </p:cNvPr>
          <p:cNvSpPr>
            <a:spLocks noGrp="1"/>
          </p:cNvSpPr>
          <p:nvPr>
            <p:ph sz="quarter" idx="15"/>
          </p:nvPr>
        </p:nvSpPr>
        <p:spPr>
          <a:xfrm>
            <a:off x="661440" y="6237289"/>
            <a:ext cx="10139084" cy="508120"/>
          </a:xfrm>
        </p:spPr>
        <p:txBody>
          <a:bodyPr/>
          <a:lstStyle/>
          <a:p>
            <a:r>
              <a:rPr lang="en-GB" sz="1200" dirty="0"/>
              <a:t>CI, confidence interval; GEP </a:t>
            </a:r>
            <a:r>
              <a:rPr lang="en-GB" sz="1200" dirty="0" err="1"/>
              <a:t>gastroenteropancreatic</a:t>
            </a:r>
            <a:r>
              <a:rPr lang="en-GB" sz="1200" dirty="0"/>
              <a:t>; NET, neuroendocrine tumour; </a:t>
            </a:r>
            <a:r>
              <a:rPr lang="en-GB" sz="1200" noProof="0" dirty="0"/>
              <a:t>PFS, progression-free survival; SSA, somatostatin analogue</a:t>
            </a:r>
            <a:endParaRPr lang="en-US" sz="1200" dirty="0"/>
          </a:p>
          <a:p>
            <a:r>
              <a:rPr lang="en-US" sz="1200" dirty="0"/>
              <a:t>Lamberti G, et al. </a:t>
            </a:r>
            <a:r>
              <a:rPr lang="nl-NL" sz="1200" dirty="0"/>
              <a:t>J Clin Endocrinol Metab. 2020;105(1):dgz035</a:t>
            </a:r>
            <a:endParaRPr lang="en-US" sz="1200" dirty="0"/>
          </a:p>
        </p:txBody>
      </p:sp>
      <p:sp>
        <p:nvSpPr>
          <p:cNvPr id="2" name="Content Placeholder 7">
            <a:extLst>
              <a:ext uri="{FF2B5EF4-FFF2-40B4-BE49-F238E27FC236}">
                <a16:creationId xmlns:a16="http://schemas.microsoft.com/office/drawing/2014/main" id="{4F4F53F1-DB75-3C3C-3F28-A98CE28A6D0F}"/>
              </a:ext>
            </a:extLst>
          </p:cNvPr>
          <p:cNvSpPr txBox="1">
            <a:spLocks/>
          </p:cNvSpPr>
          <p:nvPr/>
        </p:nvSpPr>
        <p:spPr>
          <a:xfrm>
            <a:off x="6372137" y="1764824"/>
            <a:ext cx="4583832" cy="330880"/>
          </a:xfrm>
          <a:prstGeom prst="rect">
            <a:avLst/>
          </a:prstGeom>
        </p:spPr>
        <p:txBody>
          <a:bodyPr vert="horz" wrap="square" lIns="0" tIns="0" rIns="0" bIns="0" rtlCol="0" anchor="t">
            <a:no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1600" dirty="0">
                <a:solidFill>
                  <a:schemeClr val="tx2"/>
                </a:solidFill>
              </a:rPr>
              <a:t>Main efficacy ENDPOINT: PFS	</a:t>
            </a:r>
            <a:r>
              <a:rPr lang="en-GB" dirty="0">
                <a:solidFill>
                  <a:schemeClr val="tx2"/>
                </a:solidFill>
              </a:rPr>
              <a:t>		 	</a:t>
            </a:r>
          </a:p>
        </p:txBody>
      </p:sp>
      <p:cxnSp>
        <p:nvCxnSpPr>
          <p:cNvPr id="24" name="Straight Connector 23">
            <a:extLst>
              <a:ext uri="{FF2B5EF4-FFF2-40B4-BE49-F238E27FC236}">
                <a16:creationId xmlns:a16="http://schemas.microsoft.com/office/drawing/2014/main" id="{804E28B8-8491-98CA-6516-94479FB8637C}"/>
              </a:ext>
            </a:extLst>
          </p:cNvPr>
          <p:cNvCxnSpPr>
            <a:cxnSpLocks/>
          </p:cNvCxnSpPr>
          <p:nvPr/>
        </p:nvCxnSpPr>
        <p:spPr>
          <a:xfrm rot="16200000">
            <a:off x="8071491" y="403683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CE8989F-0244-6E33-74AD-3EB69A25F995}"/>
              </a:ext>
            </a:extLst>
          </p:cNvPr>
          <p:cNvCxnSpPr>
            <a:cxnSpLocks/>
          </p:cNvCxnSpPr>
          <p:nvPr/>
        </p:nvCxnSpPr>
        <p:spPr>
          <a:xfrm flipV="1">
            <a:off x="6413747" y="2314633"/>
            <a:ext cx="17353" cy="326023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E41C71C-14D6-A85C-A3A1-962E9C3730A2}"/>
              </a:ext>
            </a:extLst>
          </p:cNvPr>
          <p:cNvSpPr txBox="1"/>
          <p:nvPr/>
        </p:nvSpPr>
        <p:spPr>
          <a:xfrm>
            <a:off x="6598508" y="5749923"/>
            <a:ext cx="90399" cy="185876"/>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2" name="TextBox 11">
            <a:extLst>
              <a:ext uri="{FF2B5EF4-FFF2-40B4-BE49-F238E27FC236}">
                <a16:creationId xmlns:a16="http://schemas.microsoft.com/office/drawing/2014/main" id="{DE3AA3EA-A078-7F01-04A0-8BD9A287460E}"/>
              </a:ext>
            </a:extLst>
          </p:cNvPr>
          <p:cNvSpPr txBox="1"/>
          <p:nvPr/>
        </p:nvSpPr>
        <p:spPr>
          <a:xfrm>
            <a:off x="7266805" y="576591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cxnSp>
        <p:nvCxnSpPr>
          <p:cNvPr id="18" name="Straight Connector 17">
            <a:extLst>
              <a:ext uri="{FF2B5EF4-FFF2-40B4-BE49-F238E27FC236}">
                <a16:creationId xmlns:a16="http://schemas.microsoft.com/office/drawing/2014/main" id="{C3FE6DA6-3A75-4076-5F82-2E26D21CF5A2}"/>
              </a:ext>
            </a:extLst>
          </p:cNvPr>
          <p:cNvCxnSpPr>
            <a:cxnSpLocks/>
          </p:cNvCxnSpPr>
          <p:nvPr/>
        </p:nvCxnSpPr>
        <p:spPr>
          <a:xfrm>
            <a:off x="6454716" y="5641968"/>
            <a:ext cx="4481553" cy="1025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9D528958-0D9C-BF62-309E-5CEF609EB95D}"/>
              </a:ext>
            </a:extLst>
          </p:cNvPr>
          <p:cNvSpPr txBox="1"/>
          <p:nvPr/>
        </p:nvSpPr>
        <p:spPr>
          <a:xfrm>
            <a:off x="5942141" y="5387150"/>
            <a:ext cx="391031"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a:t>
            </a:r>
          </a:p>
        </p:txBody>
      </p:sp>
      <p:cxnSp>
        <p:nvCxnSpPr>
          <p:cNvPr id="23" name="Straight Connector 22">
            <a:extLst>
              <a:ext uri="{FF2B5EF4-FFF2-40B4-BE49-F238E27FC236}">
                <a16:creationId xmlns:a16="http://schemas.microsoft.com/office/drawing/2014/main" id="{21A1B5BA-7EAC-69FE-DE98-A208E26409FA}"/>
              </a:ext>
            </a:extLst>
          </p:cNvPr>
          <p:cNvCxnSpPr>
            <a:cxnSpLocks/>
          </p:cNvCxnSpPr>
          <p:nvPr/>
        </p:nvCxnSpPr>
        <p:spPr>
          <a:xfrm rot="16200000">
            <a:off x="6335085" y="5431188"/>
            <a:ext cx="0" cy="965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7165A1-9037-9AE2-A069-E5FF58A94D0E}"/>
              </a:ext>
            </a:extLst>
          </p:cNvPr>
          <p:cNvCxnSpPr>
            <a:cxnSpLocks/>
          </p:cNvCxnSpPr>
          <p:nvPr/>
        </p:nvCxnSpPr>
        <p:spPr>
          <a:xfrm>
            <a:off x="6414987" y="5571746"/>
            <a:ext cx="0" cy="90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66C31AC-15A3-292D-DBE0-43FC760BAEB2}"/>
              </a:ext>
            </a:extLst>
          </p:cNvPr>
          <p:cNvCxnSpPr>
            <a:cxnSpLocks/>
          </p:cNvCxnSpPr>
          <p:nvPr/>
        </p:nvCxnSpPr>
        <p:spPr>
          <a:xfrm>
            <a:off x="7352490" y="5664684"/>
            <a:ext cx="0" cy="90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E73CFCD1-68E3-9CFA-9DAC-AF3E3DA85A04}"/>
              </a:ext>
            </a:extLst>
          </p:cNvPr>
          <p:cNvSpPr txBox="1"/>
          <p:nvPr/>
        </p:nvSpPr>
        <p:spPr>
          <a:xfrm>
            <a:off x="8472264" y="2486013"/>
            <a:ext cx="2786952" cy="138499"/>
          </a:xfrm>
          <a:prstGeom prst="rect">
            <a:avLst/>
          </a:prstGeom>
          <a:noFill/>
        </p:spPr>
        <p:txBody>
          <a:bodyPr wrap="square" lIns="0" tIns="0" rIns="0" bIns="0" rtlCol="0">
            <a:spAutoFit/>
          </a:bodyPr>
          <a:lstStyle/>
          <a:p>
            <a:r>
              <a:rPr lang="en-GB" sz="900" dirty="0">
                <a:latin typeface="Arial" panose="020B0604020202020204" pitchFamily="34" charset="0"/>
                <a:ea typeface="Aileron" charset="0"/>
                <a:cs typeface="Arial" panose="020B0604020202020204" pitchFamily="34" charset="0"/>
              </a:rPr>
              <a:t>Median PFS 31.0 months (95% CL 19.3-42.6)</a:t>
            </a:r>
          </a:p>
        </p:txBody>
      </p:sp>
      <p:sp>
        <p:nvSpPr>
          <p:cNvPr id="34" name="TextBox 33">
            <a:extLst>
              <a:ext uri="{FF2B5EF4-FFF2-40B4-BE49-F238E27FC236}">
                <a16:creationId xmlns:a16="http://schemas.microsoft.com/office/drawing/2014/main" id="{F38E421D-174C-6D6A-EA12-7225D4D685FB}"/>
              </a:ext>
            </a:extLst>
          </p:cNvPr>
          <p:cNvSpPr txBox="1"/>
          <p:nvPr/>
        </p:nvSpPr>
        <p:spPr>
          <a:xfrm>
            <a:off x="7968804" y="576591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cxnSp>
        <p:nvCxnSpPr>
          <p:cNvPr id="35" name="Straight Connector 34">
            <a:extLst>
              <a:ext uri="{FF2B5EF4-FFF2-40B4-BE49-F238E27FC236}">
                <a16:creationId xmlns:a16="http://schemas.microsoft.com/office/drawing/2014/main" id="{B5EB9EC9-0095-2FA0-7217-CD51FE64BF38}"/>
              </a:ext>
            </a:extLst>
          </p:cNvPr>
          <p:cNvCxnSpPr>
            <a:cxnSpLocks/>
          </p:cNvCxnSpPr>
          <p:nvPr/>
        </p:nvCxnSpPr>
        <p:spPr>
          <a:xfrm>
            <a:off x="8054489" y="5651288"/>
            <a:ext cx="0" cy="90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CE515F53-F9CB-514E-F18F-4D429D6B1241}"/>
              </a:ext>
            </a:extLst>
          </p:cNvPr>
          <p:cNvSpPr txBox="1"/>
          <p:nvPr/>
        </p:nvSpPr>
        <p:spPr>
          <a:xfrm>
            <a:off x="8680289" y="576591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cxnSp>
        <p:nvCxnSpPr>
          <p:cNvPr id="37" name="Straight Connector 36">
            <a:extLst>
              <a:ext uri="{FF2B5EF4-FFF2-40B4-BE49-F238E27FC236}">
                <a16:creationId xmlns:a16="http://schemas.microsoft.com/office/drawing/2014/main" id="{37986569-655C-48F6-3CDA-7F70BDF70D6F}"/>
              </a:ext>
            </a:extLst>
          </p:cNvPr>
          <p:cNvCxnSpPr>
            <a:cxnSpLocks/>
          </p:cNvCxnSpPr>
          <p:nvPr/>
        </p:nvCxnSpPr>
        <p:spPr>
          <a:xfrm>
            <a:off x="8765974" y="5649800"/>
            <a:ext cx="0" cy="90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1E499361-0738-C5F2-40DE-8BA1C3E4790D}"/>
              </a:ext>
            </a:extLst>
          </p:cNvPr>
          <p:cNvSpPr txBox="1"/>
          <p:nvPr/>
        </p:nvSpPr>
        <p:spPr>
          <a:xfrm>
            <a:off x="9389765" y="576591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80</a:t>
            </a:r>
          </a:p>
        </p:txBody>
      </p:sp>
      <p:cxnSp>
        <p:nvCxnSpPr>
          <p:cNvPr id="39" name="Straight Connector 38">
            <a:extLst>
              <a:ext uri="{FF2B5EF4-FFF2-40B4-BE49-F238E27FC236}">
                <a16:creationId xmlns:a16="http://schemas.microsoft.com/office/drawing/2014/main" id="{C74D39F4-8EBA-712D-CE34-603BA5C99C0A}"/>
              </a:ext>
            </a:extLst>
          </p:cNvPr>
          <p:cNvCxnSpPr>
            <a:cxnSpLocks/>
          </p:cNvCxnSpPr>
          <p:nvPr/>
        </p:nvCxnSpPr>
        <p:spPr>
          <a:xfrm>
            <a:off x="9475450" y="5651288"/>
            <a:ext cx="0" cy="90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BA3D4665-7B0A-75E2-55C4-DCF32334CDBF}"/>
              </a:ext>
            </a:extLst>
          </p:cNvPr>
          <p:cNvSpPr txBox="1"/>
          <p:nvPr/>
        </p:nvSpPr>
        <p:spPr>
          <a:xfrm>
            <a:off x="10041141" y="576591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cxnSp>
        <p:nvCxnSpPr>
          <p:cNvPr id="41" name="Straight Connector 40">
            <a:extLst>
              <a:ext uri="{FF2B5EF4-FFF2-40B4-BE49-F238E27FC236}">
                <a16:creationId xmlns:a16="http://schemas.microsoft.com/office/drawing/2014/main" id="{FF77F932-7F73-A339-EB9A-B87311066355}"/>
              </a:ext>
            </a:extLst>
          </p:cNvPr>
          <p:cNvCxnSpPr>
            <a:cxnSpLocks/>
          </p:cNvCxnSpPr>
          <p:nvPr/>
        </p:nvCxnSpPr>
        <p:spPr>
          <a:xfrm>
            <a:off x="10162092" y="5655722"/>
            <a:ext cx="0" cy="90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E3039B72-4EBF-2ACE-3A30-72CC4B16F4F8}"/>
              </a:ext>
            </a:extLst>
          </p:cNvPr>
          <p:cNvSpPr txBox="1"/>
          <p:nvPr/>
        </p:nvSpPr>
        <p:spPr>
          <a:xfrm>
            <a:off x="10732207" y="5765917"/>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120</a:t>
            </a:r>
          </a:p>
        </p:txBody>
      </p:sp>
      <p:cxnSp>
        <p:nvCxnSpPr>
          <p:cNvPr id="43" name="Straight Connector 42">
            <a:extLst>
              <a:ext uri="{FF2B5EF4-FFF2-40B4-BE49-F238E27FC236}">
                <a16:creationId xmlns:a16="http://schemas.microsoft.com/office/drawing/2014/main" id="{5530CF52-FB43-B91F-B162-C1C2C85DF17A}"/>
              </a:ext>
            </a:extLst>
          </p:cNvPr>
          <p:cNvCxnSpPr>
            <a:cxnSpLocks/>
          </p:cNvCxnSpPr>
          <p:nvPr/>
        </p:nvCxnSpPr>
        <p:spPr>
          <a:xfrm>
            <a:off x="10853158" y="5654234"/>
            <a:ext cx="0" cy="909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67A6602F-2035-655C-5E97-AFCFB5ECF7FC}"/>
              </a:ext>
            </a:extLst>
          </p:cNvPr>
          <p:cNvSpPr txBox="1"/>
          <p:nvPr/>
        </p:nvSpPr>
        <p:spPr>
          <a:xfrm>
            <a:off x="5942141" y="4760019"/>
            <a:ext cx="391031"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20</a:t>
            </a:r>
          </a:p>
        </p:txBody>
      </p:sp>
      <p:cxnSp>
        <p:nvCxnSpPr>
          <p:cNvPr id="45" name="Straight Connector 44">
            <a:extLst>
              <a:ext uri="{FF2B5EF4-FFF2-40B4-BE49-F238E27FC236}">
                <a16:creationId xmlns:a16="http://schemas.microsoft.com/office/drawing/2014/main" id="{B87E2F1B-8DBA-2F2C-656F-ADCE569E9C04}"/>
              </a:ext>
            </a:extLst>
          </p:cNvPr>
          <p:cNvCxnSpPr>
            <a:cxnSpLocks/>
          </p:cNvCxnSpPr>
          <p:nvPr/>
        </p:nvCxnSpPr>
        <p:spPr>
          <a:xfrm rot="16200000">
            <a:off x="6352985" y="4804057"/>
            <a:ext cx="0" cy="965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5DC413EA-198F-AA55-6AE0-D65DD5A0189F}"/>
              </a:ext>
            </a:extLst>
          </p:cNvPr>
          <p:cNvSpPr txBox="1"/>
          <p:nvPr/>
        </p:nvSpPr>
        <p:spPr>
          <a:xfrm>
            <a:off x="5942141" y="4159561"/>
            <a:ext cx="391031"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40</a:t>
            </a:r>
          </a:p>
        </p:txBody>
      </p:sp>
      <p:cxnSp>
        <p:nvCxnSpPr>
          <p:cNvPr id="47" name="Straight Connector 46">
            <a:extLst>
              <a:ext uri="{FF2B5EF4-FFF2-40B4-BE49-F238E27FC236}">
                <a16:creationId xmlns:a16="http://schemas.microsoft.com/office/drawing/2014/main" id="{95477A17-5EDB-BE20-97E1-78AC69DE596E}"/>
              </a:ext>
            </a:extLst>
          </p:cNvPr>
          <p:cNvCxnSpPr>
            <a:cxnSpLocks/>
          </p:cNvCxnSpPr>
          <p:nvPr/>
        </p:nvCxnSpPr>
        <p:spPr>
          <a:xfrm rot="16200000">
            <a:off x="6378267" y="4203599"/>
            <a:ext cx="0" cy="965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B20067B5-3B55-4324-916B-6D520097DC9E}"/>
              </a:ext>
            </a:extLst>
          </p:cNvPr>
          <p:cNvSpPr txBox="1"/>
          <p:nvPr/>
        </p:nvSpPr>
        <p:spPr>
          <a:xfrm>
            <a:off x="5942141" y="3530179"/>
            <a:ext cx="391031"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60</a:t>
            </a:r>
          </a:p>
        </p:txBody>
      </p:sp>
      <p:cxnSp>
        <p:nvCxnSpPr>
          <p:cNvPr id="49" name="Straight Connector 48">
            <a:extLst>
              <a:ext uri="{FF2B5EF4-FFF2-40B4-BE49-F238E27FC236}">
                <a16:creationId xmlns:a16="http://schemas.microsoft.com/office/drawing/2014/main" id="{AC573CAE-F507-C139-ED7D-1F51182FCCFC}"/>
              </a:ext>
            </a:extLst>
          </p:cNvPr>
          <p:cNvCxnSpPr>
            <a:cxnSpLocks/>
          </p:cNvCxnSpPr>
          <p:nvPr/>
        </p:nvCxnSpPr>
        <p:spPr>
          <a:xfrm rot="16200000">
            <a:off x="6373082" y="3574217"/>
            <a:ext cx="0" cy="965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C54529F6-A3F3-75BC-4792-73ACFBF2DC2D}"/>
              </a:ext>
            </a:extLst>
          </p:cNvPr>
          <p:cNvSpPr txBox="1"/>
          <p:nvPr/>
        </p:nvSpPr>
        <p:spPr>
          <a:xfrm>
            <a:off x="5942141" y="2908075"/>
            <a:ext cx="391031"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80</a:t>
            </a:r>
          </a:p>
        </p:txBody>
      </p:sp>
      <p:cxnSp>
        <p:nvCxnSpPr>
          <p:cNvPr id="52" name="Straight Connector 51">
            <a:extLst>
              <a:ext uri="{FF2B5EF4-FFF2-40B4-BE49-F238E27FC236}">
                <a16:creationId xmlns:a16="http://schemas.microsoft.com/office/drawing/2014/main" id="{1C0F3B48-6F39-0071-FAC4-B02A35884325}"/>
              </a:ext>
            </a:extLst>
          </p:cNvPr>
          <p:cNvCxnSpPr>
            <a:cxnSpLocks/>
          </p:cNvCxnSpPr>
          <p:nvPr/>
        </p:nvCxnSpPr>
        <p:spPr>
          <a:xfrm rot="16200000">
            <a:off x="6397250" y="2952113"/>
            <a:ext cx="0" cy="965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BEA6DB96-40BE-A3A1-9AF9-273E03133218}"/>
              </a:ext>
            </a:extLst>
          </p:cNvPr>
          <p:cNvSpPr txBox="1"/>
          <p:nvPr/>
        </p:nvSpPr>
        <p:spPr>
          <a:xfrm>
            <a:off x="5942141" y="2269339"/>
            <a:ext cx="391031"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cxnSp>
        <p:nvCxnSpPr>
          <p:cNvPr id="54" name="Straight Connector 53">
            <a:extLst>
              <a:ext uri="{FF2B5EF4-FFF2-40B4-BE49-F238E27FC236}">
                <a16:creationId xmlns:a16="http://schemas.microsoft.com/office/drawing/2014/main" id="{C15F8CD8-6ED8-E7DC-FB31-C2052EED1F41}"/>
              </a:ext>
            </a:extLst>
          </p:cNvPr>
          <p:cNvCxnSpPr>
            <a:cxnSpLocks/>
          </p:cNvCxnSpPr>
          <p:nvPr/>
        </p:nvCxnSpPr>
        <p:spPr>
          <a:xfrm rot="16200000">
            <a:off x="6388300" y="2313377"/>
            <a:ext cx="0" cy="965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B9F5BADF-B143-A813-1B19-BFAE35BCC34A}"/>
              </a:ext>
            </a:extLst>
          </p:cNvPr>
          <p:cNvSpPr txBox="1"/>
          <p:nvPr/>
        </p:nvSpPr>
        <p:spPr>
          <a:xfrm rot="16200000">
            <a:off x="4493793" y="3770666"/>
            <a:ext cx="2786952"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Progression-free survival probability (%)</a:t>
            </a:r>
          </a:p>
        </p:txBody>
      </p:sp>
      <p:pic>
        <p:nvPicPr>
          <p:cNvPr id="57" name="Graphic 56">
            <a:extLst>
              <a:ext uri="{FF2B5EF4-FFF2-40B4-BE49-F238E27FC236}">
                <a16:creationId xmlns:a16="http://schemas.microsoft.com/office/drawing/2014/main" id="{4BA1F836-8E25-D862-BC5D-A660353E7B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4358" y="2055796"/>
            <a:ext cx="4853617" cy="3209938"/>
          </a:xfrm>
          <a:prstGeom prst="rect">
            <a:avLst/>
          </a:prstGeom>
        </p:spPr>
      </p:pic>
      <p:sp>
        <p:nvSpPr>
          <p:cNvPr id="3" name="TextBox 2">
            <a:extLst>
              <a:ext uri="{FF2B5EF4-FFF2-40B4-BE49-F238E27FC236}">
                <a16:creationId xmlns:a16="http://schemas.microsoft.com/office/drawing/2014/main" id="{D3139F3A-AFE6-F255-1F59-037FD7B4B2FE}"/>
              </a:ext>
            </a:extLst>
          </p:cNvPr>
          <p:cNvSpPr txBox="1"/>
          <p:nvPr/>
        </p:nvSpPr>
        <p:spPr>
          <a:xfrm>
            <a:off x="7010153" y="5943250"/>
            <a:ext cx="3481336"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Months</a:t>
            </a:r>
          </a:p>
        </p:txBody>
      </p:sp>
    </p:spTree>
    <p:extLst>
      <p:ext uri="{BB962C8B-B14F-4D97-AF65-F5344CB8AC3E}">
        <p14:creationId xmlns:p14="http://schemas.microsoft.com/office/powerpoint/2010/main" val="108877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B5ED-C0A6-F618-2156-51738B4F52B0}"/>
              </a:ext>
            </a:extLst>
          </p:cNvPr>
          <p:cNvSpPr>
            <a:spLocks noGrp="1"/>
          </p:cNvSpPr>
          <p:nvPr>
            <p:ph type="title"/>
          </p:nvPr>
        </p:nvSpPr>
        <p:spPr/>
        <p:txBody>
          <a:bodyPr>
            <a:noAutofit/>
          </a:bodyPr>
          <a:lstStyle/>
          <a:p>
            <a:r>
              <a:rPr lang="en-GB" dirty="0"/>
              <a:t>Clinical Takeaways</a:t>
            </a:r>
          </a:p>
        </p:txBody>
      </p:sp>
      <p:sp>
        <p:nvSpPr>
          <p:cNvPr id="3" name="Slide Number Placeholder 2">
            <a:extLst>
              <a:ext uri="{FF2B5EF4-FFF2-40B4-BE49-F238E27FC236}">
                <a16:creationId xmlns:a16="http://schemas.microsoft.com/office/drawing/2014/main" id="{57C11585-91E0-36D2-5C19-F05D2C70E335}"/>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2998697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pPr marL="0" indent="0">
              <a:buNone/>
            </a:pPr>
            <a:r>
              <a:rPr lang="en-GB" b="1" cap="all" spc="100" dirty="0">
                <a:solidFill>
                  <a:schemeClr val="accent1"/>
                </a:solidFill>
                <a:ea typeface="Verdana" panose="020B0604030504040204" pitchFamily="34" charset="0"/>
              </a:rPr>
              <a:t>Potential patient groups and treatment strategies</a:t>
            </a:r>
          </a:p>
          <a:p>
            <a:r>
              <a:rPr lang="en-GB" dirty="0"/>
              <a:t>In patients with well-differentiated Grade 1 or 2 NETs and slowly progressive asymptomatic disease, the following strategies could be potential considerations in selected patients</a:t>
            </a:r>
          </a:p>
          <a:p>
            <a:pPr lvl="1"/>
            <a:r>
              <a:rPr lang="en-GB" sz="2000" b="1" dirty="0">
                <a:solidFill>
                  <a:srgbClr val="B00091"/>
                </a:solidFill>
              </a:rPr>
              <a:t>Increase the SSA dose </a:t>
            </a:r>
            <a:r>
              <a:rPr lang="en-GB" dirty="0"/>
              <a:t>(increase frequency from 4 weeks to 2 weeks) </a:t>
            </a:r>
          </a:p>
          <a:p>
            <a:pPr lvl="1"/>
            <a:r>
              <a:rPr lang="en-GB" sz="2000" b="1" dirty="0">
                <a:solidFill>
                  <a:srgbClr val="B00091"/>
                </a:solidFill>
              </a:rPr>
              <a:t>Increase the monthly dose</a:t>
            </a:r>
            <a:r>
              <a:rPr lang="en-GB" dirty="0"/>
              <a:t> of SSA</a:t>
            </a:r>
          </a:p>
          <a:p>
            <a:endParaRPr lang="en-GB" b="1" dirty="0">
              <a:solidFill>
                <a:srgbClr val="B00091"/>
              </a:solidFill>
            </a:endParaRPr>
          </a:p>
          <a:p>
            <a:r>
              <a:rPr lang="en-GB" b="1" dirty="0">
                <a:solidFill>
                  <a:srgbClr val="B00091"/>
                </a:solidFill>
              </a:rPr>
              <a:t>SSA as maintenance </a:t>
            </a:r>
            <a:r>
              <a:rPr lang="en-GB" dirty="0"/>
              <a:t>(after stopping chemotherapy [for toxicity concerns] in stable patients)</a:t>
            </a:r>
          </a:p>
          <a:p>
            <a:endParaRPr lang="en-GB" dirty="0"/>
          </a:p>
          <a:p>
            <a:r>
              <a:rPr lang="en-GB" dirty="0"/>
              <a:t>Patients receiving PRRT (</a:t>
            </a:r>
            <a:r>
              <a:rPr lang="en-GB" b="1" dirty="0">
                <a:solidFill>
                  <a:srgbClr val="B00091"/>
                </a:solidFill>
              </a:rPr>
              <a:t>during and/or post-PRRT</a:t>
            </a:r>
            <a:r>
              <a:rPr lang="en-GB" dirty="0"/>
              <a:t>)</a:t>
            </a:r>
          </a:p>
          <a:p>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29348" y="332656"/>
            <a:ext cx="8740800" cy="807285"/>
          </a:xfrm>
        </p:spPr>
        <p:txBody>
          <a:bodyPr/>
          <a:lstStyle/>
          <a:p>
            <a:r>
              <a:rPr lang="en-GB" dirty="0"/>
              <a:t>Clinical Takeaways</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8" name="Content Placeholder 7">
            <a:extLst>
              <a:ext uri="{FF2B5EF4-FFF2-40B4-BE49-F238E27FC236}">
                <a16:creationId xmlns:a16="http://schemas.microsoft.com/office/drawing/2014/main" id="{8936AC31-EC29-1DCB-FDAF-4013F9570578}"/>
              </a:ext>
            </a:extLst>
          </p:cNvPr>
          <p:cNvSpPr>
            <a:spLocks noGrp="1"/>
          </p:cNvSpPr>
          <p:nvPr>
            <p:ph sz="quarter" idx="15"/>
          </p:nvPr>
        </p:nvSpPr>
        <p:spPr>
          <a:xfrm>
            <a:off x="620183" y="6340839"/>
            <a:ext cx="10202715" cy="380637"/>
          </a:xfrm>
        </p:spPr>
        <p:txBody>
          <a:bodyPr/>
          <a:lstStyle/>
          <a:p>
            <a:r>
              <a:rPr lang="en-GB" dirty="0"/>
              <a:t>NET, neuroendocrine tumour; </a:t>
            </a:r>
            <a:r>
              <a:rPr lang="en-GB" noProof="0" dirty="0"/>
              <a:t>PRRT, peptide receptor radionuclide therapy; SSA, somatostatin analogue</a:t>
            </a:r>
            <a:endParaRPr lang="en-GB" dirty="0"/>
          </a:p>
        </p:txBody>
      </p:sp>
    </p:spTree>
    <p:extLst>
      <p:ext uri="{BB962C8B-B14F-4D97-AF65-F5344CB8AC3E}">
        <p14:creationId xmlns:p14="http://schemas.microsoft.com/office/powerpoint/2010/main" val="53253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83338" y="5336166"/>
            <a:ext cx="1923925"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rPr>
              <a:t>@net-</a:t>
            </a:r>
            <a:r>
              <a:rPr lang="en-GB" sz="1600" b="1" u="sng" dirty="0" err="1">
                <a:solidFill>
                  <a:schemeClr val="accent1"/>
                </a:solidFill>
                <a:latin typeface="Arial" panose="020B0604020202020204" pitchFamily="34" charset="0"/>
                <a:ea typeface="Aileron" charset="0"/>
                <a:cs typeface="Arial" panose="020B0604020202020204" pitchFamily="34" charset="0"/>
                <a:hlinkClick r:id="rId3"/>
              </a:rPr>
              <a:t>connectinfo</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21402" y="5336167"/>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4"/>
              </a:rPr>
              <a:t>NET CONNECT</a:t>
            </a:r>
            <a:br>
              <a:rPr lang="en-GB" sz="1600" b="1"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798912" y="5336166"/>
            <a:ext cx="2843808"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br>
              <a:rPr lang="en-US" sz="1600" dirty="0">
                <a:solidFill>
                  <a:schemeClr val="tx2"/>
                </a:solidFill>
                <a:latin typeface="Arial" panose="020B0604020202020204" pitchFamily="34" charset="0"/>
                <a:cs typeface="Arial" panose="020B0604020202020204" pitchFamily="34" charset="0"/>
              </a:rPr>
            </a:br>
            <a:r>
              <a:rPr lang="en-US" sz="1600" b="1" dirty="0" err="1">
                <a:solidFill>
                  <a:schemeClr val="accent1"/>
                </a:solidFill>
                <a:latin typeface="Arial" panose="020B0604020202020204" pitchFamily="34" charset="0"/>
                <a:cs typeface="Arial" panose="020B0604020202020204" pitchFamily="34" charset="0"/>
                <a:hlinkClick r:id="rId5"/>
              </a:rPr>
              <a:t>veronica.thomlinson</a:t>
            </a:r>
            <a:br>
              <a:rPr lang="en-US" sz="1600" b="1" dirty="0">
                <a:solidFill>
                  <a:schemeClr val="accent1"/>
                </a:solidFill>
                <a:latin typeface="Arial" panose="020B0604020202020204" pitchFamily="34" charset="0"/>
                <a:cs typeface="Arial" panose="020B0604020202020204" pitchFamily="34" charset="0"/>
                <a:hlinkClick r:id="rId5"/>
              </a:rPr>
            </a:br>
            <a:r>
              <a:rPr lang="en-US" sz="1600" b="1" dirty="0">
                <a:solidFill>
                  <a:schemeClr val="accent1"/>
                </a:solidFill>
                <a:latin typeface="Arial" panose="020B0604020202020204" pitchFamily="34" charset="0"/>
                <a:cs typeface="Arial" panose="020B0604020202020204" pitchFamily="34" charset="0"/>
                <a:hlinkClick r:id="rId5"/>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109634" y="5336166"/>
            <a:ext cx="2084815" cy="7571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6"/>
              </a:rPr>
              <a:t>NET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NET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cap="none" dirty="0">
                <a:hlinkClick r:id="rId7"/>
              </a:rPr>
              <a:t>https://netconnect.cor2ed.com/</a:t>
            </a:r>
            <a:endParaRPr lang="en-US" sz="3600" cap="none" dirty="0"/>
          </a:p>
        </p:txBody>
      </p:sp>
      <p:pic>
        <p:nvPicPr>
          <p:cNvPr id="6" name="Picture 5">
            <a:hlinkClick r:id="rId4"/>
            <a:extLst>
              <a:ext uri="{FF2B5EF4-FFF2-40B4-BE49-F238E27FC236}">
                <a16:creationId xmlns:a16="http://schemas.microsoft.com/office/drawing/2014/main" id="{C499131E-B740-4C80-9AF2-C4F651DF09DD}"/>
              </a:ext>
            </a:extLst>
          </p:cNvPr>
          <p:cNvPicPr>
            <a:picLocks noChangeAspect="1"/>
          </p:cNvPicPr>
          <p:nvPr/>
        </p:nvPicPr>
        <p:blipFill>
          <a:blip r:embed="rId8"/>
          <a:stretch>
            <a:fillRect/>
          </a:stretch>
        </p:blipFill>
        <p:spPr>
          <a:xfrm>
            <a:off x="4359761" y="3863771"/>
            <a:ext cx="1259267" cy="1260000"/>
          </a:xfrm>
          <a:prstGeom prst="rect">
            <a:avLst/>
          </a:prstGeom>
        </p:spPr>
      </p:pic>
      <p:pic>
        <p:nvPicPr>
          <p:cNvPr id="8" name="Picture 7">
            <a:hlinkClick r:id="rId3"/>
            <a:extLst>
              <a:ext uri="{FF2B5EF4-FFF2-40B4-BE49-F238E27FC236}">
                <a16:creationId xmlns:a16="http://schemas.microsoft.com/office/drawing/2014/main" id="{FBF704AA-6BEC-4CC5-83C1-F13D7D49FFBE}"/>
              </a:ext>
            </a:extLst>
          </p:cNvPr>
          <p:cNvPicPr>
            <a:picLocks noChangeAspect="1"/>
          </p:cNvPicPr>
          <p:nvPr/>
        </p:nvPicPr>
        <p:blipFill>
          <a:blip r:embed="rId9"/>
          <a:stretch>
            <a:fillRect/>
          </a:stretch>
        </p:blipFill>
        <p:spPr>
          <a:xfrm>
            <a:off x="2289421" y="3863771"/>
            <a:ext cx="1259267" cy="1260000"/>
          </a:xfrm>
          <a:prstGeom prst="rect">
            <a:avLst/>
          </a:prstGeom>
        </p:spPr>
      </p:pic>
      <p:pic>
        <p:nvPicPr>
          <p:cNvPr id="13" name="Picture 12">
            <a:hlinkClick r:id="rId10"/>
            <a:extLst>
              <a:ext uri="{FF2B5EF4-FFF2-40B4-BE49-F238E27FC236}">
                <a16:creationId xmlns:a16="http://schemas.microsoft.com/office/drawing/2014/main" id="{B093FBDA-859E-4B8E-A802-01CD65A06A4C}"/>
              </a:ext>
            </a:extLst>
          </p:cNvPr>
          <p:cNvPicPr>
            <a:picLocks noChangeAspect="1"/>
          </p:cNvPicPr>
          <p:nvPr/>
        </p:nvPicPr>
        <p:blipFill>
          <a:blip r:embed="rId11"/>
          <a:stretch>
            <a:fillRect/>
          </a:stretch>
        </p:blipFill>
        <p:spPr>
          <a:xfrm>
            <a:off x="8561793" y="3876238"/>
            <a:ext cx="1259267" cy="1260000"/>
          </a:xfrm>
          <a:prstGeom prst="rect">
            <a:avLst/>
          </a:prstGeom>
        </p:spPr>
      </p:pic>
      <p:pic>
        <p:nvPicPr>
          <p:cNvPr id="20" name="Picture 19">
            <a:hlinkClick r:id="rId6"/>
            <a:extLst>
              <a:ext uri="{FF2B5EF4-FFF2-40B4-BE49-F238E27FC236}">
                <a16:creationId xmlns:a16="http://schemas.microsoft.com/office/drawing/2014/main" id="{658356F0-2765-4042-811E-69A21F3F9E08}"/>
              </a:ext>
            </a:extLst>
          </p:cNvPr>
          <p:cNvPicPr>
            <a:picLocks noChangeAspect="1"/>
          </p:cNvPicPr>
          <p:nvPr/>
        </p:nvPicPr>
        <p:blipFill>
          <a:blip r:embed="rId12"/>
          <a:stretch>
            <a:fillRect/>
          </a:stretch>
        </p:blipFill>
        <p:spPr>
          <a:xfrm>
            <a:off x="6442746" y="3863771"/>
            <a:ext cx="1259267" cy="1260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The role of SSA at progression –</a:t>
            </a:r>
            <a:br>
              <a:rPr lang="en-GB" dirty="0"/>
            </a:br>
            <a:r>
              <a:rPr lang="en-GB" dirty="0"/>
              <a:t>to continue or not?</a:t>
            </a:r>
            <a:endParaRPr lang="en-US" dirty="0"/>
          </a:p>
        </p:txBody>
      </p:sp>
      <p:sp>
        <p:nvSpPr>
          <p:cNvPr id="3" name="Subtitle 2"/>
          <p:cNvSpPr>
            <a:spLocks noGrp="1"/>
          </p:cNvSpPr>
          <p:nvPr>
            <p:ph type="subTitle" idx="1"/>
          </p:nvPr>
        </p:nvSpPr>
        <p:spPr/>
        <p:txBody>
          <a:bodyPr>
            <a:normAutofit/>
          </a:bodyPr>
          <a:lstStyle/>
          <a:p>
            <a:r>
              <a:rPr lang="en-GB" b="1" dirty="0"/>
              <a:t>Prof. Martyn Caplin, DM, FRCP</a:t>
            </a:r>
          </a:p>
          <a:p>
            <a:r>
              <a:rPr lang="en-GB" b="1" dirty="0"/>
              <a:t>Dr Aman Chauhan, MD</a:t>
            </a:r>
          </a:p>
          <a:p>
            <a:r>
              <a:rPr lang="en-GB" sz="1800" b="1" dirty="0"/>
              <a:t>December 2022</a:t>
            </a:r>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pPr marL="0" indent="0">
              <a:buNone/>
            </a:pPr>
            <a:r>
              <a:rPr lang="en-GB" altLang="en-US" dirty="0"/>
              <a:t>This NET CONNECT programme is supported through an independent educational grant from Ipsen. The programme is therefore independent, the content is not influenced by the supporters and is under the sole responsibility of the experts.</a:t>
            </a:r>
          </a:p>
          <a:p>
            <a:pPr marL="0" indent="0">
              <a:buNone/>
            </a:pPr>
            <a:r>
              <a:rPr lang="en-GB" dirty="0"/>
              <a:t>Please note: The views expressed within this programme are the personal opinions of the experts. They do not necessarily represent the views of the experts’ institutions, or the rest of the NET CONNECT group.</a:t>
            </a:r>
          </a:p>
          <a:p>
            <a:pPr marL="0" indent="0">
              <a:buNone/>
            </a:pPr>
            <a:endParaRPr lang="en-GB" dirty="0"/>
          </a:p>
          <a:p>
            <a:r>
              <a:rPr lang="en-GB" b="1" dirty="0">
                <a:solidFill>
                  <a:schemeClr val="accent1"/>
                </a:solidFill>
              </a:rPr>
              <a:t>Prof. Martyn Caplin </a:t>
            </a:r>
            <a:r>
              <a:rPr lang="en-GB" dirty="0"/>
              <a:t>has received financial support/sponsorship for research support, consultation, or speaker fees from the following companies: AAA - Novartis, Chiasma, </a:t>
            </a:r>
            <a:br>
              <a:rPr lang="en-GB" dirty="0"/>
            </a:br>
            <a:r>
              <a:rPr lang="en-GB" dirty="0"/>
              <a:t>Ipsen, Pfizer</a:t>
            </a:r>
          </a:p>
          <a:p>
            <a:r>
              <a:rPr lang="en-GB" b="1" dirty="0">
                <a:solidFill>
                  <a:schemeClr val="accent1"/>
                </a:solidFill>
              </a:rPr>
              <a:t>Dr Aman Chauhan </a:t>
            </a:r>
            <a:r>
              <a:rPr lang="en-GB" dirty="0"/>
              <a:t>has received financial support/sponsorship for research support, consultation, or speaker fees from the following companies: BMS, Clovis, EMD Serono, Nanotherapeutics, Ipsen, Lexicon, </a:t>
            </a:r>
            <a:r>
              <a:rPr lang="en-GB" dirty="0" err="1"/>
              <a:t>TerSera</a:t>
            </a:r>
            <a:r>
              <a:rPr lang="en-GB" dirty="0"/>
              <a:t>, Novartis/AAA</a:t>
            </a:r>
          </a:p>
          <a:p>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43843" y="317459"/>
            <a:ext cx="8740800" cy="807285"/>
          </a:xfrm>
        </p:spPr>
        <p:txBody>
          <a:bodyPr/>
          <a:lstStyle/>
          <a:p>
            <a:r>
              <a:rPr lang="en-GB" dirty="0"/>
              <a:t>Conflict of Interest and Funding</a:t>
            </a:r>
            <a:endParaRPr lang="en-GB" dirty="0">
              <a:highlight>
                <a:srgbClr val="FFFF00"/>
              </a:highlight>
            </a:endParaRP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9" name="Content Placeholder 8">
            <a:extLst>
              <a:ext uri="{FF2B5EF4-FFF2-40B4-BE49-F238E27FC236}">
                <a16:creationId xmlns:a16="http://schemas.microsoft.com/office/drawing/2014/main" id="{EDDCDA13-FD73-2942-9463-6094CB0C008E}"/>
              </a:ext>
            </a:extLst>
          </p:cNvPr>
          <p:cNvSpPr>
            <a:spLocks noGrp="1"/>
          </p:cNvSpPr>
          <p:nvPr>
            <p:ph sz="quarter" idx="15"/>
          </p:nvPr>
        </p:nvSpPr>
        <p:spPr/>
        <p:txBody>
          <a:bodyPr/>
          <a:lstStyle/>
          <a:p>
            <a:endParaRPr lang="en-US" dirty="0"/>
          </a:p>
        </p:txBody>
      </p:sp>
    </p:spTree>
    <p:extLst>
      <p:ext uri="{BB962C8B-B14F-4D97-AF65-F5344CB8AC3E}">
        <p14:creationId xmlns:p14="http://schemas.microsoft.com/office/powerpoint/2010/main" val="9454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D886CC-CC5B-2FBF-E9D1-A8037E76AD26}"/>
              </a:ext>
            </a:extLst>
          </p:cNvPr>
          <p:cNvSpPr>
            <a:spLocks noGrp="1"/>
          </p:cNvSpPr>
          <p:nvPr>
            <p:ph type="title"/>
          </p:nvPr>
        </p:nvSpPr>
        <p:spPr>
          <a:xfrm>
            <a:off x="647803" y="389467"/>
            <a:ext cx="8740800" cy="807285"/>
          </a:xfrm>
        </p:spPr>
        <p:txBody>
          <a:bodyPr/>
          <a:lstStyle/>
          <a:p>
            <a:r>
              <a:rPr lang="en-GB" dirty="0"/>
              <a:t>therapies approved for the treatment of </a:t>
            </a:r>
            <a:r>
              <a:rPr lang="en-GB" altLang="de-DE" sz="2800" dirty="0"/>
              <a:t>Neuroendocrine Tumours</a:t>
            </a:r>
            <a:endParaRPr lang="en-GB" dirty="0"/>
          </a:p>
        </p:txBody>
      </p:sp>
      <p:sp>
        <p:nvSpPr>
          <p:cNvPr id="4" name="Slide Number Placeholder 3">
            <a:extLst>
              <a:ext uri="{FF2B5EF4-FFF2-40B4-BE49-F238E27FC236}">
                <a16:creationId xmlns:a16="http://schemas.microsoft.com/office/drawing/2014/main" id="{E86FEA57-D8AD-620F-D11B-E42EBA3961A9}"/>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5" name="Content Placeholder 4">
            <a:extLst>
              <a:ext uri="{FF2B5EF4-FFF2-40B4-BE49-F238E27FC236}">
                <a16:creationId xmlns:a16="http://schemas.microsoft.com/office/drawing/2014/main" id="{C09AC611-0F99-47FE-059E-292010C7BFC0}"/>
              </a:ext>
            </a:extLst>
          </p:cNvPr>
          <p:cNvSpPr>
            <a:spLocks noGrp="1"/>
          </p:cNvSpPr>
          <p:nvPr>
            <p:ph sz="quarter" idx="15"/>
          </p:nvPr>
        </p:nvSpPr>
        <p:spPr>
          <a:xfrm>
            <a:off x="620183" y="6304235"/>
            <a:ext cx="10180339" cy="365125"/>
          </a:xfrm>
        </p:spPr>
        <p:txBody>
          <a:bodyPr/>
          <a:lstStyle/>
          <a:p>
            <a:r>
              <a:rPr lang="en-GB" sz="1000" dirty="0"/>
              <a:t>GEP, </a:t>
            </a:r>
            <a:r>
              <a:rPr lang="en-GB" sz="1000" dirty="0" err="1"/>
              <a:t>gastroenteropancreatic</a:t>
            </a:r>
            <a:r>
              <a:rPr lang="en-GB" sz="1000" dirty="0"/>
              <a:t>; NET, neuroendocrine tumour; p, pancreatic</a:t>
            </a:r>
          </a:p>
          <a:p>
            <a:r>
              <a:rPr lang="en-GB" sz="1000" dirty="0"/>
              <a:t>Chauhan A, et al. Cancers 2022;14:5248</a:t>
            </a:r>
          </a:p>
        </p:txBody>
      </p:sp>
      <p:sp>
        <p:nvSpPr>
          <p:cNvPr id="113" name="Rectangle 112">
            <a:extLst>
              <a:ext uri="{FF2B5EF4-FFF2-40B4-BE49-F238E27FC236}">
                <a16:creationId xmlns:a16="http://schemas.microsoft.com/office/drawing/2014/main" id="{99D09A92-4A3D-05A5-D188-4EB3A248E6FE}"/>
              </a:ext>
            </a:extLst>
          </p:cNvPr>
          <p:cNvSpPr/>
          <p:nvPr/>
        </p:nvSpPr>
        <p:spPr>
          <a:xfrm>
            <a:off x="6672064" y="1340768"/>
            <a:ext cx="2520280" cy="8072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0" name="Picture 9">
            <a:extLst>
              <a:ext uri="{FF2B5EF4-FFF2-40B4-BE49-F238E27FC236}">
                <a16:creationId xmlns:a16="http://schemas.microsoft.com/office/drawing/2014/main" id="{DEBDE86F-455E-76F1-18DA-27F5ED734DB3}"/>
              </a:ext>
            </a:extLst>
          </p:cNvPr>
          <p:cNvPicPr>
            <a:picLocks noChangeAspect="1"/>
          </p:cNvPicPr>
          <p:nvPr/>
        </p:nvPicPr>
        <p:blipFill>
          <a:blip r:embed="rId2"/>
          <a:stretch>
            <a:fillRect/>
          </a:stretch>
        </p:blipFill>
        <p:spPr>
          <a:xfrm>
            <a:off x="767408" y="2060848"/>
            <a:ext cx="10551418" cy="3036833"/>
          </a:xfrm>
          <a:prstGeom prst="rect">
            <a:avLst/>
          </a:prstGeom>
        </p:spPr>
      </p:pic>
    </p:spTree>
    <p:extLst>
      <p:ext uri="{BB962C8B-B14F-4D97-AF65-F5344CB8AC3E}">
        <p14:creationId xmlns:p14="http://schemas.microsoft.com/office/powerpoint/2010/main" val="30619191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a:extLst>
              <a:ext uri="{FF2B5EF4-FFF2-40B4-BE49-F238E27FC236}">
                <a16:creationId xmlns:a16="http://schemas.microsoft.com/office/drawing/2014/main" id="{F722FFC2-5C5D-5361-C8F8-FCDB3E89A769}"/>
              </a:ext>
            </a:extLst>
          </p:cNvPr>
          <p:cNvSpPr txBox="1"/>
          <p:nvPr/>
        </p:nvSpPr>
        <p:spPr>
          <a:xfrm>
            <a:off x="652424" y="5280967"/>
            <a:ext cx="5084725" cy="615553"/>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No. of patients at risk</a:t>
            </a:r>
          </a:p>
          <a:p>
            <a:r>
              <a:rPr lang="en-GB" sz="1000" dirty="0">
                <a:latin typeface="Arial" panose="020B0604020202020204" pitchFamily="34" charset="0"/>
                <a:ea typeface="Aileron" charset="0"/>
                <a:cs typeface="Arial" panose="020B0604020202020204" pitchFamily="34" charset="0"/>
              </a:rPr>
              <a:t>Placebo</a:t>
            </a:r>
          </a:p>
          <a:p>
            <a:r>
              <a:rPr lang="en-GB" sz="1000" dirty="0">
                <a:latin typeface="Arial" panose="020B0604020202020204" pitchFamily="34" charset="0"/>
                <a:ea typeface="Aileron" charset="0"/>
                <a:cs typeface="Arial" panose="020B0604020202020204" pitchFamily="34" charset="0"/>
              </a:rPr>
              <a:t>Octreotide LAR</a:t>
            </a:r>
          </a:p>
          <a:p>
            <a:r>
              <a:rPr lang="en-GB" sz="1000" dirty="0">
                <a:latin typeface="Arial" panose="020B0604020202020204" pitchFamily="34" charset="0"/>
                <a:ea typeface="Aileron" charset="0"/>
                <a:cs typeface="Arial" panose="020B0604020202020204" pitchFamily="34" charset="0"/>
              </a:rPr>
              <a:t>Lon-rank test stratified by functional activity: p=0.000072, HR=0.34 (95% CI, 0.20 to 0.59)</a:t>
            </a:r>
          </a:p>
        </p:txBody>
      </p:sp>
      <p:pic>
        <p:nvPicPr>
          <p:cNvPr id="181" name="Graphic 180">
            <a:extLst>
              <a:ext uri="{FF2B5EF4-FFF2-40B4-BE49-F238E27FC236}">
                <a16:creationId xmlns:a16="http://schemas.microsoft.com/office/drawing/2014/main" id="{2D77ACFB-947E-C31C-51B0-9AB13756C8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4666" y="2260848"/>
            <a:ext cx="3261288" cy="2125661"/>
          </a:xfrm>
          <a:prstGeom prst="rect">
            <a:avLst/>
          </a:prstGeom>
        </p:spPr>
      </p:pic>
      <p:pic>
        <p:nvPicPr>
          <p:cNvPr id="92" name="Graphic 91">
            <a:extLst>
              <a:ext uri="{FF2B5EF4-FFF2-40B4-BE49-F238E27FC236}">
                <a16:creationId xmlns:a16="http://schemas.microsoft.com/office/drawing/2014/main" id="{A0DBD235-9DC8-4C28-1BD9-AF4237A642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4088" y="2644363"/>
            <a:ext cx="4448220" cy="2392489"/>
          </a:xfrm>
          <a:prstGeom prst="rect">
            <a:avLst/>
          </a:prstGeom>
        </p:spPr>
      </p:pic>
      <p:sp>
        <p:nvSpPr>
          <p:cNvPr id="9" name="Title 27">
            <a:extLst>
              <a:ext uri="{FF2B5EF4-FFF2-40B4-BE49-F238E27FC236}">
                <a16:creationId xmlns:a16="http://schemas.microsoft.com/office/drawing/2014/main" id="{F131EF24-06F0-4D95-A112-F34BE4EAF2B3}"/>
              </a:ext>
            </a:extLst>
          </p:cNvPr>
          <p:cNvSpPr>
            <a:spLocks noGrp="1"/>
          </p:cNvSpPr>
          <p:nvPr>
            <p:ph type="title"/>
          </p:nvPr>
        </p:nvSpPr>
        <p:spPr>
          <a:xfrm>
            <a:off x="619200" y="317459"/>
            <a:ext cx="8740800" cy="807285"/>
          </a:xfrm>
        </p:spPr>
        <p:txBody>
          <a:bodyPr>
            <a:normAutofit/>
          </a:bodyPr>
          <a:lstStyle/>
          <a:p>
            <a:r>
              <a:rPr lang="en-GB" noProof="0" dirty="0" err="1"/>
              <a:t>Promid</a:t>
            </a:r>
            <a:r>
              <a:rPr lang="en-GB" dirty="0"/>
              <a:t>: </a:t>
            </a:r>
            <a:r>
              <a:rPr lang="en-GB" noProof="0" dirty="0"/>
              <a:t>efficacy</a:t>
            </a:r>
          </a:p>
        </p:txBody>
      </p:sp>
      <p:sp>
        <p:nvSpPr>
          <p:cNvPr id="8" name="Content Placeholder 7"/>
          <p:cNvSpPr>
            <a:spLocks noGrp="1"/>
          </p:cNvSpPr>
          <p:nvPr>
            <p:ph idx="1"/>
          </p:nvPr>
        </p:nvSpPr>
        <p:spPr>
          <a:xfrm>
            <a:off x="605408" y="1827704"/>
            <a:ext cx="3402360" cy="461992"/>
          </a:xfrm>
        </p:spPr>
        <p:txBody>
          <a:bodyPr>
            <a:normAutofit/>
          </a:bodyPr>
          <a:lstStyle/>
          <a:p>
            <a:pPr marL="0" indent="0">
              <a:buNone/>
            </a:pPr>
            <a:r>
              <a:rPr lang="en-GB" sz="1600" b="1" noProof="0" dirty="0">
                <a:solidFill>
                  <a:schemeClr val="tx2"/>
                </a:solidFill>
              </a:rPr>
              <a:t>PRIMARY ENDPOINT: TTP</a:t>
            </a:r>
            <a:r>
              <a:rPr lang="en-GB" sz="1600" b="1" baseline="30000" noProof="0" dirty="0">
                <a:solidFill>
                  <a:schemeClr val="tx2"/>
                </a:solidFill>
              </a:rPr>
              <a:t>1</a:t>
            </a:r>
          </a:p>
        </p:txBody>
      </p:sp>
      <p:sp>
        <p:nvSpPr>
          <p:cNvPr id="5" name="Content Placeholder 4"/>
          <p:cNvSpPr>
            <a:spLocks noGrp="1"/>
          </p:cNvSpPr>
          <p:nvPr>
            <p:ph sz="quarter" idx="13"/>
          </p:nvPr>
        </p:nvSpPr>
        <p:spPr>
          <a:xfrm>
            <a:off x="623392" y="6165304"/>
            <a:ext cx="9865096" cy="548679"/>
          </a:xfrm>
        </p:spPr>
        <p:txBody>
          <a:bodyPr vert="horz" lIns="0" tIns="0" rIns="0" bIns="0" rtlCol="0" anchor="ctr" anchorCtr="0">
            <a:noAutofit/>
          </a:bodyPr>
          <a:lstStyle/>
          <a:p>
            <a:r>
              <a:rPr lang="en-GB" sz="1000" dirty="0">
                <a:sym typeface="Arial"/>
              </a:rPr>
              <a:t>CI, confidence interval; HR, hazard ratio; LAR, long-acting release; </a:t>
            </a:r>
            <a:r>
              <a:rPr lang="en-GB" sz="1000" dirty="0"/>
              <a:t>NET, neuroendocrine tumour; </a:t>
            </a:r>
            <a:r>
              <a:rPr lang="en-GB" sz="1000" dirty="0">
                <a:sym typeface="Arial"/>
              </a:rPr>
              <a:t>OS; overall survival; TTP, time to tumour progression</a:t>
            </a:r>
          </a:p>
          <a:p>
            <a:r>
              <a:rPr lang="en-GB" sz="1000" dirty="0"/>
              <a:t>1. Rinke A, et al. J Clin Oncol. 2009;27:4656-63; 2. </a:t>
            </a:r>
            <a:r>
              <a:rPr lang="en-US" sz="1000" dirty="0"/>
              <a:t>Rinke A, et al. Neuroendocrinology. 2017;104:26-32</a:t>
            </a:r>
            <a:endParaRPr lang="en-GB" sz="1000" dirty="0"/>
          </a:p>
        </p:txBody>
      </p:sp>
      <p:sp>
        <p:nvSpPr>
          <p:cNvPr id="15" name="Slide Number Placeholder 14"/>
          <p:cNvSpPr>
            <a:spLocks noGrp="1"/>
          </p:cNvSpPr>
          <p:nvPr>
            <p:ph type="sldNum" sz="quarter" idx="4"/>
          </p:nvPr>
        </p:nvSpPr>
        <p:spPr/>
        <p:txBody>
          <a:bodyPr/>
          <a:lstStyle/>
          <a:p>
            <a:fld id="{FCE43C0F-8A7B-3A4B-9DB5-B3472E36E833}" type="slidenum">
              <a:rPr lang="en-GB" smtClean="0"/>
              <a:pPr/>
              <a:t>5</a:t>
            </a:fld>
            <a:endParaRPr lang="en-GB" dirty="0"/>
          </a:p>
        </p:txBody>
      </p:sp>
      <p:sp>
        <p:nvSpPr>
          <p:cNvPr id="18" name="Rectangle 17"/>
          <p:cNvSpPr/>
          <p:nvPr/>
        </p:nvSpPr>
        <p:spPr>
          <a:xfrm>
            <a:off x="5087888" y="3573016"/>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Rectangle 3">
            <a:extLst>
              <a:ext uri="{FF2B5EF4-FFF2-40B4-BE49-F238E27FC236}">
                <a16:creationId xmlns:a16="http://schemas.microsoft.com/office/drawing/2014/main" id="{77350F57-DEEF-4006-826B-129E29165180}"/>
              </a:ext>
            </a:extLst>
          </p:cNvPr>
          <p:cNvSpPr/>
          <p:nvPr/>
        </p:nvSpPr>
        <p:spPr>
          <a:xfrm>
            <a:off x="551384" y="1095872"/>
            <a:ext cx="5688032" cy="400110"/>
          </a:xfrm>
          <a:prstGeom prst="rect">
            <a:avLst/>
          </a:prstGeom>
        </p:spPr>
        <p:txBody>
          <a:bodyPr wrap="none">
            <a:spAutoFit/>
          </a:bodyPr>
          <a:lstStyle/>
          <a:p>
            <a:r>
              <a:rPr lang="en-GB" sz="2000" b="1" cap="all" dirty="0">
                <a:solidFill>
                  <a:srgbClr val="B00091"/>
                </a:solidFill>
                <a:latin typeface="Arial" panose="020B0604020202020204" pitchFamily="34" charset="0"/>
                <a:cs typeface="Arial" panose="020B0604020202020204" pitchFamily="34" charset="0"/>
              </a:rPr>
              <a:t>Octreotide vs placebo in mid-gut NET</a:t>
            </a:r>
          </a:p>
        </p:txBody>
      </p:sp>
      <p:sp>
        <p:nvSpPr>
          <p:cNvPr id="6" name="Content Placeholder 7">
            <a:extLst>
              <a:ext uri="{FF2B5EF4-FFF2-40B4-BE49-F238E27FC236}">
                <a16:creationId xmlns:a16="http://schemas.microsoft.com/office/drawing/2014/main" id="{5AF1BBF2-C4ED-C249-14DF-87D241B9F63F}"/>
              </a:ext>
            </a:extLst>
          </p:cNvPr>
          <p:cNvSpPr txBox="1">
            <a:spLocks/>
          </p:cNvSpPr>
          <p:nvPr/>
        </p:nvSpPr>
        <p:spPr>
          <a:xfrm>
            <a:off x="6749581" y="1827704"/>
            <a:ext cx="4348162" cy="461992"/>
          </a:xfrm>
          <a:prstGeom prst="rect">
            <a:avLst/>
          </a:prstGeom>
        </p:spPr>
        <p:txBody>
          <a:bodyPr vert="horz" lIns="0" tIns="0" rIns="0" bIns="0" rtlCol="0">
            <a:norm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b="1" dirty="0">
                <a:solidFill>
                  <a:schemeClr val="tx2"/>
                </a:solidFill>
              </a:rPr>
              <a:t>SECOND PRIMARY ENDPOINT: OS</a:t>
            </a:r>
            <a:r>
              <a:rPr lang="en-GB" sz="1600" b="1" baseline="30000" dirty="0">
                <a:solidFill>
                  <a:schemeClr val="tx2"/>
                </a:solidFill>
              </a:rPr>
              <a:t>2</a:t>
            </a:r>
          </a:p>
        </p:txBody>
      </p:sp>
      <p:sp>
        <p:nvSpPr>
          <p:cNvPr id="3" name="TextBox 2">
            <a:extLst>
              <a:ext uri="{FF2B5EF4-FFF2-40B4-BE49-F238E27FC236}">
                <a16:creationId xmlns:a16="http://schemas.microsoft.com/office/drawing/2014/main" id="{C5CD9C4E-49F1-AAE2-092B-C42B1086D8EB}"/>
              </a:ext>
            </a:extLst>
          </p:cNvPr>
          <p:cNvSpPr txBox="1"/>
          <p:nvPr/>
        </p:nvSpPr>
        <p:spPr>
          <a:xfrm>
            <a:off x="1765245" y="2759054"/>
            <a:ext cx="211596"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a:t>
            </a:r>
          </a:p>
        </p:txBody>
      </p:sp>
      <p:sp>
        <p:nvSpPr>
          <p:cNvPr id="7" name="TextBox 6">
            <a:extLst>
              <a:ext uri="{FF2B5EF4-FFF2-40B4-BE49-F238E27FC236}">
                <a16:creationId xmlns:a16="http://schemas.microsoft.com/office/drawing/2014/main" id="{7604BAD6-8D1A-B9CF-2446-4A924448FB1B}"/>
              </a:ext>
            </a:extLst>
          </p:cNvPr>
          <p:cNvSpPr txBox="1"/>
          <p:nvPr/>
        </p:nvSpPr>
        <p:spPr>
          <a:xfrm>
            <a:off x="1800511" y="3163728"/>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0.8</a:t>
            </a:r>
          </a:p>
        </p:txBody>
      </p:sp>
      <p:sp>
        <p:nvSpPr>
          <p:cNvPr id="12" name="TextBox 11">
            <a:extLst>
              <a:ext uri="{FF2B5EF4-FFF2-40B4-BE49-F238E27FC236}">
                <a16:creationId xmlns:a16="http://schemas.microsoft.com/office/drawing/2014/main" id="{8C228BBF-8889-00D1-2DD9-14E15F1E34E7}"/>
              </a:ext>
            </a:extLst>
          </p:cNvPr>
          <p:cNvSpPr txBox="1"/>
          <p:nvPr/>
        </p:nvSpPr>
        <p:spPr>
          <a:xfrm>
            <a:off x="2366426" y="483662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cxnSp>
        <p:nvCxnSpPr>
          <p:cNvPr id="13" name="Straight Connector 12">
            <a:extLst>
              <a:ext uri="{FF2B5EF4-FFF2-40B4-BE49-F238E27FC236}">
                <a16:creationId xmlns:a16="http://schemas.microsoft.com/office/drawing/2014/main" id="{08179F79-B755-A4B0-644C-2D6E6F12499A}"/>
              </a:ext>
            </a:extLst>
          </p:cNvPr>
          <p:cNvCxnSpPr>
            <a:cxnSpLocks/>
          </p:cNvCxnSpPr>
          <p:nvPr/>
        </p:nvCxnSpPr>
        <p:spPr>
          <a:xfrm>
            <a:off x="2103776" y="4766458"/>
            <a:ext cx="433362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9B6A244-3972-71B4-C5A4-4A2F6122572D}"/>
              </a:ext>
            </a:extLst>
          </p:cNvPr>
          <p:cNvCxnSpPr>
            <a:cxnSpLocks/>
          </p:cNvCxnSpPr>
          <p:nvPr/>
        </p:nvCxnSpPr>
        <p:spPr>
          <a:xfrm flipV="1">
            <a:off x="2108126" y="2779508"/>
            <a:ext cx="0" cy="198311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D758F0B-793D-3C70-C131-707E934EC475}"/>
              </a:ext>
            </a:extLst>
          </p:cNvPr>
          <p:cNvSpPr txBox="1"/>
          <p:nvPr/>
        </p:nvSpPr>
        <p:spPr>
          <a:xfrm>
            <a:off x="2657481" y="483662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7" name="TextBox 16">
            <a:extLst>
              <a:ext uri="{FF2B5EF4-FFF2-40B4-BE49-F238E27FC236}">
                <a16:creationId xmlns:a16="http://schemas.microsoft.com/office/drawing/2014/main" id="{E427D45D-D45E-7047-FDA3-779166BE0574}"/>
              </a:ext>
            </a:extLst>
          </p:cNvPr>
          <p:cNvSpPr txBox="1"/>
          <p:nvPr/>
        </p:nvSpPr>
        <p:spPr>
          <a:xfrm>
            <a:off x="2967523" y="484442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9" name="TextBox 18">
            <a:extLst>
              <a:ext uri="{FF2B5EF4-FFF2-40B4-BE49-F238E27FC236}">
                <a16:creationId xmlns:a16="http://schemas.microsoft.com/office/drawing/2014/main" id="{F3A6180F-3D8B-4FC7-530F-88B4C59D4830}"/>
              </a:ext>
            </a:extLst>
          </p:cNvPr>
          <p:cNvSpPr txBox="1"/>
          <p:nvPr/>
        </p:nvSpPr>
        <p:spPr>
          <a:xfrm>
            <a:off x="3316795" y="483662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20" name="TextBox 19">
            <a:extLst>
              <a:ext uri="{FF2B5EF4-FFF2-40B4-BE49-F238E27FC236}">
                <a16:creationId xmlns:a16="http://schemas.microsoft.com/office/drawing/2014/main" id="{F8ED19FC-E628-7BE0-8356-25BB85352E89}"/>
              </a:ext>
            </a:extLst>
          </p:cNvPr>
          <p:cNvSpPr txBox="1"/>
          <p:nvPr/>
        </p:nvSpPr>
        <p:spPr>
          <a:xfrm>
            <a:off x="3629803" y="48464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53" name="TextBox 52">
            <a:extLst>
              <a:ext uri="{FF2B5EF4-FFF2-40B4-BE49-F238E27FC236}">
                <a16:creationId xmlns:a16="http://schemas.microsoft.com/office/drawing/2014/main" id="{0B62FAF5-92E2-FE9B-7EC6-650BDCEED969}"/>
              </a:ext>
            </a:extLst>
          </p:cNvPr>
          <p:cNvSpPr txBox="1"/>
          <p:nvPr/>
        </p:nvSpPr>
        <p:spPr>
          <a:xfrm>
            <a:off x="1823769" y="354793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0.6</a:t>
            </a:r>
          </a:p>
        </p:txBody>
      </p:sp>
      <p:sp>
        <p:nvSpPr>
          <p:cNvPr id="54" name="TextBox 53">
            <a:extLst>
              <a:ext uri="{FF2B5EF4-FFF2-40B4-BE49-F238E27FC236}">
                <a16:creationId xmlns:a16="http://schemas.microsoft.com/office/drawing/2014/main" id="{C0D9E39A-2C44-54D3-4DE2-37F74C67E5C6}"/>
              </a:ext>
            </a:extLst>
          </p:cNvPr>
          <p:cNvSpPr txBox="1"/>
          <p:nvPr/>
        </p:nvSpPr>
        <p:spPr>
          <a:xfrm>
            <a:off x="1823769" y="3912831"/>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0.4</a:t>
            </a:r>
          </a:p>
        </p:txBody>
      </p:sp>
      <p:sp>
        <p:nvSpPr>
          <p:cNvPr id="55" name="TextBox 54">
            <a:extLst>
              <a:ext uri="{FF2B5EF4-FFF2-40B4-BE49-F238E27FC236}">
                <a16:creationId xmlns:a16="http://schemas.microsoft.com/office/drawing/2014/main" id="{8E5BDA6B-2BA2-50E4-CC64-2041FE3A7E99}"/>
              </a:ext>
            </a:extLst>
          </p:cNvPr>
          <p:cNvSpPr txBox="1"/>
          <p:nvPr/>
        </p:nvSpPr>
        <p:spPr>
          <a:xfrm>
            <a:off x="1841456" y="4299594"/>
            <a:ext cx="176330" cy="153888"/>
          </a:xfrm>
          <a:prstGeom prst="rect">
            <a:avLst/>
          </a:prstGeom>
          <a:noFill/>
        </p:spPr>
        <p:txBody>
          <a:bodyPr wrap="non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a:t>
            </a:r>
          </a:p>
        </p:txBody>
      </p:sp>
      <p:sp>
        <p:nvSpPr>
          <p:cNvPr id="56" name="TextBox 55">
            <a:extLst>
              <a:ext uri="{FF2B5EF4-FFF2-40B4-BE49-F238E27FC236}">
                <a16:creationId xmlns:a16="http://schemas.microsoft.com/office/drawing/2014/main" id="{222122F3-EE06-FEF4-FB64-6F6D6621DF8B}"/>
              </a:ext>
            </a:extLst>
          </p:cNvPr>
          <p:cNvSpPr txBox="1"/>
          <p:nvPr/>
        </p:nvSpPr>
        <p:spPr>
          <a:xfrm>
            <a:off x="3959631" y="48485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57" name="TextBox 56">
            <a:extLst>
              <a:ext uri="{FF2B5EF4-FFF2-40B4-BE49-F238E27FC236}">
                <a16:creationId xmlns:a16="http://schemas.microsoft.com/office/drawing/2014/main" id="{4C7D0612-3A8F-24C6-49EA-74FA3EEFFB9B}"/>
              </a:ext>
            </a:extLst>
          </p:cNvPr>
          <p:cNvSpPr txBox="1"/>
          <p:nvPr/>
        </p:nvSpPr>
        <p:spPr>
          <a:xfrm>
            <a:off x="4274034" y="4840778"/>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58" name="TextBox 57">
            <a:extLst>
              <a:ext uri="{FF2B5EF4-FFF2-40B4-BE49-F238E27FC236}">
                <a16:creationId xmlns:a16="http://schemas.microsoft.com/office/drawing/2014/main" id="{7A2B1D75-FF5E-C4B8-7B21-098BD9833F0E}"/>
              </a:ext>
            </a:extLst>
          </p:cNvPr>
          <p:cNvSpPr txBox="1"/>
          <p:nvPr/>
        </p:nvSpPr>
        <p:spPr>
          <a:xfrm>
            <a:off x="4611991" y="484362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59" name="TextBox 58">
            <a:extLst>
              <a:ext uri="{FF2B5EF4-FFF2-40B4-BE49-F238E27FC236}">
                <a16:creationId xmlns:a16="http://schemas.microsoft.com/office/drawing/2014/main" id="{DEBA421F-1646-473F-41A4-E2EC4CF5F381}"/>
              </a:ext>
            </a:extLst>
          </p:cNvPr>
          <p:cNvSpPr txBox="1"/>
          <p:nvPr/>
        </p:nvSpPr>
        <p:spPr>
          <a:xfrm>
            <a:off x="4930543" y="48485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a:t>
            </a:r>
          </a:p>
        </p:txBody>
      </p:sp>
      <p:sp>
        <p:nvSpPr>
          <p:cNvPr id="60" name="TextBox 59">
            <a:extLst>
              <a:ext uri="{FF2B5EF4-FFF2-40B4-BE49-F238E27FC236}">
                <a16:creationId xmlns:a16="http://schemas.microsoft.com/office/drawing/2014/main" id="{31A4453E-170B-D0EB-1CE3-E7F7A30B016E}"/>
              </a:ext>
            </a:extLst>
          </p:cNvPr>
          <p:cNvSpPr txBox="1"/>
          <p:nvPr/>
        </p:nvSpPr>
        <p:spPr>
          <a:xfrm>
            <a:off x="5244736" y="4843621"/>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61" name="TextBox 60">
            <a:extLst>
              <a:ext uri="{FF2B5EF4-FFF2-40B4-BE49-F238E27FC236}">
                <a16:creationId xmlns:a16="http://schemas.microsoft.com/office/drawing/2014/main" id="{1F30FB1B-AB40-473D-1456-951605B24F3A}"/>
              </a:ext>
            </a:extLst>
          </p:cNvPr>
          <p:cNvSpPr txBox="1"/>
          <p:nvPr/>
        </p:nvSpPr>
        <p:spPr>
          <a:xfrm>
            <a:off x="5582693" y="48485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66</a:t>
            </a:r>
          </a:p>
        </p:txBody>
      </p:sp>
      <p:sp>
        <p:nvSpPr>
          <p:cNvPr id="62" name="TextBox 61">
            <a:extLst>
              <a:ext uri="{FF2B5EF4-FFF2-40B4-BE49-F238E27FC236}">
                <a16:creationId xmlns:a16="http://schemas.microsoft.com/office/drawing/2014/main" id="{4C5A6F81-790E-7F6D-AAE9-5841243AAD9D}"/>
              </a:ext>
            </a:extLst>
          </p:cNvPr>
          <p:cNvSpPr txBox="1"/>
          <p:nvPr/>
        </p:nvSpPr>
        <p:spPr>
          <a:xfrm>
            <a:off x="5901245" y="484442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72</a:t>
            </a:r>
          </a:p>
        </p:txBody>
      </p:sp>
      <p:sp>
        <p:nvSpPr>
          <p:cNvPr id="63" name="TextBox 62">
            <a:extLst>
              <a:ext uri="{FF2B5EF4-FFF2-40B4-BE49-F238E27FC236}">
                <a16:creationId xmlns:a16="http://schemas.microsoft.com/office/drawing/2014/main" id="{5ED3F452-A147-922A-588B-2352F689D30B}"/>
              </a:ext>
            </a:extLst>
          </p:cNvPr>
          <p:cNvSpPr txBox="1"/>
          <p:nvPr/>
        </p:nvSpPr>
        <p:spPr>
          <a:xfrm>
            <a:off x="6211080" y="4846464"/>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78</a:t>
            </a:r>
          </a:p>
        </p:txBody>
      </p:sp>
      <p:sp>
        <p:nvSpPr>
          <p:cNvPr id="64" name="TextBox 63">
            <a:extLst>
              <a:ext uri="{FF2B5EF4-FFF2-40B4-BE49-F238E27FC236}">
                <a16:creationId xmlns:a16="http://schemas.microsoft.com/office/drawing/2014/main" id="{B8239413-A362-4ACA-849E-6B930F3836B6}"/>
              </a:ext>
            </a:extLst>
          </p:cNvPr>
          <p:cNvSpPr txBox="1"/>
          <p:nvPr/>
        </p:nvSpPr>
        <p:spPr>
          <a:xfrm>
            <a:off x="2331160" y="538816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21</a:t>
            </a:r>
          </a:p>
          <a:p>
            <a:pPr algn="ctr"/>
            <a:r>
              <a:rPr lang="en-GB" sz="1000" dirty="0">
                <a:latin typeface="Arial" panose="020B0604020202020204" pitchFamily="34" charset="0"/>
                <a:ea typeface="Aileron" charset="0"/>
                <a:cs typeface="Arial" panose="020B0604020202020204" pitchFamily="34" charset="0"/>
              </a:rPr>
              <a:t>30</a:t>
            </a:r>
          </a:p>
        </p:txBody>
      </p:sp>
      <p:sp>
        <p:nvSpPr>
          <p:cNvPr id="65" name="TextBox 64">
            <a:extLst>
              <a:ext uri="{FF2B5EF4-FFF2-40B4-BE49-F238E27FC236}">
                <a16:creationId xmlns:a16="http://schemas.microsoft.com/office/drawing/2014/main" id="{46C1AA1E-4AE1-DCF9-76B5-8DB51C052919}"/>
              </a:ext>
            </a:extLst>
          </p:cNvPr>
          <p:cNvSpPr txBox="1"/>
          <p:nvPr/>
        </p:nvSpPr>
        <p:spPr>
          <a:xfrm>
            <a:off x="2651823" y="538816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a:t>
            </a:r>
          </a:p>
          <a:p>
            <a:pPr algn="ctr"/>
            <a:r>
              <a:rPr lang="en-GB" sz="1000" dirty="0">
                <a:latin typeface="Arial" panose="020B0604020202020204" pitchFamily="34" charset="0"/>
                <a:ea typeface="Aileron" charset="0"/>
                <a:cs typeface="Arial" panose="020B0604020202020204" pitchFamily="34" charset="0"/>
              </a:rPr>
              <a:t>19</a:t>
            </a:r>
          </a:p>
        </p:txBody>
      </p:sp>
      <p:sp>
        <p:nvSpPr>
          <p:cNvPr id="66" name="TextBox 65">
            <a:extLst>
              <a:ext uri="{FF2B5EF4-FFF2-40B4-BE49-F238E27FC236}">
                <a16:creationId xmlns:a16="http://schemas.microsoft.com/office/drawing/2014/main" id="{0765C50F-AAD4-0E29-0932-E4BB5398436B}"/>
              </a:ext>
            </a:extLst>
          </p:cNvPr>
          <p:cNvSpPr txBox="1"/>
          <p:nvPr/>
        </p:nvSpPr>
        <p:spPr>
          <a:xfrm>
            <a:off x="2967523" y="538816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16</a:t>
            </a:r>
          </a:p>
        </p:txBody>
      </p:sp>
      <p:sp>
        <p:nvSpPr>
          <p:cNvPr id="67" name="TextBox 66">
            <a:extLst>
              <a:ext uri="{FF2B5EF4-FFF2-40B4-BE49-F238E27FC236}">
                <a16:creationId xmlns:a16="http://schemas.microsoft.com/office/drawing/2014/main" id="{67733BDA-4E1F-1F9F-0D39-D74491792C96}"/>
              </a:ext>
            </a:extLst>
          </p:cNvPr>
          <p:cNvSpPr txBox="1"/>
          <p:nvPr/>
        </p:nvSpPr>
        <p:spPr>
          <a:xfrm>
            <a:off x="3316795" y="538816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a:t>
            </a:r>
          </a:p>
          <a:p>
            <a:pPr algn="ctr"/>
            <a:r>
              <a:rPr lang="en-GB" sz="1000" dirty="0">
                <a:latin typeface="Arial" panose="020B0604020202020204" pitchFamily="34" charset="0"/>
                <a:ea typeface="Aileron" charset="0"/>
                <a:cs typeface="Arial" panose="020B0604020202020204" pitchFamily="34" charset="0"/>
              </a:rPr>
              <a:t>15</a:t>
            </a:r>
          </a:p>
        </p:txBody>
      </p:sp>
      <p:sp>
        <p:nvSpPr>
          <p:cNvPr id="68" name="TextBox 67">
            <a:extLst>
              <a:ext uri="{FF2B5EF4-FFF2-40B4-BE49-F238E27FC236}">
                <a16:creationId xmlns:a16="http://schemas.microsoft.com/office/drawing/2014/main" id="{2739D82C-1F31-6CDD-5326-BE7A78DD4C0C}"/>
              </a:ext>
            </a:extLst>
          </p:cNvPr>
          <p:cNvSpPr txBox="1"/>
          <p:nvPr/>
        </p:nvSpPr>
        <p:spPr>
          <a:xfrm>
            <a:off x="3636755" y="538816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a:t>
            </a:r>
          </a:p>
          <a:p>
            <a:pPr algn="ctr"/>
            <a:r>
              <a:rPr lang="en-GB" sz="1000" dirty="0">
                <a:latin typeface="Arial" panose="020B0604020202020204" pitchFamily="34" charset="0"/>
                <a:ea typeface="Aileron" charset="0"/>
                <a:cs typeface="Arial" panose="020B0604020202020204" pitchFamily="34" charset="0"/>
              </a:rPr>
              <a:t>10</a:t>
            </a:r>
          </a:p>
        </p:txBody>
      </p:sp>
      <p:sp>
        <p:nvSpPr>
          <p:cNvPr id="69" name="TextBox 68">
            <a:extLst>
              <a:ext uri="{FF2B5EF4-FFF2-40B4-BE49-F238E27FC236}">
                <a16:creationId xmlns:a16="http://schemas.microsoft.com/office/drawing/2014/main" id="{901E6874-4DE7-6167-6894-96BE687992C1}"/>
              </a:ext>
            </a:extLst>
          </p:cNvPr>
          <p:cNvSpPr txBox="1"/>
          <p:nvPr/>
        </p:nvSpPr>
        <p:spPr>
          <a:xfrm>
            <a:off x="3943195" y="538816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10</a:t>
            </a:r>
          </a:p>
        </p:txBody>
      </p:sp>
      <p:sp>
        <p:nvSpPr>
          <p:cNvPr id="70" name="TextBox 69">
            <a:extLst>
              <a:ext uri="{FF2B5EF4-FFF2-40B4-BE49-F238E27FC236}">
                <a16:creationId xmlns:a16="http://schemas.microsoft.com/office/drawing/2014/main" id="{C17F2B29-A292-AE14-3E74-2F0562F7F50A}"/>
              </a:ext>
            </a:extLst>
          </p:cNvPr>
          <p:cNvSpPr txBox="1"/>
          <p:nvPr/>
        </p:nvSpPr>
        <p:spPr>
          <a:xfrm>
            <a:off x="4309300" y="5388169"/>
            <a:ext cx="70532"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9</a:t>
            </a:r>
          </a:p>
        </p:txBody>
      </p:sp>
      <p:sp>
        <p:nvSpPr>
          <p:cNvPr id="71" name="TextBox 70">
            <a:extLst>
              <a:ext uri="{FF2B5EF4-FFF2-40B4-BE49-F238E27FC236}">
                <a16:creationId xmlns:a16="http://schemas.microsoft.com/office/drawing/2014/main" id="{FDA82F26-3E60-D4E7-7A61-F0320F354114}"/>
              </a:ext>
            </a:extLst>
          </p:cNvPr>
          <p:cNvSpPr txBox="1"/>
          <p:nvPr/>
        </p:nvSpPr>
        <p:spPr>
          <a:xfrm>
            <a:off x="4625848" y="5388169"/>
            <a:ext cx="103078"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9</a:t>
            </a:r>
          </a:p>
        </p:txBody>
      </p:sp>
      <p:sp>
        <p:nvSpPr>
          <p:cNvPr id="72" name="TextBox 71">
            <a:extLst>
              <a:ext uri="{FF2B5EF4-FFF2-40B4-BE49-F238E27FC236}">
                <a16:creationId xmlns:a16="http://schemas.microsoft.com/office/drawing/2014/main" id="{2538E2D7-3D82-1F97-BF77-49E69900CDFE}"/>
              </a:ext>
            </a:extLst>
          </p:cNvPr>
          <p:cNvSpPr txBox="1"/>
          <p:nvPr/>
        </p:nvSpPr>
        <p:spPr>
          <a:xfrm>
            <a:off x="4948098" y="5386504"/>
            <a:ext cx="70532"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6</a:t>
            </a:r>
          </a:p>
        </p:txBody>
      </p:sp>
      <p:sp>
        <p:nvSpPr>
          <p:cNvPr id="73" name="TextBox 72">
            <a:extLst>
              <a:ext uri="{FF2B5EF4-FFF2-40B4-BE49-F238E27FC236}">
                <a16:creationId xmlns:a16="http://schemas.microsoft.com/office/drawing/2014/main" id="{2FB3A05E-16E7-8716-E616-C750F0A67740}"/>
              </a:ext>
            </a:extLst>
          </p:cNvPr>
          <p:cNvSpPr txBox="1"/>
          <p:nvPr/>
        </p:nvSpPr>
        <p:spPr>
          <a:xfrm>
            <a:off x="5274147" y="5388169"/>
            <a:ext cx="70532"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5</a:t>
            </a:r>
          </a:p>
        </p:txBody>
      </p:sp>
      <p:sp>
        <p:nvSpPr>
          <p:cNvPr id="74" name="TextBox 73">
            <a:extLst>
              <a:ext uri="{FF2B5EF4-FFF2-40B4-BE49-F238E27FC236}">
                <a16:creationId xmlns:a16="http://schemas.microsoft.com/office/drawing/2014/main" id="{2D47498B-16AB-E83E-A2CD-C48F9554D906}"/>
              </a:ext>
            </a:extLst>
          </p:cNvPr>
          <p:cNvSpPr txBox="1"/>
          <p:nvPr/>
        </p:nvSpPr>
        <p:spPr>
          <a:xfrm>
            <a:off x="5635462" y="5388169"/>
            <a:ext cx="49396" cy="307777"/>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3</a:t>
            </a:r>
          </a:p>
        </p:txBody>
      </p:sp>
      <p:sp>
        <p:nvSpPr>
          <p:cNvPr id="75" name="TextBox 74">
            <a:extLst>
              <a:ext uri="{FF2B5EF4-FFF2-40B4-BE49-F238E27FC236}">
                <a16:creationId xmlns:a16="http://schemas.microsoft.com/office/drawing/2014/main" id="{A8A0AFFE-99D7-9450-C063-150198F09AA9}"/>
              </a:ext>
            </a:extLst>
          </p:cNvPr>
          <p:cNvSpPr txBox="1"/>
          <p:nvPr/>
        </p:nvSpPr>
        <p:spPr>
          <a:xfrm>
            <a:off x="5939906" y="5388169"/>
            <a:ext cx="70532"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1</a:t>
            </a:r>
          </a:p>
        </p:txBody>
      </p:sp>
      <p:sp>
        <p:nvSpPr>
          <p:cNvPr id="76" name="TextBox 75">
            <a:extLst>
              <a:ext uri="{FF2B5EF4-FFF2-40B4-BE49-F238E27FC236}">
                <a16:creationId xmlns:a16="http://schemas.microsoft.com/office/drawing/2014/main" id="{75120224-F075-AEC6-E2E0-85223CA9D05C}"/>
              </a:ext>
            </a:extLst>
          </p:cNvPr>
          <p:cNvSpPr txBox="1"/>
          <p:nvPr/>
        </p:nvSpPr>
        <p:spPr>
          <a:xfrm>
            <a:off x="6272307" y="5388169"/>
            <a:ext cx="70532"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a:p>
            <a:pPr algn="ctr"/>
            <a:r>
              <a:rPr lang="en-GB" sz="1000" dirty="0">
                <a:latin typeface="Arial" panose="020B0604020202020204" pitchFamily="34" charset="0"/>
                <a:ea typeface="Aileron" charset="0"/>
                <a:cs typeface="Arial" panose="020B0604020202020204" pitchFamily="34" charset="0"/>
              </a:rPr>
              <a:t>0</a:t>
            </a:r>
          </a:p>
        </p:txBody>
      </p:sp>
      <p:sp>
        <p:nvSpPr>
          <p:cNvPr id="77" name="TextBox 76">
            <a:extLst>
              <a:ext uri="{FF2B5EF4-FFF2-40B4-BE49-F238E27FC236}">
                <a16:creationId xmlns:a16="http://schemas.microsoft.com/office/drawing/2014/main" id="{F977897D-2A93-A664-5BC3-FF5A9C2F7A78}"/>
              </a:ext>
            </a:extLst>
          </p:cNvPr>
          <p:cNvSpPr txBox="1"/>
          <p:nvPr/>
        </p:nvSpPr>
        <p:spPr>
          <a:xfrm>
            <a:off x="2000099" y="538816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43</a:t>
            </a:r>
          </a:p>
          <a:p>
            <a:pPr algn="ctr"/>
            <a:r>
              <a:rPr lang="en-GB" sz="1000" dirty="0">
                <a:latin typeface="Arial" panose="020B0604020202020204" pitchFamily="34" charset="0"/>
                <a:ea typeface="Aileron" charset="0"/>
                <a:cs typeface="Arial" panose="020B0604020202020204" pitchFamily="34" charset="0"/>
              </a:rPr>
              <a:t>42</a:t>
            </a:r>
          </a:p>
        </p:txBody>
      </p:sp>
      <p:sp>
        <p:nvSpPr>
          <p:cNvPr id="78" name="TextBox 77">
            <a:extLst>
              <a:ext uri="{FF2B5EF4-FFF2-40B4-BE49-F238E27FC236}">
                <a16:creationId xmlns:a16="http://schemas.microsoft.com/office/drawing/2014/main" id="{2F81C055-A372-001E-9AD8-8E488E01E888}"/>
              </a:ext>
            </a:extLst>
          </p:cNvPr>
          <p:cNvSpPr txBox="1"/>
          <p:nvPr/>
        </p:nvSpPr>
        <p:spPr>
          <a:xfrm>
            <a:off x="3183852" y="2806448"/>
            <a:ext cx="2753959" cy="307777"/>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Placebo, 40 events; median, 6.0 months</a:t>
            </a:r>
          </a:p>
          <a:p>
            <a:r>
              <a:rPr lang="en-GB" sz="1000" dirty="0">
                <a:latin typeface="Arial" panose="020B0604020202020204" pitchFamily="34" charset="0"/>
                <a:ea typeface="Aileron" charset="0"/>
                <a:cs typeface="Arial" panose="020B0604020202020204" pitchFamily="34" charset="0"/>
              </a:rPr>
              <a:t>Octreotide LAR, 26 events; median, 14.3 months</a:t>
            </a:r>
          </a:p>
        </p:txBody>
      </p:sp>
      <p:sp>
        <p:nvSpPr>
          <p:cNvPr id="79" name="TextBox 78">
            <a:extLst>
              <a:ext uri="{FF2B5EF4-FFF2-40B4-BE49-F238E27FC236}">
                <a16:creationId xmlns:a16="http://schemas.microsoft.com/office/drawing/2014/main" id="{17AE71D9-2E95-F790-5823-13CC828ED808}"/>
              </a:ext>
            </a:extLst>
          </p:cNvPr>
          <p:cNvSpPr txBox="1"/>
          <p:nvPr/>
        </p:nvSpPr>
        <p:spPr>
          <a:xfrm rot="16200000">
            <a:off x="884041" y="3564353"/>
            <a:ext cx="1155766" cy="153888"/>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Patients (proportion)</a:t>
            </a:r>
          </a:p>
        </p:txBody>
      </p:sp>
      <p:sp>
        <p:nvSpPr>
          <p:cNvPr id="80" name="TextBox 79">
            <a:extLst>
              <a:ext uri="{FF2B5EF4-FFF2-40B4-BE49-F238E27FC236}">
                <a16:creationId xmlns:a16="http://schemas.microsoft.com/office/drawing/2014/main" id="{EFC2EE7C-DF75-36F6-BD5F-D38E8A6CC8FE}"/>
              </a:ext>
            </a:extLst>
          </p:cNvPr>
          <p:cNvSpPr txBox="1"/>
          <p:nvPr/>
        </p:nvSpPr>
        <p:spPr>
          <a:xfrm>
            <a:off x="3088314" y="5091772"/>
            <a:ext cx="2285882" cy="153888"/>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Time Since Random Allocation (months)</a:t>
            </a:r>
          </a:p>
        </p:txBody>
      </p:sp>
      <p:cxnSp>
        <p:nvCxnSpPr>
          <p:cNvPr id="81" name="Straight Connector 80">
            <a:extLst>
              <a:ext uri="{FF2B5EF4-FFF2-40B4-BE49-F238E27FC236}">
                <a16:creationId xmlns:a16="http://schemas.microsoft.com/office/drawing/2014/main" id="{F62DE863-9FFF-4EA7-1002-EC2987B75833}"/>
              </a:ext>
            </a:extLst>
          </p:cNvPr>
          <p:cNvCxnSpPr>
            <a:cxnSpLocks/>
          </p:cNvCxnSpPr>
          <p:nvPr/>
        </p:nvCxnSpPr>
        <p:spPr>
          <a:xfrm>
            <a:off x="2026322" y="2905237"/>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98F3049-0C0D-F7D0-31BD-60DA913A453A}"/>
              </a:ext>
            </a:extLst>
          </p:cNvPr>
          <p:cNvCxnSpPr>
            <a:cxnSpLocks/>
          </p:cNvCxnSpPr>
          <p:nvPr/>
        </p:nvCxnSpPr>
        <p:spPr>
          <a:xfrm>
            <a:off x="2026322" y="3270204"/>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C5F19D0-25C6-D909-522B-A68AC192869A}"/>
              </a:ext>
            </a:extLst>
          </p:cNvPr>
          <p:cNvCxnSpPr>
            <a:cxnSpLocks/>
          </p:cNvCxnSpPr>
          <p:nvPr/>
        </p:nvCxnSpPr>
        <p:spPr>
          <a:xfrm>
            <a:off x="2026322" y="4000138"/>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E3A9922-21D7-E3A5-087E-1B7DBCF9D3D2}"/>
              </a:ext>
            </a:extLst>
          </p:cNvPr>
          <p:cNvCxnSpPr>
            <a:cxnSpLocks/>
          </p:cNvCxnSpPr>
          <p:nvPr/>
        </p:nvCxnSpPr>
        <p:spPr>
          <a:xfrm>
            <a:off x="2026322" y="3635171"/>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436DC9A-5A45-2AD1-27EE-FE9EF8EF8990}"/>
              </a:ext>
            </a:extLst>
          </p:cNvPr>
          <p:cNvCxnSpPr>
            <a:cxnSpLocks/>
          </p:cNvCxnSpPr>
          <p:nvPr/>
        </p:nvCxnSpPr>
        <p:spPr>
          <a:xfrm>
            <a:off x="2026322" y="4365104"/>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C7976347-C0CD-8BA0-1D6F-03B5F6765512}"/>
              </a:ext>
            </a:extLst>
          </p:cNvPr>
          <p:cNvCxnSpPr>
            <a:cxnSpLocks/>
          </p:cNvCxnSpPr>
          <p:nvPr/>
        </p:nvCxnSpPr>
        <p:spPr>
          <a:xfrm>
            <a:off x="2401692"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C9C2B2C0-DDA6-91EF-1E99-9E89501A5ABF}"/>
              </a:ext>
            </a:extLst>
          </p:cNvPr>
          <p:cNvCxnSpPr>
            <a:cxnSpLocks/>
          </p:cNvCxnSpPr>
          <p:nvPr/>
        </p:nvCxnSpPr>
        <p:spPr>
          <a:xfrm>
            <a:off x="2725396"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4C814C9-D86F-C3F7-B798-295648783546}"/>
              </a:ext>
            </a:extLst>
          </p:cNvPr>
          <p:cNvCxnSpPr>
            <a:cxnSpLocks/>
          </p:cNvCxnSpPr>
          <p:nvPr/>
        </p:nvCxnSpPr>
        <p:spPr>
          <a:xfrm>
            <a:off x="3049100"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D3C47F2-6C19-6D95-1D3F-FD07637DD4B8}"/>
              </a:ext>
            </a:extLst>
          </p:cNvPr>
          <p:cNvCxnSpPr>
            <a:cxnSpLocks/>
          </p:cNvCxnSpPr>
          <p:nvPr/>
        </p:nvCxnSpPr>
        <p:spPr>
          <a:xfrm>
            <a:off x="3372804"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7BF8D1A-7C41-B1E7-5235-54F86798C890}"/>
              </a:ext>
            </a:extLst>
          </p:cNvPr>
          <p:cNvCxnSpPr>
            <a:cxnSpLocks/>
          </p:cNvCxnSpPr>
          <p:nvPr/>
        </p:nvCxnSpPr>
        <p:spPr>
          <a:xfrm>
            <a:off x="3696508"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B64C82F-07D7-7ED6-4335-293BC3D9E20D}"/>
              </a:ext>
            </a:extLst>
          </p:cNvPr>
          <p:cNvCxnSpPr>
            <a:cxnSpLocks/>
          </p:cNvCxnSpPr>
          <p:nvPr/>
        </p:nvCxnSpPr>
        <p:spPr>
          <a:xfrm>
            <a:off x="4020212"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19D43D38-E8AE-D044-18DF-270D5240CCC8}"/>
              </a:ext>
            </a:extLst>
          </p:cNvPr>
          <p:cNvCxnSpPr>
            <a:cxnSpLocks/>
          </p:cNvCxnSpPr>
          <p:nvPr/>
        </p:nvCxnSpPr>
        <p:spPr>
          <a:xfrm>
            <a:off x="4343916"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B57009A4-4A9F-5539-7130-FC2C42C48863}"/>
              </a:ext>
            </a:extLst>
          </p:cNvPr>
          <p:cNvCxnSpPr>
            <a:cxnSpLocks/>
          </p:cNvCxnSpPr>
          <p:nvPr/>
        </p:nvCxnSpPr>
        <p:spPr>
          <a:xfrm>
            <a:off x="4667620"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A482AEE-44D6-575C-DF49-6A2BFE06A981}"/>
              </a:ext>
            </a:extLst>
          </p:cNvPr>
          <p:cNvCxnSpPr>
            <a:cxnSpLocks/>
          </p:cNvCxnSpPr>
          <p:nvPr/>
        </p:nvCxnSpPr>
        <p:spPr>
          <a:xfrm>
            <a:off x="4991324"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09C5D572-D0DB-2114-13AE-96519C10D318}"/>
              </a:ext>
            </a:extLst>
          </p:cNvPr>
          <p:cNvCxnSpPr>
            <a:cxnSpLocks/>
          </p:cNvCxnSpPr>
          <p:nvPr/>
        </p:nvCxnSpPr>
        <p:spPr>
          <a:xfrm>
            <a:off x="5315028"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3DC74925-56DC-F2B8-D4E7-13478C4D81E4}"/>
              </a:ext>
            </a:extLst>
          </p:cNvPr>
          <p:cNvCxnSpPr>
            <a:cxnSpLocks/>
          </p:cNvCxnSpPr>
          <p:nvPr/>
        </p:nvCxnSpPr>
        <p:spPr>
          <a:xfrm>
            <a:off x="5638732"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FDACC413-425F-DB85-7F08-DFABE704B13C}"/>
              </a:ext>
            </a:extLst>
          </p:cNvPr>
          <p:cNvCxnSpPr>
            <a:cxnSpLocks/>
          </p:cNvCxnSpPr>
          <p:nvPr/>
        </p:nvCxnSpPr>
        <p:spPr>
          <a:xfrm>
            <a:off x="5962436"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C95C87A9-927D-7492-C9E3-F080A44756F7}"/>
              </a:ext>
            </a:extLst>
          </p:cNvPr>
          <p:cNvCxnSpPr>
            <a:cxnSpLocks/>
          </p:cNvCxnSpPr>
          <p:nvPr/>
        </p:nvCxnSpPr>
        <p:spPr>
          <a:xfrm>
            <a:off x="6286142" y="4776501"/>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4922E04F-90D4-A258-1E8E-DE0D9DB0598C}"/>
              </a:ext>
            </a:extLst>
          </p:cNvPr>
          <p:cNvCxnSpPr/>
          <p:nvPr/>
        </p:nvCxnSpPr>
        <p:spPr>
          <a:xfrm>
            <a:off x="2951799" y="2890147"/>
            <a:ext cx="175981" cy="0"/>
          </a:xfrm>
          <a:prstGeom prst="line">
            <a:avLst/>
          </a:prstGeom>
          <a:ln w="19050">
            <a:solidFill>
              <a:srgbClr val="5D8298"/>
            </a:solidFill>
            <a:prstDash val="dash"/>
          </a:ln>
        </p:spPr>
        <p:style>
          <a:lnRef idx="1">
            <a:schemeClr val="accent6"/>
          </a:lnRef>
          <a:fillRef idx="0">
            <a:schemeClr val="accent6"/>
          </a:fillRef>
          <a:effectRef idx="0">
            <a:schemeClr val="accent6"/>
          </a:effectRef>
          <a:fontRef idx="minor">
            <a:schemeClr val="tx1"/>
          </a:fontRef>
        </p:style>
      </p:cxnSp>
      <p:cxnSp>
        <p:nvCxnSpPr>
          <p:cNvPr id="110" name="Straight Connector 109">
            <a:extLst>
              <a:ext uri="{FF2B5EF4-FFF2-40B4-BE49-F238E27FC236}">
                <a16:creationId xmlns:a16="http://schemas.microsoft.com/office/drawing/2014/main" id="{F262C086-4719-9E01-1D80-3F7919F1D1DA}"/>
              </a:ext>
            </a:extLst>
          </p:cNvPr>
          <p:cNvCxnSpPr/>
          <p:nvPr/>
        </p:nvCxnSpPr>
        <p:spPr>
          <a:xfrm>
            <a:off x="2957405" y="3037094"/>
            <a:ext cx="175981" cy="0"/>
          </a:xfrm>
          <a:prstGeom prst="line">
            <a:avLst/>
          </a:prstGeom>
          <a:ln w="19050">
            <a:solidFill>
              <a:schemeClr val="accent1"/>
            </a:solidFill>
            <a:prstDash val="solid"/>
          </a:ln>
        </p:spPr>
        <p:style>
          <a:lnRef idx="1">
            <a:schemeClr val="accent6"/>
          </a:lnRef>
          <a:fillRef idx="0">
            <a:schemeClr val="accent6"/>
          </a:fillRef>
          <a:effectRef idx="0">
            <a:schemeClr val="accent6"/>
          </a:effectRef>
          <a:fontRef idx="minor">
            <a:schemeClr val="tx1"/>
          </a:fontRef>
        </p:style>
      </p:cxnSp>
      <p:sp>
        <p:nvSpPr>
          <p:cNvPr id="111" name="TextBox 110">
            <a:extLst>
              <a:ext uri="{FF2B5EF4-FFF2-40B4-BE49-F238E27FC236}">
                <a16:creationId xmlns:a16="http://schemas.microsoft.com/office/drawing/2014/main" id="{CD97C586-9865-5BDD-51BB-1E76E004A4D5}"/>
              </a:ext>
            </a:extLst>
          </p:cNvPr>
          <p:cNvSpPr txBox="1"/>
          <p:nvPr/>
        </p:nvSpPr>
        <p:spPr>
          <a:xfrm>
            <a:off x="7800384" y="48320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cxnSp>
        <p:nvCxnSpPr>
          <p:cNvPr id="112" name="Straight Connector 111">
            <a:extLst>
              <a:ext uri="{FF2B5EF4-FFF2-40B4-BE49-F238E27FC236}">
                <a16:creationId xmlns:a16="http://schemas.microsoft.com/office/drawing/2014/main" id="{E0755401-3F56-076E-E789-A5BB68D882E9}"/>
              </a:ext>
            </a:extLst>
          </p:cNvPr>
          <p:cNvCxnSpPr>
            <a:cxnSpLocks/>
          </p:cNvCxnSpPr>
          <p:nvPr/>
        </p:nvCxnSpPr>
        <p:spPr>
          <a:xfrm>
            <a:off x="7595941" y="4785394"/>
            <a:ext cx="297006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8447A50-8C08-1534-7084-D1D0DA979FEA}"/>
              </a:ext>
            </a:extLst>
          </p:cNvPr>
          <p:cNvCxnSpPr>
            <a:cxnSpLocks/>
          </p:cNvCxnSpPr>
          <p:nvPr/>
        </p:nvCxnSpPr>
        <p:spPr>
          <a:xfrm flipV="1">
            <a:off x="7600291" y="2420888"/>
            <a:ext cx="0" cy="23606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A10D5582-05E5-D9CD-C5C9-A27BD960DCB2}"/>
              </a:ext>
            </a:extLst>
          </p:cNvPr>
          <p:cNvSpPr txBox="1"/>
          <p:nvPr/>
        </p:nvSpPr>
        <p:spPr>
          <a:xfrm>
            <a:off x="7181629" y="4067201"/>
            <a:ext cx="310635"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0.25</a:t>
            </a:r>
          </a:p>
        </p:txBody>
      </p:sp>
      <p:cxnSp>
        <p:nvCxnSpPr>
          <p:cNvPr id="115" name="Straight Connector 114">
            <a:extLst>
              <a:ext uri="{FF2B5EF4-FFF2-40B4-BE49-F238E27FC236}">
                <a16:creationId xmlns:a16="http://schemas.microsoft.com/office/drawing/2014/main" id="{93FC7177-07D7-70CF-B524-5CA2F25A6401}"/>
              </a:ext>
            </a:extLst>
          </p:cNvPr>
          <p:cNvCxnSpPr>
            <a:cxnSpLocks/>
          </p:cNvCxnSpPr>
          <p:nvPr/>
        </p:nvCxnSpPr>
        <p:spPr>
          <a:xfrm>
            <a:off x="7518487" y="4154507"/>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6790414E-3CE7-88AB-3499-1259E1CE6DEA}"/>
              </a:ext>
            </a:extLst>
          </p:cNvPr>
          <p:cNvCxnSpPr>
            <a:cxnSpLocks/>
          </p:cNvCxnSpPr>
          <p:nvPr/>
        </p:nvCxnSpPr>
        <p:spPr>
          <a:xfrm>
            <a:off x="7893857"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86FEB13C-EDFF-CEC8-F09B-19CFC185B896}"/>
              </a:ext>
            </a:extLst>
          </p:cNvPr>
          <p:cNvSpPr txBox="1"/>
          <p:nvPr/>
        </p:nvSpPr>
        <p:spPr>
          <a:xfrm>
            <a:off x="8280375" y="2160442"/>
            <a:ext cx="3411190" cy="461665"/>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Octreotide LAR, 42 patients/22 events; median, 84.7 months</a:t>
            </a:r>
          </a:p>
          <a:p>
            <a:r>
              <a:rPr lang="en-GB" sz="1000" dirty="0">
                <a:latin typeface="Arial" panose="020B0604020202020204" pitchFamily="34" charset="0"/>
                <a:ea typeface="Aileron" charset="0"/>
                <a:cs typeface="Arial" panose="020B0604020202020204" pitchFamily="34" charset="0"/>
              </a:rPr>
              <a:t>Placebo, 43 patients/26 events; median, 83.71 months</a:t>
            </a:r>
          </a:p>
          <a:p>
            <a:endParaRPr lang="en-GB" sz="1000" dirty="0">
              <a:latin typeface="Arial" panose="020B0604020202020204" pitchFamily="34" charset="0"/>
              <a:ea typeface="Aileron" charset="0"/>
              <a:cs typeface="Arial" panose="020B0604020202020204" pitchFamily="34" charset="0"/>
            </a:endParaRPr>
          </a:p>
        </p:txBody>
      </p:sp>
      <p:cxnSp>
        <p:nvCxnSpPr>
          <p:cNvPr id="120" name="Straight Connector 119">
            <a:extLst>
              <a:ext uri="{FF2B5EF4-FFF2-40B4-BE49-F238E27FC236}">
                <a16:creationId xmlns:a16="http://schemas.microsoft.com/office/drawing/2014/main" id="{6C942192-E3E3-898B-3AAA-CB21915E76C8}"/>
              </a:ext>
            </a:extLst>
          </p:cNvPr>
          <p:cNvCxnSpPr/>
          <p:nvPr/>
        </p:nvCxnSpPr>
        <p:spPr>
          <a:xfrm>
            <a:off x="8048322" y="2394641"/>
            <a:ext cx="175981" cy="0"/>
          </a:xfrm>
          <a:prstGeom prst="line">
            <a:avLst/>
          </a:prstGeom>
          <a:ln w="19050">
            <a:solidFill>
              <a:srgbClr val="5D8298"/>
            </a:solidFill>
            <a:prstDash val="dash"/>
          </a:ln>
        </p:spPr>
        <p:style>
          <a:lnRef idx="1">
            <a:schemeClr val="accent6"/>
          </a:lnRef>
          <a:fillRef idx="0">
            <a:schemeClr val="accent6"/>
          </a:fillRef>
          <a:effectRef idx="0">
            <a:schemeClr val="accent6"/>
          </a:effectRef>
          <a:fontRef idx="minor">
            <a:schemeClr val="tx1"/>
          </a:fontRef>
        </p:style>
      </p:cxnSp>
      <p:cxnSp>
        <p:nvCxnSpPr>
          <p:cNvPr id="121" name="Straight Connector 120">
            <a:extLst>
              <a:ext uri="{FF2B5EF4-FFF2-40B4-BE49-F238E27FC236}">
                <a16:creationId xmlns:a16="http://schemas.microsoft.com/office/drawing/2014/main" id="{63EDFF0C-CA18-C7B6-0BA7-39A01A5CC839}"/>
              </a:ext>
            </a:extLst>
          </p:cNvPr>
          <p:cNvCxnSpPr/>
          <p:nvPr/>
        </p:nvCxnSpPr>
        <p:spPr>
          <a:xfrm>
            <a:off x="8053928" y="2250625"/>
            <a:ext cx="175981" cy="0"/>
          </a:xfrm>
          <a:prstGeom prst="line">
            <a:avLst/>
          </a:prstGeom>
          <a:ln w="19050">
            <a:solidFill>
              <a:schemeClr val="accent1"/>
            </a:solidFill>
            <a:prstDash val="solid"/>
          </a:ln>
        </p:spPr>
        <p:style>
          <a:lnRef idx="1">
            <a:schemeClr val="accent6"/>
          </a:lnRef>
          <a:fillRef idx="0">
            <a:schemeClr val="accent6"/>
          </a:fillRef>
          <a:effectRef idx="0">
            <a:schemeClr val="accent6"/>
          </a:effectRef>
          <a:fontRef idx="minor">
            <a:schemeClr val="tx1"/>
          </a:fontRef>
        </p:style>
      </p:cxnSp>
      <p:sp>
        <p:nvSpPr>
          <p:cNvPr id="122" name="TextBox 121">
            <a:extLst>
              <a:ext uri="{FF2B5EF4-FFF2-40B4-BE49-F238E27FC236}">
                <a16:creationId xmlns:a16="http://schemas.microsoft.com/office/drawing/2014/main" id="{99F1C79E-37A4-0B3D-9310-47D27FD93563}"/>
              </a:ext>
            </a:extLst>
          </p:cNvPr>
          <p:cNvSpPr txBox="1"/>
          <p:nvPr/>
        </p:nvSpPr>
        <p:spPr>
          <a:xfrm>
            <a:off x="7207852" y="3481283"/>
            <a:ext cx="310635"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0.5</a:t>
            </a:r>
          </a:p>
        </p:txBody>
      </p:sp>
      <p:cxnSp>
        <p:nvCxnSpPr>
          <p:cNvPr id="123" name="Straight Connector 122">
            <a:extLst>
              <a:ext uri="{FF2B5EF4-FFF2-40B4-BE49-F238E27FC236}">
                <a16:creationId xmlns:a16="http://schemas.microsoft.com/office/drawing/2014/main" id="{50233DAA-4F32-9812-966C-92633CAE0FAF}"/>
              </a:ext>
            </a:extLst>
          </p:cNvPr>
          <p:cNvCxnSpPr>
            <a:cxnSpLocks/>
          </p:cNvCxnSpPr>
          <p:nvPr/>
        </p:nvCxnSpPr>
        <p:spPr>
          <a:xfrm>
            <a:off x="7544710" y="3568589"/>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4" name="TextBox 123">
            <a:extLst>
              <a:ext uri="{FF2B5EF4-FFF2-40B4-BE49-F238E27FC236}">
                <a16:creationId xmlns:a16="http://schemas.microsoft.com/office/drawing/2014/main" id="{6E378A19-13B3-9E7D-8100-13EA81EE055C}"/>
              </a:ext>
            </a:extLst>
          </p:cNvPr>
          <p:cNvSpPr txBox="1"/>
          <p:nvPr/>
        </p:nvSpPr>
        <p:spPr>
          <a:xfrm>
            <a:off x="7144001" y="2890147"/>
            <a:ext cx="310635"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0.75</a:t>
            </a:r>
          </a:p>
        </p:txBody>
      </p:sp>
      <p:cxnSp>
        <p:nvCxnSpPr>
          <p:cNvPr id="125" name="Straight Connector 124">
            <a:extLst>
              <a:ext uri="{FF2B5EF4-FFF2-40B4-BE49-F238E27FC236}">
                <a16:creationId xmlns:a16="http://schemas.microsoft.com/office/drawing/2014/main" id="{7DAF3EE3-4A51-C809-3B99-CDEF3B09E5E2}"/>
              </a:ext>
            </a:extLst>
          </p:cNvPr>
          <p:cNvCxnSpPr>
            <a:cxnSpLocks/>
          </p:cNvCxnSpPr>
          <p:nvPr/>
        </p:nvCxnSpPr>
        <p:spPr>
          <a:xfrm>
            <a:off x="7480859" y="2977453"/>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B0E6BC87-86B5-83BC-F51C-FB483BD91E52}"/>
              </a:ext>
            </a:extLst>
          </p:cNvPr>
          <p:cNvSpPr txBox="1"/>
          <p:nvPr/>
        </p:nvSpPr>
        <p:spPr>
          <a:xfrm>
            <a:off x="7172349" y="2304716"/>
            <a:ext cx="310635" cy="153888"/>
          </a:xfrm>
          <a:prstGeom prst="rect">
            <a:avLst/>
          </a:prstGeom>
          <a:noFill/>
        </p:spPr>
        <p:txBody>
          <a:bodyPr wrap="square" lIns="0" tIns="0" rIns="0" bIns="0" rtlCol="0">
            <a:spAutoFit/>
          </a:bodyPr>
          <a:lstStyle/>
          <a:p>
            <a:pPr algn="r"/>
            <a:r>
              <a:rPr lang="en-GB" sz="1000" dirty="0">
                <a:latin typeface="Arial" panose="020B0604020202020204" pitchFamily="34" charset="0"/>
                <a:ea typeface="Aileron" charset="0"/>
                <a:cs typeface="Arial" panose="020B0604020202020204" pitchFamily="34" charset="0"/>
              </a:rPr>
              <a:t>1.00</a:t>
            </a:r>
          </a:p>
        </p:txBody>
      </p:sp>
      <p:cxnSp>
        <p:nvCxnSpPr>
          <p:cNvPr id="127" name="Straight Connector 126">
            <a:extLst>
              <a:ext uri="{FF2B5EF4-FFF2-40B4-BE49-F238E27FC236}">
                <a16:creationId xmlns:a16="http://schemas.microsoft.com/office/drawing/2014/main" id="{4B9B7E12-F7FB-39FE-32EA-B85D97D3F618}"/>
              </a:ext>
            </a:extLst>
          </p:cNvPr>
          <p:cNvCxnSpPr>
            <a:cxnSpLocks/>
          </p:cNvCxnSpPr>
          <p:nvPr/>
        </p:nvCxnSpPr>
        <p:spPr>
          <a:xfrm>
            <a:off x="7509207" y="2392022"/>
            <a:ext cx="9034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TextBox 129">
            <a:extLst>
              <a:ext uri="{FF2B5EF4-FFF2-40B4-BE49-F238E27FC236}">
                <a16:creationId xmlns:a16="http://schemas.microsoft.com/office/drawing/2014/main" id="{FEBFE129-2D21-C9F8-38B2-9F9B68682986}"/>
              </a:ext>
            </a:extLst>
          </p:cNvPr>
          <p:cNvSpPr txBox="1"/>
          <p:nvPr/>
        </p:nvSpPr>
        <p:spPr>
          <a:xfrm rot="16200000">
            <a:off x="6489358" y="3517066"/>
            <a:ext cx="1332096" cy="153888"/>
          </a:xfrm>
          <a:prstGeom prst="rect">
            <a:avLst/>
          </a:prstGeom>
          <a:noFill/>
        </p:spPr>
        <p:txBody>
          <a:bodyPr wrap="square" lIns="0" tIns="0" rIns="0" bIns="0" rtlCol="0">
            <a:spAutoFit/>
          </a:bodyPr>
          <a:lstStyle/>
          <a:p>
            <a:r>
              <a:rPr lang="en-GB" sz="1000" dirty="0">
                <a:latin typeface="Arial" panose="020B0604020202020204" pitchFamily="34" charset="0"/>
                <a:ea typeface="Aileron" charset="0"/>
                <a:cs typeface="Arial" panose="020B0604020202020204" pitchFamily="34" charset="0"/>
              </a:rPr>
              <a:t>Proportion of patients</a:t>
            </a:r>
          </a:p>
        </p:txBody>
      </p:sp>
      <p:sp>
        <p:nvSpPr>
          <p:cNvPr id="131" name="TextBox 130">
            <a:extLst>
              <a:ext uri="{FF2B5EF4-FFF2-40B4-BE49-F238E27FC236}">
                <a16:creationId xmlns:a16="http://schemas.microsoft.com/office/drawing/2014/main" id="{903A6683-4347-7717-0BB3-DF335F4EEF29}"/>
              </a:ext>
            </a:extLst>
          </p:cNvPr>
          <p:cNvSpPr txBox="1"/>
          <p:nvPr/>
        </p:nvSpPr>
        <p:spPr>
          <a:xfrm>
            <a:off x="6744072" y="5280967"/>
            <a:ext cx="836768" cy="153888"/>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Patients at risk</a:t>
            </a:r>
          </a:p>
        </p:txBody>
      </p:sp>
      <p:sp>
        <p:nvSpPr>
          <p:cNvPr id="132" name="TextBox 131">
            <a:extLst>
              <a:ext uri="{FF2B5EF4-FFF2-40B4-BE49-F238E27FC236}">
                <a16:creationId xmlns:a16="http://schemas.microsoft.com/office/drawing/2014/main" id="{31E07E6E-7225-FCB0-2C5C-CAA10B371538}"/>
              </a:ext>
            </a:extLst>
          </p:cNvPr>
          <p:cNvSpPr txBox="1"/>
          <p:nvPr/>
        </p:nvSpPr>
        <p:spPr>
          <a:xfrm>
            <a:off x="7682096" y="4502838"/>
            <a:ext cx="2224968" cy="153888"/>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p=0.511, HR=0.83 (95% CI: 0.47-1.46)</a:t>
            </a:r>
          </a:p>
        </p:txBody>
      </p:sp>
      <p:sp>
        <p:nvSpPr>
          <p:cNvPr id="133" name="TextBox 132">
            <a:extLst>
              <a:ext uri="{FF2B5EF4-FFF2-40B4-BE49-F238E27FC236}">
                <a16:creationId xmlns:a16="http://schemas.microsoft.com/office/drawing/2014/main" id="{5CEDA9D3-D36D-A630-FD46-96E4A4147E22}"/>
              </a:ext>
            </a:extLst>
          </p:cNvPr>
          <p:cNvSpPr txBox="1"/>
          <p:nvPr/>
        </p:nvSpPr>
        <p:spPr>
          <a:xfrm>
            <a:off x="8061019" y="48320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134" name="TextBox 133">
            <a:extLst>
              <a:ext uri="{FF2B5EF4-FFF2-40B4-BE49-F238E27FC236}">
                <a16:creationId xmlns:a16="http://schemas.microsoft.com/office/drawing/2014/main" id="{2AFFCC1B-C2F1-D066-25C2-3E6A9BEE5684}"/>
              </a:ext>
            </a:extLst>
          </p:cNvPr>
          <p:cNvSpPr txBox="1"/>
          <p:nvPr/>
        </p:nvSpPr>
        <p:spPr>
          <a:xfrm>
            <a:off x="8304970" y="48320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135" name="TextBox 134">
            <a:extLst>
              <a:ext uri="{FF2B5EF4-FFF2-40B4-BE49-F238E27FC236}">
                <a16:creationId xmlns:a16="http://schemas.microsoft.com/office/drawing/2014/main" id="{1721B6F7-107E-42F8-2580-D3E79D8D9D34}"/>
              </a:ext>
            </a:extLst>
          </p:cNvPr>
          <p:cNvSpPr txBox="1"/>
          <p:nvPr/>
        </p:nvSpPr>
        <p:spPr>
          <a:xfrm>
            <a:off x="8536949" y="48320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136" name="TextBox 135">
            <a:extLst>
              <a:ext uri="{FF2B5EF4-FFF2-40B4-BE49-F238E27FC236}">
                <a16:creationId xmlns:a16="http://schemas.microsoft.com/office/drawing/2014/main" id="{477DF9A7-075C-D852-9AFF-749B4A16F2AB}"/>
              </a:ext>
            </a:extLst>
          </p:cNvPr>
          <p:cNvSpPr txBox="1"/>
          <p:nvPr/>
        </p:nvSpPr>
        <p:spPr>
          <a:xfrm>
            <a:off x="8786389" y="48320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137" name="TextBox 136">
            <a:extLst>
              <a:ext uri="{FF2B5EF4-FFF2-40B4-BE49-F238E27FC236}">
                <a16:creationId xmlns:a16="http://schemas.microsoft.com/office/drawing/2014/main" id="{7690E264-D2F9-FE2A-291A-425D05232635}"/>
              </a:ext>
            </a:extLst>
          </p:cNvPr>
          <p:cNvSpPr txBox="1"/>
          <p:nvPr/>
        </p:nvSpPr>
        <p:spPr>
          <a:xfrm>
            <a:off x="9026658" y="48320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72</a:t>
            </a:r>
          </a:p>
        </p:txBody>
      </p:sp>
      <p:sp>
        <p:nvSpPr>
          <p:cNvPr id="138" name="TextBox 137">
            <a:extLst>
              <a:ext uri="{FF2B5EF4-FFF2-40B4-BE49-F238E27FC236}">
                <a16:creationId xmlns:a16="http://schemas.microsoft.com/office/drawing/2014/main" id="{7FE883D5-4900-1CCE-FE82-5E2A53F989B8}"/>
              </a:ext>
            </a:extLst>
          </p:cNvPr>
          <p:cNvSpPr txBox="1"/>
          <p:nvPr/>
        </p:nvSpPr>
        <p:spPr>
          <a:xfrm>
            <a:off x="9266927" y="48320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84</a:t>
            </a:r>
          </a:p>
        </p:txBody>
      </p:sp>
      <p:sp>
        <p:nvSpPr>
          <p:cNvPr id="139" name="TextBox 138">
            <a:extLst>
              <a:ext uri="{FF2B5EF4-FFF2-40B4-BE49-F238E27FC236}">
                <a16:creationId xmlns:a16="http://schemas.microsoft.com/office/drawing/2014/main" id="{F4C78356-53C0-B3F5-2480-86E3597D554A}"/>
              </a:ext>
            </a:extLst>
          </p:cNvPr>
          <p:cNvSpPr txBox="1"/>
          <p:nvPr/>
        </p:nvSpPr>
        <p:spPr>
          <a:xfrm>
            <a:off x="9515296" y="4832029"/>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96</a:t>
            </a:r>
          </a:p>
        </p:txBody>
      </p:sp>
      <p:sp>
        <p:nvSpPr>
          <p:cNvPr id="140" name="TextBox 139">
            <a:extLst>
              <a:ext uri="{FF2B5EF4-FFF2-40B4-BE49-F238E27FC236}">
                <a16:creationId xmlns:a16="http://schemas.microsoft.com/office/drawing/2014/main" id="{EA0257F7-3136-93A3-369F-245262600691}"/>
              </a:ext>
            </a:extLst>
          </p:cNvPr>
          <p:cNvSpPr txBox="1"/>
          <p:nvPr/>
        </p:nvSpPr>
        <p:spPr>
          <a:xfrm>
            <a:off x="9721536" y="4832029"/>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108</a:t>
            </a:r>
          </a:p>
        </p:txBody>
      </p:sp>
      <p:sp>
        <p:nvSpPr>
          <p:cNvPr id="141" name="TextBox 140">
            <a:extLst>
              <a:ext uri="{FF2B5EF4-FFF2-40B4-BE49-F238E27FC236}">
                <a16:creationId xmlns:a16="http://schemas.microsoft.com/office/drawing/2014/main" id="{C04DD8D5-CD07-D8DF-342D-89095E42811E}"/>
              </a:ext>
            </a:extLst>
          </p:cNvPr>
          <p:cNvSpPr txBox="1"/>
          <p:nvPr/>
        </p:nvSpPr>
        <p:spPr>
          <a:xfrm>
            <a:off x="9969701" y="4832029"/>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120</a:t>
            </a:r>
          </a:p>
        </p:txBody>
      </p:sp>
      <p:sp>
        <p:nvSpPr>
          <p:cNvPr id="142" name="TextBox 141">
            <a:extLst>
              <a:ext uri="{FF2B5EF4-FFF2-40B4-BE49-F238E27FC236}">
                <a16:creationId xmlns:a16="http://schemas.microsoft.com/office/drawing/2014/main" id="{663EAC28-52FE-B36F-9D3F-4BB53C82209F}"/>
              </a:ext>
            </a:extLst>
          </p:cNvPr>
          <p:cNvSpPr txBox="1"/>
          <p:nvPr/>
        </p:nvSpPr>
        <p:spPr>
          <a:xfrm>
            <a:off x="10222747" y="4832029"/>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132</a:t>
            </a:r>
          </a:p>
        </p:txBody>
      </p:sp>
      <p:sp>
        <p:nvSpPr>
          <p:cNvPr id="143" name="TextBox 142">
            <a:extLst>
              <a:ext uri="{FF2B5EF4-FFF2-40B4-BE49-F238E27FC236}">
                <a16:creationId xmlns:a16="http://schemas.microsoft.com/office/drawing/2014/main" id="{8DB3F833-C59A-CBED-3626-0144D7BDE9E1}"/>
              </a:ext>
            </a:extLst>
          </p:cNvPr>
          <p:cNvSpPr txBox="1"/>
          <p:nvPr/>
        </p:nvSpPr>
        <p:spPr>
          <a:xfrm>
            <a:off x="10454123" y="4832029"/>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144</a:t>
            </a:r>
          </a:p>
        </p:txBody>
      </p:sp>
      <p:sp>
        <p:nvSpPr>
          <p:cNvPr id="144" name="TextBox 143">
            <a:extLst>
              <a:ext uri="{FF2B5EF4-FFF2-40B4-BE49-F238E27FC236}">
                <a16:creationId xmlns:a16="http://schemas.microsoft.com/office/drawing/2014/main" id="{DC8B2C4B-C7E5-2F63-9EC9-DB8DD5776EBD}"/>
              </a:ext>
            </a:extLst>
          </p:cNvPr>
          <p:cNvSpPr txBox="1"/>
          <p:nvPr/>
        </p:nvSpPr>
        <p:spPr>
          <a:xfrm>
            <a:off x="7580840" y="4832029"/>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45" name="TextBox 144">
            <a:extLst>
              <a:ext uri="{FF2B5EF4-FFF2-40B4-BE49-F238E27FC236}">
                <a16:creationId xmlns:a16="http://schemas.microsoft.com/office/drawing/2014/main" id="{D5521C62-3FF3-A5A7-35CD-A9623EF8EAF5}"/>
              </a:ext>
            </a:extLst>
          </p:cNvPr>
          <p:cNvSpPr txBox="1"/>
          <p:nvPr/>
        </p:nvSpPr>
        <p:spPr>
          <a:xfrm>
            <a:off x="7427422" y="4684070"/>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46" name="TextBox 145">
            <a:extLst>
              <a:ext uri="{FF2B5EF4-FFF2-40B4-BE49-F238E27FC236}">
                <a16:creationId xmlns:a16="http://schemas.microsoft.com/office/drawing/2014/main" id="{6C092D69-884D-A270-95C3-A67F77A07AC8}"/>
              </a:ext>
            </a:extLst>
          </p:cNvPr>
          <p:cNvSpPr txBox="1"/>
          <p:nvPr/>
        </p:nvSpPr>
        <p:spPr>
          <a:xfrm>
            <a:off x="7771803"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a:p>
            <a:pPr algn="ctr"/>
            <a:r>
              <a:rPr lang="en-GB" sz="1000" dirty="0">
                <a:latin typeface="Arial" panose="020B0604020202020204" pitchFamily="34" charset="0"/>
                <a:ea typeface="Aileron" charset="0"/>
                <a:cs typeface="Arial" panose="020B0604020202020204" pitchFamily="34" charset="0"/>
              </a:rPr>
              <a:t>42</a:t>
            </a:r>
          </a:p>
        </p:txBody>
      </p:sp>
      <p:sp>
        <p:nvSpPr>
          <p:cNvPr id="147" name="TextBox 146">
            <a:extLst>
              <a:ext uri="{FF2B5EF4-FFF2-40B4-BE49-F238E27FC236}">
                <a16:creationId xmlns:a16="http://schemas.microsoft.com/office/drawing/2014/main" id="{763B8A4D-41DE-7637-61CB-2C7C83474842}"/>
              </a:ext>
            </a:extLst>
          </p:cNvPr>
          <p:cNvSpPr txBox="1"/>
          <p:nvPr/>
        </p:nvSpPr>
        <p:spPr>
          <a:xfrm>
            <a:off x="8024454"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38</a:t>
            </a:r>
          </a:p>
          <a:p>
            <a:pPr algn="ctr"/>
            <a:r>
              <a:rPr lang="en-GB" sz="1000" dirty="0">
                <a:latin typeface="Arial" panose="020B0604020202020204" pitchFamily="34" charset="0"/>
                <a:ea typeface="Aileron" charset="0"/>
                <a:cs typeface="Arial" panose="020B0604020202020204" pitchFamily="34" charset="0"/>
              </a:rPr>
              <a:t>36</a:t>
            </a:r>
          </a:p>
        </p:txBody>
      </p:sp>
      <p:sp>
        <p:nvSpPr>
          <p:cNvPr id="148" name="TextBox 147">
            <a:extLst>
              <a:ext uri="{FF2B5EF4-FFF2-40B4-BE49-F238E27FC236}">
                <a16:creationId xmlns:a16="http://schemas.microsoft.com/office/drawing/2014/main" id="{91AD920A-8C92-0450-B116-3DDD1FBE5D8E}"/>
              </a:ext>
            </a:extLst>
          </p:cNvPr>
          <p:cNvSpPr txBox="1"/>
          <p:nvPr/>
        </p:nvSpPr>
        <p:spPr>
          <a:xfrm>
            <a:off x="8264621"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32</a:t>
            </a:r>
          </a:p>
          <a:p>
            <a:pPr algn="ctr"/>
            <a:r>
              <a:rPr lang="en-GB" sz="1000" dirty="0">
                <a:latin typeface="Arial" panose="020B0604020202020204" pitchFamily="34" charset="0"/>
                <a:ea typeface="Aileron" charset="0"/>
                <a:cs typeface="Arial" panose="020B0604020202020204" pitchFamily="34" charset="0"/>
              </a:rPr>
              <a:t>33</a:t>
            </a:r>
          </a:p>
        </p:txBody>
      </p:sp>
      <p:sp>
        <p:nvSpPr>
          <p:cNvPr id="149" name="TextBox 148">
            <a:extLst>
              <a:ext uri="{FF2B5EF4-FFF2-40B4-BE49-F238E27FC236}">
                <a16:creationId xmlns:a16="http://schemas.microsoft.com/office/drawing/2014/main" id="{1AF85DC7-0065-24E8-DF38-154CF4F3BBE9}"/>
              </a:ext>
            </a:extLst>
          </p:cNvPr>
          <p:cNvSpPr txBox="1"/>
          <p:nvPr/>
        </p:nvSpPr>
        <p:spPr>
          <a:xfrm>
            <a:off x="8520842"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31</a:t>
            </a:r>
          </a:p>
          <a:p>
            <a:pPr algn="ctr"/>
            <a:r>
              <a:rPr lang="en-GB" sz="1000" dirty="0">
                <a:latin typeface="Arial" panose="020B0604020202020204" pitchFamily="34" charset="0"/>
                <a:ea typeface="Aileron" charset="0"/>
                <a:cs typeface="Arial" panose="020B0604020202020204" pitchFamily="34" charset="0"/>
              </a:rPr>
              <a:t>31</a:t>
            </a:r>
          </a:p>
        </p:txBody>
      </p:sp>
      <p:sp>
        <p:nvSpPr>
          <p:cNvPr id="150" name="TextBox 149">
            <a:extLst>
              <a:ext uri="{FF2B5EF4-FFF2-40B4-BE49-F238E27FC236}">
                <a16:creationId xmlns:a16="http://schemas.microsoft.com/office/drawing/2014/main" id="{1CAA515A-51F8-3220-711A-12FD90C7E301}"/>
              </a:ext>
            </a:extLst>
          </p:cNvPr>
          <p:cNvSpPr txBox="1"/>
          <p:nvPr/>
        </p:nvSpPr>
        <p:spPr>
          <a:xfrm>
            <a:off x="8763441"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a:p>
            <a:pPr algn="ctr"/>
            <a:r>
              <a:rPr lang="en-GB" sz="1000" dirty="0">
                <a:latin typeface="Arial" panose="020B0604020202020204" pitchFamily="34" charset="0"/>
                <a:ea typeface="Aileron" charset="0"/>
                <a:cs typeface="Arial" panose="020B0604020202020204" pitchFamily="34" charset="0"/>
              </a:rPr>
              <a:t>27</a:t>
            </a:r>
          </a:p>
        </p:txBody>
      </p:sp>
      <p:sp>
        <p:nvSpPr>
          <p:cNvPr id="151" name="TextBox 150">
            <a:extLst>
              <a:ext uri="{FF2B5EF4-FFF2-40B4-BE49-F238E27FC236}">
                <a16:creationId xmlns:a16="http://schemas.microsoft.com/office/drawing/2014/main" id="{B5AFA757-D320-AE85-5912-D6D2039FB3E4}"/>
              </a:ext>
            </a:extLst>
          </p:cNvPr>
          <p:cNvSpPr txBox="1"/>
          <p:nvPr/>
        </p:nvSpPr>
        <p:spPr>
          <a:xfrm>
            <a:off x="9010091"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22</a:t>
            </a:r>
          </a:p>
          <a:p>
            <a:pPr algn="ctr"/>
            <a:r>
              <a:rPr lang="en-GB" sz="1000" dirty="0">
                <a:latin typeface="Arial" panose="020B0604020202020204" pitchFamily="34" charset="0"/>
                <a:ea typeface="Aileron" charset="0"/>
                <a:cs typeface="Arial" panose="020B0604020202020204" pitchFamily="34" charset="0"/>
              </a:rPr>
              <a:t>24</a:t>
            </a:r>
          </a:p>
        </p:txBody>
      </p:sp>
      <p:sp>
        <p:nvSpPr>
          <p:cNvPr id="152" name="TextBox 151">
            <a:extLst>
              <a:ext uri="{FF2B5EF4-FFF2-40B4-BE49-F238E27FC236}">
                <a16:creationId xmlns:a16="http://schemas.microsoft.com/office/drawing/2014/main" id="{391C237C-602B-388C-FA61-7CF1F2C6E556}"/>
              </a:ext>
            </a:extLst>
          </p:cNvPr>
          <p:cNvSpPr txBox="1"/>
          <p:nvPr/>
        </p:nvSpPr>
        <p:spPr>
          <a:xfrm>
            <a:off x="9250078"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a:p>
            <a:pPr algn="ctr"/>
            <a:r>
              <a:rPr lang="en-GB" sz="1000" dirty="0">
                <a:latin typeface="Arial" panose="020B0604020202020204" pitchFamily="34" charset="0"/>
                <a:ea typeface="Aileron" charset="0"/>
                <a:cs typeface="Arial" panose="020B0604020202020204" pitchFamily="34" charset="0"/>
              </a:rPr>
              <a:t>18</a:t>
            </a:r>
          </a:p>
        </p:txBody>
      </p:sp>
      <p:sp>
        <p:nvSpPr>
          <p:cNvPr id="153" name="TextBox 152">
            <a:extLst>
              <a:ext uri="{FF2B5EF4-FFF2-40B4-BE49-F238E27FC236}">
                <a16:creationId xmlns:a16="http://schemas.microsoft.com/office/drawing/2014/main" id="{932E9FEB-FD70-B8E3-1B7C-C2643AC4A8FE}"/>
              </a:ext>
            </a:extLst>
          </p:cNvPr>
          <p:cNvSpPr txBox="1"/>
          <p:nvPr/>
        </p:nvSpPr>
        <p:spPr>
          <a:xfrm>
            <a:off x="9510573"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16</a:t>
            </a:r>
          </a:p>
          <a:p>
            <a:pPr algn="ctr"/>
            <a:r>
              <a:rPr lang="en-GB" sz="1000" dirty="0">
                <a:latin typeface="Arial" panose="020B0604020202020204" pitchFamily="34" charset="0"/>
                <a:ea typeface="Aileron" charset="0"/>
                <a:cs typeface="Arial" panose="020B0604020202020204" pitchFamily="34" charset="0"/>
              </a:rPr>
              <a:t>14</a:t>
            </a:r>
          </a:p>
        </p:txBody>
      </p:sp>
      <p:sp>
        <p:nvSpPr>
          <p:cNvPr id="154" name="TextBox 153">
            <a:extLst>
              <a:ext uri="{FF2B5EF4-FFF2-40B4-BE49-F238E27FC236}">
                <a16:creationId xmlns:a16="http://schemas.microsoft.com/office/drawing/2014/main" id="{812F9B34-102D-2FD7-EC10-55736B57FF35}"/>
              </a:ext>
            </a:extLst>
          </p:cNvPr>
          <p:cNvSpPr txBox="1"/>
          <p:nvPr/>
        </p:nvSpPr>
        <p:spPr>
          <a:xfrm>
            <a:off x="9752079"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11</a:t>
            </a:r>
          </a:p>
          <a:p>
            <a:pPr algn="ctr"/>
            <a:r>
              <a:rPr lang="en-GB" sz="1000" dirty="0">
                <a:latin typeface="Arial" panose="020B0604020202020204" pitchFamily="34" charset="0"/>
                <a:ea typeface="Aileron" charset="0"/>
                <a:cs typeface="Arial" panose="020B0604020202020204" pitchFamily="34" charset="0"/>
              </a:rPr>
              <a:t>8</a:t>
            </a:r>
          </a:p>
        </p:txBody>
      </p:sp>
      <p:sp>
        <p:nvSpPr>
          <p:cNvPr id="155" name="TextBox 154">
            <a:extLst>
              <a:ext uri="{FF2B5EF4-FFF2-40B4-BE49-F238E27FC236}">
                <a16:creationId xmlns:a16="http://schemas.microsoft.com/office/drawing/2014/main" id="{0DDE6F9E-CA23-5855-8009-93FF9E7ACF0B}"/>
              </a:ext>
            </a:extLst>
          </p:cNvPr>
          <p:cNvSpPr txBox="1"/>
          <p:nvPr/>
        </p:nvSpPr>
        <p:spPr>
          <a:xfrm>
            <a:off x="10035510" y="5425479"/>
            <a:ext cx="70532"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a:p>
            <a:pPr algn="ctr"/>
            <a:r>
              <a:rPr lang="en-GB" sz="1000" dirty="0">
                <a:latin typeface="Arial" panose="020B0604020202020204" pitchFamily="34" charset="0"/>
                <a:ea typeface="Aileron" charset="0"/>
                <a:cs typeface="Arial" panose="020B0604020202020204" pitchFamily="34" charset="0"/>
              </a:rPr>
              <a:t>3</a:t>
            </a:r>
          </a:p>
        </p:txBody>
      </p:sp>
      <p:sp>
        <p:nvSpPr>
          <p:cNvPr id="156" name="TextBox 155">
            <a:extLst>
              <a:ext uri="{FF2B5EF4-FFF2-40B4-BE49-F238E27FC236}">
                <a16:creationId xmlns:a16="http://schemas.microsoft.com/office/drawing/2014/main" id="{D9646CCE-E2CC-B8AB-7ACD-87ED4E1FC360}"/>
              </a:ext>
            </a:extLst>
          </p:cNvPr>
          <p:cNvSpPr txBox="1"/>
          <p:nvPr/>
        </p:nvSpPr>
        <p:spPr>
          <a:xfrm>
            <a:off x="10288556" y="5425479"/>
            <a:ext cx="70532"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a:t>
            </a:r>
          </a:p>
          <a:p>
            <a:pPr algn="ctr"/>
            <a:r>
              <a:rPr lang="en-GB" sz="1000" dirty="0">
                <a:latin typeface="Arial" panose="020B0604020202020204" pitchFamily="34" charset="0"/>
                <a:ea typeface="Aileron" charset="0"/>
                <a:cs typeface="Arial" panose="020B0604020202020204" pitchFamily="34" charset="0"/>
              </a:rPr>
              <a:t>1</a:t>
            </a:r>
          </a:p>
        </p:txBody>
      </p:sp>
      <p:sp>
        <p:nvSpPr>
          <p:cNvPr id="158" name="TextBox 157">
            <a:extLst>
              <a:ext uri="{FF2B5EF4-FFF2-40B4-BE49-F238E27FC236}">
                <a16:creationId xmlns:a16="http://schemas.microsoft.com/office/drawing/2014/main" id="{6ABC5710-F9E1-33C6-D3FD-2951A7F190A7}"/>
              </a:ext>
            </a:extLst>
          </p:cNvPr>
          <p:cNvSpPr txBox="1"/>
          <p:nvPr/>
        </p:nvSpPr>
        <p:spPr>
          <a:xfrm>
            <a:off x="7540851" y="5425479"/>
            <a:ext cx="141064" cy="307777"/>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a:p>
            <a:pPr algn="ctr"/>
            <a:r>
              <a:rPr lang="en-GB" sz="1000" dirty="0">
                <a:latin typeface="Arial" panose="020B0604020202020204" pitchFamily="34" charset="0"/>
                <a:ea typeface="Aileron" charset="0"/>
                <a:cs typeface="Arial" panose="020B0604020202020204" pitchFamily="34" charset="0"/>
              </a:rPr>
              <a:t>43</a:t>
            </a:r>
          </a:p>
        </p:txBody>
      </p:sp>
      <p:sp>
        <p:nvSpPr>
          <p:cNvPr id="159" name="TextBox 158">
            <a:extLst>
              <a:ext uri="{FF2B5EF4-FFF2-40B4-BE49-F238E27FC236}">
                <a16:creationId xmlns:a16="http://schemas.microsoft.com/office/drawing/2014/main" id="{FC09AA79-034C-3AA2-CE99-AA91B02860E0}"/>
              </a:ext>
            </a:extLst>
          </p:cNvPr>
          <p:cNvSpPr txBox="1"/>
          <p:nvPr/>
        </p:nvSpPr>
        <p:spPr>
          <a:xfrm>
            <a:off x="8877646" y="4979426"/>
            <a:ext cx="418384" cy="153888"/>
          </a:xfrm>
          <a:prstGeom prst="rect">
            <a:avLst/>
          </a:prstGeom>
          <a:noFill/>
        </p:spPr>
        <p:txBody>
          <a:bodyPr wrap="none" lIns="0" tIns="0" rIns="0" bIns="0" rtlCol="0">
            <a:spAutoFit/>
          </a:bodyPr>
          <a:lstStyle/>
          <a:p>
            <a:r>
              <a:rPr lang="en-GB" sz="1000" dirty="0">
                <a:latin typeface="Arial" panose="020B0604020202020204" pitchFamily="34" charset="0"/>
                <a:ea typeface="Aileron" charset="0"/>
                <a:cs typeface="Arial" panose="020B0604020202020204" pitchFamily="34" charset="0"/>
              </a:rPr>
              <a:t>Months</a:t>
            </a:r>
          </a:p>
        </p:txBody>
      </p:sp>
      <p:cxnSp>
        <p:nvCxnSpPr>
          <p:cNvPr id="160" name="Straight Connector 159">
            <a:extLst>
              <a:ext uri="{FF2B5EF4-FFF2-40B4-BE49-F238E27FC236}">
                <a16:creationId xmlns:a16="http://schemas.microsoft.com/office/drawing/2014/main" id="{6095D8EB-8C88-32C9-A19A-C7E5480C0ABB}"/>
              </a:ext>
            </a:extLst>
          </p:cNvPr>
          <p:cNvCxnSpPr/>
          <p:nvPr/>
        </p:nvCxnSpPr>
        <p:spPr>
          <a:xfrm>
            <a:off x="7204213" y="5641503"/>
            <a:ext cx="175981" cy="0"/>
          </a:xfrm>
          <a:prstGeom prst="line">
            <a:avLst/>
          </a:prstGeom>
          <a:ln w="19050">
            <a:solidFill>
              <a:srgbClr val="5D8298"/>
            </a:solidFill>
            <a:prstDash val="dash"/>
          </a:ln>
        </p:spPr>
        <p:style>
          <a:lnRef idx="1">
            <a:schemeClr val="accent6"/>
          </a:lnRef>
          <a:fillRef idx="0">
            <a:schemeClr val="accent6"/>
          </a:fillRef>
          <a:effectRef idx="0">
            <a:schemeClr val="accent6"/>
          </a:effectRef>
          <a:fontRef idx="minor">
            <a:schemeClr val="tx1"/>
          </a:fontRef>
        </p:style>
      </p:cxnSp>
      <p:cxnSp>
        <p:nvCxnSpPr>
          <p:cNvPr id="161" name="Straight Connector 160">
            <a:extLst>
              <a:ext uri="{FF2B5EF4-FFF2-40B4-BE49-F238E27FC236}">
                <a16:creationId xmlns:a16="http://schemas.microsoft.com/office/drawing/2014/main" id="{9855A164-8C6E-BE05-B410-D964EECE0760}"/>
              </a:ext>
            </a:extLst>
          </p:cNvPr>
          <p:cNvCxnSpPr/>
          <p:nvPr/>
        </p:nvCxnSpPr>
        <p:spPr>
          <a:xfrm>
            <a:off x="7209819" y="5497487"/>
            <a:ext cx="175981" cy="0"/>
          </a:xfrm>
          <a:prstGeom prst="line">
            <a:avLst/>
          </a:prstGeom>
          <a:ln w="19050">
            <a:solidFill>
              <a:schemeClr val="accent1"/>
            </a:solidFill>
            <a:prstDash val="solid"/>
          </a:ln>
        </p:spPr>
        <p:style>
          <a:lnRef idx="1">
            <a:schemeClr val="accent6"/>
          </a:lnRef>
          <a:fillRef idx="0">
            <a:schemeClr val="accent6"/>
          </a:fillRef>
          <a:effectRef idx="0">
            <a:schemeClr val="accent6"/>
          </a:effectRef>
          <a:fontRef idx="minor">
            <a:schemeClr val="tx1"/>
          </a:fontRef>
        </p:style>
      </p:cxnSp>
      <p:cxnSp>
        <p:nvCxnSpPr>
          <p:cNvPr id="162" name="Straight Connector 161">
            <a:extLst>
              <a:ext uri="{FF2B5EF4-FFF2-40B4-BE49-F238E27FC236}">
                <a16:creationId xmlns:a16="http://schemas.microsoft.com/office/drawing/2014/main" id="{716452FF-AF0B-F643-84FA-98DCC45EB69D}"/>
              </a:ext>
            </a:extLst>
          </p:cNvPr>
          <p:cNvCxnSpPr>
            <a:cxnSpLocks/>
          </p:cNvCxnSpPr>
          <p:nvPr/>
        </p:nvCxnSpPr>
        <p:spPr>
          <a:xfrm>
            <a:off x="8136780"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A27801E6-D319-76C6-9C74-14FA34227C21}"/>
              </a:ext>
            </a:extLst>
          </p:cNvPr>
          <p:cNvCxnSpPr>
            <a:cxnSpLocks/>
          </p:cNvCxnSpPr>
          <p:nvPr/>
        </p:nvCxnSpPr>
        <p:spPr>
          <a:xfrm>
            <a:off x="8379703"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EB95C0FC-86A4-7519-A6E4-4C7F30043C11}"/>
              </a:ext>
            </a:extLst>
          </p:cNvPr>
          <p:cNvCxnSpPr>
            <a:cxnSpLocks/>
          </p:cNvCxnSpPr>
          <p:nvPr/>
        </p:nvCxnSpPr>
        <p:spPr>
          <a:xfrm>
            <a:off x="8622626"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518C63F6-3EAF-295E-601A-CBB84CA104EE}"/>
              </a:ext>
            </a:extLst>
          </p:cNvPr>
          <p:cNvCxnSpPr>
            <a:cxnSpLocks/>
          </p:cNvCxnSpPr>
          <p:nvPr/>
        </p:nvCxnSpPr>
        <p:spPr>
          <a:xfrm>
            <a:off x="8865549"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73080E82-3EA2-9FA2-4BAB-E2C31DF5ACF5}"/>
              </a:ext>
            </a:extLst>
          </p:cNvPr>
          <p:cNvCxnSpPr>
            <a:cxnSpLocks/>
          </p:cNvCxnSpPr>
          <p:nvPr/>
        </p:nvCxnSpPr>
        <p:spPr>
          <a:xfrm>
            <a:off x="9108472"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014E6C95-0A72-1024-5968-8A71CBA267EA}"/>
              </a:ext>
            </a:extLst>
          </p:cNvPr>
          <p:cNvCxnSpPr>
            <a:cxnSpLocks/>
          </p:cNvCxnSpPr>
          <p:nvPr/>
        </p:nvCxnSpPr>
        <p:spPr>
          <a:xfrm>
            <a:off x="9594318"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932ECB70-0F9F-3869-40BD-1F1BC4D4B78D}"/>
              </a:ext>
            </a:extLst>
          </p:cNvPr>
          <p:cNvCxnSpPr>
            <a:cxnSpLocks/>
          </p:cNvCxnSpPr>
          <p:nvPr/>
        </p:nvCxnSpPr>
        <p:spPr>
          <a:xfrm>
            <a:off x="9837241"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6F650055-F010-DF9E-828C-7ACE00E8BD35}"/>
              </a:ext>
            </a:extLst>
          </p:cNvPr>
          <p:cNvCxnSpPr>
            <a:cxnSpLocks/>
          </p:cNvCxnSpPr>
          <p:nvPr/>
        </p:nvCxnSpPr>
        <p:spPr>
          <a:xfrm>
            <a:off x="10080164"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5D4604DB-C199-EC91-AFAF-229B42A1F281}"/>
              </a:ext>
            </a:extLst>
          </p:cNvPr>
          <p:cNvCxnSpPr>
            <a:cxnSpLocks/>
          </p:cNvCxnSpPr>
          <p:nvPr/>
        </p:nvCxnSpPr>
        <p:spPr>
          <a:xfrm>
            <a:off x="10323087"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A8BB5010-B782-2B2B-05A9-A5A57B5B8758}"/>
              </a:ext>
            </a:extLst>
          </p:cNvPr>
          <p:cNvCxnSpPr>
            <a:cxnSpLocks/>
          </p:cNvCxnSpPr>
          <p:nvPr/>
        </p:nvCxnSpPr>
        <p:spPr>
          <a:xfrm>
            <a:off x="10566005"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CE81C7FB-54C3-9087-4586-0530ABAE1B4A}"/>
              </a:ext>
            </a:extLst>
          </p:cNvPr>
          <p:cNvCxnSpPr>
            <a:cxnSpLocks/>
          </p:cNvCxnSpPr>
          <p:nvPr/>
        </p:nvCxnSpPr>
        <p:spPr>
          <a:xfrm>
            <a:off x="9351395" y="4786529"/>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20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27E59-9EBE-4082-AB54-264ABEF3939E}"/>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4" name="Title 3">
            <a:extLst>
              <a:ext uri="{FF2B5EF4-FFF2-40B4-BE49-F238E27FC236}">
                <a16:creationId xmlns:a16="http://schemas.microsoft.com/office/drawing/2014/main" id="{896B3FD7-FACB-425A-86F6-CFFACE8E6E00}"/>
              </a:ext>
            </a:extLst>
          </p:cNvPr>
          <p:cNvSpPr>
            <a:spLocks noGrp="1"/>
          </p:cNvSpPr>
          <p:nvPr>
            <p:ph type="title"/>
          </p:nvPr>
        </p:nvSpPr>
        <p:spPr>
          <a:xfrm>
            <a:off x="619200" y="317459"/>
            <a:ext cx="8740800" cy="807285"/>
          </a:xfrm>
        </p:spPr>
        <p:txBody>
          <a:bodyPr/>
          <a:lstStyle/>
          <a:p>
            <a:r>
              <a:rPr lang="en-GB" noProof="0" dirty="0" err="1"/>
              <a:t>Promid</a:t>
            </a:r>
            <a:r>
              <a:rPr lang="en-GB" dirty="0"/>
              <a:t>: </a:t>
            </a:r>
            <a:r>
              <a:rPr lang="en-GB" noProof="0" dirty="0"/>
              <a:t>SAFETY</a:t>
            </a:r>
          </a:p>
        </p:txBody>
      </p:sp>
      <p:sp>
        <p:nvSpPr>
          <p:cNvPr id="15" name="Content Placeholder 7">
            <a:extLst>
              <a:ext uri="{FF2B5EF4-FFF2-40B4-BE49-F238E27FC236}">
                <a16:creationId xmlns:a16="http://schemas.microsoft.com/office/drawing/2014/main" id="{B845A3EA-E8BC-458D-8D6C-06D9C33C8513}"/>
              </a:ext>
            </a:extLst>
          </p:cNvPr>
          <p:cNvSpPr txBox="1">
            <a:spLocks/>
          </p:cNvSpPr>
          <p:nvPr/>
        </p:nvSpPr>
        <p:spPr>
          <a:xfrm>
            <a:off x="1989138" y="6277772"/>
            <a:ext cx="7923286" cy="435685"/>
          </a:xfrm>
          <a:prstGeom prst="rect">
            <a:avLst/>
          </a:prstGeom>
        </p:spPr>
        <p:txBody>
          <a:bodyPr vert="horz" lIns="0" tIns="0" rIns="0" bIns="0" rtlCol="0" anchor="ctr" anchorCtr="0">
            <a:noAutofit/>
          </a:bodyPr>
          <a:lstStyle>
            <a:lvl1pPr marL="0" indent="0" algn="l" defTabSz="457200" rtl="0" eaLnBrk="1" latinLnBrk="0" hangingPunct="1">
              <a:spcBef>
                <a:spcPts val="200"/>
              </a:spcBef>
              <a:buClr>
                <a:srgbClr val="AF0B90"/>
              </a:buClr>
              <a:buFont typeface="Arial" charset="0"/>
              <a:buNone/>
              <a:defRPr sz="1200" b="0" i="0" kern="1200">
                <a:solidFill>
                  <a:srgbClr val="5D8298"/>
                </a:solidFill>
                <a:latin typeface="PT Sans Narrow"/>
                <a:ea typeface="+mn-ea"/>
                <a:cs typeface="PT Sans Narrow"/>
              </a:defRPr>
            </a:lvl1pPr>
            <a:lvl2pPr marL="457200" indent="0" algn="l" defTabSz="457200" rtl="0" eaLnBrk="1" latinLnBrk="0" hangingPunct="1">
              <a:spcBef>
                <a:spcPts val="400"/>
              </a:spcBef>
              <a:buClr>
                <a:srgbClr val="AF0B90"/>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rgbClr val="AF0B90"/>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400"/>
              </a:spcBef>
              <a:buClr>
                <a:srgbClr val="AF0B90"/>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400"/>
              </a:spcBef>
              <a:buClr>
                <a:srgbClr val="AF0B90"/>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11" name="Content Placeholder 10"/>
          <p:cNvSpPr>
            <a:spLocks noGrp="1"/>
          </p:cNvSpPr>
          <p:nvPr>
            <p:ph sz="quarter" idx="13"/>
          </p:nvPr>
        </p:nvSpPr>
        <p:spPr>
          <a:xfrm>
            <a:off x="620184" y="6304235"/>
            <a:ext cx="8116800" cy="365125"/>
          </a:xfrm>
        </p:spPr>
        <p:txBody>
          <a:bodyPr/>
          <a:lstStyle/>
          <a:p>
            <a:r>
              <a:rPr lang="en-GB" sz="1000" noProof="0" dirty="0">
                <a:latin typeface="Arial" panose="020B0604020202020204" pitchFamily="34" charset="0"/>
                <a:cs typeface="Arial" panose="020B0604020202020204" pitchFamily="34" charset="0"/>
              </a:rPr>
              <a:t>AEs, adverse events; GI, gastrointestinal; </a:t>
            </a:r>
            <a:r>
              <a:rPr lang="en-GB" sz="1000" noProof="0" dirty="0">
                <a:latin typeface="Arial" panose="020B0604020202020204" pitchFamily="34" charset="0"/>
                <a:cs typeface="Arial" panose="020B0604020202020204" pitchFamily="34" charset="0"/>
                <a:sym typeface="Arial"/>
              </a:rPr>
              <a:t>LAR, long acting release</a:t>
            </a:r>
            <a:endParaRPr lang="en-GB" sz="1000" noProof="0" dirty="0">
              <a:latin typeface="Arial" panose="020B0604020202020204" pitchFamily="34" charset="0"/>
              <a:cs typeface="Arial" panose="020B0604020202020204" pitchFamily="34" charset="0"/>
            </a:endParaRPr>
          </a:p>
          <a:p>
            <a:r>
              <a:rPr lang="en-GB" sz="1000" noProof="0" dirty="0">
                <a:latin typeface="Arial" panose="020B0604020202020204" pitchFamily="34" charset="0"/>
                <a:cs typeface="Arial" panose="020B0604020202020204" pitchFamily="34" charset="0"/>
              </a:rPr>
              <a:t>Rinke, et al. J Clin Oncol 2009;27:4656-63</a:t>
            </a:r>
          </a:p>
        </p:txBody>
      </p:sp>
      <p:sp>
        <p:nvSpPr>
          <p:cNvPr id="18" name="TextBox 17"/>
          <p:cNvSpPr txBox="1"/>
          <p:nvPr/>
        </p:nvSpPr>
        <p:spPr>
          <a:xfrm>
            <a:off x="2495600" y="5445225"/>
            <a:ext cx="184666" cy="461665"/>
          </a:xfrm>
          <a:prstGeom prst="rect">
            <a:avLst/>
          </a:prstGeom>
          <a:noFill/>
        </p:spPr>
        <p:txBody>
          <a:bodyPr wrap="none" rtlCol="0">
            <a:spAutoFit/>
          </a:bodyPr>
          <a:lstStyle/>
          <a:p>
            <a:endParaRPr lang="en-US" sz="2400" dirty="0">
              <a:solidFill>
                <a:srgbClr val="505050"/>
              </a:solidFill>
              <a:latin typeface="Aileron" charset="0"/>
              <a:ea typeface="Aileron" charset="0"/>
              <a:cs typeface="Aileron"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38248715"/>
              </p:ext>
            </p:extLst>
          </p:nvPr>
        </p:nvGraphicFramePr>
        <p:xfrm>
          <a:off x="1981200" y="1916832"/>
          <a:ext cx="8190602" cy="2641600"/>
        </p:xfrm>
        <a:graphic>
          <a:graphicData uri="http://schemas.openxmlformats.org/drawingml/2006/table">
            <a:tbl>
              <a:tblPr firstRow="1" bandRow="1">
                <a:tableStyleId>{5C22544A-7EE6-4342-B048-85BDC9FD1C3A}</a:tableStyleId>
              </a:tblPr>
              <a:tblGrid>
                <a:gridCol w="3610744">
                  <a:extLst>
                    <a:ext uri="{9D8B030D-6E8A-4147-A177-3AD203B41FA5}">
                      <a16:colId xmlns:a16="http://schemas.microsoft.com/office/drawing/2014/main" val="20000"/>
                    </a:ext>
                  </a:extLst>
                </a:gridCol>
                <a:gridCol w="2289929">
                  <a:extLst>
                    <a:ext uri="{9D8B030D-6E8A-4147-A177-3AD203B41FA5}">
                      <a16:colId xmlns:a16="http://schemas.microsoft.com/office/drawing/2014/main" val="20001"/>
                    </a:ext>
                  </a:extLst>
                </a:gridCol>
                <a:gridCol w="2289929">
                  <a:extLst>
                    <a:ext uri="{9D8B030D-6E8A-4147-A177-3AD203B41FA5}">
                      <a16:colId xmlns:a16="http://schemas.microsoft.com/office/drawing/2014/main" val="20002"/>
                    </a:ext>
                  </a:extLst>
                </a:gridCol>
              </a:tblGrid>
              <a:tr h="370840">
                <a:tc>
                  <a:txBody>
                    <a:bodyPr/>
                    <a:lstStyle/>
                    <a:p>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Octreotide LAR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(N=42)</a:t>
                      </a:r>
                    </a:p>
                  </a:txBody>
                  <a:tcPr/>
                </a:tc>
                <a:tc>
                  <a:txBody>
                    <a:bodyPr/>
                    <a:lstStyle/>
                    <a:p>
                      <a:pPr algn="ctr"/>
                      <a:r>
                        <a:rPr lang="en-US" sz="1600" dirty="0">
                          <a:latin typeface="Arial" panose="020B0604020202020204" pitchFamily="34" charset="0"/>
                          <a:cs typeface="Arial" panose="020B0604020202020204" pitchFamily="34" charset="0"/>
                        </a:rPr>
                        <a:t>Placebo</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(N=43)</a:t>
                      </a:r>
                    </a:p>
                  </a:txBody>
                  <a:tcPr/>
                </a:tc>
                <a:extLst>
                  <a:ext uri="{0D108BD9-81ED-4DB2-BD59-A6C34878D82A}">
                    <a16:rowId xmlns:a16="http://schemas.microsoft.com/office/drawing/2014/main" val="10000"/>
                  </a:ext>
                </a:extLst>
              </a:tr>
              <a:tr h="370840">
                <a:tc>
                  <a:txBody>
                    <a:bodyPr/>
                    <a:lstStyle/>
                    <a:p>
                      <a:r>
                        <a:rPr lang="en-US" sz="1600" dirty="0">
                          <a:latin typeface="Arial" panose="020B0604020202020204" pitchFamily="34" charset="0"/>
                          <a:cs typeface="Arial" panose="020B0604020202020204" pitchFamily="34" charset="0"/>
                        </a:rPr>
                        <a:t>Serious</a:t>
                      </a:r>
                      <a:r>
                        <a:rPr lang="en-US" sz="1600" baseline="0" dirty="0">
                          <a:latin typeface="Arial" panose="020B0604020202020204" pitchFamily="34" charset="0"/>
                          <a:cs typeface="Arial" panose="020B0604020202020204" pitchFamily="34" charset="0"/>
                        </a:rPr>
                        <a:t> adverse events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11</a:t>
                      </a:r>
                    </a:p>
                  </a:txBody>
                  <a:tcPr/>
                </a:tc>
                <a:tc>
                  <a:txBody>
                    <a:bodyPr/>
                    <a:lstStyle/>
                    <a:p>
                      <a:pPr algn="ctr"/>
                      <a:r>
                        <a:rPr lang="en-US" sz="16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0001"/>
                  </a:ext>
                </a:extLst>
              </a:tr>
              <a:tr h="370840">
                <a:tc>
                  <a:txBody>
                    <a:bodyPr/>
                    <a:lstStyle/>
                    <a:p>
                      <a:pPr marL="288000"/>
                      <a:r>
                        <a:rPr lang="en-US" sz="1600" dirty="0">
                          <a:latin typeface="Arial" panose="020B0604020202020204" pitchFamily="34" charset="0"/>
                          <a:cs typeface="Arial" panose="020B0604020202020204" pitchFamily="34" charset="0"/>
                        </a:rPr>
                        <a:t>Affecting GI tract</a:t>
                      </a:r>
                    </a:p>
                  </a:txBody>
                  <a:tcPr/>
                </a:tc>
                <a:tc>
                  <a:txBody>
                    <a:bodyPr/>
                    <a:lstStyle/>
                    <a:p>
                      <a:pPr algn="ctr"/>
                      <a:r>
                        <a:rPr lang="en-US" sz="1600" dirty="0">
                          <a:latin typeface="Arial" panose="020B0604020202020204" pitchFamily="34" charset="0"/>
                          <a:cs typeface="Arial" panose="020B0604020202020204" pitchFamily="34" charset="0"/>
                        </a:rPr>
                        <a:t>6</a:t>
                      </a:r>
                    </a:p>
                  </a:txBody>
                  <a:tcPr/>
                </a:tc>
                <a:tc>
                  <a:txBody>
                    <a:bodyPr/>
                    <a:lstStyle/>
                    <a:p>
                      <a:pPr algn="ctr"/>
                      <a:r>
                        <a:rPr lang="en-US" sz="1600"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896441304"/>
                  </a:ext>
                </a:extLst>
              </a:tr>
              <a:tr h="370840">
                <a:tc>
                  <a:txBody>
                    <a:bodyPr/>
                    <a:lstStyle/>
                    <a:p>
                      <a:pPr marL="288000"/>
                      <a:r>
                        <a:rPr lang="en-US" sz="1600" dirty="0">
                          <a:latin typeface="Arial" panose="020B0604020202020204" pitchFamily="34" charset="0"/>
                          <a:cs typeface="Arial" panose="020B0604020202020204" pitchFamily="34" charset="0"/>
                        </a:rPr>
                        <a:t>Affecting </a:t>
                      </a:r>
                      <a:r>
                        <a:rPr lang="en-GB" sz="1600" noProof="0" dirty="0">
                          <a:latin typeface="Arial" panose="020B0604020202020204" pitchFamily="34" charset="0"/>
                          <a:cs typeface="Arial" panose="020B0604020202020204" pitchFamily="34" charset="0"/>
                        </a:rPr>
                        <a:t>haematopoietic</a:t>
                      </a:r>
                      <a:r>
                        <a:rPr lang="en-US" sz="1600" dirty="0">
                          <a:latin typeface="Arial" panose="020B0604020202020204" pitchFamily="34" charset="0"/>
                          <a:cs typeface="Arial" panose="020B0604020202020204" pitchFamily="34" charset="0"/>
                        </a:rPr>
                        <a:t> system</a:t>
                      </a:r>
                    </a:p>
                  </a:txBody>
                  <a:tcPr/>
                </a:tc>
                <a:tc>
                  <a:txBody>
                    <a:bodyPr/>
                    <a:lstStyle/>
                    <a:p>
                      <a:pPr algn="ctr"/>
                      <a:r>
                        <a:rPr lang="en-US" sz="1600" dirty="0">
                          <a:latin typeface="Arial" panose="020B0604020202020204" pitchFamily="34" charset="0"/>
                          <a:cs typeface="Arial" panose="020B0604020202020204" pitchFamily="34" charset="0"/>
                        </a:rPr>
                        <a:t>5</a:t>
                      </a:r>
                    </a:p>
                  </a:txBody>
                  <a:tcPr/>
                </a:tc>
                <a:tc>
                  <a:txBody>
                    <a:bodyPr/>
                    <a:lstStyle/>
                    <a:p>
                      <a:pPr algn="ctr"/>
                      <a:r>
                        <a:rPr lang="en-US" sz="16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161394055"/>
                  </a:ext>
                </a:extLst>
              </a:tr>
              <a:tr h="370840">
                <a:tc>
                  <a:txBody>
                    <a:bodyPr/>
                    <a:lstStyle/>
                    <a:p>
                      <a:pPr marL="288000"/>
                      <a:r>
                        <a:rPr lang="en-US" sz="1600" dirty="0">
                          <a:latin typeface="Arial" panose="020B0604020202020204" pitchFamily="34" charset="0"/>
                          <a:cs typeface="Arial" panose="020B0604020202020204" pitchFamily="34" charset="0"/>
                        </a:rPr>
                        <a:t>Affecting general health status (fatigue and fever)</a:t>
                      </a:r>
                    </a:p>
                  </a:txBody>
                  <a:tcPr/>
                </a:tc>
                <a:tc>
                  <a:txBody>
                    <a:bodyPr/>
                    <a:lstStyle/>
                    <a:p>
                      <a:pPr algn="ctr"/>
                      <a:r>
                        <a:rPr lang="en-US" sz="1600" dirty="0">
                          <a:latin typeface="Arial" panose="020B0604020202020204" pitchFamily="34" charset="0"/>
                          <a:cs typeface="Arial" panose="020B0604020202020204" pitchFamily="34" charset="0"/>
                        </a:rPr>
                        <a:t>8</a:t>
                      </a:r>
                    </a:p>
                  </a:txBody>
                  <a:tcPr/>
                </a:tc>
                <a:tc>
                  <a:txBody>
                    <a:bodyPr/>
                    <a:lstStyle/>
                    <a:p>
                      <a:pPr algn="ctr"/>
                      <a:r>
                        <a:rPr lang="en-US" sz="16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488873732"/>
                  </a:ext>
                </a:extLst>
              </a:tr>
              <a:tr h="370840">
                <a:tc>
                  <a:txBody>
                    <a:bodyPr/>
                    <a:lstStyle/>
                    <a:p>
                      <a:r>
                        <a:rPr lang="en-US" sz="1600" dirty="0">
                          <a:latin typeface="Arial" panose="020B0604020202020204" pitchFamily="34" charset="0"/>
                          <a:cs typeface="Arial" panose="020B0604020202020204" pitchFamily="34" charset="0"/>
                        </a:rPr>
                        <a:t>Treatment discontinuation due to AEs</a:t>
                      </a:r>
                    </a:p>
                  </a:txBody>
                  <a:tcPr/>
                </a:tc>
                <a:tc>
                  <a:txBody>
                    <a:bodyPr/>
                    <a:lstStyle/>
                    <a:p>
                      <a:pPr algn="ctr"/>
                      <a:r>
                        <a:rPr lang="en-US" sz="1600" dirty="0">
                          <a:latin typeface="Arial" panose="020B0604020202020204" pitchFamily="34" charset="0"/>
                          <a:cs typeface="Arial" panose="020B0604020202020204" pitchFamily="34" charset="0"/>
                        </a:rPr>
                        <a:t>5</a:t>
                      </a:r>
                    </a:p>
                  </a:txBody>
                  <a:tcPr/>
                </a:tc>
                <a:tc>
                  <a:txBody>
                    <a:bodyPr/>
                    <a:lstStyle/>
                    <a:p>
                      <a:pPr algn="ctr"/>
                      <a:r>
                        <a:rPr lang="en-US" sz="160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662628897"/>
                  </a:ext>
                </a:extLst>
              </a:tr>
            </a:tbl>
          </a:graphicData>
        </a:graphic>
      </p:graphicFrame>
      <p:sp>
        <p:nvSpPr>
          <p:cNvPr id="13" name="Content Placeholder 4">
            <a:extLst>
              <a:ext uri="{FF2B5EF4-FFF2-40B4-BE49-F238E27FC236}">
                <a16:creationId xmlns:a16="http://schemas.microsoft.com/office/drawing/2014/main" id="{797B6B72-00F2-414C-A3E0-C68A656846A0}"/>
              </a:ext>
            </a:extLst>
          </p:cNvPr>
          <p:cNvSpPr>
            <a:spLocks noGrp="1"/>
          </p:cNvSpPr>
          <p:nvPr>
            <p:ph sz="quarter" idx="14"/>
          </p:nvPr>
        </p:nvSpPr>
        <p:spPr>
          <a:xfrm>
            <a:off x="2020198" y="1449040"/>
            <a:ext cx="8221662" cy="3960000"/>
          </a:xfrm>
        </p:spPr>
        <p:txBody>
          <a:bodyPr>
            <a:normAutofit/>
          </a:bodyPr>
          <a:lstStyle/>
          <a:p>
            <a:pPr marL="0" indent="0">
              <a:buNone/>
            </a:pPr>
            <a:r>
              <a:rPr lang="en-GB" sz="1600" b="1" dirty="0">
                <a:solidFill>
                  <a:schemeClr val="tx2"/>
                </a:solidFill>
              </a:rPr>
              <a:t>SERIOUS ADVERSE EVENTS </a:t>
            </a:r>
          </a:p>
        </p:txBody>
      </p:sp>
    </p:spTree>
    <p:extLst>
      <p:ext uri="{BB962C8B-B14F-4D97-AF65-F5344CB8AC3E}">
        <p14:creationId xmlns:p14="http://schemas.microsoft.com/office/powerpoint/2010/main" val="15860159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Graphic 219">
            <a:extLst>
              <a:ext uri="{FF2B5EF4-FFF2-40B4-BE49-F238E27FC236}">
                <a16:creationId xmlns:a16="http://schemas.microsoft.com/office/drawing/2014/main" id="{F64EB7B7-AB4C-939E-B9A6-5D47E8A9C1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7558" y="2756292"/>
            <a:ext cx="4452912" cy="2382236"/>
          </a:xfrm>
          <a:prstGeom prst="rect">
            <a:avLst/>
          </a:prstGeom>
        </p:spPr>
      </p:pic>
      <p:sp>
        <p:nvSpPr>
          <p:cNvPr id="9" name="Title 27">
            <a:extLst>
              <a:ext uri="{FF2B5EF4-FFF2-40B4-BE49-F238E27FC236}">
                <a16:creationId xmlns:a16="http://schemas.microsoft.com/office/drawing/2014/main" id="{F131EF24-06F0-4D95-A112-F34BE4EAF2B3}"/>
              </a:ext>
            </a:extLst>
          </p:cNvPr>
          <p:cNvSpPr>
            <a:spLocks noGrp="1"/>
          </p:cNvSpPr>
          <p:nvPr>
            <p:ph type="title"/>
          </p:nvPr>
        </p:nvSpPr>
        <p:spPr>
          <a:xfrm>
            <a:off x="619200" y="317459"/>
            <a:ext cx="8740800" cy="807285"/>
          </a:xfrm>
        </p:spPr>
        <p:txBody>
          <a:bodyPr>
            <a:normAutofit/>
          </a:bodyPr>
          <a:lstStyle/>
          <a:p>
            <a:r>
              <a:rPr lang="en-GB" noProof="0" dirty="0"/>
              <a:t>CLARINET: EFFICACY</a:t>
            </a:r>
          </a:p>
        </p:txBody>
      </p:sp>
      <p:sp>
        <p:nvSpPr>
          <p:cNvPr id="8" name="Content Placeholder 7"/>
          <p:cNvSpPr>
            <a:spLocks noGrp="1"/>
          </p:cNvSpPr>
          <p:nvPr>
            <p:ph idx="1"/>
          </p:nvPr>
        </p:nvSpPr>
        <p:spPr>
          <a:xfrm>
            <a:off x="620184" y="1844824"/>
            <a:ext cx="3407972" cy="330880"/>
          </a:xfrm>
        </p:spPr>
        <p:txBody>
          <a:bodyPr>
            <a:noAutofit/>
          </a:bodyPr>
          <a:lstStyle/>
          <a:p>
            <a:pPr marL="0" indent="0">
              <a:buNone/>
            </a:pPr>
            <a:r>
              <a:rPr lang="en-GB" sz="1600" b="1" noProof="0" dirty="0">
                <a:solidFill>
                  <a:schemeClr val="tx2"/>
                </a:solidFill>
              </a:rPr>
              <a:t>PRIMARY ENDPOINT: PFS</a:t>
            </a:r>
            <a:r>
              <a:rPr lang="en-GB" sz="1800" b="1" noProof="0" dirty="0">
                <a:solidFill>
                  <a:schemeClr val="tx2"/>
                </a:solidFill>
              </a:rPr>
              <a:t>	</a:t>
            </a:r>
            <a:r>
              <a:rPr lang="en-GB" sz="1800" b="1" noProof="0" dirty="0">
                <a:solidFill>
                  <a:srgbClr val="B00091"/>
                </a:solidFill>
              </a:rPr>
              <a:t>		 			</a:t>
            </a:r>
          </a:p>
        </p:txBody>
      </p:sp>
      <p:sp>
        <p:nvSpPr>
          <p:cNvPr id="15" name="Slide Number Placeholder 14"/>
          <p:cNvSpPr>
            <a:spLocks noGrp="1"/>
          </p:cNvSpPr>
          <p:nvPr>
            <p:ph type="sldNum" sz="quarter" idx="4"/>
          </p:nvPr>
        </p:nvSpPr>
        <p:spPr/>
        <p:txBody>
          <a:bodyPr/>
          <a:lstStyle/>
          <a:p>
            <a:fld id="{FCE43C0F-8A7B-3A4B-9DB5-B3472E36E833}" type="slidenum">
              <a:rPr lang="en-GB" smtClean="0"/>
              <a:pPr/>
              <a:t>7</a:t>
            </a:fld>
            <a:endParaRPr lang="en-GB" dirty="0"/>
          </a:p>
        </p:txBody>
      </p:sp>
      <p:sp>
        <p:nvSpPr>
          <p:cNvPr id="7" name="Content Placeholder 6"/>
          <p:cNvSpPr>
            <a:spLocks noGrp="1"/>
          </p:cNvSpPr>
          <p:nvPr>
            <p:ph sz="quarter" idx="13"/>
          </p:nvPr>
        </p:nvSpPr>
        <p:spPr>
          <a:xfrm>
            <a:off x="620184" y="6237289"/>
            <a:ext cx="9892307" cy="620712"/>
          </a:xfrm>
        </p:spPr>
        <p:txBody>
          <a:bodyPr vert="horz" lIns="0" tIns="0" rIns="0" bIns="0" rtlCol="0" anchor="ctr" anchorCtr="0">
            <a:noAutofit/>
          </a:bodyPr>
          <a:lstStyle/>
          <a:p>
            <a:r>
              <a:rPr lang="en-GB" sz="1000" dirty="0"/>
              <a:t>PFS centrally assessed according to RECIST. OS accordingly to investigator follow up of patients</a:t>
            </a:r>
          </a:p>
          <a:p>
            <a:r>
              <a:rPr lang="en-GB" sz="1000" dirty="0"/>
              <a:t>CI, confidence interval; PD, progressive disease; PFS, progression-free survival; RECIST, response evaluation criteria in solid tumours</a:t>
            </a:r>
          </a:p>
          <a:p>
            <a:r>
              <a:rPr lang="en-GB" sz="1000" dirty="0"/>
              <a:t>Caplin, et al. Endocrine 2021;71:502-13</a:t>
            </a:r>
          </a:p>
        </p:txBody>
      </p:sp>
      <p:sp>
        <p:nvSpPr>
          <p:cNvPr id="14" name="TextBox 13">
            <a:extLst>
              <a:ext uri="{FF2B5EF4-FFF2-40B4-BE49-F238E27FC236}">
                <a16:creationId xmlns:a16="http://schemas.microsoft.com/office/drawing/2014/main" id="{7C580561-E2CB-4608-8672-C3EF1F626107}"/>
              </a:ext>
            </a:extLst>
          </p:cNvPr>
          <p:cNvSpPr txBox="1"/>
          <p:nvPr/>
        </p:nvSpPr>
        <p:spPr>
          <a:xfrm>
            <a:off x="551384" y="1084674"/>
            <a:ext cx="5134739" cy="400110"/>
          </a:xfrm>
          <a:prstGeom prst="rect">
            <a:avLst/>
          </a:prstGeom>
          <a:noFill/>
        </p:spPr>
        <p:txBody>
          <a:bodyPr wrap="none" rtlCol="0">
            <a:spAutoFit/>
          </a:bodyPr>
          <a:lstStyle/>
          <a:p>
            <a:r>
              <a:rPr lang="en-GB" sz="2000" b="1" cap="all" dirty="0">
                <a:solidFill>
                  <a:srgbClr val="B00091"/>
                </a:solidFill>
                <a:latin typeface="Arial" panose="020B0604020202020204" pitchFamily="34" charset="0"/>
                <a:cs typeface="Arial" panose="020B0604020202020204" pitchFamily="34" charset="0"/>
              </a:rPr>
              <a:t>Lanreotide vs placebo in GEP-NET</a:t>
            </a:r>
          </a:p>
        </p:txBody>
      </p:sp>
      <p:sp>
        <p:nvSpPr>
          <p:cNvPr id="3" name="Content Placeholder 7">
            <a:extLst>
              <a:ext uri="{FF2B5EF4-FFF2-40B4-BE49-F238E27FC236}">
                <a16:creationId xmlns:a16="http://schemas.microsoft.com/office/drawing/2014/main" id="{8BF72F00-6A25-72A7-6E06-6911815F71E5}"/>
              </a:ext>
            </a:extLst>
          </p:cNvPr>
          <p:cNvSpPr txBox="1">
            <a:spLocks/>
          </p:cNvSpPr>
          <p:nvPr/>
        </p:nvSpPr>
        <p:spPr>
          <a:xfrm>
            <a:off x="6384032" y="1844824"/>
            <a:ext cx="5062877" cy="642774"/>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b="1" dirty="0">
                <a:solidFill>
                  <a:schemeClr val="tx2"/>
                </a:solidFill>
              </a:rPr>
              <a:t>SECONDARY ENDPOINT: TIME TO DEATH OR SUBSEQUENT PD</a:t>
            </a:r>
          </a:p>
        </p:txBody>
      </p:sp>
      <p:sp>
        <p:nvSpPr>
          <p:cNvPr id="24" name="Freeform: Shape 23">
            <a:extLst>
              <a:ext uri="{FF2B5EF4-FFF2-40B4-BE49-F238E27FC236}">
                <a16:creationId xmlns:a16="http://schemas.microsoft.com/office/drawing/2014/main" id="{D741777F-09C9-074C-BC94-324BBDC48DA6}"/>
              </a:ext>
            </a:extLst>
          </p:cNvPr>
          <p:cNvSpPr/>
          <p:nvPr/>
        </p:nvSpPr>
        <p:spPr>
          <a:xfrm>
            <a:off x="2145742" y="5267917"/>
            <a:ext cx="2379820" cy="197245"/>
          </a:xfrm>
          <a:custGeom>
            <a:avLst/>
            <a:gdLst>
              <a:gd name="connsiteX0" fmla="*/ 0 w 2379820"/>
              <a:gd name="connsiteY0" fmla="*/ 0 h 197245"/>
              <a:gd name="connsiteX1" fmla="*/ 2379821 w 2379820"/>
              <a:gd name="connsiteY1" fmla="*/ 0 h 197245"/>
              <a:gd name="connsiteX2" fmla="*/ 2379821 w 2379820"/>
              <a:gd name="connsiteY2" fmla="*/ 197246 h 197245"/>
              <a:gd name="connsiteX3" fmla="*/ 0 w 2379820"/>
              <a:gd name="connsiteY3" fmla="*/ 197246 h 197245"/>
            </a:gdLst>
            <a:ahLst/>
            <a:cxnLst>
              <a:cxn ang="0">
                <a:pos x="connsiteX0" y="connsiteY0"/>
              </a:cxn>
              <a:cxn ang="0">
                <a:pos x="connsiteX1" y="connsiteY1"/>
              </a:cxn>
              <a:cxn ang="0">
                <a:pos x="connsiteX2" y="connsiteY2"/>
              </a:cxn>
              <a:cxn ang="0">
                <a:pos x="connsiteX3" y="connsiteY3"/>
              </a:cxn>
            </a:cxnLst>
            <a:rect l="l" t="t" r="r" b="b"/>
            <a:pathLst>
              <a:path w="2379820" h="197245">
                <a:moveTo>
                  <a:pt x="0" y="0"/>
                </a:moveTo>
                <a:lnTo>
                  <a:pt x="2379821" y="0"/>
                </a:lnTo>
                <a:lnTo>
                  <a:pt x="2379821" y="197246"/>
                </a:lnTo>
                <a:lnTo>
                  <a:pt x="0" y="197246"/>
                </a:lnTo>
                <a:close/>
              </a:path>
            </a:pathLst>
          </a:custGeom>
          <a:noFill/>
          <a:ln w="4478" cap="flat">
            <a:noFill/>
            <a:prstDash val="solid"/>
            <a:miter/>
          </a:ln>
        </p:spPr>
        <p:txBody>
          <a:bodyPr rtlCol="0" anchor="ctr"/>
          <a:lstStyle/>
          <a:p>
            <a:endParaRPr lang="en-GB"/>
          </a:p>
        </p:txBody>
      </p:sp>
      <p:sp>
        <p:nvSpPr>
          <p:cNvPr id="25" name="TextBox 24">
            <a:extLst>
              <a:ext uri="{FF2B5EF4-FFF2-40B4-BE49-F238E27FC236}">
                <a16:creationId xmlns:a16="http://schemas.microsoft.com/office/drawing/2014/main" id="{703596C5-6778-1498-71EF-5BA5349952CF}"/>
              </a:ext>
            </a:extLst>
          </p:cNvPr>
          <p:cNvSpPr txBox="1"/>
          <p:nvPr/>
        </p:nvSpPr>
        <p:spPr>
          <a:xfrm>
            <a:off x="2103044" y="5200619"/>
            <a:ext cx="2634054"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Time from randomisation in core study (months)</a:t>
            </a:r>
          </a:p>
        </p:txBody>
      </p:sp>
      <p:sp>
        <p:nvSpPr>
          <p:cNvPr id="36" name="Freeform: Shape 35">
            <a:extLst>
              <a:ext uri="{FF2B5EF4-FFF2-40B4-BE49-F238E27FC236}">
                <a16:creationId xmlns:a16="http://schemas.microsoft.com/office/drawing/2014/main" id="{231F46DD-C8C3-C6A8-3481-E11A9234640B}"/>
              </a:ext>
            </a:extLst>
          </p:cNvPr>
          <p:cNvSpPr/>
          <p:nvPr/>
        </p:nvSpPr>
        <p:spPr>
          <a:xfrm>
            <a:off x="731451" y="5424601"/>
            <a:ext cx="3679713" cy="529369"/>
          </a:xfrm>
          <a:custGeom>
            <a:avLst/>
            <a:gdLst>
              <a:gd name="connsiteX0" fmla="*/ 0 w 3679713"/>
              <a:gd name="connsiteY0" fmla="*/ 0 h 529369"/>
              <a:gd name="connsiteX1" fmla="*/ 3679714 w 3679713"/>
              <a:gd name="connsiteY1" fmla="*/ 0 h 529369"/>
              <a:gd name="connsiteX2" fmla="*/ 3679714 w 3679713"/>
              <a:gd name="connsiteY2" fmla="*/ 529370 h 529369"/>
              <a:gd name="connsiteX3" fmla="*/ 0 w 3679713"/>
              <a:gd name="connsiteY3" fmla="*/ 529370 h 529369"/>
            </a:gdLst>
            <a:ahLst/>
            <a:cxnLst>
              <a:cxn ang="0">
                <a:pos x="connsiteX0" y="connsiteY0"/>
              </a:cxn>
              <a:cxn ang="0">
                <a:pos x="connsiteX1" y="connsiteY1"/>
              </a:cxn>
              <a:cxn ang="0">
                <a:pos x="connsiteX2" y="connsiteY2"/>
              </a:cxn>
              <a:cxn ang="0">
                <a:pos x="connsiteX3" y="connsiteY3"/>
              </a:cxn>
            </a:cxnLst>
            <a:rect l="l" t="t" r="r" b="b"/>
            <a:pathLst>
              <a:path w="3679713" h="529369">
                <a:moveTo>
                  <a:pt x="0" y="0"/>
                </a:moveTo>
                <a:lnTo>
                  <a:pt x="3679714" y="0"/>
                </a:lnTo>
                <a:lnTo>
                  <a:pt x="3679714" y="529370"/>
                </a:lnTo>
                <a:lnTo>
                  <a:pt x="0" y="529370"/>
                </a:lnTo>
                <a:close/>
              </a:path>
            </a:pathLst>
          </a:custGeom>
          <a:noFill/>
          <a:ln w="4478" cap="flat">
            <a:noFill/>
            <a:prstDash val="solid"/>
            <a:miter/>
          </a:ln>
        </p:spPr>
        <p:txBody>
          <a:bodyPr rtlCol="0" anchor="ctr"/>
          <a:lstStyle/>
          <a:p>
            <a:endParaRPr lang="en-GB"/>
          </a:p>
        </p:txBody>
      </p:sp>
      <p:sp>
        <p:nvSpPr>
          <p:cNvPr id="37" name="TextBox 36">
            <a:extLst>
              <a:ext uri="{FF2B5EF4-FFF2-40B4-BE49-F238E27FC236}">
                <a16:creationId xmlns:a16="http://schemas.microsoft.com/office/drawing/2014/main" id="{066490D7-6A5E-EFA5-72AB-D6760A6A54AF}"/>
              </a:ext>
            </a:extLst>
          </p:cNvPr>
          <p:cNvSpPr txBox="1"/>
          <p:nvPr/>
        </p:nvSpPr>
        <p:spPr>
          <a:xfrm>
            <a:off x="544515" y="5357303"/>
            <a:ext cx="2274982"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Number of patients at risk of death or PD</a:t>
            </a:r>
          </a:p>
        </p:txBody>
      </p:sp>
      <p:sp>
        <p:nvSpPr>
          <p:cNvPr id="38" name="TextBox 37">
            <a:extLst>
              <a:ext uri="{FF2B5EF4-FFF2-40B4-BE49-F238E27FC236}">
                <a16:creationId xmlns:a16="http://schemas.microsoft.com/office/drawing/2014/main" id="{80D33B70-75A8-1D7C-8E60-F7130187DFEE}"/>
              </a:ext>
            </a:extLst>
          </p:cNvPr>
          <p:cNvSpPr txBox="1"/>
          <p:nvPr/>
        </p:nvSpPr>
        <p:spPr>
          <a:xfrm>
            <a:off x="544515" y="5486317"/>
            <a:ext cx="729687"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Lanreotide</a:t>
            </a:r>
          </a:p>
        </p:txBody>
      </p:sp>
      <p:sp>
        <p:nvSpPr>
          <p:cNvPr id="39" name="TextBox 38">
            <a:extLst>
              <a:ext uri="{FF2B5EF4-FFF2-40B4-BE49-F238E27FC236}">
                <a16:creationId xmlns:a16="http://schemas.microsoft.com/office/drawing/2014/main" id="{5A30647B-F3C6-D0C3-905E-4C26B14838D6}"/>
              </a:ext>
            </a:extLst>
          </p:cNvPr>
          <p:cNvSpPr txBox="1"/>
          <p:nvPr/>
        </p:nvSpPr>
        <p:spPr>
          <a:xfrm>
            <a:off x="1148102" y="5486317"/>
            <a:ext cx="214236" cy="212386"/>
          </a:xfrm>
          <a:prstGeom prst="rect">
            <a:avLst/>
          </a:prstGeom>
          <a:noFill/>
        </p:spPr>
        <p:txBody>
          <a:bodyPr wrap="none" rtlCol="0">
            <a:spAutoFit/>
          </a:bodyPr>
          <a:lstStyle/>
          <a:p>
            <a:pPr algn="l"/>
            <a:r>
              <a:rPr lang="en-GB" sz="2400" spc="3500" baseline="0" dirty="0">
                <a:ln/>
                <a:solidFill>
                  <a:srgbClr val="000000"/>
                </a:solidFill>
                <a:latin typeface="Arial"/>
                <a:ea typeface="Aileron" charset="0"/>
                <a:cs typeface="Arial"/>
                <a:sym typeface="Arial"/>
                <a:rtl val="0"/>
              </a:rPr>
              <a:t> </a:t>
            </a:r>
          </a:p>
        </p:txBody>
      </p:sp>
      <p:sp>
        <p:nvSpPr>
          <p:cNvPr id="40" name="TextBox 39">
            <a:extLst>
              <a:ext uri="{FF2B5EF4-FFF2-40B4-BE49-F238E27FC236}">
                <a16:creationId xmlns:a16="http://schemas.microsoft.com/office/drawing/2014/main" id="{BB4AFC0D-5307-8F0D-5E60-56F102053459}"/>
              </a:ext>
            </a:extLst>
          </p:cNvPr>
          <p:cNvSpPr txBox="1"/>
          <p:nvPr/>
        </p:nvSpPr>
        <p:spPr>
          <a:xfrm>
            <a:off x="1336545" y="5486317"/>
            <a:ext cx="276949" cy="212386"/>
          </a:xfrm>
          <a:prstGeom prst="rect">
            <a:avLst/>
          </a:prstGeom>
          <a:noFill/>
        </p:spPr>
        <p:txBody>
          <a:bodyPr wrap="none" rtlCol="0">
            <a:spAutoFit/>
          </a:bodyPr>
          <a:lstStyle/>
          <a:p>
            <a:pPr algn="l"/>
            <a:r>
              <a:rPr lang="en-GB" sz="2400" spc="0" baseline="0" dirty="0">
                <a:ln/>
                <a:solidFill>
                  <a:srgbClr val="000000"/>
                </a:solidFill>
                <a:latin typeface="Arial"/>
                <a:ea typeface="Aileron" charset="0"/>
                <a:cs typeface="Arial"/>
                <a:sym typeface="Arial"/>
                <a:rtl val="0"/>
              </a:rPr>
              <a:t>   </a:t>
            </a:r>
          </a:p>
        </p:txBody>
      </p:sp>
      <p:sp>
        <p:nvSpPr>
          <p:cNvPr id="41" name="TextBox 40">
            <a:extLst>
              <a:ext uri="{FF2B5EF4-FFF2-40B4-BE49-F238E27FC236}">
                <a16:creationId xmlns:a16="http://schemas.microsoft.com/office/drawing/2014/main" id="{61CB1539-F17B-8FED-50DD-877A60CEB982}"/>
              </a:ext>
            </a:extLst>
          </p:cNvPr>
          <p:cNvSpPr txBox="1"/>
          <p:nvPr/>
        </p:nvSpPr>
        <p:spPr>
          <a:xfrm>
            <a:off x="544515" y="5615331"/>
            <a:ext cx="601447"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Placebo</a:t>
            </a:r>
          </a:p>
        </p:txBody>
      </p:sp>
      <p:sp>
        <p:nvSpPr>
          <p:cNvPr id="42" name="TextBox 41">
            <a:extLst>
              <a:ext uri="{FF2B5EF4-FFF2-40B4-BE49-F238E27FC236}">
                <a16:creationId xmlns:a16="http://schemas.microsoft.com/office/drawing/2014/main" id="{5AAFB016-25D4-4B84-A22B-3D9D07BAC8A7}"/>
              </a:ext>
            </a:extLst>
          </p:cNvPr>
          <p:cNvSpPr txBox="1"/>
          <p:nvPr/>
        </p:nvSpPr>
        <p:spPr>
          <a:xfrm>
            <a:off x="1028517" y="5615331"/>
            <a:ext cx="214236" cy="212386"/>
          </a:xfrm>
          <a:prstGeom prst="rect">
            <a:avLst/>
          </a:prstGeom>
          <a:noFill/>
        </p:spPr>
        <p:txBody>
          <a:bodyPr wrap="none" rtlCol="0">
            <a:spAutoFit/>
          </a:bodyPr>
          <a:lstStyle/>
          <a:p>
            <a:pPr algn="l"/>
            <a:r>
              <a:rPr lang="en-GB" sz="2400" spc="7200" baseline="0" dirty="0">
                <a:ln/>
                <a:solidFill>
                  <a:srgbClr val="000000"/>
                </a:solidFill>
                <a:latin typeface="Arial"/>
                <a:ea typeface="Aileron" charset="0"/>
                <a:cs typeface="Arial"/>
                <a:sym typeface="Arial"/>
                <a:rtl val="0"/>
              </a:rPr>
              <a:t> </a:t>
            </a:r>
          </a:p>
        </p:txBody>
      </p:sp>
      <p:sp>
        <p:nvSpPr>
          <p:cNvPr id="100" name="Freeform: Shape 99">
            <a:extLst>
              <a:ext uri="{FF2B5EF4-FFF2-40B4-BE49-F238E27FC236}">
                <a16:creationId xmlns:a16="http://schemas.microsoft.com/office/drawing/2014/main" id="{716783DE-5D85-0720-1135-FE0302A90654}"/>
              </a:ext>
            </a:extLst>
          </p:cNvPr>
          <p:cNvSpPr/>
          <p:nvPr/>
        </p:nvSpPr>
        <p:spPr>
          <a:xfrm>
            <a:off x="1123367" y="5554175"/>
            <a:ext cx="327603" cy="234385"/>
          </a:xfrm>
          <a:custGeom>
            <a:avLst/>
            <a:gdLst>
              <a:gd name="connsiteX0" fmla="*/ 0 w 327603"/>
              <a:gd name="connsiteY0" fmla="*/ 0 h 234385"/>
              <a:gd name="connsiteX1" fmla="*/ 327604 w 327603"/>
              <a:gd name="connsiteY1" fmla="*/ 0 h 234385"/>
              <a:gd name="connsiteX2" fmla="*/ 327604 w 327603"/>
              <a:gd name="connsiteY2" fmla="*/ 234385 h 234385"/>
              <a:gd name="connsiteX3" fmla="*/ 0 w 327603"/>
              <a:gd name="connsiteY3" fmla="*/ 234385 h 234385"/>
            </a:gdLst>
            <a:ahLst/>
            <a:cxnLst>
              <a:cxn ang="0">
                <a:pos x="connsiteX0" y="connsiteY0"/>
              </a:cxn>
              <a:cxn ang="0">
                <a:pos x="connsiteX1" y="connsiteY1"/>
              </a:cxn>
              <a:cxn ang="0">
                <a:pos x="connsiteX2" y="connsiteY2"/>
              </a:cxn>
              <a:cxn ang="0">
                <a:pos x="connsiteX3" y="connsiteY3"/>
              </a:cxn>
            </a:cxnLst>
            <a:rect l="l" t="t" r="r" b="b"/>
            <a:pathLst>
              <a:path w="327603" h="234385">
                <a:moveTo>
                  <a:pt x="0" y="0"/>
                </a:moveTo>
                <a:lnTo>
                  <a:pt x="327604" y="0"/>
                </a:lnTo>
                <a:lnTo>
                  <a:pt x="327604" y="234385"/>
                </a:lnTo>
                <a:lnTo>
                  <a:pt x="0" y="234385"/>
                </a:lnTo>
                <a:close/>
              </a:path>
            </a:pathLst>
          </a:custGeom>
          <a:noFill/>
          <a:ln w="4478" cap="flat">
            <a:noFill/>
            <a:prstDash val="solid"/>
            <a:miter/>
          </a:ln>
        </p:spPr>
        <p:txBody>
          <a:bodyPr rtlCol="0" anchor="ctr"/>
          <a:lstStyle/>
          <a:p>
            <a:endParaRPr lang="en-GB"/>
          </a:p>
        </p:txBody>
      </p:sp>
      <p:sp>
        <p:nvSpPr>
          <p:cNvPr id="101" name="TextBox 100">
            <a:extLst>
              <a:ext uri="{FF2B5EF4-FFF2-40B4-BE49-F238E27FC236}">
                <a16:creationId xmlns:a16="http://schemas.microsoft.com/office/drawing/2014/main" id="{C1E21170-BACC-1690-FC4F-BA9A2DA9EC13}"/>
              </a:ext>
            </a:extLst>
          </p:cNvPr>
          <p:cNvSpPr txBox="1"/>
          <p:nvPr/>
        </p:nvSpPr>
        <p:spPr>
          <a:xfrm>
            <a:off x="1180159" y="5479788"/>
            <a:ext cx="37702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101</a:t>
            </a:r>
          </a:p>
        </p:txBody>
      </p:sp>
      <p:sp>
        <p:nvSpPr>
          <p:cNvPr id="102" name="TextBox 101">
            <a:extLst>
              <a:ext uri="{FF2B5EF4-FFF2-40B4-BE49-F238E27FC236}">
                <a16:creationId xmlns:a16="http://schemas.microsoft.com/office/drawing/2014/main" id="{E593F75A-5061-1982-2D11-00A44E2DD960}"/>
              </a:ext>
            </a:extLst>
          </p:cNvPr>
          <p:cNvSpPr txBox="1"/>
          <p:nvPr/>
        </p:nvSpPr>
        <p:spPr>
          <a:xfrm>
            <a:off x="1180159" y="5615887"/>
            <a:ext cx="37702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103</a:t>
            </a:r>
          </a:p>
        </p:txBody>
      </p:sp>
      <p:sp>
        <p:nvSpPr>
          <p:cNvPr id="103" name="Freeform: Shape 102">
            <a:extLst>
              <a:ext uri="{FF2B5EF4-FFF2-40B4-BE49-F238E27FC236}">
                <a16:creationId xmlns:a16="http://schemas.microsoft.com/office/drawing/2014/main" id="{51148C1C-D37D-7641-3E69-8B823AEC98D2}"/>
              </a:ext>
            </a:extLst>
          </p:cNvPr>
          <p:cNvSpPr/>
          <p:nvPr/>
        </p:nvSpPr>
        <p:spPr>
          <a:xfrm>
            <a:off x="1545471" y="5540010"/>
            <a:ext cx="346596" cy="248549"/>
          </a:xfrm>
          <a:custGeom>
            <a:avLst/>
            <a:gdLst>
              <a:gd name="connsiteX0" fmla="*/ 0 w 346596"/>
              <a:gd name="connsiteY0" fmla="*/ 0 h 248549"/>
              <a:gd name="connsiteX1" fmla="*/ 346597 w 346596"/>
              <a:gd name="connsiteY1" fmla="*/ 0 h 248549"/>
              <a:gd name="connsiteX2" fmla="*/ 346597 w 346596"/>
              <a:gd name="connsiteY2" fmla="*/ 248550 h 248549"/>
              <a:gd name="connsiteX3" fmla="*/ 0 w 346596"/>
              <a:gd name="connsiteY3" fmla="*/ 248550 h 248549"/>
            </a:gdLst>
            <a:ahLst/>
            <a:cxnLst>
              <a:cxn ang="0">
                <a:pos x="connsiteX0" y="connsiteY0"/>
              </a:cxn>
              <a:cxn ang="0">
                <a:pos x="connsiteX1" y="connsiteY1"/>
              </a:cxn>
              <a:cxn ang="0">
                <a:pos x="connsiteX2" y="connsiteY2"/>
              </a:cxn>
              <a:cxn ang="0">
                <a:pos x="connsiteX3" y="connsiteY3"/>
              </a:cxn>
            </a:cxnLst>
            <a:rect l="l" t="t" r="r" b="b"/>
            <a:pathLst>
              <a:path w="346596" h="248549">
                <a:moveTo>
                  <a:pt x="0" y="0"/>
                </a:moveTo>
                <a:lnTo>
                  <a:pt x="346597" y="0"/>
                </a:lnTo>
                <a:lnTo>
                  <a:pt x="346597" y="248550"/>
                </a:lnTo>
                <a:lnTo>
                  <a:pt x="0" y="248550"/>
                </a:lnTo>
                <a:close/>
              </a:path>
            </a:pathLst>
          </a:custGeom>
          <a:noFill/>
          <a:ln w="4478" cap="flat">
            <a:noFill/>
            <a:prstDash val="solid"/>
            <a:miter/>
          </a:ln>
        </p:spPr>
        <p:txBody>
          <a:bodyPr rtlCol="0" anchor="ctr"/>
          <a:lstStyle/>
          <a:p>
            <a:endParaRPr lang="en-GB"/>
          </a:p>
        </p:txBody>
      </p:sp>
      <p:sp>
        <p:nvSpPr>
          <p:cNvPr id="104" name="TextBox 103">
            <a:extLst>
              <a:ext uri="{FF2B5EF4-FFF2-40B4-BE49-F238E27FC236}">
                <a16:creationId xmlns:a16="http://schemas.microsoft.com/office/drawing/2014/main" id="{4CCD31B4-6373-169C-1366-5B99105E737A}"/>
              </a:ext>
            </a:extLst>
          </p:cNvPr>
          <p:cNvSpPr txBox="1"/>
          <p:nvPr/>
        </p:nvSpPr>
        <p:spPr>
          <a:xfrm>
            <a:off x="1681048" y="5479788"/>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71</a:t>
            </a:r>
          </a:p>
        </p:txBody>
      </p:sp>
      <p:sp>
        <p:nvSpPr>
          <p:cNvPr id="105" name="TextBox 104">
            <a:extLst>
              <a:ext uri="{FF2B5EF4-FFF2-40B4-BE49-F238E27FC236}">
                <a16:creationId xmlns:a16="http://schemas.microsoft.com/office/drawing/2014/main" id="{470589C1-2EC5-8995-DEBA-1BAF3013B0BA}"/>
              </a:ext>
            </a:extLst>
          </p:cNvPr>
          <p:cNvSpPr txBox="1"/>
          <p:nvPr/>
        </p:nvSpPr>
        <p:spPr>
          <a:xfrm>
            <a:off x="1681048" y="5615887"/>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59</a:t>
            </a:r>
          </a:p>
        </p:txBody>
      </p:sp>
      <p:sp>
        <p:nvSpPr>
          <p:cNvPr id="106" name="Freeform: Shape 105">
            <a:extLst>
              <a:ext uri="{FF2B5EF4-FFF2-40B4-BE49-F238E27FC236}">
                <a16:creationId xmlns:a16="http://schemas.microsoft.com/office/drawing/2014/main" id="{0D1480CC-BAC6-5798-FAA2-6EF856548165}"/>
              </a:ext>
            </a:extLst>
          </p:cNvPr>
          <p:cNvSpPr/>
          <p:nvPr/>
        </p:nvSpPr>
        <p:spPr>
          <a:xfrm>
            <a:off x="2016549" y="5554170"/>
            <a:ext cx="327603" cy="218841"/>
          </a:xfrm>
          <a:custGeom>
            <a:avLst/>
            <a:gdLst>
              <a:gd name="connsiteX0" fmla="*/ 0 w 327603"/>
              <a:gd name="connsiteY0" fmla="*/ 0 h 218841"/>
              <a:gd name="connsiteX1" fmla="*/ 327604 w 327603"/>
              <a:gd name="connsiteY1" fmla="*/ 0 h 218841"/>
              <a:gd name="connsiteX2" fmla="*/ 327604 w 327603"/>
              <a:gd name="connsiteY2" fmla="*/ 218842 h 218841"/>
              <a:gd name="connsiteX3" fmla="*/ 0 w 327603"/>
              <a:gd name="connsiteY3" fmla="*/ 218842 h 218841"/>
            </a:gdLst>
            <a:ahLst/>
            <a:cxnLst>
              <a:cxn ang="0">
                <a:pos x="connsiteX0" y="connsiteY0"/>
              </a:cxn>
              <a:cxn ang="0">
                <a:pos x="connsiteX1" y="connsiteY1"/>
              </a:cxn>
              <a:cxn ang="0">
                <a:pos x="connsiteX2" y="connsiteY2"/>
              </a:cxn>
              <a:cxn ang="0">
                <a:pos x="connsiteX3" y="connsiteY3"/>
              </a:cxn>
            </a:cxnLst>
            <a:rect l="l" t="t" r="r" b="b"/>
            <a:pathLst>
              <a:path w="327603" h="218841">
                <a:moveTo>
                  <a:pt x="0" y="0"/>
                </a:moveTo>
                <a:lnTo>
                  <a:pt x="327604" y="0"/>
                </a:lnTo>
                <a:lnTo>
                  <a:pt x="327604" y="218842"/>
                </a:lnTo>
                <a:lnTo>
                  <a:pt x="0" y="218842"/>
                </a:lnTo>
                <a:close/>
              </a:path>
            </a:pathLst>
          </a:custGeom>
          <a:noFill/>
          <a:ln w="4478" cap="flat">
            <a:noFill/>
            <a:prstDash val="solid"/>
            <a:miter/>
          </a:ln>
        </p:spPr>
        <p:txBody>
          <a:bodyPr rtlCol="0" anchor="ctr"/>
          <a:lstStyle/>
          <a:p>
            <a:endParaRPr lang="en-GB" sz="1000" dirty="0"/>
          </a:p>
        </p:txBody>
      </p:sp>
      <p:sp>
        <p:nvSpPr>
          <p:cNvPr id="107" name="TextBox 106">
            <a:extLst>
              <a:ext uri="{FF2B5EF4-FFF2-40B4-BE49-F238E27FC236}">
                <a16:creationId xmlns:a16="http://schemas.microsoft.com/office/drawing/2014/main" id="{5D0288D7-EC71-63B5-7512-2762D3655FF6}"/>
              </a:ext>
            </a:extLst>
          </p:cNvPr>
          <p:cNvSpPr txBox="1"/>
          <p:nvPr/>
        </p:nvSpPr>
        <p:spPr>
          <a:xfrm>
            <a:off x="2133132" y="5479788"/>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51</a:t>
            </a:r>
          </a:p>
        </p:txBody>
      </p:sp>
      <p:sp>
        <p:nvSpPr>
          <p:cNvPr id="108" name="TextBox 107">
            <a:extLst>
              <a:ext uri="{FF2B5EF4-FFF2-40B4-BE49-F238E27FC236}">
                <a16:creationId xmlns:a16="http://schemas.microsoft.com/office/drawing/2014/main" id="{183525C2-413D-A219-BF6D-F605D5088C28}"/>
              </a:ext>
            </a:extLst>
          </p:cNvPr>
          <p:cNvSpPr txBox="1"/>
          <p:nvPr/>
        </p:nvSpPr>
        <p:spPr>
          <a:xfrm>
            <a:off x="2133132" y="5615887"/>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26</a:t>
            </a:r>
          </a:p>
        </p:txBody>
      </p:sp>
      <p:sp>
        <p:nvSpPr>
          <p:cNvPr id="109" name="Freeform: Shape 108">
            <a:extLst>
              <a:ext uri="{FF2B5EF4-FFF2-40B4-BE49-F238E27FC236}">
                <a16:creationId xmlns:a16="http://schemas.microsoft.com/office/drawing/2014/main" id="{D1497313-C0E7-993C-80A3-C51105A5B06E}"/>
              </a:ext>
            </a:extLst>
          </p:cNvPr>
          <p:cNvSpPr/>
          <p:nvPr/>
        </p:nvSpPr>
        <p:spPr>
          <a:xfrm>
            <a:off x="2464647" y="5554175"/>
            <a:ext cx="327608" cy="160455"/>
          </a:xfrm>
          <a:custGeom>
            <a:avLst/>
            <a:gdLst>
              <a:gd name="connsiteX0" fmla="*/ 0 w 327608"/>
              <a:gd name="connsiteY0" fmla="*/ 0 h 160455"/>
              <a:gd name="connsiteX1" fmla="*/ 327608 w 327608"/>
              <a:gd name="connsiteY1" fmla="*/ 0 h 160455"/>
              <a:gd name="connsiteX2" fmla="*/ 327608 w 327608"/>
              <a:gd name="connsiteY2" fmla="*/ 160456 h 160455"/>
              <a:gd name="connsiteX3" fmla="*/ 0 w 327608"/>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8" h="160455">
                <a:moveTo>
                  <a:pt x="0" y="0"/>
                </a:moveTo>
                <a:lnTo>
                  <a:pt x="327608" y="0"/>
                </a:lnTo>
                <a:lnTo>
                  <a:pt x="327608" y="160456"/>
                </a:lnTo>
                <a:lnTo>
                  <a:pt x="0" y="160456"/>
                </a:lnTo>
                <a:close/>
              </a:path>
            </a:pathLst>
          </a:custGeom>
          <a:noFill/>
          <a:ln w="4478" cap="flat">
            <a:noFill/>
            <a:prstDash val="solid"/>
            <a:miter/>
          </a:ln>
        </p:spPr>
        <p:txBody>
          <a:bodyPr rtlCol="0" anchor="ctr"/>
          <a:lstStyle/>
          <a:p>
            <a:endParaRPr lang="en-GB"/>
          </a:p>
        </p:txBody>
      </p:sp>
      <p:sp>
        <p:nvSpPr>
          <p:cNvPr id="110" name="TextBox 109">
            <a:extLst>
              <a:ext uri="{FF2B5EF4-FFF2-40B4-BE49-F238E27FC236}">
                <a16:creationId xmlns:a16="http://schemas.microsoft.com/office/drawing/2014/main" id="{3FB7B9E0-AF0E-7EE8-ACF6-DB5827691FEB}"/>
              </a:ext>
            </a:extLst>
          </p:cNvPr>
          <p:cNvSpPr txBox="1"/>
          <p:nvPr/>
        </p:nvSpPr>
        <p:spPr>
          <a:xfrm>
            <a:off x="2581226" y="5479788"/>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33</a:t>
            </a:r>
          </a:p>
        </p:txBody>
      </p:sp>
      <p:sp>
        <p:nvSpPr>
          <p:cNvPr id="111" name="Freeform: Shape 110">
            <a:extLst>
              <a:ext uri="{FF2B5EF4-FFF2-40B4-BE49-F238E27FC236}">
                <a16:creationId xmlns:a16="http://schemas.microsoft.com/office/drawing/2014/main" id="{FC792E34-A627-A4C0-000C-29A3C25DB358}"/>
              </a:ext>
            </a:extLst>
          </p:cNvPr>
          <p:cNvSpPr/>
          <p:nvPr/>
        </p:nvSpPr>
        <p:spPr>
          <a:xfrm>
            <a:off x="2934636" y="5554175"/>
            <a:ext cx="327599" cy="160455"/>
          </a:xfrm>
          <a:custGeom>
            <a:avLst/>
            <a:gdLst>
              <a:gd name="connsiteX0" fmla="*/ 0 w 327599"/>
              <a:gd name="connsiteY0" fmla="*/ 0 h 160455"/>
              <a:gd name="connsiteX1" fmla="*/ 327599 w 327599"/>
              <a:gd name="connsiteY1" fmla="*/ 0 h 160455"/>
              <a:gd name="connsiteX2" fmla="*/ 327599 w 327599"/>
              <a:gd name="connsiteY2" fmla="*/ 160456 h 160455"/>
              <a:gd name="connsiteX3" fmla="*/ 0 w 327599"/>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599" h="160455">
                <a:moveTo>
                  <a:pt x="0" y="0"/>
                </a:moveTo>
                <a:lnTo>
                  <a:pt x="327599" y="0"/>
                </a:lnTo>
                <a:lnTo>
                  <a:pt x="327599" y="160456"/>
                </a:lnTo>
                <a:lnTo>
                  <a:pt x="0" y="160456"/>
                </a:lnTo>
                <a:close/>
              </a:path>
            </a:pathLst>
          </a:custGeom>
          <a:noFill/>
          <a:ln w="4478" cap="flat">
            <a:noFill/>
            <a:prstDash val="solid"/>
            <a:miter/>
          </a:ln>
        </p:spPr>
        <p:txBody>
          <a:bodyPr rtlCol="0" anchor="ctr"/>
          <a:lstStyle/>
          <a:p>
            <a:endParaRPr lang="en-GB"/>
          </a:p>
        </p:txBody>
      </p:sp>
      <p:sp>
        <p:nvSpPr>
          <p:cNvPr id="112" name="TextBox 111">
            <a:extLst>
              <a:ext uri="{FF2B5EF4-FFF2-40B4-BE49-F238E27FC236}">
                <a16:creationId xmlns:a16="http://schemas.microsoft.com/office/drawing/2014/main" id="{500BFFB7-5A5D-1E35-6736-D8A613F73950}"/>
              </a:ext>
            </a:extLst>
          </p:cNvPr>
          <p:cNvSpPr txBox="1"/>
          <p:nvPr/>
        </p:nvSpPr>
        <p:spPr>
          <a:xfrm>
            <a:off x="3051215" y="5479788"/>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26</a:t>
            </a:r>
          </a:p>
        </p:txBody>
      </p:sp>
      <p:sp>
        <p:nvSpPr>
          <p:cNvPr id="113" name="Freeform: Shape 112">
            <a:extLst>
              <a:ext uri="{FF2B5EF4-FFF2-40B4-BE49-F238E27FC236}">
                <a16:creationId xmlns:a16="http://schemas.microsoft.com/office/drawing/2014/main" id="{8FFCF757-192B-3D33-9DB5-D06E23836579}"/>
              </a:ext>
            </a:extLst>
          </p:cNvPr>
          <p:cNvSpPr/>
          <p:nvPr/>
        </p:nvSpPr>
        <p:spPr>
          <a:xfrm>
            <a:off x="3407304" y="5554179"/>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114" name="TextBox 113">
            <a:extLst>
              <a:ext uri="{FF2B5EF4-FFF2-40B4-BE49-F238E27FC236}">
                <a16:creationId xmlns:a16="http://schemas.microsoft.com/office/drawing/2014/main" id="{7788ACD4-984A-8776-C126-BECB39654C92}"/>
              </a:ext>
            </a:extLst>
          </p:cNvPr>
          <p:cNvSpPr txBox="1"/>
          <p:nvPr/>
        </p:nvSpPr>
        <p:spPr>
          <a:xfrm>
            <a:off x="3523883" y="5479788"/>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20</a:t>
            </a:r>
          </a:p>
        </p:txBody>
      </p:sp>
      <p:sp>
        <p:nvSpPr>
          <p:cNvPr id="115" name="Freeform: Shape 114">
            <a:extLst>
              <a:ext uri="{FF2B5EF4-FFF2-40B4-BE49-F238E27FC236}">
                <a16:creationId xmlns:a16="http://schemas.microsoft.com/office/drawing/2014/main" id="{B5EB06C5-107C-1858-BD09-BF965AB20363}"/>
              </a:ext>
            </a:extLst>
          </p:cNvPr>
          <p:cNvSpPr/>
          <p:nvPr/>
        </p:nvSpPr>
        <p:spPr>
          <a:xfrm>
            <a:off x="3829439" y="5540006"/>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116" name="TextBox 115">
            <a:extLst>
              <a:ext uri="{FF2B5EF4-FFF2-40B4-BE49-F238E27FC236}">
                <a16:creationId xmlns:a16="http://schemas.microsoft.com/office/drawing/2014/main" id="{EE7D1B11-1AD3-CA7F-24D8-1B47CC4D76F7}"/>
              </a:ext>
            </a:extLst>
          </p:cNvPr>
          <p:cNvSpPr txBox="1"/>
          <p:nvPr/>
        </p:nvSpPr>
        <p:spPr>
          <a:xfrm>
            <a:off x="3946023" y="5479788"/>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10</a:t>
            </a:r>
          </a:p>
        </p:txBody>
      </p:sp>
      <p:sp>
        <p:nvSpPr>
          <p:cNvPr id="117" name="Freeform: Shape 116">
            <a:extLst>
              <a:ext uri="{FF2B5EF4-FFF2-40B4-BE49-F238E27FC236}">
                <a16:creationId xmlns:a16="http://schemas.microsoft.com/office/drawing/2014/main" id="{E951D8FA-62FE-EDFD-7B33-CF47BDEEE079}"/>
              </a:ext>
            </a:extLst>
          </p:cNvPr>
          <p:cNvSpPr/>
          <p:nvPr/>
        </p:nvSpPr>
        <p:spPr>
          <a:xfrm>
            <a:off x="4297229" y="5540010"/>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118" name="TextBox 117">
            <a:extLst>
              <a:ext uri="{FF2B5EF4-FFF2-40B4-BE49-F238E27FC236}">
                <a16:creationId xmlns:a16="http://schemas.microsoft.com/office/drawing/2014/main" id="{6CBF173E-74C2-F9F3-D4A6-57D8DE94B0D0}"/>
              </a:ext>
            </a:extLst>
          </p:cNvPr>
          <p:cNvSpPr txBox="1"/>
          <p:nvPr/>
        </p:nvSpPr>
        <p:spPr>
          <a:xfrm>
            <a:off x="4473596" y="5479788"/>
            <a:ext cx="24878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6</a:t>
            </a:r>
          </a:p>
        </p:txBody>
      </p:sp>
      <p:sp>
        <p:nvSpPr>
          <p:cNvPr id="119" name="Freeform: Shape 118">
            <a:extLst>
              <a:ext uri="{FF2B5EF4-FFF2-40B4-BE49-F238E27FC236}">
                <a16:creationId xmlns:a16="http://schemas.microsoft.com/office/drawing/2014/main" id="{12331DFF-7FE1-ED1D-51BA-AE9D7DDA0AEE}"/>
              </a:ext>
            </a:extLst>
          </p:cNvPr>
          <p:cNvSpPr/>
          <p:nvPr/>
        </p:nvSpPr>
        <p:spPr>
          <a:xfrm>
            <a:off x="4755124" y="5540006"/>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120" name="TextBox 119">
            <a:extLst>
              <a:ext uri="{FF2B5EF4-FFF2-40B4-BE49-F238E27FC236}">
                <a16:creationId xmlns:a16="http://schemas.microsoft.com/office/drawing/2014/main" id="{65046AFF-AF6F-5FB9-331C-FD5E4727A5E4}"/>
              </a:ext>
            </a:extLst>
          </p:cNvPr>
          <p:cNvSpPr txBox="1"/>
          <p:nvPr/>
        </p:nvSpPr>
        <p:spPr>
          <a:xfrm>
            <a:off x="4931500" y="5479788"/>
            <a:ext cx="24878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3</a:t>
            </a:r>
          </a:p>
        </p:txBody>
      </p:sp>
      <p:sp>
        <p:nvSpPr>
          <p:cNvPr id="121" name="Freeform: Shape 120">
            <a:extLst>
              <a:ext uri="{FF2B5EF4-FFF2-40B4-BE49-F238E27FC236}">
                <a16:creationId xmlns:a16="http://schemas.microsoft.com/office/drawing/2014/main" id="{99DB7E06-558F-F38E-14AD-0745E5DF5A0D}"/>
              </a:ext>
            </a:extLst>
          </p:cNvPr>
          <p:cNvSpPr/>
          <p:nvPr/>
        </p:nvSpPr>
        <p:spPr>
          <a:xfrm>
            <a:off x="5232849" y="5540006"/>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122" name="TextBox 121">
            <a:extLst>
              <a:ext uri="{FF2B5EF4-FFF2-40B4-BE49-F238E27FC236}">
                <a16:creationId xmlns:a16="http://schemas.microsoft.com/office/drawing/2014/main" id="{8F8E2486-656E-C588-C4E6-6E1B37CE11E8}"/>
              </a:ext>
            </a:extLst>
          </p:cNvPr>
          <p:cNvSpPr txBox="1"/>
          <p:nvPr/>
        </p:nvSpPr>
        <p:spPr>
          <a:xfrm>
            <a:off x="5409239" y="5479788"/>
            <a:ext cx="24878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0</a:t>
            </a:r>
          </a:p>
        </p:txBody>
      </p:sp>
      <p:sp>
        <p:nvSpPr>
          <p:cNvPr id="137" name="TextBox 136">
            <a:extLst>
              <a:ext uri="{FF2B5EF4-FFF2-40B4-BE49-F238E27FC236}">
                <a16:creationId xmlns:a16="http://schemas.microsoft.com/office/drawing/2014/main" id="{F9CBE464-80D5-CD02-7FAD-E56DC606683B}"/>
              </a:ext>
            </a:extLst>
          </p:cNvPr>
          <p:cNvSpPr txBox="1"/>
          <p:nvPr/>
        </p:nvSpPr>
        <p:spPr>
          <a:xfrm>
            <a:off x="7765489" y="4526938"/>
            <a:ext cx="2565214" cy="276999"/>
          </a:xfrm>
          <a:prstGeom prst="rect">
            <a:avLst/>
          </a:prstGeom>
          <a:noFill/>
        </p:spPr>
        <p:txBody>
          <a:bodyPr wrap="square" lIns="0" tIns="0" rIns="0" bIns="0" rtlCol="0">
            <a:spAutoFit/>
          </a:bodyPr>
          <a:lstStyle/>
          <a:p>
            <a:r>
              <a:rPr lang="en-GB" sz="900" i="1" dirty="0">
                <a:latin typeface="Arial" panose="020B0604020202020204" pitchFamily="34" charset="0"/>
                <a:ea typeface="Aileron" charset="0"/>
                <a:cs typeface="Arial" panose="020B0604020202020204" pitchFamily="34" charset="0"/>
              </a:rPr>
              <a:t>32 patients had progressive disease whilst receiving placebo in the core study</a:t>
            </a:r>
            <a:endParaRPr lang="en-GB" sz="900" dirty="0">
              <a:latin typeface="Arial" panose="020B0604020202020204" pitchFamily="34" charset="0"/>
              <a:ea typeface="Aileron" charset="0"/>
              <a:cs typeface="Arial" panose="020B0604020202020204" pitchFamily="34" charset="0"/>
            </a:endParaRPr>
          </a:p>
        </p:txBody>
      </p:sp>
      <p:cxnSp>
        <p:nvCxnSpPr>
          <p:cNvPr id="11" name="Straight Connector 10">
            <a:extLst>
              <a:ext uri="{FF2B5EF4-FFF2-40B4-BE49-F238E27FC236}">
                <a16:creationId xmlns:a16="http://schemas.microsoft.com/office/drawing/2014/main" id="{0E0A25FE-1D60-F455-3CD7-B5851A8537F3}"/>
              </a:ext>
            </a:extLst>
          </p:cNvPr>
          <p:cNvCxnSpPr>
            <a:cxnSpLocks/>
          </p:cNvCxnSpPr>
          <p:nvPr/>
        </p:nvCxnSpPr>
        <p:spPr>
          <a:xfrm flipV="1">
            <a:off x="7007276" y="2811079"/>
            <a:ext cx="0" cy="226041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368917E8-935E-4F69-82F6-B5BCD6CE0897}"/>
              </a:ext>
            </a:extLst>
          </p:cNvPr>
          <p:cNvSpPr txBox="1"/>
          <p:nvPr/>
        </p:nvSpPr>
        <p:spPr>
          <a:xfrm>
            <a:off x="7033580" y="5131910"/>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140" name="TextBox 139">
            <a:extLst>
              <a:ext uri="{FF2B5EF4-FFF2-40B4-BE49-F238E27FC236}">
                <a16:creationId xmlns:a16="http://schemas.microsoft.com/office/drawing/2014/main" id="{8C530EC7-BFA7-E88E-79BB-49E039B77F67}"/>
              </a:ext>
            </a:extLst>
          </p:cNvPr>
          <p:cNvSpPr txBox="1"/>
          <p:nvPr/>
        </p:nvSpPr>
        <p:spPr>
          <a:xfrm>
            <a:off x="10119045" y="5131910"/>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cxnSp>
        <p:nvCxnSpPr>
          <p:cNvPr id="141" name="Straight Connector 140">
            <a:extLst>
              <a:ext uri="{FF2B5EF4-FFF2-40B4-BE49-F238E27FC236}">
                <a16:creationId xmlns:a16="http://schemas.microsoft.com/office/drawing/2014/main" id="{29ABC0E9-17E0-C68D-7B04-A5CDFA10FFD7}"/>
              </a:ext>
            </a:extLst>
          </p:cNvPr>
          <p:cNvCxnSpPr>
            <a:cxnSpLocks/>
          </p:cNvCxnSpPr>
          <p:nvPr/>
        </p:nvCxnSpPr>
        <p:spPr>
          <a:xfrm>
            <a:off x="7063968"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CFA277AB-BA34-D829-0C97-FF25F74E548F}"/>
              </a:ext>
            </a:extLst>
          </p:cNvPr>
          <p:cNvCxnSpPr>
            <a:cxnSpLocks/>
          </p:cNvCxnSpPr>
          <p:nvPr/>
        </p:nvCxnSpPr>
        <p:spPr>
          <a:xfrm>
            <a:off x="7362696"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CE4CF073-B77B-9EFC-AEBB-F287D0CA4B29}"/>
              </a:ext>
            </a:extLst>
          </p:cNvPr>
          <p:cNvCxnSpPr>
            <a:cxnSpLocks/>
          </p:cNvCxnSpPr>
          <p:nvPr/>
        </p:nvCxnSpPr>
        <p:spPr>
          <a:xfrm>
            <a:off x="7686969"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AD05407-0055-7AE5-7F79-77EC6A4F68F3}"/>
              </a:ext>
            </a:extLst>
          </p:cNvPr>
          <p:cNvCxnSpPr>
            <a:cxnSpLocks/>
          </p:cNvCxnSpPr>
          <p:nvPr/>
        </p:nvCxnSpPr>
        <p:spPr>
          <a:xfrm flipH="1" flipV="1">
            <a:off x="6999927" y="5062440"/>
            <a:ext cx="4587823"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146">
            <a:extLst>
              <a:ext uri="{FF2B5EF4-FFF2-40B4-BE49-F238E27FC236}">
                <a16:creationId xmlns:a16="http://schemas.microsoft.com/office/drawing/2014/main" id="{D597925C-6B9D-98F8-8694-B8CD6833D579}"/>
              </a:ext>
            </a:extLst>
          </p:cNvPr>
          <p:cNvSpPr txBox="1"/>
          <p:nvPr/>
        </p:nvSpPr>
        <p:spPr>
          <a:xfrm>
            <a:off x="7320136" y="5131910"/>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cxnSp>
        <p:nvCxnSpPr>
          <p:cNvPr id="148" name="Straight Connector 147">
            <a:extLst>
              <a:ext uri="{FF2B5EF4-FFF2-40B4-BE49-F238E27FC236}">
                <a16:creationId xmlns:a16="http://schemas.microsoft.com/office/drawing/2014/main" id="{E90AD595-7829-0AD2-610F-61A8DB7BE5FF}"/>
              </a:ext>
            </a:extLst>
          </p:cNvPr>
          <p:cNvCxnSpPr>
            <a:cxnSpLocks/>
          </p:cNvCxnSpPr>
          <p:nvPr/>
        </p:nvCxnSpPr>
        <p:spPr>
          <a:xfrm>
            <a:off x="7993478"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FDC22954-A7A4-2EFC-C30F-737B0A8DBE0B}"/>
              </a:ext>
            </a:extLst>
          </p:cNvPr>
          <p:cNvCxnSpPr>
            <a:cxnSpLocks/>
          </p:cNvCxnSpPr>
          <p:nvPr/>
        </p:nvCxnSpPr>
        <p:spPr>
          <a:xfrm>
            <a:off x="8311741"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41FD9C8F-78BD-A544-F91A-F9D39D273A0F}"/>
              </a:ext>
            </a:extLst>
          </p:cNvPr>
          <p:cNvCxnSpPr>
            <a:cxnSpLocks/>
          </p:cNvCxnSpPr>
          <p:nvPr/>
        </p:nvCxnSpPr>
        <p:spPr>
          <a:xfrm>
            <a:off x="8624338"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F4D09A22-B1AC-A85E-8285-3C0A5215C540}"/>
              </a:ext>
            </a:extLst>
          </p:cNvPr>
          <p:cNvCxnSpPr>
            <a:cxnSpLocks/>
          </p:cNvCxnSpPr>
          <p:nvPr/>
        </p:nvCxnSpPr>
        <p:spPr>
          <a:xfrm>
            <a:off x="8948915"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387B0312-8AEF-2508-4717-D2C2F05C64A7}"/>
              </a:ext>
            </a:extLst>
          </p:cNvPr>
          <p:cNvCxnSpPr>
            <a:cxnSpLocks/>
          </p:cNvCxnSpPr>
          <p:nvPr/>
        </p:nvCxnSpPr>
        <p:spPr>
          <a:xfrm>
            <a:off x="9260278"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54A9D2D5-21CD-61B7-298F-D0A89151E18D}"/>
              </a:ext>
            </a:extLst>
          </p:cNvPr>
          <p:cNvCxnSpPr>
            <a:cxnSpLocks/>
          </p:cNvCxnSpPr>
          <p:nvPr/>
        </p:nvCxnSpPr>
        <p:spPr>
          <a:xfrm>
            <a:off x="9578162"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AD4454FB-A4FC-B30E-9949-EF24F720EB89}"/>
              </a:ext>
            </a:extLst>
          </p:cNvPr>
          <p:cNvCxnSpPr>
            <a:cxnSpLocks/>
          </p:cNvCxnSpPr>
          <p:nvPr/>
        </p:nvCxnSpPr>
        <p:spPr>
          <a:xfrm>
            <a:off x="9884598"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ADEE2693-BCEC-BF47-E4D1-A31BB91A14E8}"/>
              </a:ext>
            </a:extLst>
          </p:cNvPr>
          <p:cNvCxnSpPr>
            <a:cxnSpLocks/>
          </p:cNvCxnSpPr>
          <p:nvPr/>
        </p:nvCxnSpPr>
        <p:spPr>
          <a:xfrm>
            <a:off x="10224072"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4D5DFF81-AB16-5795-0F28-597271E43CFF}"/>
              </a:ext>
            </a:extLst>
          </p:cNvPr>
          <p:cNvCxnSpPr>
            <a:cxnSpLocks/>
          </p:cNvCxnSpPr>
          <p:nvPr/>
        </p:nvCxnSpPr>
        <p:spPr>
          <a:xfrm>
            <a:off x="10531133"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356FB3C9-BC1D-07FC-4835-F4CCE4FDD05D}"/>
              </a:ext>
            </a:extLst>
          </p:cNvPr>
          <p:cNvCxnSpPr>
            <a:cxnSpLocks/>
          </p:cNvCxnSpPr>
          <p:nvPr/>
        </p:nvCxnSpPr>
        <p:spPr>
          <a:xfrm>
            <a:off x="10845443"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AC362AF9-CB4E-17F6-8C75-25E00C367D40}"/>
              </a:ext>
            </a:extLst>
          </p:cNvPr>
          <p:cNvCxnSpPr>
            <a:cxnSpLocks/>
          </p:cNvCxnSpPr>
          <p:nvPr/>
        </p:nvCxnSpPr>
        <p:spPr>
          <a:xfrm>
            <a:off x="11158022"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00A18132-C57A-F378-7EE6-A6FDCDFC799A}"/>
              </a:ext>
            </a:extLst>
          </p:cNvPr>
          <p:cNvCxnSpPr>
            <a:cxnSpLocks/>
          </p:cNvCxnSpPr>
          <p:nvPr/>
        </p:nvCxnSpPr>
        <p:spPr>
          <a:xfrm>
            <a:off x="11472242" y="506513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29051F37-E7DF-4B8C-C200-C155B76B8779}"/>
              </a:ext>
            </a:extLst>
          </p:cNvPr>
          <p:cNvCxnSpPr>
            <a:cxnSpLocks/>
          </p:cNvCxnSpPr>
          <p:nvPr/>
        </p:nvCxnSpPr>
        <p:spPr>
          <a:xfrm rot="16200000">
            <a:off x="6964730" y="497552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FCB29F1C-47B9-5780-16D8-F8F2B931ADAE}"/>
              </a:ext>
            </a:extLst>
          </p:cNvPr>
          <p:cNvCxnSpPr>
            <a:cxnSpLocks/>
          </p:cNvCxnSpPr>
          <p:nvPr/>
        </p:nvCxnSpPr>
        <p:spPr>
          <a:xfrm rot="16200000">
            <a:off x="6964730" y="4547960"/>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62E17999-BDAA-F308-DA8C-5A3A4DD18658}"/>
              </a:ext>
            </a:extLst>
          </p:cNvPr>
          <p:cNvCxnSpPr>
            <a:cxnSpLocks/>
          </p:cNvCxnSpPr>
          <p:nvPr/>
        </p:nvCxnSpPr>
        <p:spPr>
          <a:xfrm rot="16200000">
            <a:off x="6964730" y="4120396"/>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TextBox 165">
            <a:extLst>
              <a:ext uri="{FF2B5EF4-FFF2-40B4-BE49-F238E27FC236}">
                <a16:creationId xmlns:a16="http://schemas.microsoft.com/office/drawing/2014/main" id="{D827203A-55C3-9844-35C9-6E10B9A4750C}"/>
              </a:ext>
            </a:extLst>
          </p:cNvPr>
          <p:cNvSpPr txBox="1"/>
          <p:nvPr/>
        </p:nvSpPr>
        <p:spPr>
          <a:xfrm>
            <a:off x="7608168" y="5131910"/>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167" name="TextBox 166">
            <a:extLst>
              <a:ext uri="{FF2B5EF4-FFF2-40B4-BE49-F238E27FC236}">
                <a16:creationId xmlns:a16="http://schemas.microsoft.com/office/drawing/2014/main" id="{4CBB66B4-15DA-2C08-1126-6E7BCD386140}"/>
              </a:ext>
            </a:extLst>
          </p:cNvPr>
          <p:cNvSpPr txBox="1"/>
          <p:nvPr/>
        </p:nvSpPr>
        <p:spPr>
          <a:xfrm>
            <a:off x="7882398" y="5131910"/>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168" name="TextBox 167">
            <a:extLst>
              <a:ext uri="{FF2B5EF4-FFF2-40B4-BE49-F238E27FC236}">
                <a16:creationId xmlns:a16="http://schemas.microsoft.com/office/drawing/2014/main" id="{79919CED-41AC-2DBB-9853-549159D4D00E}"/>
              </a:ext>
            </a:extLst>
          </p:cNvPr>
          <p:cNvSpPr txBox="1"/>
          <p:nvPr/>
        </p:nvSpPr>
        <p:spPr>
          <a:xfrm>
            <a:off x="8208486" y="5131910"/>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24</a:t>
            </a:r>
          </a:p>
        </p:txBody>
      </p:sp>
      <p:sp>
        <p:nvSpPr>
          <p:cNvPr id="169" name="TextBox 168">
            <a:extLst>
              <a:ext uri="{FF2B5EF4-FFF2-40B4-BE49-F238E27FC236}">
                <a16:creationId xmlns:a16="http://schemas.microsoft.com/office/drawing/2014/main" id="{3E7F37EF-4E6C-4DE3-A773-E652B2A016C6}"/>
              </a:ext>
            </a:extLst>
          </p:cNvPr>
          <p:cNvSpPr txBox="1"/>
          <p:nvPr/>
        </p:nvSpPr>
        <p:spPr>
          <a:xfrm>
            <a:off x="8539518" y="5131910"/>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30</a:t>
            </a:r>
          </a:p>
        </p:txBody>
      </p:sp>
      <p:sp>
        <p:nvSpPr>
          <p:cNvPr id="170" name="TextBox 169">
            <a:extLst>
              <a:ext uri="{FF2B5EF4-FFF2-40B4-BE49-F238E27FC236}">
                <a16:creationId xmlns:a16="http://schemas.microsoft.com/office/drawing/2014/main" id="{16717C64-BEA7-7607-33A7-40DAEEF84F07}"/>
              </a:ext>
            </a:extLst>
          </p:cNvPr>
          <p:cNvSpPr txBox="1"/>
          <p:nvPr/>
        </p:nvSpPr>
        <p:spPr>
          <a:xfrm>
            <a:off x="8844057" y="5131910"/>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36</a:t>
            </a:r>
          </a:p>
        </p:txBody>
      </p:sp>
      <p:sp>
        <p:nvSpPr>
          <p:cNvPr id="171" name="TextBox 170">
            <a:extLst>
              <a:ext uri="{FF2B5EF4-FFF2-40B4-BE49-F238E27FC236}">
                <a16:creationId xmlns:a16="http://schemas.microsoft.com/office/drawing/2014/main" id="{1BD0C78D-99BE-CCE7-E340-737FD330DC37}"/>
              </a:ext>
            </a:extLst>
          </p:cNvPr>
          <p:cNvSpPr txBox="1"/>
          <p:nvPr/>
        </p:nvSpPr>
        <p:spPr>
          <a:xfrm>
            <a:off x="9154667" y="5131910"/>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42</a:t>
            </a:r>
          </a:p>
        </p:txBody>
      </p:sp>
      <p:sp>
        <p:nvSpPr>
          <p:cNvPr id="172" name="TextBox 171">
            <a:extLst>
              <a:ext uri="{FF2B5EF4-FFF2-40B4-BE49-F238E27FC236}">
                <a16:creationId xmlns:a16="http://schemas.microsoft.com/office/drawing/2014/main" id="{97FA239B-772E-47FA-26A8-F781411C73E6}"/>
              </a:ext>
            </a:extLst>
          </p:cNvPr>
          <p:cNvSpPr txBox="1"/>
          <p:nvPr/>
        </p:nvSpPr>
        <p:spPr>
          <a:xfrm>
            <a:off x="9465595" y="5131910"/>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48</a:t>
            </a:r>
          </a:p>
        </p:txBody>
      </p:sp>
      <p:sp>
        <p:nvSpPr>
          <p:cNvPr id="173" name="TextBox 172">
            <a:extLst>
              <a:ext uri="{FF2B5EF4-FFF2-40B4-BE49-F238E27FC236}">
                <a16:creationId xmlns:a16="http://schemas.microsoft.com/office/drawing/2014/main" id="{CA4A9E21-9D3D-7FC7-4F39-F176A15DC261}"/>
              </a:ext>
            </a:extLst>
          </p:cNvPr>
          <p:cNvSpPr txBox="1"/>
          <p:nvPr/>
        </p:nvSpPr>
        <p:spPr>
          <a:xfrm>
            <a:off x="9799609" y="5131910"/>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54</a:t>
            </a:r>
          </a:p>
        </p:txBody>
      </p:sp>
      <p:sp>
        <p:nvSpPr>
          <p:cNvPr id="174" name="TextBox 173">
            <a:extLst>
              <a:ext uri="{FF2B5EF4-FFF2-40B4-BE49-F238E27FC236}">
                <a16:creationId xmlns:a16="http://schemas.microsoft.com/office/drawing/2014/main" id="{6FAAFD7A-DA6F-D1A4-2187-98A848C7A480}"/>
              </a:ext>
            </a:extLst>
          </p:cNvPr>
          <p:cNvSpPr txBox="1"/>
          <p:nvPr/>
        </p:nvSpPr>
        <p:spPr>
          <a:xfrm>
            <a:off x="10444082" y="5131910"/>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66</a:t>
            </a:r>
          </a:p>
        </p:txBody>
      </p:sp>
      <p:sp>
        <p:nvSpPr>
          <p:cNvPr id="175" name="TextBox 174">
            <a:extLst>
              <a:ext uri="{FF2B5EF4-FFF2-40B4-BE49-F238E27FC236}">
                <a16:creationId xmlns:a16="http://schemas.microsoft.com/office/drawing/2014/main" id="{1E603332-F280-DD2F-BDBE-9E588C8E4AFA}"/>
              </a:ext>
            </a:extLst>
          </p:cNvPr>
          <p:cNvSpPr txBox="1"/>
          <p:nvPr/>
        </p:nvSpPr>
        <p:spPr>
          <a:xfrm>
            <a:off x="10744306" y="5131910"/>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72</a:t>
            </a:r>
          </a:p>
        </p:txBody>
      </p:sp>
      <p:sp>
        <p:nvSpPr>
          <p:cNvPr id="176" name="TextBox 175">
            <a:extLst>
              <a:ext uri="{FF2B5EF4-FFF2-40B4-BE49-F238E27FC236}">
                <a16:creationId xmlns:a16="http://schemas.microsoft.com/office/drawing/2014/main" id="{3206C97E-CB0D-2412-B173-FF29F596D46B}"/>
              </a:ext>
            </a:extLst>
          </p:cNvPr>
          <p:cNvSpPr txBox="1"/>
          <p:nvPr/>
        </p:nvSpPr>
        <p:spPr>
          <a:xfrm>
            <a:off x="11072864" y="5131910"/>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78</a:t>
            </a:r>
          </a:p>
        </p:txBody>
      </p:sp>
      <p:sp>
        <p:nvSpPr>
          <p:cNvPr id="177" name="TextBox 176">
            <a:extLst>
              <a:ext uri="{FF2B5EF4-FFF2-40B4-BE49-F238E27FC236}">
                <a16:creationId xmlns:a16="http://schemas.microsoft.com/office/drawing/2014/main" id="{B148E0EA-0273-643C-0BCA-2DAE08013577}"/>
              </a:ext>
            </a:extLst>
          </p:cNvPr>
          <p:cNvSpPr txBox="1"/>
          <p:nvPr/>
        </p:nvSpPr>
        <p:spPr>
          <a:xfrm>
            <a:off x="11387427" y="5131910"/>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84</a:t>
            </a:r>
          </a:p>
        </p:txBody>
      </p:sp>
      <p:cxnSp>
        <p:nvCxnSpPr>
          <p:cNvPr id="179" name="Straight Connector 178">
            <a:extLst>
              <a:ext uri="{FF2B5EF4-FFF2-40B4-BE49-F238E27FC236}">
                <a16:creationId xmlns:a16="http://schemas.microsoft.com/office/drawing/2014/main" id="{067684A0-F967-87F7-3AC5-9C1DE425935C}"/>
              </a:ext>
            </a:extLst>
          </p:cNvPr>
          <p:cNvCxnSpPr>
            <a:cxnSpLocks/>
          </p:cNvCxnSpPr>
          <p:nvPr/>
        </p:nvCxnSpPr>
        <p:spPr>
          <a:xfrm rot="16200000">
            <a:off x="6964730" y="3692832"/>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66B3000E-23D2-6429-177A-52EB7B96F561}"/>
              </a:ext>
            </a:extLst>
          </p:cNvPr>
          <p:cNvCxnSpPr>
            <a:cxnSpLocks/>
          </p:cNvCxnSpPr>
          <p:nvPr/>
        </p:nvCxnSpPr>
        <p:spPr>
          <a:xfrm rot="16200000">
            <a:off x="6964730" y="3265268"/>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163F75A2-540E-B7E5-E267-375E75331FA3}"/>
              </a:ext>
            </a:extLst>
          </p:cNvPr>
          <p:cNvSpPr txBox="1"/>
          <p:nvPr/>
        </p:nvSpPr>
        <p:spPr>
          <a:xfrm>
            <a:off x="6836550" y="4929826"/>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cxnSp>
        <p:nvCxnSpPr>
          <p:cNvPr id="185" name="Straight Connector 184">
            <a:extLst>
              <a:ext uri="{FF2B5EF4-FFF2-40B4-BE49-F238E27FC236}">
                <a16:creationId xmlns:a16="http://schemas.microsoft.com/office/drawing/2014/main" id="{541BB11F-1DB4-1676-C202-0A089DF5CE83}"/>
              </a:ext>
            </a:extLst>
          </p:cNvPr>
          <p:cNvCxnSpPr>
            <a:cxnSpLocks/>
          </p:cNvCxnSpPr>
          <p:nvPr/>
        </p:nvCxnSpPr>
        <p:spPr>
          <a:xfrm rot="16200000">
            <a:off x="6964730" y="2837704"/>
            <a:ext cx="0" cy="752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9" name="TextBox 188">
            <a:extLst>
              <a:ext uri="{FF2B5EF4-FFF2-40B4-BE49-F238E27FC236}">
                <a16:creationId xmlns:a16="http://schemas.microsoft.com/office/drawing/2014/main" id="{DC3A8222-8483-70D6-0611-A9CADD790862}"/>
              </a:ext>
            </a:extLst>
          </p:cNvPr>
          <p:cNvSpPr txBox="1"/>
          <p:nvPr/>
        </p:nvSpPr>
        <p:spPr>
          <a:xfrm>
            <a:off x="6777235" y="4501067"/>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20</a:t>
            </a:r>
          </a:p>
        </p:txBody>
      </p:sp>
      <p:sp>
        <p:nvSpPr>
          <p:cNvPr id="190" name="TextBox 189">
            <a:extLst>
              <a:ext uri="{FF2B5EF4-FFF2-40B4-BE49-F238E27FC236}">
                <a16:creationId xmlns:a16="http://schemas.microsoft.com/office/drawing/2014/main" id="{7C26B642-239B-93E5-3DC2-1BB5808F68AE}"/>
              </a:ext>
            </a:extLst>
          </p:cNvPr>
          <p:cNvSpPr txBox="1"/>
          <p:nvPr/>
        </p:nvSpPr>
        <p:spPr>
          <a:xfrm>
            <a:off x="6706703" y="2786035"/>
            <a:ext cx="211596"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100</a:t>
            </a:r>
          </a:p>
        </p:txBody>
      </p:sp>
      <p:sp>
        <p:nvSpPr>
          <p:cNvPr id="192" name="TextBox 191">
            <a:extLst>
              <a:ext uri="{FF2B5EF4-FFF2-40B4-BE49-F238E27FC236}">
                <a16:creationId xmlns:a16="http://schemas.microsoft.com/office/drawing/2014/main" id="{79186A15-6ACB-AF82-6374-2D61C6156E49}"/>
              </a:ext>
            </a:extLst>
          </p:cNvPr>
          <p:cNvSpPr txBox="1"/>
          <p:nvPr/>
        </p:nvSpPr>
        <p:spPr>
          <a:xfrm>
            <a:off x="6735338" y="3214793"/>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80</a:t>
            </a:r>
          </a:p>
        </p:txBody>
      </p:sp>
      <p:sp>
        <p:nvSpPr>
          <p:cNvPr id="194" name="TextBox 193">
            <a:extLst>
              <a:ext uri="{FF2B5EF4-FFF2-40B4-BE49-F238E27FC236}">
                <a16:creationId xmlns:a16="http://schemas.microsoft.com/office/drawing/2014/main" id="{425BBA02-8B2D-09AA-14D3-7A661BD7675A}"/>
              </a:ext>
            </a:extLst>
          </p:cNvPr>
          <p:cNvSpPr txBox="1"/>
          <p:nvPr/>
        </p:nvSpPr>
        <p:spPr>
          <a:xfrm>
            <a:off x="6735338" y="3643551"/>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60</a:t>
            </a:r>
          </a:p>
        </p:txBody>
      </p:sp>
      <p:sp>
        <p:nvSpPr>
          <p:cNvPr id="196" name="TextBox 195">
            <a:extLst>
              <a:ext uri="{FF2B5EF4-FFF2-40B4-BE49-F238E27FC236}">
                <a16:creationId xmlns:a16="http://schemas.microsoft.com/office/drawing/2014/main" id="{53EEC3A2-4043-8219-FAB8-10E07AE8E475}"/>
              </a:ext>
            </a:extLst>
          </p:cNvPr>
          <p:cNvSpPr txBox="1"/>
          <p:nvPr/>
        </p:nvSpPr>
        <p:spPr>
          <a:xfrm>
            <a:off x="6735338" y="4072309"/>
            <a:ext cx="182961"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40</a:t>
            </a:r>
          </a:p>
        </p:txBody>
      </p:sp>
      <p:sp>
        <p:nvSpPr>
          <p:cNvPr id="200" name="TextBox 199">
            <a:extLst>
              <a:ext uri="{FF2B5EF4-FFF2-40B4-BE49-F238E27FC236}">
                <a16:creationId xmlns:a16="http://schemas.microsoft.com/office/drawing/2014/main" id="{90AFBA7B-566C-F067-2C77-8D4E852A66C0}"/>
              </a:ext>
            </a:extLst>
          </p:cNvPr>
          <p:cNvSpPr txBox="1"/>
          <p:nvPr/>
        </p:nvSpPr>
        <p:spPr>
          <a:xfrm>
            <a:off x="6386854" y="5647221"/>
            <a:ext cx="2565214" cy="276999"/>
          </a:xfrm>
          <a:prstGeom prst="rect">
            <a:avLst/>
          </a:prstGeom>
          <a:noFill/>
        </p:spPr>
        <p:txBody>
          <a:bodyPr wrap="square" lIns="0" tIns="0" rIns="0" bIns="0" rtlCol="0">
            <a:spAutoFit/>
          </a:bodyPr>
          <a:lstStyle/>
          <a:p>
            <a:r>
              <a:rPr lang="en-GB" sz="900" dirty="0">
                <a:latin typeface="Arial" panose="020B0604020202020204" pitchFamily="34" charset="0"/>
                <a:ea typeface="Aileron" charset="0"/>
                <a:cs typeface="Arial" panose="020B0604020202020204" pitchFamily="34" charset="0"/>
              </a:rPr>
              <a:t>Number of patients at risk of death or PD</a:t>
            </a:r>
          </a:p>
          <a:p>
            <a:r>
              <a:rPr lang="en-GB" sz="900" dirty="0" err="1">
                <a:latin typeface="Arial" panose="020B0604020202020204" pitchFamily="34" charset="0"/>
                <a:ea typeface="Aileron" charset="0"/>
                <a:cs typeface="Arial" panose="020B0604020202020204" pitchFamily="34" charset="0"/>
              </a:rPr>
              <a:t>Lanreotide</a:t>
            </a:r>
            <a:endParaRPr lang="en-GB" sz="900" dirty="0">
              <a:latin typeface="Arial" panose="020B0604020202020204" pitchFamily="34" charset="0"/>
              <a:ea typeface="Aileron" charset="0"/>
              <a:cs typeface="Arial" panose="020B0604020202020204" pitchFamily="34" charset="0"/>
            </a:endParaRPr>
          </a:p>
        </p:txBody>
      </p:sp>
      <p:sp>
        <p:nvSpPr>
          <p:cNvPr id="201" name="TextBox 200">
            <a:extLst>
              <a:ext uri="{FF2B5EF4-FFF2-40B4-BE49-F238E27FC236}">
                <a16:creationId xmlns:a16="http://schemas.microsoft.com/office/drawing/2014/main" id="{30A632B8-F05D-B856-E722-1FAF5D3351A4}"/>
              </a:ext>
            </a:extLst>
          </p:cNvPr>
          <p:cNvSpPr txBox="1"/>
          <p:nvPr/>
        </p:nvSpPr>
        <p:spPr>
          <a:xfrm>
            <a:off x="7013972" y="578339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32</a:t>
            </a:r>
          </a:p>
        </p:txBody>
      </p:sp>
      <p:sp>
        <p:nvSpPr>
          <p:cNvPr id="202" name="TextBox 201">
            <a:extLst>
              <a:ext uri="{FF2B5EF4-FFF2-40B4-BE49-F238E27FC236}">
                <a16:creationId xmlns:a16="http://schemas.microsoft.com/office/drawing/2014/main" id="{1BDA01D3-340F-28DA-C723-4CE809A1EFA1}"/>
              </a:ext>
            </a:extLst>
          </p:cNvPr>
          <p:cNvSpPr txBox="1"/>
          <p:nvPr/>
        </p:nvSpPr>
        <p:spPr>
          <a:xfrm>
            <a:off x="10094435" y="5795392"/>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a:t>
            </a:r>
          </a:p>
        </p:txBody>
      </p:sp>
      <p:sp>
        <p:nvSpPr>
          <p:cNvPr id="203" name="TextBox 202">
            <a:extLst>
              <a:ext uri="{FF2B5EF4-FFF2-40B4-BE49-F238E27FC236}">
                <a16:creationId xmlns:a16="http://schemas.microsoft.com/office/drawing/2014/main" id="{71C75CD7-D423-D1BF-410B-4185259B67C4}"/>
              </a:ext>
            </a:extLst>
          </p:cNvPr>
          <p:cNvSpPr txBox="1"/>
          <p:nvPr/>
        </p:nvSpPr>
        <p:spPr>
          <a:xfrm>
            <a:off x="7313600" y="578339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27</a:t>
            </a:r>
          </a:p>
        </p:txBody>
      </p:sp>
      <p:sp>
        <p:nvSpPr>
          <p:cNvPr id="204" name="TextBox 203">
            <a:extLst>
              <a:ext uri="{FF2B5EF4-FFF2-40B4-BE49-F238E27FC236}">
                <a16:creationId xmlns:a16="http://schemas.microsoft.com/office/drawing/2014/main" id="{904A7C80-435A-478C-EFB8-8A8C51F3195D}"/>
              </a:ext>
            </a:extLst>
          </p:cNvPr>
          <p:cNvSpPr txBox="1"/>
          <p:nvPr/>
        </p:nvSpPr>
        <p:spPr>
          <a:xfrm>
            <a:off x="7624425" y="578339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18</a:t>
            </a:r>
          </a:p>
        </p:txBody>
      </p:sp>
      <p:sp>
        <p:nvSpPr>
          <p:cNvPr id="205" name="TextBox 204">
            <a:extLst>
              <a:ext uri="{FF2B5EF4-FFF2-40B4-BE49-F238E27FC236}">
                <a16:creationId xmlns:a16="http://schemas.microsoft.com/office/drawing/2014/main" id="{06D63FB9-3CC7-9898-48B4-7389FAEC9ACC}"/>
              </a:ext>
            </a:extLst>
          </p:cNvPr>
          <p:cNvSpPr txBox="1"/>
          <p:nvPr/>
        </p:nvSpPr>
        <p:spPr>
          <a:xfrm>
            <a:off x="7903946" y="578339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14</a:t>
            </a:r>
          </a:p>
        </p:txBody>
      </p:sp>
      <p:sp>
        <p:nvSpPr>
          <p:cNvPr id="206" name="TextBox 205">
            <a:extLst>
              <a:ext uri="{FF2B5EF4-FFF2-40B4-BE49-F238E27FC236}">
                <a16:creationId xmlns:a16="http://schemas.microsoft.com/office/drawing/2014/main" id="{69F57141-1084-BCC6-216B-DCA66C23E4B9}"/>
              </a:ext>
            </a:extLst>
          </p:cNvPr>
          <p:cNvSpPr txBox="1"/>
          <p:nvPr/>
        </p:nvSpPr>
        <p:spPr>
          <a:xfrm>
            <a:off x="8223571" y="5783392"/>
            <a:ext cx="141064"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12</a:t>
            </a:r>
          </a:p>
        </p:txBody>
      </p:sp>
      <p:sp>
        <p:nvSpPr>
          <p:cNvPr id="207" name="TextBox 206">
            <a:extLst>
              <a:ext uri="{FF2B5EF4-FFF2-40B4-BE49-F238E27FC236}">
                <a16:creationId xmlns:a16="http://schemas.microsoft.com/office/drawing/2014/main" id="{F47CBCDC-C527-A1EF-E0E6-7A98A7D50F86}"/>
              </a:ext>
            </a:extLst>
          </p:cNvPr>
          <p:cNvSpPr txBox="1"/>
          <p:nvPr/>
        </p:nvSpPr>
        <p:spPr>
          <a:xfrm>
            <a:off x="8589072" y="578339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208" name="TextBox 207">
            <a:extLst>
              <a:ext uri="{FF2B5EF4-FFF2-40B4-BE49-F238E27FC236}">
                <a16:creationId xmlns:a16="http://schemas.microsoft.com/office/drawing/2014/main" id="{78D59A2F-F327-42E8-4AEA-6B346EDBE13B}"/>
              </a:ext>
            </a:extLst>
          </p:cNvPr>
          <p:cNvSpPr txBox="1"/>
          <p:nvPr/>
        </p:nvSpPr>
        <p:spPr>
          <a:xfrm>
            <a:off x="8881536" y="5789210"/>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8</a:t>
            </a:r>
          </a:p>
        </p:txBody>
      </p:sp>
      <p:sp>
        <p:nvSpPr>
          <p:cNvPr id="209" name="TextBox 208">
            <a:extLst>
              <a:ext uri="{FF2B5EF4-FFF2-40B4-BE49-F238E27FC236}">
                <a16:creationId xmlns:a16="http://schemas.microsoft.com/office/drawing/2014/main" id="{98963805-D07D-C625-D90F-6C222BAE3E31}"/>
              </a:ext>
            </a:extLst>
          </p:cNvPr>
          <p:cNvSpPr txBox="1"/>
          <p:nvPr/>
        </p:nvSpPr>
        <p:spPr>
          <a:xfrm>
            <a:off x="9193717" y="579539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210" name="TextBox 209">
            <a:extLst>
              <a:ext uri="{FF2B5EF4-FFF2-40B4-BE49-F238E27FC236}">
                <a16:creationId xmlns:a16="http://schemas.microsoft.com/office/drawing/2014/main" id="{3E264681-1443-051D-082A-6CCE35F6D4C8}"/>
              </a:ext>
            </a:extLst>
          </p:cNvPr>
          <p:cNvSpPr txBox="1"/>
          <p:nvPr/>
        </p:nvSpPr>
        <p:spPr>
          <a:xfrm>
            <a:off x="9498561" y="579539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6</a:t>
            </a:r>
          </a:p>
        </p:txBody>
      </p:sp>
      <p:sp>
        <p:nvSpPr>
          <p:cNvPr id="211" name="TextBox 210">
            <a:extLst>
              <a:ext uri="{FF2B5EF4-FFF2-40B4-BE49-F238E27FC236}">
                <a16:creationId xmlns:a16="http://schemas.microsoft.com/office/drawing/2014/main" id="{4DF3044C-4C32-0955-D286-53C6F85D7BDB}"/>
              </a:ext>
            </a:extLst>
          </p:cNvPr>
          <p:cNvSpPr txBox="1"/>
          <p:nvPr/>
        </p:nvSpPr>
        <p:spPr>
          <a:xfrm>
            <a:off x="9837939" y="5795392"/>
            <a:ext cx="70532" cy="153888"/>
          </a:xfrm>
          <a:prstGeom prst="rect">
            <a:avLst/>
          </a:prstGeom>
          <a:noFill/>
        </p:spPr>
        <p:txBody>
          <a:bodyPr wrap="non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5</a:t>
            </a:r>
          </a:p>
        </p:txBody>
      </p:sp>
      <p:sp>
        <p:nvSpPr>
          <p:cNvPr id="212" name="TextBox 211">
            <a:extLst>
              <a:ext uri="{FF2B5EF4-FFF2-40B4-BE49-F238E27FC236}">
                <a16:creationId xmlns:a16="http://schemas.microsoft.com/office/drawing/2014/main" id="{CE37BE77-D5B4-3591-2ED4-E55873BB0A91}"/>
              </a:ext>
            </a:extLst>
          </p:cNvPr>
          <p:cNvSpPr txBox="1"/>
          <p:nvPr/>
        </p:nvSpPr>
        <p:spPr>
          <a:xfrm>
            <a:off x="10424211" y="5795392"/>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213" name="TextBox 212">
            <a:extLst>
              <a:ext uri="{FF2B5EF4-FFF2-40B4-BE49-F238E27FC236}">
                <a16:creationId xmlns:a16="http://schemas.microsoft.com/office/drawing/2014/main" id="{3797CCBF-08CD-3CF8-A167-9BBED2F3CB6D}"/>
              </a:ext>
            </a:extLst>
          </p:cNvPr>
          <p:cNvSpPr txBox="1"/>
          <p:nvPr/>
        </p:nvSpPr>
        <p:spPr>
          <a:xfrm>
            <a:off x="10721925" y="5795392"/>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2</a:t>
            </a:r>
          </a:p>
        </p:txBody>
      </p:sp>
      <p:sp>
        <p:nvSpPr>
          <p:cNvPr id="214" name="TextBox 213">
            <a:extLst>
              <a:ext uri="{FF2B5EF4-FFF2-40B4-BE49-F238E27FC236}">
                <a16:creationId xmlns:a16="http://schemas.microsoft.com/office/drawing/2014/main" id="{C9195643-8B1C-6B4E-E091-B4804D53288C}"/>
              </a:ext>
            </a:extLst>
          </p:cNvPr>
          <p:cNvSpPr txBox="1"/>
          <p:nvPr/>
        </p:nvSpPr>
        <p:spPr>
          <a:xfrm>
            <a:off x="11049704" y="5795392"/>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215" name="TextBox 214">
            <a:extLst>
              <a:ext uri="{FF2B5EF4-FFF2-40B4-BE49-F238E27FC236}">
                <a16:creationId xmlns:a16="http://schemas.microsoft.com/office/drawing/2014/main" id="{0D9615B6-0BAC-06BD-C26E-B211B2F5D936}"/>
              </a:ext>
            </a:extLst>
          </p:cNvPr>
          <p:cNvSpPr txBox="1"/>
          <p:nvPr/>
        </p:nvSpPr>
        <p:spPr>
          <a:xfrm>
            <a:off x="11361849" y="5795392"/>
            <a:ext cx="189728" cy="153888"/>
          </a:xfrm>
          <a:prstGeom prst="rect">
            <a:avLst/>
          </a:prstGeom>
          <a:noFill/>
        </p:spPr>
        <p:txBody>
          <a:bodyPr wrap="square" lIns="0" tIns="0" rIns="0" bIns="0" rtlCol="0">
            <a:spAutoFit/>
          </a:bodyPr>
          <a:lstStyle/>
          <a:p>
            <a:pPr algn="ctr"/>
            <a:r>
              <a:rPr lang="en-GB" sz="1000" dirty="0">
                <a:latin typeface="Arial" panose="020B0604020202020204" pitchFamily="34" charset="0"/>
                <a:ea typeface="Aileron" charset="0"/>
                <a:cs typeface="Arial" panose="020B0604020202020204" pitchFamily="34" charset="0"/>
              </a:rPr>
              <a:t>0</a:t>
            </a:r>
          </a:p>
        </p:txBody>
      </p:sp>
      <p:sp>
        <p:nvSpPr>
          <p:cNvPr id="216" name="TextBox 215">
            <a:extLst>
              <a:ext uri="{FF2B5EF4-FFF2-40B4-BE49-F238E27FC236}">
                <a16:creationId xmlns:a16="http://schemas.microsoft.com/office/drawing/2014/main" id="{E1C43461-941D-ED01-F19B-F7F88F439320}"/>
              </a:ext>
            </a:extLst>
          </p:cNvPr>
          <p:cNvSpPr txBox="1"/>
          <p:nvPr/>
        </p:nvSpPr>
        <p:spPr>
          <a:xfrm>
            <a:off x="7080200" y="5301650"/>
            <a:ext cx="4416393" cy="138499"/>
          </a:xfrm>
          <a:prstGeom prst="rect">
            <a:avLst/>
          </a:prstGeom>
          <a:noFill/>
        </p:spPr>
        <p:txBody>
          <a:bodyPr wrap="squar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Time from centrally assessed disease progression in core study (months)</a:t>
            </a:r>
          </a:p>
        </p:txBody>
      </p:sp>
      <p:sp>
        <p:nvSpPr>
          <p:cNvPr id="217" name="TextBox 216">
            <a:extLst>
              <a:ext uri="{FF2B5EF4-FFF2-40B4-BE49-F238E27FC236}">
                <a16:creationId xmlns:a16="http://schemas.microsoft.com/office/drawing/2014/main" id="{9CD88DB2-0302-B7EF-F6FC-FDC2323C903D}"/>
              </a:ext>
            </a:extLst>
          </p:cNvPr>
          <p:cNvSpPr txBox="1"/>
          <p:nvPr/>
        </p:nvSpPr>
        <p:spPr>
          <a:xfrm>
            <a:off x="7693143" y="2648851"/>
            <a:ext cx="2565214" cy="276999"/>
          </a:xfrm>
          <a:prstGeom prst="rect">
            <a:avLst/>
          </a:prstGeom>
          <a:noFill/>
        </p:spPr>
        <p:txBody>
          <a:bodyPr wrap="square" lIns="0" tIns="0" rIns="0" bIns="0" rtlCol="0">
            <a:spAutoFit/>
          </a:bodyPr>
          <a:lstStyle/>
          <a:p>
            <a:pPr algn="ctr"/>
            <a:r>
              <a:rPr lang="en-GB" sz="900" b="1" dirty="0">
                <a:latin typeface="Arial" panose="020B0604020202020204" pitchFamily="34" charset="0"/>
                <a:ea typeface="Aileron" charset="0"/>
                <a:cs typeface="Arial" panose="020B0604020202020204" pitchFamily="34" charset="0"/>
              </a:rPr>
              <a:t>OLE study</a:t>
            </a:r>
          </a:p>
          <a:p>
            <a:pPr algn="ctr"/>
            <a:r>
              <a:rPr lang="en-GB" sz="900" b="1" dirty="0">
                <a:latin typeface="Arial" panose="020B0604020202020204" pitchFamily="34" charset="0"/>
                <a:ea typeface="Aileron" charset="0"/>
                <a:cs typeface="Arial" panose="020B0604020202020204" pitchFamily="34" charset="0"/>
              </a:rPr>
              <a:t>Local radiologic assessment</a:t>
            </a:r>
          </a:p>
        </p:txBody>
      </p:sp>
      <p:sp>
        <p:nvSpPr>
          <p:cNvPr id="218" name="TextBox 217">
            <a:extLst>
              <a:ext uri="{FF2B5EF4-FFF2-40B4-BE49-F238E27FC236}">
                <a16:creationId xmlns:a16="http://schemas.microsoft.com/office/drawing/2014/main" id="{65A5BE09-C662-75F9-A002-2A7DFF57FE01}"/>
              </a:ext>
            </a:extLst>
          </p:cNvPr>
          <p:cNvSpPr txBox="1"/>
          <p:nvPr/>
        </p:nvSpPr>
        <p:spPr>
          <a:xfrm>
            <a:off x="8109232" y="3590559"/>
            <a:ext cx="3401899" cy="276999"/>
          </a:xfrm>
          <a:prstGeom prst="rect">
            <a:avLst/>
          </a:prstGeom>
          <a:noFill/>
        </p:spPr>
        <p:txBody>
          <a:bodyPr wrap="square" lIns="0" tIns="0" rIns="0" bIns="0" rtlCol="0">
            <a:spAutoFit/>
          </a:bodyPr>
          <a:lstStyle/>
          <a:p>
            <a:r>
              <a:rPr lang="en-GB" sz="900" dirty="0" err="1">
                <a:latin typeface="Arial" panose="020B0604020202020204" pitchFamily="34" charset="0"/>
                <a:ea typeface="Aileron" charset="0"/>
                <a:cs typeface="Arial" panose="020B0604020202020204" pitchFamily="34" charset="0"/>
              </a:rPr>
              <a:t>Lanreotide</a:t>
            </a:r>
            <a:r>
              <a:rPr lang="en-GB" sz="900" dirty="0">
                <a:latin typeface="Arial" panose="020B0604020202020204" pitchFamily="34" charset="0"/>
                <a:ea typeface="Aileron" charset="0"/>
                <a:cs typeface="Arial" panose="020B0604020202020204" pitchFamily="34" charset="0"/>
              </a:rPr>
              <a:t>: 23 events/32 patients</a:t>
            </a:r>
          </a:p>
          <a:p>
            <a:r>
              <a:rPr lang="en-GB" sz="900" dirty="0">
                <a:latin typeface="Arial" panose="020B0604020202020204" pitchFamily="34" charset="0"/>
                <a:ea typeface="Aileron" charset="0"/>
                <a:cs typeface="Arial" panose="020B0604020202020204" pitchFamily="34" charset="0"/>
              </a:rPr>
              <a:t>Median [95%CI] time to subsequent PD: 19.0 [10.1; 26.7] months</a:t>
            </a:r>
          </a:p>
        </p:txBody>
      </p:sp>
      <p:grpSp>
        <p:nvGrpSpPr>
          <p:cNvPr id="2" name="Group 1">
            <a:extLst>
              <a:ext uri="{FF2B5EF4-FFF2-40B4-BE49-F238E27FC236}">
                <a16:creationId xmlns:a16="http://schemas.microsoft.com/office/drawing/2014/main" id="{38B1BBF2-B41E-A2D5-7017-15149F6627CD}"/>
              </a:ext>
            </a:extLst>
          </p:cNvPr>
          <p:cNvGrpSpPr/>
          <p:nvPr/>
        </p:nvGrpSpPr>
        <p:grpSpPr>
          <a:xfrm>
            <a:off x="421805" y="2636913"/>
            <a:ext cx="5375734" cy="2664696"/>
            <a:chOff x="421805" y="3083543"/>
            <a:chExt cx="5375734" cy="2218065"/>
          </a:xfrm>
        </p:grpSpPr>
        <p:sp>
          <p:nvSpPr>
            <p:cNvPr id="60" name="TextBox 59">
              <a:extLst>
                <a:ext uri="{FF2B5EF4-FFF2-40B4-BE49-F238E27FC236}">
                  <a16:creationId xmlns:a16="http://schemas.microsoft.com/office/drawing/2014/main" id="{34513E9C-2D46-4794-3A41-7A03A76DC354}"/>
                </a:ext>
              </a:extLst>
            </p:cNvPr>
            <p:cNvSpPr txBox="1"/>
            <p:nvPr/>
          </p:nvSpPr>
          <p:spPr>
            <a:xfrm>
              <a:off x="1029267" y="3952607"/>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80</a:t>
              </a:r>
            </a:p>
          </p:txBody>
        </p:sp>
        <p:pic>
          <p:nvPicPr>
            <p:cNvPr id="226" name="Graphic 225">
              <a:extLst>
                <a:ext uri="{FF2B5EF4-FFF2-40B4-BE49-F238E27FC236}">
                  <a16:creationId xmlns:a16="http://schemas.microsoft.com/office/drawing/2014/main" id="{8E043816-8C35-240D-F5C1-25556F9E4F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0366" y="3371615"/>
              <a:ext cx="4702945" cy="1726225"/>
            </a:xfrm>
            <a:prstGeom prst="rect">
              <a:avLst/>
            </a:prstGeom>
          </p:spPr>
        </p:pic>
        <p:sp>
          <p:nvSpPr>
            <p:cNvPr id="18" name="Rectangle 17"/>
            <p:cNvSpPr/>
            <p:nvPr/>
          </p:nvSpPr>
          <p:spPr>
            <a:xfrm>
              <a:off x="4937365" y="3697802"/>
              <a:ext cx="648072"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6" name="TextBox 45">
              <a:extLst>
                <a:ext uri="{FF2B5EF4-FFF2-40B4-BE49-F238E27FC236}">
                  <a16:creationId xmlns:a16="http://schemas.microsoft.com/office/drawing/2014/main" id="{33EC4C73-DDE4-B1E8-C5E2-5536D0722997}"/>
                </a:ext>
              </a:extLst>
            </p:cNvPr>
            <p:cNvSpPr txBox="1"/>
            <p:nvPr/>
          </p:nvSpPr>
          <p:spPr>
            <a:xfrm>
              <a:off x="1349332" y="4867008"/>
              <a:ext cx="2345514"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Median [95% CI]: 18.0 [12.1; 21.1] months</a:t>
              </a:r>
            </a:p>
          </p:txBody>
        </p:sp>
        <p:sp>
          <p:nvSpPr>
            <p:cNvPr id="5" name="Freeform: Shape 4">
              <a:extLst>
                <a:ext uri="{FF2B5EF4-FFF2-40B4-BE49-F238E27FC236}">
                  <a16:creationId xmlns:a16="http://schemas.microsoft.com/office/drawing/2014/main" id="{6AABD0F5-A5F7-8E21-B1B9-E32B9BE3475C}"/>
                </a:ext>
              </a:extLst>
            </p:cNvPr>
            <p:cNvSpPr/>
            <p:nvPr/>
          </p:nvSpPr>
          <p:spPr>
            <a:xfrm>
              <a:off x="1321383" y="3818135"/>
              <a:ext cx="2450" cy="1240813"/>
            </a:xfrm>
            <a:custGeom>
              <a:avLst/>
              <a:gdLst>
                <a:gd name="connsiteX0" fmla="*/ 0 w 2450"/>
                <a:gd name="connsiteY0" fmla="*/ 1240813 h 1240813"/>
                <a:gd name="connsiteX1" fmla="*/ 2450 w 2450"/>
                <a:gd name="connsiteY1" fmla="*/ 0 h 1240813"/>
                <a:gd name="connsiteX2" fmla="*/ 0 w 2450"/>
                <a:gd name="connsiteY2" fmla="*/ 1240813 h 1240813"/>
              </a:gdLst>
              <a:ahLst/>
              <a:cxnLst>
                <a:cxn ang="0">
                  <a:pos x="connsiteX0" y="connsiteY0"/>
                </a:cxn>
                <a:cxn ang="0">
                  <a:pos x="connsiteX1" y="connsiteY1"/>
                </a:cxn>
                <a:cxn ang="0">
                  <a:pos x="connsiteX2" y="connsiteY2"/>
                </a:cxn>
              </a:cxnLst>
              <a:rect l="l" t="t" r="r" b="b"/>
              <a:pathLst>
                <a:path w="2450" h="1240813">
                  <a:moveTo>
                    <a:pt x="0" y="1240813"/>
                  </a:moveTo>
                  <a:lnTo>
                    <a:pt x="2450" y="0"/>
                  </a:lnTo>
                  <a:lnTo>
                    <a:pt x="0" y="1240813"/>
                  </a:lnTo>
                  <a:close/>
                </a:path>
              </a:pathLst>
            </a:custGeom>
            <a:noFill/>
            <a:ln w="12700" cap="rnd">
              <a:solidFill>
                <a:srgbClr val="000000"/>
              </a:solidFill>
              <a:prstDash val="solid"/>
              <a:bevel/>
            </a:ln>
          </p:spPr>
          <p:txBody>
            <a:bodyPr rtlCol="0" anchor="ctr"/>
            <a:lstStyle/>
            <a:p>
              <a:endParaRPr lang="en-GB">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8A63F723-C423-27C4-E157-61F01A0F26D5}"/>
                </a:ext>
              </a:extLst>
            </p:cNvPr>
            <p:cNvSpPr/>
            <p:nvPr/>
          </p:nvSpPr>
          <p:spPr>
            <a:xfrm>
              <a:off x="485320" y="3775454"/>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DB8362F-3B3C-1D67-7A84-0C7E4DB8FD6C}"/>
                </a:ext>
              </a:extLst>
            </p:cNvPr>
            <p:cNvSpPr txBox="1"/>
            <p:nvPr/>
          </p:nvSpPr>
          <p:spPr>
            <a:xfrm>
              <a:off x="969474" y="3708161"/>
              <a:ext cx="37702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100</a:t>
              </a:r>
            </a:p>
          </p:txBody>
        </p:sp>
        <p:sp>
          <p:nvSpPr>
            <p:cNvPr id="13" name="Freeform: Shape 12">
              <a:extLst>
                <a:ext uri="{FF2B5EF4-FFF2-40B4-BE49-F238E27FC236}">
                  <a16:creationId xmlns:a16="http://schemas.microsoft.com/office/drawing/2014/main" id="{F624A639-B974-9DC2-9F3E-C542A41D210A}"/>
                </a:ext>
              </a:extLst>
            </p:cNvPr>
            <p:cNvSpPr/>
            <p:nvPr/>
          </p:nvSpPr>
          <p:spPr>
            <a:xfrm>
              <a:off x="485325" y="3897677"/>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C3A07CFB-028B-7935-E513-8605E9111D6C}"/>
                </a:ext>
              </a:extLst>
            </p:cNvPr>
            <p:cNvSpPr/>
            <p:nvPr/>
          </p:nvSpPr>
          <p:spPr>
            <a:xfrm>
              <a:off x="485325" y="4875472"/>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2BD49EB9-B6E9-4589-C87B-084391514022}"/>
                </a:ext>
              </a:extLst>
            </p:cNvPr>
            <p:cNvSpPr/>
            <p:nvPr/>
          </p:nvSpPr>
          <p:spPr>
            <a:xfrm>
              <a:off x="1250217" y="4547035"/>
              <a:ext cx="75842" cy="4479"/>
            </a:xfrm>
            <a:custGeom>
              <a:avLst/>
              <a:gdLst>
                <a:gd name="connsiteX0" fmla="*/ 0 w 75842"/>
                <a:gd name="connsiteY0" fmla="*/ 0 h 4479"/>
                <a:gd name="connsiteX1" fmla="*/ 75842 w 75842"/>
                <a:gd name="connsiteY1" fmla="*/ 0 h 4479"/>
              </a:gdLst>
              <a:ahLst/>
              <a:cxnLst>
                <a:cxn ang="0">
                  <a:pos x="connsiteX0" y="connsiteY0"/>
                </a:cxn>
                <a:cxn ang="0">
                  <a:pos x="connsiteX1" y="connsiteY1"/>
                </a:cxn>
              </a:cxnLst>
              <a:rect l="l" t="t" r="r" b="b"/>
              <a:pathLst>
                <a:path w="75842" h="4479">
                  <a:moveTo>
                    <a:pt x="0" y="0"/>
                  </a:moveTo>
                  <a:lnTo>
                    <a:pt x="75842" y="0"/>
                  </a:lnTo>
                </a:path>
              </a:pathLst>
            </a:custGeom>
            <a:ln w="12700" cap="flat">
              <a:solidFill>
                <a:srgbClr val="000000"/>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836CD04F-288F-0852-EF1E-5FA3826F2663}"/>
                </a:ext>
              </a:extLst>
            </p:cNvPr>
            <p:cNvSpPr/>
            <p:nvPr/>
          </p:nvSpPr>
          <p:spPr>
            <a:xfrm>
              <a:off x="421805" y="3773313"/>
              <a:ext cx="227316" cy="1194320"/>
            </a:xfrm>
            <a:custGeom>
              <a:avLst/>
              <a:gdLst>
                <a:gd name="connsiteX0" fmla="*/ 0 w 227316"/>
                <a:gd name="connsiteY0" fmla="*/ 0 h 1194320"/>
                <a:gd name="connsiteX1" fmla="*/ 227317 w 227316"/>
                <a:gd name="connsiteY1" fmla="*/ 0 h 1194320"/>
                <a:gd name="connsiteX2" fmla="*/ 227317 w 227316"/>
                <a:gd name="connsiteY2" fmla="*/ 1194321 h 1194320"/>
                <a:gd name="connsiteX3" fmla="*/ 0 w 227316"/>
                <a:gd name="connsiteY3" fmla="*/ 1194321 h 1194320"/>
              </a:gdLst>
              <a:ahLst/>
              <a:cxnLst>
                <a:cxn ang="0">
                  <a:pos x="connsiteX0" y="connsiteY0"/>
                </a:cxn>
                <a:cxn ang="0">
                  <a:pos x="connsiteX1" y="connsiteY1"/>
                </a:cxn>
                <a:cxn ang="0">
                  <a:pos x="connsiteX2" y="connsiteY2"/>
                </a:cxn>
                <a:cxn ang="0">
                  <a:pos x="connsiteX3" y="connsiteY3"/>
                </a:cxn>
              </a:cxnLst>
              <a:rect l="l" t="t" r="r" b="b"/>
              <a:pathLst>
                <a:path w="227316" h="1194320">
                  <a:moveTo>
                    <a:pt x="0" y="0"/>
                  </a:moveTo>
                  <a:lnTo>
                    <a:pt x="227317" y="0"/>
                  </a:lnTo>
                  <a:lnTo>
                    <a:pt x="227317" y="1194321"/>
                  </a:lnTo>
                  <a:lnTo>
                    <a:pt x="0" y="1194321"/>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308CA7E-FB2A-3ABE-08BD-52E80374368D}"/>
                </a:ext>
              </a:extLst>
            </p:cNvPr>
            <p:cNvSpPr txBox="1"/>
            <p:nvPr/>
          </p:nvSpPr>
          <p:spPr>
            <a:xfrm rot="16200000">
              <a:off x="141847" y="4159074"/>
              <a:ext cx="1430415" cy="369332"/>
            </a:xfrm>
            <a:prstGeom prst="rect">
              <a:avLst/>
            </a:prstGeom>
            <a:noFill/>
          </p:spPr>
          <p:txBody>
            <a:bodyPr wrap="square" rtlCol="0">
              <a:spAutoFit/>
            </a:bodyPr>
            <a:lstStyle/>
            <a:p>
              <a:pPr algn="ctr"/>
              <a:r>
                <a:rPr lang="en-GB" sz="900" spc="0" baseline="0" dirty="0">
                  <a:ln/>
                  <a:solidFill>
                    <a:srgbClr val="000000"/>
                  </a:solidFill>
                  <a:latin typeface="Arial" panose="020B0604020202020204" pitchFamily="34" charset="0"/>
                  <a:ea typeface="Aileron" charset="0"/>
                  <a:cs typeface="Arial" panose="020B0604020202020204" pitchFamily="34" charset="0"/>
                  <a:sym typeface="Arial"/>
                  <a:rtl val="0"/>
                </a:rPr>
                <a:t>Patients alive and with no progression (%) </a:t>
              </a:r>
            </a:p>
          </p:txBody>
        </p:sp>
        <p:sp>
          <p:nvSpPr>
            <p:cNvPr id="29" name="Freeform: Shape 28">
              <a:extLst>
                <a:ext uri="{FF2B5EF4-FFF2-40B4-BE49-F238E27FC236}">
                  <a16:creationId xmlns:a16="http://schemas.microsoft.com/office/drawing/2014/main" id="{5096D690-4362-9292-F389-67856CA0BB8A}"/>
                </a:ext>
              </a:extLst>
            </p:cNvPr>
            <p:cNvSpPr/>
            <p:nvPr/>
          </p:nvSpPr>
          <p:spPr>
            <a:xfrm>
              <a:off x="2433649" y="3390369"/>
              <a:ext cx="2775799" cy="952091"/>
            </a:xfrm>
            <a:custGeom>
              <a:avLst/>
              <a:gdLst>
                <a:gd name="connsiteX0" fmla="*/ 0 w 2775799"/>
                <a:gd name="connsiteY0" fmla="*/ 0 h 952091"/>
                <a:gd name="connsiteX1" fmla="*/ 2775800 w 2775799"/>
                <a:gd name="connsiteY1" fmla="*/ 0 h 952091"/>
                <a:gd name="connsiteX2" fmla="*/ 2775800 w 2775799"/>
                <a:gd name="connsiteY2" fmla="*/ 952091 h 952091"/>
                <a:gd name="connsiteX3" fmla="*/ 0 w 2775799"/>
                <a:gd name="connsiteY3" fmla="*/ 952091 h 952091"/>
              </a:gdLst>
              <a:ahLst/>
              <a:cxnLst>
                <a:cxn ang="0">
                  <a:pos x="connsiteX0" y="connsiteY0"/>
                </a:cxn>
                <a:cxn ang="0">
                  <a:pos x="connsiteX1" y="connsiteY1"/>
                </a:cxn>
                <a:cxn ang="0">
                  <a:pos x="connsiteX2" y="connsiteY2"/>
                </a:cxn>
                <a:cxn ang="0">
                  <a:pos x="connsiteX3" y="connsiteY3"/>
                </a:cxn>
              </a:cxnLst>
              <a:rect l="l" t="t" r="r" b="b"/>
              <a:pathLst>
                <a:path w="2775799" h="952091">
                  <a:moveTo>
                    <a:pt x="0" y="0"/>
                  </a:moveTo>
                  <a:lnTo>
                    <a:pt x="2775800" y="0"/>
                  </a:lnTo>
                  <a:lnTo>
                    <a:pt x="2775800" y="952091"/>
                  </a:lnTo>
                  <a:lnTo>
                    <a:pt x="0" y="952091"/>
                  </a:lnTo>
                  <a:close/>
                </a:path>
              </a:pathLst>
            </a:custGeom>
            <a:noFill/>
            <a:ln w="4478"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674C7FA1-A196-285F-344C-A3FDC2E31835}"/>
                </a:ext>
              </a:extLst>
            </p:cNvPr>
            <p:cNvSpPr/>
            <p:nvPr/>
          </p:nvSpPr>
          <p:spPr>
            <a:xfrm>
              <a:off x="1319991" y="5055525"/>
              <a:ext cx="4206579" cy="6840"/>
            </a:xfrm>
            <a:custGeom>
              <a:avLst/>
              <a:gdLst>
                <a:gd name="connsiteX0" fmla="*/ 0 w 4206579"/>
                <a:gd name="connsiteY0" fmla="*/ 0 h 6840"/>
                <a:gd name="connsiteX1" fmla="*/ 4206580 w 4206579"/>
                <a:gd name="connsiteY1" fmla="*/ 6840 h 6840"/>
              </a:gdLst>
              <a:ahLst/>
              <a:cxnLst>
                <a:cxn ang="0">
                  <a:pos x="connsiteX0" y="connsiteY0"/>
                </a:cxn>
                <a:cxn ang="0">
                  <a:pos x="connsiteX1" y="connsiteY1"/>
                </a:cxn>
              </a:cxnLst>
              <a:rect l="l" t="t" r="r" b="b"/>
              <a:pathLst>
                <a:path w="4206579" h="6840">
                  <a:moveTo>
                    <a:pt x="0" y="0"/>
                  </a:moveTo>
                  <a:lnTo>
                    <a:pt x="4206580" y="6840"/>
                  </a:lnTo>
                </a:path>
              </a:pathLst>
            </a:custGeom>
            <a:ln w="12700" cap="rnd">
              <a:solidFill>
                <a:srgbClr val="000000"/>
              </a:solidFill>
              <a:prstDash val="solid"/>
              <a:bevel/>
            </a:ln>
          </p:spPr>
          <p:txBody>
            <a:bodyPr rtlCol="0" anchor="ctr"/>
            <a:lstStyle/>
            <a:p>
              <a:endParaRPr lang="en-GB"/>
            </a:p>
          </p:txBody>
        </p:sp>
        <p:sp>
          <p:nvSpPr>
            <p:cNvPr id="44" name="Freeform: Shape 43">
              <a:extLst>
                <a:ext uri="{FF2B5EF4-FFF2-40B4-BE49-F238E27FC236}">
                  <a16:creationId xmlns:a16="http://schemas.microsoft.com/office/drawing/2014/main" id="{70311903-704A-8513-1005-94041EB4D2F5}"/>
                </a:ext>
              </a:extLst>
            </p:cNvPr>
            <p:cNvSpPr/>
            <p:nvPr/>
          </p:nvSpPr>
          <p:spPr>
            <a:xfrm>
              <a:off x="1440772" y="4805291"/>
              <a:ext cx="2702958" cy="324678"/>
            </a:xfrm>
            <a:custGeom>
              <a:avLst/>
              <a:gdLst>
                <a:gd name="connsiteX0" fmla="*/ 0 w 2702958"/>
                <a:gd name="connsiteY0" fmla="*/ 0 h 324678"/>
                <a:gd name="connsiteX1" fmla="*/ 2702958 w 2702958"/>
                <a:gd name="connsiteY1" fmla="*/ 0 h 324678"/>
                <a:gd name="connsiteX2" fmla="*/ 2702958 w 2702958"/>
                <a:gd name="connsiteY2" fmla="*/ 324679 h 324678"/>
                <a:gd name="connsiteX3" fmla="*/ 0 w 2702958"/>
                <a:gd name="connsiteY3" fmla="*/ 324679 h 324678"/>
              </a:gdLst>
              <a:ahLst/>
              <a:cxnLst>
                <a:cxn ang="0">
                  <a:pos x="connsiteX0" y="connsiteY0"/>
                </a:cxn>
                <a:cxn ang="0">
                  <a:pos x="connsiteX1" y="connsiteY1"/>
                </a:cxn>
                <a:cxn ang="0">
                  <a:pos x="connsiteX2" y="connsiteY2"/>
                </a:cxn>
                <a:cxn ang="0">
                  <a:pos x="connsiteX3" y="connsiteY3"/>
                </a:cxn>
              </a:cxnLst>
              <a:rect l="l" t="t" r="r" b="b"/>
              <a:pathLst>
                <a:path w="2702958" h="324678">
                  <a:moveTo>
                    <a:pt x="0" y="0"/>
                  </a:moveTo>
                  <a:lnTo>
                    <a:pt x="2702958" y="0"/>
                  </a:lnTo>
                  <a:lnTo>
                    <a:pt x="2702958" y="324679"/>
                  </a:lnTo>
                  <a:lnTo>
                    <a:pt x="0" y="324679"/>
                  </a:lnTo>
                  <a:close/>
                </a:path>
              </a:pathLst>
            </a:custGeom>
            <a:noFill/>
            <a:ln w="4478" cap="flat">
              <a:noFill/>
              <a:prstDash val="solid"/>
              <a:miter/>
            </a:ln>
          </p:spPr>
          <p:txBody>
            <a:bodyPr rtlCol="0" anchor="ctr"/>
            <a:lstStyle/>
            <a:p>
              <a:endParaRPr lang="en-GB"/>
            </a:p>
          </p:txBody>
        </p:sp>
        <p:sp>
          <p:nvSpPr>
            <p:cNvPr id="45" name="TextBox 44">
              <a:extLst>
                <a:ext uri="{FF2B5EF4-FFF2-40B4-BE49-F238E27FC236}">
                  <a16:creationId xmlns:a16="http://schemas.microsoft.com/office/drawing/2014/main" id="{C3D150A4-79C6-C606-7766-98A2C8CBC644}"/>
                </a:ext>
              </a:extLst>
            </p:cNvPr>
            <p:cNvSpPr txBox="1"/>
            <p:nvPr/>
          </p:nvSpPr>
          <p:spPr>
            <a:xfrm>
              <a:off x="1349332" y="4737998"/>
              <a:ext cx="2467342"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Placebo: 61 events/103 patients (core study)</a:t>
              </a:r>
            </a:p>
          </p:txBody>
        </p:sp>
        <p:sp>
          <p:nvSpPr>
            <p:cNvPr id="47" name="Freeform: Shape 46">
              <a:extLst>
                <a:ext uri="{FF2B5EF4-FFF2-40B4-BE49-F238E27FC236}">
                  <a16:creationId xmlns:a16="http://schemas.microsoft.com/office/drawing/2014/main" id="{F8F5EFB8-6FB1-4BEE-41CA-F95D51E07104}"/>
                </a:ext>
              </a:extLst>
            </p:cNvPr>
            <p:cNvSpPr/>
            <p:nvPr/>
          </p:nvSpPr>
          <p:spPr>
            <a:xfrm>
              <a:off x="485325" y="4753244"/>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7BA0EC8B-F03A-B7AA-61DF-2590E42CF986}"/>
                </a:ext>
              </a:extLst>
            </p:cNvPr>
            <p:cNvSpPr/>
            <p:nvPr/>
          </p:nvSpPr>
          <p:spPr>
            <a:xfrm>
              <a:off x="485325" y="4631021"/>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EE3BE133-BCA4-EE35-F562-A42A34B67D90}"/>
                </a:ext>
              </a:extLst>
            </p:cNvPr>
            <p:cNvSpPr/>
            <p:nvPr/>
          </p:nvSpPr>
          <p:spPr>
            <a:xfrm>
              <a:off x="485325" y="4508798"/>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FDAB43A-6A46-87E1-3740-4C5ECE283CC6}"/>
                </a:ext>
              </a:extLst>
            </p:cNvPr>
            <p:cNvSpPr txBox="1"/>
            <p:nvPr/>
          </p:nvSpPr>
          <p:spPr>
            <a:xfrm>
              <a:off x="1033700" y="4438426"/>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40</a:t>
              </a:r>
            </a:p>
          </p:txBody>
        </p:sp>
        <p:sp>
          <p:nvSpPr>
            <p:cNvPr id="53" name="Freeform: Shape 52">
              <a:extLst>
                <a:ext uri="{FF2B5EF4-FFF2-40B4-BE49-F238E27FC236}">
                  <a16:creationId xmlns:a16="http://schemas.microsoft.com/office/drawing/2014/main" id="{8EA80A89-7B45-43AF-67EC-B94328BF46AF}"/>
                </a:ext>
              </a:extLst>
            </p:cNvPr>
            <p:cNvSpPr/>
            <p:nvPr/>
          </p:nvSpPr>
          <p:spPr>
            <a:xfrm>
              <a:off x="485325" y="4386574"/>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A998D573-843B-9544-281A-9D98B7B7F2CD}"/>
                </a:ext>
              </a:extLst>
            </p:cNvPr>
            <p:cNvSpPr/>
            <p:nvPr/>
          </p:nvSpPr>
          <p:spPr>
            <a:xfrm>
              <a:off x="485325" y="4264351"/>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770BC07-898E-CE2E-DB10-C6824BDE08E8}"/>
                </a:ext>
              </a:extLst>
            </p:cNvPr>
            <p:cNvSpPr txBox="1"/>
            <p:nvPr/>
          </p:nvSpPr>
          <p:spPr>
            <a:xfrm>
              <a:off x="1029267" y="4197053"/>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60</a:t>
              </a:r>
            </a:p>
          </p:txBody>
        </p:sp>
        <p:sp>
          <p:nvSpPr>
            <p:cNvPr id="57" name="Freeform: Shape 56">
              <a:extLst>
                <a:ext uri="{FF2B5EF4-FFF2-40B4-BE49-F238E27FC236}">
                  <a16:creationId xmlns:a16="http://schemas.microsoft.com/office/drawing/2014/main" id="{04932D8C-3C94-F3D4-403F-887CAF28A78A}"/>
                </a:ext>
              </a:extLst>
            </p:cNvPr>
            <p:cNvSpPr/>
            <p:nvPr/>
          </p:nvSpPr>
          <p:spPr>
            <a:xfrm>
              <a:off x="485325" y="4142128"/>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BD78332E-0939-4BA4-FCAA-0DEA2BB49710}"/>
                </a:ext>
              </a:extLst>
            </p:cNvPr>
            <p:cNvSpPr/>
            <p:nvPr/>
          </p:nvSpPr>
          <p:spPr>
            <a:xfrm>
              <a:off x="485325" y="4019905"/>
              <a:ext cx="327603" cy="160460"/>
            </a:xfrm>
            <a:custGeom>
              <a:avLst/>
              <a:gdLst>
                <a:gd name="connsiteX0" fmla="*/ 0 w 327603"/>
                <a:gd name="connsiteY0" fmla="*/ 0 h 160460"/>
                <a:gd name="connsiteX1" fmla="*/ 327604 w 327603"/>
                <a:gd name="connsiteY1" fmla="*/ 0 h 160460"/>
                <a:gd name="connsiteX2" fmla="*/ 327604 w 327603"/>
                <a:gd name="connsiteY2" fmla="*/ 160460 h 160460"/>
                <a:gd name="connsiteX3" fmla="*/ 0 w 327603"/>
                <a:gd name="connsiteY3" fmla="*/ 160460 h 160460"/>
              </a:gdLst>
              <a:ahLst/>
              <a:cxnLst>
                <a:cxn ang="0">
                  <a:pos x="connsiteX0" y="connsiteY0"/>
                </a:cxn>
                <a:cxn ang="0">
                  <a:pos x="connsiteX1" y="connsiteY1"/>
                </a:cxn>
                <a:cxn ang="0">
                  <a:pos x="connsiteX2" y="connsiteY2"/>
                </a:cxn>
                <a:cxn ang="0">
                  <a:pos x="connsiteX3" y="connsiteY3"/>
                </a:cxn>
              </a:cxnLst>
              <a:rect l="l" t="t" r="r" b="b"/>
              <a:pathLst>
                <a:path w="327603" h="160460">
                  <a:moveTo>
                    <a:pt x="0" y="0"/>
                  </a:moveTo>
                  <a:lnTo>
                    <a:pt x="327604" y="0"/>
                  </a:lnTo>
                  <a:lnTo>
                    <a:pt x="327604" y="160460"/>
                  </a:lnTo>
                  <a:lnTo>
                    <a:pt x="0" y="160460"/>
                  </a:lnTo>
                  <a:close/>
                </a:path>
              </a:pathLst>
            </a:custGeom>
            <a:noFill/>
            <a:ln w="4478" cap="flat">
              <a:no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A2D321E0-F622-57F2-DB8C-9FC5546C089C}"/>
                </a:ext>
              </a:extLst>
            </p:cNvPr>
            <p:cNvSpPr/>
            <p:nvPr/>
          </p:nvSpPr>
          <p:spPr>
            <a:xfrm>
              <a:off x="1250217" y="4791486"/>
              <a:ext cx="75842" cy="4479"/>
            </a:xfrm>
            <a:custGeom>
              <a:avLst/>
              <a:gdLst>
                <a:gd name="connsiteX0" fmla="*/ 0 w 75842"/>
                <a:gd name="connsiteY0" fmla="*/ 0 h 4479"/>
                <a:gd name="connsiteX1" fmla="*/ 75842 w 75842"/>
                <a:gd name="connsiteY1" fmla="*/ 0 h 4479"/>
              </a:gdLst>
              <a:ahLst/>
              <a:cxnLst>
                <a:cxn ang="0">
                  <a:pos x="connsiteX0" y="connsiteY0"/>
                </a:cxn>
                <a:cxn ang="0">
                  <a:pos x="connsiteX1" y="connsiteY1"/>
                </a:cxn>
              </a:cxnLst>
              <a:rect l="l" t="t" r="r" b="b"/>
              <a:pathLst>
                <a:path w="75842" h="4479">
                  <a:moveTo>
                    <a:pt x="0" y="0"/>
                  </a:moveTo>
                  <a:lnTo>
                    <a:pt x="75842" y="0"/>
                  </a:lnTo>
                </a:path>
              </a:pathLst>
            </a:custGeom>
            <a:ln w="12700" cap="flat">
              <a:solidFill>
                <a:srgbClr val="000000"/>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7212F0D5-0E37-73F0-2624-F325EA4B9B1F}"/>
                </a:ext>
              </a:extLst>
            </p:cNvPr>
            <p:cNvSpPr/>
            <p:nvPr/>
          </p:nvSpPr>
          <p:spPr>
            <a:xfrm>
              <a:off x="1250217" y="4307032"/>
              <a:ext cx="75842" cy="4479"/>
            </a:xfrm>
            <a:custGeom>
              <a:avLst/>
              <a:gdLst>
                <a:gd name="connsiteX0" fmla="*/ 0 w 75842"/>
                <a:gd name="connsiteY0" fmla="*/ 0 h 4479"/>
                <a:gd name="connsiteX1" fmla="*/ 75842 w 75842"/>
                <a:gd name="connsiteY1" fmla="*/ 0 h 4479"/>
              </a:gdLst>
              <a:ahLst/>
              <a:cxnLst>
                <a:cxn ang="0">
                  <a:pos x="connsiteX0" y="connsiteY0"/>
                </a:cxn>
                <a:cxn ang="0">
                  <a:pos x="connsiteX1" y="connsiteY1"/>
                </a:cxn>
              </a:cxnLst>
              <a:rect l="l" t="t" r="r" b="b"/>
              <a:pathLst>
                <a:path w="75842" h="4479">
                  <a:moveTo>
                    <a:pt x="0" y="0"/>
                  </a:moveTo>
                  <a:lnTo>
                    <a:pt x="75842" y="0"/>
                  </a:lnTo>
                </a:path>
              </a:pathLst>
            </a:custGeom>
            <a:ln w="12700" cap="flat">
              <a:solidFill>
                <a:srgbClr val="000000"/>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24CE8F28-6512-9127-E0E6-634EC6635E5F}"/>
                </a:ext>
              </a:extLst>
            </p:cNvPr>
            <p:cNvSpPr/>
            <p:nvPr/>
          </p:nvSpPr>
          <p:spPr>
            <a:xfrm>
              <a:off x="1250217" y="4062581"/>
              <a:ext cx="75842" cy="4479"/>
            </a:xfrm>
            <a:custGeom>
              <a:avLst/>
              <a:gdLst>
                <a:gd name="connsiteX0" fmla="*/ 0 w 75842"/>
                <a:gd name="connsiteY0" fmla="*/ 0 h 4479"/>
                <a:gd name="connsiteX1" fmla="*/ 75842 w 75842"/>
                <a:gd name="connsiteY1" fmla="*/ 0 h 4479"/>
              </a:gdLst>
              <a:ahLst/>
              <a:cxnLst>
                <a:cxn ang="0">
                  <a:pos x="connsiteX0" y="connsiteY0"/>
                </a:cxn>
                <a:cxn ang="0">
                  <a:pos x="connsiteX1" y="connsiteY1"/>
                </a:cxn>
              </a:cxnLst>
              <a:rect l="l" t="t" r="r" b="b"/>
              <a:pathLst>
                <a:path w="75842" h="4479">
                  <a:moveTo>
                    <a:pt x="0" y="0"/>
                  </a:moveTo>
                  <a:lnTo>
                    <a:pt x="75842" y="0"/>
                  </a:lnTo>
                </a:path>
              </a:pathLst>
            </a:custGeom>
            <a:ln w="12700" cap="flat">
              <a:solidFill>
                <a:srgbClr val="000000"/>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C17E1391-B045-4755-F04D-B4CBA2DD343A}"/>
                </a:ext>
              </a:extLst>
            </p:cNvPr>
            <p:cNvSpPr/>
            <p:nvPr/>
          </p:nvSpPr>
          <p:spPr>
            <a:xfrm>
              <a:off x="1250217" y="3818135"/>
              <a:ext cx="75842" cy="4479"/>
            </a:xfrm>
            <a:custGeom>
              <a:avLst/>
              <a:gdLst>
                <a:gd name="connsiteX0" fmla="*/ 0 w 75842"/>
                <a:gd name="connsiteY0" fmla="*/ 0 h 4479"/>
                <a:gd name="connsiteX1" fmla="*/ 75842 w 75842"/>
                <a:gd name="connsiteY1" fmla="*/ 0 h 4479"/>
              </a:gdLst>
              <a:ahLst/>
              <a:cxnLst>
                <a:cxn ang="0">
                  <a:pos x="connsiteX0" y="connsiteY0"/>
                </a:cxn>
                <a:cxn ang="0">
                  <a:pos x="connsiteX1" y="connsiteY1"/>
                </a:cxn>
              </a:cxnLst>
              <a:rect l="l" t="t" r="r" b="b"/>
              <a:pathLst>
                <a:path w="75842" h="4479">
                  <a:moveTo>
                    <a:pt x="0" y="0"/>
                  </a:moveTo>
                  <a:lnTo>
                    <a:pt x="75842" y="0"/>
                  </a:lnTo>
                </a:path>
              </a:pathLst>
            </a:custGeom>
            <a:ln w="12700" cap="flat">
              <a:solidFill>
                <a:srgbClr val="000000"/>
              </a:solidFill>
              <a:prstDash val="solid"/>
              <a:miter/>
            </a:ln>
          </p:spPr>
          <p:txBody>
            <a:bodyPr rtlCol="0" anchor="ctr"/>
            <a:lstStyle/>
            <a:p>
              <a:endParaRPr lang="en-GB">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89B0981E-DAD3-EE53-44F1-A25757A729F1}"/>
                </a:ext>
              </a:extLst>
            </p:cNvPr>
            <p:cNvSpPr/>
            <p:nvPr/>
          </p:nvSpPr>
          <p:spPr>
            <a:xfrm>
              <a:off x="1253689" y="5040412"/>
              <a:ext cx="75837" cy="4479"/>
            </a:xfrm>
            <a:custGeom>
              <a:avLst/>
              <a:gdLst>
                <a:gd name="connsiteX0" fmla="*/ 0 w 75837"/>
                <a:gd name="connsiteY0" fmla="*/ 0 h 4479"/>
                <a:gd name="connsiteX1" fmla="*/ 75838 w 75837"/>
                <a:gd name="connsiteY1" fmla="*/ 0 h 4479"/>
              </a:gdLst>
              <a:ahLst/>
              <a:cxnLst>
                <a:cxn ang="0">
                  <a:pos x="connsiteX0" y="connsiteY0"/>
                </a:cxn>
                <a:cxn ang="0">
                  <a:pos x="connsiteX1" y="connsiteY1"/>
                </a:cxn>
              </a:cxnLst>
              <a:rect l="l" t="t" r="r" b="b"/>
              <a:pathLst>
                <a:path w="75837" h="4479">
                  <a:moveTo>
                    <a:pt x="0" y="0"/>
                  </a:moveTo>
                  <a:lnTo>
                    <a:pt x="75838" y="0"/>
                  </a:lnTo>
                </a:path>
              </a:pathLst>
            </a:custGeom>
            <a:ln w="12700" cap="flat">
              <a:solidFill>
                <a:srgbClr val="000000"/>
              </a:solid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A032031-EF65-A429-10B9-68E40B8321EB}"/>
                </a:ext>
              </a:extLst>
            </p:cNvPr>
            <p:cNvSpPr/>
            <p:nvPr/>
          </p:nvSpPr>
          <p:spPr>
            <a:xfrm>
              <a:off x="1065551"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71" name="TextBox 70">
              <a:extLst>
                <a:ext uri="{FF2B5EF4-FFF2-40B4-BE49-F238E27FC236}">
                  <a16:creationId xmlns:a16="http://schemas.microsoft.com/office/drawing/2014/main" id="{766C77CC-CF50-25BC-4654-2055C614DFB2}"/>
                </a:ext>
              </a:extLst>
            </p:cNvPr>
            <p:cNvSpPr txBox="1"/>
            <p:nvPr/>
          </p:nvSpPr>
          <p:spPr>
            <a:xfrm>
              <a:off x="1241922" y="5070776"/>
              <a:ext cx="24878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0</a:t>
              </a:r>
            </a:p>
          </p:txBody>
        </p:sp>
        <p:sp>
          <p:nvSpPr>
            <p:cNvPr id="72" name="Freeform: Shape 71">
              <a:extLst>
                <a:ext uri="{FF2B5EF4-FFF2-40B4-BE49-F238E27FC236}">
                  <a16:creationId xmlns:a16="http://schemas.microsoft.com/office/drawing/2014/main" id="{71B06318-CC3B-5646-1DBA-A393F7DC7142}"/>
                </a:ext>
              </a:extLst>
            </p:cNvPr>
            <p:cNvSpPr/>
            <p:nvPr/>
          </p:nvSpPr>
          <p:spPr>
            <a:xfrm>
              <a:off x="1545471"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73" name="TextBox 72">
              <a:extLst>
                <a:ext uri="{FF2B5EF4-FFF2-40B4-BE49-F238E27FC236}">
                  <a16:creationId xmlns:a16="http://schemas.microsoft.com/office/drawing/2014/main" id="{0F053E05-0DA5-D734-2636-C688EE3C2085}"/>
                </a:ext>
              </a:extLst>
            </p:cNvPr>
            <p:cNvSpPr txBox="1"/>
            <p:nvPr/>
          </p:nvSpPr>
          <p:spPr>
            <a:xfrm>
              <a:off x="1662050" y="5070771"/>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12</a:t>
              </a:r>
            </a:p>
          </p:txBody>
        </p:sp>
        <p:sp>
          <p:nvSpPr>
            <p:cNvPr id="74" name="Freeform: Shape 73">
              <a:extLst>
                <a:ext uri="{FF2B5EF4-FFF2-40B4-BE49-F238E27FC236}">
                  <a16:creationId xmlns:a16="http://schemas.microsoft.com/office/drawing/2014/main" id="{993CFC3B-92D4-712C-81B6-BAF7CF31A775}"/>
                </a:ext>
              </a:extLst>
            </p:cNvPr>
            <p:cNvSpPr/>
            <p:nvPr/>
          </p:nvSpPr>
          <p:spPr>
            <a:xfrm>
              <a:off x="1998859"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75" name="TextBox 74">
              <a:extLst>
                <a:ext uri="{FF2B5EF4-FFF2-40B4-BE49-F238E27FC236}">
                  <a16:creationId xmlns:a16="http://schemas.microsoft.com/office/drawing/2014/main" id="{6E7C734D-231A-9061-458F-0DD48D93A16A}"/>
                </a:ext>
              </a:extLst>
            </p:cNvPr>
            <p:cNvSpPr txBox="1"/>
            <p:nvPr/>
          </p:nvSpPr>
          <p:spPr>
            <a:xfrm>
              <a:off x="2115443" y="5070776"/>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24</a:t>
              </a:r>
            </a:p>
          </p:txBody>
        </p:sp>
        <p:sp>
          <p:nvSpPr>
            <p:cNvPr id="76" name="Freeform: Shape 75">
              <a:extLst>
                <a:ext uri="{FF2B5EF4-FFF2-40B4-BE49-F238E27FC236}">
                  <a16:creationId xmlns:a16="http://schemas.microsoft.com/office/drawing/2014/main" id="{B0D94643-5E69-DAED-317C-0BEEAE18D3A2}"/>
                </a:ext>
              </a:extLst>
            </p:cNvPr>
            <p:cNvSpPr/>
            <p:nvPr/>
          </p:nvSpPr>
          <p:spPr>
            <a:xfrm>
              <a:off x="2481929"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77" name="TextBox 76">
              <a:extLst>
                <a:ext uri="{FF2B5EF4-FFF2-40B4-BE49-F238E27FC236}">
                  <a16:creationId xmlns:a16="http://schemas.microsoft.com/office/drawing/2014/main" id="{0FCA64D6-4AC4-AA9C-8D4D-9AA5ACC49282}"/>
                </a:ext>
              </a:extLst>
            </p:cNvPr>
            <p:cNvSpPr txBox="1"/>
            <p:nvPr/>
          </p:nvSpPr>
          <p:spPr>
            <a:xfrm>
              <a:off x="2598508" y="5070776"/>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36</a:t>
              </a:r>
            </a:p>
          </p:txBody>
        </p:sp>
        <p:sp>
          <p:nvSpPr>
            <p:cNvPr id="78" name="Freeform: Shape 77">
              <a:extLst>
                <a:ext uri="{FF2B5EF4-FFF2-40B4-BE49-F238E27FC236}">
                  <a16:creationId xmlns:a16="http://schemas.microsoft.com/office/drawing/2014/main" id="{4F312D91-D81B-6A99-2978-59D0C6A5A277}"/>
                </a:ext>
              </a:extLst>
            </p:cNvPr>
            <p:cNvSpPr/>
            <p:nvPr/>
          </p:nvSpPr>
          <p:spPr>
            <a:xfrm>
              <a:off x="2934636"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79" name="TextBox 78">
              <a:extLst>
                <a:ext uri="{FF2B5EF4-FFF2-40B4-BE49-F238E27FC236}">
                  <a16:creationId xmlns:a16="http://schemas.microsoft.com/office/drawing/2014/main" id="{D0857A8A-FCDF-D403-83FD-6A0F6B2345B5}"/>
                </a:ext>
              </a:extLst>
            </p:cNvPr>
            <p:cNvSpPr txBox="1"/>
            <p:nvPr/>
          </p:nvSpPr>
          <p:spPr>
            <a:xfrm>
              <a:off x="3051220" y="5070771"/>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48</a:t>
              </a:r>
            </a:p>
          </p:txBody>
        </p:sp>
        <p:sp>
          <p:nvSpPr>
            <p:cNvPr id="80" name="Freeform: Shape 79">
              <a:extLst>
                <a:ext uri="{FF2B5EF4-FFF2-40B4-BE49-F238E27FC236}">
                  <a16:creationId xmlns:a16="http://schemas.microsoft.com/office/drawing/2014/main" id="{8EBB2081-D4B1-A553-1DC6-2E5A4315E91C}"/>
                </a:ext>
              </a:extLst>
            </p:cNvPr>
            <p:cNvSpPr/>
            <p:nvPr/>
          </p:nvSpPr>
          <p:spPr>
            <a:xfrm>
              <a:off x="3389615"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81" name="TextBox 80">
              <a:extLst>
                <a:ext uri="{FF2B5EF4-FFF2-40B4-BE49-F238E27FC236}">
                  <a16:creationId xmlns:a16="http://schemas.microsoft.com/office/drawing/2014/main" id="{A1DF85AD-771E-1926-6B7A-94AA276C6DAB}"/>
                </a:ext>
              </a:extLst>
            </p:cNvPr>
            <p:cNvSpPr txBox="1"/>
            <p:nvPr/>
          </p:nvSpPr>
          <p:spPr>
            <a:xfrm>
              <a:off x="3506189" y="5070771"/>
              <a:ext cx="312906" cy="230832"/>
            </a:xfrm>
            <a:prstGeom prst="rect">
              <a:avLst/>
            </a:prstGeom>
            <a:noFill/>
            <a:ln w="12700">
              <a:noFill/>
            </a:ln>
          </p:spPr>
          <p:txBody>
            <a:bodyPr wrap="none" rtlCol="0">
              <a:spAutoFit/>
            </a:bodyPr>
            <a:lstStyle/>
            <a:p>
              <a:pPr algn="l"/>
              <a:r>
                <a:rPr lang="en-GB" sz="900" spc="0" baseline="0" dirty="0">
                  <a:ln/>
                  <a:solidFill>
                    <a:srgbClr val="000000"/>
                  </a:solidFill>
                  <a:latin typeface="Arial"/>
                  <a:ea typeface="Aileron" charset="0"/>
                  <a:cs typeface="Arial"/>
                  <a:sym typeface="Arial"/>
                  <a:rtl val="0"/>
                </a:rPr>
                <a:t>60</a:t>
              </a:r>
            </a:p>
          </p:txBody>
        </p:sp>
        <p:sp>
          <p:nvSpPr>
            <p:cNvPr id="82" name="Freeform: Shape 81">
              <a:extLst>
                <a:ext uri="{FF2B5EF4-FFF2-40B4-BE49-F238E27FC236}">
                  <a16:creationId xmlns:a16="http://schemas.microsoft.com/office/drawing/2014/main" id="{813DCF25-5EE7-228D-4335-0C5605711188}"/>
                </a:ext>
              </a:extLst>
            </p:cNvPr>
            <p:cNvSpPr/>
            <p:nvPr/>
          </p:nvSpPr>
          <p:spPr>
            <a:xfrm>
              <a:off x="3854498"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83" name="TextBox 82">
              <a:extLst>
                <a:ext uri="{FF2B5EF4-FFF2-40B4-BE49-F238E27FC236}">
                  <a16:creationId xmlns:a16="http://schemas.microsoft.com/office/drawing/2014/main" id="{4359277C-C3FD-2B89-15AF-AD7004329E4A}"/>
                </a:ext>
              </a:extLst>
            </p:cNvPr>
            <p:cNvSpPr txBox="1"/>
            <p:nvPr/>
          </p:nvSpPr>
          <p:spPr>
            <a:xfrm>
              <a:off x="3971081" y="5070771"/>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72</a:t>
              </a:r>
            </a:p>
          </p:txBody>
        </p:sp>
        <p:sp>
          <p:nvSpPr>
            <p:cNvPr id="84" name="Freeform: Shape 83">
              <a:extLst>
                <a:ext uri="{FF2B5EF4-FFF2-40B4-BE49-F238E27FC236}">
                  <a16:creationId xmlns:a16="http://schemas.microsoft.com/office/drawing/2014/main" id="{CC277349-62CF-FB2F-B7B5-2704EF2DF833}"/>
                </a:ext>
              </a:extLst>
            </p:cNvPr>
            <p:cNvSpPr/>
            <p:nvPr/>
          </p:nvSpPr>
          <p:spPr>
            <a:xfrm>
              <a:off x="4307147"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85" name="TextBox 84">
              <a:extLst>
                <a:ext uri="{FF2B5EF4-FFF2-40B4-BE49-F238E27FC236}">
                  <a16:creationId xmlns:a16="http://schemas.microsoft.com/office/drawing/2014/main" id="{6DCD0D53-AE07-2477-4F12-99C9F15D91C7}"/>
                </a:ext>
              </a:extLst>
            </p:cNvPr>
            <p:cNvSpPr txBox="1"/>
            <p:nvPr/>
          </p:nvSpPr>
          <p:spPr>
            <a:xfrm>
              <a:off x="4423726" y="5070771"/>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84</a:t>
              </a:r>
            </a:p>
          </p:txBody>
        </p:sp>
        <p:sp>
          <p:nvSpPr>
            <p:cNvPr id="86" name="Freeform: Shape 85">
              <a:extLst>
                <a:ext uri="{FF2B5EF4-FFF2-40B4-BE49-F238E27FC236}">
                  <a16:creationId xmlns:a16="http://schemas.microsoft.com/office/drawing/2014/main" id="{AB3A3690-2000-CE7E-69A3-A8F38D636E03}"/>
                </a:ext>
              </a:extLst>
            </p:cNvPr>
            <p:cNvSpPr/>
            <p:nvPr/>
          </p:nvSpPr>
          <p:spPr>
            <a:xfrm>
              <a:off x="4765041"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87" name="TextBox 86">
              <a:extLst>
                <a:ext uri="{FF2B5EF4-FFF2-40B4-BE49-F238E27FC236}">
                  <a16:creationId xmlns:a16="http://schemas.microsoft.com/office/drawing/2014/main" id="{7840AFB5-DCC6-A6D8-1174-F66E47919F62}"/>
                </a:ext>
              </a:extLst>
            </p:cNvPr>
            <p:cNvSpPr txBox="1"/>
            <p:nvPr/>
          </p:nvSpPr>
          <p:spPr>
            <a:xfrm>
              <a:off x="4881598" y="5070771"/>
              <a:ext cx="31290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96</a:t>
              </a:r>
            </a:p>
          </p:txBody>
        </p:sp>
        <p:sp>
          <p:nvSpPr>
            <p:cNvPr id="88" name="Freeform: Shape 87">
              <a:extLst>
                <a:ext uri="{FF2B5EF4-FFF2-40B4-BE49-F238E27FC236}">
                  <a16:creationId xmlns:a16="http://schemas.microsoft.com/office/drawing/2014/main" id="{69B9F4EF-90AA-4F82-2CE5-4D45A78EAC9C}"/>
                </a:ext>
              </a:extLst>
            </p:cNvPr>
            <p:cNvSpPr/>
            <p:nvPr/>
          </p:nvSpPr>
          <p:spPr>
            <a:xfrm>
              <a:off x="5242749" y="5138074"/>
              <a:ext cx="327603" cy="160455"/>
            </a:xfrm>
            <a:custGeom>
              <a:avLst/>
              <a:gdLst>
                <a:gd name="connsiteX0" fmla="*/ 0 w 327603"/>
                <a:gd name="connsiteY0" fmla="*/ 0 h 160455"/>
                <a:gd name="connsiteX1" fmla="*/ 327604 w 327603"/>
                <a:gd name="connsiteY1" fmla="*/ 0 h 160455"/>
                <a:gd name="connsiteX2" fmla="*/ 327604 w 327603"/>
                <a:gd name="connsiteY2" fmla="*/ 160456 h 160455"/>
                <a:gd name="connsiteX3" fmla="*/ 0 w 327603"/>
                <a:gd name="connsiteY3" fmla="*/ 160456 h 160455"/>
              </a:gdLst>
              <a:ahLst/>
              <a:cxnLst>
                <a:cxn ang="0">
                  <a:pos x="connsiteX0" y="connsiteY0"/>
                </a:cxn>
                <a:cxn ang="0">
                  <a:pos x="connsiteX1" y="connsiteY1"/>
                </a:cxn>
                <a:cxn ang="0">
                  <a:pos x="connsiteX2" y="connsiteY2"/>
                </a:cxn>
                <a:cxn ang="0">
                  <a:pos x="connsiteX3" y="connsiteY3"/>
                </a:cxn>
              </a:cxnLst>
              <a:rect l="l" t="t" r="r" b="b"/>
              <a:pathLst>
                <a:path w="327603" h="160455">
                  <a:moveTo>
                    <a:pt x="0" y="0"/>
                  </a:moveTo>
                  <a:lnTo>
                    <a:pt x="327604" y="0"/>
                  </a:lnTo>
                  <a:lnTo>
                    <a:pt x="327604" y="160456"/>
                  </a:lnTo>
                  <a:lnTo>
                    <a:pt x="0" y="160456"/>
                  </a:lnTo>
                  <a:close/>
                </a:path>
              </a:pathLst>
            </a:custGeom>
            <a:noFill/>
            <a:ln w="4478" cap="flat">
              <a:noFill/>
              <a:prstDash val="solid"/>
              <a:miter/>
            </a:ln>
          </p:spPr>
          <p:txBody>
            <a:bodyPr rtlCol="0" anchor="ctr"/>
            <a:lstStyle/>
            <a:p>
              <a:endParaRPr lang="en-GB"/>
            </a:p>
          </p:txBody>
        </p:sp>
        <p:sp>
          <p:nvSpPr>
            <p:cNvPr id="89" name="TextBox 88">
              <a:extLst>
                <a:ext uri="{FF2B5EF4-FFF2-40B4-BE49-F238E27FC236}">
                  <a16:creationId xmlns:a16="http://schemas.microsoft.com/office/drawing/2014/main" id="{298DEA3B-F22F-295E-5CB9-181474434321}"/>
                </a:ext>
              </a:extLst>
            </p:cNvPr>
            <p:cNvSpPr txBox="1"/>
            <p:nvPr/>
          </p:nvSpPr>
          <p:spPr>
            <a:xfrm>
              <a:off x="5299536" y="5070771"/>
              <a:ext cx="377026" cy="23083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108</a:t>
              </a:r>
            </a:p>
          </p:txBody>
        </p:sp>
        <p:sp>
          <p:nvSpPr>
            <p:cNvPr id="90" name="Freeform: Shape 89">
              <a:extLst>
                <a:ext uri="{FF2B5EF4-FFF2-40B4-BE49-F238E27FC236}">
                  <a16:creationId xmlns:a16="http://schemas.microsoft.com/office/drawing/2014/main" id="{9BCD0AEA-5317-C52A-B50A-DAB0BFBE6724}"/>
                </a:ext>
              </a:extLst>
            </p:cNvPr>
            <p:cNvSpPr/>
            <p:nvPr/>
          </p:nvSpPr>
          <p:spPr>
            <a:xfrm>
              <a:off x="1350286"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03047528-F931-4439-09B9-254FDDBE56E7}"/>
                </a:ext>
              </a:extLst>
            </p:cNvPr>
            <p:cNvSpPr/>
            <p:nvPr/>
          </p:nvSpPr>
          <p:spPr>
            <a:xfrm>
              <a:off x="1811280"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3DB24432-667E-E420-B2F8-30990B87B2A1}"/>
                </a:ext>
              </a:extLst>
            </p:cNvPr>
            <p:cNvSpPr/>
            <p:nvPr/>
          </p:nvSpPr>
          <p:spPr>
            <a:xfrm>
              <a:off x="2272270"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478789AA-1C73-1D26-1625-F71AF74EFDBE}"/>
                </a:ext>
              </a:extLst>
            </p:cNvPr>
            <p:cNvSpPr/>
            <p:nvPr/>
          </p:nvSpPr>
          <p:spPr>
            <a:xfrm>
              <a:off x="2733260"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069AE12D-8A88-8388-CAEB-5DC3714048C6}"/>
                </a:ext>
              </a:extLst>
            </p:cNvPr>
            <p:cNvSpPr/>
            <p:nvPr/>
          </p:nvSpPr>
          <p:spPr>
            <a:xfrm>
              <a:off x="3194255"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A36D769E-3CF1-7869-6F72-DE4F762F0B73}"/>
                </a:ext>
              </a:extLst>
            </p:cNvPr>
            <p:cNvSpPr/>
            <p:nvPr/>
          </p:nvSpPr>
          <p:spPr>
            <a:xfrm>
              <a:off x="3655249"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4BC1284E-2D6E-FFBE-71D9-976561D5627F}"/>
                </a:ext>
              </a:extLst>
            </p:cNvPr>
            <p:cNvSpPr/>
            <p:nvPr/>
          </p:nvSpPr>
          <p:spPr>
            <a:xfrm>
              <a:off x="4116239"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5F292EFB-2693-C942-D7A8-F78D0160F17A}"/>
                </a:ext>
              </a:extLst>
            </p:cNvPr>
            <p:cNvSpPr/>
            <p:nvPr/>
          </p:nvSpPr>
          <p:spPr>
            <a:xfrm>
              <a:off x="4577229"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512746FE-B205-EA7D-1B38-32040F54004C}"/>
                </a:ext>
              </a:extLst>
            </p:cNvPr>
            <p:cNvSpPr/>
            <p:nvPr/>
          </p:nvSpPr>
          <p:spPr>
            <a:xfrm>
              <a:off x="5038215"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E9FA9A3E-94EB-3C25-1010-2193AF644D6F}"/>
                </a:ext>
              </a:extLst>
            </p:cNvPr>
            <p:cNvSpPr/>
            <p:nvPr/>
          </p:nvSpPr>
          <p:spPr>
            <a:xfrm>
              <a:off x="5499200" y="5062366"/>
              <a:ext cx="4479" cy="62260"/>
            </a:xfrm>
            <a:custGeom>
              <a:avLst/>
              <a:gdLst>
                <a:gd name="connsiteX0" fmla="*/ 0 w 4479"/>
                <a:gd name="connsiteY0" fmla="*/ 0 h 62260"/>
                <a:gd name="connsiteX1" fmla="*/ 0 w 4479"/>
                <a:gd name="connsiteY1" fmla="*/ 62261 h 62260"/>
              </a:gdLst>
              <a:ahLst/>
              <a:cxnLst>
                <a:cxn ang="0">
                  <a:pos x="connsiteX0" y="connsiteY0"/>
                </a:cxn>
                <a:cxn ang="0">
                  <a:pos x="connsiteX1" y="connsiteY1"/>
                </a:cxn>
              </a:cxnLst>
              <a:rect l="l" t="t" r="r" b="b"/>
              <a:pathLst>
                <a:path w="4479" h="62260">
                  <a:moveTo>
                    <a:pt x="0" y="0"/>
                  </a:moveTo>
                  <a:lnTo>
                    <a:pt x="0" y="62261"/>
                  </a:lnTo>
                </a:path>
              </a:pathLst>
            </a:custGeom>
            <a:ln w="12700" cap="flat">
              <a:solidFill>
                <a:srgbClr val="000000"/>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3B3A4BF7-7882-6775-8320-CAE8548CFFD7}"/>
                </a:ext>
              </a:extLst>
            </p:cNvPr>
            <p:cNvSpPr/>
            <p:nvPr/>
          </p:nvSpPr>
          <p:spPr>
            <a:xfrm>
              <a:off x="3745260" y="4190247"/>
              <a:ext cx="1869672" cy="435241"/>
            </a:xfrm>
            <a:custGeom>
              <a:avLst/>
              <a:gdLst>
                <a:gd name="connsiteX0" fmla="*/ 0 w 1869672"/>
                <a:gd name="connsiteY0" fmla="*/ 0 h 435241"/>
                <a:gd name="connsiteX1" fmla="*/ 1869673 w 1869672"/>
                <a:gd name="connsiteY1" fmla="*/ 0 h 435241"/>
                <a:gd name="connsiteX2" fmla="*/ 1869673 w 1869672"/>
                <a:gd name="connsiteY2" fmla="*/ 435242 h 435241"/>
                <a:gd name="connsiteX3" fmla="*/ 0 w 1869672"/>
                <a:gd name="connsiteY3" fmla="*/ 435242 h 435241"/>
              </a:gdLst>
              <a:ahLst/>
              <a:cxnLst>
                <a:cxn ang="0">
                  <a:pos x="connsiteX0" y="connsiteY0"/>
                </a:cxn>
                <a:cxn ang="0">
                  <a:pos x="connsiteX1" y="connsiteY1"/>
                </a:cxn>
                <a:cxn ang="0">
                  <a:pos x="connsiteX2" y="connsiteY2"/>
                </a:cxn>
                <a:cxn ang="0">
                  <a:pos x="connsiteX3" y="connsiteY3"/>
                </a:cxn>
              </a:cxnLst>
              <a:rect l="l" t="t" r="r" b="b"/>
              <a:pathLst>
                <a:path w="1869672" h="435241">
                  <a:moveTo>
                    <a:pt x="0" y="0"/>
                  </a:moveTo>
                  <a:lnTo>
                    <a:pt x="1869673" y="0"/>
                  </a:lnTo>
                  <a:lnTo>
                    <a:pt x="1869673" y="435242"/>
                  </a:lnTo>
                  <a:lnTo>
                    <a:pt x="0" y="435242"/>
                  </a:lnTo>
                  <a:close/>
                </a:path>
              </a:pathLst>
            </a:custGeom>
            <a:noFill/>
            <a:ln w="4478" cap="flat">
              <a:noFill/>
              <a:prstDash val="solid"/>
              <a:miter/>
            </a:ln>
          </p:spPr>
          <p:txBody>
            <a:bodyPr rtlCol="0" anchor="ctr"/>
            <a:lstStyle/>
            <a:p>
              <a:endParaRPr lang="en-GB"/>
            </a:p>
          </p:txBody>
        </p:sp>
        <p:sp>
          <p:nvSpPr>
            <p:cNvPr id="127" name="TextBox 126">
              <a:extLst>
                <a:ext uri="{FF2B5EF4-FFF2-40B4-BE49-F238E27FC236}">
                  <a16:creationId xmlns:a16="http://schemas.microsoft.com/office/drawing/2014/main" id="{6AC6BF53-38BF-6AB3-7680-2AD08494AC8A}"/>
                </a:ext>
              </a:extLst>
            </p:cNvPr>
            <p:cNvSpPr txBox="1"/>
            <p:nvPr/>
          </p:nvSpPr>
          <p:spPr>
            <a:xfrm>
              <a:off x="5112817" y="4352537"/>
              <a:ext cx="209757" cy="194468"/>
            </a:xfrm>
            <a:prstGeom prst="rect">
              <a:avLst/>
            </a:prstGeom>
            <a:noFill/>
          </p:spPr>
          <p:txBody>
            <a:bodyPr wrap="none" rtlCol="0">
              <a:spAutoFit/>
            </a:bodyPr>
            <a:lstStyle/>
            <a:p>
              <a:pPr algn="l"/>
              <a:r>
                <a:rPr lang="en-GB" sz="2100" spc="0" baseline="0" dirty="0">
                  <a:ln/>
                  <a:solidFill>
                    <a:srgbClr val="000000"/>
                  </a:solidFill>
                  <a:latin typeface="Arial"/>
                  <a:ea typeface="Aileron" charset="0"/>
                  <a:cs typeface="Arial"/>
                  <a:sym typeface="Arial"/>
                  <a:rtl val="0"/>
                </a:rPr>
                <a:t> </a:t>
              </a:r>
            </a:p>
          </p:txBody>
        </p:sp>
        <p:sp>
          <p:nvSpPr>
            <p:cNvPr id="128" name="Freeform: Shape 127">
              <a:extLst>
                <a:ext uri="{FF2B5EF4-FFF2-40B4-BE49-F238E27FC236}">
                  <a16:creationId xmlns:a16="http://schemas.microsoft.com/office/drawing/2014/main" id="{3798B24A-1829-FCE8-5903-B10FE0310902}"/>
                </a:ext>
              </a:extLst>
            </p:cNvPr>
            <p:cNvSpPr/>
            <p:nvPr/>
          </p:nvSpPr>
          <p:spPr>
            <a:xfrm>
              <a:off x="1188912" y="3390369"/>
              <a:ext cx="1244737" cy="465312"/>
            </a:xfrm>
            <a:custGeom>
              <a:avLst/>
              <a:gdLst>
                <a:gd name="connsiteX0" fmla="*/ 0 w 1244737"/>
                <a:gd name="connsiteY0" fmla="*/ 0 h 465312"/>
                <a:gd name="connsiteX1" fmla="*/ 1244737 w 1244737"/>
                <a:gd name="connsiteY1" fmla="*/ 0 h 465312"/>
                <a:gd name="connsiteX2" fmla="*/ 1244737 w 1244737"/>
                <a:gd name="connsiteY2" fmla="*/ 465313 h 465312"/>
                <a:gd name="connsiteX3" fmla="*/ 0 w 1244737"/>
                <a:gd name="connsiteY3" fmla="*/ 465313 h 465312"/>
              </a:gdLst>
              <a:ahLst/>
              <a:cxnLst>
                <a:cxn ang="0">
                  <a:pos x="connsiteX0" y="connsiteY0"/>
                </a:cxn>
                <a:cxn ang="0">
                  <a:pos x="connsiteX1" y="connsiteY1"/>
                </a:cxn>
                <a:cxn ang="0">
                  <a:pos x="connsiteX2" y="connsiteY2"/>
                </a:cxn>
                <a:cxn ang="0">
                  <a:pos x="connsiteX3" y="connsiteY3"/>
                </a:cxn>
              </a:cxnLst>
              <a:rect l="l" t="t" r="r" b="b"/>
              <a:pathLst>
                <a:path w="1244737" h="465312">
                  <a:moveTo>
                    <a:pt x="0" y="0"/>
                  </a:moveTo>
                  <a:lnTo>
                    <a:pt x="1244737" y="0"/>
                  </a:lnTo>
                  <a:lnTo>
                    <a:pt x="1244737" y="465313"/>
                  </a:lnTo>
                  <a:lnTo>
                    <a:pt x="0" y="465313"/>
                  </a:lnTo>
                  <a:close/>
                </a:path>
              </a:pathLst>
            </a:custGeom>
            <a:noFill/>
            <a:ln w="4478" cap="flat">
              <a:noFill/>
              <a:prstDash val="solid"/>
              <a:miter/>
            </a:ln>
          </p:spPr>
          <p:txBody>
            <a:bodyPr rtlCol="0" anchor="ctr"/>
            <a:lstStyle/>
            <a:p>
              <a:endParaRPr lang="en-GB"/>
            </a:p>
          </p:txBody>
        </p:sp>
        <p:sp>
          <p:nvSpPr>
            <p:cNvPr id="129" name="TextBox 128">
              <a:extLst>
                <a:ext uri="{FF2B5EF4-FFF2-40B4-BE49-F238E27FC236}">
                  <a16:creationId xmlns:a16="http://schemas.microsoft.com/office/drawing/2014/main" id="{24675DCE-9702-584E-2A99-EECC7159421D}"/>
                </a:ext>
              </a:extLst>
            </p:cNvPr>
            <p:cNvSpPr txBox="1"/>
            <p:nvPr/>
          </p:nvSpPr>
          <p:spPr>
            <a:xfrm>
              <a:off x="1285170" y="3303201"/>
              <a:ext cx="1213794" cy="646331"/>
            </a:xfrm>
            <a:prstGeom prst="rect">
              <a:avLst/>
            </a:prstGeom>
            <a:noFill/>
          </p:spPr>
          <p:txBody>
            <a:bodyPr wrap="square" rtlCol="0">
              <a:spAutoFit/>
            </a:bodyPr>
            <a:lstStyle/>
            <a:p>
              <a:pPr algn="l"/>
              <a:r>
                <a:rPr lang="en-GB" sz="900" spc="0" baseline="0" dirty="0">
                  <a:ln/>
                  <a:solidFill>
                    <a:srgbClr val="000000"/>
                  </a:solidFill>
                  <a:latin typeface="Arial"/>
                  <a:ea typeface="Aileron" charset="0"/>
                  <a:cs typeface="Arial"/>
                  <a:sym typeface="Arial"/>
                  <a:rtl val="0"/>
                </a:rPr>
                <a:t>Core study</a:t>
              </a:r>
            </a:p>
            <a:p>
              <a:r>
                <a:rPr lang="en-GB" sz="900" spc="0" baseline="0" dirty="0">
                  <a:ln/>
                  <a:solidFill>
                    <a:srgbClr val="000000"/>
                  </a:solidFill>
                  <a:latin typeface="Arial"/>
                  <a:ea typeface="Aileron" charset="0"/>
                  <a:cs typeface="Arial"/>
                  <a:sym typeface="Arial"/>
                  <a:rtl val="0"/>
                </a:rPr>
                <a:t>Central radiologic assessment </a:t>
              </a:r>
            </a:p>
            <a:p>
              <a:pPr algn="l"/>
              <a:endParaRPr lang="en-GB" sz="900" spc="0" baseline="0" dirty="0">
                <a:ln/>
                <a:solidFill>
                  <a:srgbClr val="000000"/>
                </a:solidFill>
                <a:latin typeface="Arial"/>
                <a:ea typeface="Aileron" charset="0"/>
                <a:cs typeface="Arial"/>
                <a:sym typeface="Arial"/>
                <a:rtl val="0"/>
              </a:endParaRPr>
            </a:p>
          </p:txBody>
        </p:sp>
        <p:sp>
          <p:nvSpPr>
            <p:cNvPr id="132" name="Freeform: Shape 131">
              <a:extLst>
                <a:ext uri="{FF2B5EF4-FFF2-40B4-BE49-F238E27FC236}">
                  <a16:creationId xmlns:a16="http://schemas.microsoft.com/office/drawing/2014/main" id="{9ABAF2D1-6318-5851-5FA5-1A9D50E738EA}"/>
                </a:ext>
              </a:extLst>
            </p:cNvPr>
            <p:cNvSpPr/>
            <p:nvPr/>
          </p:nvSpPr>
          <p:spPr>
            <a:xfrm>
              <a:off x="472352" y="3181113"/>
              <a:ext cx="5325187" cy="168939"/>
            </a:xfrm>
            <a:custGeom>
              <a:avLst/>
              <a:gdLst>
                <a:gd name="connsiteX0" fmla="*/ 0 w 5325187"/>
                <a:gd name="connsiteY0" fmla="*/ 0 h 168939"/>
                <a:gd name="connsiteX1" fmla="*/ 5325188 w 5325187"/>
                <a:gd name="connsiteY1" fmla="*/ 0 h 168939"/>
                <a:gd name="connsiteX2" fmla="*/ 5325188 w 5325187"/>
                <a:gd name="connsiteY2" fmla="*/ 168940 h 168939"/>
                <a:gd name="connsiteX3" fmla="*/ 0 w 5325187"/>
                <a:gd name="connsiteY3" fmla="*/ 168940 h 168939"/>
              </a:gdLst>
              <a:ahLst/>
              <a:cxnLst>
                <a:cxn ang="0">
                  <a:pos x="connsiteX0" y="connsiteY0"/>
                </a:cxn>
                <a:cxn ang="0">
                  <a:pos x="connsiteX1" y="connsiteY1"/>
                </a:cxn>
                <a:cxn ang="0">
                  <a:pos x="connsiteX2" y="connsiteY2"/>
                </a:cxn>
                <a:cxn ang="0">
                  <a:pos x="connsiteX3" y="connsiteY3"/>
                </a:cxn>
              </a:cxnLst>
              <a:rect l="l" t="t" r="r" b="b"/>
              <a:pathLst>
                <a:path w="5325187" h="168939">
                  <a:moveTo>
                    <a:pt x="0" y="0"/>
                  </a:moveTo>
                  <a:lnTo>
                    <a:pt x="5325188" y="0"/>
                  </a:lnTo>
                  <a:lnTo>
                    <a:pt x="5325188" y="168940"/>
                  </a:lnTo>
                  <a:lnTo>
                    <a:pt x="0" y="168940"/>
                  </a:lnTo>
                  <a:close/>
                </a:path>
              </a:pathLst>
            </a:custGeom>
            <a:noFill/>
            <a:ln w="4478" cap="flat">
              <a:noFill/>
              <a:prstDash val="solid"/>
              <a:miter/>
            </a:ln>
          </p:spPr>
          <p:txBody>
            <a:bodyPr rtlCol="0" anchor="ctr"/>
            <a:lstStyle/>
            <a:p>
              <a:endParaRPr lang="en-GB"/>
            </a:p>
          </p:txBody>
        </p:sp>
        <p:sp>
          <p:nvSpPr>
            <p:cNvPr id="133" name="TextBox 132">
              <a:extLst>
                <a:ext uri="{FF2B5EF4-FFF2-40B4-BE49-F238E27FC236}">
                  <a16:creationId xmlns:a16="http://schemas.microsoft.com/office/drawing/2014/main" id="{5604DC1C-C219-3F57-519B-D19AD320B6F5}"/>
                </a:ext>
              </a:extLst>
            </p:cNvPr>
            <p:cNvSpPr txBox="1"/>
            <p:nvPr/>
          </p:nvSpPr>
          <p:spPr>
            <a:xfrm>
              <a:off x="1825788" y="3083543"/>
              <a:ext cx="1306768" cy="246221"/>
            </a:xfrm>
            <a:prstGeom prst="rect">
              <a:avLst/>
            </a:prstGeom>
            <a:noFill/>
          </p:spPr>
          <p:txBody>
            <a:bodyPr wrap="none" rtlCol="0">
              <a:spAutoFit/>
            </a:bodyPr>
            <a:lstStyle/>
            <a:p>
              <a:pPr algn="l"/>
              <a:r>
                <a:rPr lang="en-GB" sz="1000" b="1" spc="0" baseline="0" dirty="0">
                  <a:ln/>
                  <a:solidFill>
                    <a:srgbClr val="000000"/>
                  </a:solidFill>
                  <a:latin typeface="Arial"/>
                  <a:ea typeface="Aileron" charset="0"/>
                  <a:cs typeface="Arial"/>
                  <a:sym typeface="Arial"/>
                  <a:rtl val="0"/>
                </a:rPr>
                <a:t>Overall population</a:t>
              </a:r>
            </a:p>
          </p:txBody>
        </p:sp>
        <p:sp>
          <p:nvSpPr>
            <p:cNvPr id="134" name="Freeform: Shape 133">
              <a:extLst>
                <a:ext uri="{FF2B5EF4-FFF2-40B4-BE49-F238E27FC236}">
                  <a16:creationId xmlns:a16="http://schemas.microsoft.com/office/drawing/2014/main" id="{88E9D982-8955-5A5E-EAF9-DA691597A3EF}"/>
                </a:ext>
              </a:extLst>
            </p:cNvPr>
            <p:cNvSpPr/>
            <p:nvPr/>
          </p:nvSpPr>
          <p:spPr>
            <a:xfrm>
              <a:off x="2344153" y="3390369"/>
              <a:ext cx="4479" cy="1385200"/>
            </a:xfrm>
            <a:custGeom>
              <a:avLst/>
              <a:gdLst>
                <a:gd name="connsiteX0" fmla="*/ 0 w 4479"/>
                <a:gd name="connsiteY0" fmla="*/ 0 h 1385200"/>
                <a:gd name="connsiteX1" fmla="*/ 0 w 4479"/>
                <a:gd name="connsiteY1" fmla="*/ 1385201 h 1385200"/>
              </a:gdLst>
              <a:ahLst/>
              <a:cxnLst>
                <a:cxn ang="0">
                  <a:pos x="connsiteX0" y="connsiteY0"/>
                </a:cxn>
                <a:cxn ang="0">
                  <a:pos x="connsiteX1" y="connsiteY1"/>
                </a:cxn>
              </a:cxnLst>
              <a:rect l="l" t="t" r="r" b="b"/>
              <a:pathLst>
                <a:path w="4479" h="1385200">
                  <a:moveTo>
                    <a:pt x="0" y="0"/>
                  </a:moveTo>
                  <a:lnTo>
                    <a:pt x="0" y="1385201"/>
                  </a:lnTo>
                </a:path>
              </a:pathLst>
            </a:custGeom>
            <a:ln w="17911" cap="flat">
              <a:solidFill>
                <a:srgbClr val="000000"/>
              </a:solidFill>
              <a:custDash>
                <a:ds d="525000" sp="525000"/>
              </a:custDash>
              <a:miter/>
            </a:ln>
          </p:spPr>
          <p:txBody>
            <a:bodyPr rtlCol="0" anchor="ctr"/>
            <a:lstStyle/>
            <a:p>
              <a:endParaRPr lang="en-GB"/>
            </a:p>
          </p:txBody>
        </p:sp>
        <p:sp>
          <p:nvSpPr>
            <p:cNvPr id="231" name="TextBox 230">
              <a:extLst>
                <a:ext uri="{FF2B5EF4-FFF2-40B4-BE49-F238E27FC236}">
                  <a16:creationId xmlns:a16="http://schemas.microsoft.com/office/drawing/2014/main" id="{D4B4E869-F8CA-8B8F-9075-52AE9F7F59E5}"/>
                </a:ext>
              </a:extLst>
            </p:cNvPr>
            <p:cNvSpPr txBox="1"/>
            <p:nvPr/>
          </p:nvSpPr>
          <p:spPr>
            <a:xfrm>
              <a:off x="2545868" y="3303201"/>
              <a:ext cx="2431113" cy="1107996"/>
            </a:xfrm>
            <a:prstGeom prst="rect">
              <a:avLst/>
            </a:prstGeom>
            <a:noFill/>
          </p:spPr>
          <p:txBody>
            <a:bodyPr wrap="square" lIns="0" tIns="0" rIns="0" bIns="0" rtlCol="0">
              <a:spAutoFit/>
            </a:bodyPr>
            <a:lstStyle/>
            <a:p>
              <a:r>
                <a:rPr lang="en-GB" sz="900" spc="0" baseline="0" dirty="0">
                  <a:ln/>
                  <a:solidFill>
                    <a:srgbClr val="000000"/>
                  </a:solidFill>
                  <a:latin typeface="Arial"/>
                  <a:ea typeface="Aileron" charset="0"/>
                  <a:cs typeface="Arial"/>
                  <a:sym typeface="Arial"/>
                  <a:rtl val="0"/>
                </a:rPr>
                <a:t>OLE study</a:t>
              </a:r>
            </a:p>
            <a:p>
              <a:pPr algn="l"/>
              <a:r>
                <a:rPr lang="en-GB" sz="900" spc="0" baseline="0" dirty="0">
                  <a:ln/>
                  <a:solidFill>
                    <a:srgbClr val="000000"/>
                  </a:solidFill>
                  <a:latin typeface="Arial"/>
                  <a:ea typeface="Aileron" charset="0"/>
                  <a:cs typeface="Arial"/>
                  <a:sym typeface="Arial"/>
                  <a:rtl val="0"/>
                </a:rPr>
                <a:t>Local radiologic assessment</a:t>
              </a:r>
            </a:p>
            <a:p>
              <a:r>
                <a:rPr lang="en-GB" sz="900" spc="0" baseline="0" dirty="0" err="1">
                  <a:ln/>
                  <a:solidFill>
                    <a:srgbClr val="000000"/>
                  </a:solidFill>
                  <a:latin typeface="Arial"/>
                  <a:ea typeface="Aileron" charset="0"/>
                  <a:cs typeface="Arial"/>
                  <a:sym typeface="Arial"/>
                  <a:rtl val="0"/>
                </a:rPr>
                <a:t>Lanreotide</a:t>
              </a:r>
              <a:r>
                <a:rPr lang="en-GB" sz="900" spc="0" baseline="0" dirty="0">
                  <a:ln/>
                  <a:solidFill>
                    <a:srgbClr val="000000"/>
                  </a:solidFill>
                  <a:latin typeface="Arial"/>
                  <a:ea typeface="Aileron" charset="0"/>
                  <a:cs typeface="Arial"/>
                  <a:sym typeface="Arial"/>
                  <a:rtl val="0"/>
                </a:rPr>
                <a:t>: 51 events/101 patients</a:t>
              </a:r>
            </a:p>
            <a:p>
              <a:r>
                <a:rPr lang="en-GB" sz="900" spc="0" baseline="0" dirty="0">
                  <a:ln/>
                  <a:solidFill>
                    <a:srgbClr val="000000"/>
                  </a:solidFill>
                  <a:latin typeface="Arial"/>
                  <a:ea typeface="Aileron" charset="0"/>
                  <a:cs typeface="Arial"/>
                  <a:sym typeface="Arial"/>
                  <a:rtl val="0"/>
                </a:rPr>
                <a:t>(core: 32 events/101 patients; OLE 19 events/41 patients)</a:t>
              </a:r>
            </a:p>
            <a:p>
              <a:r>
                <a:rPr lang="en-GB" sz="900" spc="0" baseline="0" dirty="0">
                  <a:ln/>
                  <a:solidFill>
                    <a:srgbClr val="000000"/>
                  </a:solidFill>
                  <a:latin typeface="Arial"/>
                  <a:ea typeface="Aileron" charset="0"/>
                  <a:cs typeface="Arial"/>
                  <a:sym typeface="Arial"/>
                  <a:rtl val="0"/>
                </a:rPr>
                <a:t>Median [95% CI] for core plus OLE studies</a:t>
              </a:r>
            </a:p>
            <a:p>
              <a:r>
                <a:rPr lang="en-GB" sz="900" spc="0" baseline="0" dirty="0">
                  <a:ln/>
                  <a:solidFill>
                    <a:srgbClr val="000000"/>
                  </a:solidFill>
                  <a:latin typeface="Arial"/>
                  <a:ea typeface="Aileron" charset="0"/>
                  <a:cs typeface="Arial"/>
                  <a:sym typeface="Arial"/>
                  <a:rtl val="0"/>
                </a:rPr>
                <a:t>38.5 [30.9; 59.4] months </a:t>
              </a:r>
            </a:p>
            <a:p>
              <a:endParaRPr lang="en-GB" sz="900" dirty="0">
                <a:latin typeface="Arial" panose="020B0604020202020204" pitchFamily="34" charset="0"/>
                <a:ea typeface="Aileron" charset="0"/>
                <a:cs typeface="Arial" panose="020B0604020202020204" pitchFamily="34" charset="0"/>
              </a:endParaRPr>
            </a:p>
          </p:txBody>
        </p:sp>
      </p:grpSp>
      <p:sp>
        <p:nvSpPr>
          <p:cNvPr id="235" name="TextBox 234">
            <a:extLst>
              <a:ext uri="{FF2B5EF4-FFF2-40B4-BE49-F238E27FC236}">
                <a16:creationId xmlns:a16="http://schemas.microsoft.com/office/drawing/2014/main" id="{EE914351-4CE2-888A-8369-988BD2CAD104}"/>
              </a:ext>
            </a:extLst>
          </p:cNvPr>
          <p:cNvSpPr txBox="1"/>
          <p:nvPr/>
        </p:nvSpPr>
        <p:spPr>
          <a:xfrm rot="16200000">
            <a:off x="5681356" y="3799295"/>
            <a:ext cx="1706623" cy="276999"/>
          </a:xfrm>
          <a:prstGeom prst="rect">
            <a:avLst/>
          </a:prstGeom>
          <a:noFill/>
        </p:spPr>
        <p:txBody>
          <a:bodyPr wrap="square" lIns="0" tIns="0" rIns="0" bIns="0" rtlCol="0">
            <a:spAutoFit/>
          </a:bodyPr>
          <a:lstStyle/>
          <a:p>
            <a:pPr algn="ctr"/>
            <a:r>
              <a:rPr lang="en-GB" sz="900" dirty="0">
                <a:latin typeface="Arial" panose="020B0604020202020204" pitchFamily="34" charset="0"/>
                <a:ea typeface="Aileron" charset="0"/>
                <a:cs typeface="Arial" panose="020B0604020202020204" pitchFamily="34" charset="0"/>
              </a:rPr>
              <a:t>Patients alive and with no subsequent progression (%)</a:t>
            </a:r>
          </a:p>
        </p:txBody>
      </p:sp>
      <p:sp>
        <p:nvSpPr>
          <p:cNvPr id="4" name="TextBox 3">
            <a:extLst>
              <a:ext uri="{FF2B5EF4-FFF2-40B4-BE49-F238E27FC236}">
                <a16:creationId xmlns:a16="http://schemas.microsoft.com/office/drawing/2014/main" id="{BA0CAE65-DC21-006E-E280-FBD7ED905188}"/>
              </a:ext>
            </a:extLst>
          </p:cNvPr>
          <p:cNvSpPr txBox="1"/>
          <p:nvPr/>
        </p:nvSpPr>
        <p:spPr>
          <a:xfrm>
            <a:off x="4316734" y="4038916"/>
            <a:ext cx="2431113" cy="553998"/>
          </a:xfrm>
          <a:prstGeom prst="rect">
            <a:avLst/>
          </a:prstGeom>
          <a:noFill/>
        </p:spPr>
        <p:txBody>
          <a:bodyPr wrap="square" lIns="0" tIns="0" rIns="0" bIns="0" rtlCol="0">
            <a:spAutoFit/>
          </a:bodyPr>
          <a:lstStyle/>
          <a:p>
            <a:r>
              <a:rPr lang="en-GB" sz="900" i="1" dirty="0">
                <a:latin typeface="Arial" panose="020B0604020202020204" pitchFamily="34" charset="0"/>
                <a:cs typeface="Arial" panose="020B0604020202020204" pitchFamily="34" charset="0"/>
                <a:sym typeface="Arial"/>
              </a:rPr>
              <a:t>41 patients with stable disease while</a:t>
            </a:r>
          </a:p>
          <a:p>
            <a:r>
              <a:rPr lang="en-GB" sz="900" i="1" spc="0" baseline="0" dirty="0">
                <a:ln/>
                <a:solidFill>
                  <a:srgbClr val="000000"/>
                </a:solidFill>
                <a:latin typeface="Arial" panose="020B0604020202020204" pitchFamily="34" charset="0"/>
                <a:ea typeface="Aileron" charset="0"/>
                <a:cs typeface="Arial" panose="020B0604020202020204" pitchFamily="34" charset="0"/>
                <a:sym typeface="Arial"/>
                <a:rtl val="0"/>
              </a:rPr>
              <a:t>receiving </a:t>
            </a:r>
            <a:r>
              <a:rPr lang="en-GB" sz="900" i="1" spc="0" baseline="0" dirty="0" err="1">
                <a:ln/>
                <a:solidFill>
                  <a:srgbClr val="000000"/>
                </a:solidFill>
                <a:latin typeface="Arial" panose="020B0604020202020204" pitchFamily="34" charset="0"/>
                <a:ea typeface="Aileron" charset="0"/>
                <a:cs typeface="Arial" panose="020B0604020202020204" pitchFamily="34" charset="0"/>
                <a:sym typeface="Arial"/>
                <a:rtl val="0"/>
              </a:rPr>
              <a:t>lanreotide</a:t>
            </a:r>
            <a:r>
              <a:rPr lang="en-GB" sz="900" i="1" spc="0" baseline="0" dirty="0">
                <a:ln/>
                <a:solidFill>
                  <a:srgbClr val="000000"/>
                </a:solidFill>
                <a:latin typeface="Arial" panose="020B0604020202020204" pitchFamily="34" charset="0"/>
                <a:ea typeface="Aileron" charset="0"/>
                <a:cs typeface="Arial" panose="020B0604020202020204" pitchFamily="34" charset="0"/>
                <a:sym typeface="Arial"/>
                <a:rtl val="0"/>
              </a:rPr>
              <a:t> </a:t>
            </a:r>
            <a:r>
              <a:rPr lang="en-GB" sz="900" i="1" spc="0" baseline="0" dirty="0" err="1">
                <a:ln/>
                <a:solidFill>
                  <a:srgbClr val="000000"/>
                </a:solidFill>
                <a:latin typeface="Arial" panose="020B0604020202020204" pitchFamily="34" charset="0"/>
                <a:ea typeface="Aileron" charset="0"/>
                <a:cs typeface="Arial" panose="020B0604020202020204" pitchFamily="34" charset="0"/>
                <a:sym typeface="Arial"/>
                <a:rtl val="0"/>
              </a:rPr>
              <a:t>autogel</a:t>
            </a:r>
            <a:r>
              <a:rPr lang="en-GB" sz="900" i="1" spc="0" baseline="0" dirty="0">
                <a:ln/>
                <a:solidFill>
                  <a:srgbClr val="000000"/>
                </a:solidFill>
                <a:latin typeface="Arial" panose="020B0604020202020204" pitchFamily="34" charset="0"/>
                <a:ea typeface="Aileron" charset="0"/>
                <a:cs typeface="Arial" panose="020B0604020202020204" pitchFamily="34" charset="0"/>
                <a:sym typeface="Arial"/>
                <a:rtl val="0"/>
              </a:rPr>
              <a:t> in the core</a:t>
            </a:r>
          </a:p>
          <a:p>
            <a:r>
              <a:rPr lang="en-GB" sz="900" i="1" spc="0" baseline="0" dirty="0">
                <a:ln/>
                <a:solidFill>
                  <a:srgbClr val="000000"/>
                </a:solidFill>
                <a:latin typeface="Arial" panose="020B0604020202020204" pitchFamily="34" charset="0"/>
                <a:ea typeface="Aileron" charset="0"/>
                <a:cs typeface="Arial" panose="020B0604020202020204" pitchFamily="34" charset="0"/>
                <a:sym typeface="Arial"/>
                <a:rtl val="0"/>
              </a:rPr>
              <a:t>study continued into the OLE study</a:t>
            </a:r>
          </a:p>
          <a:p>
            <a:endParaRPr lang="en-GB" sz="900" dirty="0">
              <a:latin typeface="Arial" panose="020B0604020202020204" pitchFamily="34" charset="0"/>
              <a:ea typeface="Aileron" charset="0"/>
              <a:cs typeface="Arial" panose="020B0604020202020204" pitchFamily="34" charset="0"/>
            </a:endParaRPr>
          </a:p>
        </p:txBody>
      </p:sp>
      <p:sp>
        <p:nvSpPr>
          <p:cNvPr id="6" name="TextBox 5">
            <a:extLst>
              <a:ext uri="{FF2B5EF4-FFF2-40B4-BE49-F238E27FC236}">
                <a16:creationId xmlns:a16="http://schemas.microsoft.com/office/drawing/2014/main" id="{4FA73651-E288-6AF9-9CD2-4FD2FAF2BA29}"/>
              </a:ext>
            </a:extLst>
          </p:cNvPr>
          <p:cNvSpPr txBox="1"/>
          <p:nvPr/>
        </p:nvSpPr>
        <p:spPr>
          <a:xfrm>
            <a:off x="1089059" y="4855651"/>
            <a:ext cx="248786" cy="27731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0</a:t>
            </a:r>
          </a:p>
        </p:txBody>
      </p:sp>
      <p:sp>
        <p:nvSpPr>
          <p:cNvPr id="20" name="TextBox 19">
            <a:extLst>
              <a:ext uri="{FF2B5EF4-FFF2-40B4-BE49-F238E27FC236}">
                <a16:creationId xmlns:a16="http://schemas.microsoft.com/office/drawing/2014/main" id="{B21F2B52-32A1-F7BB-FEB3-14045BF0815C}"/>
              </a:ext>
            </a:extLst>
          </p:cNvPr>
          <p:cNvSpPr txBox="1"/>
          <p:nvPr/>
        </p:nvSpPr>
        <p:spPr>
          <a:xfrm>
            <a:off x="1029267" y="4561983"/>
            <a:ext cx="312906" cy="277312"/>
          </a:xfrm>
          <a:prstGeom prst="rect">
            <a:avLst/>
          </a:prstGeom>
          <a:noFill/>
        </p:spPr>
        <p:txBody>
          <a:bodyPr wrap="none" rtlCol="0">
            <a:spAutoFit/>
          </a:bodyPr>
          <a:lstStyle/>
          <a:p>
            <a:pPr algn="l"/>
            <a:r>
              <a:rPr lang="en-GB" sz="900" spc="0" baseline="0" dirty="0">
                <a:ln/>
                <a:solidFill>
                  <a:srgbClr val="000000"/>
                </a:solidFill>
                <a:latin typeface="Arial"/>
                <a:ea typeface="Aileron" charset="0"/>
                <a:cs typeface="Arial"/>
                <a:sym typeface="Arial"/>
                <a:rtl val="0"/>
              </a:rPr>
              <a:t>20</a:t>
            </a:r>
          </a:p>
        </p:txBody>
      </p:sp>
    </p:spTree>
    <p:extLst>
      <p:ext uri="{BB962C8B-B14F-4D97-AF65-F5344CB8AC3E}">
        <p14:creationId xmlns:p14="http://schemas.microsoft.com/office/powerpoint/2010/main" val="165517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7">
            <a:extLst>
              <a:ext uri="{FF2B5EF4-FFF2-40B4-BE49-F238E27FC236}">
                <a16:creationId xmlns:a16="http://schemas.microsoft.com/office/drawing/2014/main" id="{F131EF24-06F0-4D95-A112-F34BE4EAF2B3}"/>
              </a:ext>
            </a:extLst>
          </p:cNvPr>
          <p:cNvSpPr>
            <a:spLocks noGrp="1"/>
          </p:cNvSpPr>
          <p:nvPr>
            <p:ph type="title"/>
          </p:nvPr>
        </p:nvSpPr>
        <p:spPr>
          <a:xfrm>
            <a:off x="619200" y="318574"/>
            <a:ext cx="8740800" cy="807285"/>
          </a:xfrm>
        </p:spPr>
        <p:txBody>
          <a:bodyPr/>
          <a:lstStyle/>
          <a:p>
            <a:r>
              <a:rPr lang="en-GB" noProof="0" dirty="0"/>
              <a:t>CLARINET: SIDE effects</a:t>
            </a:r>
          </a:p>
        </p:txBody>
      </p:sp>
      <p:sp>
        <p:nvSpPr>
          <p:cNvPr id="6" name="Content Placeholder 4"/>
          <p:cNvSpPr>
            <a:spLocks noGrp="1"/>
          </p:cNvSpPr>
          <p:nvPr>
            <p:ph sz="quarter" idx="1"/>
          </p:nvPr>
        </p:nvSpPr>
        <p:spPr>
          <a:xfrm>
            <a:off x="1956928" y="1200373"/>
            <a:ext cx="8272398" cy="500435"/>
          </a:xfrm>
        </p:spPr>
        <p:txBody>
          <a:bodyPr>
            <a:normAutofit/>
          </a:bodyPr>
          <a:lstStyle/>
          <a:p>
            <a:pPr marL="0" indent="0">
              <a:buNone/>
            </a:pPr>
            <a:r>
              <a:rPr lang="en-GB" sz="1600" b="1" dirty="0">
                <a:solidFill>
                  <a:schemeClr val="tx2"/>
                </a:solidFill>
              </a:rPr>
              <a:t>ADVERSE EVENTS (SAFETY POPULATION)</a:t>
            </a:r>
          </a:p>
        </p:txBody>
      </p:sp>
      <p:sp>
        <p:nvSpPr>
          <p:cNvPr id="15" name="Slide Number Placeholder 14"/>
          <p:cNvSpPr>
            <a:spLocks noGrp="1"/>
          </p:cNvSpPr>
          <p:nvPr>
            <p:ph type="sldNum" sz="quarter" idx="4"/>
          </p:nvPr>
        </p:nvSpPr>
        <p:spPr/>
        <p:txBody>
          <a:bodyPr/>
          <a:lstStyle/>
          <a:p>
            <a:fld id="{FCE43C0F-8A7B-3A4B-9DB5-B3472E36E833}" type="slidenum">
              <a:rPr lang="en-GB" smtClean="0"/>
              <a:pPr/>
              <a:t>8</a:t>
            </a:fld>
            <a:endParaRPr lang="en-GB" dirty="0"/>
          </a:p>
        </p:txBody>
      </p:sp>
      <p:sp>
        <p:nvSpPr>
          <p:cNvPr id="5" name="Content Placeholder 4"/>
          <p:cNvSpPr>
            <a:spLocks noGrp="1"/>
          </p:cNvSpPr>
          <p:nvPr>
            <p:ph sz="quarter" idx="13"/>
          </p:nvPr>
        </p:nvSpPr>
        <p:spPr>
          <a:xfrm>
            <a:off x="620184" y="6304235"/>
            <a:ext cx="9700285" cy="365125"/>
          </a:xfrm>
        </p:spPr>
        <p:txBody>
          <a:bodyPr/>
          <a:lstStyle/>
          <a:p>
            <a:r>
              <a:rPr lang="en-GB" sz="1000" noProof="0" dirty="0"/>
              <a:t>Caplin, et al. N Engl J Med 2014;371:224-33</a:t>
            </a:r>
          </a:p>
        </p:txBody>
      </p:sp>
      <p:graphicFrame>
        <p:nvGraphicFramePr>
          <p:cNvPr id="12" name="Content Placeholder 7"/>
          <p:cNvGraphicFramePr>
            <a:graphicFrameLocks/>
          </p:cNvGraphicFramePr>
          <p:nvPr>
            <p:extLst>
              <p:ext uri="{D42A27DB-BD31-4B8C-83A1-F6EECF244321}">
                <p14:modId xmlns:p14="http://schemas.microsoft.com/office/powerpoint/2010/main" val="2869641137"/>
              </p:ext>
            </p:extLst>
          </p:nvPr>
        </p:nvGraphicFramePr>
        <p:xfrm>
          <a:off x="1956928" y="1772817"/>
          <a:ext cx="8210551" cy="3718800"/>
        </p:xfrm>
        <a:graphic>
          <a:graphicData uri="http://schemas.openxmlformats.org/drawingml/2006/table">
            <a:tbl>
              <a:tblPr firstRow="1" bandRow="1">
                <a:tableStyleId>{5C22544A-7EE6-4342-B048-85BDC9FD1C3A}</a:tableStyleId>
              </a:tblPr>
              <a:tblGrid>
                <a:gridCol w="4194049">
                  <a:extLst>
                    <a:ext uri="{9D8B030D-6E8A-4147-A177-3AD203B41FA5}">
                      <a16:colId xmlns:a16="http://schemas.microsoft.com/office/drawing/2014/main" val="20000"/>
                    </a:ext>
                  </a:extLst>
                </a:gridCol>
                <a:gridCol w="2008251">
                  <a:extLst>
                    <a:ext uri="{9D8B030D-6E8A-4147-A177-3AD203B41FA5}">
                      <a16:colId xmlns:a16="http://schemas.microsoft.com/office/drawing/2014/main" val="20001"/>
                    </a:ext>
                  </a:extLst>
                </a:gridCol>
                <a:gridCol w="2008251">
                  <a:extLst>
                    <a:ext uri="{9D8B030D-6E8A-4147-A177-3AD203B41FA5}">
                      <a16:colId xmlns:a16="http://schemas.microsoft.com/office/drawing/2014/main" val="20002"/>
                    </a:ext>
                  </a:extLst>
                </a:gridCol>
              </a:tblGrid>
              <a:tr h="432084">
                <a:tc>
                  <a:txBody>
                    <a:bodyPr/>
                    <a:lstStyle/>
                    <a:p>
                      <a:r>
                        <a:rPr lang="en-US" sz="1400" dirty="0">
                          <a:latin typeface="Arial" panose="020B0604020202020204" pitchFamily="34" charset="0"/>
                          <a:cs typeface="Arial" panose="020B0604020202020204" pitchFamily="34" charset="0"/>
                        </a:rPr>
                        <a:t>Event</a:t>
                      </a:r>
                    </a:p>
                  </a:txBody>
                  <a:tcPr marT="21600" marB="21600">
                    <a:lnB w="12700" cap="flat" cmpd="sng" algn="ctr">
                      <a:noFill/>
                      <a:prstDash val="solid"/>
                      <a:round/>
                      <a:headEnd type="none" w="med" len="med"/>
                      <a:tailEnd type="none" w="med" len="med"/>
                    </a:lnB>
                  </a:tcPr>
                </a:tc>
                <a:tc>
                  <a:txBody>
                    <a:bodyPr/>
                    <a:lstStyle/>
                    <a:p>
                      <a:pPr algn="ctr"/>
                      <a:r>
                        <a:rPr lang="en-US" sz="1400" baseline="0" dirty="0">
                          <a:latin typeface="Arial" panose="020B0604020202020204" pitchFamily="34" charset="0"/>
                          <a:cs typeface="Arial" panose="020B0604020202020204" pitchFamily="34" charset="0"/>
                        </a:rPr>
                        <a:t>Lanreotide</a:t>
                      </a:r>
                      <a:br>
                        <a:rPr lang="en-US" sz="1400" baseline="0" dirty="0">
                          <a:latin typeface="Arial" panose="020B0604020202020204" pitchFamily="34" charset="0"/>
                          <a:cs typeface="Arial" panose="020B0604020202020204" pitchFamily="34" charset="0"/>
                        </a:rPr>
                      </a:br>
                      <a:r>
                        <a:rPr lang="en-US" sz="1400" baseline="0" dirty="0">
                          <a:latin typeface="Arial" panose="020B0604020202020204" pitchFamily="34" charset="0"/>
                          <a:cs typeface="Arial" panose="020B0604020202020204" pitchFamily="34" charset="0"/>
                        </a:rPr>
                        <a:t>(N=101)</a:t>
                      </a:r>
                      <a:endParaRPr lang="en-US" sz="1400" dirty="0">
                        <a:latin typeface="Arial" panose="020B0604020202020204" pitchFamily="34" charset="0"/>
                        <a:cs typeface="Arial" panose="020B0604020202020204" pitchFamily="34" charset="0"/>
                      </a:endParaRPr>
                    </a:p>
                  </a:txBody>
                  <a:tcPr marT="21600" marB="21600">
                    <a:lnB w="12700" cap="flat" cmpd="sng" algn="ctr">
                      <a:solidFill>
                        <a:srgbClr val="FFFFFF"/>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Placebo</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(N=103)</a:t>
                      </a:r>
                    </a:p>
                  </a:txBody>
                  <a:tcPr marT="21600" marB="21600">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41736">
                <a:tc>
                  <a:txBody>
                    <a:bodyPr/>
                    <a:lstStyle/>
                    <a:p>
                      <a:endParaRPr lang="en-US" sz="1400" b="1" i="1" dirty="0">
                        <a:solidFill>
                          <a:schemeClr val="bg1"/>
                        </a:solidFill>
                        <a:latin typeface="Arial" panose="020B0604020202020204" pitchFamily="34" charset="0"/>
                        <a:cs typeface="Arial" panose="020B0604020202020204" pitchFamily="34" charset="0"/>
                      </a:endParaRPr>
                    </a:p>
                  </a:txBody>
                  <a:tcPr marT="21600" marB="21600">
                    <a:lnT w="127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0" dirty="0">
                          <a:solidFill>
                            <a:schemeClr val="bg1"/>
                          </a:solidFill>
                          <a:latin typeface="Arial" panose="020B0604020202020204" pitchFamily="34" charset="0"/>
                          <a:cs typeface="Arial" panose="020B0604020202020204" pitchFamily="34" charset="0"/>
                        </a:rPr>
                        <a:t>Number of patients (%)</a:t>
                      </a:r>
                    </a:p>
                  </a:txBody>
                  <a:tcPr marT="21600" marB="21600">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hMerge="1">
                  <a:txBody>
                    <a:bodyPr/>
                    <a:lstStyle/>
                    <a:p>
                      <a:pPr algn="ctr"/>
                      <a:endParaRPr lang="en-US" sz="1400">
                        <a:latin typeface="PT Sans Narrow"/>
                        <a:cs typeface="PT Sans Narrow"/>
                      </a:endParaRPr>
                    </a:p>
                  </a:txBody>
                  <a:tcPr marT="28800" marB="28800"/>
                </a:tc>
                <a:extLst>
                  <a:ext uri="{0D108BD9-81ED-4DB2-BD59-A6C34878D82A}">
                    <a16:rowId xmlns:a16="http://schemas.microsoft.com/office/drawing/2014/main" val="10001"/>
                  </a:ext>
                </a:extLst>
              </a:tr>
              <a:tr h="241736">
                <a:tc>
                  <a:txBody>
                    <a:bodyPr/>
                    <a:lstStyle/>
                    <a:p>
                      <a:r>
                        <a:rPr lang="en-US" sz="1400" dirty="0">
                          <a:latin typeface="Arial" panose="020B0604020202020204" pitchFamily="34" charset="0"/>
                          <a:cs typeface="Arial" panose="020B0604020202020204" pitchFamily="34" charset="0"/>
                        </a:rPr>
                        <a:t>Any adverse event</a:t>
                      </a:r>
                    </a:p>
                  </a:txBody>
                  <a:tcPr marT="21600" marB="21600">
                    <a:lnT w="28575" cap="flat" cmpd="sng" algn="ctr">
                      <a:solidFill>
                        <a:srgbClr val="FFFFFF"/>
                      </a:solidFill>
                      <a:prstDash val="solid"/>
                      <a:round/>
                      <a:headEnd type="none" w="med" len="med"/>
                      <a:tailEnd type="none" w="med" len="med"/>
                    </a:lnT>
                  </a:tcPr>
                </a:tc>
                <a:tc>
                  <a:txBody>
                    <a:bodyPr/>
                    <a:lstStyle/>
                    <a:p>
                      <a:pPr algn="ctr"/>
                      <a:r>
                        <a:rPr lang="en-US" sz="1400" dirty="0">
                          <a:latin typeface="Arial" panose="020B0604020202020204" pitchFamily="34" charset="0"/>
                          <a:cs typeface="Arial" panose="020B0604020202020204" pitchFamily="34" charset="0"/>
                        </a:rPr>
                        <a:t>89 (88)</a:t>
                      </a:r>
                    </a:p>
                  </a:txBody>
                  <a:tcPr marT="21600" marB="21600">
                    <a:lnT w="28575" cap="flat" cmpd="sng" algn="ctr">
                      <a:solidFill>
                        <a:srgbClr val="FFFFFF"/>
                      </a:solidFill>
                      <a:prstDash val="solid"/>
                      <a:round/>
                      <a:headEnd type="none" w="med" len="med"/>
                      <a:tailEnd type="none" w="med" len="med"/>
                    </a:lnT>
                  </a:tcPr>
                </a:tc>
                <a:tc>
                  <a:txBody>
                    <a:bodyPr/>
                    <a:lstStyle/>
                    <a:p>
                      <a:pPr algn="ctr"/>
                      <a:r>
                        <a:rPr lang="en-US" sz="1400" dirty="0">
                          <a:latin typeface="Arial" panose="020B0604020202020204" pitchFamily="34" charset="0"/>
                          <a:cs typeface="Arial" panose="020B0604020202020204" pitchFamily="34" charset="0"/>
                        </a:rPr>
                        <a:t>93 (90)</a:t>
                      </a:r>
                    </a:p>
                  </a:txBody>
                  <a:tcPr marT="21600" marB="21600">
                    <a:lnT w="28575"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2"/>
                  </a:ext>
                </a:extLst>
              </a:tr>
              <a:tr h="241736">
                <a:tc>
                  <a:txBody>
                    <a:bodyPr/>
                    <a:lstStyle/>
                    <a:p>
                      <a:r>
                        <a:rPr lang="en-US" sz="1400" dirty="0">
                          <a:latin typeface="Arial" panose="020B0604020202020204" pitchFamily="34" charset="0"/>
                          <a:cs typeface="Arial" panose="020B0604020202020204" pitchFamily="34" charset="0"/>
                        </a:rPr>
                        <a:t>Any adverse event related to study treatment</a:t>
                      </a:r>
                    </a:p>
                  </a:txBody>
                  <a:tcPr marT="21600" marB="21600"/>
                </a:tc>
                <a:tc>
                  <a:txBody>
                    <a:bodyPr/>
                    <a:lstStyle/>
                    <a:p>
                      <a:pPr algn="ctr"/>
                      <a:r>
                        <a:rPr lang="en-US" sz="1400" dirty="0">
                          <a:latin typeface="Arial" panose="020B0604020202020204" pitchFamily="34" charset="0"/>
                          <a:cs typeface="Arial" panose="020B0604020202020204" pitchFamily="34" charset="0"/>
                        </a:rPr>
                        <a:t>50 (50)</a:t>
                      </a:r>
                    </a:p>
                  </a:txBody>
                  <a:tcPr marT="21600" marB="21600"/>
                </a:tc>
                <a:tc>
                  <a:txBody>
                    <a:bodyPr/>
                    <a:lstStyle/>
                    <a:p>
                      <a:pPr algn="ctr"/>
                      <a:r>
                        <a:rPr lang="en-US" sz="1400" dirty="0">
                          <a:latin typeface="Arial" panose="020B0604020202020204" pitchFamily="34" charset="0"/>
                          <a:cs typeface="Arial" panose="020B0604020202020204" pitchFamily="34" charset="0"/>
                        </a:rPr>
                        <a:t>29 (28)</a:t>
                      </a:r>
                    </a:p>
                  </a:txBody>
                  <a:tcPr marT="21600" marB="21600"/>
                </a:tc>
                <a:extLst>
                  <a:ext uri="{0D108BD9-81ED-4DB2-BD59-A6C34878D82A}">
                    <a16:rowId xmlns:a16="http://schemas.microsoft.com/office/drawing/2014/main" val="10003"/>
                  </a:ext>
                </a:extLst>
              </a:tr>
              <a:tr h="241736">
                <a:tc gridSpan="3">
                  <a:txBody>
                    <a:bodyPr/>
                    <a:lstStyle/>
                    <a:p>
                      <a:r>
                        <a:rPr lang="en-US" sz="1400" dirty="0">
                          <a:latin typeface="Arial" panose="020B0604020202020204" pitchFamily="34" charset="0"/>
                          <a:cs typeface="Arial" panose="020B0604020202020204" pitchFamily="34" charset="0"/>
                        </a:rPr>
                        <a:t>Any adverse event according to intensity</a:t>
                      </a:r>
                      <a:endParaRPr lang="en-US" sz="1400" baseline="30000" dirty="0">
                        <a:latin typeface="Arial" panose="020B0604020202020204" pitchFamily="34" charset="0"/>
                        <a:cs typeface="Arial" panose="020B0604020202020204" pitchFamily="34" charset="0"/>
                      </a:endParaRPr>
                    </a:p>
                  </a:txBody>
                  <a:tcPr marT="21600" marB="21600"/>
                </a:tc>
                <a:tc hMerge="1">
                  <a:txBody>
                    <a:bodyPr/>
                    <a:lstStyle/>
                    <a:p>
                      <a:endParaRPr lang="en-US"/>
                    </a:p>
                  </a:txBody>
                  <a:tcPr/>
                </a:tc>
                <a:tc hMerge="1">
                  <a:txBody>
                    <a:bodyPr/>
                    <a:lstStyle/>
                    <a:p>
                      <a:pPr algn="ctr"/>
                      <a:endParaRPr lang="en-US" sz="1400">
                        <a:latin typeface="PT Sans Narrow"/>
                        <a:cs typeface="PT Sans Narrow"/>
                      </a:endParaRPr>
                    </a:p>
                  </a:txBody>
                  <a:tcPr marT="28800" marB="28800"/>
                </a:tc>
                <a:extLst>
                  <a:ext uri="{0D108BD9-81ED-4DB2-BD59-A6C34878D82A}">
                    <a16:rowId xmlns:a16="http://schemas.microsoft.com/office/drawing/2014/main" val="10004"/>
                  </a:ext>
                </a:extLst>
              </a:tr>
              <a:tr h="241736">
                <a:tc>
                  <a:txBody>
                    <a:bodyPr/>
                    <a:lstStyle/>
                    <a:p>
                      <a:r>
                        <a:rPr lang="en-US" sz="1400" dirty="0">
                          <a:latin typeface="Arial" panose="020B0604020202020204" pitchFamily="34" charset="0"/>
                          <a:cs typeface="Arial" panose="020B0604020202020204" pitchFamily="34" charset="0"/>
                        </a:rPr>
                        <a:t>     Severe</a:t>
                      </a:r>
                    </a:p>
                  </a:txBody>
                  <a:tcPr marT="21600" marB="21600"/>
                </a:tc>
                <a:tc>
                  <a:txBody>
                    <a:bodyPr/>
                    <a:lstStyle/>
                    <a:p>
                      <a:pPr algn="ctr"/>
                      <a:r>
                        <a:rPr lang="en-US" sz="1400" dirty="0">
                          <a:latin typeface="Arial" panose="020B0604020202020204" pitchFamily="34" charset="0"/>
                          <a:cs typeface="Arial" panose="020B0604020202020204" pitchFamily="34" charset="0"/>
                        </a:rPr>
                        <a:t>26 (26)</a:t>
                      </a:r>
                    </a:p>
                  </a:txBody>
                  <a:tcPr marT="21600" marB="21600"/>
                </a:tc>
                <a:tc>
                  <a:txBody>
                    <a:bodyPr/>
                    <a:lstStyle/>
                    <a:p>
                      <a:pPr algn="ctr"/>
                      <a:r>
                        <a:rPr lang="en-US" sz="1400" dirty="0">
                          <a:latin typeface="Arial" panose="020B0604020202020204" pitchFamily="34" charset="0"/>
                          <a:cs typeface="Arial" panose="020B0604020202020204" pitchFamily="34" charset="0"/>
                        </a:rPr>
                        <a:t>32 (31)</a:t>
                      </a:r>
                    </a:p>
                  </a:txBody>
                  <a:tcPr marT="21600" marB="21600"/>
                </a:tc>
                <a:extLst>
                  <a:ext uri="{0D108BD9-81ED-4DB2-BD59-A6C34878D82A}">
                    <a16:rowId xmlns:a16="http://schemas.microsoft.com/office/drawing/2014/main" val="10005"/>
                  </a:ext>
                </a:extLst>
              </a:tr>
              <a:tr h="241736">
                <a:tc>
                  <a:txBody>
                    <a:bodyPr/>
                    <a:lstStyle/>
                    <a:p>
                      <a:r>
                        <a:rPr lang="en-US" sz="1400" dirty="0">
                          <a:latin typeface="Arial" panose="020B0604020202020204" pitchFamily="34" charset="0"/>
                          <a:cs typeface="Arial" panose="020B0604020202020204" pitchFamily="34" charset="0"/>
                        </a:rPr>
                        <a:t>     Moderate</a:t>
                      </a:r>
                    </a:p>
                  </a:txBody>
                  <a:tcPr marT="21600" marB="21600"/>
                </a:tc>
                <a:tc>
                  <a:txBody>
                    <a:bodyPr/>
                    <a:lstStyle/>
                    <a:p>
                      <a:pPr algn="ctr"/>
                      <a:r>
                        <a:rPr lang="en-US" sz="1400" dirty="0">
                          <a:latin typeface="Arial" panose="020B0604020202020204" pitchFamily="34" charset="0"/>
                          <a:cs typeface="Arial" panose="020B0604020202020204" pitchFamily="34" charset="0"/>
                        </a:rPr>
                        <a:t>44 (44)</a:t>
                      </a:r>
                    </a:p>
                  </a:txBody>
                  <a:tcPr marT="21600" marB="21600"/>
                </a:tc>
                <a:tc>
                  <a:txBody>
                    <a:bodyPr/>
                    <a:lstStyle/>
                    <a:p>
                      <a:pPr algn="ctr"/>
                      <a:r>
                        <a:rPr lang="en-US" sz="1400" dirty="0">
                          <a:latin typeface="Arial" panose="020B0604020202020204" pitchFamily="34" charset="0"/>
                          <a:cs typeface="Arial" panose="020B0604020202020204" pitchFamily="34" charset="0"/>
                        </a:rPr>
                        <a:t>44 (43)</a:t>
                      </a:r>
                    </a:p>
                  </a:txBody>
                  <a:tcPr marT="21600" marB="21600"/>
                </a:tc>
                <a:extLst>
                  <a:ext uri="{0D108BD9-81ED-4DB2-BD59-A6C34878D82A}">
                    <a16:rowId xmlns:a16="http://schemas.microsoft.com/office/drawing/2014/main" val="10006"/>
                  </a:ext>
                </a:extLst>
              </a:tr>
              <a:tr h="241736">
                <a:tc>
                  <a:txBody>
                    <a:bodyPr/>
                    <a:lstStyle/>
                    <a:p>
                      <a:r>
                        <a:rPr lang="en-US" sz="1400" dirty="0">
                          <a:latin typeface="Arial" panose="020B0604020202020204" pitchFamily="34" charset="0"/>
                          <a:cs typeface="Arial" panose="020B0604020202020204" pitchFamily="34" charset="0"/>
                        </a:rPr>
                        <a:t>     Mild</a:t>
                      </a:r>
                    </a:p>
                  </a:txBody>
                  <a:tcPr marT="21600" marB="21600"/>
                </a:tc>
                <a:tc>
                  <a:txBody>
                    <a:bodyPr/>
                    <a:lstStyle/>
                    <a:p>
                      <a:pPr algn="ctr"/>
                      <a:r>
                        <a:rPr lang="en-US" sz="1400" dirty="0">
                          <a:latin typeface="Arial" panose="020B0604020202020204" pitchFamily="34" charset="0"/>
                          <a:cs typeface="Arial" panose="020B0604020202020204" pitchFamily="34" charset="0"/>
                        </a:rPr>
                        <a:t>17 (17)</a:t>
                      </a:r>
                    </a:p>
                  </a:txBody>
                  <a:tcPr marT="21600" marB="21600"/>
                </a:tc>
                <a:tc>
                  <a:txBody>
                    <a:bodyPr/>
                    <a:lstStyle/>
                    <a:p>
                      <a:pPr algn="ctr"/>
                      <a:r>
                        <a:rPr lang="en-US" sz="1400" dirty="0">
                          <a:latin typeface="Arial" panose="020B0604020202020204" pitchFamily="34" charset="0"/>
                          <a:cs typeface="Arial" panose="020B0604020202020204" pitchFamily="34" charset="0"/>
                        </a:rPr>
                        <a:t>17 (17)</a:t>
                      </a:r>
                    </a:p>
                  </a:txBody>
                  <a:tcPr marT="21600" marB="21600"/>
                </a:tc>
                <a:extLst>
                  <a:ext uri="{0D108BD9-81ED-4DB2-BD59-A6C34878D82A}">
                    <a16:rowId xmlns:a16="http://schemas.microsoft.com/office/drawing/2014/main" val="10007"/>
                  </a:ext>
                </a:extLst>
              </a:tr>
              <a:tr h="241736">
                <a:tc>
                  <a:txBody>
                    <a:bodyPr/>
                    <a:lstStyle/>
                    <a:p>
                      <a:r>
                        <a:rPr lang="en-US" sz="1400" dirty="0">
                          <a:latin typeface="Arial" panose="020B0604020202020204" pitchFamily="34" charset="0"/>
                          <a:cs typeface="Arial" panose="020B0604020202020204" pitchFamily="34" charset="0"/>
                        </a:rPr>
                        <a:t>Any serious</a:t>
                      </a:r>
                      <a:r>
                        <a:rPr lang="en-US" sz="1400" baseline="0" dirty="0">
                          <a:latin typeface="Arial" panose="020B0604020202020204" pitchFamily="34" charset="0"/>
                          <a:cs typeface="Arial" panose="020B0604020202020204" pitchFamily="34" charset="0"/>
                        </a:rPr>
                        <a:t> adverse event</a:t>
                      </a:r>
                      <a:endParaRPr lang="en-US" sz="1400" dirty="0">
                        <a:latin typeface="Arial" panose="020B0604020202020204" pitchFamily="34" charset="0"/>
                        <a:cs typeface="Arial" panose="020B0604020202020204" pitchFamily="34" charset="0"/>
                      </a:endParaRPr>
                    </a:p>
                  </a:txBody>
                  <a:tcPr marT="21600" marB="21600"/>
                </a:tc>
                <a:tc>
                  <a:txBody>
                    <a:bodyPr/>
                    <a:lstStyle/>
                    <a:p>
                      <a:pPr algn="ctr"/>
                      <a:r>
                        <a:rPr lang="en-US" sz="1400" dirty="0">
                          <a:latin typeface="Arial" panose="020B0604020202020204" pitchFamily="34" charset="0"/>
                          <a:cs typeface="Arial" panose="020B0604020202020204" pitchFamily="34" charset="0"/>
                        </a:rPr>
                        <a:t>25 (25)</a:t>
                      </a:r>
                    </a:p>
                  </a:txBody>
                  <a:tcPr marT="21600" marB="21600"/>
                </a:tc>
                <a:tc>
                  <a:txBody>
                    <a:bodyPr/>
                    <a:lstStyle/>
                    <a:p>
                      <a:pPr algn="ctr"/>
                      <a:r>
                        <a:rPr lang="en-US" sz="1400" dirty="0">
                          <a:latin typeface="Arial" panose="020B0604020202020204" pitchFamily="34" charset="0"/>
                          <a:cs typeface="Arial" panose="020B0604020202020204" pitchFamily="34" charset="0"/>
                        </a:rPr>
                        <a:t>32 (31)</a:t>
                      </a:r>
                    </a:p>
                  </a:txBody>
                  <a:tcPr marT="21600" marB="21600"/>
                </a:tc>
                <a:extLst>
                  <a:ext uri="{0D108BD9-81ED-4DB2-BD59-A6C34878D82A}">
                    <a16:rowId xmlns:a16="http://schemas.microsoft.com/office/drawing/2014/main" val="10008"/>
                  </a:ext>
                </a:extLst>
              </a:tr>
              <a:tr h="241736">
                <a:tc>
                  <a:txBody>
                    <a:bodyPr/>
                    <a:lstStyle/>
                    <a:p>
                      <a:r>
                        <a:rPr lang="en-US" sz="1400" dirty="0">
                          <a:latin typeface="Arial" panose="020B0604020202020204" pitchFamily="34" charset="0"/>
                          <a:cs typeface="Arial" panose="020B0604020202020204" pitchFamily="34" charset="0"/>
                        </a:rPr>
                        <a:t>Serious adverse event related to study treatment</a:t>
                      </a:r>
                      <a:endParaRPr lang="en-US" sz="1400" baseline="30000" dirty="0">
                        <a:latin typeface="Arial" panose="020B0604020202020204" pitchFamily="34" charset="0"/>
                        <a:cs typeface="Arial" panose="020B0604020202020204" pitchFamily="34" charset="0"/>
                      </a:endParaRPr>
                    </a:p>
                  </a:txBody>
                  <a:tcPr marT="21600" marB="21600"/>
                </a:tc>
                <a:tc>
                  <a:txBody>
                    <a:bodyPr/>
                    <a:lstStyle/>
                    <a:p>
                      <a:pPr algn="ctr"/>
                      <a:r>
                        <a:rPr lang="en-US" sz="1400" dirty="0">
                          <a:latin typeface="Arial" panose="020B0604020202020204" pitchFamily="34" charset="0"/>
                          <a:cs typeface="Arial" panose="020B0604020202020204" pitchFamily="34" charset="0"/>
                        </a:rPr>
                        <a:t>3 (3)</a:t>
                      </a:r>
                    </a:p>
                  </a:txBody>
                  <a:tcPr marT="21600" marB="21600"/>
                </a:tc>
                <a:tc>
                  <a:txBody>
                    <a:bodyPr/>
                    <a:lstStyle/>
                    <a:p>
                      <a:pPr algn="ctr"/>
                      <a:r>
                        <a:rPr lang="en-US" sz="1400" dirty="0">
                          <a:latin typeface="Arial" panose="020B0604020202020204" pitchFamily="34" charset="0"/>
                          <a:cs typeface="Arial" panose="020B0604020202020204" pitchFamily="34" charset="0"/>
                        </a:rPr>
                        <a:t>1 (1)</a:t>
                      </a:r>
                    </a:p>
                  </a:txBody>
                  <a:tcPr marT="21600" marB="21600"/>
                </a:tc>
                <a:extLst>
                  <a:ext uri="{0D108BD9-81ED-4DB2-BD59-A6C34878D82A}">
                    <a16:rowId xmlns:a16="http://schemas.microsoft.com/office/drawing/2014/main" val="10009"/>
                  </a:ext>
                </a:extLst>
              </a:tr>
              <a:tr h="241736">
                <a:tc>
                  <a:txBody>
                    <a:bodyPr/>
                    <a:lstStyle/>
                    <a:p>
                      <a:r>
                        <a:rPr lang="en-US" sz="1400" dirty="0">
                          <a:latin typeface="Arial" panose="020B0604020202020204" pitchFamily="34" charset="0"/>
                          <a:cs typeface="Arial" panose="020B0604020202020204" pitchFamily="34" charset="0"/>
                        </a:rPr>
                        <a:t>Withdrawal</a:t>
                      </a:r>
                      <a:r>
                        <a:rPr lang="en-US" sz="1400" baseline="0" dirty="0">
                          <a:latin typeface="Arial" panose="020B0604020202020204" pitchFamily="34" charset="0"/>
                          <a:cs typeface="Arial" panose="020B0604020202020204" pitchFamily="34" charset="0"/>
                        </a:rPr>
                        <a:t> from study because of any adverse event</a:t>
                      </a:r>
                      <a:endParaRPr lang="en-US" sz="1400" baseline="30000" dirty="0">
                        <a:latin typeface="Arial" panose="020B0604020202020204" pitchFamily="34" charset="0"/>
                        <a:cs typeface="Arial" panose="020B0604020202020204" pitchFamily="34" charset="0"/>
                      </a:endParaRPr>
                    </a:p>
                  </a:txBody>
                  <a:tcPr marT="21600" marB="216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 (3)</a:t>
                      </a:r>
                    </a:p>
                  </a:txBody>
                  <a:tcPr marT="21600" marB="2160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3 (3)</a:t>
                      </a:r>
                    </a:p>
                  </a:txBody>
                  <a:tcPr marT="21600" marB="21600"/>
                </a:tc>
                <a:extLst>
                  <a:ext uri="{0D108BD9-81ED-4DB2-BD59-A6C34878D82A}">
                    <a16:rowId xmlns:a16="http://schemas.microsoft.com/office/drawing/2014/main" val="10010"/>
                  </a:ext>
                </a:extLst>
              </a:tr>
              <a:tr h="432084">
                <a:tc>
                  <a:txBody>
                    <a:bodyPr/>
                    <a:lstStyle/>
                    <a:p>
                      <a:r>
                        <a:rPr lang="en-US" sz="1400" dirty="0">
                          <a:latin typeface="Arial" panose="020B0604020202020204" pitchFamily="34" charset="0"/>
                          <a:cs typeface="Arial" panose="020B0604020202020204" pitchFamily="34" charset="0"/>
                        </a:rPr>
                        <a:t>Withdrawal because</a:t>
                      </a:r>
                      <a:r>
                        <a:rPr lang="en-US" sz="1400" baseline="0" dirty="0">
                          <a:latin typeface="Arial" panose="020B0604020202020204" pitchFamily="34" charset="0"/>
                          <a:cs typeface="Arial" panose="020B0604020202020204" pitchFamily="34" charset="0"/>
                        </a:rPr>
                        <a:t> of adverse event related to study treatment</a:t>
                      </a:r>
                      <a:endParaRPr lang="en-US" sz="1400" dirty="0">
                        <a:latin typeface="Arial" panose="020B0604020202020204" pitchFamily="34" charset="0"/>
                        <a:cs typeface="Arial" panose="020B0604020202020204" pitchFamily="34" charset="0"/>
                      </a:endParaRPr>
                    </a:p>
                  </a:txBody>
                  <a:tcPr marT="21600" marB="21600"/>
                </a:tc>
                <a:tc>
                  <a:txBody>
                    <a:bodyPr/>
                    <a:lstStyle/>
                    <a:p>
                      <a:pPr algn="ctr"/>
                      <a:r>
                        <a:rPr lang="en-US" sz="1400" dirty="0">
                          <a:latin typeface="Arial" panose="020B0604020202020204" pitchFamily="34" charset="0"/>
                          <a:cs typeface="Arial" panose="020B0604020202020204" pitchFamily="34" charset="0"/>
                        </a:rPr>
                        <a:t>1 (1)</a:t>
                      </a:r>
                    </a:p>
                  </a:txBody>
                  <a:tcPr marT="21600" marB="21600"/>
                </a:tc>
                <a:tc>
                  <a:txBody>
                    <a:bodyPr/>
                    <a:lstStyle/>
                    <a:p>
                      <a:pPr algn="ctr"/>
                      <a:r>
                        <a:rPr lang="en-US" sz="1400" dirty="0">
                          <a:latin typeface="Arial" panose="020B0604020202020204" pitchFamily="34" charset="0"/>
                          <a:cs typeface="Arial" panose="020B0604020202020204" pitchFamily="34" charset="0"/>
                        </a:rPr>
                        <a:t>0</a:t>
                      </a:r>
                    </a:p>
                  </a:txBody>
                  <a:tcPr marT="21600" marB="2160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3398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B5ED-C0A6-F618-2156-51738B4F52B0}"/>
              </a:ext>
            </a:extLst>
          </p:cNvPr>
          <p:cNvSpPr>
            <a:spLocks noGrp="1"/>
          </p:cNvSpPr>
          <p:nvPr>
            <p:ph type="title"/>
          </p:nvPr>
        </p:nvSpPr>
        <p:spPr/>
        <p:txBody>
          <a:bodyPr>
            <a:noAutofit/>
          </a:bodyPr>
          <a:lstStyle/>
          <a:p>
            <a:r>
              <a:rPr lang="en-GB" dirty="0"/>
              <a:t>Clinical evidence for continuing SSA on progression</a:t>
            </a:r>
          </a:p>
        </p:txBody>
      </p:sp>
      <p:sp>
        <p:nvSpPr>
          <p:cNvPr id="3" name="Slide Number Placeholder 2">
            <a:extLst>
              <a:ext uri="{FF2B5EF4-FFF2-40B4-BE49-F238E27FC236}">
                <a16:creationId xmlns:a16="http://schemas.microsoft.com/office/drawing/2014/main" id="{57C11585-91E0-36D2-5C19-F05D2C70E335}"/>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3913183124"/>
      </p:ext>
    </p:extLst>
  </p:cSld>
  <p:clrMapOvr>
    <a:masterClrMapping/>
  </p:clrMapOvr>
  <p:transition>
    <p:fade/>
  </p:transition>
</p:sld>
</file>

<file path=ppt/theme/theme1.xml><?xml version="1.0" encoding="utf-8"?>
<a:theme xmlns:a="http://schemas.openxmlformats.org/drawingml/2006/main" name="Thème Office">
  <a:themeElements>
    <a:clrScheme name="Cor2Ed - NET Connect Colour Palette">
      <a:dk1>
        <a:srgbClr val="000000"/>
      </a:dk1>
      <a:lt1>
        <a:srgbClr val="FFFFFF"/>
      </a:lt1>
      <a:dk2>
        <a:srgbClr val="5D8298"/>
      </a:dk2>
      <a:lt2>
        <a:srgbClr val="EEECE1"/>
      </a:lt2>
      <a:accent1>
        <a:srgbClr val="B00091"/>
      </a:accent1>
      <a:accent2>
        <a:srgbClr val="C0504D"/>
      </a:accent2>
      <a:accent3>
        <a:srgbClr val="E9D0CD"/>
      </a:accent3>
      <a:accent4>
        <a:srgbClr val="F3EAE7"/>
      </a:accent4>
      <a:accent5>
        <a:srgbClr val="ECE6ED"/>
      </a:accent5>
      <a:accent6>
        <a:srgbClr val="8B878B"/>
      </a:accent6>
      <a:hlink>
        <a:srgbClr val="B00091"/>
      </a:hlink>
      <a:folHlink>
        <a:srgbClr val="B000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2396</TotalTime>
  <Words>2335</Words>
  <Application>Microsoft Macintosh PowerPoint</Application>
  <PresentationFormat>Widescreen</PresentationFormat>
  <Paragraphs>700</Paragraphs>
  <Slides>19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Aileron</vt:lpstr>
      <vt:lpstr>Arial</vt:lpstr>
      <vt:lpstr>Calibri</vt:lpstr>
      <vt:lpstr>Lucida Grande</vt:lpstr>
      <vt:lpstr>PT Sans Narrow</vt:lpstr>
      <vt:lpstr>Thème Office</vt:lpstr>
      <vt:lpstr>Custom Design</vt:lpstr>
      <vt:lpstr>PowerPoint Presentation</vt:lpstr>
      <vt:lpstr>The role of SSA at progression – to continue or not?</vt:lpstr>
      <vt:lpstr>Conflict of Interest and Funding</vt:lpstr>
      <vt:lpstr>therapies approved for the treatment of Neuroendocrine Tumours</vt:lpstr>
      <vt:lpstr>Promid: efficacy</vt:lpstr>
      <vt:lpstr>Promid: SAFETY</vt:lpstr>
      <vt:lpstr>CLARINET: EFFICACY</vt:lpstr>
      <vt:lpstr>CLARINET: SIDE effects</vt:lpstr>
      <vt:lpstr>Clinical evidence for continuing SSA on progression</vt:lpstr>
      <vt:lpstr>NETTER-1: study design</vt:lpstr>
      <vt:lpstr>NETTER-1: EFFICACY</vt:lpstr>
      <vt:lpstr>CLARINET FORTE</vt:lpstr>
      <vt:lpstr>REMINET</vt:lpstr>
      <vt:lpstr>adding SSA to PRRT as combination and/ or maintenance therapy</vt:lpstr>
      <vt:lpstr>High-dose SSA for progressive  well-differentiated nets</vt:lpstr>
      <vt:lpstr>Clinical Takeaways</vt:lpstr>
      <vt:lpstr>Clinical Takeaways</vt:lpstr>
      <vt:lpstr>REACH NET CONNECT VIA  TWITTER, LINKEDIN, VIMEO &amp; EMAIL OR VISIT THE GROUP’S WEBSITE https://netconnect.cor2ed.com/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Veronica Thomlinson</cp:lastModifiedBy>
  <cp:revision>327</cp:revision>
  <cp:lastPrinted>2017-02-15T09:54:46Z</cp:lastPrinted>
  <dcterms:created xsi:type="dcterms:W3CDTF">2016-10-14T09:38:18Z</dcterms:created>
  <dcterms:modified xsi:type="dcterms:W3CDTF">2022-12-08T11:45:31Z</dcterms:modified>
</cp:coreProperties>
</file>